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7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p:cViewPr>
        <p:scale>
          <a:sx n="112" d="100"/>
          <a:sy n="112" d="100"/>
        </p:scale>
        <p:origin x="51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F79A8D-6616-FE46-987C-ACFF5415B155}" type="datetimeFigureOut">
              <a:rPr lang="en-US" smtClean="0"/>
              <a:t>8/21/2024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4649B0-7ADE-7A47-B60D-8BB1BD6881B0}" type="slidenum">
              <a:rPr lang="en-US" smtClean="0"/>
              <a:t>‹#›</a:t>
            </a:fld>
            <a:endParaRPr lang="en-US"/>
          </a:p>
        </p:txBody>
      </p:sp>
    </p:spTree>
    <p:extLst>
      <p:ext uri="{BB962C8B-B14F-4D97-AF65-F5344CB8AC3E}">
        <p14:creationId xmlns:p14="http://schemas.microsoft.com/office/powerpoint/2010/main" val="3008598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Left out, is that okay? “</a:t>
            </a:r>
            <a:r>
              <a:rPr lang="en-US" sz="1200" dirty="0">
                <a:solidFill>
                  <a:schemeClr val="bg1">
                    <a:lumMod val="50000"/>
                  </a:schemeClr>
                </a:solidFill>
                <a:latin typeface="Cambria" panose="02040503050406030204" pitchFamily="18" charset="0"/>
              </a:rPr>
              <a:t>site-specific weather forecasts”</a:t>
            </a:r>
            <a:endParaRPr lang="en-US" dirty="0"/>
          </a:p>
        </p:txBody>
      </p:sp>
      <p:sp>
        <p:nvSpPr>
          <p:cNvPr id="4" name="Slide Number Placeholder 3"/>
          <p:cNvSpPr>
            <a:spLocks noGrp="1"/>
          </p:cNvSpPr>
          <p:nvPr>
            <p:ph type="sldNum" sz="quarter" idx="5"/>
          </p:nvPr>
        </p:nvSpPr>
        <p:spPr/>
        <p:txBody>
          <a:bodyPr/>
          <a:lstStyle/>
          <a:p>
            <a:fld id="{8ED28F88-13E4-3F4C-961D-AEB475AB9507}" type="slidenum">
              <a:rPr lang="en-US" smtClean="0"/>
              <a:t>1</a:t>
            </a:fld>
            <a:endParaRPr lang="en-US"/>
          </a:p>
        </p:txBody>
      </p:sp>
    </p:spTree>
    <p:extLst>
      <p:ext uri="{BB962C8B-B14F-4D97-AF65-F5344CB8AC3E}">
        <p14:creationId xmlns:p14="http://schemas.microsoft.com/office/powerpoint/2010/main" val="3566686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49189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1217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171663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17010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237484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18890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993393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6147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402178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6781799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693321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08297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4076172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6027531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40796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6484648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94915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509774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551163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689641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9796465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410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8432402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0212530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27127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175962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92702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0657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91960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040762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090537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6914435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4356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736732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607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8042523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56770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785806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16645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978203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35031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379703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74727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67565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6795924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80534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885759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2923342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352778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8314309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6686559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9040056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74145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61602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443210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700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56319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14266385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1.emf"/><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hyperlink" Target="https://www.comsol.com/story/bringing-lab-courses-to-remote-learning-students-with-simulation-applications-98241" TargetMode="Externa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3B9F8ED-CDA8-4FF9-0FFE-0DC852864B25}"/>
              </a:ext>
            </a:extLst>
          </p:cNvPr>
          <p:cNvSpPr/>
          <p:nvPr/>
        </p:nvSpPr>
        <p:spPr>
          <a:xfrm>
            <a:off x="11589744" y="0"/>
            <a:ext cx="611171" cy="68834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FCE2BD1A-F746-EA63-0DD7-B1B67523C316}"/>
              </a:ext>
            </a:extLst>
          </p:cNvPr>
          <p:cNvSpPr/>
          <p:nvPr/>
        </p:nvSpPr>
        <p:spPr>
          <a:xfrm>
            <a:off x="0" y="0"/>
            <a:ext cx="3637964" cy="68834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71FC802C-9161-46FC-5D20-20C7AA8CCDD5}"/>
              </a:ext>
            </a:extLst>
          </p:cNvPr>
          <p:cNvSpPr/>
          <p:nvPr/>
        </p:nvSpPr>
        <p:spPr>
          <a:xfrm>
            <a:off x="-1" y="786121"/>
            <a:ext cx="3637966" cy="54875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Title 1">
            <a:extLst>
              <a:ext uri="{FF2B5EF4-FFF2-40B4-BE49-F238E27FC236}">
                <a16:creationId xmlns:a16="http://schemas.microsoft.com/office/drawing/2014/main" id="{BFF40D77-9BF8-3279-F345-6589566C3F85}"/>
              </a:ext>
            </a:extLst>
          </p:cNvPr>
          <p:cNvSpPr txBox="1">
            <a:spLocks/>
          </p:cNvSpPr>
          <p:nvPr/>
        </p:nvSpPr>
        <p:spPr>
          <a:xfrm>
            <a:off x="602253" y="1322478"/>
            <a:ext cx="2692088" cy="4732555"/>
          </a:xfrm>
          <a:prstGeom prst="rect">
            <a:avLst/>
          </a:prstGeom>
        </p:spPr>
        <p:txBody>
          <a:bodyPr vert="horz" lIns="0" tIns="0" rIns="91440" bIns="0" rtlCol="0" anchor="t">
            <a:normAutofit fontScale="97500"/>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1400" spc="36" dirty="0">
                <a:solidFill>
                  <a:srgbClr val="84C2EA"/>
                </a:solidFill>
                <a:latin typeface="Lato Black" panose="020F0502020204030203" pitchFamily="34" charset="77"/>
              </a:rPr>
              <a:t>INNOVATION AT </a:t>
            </a:r>
            <a:r>
              <a:rPr lang="en-US" sz="1500" b="0" spc="36" dirty="0">
                <a:solidFill>
                  <a:srgbClr val="84C2EA"/>
                </a:solidFill>
                <a:latin typeface="Lato Light" panose="020F0302020204030203" pitchFamily="34" charset="77"/>
              </a:rPr>
              <a:t>New Jersey Institute of Technology (NJIT)</a:t>
            </a:r>
            <a:br>
              <a:rPr lang="en-US" sz="1867" spc="27" dirty="0">
                <a:solidFill>
                  <a:srgbClr val="E7937F"/>
                </a:solidFill>
                <a:latin typeface="Lato Black" panose="020F0502020204030203" pitchFamily="34" charset="77"/>
              </a:rPr>
            </a:br>
            <a:r>
              <a:rPr lang="en-US" sz="3300" dirty="0">
                <a:solidFill>
                  <a:schemeClr val="accent3"/>
                </a:solidFill>
              </a:rPr>
              <a:t>Simulation Apps in the Classroom</a:t>
            </a:r>
          </a:p>
          <a:p>
            <a:pPr>
              <a:lnSpc>
                <a:spcPct val="100000"/>
              </a:lnSpc>
              <a:spcBef>
                <a:spcPts val="1600"/>
              </a:spcBef>
            </a:pPr>
            <a:r>
              <a:rPr lang="en-US" sz="1400" b="0" dirty="0">
                <a:solidFill>
                  <a:schemeClr val="bg2"/>
                </a:solidFill>
              </a:rPr>
              <a:t>Teachers, lecturers, and professors are tasked with captivating their students’ attention for class periods of 50 to 90 minutes. Standalone simulation apps are a helpful teaching device that students find engaging.</a:t>
            </a:r>
          </a:p>
        </p:txBody>
      </p:sp>
      <p:sp>
        <p:nvSpPr>
          <p:cNvPr id="9" name="TextBox 8">
            <a:extLst>
              <a:ext uri="{FF2B5EF4-FFF2-40B4-BE49-F238E27FC236}">
                <a16:creationId xmlns:a16="http://schemas.microsoft.com/office/drawing/2014/main" id="{92D4F5DB-0B8A-FAD3-EAAE-D24452804BFB}"/>
              </a:ext>
            </a:extLst>
          </p:cNvPr>
          <p:cNvSpPr txBox="1"/>
          <p:nvPr/>
        </p:nvSpPr>
        <p:spPr>
          <a:xfrm>
            <a:off x="4100363" y="808396"/>
            <a:ext cx="3399772" cy="1487587"/>
          </a:xfrm>
          <a:prstGeom prst="rect">
            <a:avLst/>
          </a:prstGeom>
          <a:noFill/>
        </p:spPr>
        <p:txBody>
          <a:bodyPr wrap="square" lIns="0" rtlCol="0" anchor="t">
            <a:spAutoFit/>
          </a:bodyPr>
          <a:lstStyle/>
          <a:p>
            <a:pPr>
              <a:spcBef>
                <a:spcPts val="800"/>
              </a:spcBef>
            </a:pPr>
            <a:r>
              <a:rPr lang="en-US" sz="1200" dirty="0">
                <a:solidFill>
                  <a:schemeClr val="bg1">
                    <a:lumMod val="50000"/>
                  </a:schemeClr>
                </a:solidFill>
                <a:latin typeface="Cambria" panose="02040503050406030204" pitchFamily="18" charset="0"/>
              </a:rPr>
              <a:t>Roman Voronov teaches courses on transport phenomena, heat and mass transfer, and techniques for process simulation. </a:t>
            </a:r>
          </a:p>
          <a:p>
            <a:pPr>
              <a:spcBef>
                <a:spcPts val="800"/>
              </a:spcBef>
            </a:pPr>
            <a:r>
              <a:rPr lang="en-US" sz="1200" dirty="0">
                <a:solidFill>
                  <a:schemeClr val="bg1">
                    <a:lumMod val="50000"/>
                  </a:schemeClr>
                </a:solidFill>
                <a:latin typeface="Cambria" panose="02040503050406030204" pitchFamily="18" charset="0"/>
              </a:rPr>
              <a:t>“As soon as I did one problem in COMSOL</a:t>
            </a:r>
            <a:r>
              <a:rPr lang="en-US" sz="1200" baseline="30000" dirty="0">
                <a:solidFill>
                  <a:schemeClr val="bg1">
                    <a:lumMod val="50000"/>
                  </a:schemeClr>
                </a:solidFill>
                <a:latin typeface="Cambria" panose="02040503050406030204" pitchFamily="18" charset="0"/>
              </a:rPr>
              <a:t>®</a:t>
            </a:r>
            <a:r>
              <a:rPr lang="en-US" sz="1200" dirty="0">
                <a:solidFill>
                  <a:schemeClr val="bg1">
                    <a:lumMod val="50000"/>
                  </a:schemeClr>
                </a:solidFill>
                <a:latin typeface="Cambria" panose="02040503050406030204" pitchFamily="18" charset="0"/>
              </a:rPr>
              <a:t>, everybody was like: 'It is so much easier to understand because visually I can actually see what is happening,'" said Voronov.</a:t>
            </a:r>
          </a:p>
        </p:txBody>
      </p:sp>
      <p:sp>
        <p:nvSpPr>
          <p:cNvPr id="10" name="Rectangle 9">
            <a:extLst>
              <a:ext uri="{FF2B5EF4-FFF2-40B4-BE49-F238E27FC236}">
                <a16:creationId xmlns:a16="http://schemas.microsoft.com/office/drawing/2014/main" id="{C919FE69-FDF4-34DD-0AAA-CB443051B34F}"/>
              </a:ext>
            </a:extLst>
          </p:cNvPr>
          <p:cNvSpPr/>
          <p:nvPr/>
        </p:nvSpPr>
        <p:spPr>
          <a:xfrm>
            <a:off x="11589745" y="786121"/>
            <a:ext cx="611171" cy="54875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TextBox 14">
            <a:extLst>
              <a:ext uri="{FF2B5EF4-FFF2-40B4-BE49-F238E27FC236}">
                <a16:creationId xmlns:a16="http://schemas.microsoft.com/office/drawing/2014/main" id="{693242C3-5C7B-60DD-71BB-F6C421E10A30}"/>
              </a:ext>
            </a:extLst>
          </p:cNvPr>
          <p:cNvSpPr txBox="1"/>
          <p:nvPr/>
        </p:nvSpPr>
        <p:spPr>
          <a:xfrm>
            <a:off x="7899639" y="4849276"/>
            <a:ext cx="3238945" cy="1384995"/>
          </a:xfrm>
          <a:prstGeom prst="rect">
            <a:avLst/>
          </a:prstGeom>
          <a:noFill/>
        </p:spPr>
        <p:txBody>
          <a:bodyPr wrap="square" lIns="0" rtlCol="0" anchor="t">
            <a:spAutoFit/>
          </a:bodyPr>
          <a:lstStyle/>
          <a:p>
            <a:pPr>
              <a:spcBef>
                <a:spcPts val="800"/>
              </a:spcBef>
            </a:pPr>
            <a:r>
              <a:rPr lang="en-US" sz="1200" dirty="0">
                <a:solidFill>
                  <a:schemeClr val="bg1">
                    <a:lumMod val="50000"/>
                  </a:schemeClr>
                </a:solidFill>
                <a:latin typeface="Cambria" panose="02040503050406030204" pitchFamily="18" charset="0"/>
              </a:rPr>
              <a:t>”…using simulation apps truly gives students a fundamental understanding of what is happening inside the system they are testing. It gives them a different point of view and a lot of clarity,” said Voronov. Many of his students have gone on to use simulation in their careers — and even win awards.</a:t>
            </a:r>
          </a:p>
        </p:txBody>
      </p:sp>
      <p:cxnSp>
        <p:nvCxnSpPr>
          <p:cNvPr id="16" name="Straight Connector 15">
            <a:extLst>
              <a:ext uri="{FF2B5EF4-FFF2-40B4-BE49-F238E27FC236}">
                <a16:creationId xmlns:a16="http://schemas.microsoft.com/office/drawing/2014/main" id="{81AF8A62-FD7B-D556-0869-35FD9868FC5B}"/>
              </a:ext>
            </a:extLst>
          </p:cNvPr>
          <p:cNvCxnSpPr>
            <a:cxnSpLocks/>
          </p:cNvCxnSpPr>
          <p:nvPr/>
        </p:nvCxnSpPr>
        <p:spPr>
          <a:xfrm>
            <a:off x="7626494" y="633840"/>
            <a:ext cx="0" cy="57474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64EE0B1D-B6A0-5A0C-4E04-30F29499912B}"/>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0EA72733-4CFD-A61B-6F45-D1118625973C}"/>
              </a:ext>
            </a:extLst>
          </p:cNvPr>
          <p:cNvPicPr>
            <a:picLocks noChangeAspect="1"/>
          </p:cNvPicPr>
          <p:nvPr/>
        </p:nvPicPr>
        <p:blipFill>
          <a:blip r:embed="rId4"/>
          <a:stretch>
            <a:fillRect/>
          </a:stretch>
        </p:blipFill>
        <p:spPr>
          <a:xfrm>
            <a:off x="154371" y="298551"/>
            <a:ext cx="1003093" cy="92877"/>
          </a:xfrm>
          <a:prstGeom prst="rect">
            <a:avLst/>
          </a:prstGeom>
        </p:spPr>
      </p:pic>
      <p:sp>
        <p:nvSpPr>
          <p:cNvPr id="6" name="TextBox 5">
            <a:extLst>
              <a:ext uri="{FF2B5EF4-FFF2-40B4-BE49-F238E27FC236}">
                <a16:creationId xmlns:a16="http://schemas.microsoft.com/office/drawing/2014/main" id="{37897A67-7CD1-ACFF-63C9-314CCC246BF2}"/>
              </a:ext>
            </a:extLst>
          </p:cNvPr>
          <p:cNvSpPr txBox="1"/>
          <p:nvPr/>
        </p:nvSpPr>
        <p:spPr>
          <a:xfrm>
            <a:off x="512579" y="6381324"/>
            <a:ext cx="2761231" cy="369332"/>
          </a:xfrm>
          <a:prstGeom prst="rect">
            <a:avLst/>
          </a:prstGeom>
          <a:noFill/>
        </p:spPr>
        <p:txBody>
          <a:bodyPr wrap="square" lIns="0" rtlCol="0">
            <a:spAutoFit/>
          </a:bodyPr>
          <a:lstStyle/>
          <a:p>
            <a:r>
              <a:rPr lang="en-US" sz="600" dirty="0">
                <a:solidFill>
                  <a:srgbClr val="84C2EA"/>
                </a:solidFill>
                <a:latin typeface="+mj-lt"/>
                <a:hlinkClick r:id="rId5">
                  <a:extLst>
                    <a:ext uri="{A12FA001-AC4F-418D-AE19-62706E023703}">
                      <ahyp:hlinkClr xmlns:ahyp="http://schemas.microsoft.com/office/drawing/2018/hyperlinkcolor" val="tx"/>
                    </a:ext>
                  </a:extLst>
                </a:hlinkClick>
              </a:rPr>
              <a:t>Bringing Lab Courses to Remote Learning Students with Simulation Appli</a:t>
            </a:r>
            <a:r>
              <a:rPr lang="en-US" sz="600" dirty="0">
                <a:solidFill>
                  <a:srgbClr val="84C2EA"/>
                </a:solidFill>
                <a:latin typeface="+mj-lt"/>
                <a:hlinkClick r:id="rId5">
                  <a:extLst>
                    <a:ext uri="{A12FA001-AC4F-418D-AE19-62706E023703}">
                      <ahyp:hlinkClr xmlns:ahyp="http://schemas.microsoft.com/office/drawing/2018/hyperlinkcolor" val="tx"/>
                    </a:ext>
                  </a:extLst>
                </a:hlinkClick>
              </a:rPr>
              <a:t>c</a:t>
            </a:r>
            <a:r>
              <a:rPr lang="en-US" sz="600" dirty="0">
                <a:solidFill>
                  <a:srgbClr val="84C2EA"/>
                </a:solidFill>
                <a:latin typeface="+mj-lt"/>
                <a:hlinkClick r:id="rId5">
                  <a:extLst>
                    <a:ext uri="{A12FA001-AC4F-418D-AE19-62706E023703}">
                      <ahyp:hlinkClr xmlns:ahyp="http://schemas.microsoft.com/office/drawing/2018/hyperlinkcolor" val="tx"/>
                    </a:ext>
                  </a:extLst>
                </a:hlinkClick>
              </a:rPr>
              <a:t>ations</a:t>
            </a:r>
            <a:r>
              <a:rPr lang="en-US" sz="600" dirty="0">
                <a:solidFill>
                  <a:schemeClr val="bg1">
                    <a:lumMod val="65000"/>
                  </a:schemeClr>
                </a:solidFill>
                <a:latin typeface="+mj-lt"/>
              </a:rPr>
              <a:t>.</a:t>
            </a:r>
            <a:br>
              <a:rPr lang="en-US" sz="600" dirty="0">
                <a:solidFill>
                  <a:srgbClr val="84C2EA"/>
                </a:solidFill>
                <a:latin typeface="+mj-lt"/>
              </a:rPr>
            </a:br>
            <a:r>
              <a:rPr lang="en-US" sz="600" dirty="0">
                <a:solidFill>
                  <a:schemeClr val="bg1">
                    <a:lumMod val="65000"/>
                  </a:schemeClr>
                </a:solidFill>
                <a:effectLst/>
                <a:latin typeface="+mj-lt"/>
              </a:rPr>
              <a:t>© 2024 COMSOL. </a:t>
            </a:r>
            <a:r>
              <a:rPr lang="en-US" sz="600" dirty="0">
                <a:solidFill>
                  <a:schemeClr val="bg1">
                    <a:lumMod val="65000"/>
                  </a:schemeClr>
                </a:solidFill>
                <a:latin typeface="+mj-lt"/>
              </a:rPr>
              <a:t>Research by Roman Voronov, New Jersey Institute of Technology, New Jersey, USA.</a:t>
            </a:r>
          </a:p>
        </p:txBody>
      </p:sp>
      <p:sp>
        <p:nvSpPr>
          <p:cNvPr id="7" name="TextBox 6">
            <a:extLst>
              <a:ext uri="{FF2B5EF4-FFF2-40B4-BE49-F238E27FC236}">
                <a16:creationId xmlns:a16="http://schemas.microsoft.com/office/drawing/2014/main" id="{3541C71E-0814-FC9B-774B-F876868C8CA0}"/>
              </a:ext>
            </a:extLst>
          </p:cNvPr>
          <p:cNvSpPr txBox="1"/>
          <p:nvPr/>
        </p:nvSpPr>
        <p:spPr>
          <a:xfrm>
            <a:off x="4106504" y="4562018"/>
            <a:ext cx="3312944" cy="1672253"/>
          </a:xfrm>
          <a:prstGeom prst="rect">
            <a:avLst/>
          </a:prstGeom>
          <a:noFill/>
        </p:spPr>
        <p:txBody>
          <a:bodyPr wrap="square" lIns="0" rtlCol="0" anchor="t">
            <a:spAutoFit/>
          </a:bodyPr>
          <a:lstStyle/>
          <a:p>
            <a:pPr>
              <a:spcBef>
                <a:spcPts val="800"/>
              </a:spcBef>
            </a:pPr>
            <a:r>
              <a:rPr lang="en-US" sz="1200" dirty="0">
                <a:solidFill>
                  <a:schemeClr val="bg1">
                    <a:lumMod val="50000"/>
                  </a:schemeClr>
                </a:solidFill>
                <a:latin typeface="Cambria" panose="02040503050406030204" pitchFamily="18" charset="0"/>
              </a:rPr>
              <a:t>During the COVID-19 pandemic, NJIT professors teaching chemical engineering labs saw a need for apps that modeled experiments they had been performing in the lab up until then. </a:t>
            </a:r>
          </a:p>
          <a:p>
            <a:pPr>
              <a:spcBef>
                <a:spcPts val="800"/>
              </a:spcBef>
            </a:pPr>
            <a:r>
              <a:rPr lang="en-US" sz="1200" dirty="0">
                <a:solidFill>
                  <a:schemeClr val="bg1">
                    <a:lumMod val="50000"/>
                  </a:schemeClr>
                </a:solidFill>
                <a:latin typeface="Cambria" panose="02040503050406030204" pitchFamily="18" charset="0"/>
              </a:rPr>
              <a:t>To supplement or replace in-person lab work, Voronov and his students designed 15 simulation apps to be used in specific engineering courses and labs at NJIT.</a:t>
            </a:r>
          </a:p>
        </p:txBody>
      </p:sp>
      <p:pic>
        <p:nvPicPr>
          <p:cNvPr id="5" name="Picture 4">
            <a:extLst>
              <a:ext uri="{FF2B5EF4-FFF2-40B4-BE49-F238E27FC236}">
                <a16:creationId xmlns:a16="http://schemas.microsoft.com/office/drawing/2014/main" id="{6828F6C0-3FC2-EF13-92D7-E4F1981D83A1}"/>
              </a:ext>
            </a:extLst>
          </p:cNvPr>
          <p:cNvPicPr>
            <a:picLocks noChangeAspect="1"/>
          </p:cNvPicPr>
          <p:nvPr/>
        </p:nvPicPr>
        <p:blipFill>
          <a:blip r:embed="rId6"/>
          <a:stretch>
            <a:fillRect/>
          </a:stretch>
        </p:blipFill>
        <p:spPr>
          <a:xfrm>
            <a:off x="4100363" y="2349772"/>
            <a:ext cx="3074982" cy="2124410"/>
          </a:xfrm>
          <a:prstGeom prst="rect">
            <a:avLst/>
          </a:prstGeom>
        </p:spPr>
      </p:pic>
      <p:pic>
        <p:nvPicPr>
          <p:cNvPr id="11" name="Picture 10">
            <a:extLst>
              <a:ext uri="{FF2B5EF4-FFF2-40B4-BE49-F238E27FC236}">
                <a16:creationId xmlns:a16="http://schemas.microsoft.com/office/drawing/2014/main" id="{9FC16619-18AF-3FE0-EF0F-96DECC1A5FBC}"/>
              </a:ext>
            </a:extLst>
          </p:cNvPr>
          <p:cNvPicPr>
            <a:picLocks noChangeAspect="1"/>
          </p:cNvPicPr>
          <p:nvPr/>
        </p:nvPicPr>
        <p:blipFill>
          <a:blip r:embed="rId7"/>
          <a:stretch>
            <a:fillRect/>
          </a:stretch>
        </p:blipFill>
        <p:spPr>
          <a:xfrm>
            <a:off x="7899638" y="2572054"/>
            <a:ext cx="3238956" cy="2189387"/>
          </a:xfrm>
          <a:prstGeom prst="rect">
            <a:avLst/>
          </a:prstGeom>
        </p:spPr>
      </p:pic>
      <p:pic>
        <p:nvPicPr>
          <p:cNvPr id="13" name="Picture 12">
            <a:extLst>
              <a:ext uri="{FF2B5EF4-FFF2-40B4-BE49-F238E27FC236}">
                <a16:creationId xmlns:a16="http://schemas.microsoft.com/office/drawing/2014/main" id="{48E2653A-1055-A881-B61D-0E31F3E60657}"/>
              </a:ext>
            </a:extLst>
          </p:cNvPr>
          <p:cNvPicPr>
            <a:picLocks noChangeAspect="1"/>
          </p:cNvPicPr>
          <p:nvPr/>
        </p:nvPicPr>
        <p:blipFill>
          <a:blip r:embed="rId8"/>
          <a:stretch>
            <a:fillRect/>
          </a:stretch>
        </p:blipFill>
        <p:spPr>
          <a:xfrm>
            <a:off x="7899638" y="765012"/>
            <a:ext cx="3238949" cy="1719207"/>
          </a:xfrm>
          <a:prstGeom prst="rect">
            <a:avLst/>
          </a:prstGeom>
        </p:spPr>
      </p:pic>
    </p:spTree>
    <p:extLst>
      <p:ext uri="{BB962C8B-B14F-4D97-AF65-F5344CB8AC3E}">
        <p14:creationId xmlns:p14="http://schemas.microsoft.com/office/powerpoint/2010/main" val="3725335198"/>
      </p:ext>
    </p:extLst>
  </p:cSld>
  <p:clrMapOvr>
    <a:masterClrMapping/>
  </p:clrMapOvr>
</p:sld>
</file>

<file path=ppt/theme/theme1.xml><?xml version="1.0" encoding="utf-8"?>
<a:theme xmlns:a="http://schemas.openxmlformats.org/drawingml/2006/main" name="COMSOL_2024Jan">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4Jan" id="{7EFA612C-05BD-7247-B5A2-1D8CDC61F752}" vid="{C7483E18-412B-DC48-BE36-4A1F939C9F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COMSOL_2024Jan</Template>
  <TotalTime>20</TotalTime>
  <Words>266</Words>
  <Application>Microsoft Office PowerPoint</Application>
  <PresentationFormat>Widescreen</PresentationFormat>
  <Paragraphs>10</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Calibri</vt:lpstr>
      <vt:lpstr>Cambria</vt:lpstr>
      <vt:lpstr>Lato</vt:lpstr>
      <vt:lpstr>Lato Black</vt:lpstr>
      <vt:lpstr>Lato Light</vt:lpstr>
      <vt:lpstr>Wingdings</vt:lpstr>
      <vt:lpstr>COMSOL_2024Jan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Brenda Mullen</cp:lastModifiedBy>
  <cp:revision>5</cp:revision>
  <dcterms:created xsi:type="dcterms:W3CDTF">2024-02-13T14:29:15Z</dcterms:created>
  <dcterms:modified xsi:type="dcterms:W3CDTF">2024-08-21T12:40:08Z</dcterms:modified>
</cp:coreProperties>
</file>