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448" r:id="rId4"/>
    <p:sldId id="440" r:id="rId5"/>
    <p:sldId id="449" r:id="rId6"/>
    <p:sldId id="450" r:id="rId7"/>
    <p:sldId id="443" r:id="rId8"/>
    <p:sldId id="321" r:id="rId9"/>
    <p:sldId id="451" r:id="rId10"/>
    <p:sldId id="453" r:id="rId11"/>
    <p:sldId id="322" r:id="rId12"/>
    <p:sldId id="444" r:id="rId13"/>
    <p:sldId id="452" r:id="rId14"/>
    <p:sldId id="454" r:id="rId15"/>
    <p:sldId id="329" r:id="rId16"/>
    <p:sldId id="455" r:id="rId17"/>
    <p:sldId id="445" r:id="rId18"/>
    <p:sldId id="456" r:id="rId19"/>
    <p:sldId id="323" r:id="rId20"/>
    <p:sldId id="458" r:id="rId21"/>
    <p:sldId id="272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8D7F71-5919-1F19-5E68-A960D7A613AD}" name="姚姚 李" initials="姚李" userId="739d32ce70d3c97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1A78"/>
    <a:srgbClr val="FFEFEF"/>
    <a:srgbClr val="66A83A"/>
    <a:srgbClr val="FFFFFF"/>
    <a:srgbClr val="4DC58D"/>
    <a:srgbClr val="70AD8D"/>
    <a:srgbClr val="70AD47"/>
    <a:srgbClr val="181717"/>
    <a:srgbClr val="A5A5A5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0C2BA-5C31-41EA-9F95-9C8C397C0B1C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C2AD2-C04A-484E-AAFA-9DFDF65B71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43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217C-5EA7-40A1-ABD3-72F41DDC07E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394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2400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C2AD2-C04A-484E-AAFA-9DFDF65B71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32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C2AD2-C04A-484E-AAFA-9DFDF65B71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055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C2AD2-C04A-484E-AAFA-9DFDF65B716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780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C2AD2-C04A-484E-AAFA-9DFDF65B716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564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C2AD2-C04A-484E-AAFA-9DFDF65B716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091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3A2121-895A-DFD1-DED3-5B94CC625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A8B93B2-E240-D97C-0136-CE7CA8689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44CF3E-F9A8-741C-09AD-BB6B9BB60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4A5DA5-DD8A-4744-C7A6-82426A2F4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2D16BC-966E-DF70-B125-08CA9FEA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5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B658C6-77AC-C12D-F622-B7964C73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A815F5-2336-EF80-E289-ED576404A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4BBA05-C1F8-92FA-FA72-A4B69B51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C55B41-7928-A04B-1DD5-17C8B4EF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2ED7F0-DFA7-583F-2DDC-AB7A4B36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50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971986-306E-4CA9-2DDA-D2E2574EC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748FDD-FC70-EDE9-B971-73AF81E6A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089F8E-3A0D-2010-3C22-558E0A4C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9FD1AD-B12B-4C9A-2EAE-6695CBEF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F9E4D5-397F-9A6D-A360-27AB318DB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81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6C17F8-3E70-ABA9-ADE6-7941B121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5F9AC3-00A3-9AB6-B57E-3DCB7C630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E34C31-2B75-0829-AABB-AA20BF49F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6DACA5-02AC-A4C4-BB34-22D761329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1A9D61-A143-E876-BB75-A6C8E759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FFE13B-68CE-F70A-76CD-2776C2BE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92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B29AAB-FD23-12F5-CDD9-E37719E1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E58B5F-CFBE-F301-32BA-A7E0B0F69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9D5CD06-97C4-B16B-B319-C90968E42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8B3D0D-7AC7-4BDD-FA4E-888D71D3D7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D2F3E2B-B83B-0875-D9DE-A19E2A4E12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DDD98EA-5EF2-5E2D-D892-E75FCCDB3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D56BD31-F130-D750-F3D4-E51DE39EC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0372DD6-926F-84E8-D25A-D9F8A2A2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87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F6863-C27D-20ED-F363-BF8D548AB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C29ADDB-4F62-F349-8CE1-13995BA4A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2373059-83EF-22B6-D47B-8919B07F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FE5CD0E-89DE-4374-BB92-8BF07248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83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B0DA7B-989D-AE06-0026-030890D1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B3C7A3-C01A-3EAC-C998-908ED72F1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D9CAD6-0E1A-AC17-6FDE-B6314311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35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D3A2BA-88A0-B67D-E168-C70D1D271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56719D-5146-2EE3-EA38-5D1FB31DB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32A6C5-C6A7-4654-050A-A3D914E8F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EDF43A-A89A-54A1-8E3B-C285233D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DD5595-DE4E-0C99-D15E-6FEBB9CD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EBEE12-E7CE-C3B8-BDE3-7DC7081BA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60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2CEAA6-8E98-5B6F-FF70-7F2A5B00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BE3532-6E87-E5B4-B30F-9EB627A64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2FF788-211E-01A6-59DD-BEEFC81E5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0956D5-6823-5A90-3509-84554B9A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2DAF43-899D-71BE-54C1-3C0C9AAC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E8D09A-3B0A-692A-EA46-BB7E5FBC6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274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36E740-A388-4D81-6A61-1AD6F08E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69BD5A-AEC7-F8A6-6F36-32FF9A60E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D3B603-2D24-CDDA-9452-D8105A812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8EA1FC-863D-5CF7-5948-E385316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2B6E2A-079E-5D07-9DF0-CCCD6281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81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AD80A6-A0CE-EFB5-27D6-9DC23DF5C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F80438-41E4-C5D7-2479-484692519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6BF480-6E3D-7F37-6B57-D4453F302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631C84-67F1-89BB-0CF0-6174C2FA6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E36247-4FC5-BC7A-D50B-5B3B11E8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35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1202A80-BFF4-C5EE-2F53-E45EA68F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101C9C-9C94-136F-FEDA-A1C7516F9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3E7A6C-8839-E9C4-191E-842E871A76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D2BEA-8E49-4B3B-8209-6414664B0EA2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941889-C8CA-F682-8BF6-16141B7AF9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3C0E12-1F61-01B1-AD3E-4F374EA9A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38E50-4E10-4A56-8A1B-AE5EAE71E1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74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7.pn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tiff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tiff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701" y="-13"/>
            <a:ext cx="12192001" cy="6857999"/>
            <a:chOff x="0" y="0"/>
            <a:chExt cx="24384002" cy="137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>
                <a:alphaModFix amt="40000"/>
              </a:blip>
              <a:stretch>
                <a:fillRect t="-9259" b="-9259"/>
              </a:stretch>
            </a:blipFill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2700" y="986900"/>
            <a:ext cx="12192000" cy="5108285"/>
            <a:chOff x="0" y="0"/>
            <a:chExt cx="24384000" cy="102165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0216515"/>
            </a:xfrm>
            <a:custGeom>
              <a:avLst/>
              <a:gdLst/>
              <a:ahLst/>
              <a:cxnLst/>
              <a:rect l="l" t="t" r="r" b="b"/>
              <a:pathLst>
                <a:path w="24384000" h="10216515">
                  <a:moveTo>
                    <a:pt x="0" y="0"/>
                  </a:moveTo>
                  <a:lnTo>
                    <a:pt x="24384000" y="0"/>
                  </a:lnTo>
                  <a:lnTo>
                    <a:pt x="24384000" y="10216515"/>
                  </a:lnTo>
                  <a:lnTo>
                    <a:pt x="0" y="10216515"/>
                  </a:lnTo>
                  <a:close/>
                </a:path>
              </a:pathLst>
            </a:custGeom>
            <a:solidFill>
              <a:srgbClr val="941E7E">
                <a:alpha val="77255"/>
              </a:srgbClr>
            </a:solidFill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644798" y="3565079"/>
            <a:ext cx="2233424" cy="11413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0" y="2781001"/>
            <a:ext cx="72000" cy="1296000"/>
            <a:chOff x="0" y="0"/>
            <a:chExt cx="144000" cy="2592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4018" cy="2591943"/>
            </a:xfrm>
            <a:custGeom>
              <a:avLst/>
              <a:gdLst/>
              <a:ahLst/>
              <a:cxnLst/>
              <a:rect l="l" t="t" r="r" b="b"/>
              <a:pathLst>
                <a:path w="144018" h="2591943">
                  <a:moveTo>
                    <a:pt x="144018" y="0"/>
                  </a:moveTo>
                  <a:lnTo>
                    <a:pt x="0" y="0"/>
                  </a:lnTo>
                  <a:lnTo>
                    <a:pt x="0" y="2591943"/>
                  </a:lnTo>
                  <a:lnTo>
                    <a:pt x="144018" y="259194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10654094" y="4792652"/>
            <a:ext cx="1243460" cy="1201585"/>
          </a:xfrm>
          <a:custGeom>
            <a:avLst/>
            <a:gdLst/>
            <a:ahLst/>
            <a:cxnLst/>
            <a:rect l="l" t="t" r="r" b="b"/>
            <a:pathLst>
              <a:path w="1865190" h="1802377">
                <a:moveTo>
                  <a:pt x="0" y="0"/>
                </a:moveTo>
                <a:lnTo>
                  <a:pt x="1865190" y="0"/>
                </a:lnTo>
                <a:lnTo>
                  <a:pt x="1865190" y="1802378"/>
                </a:lnTo>
                <a:lnTo>
                  <a:pt x="0" y="1802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33424" y="2034782"/>
            <a:ext cx="11643899" cy="1466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zh-CN" altLang="en-US" sz="4000" dirty="0">
                <a:solidFill>
                  <a:srgbClr val="F2F2F2"/>
                </a:solidFill>
                <a:latin typeface="Times New Roman" panose="02020603050405020304" pitchFamily="18" charset="0"/>
                <a:ea typeface="字由点字典黑 65J Bold" panose="00020600040101010101" charset="-122"/>
                <a:cs typeface="Times New Roman" panose="02020603050405020304" pitchFamily="18" charset="0"/>
              </a:rPr>
              <a:t>利用双 </a:t>
            </a:r>
            <a:r>
              <a:rPr lang="en-US" altLang="zh-CN" sz="4000" dirty="0">
                <a:solidFill>
                  <a:srgbClr val="F2F2F2"/>
                </a:solidFill>
                <a:latin typeface="Times New Roman" panose="02020603050405020304" pitchFamily="18" charset="0"/>
                <a:ea typeface="字由点字典黑 65J Bold" panose="00020600040101010101" charset="-122"/>
                <a:cs typeface="Times New Roman" panose="02020603050405020304" pitchFamily="18" charset="0"/>
              </a:rPr>
              <a:t>Friedrich-</a:t>
            </a:r>
            <a:r>
              <a:rPr lang="en-US" altLang="zh-CN" sz="4000" dirty="0" err="1">
                <a:solidFill>
                  <a:srgbClr val="F2F2F2"/>
                </a:solidFill>
                <a:latin typeface="Times New Roman" panose="02020603050405020304" pitchFamily="18" charset="0"/>
                <a:ea typeface="字由点字典黑 65J Bold" panose="00020600040101010101" charset="-122"/>
                <a:cs typeface="Times New Roman" panose="02020603050405020304" pitchFamily="18" charset="0"/>
              </a:rPr>
              <a:t>Wintgen</a:t>
            </a:r>
            <a:r>
              <a:rPr lang="en-US" altLang="zh-CN" sz="4000" dirty="0">
                <a:solidFill>
                  <a:srgbClr val="F2F2F2"/>
                </a:solidFill>
                <a:latin typeface="Times New Roman" panose="02020603050405020304" pitchFamily="18" charset="0"/>
                <a:ea typeface="字由点字典黑 65J Bold" panose="0002060004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4000" dirty="0">
                <a:solidFill>
                  <a:srgbClr val="F2F2F2"/>
                </a:solidFill>
                <a:latin typeface="Times New Roman" panose="02020603050405020304" pitchFamily="18" charset="0"/>
                <a:ea typeface="字由点字典黑 65J Bold" panose="00020600040101010101" charset="-122"/>
                <a:cs typeface="Times New Roman" panose="02020603050405020304" pitchFamily="18" charset="0"/>
              </a:rPr>
              <a:t>连续域束缚态实现超窄带热电子光电探测</a:t>
            </a:r>
            <a:endParaRPr lang="en-US" sz="4000" dirty="0">
              <a:solidFill>
                <a:srgbClr val="F2F2F2"/>
              </a:solidFill>
              <a:latin typeface="Times New Roman" panose="02020603050405020304" pitchFamily="18" charset="0"/>
              <a:ea typeface="字由点字典黑 65J Bold" panose="00020600040101010101" charset="-122"/>
              <a:cs typeface="Times New Roman" panose="02020603050405020304" pitchFamily="18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44743" y="3691652"/>
            <a:ext cx="7100869" cy="557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400" spc="153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</a:rPr>
              <a:t>广西师范大学</a:t>
            </a:r>
            <a:endParaRPr lang="en-US" sz="2400" spc="153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lt"/>
            </a:endParaRPr>
          </a:p>
          <a:p>
            <a:pPr>
              <a:lnSpc>
                <a:spcPts val="2300"/>
              </a:lnSpc>
            </a:pPr>
            <a:endParaRPr sz="1200" dirty="0">
              <a:latin typeface="Times New Roman" panose="02020603050405020304" pitchFamily="18" charset="0"/>
              <a:cs typeface="+mj-l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07634" y="4274422"/>
            <a:ext cx="4302516" cy="935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lt"/>
              </a:rPr>
              <a:t>报告人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lt"/>
              </a:rPr>
              <a:t>: </a:t>
            </a:r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lt"/>
              </a:rPr>
              <a:t>龙秋怡</a:t>
            </a:r>
            <a:endParaRPr lang="en-US" altLang="zh-CN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+mn-lt"/>
            </a:endParaRPr>
          </a:p>
          <a:p>
            <a:pPr algn="just">
              <a:lnSpc>
                <a:spcPts val="2500"/>
              </a:lnSpc>
            </a:pPr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lt"/>
              </a:rPr>
              <a:t>指导老师：周庆佳 讲师 邵伟佳 教授</a:t>
            </a:r>
            <a:endParaRPr lang="en-US" altLang="zh-CN" dirty="0">
              <a:solidFill>
                <a:srgbClr val="FFFFFF"/>
              </a:solidFill>
              <a:latin typeface="Times New Roman" panose="02020603050405020304" pitchFamily="18" charset="0"/>
              <a:ea typeface="宋体" panose="02010600030101010101" pitchFamily="2" charset="-122"/>
              <a:cs typeface="+mn-lt"/>
            </a:endParaRPr>
          </a:p>
          <a:p>
            <a:pPr algn="just">
              <a:lnSpc>
                <a:spcPts val="2500"/>
              </a:lnSpc>
            </a:pPr>
            <a:r>
              <a: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lt"/>
              </a:rPr>
              <a:t>报告时间：</a:t>
            </a:r>
            <a:r>
              <a:rPr lang="en-US" altLang="zh-CN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lt"/>
              </a:rPr>
              <a:t>2026.10.22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85800"/>
            <a:ext cx="12215448" cy="5399053"/>
            <a:chOff x="0" y="0"/>
            <a:chExt cx="24430896" cy="107981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30958" cy="10798029"/>
            </a:xfrm>
            <a:custGeom>
              <a:avLst/>
              <a:gdLst/>
              <a:ahLst/>
              <a:cxnLst/>
              <a:rect l="l" t="t" r="r" b="b"/>
              <a:pathLst>
                <a:path w="24430958" h="10798029">
                  <a:moveTo>
                    <a:pt x="0" y="0"/>
                  </a:moveTo>
                  <a:lnTo>
                    <a:pt x="24430958" y="0"/>
                  </a:lnTo>
                  <a:lnTo>
                    <a:pt x="24430958" y="10798029"/>
                  </a:lnTo>
                  <a:lnTo>
                    <a:pt x="0" y="10798029"/>
                  </a:lnTo>
                  <a:close/>
                </a:path>
              </a:pathLst>
            </a:custGeom>
            <a:solidFill>
              <a:srgbClr val="C4A5CB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2666101" y="6470540"/>
            <a:ext cx="6883247" cy="0"/>
          </a:xfrm>
          <a:prstGeom prst="line">
            <a:avLst/>
          </a:prstGeom>
          <a:ln w="38100" cap="flat">
            <a:solidFill>
              <a:srgbClr val="941E7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9004320" y="0"/>
            <a:ext cx="3187800" cy="6810480"/>
            <a:chOff x="0" y="0"/>
            <a:chExt cx="6375600" cy="136209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75654" cy="13621004"/>
            </a:xfrm>
            <a:custGeom>
              <a:avLst/>
              <a:gdLst/>
              <a:ahLst/>
              <a:cxnLst/>
              <a:rect l="l" t="t" r="r" b="b"/>
              <a:pathLst>
                <a:path w="6375654" h="13621004">
                  <a:moveTo>
                    <a:pt x="0" y="0"/>
                  </a:moveTo>
                  <a:lnTo>
                    <a:pt x="6375654" y="0"/>
                  </a:lnTo>
                  <a:lnTo>
                    <a:pt x="6375654" y="13621004"/>
                  </a:lnTo>
                  <a:lnTo>
                    <a:pt x="0" y="11301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1E7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941347" y="0"/>
            <a:ext cx="2428920" cy="6483240"/>
          </a:xfrm>
          <a:custGeom>
            <a:avLst/>
            <a:gdLst/>
            <a:ahLst/>
            <a:cxnLst/>
            <a:rect l="l" t="t" r="r" b="b"/>
            <a:pathLst>
              <a:path w="3643380" h="9724860">
                <a:moveTo>
                  <a:pt x="0" y="0"/>
                </a:moveTo>
                <a:lnTo>
                  <a:pt x="3643380" y="0"/>
                </a:lnTo>
                <a:lnTo>
                  <a:pt x="3643380" y="9724860"/>
                </a:lnTo>
                <a:lnTo>
                  <a:pt x="0" y="9724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31" t="-1301" r="-4013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245" y="709069"/>
            <a:ext cx="994979" cy="949752"/>
          </a:xfrm>
          <a:custGeom>
            <a:avLst/>
            <a:gdLst/>
            <a:ahLst/>
            <a:cxnLst/>
            <a:rect l="l" t="t" r="r" b="b"/>
            <a:pathLst>
              <a:path w="1492468" h="1424628">
                <a:moveTo>
                  <a:pt x="0" y="0"/>
                </a:moveTo>
                <a:lnTo>
                  <a:pt x="1492468" y="0"/>
                </a:lnTo>
                <a:lnTo>
                  <a:pt x="1492468" y="1424629"/>
                </a:lnTo>
                <a:lnTo>
                  <a:pt x="0" y="1424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1808531" y="224223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808531" y="3159094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808531" y="400111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808531" y="4891176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638188" y="0"/>
            <a:ext cx="2366133" cy="685800"/>
          </a:xfrm>
          <a:custGeom>
            <a:avLst/>
            <a:gdLst/>
            <a:ahLst/>
            <a:cxnLst/>
            <a:rect l="l" t="t" r="r" b="b"/>
            <a:pathLst>
              <a:path w="3549199" h="1028700">
                <a:moveTo>
                  <a:pt x="0" y="0"/>
                </a:moveTo>
                <a:lnTo>
                  <a:pt x="3549199" y="0"/>
                </a:lnTo>
                <a:lnTo>
                  <a:pt x="3549199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60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4735" y="1109119"/>
            <a:ext cx="5874184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0"/>
              </a:lnSpc>
            </a:pPr>
            <a:r>
              <a:rPr lang="en-US" sz="5090" spc="-1">
                <a:solidFill>
                  <a:srgbClr val="FFFFFF"/>
                </a:solidFill>
                <a:ea typeface="思源黑体 1 Heavy" panose="020B0A00000000000000" charset="-122"/>
              </a:rPr>
              <a:t>目录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2154" y="2272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微软雅黑 Light" panose="020B0502040204020203" charset="-122"/>
              </a:rPr>
              <a:t>背景介绍</a:t>
            </a:r>
            <a:endParaRPr lang="en-US" sz="4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 Light" panose="020B0502040204020203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11200" y="2159000"/>
            <a:ext cx="868257" cy="653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9375" y="3080298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0463" y="3908325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463" y="4819169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12154" y="3161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研究方法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12577" y="4000924"/>
            <a:ext cx="56095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仿真结果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417657" y="4891194"/>
            <a:ext cx="560451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总结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21533" y="25400"/>
            <a:ext cx="770467" cy="5594773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334" spc="1429">
                <a:solidFill>
                  <a:srgbClr val="F2F2F2">
                    <a:alpha val="69804"/>
                  </a:srgbClr>
                </a:solidFill>
                <a:latin typeface="思源黑体 1" panose="020B0500000000000000" charset="-122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58" y="88900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C15051-A742-491C-99F9-642FA0C5195E}"/>
              </a:ext>
            </a:extLst>
          </p:cNvPr>
          <p:cNvSpPr txBox="1"/>
          <p:nvPr/>
        </p:nvSpPr>
        <p:spPr>
          <a:xfrm>
            <a:off x="333375" y="1385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BAE3B0E-E7C5-480A-822C-8B0E18DC47AA}"/>
              </a:ext>
            </a:extLst>
          </p:cNvPr>
          <p:cNvSpPr txBox="1"/>
          <p:nvPr/>
        </p:nvSpPr>
        <p:spPr>
          <a:xfrm>
            <a:off x="242710" y="767349"/>
            <a:ext cx="11534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光探测器是一种能将光信号转换为电信号的光电转换器件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,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运用十分广泛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554637-68A5-43E6-B485-3E188A35CEF2}"/>
              </a:ext>
            </a:extLst>
          </p:cNvPr>
          <p:cNvSpPr txBox="1"/>
          <p:nvPr/>
        </p:nvSpPr>
        <p:spPr>
          <a:xfrm>
            <a:off x="329225" y="6223829"/>
            <a:ext cx="6333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 smtClean="0">
                <a:solidFill>
                  <a:srgbClr val="C00000"/>
                </a:solidFill>
              </a:rPr>
              <a:pPr/>
              <a:t>3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A54959-EC2E-462B-8E32-E96A4CF100C2}"/>
              </a:ext>
            </a:extLst>
          </p:cNvPr>
          <p:cNvSpPr/>
          <p:nvPr/>
        </p:nvSpPr>
        <p:spPr>
          <a:xfrm flipV="1">
            <a:off x="490081" y="1346364"/>
            <a:ext cx="5513300" cy="471307"/>
          </a:xfrm>
          <a:prstGeom prst="rect">
            <a:avLst/>
          </a:prstGeom>
          <a:solidFill>
            <a:srgbClr val="FFEFEF">
              <a:alpha val="5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E7F1647-A366-4338-B64C-37447570E556}"/>
              </a:ext>
            </a:extLst>
          </p:cNvPr>
          <p:cNvSpPr txBox="1"/>
          <p:nvPr/>
        </p:nvSpPr>
        <p:spPr>
          <a:xfrm>
            <a:off x="2519645" y="1403431"/>
            <a:ext cx="1226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/>
              <a:t>1.</a:t>
            </a:r>
            <a:r>
              <a:rPr lang="zh-CN" altLang="en-US" sz="2200" dirty="0"/>
              <a:t>传感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8A16F06-C902-4613-BF9E-B2805865B8A9}"/>
              </a:ext>
            </a:extLst>
          </p:cNvPr>
          <p:cNvSpPr/>
          <p:nvPr/>
        </p:nvSpPr>
        <p:spPr>
          <a:xfrm>
            <a:off x="351356" y="1270150"/>
            <a:ext cx="5829522" cy="3471243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8DB5B770-23AD-4976-B833-740FEB7CE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91" y="1874738"/>
            <a:ext cx="5371472" cy="2794986"/>
          </a:xfrm>
          <a:prstGeom prst="rect">
            <a:avLst/>
          </a:prstGeom>
        </p:spPr>
      </p:pic>
      <p:pic>
        <p:nvPicPr>
          <p:cNvPr id="45" name="Main graphic">
            <a:extLst>
              <a:ext uri="{FF2B5EF4-FFF2-40B4-BE49-F238E27FC236}">
                <a16:creationId xmlns:a16="http://schemas.microsoft.com/office/drawing/2014/main" id="{8D9CD734-03A6-498D-A022-61AA71CA78C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7927420" y="1317425"/>
            <a:ext cx="3221738" cy="1895217"/>
          </a:xfrm>
          <a:prstGeom prst="rect">
            <a:avLst/>
          </a:prstGeom>
          <a:ln>
            <a:noFill/>
          </a:ln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3D4B2056-EC91-412E-9DE3-ADEB4C60A504}"/>
              </a:ext>
            </a:extLst>
          </p:cNvPr>
          <p:cNvSpPr/>
          <p:nvPr/>
        </p:nvSpPr>
        <p:spPr>
          <a:xfrm>
            <a:off x="6816197" y="1195053"/>
            <a:ext cx="4668987" cy="2225426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4A5BD58-9A49-4876-9022-6739946DE9FA}"/>
              </a:ext>
            </a:extLst>
          </p:cNvPr>
          <p:cNvSpPr/>
          <p:nvPr/>
        </p:nvSpPr>
        <p:spPr>
          <a:xfrm rot="10800000" flipV="1">
            <a:off x="6896579" y="1250059"/>
            <a:ext cx="737208" cy="2059713"/>
          </a:xfrm>
          <a:prstGeom prst="rect">
            <a:avLst/>
          </a:prstGeom>
          <a:solidFill>
            <a:srgbClr val="FFEFEF">
              <a:alpha val="5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>
                <a:solidFill>
                  <a:schemeClr val="tx1"/>
                </a:solidFill>
              </a:rPr>
              <a:t>2.</a:t>
            </a:r>
          </a:p>
          <a:p>
            <a:pPr algn="ctr"/>
            <a:r>
              <a:rPr lang="zh-CN" altLang="en-US" sz="2200" dirty="0">
                <a:solidFill>
                  <a:schemeClr val="tx1"/>
                </a:solidFill>
              </a:rPr>
              <a:t>成</a:t>
            </a:r>
            <a:endParaRPr lang="en-US" altLang="zh-CN" sz="2200" dirty="0">
              <a:solidFill>
                <a:schemeClr val="tx1"/>
              </a:solidFill>
            </a:endParaRPr>
          </a:p>
          <a:p>
            <a:pPr algn="ctr"/>
            <a:r>
              <a:rPr lang="zh-CN" altLang="en-US" sz="2200" dirty="0">
                <a:solidFill>
                  <a:schemeClr val="tx1"/>
                </a:solidFill>
              </a:rPr>
              <a:t>像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F070115C-4F2C-4CE0-85D3-AD37B20EA8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02" t="6978" r="3202" b="6592"/>
          <a:stretch/>
        </p:blipFill>
        <p:spPr>
          <a:xfrm>
            <a:off x="7891204" y="3651685"/>
            <a:ext cx="3346851" cy="2058137"/>
          </a:xfrm>
          <a:prstGeom prst="rect">
            <a:avLst/>
          </a:prstGeom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CA7C3ACF-E048-443B-AE35-CAE935473EE6}"/>
              </a:ext>
            </a:extLst>
          </p:cNvPr>
          <p:cNvSpPr/>
          <p:nvPr/>
        </p:nvSpPr>
        <p:spPr>
          <a:xfrm>
            <a:off x="6816197" y="3524815"/>
            <a:ext cx="4668987" cy="2264773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C7D67B8-5AD6-4055-8259-5DF2C234FA83}"/>
              </a:ext>
            </a:extLst>
          </p:cNvPr>
          <p:cNvSpPr/>
          <p:nvPr/>
        </p:nvSpPr>
        <p:spPr>
          <a:xfrm rot="10800000" flipV="1">
            <a:off x="6889716" y="3666321"/>
            <a:ext cx="737208" cy="2059713"/>
          </a:xfrm>
          <a:prstGeom prst="rect">
            <a:avLst/>
          </a:prstGeom>
          <a:solidFill>
            <a:srgbClr val="FFEFEF">
              <a:alpha val="5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>
                <a:solidFill>
                  <a:schemeClr val="tx1"/>
                </a:solidFill>
              </a:rPr>
              <a:t>3.</a:t>
            </a:r>
          </a:p>
          <a:p>
            <a:pPr algn="ctr"/>
            <a:r>
              <a:rPr lang="zh-CN" altLang="en-US" sz="2200" dirty="0">
                <a:solidFill>
                  <a:schemeClr val="tx1"/>
                </a:solidFill>
              </a:rPr>
              <a:t>军事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85F438E-EB7E-49A9-B0D6-A63F67AAEB31}"/>
              </a:ext>
            </a:extLst>
          </p:cNvPr>
          <p:cNvSpPr txBox="1"/>
          <p:nvPr/>
        </p:nvSpPr>
        <p:spPr>
          <a:xfrm>
            <a:off x="-702256" y="5211797"/>
            <a:ext cx="7024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b="0" dirty="0">
                <a:solidFill>
                  <a:srgbClr val="C00000"/>
                </a:solidFill>
                <a:effectLst/>
                <a:latin typeface="+mn-ea"/>
              </a:rPr>
              <a:t>[2] J. K. Lisa et al. ACS Photonics</a:t>
            </a:r>
            <a:r>
              <a:rPr lang="en-US" altLang="zh-CN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+mn-ea"/>
              </a:rPr>
              <a:t>5</a:t>
            </a:r>
            <a:r>
              <a:rPr lang="en-US" altLang="zh-CN" b="0" dirty="0">
                <a:solidFill>
                  <a:srgbClr val="C00000"/>
                </a:solidFill>
                <a:effectLst/>
                <a:latin typeface="+mn-ea"/>
              </a:rPr>
              <a:t>(2), 306-311 (2018).</a:t>
            </a:r>
            <a:endParaRPr lang="en-US" altLang="zh-CN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3605CDC-0AB4-410A-9F37-D30382F29003}"/>
              </a:ext>
            </a:extLst>
          </p:cNvPr>
          <p:cNvSpPr txBox="1"/>
          <p:nvPr/>
        </p:nvSpPr>
        <p:spPr>
          <a:xfrm>
            <a:off x="117533" y="4861181"/>
            <a:ext cx="698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zh-CN" dirty="0">
                <a:solidFill>
                  <a:srgbClr val="C00000"/>
                </a:solidFill>
                <a:latin typeface="+mn-ea"/>
              </a:rPr>
              <a:t>[1] L. Wen, et al. ACS Nano </a:t>
            </a:r>
            <a:r>
              <a:rPr lang="en-US" altLang="zh-CN" b="1" dirty="0">
                <a:solidFill>
                  <a:srgbClr val="C00000"/>
                </a:solidFill>
                <a:latin typeface="+mn-ea"/>
              </a:rPr>
              <a:t>13</a:t>
            </a:r>
            <a:r>
              <a:rPr lang="en-US" altLang="zh-CN" dirty="0">
                <a:solidFill>
                  <a:srgbClr val="C00000"/>
                </a:solidFill>
                <a:latin typeface="+mn-ea"/>
              </a:rPr>
              <a:t>(6), 6963–6972 (2019).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0ED3AB2-3421-4AFC-9CF7-61554DC5778E}"/>
              </a:ext>
            </a:extLst>
          </p:cNvPr>
          <p:cNvSpPr txBox="1"/>
          <p:nvPr/>
        </p:nvSpPr>
        <p:spPr>
          <a:xfrm>
            <a:off x="52038" y="5615488"/>
            <a:ext cx="6976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u="none" strike="noStrike" dirty="0">
                <a:solidFill>
                  <a:srgbClr val="52525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r>
              <a:rPr lang="en-US" altLang="zh-CN" dirty="0">
                <a:solidFill>
                  <a:srgbClr val="C00000"/>
                </a:solidFill>
                <a:latin typeface="+mn-ea"/>
              </a:rPr>
              <a:t>[3]  </a:t>
            </a:r>
            <a:r>
              <a:rPr lang="en-US" altLang="zh-CN" dirty="0" err="1">
                <a:solidFill>
                  <a:srgbClr val="C00000"/>
                </a:solidFill>
                <a:latin typeface="+mn-ea"/>
              </a:rPr>
              <a:t>LovellL</a:t>
            </a:r>
            <a:r>
              <a:rPr lang="en-US" altLang="zh-CN" dirty="0">
                <a:solidFill>
                  <a:srgbClr val="C00000"/>
                </a:solidFill>
                <a:latin typeface="+mn-ea"/>
              </a:rPr>
              <a:t> D J. American Journal of Physics, </a:t>
            </a:r>
            <a:r>
              <a:rPr lang="en-US" altLang="zh-CN" b="1" dirty="0">
                <a:solidFill>
                  <a:srgbClr val="C00000"/>
                </a:solidFill>
                <a:latin typeface="+mn-ea"/>
              </a:rPr>
              <a:t>37</a:t>
            </a:r>
            <a:r>
              <a:rPr lang="en-US" altLang="zh-CN" dirty="0">
                <a:solidFill>
                  <a:srgbClr val="C00000"/>
                </a:solidFill>
                <a:latin typeface="+mn-ea"/>
              </a:rPr>
              <a:t>(5), 467-478 (1969).</a:t>
            </a:r>
            <a:endParaRPr lang="zh-CN" altLang="en-US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459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C52BA8EE-8571-4900-A8E3-4EA4A62D0CBF}"/>
              </a:ext>
            </a:extLst>
          </p:cNvPr>
          <p:cNvSpPr/>
          <p:nvPr/>
        </p:nvSpPr>
        <p:spPr>
          <a:xfrm flipV="1">
            <a:off x="522775" y="6013010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FF4B0B67-1A4F-422B-B25D-537429497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9"/>
          <a:stretch/>
        </p:blipFill>
        <p:spPr>
          <a:xfrm>
            <a:off x="10248793" y="203622"/>
            <a:ext cx="1893804" cy="471305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A4C7B2E-B555-4FF2-A4DB-28FA803E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9965" y="6308485"/>
            <a:ext cx="2743200" cy="365125"/>
          </a:xfrm>
        </p:spPr>
        <p:txBody>
          <a:bodyPr/>
          <a:lstStyle/>
          <a:p>
            <a:pPr algn="l"/>
            <a:fld id="{565CE74E-AB26-4998-AD42-012C4C1AD076}" type="slidenum">
              <a:rPr lang="zh-CN" altLang="en-US" sz="2400">
                <a:solidFill>
                  <a:srgbClr val="C00000"/>
                </a:solidFill>
              </a:rPr>
              <a:pPr algn="l"/>
              <a:t>4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BB09EC7-8E33-4D8F-9827-B722787C836B}"/>
              </a:ext>
            </a:extLst>
          </p:cNvPr>
          <p:cNvSpPr txBox="1"/>
          <p:nvPr/>
        </p:nvSpPr>
        <p:spPr>
          <a:xfrm>
            <a:off x="216935" y="241874"/>
            <a:ext cx="6223464" cy="497047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SzTx/>
              <a:buFontTx/>
            </a:pPr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1.1 </a:t>
            </a:r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研究背景</a:t>
            </a:r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</a:t>
            </a:r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热电子光探测器的提出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6E33087-66B1-4BE4-A15C-040210535B61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0" t="27325" r="24134" b="15545"/>
          <a:stretch>
            <a:fillRect/>
          </a:stretch>
        </p:blipFill>
        <p:spPr>
          <a:xfrm>
            <a:off x="1005974" y="1306634"/>
            <a:ext cx="4154383" cy="289450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11E249E-C136-421D-9BC7-A99A86612AE4}"/>
              </a:ext>
            </a:extLst>
          </p:cNvPr>
          <p:cNvSpPr/>
          <p:nvPr/>
        </p:nvSpPr>
        <p:spPr>
          <a:xfrm>
            <a:off x="420988" y="1348905"/>
            <a:ext cx="5119635" cy="3244940"/>
          </a:xfrm>
          <a:prstGeom prst="rect">
            <a:avLst/>
          </a:prstGeom>
          <a:noFill/>
          <a:ln w="38100" cmpd="dbl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13F5B23-F524-4334-9F2C-8440D25B4A9E}"/>
              </a:ext>
            </a:extLst>
          </p:cNvPr>
          <p:cNvSpPr/>
          <p:nvPr/>
        </p:nvSpPr>
        <p:spPr>
          <a:xfrm>
            <a:off x="420988" y="4643295"/>
            <a:ext cx="5119635" cy="12814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8DB9555-D1E7-4316-8B47-BB713CDF8EBA}"/>
              </a:ext>
            </a:extLst>
          </p:cNvPr>
          <p:cNvSpPr/>
          <p:nvPr/>
        </p:nvSpPr>
        <p:spPr>
          <a:xfrm>
            <a:off x="420988" y="798413"/>
            <a:ext cx="5119635" cy="431199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1B915B5-D451-43E8-BB29-C95B30AA8AB0}"/>
              </a:ext>
            </a:extLst>
          </p:cNvPr>
          <p:cNvSpPr txBox="1"/>
          <p:nvPr/>
        </p:nvSpPr>
        <p:spPr>
          <a:xfrm>
            <a:off x="2595923" y="4174189"/>
            <a:ext cx="769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E9019CA-9E5E-4A73-97BA-02534D41D4DE}"/>
              </a:ext>
            </a:extLst>
          </p:cNvPr>
          <p:cNvSpPr txBox="1"/>
          <p:nvPr/>
        </p:nvSpPr>
        <p:spPr>
          <a:xfrm>
            <a:off x="420988" y="755294"/>
            <a:ext cx="324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传统半导体光探测器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A589884-1A20-48FE-A7BD-7F9808897605}"/>
              </a:ext>
            </a:extLst>
          </p:cNvPr>
          <p:cNvSpPr txBox="1"/>
          <p:nvPr/>
        </p:nvSpPr>
        <p:spPr>
          <a:xfrm>
            <a:off x="522775" y="4879831"/>
            <a:ext cx="1020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核心缺点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4B2F773-CF2A-4377-BEB9-843B9DC1B3B9}"/>
              </a:ext>
            </a:extLst>
          </p:cNvPr>
          <p:cNvSpPr/>
          <p:nvPr/>
        </p:nvSpPr>
        <p:spPr>
          <a:xfrm>
            <a:off x="6284634" y="1376120"/>
            <a:ext cx="5119635" cy="3158337"/>
          </a:xfrm>
          <a:prstGeom prst="rect">
            <a:avLst/>
          </a:prstGeom>
          <a:noFill/>
          <a:ln w="38100" cmpd="dbl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93EF7D9-9649-4A68-81AC-C7BE8B6667F0}"/>
              </a:ext>
            </a:extLst>
          </p:cNvPr>
          <p:cNvSpPr/>
          <p:nvPr/>
        </p:nvSpPr>
        <p:spPr>
          <a:xfrm>
            <a:off x="6267543" y="4643295"/>
            <a:ext cx="5119635" cy="12814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2DA14ED-1A63-41ED-9954-CE149822A96B}"/>
              </a:ext>
            </a:extLst>
          </p:cNvPr>
          <p:cNvSpPr txBox="1"/>
          <p:nvPr/>
        </p:nvSpPr>
        <p:spPr>
          <a:xfrm>
            <a:off x="7357286" y="4677400"/>
            <a:ext cx="30148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超快响应</a:t>
            </a:r>
            <a:endParaRPr lang="en-US" altLang="zh-CN" sz="2400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  <a:p>
            <a:r>
              <a:rPr lang="zh-CN" altLang="en-US" sz="2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亚</a:t>
            </a:r>
            <a:r>
              <a:rPr lang="zh-CN" altLang="zh-CN" sz="2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波长连续可调</a:t>
            </a:r>
            <a:endParaRPr lang="en-US" altLang="zh-CN" sz="2400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pitchFamily="49" charset="-122"/>
            </a:endParaRPr>
          </a:p>
          <a:p>
            <a:r>
              <a:rPr lang="zh-CN" altLang="zh-CN" sz="2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室温工作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993B5FE-6209-472E-9777-0B35128100F4}"/>
              </a:ext>
            </a:extLst>
          </p:cNvPr>
          <p:cNvSpPr/>
          <p:nvPr/>
        </p:nvSpPr>
        <p:spPr>
          <a:xfrm>
            <a:off x="6267543" y="781339"/>
            <a:ext cx="5119635" cy="431199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7F815AC-EB78-47F4-8581-E59BEB3250C3}"/>
              </a:ext>
            </a:extLst>
          </p:cNvPr>
          <p:cNvSpPr txBox="1"/>
          <p:nvPr/>
        </p:nvSpPr>
        <p:spPr>
          <a:xfrm>
            <a:off x="6284634" y="765116"/>
            <a:ext cx="2627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热电子光探测器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E1DDF9-E84E-49C2-93EE-8A536CB2963C}"/>
              </a:ext>
            </a:extLst>
          </p:cNvPr>
          <p:cNvSpPr txBox="1"/>
          <p:nvPr/>
        </p:nvSpPr>
        <p:spPr>
          <a:xfrm>
            <a:off x="6360197" y="4919895"/>
            <a:ext cx="1001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93202E1-502A-443E-A8E7-FFB327A9D908}"/>
              </a:ext>
            </a:extLst>
          </p:cNvPr>
          <p:cNvGrpSpPr/>
          <p:nvPr/>
        </p:nvGrpSpPr>
        <p:grpSpPr>
          <a:xfrm>
            <a:off x="6654296" y="1408578"/>
            <a:ext cx="4457017" cy="3107879"/>
            <a:chOff x="6888111" y="1853626"/>
            <a:chExt cx="3609979" cy="238069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9C88F9D5-00B7-4CD5-9FBB-81B31326A3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775" t="3495" r="1956"/>
            <a:stretch/>
          </p:blipFill>
          <p:spPr>
            <a:xfrm>
              <a:off x="6888111" y="1853626"/>
              <a:ext cx="3609979" cy="2380699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41603457-EF94-443A-8ACC-6F7B1401A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55329" y="1908297"/>
              <a:ext cx="238158" cy="247685"/>
            </a:xfrm>
            <a:prstGeom prst="rect">
              <a:avLst/>
            </a:prstGeom>
          </p:spPr>
        </p:pic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D0B4C798-C81B-43B1-826E-6D826F2D8B1D}"/>
              </a:ext>
            </a:extLst>
          </p:cNvPr>
          <p:cNvSpPr/>
          <p:nvPr/>
        </p:nvSpPr>
        <p:spPr>
          <a:xfrm>
            <a:off x="424800" y="4688631"/>
            <a:ext cx="1001430" cy="1241648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3047694-F2A7-4D84-8A82-C9A4D55590C4}"/>
              </a:ext>
            </a:extLst>
          </p:cNvPr>
          <p:cNvSpPr/>
          <p:nvPr/>
        </p:nvSpPr>
        <p:spPr>
          <a:xfrm>
            <a:off x="6267543" y="4674505"/>
            <a:ext cx="1001430" cy="1241648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E0779C2-7039-4729-8B31-190AFFBCC05A}"/>
              </a:ext>
            </a:extLst>
          </p:cNvPr>
          <p:cNvSpPr txBox="1"/>
          <p:nvPr/>
        </p:nvSpPr>
        <p:spPr>
          <a:xfrm>
            <a:off x="1414790" y="4751187"/>
            <a:ext cx="29546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响应速度慢</a:t>
            </a:r>
            <a:endParaRPr lang="en-US" altLang="zh-CN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工作波长受禁带约束</a:t>
            </a:r>
          </a:p>
          <a:p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低温工作</a:t>
            </a:r>
          </a:p>
          <a:p>
            <a:endParaRPr lang="zh-CN" altLang="en-US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BFEAD92-229C-477F-B0B1-0C984D0BF6EE}"/>
              </a:ext>
            </a:extLst>
          </p:cNvPr>
          <p:cNvSpPr txBox="1"/>
          <p:nvPr/>
        </p:nvSpPr>
        <p:spPr>
          <a:xfrm>
            <a:off x="1766156" y="6102706"/>
            <a:ext cx="6142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Knight M. W. et al. Science,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332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(6030), 702-704 (2011).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6312478-BB65-46D2-9651-EC3EC00B485E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52C1260-8962-4669-9698-A15D2BC825E8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F6FCD80-F577-4616-8AA0-56D842F5EC51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BD53B11B-0D61-4388-BD9A-A152240E4869}"/>
              </a:ext>
            </a:extLst>
          </p:cNvPr>
          <p:cNvSpPr txBox="1"/>
          <p:nvPr/>
        </p:nvSpPr>
        <p:spPr>
          <a:xfrm>
            <a:off x="333375" y="1385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B65E5A6-A9B2-4AFB-AB2A-B558192F37AC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266F51B7-B113-4F1C-9E0B-462ABA82C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550D03-0204-48A5-A2EF-E56D092C3E6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E26B028B-23A7-48CA-BF20-5157E53C91FC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AEEC47D-BD79-403F-ADB4-C21FE574B26C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25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58" y="88900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C15051-A742-491C-99F9-642FA0C5195E}"/>
              </a:ext>
            </a:extLst>
          </p:cNvPr>
          <p:cNvSpPr txBox="1"/>
          <p:nvPr/>
        </p:nvSpPr>
        <p:spPr>
          <a:xfrm>
            <a:off x="333375" y="1385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554637-68A5-43E6-B485-3E188A35CEF2}"/>
              </a:ext>
            </a:extLst>
          </p:cNvPr>
          <p:cNvSpPr txBox="1"/>
          <p:nvPr/>
        </p:nvSpPr>
        <p:spPr>
          <a:xfrm>
            <a:off x="329225" y="6223829"/>
            <a:ext cx="6333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5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960C2F89-2750-4FB8-9887-6290C5D62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918" y="1048925"/>
            <a:ext cx="7658802" cy="4692467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5607E876-558D-4E47-8956-C65E8D21FCD6}"/>
              </a:ext>
            </a:extLst>
          </p:cNvPr>
          <p:cNvSpPr txBox="1"/>
          <p:nvPr/>
        </p:nvSpPr>
        <p:spPr>
          <a:xfrm>
            <a:off x="333374" y="803668"/>
            <a:ext cx="115347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热电子：</a:t>
            </a:r>
            <a:r>
              <a:rPr lang="zh-CN" altLang="zh-CN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当光照射至金属上时，光子能量传递给金属中的自由电子，称为光生</a:t>
            </a:r>
            <a:r>
              <a:rPr lang="zh-CN" altLang="en-US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非平衡</a:t>
            </a:r>
            <a:r>
              <a:rPr lang="zh-CN" altLang="zh-CN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载流子，也即</a:t>
            </a:r>
            <a:r>
              <a:rPr lang="en-US" altLang="zh-CN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r>
              <a:rPr lang="en-US" altLang="zh-CN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20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电子。</a:t>
            </a:r>
            <a:endParaRPr lang="zh-CN" altLang="en-US" sz="2000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B0AEA2-27EC-499A-B00E-85F3608F696E}"/>
              </a:ext>
            </a:extLst>
          </p:cNvPr>
          <p:cNvSpPr txBox="1"/>
          <p:nvPr/>
        </p:nvSpPr>
        <p:spPr>
          <a:xfrm>
            <a:off x="502301" y="5689185"/>
            <a:ext cx="7762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Brongersma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M. L. et al. Nature </a:t>
            </a:r>
            <a:r>
              <a:rPr lang="en-US" altLang="zh-CN" kern="1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Nanotechnol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(1), 25-34 (2015).</a:t>
            </a:r>
          </a:p>
        </p:txBody>
      </p:sp>
    </p:spTree>
    <p:extLst>
      <p:ext uri="{BB962C8B-B14F-4D97-AF65-F5344CB8AC3E}">
        <p14:creationId xmlns:p14="http://schemas.microsoft.com/office/powerpoint/2010/main" val="1699348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58" y="88900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C15051-A742-491C-99F9-642FA0C5195E}"/>
              </a:ext>
            </a:extLst>
          </p:cNvPr>
          <p:cNvSpPr txBox="1"/>
          <p:nvPr/>
        </p:nvSpPr>
        <p:spPr>
          <a:xfrm>
            <a:off x="370910" y="21474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554637-68A5-43E6-B485-3E188A35CEF2}"/>
              </a:ext>
            </a:extLst>
          </p:cNvPr>
          <p:cNvSpPr txBox="1"/>
          <p:nvPr/>
        </p:nvSpPr>
        <p:spPr>
          <a:xfrm>
            <a:off x="329225" y="6223829"/>
            <a:ext cx="6333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6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637974E-59BD-4E7B-A0D6-21A96AE5ACB5}"/>
              </a:ext>
            </a:extLst>
          </p:cNvPr>
          <p:cNvSpPr/>
          <p:nvPr/>
        </p:nvSpPr>
        <p:spPr>
          <a:xfrm>
            <a:off x="516663" y="5389665"/>
            <a:ext cx="11015197" cy="574751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A118831-F463-44E3-A515-BB190C2745A0}"/>
              </a:ext>
            </a:extLst>
          </p:cNvPr>
          <p:cNvSpPr/>
          <p:nvPr/>
        </p:nvSpPr>
        <p:spPr>
          <a:xfrm>
            <a:off x="606582" y="1594248"/>
            <a:ext cx="5489417" cy="3610811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2DFF29C-7666-4105-A9B0-C378457589CA}"/>
              </a:ext>
            </a:extLst>
          </p:cNvPr>
          <p:cNvSpPr txBox="1"/>
          <p:nvPr/>
        </p:nvSpPr>
        <p:spPr>
          <a:xfrm>
            <a:off x="329225" y="481876"/>
            <a:ext cx="5579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>
              <a:solidFill>
                <a:schemeClr val="bg1"/>
              </a:solidFill>
              <a:highlight>
                <a:srgbClr val="BD1C89"/>
              </a:highligh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urface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olariton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 PDs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的线宽通常由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衰减速率</a:t>
            </a:r>
            <a:r>
              <a:rPr lang="en-US" altLang="zh-CN" sz="1800" b="0" i="0" u="none" strike="noStrike" baseline="0" dirty="0">
                <a:latin typeface="TeXGyreTermes-Regular"/>
              </a:rPr>
              <a:t>(</a:t>
            </a:r>
            <a:r>
              <a:rPr lang="en-US" altLang="zh-CN" sz="1800" b="0" i="0" u="none" strike="noStrike" baseline="0" dirty="0">
                <a:latin typeface="txsys"/>
              </a:rPr>
              <a:t>∼</a:t>
            </a:r>
            <a:r>
              <a:rPr lang="en-US" altLang="zh-CN" sz="1800" b="0" i="0" u="none" strike="noStrike" baseline="0" dirty="0">
                <a:latin typeface="TeXGyreTermes-Regular"/>
              </a:rPr>
              <a:t>10</a:t>
            </a:r>
            <a:r>
              <a:rPr lang="en-US" altLang="zh-CN" sz="1800" b="0" i="0" u="none" strike="noStrike" baseline="30000" dirty="0">
                <a:latin typeface="TeXGyreTermes-Regular"/>
              </a:rPr>
              <a:t>14</a:t>
            </a:r>
            <a:r>
              <a:rPr lang="en-US" altLang="zh-CN" sz="1800" b="0" i="0" u="none" strike="noStrike" baseline="0" dirty="0">
                <a:latin typeface="TeXGyreTermes-Regular"/>
              </a:rPr>
              <a:t> s</a:t>
            </a:r>
            <a:r>
              <a:rPr lang="en-US" altLang="zh-CN" sz="1800" b="0" i="0" u="none" strike="noStrike" baseline="30000" dirty="0">
                <a:latin typeface="txsys"/>
              </a:rPr>
              <a:t>−</a:t>
            </a:r>
            <a:r>
              <a:rPr lang="en-US" altLang="zh-CN" sz="1800" b="0" i="0" u="none" strike="noStrike" baseline="30000" dirty="0">
                <a:latin typeface="TeXGyreTermes-Regular"/>
              </a:rPr>
              <a:t>1</a:t>
            </a:r>
            <a:r>
              <a:rPr lang="en-US" altLang="zh-CN" sz="1800" b="0" i="0" u="none" strike="noStrike" baseline="0" dirty="0">
                <a:latin typeface="TeXGyreTermes-Regular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决定，一般线宽较宽</a:t>
            </a:r>
            <a:endParaRPr lang="en-US" altLang="zh-CN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52446AF-3953-4F7E-98F3-996A32F510D5}"/>
              </a:ext>
            </a:extLst>
          </p:cNvPr>
          <p:cNvSpPr txBox="1"/>
          <p:nvPr/>
        </p:nvSpPr>
        <p:spPr>
          <a:xfrm>
            <a:off x="2864817" y="5502182"/>
            <a:ext cx="10149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highlight>
                  <a:srgbClr val="FFEFEF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核心问题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：如何利用简单结构实现超窄带响应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bg1"/>
              </a:solidFill>
              <a:highlight>
                <a:srgbClr val="BD1C89"/>
              </a:highlight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90CF37F-7A14-46DB-911B-CE8DF744DF78}"/>
              </a:ext>
            </a:extLst>
          </p:cNvPr>
          <p:cNvSpPr txBox="1"/>
          <p:nvPr/>
        </p:nvSpPr>
        <p:spPr>
          <a:xfrm>
            <a:off x="4973761" y="607860"/>
            <a:ext cx="6461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>
              <a:solidFill>
                <a:schemeClr val="bg1"/>
              </a:solidFill>
              <a:highlight>
                <a:srgbClr val="BD1C89"/>
              </a:highlight>
            </a:endParaRP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微腔会产生热电子，但线宽也会很宽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ADC4C0A-4718-4E4D-A15C-19C42FA692B5}"/>
              </a:ext>
            </a:extLst>
          </p:cNvPr>
          <p:cNvSpPr/>
          <p:nvPr/>
        </p:nvSpPr>
        <p:spPr>
          <a:xfrm>
            <a:off x="6373356" y="1563496"/>
            <a:ext cx="5140324" cy="3610811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66709E-CAE9-403B-8349-B8F573225A2C}"/>
              </a:ext>
            </a:extLst>
          </p:cNvPr>
          <p:cNvSpPr txBox="1"/>
          <p:nvPr/>
        </p:nvSpPr>
        <p:spPr>
          <a:xfrm>
            <a:off x="756946" y="4465689"/>
            <a:ext cx="5267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虽能达到窄带吸收，但需要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对介质层，制作难度极大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CF94A7D-5262-4F05-95E2-D472014E50F0}"/>
              </a:ext>
            </a:extLst>
          </p:cNvPr>
          <p:cNvSpPr txBox="1"/>
          <p:nvPr/>
        </p:nvSpPr>
        <p:spPr>
          <a:xfrm>
            <a:off x="6375657" y="4452596"/>
            <a:ext cx="5059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的分段金属结构会限制热电子的分布，从而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内部量子效率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05D2AA-7D59-49D0-9E84-9F0BBA4E14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01"/>
          <a:stretch/>
        </p:blipFill>
        <p:spPr>
          <a:xfrm>
            <a:off x="732072" y="2238691"/>
            <a:ext cx="2150732" cy="214880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1A17827-C97E-4EB0-96F7-8A3239A08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6555" y="2108406"/>
            <a:ext cx="2951185" cy="2394358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9E0BC70A-4F9C-4DBA-8419-7406EF3DBFEF}"/>
              </a:ext>
            </a:extLst>
          </p:cNvPr>
          <p:cNvSpPr/>
          <p:nvPr/>
        </p:nvSpPr>
        <p:spPr>
          <a:xfrm>
            <a:off x="678320" y="1601119"/>
            <a:ext cx="5345941" cy="569689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当前达到窄带方法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0805E24-0206-4626-B97F-7A067C380055}"/>
              </a:ext>
            </a:extLst>
          </p:cNvPr>
          <p:cNvSpPr/>
          <p:nvPr/>
        </p:nvSpPr>
        <p:spPr>
          <a:xfrm>
            <a:off x="6373357" y="1601119"/>
            <a:ext cx="5140324" cy="569689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当前达到窄带方法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3" name="New picture">
            <a:extLst>
              <a:ext uri="{FF2B5EF4-FFF2-40B4-BE49-F238E27FC236}">
                <a16:creationId xmlns:a16="http://schemas.microsoft.com/office/drawing/2014/main" id="{D4397274-1162-4A84-9180-96B66F1C2D07}"/>
              </a:ext>
            </a:extLst>
          </p:cNvPr>
          <p:cNvPicPr/>
          <p:nvPr/>
        </p:nvPicPr>
        <p:blipFill rotWithShape="1">
          <a:blip r:embed="rId7"/>
          <a:srcRect r="51001"/>
          <a:stretch/>
        </p:blipFill>
        <p:spPr>
          <a:xfrm>
            <a:off x="6560794" y="2181769"/>
            <a:ext cx="1921753" cy="2270827"/>
          </a:xfrm>
          <a:prstGeom prst="rect">
            <a:avLst/>
          </a:prstGeom>
        </p:spPr>
      </p:pic>
      <p:pic>
        <p:nvPicPr>
          <p:cNvPr id="44" name="New picture">
            <a:extLst>
              <a:ext uri="{FF2B5EF4-FFF2-40B4-BE49-F238E27FC236}">
                <a16:creationId xmlns:a16="http://schemas.microsoft.com/office/drawing/2014/main" id="{B2624A2A-7343-4E5B-9D00-472427E52F7C}"/>
              </a:ext>
            </a:extLst>
          </p:cNvPr>
          <p:cNvPicPr/>
          <p:nvPr/>
        </p:nvPicPr>
        <p:blipFill rotWithShape="1">
          <a:blip r:embed="rId8"/>
          <a:srcRect l="45445" t="50000" r="3892"/>
          <a:stretch/>
        </p:blipFill>
        <p:spPr>
          <a:xfrm>
            <a:off x="8455277" y="2352223"/>
            <a:ext cx="3049313" cy="2007275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31783880-B9F3-4A00-B590-390AD168695B}"/>
              </a:ext>
            </a:extLst>
          </p:cNvPr>
          <p:cNvSpPr txBox="1"/>
          <p:nvPr/>
        </p:nvSpPr>
        <p:spPr>
          <a:xfrm>
            <a:off x="1523499" y="6138221"/>
            <a:ext cx="6509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 W. Liang, Opt. Express, 28(21), 31330-31344 (2020).</a:t>
            </a:r>
          </a:p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 C. Zhang, Nanoscale, 8(19), 10323-10329 (2016).</a:t>
            </a:r>
            <a:endParaRPr lang="zh-CN" altLang="en-US" kern="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619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A0F6906D-C88D-473F-BCBB-6BACFEE3B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48" y="1845768"/>
            <a:ext cx="5479589" cy="299055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6C0AE338-6D4E-4C4B-A224-A9DA5872C9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9"/>
          <a:stretch/>
        </p:blipFill>
        <p:spPr>
          <a:xfrm>
            <a:off x="6496515" y="2268450"/>
            <a:ext cx="5193510" cy="21965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58" y="88900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C15051-A742-491C-99F9-642FA0C5195E}"/>
              </a:ext>
            </a:extLst>
          </p:cNvPr>
          <p:cNvSpPr txBox="1"/>
          <p:nvPr/>
        </p:nvSpPr>
        <p:spPr>
          <a:xfrm>
            <a:off x="333375" y="1385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2BAE3B0E-E7C5-480A-822C-8B0E18DC47AA}"/>
              </a:ext>
            </a:extLst>
          </p:cNvPr>
          <p:cNvSpPr txBox="1"/>
          <p:nvPr/>
        </p:nvSpPr>
        <p:spPr>
          <a:xfrm>
            <a:off x="469588" y="840804"/>
            <a:ext cx="11534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连续域束缚态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80C35D6-7536-4EA4-9105-3DBC98C4B774}"/>
              </a:ext>
            </a:extLst>
          </p:cNvPr>
          <p:cNvSpPr txBox="1"/>
          <p:nvPr/>
        </p:nvSpPr>
        <p:spPr>
          <a:xfrm>
            <a:off x="729127" y="5530878"/>
            <a:ext cx="11534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本项工作总目标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: 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rPr>
              <a:t>设计一种能够利用连续域束缚态达到超窄带的热电子光探测器</a:t>
            </a:r>
            <a:endParaRPr lang="zh-CN" altLang="en-US" sz="2400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kern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7F10C98-13C4-4A63-A29B-A928C42C8BE8}"/>
              </a:ext>
            </a:extLst>
          </p:cNvPr>
          <p:cNvSpPr txBox="1"/>
          <p:nvPr/>
        </p:nvSpPr>
        <p:spPr>
          <a:xfrm>
            <a:off x="354649" y="5133328"/>
            <a:ext cx="8916811" cy="91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de-DE" altLang="zh-CN" sz="1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de-DE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Hsu C. W. e</a:t>
            </a:r>
            <a:r>
              <a:rPr lang="de-DE" altLang="zh-CN" sz="1400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 </a:t>
            </a:r>
            <a:r>
              <a:rPr lang="de-DE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al. 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Nature Reviews Materials </a:t>
            </a:r>
            <a:r>
              <a:rPr lang="en-US" altLang="zh-CN" sz="14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16048</a:t>
            </a:r>
            <a:r>
              <a:rPr lang="en-US" altLang="zh-CN" sz="1400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(2016)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方正仿宋简体"/>
            </a:endParaRPr>
          </a:p>
          <a:p>
            <a:pPr>
              <a:lnSpc>
                <a:spcPts val="1800"/>
              </a:lnSpc>
              <a:buNone/>
            </a:pPr>
            <a:endParaRPr lang="zh-CN" altLang="zh-CN" sz="1800" kern="100" dirty="0">
              <a:effectLst/>
              <a:latin typeface="Times New Roman" panose="02020603050405020304" pitchFamily="18" charset="0"/>
              <a:ea typeface="方正仿宋简体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DFDED74-44F7-4EA3-AD08-FC37A7E7F397}"/>
              </a:ext>
            </a:extLst>
          </p:cNvPr>
          <p:cNvSpPr/>
          <p:nvPr/>
        </p:nvSpPr>
        <p:spPr>
          <a:xfrm>
            <a:off x="829323" y="4758866"/>
            <a:ext cx="1304295" cy="396045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值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7B44E0F-D7A1-43E4-BD7E-7B1AB68785C8}"/>
              </a:ext>
            </a:extLst>
          </p:cNvPr>
          <p:cNvSpPr txBox="1"/>
          <p:nvPr/>
        </p:nvSpPr>
        <p:spPr>
          <a:xfrm>
            <a:off x="2438401" y="850802"/>
            <a:ext cx="6333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0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ound-states </a:t>
            </a:r>
            <a:r>
              <a:rPr lang="en-US" altLang="zh-CN" sz="20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 the </a:t>
            </a:r>
            <a:r>
              <a:rPr lang="en-US" altLang="zh-CN" sz="20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ontinuum</a:t>
            </a:r>
            <a:r>
              <a:rPr lang="zh-CN" altLang="en-US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BIC )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48ACABD-639F-41A6-A17C-71AB8715F2BE}"/>
              </a:ext>
            </a:extLst>
          </p:cNvPr>
          <p:cNvSpPr/>
          <p:nvPr/>
        </p:nvSpPr>
        <p:spPr>
          <a:xfrm>
            <a:off x="2629566" y="4779940"/>
            <a:ext cx="2880167" cy="396045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不与辐射通道耦合</a:t>
            </a:r>
          </a:p>
          <a:p>
            <a:pPr algn="ctr"/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554637-68A5-43E6-B485-3E188A35CEF2}"/>
              </a:ext>
            </a:extLst>
          </p:cNvPr>
          <p:cNvSpPr txBox="1"/>
          <p:nvPr/>
        </p:nvSpPr>
        <p:spPr>
          <a:xfrm>
            <a:off x="214842" y="6194763"/>
            <a:ext cx="6333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7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23F5849-A10A-43C2-9880-6083C3741DEF}"/>
              </a:ext>
            </a:extLst>
          </p:cNvPr>
          <p:cNvSpPr/>
          <p:nvPr/>
        </p:nvSpPr>
        <p:spPr>
          <a:xfrm>
            <a:off x="333375" y="1253977"/>
            <a:ext cx="5423958" cy="569689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035895E-514F-4745-8727-8FD46FADB76D}"/>
              </a:ext>
            </a:extLst>
          </p:cNvPr>
          <p:cNvSpPr txBox="1"/>
          <p:nvPr/>
        </p:nvSpPr>
        <p:spPr>
          <a:xfrm>
            <a:off x="8264483" y="1334255"/>
            <a:ext cx="17038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Quasi-BIC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B86331D-824E-42E0-901A-4490EC009E28}"/>
              </a:ext>
            </a:extLst>
          </p:cNvPr>
          <p:cNvSpPr/>
          <p:nvPr/>
        </p:nvSpPr>
        <p:spPr>
          <a:xfrm>
            <a:off x="333375" y="1849005"/>
            <a:ext cx="5423958" cy="3619158"/>
          </a:xfrm>
          <a:prstGeom prst="rect">
            <a:avLst/>
          </a:prstGeom>
          <a:noFill/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2408C5E-96DA-4AE9-A7B9-F5BEE296DE7D}"/>
              </a:ext>
            </a:extLst>
          </p:cNvPr>
          <p:cNvSpPr txBox="1"/>
          <p:nvPr/>
        </p:nvSpPr>
        <p:spPr>
          <a:xfrm>
            <a:off x="6496515" y="5152088"/>
            <a:ext cx="6586097" cy="308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zh-CN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方正仿宋简体"/>
              </a:rPr>
              <a:t> 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方正仿宋简体"/>
              </a:rPr>
              <a:t> 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J. Wang et al.</a:t>
            </a:r>
            <a:r>
              <a:rPr lang="en-US" altLang="zh-CN" sz="1400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Physical Review B, </a:t>
            </a:r>
            <a:r>
              <a:rPr lang="en-US" altLang="zh-CN" sz="14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(20), 205428 (2023).</a:t>
            </a:r>
            <a:endParaRPr lang="zh-CN" altLang="zh-CN" sz="1400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2906AB4-C211-4F86-892C-2AB31EFB269C}"/>
              </a:ext>
            </a:extLst>
          </p:cNvPr>
          <p:cNvSpPr/>
          <p:nvPr/>
        </p:nvSpPr>
        <p:spPr>
          <a:xfrm>
            <a:off x="6331278" y="1222328"/>
            <a:ext cx="5423958" cy="569689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4E753C8-7A70-4652-8855-81D819C17F49}"/>
              </a:ext>
            </a:extLst>
          </p:cNvPr>
          <p:cNvSpPr txBox="1"/>
          <p:nvPr/>
        </p:nvSpPr>
        <p:spPr>
          <a:xfrm>
            <a:off x="1559526" y="1349903"/>
            <a:ext cx="47772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连续域束缚态光谱图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9C7BDF4-C5BB-4EC7-9168-054F42D0B91D}"/>
              </a:ext>
            </a:extLst>
          </p:cNvPr>
          <p:cNvSpPr/>
          <p:nvPr/>
        </p:nvSpPr>
        <p:spPr>
          <a:xfrm>
            <a:off x="6332698" y="1845768"/>
            <a:ext cx="5423958" cy="3619158"/>
          </a:xfrm>
          <a:prstGeom prst="rect">
            <a:avLst/>
          </a:prstGeom>
          <a:noFill/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BD1C014-3FE9-4D83-AD3F-B6738C132BD4}"/>
              </a:ext>
            </a:extLst>
          </p:cNvPr>
          <p:cNvSpPr/>
          <p:nvPr/>
        </p:nvSpPr>
        <p:spPr>
          <a:xfrm>
            <a:off x="7378946" y="4735601"/>
            <a:ext cx="3652207" cy="396045"/>
          </a:xfrm>
          <a:prstGeom prst="rect">
            <a:avLst/>
          </a:prstGeom>
          <a:solidFill>
            <a:srgbClr val="EB9292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适合增强热电子探测</a:t>
            </a:r>
          </a:p>
          <a:p>
            <a:pPr algn="ctr"/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3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85800"/>
            <a:ext cx="12215448" cy="5399053"/>
            <a:chOff x="0" y="0"/>
            <a:chExt cx="24430896" cy="107981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30958" cy="10798029"/>
            </a:xfrm>
            <a:custGeom>
              <a:avLst/>
              <a:gdLst/>
              <a:ahLst/>
              <a:cxnLst/>
              <a:rect l="l" t="t" r="r" b="b"/>
              <a:pathLst>
                <a:path w="24430958" h="10798029">
                  <a:moveTo>
                    <a:pt x="0" y="0"/>
                  </a:moveTo>
                  <a:lnTo>
                    <a:pt x="24430958" y="0"/>
                  </a:lnTo>
                  <a:lnTo>
                    <a:pt x="24430958" y="10798029"/>
                  </a:lnTo>
                  <a:lnTo>
                    <a:pt x="0" y="10798029"/>
                  </a:lnTo>
                  <a:close/>
                </a:path>
              </a:pathLst>
            </a:custGeom>
            <a:solidFill>
              <a:srgbClr val="C4A5CB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2666101" y="6470540"/>
            <a:ext cx="6883247" cy="0"/>
          </a:xfrm>
          <a:prstGeom prst="line">
            <a:avLst/>
          </a:prstGeom>
          <a:ln w="38100" cap="flat">
            <a:solidFill>
              <a:srgbClr val="941E7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9004320" y="0"/>
            <a:ext cx="3187800" cy="6810480"/>
            <a:chOff x="0" y="0"/>
            <a:chExt cx="6375600" cy="136209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75654" cy="13621004"/>
            </a:xfrm>
            <a:custGeom>
              <a:avLst/>
              <a:gdLst/>
              <a:ahLst/>
              <a:cxnLst/>
              <a:rect l="l" t="t" r="r" b="b"/>
              <a:pathLst>
                <a:path w="6375654" h="13621004">
                  <a:moveTo>
                    <a:pt x="0" y="0"/>
                  </a:moveTo>
                  <a:lnTo>
                    <a:pt x="6375654" y="0"/>
                  </a:lnTo>
                  <a:lnTo>
                    <a:pt x="6375654" y="13621004"/>
                  </a:lnTo>
                  <a:lnTo>
                    <a:pt x="0" y="11301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1E7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941347" y="0"/>
            <a:ext cx="2428920" cy="6483240"/>
          </a:xfrm>
          <a:custGeom>
            <a:avLst/>
            <a:gdLst/>
            <a:ahLst/>
            <a:cxnLst/>
            <a:rect l="l" t="t" r="r" b="b"/>
            <a:pathLst>
              <a:path w="3643380" h="9724860">
                <a:moveTo>
                  <a:pt x="0" y="0"/>
                </a:moveTo>
                <a:lnTo>
                  <a:pt x="3643380" y="0"/>
                </a:lnTo>
                <a:lnTo>
                  <a:pt x="3643380" y="9724860"/>
                </a:lnTo>
                <a:lnTo>
                  <a:pt x="0" y="9724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31" t="-1301" r="-4013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245" y="709069"/>
            <a:ext cx="994979" cy="949752"/>
          </a:xfrm>
          <a:custGeom>
            <a:avLst/>
            <a:gdLst/>
            <a:ahLst/>
            <a:cxnLst/>
            <a:rect l="l" t="t" r="r" b="b"/>
            <a:pathLst>
              <a:path w="1492468" h="1424628">
                <a:moveTo>
                  <a:pt x="0" y="0"/>
                </a:moveTo>
                <a:lnTo>
                  <a:pt x="1492468" y="0"/>
                </a:lnTo>
                <a:lnTo>
                  <a:pt x="1492468" y="1424629"/>
                </a:lnTo>
                <a:lnTo>
                  <a:pt x="0" y="1424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1808531" y="224223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808531" y="3159094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808531" y="400111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808531" y="4891176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638188" y="0"/>
            <a:ext cx="2366133" cy="685800"/>
          </a:xfrm>
          <a:custGeom>
            <a:avLst/>
            <a:gdLst/>
            <a:ahLst/>
            <a:cxnLst/>
            <a:rect l="l" t="t" r="r" b="b"/>
            <a:pathLst>
              <a:path w="3549199" h="1028700">
                <a:moveTo>
                  <a:pt x="0" y="0"/>
                </a:moveTo>
                <a:lnTo>
                  <a:pt x="3549199" y="0"/>
                </a:lnTo>
                <a:lnTo>
                  <a:pt x="3549199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60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4735" y="1109119"/>
            <a:ext cx="5874184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0"/>
              </a:lnSpc>
            </a:pPr>
            <a:r>
              <a:rPr lang="en-US" sz="5090" spc="-1">
                <a:solidFill>
                  <a:srgbClr val="FFFFFF"/>
                </a:solidFill>
                <a:ea typeface="思源黑体 1 Heavy" panose="020B0A00000000000000" charset="-122"/>
              </a:rPr>
              <a:t>目录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2154" y="2272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背景介绍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11200" y="2159000"/>
            <a:ext cx="868257" cy="653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9375" y="3080298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0463" y="3908325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463" y="4819169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12154" y="3161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微软雅黑 Light" panose="020B0502040204020203" charset="-122"/>
              </a:rPr>
              <a:t>研究方法</a:t>
            </a:r>
            <a:endParaRPr lang="en-US" sz="4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 Light" panose="020B0502040204020203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12577" y="4000924"/>
            <a:ext cx="56095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仿真结果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417657" y="4891194"/>
            <a:ext cx="560451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总结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21533" y="25400"/>
            <a:ext cx="770467" cy="5594773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334" spc="1429">
                <a:solidFill>
                  <a:srgbClr val="F2F2F2">
                    <a:alpha val="69804"/>
                  </a:srgbClr>
                </a:solidFill>
                <a:latin typeface="思源黑体 1" panose="020B0500000000000000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45046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58" y="88900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C15051-A742-491C-99F9-642FA0C5195E}"/>
              </a:ext>
            </a:extLst>
          </p:cNvPr>
          <p:cNvSpPr txBox="1"/>
          <p:nvPr/>
        </p:nvSpPr>
        <p:spPr>
          <a:xfrm>
            <a:off x="333375" y="1385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BAE3B0E-E7C5-480A-822C-8B0E18DC47AA}"/>
              </a:ext>
            </a:extLst>
          </p:cNvPr>
          <p:cNvSpPr txBox="1"/>
          <p:nvPr/>
        </p:nvSpPr>
        <p:spPr>
          <a:xfrm>
            <a:off x="329226" y="873067"/>
            <a:ext cx="2739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COMSOL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554637-68A5-43E6-B485-3E188A35CEF2}"/>
              </a:ext>
            </a:extLst>
          </p:cNvPr>
          <p:cNvSpPr txBox="1"/>
          <p:nvPr/>
        </p:nvSpPr>
        <p:spPr>
          <a:xfrm>
            <a:off x="424800" y="6238998"/>
            <a:ext cx="6333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9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5540935-D4DB-4187-99A0-27157D1669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6" t="3697" b="1"/>
          <a:stretch/>
        </p:blipFill>
        <p:spPr>
          <a:xfrm>
            <a:off x="596874" y="1304461"/>
            <a:ext cx="4659637" cy="2209193"/>
          </a:xfrm>
          <a:prstGeom prst="rect">
            <a:avLst/>
          </a:prstGeom>
        </p:spPr>
      </p:pic>
      <p:grpSp>
        <p:nvGrpSpPr>
          <p:cNvPr id="35" name="Group 2">
            <a:extLst>
              <a:ext uri="{FF2B5EF4-FFF2-40B4-BE49-F238E27FC236}">
                <a16:creationId xmlns:a16="http://schemas.microsoft.com/office/drawing/2014/main" id="{F58ACBD5-946B-4DFA-8357-0B406799E7A1}"/>
              </a:ext>
            </a:extLst>
          </p:cNvPr>
          <p:cNvGrpSpPr/>
          <p:nvPr/>
        </p:nvGrpSpPr>
        <p:grpSpPr>
          <a:xfrm>
            <a:off x="5796010" y="1236928"/>
            <a:ext cx="6139490" cy="1201867"/>
            <a:chOff x="-192762" y="-795992"/>
            <a:chExt cx="22856028" cy="10558378"/>
          </a:xfrm>
        </p:grpSpPr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DDC62BFD-41FF-4C0B-81C0-1C5B0ED5CA27}"/>
                </a:ext>
              </a:extLst>
            </p:cNvPr>
            <p:cNvSpPr/>
            <p:nvPr/>
          </p:nvSpPr>
          <p:spPr>
            <a:xfrm>
              <a:off x="-192762" y="-795992"/>
              <a:ext cx="22856028" cy="10558378"/>
            </a:xfrm>
            <a:custGeom>
              <a:avLst/>
              <a:gdLst/>
              <a:ahLst/>
              <a:cxnLst/>
              <a:rect l="l" t="t" r="r" b="b"/>
              <a:pathLst>
                <a:path w="24430958" h="10798029">
                  <a:moveTo>
                    <a:pt x="0" y="0"/>
                  </a:moveTo>
                  <a:lnTo>
                    <a:pt x="24430958" y="0"/>
                  </a:lnTo>
                  <a:lnTo>
                    <a:pt x="24430958" y="10798029"/>
                  </a:lnTo>
                  <a:lnTo>
                    <a:pt x="0" y="1079802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4A5CB">
                    <a:tint val="66000"/>
                    <a:satMod val="160000"/>
                  </a:srgbClr>
                </a:gs>
                <a:gs pos="50000">
                  <a:srgbClr val="C4A5CB">
                    <a:tint val="44500"/>
                    <a:satMod val="160000"/>
                  </a:srgbClr>
                </a:gs>
                <a:gs pos="100000">
                  <a:srgbClr val="C4A5CB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</p:spPr>
          <p:txBody>
            <a:bodyPr/>
            <a:lstStyle/>
            <a:p>
              <a:r>
                <a:rPr lang="en-US" altLang="zh-CN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ptical </a:t>
              </a:r>
              <a:r>
                <a:rPr lang="en-US" altLang="zh-CN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amm </a:t>
              </a:r>
              <a:r>
                <a:rPr lang="en-US" altLang="zh-CN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tate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OTS)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 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Au-DBR 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界面，相位积累满足 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2π 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整数倍时激发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14F30891-805A-4B63-BE7B-5F5AEB3EB9E1}"/>
              </a:ext>
            </a:extLst>
          </p:cNvPr>
          <p:cNvGrpSpPr/>
          <p:nvPr/>
        </p:nvGrpSpPr>
        <p:grpSpPr>
          <a:xfrm>
            <a:off x="989898" y="3592109"/>
            <a:ext cx="4031707" cy="2201200"/>
            <a:chOff x="978516" y="3778216"/>
            <a:chExt cx="4031707" cy="2201200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6ADEF29F-F591-4805-ADC8-82816A580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8516" y="3807413"/>
              <a:ext cx="3353268" cy="2172003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5B948539-4F51-4805-A304-714908D5A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62327" y="3778216"/>
              <a:ext cx="1047896" cy="1289084"/>
            </a:xfrm>
            <a:prstGeom prst="rect">
              <a:avLst/>
            </a:prstGeom>
          </p:spPr>
        </p:pic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E6DCBCC4-BDDE-4A3B-BF81-8D5E8F6C9C4B}"/>
              </a:ext>
            </a:extLst>
          </p:cNvPr>
          <p:cNvSpPr txBox="1"/>
          <p:nvPr/>
        </p:nvSpPr>
        <p:spPr>
          <a:xfrm>
            <a:off x="5714529" y="827477"/>
            <a:ext cx="2739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物理机制</a:t>
            </a:r>
          </a:p>
        </p:txBody>
      </p:sp>
      <p:sp>
        <p:nvSpPr>
          <p:cNvPr id="51" name="Freeform 3">
            <a:extLst>
              <a:ext uri="{FF2B5EF4-FFF2-40B4-BE49-F238E27FC236}">
                <a16:creationId xmlns:a16="http://schemas.microsoft.com/office/drawing/2014/main" id="{2A1E80A7-9954-466A-83C2-BDCB04B3156A}"/>
              </a:ext>
            </a:extLst>
          </p:cNvPr>
          <p:cNvSpPr/>
          <p:nvPr/>
        </p:nvSpPr>
        <p:spPr>
          <a:xfrm>
            <a:off x="5796010" y="2828066"/>
            <a:ext cx="6139490" cy="1201867"/>
          </a:xfrm>
          <a:custGeom>
            <a:avLst/>
            <a:gdLst/>
            <a:ahLst/>
            <a:cxnLst/>
            <a:rect l="l" t="t" r="r" b="b"/>
            <a:pathLst>
              <a:path w="24430958" h="10798029">
                <a:moveTo>
                  <a:pt x="0" y="0"/>
                </a:moveTo>
                <a:lnTo>
                  <a:pt x="24430958" y="0"/>
                </a:lnTo>
                <a:lnTo>
                  <a:pt x="24430958" y="10798029"/>
                </a:lnTo>
                <a:lnTo>
                  <a:pt x="0" y="10798029"/>
                </a:lnTo>
                <a:close/>
              </a:path>
            </a:pathLst>
          </a:cu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uided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ode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esonance (GMR)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DBR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顶部的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TiO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₂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光栅激发引导的模式共振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189DBECC-4B01-4973-B09D-F4806445BCAD}"/>
              </a:ext>
            </a:extLst>
          </p:cNvPr>
          <p:cNvSpPr/>
          <p:nvPr/>
        </p:nvSpPr>
        <p:spPr>
          <a:xfrm>
            <a:off x="5796010" y="4513935"/>
            <a:ext cx="6139490" cy="1201867"/>
          </a:xfrm>
          <a:custGeom>
            <a:avLst/>
            <a:gdLst/>
            <a:ahLst/>
            <a:cxnLst/>
            <a:rect l="l" t="t" r="r" b="b"/>
            <a:pathLst>
              <a:path w="24430958" h="10798029">
                <a:moveTo>
                  <a:pt x="0" y="0"/>
                </a:moveTo>
                <a:lnTo>
                  <a:pt x="24430958" y="0"/>
                </a:lnTo>
                <a:lnTo>
                  <a:pt x="24430958" y="10798029"/>
                </a:lnTo>
                <a:lnTo>
                  <a:pt x="0" y="10798029"/>
                </a:lnTo>
                <a:close/>
              </a:path>
            </a:pathLst>
          </a:cu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OTS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GMR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耦合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两个模式耦合后，满足特定条件，可以使一个分支损耗降低，甚至可以形成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306FAAB-DF29-4C80-BE25-F38E76804E95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5741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58" y="88900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64483" y="6054332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C15051-A742-491C-99F9-642FA0C5195E}"/>
              </a:ext>
            </a:extLst>
          </p:cNvPr>
          <p:cNvSpPr txBox="1"/>
          <p:nvPr/>
        </p:nvSpPr>
        <p:spPr>
          <a:xfrm>
            <a:off x="333375" y="13854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BAE3B0E-E7C5-480A-822C-8B0E18DC47AA}"/>
              </a:ext>
            </a:extLst>
          </p:cNvPr>
          <p:cNvSpPr txBox="1"/>
          <p:nvPr/>
        </p:nvSpPr>
        <p:spPr>
          <a:xfrm>
            <a:off x="329226" y="873067"/>
            <a:ext cx="51571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COMSOL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在本工作中的应用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7554637-68A5-43E6-B485-3E188A35CEF2}"/>
              </a:ext>
            </a:extLst>
          </p:cNvPr>
          <p:cNvSpPr txBox="1"/>
          <p:nvPr/>
        </p:nvSpPr>
        <p:spPr>
          <a:xfrm>
            <a:off x="329225" y="6223829"/>
            <a:ext cx="6333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10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7B3521-28EF-4DE1-8F64-D95945176D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47" r="7533"/>
          <a:stretch/>
        </p:blipFill>
        <p:spPr>
          <a:xfrm>
            <a:off x="202005" y="1590890"/>
            <a:ext cx="6420878" cy="3788010"/>
          </a:xfrm>
          <a:prstGeom prst="rect">
            <a:avLst/>
          </a:prstGeom>
        </p:spPr>
      </p:pic>
      <p:sp>
        <p:nvSpPr>
          <p:cNvPr id="25" name="Freeform 3">
            <a:extLst>
              <a:ext uri="{FF2B5EF4-FFF2-40B4-BE49-F238E27FC236}">
                <a16:creationId xmlns:a16="http://schemas.microsoft.com/office/drawing/2014/main" id="{6522BDC5-4DBA-438B-AE47-B30F513D92E3}"/>
              </a:ext>
            </a:extLst>
          </p:cNvPr>
          <p:cNvSpPr/>
          <p:nvPr/>
        </p:nvSpPr>
        <p:spPr>
          <a:xfrm>
            <a:off x="7002523" y="3729581"/>
            <a:ext cx="4755626" cy="1201867"/>
          </a:xfrm>
          <a:custGeom>
            <a:avLst/>
            <a:gdLst/>
            <a:ahLst/>
            <a:cxnLst/>
            <a:rect l="l" t="t" r="r" b="b"/>
            <a:pathLst>
              <a:path w="24430958" h="10798029">
                <a:moveTo>
                  <a:pt x="0" y="0"/>
                </a:moveTo>
                <a:lnTo>
                  <a:pt x="24430958" y="0"/>
                </a:lnTo>
                <a:lnTo>
                  <a:pt x="24430958" y="10798029"/>
                </a:lnTo>
                <a:lnTo>
                  <a:pt x="0" y="10798029"/>
                </a:lnTo>
                <a:close/>
              </a:path>
            </a:pathLst>
          </a:cu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需要计算：</a:t>
            </a:r>
            <a:endParaRPr lang="en-US" altLang="zh-CN" sz="2400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反射谱、吸收谱、场分布、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DF3C9C93-DF36-407D-8F3D-14A502637608}"/>
              </a:ext>
            </a:extLst>
          </p:cNvPr>
          <p:cNvSpPr/>
          <p:nvPr/>
        </p:nvSpPr>
        <p:spPr>
          <a:xfrm>
            <a:off x="7002523" y="1590890"/>
            <a:ext cx="4755626" cy="1201867"/>
          </a:xfrm>
          <a:custGeom>
            <a:avLst/>
            <a:gdLst/>
            <a:ahLst/>
            <a:cxnLst/>
            <a:rect l="l" t="t" r="r" b="b"/>
            <a:pathLst>
              <a:path w="24430958" h="10798029">
                <a:moveTo>
                  <a:pt x="0" y="0"/>
                </a:moveTo>
                <a:lnTo>
                  <a:pt x="24430958" y="0"/>
                </a:lnTo>
                <a:lnTo>
                  <a:pt x="24430958" y="10798029"/>
                </a:lnTo>
                <a:lnTo>
                  <a:pt x="0" y="10798029"/>
                </a:lnTo>
                <a:close/>
              </a:path>
            </a:pathLst>
          </a:cu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COMSOL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有限元仿真承担了光学模式分析 、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场分布 、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吸收计算的核心任务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箭头: V 形 4">
            <a:extLst>
              <a:ext uri="{FF2B5EF4-FFF2-40B4-BE49-F238E27FC236}">
                <a16:creationId xmlns:a16="http://schemas.microsoft.com/office/drawing/2014/main" id="{34A1E2B2-FA51-4936-8831-5344F80A309F}"/>
              </a:ext>
            </a:extLst>
          </p:cNvPr>
          <p:cNvSpPr/>
          <p:nvPr/>
        </p:nvSpPr>
        <p:spPr>
          <a:xfrm rot="5400000">
            <a:off x="8953518" y="2678680"/>
            <a:ext cx="506994" cy="735149"/>
          </a:xfrm>
          <a:prstGeom prst="chevron">
            <a:avLst/>
          </a:prstGeom>
          <a:solidFill>
            <a:srgbClr val="FFEFEF"/>
          </a:solidFill>
          <a:ln>
            <a:solidFill>
              <a:srgbClr val="FF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9" name="箭头: V 形 28">
            <a:extLst>
              <a:ext uri="{FF2B5EF4-FFF2-40B4-BE49-F238E27FC236}">
                <a16:creationId xmlns:a16="http://schemas.microsoft.com/office/drawing/2014/main" id="{9CEC4E29-58C4-44AB-9E03-F4F1A1189599}"/>
              </a:ext>
            </a:extLst>
          </p:cNvPr>
          <p:cNvSpPr/>
          <p:nvPr/>
        </p:nvSpPr>
        <p:spPr>
          <a:xfrm rot="5400000">
            <a:off x="8953518" y="3094788"/>
            <a:ext cx="506994" cy="735149"/>
          </a:xfrm>
          <a:prstGeom prst="chevron">
            <a:avLst/>
          </a:prstGeom>
          <a:solidFill>
            <a:srgbClr val="FFEFEF"/>
          </a:solidFill>
          <a:ln>
            <a:solidFill>
              <a:srgbClr val="FF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63CFBD-E3DD-483D-AFE0-DC66C12111DC}"/>
              </a:ext>
            </a:extLst>
          </p:cNvPr>
          <p:cNvSpPr txBox="1"/>
          <p:nvPr/>
        </p:nvSpPr>
        <p:spPr>
          <a:xfrm>
            <a:off x="606582" y="5624063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489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85800"/>
            <a:ext cx="12215448" cy="5399053"/>
            <a:chOff x="0" y="0"/>
            <a:chExt cx="24430896" cy="107981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30958" cy="10798029"/>
            </a:xfrm>
            <a:custGeom>
              <a:avLst/>
              <a:gdLst/>
              <a:ahLst/>
              <a:cxnLst/>
              <a:rect l="l" t="t" r="r" b="b"/>
              <a:pathLst>
                <a:path w="24430958" h="10798029">
                  <a:moveTo>
                    <a:pt x="0" y="0"/>
                  </a:moveTo>
                  <a:lnTo>
                    <a:pt x="24430958" y="0"/>
                  </a:lnTo>
                  <a:lnTo>
                    <a:pt x="24430958" y="10798029"/>
                  </a:lnTo>
                  <a:lnTo>
                    <a:pt x="0" y="10798029"/>
                  </a:lnTo>
                  <a:close/>
                </a:path>
              </a:pathLst>
            </a:custGeom>
            <a:solidFill>
              <a:srgbClr val="C4A5CB"/>
            </a:solidFill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2666101" y="6470540"/>
            <a:ext cx="6883247" cy="0"/>
          </a:xfrm>
          <a:prstGeom prst="line">
            <a:avLst/>
          </a:prstGeom>
          <a:ln w="38100" cap="flat">
            <a:solidFill>
              <a:srgbClr val="941E7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9004320" y="0"/>
            <a:ext cx="3187800" cy="6810480"/>
            <a:chOff x="0" y="0"/>
            <a:chExt cx="6375600" cy="136209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75654" cy="13621004"/>
            </a:xfrm>
            <a:custGeom>
              <a:avLst/>
              <a:gdLst/>
              <a:ahLst/>
              <a:cxnLst/>
              <a:rect l="l" t="t" r="r" b="b"/>
              <a:pathLst>
                <a:path w="6375654" h="13621004">
                  <a:moveTo>
                    <a:pt x="0" y="0"/>
                  </a:moveTo>
                  <a:lnTo>
                    <a:pt x="6375654" y="0"/>
                  </a:lnTo>
                  <a:lnTo>
                    <a:pt x="6375654" y="13621004"/>
                  </a:lnTo>
                  <a:lnTo>
                    <a:pt x="0" y="11301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1E7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941347" y="0"/>
            <a:ext cx="2428920" cy="6483240"/>
          </a:xfrm>
          <a:custGeom>
            <a:avLst/>
            <a:gdLst/>
            <a:ahLst/>
            <a:cxnLst/>
            <a:rect l="l" t="t" r="r" b="b"/>
            <a:pathLst>
              <a:path w="3643380" h="9724860">
                <a:moveTo>
                  <a:pt x="0" y="0"/>
                </a:moveTo>
                <a:lnTo>
                  <a:pt x="3643380" y="0"/>
                </a:lnTo>
                <a:lnTo>
                  <a:pt x="3643380" y="9724860"/>
                </a:lnTo>
                <a:lnTo>
                  <a:pt x="0" y="9724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31" t="-1301" r="-4013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245" y="709069"/>
            <a:ext cx="994979" cy="949752"/>
          </a:xfrm>
          <a:custGeom>
            <a:avLst/>
            <a:gdLst/>
            <a:ahLst/>
            <a:cxnLst/>
            <a:rect l="l" t="t" r="r" b="b"/>
            <a:pathLst>
              <a:path w="1492468" h="1424628">
                <a:moveTo>
                  <a:pt x="0" y="0"/>
                </a:moveTo>
                <a:lnTo>
                  <a:pt x="1492468" y="0"/>
                </a:lnTo>
                <a:lnTo>
                  <a:pt x="1492468" y="1424629"/>
                </a:lnTo>
                <a:lnTo>
                  <a:pt x="0" y="1424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1808531" y="224223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808531" y="3159094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808531" y="400111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808531" y="4891176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638188" y="0"/>
            <a:ext cx="2366133" cy="685800"/>
          </a:xfrm>
          <a:custGeom>
            <a:avLst/>
            <a:gdLst/>
            <a:ahLst/>
            <a:cxnLst/>
            <a:rect l="l" t="t" r="r" b="b"/>
            <a:pathLst>
              <a:path w="3549199" h="1028700">
                <a:moveTo>
                  <a:pt x="0" y="0"/>
                </a:moveTo>
                <a:lnTo>
                  <a:pt x="3549199" y="0"/>
                </a:lnTo>
                <a:lnTo>
                  <a:pt x="3549199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60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4735" y="1109119"/>
            <a:ext cx="5874184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0"/>
              </a:lnSpc>
            </a:pPr>
            <a:r>
              <a:rPr lang="en-US" sz="5090" spc="-1">
                <a:solidFill>
                  <a:srgbClr val="FFFFFF"/>
                </a:solidFill>
                <a:ea typeface="思源黑体 1 Heavy" panose="020B0A00000000000000" charset="-122"/>
              </a:rPr>
              <a:t>目录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2154" y="2272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背景介绍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11200" y="2159000"/>
            <a:ext cx="868257" cy="653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9375" y="3080298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0463" y="3908325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463" y="4819169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12154" y="3161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研究方法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12577" y="4000924"/>
            <a:ext cx="56095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微软雅黑 Light" panose="020B0502040204020203" charset="-122"/>
              </a:rPr>
              <a:t>仿真结果</a:t>
            </a:r>
            <a:endParaRPr lang="en-US" sz="40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 Light" panose="020B0502040204020203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417657" y="4891194"/>
            <a:ext cx="560451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总结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21533" y="25400"/>
            <a:ext cx="770467" cy="5594773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334" spc="1429">
                <a:solidFill>
                  <a:srgbClr val="F2F2F2">
                    <a:alpha val="69804"/>
                  </a:srgbClr>
                </a:solidFill>
                <a:latin typeface="思源黑体 1" panose="020B0500000000000000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960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13" y="101047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307958" y="6078048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ABB9891D-9D95-4FFB-AB1C-9533F68ABB5F}"/>
              </a:ext>
            </a:extLst>
          </p:cNvPr>
          <p:cNvSpPr txBox="1"/>
          <p:nvPr/>
        </p:nvSpPr>
        <p:spPr>
          <a:xfrm>
            <a:off x="333375" y="20543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3919A2A-7574-4947-AD6A-BF6958EB4EEB}"/>
              </a:ext>
            </a:extLst>
          </p:cNvPr>
          <p:cNvSpPr txBox="1"/>
          <p:nvPr/>
        </p:nvSpPr>
        <p:spPr>
          <a:xfrm>
            <a:off x="333375" y="625886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12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C43C36D-028C-48AC-85B6-80A7A7F94384}"/>
              </a:ext>
            </a:extLst>
          </p:cNvPr>
          <p:cNvSpPr txBox="1"/>
          <p:nvPr/>
        </p:nvSpPr>
        <p:spPr>
          <a:xfrm>
            <a:off x="329226" y="873067"/>
            <a:ext cx="5537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Friedrich-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Wintgen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BICs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的形成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DC3C552-36E5-4C11-BA74-FEBC9B69550D}"/>
              </a:ext>
            </a:extLst>
          </p:cNvPr>
          <p:cNvSpPr txBox="1"/>
          <p:nvPr/>
        </p:nvSpPr>
        <p:spPr>
          <a:xfrm>
            <a:off x="1523296" y="1401681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= 814nm  </a:t>
            </a:r>
            <a:r>
              <a:rPr lang="en-US" altLang="zh-CN" sz="24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λ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 482.7 nm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3A98964-AF62-4FC4-A8A3-9BC47C6E1416}"/>
              </a:ext>
            </a:extLst>
          </p:cNvPr>
          <p:cNvSpPr/>
          <p:nvPr/>
        </p:nvSpPr>
        <p:spPr>
          <a:xfrm>
            <a:off x="516663" y="5389665"/>
            <a:ext cx="11015197" cy="574751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B3AD3C2-3EAE-4BC9-A9CE-8B52E5C63D35}"/>
              </a:ext>
            </a:extLst>
          </p:cNvPr>
          <p:cNvSpPr txBox="1"/>
          <p:nvPr/>
        </p:nvSpPr>
        <p:spPr>
          <a:xfrm>
            <a:off x="654718" y="5483180"/>
            <a:ext cx="10149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highlight>
                  <a:srgbClr val="FFEFEF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核心结论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Friedrich-</a:t>
            </a:r>
            <a:r>
              <a:rPr lang="en-US" altLang="zh-CN" sz="2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Wintgen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BICs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可以在同一结构中实现</a:t>
            </a:r>
          </a:p>
          <a:p>
            <a:endParaRPr lang="en-US" altLang="zh-CN" sz="2000" dirty="0">
              <a:solidFill>
                <a:schemeClr val="bg1"/>
              </a:solidFill>
              <a:highlight>
                <a:srgbClr val="BD1C89"/>
              </a:highlight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A0BBF090-05F0-43A9-AF72-E3192AC215DE}"/>
              </a:ext>
            </a:extLst>
          </p:cNvPr>
          <p:cNvCxnSpPr/>
          <p:nvPr/>
        </p:nvCxnSpPr>
        <p:spPr>
          <a:xfrm flipV="1">
            <a:off x="2833736" y="1855595"/>
            <a:ext cx="162962" cy="1305029"/>
          </a:xfrm>
          <a:prstGeom prst="straightConnector1">
            <a:avLst/>
          </a:prstGeom>
          <a:ln w="28575">
            <a:solidFill>
              <a:srgbClr val="A01A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B2FD71D1-33B8-4DBC-9628-130779CA9A3C}"/>
              </a:ext>
            </a:extLst>
          </p:cNvPr>
          <p:cNvSpPr/>
          <p:nvPr/>
        </p:nvSpPr>
        <p:spPr>
          <a:xfrm>
            <a:off x="8896777" y="1864948"/>
            <a:ext cx="2912660" cy="838486"/>
          </a:xfrm>
          <a:prstGeom prst="rect">
            <a:avLst/>
          </a:pr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pPr algn="ctr"/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耦合之后出现红、蓝两个分支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89039EC-D4E5-41CB-8E76-4C9080C493E4}"/>
              </a:ext>
            </a:extLst>
          </p:cNvPr>
          <p:cNvSpPr txBox="1"/>
          <p:nvPr/>
        </p:nvSpPr>
        <p:spPr>
          <a:xfrm>
            <a:off x="3048755" y="3246597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8A5888D-E2EF-4D59-BDA2-7B720B17093D}"/>
              </a:ext>
            </a:extLst>
          </p:cNvPr>
          <p:cNvSpPr/>
          <p:nvPr/>
        </p:nvSpPr>
        <p:spPr>
          <a:xfrm>
            <a:off x="8888964" y="2951875"/>
            <a:ext cx="2912660" cy="838486"/>
          </a:xfrm>
          <a:prstGeom prst="rect">
            <a:avLst/>
          </a:pr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pPr algn="ctr"/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之后出现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红点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9417E63-D7ED-402D-8D51-BC0646437EE3}"/>
              </a:ext>
            </a:extLst>
          </p:cNvPr>
          <p:cNvSpPr/>
          <p:nvPr/>
        </p:nvSpPr>
        <p:spPr>
          <a:xfrm>
            <a:off x="8852140" y="4123095"/>
            <a:ext cx="2912660" cy="496644"/>
          </a:xfrm>
          <a:prstGeom prst="rect">
            <a:avLst/>
          </a:pr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pPr algn="ctr"/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21F7DA3-D5C9-4356-920C-A90B310ACE4A}"/>
              </a:ext>
            </a:extLst>
          </p:cNvPr>
          <p:cNvGrpSpPr/>
          <p:nvPr/>
        </p:nvGrpSpPr>
        <p:grpSpPr>
          <a:xfrm>
            <a:off x="382563" y="1841178"/>
            <a:ext cx="8173775" cy="3489318"/>
            <a:chOff x="382563" y="1841178"/>
            <a:chExt cx="8173775" cy="348931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0CBFA78-A9B1-4E74-8F86-9112CBE1C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586"/>
            <a:stretch/>
          </p:blipFill>
          <p:spPr>
            <a:xfrm>
              <a:off x="424800" y="1861837"/>
              <a:ext cx="8131538" cy="3468659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D53E41C3-94B6-4ADB-83EB-B849E8E43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563" y="1850585"/>
              <a:ext cx="276264" cy="400106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D39597C3-C5E3-4960-82F0-22963DBD1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3868" y="1841178"/>
              <a:ext cx="276264" cy="400106"/>
            </a:xfrm>
            <a:prstGeom prst="rect">
              <a:avLst/>
            </a:prstGeom>
          </p:spPr>
        </p:pic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B151755B-4806-471A-AD5A-459CA5697478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266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DCE74FE-3A7B-42CE-9AFA-1EF9DBCE7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381" y="959994"/>
            <a:ext cx="9061539" cy="455045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13" y="101047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307958" y="6078048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3919A2A-7574-4947-AD6A-BF6958EB4EEB}"/>
              </a:ext>
            </a:extLst>
          </p:cNvPr>
          <p:cNvSpPr txBox="1"/>
          <p:nvPr/>
        </p:nvSpPr>
        <p:spPr>
          <a:xfrm>
            <a:off x="333375" y="625886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13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8DE6EAA-D831-4F51-9840-3E07FEC616E9}"/>
              </a:ext>
            </a:extLst>
          </p:cNvPr>
          <p:cNvSpPr txBox="1"/>
          <p:nvPr/>
        </p:nvSpPr>
        <p:spPr>
          <a:xfrm>
            <a:off x="333375" y="806331"/>
            <a:ext cx="4116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OTS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的单独验证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7A06241-322E-4D48-8B60-8AA8C7B0D0CD}"/>
              </a:ext>
            </a:extLst>
          </p:cNvPr>
          <p:cNvSpPr/>
          <p:nvPr/>
        </p:nvSpPr>
        <p:spPr>
          <a:xfrm>
            <a:off x="516663" y="5564306"/>
            <a:ext cx="11015197" cy="400110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3E1A56C-7132-437F-9E49-115F899EACCF}"/>
              </a:ext>
            </a:extLst>
          </p:cNvPr>
          <p:cNvSpPr txBox="1"/>
          <p:nvPr/>
        </p:nvSpPr>
        <p:spPr>
          <a:xfrm>
            <a:off x="687613" y="5554642"/>
            <a:ext cx="1014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highlight>
                  <a:srgbClr val="FFEFEF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核心结论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GMR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场经历明显的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π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相反转，是形成双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的关键。</a:t>
            </a:r>
            <a:endParaRPr lang="en-US" altLang="zh-CN" sz="2000" dirty="0">
              <a:solidFill>
                <a:schemeClr val="bg1"/>
              </a:solidFill>
              <a:highlight>
                <a:srgbClr val="BD1C89"/>
              </a:highlight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4676640-F129-44A1-8614-D0F2BDA09E1D}"/>
              </a:ext>
            </a:extLst>
          </p:cNvPr>
          <p:cNvSpPr txBox="1"/>
          <p:nvPr/>
        </p:nvSpPr>
        <p:spPr>
          <a:xfrm>
            <a:off x="333375" y="20543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C1E02ED-350C-4CB0-B5BB-23FF44B7432F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1811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A5E6E4B6-D6A2-491A-9D56-A87F4ED23173}"/>
              </a:ext>
            </a:extLst>
          </p:cNvPr>
          <p:cNvSpPr/>
          <p:nvPr/>
        </p:nvSpPr>
        <p:spPr>
          <a:xfrm>
            <a:off x="577178" y="3994908"/>
            <a:ext cx="7109213" cy="496644"/>
          </a:xfrm>
          <a:prstGeom prst="rect">
            <a:avLst/>
          </a:pr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pPr algn="ctr"/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13" y="101047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307958" y="6078048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3919A2A-7574-4947-AD6A-BF6958EB4EEB}"/>
              </a:ext>
            </a:extLst>
          </p:cNvPr>
          <p:cNvSpPr txBox="1"/>
          <p:nvPr/>
        </p:nvSpPr>
        <p:spPr>
          <a:xfrm>
            <a:off x="285750" y="634056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14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8DE6EAA-D831-4F51-9840-3E07FEC616E9}"/>
              </a:ext>
            </a:extLst>
          </p:cNvPr>
          <p:cNvSpPr txBox="1"/>
          <p:nvPr/>
        </p:nvSpPr>
        <p:spPr>
          <a:xfrm>
            <a:off x="329225" y="873067"/>
            <a:ext cx="4116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耦合模理论解释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5207F46-20D3-4BA1-9ACB-A536C7611A8C}"/>
              </a:ext>
            </a:extLst>
          </p:cNvPr>
          <p:cNvSpPr txBox="1"/>
          <p:nvPr/>
        </p:nvSpPr>
        <p:spPr>
          <a:xfrm>
            <a:off x="333375" y="20543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282B601-3664-4D1A-A57B-BB984F280A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302182"/>
              </p:ext>
            </p:extLst>
          </p:nvPr>
        </p:nvGraphicFramePr>
        <p:xfrm>
          <a:off x="3344263" y="1054437"/>
          <a:ext cx="5416106" cy="1444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Equation" r:id="rId6" imgW="2286000" imgH="609480" progId="Equation.DSMT4">
                  <p:embed/>
                </p:oleObj>
              </mc:Choice>
              <mc:Fallback>
                <p:oleObj name="Equation" r:id="rId6" imgW="228600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44263" y="1054437"/>
                        <a:ext cx="5416106" cy="1444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>
            <a:extLst>
              <a:ext uri="{FF2B5EF4-FFF2-40B4-BE49-F238E27FC236}">
                <a16:creationId xmlns:a16="http://schemas.microsoft.com/office/drawing/2014/main" id="{2E990EF4-8DE5-485B-86E9-F43F3881647E}"/>
              </a:ext>
            </a:extLst>
          </p:cNvPr>
          <p:cNvSpPr txBox="1"/>
          <p:nvPr/>
        </p:nvSpPr>
        <p:spPr>
          <a:xfrm>
            <a:off x="295509" y="2640378"/>
            <a:ext cx="6097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当满足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Friedrich-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Wintgen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AEE559D3-010D-4F3E-A531-8F8A3FD455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469846"/>
              </p:ext>
            </p:extLst>
          </p:nvPr>
        </p:nvGraphicFramePr>
        <p:xfrm>
          <a:off x="3513121" y="3092925"/>
          <a:ext cx="5329181" cy="766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8" imgW="1854000" imgH="266400" progId="Equation.DSMT4">
                  <p:embed/>
                </p:oleObj>
              </mc:Choice>
              <mc:Fallback>
                <p:oleObj name="Equation" r:id="rId8" imgW="185400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13121" y="3092925"/>
                        <a:ext cx="5329181" cy="7665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>
            <a:extLst>
              <a:ext uri="{FF2B5EF4-FFF2-40B4-BE49-F238E27FC236}">
                <a16:creationId xmlns:a16="http://schemas.microsoft.com/office/drawing/2014/main" id="{B0736A24-14E9-453D-BBC0-2AE733C32C31}"/>
              </a:ext>
            </a:extLst>
          </p:cNvPr>
          <p:cNvSpPr txBox="1"/>
          <p:nvPr/>
        </p:nvSpPr>
        <p:spPr>
          <a:xfrm>
            <a:off x="577178" y="3980743"/>
            <a:ext cx="8183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l-GR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κ&lt;0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高频模式是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l-GR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κ&gt;0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低频模式是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F2FF370-BA14-4DAD-A829-900291C729E2}"/>
              </a:ext>
            </a:extLst>
          </p:cNvPr>
          <p:cNvSpPr/>
          <p:nvPr/>
        </p:nvSpPr>
        <p:spPr>
          <a:xfrm>
            <a:off x="601131" y="4717366"/>
            <a:ext cx="5917364" cy="496644"/>
          </a:xfrm>
          <a:prstGeom prst="rect">
            <a:avLst/>
          </a:pr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l-GR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κ&lt;0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OTS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耦合形成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 1(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红点处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BIC)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36D96A2-E15F-4416-A4D2-0D6826D6DA61}"/>
              </a:ext>
            </a:extLst>
          </p:cNvPr>
          <p:cNvSpPr txBox="1"/>
          <p:nvPr/>
        </p:nvSpPr>
        <p:spPr>
          <a:xfrm>
            <a:off x="921190" y="5514211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/>
              <a:t>κ &gt; 0</a:t>
            </a:r>
            <a:r>
              <a:rPr lang="zh-CN" altLang="en-US" dirty="0"/>
              <a:t>与 </a:t>
            </a:r>
            <a:r>
              <a:rPr lang="en-US" altLang="zh-CN" dirty="0"/>
              <a:t>OTS </a:t>
            </a:r>
            <a:r>
              <a:rPr lang="zh-CN" altLang="en-US" dirty="0"/>
              <a:t>耦合形成 </a:t>
            </a:r>
            <a:r>
              <a:rPr lang="en-US" altLang="zh-CN" dirty="0"/>
              <a:t>BIC 2 (</a:t>
            </a:r>
            <a:r>
              <a:rPr lang="zh-CN" altLang="en-US" dirty="0"/>
              <a:t>蓝点处</a:t>
            </a:r>
            <a:r>
              <a:rPr lang="en-US" altLang="zh-CN" dirty="0"/>
              <a:t>BIC)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7DB9CD4-CF89-4861-B633-EA7E6C524B6E}"/>
              </a:ext>
            </a:extLst>
          </p:cNvPr>
          <p:cNvSpPr/>
          <p:nvPr/>
        </p:nvSpPr>
        <p:spPr>
          <a:xfrm>
            <a:off x="611599" y="5398757"/>
            <a:ext cx="5917364" cy="496644"/>
          </a:xfrm>
          <a:prstGeom prst="rect">
            <a:avLst/>
          </a:prstGeom>
          <a:gradFill flip="none" rotWithShape="1">
            <a:gsLst>
              <a:gs pos="0">
                <a:srgbClr val="C4A5CB">
                  <a:tint val="66000"/>
                  <a:satMod val="160000"/>
                </a:srgbClr>
              </a:gs>
              <a:gs pos="50000">
                <a:srgbClr val="C4A5CB">
                  <a:tint val="44500"/>
                  <a:satMod val="160000"/>
                </a:srgbClr>
              </a:gs>
              <a:gs pos="100000">
                <a:srgbClr val="C4A5CB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el-GR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κ&gt;0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OTS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耦合形成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 2(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蓝点处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BIC)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AA24597-7ADB-4CEC-9A39-21ABF82ABE42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344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088" y="101301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94711" y="6081245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51A30AF2-AACF-4B5F-A5ED-7485D4813E1C}"/>
              </a:ext>
            </a:extLst>
          </p:cNvPr>
          <p:cNvSpPr/>
          <p:nvPr/>
        </p:nvSpPr>
        <p:spPr>
          <a:xfrm>
            <a:off x="8075628" y="3115697"/>
            <a:ext cx="3114675" cy="732644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电场面分布不同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6AF12F8-AB70-4B1C-A9E3-817E49F6A37C}"/>
              </a:ext>
            </a:extLst>
          </p:cNvPr>
          <p:cNvSpPr txBox="1"/>
          <p:nvPr/>
        </p:nvSpPr>
        <p:spPr>
          <a:xfrm>
            <a:off x="333375" y="733098"/>
            <a:ext cx="4230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吸收与场分布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A630AC9-4A64-4951-B518-119474107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2" y="1198901"/>
            <a:ext cx="6096000" cy="472250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BEED387-A0AF-438E-8F03-963585DBCA96}"/>
              </a:ext>
            </a:extLst>
          </p:cNvPr>
          <p:cNvSpPr txBox="1"/>
          <p:nvPr/>
        </p:nvSpPr>
        <p:spPr>
          <a:xfrm>
            <a:off x="333375" y="624498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15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FE9BD35-18E7-4D37-AB86-67C681B513C6}"/>
              </a:ext>
            </a:extLst>
          </p:cNvPr>
          <p:cNvSpPr/>
          <p:nvPr/>
        </p:nvSpPr>
        <p:spPr>
          <a:xfrm>
            <a:off x="8075629" y="4595546"/>
            <a:ext cx="3114675" cy="732644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内产生强吸收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9427491-F438-4CEC-B84B-30A4B2F9C724}"/>
              </a:ext>
            </a:extLst>
          </p:cNvPr>
          <p:cNvSpPr/>
          <p:nvPr/>
        </p:nvSpPr>
        <p:spPr>
          <a:xfrm>
            <a:off x="8075633" y="1724718"/>
            <a:ext cx="3114675" cy="732644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 1  BIC 2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DC00093-0909-4BCC-8F4E-12F3E0B8B42A}"/>
              </a:ext>
            </a:extLst>
          </p:cNvPr>
          <p:cNvSpPr txBox="1"/>
          <p:nvPr/>
        </p:nvSpPr>
        <p:spPr>
          <a:xfrm>
            <a:off x="333375" y="20543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CF1E529-FCB1-47B7-AB23-8A13FFFEA656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3847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088" y="101301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94711" y="6081245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6AF12F8-AB70-4B1C-A9E3-817E49F6A37C}"/>
              </a:ext>
            </a:extLst>
          </p:cNvPr>
          <p:cNvSpPr txBox="1"/>
          <p:nvPr/>
        </p:nvSpPr>
        <p:spPr>
          <a:xfrm>
            <a:off x="333375" y="733098"/>
            <a:ext cx="4230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热电子产生、传输与收集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BEED387-A0AF-438E-8F03-963585DBCA96}"/>
              </a:ext>
            </a:extLst>
          </p:cNvPr>
          <p:cNvSpPr txBox="1"/>
          <p:nvPr/>
        </p:nvSpPr>
        <p:spPr>
          <a:xfrm>
            <a:off x="298997" y="624573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16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88FB5BB-6EA9-48BB-8DA1-930874E4A9E4}"/>
              </a:ext>
            </a:extLst>
          </p:cNvPr>
          <p:cNvSpPr txBox="1"/>
          <p:nvPr/>
        </p:nvSpPr>
        <p:spPr>
          <a:xfrm>
            <a:off x="333375" y="23180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AD440928-1955-47D4-BF96-1B78E9E87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947" y="818025"/>
            <a:ext cx="6371528" cy="5012565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262709B-6CCE-4FB5-BA22-AC4D657FA857}"/>
              </a:ext>
            </a:extLst>
          </p:cNvPr>
          <p:cNvSpPr/>
          <p:nvPr/>
        </p:nvSpPr>
        <p:spPr>
          <a:xfrm>
            <a:off x="891095" y="1522474"/>
            <a:ext cx="3219178" cy="783714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2000" baseline="-25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gen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产生不均匀，主要分布在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Au-TiO</a:t>
            </a:r>
            <a:r>
              <a:rPr lang="en-US" altLang="zh-CN" sz="2000" baseline="-25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附近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6D62F06-F9CD-41FD-9870-03203706B9E5}"/>
              </a:ext>
            </a:extLst>
          </p:cNvPr>
          <p:cNvSpPr/>
          <p:nvPr/>
        </p:nvSpPr>
        <p:spPr>
          <a:xfrm>
            <a:off x="943346" y="2957985"/>
            <a:ext cx="3114675" cy="732644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2000" baseline="-25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</a:t>
            </a:r>
            <a:r>
              <a:rPr lang="en-US" altLang="zh-CN" sz="2000" baseline="-25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沿着金属界面衰减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E225C68-AE16-4731-BA81-F14FFBA5D14A}"/>
              </a:ext>
            </a:extLst>
          </p:cNvPr>
          <p:cNvSpPr/>
          <p:nvPr/>
        </p:nvSpPr>
        <p:spPr>
          <a:xfrm>
            <a:off x="943347" y="4505331"/>
            <a:ext cx="3166926" cy="783713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2000" baseline="-25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</a:t>
            </a:r>
            <a:r>
              <a:rPr lang="en-US" altLang="zh-CN" sz="2000" baseline="-25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表明靠着肖特基附近的热电子更好注入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C496848-33B3-435A-B51D-5762676C47CB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104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088" y="101301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94711" y="6081245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BEED387-A0AF-438E-8F03-963585DBCA96}"/>
              </a:ext>
            </a:extLst>
          </p:cNvPr>
          <p:cNvSpPr txBox="1"/>
          <p:nvPr/>
        </p:nvSpPr>
        <p:spPr>
          <a:xfrm>
            <a:off x="333375" y="624498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17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00C33B1-E5AB-40F7-B9B9-34A3B6017174}"/>
              </a:ext>
            </a:extLst>
          </p:cNvPr>
          <p:cNvSpPr txBox="1"/>
          <p:nvPr/>
        </p:nvSpPr>
        <p:spPr>
          <a:xfrm>
            <a:off x="333375" y="23180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533D0E39-0521-4CAF-9981-A19140362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039" y="857968"/>
            <a:ext cx="6025343" cy="4689166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E3D154D5-580C-43A2-BDFF-E67E07B5AAEF}"/>
              </a:ext>
            </a:extLst>
          </p:cNvPr>
          <p:cNvSpPr txBox="1"/>
          <p:nvPr/>
        </p:nvSpPr>
        <p:spPr>
          <a:xfrm>
            <a:off x="333375" y="733098"/>
            <a:ext cx="4230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响应度、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IQE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EQE</a:t>
            </a:r>
            <a:endParaRPr lang="zh-CN" altLang="en-US" sz="24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74AA5CB-9178-4657-9DF8-FCCC74CE44B0}"/>
              </a:ext>
            </a:extLst>
          </p:cNvPr>
          <p:cNvSpPr/>
          <p:nvPr/>
        </p:nvSpPr>
        <p:spPr>
          <a:xfrm>
            <a:off x="1072799" y="1911002"/>
            <a:ext cx="3490693" cy="1145231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 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 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电场分别不同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但是最后的电学谱线类似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9AF5FE9-E6CB-4FF6-B7CB-D735A6936B32}"/>
              </a:ext>
            </a:extLst>
          </p:cNvPr>
          <p:cNvSpPr/>
          <p:nvPr/>
        </p:nvSpPr>
        <p:spPr>
          <a:xfrm>
            <a:off x="1077027" y="4060027"/>
            <a:ext cx="3490693" cy="1145231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主要影响光学，而不是根本改变热电子注入动力学</a:t>
            </a:r>
          </a:p>
        </p:txBody>
      </p:sp>
      <p:sp>
        <p:nvSpPr>
          <p:cNvPr id="28" name="箭头: V 形 27">
            <a:extLst>
              <a:ext uri="{FF2B5EF4-FFF2-40B4-BE49-F238E27FC236}">
                <a16:creationId xmlns:a16="http://schemas.microsoft.com/office/drawing/2014/main" id="{ED533F47-0F9E-406B-9B95-EA0C7B380561}"/>
              </a:ext>
            </a:extLst>
          </p:cNvPr>
          <p:cNvSpPr/>
          <p:nvPr/>
        </p:nvSpPr>
        <p:spPr>
          <a:xfrm rot="5400000">
            <a:off x="2471237" y="2930839"/>
            <a:ext cx="506994" cy="735149"/>
          </a:xfrm>
          <a:prstGeom prst="chevron">
            <a:avLst/>
          </a:prstGeom>
          <a:solidFill>
            <a:srgbClr val="FFEFEF"/>
          </a:solidFill>
          <a:ln>
            <a:solidFill>
              <a:srgbClr val="FF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9" name="箭头: V 形 28">
            <a:extLst>
              <a:ext uri="{FF2B5EF4-FFF2-40B4-BE49-F238E27FC236}">
                <a16:creationId xmlns:a16="http://schemas.microsoft.com/office/drawing/2014/main" id="{6069CB9E-B3DE-48A7-91F6-1F51E1949519}"/>
              </a:ext>
            </a:extLst>
          </p:cNvPr>
          <p:cNvSpPr/>
          <p:nvPr/>
        </p:nvSpPr>
        <p:spPr>
          <a:xfrm rot="5400000">
            <a:off x="2471237" y="3346946"/>
            <a:ext cx="506994" cy="735149"/>
          </a:xfrm>
          <a:prstGeom prst="chevron">
            <a:avLst/>
          </a:prstGeom>
          <a:solidFill>
            <a:srgbClr val="FFEFEF"/>
          </a:solidFill>
          <a:ln>
            <a:solidFill>
              <a:srgbClr val="FF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60AF6D3-61F3-49C2-92CD-8C30E45D0EE2}"/>
              </a:ext>
            </a:extLst>
          </p:cNvPr>
          <p:cNvSpPr txBox="1"/>
          <p:nvPr/>
        </p:nvSpPr>
        <p:spPr>
          <a:xfrm>
            <a:off x="1520982" y="6184987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3985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088" y="101301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94711" y="6081245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BEED387-A0AF-438E-8F03-963585DBCA96}"/>
              </a:ext>
            </a:extLst>
          </p:cNvPr>
          <p:cNvSpPr txBox="1"/>
          <p:nvPr/>
        </p:nvSpPr>
        <p:spPr>
          <a:xfrm>
            <a:off x="333375" y="624498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18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00C33B1-E5AB-40F7-B9B9-34A3B6017174}"/>
              </a:ext>
            </a:extLst>
          </p:cNvPr>
          <p:cNvSpPr txBox="1"/>
          <p:nvPr/>
        </p:nvSpPr>
        <p:spPr>
          <a:xfrm>
            <a:off x="333375" y="23180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仿真结果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28E57E5-5ECE-4254-A4AE-1A174896C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448" y="728037"/>
            <a:ext cx="9686563" cy="506002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313D891-1F8A-47D2-92AB-1A4C7435D3BA}"/>
              </a:ext>
            </a:extLst>
          </p:cNvPr>
          <p:cNvSpPr txBox="1"/>
          <p:nvPr/>
        </p:nvSpPr>
        <p:spPr>
          <a:xfrm>
            <a:off x="1810188" y="5678139"/>
            <a:ext cx="6515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W. Shao, et al Optics Express, </a:t>
            </a:r>
            <a:r>
              <a:rPr lang="en-US" altLang="zh-CN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en-US" altLang="zh-CN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(9), 16622-16636 (2026).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6300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685800"/>
            <a:ext cx="11986789" cy="5399053"/>
            <a:chOff x="0" y="0"/>
            <a:chExt cx="24430896" cy="107981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30958" cy="10798029"/>
            </a:xfrm>
            <a:custGeom>
              <a:avLst/>
              <a:gdLst/>
              <a:ahLst/>
              <a:cxnLst/>
              <a:rect l="l" t="t" r="r" b="b"/>
              <a:pathLst>
                <a:path w="24430958" h="10798029">
                  <a:moveTo>
                    <a:pt x="0" y="0"/>
                  </a:moveTo>
                  <a:lnTo>
                    <a:pt x="24430958" y="0"/>
                  </a:lnTo>
                  <a:lnTo>
                    <a:pt x="24430958" y="10798029"/>
                  </a:lnTo>
                  <a:lnTo>
                    <a:pt x="0" y="10798029"/>
                  </a:lnTo>
                  <a:close/>
                </a:path>
              </a:pathLst>
            </a:custGeom>
            <a:solidFill>
              <a:srgbClr val="C4A5CB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2666101" y="6470540"/>
            <a:ext cx="6883247" cy="0"/>
          </a:xfrm>
          <a:prstGeom prst="line">
            <a:avLst/>
          </a:prstGeom>
          <a:ln w="38100" cap="flat">
            <a:solidFill>
              <a:srgbClr val="941E7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9004320" y="0"/>
            <a:ext cx="3187800" cy="6810480"/>
            <a:chOff x="0" y="0"/>
            <a:chExt cx="6375600" cy="136209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75654" cy="13621004"/>
            </a:xfrm>
            <a:custGeom>
              <a:avLst/>
              <a:gdLst/>
              <a:ahLst/>
              <a:cxnLst/>
              <a:rect l="l" t="t" r="r" b="b"/>
              <a:pathLst>
                <a:path w="6375654" h="13621004">
                  <a:moveTo>
                    <a:pt x="0" y="0"/>
                  </a:moveTo>
                  <a:lnTo>
                    <a:pt x="6375654" y="0"/>
                  </a:lnTo>
                  <a:lnTo>
                    <a:pt x="6375654" y="13621004"/>
                  </a:lnTo>
                  <a:lnTo>
                    <a:pt x="0" y="11301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1E7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941347" y="0"/>
            <a:ext cx="2428920" cy="6483240"/>
          </a:xfrm>
          <a:custGeom>
            <a:avLst/>
            <a:gdLst/>
            <a:ahLst/>
            <a:cxnLst/>
            <a:rect l="l" t="t" r="r" b="b"/>
            <a:pathLst>
              <a:path w="3643380" h="9724860">
                <a:moveTo>
                  <a:pt x="0" y="0"/>
                </a:moveTo>
                <a:lnTo>
                  <a:pt x="3643380" y="0"/>
                </a:lnTo>
                <a:lnTo>
                  <a:pt x="3643380" y="9724860"/>
                </a:lnTo>
                <a:lnTo>
                  <a:pt x="0" y="9724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31" t="-1301" r="-4013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245" y="709069"/>
            <a:ext cx="994979" cy="949752"/>
          </a:xfrm>
          <a:custGeom>
            <a:avLst/>
            <a:gdLst/>
            <a:ahLst/>
            <a:cxnLst/>
            <a:rect l="l" t="t" r="r" b="b"/>
            <a:pathLst>
              <a:path w="1492468" h="1424628">
                <a:moveTo>
                  <a:pt x="0" y="0"/>
                </a:moveTo>
                <a:lnTo>
                  <a:pt x="1492468" y="0"/>
                </a:lnTo>
                <a:lnTo>
                  <a:pt x="1492468" y="1424629"/>
                </a:lnTo>
                <a:lnTo>
                  <a:pt x="0" y="1424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1808531" y="224223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808531" y="3159094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808531" y="4001112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808531" y="4891176"/>
            <a:ext cx="0" cy="648337"/>
          </a:xfrm>
          <a:prstGeom prst="line">
            <a:avLst/>
          </a:prstGeom>
          <a:ln w="7620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638188" y="0"/>
            <a:ext cx="2366133" cy="685800"/>
          </a:xfrm>
          <a:custGeom>
            <a:avLst/>
            <a:gdLst/>
            <a:ahLst/>
            <a:cxnLst/>
            <a:rect l="l" t="t" r="r" b="b"/>
            <a:pathLst>
              <a:path w="3549199" h="1028700">
                <a:moveTo>
                  <a:pt x="0" y="0"/>
                </a:moveTo>
                <a:lnTo>
                  <a:pt x="3549199" y="0"/>
                </a:lnTo>
                <a:lnTo>
                  <a:pt x="3549199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60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4735" y="1109119"/>
            <a:ext cx="5874184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0"/>
              </a:lnSpc>
            </a:pPr>
            <a:r>
              <a:rPr lang="en-US" sz="5090" spc="-1">
                <a:solidFill>
                  <a:srgbClr val="FFFFFF"/>
                </a:solidFill>
                <a:ea typeface="思源黑体 1 Heavy" panose="020B0A00000000000000" charset="-122"/>
              </a:rPr>
              <a:t>目录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2154" y="2272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背景介绍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11200" y="2159000"/>
            <a:ext cx="868257" cy="653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9375" y="3080298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0463" y="3908325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463" y="4819169"/>
            <a:ext cx="683554" cy="653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sz="440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12154" y="3161030"/>
            <a:ext cx="561001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研究方法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12577" y="4000924"/>
            <a:ext cx="56095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spc="-2">
                <a:solidFill>
                  <a:srgbClr val="FFFFFF"/>
                </a:solidFill>
                <a:ea typeface="微软雅黑 Light" panose="020B0502040204020203" charset="-122"/>
              </a:rPr>
              <a:t>仿真结果</a:t>
            </a:r>
            <a:endParaRPr lang="en-US" sz="4000" spc="-2">
              <a:solidFill>
                <a:srgbClr val="FFFFFF"/>
              </a:solidFill>
              <a:ea typeface="微软雅黑 Light" panose="020B0502040204020203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417657" y="4891194"/>
            <a:ext cx="560451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微软雅黑 Light" panose="020B0502040204020203" charset="-122"/>
              </a:rPr>
              <a:t>总结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微软雅黑 Light" panose="020B0502040204020203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21533" y="25400"/>
            <a:ext cx="770467" cy="5594773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334" spc="1429">
                <a:solidFill>
                  <a:srgbClr val="F2F2F2">
                    <a:alpha val="69804"/>
                  </a:srgbClr>
                </a:solidFill>
                <a:latin typeface="思源黑体 1" panose="020B0500000000000000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66984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5C760A7-A03B-EAC5-B651-D62DC5779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088" y="101301"/>
            <a:ext cx="2054887" cy="47130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83D53B6-03EA-48DE-BC58-121B104A7D63}"/>
              </a:ext>
            </a:extLst>
          </p:cNvPr>
          <p:cNvGrpSpPr/>
          <p:nvPr/>
        </p:nvGrpSpPr>
        <p:grpSpPr>
          <a:xfrm>
            <a:off x="424800" y="612261"/>
            <a:ext cx="11340000" cy="115776"/>
            <a:chOff x="0" y="1683145"/>
            <a:chExt cx="12192000" cy="115776"/>
          </a:xfrm>
          <a:solidFill>
            <a:srgbClr val="A01A78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FED6BB-5A49-498E-8FD0-38154FBD568F}"/>
                </a:ext>
              </a:extLst>
            </p:cNvPr>
            <p:cNvSpPr/>
            <p:nvPr/>
          </p:nvSpPr>
          <p:spPr>
            <a:xfrm flipV="1">
              <a:off x="0" y="1683145"/>
              <a:ext cx="12192000" cy="45719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C6E045D-87BE-4BC6-B26C-86C8E33641EF}"/>
                </a:ext>
              </a:extLst>
            </p:cNvPr>
            <p:cNvSpPr/>
            <p:nvPr/>
          </p:nvSpPr>
          <p:spPr>
            <a:xfrm flipV="1">
              <a:off x="0" y="1734121"/>
              <a:ext cx="4200525" cy="64800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highlight>
                  <a:srgbClr val="800000"/>
                </a:highlight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134D208D-9E26-42A2-8611-BCFD656C73CF}"/>
              </a:ext>
            </a:extLst>
          </p:cNvPr>
          <p:cNvSpPr/>
          <p:nvPr/>
        </p:nvSpPr>
        <p:spPr>
          <a:xfrm flipV="1">
            <a:off x="424800" y="6008613"/>
            <a:ext cx="11340000" cy="45719"/>
          </a:xfrm>
          <a:prstGeom prst="rect">
            <a:avLst/>
          </a:prstGeom>
          <a:solidFill>
            <a:srgbClr val="A01A7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highlight>
                <a:srgbClr val="800000"/>
              </a:highlight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E9D681-2891-460C-9093-E1FAA9C99781}"/>
              </a:ext>
            </a:extLst>
          </p:cNvPr>
          <p:cNvGrpSpPr/>
          <p:nvPr/>
        </p:nvGrpSpPr>
        <p:grpSpPr>
          <a:xfrm>
            <a:off x="8294711" y="6081245"/>
            <a:ext cx="3598292" cy="730961"/>
            <a:chOff x="8273631" y="6097120"/>
            <a:chExt cx="3598292" cy="73096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A291FAB-3B11-4E39-AE64-B0532C39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631" y="6108081"/>
              <a:ext cx="720000" cy="7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CC4A3B-C427-41FE-AA8D-C73A1A700C33}"/>
                </a:ext>
              </a:extLst>
            </p:cNvPr>
            <p:cNvSpPr/>
            <p:nvPr/>
          </p:nvSpPr>
          <p:spPr>
            <a:xfrm>
              <a:off x="8995297" y="6453166"/>
              <a:ext cx="2772000" cy="45719"/>
            </a:xfrm>
            <a:prstGeom prst="rect">
              <a:avLst/>
            </a:prstGeom>
            <a:solidFill>
              <a:srgbClr val="A01A7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A67D47-AABA-4E39-909B-C04AA6C29004}"/>
                </a:ext>
              </a:extLst>
            </p:cNvPr>
            <p:cNvSpPr txBox="1"/>
            <p:nvPr/>
          </p:nvSpPr>
          <p:spPr>
            <a:xfrm>
              <a:off x="9216164" y="6097120"/>
              <a:ext cx="2330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</a:rPr>
                <a:t>物理科学与技术学院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8E9AA9-DD51-43D7-ACDA-EDC96D5B7BCD}"/>
                </a:ext>
              </a:extLst>
            </p:cNvPr>
            <p:cNvSpPr txBox="1"/>
            <p:nvPr/>
          </p:nvSpPr>
          <p:spPr>
            <a:xfrm>
              <a:off x="8959263" y="6499026"/>
              <a:ext cx="29126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School of Physical Science and Technology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E99DA9F-20DB-415C-8A9B-6AC00F599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881" y="1522474"/>
            <a:ext cx="266737" cy="10479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BEED387-A0AF-438E-8F03-963585DBCA96}"/>
              </a:ext>
            </a:extLst>
          </p:cNvPr>
          <p:cNvSpPr txBox="1"/>
          <p:nvPr/>
        </p:nvSpPr>
        <p:spPr>
          <a:xfrm>
            <a:off x="333375" y="624498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6094DFB3-EF41-4412-A592-DBABA9264B43}" type="slidenum">
              <a:rPr lang="zh-CN" altLang="en-US" sz="2400">
                <a:solidFill>
                  <a:srgbClr val="C00000"/>
                </a:solidFill>
              </a:rPr>
              <a:pPr/>
              <a:t>20</a:t>
            </a:fld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00C33B1-E5AB-40F7-B9B9-34A3B6017174}"/>
              </a:ext>
            </a:extLst>
          </p:cNvPr>
          <p:cNvSpPr txBox="1"/>
          <p:nvPr/>
        </p:nvSpPr>
        <p:spPr>
          <a:xfrm>
            <a:off x="333375" y="23180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3D154D5-580C-43A2-BDFF-E67E07B5AAEF}"/>
              </a:ext>
            </a:extLst>
          </p:cNvPr>
          <p:cNvSpPr txBox="1"/>
          <p:nvPr/>
        </p:nvSpPr>
        <p:spPr>
          <a:xfrm>
            <a:off x="424801" y="951446"/>
            <a:ext cx="1033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提出一种基于 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Friedrich-</a:t>
            </a:r>
            <a:r>
              <a:rPr lang="en-US" altLang="zh-CN" sz="2400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Wintgen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BIC </a:t>
            </a:r>
            <a:r>
              <a:rPr lang="zh-CN" altLang="en-US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的超窄带热电子光电探测器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ABA6B29-59AD-447D-A1E1-911708D68D4C}"/>
              </a:ext>
            </a:extLst>
          </p:cNvPr>
          <p:cNvSpPr txBox="1"/>
          <p:nvPr/>
        </p:nvSpPr>
        <p:spPr>
          <a:xfrm>
            <a:off x="424799" y="1396431"/>
            <a:ext cx="87214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结构：</a:t>
            </a:r>
            <a:r>
              <a:rPr lang="en-US" altLang="zh-CN" sz="2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TiO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₂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光栅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DBR + Au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二氧化硅基底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2C1246D-8DA7-43C5-9BE6-5F0A37C1ECBD}"/>
              </a:ext>
            </a:extLst>
          </p:cNvPr>
          <p:cNvSpPr txBox="1"/>
          <p:nvPr/>
        </p:nvSpPr>
        <p:spPr>
          <a:xfrm>
            <a:off x="417563" y="1881330"/>
            <a:ext cx="9407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OTS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GMR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耦合，形成双 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Friedrich-</a:t>
            </a:r>
            <a:r>
              <a:rPr lang="en-US" altLang="zh-CN" sz="2400" b="0" i="0" dirty="0" err="1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Wintgen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BICs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6C93BC6-39B2-4277-A143-25A052687FCE}"/>
              </a:ext>
            </a:extLst>
          </p:cNvPr>
          <p:cNvSpPr txBox="1"/>
          <p:nvPr/>
        </p:nvSpPr>
        <p:spPr>
          <a:xfrm>
            <a:off x="424798" y="2423069"/>
            <a:ext cx="111427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GMR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场随 </a:t>
            </a:r>
            <a:r>
              <a:rPr lang="en-US" altLang="zh-CN" sz="2400" i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变化出现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π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相位反转，耦合系数 </a:t>
            </a:r>
            <a:r>
              <a:rPr lang="en-US" altLang="zh-CN" sz="2400" i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κ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变号，从而在两个能带中都实现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6761B79-7923-4BFA-AFD8-05F28E5922BE}"/>
              </a:ext>
            </a:extLst>
          </p:cNvPr>
          <p:cNvSpPr txBox="1"/>
          <p:nvPr/>
        </p:nvSpPr>
        <p:spPr>
          <a:xfrm>
            <a:off x="409393" y="5378051"/>
            <a:ext cx="9407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本工作已在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Optics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Express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上发表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4AB999C-5ABD-4D13-8E29-3F575FA187D7}"/>
              </a:ext>
            </a:extLst>
          </p:cNvPr>
          <p:cNvSpPr txBox="1"/>
          <p:nvPr/>
        </p:nvSpPr>
        <p:spPr>
          <a:xfrm>
            <a:off x="393986" y="3448017"/>
            <a:ext cx="113708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热电子主要在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Au–</a:t>
            </a:r>
            <a:r>
              <a:rPr lang="en-US" altLang="zh-CN" sz="2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TiO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₂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界面附近产生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传输和收集受肖特基势垒与界面附近场强控制；只有紧邻界面的热电子贡献显著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BD823A1-AEA2-48A1-B966-C1C833A0F6B3}"/>
              </a:ext>
            </a:extLst>
          </p:cNvPr>
          <p:cNvSpPr txBox="1"/>
          <p:nvPr/>
        </p:nvSpPr>
        <p:spPr>
          <a:xfrm>
            <a:off x="409393" y="4363463"/>
            <a:ext cx="109055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IQE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随波长增加而下降，两种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BIC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IQE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谱相似 即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BIC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主要增强光学吸收，不根本改变热电子注入动力学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5D36923-3F38-4AAF-801D-EAD1B5F217D4}"/>
              </a:ext>
            </a:extLst>
          </p:cNvPr>
          <p:cNvSpPr/>
          <p:nvPr/>
        </p:nvSpPr>
        <p:spPr>
          <a:xfrm>
            <a:off x="424799" y="3401452"/>
            <a:ext cx="11142711" cy="1871908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22482EA-E241-4859-B0CB-2F79EC909F0F}"/>
              </a:ext>
            </a:extLst>
          </p:cNvPr>
          <p:cNvSpPr/>
          <p:nvPr/>
        </p:nvSpPr>
        <p:spPr>
          <a:xfrm>
            <a:off x="393986" y="1844047"/>
            <a:ext cx="11142711" cy="1410815"/>
          </a:xfrm>
          <a:prstGeom prst="rect">
            <a:avLst/>
          </a:prstGeom>
          <a:solidFill>
            <a:srgbClr val="A01A78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5930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1518414"/>
            <a:ext cx="12192000" cy="3671364"/>
            <a:chOff x="0" y="0"/>
            <a:chExt cx="24384000" cy="102165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0216515"/>
            </a:xfrm>
            <a:custGeom>
              <a:avLst/>
              <a:gdLst/>
              <a:ahLst/>
              <a:cxnLst/>
              <a:rect l="l" t="t" r="r" b="b"/>
              <a:pathLst>
                <a:path w="24384000" h="10216515">
                  <a:moveTo>
                    <a:pt x="0" y="0"/>
                  </a:moveTo>
                  <a:lnTo>
                    <a:pt x="24384000" y="0"/>
                  </a:lnTo>
                  <a:lnTo>
                    <a:pt x="24384000" y="10216515"/>
                  </a:lnTo>
                  <a:lnTo>
                    <a:pt x="0" y="10216515"/>
                  </a:lnTo>
                  <a:close/>
                </a:path>
              </a:pathLst>
            </a:custGeom>
            <a:solidFill>
              <a:srgbClr val="941E7E">
                <a:alpha val="77255"/>
              </a:srgbClr>
            </a:solidFill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2781001"/>
            <a:ext cx="72000" cy="1296000"/>
            <a:chOff x="0" y="0"/>
            <a:chExt cx="144000" cy="2592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018" cy="2591943"/>
            </a:xfrm>
            <a:custGeom>
              <a:avLst/>
              <a:gdLst/>
              <a:ahLst/>
              <a:cxnLst/>
              <a:rect l="l" t="t" r="r" b="b"/>
              <a:pathLst>
                <a:path w="144018" h="2591943">
                  <a:moveTo>
                    <a:pt x="144018" y="0"/>
                  </a:moveTo>
                  <a:lnTo>
                    <a:pt x="0" y="0"/>
                  </a:lnTo>
                  <a:lnTo>
                    <a:pt x="0" y="2591943"/>
                  </a:lnTo>
                  <a:lnTo>
                    <a:pt x="144018" y="259194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10752219" y="2975340"/>
            <a:ext cx="1243460" cy="1201585"/>
          </a:xfrm>
          <a:custGeom>
            <a:avLst/>
            <a:gdLst/>
            <a:ahLst/>
            <a:cxnLst/>
            <a:rect l="l" t="t" r="r" b="b"/>
            <a:pathLst>
              <a:path w="1865190" h="1802377">
                <a:moveTo>
                  <a:pt x="0" y="0"/>
                </a:moveTo>
                <a:lnTo>
                  <a:pt x="1865190" y="0"/>
                </a:lnTo>
                <a:lnTo>
                  <a:pt x="1865190" y="1802378"/>
                </a:lnTo>
                <a:lnTo>
                  <a:pt x="0" y="1802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64827" y="3051051"/>
            <a:ext cx="10487391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7200" dirty="0">
                <a:solidFill>
                  <a:srgbClr val="F2F2F2"/>
                </a:solidFill>
                <a:latin typeface="Arial" panose="020B0604020202020204" pitchFamily="34" charset="0"/>
                <a:ea typeface="字由点字典黑 65J Bold" panose="00020600040101010101" charset="-122"/>
                <a:cs typeface="Arial" panose="020B0604020202020204" pitchFamily="34" charset="0"/>
              </a:rPr>
              <a:t>Thank you for your attention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11217</TotalTime>
  <Words>1267</Words>
  <Application>Microsoft Office PowerPoint</Application>
  <PresentationFormat>宽屏</PresentationFormat>
  <Paragraphs>219</Paragraphs>
  <Slides>21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TeXGyreTermes-Regular</vt:lpstr>
      <vt:lpstr>txsys</vt:lpstr>
      <vt:lpstr>等线</vt:lpstr>
      <vt:lpstr>等线 Light</vt:lpstr>
      <vt:lpstr>黑体</vt:lpstr>
      <vt:lpstr>思源黑体 1</vt:lpstr>
      <vt:lpstr>宋体</vt:lpstr>
      <vt:lpstr>微软雅黑</vt:lpstr>
      <vt:lpstr>Arial</vt:lpstr>
      <vt:lpstr>Times New Roman</vt:lpstr>
      <vt:lpstr>Wingdings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yaoyaoli@stu.gxnu.edu.cn</dc:creator>
  <cp:lastModifiedBy>龙 小怡</cp:lastModifiedBy>
  <cp:revision>205</cp:revision>
  <dcterms:created xsi:type="dcterms:W3CDTF">2023-05-09T07:19:06Z</dcterms:created>
  <dcterms:modified xsi:type="dcterms:W3CDTF">2026-09-30T06:41:00Z</dcterms:modified>
</cp:coreProperties>
</file>