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256" r:id="rId2"/>
    <p:sldId id="375" r:id="rId3"/>
    <p:sldId id="361" r:id="rId4"/>
    <p:sldId id="11091624" r:id="rId5"/>
    <p:sldId id="11091625" r:id="rId6"/>
    <p:sldId id="11091626" r:id="rId7"/>
    <p:sldId id="439" r:id="rId8"/>
    <p:sldId id="11091623" r:id="rId9"/>
    <p:sldId id="466" r:id="rId10"/>
    <p:sldId id="353" r:id="rId11"/>
    <p:sldId id="454" r:id="rId12"/>
    <p:sldId id="11091627" r:id="rId13"/>
    <p:sldId id="455" r:id="rId14"/>
    <p:sldId id="458" r:id="rId15"/>
    <p:sldId id="461" r:id="rId16"/>
    <p:sldId id="11091629" r:id="rId17"/>
    <p:sldId id="11091630" r:id="rId18"/>
    <p:sldId id="11091631" r:id="rId19"/>
    <p:sldId id="11091632" r:id="rId20"/>
    <p:sldId id="462" r:id="rId21"/>
    <p:sldId id="11091628" r:id="rId22"/>
    <p:sldId id="464" r:id="rId23"/>
    <p:sldId id="306" r:id="rId24"/>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6D6DFF"/>
    <a:srgbClr val="F4B183"/>
    <a:srgbClr val="DAE3F3"/>
    <a:srgbClr val="FFFFFF"/>
    <a:srgbClr val="FD933D"/>
    <a:srgbClr val="F0F4F4"/>
    <a:srgbClr val="BBE4FD"/>
    <a:srgbClr val="FF3100"/>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006" autoAdjust="0"/>
    <p:restoredTop sz="93851" autoAdjust="0"/>
  </p:normalViewPr>
  <p:slideViewPr>
    <p:cSldViewPr snapToGrid="0">
      <p:cViewPr varScale="1">
        <p:scale>
          <a:sx n="80" d="100"/>
          <a:sy n="80" d="100"/>
        </p:scale>
        <p:origin x="499"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C501C4A-450D-4E83-A45C-9F3715810740}" type="datetimeFigureOut">
              <a:rPr lang="zh-CN" altLang="en-US" smtClean="0"/>
              <a:t>2026/10/21</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3D984AA-4136-44AB-BF2E-6A2087F31156}" type="slidenum">
              <a:rPr lang="zh-CN" altLang="en-US" smtClean="0"/>
              <a:t>‹#›</a:t>
            </a:fld>
            <a:endParaRPr lang="zh-CN" altLang="en-US"/>
          </a:p>
        </p:txBody>
      </p:sp>
    </p:spTree>
    <p:extLst>
      <p:ext uri="{BB962C8B-B14F-4D97-AF65-F5344CB8AC3E}">
        <p14:creationId xmlns:p14="http://schemas.microsoft.com/office/powerpoint/2010/main" val="35087020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7453F0-6522-C9B3-976A-DB53B2D385B4}"/>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1BCF9B27-6F1B-9AFB-ADFB-225DAE034237}"/>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34A6150D-9634-6ED6-6399-9ACF5291644D}"/>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zh-CN" altLang="en-US" dirty="0"/>
          </a:p>
        </p:txBody>
      </p:sp>
      <p:sp>
        <p:nvSpPr>
          <p:cNvPr id="4" name="灯片编号占位符 3">
            <a:extLst>
              <a:ext uri="{FF2B5EF4-FFF2-40B4-BE49-F238E27FC236}">
                <a16:creationId xmlns:a16="http://schemas.microsoft.com/office/drawing/2014/main" id="{E78A466C-6598-AA4D-C4E2-AD0BFAEAE0DD}"/>
              </a:ext>
            </a:extLst>
          </p:cNvPr>
          <p:cNvSpPr>
            <a:spLocks noGrp="1"/>
          </p:cNvSpPr>
          <p:nvPr>
            <p:ph type="sldNum" sz="quarter" idx="5"/>
          </p:nvPr>
        </p:nvSpPr>
        <p:spPr/>
        <p:txBody>
          <a:bodyPr/>
          <a:lstStyle/>
          <a:p>
            <a:fld id="{23D984AA-4136-44AB-BF2E-6A2087F31156}" type="slidenum">
              <a:rPr lang="zh-CN" altLang="en-US" smtClean="0"/>
              <a:t>7</a:t>
            </a:fld>
            <a:endParaRPr lang="zh-CN" altLang="en-US"/>
          </a:p>
        </p:txBody>
      </p:sp>
    </p:spTree>
    <p:extLst>
      <p:ext uri="{BB962C8B-B14F-4D97-AF65-F5344CB8AC3E}">
        <p14:creationId xmlns:p14="http://schemas.microsoft.com/office/powerpoint/2010/main" val="38670358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BFB103-7DDF-8CA3-EE2B-064154957F48}"/>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9A1CE508-5002-3BF2-0B82-343587AEB4BA}"/>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DA57FAF7-EE84-616E-B859-A4B44B4025B2}"/>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zh-CN" altLang="en-US" dirty="0"/>
          </a:p>
        </p:txBody>
      </p:sp>
      <p:sp>
        <p:nvSpPr>
          <p:cNvPr id="4" name="灯片编号占位符 3">
            <a:extLst>
              <a:ext uri="{FF2B5EF4-FFF2-40B4-BE49-F238E27FC236}">
                <a16:creationId xmlns:a16="http://schemas.microsoft.com/office/drawing/2014/main" id="{2ABC64FB-0AB9-CD20-3967-1EDE63EE5A5B}"/>
              </a:ext>
            </a:extLst>
          </p:cNvPr>
          <p:cNvSpPr>
            <a:spLocks noGrp="1"/>
          </p:cNvSpPr>
          <p:nvPr>
            <p:ph type="sldNum" sz="quarter" idx="5"/>
          </p:nvPr>
        </p:nvSpPr>
        <p:spPr/>
        <p:txBody>
          <a:bodyPr/>
          <a:lstStyle/>
          <a:p>
            <a:fld id="{23D984AA-4136-44AB-BF2E-6A2087F31156}" type="slidenum">
              <a:rPr lang="zh-CN" altLang="en-US" smtClean="0"/>
              <a:t>9</a:t>
            </a:fld>
            <a:endParaRPr lang="zh-CN" altLang="en-US"/>
          </a:p>
        </p:txBody>
      </p:sp>
    </p:spTree>
    <p:extLst>
      <p:ext uri="{BB962C8B-B14F-4D97-AF65-F5344CB8AC3E}">
        <p14:creationId xmlns:p14="http://schemas.microsoft.com/office/powerpoint/2010/main" val="36085697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200" kern="1200" dirty="0">
                <a:solidFill>
                  <a:schemeClr val="tx1"/>
                </a:solidFill>
                <a:effectLst/>
                <a:latin typeface="+mn-lt"/>
                <a:ea typeface="+mn-ea"/>
                <a:cs typeface="+mn-cs"/>
              </a:rPr>
              <a:t>综上所述，减少天线线圈匝数并增大导线直径，可有效降低回路电阻，从而增大激励电流，提升信号发射能力。</a:t>
            </a:r>
            <a:endParaRPr lang="zh-CN" altLang="en-US" dirty="0"/>
          </a:p>
        </p:txBody>
      </p:sp>
      <p:sp>
        <p:nvSpPr>
          <p:cNvPr id="4" name="灯片编号占位符 3"/>
          <p:cNvSpPr>
            <a:spLocks noGrp="1"/>
          </p:cNvSpPr>
          <p:nvPr>
            <p:ph type="sldNum" sz="quarter" idx="5"/>
          </p:nvPr>
        </p:nvSpPr>
        <p:spPr/>
        <p:txBody>
          <a:bodyPr/>
          <a:lstStyle/>
          <a:p>
            <a:fld id="{23D984AA-4136-44AB-BF2E-6A2087F31156}" type="slidenum">
              <a:rPr lang="zh-CN" altLang="en-US" smtClean="0"/>
              <a:t>14</a:t>
            </a:fld>
            <a:endParaRPr lang="zh-CN" altLang="en-US"/>
          </a:p>
        </p:txBody>
      </p:sp>
    </p:spTree>
    <p:extLst>
      <p:ext uri="{BB962C8B-B14F-4D97-AF65-F5344CB8AC3E}">
        <p14:creationId xmlns:p14="http://schemas.microsoft.com/office/powerpoint/2010/main" val="29839617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DD8E10A-4F1D-4A26-9F65-81790657E13C}"/>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id="{8EBA0EFD-8578-49B8-B282-58291822281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a16="http://schemas.microsoft.com/office/drawing/2014/main" id="{8FB72754-46A4-4336-B35D-A4329B822B71}"/>
              </a:ext>
            </a:extLst>
          </p:cNvPr>
          <p:cNvSpPr>
            <a:spLocks noGrp="1"/>
          </p:cNvSpPr>
          <p:nvPr>
            <p:ph type="dt" sz="half" idx="10"/>
          </p:nvPr>
        </p:nvSpPr>
        <p:spPr/>
        <p:txBody>
          <a:bodyPr/>
          <a:lstStyle/>
          <a:p>
            <a:fld id="{013B68AC-03F9-4E5B-BC37-D7AEFB352FAE}" type="datetimeFigureOut">
              <a:rPr lang="zh-CN" altLang="en-US" smtClean="0"/>
              <a:t>2026/10/21</a:t>
            </a:fld>
            <a:endParaRPr lang="zh-CN" altLang="en-US"/>
          </a:p>
        </p:txBody>
      </p:sp>
      <p:sp>
        <p:nvSpPr>
          <p:cNvPr id="5" name="页脚占位符 4">
            <a:extLst>
              <a:ext uri="{FF2B5EF4-FFF2-40B4-BE49-F238E27FC236}">
                <a16:creationId xmlns:a16="http://schemas.microsoft.com/office/drawing/2014/main" id="{D61A2860-9C66-4CDC-8BF5-FDDA20C33188}"/>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C06A5F50-1BB1-4D12-B33C-223F054A7931}"/>
              </a:ext>
            </a:extLst>
          </p:cNvPr>
          <p:cNvSpPr>
            <a:spLocks noGrp="1"/>
          </p:cNvSpPr>
          <p:nvPr>
            <p:ph type="sldNum" sz="quarter" idx="12"/>
          </p:nvPr>
        </p:nvSpPr>
        <p:spPr/>
        <p:txBody>
          <a:bodyPr/>
          <a:lstStyle/>
          <a:p>
            <a:fld id="{510FA3A9-94BB-4AD3-8007-E0A6A4C069EC}" type="slidenum">
              <a:rPr lang="zh-CN" altLang="en-US" smtClean="0"/>
              <a:t>‹#›</a:t>
            </a:fld>
            <a:endParaRPr lang="zh-CN" altLang="en-US"/>
          </a:p>
        </p:txBody>
      </p:sp>
    </p:spTree>
    <p:extLst>
      <p:ext uri="{BB962C8B-B14F-4D97-AF65-F5344CB8AC3E}">
        <p14:creationId xmlns:p14="http://schemas.microsoft.com/office/powerpoint/2010/main" val="33307117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7487E8B-D010-4C7A-BDA4-5B373D05391B}"/>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16EA722C-8A19-4CC9-BC21-4AD710E2603A}"/>
              </a:ext>
            </a:extLst>
          </p:cNvPr>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1F1416F5-5977-4AD0-A9F5-6462BF78E561}"/>
              </a:ext>
            </a:extLst>
          </p:cNvPr>
          <p:cNvSpPr>
            <a:spLocks noGrp="1"/>
          </p:cNvSpPr>
          <p:nvPr>
            <p:ph type="dt" sz="half" idx="10"/>
          </p:nvPr>
        </p:nvSpPr>
        <p:spPr/>
        <p:txBody>
          <a:bodyPr/>
          <a:lstStyle/>
          <a:p>
            <a:fld id="{013B68AC-03F9-4E5B-BC37-D7AEFB352FAE}" type="datetimeFigureOut">
              <a:rPr lang="zh-CN" altLang="en-US" smtClean="0"/>
              <a:t>2026/10/21</a:t>
            </a:fld>
            <a:endParaRPr lang="zh-CN" altLang="en-US"/>
          </a:p>
        </p:txBody>
      </p:sp>
      <p:sp>
        <p:nvSpPr>
          <p:cNvPr id="5" name="页脚占位符 4">
            <a:extLst>
              <a:ext uri="{FF2B5EF4-FFF2-40B4-BE49-F238E27FC236}">
                <a16:creationId xmlns:a16="http://schemas.microsoft.com/office/drawing/2014/main" id="{6BA23943-7354-46EC-B701-CA96FB3D97CC}"/>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3A01F6BD-427D-42D1-9119-9598C29C237A}"/>
              </a:ext>
            </a:extLst>
          </p:cNvPr>
          <p:cNvSpPr>
            <a:spLocks noGrp="1"/>
          </p:cNvSpPr>
          <p:nvPr>
            <p:ph type="sldNum" sz="quarter" idx="12"/>
          </p:nvPr>
        </p:nvSpPr>
        <p:spPr/>
        <p:txBody>
          <a:bodyPr/>
          <a:lstStyle/>
          <a:p>
            <a:fld id="{510FA3A9-94BB-4AD3-8007-E0A6A4C069EC}" type="slidenum">
              <a:rPr lang="zh-CN" altLang="en-US" smtClean="0"/>
              <a:t>‹#›</a:t>
            </a:fld>
            <a:endParaRPr lang="zh-CN" altLang="en-US"/>
          </a:p>
        </p:txBody>
      </p:sp>
    </p:spTree>
    <p:extLst>
      <p:ext uri="{BB962C8B-B14F-4D97-AF65-F5344CB8AC3E}">
        <p14:creationId xmlns:p14="http://schemas.microsoft.com/office/powerpoint/2010/main" val="37142918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E6D053F-976D-4316-8B48-0F57CB3E0DD3}"/>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id="{0C86EC46-8729-41E5-8A85-F2CE1C99148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a:extLst>
              <a:ext uri="{FF2B5EF4-FFF2-40B4-BE49-F238E27FC236}">
                <a16:creationId xmlns:a16="http://schemas.microsoft.com/office/drawing/2014/main" id="{0FC9DD07-E497-4674-8CF5-A276A1F40ECD}"/>
              </a:ext>
            </a:extLst>
          </p:cNvPr>
          <p:cNvSpPr>
            <a:spLocks noGrp="1"/>
          </p:cNvSpPr>
          <p:nvPr>
            <p:ph type="dt" sz="half" idx="10"/>
          </p:nvPr>
        </p:nvSpPr>
        <p:spPr/>
        <p:txBody>
          <a:bodyPr/>
          <a:lstStyle/>
          <a:p>
            <a:fld id="{013B68AC-03F9-4E5B-BC37-D7AEFB352FAE}" type="datetimeFigureOut">
              <a:rPr lang="zh-CN" altLang="en-US" smtClean="0"/>
              <a:t>2026/10/21</a:t>
            </a:fld>
            <a:endParaRPr lang="zh-CN" altLang="en-US"/>
          </a:p>
        </p:txBody>
      </p:sp>
      <p:sp>
        <p:nvSpPr>
          <p:cNvPr id="5" name="页脚占位符 4">
            <a:extLst>
              <a:ext uri="{FF2B5EF4-FFF2-40B4-BE49-F238E27FC236}">
                <a16:creationId xmlns:a16="http://schemas.microsoft.com/office/drawing/2014/main" id="{C2532C54-20D9-479B-8EDD-E6CC859F7E6E}"/>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87A940E2-3112-475C-A618-2F1857FC9015}"/>
              </a:ext>
            </a:extLst>
          </p:cNvPr>
          <p:cNvSpPr>
            <a:spLocks noGrp="1"/>
          </p:cNvSpPr>
          <p:nvPr>
            <p:ph type="sldNum" sz="quarter" idx="12"/>
          </p:nvPr>
        </p:nvSpPr>
        <p:spPr/>
        <p:txBody>
          <a:bodyPr/>
          <a:lstStyle/>
          <a:p>
            <a:fld id="{510FA3A9-94BB-4AD3-8007-E0A6A4C069EC}" type="slidenum">
              <a:rPr lang="zh-CN" altLang="en-US" smtClean="0"/>
              <a:t>‹#›</a:t>
            </a:fld>
            <a:endParaRPr lang="zh-CN" altLang="en-US"/>
          </a:p>
        </p:txBody>
      </p:sp>
    </p:spTree>
    <p:extLst>
      <p:ext uri="{BB962C8B-B14F-4D97-AF65-F5344CB8AC3E}">
        <p14:creationId xmlns:p14="http://schemas.microsoft.com/office/powerpoint/2010/main" val="5818425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07447B2-FE72-4410-AE0D-DD9428CA1AA5}"/>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5A93C1AE-6EF1-4B4E-8F12-512345D461C9}"/>
              </a:ext>
            </a:extLst>
          </p:cNvPr>
          <p:cNvSpPr>
            <a:spLocks noGrp="1"/>
          </p:cNvSpPr>
          <p:nvPr>
            <p:ph sz="half" idx="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a:extLst>
              <a:ext uri="{FF2B5EF4-FFF2-40B4-BE49-F238E27FC236}">
                <a16:creationId xmlns:a16="http://schemas.microsoft.com/office/drawing/2014/main" id="{90B1A779-387C-4FFB-8BCF-56683950803B}"/>
              </a:ext>
            </a:extLst>
          </p:cNvPr>
          <p:cNvSpPr>
            <a:spLocks noGrp="1"/>
          </p:cNvSpPr>
          <p:nvPr>
            <p:ph sz="half" idx="2"/>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a:extLst>
              <a:ext uri="{FF2B5EF4-FFF2-40B4-BE49-F238E27FC236}">
                <a16:creationId xmlns:a16="http://schemas.microsoft.com/office/drawing/2014/main" id="{286498A2-A330-42B9-9E7B-515FD8C65F2D}"/>
              </a:ext>
            </a:extLst>
          </p:cNvPr>
          <p:cNvSpPr>
            <a:spLocks noGrp="1"/>
          </p:cNvSpPr>
          <p:nvPr>
            <p:ph type="dt" sz="half" idx="10"/>
          </p:nvPr>
        </p:nvSpPr>
        <p:spPr/>
        <p:txBody>
          <a:bodyPr/>
          <a:lstStyle/>
          <a:p>
            <a:fld id="{013B68AC-03F9-4E5B-BC37-D7AEFB352FAE}" type="datetimeFigureOut">
              <a:rPr lang="zh-CN" altLang="en-US" smtClean="0"/>
              <a:t>2026/10/21</a:t>
            </a:fld>
            <a:endParaRPr lang="zh-CN" altLang="en-US"/>
          </a:p>
        </p:txBody>
      </p:sp>
      <p:sp>
        <p:nvSpPr>
          <p:cNvPr id="6" name="页脚占位符 5">
            <a:extLst>
              <a:ext uri="{FF2B5EF4-FFF2-40B4-BE49-F238E27FC236}">
                <a16:creationId xmlns:a16="http://schemas.microsoft.com/office/drawing/2014/main" id="{DBA5C8C1-D66C-473A-A279-FC66D1108F7E}"/>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76BA55CC-08ED-4F81-8034-20F9567BB61D}"/>
              </a:ext>
            </a:extLst>
          </p:cNvPr>
          <p:cNvSpPr>
            <a:spLocks noGrp="1"/>
          </p:cNvSpPr>
          <p:nvPr>
            <p:ph type="sldNum" sz="quarter" idx="12"/>
          </p:nvPr>
        </p:nvSpPr>
        <p:spPr/>
        <p:txBody>
          <a:bodyPr/>
          <a:lstStyle/>
          <a:p>
            <a:fld id="{510FA3A9-94BB-4AD3-8007-E0A6A4C069EC}" type="slidenum">
              <a:rPr lang="zh-CN" altLang="en-US" smtClean="0"/>
              <a:t>‹#›</a:t>
            </a:fld>
            <a:endParaRPr lang="zh-CN" altLang="en-US"/>
          </a:p>
        </p:txBody>
      </p:sp>
    </p:spTree>
    <p:extLst>
      <p:ext uri="{BB962C8B-B14F-4D97-AF65-F5344CB8AC3E}">
        <p14:creationId xmlns:p14="http://schemas.microsoft.com/office/powerpoint/2010/main" val="37199343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91BFA9B-79AD-41A5-B997-475B3F2ABC0C}"/>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id="{00C4F866-B021-4B75-BBDA-0D29E80E3AE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a:extLst>
              <a:ext uri="{FF2B5EF4-FFF2-40B4-BE49-F238E27FC236}">
                <a16:creationId xmlns:a16="http://schemas.microsoft.com/office/drawing/2014/main" id="{867F075E-62AD-448D-BC66-1325101D1DD4}"/>
              </a:ext>
            </a:extLst>
          </p:cNvPr>
          <p:cNvSpPr>
            <a:spLocks noGrp="1"/>
          </p:cNvSpPr>
          <p:nvPr>
            <p:ph sz="half" idx="2"/>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a:extLst>
              <a:ext uri="{FF2B5EF4-FFF2-40B4-BE49-F238E27FC236}">
                <a16:creationId xmlns:a16="http://schemas.microsoft.com/office/drawing/2014/main" id="{84B97175-05A5-4A30-9460-928B1E390EA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a:extLst>
              <a:ext uri="{FF2B5EF4-FFF2-40B4-BE49-F238E27FC236}">
                <a16:creationId xmlns:a16="http://schemas.microsoft.com/office/drawing/2014/main" id="{B29B3DF2-F421-495C-8B47-6F8C47F8DE4E}"/>
              </a:ext>
            </a:extLst>
          </p:cNvPr>
          <p:cNvSpPr>
            <a:spLocks noGrp="1"/>
          </p:cNvSpPr>
          <p:nvPr>
            <p:ph sz="quarter" idx="4"/>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a:extLst>
              <a:ext uri="{FF2B5EF4-FFF2-40B4-BE49-F238E27FC236}">
                <a16:creationId xmlns:a16="http://schemas.microsoft.com/office/drawing/2014/main" id="{76A763FA-038A-4D14-90CE-637BD695E8C6}"/>
              </a:ext>
            </a:extLst>
          </p:cNvPr>
          <p:cNvSpPr>
            <a:spLocks noGrp="1"/>
          </p:cNvSpPr>
          <p:nvPr>
            <p:ph type="dt" sz="half" idx="10"/>
          </p:nvPr>
        </p:nvSpPr>
        <p:spPr/>
        <p:txBody>
          <a:bodyPr/>
          <a:lstStyle/>
          <a:p>
            <a:fld id="{013B68AC-03F9-4E5B-BC37-D7AEFB352FAE}" type="datetimeFigureOut">
              <a:rPr lang="zh-CN" altLang="en-US" smtClean="0"/>
              <a:t>2026/10/21</a:t>
            </a:fld>
            <a:endParaRPr lang="zh-CN" altLang="en-US"/>
          </a:p>
        </p:txBody>
      </p:sp>
      <p:sp>
        <p:nvSpPr>
          <p:cNvPr id="8" name="页脚占位符 7">
            <a:extLst>
              <a:ext uri="{FF2B5EF4-FFF2-40B4-BE49-F238E27FC236}">
                <a16:creationId xmlns:a16="http://schemas.microsoft.com/office/drawing/2014/main" id="{64F036EB-5CD5-4A73-99FF-A03345948580}"/>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a16="http://schemas.microsoft.com/office/drawing/2014/main" id="{51388FEB-D498-48F2-A4BB-30B520F580CE}"/>
              </a:ext>
            </a:extLst>
          </p:cNvPr>
          <p:cNvSpPr>
            <a:spLocks noGrp="1"/>
          </p:cNvSpPr>
          <p:nvPr>
            <p:ph type="sldNum" sz="quarter" idx="12"/>
          </p:nvPr>
        </p:nvSpPr>
        <p:spPr/>
        <p:txBody>
          <a:bodyPr/>
          <a:lstStyle/>
          <a:p>
            <a:fld id="{510FA3A9-94BB-4AD3-8007-E0A6A4C069EC}" type="slidenum">
              <a:rPr lang="zh-CN" altLang="en-US" smtClean="0"/>
              <a:t>‹#›</a:t>
            </a:fld>
            <a:endParaRPr lang="zh-CN" altLang="en-US"/>
          </a:p>
        </p:txBody>
      </p:sp>
    </p:spTree>
    <p:extLst>
      <p:ext uri="{BB962C8B-B14F-4D97-AF65-F5344CB8AC3E}">
        <p14:creationId xmlns:p14="http://schemas.microsoft.com/office/powerpoint/2010/main" val="3246029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B0B547F-17F6-4836-83E6-7EF569411549}"/>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id="{368D05EC-A2D5-4F0B-ACC6-EDB7A28012F4}"/>
              </a:ext>
            </a:extLst>
          </p:cNvPr>
          <p:cNvSpPr>
            <a:spLocks noGrp="1"/>
          </p:cNvSpPr>
          <p:nvPr>
            <p:ph type="dt" sz="half" idx="10"/>
          </p:nvPr>
        </p:nvSpPr>
        <p:spPr/>
        <p:txBody>
          <a:bodyPr/>
          <a:lstStyle/>
          <a:p>
            <a:fld id="{013B68AC-03F9-4E5B-BC37-D7AEFB352FAE}" type="datetimeFigureOut">
              <a:rPr lang="zh-CN" altLang="en-US" smtClean="0"/>
              <a:t>2026/10/21</a:t>
            </a:fld>
            <a:endParaRPr lang="zh-CN" altLang="en-US"/>
          </a:p>
        </p:txBody>
      </p:sp>
      <p:sp>
        <p:nvSpPr>
          <p:cNvPr id="4" name="页脚占位符 3">
            <a:extLst>
              <a:ext uri="{FF2B5EF4-FFF2-40B4-BE49-F238E27FC236}">
                <a16:creationId xmlns:a16="http://schemas.microsoft.com/office/drawing/2014/main" id="{2FE26250-DDD5-480A-A12D-B0BCFA4CFF6C}"/>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a16="http://schemas.microsoft.com/office/drawing/2014/main" id="{3168AB80-4906-4319-828B-1CCCEC21567A}"/>
              </a:ext>
            </a:extLst>
          </p:cNvPr>
          <p:cNvSpPr>
            <a:spLocks noGrp="1"/>
          </p:cNvSpPr>
          <p:nvPr>
            <p:ph type="sldNum" sz="quarter" idx="12"/>
          </p:nvPr>
        </p:nvSpPr>
        <p:spPr/>
        <p:txBody>
          <a:bodyPr/>
          <a:lstStyle/>
          <a:p>
            <a:fld id="{510FA3A9-94BB-4AD3-8007-E0A6A4C069EC}" type="slidenum">
              <a:rPr lang="zh-CN" altLang="en-US" smtClean="0"/>
              <a:t>‹#›</a:t>
            </a:fld>
            <a:endParaRPr lang="zh-CN" altLang="en-US"/>
          </a:p>
        </p:txBody>
      </p:sp>
    </p:spTree>
    <p:extLst>
      <p:ext uri="{BB962C8B-B14F-4D97-AF65-F5344CB8AC3E}">
        <p14:creationId xmlns:p14="http://schemas.microsoft.com/office/powerpoint/2010/main" val="30229244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22BC1019-A4F4-48D8-956B-CECC19CBE662}"/>
              </a:ext>
            </a:extLst>
          </p:cNvPr>
          <p:cNvSpPr>
            <a:spLocks noGrp="1"/>
          </p:cNvSpPr>
          <p:nvPr>
            <p:ph type="dt" sz="half" idx="10"/>
          </p:nvPr>
        </p:nvSpPr>
        <p:spPr/>
        <p:txBody>
          <a:bodyPr/>
          <a:lstStyle/>
          <a:p>
            <a:fld id="{013B68AC-03F9-4E5B-BC37-D7AEFB352FAE}" type="datetimeFigureOut">
              <a:rPr lang="zh-CN" altLang="en-US" smtClean="0"/>
              <a:t>2026/10/21</a:t>
            </a:fld>
            <a:endParaRPr lang="zh-CN" altLang="en-US"/>
          </a:p>
        </p:txBody>
      </p:sp>
      <p:sp>
        <p:nvSpPr>
          <p:cNvPr id="3" name="页脚占位符 2">
            <a:extLst>
              <a:ext uri="{FF2B5EF4-FFF2-40B4-BE49-F238E27FC236}">
                <a16:creationId xmlns:a16="http://schemas.microsoft.com/office/drawing/2014/main" id="{6BEA9CDF-8C63-47EC-A848-485AA7A486F4}"/>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a16="http://schemas.microsoft.com/office/drawing/2014/main" id="{3951E653-4956-4954-B3DF-DD48F0FDB85D}"/>
              </a:ext>
            </a:extLst>
          </p:cNvPr>
          <p:cNvSpPr>
            <a:spLocks noGrp="1"/>
          </p:cNvSpPr>
          <p:nvPr>
            <p:ph type="sldNum" sz="quarter" idx="12"/>
          </p:nvPr>
        </p:nvSpPr>
        <p:spPr/>
        <p:txBody>
          <a:bodyPr/>
          <a:lstStyle/>
          <a:p>
            <a:fld id="{510FA3A9-94BB-4AD3-8007-E0A6A4C069EC}" type="slidenum">
              <a:rPr lang="zh-CN" altLang="en-US" smtClean="0"/>
              <a:t>‹#›</a:t>
            </a:fld>
            <a:endParaRPr lang="zh-CN" altLang="en-US"/>
          </a:p>
        </p:txBody>
      </p:sp>
    </p:spTree>
    <p:extLst>
      <p:ext uri="{BB962C8B-B14F-4D97-AF65-F5344CB8AC3E}">
        <p14:creationId xmlns:p14="http://schemas.microsoft.com/office/powerpoint/2010/main" val="27617720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65D6A0F-1140-4C40-9615-BD9785D77069}"/>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id="{DB6283C5-FA89-4C29-8212-7000314D3A3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a:extLst>
              <a:ext uri="{FF2B5EF4-FFF2-40B4-BE49-F238E27FC236}">
                <a16:creationId xmlns:a16="http://schemas.microsoft.com/office/drawing/2014/main" id="{DDED7C32-C88E-4023-B131-83188132456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id="{62F21B89-F4FF-49C2-9212-4524284D5EF9}"/>
              </a:ext>
            </a:extLst>
          </p:cNvPr>
          <p:cNvSpPr>
            <a:spLocks noGrp="1"/>
          </p:cNvSpPr>
          <p:nvPr>
            <p:ph type="dt" sz="half" idx="10"/>
          </p:nvPr>
        </p:nvSpPr>
        <p:spPr/>
        <p:txBody>
          <a:bodyPr/>
          <a:lstStyle/>
          <a:p>
            <a:fld id="{013B68AC-03F9-4E5B-BC37-D7AEFB352FAE}" type="datetimeFigureOut">
              <a:rPr lang="zh-CN" altLang="en-US" smtClean="0"/>
              <a:t>2026/10/21</a:t>
            </a:fld>
            <a:endParaRPr lang="zh-CN" altLang="en-US"/>
          </a:p>
        </p:txBody>
      </p:sp>
      <p:sp>
        <p:nvSpPr>
          <p:cNvPr id="6" name="页脚占位符 5">
            <a:extLst>
              <a:ext uri="{FF2B5EF4-FFF2-40B4-BE49-F238E27FC236}">
                <a16:creationId xmlns:a16="http://schemas.microsoft.com/office/drawing/2014/main" id="{4909ECFA-862B-4885-A569-CAF70E720390}"/>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A0ADD6F3-EBD5-440D-9B91-A8AA4559895E}"/>
              </a:ext>
            </a:extLst>
          </p:cNvPr>
          <p:cNvSpPr>
            <a:spLocks noGrp="1"/>
          </p:cNvSpPr>
          <p:nvPr>
            <p:ph type="sldNum" sz="quarter" idx="12"/>
          </p:nvPr>
        </p:nvSpPr>
        <p:spPr/>
        <p:txBody>
          <a:bodyPr/>
          <a:lstStyle/>
          <a:p>
            <a:fld id="{510FA3A9-94BB-4AD3-8007-E0A6A4C069EC}" type="slidenum">
              <a:rPr lang="zh-CN" altLang="en-US" smtClean="0"/>
              <a:t>‹#›</a:t>
            </a:fld>
            <a:endParaRPr lang="zh-CN" altLang="en-US"/>
          </a:p>
        </p:txBody>
      </p:sp>
    </p:spTree>
    <p:extLst>
      <p:ext uri="{BB962C8B-B14F-4D97-AF65-F5344CB8AC3E}">
        <p14:creationId xmlns:p14="http://schemas.microsoft.com/office/powerpoint/2010/main" val="41530576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72D03F6-E226-4321-A14F-6FA137A39F03}"/>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id="{AEF31AA7-784D-4B8D-AF5C-F51F4115E4D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id="{28A36B7B-AE1B-46F4-A6FA-84D0F0935BE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id="{753104E2-6272-4103-9672-201FA8965982}"/>
              </a:ext>
            </a:extLst>
          </p:cNvPr>
          <p:cNvSpPr>
            <a:spLocks noGrp="1"/>
          </p:cNvSpPr>
          <p:nvPr>
            <p:ph type="dt" sz="half" idx="10"/>
          </p:nvPr>
        </p:nvSpPr>
        <p:spPr/>
        <p:txBody>
          <a:bodyPr/>
          <a:lstStyle/>
          <a:p>
            <a:fld id="{013B68AC-03F9-4E5B-BC37-D7AEFB352FAE}" type="datetimeFigureOut">
              <a:rPr lang="zh-CN" altLang="en-US" smtClean="0"/>
              <a:t>2026/10/21</a:t>
            </a:fld>
            <a:endParaRPr lang="zh-CN" altLang="en-US"/>
          </a:p>
        </p:txBody>
      </p:sp>
      <p:sp>
        <p:nvSpPr>
          <p:cNvPr id="6" name="页脚占位符 5">
            <a:extLst>
              <a:ext uri="{FF2B5EF4-FFF2-40B4-BE49-F238E27FC236}">
                <a16:creationId xmlns:a16="http://schemas.microsoft.com/office/drawing/2014/main" id="{ACE1506E-EDF0-48B8-B8A9-049420719A17}"/>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0472C027-601C-4078-8939-C6CDA0A9C2A5}"/>
              </a:ext>
            </a:extLst>
          </p:cNvPr>
          <p:cNvSpPr>
            <a:spLocks noGrp="1"/>
          </p:cNvSpPr>
          <p:nvPr>
            <p:ph type="sldNum" sz="quarter" idx="12"/>
          </p:nvPr>
        </p:nvSpPr>
        <p:spPr/>
        <p:txBody>
          <a:bodyPr/>
          <a:lstStyle/>
          <a:p>
            <a:fld id="{510FA3A9-94BB-4AD3-8007-E0A6A4C069EC}" type="slidenum">
              <a:rPr lang="zh-CN" altLang="en-US" smtClean="0"/>
              <a:t>‹#›</a:t>
            </a:fld>
            <a:endParaRPr lang="zh-CN" altLang="en-US"/>
          </a:p>
        </p:txBody>
      </p:sp>
    </p:spTree>
    <p:extLst>
      <p:ext uri="{BB962C8B-B14F-4D97-AF65-F5344CB8AC3E}">
        <p14:creationId xmlns:p14="http://schemas.microsoft.com/office/powerpoint/2010/main" val="25775179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908E3C1-DFFE-4564-8DD2-971EA9544E18}"/>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id="{61E6E114-F2A6-447C-8746-0B97685ECAE8}"/>
              </a:ext>
            </a:extLst>
          </p:cNvPr>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4F82D762-ACBA-4B0A-B062-3DDEC04FF325}"/>
              </a:ext>
            </a:extLst>
          </p:cNvPr>
          <p:cNvSpPr>
            <a:spLocks noGrp="1"/>
          </p:cNvSpPr>
          <p:nvPr>
            <p:ph type="dt" sz="half" idx="10"/>
          </p:nvPr>
        </p:nvSpPr>
        <p:spPr/>
        <p:txBody>
          <a:bodyPr/>
          <a:lstStyle/>
          <a:p>
            <a:fld id="{013B68AC-03F9-4E5B-BC37-D7AEFB352FAE}" type="datetimeFigureOut">
              <a:rPr lang="zh-CN" altLang="en-US" smtClean="0"/>
              <a:t>2026/10/21</a:t>
            </a:fld>
            <a:endParaRPr lang="zh-CN" altLang="en-US"/>
          </a:p>
        </p:txBody>
      </p:sp>
      <p:sp>
        <p:nvSpPr>
          <p:cNvPr id="5" name="页脚占位符 4">
            <a:extLst>
              <a:ext uri="{FF2B5EF4-FFF2-40B4-BE49-F238E27FC236}">
                <a16:creationId xmlns:a16="http://schemas.microsoft.com/office/drawing/2014/main" id="{86946509-00DD-4292-8275-87705838F19C}"/>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233C1276-5462-4F62-B805-F46A22B07CD4}"/>
              </a:ext>
            </a:extLst>
          </p:cNvPr>
          <p:cNvSpPr>
            <a:spLocks noGrp="1"/>
          </p:cNvSpPr>
          <p:nvPr>
            <p:ph type="sldNum" sz="quarter" idx="12"/>
          </p:nvPr>
        </p:nvSpPr>
        <p:spPr/>
        <p:txBody>
          <a:bodyPr/>
          <a:lstStyle/>
          <a:p>
            <a:fld id="{510FA3A9-94BB-4AD3-8007-E0A6A4C069EC}" type="slidenum">
              <a:rPr lang="zh-CN" altLang="en-US" smtClean="0"/>
              <a:t>‹#›</a:t>
            </a:fld>
            <a:endParaRPr lang="zh-CN" altLang="en-US"/>
          </a:p>
        </p:txBody>
      </p:sp>
    </p:spTree>
    <p:extLst>
      <p:ext uri="{BB962C8B-B14F-4D97-AF65-F5344CB8AC3E}">
        <p14:creationId xmlns:p14="http://schemas.microsoft.com/office/powerpoint/2010/main" val="22523086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id="{1205EBF1-E2AB-4EF7-9C13-A469D34030FF}"/>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id="{3741F296-A451-43C3-AE7F-34541C1B5201}"/>
              </a:ext>
            </a:extLst>
          </p:cNvPr>
          <p:cNvSpPr>
            <a:spLocks noGrp="1"/>
          </p:cNvSpPr>
          <p:nvPr>
            <p:ph type="body" orient="vert" idx="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BAD8DD1F-B572-4D30-8E9C-94711B5C1E1B}"/>
              </a:ext>
            </a:extLst>
          </p:cNvPr>
          <p:cNvSpPr>
            <a:spLocks noGrp="1"/>
          </p:cNvSpPr>
          <p:nvPr>
            <p:ph type="dt" sz="half" idx="10"/>
          </p:nvPr>
        </p:nvSpPr>
        <p:spPr/>
        <p:txBody>
          <a:bodyPr/>
          <a:lstStyle/>
          <a:p>
            <a:fld id="{013B68AC-03F9-4E5B-BC37-D7AEFB352FAE}" type="datetimeFigureOut">
              <a:rPr lang="zh-CN" altLang="en-US" smtClean="0"/>
              <a:t>2026/10/21</a:t>
            </a:fld>
            <a:endParaRPr lang="zh-CN" altLang="en-US"/>
          </a:p>
        </p:txBody>
      </p:sp>
      <p:sp>
        <p:nvSpPr>
          <p:cNvPr id="5" name="页脚占位符 4">
            <a:extLst>
              <a:ext uri="{FF2B5EF4-FFF2-40B4-BE49-F238E27FC236}">
                <a16:creationId xmlns:a16="http://schemas.microsoft.com/office/drawing/2014/main" id="{A68D174D-4C0E-4690-93C5-F89E207C4634}"/>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ABBAFB66-C109-4681-B224-D0144CE84C3A}"/>
              </a:ext>
            </a:extLst>
          </p:cNvPr>
          <p:cNvSpPr>
            <a:spLocks noGrp="1"/>
          </p:cNvSpPr>
          <p:nvPr>
            <p:ph type="sldNum" sz="quarter" idx="12"/>
          </p:nvPr>
        </p:nvSpPr>
        <p:spPr/>
        <p:txBody>
          <a:bodyPr/>
          <a:lstStyle/>
          <a:p>
            <a:fld id="{510FA3A9-94BB-4AD3-8007-E0A6A4C069EC}" type="slidenum">
              <a:rPr lang="zh-CN" altLang="en-US" smtClean="0"/>
              <a:t>‹#›</a:t>
            </a:fld>
            <a:endParaRPr lang="zh-CN" altLang="en-US"/>
          </a:p>
        </p:txBody>
      </p:sp>
    </p:spTree>
    <p:extLst>
      <p:ext uri="{BB962C8B-B14F-4D97-AF65-F5344CB8AC3E}">
        <p14:creationId xmlns:p14="http://schemas.microsoft.com/office/powerpoint/2010/main" val="471538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id="{F6930F3E-5F12-45AA-A665-E70E1C4AA80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a16="http://schemas.microsoft.com/office/drawing/2014/main" id="{0C83B8FC-6CE7-44FA-886D-C7190882F44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CF294F5D-D9D7-4555-93B8-4D1296958DD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13B68AC-03F9-4E5B-BC37-D7AEFB352FAE}" type="datetimeFigureOut">
              <a:rPr lang="zh-CN" altLang="en-US" smtClean="0"/>
              <a:t>2026/10/21</a:t>
            </a:fld>
            <a:endParaRPr lang="zh-CN" altLang="en-US"/>
          </a:p>
        </p:txBody>
      </p:sp>
      <p:sp>
        <p:nvSpPr>
          <p:cNvPr id="5" name="页脚占位符 4">
            <a:extLst>
              <a:ext uri="{FF2B5EF4-FFF2-40B4-BE49-F238E27FC236}">
                <a16:creationId xmlns:a16="http://schemas.microsoft.com/office/drawing/2014/main" id="{03067A18-3317-4900-A140-0B8B63FB7DA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a16="http://schemas.microsoft.com/office/drawing/2014/main" id="{D1A21745-CA5E-443F-A4BD-7A541B67DA9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10FA3A9-94BB-4AD3-8007-E0A6A4C069EC}" type="slidenum">
              <a:rPr lang="zh-CN" altLang="en-US" smtClean="0"/>
              <a:t>‹#›</a:t>
            </a:fld>
            <a:endParaRPr lang="zh-CN" altLang="en-US"/>
          </a:p>
        </p:txBody>
      </p:sp>
    </p:spTree>
    <p:extLst>
      <p:ext uri="{BB962C8B-B14F-4D97-AF65-F5344CB8AC3E}">
        <p14:creationId xmlns:p14="http://schemas.microsoft.com/office/powerpoint/2010/main" val="270334199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jpeg"/><Relationship Id="rId7"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10" Type="http://schemas.openxmlformats.org/officeDocument/2006/relationships/image" Target="../media/image10.jpeg"/><Relationship Id="rId4" Type="http://schemas.openxmlformats.org/officeDocument/2006/relationships/image" Target="../media/image4.png"/><Relationship Id="rId9"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13.png"/><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16.png"/><Relationship Id="rId4" Type="http://schemas.openxmlformats.org/officeDocument/2006/relationships/image" Target="../media/image15.png"/></Relationships>
</file>

<file path=ppt/slides/_rels/slide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19.emf"/><Relationship Id="rId5" Type="http://schemas.openxmlformats.org/officeDocument/2006/relationships/oleObject" Target="../embeddings/oleObject1.bin"/><Relationship Id="rId4" Type="http://schemas.openxmlformats.org/officeDocument/2006/relationships/image" Target="../media/image18.png"/></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20.wmf"/><Relationship Id="rId4" Type="http://schemas.openxmlformats.org/officeDocument/2006/relationships/oleObject" Target="../embeddings/oleObject2.bin"/></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8" Type="http://schemas.openxmlformats.org/officeDocument/2006/relationships/oleObject" Target="../embeddings/oleObject5.bin"/><Relationship Id="rId13" Type="http://schemas.openxmlformats.org/officeDocument/2006/relationships/image" Target="../media/image25.emf"/><Relationship Id="rId3" Type="http://schemas.openxmlformats.org/officeDocument/2006/relationships/image" Target="../media/image2.png"/><Relationship Id="rId7" Type="http://schemas.openxmlformats.org/officeDocument/2006/relationships/image" Target="../media/image22.emf"/><Relationship Id="rId12" Type="http://schemas.openxmlformats.org/officeDocument/2006/relationships/oleObject" Target="../embeddings/oleObject7.bin"/><Relationship Id="rId17" Type="http://schemas.openxmlformats.org/officeDocument/2006/relationships/image" Target="../media/image28.png"/><Relationship Id="rId2" Type="http://schemas.openxmlformats.org/officeDocument/2006/relationships/notesSlide" Target="../notesSlides/notesSlide2.xml"/><Relationship Id="rId16" Type="http://schemas.openxmlformats.org/officeDocument/2006/relationships/image" Target="../media/image27.png"/><Relationship Id="rId1" Type="http://schemas.openxmlformats.org/officeDocument/2006/relationships/slideLayout" Target="../slideLayouts/slideLayout1.xml"/><Relationship Id="rId6" Type="http://schemas.openxmlformats.org/officeDocument/2006/relationships/oleObject" Target="../embeddings/oleObject4.bin"/><Relationship Id="rId11" Type="http://schemas.openxmlformats.org/officeDocument/2006/relationships/image" Target="../media/image24.emf"/><Relationship Id="rId5" Type="http://schemas.openxmlformats.org/officeDocument/2006/relationships/image" Target="../media/image21.emf"/><Relationship Id="rId15" Type="http://schemas.openxmlformats.org/officeDocument/2006/relationships/image" Target="../media/image26.emf"/><Relationship Id="rId10" Type="http://schemas.openxmlformats.org/officeDocument/2006/relationships/oleObject" Target="../embeddings/oleObject6.bin"/><Relationship Id="rId4" Type="http://schemas.openxmlformats.org/officeDocument/2006/relationships/oleObject" Target="../embeddings/oleObject3.bin"/><Relationship Id="rId9" Type="http://schemas.openxmlformats.org/officeDocument/2006/relationships/image" Target="../media/image23.emf"/><Relationship Id="rId14" Type="http://schemas.openxmlformats.org/officeDocument/2006/relationships/oleObject" Target="../embeddings/oleObject8.bin"/></Relationships>
</file>

<file path=ppt/slides/_rels/slide1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31.png"/><Relationship Id="rId4" Type="http://schemas.openxmlformats.org/officeDocument/2006/relationships/image" Target="../media/image30.png"/></Relationships>
</file>

<file path=ppt/slides/_rels/slide1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33.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8" Type="http://schemas.openxmlformats.org/officeDocument/2006/relationships/image" Target="../media/image36.emf"/><Relationship Id="rId3" Type="http://schemas.openxmlformats.org/officeDocument/2006/relationships/oleObject" Target="../embeddings/oleObject9.bin"/><Relationship Id="rId7" Type="http://schemas.openxmlformats.org/officeDocument/2006/relationships/oleObject" Target="../embeddings/oleObject11.bin"/><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35.emf"/><Relationship Id="rId5" Type="http://schemas.openxmlformats.org/officeDocument/2006/relationships/oleObject" Target="../embeddings/oleObject10.bin"/><Relationship Id="rId4" Type="http://schemas.openxmlformats.org/officeDocument/2006/relationships/image" Target="../media/image34.emf"/></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38.png"/><Relationship Id="rId5" Type="http://schemas.openxmlformats.org/officeDocument/2006/relationships/image" Target="../media/image37.emf"/><Relationship Id="rId4" Type="http://schemas.openxmlformats.org/officeDocument/2006/relationships/oleObject" Target="../embeddings/oleObject12.bin"/></Relationships>
</file>

<file path=ppt/slides/_rels/slide15.xml.rels><?xml version="1.0" encoding="UTF-8" standalone="yes"?>
<Relationships xmlns="http://schemas.openxmlformats.org/package/2006/relationships"><Relationship Id="rId3" Type="http://schemas.openxmlformats.org/officeDocument/2006/relationships/image" Target="../media/image39.png"/><Relationship Id="rId7" Type="http://schemas.openxmlformats.org/officeDocument/2006/relationships/image" Target="../media/image42.pn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41.png"/><Relationship Id="rId5" Type="http://schemas.openxmlformats.org/officeDocument/2006/relationships/image" Target="../media/image40.emf"/><Relationship Id="rId4" Type="http://schemas.openxmlformats.org/officeDocument/2006/relationships/oleObject" Target="../embeddings/oleObject13.bin"/></Relationships>
</file>

<file path=ppt/slides/_rels/slide16.xml.rels><?xml version="1.0" encoding="UTF-8" standalone="yes"?>
<Relationships xmlns="http://schemas.openxmlformats.org/package/2006/relationships"><Relationship Id="rId3" Type="http://schemas.openxmlformats.org/officeDocument/2006/relationships/oleObject" Target="../embeddings/oleObject14.bin"/><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44.png"/><Relationship Id="rId4" Type="http://schemas.openxmlformats.org/officeDocument/2006/relationships/image" Target="../media/image43.emf"/></Relationships>
</file>

<file path=ppt/slides/_rels/slide17.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47.png"/><Relationship Id="rId4" Type="http://schemas.openxmlformats.org/officeDocument/2006/relationships/image" Target="../media/image46.png"/></Relationships>
</file>

<file path=ppt/slides/_rels/slide18.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50.png"/></Relationships>
</file>

<file path=ppt/slides/_rels/slide20.xml.rels><?xml version="1.0" encoding="UTF-8" standalone="yes"?>
<Relationships xmlns="http://schemas.openxmlformats.org/package/2006/relationships"><Relationship Id="rId8" Type="http://schemas.openxmlformats.org/officeDocument/2006/relationships/image" Target="../media/image53.emf"/><Relationship Id="rId3" Type="http://schemas.openxmlformats.org/officeDocument/2006/relationships/oleObject" Target="../embeddings/oleObject15.bin"/><Relationship Id="rId7" Type="http://schemas.openxmlformats.org/officeDocument/2006/relationships/oleObject" Target="../embeddings/oleObject17.bin"/><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52.emf"/><Relationship Id="rId5" Type="http://schemas.openxmlformats.org/officeDocument/2006/relationships/oleObject" Target="../embeddings/oleObject16.bin"/><Relationship Id="rId4" Type="http://schemas.openxmlformats.org/officeDocument/2006/relationships/image" Target="../media/image51.emf"/></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a:extLst>
              <a:ext uri="{FF2B5EF4-FFF2-40B4-BE49-F238E27FC236}">
                <a16:creationId xmlns:a16="http://schemas.microsoft.com/office/drawing/2014/main" id="{5F16FC3A-2C86-462C-878B-B87174EB52DB}"/>
              </a:ext>
            </a:extLst>
          </p:cNvPr>
          <p:cNvSpPr/>
          <p:nvPr/>
        </p:nvSpPr>
        <p:spPr>
          <a:xfrm>
            <a:off x="0" y="4186238"/>
            <a:ext cx="12190413" cy="2671762"/>
          </a:xfrm>
          <a:prstGeom prst="rect">
            <a:avLst/>
          </a:prstGeom>
          <a:solidFill>
            <a:srgbClr val="0172EF">
              <a:alpha val="9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Arial"/>
              <a:ea typeface="宋体"/>
              <a:cs typeface="+mn-ea"/>
              <a:sym typeface="+mn-lt"/>
            </a:endParaRPr>
          </a:p>
        </p:txBody>
      </p:sp>
      <p:sp>
        <p:nvSpPr>
          <p:cNvPr id="5" name="矩形 4">
            <a:extLst>
              <a:ext uri="{FF2B5EF4-FFF2-40B4-BE49-F238E27FC236}">
                <a16:creationId xmlns:a16="http://schemas.microsoft.com/office/drawing/2014/main" id="{B64325E8-CC27-4303-A32D-709CCC0CF922}"/>
              </a:ext>
            </a:extLst>
          </p:cNvPr>
          <p:cNvSpPr/>
          <p:nvPr/>
        </p:nvSpPr>
        <p:spPr>
          <a:xfrm>
            <a:off x="0" y="4167188"/>
            <a:ext cx="12190413" cy="2673349"/>
          </a:xfrm>
          <a:prstGeom prst="rect">
            <a:avLst/>
          </a:prstGeom>
          <a:blipFill dpi="0" rotWithShape="1">
            <a:blip r:embed="rId2">
              <a:alphaModFix amt="18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zh-CN" altLang="en-US" sz="2800" b="0" i="0" u="none" strike="noStrike" kern="1200" cap="none" spc="0" normalizeH="0" baseline="0" noProof="0" dirty="0">
              <a:ln>
                <a:noFill/>
              </a:ln>
              <a:solidFill>
                <a:prstClr val="white"/>
              </a:solidFill>
              <a:effectLst/>
              <a:uLnTx/>
              <a:uFillTx/>
              <a:latin typeface="Arial"/>
              <a:ea typeface="宋体"/>
              <a:cs typeface="+mn-ea"/>
              <a:sym typeface="+mn-lt"/>
            </a:endParaRPr>
          </a:p>
        </p:txBody>
      </p:sp>
      <p:sp>
        <p:nvSpPr>
          <p:cNvPr id="6" name="Text Box 4">
            <a:extLst>
              <a:ext uri="{FF2B5EF4-FFF2-40B4-BE49-F238E27FC236}">
                <a16:creationId xmlns:a16="http://schemas.microsoft.com/office/drawing/2014/main" id="{D62B6536-9629-41C9-B46A-2484D81803A2}"/>
              </a:ext>
            </a:extLst>
          </p:cNvPr>
          <p:cNvSpPr txBox="1">
            <a:spLocks noChangeArrowheads="1"/>
          </p:cNvSpPr>
          <p:nvPr/>
        </p:nvSpPr>
        <p:spPr bwMode="auto">
          <a:xfrm>
            <a:off x="1610414" y="1985003"/>
            <a:ext cx="8969582" cy="17900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marR="0" lvl="0" indent="0" algn="ctr" fontAlgn="base">
              <a:lnSpc>
                <a:spcPct val="120000"/>
              </a:lnSpc>
              <a:spcBef>
                <a:spcPct val="0"/>
              </a:spcBef>
              <a:spcAft>
                <a:spcPct val="0"/>
              </a:spcAft>
              <a:buClrTx/>
              <a:buSzTx/>
              <a:buNone/>
              <a:tabLst/>
              <a:defRPr/>
            </a:pPr>
            <a:r>
              <a:rPr lang="zh-CN" altLang="en-US" sz="4800" b="1" dirty="0">
                <a:solidFill>
                  <a:srgbClr val="262673"/>
                </a:solidFill>
                <a:effectLst>
                  <a:outerShdw blurRad="38100" dist="38100" dir="2700000" algn="tl">
                    <a:schemeClr val="bg2">
                      <a:lumMod val="25000"/>
                      <a:alpha val="43000"/>
                    </a:schemeClr>
                  </a:outerShdw>
                </a:effectLst>
                <a:latin typeface="微软雅黑" panose="020B0503020204020204" pitchFamily="34" charset="-122"/>
                <a:ea typeface="微软雅黑" panose="020B0503020204020204" pitchFamily="34" charset="-122"/>
                <a:cs typeface="Times New Roman" panose="02020603050405020304" pitchFamily="18" charset="0"/>
              </a:rPr>
              <a:t>基于 </a:t>
            </a:r>
            <a:r>
              <a:rPr lang="en-US" altLang="zh-CN" sz="4800" b="1" dirty="0">
                <a:solidFill>
                  <a:srgbClr val="262673"/>
                </a:solidFill>
                <a:effectLst>
                  <a:outerShdw blurRad="38100" dist="38100" dir="2700000" algn="tl">
                    <a:schemeClr val="bg2">
                      <a:lumMod val="25000"/>
                      <a:alpha val="43000"/>
                    </a:schemeClr>
                  </a:outerShdw>
                </a:effectLst>
                <a:latin typeface="微软雅黑" panose="020B0503020204020204" pitchFamily="34" charset="-122"/>
                <a:ea typeface="微软雅黑" panose="020B0503020204020204" pitchFamily="34" charset="-122"/>
                <a:cs typeface="Times New Roman" panose="02020603050405020304" pitchFamily="18" charset="0"/>
              </a:rPr>
              <a:t>COMSOL </a:t>
            </a:r>
            <a:r>
              <a:rPr lang="zh-CN" altLang="en-US" sz="4800" b="1" dirty="0">
                <a:solidFill>
                  <a:srgbClr val="262673"/>
                </a:solidFill>
                <a:effectLst>
                  <a:outerShdw blurRad="38100" dist="38100" dir="2700000" algn="tl">
                    <a:schemeClr val="bg2">
                      <a:lumMod val="25000"/>
                      <a:alpha val="43000"/>
                    </a:schemeClr>
                  </a:outerShdw>
                </a:effectLst>
                <a:latin typeface="微软雅黑" panose="020B0503020204020204" pitchFamily="34" charset="-122"/>
                <a:ea typeface="微软雅黑" panose="020B0503020204020204" pitchFamily="34" charset="-122"/>
                <a:cs typeface="Times New Roman" panose="02020603050405020304" pitchFamily="18" charset="0"/>
              </a:rPr>
              <a:t>的随钻电磁波前视仪器天线参数仿真与优化</a:t>
            </a:r>
            <a:endParaRPr lang="en-US" altLang="zh-CN" sz="4800" b="1" dirty="0">
              <a:solidFill>
                <a:srgbClr val="262673"/>
              </a:solidFill>
              <a:effectLst>
                <a:outerShdw blurRad="38100" dist="38100" dir="2700000" algn="tl">
                  <a:schemeClr val="bg2">
                    <a:lumMod val="25000"/>
                    <a:alpha val="43000"/>
                  </a:schemeClr>
                </a:outerShdw>
              </a:effectLst>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7" name="矩形 1">
            <a:extLst>
              <a:ext uri="{FF2B5EF4-FFF2-40B4-BE49-F238E27FC236}">
                <a16:creationId xmlns:a16="http://schemas.microsoft.com/office/drawing/2014/main" id="{F9AF2CA2-2115-4538-A880-9A5F01D5D38F}"/>
              </a:ext>
            </a:extLst>
          </p:cNvPr>
          <p:cNvSpPr>
            <a:spLocks noChangeArrowheads="1"/>
          </p:cNvSpPr>
          <p:nvPr/>
        </p:nvSpPr>
        <p:spPr bwMode="auto">
          <a:xfrm>
            <a:off x="3880771" y="6301299"/>
            <a:ext cx="4428868" cy="4766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20000"/>
              </a:lnSpc>
              <a:spcBef>
                <a:spcPts val="0"/>
              </a:spcBef>
              <a:spcAft>
                <a:spcPct val="0"/>
              </a:spcAft>
              <a:buClrTx/>
              <a:buSzTx/>
              <a:buFontTx/>
              <a:buNone/>
              <a:tabLst/>
              <a:defRPr/>
            </a:pPr>
            <a:r>
              <a:rPr kumimoji="0" lang="zh-CN" altLang="en-US" sz="2400" b="1"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黑体" panose="02010609060101010101" pitchFamily="49" charset="-122"/>
                <a:ea typeface="黑体" panose="02010609060101010101" pitchFamily="49" charset="-122"/>
                <a:sym typeface="+mn-lt"/>
              </a:rPr>
              <a:t>中国科学院地质与地球物理所</a:t>
            </a:r>
            <a:endParaRPr kumimoji="0" lang="en-US" altLang="zh-CN" sz="2400" b="1"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黑体" panose="02010609060101010101" pitchFamily="49" charset="-122"/>
              <a:ea typeface="黑体" panose="02010609060101010101" pitchFamily="49" charset="-122"/>
              <a:sym typeface="+mn-lt"/>
            </a:endParaRPr>
          </a:p>
        </p:txBody>
      </p:sp>
      <p:sp>
        <p:nvSpPr>
          <p:cNvPr id="14" name="矩形 13">
            <a:extLst>
              <a:ext uri="{FF2B5EF4-FFF2-40B4-BE49-F238E27FC236}">
                <a16:creationId xmlns:a16="http://schemas.microsoft.com/office/drawing/2014/main" id="{C9F1BBAF-3E92-4DB9-94F7-DCA9C7866BD3}"/>
              </a:ext>
            </a:extLst>
          </p:cNvPr>
          <p:cNvSpPr/>
          <p:nvPr/>
        </p:nvSpPr>
        <p:spPr>
          <a:xfrm>
            <a:off x="9925476" y="6301299"/>
            <a:ext cx="2223687" cy="499624"/>
          </a:xfrm>
          <a:prstGeom prst="rect">
            <a:avLst/>
          </a:prstGeom>
        </p:spPr>
        <p:txBody>
          <a:bodyPr wrap="none">
            <a:spAutoFit/>
          </a:bodyPr>
          <a:lstStyle/>
          <a:p>
            <a:pPr lvl="0" algn="ctr" fontAlgn="base">
              <a:lnSpc>
                <a:spcPct val="150000"/>
              </a:lnSpc>
              <a:spcBef>
                <a:spcPct val="50000"/>
              </a:spcBef>
              <a:spcAft>
                <a:spcPct val="0"/>
              </a:spcAft>
              <a:defRPr/>
            </a:pPr>
            <a:r>
              <a:rPr lang="en-US" altLang="zh-CN" sz="2000" b="1" dirty="0">
                <a:solidFill>
                  <a:srgbClr val="FFFFFF"/>
                </a:solidFill>
                <a:latin typeface="微软雅黑" panose="020B0503020204020204" pitchFamily="34" charset="-122"/>
                <a:ea typeface="微软雅黑" panose="020B0503020204020204" pitchFamily="34" charset="-122"/>
              </a:rPr>
              <a:t>2026</a:t>
            </a:r>
            <a:r>
              <a:rPr lang="zh-CN" altLang="en-US" sz="2000" b="1" dirty="0">
                <a:solidFill>
                  <a:srgbClr val="FFFFFF"/>
                </a:solidFill>
                <a:latin typeface="微软雅黑" panose="020B0503020204020204" pitchFamily="34" charset="-122"/>
                <a:ea typeface="微软雅黑" panose="020B0503020204020204" pitchFamily="34" charset="-122"/>
              </a:rPr>
              <a:t>年</a:t>
            </a:r>
            <a:r>
              <a:rPr lang="en-US" altLang="zh-CN" sz="2000" b="1" dirty="0">
                <a:solidFill>
                  <a:srgbClr val="FFFFFF"/>
                </a:solidFill>
                <a:latin typeface="微软雅黑" panose="020B0503020204020204" pitchFamily="34" charset="-122"/>
                <a:ea typeface="微软雅黑" panose="020B0503020204020204" pitchFamily="34" charset="-122"/>
              </a:rPr>
              <a:t>10</a:t>
            </a:r>
            <a:r>
              <a:rPr lang="zh-CN" altLang="en-US" sz="2000" b="1" dirty="0">
                <a:solidFill>
                  <a:srgbClr val="FFFFFF"/>
                </a:solidFill>
                <a:latin typeface="微软雅黑" panose="020B0503020204020204" pitchFamily="34" charset="-122"/>
                <a:ea typeface="微软雅黑" panose="020B0503020204020204" pitchFamily="34" charset="-122"/>
              </a:rPr>
              <a:t>月</a:t>
            </a:r>
            <a:r>
              <a:rPr lang="en-US" altLang="zh-CN" sz="2000" b="1" dirty="0">
                <a:solidFill>
                  <a:srgbClr val="FFFFFF"/>
                </a:solidFill>
                <a:latin typeface="微软雅黑" panose="020B0503020204020204" pitchFamily="34" charset="-122"/>
                <a:ea typeface="微软雅黑" panose="020B0503020204020204" pitchFamily="34" charset="-122"/>
              </a:rPr>
              <a:t>22</a:t>
            </a:r>
            <a:r>
              <a:rPr lang="zh-CN" altLang="en-US" sz="2000" b="1" dirty="0">
                <a:solidFill>
                  <a:srgbClr val="FFFFFF"/>
                </a:solidFill>
                <a:latin typeface="微软雅黑" panose="020B0503020204020204" pitchFamily="34" charset="-122"/>
                <a:ea typeface="微软雅黑" panose="020B0503020204020204" pitchFamily="34" charset="-122"/>
              </a:rPr>
              <a:t>日</a:t>
            </a:r>
            <a:endParaRPr lang="en-US" altLang="zh-CN" sz="2000" b="1" dirty="0">
              <a:solidFill>
                <a:srgbClr val="FFFFFF"/>
              </a:solidFill>
              <a:latin typeface="微软雅黑" panose="020B0503020204020204" pitchFamily="34" charset="-122"/>
              <a:ea typeface="微软雅黑" panose="020B0503020204020204" pitchFamily="34" charset="-122"/>
            </a:endParaRPr>
          </a:p>
        </p:txBody>
      </p:sp>
      <p:sp>
        <p:nvSpPr>
          <p:cNvPr id="2" name="文本框 1">
            <a:extLst>
              <a:ext uri="{FF2B5EF4-FFF2-40B4-BE49-F238E27FC236}">
                <a16:creationId xmlns:a16="http://schemas.microsoft.com/office/drawing/2014/main" id="{2A9ACFD3-3535-B420-4E8F-C50929EDACE4}"/>
              </a:ext>
            </a:extLst>
          </p:cNvPr>
          <p:cNvSpPr txBox="1"/>
          <p:nvPr/>
        </p:nvSpPr>
        <p:spPr>
          <a:xfrm>
            <a:off x="8396713" y="57077"/>
            <a:ext cx="3793700" cy="400110"/>
          </a:xfrm>
          <a:prstGeom prst="rect">
            <a:avLst/>
          </a:prstGeom>
          <a:noFill/>
        </p:spPr>
        <p:txBody>
          <a:bodyPr wrap="square" rtlCol="0">
            <a:spAutoFit/>
          </a:bodyPr>
          <a:lstStyle/>
          <a:p>
            <a:pPr algn="ctr"/>
            <a:r>
              <a:rPr lang="en-US" altLang="zh-CN" sz="2000" b="1" dirty="0">
                <a:latin typeface="微软雅黑" panose="020B0503020204020204" pitchFamily="34" charset="-122"/>
                <a:ea typeface="微软雅黑" panose="020B0503020204020204" pitchFamily="34" charset="-122"/>
              </a:rPr>
              <a:t>COMSOL</a:t>
            </a:r>
            <a:r>
              <a:rPr lang="zh-CN" altLang="en-US" sz="2000" b="1" dirty="0">
                <a:latin typeface="微软雅黑" panose="020B0503020204020204" pitchFamily="34" charset="-122"/>
                <a:ea typeface="微软雅黑" panose="020B0503020204020204" pitchFamily="34" charset="-122"/>
              </a:rPr>
              <a:t>用户年会</a:t>
            </a:r>
            <a:r>
              <a:rPr lang="en-US" altLang="zh-CN" sz="2000" b="1" dirty="0">
                <a:latin typeface="微软雅黑" panose="020B0503020204020204" pitchFamily="34" charset="-122"/>
                <a:ea typeface="微软雅黑" panose="020B0503020204020204" pitchFamily="34" charset="-122"/>
              </a:rPr>
              <a:t>2026</a:t>
            </a:r>
            <a:r>
              <a:rPr lang="zh-CN" altLang="en-US" sz="2000" b="1" dirty="0">
                <a:latin typeface="微软雅黑" panose="020B0503020204020204" pitchFamily="34" charset="-122"/>
                <a:ea typeface="微软雅黑" panose="020B0503020204020204" pitchFamily="34" charset="-122"/>
              </a:rPr>
              <a:t>深圳站</a:t>
            </a:r>
          </a:p>
        </p:txBody>
      </p:sp>
      <p:sp>
        <p:nvSpPr>
          <p:cNvPr id="3" name="矩形 1">
            <a:extLst>
              <a:ext uri="{FF2B5EF4-FFF2-40B4-BE49-F238E27FC236}">
                <a16:creationId xmlns:a16="http://schemas.microsoft.com/office/drawing/2014/main" id="{B570EC49-9DB2-DF82-99F5-4B7A574EA89F}"/>
              </a:ext>
            </a:extLst>
          </p:cNvPr>
          <p:cNvSpPr>
            <a:spLocks noChangeArrowheads="1"/>
          </p:cNvSpPr>
          <p:nvPr/>
        </p:nvSpPr>
        <p:spPr bwMode="auto">
          <a:xfrm>
            <a:off x="1659059" y="4470092"/>
            <a:ext cx="8872291" cy="63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fontAlgn="base">
              <a:lnSpc>
                <a:spcPct val="150000"/>
              </a:lnSpc>
              <a:spcAft>
                <a:spcPct val="0"/>
              </a:spcAft>
            </a:pPr>
            <a:r>
              <a:rPr lang="zh-CN" altLang="en-US" sz="2800" b="1" dirty="0">
                <a:solidFill>
                  <a:srgbClr val="FFFFFF"/>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rPr>
              <a:t>报告人：</a:t>
            </a:r>
            <a:r>
              <a:rPr lang="zh-CN" altLang="zh-CN" sz="2800" b="1" dirty="0">
                <a:solidFill>
                  <a:srgbClr val="FFFFFF"/>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rPr>
              <a:t>韩月阳</a:t>
            </a:r>
            <a:r>
              <a:rPr lang="en-US" altLang="zh-CN" sz="2800" b="1" dirty="0">
                <a:solidFill>
                  <a:srgbClr val="FFFFFF"/>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rPr>
              <a:t>      </a:t>
            </a:r>
            <a:r>
              <a:rPr lang="zh-CN" altLang="en-US" sz="2800" b="1" dirty="0">
                <a:solidFill>
                  <a:srgbClr val="FFFFFF"/>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sym typeface="+mn-lt"/>
              </a:rPr>
              <a:t>导  师：张文秀</a:t>
            </a:r>
            <a:endParaRPr lang="en-US" altLang="zh-CN" sz="2800" b="1" dirty="0">
              <a:solidFill>
                <a:srgbClr val="FFFFFF"/>
              </a:solidFill>
              <a:effectLst>
                <a:outerShdw blurRad="38100" dist="38100" dir="2700000" algn="tl">
                  <a:srgbClr val="000000">
                    <a:alpha val="43137"/>
                  </a:srgbClr>
                </a:outerShdw>
              </a:effectLst>
              <a:latin typeface="黑体" panose="02010609060101010101" pitchFamily="49" charset="-122"/>
              <a:ea typeface="黑体" panose="02010609060101010101" pitchFamily="49" charset="-122"/>
              <a:sym typeface="+mn-lt"/>
            </a:endParaRPr>
          </a:p>
        </p:txBody>
      </p:sp>
    </p:spTree>
    <p:extLst>
      <p:ext uri="{BB962C8B-B14F-4D97-AF65-F5344CB8AC3E}">
        <p14:creationId xmlns:p14="http://schemas.microsoft.com/office/powerpoint/2010/main" val="27634468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4974B3-0020-D260-CFFA-7ABBEC7D4FFA}"/>
            </a:ext>
          </a:extLst>
        </p:cNvPr>
        <p:cNvGrpSpPr/>
        <p:nvPr/>
      </p:nvGrpSpPr>
      <p:grpSpPr>
        <a:xfrm>
          <a:off x="0" y="0"/>
          <a:ext cx="0" cy="0"/>
          <a:chOff x="0" y="0"/>
          <a:chExt cx="0" cy="0"/>
        </a:xfrm>
      </p:grpSpPr>
      <p:sp>
        <p:nvSpPr>
          <p:cNvPr id="26" name="矩形 25">
            <a:extLst>
              <a:ext uri="{FF2B5EF4-FFF2-40B4-BE49-F238E27FC236}">
                <a16:creationId xmlns:a16="http://schemas.microsoft.com/office/drawing/2014/main" id="{185C110B-D35A-B8D8-01DA-E1FD4C916CEA}"/>
              </a:ext>
            </a:extLst>
          </p:cNvPr>
          <p:cNvSpPr/>
          <p:nvPr/>
        </p:nvSpPr>
        <p:spPr>
          <a:xfrm>
            <a:off x="0" y="11497"/>
            <a:ext cx="12192000" cy="1134931"/>
          </a:xfrm>
          <a:prstGeom prst="rect">
            <a:avLst/>
          </a:prstGeom>
          <a:gradFill>
            <a:gsLst>
              <a:gs pos="100000">
                <a:schemeClr val="bg1">
                  <a:alpha val="0"/>
                </a:schemeClr>
              </a:gs>
              <a:gs pos="30000">
                <a:srgbClr val="0172EF"/>
              </a:gs>
              <a:gs pos="76000">
                <a:schemeClr val="bg1">
                  <a:alpha val="50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a:extLst>
              <a:ext uri="{FF2B5EF4-FFF2-40B4-BE49-F238E27FC236}">
                <a16:creationId xmlns:a16="http://schemas.microsoft.com/office/drawing/2014/main" id="{320C5FCB-562F-1D4A-53D2-A76237C7AC53}"/>
              </a:ext>
            </a:extLst>
          </p:cNvPr>
          <p:cNvSpPr/>
          <p:nvPr/>
        </p:nvSpPr>
        <p:spPr>
          <a:xfrm>
            <a:off x="253901" y="137933"/>
            <a:ext cx="2918690" cy="769441"/>
          </a:xfrm>
          <a:prstGeom prst="rect">
            <a:avLst/>
          </a:prstGeom>
        </p:spPr>
        <p:txBody>
          <a:bodyPr wrap="square">
            <a:spAutoFit/>
          </a:bodyPr>
          <a:lstStyle/>
          <a:p>
            <a:pPr algn="ctr"/>
            <a:r>
              <a:rPr lang="zh-CN" altLang="en-US" sz="4400" b="1" dirty="0">
                <a:solidFill>
                  <a:schemeClr val="bg1"/>
                </a:solidFill>
                <a:latin typeface="微软雅黑" panose="020B0503020204020204" pitchFamily="34" charset="-122"/>
                <a:ea typeface="微软雅黑" panose="020B0503020204020204" pitchFamily="34" charset="-122"/>
              </a:rPr>
              <a:t>汇 报 提 纲</a:t>
            </a:r>
          </a:p>
        </p:txBody>
      </p:sp>
      <p:sp>
        <p:nvSpPr>
          <p:cNvPr id="24" name="文本框 23">
            <a:extLst>
              <a:ext uri="{FF2B5EF4-FFF2-40B4-BE49-F238E27FC236}">
                <a16:creationId xmlns:a16="http://schemas.microsoft.com/office/drawing/2014/main" id="{4CD607BC-2E1C-DF09-E2D7-AB3EE6ECC135}"/>
              </a:ext>
            </a:extLst>
          </p:cNvPr>
          <p:cNvSpPr txBox="1"/>
          <p:nvPr/>
        </p:nvSpPr>
        <p:spPr>
          <a:xfrm>
            <a:off x="1210863" y="409949"/>
            <a:ext cx="2875018" cy="830997"/>
          </a:xfrm>
          <a:prstGeom prst="rect">
            <a:avLst/>
          </a:prstGeom>
          <a:noFill/>
        </p:spPr>
        <p:txBody>
          <a:bodyPr wrap="none" rtlCol="0">
            <a:spAutoFit/>
          </a:bodyPr>
          <a:lstStyle/>
          <a:p>
            <a:r>
              <a:rPr lang="en-US" altLang="zh-CN" sz="4800" b="1" dirty="0">
                <a:solidFill>
                  <a:schemeClr val="bg1">
                    <a:alpha val="50000"/>
                  </a:schemeClr>
                </a:solidFill>
                <a:latin typeface="微软雅黑" panose="020B0503020204020204" pitchFamily="34" charset="-122"/>
                <a:ea typeface="微软雅黑" panose="020B0503020204020204" pitchFamily="34" charset="-122"/>
                <a:cs typeface="Arial" panose="020B0604020202020204" pitchFamily="34" charset="0"/>
              </a:rPr>
              <a:t>contents</a:t>
            </a:r>
            <a:endParaRPr lang="zh-CN" altLang="en-US" sz="4800" b="1" dirty="0">
              <a:solidFill>
                <a:schemeClr val="bg1">
                  <a:alpha val="50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 name="矩形 2">
            <a:extLst>
              <a:ext uri="{FF2B5EF4-FFF2-40B4-BE49-F238E27FC236}">
                <a16:creationId xmlns:a16="http://schemas.microsoft.com/office/drawing/2014/main" id="{7CBD8C23-99A1-61F1-3B49-D90C6E682BA7}"/>
              </a:ext>
            </a:extLst>
          </p:cNvPr>
          <p:cNvSpPr/>
          <p:nvPr/>
        </p:nvSpPr>
        <p:spPr>
          <a:xfrm>
            <a:off x="0" y="6517008"/>
            <a:ext cx="12192000" cy="342651"/>
          </a:xfrm>
          <a:prstGeom prst="rect">
            <a:avLst/>
          </a:prstGeom>
          <a:solidFill>
            <a:srgbClr val="0172EF">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Text Box 32">
            <a:extLst>
              <a:ext uri="{FF2B5EF4-FFF2-40B4-BE49-F238E27FC236}">
                <a16:creationId xmlns:a16="http://schemas.microsoft.com/office/drawing/2014/main" id="{D346D3C9-42BE-81EF-EB0B-2E24224548A6}"/>
              </a:ext>
            </a:extLst>
          </p:cNvPr>
          <p:cNvSpPr txBox="1">
            <a:spLocks noChangeArrowheads="1"/>
          </p:cNvSpPr>
          <p:nvPr/>
        </p:nvSpPr>
        <p:spPr bwMode="auto">
          <a:xfrm>
            <a:off x="4639697" y="2284412"/>
            <a:ext cx="3428212" cy="584775"/>
          </a:xfrm>
          <a:prstGeom prst="rect">
            <a:avLst/>
          </a:prstGeom>
          <a:noFill/>
          <a:ln>
            <a:noFill/>
          </a:ln>
          <a:effectLst>
            <a:prstShdw prst="shdw13" dist="53882" dir="13500000">
              <a:srgbClr val="708688">
                <a:alpha val="50000"/>
              </a:srgbClr>
            </a:prst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lang="zh-CN" altLang="en-US" sz="3200" b="1" dirty="0">
                <a:solidFill>
                  <a:srgbClr val="FF0000"/>
                </a:solidFill>
                <a:latin typeface="微软雅黑" panose="020B0503020204020204" pitchFamily="34" charset="-122"/>
                <a:ea typeface="微软雅黑" panose="020B0503020204020204" pitchFamily="34" charset="-122"/>
              </a:rPr>
              <a:t>研究背景与意义</a:t>
            </a:r>
          </a:p>
        </p:txBody>
      </p:sp>
      <p:sp>
        <p:nvSpPr>
          <p:cNvPr id="8" name="矩形: 圆角 7">
            <a:extLst>
              <a:ext uri="{FF2B5EF4-FFF2-40B4-BE49-F238E27FC236}">
                <a16:creationId xmlns:a16="http://schemas.microsoft.com/office/drawing/2014/main" id="{F0703646-3F83-0186-58E0-E14AE1EBD5A1}"/>
              </a:ext>
            </a:extLst>
          </p:cNvPr>
          <p:cNvSpPr/>
          <p:nvPr/>
        </p:nvSpPr>
        <p:spPr>
          <a:xfrm>
            <a:off x="3890475" y="2294258"/>
            <a:ext cx="542689" cy="542689"/>
          </a:xfrm>
          <a:prstGeom prst="round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dirty="0">
                <a:latin typeface="黑体" panose="02010609060101010101" pitchFamily="49" charset="-122"/>
                <a:ea typeface="黑体" panose="02010609060101010101" pitchFamily="49" charset="-122"/>
              </a:rPr>
              <a:t>一</a:t>
            </a:r>
          </a:p>
        </p:txBody>
      </p:sp>
      <p:sp>
        <p:nvSpPr>
          <p:cNvPr id="10" name="Text Box 34">
            <a:extLst>
              <a:ext uri="{FF2B5EF4-FFF2-40B4-BE49-F238E27FC236}">
                <a16:creationId xmlns:a16="http://schemas.microsoft.com/office/drawing/2014/main" id="{9D6FC9CB-D709-FC6B-7CF4-7B16AC18C27E}"/>
              </a:ext>
            </a:extLst>
          </p:cNvPr>
          <p:cNvSpPr txBox="1">
            <a:spLocks noChangeArrowheads="1"/>
          </p:cNvSpPr>
          <p:nvPr/>
        </p:nvSpPr>
        <p:spPr bwMode="auto">
          <a:xfrm>
            <a:off x="4623534" y="2995094"/>
            <a:ext cx="3443228" cy="584775"/>
          </a:xfrm>
          <a:prstGeom prst="rect">
            <a:avLst/>
          </a:prstGeom>
          <a:noFill/>
          <a:ln>
            <a:noFill/>
          </a:ln>
          <a:effectLst>
            <a:prstShdw prst="shdw13" dist="53882" dir="13500000">
              <a:srgbClr val="708688">
                <a:alpha val="50000"/>
              </a:srgbClr>
            </a:prst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3200" b="1" dirty="0">
                <a:solidFill>
                  <a:srgbClr val="002060"/>
                </a:solidFill>
                <a:latin typeface="微软雅黑" panose="020B0503020204020204" pitchFamily="34" charset="-122"/>
                <a:ea typeface="微软雅黑" panose="020B0503020204020204" pitchFamily="34" charset="-122"/>
              </a:rPr>
              <a:t>几何模型构建</a:t>
            </a:r>
          </a:p>
        </p:txBody>
      </p:sp>
      <p:sp>
        <p:nvSpPr>
          <p:cNvPr id="12" name="矩形: 圆角 11">
            <a:extLst>
              <a:ext uri="{FF2B5EF4-FFF2-40B4-BE49-F238E27FC236}">
                <a16:creationId xmlns:a16="http://schemas.microsoft.com/office/drawing/2014/main" id="{94B20C3A-523E-A688-F4C6-F506BD36736B}"/>
              </a:ext>
            </a:extLst>
          </p:cNvPr>
          <p:cNvSpPr/>
          <p:nvPr/>
        </p:nvSpPr>
        <p:spPr>
          <a:xfrm>
            <a:off x="3890475" y="3037180"/>
            <a:ext cx="542689" cy="542689"/>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dirty="0">
                <a:latin typeface="黑体" panose="02010609060101010101" pitchFamily="49" charset="-122"/>
                <a:ea typeface="黑体" panose="02010609060101010101" pitchFamily="49" charset="-122"/>
              </a:rPr>
              <a:t>二</a:t>
            </a:r>
          </a:p>
        </p:txBody>
      </p:sp>
      <p:sp>
        <p:nvSpPr>
          <p:cNvPr id="13" name="Text Box 34">
            <a:extLst>
              <a:ext uri="{FF2B5EF4-FFF2-40B4-BE49-F238E27FC236}">
                <a16:creationId xmlns:a16="http://schemas.microsoft.com/office/drawing/2014/main" id="{9BC93566-DFA4-AD38-811F-20301980AEC0}"/>
              </a:ext>
            </a:extLst>
          </p:cNvPr>
          <p:cNvSpPr txBox="1">
            <a:spLocks noChangeArrowheads="1"/>
          </p:cNvSpPr>
          <p:nvPr/>
        </p:nvSpPr>
        <p:spPr bwMode="auto">
          <a:xfrm>
            <a:off x="4623534" y="3747862"/>
            <a:ext cx="3443228" cy="584775"/>
          </a:xfrm>
          <a:prstGeom prst="rect">
            <a:avLst/>
          </a:prstGeom>
          <a:noFill/>
          <a:ln>
            <a:noFill/>
          </a:ln>
          <a:effectLst>
            <a:prstShdw prst="shdw13" dist="53882" dir="13500000">
              <a:srgbClr val="708688">
                <a:alpha val="50000"/>
              </a:srgbClr>
            </a:prst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3200" b="1" dirty="0">
                <a:solidFill>
                  <a:srgbClr val="002060"/>
                </a:solidFill>
                <a:latin typeface="微软雅黑" panose="020B0503020204020204" pitchFamily="34" charset="-122"/>
                <a:ea typeface="微软雅黑" panose="020B0503020204020204" pitchFamily="34" charset="-122"/>
              </a:rPr>
              <a:t>仿真结果讨论</a:t>
            </a:r>
          </a:p>
        </p:txBody>
      </p:sp>
      <p:sp>
        <p:nvSpPr>
          <p:cNvPr id="14" name="矩形: 圆角 13">
            <a:extLst>
              <a:ext uri="{FF2B5EF4-FFF2-40B4-BE49-F238E27FC236}">
                <a16:creationId xmlns:a16="http://schemas.microsoft.com/office/drawing/2014/main" id="{320AAA79-80D3-24C4-1424-97F8E5E9BA55}"/>
              </a:ext>
            </a:extLst>
          </p:cNvPr>
          <p:cNvSpPr/>
          <p:nvPr/>
        </p:nvSpPr>
        <p:spPr>
          <a:xfrm>
            <a:off x="3890475" y="3768906"/>
            <a:ext cx="542689" cy="542689"/>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dirty="0">
                <a:latin typeface="黑体" panose="02010609060101010101" pitchFamily="49" charset="-122"/>
                <a:ea typeface="黑体" panose="02010609060101010101" pitchFamily="49" charset="-122"/>
              </a:rPr>
              <a:t>三</a:t>
            </a:r>
          </a:p>
        </p:txBody>
      </p:sp>
      <p:sp>
        <p:nvSpPr>
          <p:cNvPr id="15" name="Text Box 34">
            <a:extLst>
              <a:ext uri="{FF2B5EF4-FFF2-40B4-BE49-F238E27FC236}">
                <a16:creationId xmlns:a16="http://schemas.microsoft.com/office/drawing/2014/main" id="{F4F40590-AC5B-EE55-4082-61FBC3851701}"/>
              </a:ext>
            </a:extLst>
          </p:cNvPr>
          <p:cNvSpPr txBox="1">
            <a:spLocks noChangeArrowheads="1"/>
          </p:cNvSpPr>
          <p:nvPr/>
        </p:nvSpPr>
        <p:spPr bwMode="auto">
          <a:xfrm>
            <a:off x="4639698" y="4500630"/>
            <a:ext cx="3443228" cy="584775"/>
          </a:xfrm>
          <a:prstGeom prst="rect">
            <a:avLst/>
          </a:prstGeom>
          <a:noFill/>
          <a:ln>
            <a:noFill/>
          </a:ln>
          <a:effectLst>
            <a:prstShdw prst="shdw13" dist="53882" dir="13500000">
              <a:srgbClr val="708688">
                <a:alpha val="50000"/>
              </a:srgbClr>
            </a:prst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3200" b="1" dirty="0">
                <a:solidFill>
                  <a:srgbClr val="002060"/>
                </a:solidFill>
                <a:latin typeface="微软雅黑" panose="020B0503020204020204" pitchFamily="34" charset="-122"/>
                <a:ea typeface="微软雅黑" panose="020B0503020204020204" pitchFamily="34" charset="-122"/>
              </a:rPr>
              <a:t>分析与讨论</a:t>
            </a:r>
          </a:p>
        </p:txBody>
      </p:sp>
      <p:sp>
        <p:nvSpPr>
          <p:cNvPr id="16" name="矩形: 圆角 15">
            <a:extLst>
              <a:ext uri="{FF2B5EF4-FFF2-40B4-BE49-F238E27FC236}">
                <a16:creationId xmlns:a16="http://schemas.microsoft.com/office/drawing/2014/main" id="{A44A9F96-6621-29E2-3CEC-B65A0C6DCCC3}"/>
              </a:ext>
            </a:extLst>
          </p:cNvPr>
          <p:cNvSpPr/>
          <p:nvPr/>
        </p:nvSpPr>
        <p:spPr>
          <a:xfrm>
            <a:off x="3906637" y="4521674"/>
            <a:ext cx="542689" cy="542689"/>
          </a:xfrm>
          <a:prstGeom prst="round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dirty="0">
                <a:latin typeface="黑体" panose="02010609060101010101" pitchFamily="49" charset="-122"/>
                <a:ea typeface="黑体" panose="02010609060101010101" pitchFamily="49" charset="-122"/>
              </a:rPr>
              <a:t>四</a:t>
            </a:r>
          </a:p>
        </p:txBody>
      </p:sp>
    </p:spTree>
    <p:extLst>
      <p:ext uri="{BB962C8B-B14F-4D97-AF65-F5344CB8AC3E}">
        <p14:creationId xmlns:p14="http://schemas.microsoft.com/office/powerpoint/2010/main" val="33475503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9DC99D-7CB4-CB2D-3BB7-F4FD9BD7FD42}"/>
            </a:ext>
          </a:extLst>
        </p:cNvPr>
        <p:cNvGrpSpPr/>
        <p:nvPr/>
      </p:nvGrpSpPr>
      <p:grpSpPr>
        <a:xfrm>
          <a:off x="0" y="0"/>
          <a:ext cx="0" cy="0"/>
          <a:chOff x="0" y="0"/>
          <a:chExt cx="0" cy="0"/>
        </a:xfrm>
      </p:grpSpPr>
      <p:sp>
        <p:nvSpPr>
          <p:cNvPr id="15" name="矩形 14">
            <a:extLst>
              <a:ext uri="{FF2B5EF4-FFF2-40B4-BE49-F238E27FC236}">
                <a16:creationId xmlns:a16="http://schemas.microsoft.com/office/drawing/2014/main" id="{93861036-67A9-4861-823D-9F5F18EF33BC}"/>
              </a:ext>
            </a:extLst>
          </p:cNvPr>
          <p:cNvSpPr/>
          <p:nvPr/>
        </p:nvSpPr>
        <p:spPr>
          <a:xfrm>
            <a:off x="391886" y="844458"/>
            <a:ext cx="11408228" cy="54429"/>
          </a:xfrm>
          <a:prstGeom prst="rect">
            <a:avLst/>
          </a:prstGeom>
          <a:gradFill>
            <a:gsLst>
              <a:gs pos="100000">
                <a:schemeClr val="accent2">
                  <a:lumMod val="40000"/>
                  <a:lumOff val="60000"/>
                </a:schemeClr>
              </a:gs>
              <a:gs pos="17000">
                <a:srgbClr val="00B0F0"/>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a:extLst>
              <a:ext uri="{FF2B5EF4-FFF2-40B4-BE49-F238E27FC236}">
                <a16:creationId xmlns:a16="http://schemas.microsoft.com/office/drawing/2014/main" id="{1FF28341-C8EA-4583-B0BF-BC11905AB92C}"/>
              </a:ext>
            </a:extLst>
          </p:cNvPr>
          <p:cNvSpPr txBox="1"/>
          <p:nvPr/>
        </p:nvSpPr>
        <p:spPr>
          <a:xfrm>
            <a:off x="513580" y="1100477"/>
            <a:ext cx="11286534" cy="1866858"/>
          </a:xfrm>
          <a:prstGeom prst="rect">
            <a:avLst/>
          </a:prstGeom>
          <a:noFill/>
        </p:spPr>
        <p:txBody>
          <a:bodyPr wrap="square">
            <a:spAutoFit/>
          </a:bodyPr>
          <a:lstStyle/>
          <a:p>
            <a:pPr algn="just">
              <a:lnSpc>
                <a:spcPct val="150000"/>
              </a:lnSpc>
            </a:pPr>
            <a:r>
              <a:rPr lang="zh-CN" altLang="en-US" sz="2000" dirty="0">
                <a:latin typeface="黑体" panose="02010609060101010101" pitchFamily="49" charset="-122"/>
                <a:ea typeface="黑体" panose="02010609060101010101" pitchFamily="49" charset="-122"/>
                <a:cs typeface="Times New Roman" panose="02020603050405020304" pitchFamily="18" charset="0"/>
              </a:rPr>
              <a:t>油气勘探中，测井可以直接识别油气所在层位，为石油勘探提供重要的层位支撑。</a:t>
            </a:r>
            <a:r>
              <a:rPr lang="zh-CN" altLang="zh-CN" sz="2000" dirty="0">
                <a:effectLst/>
                <a:latin typeface="黑体" panose="02010609060101010101" pitchFamily="49" charset="-122"/>
                <a:ea typeface="黑体" panose="02010609060101010101" pitchFamily="49" charset="-122"/>
                <a:cs typeface="Times New Roman" panose="02020603050405020304" pitchFamily="18" charset="0"/>
              </a:rPr>
              <a:t>随钻电磁波前视远探测技术</a:t>
            </a:r>
            <a:r>
              <a:rPr lang="zh-CN" altLang="en-US" sz="2000" dirty="0">
                <a:latin typeface="黑体" panose="02010609060101010101" pitchFamily="49" charset="-122"/>
                <a:ea typeface="黑体" panose="02010609060101010101" pitchFamily="49" charset="-122"/>
                <a:cs typeface="Times New Roman" panose="02020603050405020304" pitchFamily="18" charset="0"/>
              </a:rPr>
              <a:t>能够</a:t>
            </a:r>
            <a:r>
              <a:rPr lang="zh-CN" altLang="zh-CN" sz="2000" dirty="0">
                <a:latin typeface="黑体" panose="02010609060101010101" pitchFamily="49" charset="-122"/>
                <a:ea typeface="黑体" panose="02010609060101010101" pitchFamily="49" charset="-122"/>
                <a:cs typeface="Times New Roman" panose="02020603050405020304" pitchFamily="18" charset="0"/>
              </a:rPr>
              <a:t>实时获取地层参数信息，</a:t>
            </a:r>
            <a:r>
              <a:rPr lang="zh-CN" altLang="zh-CN" sz="2000" dirty="0">
                <a:effectLst/>
                <a:latin typeface="黑体" panose="02010609060101010101" pitchFamily="49" charset="-122"/>
                <a:ea typeface="黑体" panose="02010609060101010101" pitchFamily="49" charset="-122"/>
                <a:cs typeface="Times New Roman" panose="02020603050405020304" pitchFamily="18" charset="0"/>
              </a:rPr>
              <a:t>在钻井过程中指导地质导向与储层测绘，从而为油气识别与钻井轨迹控制提供关键依据。</a:t>
            </a:r>
            <a:r>
              <a:rPr lang="zh-CN" altLang="en-US" sz="2000" dirty="0">
                <a:latin typeface="黑体" panose="02010609060101010101" pitchFamily="49" charset="-122"/>
                <a:ea typeface="黑体" panose="02010609060101010101" pitchFamily="49" charset="-122"/>
                <a:cs typeface="Times New Roman" panose="02020603050405020304" pitchFamily="18" charset="0"/>
              </a:rPr>
              <a:t>然而，仪器研发过程需要精细化建模，特别是信号</a:t>
            </a:r>
            <a:r>
              <a:rPr lang="zh-CN" altLang="en-US" sz="2000" dirty="0">
                <a:solidFill>
                  <a:srgbClr val="FF0000"/>
                </a:solidFill>
                <a:latin typeface="黑体" panose="02010609060101010101" pitchFamily="49" charset="-122"/>
                <a:ea typeface="黑体" panose="02010609060101010101" pitchFamily="49" charset="-122"/>
                <a:cs typeface="Times New Roman" panose="02020603050405020304" pitchFamily="18" charset="0"/>
              </a:rPr>
              <a:t>发生</a:t>
            </a:r>
            <a:r>
              <a:rPr lang="en-US" altLang="zh-CN" sz="2000" dirty="0">
                <a:solidFill>
                  <a:srgbClr val="FF0000"/>
                </a:solidFill>
                <a:latin typeface="黑体" panose="02010609060101010101" pitchFamily="49" charset="-122"/>
                <a:ea typeface="黑体" panose="02010609060101010101" pitchFamily="49" charset="-122"/>
                <a:cs typeface="Times New Roman" panose="02020603050405020304" pitchFamily="18" charset="0"/>
              </a:rPr>
              <a:t>-</a:t>
            </a:r>
            <a:r>
              <a:rPr lang="zh-CN" altLang="en-US" sz="2000" dirty="0">
                <a:solidFill>
                  <a:srgbClr val="FF0000"/>
                </a:solidFill>
                <a:latin typeface="黑体" panose="02010609060101010101" pitchFamily="49" charset="-122"/>
                <a:ea typeface="黑体" panose="02010609060101010101" pitchFamily="49" charset="-122"/>
                <a:cs typeface="Times New Roman" panose="02020603050405020304" pitchFamily="18" charset="0"/>
              </a:rPr>
              <a:t>接收线圈</a:t>
            </a:r>
            <a:r>
              <a:rPr lang="zh-CN" altLang="en-US" sz="2000" dirty="0">
                <a:latin typeface="黑体" panose="02010609060101010101" pitchFamily="49" charset="-122"/>
                <a:ea typeface="黑体" panose="02010609060101010101" pitchFamily="49" charset="-122"/>
                <a:cs typeface="Times New Roman" panose="02020603050405020304" pitchFamily="18" charset="0"/>
              </a:rPr>
              <a:t>，亟需对线圈的结构和特性进行研究，找到合适的</a:t>
            </a:r>
            <a:r>
              <a:rPr lang="zh-CN" altLang="en-US" sz="2000" dirty="0">
                <a:solidFill>
                  <a:srgbClr val="FF0000"/>
                </a:solidFill>
                <a:latin typeface="黑体" panose="02010609060101010101" pitchFamily="49" charset="-122"/>
                <a:ea typeface="黑体" panose="02010609060101010101" pitchFamily="49" charset="-122"/>
                <a:cs typeface="Times New Roman" panose="02020603050405020304" pitchFamily="18" charset="0"/>
              </a:rPr>
              <a:t>线圈参数匝数、天线结构设计</a:t>
            </a:r>
            <a:r>
              <a:rPr lang="zh-CN" altLang="en-US" sz="2000" dirty="0">
                <a:latin typeface="黑体" panose="02010609060101010101" pitchFamily="49" charset="-122"/>
                <a:ea typeface="黑体" panose="02010609060101010101" pitchFamily="49" charset="-122"/>
                <a:cs typeface="Times New Roman" panose="02020603050405020304" pitchFamily="18" charset="0"/>
              </a:rPr>
              <a:t>等方案。</a:t>
            </a:r>
            <a:endParaRPr lang="en-US" altLang="zh-CN" sz="2000" dirty="0">
              <a:latin typeface="黑体" panose="02010609060101010101" pitchFamily="49" charset="-122"/>
              <a:ea typeface="黑体" panose="02010609060101010101" pitchFamily="49" charset="-122"/>
              <a:cs typeface="Times New Roman" panose="02020603050405020304" pitchFamily="18" charset="0"/>
            </a:endParaRPr>
          </a:p>
        </p:txBody>
      </p:sp>
      <p:sp>
        <p:nvSpPr>
          <p:cNvPr id="12" name="矩形 11">
            <a:extLst>
              <a:ext uri="{FF2B5EF4-FFF2-40B4-BE49-F238E27FC236}">
                <a16:creationId xmlns:a16="http://schemas.microsoft.com/office/drawing/2014/main" id="{72B93036-85D4-9C14-9F13-42193C1676C5}"/>
              </a:ext>
            </a:extLst>
          </p:cNvPr>
          <p:cNvSpPr/>
          <p:nvPr/>
        </p:nvSpPr>
        <p:spPr>
          <a:xfrm>
            <a:off x="624840" y="80813"/>
            <a:ext cx="4709160" cy="707886"/>
          </a:xfrm>
          <a:prstGeom prst="rect">
            <a:avLst/>
          </a:prstGeom>
          <a:noFill/>
        </p:spPr>
        <p:txBody>
          <a:bodyPr wrap="square">
            <a:spAutoFit/>
          </a:bodyPr>
          <a:lstStyle/>
          <a:p>
            <a:r>
              <a:rPr lang="zh-CN" altLang="en-US" sz="4000" b="1" dirty="0">
                <a:solidFill>
                  <a:srgbClr val="002060"/>
                </a:solidFill>
                <a:latin typeface="微软雅黑" panose="020B0503020204020204" pitchFamily="34" charset="-122"/>
                <a:ea typeface="微软雅黑" panose="020B0503020204020204" pitchFamily="34" charset="-122"/>
              </a:rPr>
              <a:t>研究背景与意义</a:t>
            </a:r>
          </a:p>
        </p:txBody>
      </p:sp>
      <p:pic>
        <p:nvPicPr>
          <p:cNvPr id="20" name="图片 19">
            <a:extLst>
              <a:ext uri="{FF2B5EF4-FFF2-40B4-BE49-F238E27FC236}">
                <a16:creationId xmlns:a16="http://schemas.microsoft.com/office/drawing/2014/main" id="{B894763B-DBC4-6AC5-95DD-A4917EF183D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99498" y="129673"/>
            <a:ext cx="2731447" cy="610166"/>
          </a:xfrm>
          <a:prstGeom prst="rect">
            <a:avLst/>
          </a:prstGeom>
        </p:spPr>
      </p:pic>
      <p:sp>
        <p:nvSpPr>
          <p:cNvPr id="8" name="Rectangle 53">
            <a:extLst>
              <a:ext uri="{FF2B5EF4-FFF2-40B4-BE49-F238E27FC236}">
                <a16:creationId xmlns:a16="http://schemas.microsoft.com/office/drawing/2014/main" id="{4B9DAF68-69C3-7E5D-3837-0CAB2435C86D}"/>
              </a:ext>
            </a:extLst>
          </p:cNvPr>
          <p:cNvSpPr/>
          <p:nvPr/>
        </p:nvSpPr>
        <p:spPr>
          <a:xfrm>
            <a:off x="767661" y="3167882"/>
            <a:ext cx="3159204" cy="3353049"/>
          </a:xfrm>
          <a:prstGeom prst="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tx1"/>
              </a:solidFill>
            </a:endParaRPr>
          </a:p>
        </p:txBody>
      </p:sp>
      <p:grpSp>
        <p:nvGrpSpPr>
          <p:cNvPr id="17" name="Group 52">
            <a:extLst>
              <a:ext uri="{FF2B5EF4-FFF2-40B4-BE49-F238E27FC236}">
                <a16:creationId xmlns:a16="http://schemas.microsoft.com/office/drawing/2014/main" id="{CA31F46A-EF1B-AB32-41F6-15FC969143E0}"/>
              </a:ext>
            </a:extLst>
          </p:cNvPr>
          <p:cNvGrpSpPr/>
          <p:nvPr/>
        </p:nvGrpSpPr>
        <p:grpSpPr>
          <a:xfrm>
            <a:off x="4678148" y="5038720"/>
            <a:ext cx="2810009" cy="1331765"/>
            <a:chOff x="4374107" y="4040293"/>
            <a:chExt cx="3285004" cy="1556883"/>
          </a:xfrm>
        </p:grpSpPr>
        <p:pic>
          <p:nvPicPr>
            <p:cNvPr id="21" name="图片 20">
              <a:extLst>
                <a:ext uri="{FF2B5EF4-FFF2-40B4-BE49-F238E27FC236}">
                  <a16:creationId xmlns:a16="http://schemas.microsoft.com/office/drawing/2014/main" id="{DA733658-E655-1FFB-3C47-119CB0A561B5}"/>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1379" r="3423" b="50000"/>
            <a:stretch>
              <a:fillRect/>
            </a:stretch>
          </p:blipFill>
          <p:spPr>
            <a:xfrm>
              <a:off x="4374107" y="4040293"/>
              <a:ext cx="3253010" cy="1556883"/>
            </a:xfrm>
            <a:prstGeom prst="rect">
              <a:avLst/>
            </a:prstGeom>
          </p:spPr>
        </p:pic>
        <p:sp>
          <p:nvSpPr>
            <p:cNvPr id="22" name="文本框 21">
              <a:extLst>
                <a:ext uri="{FF2B5EF4-FFF2-40B4-BE49-F238E27FC236}">
                  <a16:creationId xmlns:a16="http://schemas.microsoft.com/office/drawing/2014/main" id="{FD328866-5A5C-F447-68AF-321ECBE7A663}"/>
                </a:ext>
              </a:extLst>
            </p:cNvPr>
            <p:cNvSpPr txBox="1"/>
            <p:nvPr/>
          </p:nvSpPr>
          <p:spPr>
            <a:xfrm>
              <a:off x="6483758" y="4101358"/>
              <a:ext cx="1175353" cy="395782"/>
            </a:xfrm>
            <a:prstGeom prst="rect">
              <a:avLst/>
            </a:prstGeom>
            <a:noFill/>
          </p:spPr>
          <p:txBody>
            <a:bodyPr wrap="none" rtlCol="0">
              <a:spAutoFit/>
            </a:bodyPr>
            <a:lstStyle/>
            <a:p>
              <a:r>
                <a:rPr lang="zh-CN" altLang="en-US" sz="1600" b="1" dirty="0"/>
                <a:t>钻井着陆</a:t>
              </a:r>
            </a:p>
          </p:txBody>
        </p:sp>
      </p:grpSp>
      <p:grpSp>
        <p:nvGrpSpPr>
          <p:cNvPr id="23" name="Group 50">
            <a:extLst>
              <a:ext uri="{FF2B5EF4-FFF2-40B4-BE49-F238E27FC236}">
                <a16:creationId xmlns:a16="http://schemas.microsoft.com/office/drawing/2014/main" id="{022CCC5D-57F9-17B8-EC83-32EBE5B0FDE5}"/>
              </a:ext>
            </a:extLst>
          </p:cNvPr>
          <p:cNvGrpSpPr/>
          <p:nvPr/>
        </p:nvGrpSpPr>
        <p:grpSpPr>
          <a:xfrm>
            <a:off x="8316413" y="3700494"/>
            <a:ext cx="2997339" cy="2767593"/>
            <a:chOff x="8070865" y="2428357"/>
            <a:chExt cx="3503999" cy="3235418"/>
          </a:xfrm>
        </p:grpSpPr>
        <p:pic>
          <p:nvPicPr>
            <p:cNvPr id="24" name="图片 23">
              <a:extLst>
                <a:ext uri="{FF2B5EF4-FFF2-40B4-BE49-F238E27FC236}">
                  <a16:creationId xmlns:a16="http://schemas.microsoft.com/office/drawing/2014/main" id="{2C3CDC00-9AEB-60D6-1E13-82045AD2EF16}"/>
                </a:ext>
              </a:extLst>
            </p:cNvPr>
            <p:cNvPicPr>
              <a:picLocks noChangeAspect="1"/>
            </p:cNvPicPr>
            <p:nvPr/>
          </p:nvPicPr>
          <p:blipFill>
            <a:blip r:embed="rId4"/>
            <a:stretch>
              <a:fillRect/>
            </a:stretch>
          </p:blipFill>
          <p:spPr>
            <a:xfrm>
              <a:off x="9850060" y="2450087"/>
              <a:ext cx="1584000" cy="1256179"/>
            </a:xfrm>
            <a:prstGeom prst="rect">
              <a:avLst/>
            </a:prstGeom>
            <a:ln w="38100">
              <a:solidFill>
                <a:schemeClr val="bg1">
                  <a:lumMod val="50000"/>
                </a:schemeClr>
              </a:solidFill>
            </a:ln>
          </p:spPr>
        </p:pic>
        <p:pic>
          <p:nvPicPr>
            <p:cNvPr id="25" name="图片 24">
              <a:extLst>
                <a:ext uri="{FF2B5EF4-FFF2-40B4-BE49-F238E27FC236}">
                  <a16:creationId xmlns:a16="http://schemas.microsoft.com/office/drawing/2014/main" id="{33420C8F-01FE-FF10-2278-5BE75A8F2791}"/>
                </a:ext>
              </a:extLst>
            </p:cNvPr>
            <p:cNvPicPr>
              <a:picLocks noChangeAspect="1"/>
            </p:cNvPicPr>
            <p:nvPr/>
          </p:nvPicPr>
          <p:blipFill>
            <a:blip r:embed="rId5"/>
            <a:stretch>
              <a:fillRect/>
            </a:stretch>
          </p:blipFill>
          <p:spPr>
            <a:xfrm>
              <a:off x="8152942" y="3813133"/>
              <a:ext cx="3281118" cy="1800000"/>
            </a:xfrm>
            <a:prstGeom prst="rect">
              <a:avLst/>
            </a:prstGeom>
            <a:ln w="38100">
              <a:solidFill>
                <a:schemeClr val="bg1">
                  <a:lumMod val="50000"/>
                </a:schemeClr>
              </a:solidFill>
            </a:ln>
          </p:spPr>
        </p:pic>
        <p:pic>
          <p:nvPicPr>
            <p:cNvPr id="26" name="图片 25">
              <a:extLst>
                <a:ext uri="{FF2B5EF4-FFF2-40B4-BE49-F238E27FC236}">
                  <a16:creationId xmlns:a16="http://schemas.microsoft.com/office/drawing/2014/main" id="{0BA9698F-FBB7-712B-51F5-FB803CD2EC32}"/>
                </a:ext>
              </a:extLst>
            </p:cNvPr>
            <p:cNvPicPr>
              <a:picLocks noChangeAspect="1"/>
            </p:cNvPicPr>
            <p:nvPr/>
          </p:nvPicPr>
          <p:blipFill>
            <a:blip r:embed="rId6"/>
            <a:stretch>
              <a:fillRect/>
            </a:stretch>
          </p:blipFill>
          <p:spPr>
            <a:xfrm>
              <a:off x="8144910" y="2463896"/>
              <a:ext cx="1584000" cy="1246426"/>
            </a:xfrm>
            <a:prstGeom prst="rect">
              <a:avLst/>
            </a:prstGeom>
            <a:ln w="38100">
              <a:solidFill>
                <a:schemeClr val="bg1">
                  <a:lumMod val="50000"/>
                </a:schemeClr>
              </a:solidFill>
            </a:ln>
          </p:spPr>
        </p:pic>
        <p:sp>
          <p:nvSpPr>
            <p:cNvPr id="27" name="文本框 26">
              <a:extLst>
                <a:ext uri="{FF2B5EF4-FFF2-40B4-BE49-F238E27FC236}">
                  <a16:creationId xmlns:a16="http://schemas.microsoft.com/office/drawing/2014/main" id="{F5F50777-0D54-B47A-EE23-0E055992BD36}"/>
                </a:ext>
              </a:extLst>
            </p:cNvPr>
            <p:cNvSpPr txBox="1"/>
            <p:nvPr/>
          </p:nvSpPr>
          <p:spPr>
            <a:xfrm>
              <a:off x="8070865" y="2428357"/>
              <a:ext cx="1175353" cy="395782"/>
            </a:xfrm>
            <a:prstGeom prst="rect">
              <a:avLst/>
            </a:prstGeom>
            <a:noFill/>
          </p:spPr>
          <p:txBody>
            <a:bodyPr wrap="none" rtlCol="0">
              <a:spAutoFit/>
            </a:bodyPr>
            <a:lstStyle/>
            <a:p>
              <a:r>
                <a:rPr lang="zh-CN" altLang="en-US" sz="1600" b="1" dirty="0">
                  <a:solidFill>
                    <a:schemeClr val="bg1"/>
                  </a:solidFill>
                </a:rPr>
                <a:t>储层识别</a:t>
              </a:r>
            </a:p>
          </p:txBody>
        </p:sp>
        <p:sp>
          <p:nvSpPr>
            <p:cNvPr id="28" name="文本框 27">
              <a:extLst>
                <a:ext uri="{FF2B5EF4-FFF2-40B4-BE49-F238E27FC236}">
                  <a16:creationId xmlns:a16="http://schemas.microsoft.com/office/drawing/2014/main" id="{D2CFB5F9-2093-501D-E08A-63E1835902BE}"/>
                </a:ext>
              </a:extLst>
            </p:cNvPr>
            <p:cNvSpPr txBox="1"/>
            <p:nvPr/>
          </p:nvSpPr>
          <p:spPr>
            <a:xfrm>
              <a:off x="9793501" y="2433934"/>
              <a:ext cx="1175353" cy="395782"/>
            </a:xfrm>
            <a:prstGeom prst="rect">
              <a:avLst/>
            </a:prstGeom>
            <a:noFill/>
          </p:spPr>
          <p:txBody>
            <a:bodyPr wrap="none" rtlCol="0">
              <a:spAutoFit/>
            </a:bodyPr>
            <a:lstStyle/>
            <a:p>
              <a:r>
                <a:rPr lang="zh-CN" altLang="en-US" sz="1600" b="1" dirty="0">
                  <a:solidFill>
                    <a:schemeClr val="bg1"/>
                  </a:solidFill>
                </a:rPr>
                <a:t>储层刻画</a:t>
              </a:r>
            </a:p>
          </p:txBody>
        </p:sp>
        <p:sp>
          <p:nvSpPr>
            <p:cNvPr id="29" name="文本框 28">
              <a:extLst>
                <a:ext uri="{FF2B5EF4-FFF2-40B4-BE49-F238E27FC236}">
                  <a16:creationId xmlns:a16="http://schemas.microsoft.com/office/drawing/2014/main" id="{0A4973E2-B423-95FD-3F6C-5EFA2F43032F}"/>
                </a:ext>
              </a:extLst>
            </p:cNvPr>
            <p:cNvSpPr txBox="1"/>
            <p:nvPr/>
          </p:nvSpPr>
          <p:spPr>
            <a:xfrm>
              <a:off x="10399511" y="5267993"/>
              <a:ext cx="1175353" cy="395782"/>
            </a:xfrm>
            <a:prstGeom prst="rect">
              <a:avLst/>
            </a:prstGeom>
            <a:noFill/>
          </p:spPr>
          <p:txBody>
            <a:bodyPr wrap="none" rtlCol="0">
              <a:spAutoFit/>
            </a:bodyPr>
            <a:lstStyle/>
            <a:p>
              <a:r>
                <a:rPr lang="zh-CN" altLang="en-US" sz="1600" b="1" dirty="0"/>
                <a:t>井迹优化</a:t>
              </a:r>
            </a:p>
          </p:txBody>
        </p:sp>
        <p:sp>
          <p:nvSpPr>
            <p:cNvPr id="30" name="矩形 29">
              <a:extLst>
                <a:ext uri="{FF2B5EF4-FFF2-40B4-BE49-F238E27FC236}">
                  <a16:creationId xmlns:a16="http://schemas.microsoft.com/office/drawing/2014/main" id="{DBFE1B24-3AC4-76A5-3AC9-524D0CAECBDF}"/>
                </a:ext>
              </a:extLst>
            </p:cNvPr>
            <p:cNvSpPr/>
            <p:nvPr/>
          </p:nvSpPr>
          <p:spPr>
            <a:xfrm>
              <a:off x="10513769" y="4539296"/>
              <a:ext cx="666750" cy="361900"/>
            </a:xfrm>
            <a:prstGeom prst="rect">
              <a:avLst/>
            </a:prstGeom>
            <a:noFill/>
            <a:ln w="28575">
              <a:solidFill>
                <a:srgbClr val="C00000"/>
              </a:solid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grpSp>
      <p:grpSp>
        <p:nvGrpSpPr>
          <p:cNvPr id="31" name="Group 28">
            <a:extLst>
              <a:ext uri="{FF2B5EF4-FFF2-40B4-BE49-F238E27FC236}">
                <a16:creationId xmlns:a16="http://schemas.microsoft.com/office/drawing/2014/main" id="{05C891C2-23A4-EA58-BF67-78B2E2B4539D}"/>
              </a:ext>
            </a:extLst>
          </p:cNvPr>
          <p:cNvGrpSpPr/>
          <p:nvPr/>
        </p:nvGrpSpPr>
        <p:grpSpPr>
          <a:xfrm>
            <a:off x="913229" y="3662765"/>
            <a:ext cx="2811973" cy="2771512"/>
            <a:chOff x="654759" y="2493954"/>
            <a:chExt cx="3287300" cy="3240000"/>
          </a:xfrm>
        </p:grpSpPr>
        <p:pic>
          <p:nvPicPr>
            <p:cNvPr id="32" name="图片 4">
              <a:extLst>
                <a:ext uri="{FF2B5EF4-FFF2-40B4-BE49-F238E27FC236}">
                  <a16:creationId xmlns:a16="http://schemas.microsoft.com/office/drawing/2014/main" id="{F328CCFD-EB5D-9078-2DC5-34689329C4AF}"/>
                </a:ext>
              </a:extLst>
            </p:cNvPr>
            <p:cNvPicPr>
              <a:picLocks noChangeAspect="1"/>
            </p:cNvPicPr>
            <p:nvPr/>
          </p:nvPicPr>
          <p:blipFill>
            <a:blip r:embed="rId7"/>
            <a:stretch>
              <a:fillRect/>
            </a:stretch>
          </p:blipFill>
          <p:spPr>
            <a:xfrm>
              <a:off x="654759" y="2493954"/>
              <a:ext cx="3287300" cy="1620000"/>
            </a:xfrm>
            <a:prstGeom prst="rect">
              <a:avLst/>
            </a:prstGeom>
          </p:spPr>
        </p:pic>
        <p:pic>
          <p:nvPicPr>
            <p:cNvPr id="33" name="图片 10">
              <a:extLst>
                <a:ext uri="{FF2B5EF4-FFF2-40B4-BE49-F238E27FC236}">
                  <a16:creationId xmlns:a16="http://schemas.microsoft.com/office/drawing/2014/main" id="{7E1373C0-DB79-EB44-CCA6-82E96BEF7516}"/>
                </a:ext>
              </a:extLst>
            </p:cNvPr>
            <p:cNvPicPr>
              <a:picLocks noChangeAspect="1"/>
            </p:cNvPicPr>
            <p:nvPr/>
          </p:nvPicPr>
          <p:blipFill>
            <a:blip r:embed="rId8"/>
            <a:stretch>
              <a:fillRect/>
            </a:stretch>
          </p:blipFill>
          <p:spPr>
            <a:xfrm>
              <a:off x="659106" y="4113954"/>
              <a:ext cx="1613769" cy="1620000"/>
            </a:xfrm>
            <a:prstGeom prst="rect">
              <a:avLst/>
            </a:prstGeom>
          </p:spPr>
        </p:pic>
        <p:pic>
          <p:nvPicPr>
            <p:cNvPr id="34" name="图片 12">
              <a:extLst>
                <a:ext uri="{FF2B5EF4-FFF2-40B4-BE49-F238E27FC236}">
                  <a16:creationId xmlns:a16="http://schemas.microsoft.com/office/drawing/2014/main" id="{548A7225-DE72-C2B8-F23B-C0C8B03923C7}"/>
                </a:ext>
              </a:extLst>
            </p:cNvPr>
            <p:cNvPicPr>
              <a:picLocks noChangeAspect="1"/>
            </p:cNvPicPr>
            <p:nvPr/>
          </p:nvPicPr>
          <p:blipFill>
            <a:blip r:embed="rId9"/>
            <a:stretch>
              <a:fillRect/>
            </a:stretch>
          </p:blipFill>
          <p:spPr>
            <a:xfrm>
              <a:off x="2313939" y="4113954"/>
              <a:ext cx="1628120" cy="1620000"/>
            </a:xfrm>
            <a:prstGeom prst="rect">
              <a:avLst/>
            </a:prstGeom>
          </p:spPr>
        </p:pic>
        <p:sp>
          <p:nvSpPr>
            <p:cNvPr id="35" name="矩形 34">
              <a:extLst>
                <a:ext uri="{FF2B5EF4-FFF2-40B4-BE49-F238E27FC236}">
                  <a16:creationId xmlns:a16="http://schemas.microsoft.com/office/drawing/2014/main" id="{EF4655C6-029A-739D-DF72-A87C28D72627}"/>
                </a:ext>
              </a:extLst>
            </p:cNvPr>
            <p:cNvSpPr/>
            <p:nvPr/>
          </p:nvSpPr>
          <p:spPr>
            <a:xfrm>
              <a:off x="1555782" y="3203590"/>
              <a:ext cx="711349" cy="26547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1600" b="1" dirty="0">
                  <a:solidFill>
                    <a:schemeClr val="tx1"/>
                  </a:solidFill>
                </a:rPr>
                <a:t>砂岩</a:t>
              </a:r>
            </a:p>
          </p:txBody>
        </p:sp>
        <p:sp>
          <p:nvSpPr>
            <p:cNvPr id="36" name="矩形 16">
              <a:extLst>
                <a:ext uri="{FF2B5EF4-FFF2-40B4-BE49-F238E27FC236}">
                  <a16:creationId xmlns:a16="http://schemas.microsoft.com/office/drawing/2014/main" id="{CD36EF1D-FD75-1F7E-0541-A8C8E12AED98}"/>
                </a:ext>
              </a:extLst>
            </p:cNvPr>
            <p:cNvSpPr/>
            <p:nvPr/>
          </p:nvSpPr>
          <p:spPr>
            <a:xfrm>
              <a:off x="3206699" y="3160769"/>
              <a:ext cx="711348" cy="52322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1600" b="1" dirty="0">
                  <a:solidFill>
                    <a:schemeClr val="tx1"/>
                  </a:solidFill>
                </a:rPr>
                <a:t>枯竭砂岩</a:t>
              </a:r>
            </a:p>
          </p:txBody>
        </p:sp>
        <p:sp>
          <p:nvSpPr>
            <p:cNvPr id="37" name="矩形 17">
              <a:extLst>
                <a:ext uri="{FF2B5EF4-FFF2-40B4-BE49-F238E27FC236}">
                  <a16:creationId xmlns:a16="http://schemas.microsoft.com/office/drawing/2014/main" id="{F8401143-A4BC-7763-97F0-7472C6BDFA12}"/>
                </a:ext>
              </a:extLst>
            </p:cNvPr>
            <p:cNvSpPr/>
            <p:nvPr/>
          </p:nvSpPr>
          <p:spPr>
            <a:xfrm>
              <a:off x="1331116" y="5405366"/>
              <a:ext cx="881074" cy="26547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1600" b="1" dirty="0">
                  <a:solidFill>
                    <a:schemeClr val="tx1"/>
                  </a:solidFill>
                </a:rPr>
                <a:t>厚盐层</a:t>
              </a:r>
            </a:p>
          </p:txBody>
        </p:sp>
        <p:sp>
          <p:nvSpPr>
            <p:cNvPr id="38" name="矩形 18">
              <a:extLst>
                <a:ext uri="{FF2B5EF4-FFF2-40B4-BE49-F238E27FC236}">
                  <a16:creationId xmlns:a16="http://schemas.microsoft.com/office/drawing/2014/main" id="{C4D6AD00-149C-99D3-328A-9FFF87F04008}"/>
                </a:ext>
              </a:extLst>
            </p:cNvPr>
            <p:cNvSpPr/>
            <p:nvPr/>
          </p:nvSpPr>
          <p:spPr>
            <a:xfrm>
              <a:off x="3025932" y="5405366"/>
              <a:ext cx="881074" cy="26547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1600" b="1" dirty="0">
                  <a:solidFill>
                    <a:schemeClr val="tx1"/>
                  </a:solidFill>
                </a:rPr>
                <a:t>超压区</a:t>
              </a:r>
            </a:p>
          </p:txBody>
        </p:sp>
      </p:grpSp>
      <p:sp>
        <p:nvSpPr>
          <p:cNvPr id="39" name="Rectangle 54">
            <a:extLst>
              <a:ext uri="{FF2B5EF4-FFF2-40B4-BE49-F238E27FC236}">
                <a16:creationId xmlns:a16="http://schemas.microsoft.com/office/drawing/2014/main" id="{F8455246-F6AB-5D3A-3A95-5368E5BE0E64}"/>
              </a:ext>
            </a:extLst>
          </p:cNvPr>
          <p:cNvSpPr/>
          <p:nvPr/>
        </p:nvSpPr>
        <p:spPr>
          <a:xfrm>
            <a:off x="767661" y="3167882"/>
            <a:ext cx="3159204" cy="491980"/>
          </a:xfrm>
          <a:prstGeom prst="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tx1"/>
                </a:solidFill>
                <a:latin typeface="微软雅黑" panose="020B0503020204020204" charset="-122"/>
                <a:ea typeface="微软雅黑" panose="020B0503020204020204" charset="-122"/>
              </a:rPr>
              <a:t>提前探知风险带</a:t>
            </a:r>
          </a:p>
        </p:txBody>
      </p:sp>
      <p:sp>
        <p:nvSpPr>
          <p:cNvPr id="40" name="Rectangle 55">
            <a:extLst>
              <a:ext uri="{FF2B5EF4-FFF2-40B4-BE49-F238E27FC236}">
                <a16:creationId xmlns:a16="http://schemas.microsoft.com/office/drawing/2014/main" id="{86C24079-6ED5-C82F-1DEF-7F0312B26404}"/>
              </a:ext>
            </a:extLst>
          </p:cNvPr>
          <p:cNvSpPr/>
          <p:nvPr/>
        </p:nvSpPr>
        <p:spPr>
          <a:xfrm>
            <a:off x="4488495" y="3162816"/>
            <a:ext cx="3159204" cy="3353049"/>
          </a:xfrm>
          <a:prstGeom prst="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tx1"/>
              </a:solidFill>
            </a:endParaRPr>
          </a:p>
        </p:txBody>
      </p:sp>
      <p:sp>
        <p:nvSpPr>
          <p:cNvPr id="41" name="Rectangle 56">
            <a:extLst>
              <a:ext uri="{FF2B5EF4-FFF2-40B4-BE49-F238E27FC236}">
                <a16:creationId xmlns:a16="http://schemas.microsoft.com/office/drawing/2014/main" id="{76A4B964-75ED-5D1F-9F3C-6E0C34B10C19}"/>
              </a:ext>
            </a:extLst>
          </p:cNvPr>
          <p:cNvSpPr/>
          <p:nvPr/>
        </p:nvSpPr>
        <p:spPr>
          <a:xfrm>
            <a:off x="4488495" y="3162816"/>
            <a:ext cx="3159204" cy="491980"/>
          </a:xfrm>
          <a:prstGeom prst="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tx1"/>
                </a:solidFill>
                <a:latin typeface="微软雅黑" panose="020B0503020204020204" charset="-122"/>
                <a:ea typeface="微软雅黑" panose="020B0503020204020204" charset="-122"/>
              </a:rPr>
              <a:t>提前识别储层</a:t>
            </a:r>
          </a:p>
        </p:txBody>
      </p:sp>
      <p:sp>
        <p:nvSpPr>
          <p:cNvPr id="42" name="Rectangle 57">
            <a:extLst>
              <a:ext uri="{FF2B5EF4-FFF2-40B4-BE49-F238E27FC236}">
                <a16:creationId xmlns:a16="http://schemas.microsoft.com/office/drawing/2014/main" id="{8570F156-2153-18EF-56B6-1886BB5266E9}"/>
              </a:ext>
            </a:extLst>
          </p:cNvPr>
          <p:cNvSpPr/>
          <p:nvPr/>
        </p:nvSpPr>
        <p:spPr>
          <a:xfrm>
            <a:off x="8197794" y="3161712"/>
            <a:ext cx="3159204" cy="3353049"/>
          </a:xfrm>
          <a:prstGeom prst="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tx1"/>
              </a:solidFill>
            </a:endParaRPr>
          </a:p>
        </p:txBody>
      </p:sp>
      <p:sp>
        <p:nvSpPr>
          <p:cNvPr id="43" name="Rectangle 58">
            <a:extLst>
              <a:ext uri="{FF2B5EF4-FFF2-40B4-BE49-F238E27FC236}">
                <a16:creationId xmlns:a16="http://schemas.microsoft.com/office/drawing/2014/main" id="{0761C742-B865-668C-A600-BA2F440D335C}"/>
              </a:ext>
            </a:extLst>
          </p:cNvPr>
          <p:cNvSpPr/>
          <p:nvPr/>
        </p:nvSpPr>
        <p:spPr>
          <a:xfrm>
            <a:off x="8197794" y="3161712"/>
            <a:ext cx="3159204" cy="491980"/>
          </a:xfrm>
          <a:prstGeom prst="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tx1"/>
                </a:solidFill>
                <a:latin typeface="微软雅黑" panose="020B0503020204020204" charset="-122"/>
                <a:ea typeface="微软雅黑" panose="020B0503020204020204" charset="-122"/>
              </a:rPr>
              <a:t>储层刻画与井迹优化</a:t>
            </a:r>
          </a:p>
        </p:txBody>
      </p:sp>
      <p:pic>
        <p:nvPicPr>
          <p:cNvPr id="44" name="图片 13">
            <a:extLst>
              <a:ext uri="{FF2B5EF4-FFF2-40B4-BE49-F238E27FC236}">
                <a16:creationId xmlns:a16="http://schemas.microsoft.com/office/drawing/2014/main" id="{A63584D1-F92B-16BE-8D3A-7AA67CAB471E}"/>
              </a:ext>
            </a:extLst>
          </p:cNvPr>
          <p:cNvPicPr>
            <a:picLocks noChangeAspect="1" noChangeArrowheads="1"/>
          </p:cNvPicPr>
          <p:nvPr/>
        </p:nvPicPr>
        <p:blipFill rotWithShape="1">
          <a:blip r:embed="rId10" cstate="print">
            <a:extLst>
              <a:ext uri="{28A0092B-C50C-407E-A947-70E740481C1C}">
                <a14:useLocalDpi xmlns:a14="http://schemas.microsoft.com/office/drawing/2010/main" val="0"/>
              </a:ext>
            </a:extLst>
          </a:blip>
          <a:srcRect l="388" t="10883" r="702" b="13712"/>
          <a:stretch>
            <a:fillRect/>
          </a:stretch>
        </p:blipFill>
        <p:spPr bwMode="auto">
          <a:xfrm>
            <a:off x="4696580" y="3718818"/>
            <a:ext cx="2764208" cy="1247303"/>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216285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0A7D84-1156-0256-07B5-ECA223D03156}"/>
            </a:ext>
          </a:extLst>
        </p:cNvPr>
        <p:cNvGrpSpPr/>
        <p:nvPr/>
      </p:nvGrpSpPr>
      <p:grpSpPr>
        <a:xfrm>
          <a:off x="0" y="0"/>
          <a:ext cx="0" cy="0"/>
          <a:chOff x="0" y="0"/>
          <a:chExt cx="0" cy="0"/>
        </a:xfrm>
      </p:grpSpPr>
      <p:sp>
        <p:nvSpPr>
          <p:cNvPr id="15" name="矩形 14">
            <a:extLst>
              <a:ext uri="{FF2B5EF4-FFF2-40B4-BE49-F238E27FC236}">
                <a16:creationId xmlns:a16="http://schemas.microsoft.com/office/drawing/2014/main" id="{50F9C769-3C55-49B5-D3F3-CFEBFC9443D4}"/>
              </a:ext>
            </a:extLst>
          </p:cNvPr>
          <p:cNvSpPr/>
          <p:nvPr/>
        </p:nvSpPr>
        <p:spPr>
          <a:xfrm>
            <a:off x="391886" y="844458"/>
            <a:ext cx="11408228" cy="54429"/>
          </a:xfrm>
          <a:prstGeom prst="rect">
            <a:avLst/>
          </a:prstGeom>
          <a:gradFill>
            <a:gsLst>
              <a:gs pos="100000">
                <a:schemeClr val="accent2">
                  <a:lumMod val="40000"/>
                  <a:lumOff val="60000"/>
                </a:schemeClr>
              </a:gs>
              <a:gs pos="17000">
                <a:srgbClr val="00B0F0"/>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a:extLst>
              <a:ext uri="{FF2B5EF4-FFF2-40B4-BE49-F238E27FC236}">
                <a16:creationId xmlns:a16="http://schemas.microsoft.com/office/drawing/2014/main" id="{77734875-0EDA-9399-A865-2C10E361F8E4}"/>
              </a:ext>
            </a:extLst>
          </p:cNvPr>
          <p:cNvSpPr/>
          <p:nvPr/>
        </p:nvSpPr>
        <p:spPr>
          <a:xfrm>
            <a:off x="624840" y="80813"/>
            <a:ext cx="4709160" cy="707886"/>
          </a:xfrm>
          <a:prstGeom prst="rect">
            <a:avLst/>
          </a:prstGeom>
          <a:noFill/>
        </p:spPr>
        <p:txBody>
          <a:bodyPr wrap="square">
            <a:spAutoFit/>
          </a:bodyPr>
          <a:lstStyle/>
          <a:p>
            <a:r>
              <a:rPr lang="zh-CN" altLang="en-US" sz="4000" b="1" dirty="0">
                <a:solidFill>
                  <a:srgbClr val="002060"/>
                </a:solidFill>
                <a:latin typeface="微软雅黑" panose="020B0503020204020204" pitchFamily="34" charset="-122"/>
                <a:ea typeface="微软雅黑" panose="020B0503020204020204" pitchFamily="34" charset="-122"/>
              </a:rPr>
              <a:t>研究背景与意义</a:t>
            </a:r>
          </a:p>
        </p:txBody>
      </p:sp>
      <p:pic>
        <p:nvPicPr>
          <p:cNvPr id="20" name="图片 19">
            <a:extLst>
              <a:ext uri="{FF2B5EF4-FFF2-40B4-BE49-F238E27FC236}">
                <a16:creationId xmlns:a16="http://schemas.microsoft.com/office/drawing/2014/main" id="{869BEBA6-9C2D-EA86-9E34-5B9AEB44ED8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99498" y="129673"/>
            <a:ext cx="2731447" cy="610166"/>
          </a:xfrm>
          <a:prstGeom prst="rect">
            <a:avLst/>
          </a:prstGeom>
        </p:spPr>
      </p:pic>
      <p:sp>
        <p:nvSpPr>
          <p:cNvPr id="2" name="文本框 1">
            <a:extLst>
              <a:ext uri="{FF2B5EF4-FFF2-40B4-BE49-F238E27FC236}">
                <a16:creationId xmlns:a16="http://schemas.microsoft.com/office/drawing/2014/main" id="{41B03B94-A797-BE9C-00B3-B689BD058691}"/>
              </a:ext>
            </a:extLst>
          </p:cNvPr>
          <p:cNvSpPr txBox="1"/>
          <p:nvPr/>
        </p:nvSpPr>
        <p:spPr>
          <a:xfrm>
            <a:off x="66192" y="1058589"/>
            <a:ext cx="2245208" cy="430887"/>
          </a:xfrm>
          <a:prstGeom prst="rect">
            <a:avLst/>
          </a:prstGeom>
          <a:noFill/>
        </p:spPr>
        <p:txBody>
          <a:bodyPr wrap="square" rtlCol="0">
            <a:spAutoFit/>
          </a:bodyPr>
          <a:lstStyle>
            <a:defPPr>
              <a:defRPr lang="zh-CN"/>
            </a:defPPr>
            <a:lvl1pPr>
              <a:defRPr sz="2200" b="1">
                <a:solidFill>
                  <a:srgbClr val="C00000"/>
                </a:solidFill>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Times New Roman" panose="02020603050405020304" pitchFamily="18" charset="0"/>
              </a:defRPr>
            </a:lvl1pPr>
          </a:lstStyle>
          <a:p>
            <a:pPr algn="ctr"/>
            <a:r>
              <a:rPr lang="zh-CN" altLang="en-US" dirty="0"/>
              <a:t>发展趋势</a:t>
            </a:r>
            <a:r>
              <a:rPr lang="en-US" altLang="zh-CN" dirty="0"/>
              <a:t>-</a:t>
            </a:r>
            <a:r>
              <a:rPr lang="zh-CN" altLang="en-US" dirty="0"/>
              <a:t>国外</a:t>
            </a:r>
          </a:p>
        </p:txBody>
      </p:sp>
      <p:sp>
        <p:nvSpPr>
          <p:cNvPr id="4" name="文本框 3">
            <a:extLst>
              <a:ext uri="{FF2B5EF4-FFF2-40B4-BE49-F238E27FC236}">
                <a16:creationId xmlns:a16="http://schemas.microsoft.com/office/drawing/2014/main" id="{A47380D7-3C9B-1F81-ECAD-072B01003AAB}"/>
              </a:ext>
            </a:extLst>
          </p:cNvPr>
          <p:cNvSpPr txBox="1"/>
          <p:nvPr/>
        </p:nvSpPr>
        <p:spPr>
          <a:xfrm>
            <a:off x="1223495" y="3278257"/>
            <a:ext cx="10064750" cy="707886"/>
          </a:xfrm>
          <a:prstGeom prst="rect">
            <a:avLst/>
          </a:prstGeom>
          <a:noFill/>
        </p:spPr>
        <p:txBody>
          <a:bodyPr wrap="square" rtlCol="0" anchor="t">
            <a:spAutoFit/>
          </a:bodyPr>
          <a:lstStyle/>
          <a:p>
            <a:pPr indent="720090" algn="ctr"/>
            <a:r>
              <a:rPr lang="zh-CN" altLang="en-US" sz="2000" b="1" dirty="0">
                <a:solidFill>
                  <a:srgbClr val="0000FF"/>
                </a:solidFill>
                <a:sym typeface="+mn-ea"/>
              </a:rPr>
              <a:t>哈利伯顿</a:t>
            </a:r>
            <a:r>
              <a:rPr lang="zh-CN" altLang="en-US" sz="2000" b="1" dirty="0">
                <a:sym typeface="+mn-ea"/>
              </a:rPr>
              <a:t>的方位远探测仪器</a:t>
            </a:r>
            <a:r>
              <a:rPr lang="en-US" altLang="zh-CN" sz="2000" b="1" dirty="0">
                <a:sym typeface="+mn-ea"/>
              </a:rPr>
              <a:t>EarthStar</a:t>
            </a:r>
            <a:r>
              <a:rPr lang="zh-CN" altLang="en-US" sz="2000" b="1" dirty="0">
                <a:sym typeface="+mn-ea"/>
              </a:rPr>
              <a:t>具有前视探测能力</a:t>
            </a:r>
          </a:p>
          <a:p>
            <a:pPr indent="720090" algn="ctr"/>
            <a:r>
              <a:rPr lang="zh-CN" altLang="en-US" sz="2000" b="1" dirty="0">
                <a:sym typeface="+mn-ea"/>
              </a:rPr>
              <a:t>采用单发双收形式，收发短节自由组合</a:t>
            </a:r>
          </a:p>
        </p:txBody>
      </p:sp>
      <p:grpSp>
        <p:nvGrpSpPr>
          <p:cNvPr id="5" name="组合 4">
            <a:extLst>
              <a:ext uri="{FF2B5EF4-FFF2-40B4-BE49-F238E27FC236}">
                <a16:creationId xmlns:a16="http://schemas.microsoft.com/office/drawing/2014/main" id="{12B1D5B8-181D-CD30-3E85-0A9305790D85}"/>
              </a:ext>
            </a:extLst>
          </p:cNvPr>
          <p:cNvGrpSpPr/>
          <p:nvPr/>
        </p:nvGrpSpPr>
        <p:grpSpPr>
          <a:xfrm>
            <a:off x="1127550" y="3938502"/>
            <a:ext cx="10064750" cy="751221"/>
            <a:chOff x="830955" y="4465780"/>
            <a:chExt cx="10064750" cy="751221"/>
          </a:xfrm>
        </p:grpSpPr>
        <p:grpSp>
          <p:nvGrpSpPr>
            <p:cNvPr id="6" name="组合 5">
              <a:extLst>
                <a:ext uri="{FF2B5EF4-FFF2-40B4-BE49-F238E27FC236}">
                  <a16:creationId xmlns:a16="http://schemas.microsoft.com/office/drawing/2014/main" id="{611A30B0-AC63-5761-96EB-25EBC10DD8A0}"/>
                </a:ext>
              </a:extLst>
            </p:cNvPr>
            <p:cNvGrpSpPr/>
            <p:nvPr/>
          </p:nvGrpSpPr>
          <p:grpSpPr>
            <a:xfrm>
              <a:off x="830955" y="4757261"/>
              <a:ext cx="10064750" cy="459740"/>
              <a:chOff x="1785" y="5645"/>
              <a:chExt cx="15850" cy="724"/>
            </a:xfrm>
          </p:grpSpPr>
          <p:pic>
            <p:nvPicPr>
              <p:cNvPr id="11" name="图片 10">
                <a:extLst>
                  <a:ext uri="{FF2B5EF4-FFF2-40B4-BE49-F238E27FC236}">
                    <a16:creationId xmlns:a16="http://schemas.microsoft.com/office/drawing/2014/main" id="{251BF247-0FA1-4E63-8E76-10FF50F2CFEC}"/>
                  </a:ext>
                </a:extLst>
              </p:cNvPr>
              <p:cNvPicPr>
                <a:picLocks noChangeAspect="1"/>
              </p:cNvPicPr>
              <p:nvPr/>
            </p:nvPicPr>
            <p:blipFill>
              <a:blip r:embed="rId3"/>
              <a:stretch>
                <a:fillRect/>
              </a:stretch>
            </p:blipFill>
            <p:spPr>
              <a:xfrm>
                <a:off x="1785" y="5729"/>
                <a:ext cx="15850" cy="640"/>
              </a:xfrm>
              <a:prstGeom prst="rect">
                <a:avLst/>
              </a:prstGeom>
            </p:spPr>
          </p:pic>
          <p:sp>
            <p:nvSpPr>
              <p:cNvPr id="13" name="矩形 12">
                <a:extLst>
                  <a:ext uri="{FF2B5EF4-FFF2-40B4-BE49-F238E27FC236}">
                    <a16:creationId xmlns:a16="http://schemas.microsoft.com/office/drawing/2014/main" id="{DF92C008-97AC-ACF2-6854-F66930A2638E}"/>
                  </a:ext>
                </a:extLst>
              </p:cNvPr>
              <p:cNvSpPr/>
              <p:nvPr/>
            </p:nvSpPr>
            <p:spPr>
              <a:xfrm>
                <a:off x="4316" y="5666"/>
                <a:ext cx="477" cy="244"/>
              </a:xfrm>
              <a:prstGeom prst="rect">
                <a:avLst/>
              </a:prstGeom>
              <a:solidFill>
                <a:schemeClr val="bg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solidFill>
                    <a:schemeClr val="lt1">
                      <a:alpha val="0"/>
                    </a:schemeClr>
                  </a:solidFill>
                </a:endParaRPr>
              </a:p>
            </p:txBody>
          </p:sp>
          <p:sp>
            <p:nvSpPr>
              <p:cNvPr id="14" name="矩形 13">
                <a:extLst>
                  <a:ext uri="{FF2B5EF4-FFF2-40B4-BE49-F238E27FC236}">
                    <a16:creationId xmlns:a16="http://schemas.microsoft.com/office/drawing/2014/main" id="{B363652A-BBA1-248C-C857-5396C3C0F654}"/>
                  </a:ext>
                </a:extLst>
              </p:cNvPr>
              <p:cNvSpPr/>
              <p:nvPr/>
            </p:nvSpPr>
            <p:spPr>
              <a:xfrm>
                <a:off x="9922" y="5645"/>
                <a:ext cx="1096" cy="244"/>
              </a:xfrm>
              <a:prstGeom prst="rect">
                <a:avLst/>
              </a:prstGeom>
              <a:solidFill>
                <a:schemeClr val="bg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solidFill>
                    <a:schemeClr val="lt1">
                      <a:alpha val="0"/>
                    </a:schemeClr>
                  </a:solidFill>
                </a:endParaRPr>
              </a:p>
            </p:txBody>
          </p:sp>
          <p:sp>
            <p:nvSpPr>
              <p:cNvPr id="16" name="矩形 15">
                <a:extLst>
                  <a:ext uri="{FF2B5EF4-FFF2-40B4-BE49-F238E27FC236}">
                    <a16:creationId xmlns:a16="http://schemas.microsoft.com/office/drawing/2014/main" id="{1389F526-AFE4-4C58-6A77-28954FBF3D79}"/>
                  </a:ext>
                </a:extLst>
              </p:cNvPr>
              <p:cNvSpPr/>
              <p:nvPr/>
            </p:nvSpPr>
            <p:spPr>
              <a:xfrm>
                <a:off x="13489" y="5645"/>
                <a:ext cx="477" cy="244"/>
              </a:xfrm>
              <a:prstGeom prst="rect">
                <a:avLst/>
              </a:prstGeom>
              <a:solidFill>
                <a:schemeClr val="bg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solidFill>
                    <a:schemeClr val="lt1">
                      <a:alpha val="0"/>
                    </a:schemeClr>
                  </a:solidFill>
                </a:endParaRPr>
              </a:p>
            </p:txBody>
          </p:sp>
          <p:sp>
            <p:nvSpPr>
              <p:cNvPr id="18" name="矩形 17">
                <a:extLst>
                  <a:ext uri="{FF2B5EF4-FFF2-40B4-BE49-F238E27FC236}">
                    <a16:creationId xmlns:a16="http://schemas.microsoft.com/office/drawing/2014/main" id="{0A843228-4E3F-D4F2-4ACF-82FF979364F4}"/>
                  </a:ext>
                </a:extLst>
              </p:cNvPr>
              <p:cNvSpPr/>
              <p:nvPr/>
            </p:nvSpPr>
            <p:spPr>
              <a:xfrm>
                <a:off x="16051" y="5666"/>
                <a:ext cx="477" cy="244"/>
              </a:xfrm>
              <a:prstGeom prst="rect">
                <a:avLst/>
              </a:prstGeom>
              <a:solidFill>
                <a:schemeClr val="bg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solidFill>
                    <a:schemeClr val="lt1">
                      <a:alpha val="0"/>
                    </a:schemeClr>
                  </a:solidFill>
                </a:endParaRPr>
              </a:p>
            </p:txBody>
          </p:sp>
        </p:grpSp>
        <p:sp>
          <p:nvSpPr>
            <p:cNvPr id="7" name="文本框 13">
              <a:extLst>
                <a:ext uri="{FF2B5EF4-FFF2-40B4-BE49-F238E27FC236}">
                  <a16:creationId xmlns:a16="http://schemas.microsoft.com/office/drawing/2014/main" id="{3309C6EC-D007-6D1A-0DEA-02EA154D3225}"/>
                </a:ext>
              </a:extLst>
            </p:cNvPr>
            <p:cNvSpPr txBox="1"/>
            <p:nvPr/>
          </p:nvSpPr>
          <p:spPr>
            <a:xfrm>
              <a:off x="6109701" y="4526756"/>
              <a:ext cx="944464" cy="398780"/>
            </a:xfrm>
            <a:prstGeom prst="rect">
              <a:avLst/>
            </a:prstGeom>
            <a:noFill/>
          </p:spPr>
          <p:txBody>
            <a:bodyPr wrap="square" rtlCol="0">
              <a:spAutoFit/>
            </a:bodyPr>
            <a:lstStyle>
              <a:defPPr>
                <a:defRPr lang="en-US"/>
              </a:defPPr>
              <a:lvl1pPr>
                <a:defRPr sz="2400" b="1">
                  <a:solidFill>
                    <a:srgbClr val="003366"/>
                  </a:solidFill>
                  <a:latin typeface="Times New Roman" panose="02020603050405020304" pitchFamily="18" charset="0"/>
                  <a:ea typeface="微软雅黑" panose="020B0503020204020204" charset="-122"/>
                  <a:cs typeface="Times New Roman" panose="02020603050405020304" pitchFamily="18" charset="0"/>
                </a:defRPr>
              </a:lvl1pPr>
              <a:lvl2pPr marL="342900" algn="l" defTabSz="342900" rtl="0" eaLnBrk="1" latinLnBrk="0" hangingPunct="1">
                <a:defRPr sz="1400" kern="1200">
                  <a:solidFill>
                    <a:schemeClr val="tx1"/>
                  </a:solidFill>
                  <a:latin typeface="+mn-lt"/>
                  <a:ea typeface="+mn-ea"/>
                  <a:cs typeface="+mn-cs"/>
                </a:defRPr>
              </a:lvl2pPr>
              <a:lvl3pPr marL="685800" algn="l" defTabSz="342900" rtl="0" eaLnBrk="1" latinLnBrk="0" hangingPunct="1">
                <a:defRPr sz="1400" kern="1200">
                  <a:solidFill>
                    <a:schemeClr val="tx1"/>
                  </a:solidFill>
                  <a:latin typeface="+mn-lt"/>
                  <a:ea typeface="+mn-ea"/>
                  <a:cs typeface="+mn-cs"/>
                </a:defRPr>
              </a:lvl3pPr>
              <a:lvl4pPr marL="1028700" algn="l" defTabSz="342900" rtl="0" eaLnBrk="1" latinLnBrk="0" hangingPunct="1">
                <a:defRPr sz="1400" kern="1200">
                  <a:solidFill>
                    <a:schemeClr val="tx1"/>
                  </a:solidFill>
                  <a:latin typeface="+mn-lt"/>
                  <a:ea typeface="+mn-ea"/>
                  <a:cs typeface="+mn-cs"/>
                </a:defRPr>
              </a:lvl4pPr>
              <a:lvl5pPr marL="1371600" algn="l" defTabSz="342900" rtl="0" eaLnBrk="1" latinLnBrk="0" hangingPunct="1">
                <a:defRPr sz="1400" kern="1200">
                  <a:solidFill>
                    <a:schemeClr val="tx1"/>
                  </a:solidFill>
                  <a:latin typeface="+mn-lt"/>
                  <a:ea typeface="+mn-ea"/>
                  <a:cs typeface="+mn-cs"/>
                </a:defRPr>
              </a:lvl5pPr>
              <a:lvl6pPr marL="1714500" algn="l" defTabSz="342900" rtl="0" eaLnBrk="1" latinLnBrk="0" hangingPunct="1">
                <a:defRPr sz="1400" kern="1200">
                  <a:solidFill>
                    <a:schemeClr val="tx1"/>
                  </a:solidFill>
                  <a:latin typeface="+mn-lt"/>
                  <a:ea typeface="+mn-ea"/>
                  <a:cs typeface="+mn-cs"/>
                </a:defRPr>
              </a:lvl6pPr>
              <a:lvl7pPr marL="2057400" algn="l" defTabSz="342900" rtl="0" eaLnBrk="1" latinLnBrk="0" hangingPunct="1">
                <a:defRPr sz="1400" kern="1200">
                  <a:solidFill>
                    <a:schemeClr val="tx1"/>
                  </a:solidFill>
                  <a:latin typeface="+mn-lt"/>
                  <a:ea typeface="+mn-ea"/>
                  <a:cs typeface="+mn-cs"/>
                </a:defRPr>
              </a:lvl7pPr>
              <a:lvl8pPr marL="2400300" algn="l" defTabSz="342900" rtl="0" eaLnBrk="1" latinLnBrk="0" hangingPunct="1">
                <a:defRPr sz="1400" kern="1200">
                  <a:solidFill>
                    <a:schemeClr val="tx1"/>
                  </a:solidFill>
                  <a:latin typeface="+mn-lt"/>
                  <a:ea typeface="+mn-ea"/>
                  <a:cs typeface="+mn-cs"/>
                </a:defRPr>
              </a:lvl8pPr>
              <a:lvl9pPr marL="2743200" algn="l" defTabSz="342900" rtl="0" eaLnBrk="1" latinLnBrk="0" hangingPunct="1">
                <a:defRPr sz="14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defRPr/>
              </a:pPr>
              <a:r>
                <a:rPr kumimoji="0" lang="zh-CN" altLang="en-US" sz="2000" b="1" i="0" u="none" strike="noStrike" kern="1200" cap="none" spc="0" normalizeH="0" baseline="0" noProof="0" dirty="0">
                  <a:ln>
                    <a:noFill/>
                  </a:ln>
                  <a:solidFill>
                    <a:srgbClr val="C00000"/>
                  </a:solidFill>
                  <a:effectLst/>
                  <a:uLnTx/>
                  <a:uFillTx/>
                </a:rPr>
                <a:t>接收</a:t>
              </a:r>
              <a:r>
                <a:rPr kumimoji="0" lang="en-US" altLang="zh-CN" sz="2000" b="1" i="0" u="none" strike="noStrike" kern="1200" cap="none" spc="0" normalizeH="0" baseline="0" noProof="0" dirty="0">
                  <a:ln>
                    <a:noFill/>
                  </a:ln>
                  <a:solidFill>
                    <a:srgbClr val="C00000"/>
                  </a:solidFill>
                  <a:effectLst/>
                  <a:uLnTx/>
                  <a:uFillTx/>
                </a:rPr>
                <a:t>1</a:t>
              </a:r>
            </a:p>
          </p:txBody>
        </p:sp>
        <p:sp>
          <p:nvSpPr>
            <p:cNvPr id="9" name="文本框 8">
              <a:extLst>
                <a:ext uri="{FF2B5EF4-FFF2-40B4-BE49-F238E27FC236}">
                  <a16:creationId xmlns:a16="http://schemas.microsoft.com/office/drawing/2014/main" id="{5B19C396-822B-6FD5-B6CF-B5498E4FD4EB}"/>
                </a:ext>
              </a:extLst>
            </p:cNvPr>
            <p:cNvSpPr txBox="1"/>
            <p:nvPr/>
          </p:nvSpPr>
          <p:spPr>
            <a:xfrm>
              <a:off x="9709260" y="4495641"/>
              <a:ext cx="775436" cy="398780"/>
            </a:xfrm>
            <a:prstGeom prst="rect">
              <a:avLst/>
            </a:prstGeom>
            <a:noFill/>
          </p:spPr>
          <p:txBody>
            <a:bodyPr wrap="square" rtlCol="0">
              <a:spAutoFit/>
            </a:bodyPr>
            <a:lstStyle>
              <a:defPPr>
                <a:defRPr lang="en-US"/>
              </a:defPPr>
              <a:lvl1pPr>
                <a:defRPr sz="2400" b="1">
                  <a:solidFill>
                    <a:srgbClr val="003366"/>
                  </a:solidFill>
                  <a:latin typeface="Times New Roman" panose="02020603050405020304" pitchFamily="18" charset="0"/>
                  <a:ea typeface="微软雅黑" panose="020B0503020204020204" charset="-122"/>
                  <a:cs typeface="Times New Roman" panose="02020603050405020304" pitchFamily="18" charset="0"/>
                </a:defRPr>
              </a:lvl1pPr>
              <a:lvl2pPr marL="342900" algn="l" defTabSz="342900" rtl="0" eaLnBrk="1" latinLnBrk="0" hangingPunct="1">
                <a:defRPr sz="1400" kern="1200">
                  <a:solidFill>
                    <a:schemeClr val="tx1"/>
                  </a:solidFill>
                  <a:latin typeface="+mn-lt"/>
                  <a:ea typeface="+mn-ea"/>
                  <a:cs typeface="+mn-cs"/>
                </a:defRPr>
              </a:lvl2pPr>
              <a:lvl3pPr marL="685800" algn="l" defTabSz="342900" rtl="0" eaLnBrk="1" latinLnBrk="0" hangingPunct="1">
                <a:defRPr sz="1400" kern="1200">
                  <a:solidFill>
                    <a:schemeClr val="tx1"/>
                  </a:solidFill>
                  <a:latin typeface="+mn-lt"/>
                  <a:ea typeface="+mn-ea"/>
                  <a:cs typeface="+mn-cs"/>
                </a:defRPr>
              </a:lvl3pPr>
              <a:lvl4pPr marL="1028700" algn="l" defTabSz="342900" rtl="0" eaLnBrk="1" latinLnBrk="0" hangingPunct="1">
                <a:defRPr sz="1400" kern="1200">
                  <a:solidFill>
                    <a:schemeClr val="tx1"/>
                  </a:solidFill>
                  <a:latin typeface="+mn-lt"/>
                  <a:ea typeface="+mn-ea"/>
                  <a:cs typeface="+mn-cs"/>
                </a:defRPr>
              </a:lvl4pPr>
              <a:lvl5pPr marL="1371600" algn="l" defTabSz="342900" rtl="0" eaLnBrk="1" latinLnBrk="0" hangingPunct="1">
                <a:defRPr sz="1400" kern="1200">
                  <a:solidFill>
                    <a:schemeClr val="tx1"/>
                  </a:solidFill>
                  <a:latin typeface="+mn-lt"/>
                  <a:ea typeface="+mn-ea"/>
                  <a:cs typeface="+mn-cs"/>
                </a:defRPr>
              </a:lvl5pPr>
              <a:lvl6pPr marL="1714500" algn="l" defTabSz="342900" rtl="0" eaLnBrk="1" latinLnBrk="0" hangingPunct="1">
                <a:defRPr sz="1400" kern="1200">
                  <a:solidFill>
                    <a:schemeClr val="tx1"/>
                  </a:solidFill>
                  <a:latin typeface="+mn-lt"/>
                  <a:ea typeface="+mn-ea"/>
                  <a:cs typeface="+mn-cs"/>
                </a:defRPr>
              </a:lvl6pPr>
              <a:lvl7pPr marL="2057400" algn="l" defTabSz="342900" rtl="0" eaLnBrk="1" latinLnBrk="0" hangingPunct="1">
                <a:defRPr sz="1400" kern="1200">
                  <a:solidFill>
                    <a:schemeClr val="tx1"/>
                  </a:solidFill>
                  <a:latin typeface="+mn-lt"/>
                  <a:ea typeface="+mn-ea"/>
                  <a:cs typeface="+mn-cs"/>
                </a:defRPr>
              </a:lvl7pPr>
              <a:lvl8pPr marL="2400300" algn="l" defTabSz="342900" rtl="0" eaLnBrk="1" latinLnBrk="0" hangingPunct="1">
                <a:defRPr sz="1400" kern="1200">
                  <a:solidFill>
                    <a:schemeClr val="tx1"/>
                  </a:solidFill>
                  <a:latin typeface="+mn-lt"/>
                  <a:ea typeface="+mn-ea"/>
                  <a:cs typeface="+mn-cs"/>
                </a:defRPr>
              </a:lvl8pPr>
              <a:lvl9pPr marL="2743200" algn="l" defTabSz="342900" rtl="0" eaLnBrk="1" latinLnBrk="0" hangingPunct="1">
                <a:defRPr sz="14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defRPr/>
              </a:pPr>
              <a:r>
                <a:rPr kumimoji="0" lang="zh-CN" sz="2000" b="1" i="0" u="none" strike="noStrike" kern="1200" cap="none" spc="0" normalizeH="0" baseline="0" noProof="0" dirty="0">
                  <a:ln>
                    <a:noFill/>
                  </a:ln>
                  <a:solidFill>
                    <a:srgbClr val="002060"/>
                  </a:solidFill>
                  <a:effectLst/>
                  <a:uLnTx/>
                  <a:uFillTx/>
                </a:rPr>
                <a:t>发射</a:t>
              </a:r>
            </a:p>
          </p:txBody>
        </p:sp>
        <p:sp>
          <p:nvSpPr>
            <p:cNvPr id="10" name="文本框 13">
              <a:extLst>
                <a:ext uri="{FF2B5EF4-FFF2-40B4-BE49-F238E27FC236}">
                  <a16:creationId xmlns:a16="http://schemas.microsoft.com/office/drawing/2014/main" id="{B41522C9-E1AC-94F9-217C-9637D38845D4}"/>
                </a:ext>
              </a:extLst>
            </p:cNvPr>
            <p:cNvSpPr txBox="1"/>
            <p:nvPr/>
          </p:nvSpPr>
          <p:spPr>
            <a:xfrm>
              <a:off x="2096501" y="4465780"/>
              <a:ext cx="986172" cy="398780"/>
            </a:xfrm>
            <a:prstGeom prst="rect">
              <a:avLst/>
            </a:prstGeom>
            <a:noFill/>
          </p:spPr>
          <p:txBody>
            <a:bodyPr wrap="square" rtlCol="0">
              <a:spAutoFit/>
            </a:bodyPr>
            <a:lstStyle>
              <a:defPPr>
                <a:defRPr lang="en-US"/>
              </a:defPPr>
              <a:lvl1pPr>
                <a:defRPr sz="2400" b="1">
                  <a:solidFill>
                    <a:srgbClr val="003366"/>
                  </a:solidFill>
                  <a:latin typeface="Times New Roman" panose="02020603050405020304" pitchFamily="18" charset="0"/>
                  <a:ea typeface="微软雅黑" panose="020B0503020204020204" charset="-122"/>
                  <a:cs typeface="Times New Roman" panose="02020603050405020304" pitchFamily="18" charset="0"/>
                </a:defRPr>
              </a:lvl1pPr>
              <a:lvl2pPr marL="342900" algn="l" defTabSz="342900" rtl="0" eaLnBrk="1" latinLnBrk="0" hangingPunct="1">
                <a:defRPr sz="1400" kern="1200">
                  <a:solidFill>
                    <a:schemeClr val="tx1"/>
                  </a:solidFill>
                  <a:latin typeface="+mn-lt"/>
                  <a:ea typeface="+mn-ea"/>
                  <a:cs typeface="+mn-cs"/>
                </a:defRPr>
              </a:lvl2pPr>
              <a:lvl3pPr marL="685800" algn="l" defTabSz="342900" rtl="0" eaLnBrk="1" latinLnBrk="0" hangingPunct="1">
                <a:defRPr sz="1400" kern="1200">
                  <a:solidFill>
                    <a:schemeClr val="tx1"/>
                  </a:solidFill>
                  <a:latin typeface="+mn-lt"/>
                  <a:ea typeface="+mn-ea"/>
                  <a:cs typeface="+mn-cs"/>
                </a:defRPr>
              </a:lvl3pPr>
              <a:lvl4pPr marL="1028700" algn="l" defTabSz="342900" rtl="0" eaLnBrk="1" latinLnBrk="0" hangingPunct="1">
                <a:defRPr sz="1400" kern="1200">
                  <a:solidFill>
                    <a:schemeClr val="tx1"/>
                  </a:solidFill>
                  <a:latin typeface="+mn-lt"/>
                  <a:ea typeface="+mn-ea"/>
                  <a:cs typeface="+mn-cs"/>
                </a:defRPr>
              </a:lvl4pPr>
              <a:lvl5pPr marL="1371600" algn="l" defTabSz="342900" rtl="0" eaLnBrk="1" latinLnBrk="0" hangingPunct="1">
                <a:defRPr sz="1400" kern="1200">
                  <a:solidFill>
                    <a:schemeClr val="tx1"/>
                  </a:solidFill>
                  <a:latin typeface="+mn-lt"/>
                  <a:ea typeface="+mn-ea"/>
                  <a:cs typeface="+mn-cs"/>
                </a:defRPr>
              </a:lvl5pPr>
              <a:lvl6pPr marL="1714500" algn="l" defTabSz="342900" rtl="0" eaLnBrk="1" latinLnBrk="0" hangingPunct="1">
                <a:defRPr sz="1400" kern="1200">
                  <a:solidFill>
                    <a:schemeClr val="tx1"/>
                  </a:solidFill>
                  <a:latin typeface="+mn-lt"/>
                  <a:ea typeface="+mn-ea"/>
                  <a:cs typeface="+mn-cs"/>
                </a:defRPr>
              </a:lvl6pPr>
              <a:lvl7pPr marL="2057400" algn="l" defTabSz="342900" rtl="0" eaLnBrk="1" latinLnBrk="0" hangingPunct="1">
                <a:defRPr sz="1400" kern="1200">
                  <a:solidFill>
                    <a:schemeClr val="tx1"/>
                  </a:solidFill>
                  <a:latin typeface="+mn-lt"/>
                  <a:ea typeface="+mn-ea"/>
                  <a:cs typeface="+mn-cs"/>
                </a:defRPr>
              </a:lvl7pPr>
              <a:lvl8pPr marL="2400300" algn="l" defTabSz="342900" rtl="0" eaLnBrk="1" latinLnBrk="0" hangingPunct="1">
                <a:defRPr sz="1400" kern="1200">
                  <a:solidFill>
                    <a:schemeClr val="tx1"/>
                  </a:solidFill>
                  <a:latin typeface="+mn-lt"/>
                  <a:ea typeface="+mn-ea"/>
                  <a:cs typeface="+mn-cs"/>
                </a:defRPr>
              </a:lvl8pPr>
              <a:lvl9pPr marL="2743200" algn="l" defTabSz="342900" rtl="0" eaLnBrk="1" latinLnBrk="0" hangingPunct="1">
                <a:defRPr sz="14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defRPr/>
              </a:pPr>
              <a:r>
                <a:rPr kumimoji="0" lang="zh-CN" altLang="en-US" sz="2000" b="1" i="0" u="none" strike="noStrike" kern="1200" cap="none" spc="0" normalizeH="0" baseline="0" noProof="0" dirty="0">
                  <a:ln>
                    <a:noFill/>
                  </a:ln>
                  <a:solidFill>
                    <a:srgbClr val="C00000"/>
                  </a:solidFill>
                  <a:effectLst/>
                  <a:uLnTx/>
                  <a:uFillTx/>
                </a:rPr>
                <a:t>接收</a:t>
              </a:r>
              <a:r>
                <a:rPr kumimoji="0" lang="en-US" altLang="zh-CN" sz="2000" b="1" i="0" u="none" strike="noStrike" kern="1200" cap="none" spc="0" normalizeH="0" baseline="0" noProof="0" dirty="0">
                  <a:ln>
                    <a:noFill/>
                  </a:ln>
                  <a:solidFill>
                    <a:srgbClr val="C00000"/>
                  </a:solidFill>
                  <a:effectLst/>
                  <a:uLnTx/>
                  <a:uFillTx/>
                </a:rPr>
                <a:t>2</a:t>
              </a:r>
            </a:p>
          </p:txBody>
        </p:sp>
      </p:grpSp>
      <p:sp>
        <p:nvSpPr>
          <p:cNvPr id="19" name="文本框 18">
            <a:extLst>
              <a:ext uri="{FF2B5EF4-FFF2-40B4-BE49-F238E27FC236}">
                <a16:creationId xmlns:a16="http://schemas.microsoft.com/office/drawing/2014/main" id="{00BD3FA4-5DDF-6CCC-C49A-AF511BECD100}"/>
              </a:ext>
            </a:extLst>
          </p:cNvPr>
          <p:cNvSpPr txBox="1"/>
          <p:nvPr/>
        </p:nvSpPr>
        <p:spPr>
          <a:xfrm>
            <a:off x="1223495" y="1659974"/>
            <a:ext cx="10163175" cy="707886"/>
          </a:xfrm>
          <a:prstGeom prst="rect">
            <a:avLst/>
          </a:prstGeom>
          <a:noFill/>
        </p:spPr>
        <p:txBody>
          <a:bodyPr wrap="square" rtlCol="0" anchor="t">
            <a:spAutoFit/>
          </a:bodyPr>
          <a:lstStyle/>
          <a:p>
            <a:pPr indent="720090" algn="ctr"/>
            <a:r>
              <a:rPr lang="zh-CN" altLang="zh-CN" sz="2000" b="1" dirty="0">
                <a:solidFill>
                  <a:srgbClr val="0000FF"/>
                </a:solidFill>
                <a:sym typeface="+mn-ea"/>
              </a:rPr>
              <a:t>斯伦贝谢</a:t>
            </a:r>
            <a:r>
              <a:rPr lang="zh-CN" altLang="en-US" sz="2000" b="1" dirty="0">
                <a:sym typeface="+mn-ea"/>
              </a:rPr>
              <a:t>的方位远探测、前视探测仪器具有相似的结构</a:t>
            </a:r>
          </a:p>
          <a:p>
            <a:pPr indent="720090" algn="ctr"/>
            <a:r>
              <a:rPr lang="zh-CN" altLang="en-US" sz="2000" b="1" dirty="0">
                <a:sym typeface="+mn-ea"/>
              </a:rPr>
              <a:t>采用单发三收形式，收发短节自由组合</a:t>
            </a:r>
          </a:p>
        </p:txBody>
      </p:sp>
      <p:grpSp>
        <p:nvGrpSpPr>
          <p:cNvPr id="45" name="组合 44">
            <a:extLst>
              <a:ext uri="{FF2B5EF4-FFF2-40B4-BE49-F238E27FC236}">
                <a16:creationId xmlns:a16="http://schemas.microsoft.com/office/drawing/2014/main" id="{A0B8D57D-F3C1-6FD1-D3C2-F984FC096E44}"/>
              </a:ext>
            </a:extLst>
          </p:cNvPr>
          <p:cNvGrpSpPr/>
          <p:nvPr/>
        </p:nvGrpSpPr>
        <p:grpSpPr>
          <a:xfrm>
            <a:off x="1224951" y="2322249"/>
            <a:ext cx="9967349" cy="791396"/>
            <a:chOff x="142" y="3417"/>
            <a:chExt cx="18829" cy="1495"/>
          </a:xfrm>
        </p:grpSpPr>
        <p:sp>
          <p:nvSpPr>
            <p:cNvPr id="46" name="文本框 13">
              <a:extLst>
                <a:ext uri="{FF2B5EF4-FFF2-40B4-BE49-F238E27FC236}">
                  <a16:creationId xmlns:a16="http://schemas.microsoft.com/office/drawing/2014/main" id="{B9F3A03A-A8F9-C666-C62E-E11FF274EE9C}"/>
                </a:ext>
              </a:extLst>
            </p:cNvPr>
            <p:cNvSpPr txBox="1"/>
            <p:nvPr/>
          </p:nvSpPr>
          <p:spPr>
            <a:xfrm>
              <a:off x="13945" y="3468"/>
              <a:ext cx="1435" cy="628"/>
            </a:xfrm>
            <a:prstGeom prst="rect">
              <a:avLst/>
            </a:prstGeom>
            <a:noFill/>
          </p:spPr>
          <p:txBody>
            <a:bodyPr wrap="square" rtlCol="0">
              <a:spAutoFit/>
            </a:bodyPr>
            <a:lstStyle>
              <a:defPPr>
                <a:defRPr lang="en-US"/>
              </a:defPPr>
              <a:lvl1pPr>
                <a:defRPr sz="2400" b="1">
                  <a:solidFill>
                    <a:srgbClr val="003366"/>
                  </a:solidFill>
                  <a:latin typeface="Times New Roman" panose="02020603050405020304" pitchFamily="18" charset="0"/>
                  <a:ea typeface="微软雅黑" panose="020B0503020204020204" charset="-122"/>
                  <a:cs typeface="Times New Roman" panose="02020603050405020304" pitchFamily="18" charset="0"/>
                </a:defRPr>
              </a:lvl1pPr>
              <a:lvl2pPr marL="342900" algn="l" defTabSz="342900" rtl="0" eaLnBrk="1" latinLnBrk="0" hangingPunct="1">
                <a:defRPr sz="1400" kern="1200">
                  <a:solidFill>
                    <a:schemeClr val="tx1"/>
                  </a:solidFill>
                  <a:latin typeface="+mn-lt"/>
                  <a:ea typeface="+mn-ea"/>
                  <a:cs typeface="+mn-cs"/>
                </a:defRPr>
              </a:lvl2pPr>
              <a:lvl3pPr marL="685800" algn="l" defTabSz="342900" rtl="0" eaLnBrk="1" latinLnBrk="0" hangingPunct="1">
                <a:defRPr sz="1400" kern="1200">
                  <a:solidFill>
                    <a:schemeClr val="tx1"/>
                  </a:solidFill>
                  <a:latin typeface="+mn-lt"/>
                  <a:ea typeface="+mn-ea"/>
                  <a:cs typeface="+mn-cs"/>
                </a:defRPr>
              </a:lvl3pPr>
              <a:lvl4pPr marL="1028700" algn="l" defTabSz="342900" rtl="0" eaLnBrk="1" latinLnBrk="0" hangingPunct="1">
                <a:defRPr sz="1400" kern="1200">
                  <a:solidFill>
                    <a:schemeClr val="tx1"/>
                  </a:solidFill>
                  <a:latin typeface="+mn-lt"/>
                  <a:ea typeface="+mn-ea"/>
                  <a:cs typeface="+mn-cs"/>
                </a:defRPr>
              </a:lvl4pPr>
              <a:lvl5pPr marL="1371600" algn="l" defTabSz="342900" rtl="0" eaLnBrk="1" latinLnBrk="0" hangingPunct="1">
                <a:defRPr sz="1400" kern="1200">
                  <a:solidFill>
                    <a:schemeClr val="tx1"/>
                  </a:solidFill>
                  <a:latin typeface="+mn-lt"/>
                  <a:ea typeface="+mn-ea"/>
                  <a:cs typeface="+mn-cs"/>
                </a:defRPr>
              </a:lvl5pPr>
              <a:lvl6pPr marL="1714500" algn="l" defTabSz="342900" rtl="0" eaLnBrk="1" latinLnBrk="0" hangingPunct="1">
                <a:defRPr sz="1400" kern="1200">
                  <a:solidFill>
                    <a:schemeClr val="tx1"/>
                  </a:solidFill>
                  <a:latin typeface="+mn-lt"/>
                  <a:ea typeface="+mn-ea"/>
                  <a:cs typeface="+mn-cs"/>
                </a:defRPr>
              </a:lvl6pPr>
              <a:lvl7pPr marL="2057400" algn="l" defTabSz="342900" rtl="0" eaLnBrk="1" latinLnBrk="0" hangingPunct="1">
                <a:defRPr sz="1400" kern="1200">
                  <a:solidFill>
                    <a:schemeClr val="tx1"/>
                  </a:solidFill>
                  <a:latin typeface="+mn-lt"/>
                  <a:ea typeface="+mn-ea"/>
                  <a:cs typeface="+mn-cs"/>
                </a:defRPr>
              </a:lvl7pPr>
              <a:lvl8pPr marL="2400300" algn="l" defTabSz="342900" rtl="0" eaLnBrk="1" latinLnBrk="0" hangingPunct="1">
                <a:defRPr sz="1400" kern="1200">
                  <a:solidFill>
                    <a:schemeClr val="tx1"/>
                  </a:solidFill>
                  <a:latin typeface="+mn-lt"/>
                  <a:ea typeface="+mn-ea"/>
                  <a:cs typeface="+mn-cs"/>
                </a:defRPr>
              </a:lvl8pPr>
              <a:lvl9pPr marL="2743200" algn="l" defTabSz="342900" rtl="0" eaLnBrk="1" latinLnBrk="0" hangingPunct="1">
                <a:defRPr sz="14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defRPr/>
              </a:pPr>
              <a:r>
                <a:rPr kumimoji="0" lang="zh-CN" altLang="en-US" sz="2000" b="1" i="0" u="none" strike="noStrike" kern="1200" cap="none" spc="0" normalizeH="0" baseline="0" noProof="0" dirty="0">
                  <a:ln>
                    <a:noFill/>
                  </a:ln>
                  <a:solidFill>
                    <a:srgbClr val="002060"/>
                  </a:solidFill>
                  <a:effectLst/>
                  <a:uLnTx/>
                  <a:uFillTx/>
                </a:rPr>
                <a:t>发射</a:t>
              </a:r>
            </a:p>
          </p:txBody>
        </p:sp>
        <p:grpSp>
          <p:nvGrpSpPr>
            <p:cNvPr id="47" name="组合 46">
              <a:extLst>
                <a:ext uri="{FF2B5EF4-FFF2-40B4-BE49-F238E27FC236}">
                  <a16:creationId xmlns:a16="http://schemas.microsoft.com/office/drawing/2014/main" id="{AE020F5B-1CC7-FCFD-19F5-5C610968E215}"/>
                </a:ext>
              </a:extLst>
            </p:cNvPr>
            <p:cNvGrpSpPr/>
            <p:nvPr/>
          </p:nvGrpSpPr>
          <p:grpSpPr>
            <a:xfrm>
              <a:off x="142" y="3417"/>
              <a:ext cx="18829" cy="1495"/>
              <a:chOff x="142" y="2433"/>
              <a:chExt cx="18829" cy="1495"/>
            </a:xfrm>
          </p:grpSpPr>
          <p:pic>
            <p:nvPicPr>
              <p:cNvPr id="48" name="图片 47">
                <a:extLst>
                  <a:ext uri="{FF2B5EF4-FFF2-40B4-BE49-F238E27FC236}">
                    <a16:creationId xmlns:a16="http://schemas.microsoft.com/office/drawing/2014/main" id="{B8F00D53-E7A1-E36B-CC80-19C557A76450}"/>
                  </a:ext>
                </a:extLst>
              </p:cNvPr>
              <p:cNvPicPr>
                <a:picLocks noChangeAspect="1"/>
              </p:cNvPicPr>
              <p:nvPr/>
            </p:nvPicPr>
            <p:blipFill>
              <a:blip r:embed="rId4"/>
              <a:srcRect t="4813" b="13261"/>
              <a:stretch>
                <a:fillRect/>
              </a:stretch>
            </p:blipFill>
            <p:spPr>
              <a:xfrm>
                <a:off x="142" y="3094"/>
                <a:ext cx="18829" cy="834"/>
              </a:xfrm>
              <a:prstGeom prst="rect">
                <a:avLst/>
              </a:prstGeom>
            </p:spPr>
          </p:pic>
          <p:sp>
            <p:nvSpPr>
              <p:cNvPr id="49" name="文本框 13">
                <a:extLst>
                  <a:ext uri="{FF2B5EF4-FFF2-40B4-BE49-F238E27FC236}">
                    <a16:creationId xmlns:a16="http://schemas.microsoft.com/office/drawing/2014/main" id="{29A8606F-F41D-AEF0-2947-38E94DFD3419}"/>
                  </a:ext>
                </a:extLst>
              </p:cNvPr>
              <p:cNvSpPr txBox="1"/>
              <p:nvPr/>
            </p:nvSpPr>
            <p:spPr>
              <a:xfrm>
                <a:off x="11244" y="2466"/>
                <a:ext cx="2402" cy="628"/>
              </a:xfrm>
              <a:prstGeom prst="rect">
                <a:avLst/>
              </a:prstGeom>
              <a:noFill/>
            </p:spPr>
            <p:txBody>
              <a:bodyPr wrap="square" rtlCol="0">
                <a:spAutoFit/>
              </a:bodyPr>
              <a:lstStyle>
                <a:defPPr>
                  <a:defRPr lang="en-US"/>
                </a:defPPr>
                <a:lvl1pPr>
                  <a:defRPr sz="2400" b="1">
                    <a:solidFill>
                      <a:srgbClr val="003366"/>
                    </a:solidFill>
                    <a:latin typeface="Times New Roman" panose="02020603050405020304" pitchFamily="18" charset="0"/>
                    <a:ea typeface="微软雅黑" panose="020B0503020204020204" charset="-122"/>
                    <a:cs typeface="Times New Roman" panose="02020603050405020304" pitchFamily="18" charset="0"/>
                  </a:defRPr>
                </a:lvl1pPr>
                <a:lvl2pPr marL="342900" algn="l" defTabSz="342900" rtl="0" eaLnBrk="1" latinLnBrk="0" hangingPunct="1">
                  <a:defRPr sz="1400" kern="1200">
                    <a:solidFill>
                      <a:schemeClr val="tx1"/>
                    </a:solidFill>
                    <a:latin typeface="+mn-lt"/>
                    <a:ea typeface="+mn-ea"/>
                    <a:cs typeface="+mn-cs"/>
                  </a:defRPr>
                </a:lvl2pPr>
                <a:lvl3pPr marL="685800" algn="l" defTabSz="342900" rtl="0" eaLnBrk="1" latinLnBrk="0" hangingPunct="1">
                  <a:defRPr sz="1400" kern="1200">
                    <a:solidFill>
                      <a:schemeClr val="tx1"/>
                    </a:solidFill>
                    <a:latin typeface="+mn-lt"/>
                    <a:ea typeface="+mn-ea"/>
                    <a:cs typeface="+mn-cs"/>
                  </a:defRPr>
                </a:lvl3pPr>
                <a:lvl4pPr marL="1028700" algn="l" defTabSz="342900" rtl="0" eaLnBrk="1" latinLnBrk="0" hangingPunct="1">
                  <a:defRPr sz="1400" kern="1200">
                    <a:solidFill>
                      <a:schemeClr val="tx1"/>
                    </a:solidFill>
                    <a:latin typeface="+mn-lt"/>
                    <a:ea typeface="+mn-ea"/>
                    <a:cs typeface="+mn-cs"/>
                  </a:defRPr>
                </a:lvl4pPr>
                <a:lvl5pPr marL="1371600" algn="l" defTabSz="342900" rtl="0" eaLnBrk="1" latinLnBrk="0" hangingPunct="1">
                  <a:defRPr sz="1400" kern="1200">
                    <a:solidFill>
                      <a:schemeClr val="tx1"/>
                    </a:solidFill>
                    <a:latin typeface="+mn-lt"/>
                    <a:ea typeface="+mn-ea"/>
                    <a:cs typeface="+mn-cs"/>
                  </a:defRPr>
                </a:lvl5pPr>
                <a:lvl6pPr marL="1714500" algn="l" defTabSz="342900" rtl="0" eaLnBrk="1" latinLnBrk="0" hangingPunct="1">
                  <a:defRPr sz="1400" kern="1200">
                    <a:solidFill>
                      <a:schemeClr val="tx1"/>
                    </a:solidFill>
                    <a:latin typeface="+mn-lt"/>
                    <a:ea typeface="+mn-ea"/>
                    <a:cs typeface="+mn-cs"/>
                  </a:defRPr>
                </a:lvl6pPr>
                <a:lvl7pPr marL="2057400" algn="l" defTabSz="342900" rtl="0" eaLnBrk="1" latinLnBrk="0" hangingPunct="1">
                  <a:defRPr sz="1400" kern="1200">
                    <a:solidFill>
                      <a:schemeClr val="tx1"/>
                    </a:solidFill>
                    <a:latin typeface="+mn-lt"/>
                    <a:ea typeface="+mn-ea"/>
                    <a:cs typeface="+mn-cs"/>
                  </a:defRPr>
                </a:lvl7pPr>
                <a:lvl8pPr marL="2400300" algn="l" defTabSz="342900" rtl="0" eaLnBrk="1" latinLnBrk="0" hangingPunct="1">
                  <a:defRPr sz="1400" kern="1200">
                    <a:solidFill>
                      <a:schemeClr val="tx1"/>
                    </a:solidFill>
                    <a:latin typeface="+mn-lt"/>
                    <a:ea typeface="+mn-ea"/>
                    <a:cs typeface="+mn-cs"/>
                  </a:defRPr>
                </a:lvl8pPr>
                <a:lvl9pPr marL="2743200" algn="l" defTabSz="342900" rtl="0" eaLnBrk="1" latinLnBrk="0" hangingPunct="1">
                  <a:defRPr sz="14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defRPr/>
                </a:pPr>
                <a:r>
                  <a:rPr lang="en-US" altLang="zh-CN" sz="2000" noProof="0" dirty="0">
                    <a:ln>
                      <a:noFill/>
                    </a:ln>
                    <a:solidFill>
                      <a:srgbClr val="C00000"/>
                    </a:solidFill>
                    <a:effectLst/>
                    <a:uLnTx/>
                    <a:uFillTx/>
                    <a:sym typeface="+mn-ea"/>
                  </a:rPr>
                  <a:t> </a:t>
                </a:r>
                <a:r>
                  <a:rPr lang="zh-CN" altLang="en-US" sz="2000" noProof="0" dirty="0">
                    <a:ln>
                      <a:noFill/>
                    </a:ln>
                    <a:solidFill>
                      <a:srgbClr val="C00000"/>
                    </a:solidFill>
                    <a:effectLst/>
                    <a:uLnTx/>
                    <a:uFillTx/>
                    <a:sym typeface="+mn-ea"/>
                  </a:rPr>
                  <a:t>接收</a:t>
                </a:r>
                <a:r>
                  <a:rPr lang="en-US" altLang="zh-CN" sz="2000" noProof="0" dirty="0">
                    <a:ln>
                      <a:noFill/>
                    </a:ln>
                    <a:solidFill>
                      <a:srgbClr val="C00000"/>
                    </a:solidFill>
                    <a:effectLst/>
                    <a:uLnTx/>
                    <a:uFillTx/>
                    <a:sym typeface="+mn-ea"/>
                  </a:rPr>
                  <a:t>1</a:t>
                </a:r>
                <a:endParaRPr kumimoji="0" lang="zh-CN" altLang="en-US" sz="2000" b="1" i="0" u="none" strike="noStrike" kern="1200" cap="none" spc="0" normalizeH="0" baseline="0" noProof="0" dirty="0">
                  <a:ln>
                    <a:noFill/>
                  </a:ln>
                  <a:solidFill>
                    <a:srgbClr val="C00000"/>
                  </a:solidFill>
                  <a:effectLst/>
                  <a:uLnTx/>
                  <a:uFillTx/>
                </a:endParaRPr>
              </a:p>
            </p:txBody>
          </p:sp>
          <p:sp>
            <p:nvSpPr>
              <p:cNvPr id="50" name="文本框 13">
                <a:extLst>
                  <a:ext uri="{FF2B5EF4-FFF2-40B4-BE49-F238E27FC236}">
                    <a16:creationId xmlns:a16="http://schemas.microsoft.com/office/drawing/2014/main" id="{1D002794-B118-9DBF-0255-8B2DAF7CAD31}"/>
                  </a:ext>
                </a:extLst>
              </p:cNvPr>
              <p:cNvSpPr txBox="1"/>
              <p:nvPr/>
            </p:nvSpPr>
            <p:spPr>
              <a:xfrm>
                <a:off x="4605" y="2433"/>
                <a:ext cx="3974" cy="628"/>
              </a:xfrm>
              <a:prstGeom prst="rect">
                <a:avLst/>
              </a:prstGeom>
              <a:noFill/>
            </p:spPr>
            <p:txBody>
              <a:bodyPr wrap="square" rtlCol="0">
                <a:spAutoFit/>
              </a:bodyPr>
              <a:lstStyle>
                <a:defPPr>
                  <a:defRPr lang="en-US"/>
                </a:defPPr>
                <a:lvl1pPr>
                  <a:defRPr sz="2400" b="1">
                    <a:solidFill>
                      <a:srgbClr val="003366"/>
                    </a:solidFill>
                    <a:latin typeface="Times New Roman" panose="02020603050405020304" pitchFamily="18" charset="0"/>
                    <a:ea typeface="微软雅黑" panose="020B0503020204020204" charset="-122"/>
                    <a:cs typeface="Times New Roman" panose="02020603050405020304" pitchFamily="18" charset="0"/>
                  </a:defRPr>
                </a:lvl1pPr>
                <a:lvl2pPr marL="342900" algn="l" defTabSz="342900" rtl="0" eaLnBrk="1" latinLnBrk="0" hangingPunct="1">
                  <a:defRPr sz="1400" kern="1200">
                    <a:solidFill>
                      <a:schemeClr val="tx1"/>
                    </a:solidFill>
                    <a:latin typeface="+mn-lt"/>
                    <a:ea typeface="+mn-ea"/>
                    <a:cs typeface="+mn-cs"/>
                  </a:defRPr>
                </a:lvl2pPr>
                <a:lvl3pPr marL="685800" algn="l" defTabSz="342900" rtl="0" eaLnBrk="1" latinLnBrk="0" hangingPunct="1">
                  <a:defRPr sz="1400" kern="1200">
                    <a:solidFill>
                      <a:schemeClr val="tx1"/>
                    </a:solidFill>
                    <a:latin typeface="+mn-lt"/>
                    <a:ea typeface="+mn-ea"/>
                    <a:cs typeface="+mn-cs"/>
                  </a:defRPr>
                </a:lvl3pPr>
                <a:lvl4pPr marL="1028700" algn="l" defTabSz="342900" rtl="0" eaLnBrk="1" latinLnBrk="0" hangingPunct="1">
                  <a:defRPr sz="1400" kern="1200">
                    <a:solidFill>
                      <a:schemeClr val="tx1"/>
                    </a:solidFill>
                    <a:latin typeface="+mn-lt"/>
                    <a:ea typeface="+mn-ea"/>
                    <a:cs typeface="+mn-cs"/>
                  </a:defRPr>
                </a:lvl4pPr>
                <a:lvl5pPr marL="1371600" algn="l" defTabSz="342900" rtl="0" eaLnBrk="1" latinLnBrk="0" hangingPunct="1">
                  <a:defRPr sz="1400" kern="1200">
                    <a:solidFill>
                      <a:schemeClr val="tx1"/>
                    </a:solidFill>
                    <a:latin typeface="+mn-lt"/>
                    <a:ea typeface="+mn-ea"/>
                    <a:cs typeface="+mn-cs"/>
                  </a:defRPr>
                </a:lvl5pPr>
                <a:lvl6pPr marL="1714500" algn="l" defTabSz="342900" rtl="0" eaLnBrk="1" latinLnBrk="0" hangingPunct="1">
                  <a:defRPr sz="1400" kern="1200">
                    <a:solidFill>
                      <a:schemeClr val="tx1"/>
                    </a:solidFill>
                    <a:latin typeface="+mn-lt"/>
                    <a:ea typeface="+mn-ea"/>
                    <a:cs typeface="+mn-cs"/>
                  </a:defRPr>
                </a:lvl6pPr>
                <a:lvl7pPr marL="2057400" algn="l" defTabSz="342900" rtl="0" eaLnBrk="1" latinLnBrk="0" hangingPunct="1">
                  <a:defRPr sz="1400" kern="1200">
                    <a:solidFill>
                      <a:schemeClr val="tx1"/>
                    </a:solidFill>
                    <a:latin typeface="+mn-lt"/>
                    <a:ea typeface="+mn-ea"/>
                    <a:cs typeface="+mn-cs"/>
                  </a:defRPr>
                </a:lvl7pPr>
                <a:lvl8pPr marL="2400300" algn="l" defTabSz="342900" rtl="0" eaLnBrk="1" latinLnBrk="0" hangingPunct="1">
                  <a:defRPr sz="1400" kern="1200">
                    <a:solidFill>
                      <a:schemeClr val="tx1"/>
                    </a:solidFill>
                    <a:latin typeface="+mn-lt"/>
                    <a:ea typeface="+mn-ea"/>
                    <a:cs typeface="+mn-cs"/>
                  </a:defRPr>
                </a:lvl8pPr>
                <a:lvl9pPr marL="2743200" algn="l" defTabSz="342900" rtl="0" eaLnBrk="1" latinLnBrk="0" hangingPunct="1">
                  <a:defRPr sz="14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defRPr/>
                </a:pPr>
                <a:r>
                  <a:rPr kumimoji="0" lang="zh-CN" altLang="en-US" sz="2000" b="1" i="0" u="none" strike="noStrike" kern="1200" cap="none" spc="0" normalizeH="0" baseline="0" noProof="0" dirty="0">
                    <a:ln>
                      <a:noFill/>
                    </a:ln>
                    <a:solidFill>
                      <a:srgbClr val="C00000"/>
                    </a:solidFill>
                    <a:effectLst/>
                    <a:uLnTx/>
                    <a:uFillTx/>
                  </a:rPr>
                  <a:t>接收</a:t>
                </a:r>
                <a:r>
                  <a:rPr kumimoji="0" lang="en-US" altLang="zh-CN" sz="2000" b="1" i="0" u="none" strike="noStrike" kern="1200" cap="none" spc="0" normalizeH="0" baseline="0" noProof="0" dirty="0">
                    <a:ln>
                      <a:noFill/>
                    </a:ln>
                    <a:solidFill>
                      <a:srgbClr val="C00000"/>
                    </a:solidFill>
                    <a:effectLst/>
                    <a:uLnTx/>
                    <a:uFillTx/>
                  </a:rPr>
                  <a:t>2</a:t>
                </a:r>
              </a:p>
            </p:txBody>
          </p:sp>
          <p:sp>
            <p:nvSpPr>
              <p:cNvPr id="51" name="文本框 13">
                <a:extLst>
                  <a:ext uri="{FF2B5EF4-FFF2-40B4-BE49-F238E27FC236}">
                    <a16:creationId xmlns:a16="http://schemas.microsoft.com/office/drawing/2014/main" id="{9FFE28AC-B3A1-179C-DEAF-A5BD2C5818FF}"/>
                  </a:ext>
                </a:extLst>
              </p:cNvPr>
              <p:cNvSpPr txBox="1"/>
              <p:nvPr/>
            </p:nvSpPr>
            <p:spPr>
              <a:xfrm>
                <a:off x="282" y="2484"/>
                <a:ext cx="1658" cy="628"/>
              </a:xfrm>
              <a:prstGeom prst="rect">
                <a:avLst/>
              </a:prstGeom>
              <a:noFill/>
            </p:spPr>
            <p:txBody>
              <a:bodyPr wrap="square" rtlCol="0">
                <a:spAutoFit/>
              </a:bodyPr>
              <a:lstStyle>
                <a:defPPr>
                  <a:defRPr lang="en-US"/>
                </a:defPPr>
                <a:lvl1pPr>
                  <a:defRPr sz="2400" b="1">
                    <a:solidFill>
                      <a:srgbClr val="003366"/>
                    </a:solidFill>
                    <a:latin typeface="Times New Roman" panose="02020603050405020304" pitchFamily="18" charset="0"/>
                    <a:ea typeface="微软雅黑" panose="020B0503020204020204" charset="-122"/>
                    <a:cs typeface="Times New Roman" panose="02020603050405020304" pitchFamily="18" charset="0"/>
                  </a:defRPr>
                </a:lvl1pPr>
                <a:lvl2pPr marL="342900" algn="l" defTabSz="342900" rtl="0" eaLnBrk="1" latinLnBrk="0" hangingPunct="1">
                  <a:defRPr sz="1400" kern="1200">
                    <a:solidFill>
                      <a:schemeClr val="tx1"/>
                    </a:solidFill>
                    <a:latin typeface="+mn-lt"/>
                    <a:ea typeface="+mn-ea"/>
                    <a:cs typeface="+mn-cs"/>
                  </a:defRPr>
                </a:lvl2pPr>
                <a:lvl3pPr marL="685800" algn="l" defTabSz="342900" rtl="0" eaLnBrk="1" latinLnBrk="0" hangingPunct="1">
                  <a:defRPr sz="1400" kern="1200">
                    <a:solidFill>
                      <a:schemeClr val="tx1"/>
                    </a:solidFill>
                    <a:latin typeface="+mn-lt"/>
                    <a:ea typeface="+mn-ea"/>
                    <a:cs typeface="+mn-cs"/>
                  </a:defRPr>
                </a:lvl3pPr>
                <a:lvl4pPr marL="1028700" algn="l" defTabSz="342900" rtl="0" eaLnBrk="1" latinLnBrk="0" hangingPunct="1">
                  <a:defRPr sz="1400" kern="1200">
                    <a:solidFill>
                      <a:schemeClr val="tx1"/>
                    </a:solidFill>
                    <a:latin typeface="+mn-lt"/>
                    <a:ea typeface="+mn-ea"/>
                    <a:cs typeface="+mn-cs"/>
                  </a:defRPr>
                </a:lvl4pPr>
                <a:lvl5pPr marL="1371600" algn="l" defTabSz="342900" rtl="0" eaLnBrk="1" latinLnBrk="0" hangingPunct="1">
                  <a:defRPr sz="1400" kern="1200">
                    <a:solidFill>
                      <a:schemeClr val="tx1"/>
                    </a:solidFill>
                    <a:latin typeface="+mn-lt"/>
                    <a:ea typeface="+mn-ea"/>
                    <a:cs typeface="+mn-cs"/>
                  </a:defRPr>
                </a:lvl5pPr>
                <a:lvl6pPr marL="1714500" algn="l" defTabSz="342900" rtl="0" eaLnBrk="1" latinLnBrk="0" hangingPunct="1">
                  <a:defRPr sz="1400" kern="1200">
                    <a:solidFill>
                      <a:schemeClr val="tx1"/>
                    </a:solidFill>
                    <a:latin typeface="+mn-lt"/>
                    <a:ea typeface="+mn-ea"/>
                    <a:cs typeface="+mn-cs"/>
                  </a:defRPr>
                </a:lvl6pPr>
                <a:lvl7pPr marL="2057400" algn="l" defTabSz="342900" rtl="0" eaLnBrk="1" latinLnBrk="0" hangingPunct="1">
                  <a:defRPr sz="1400" kern="1200">
                    <a:solidFill>
                      <a:schemeClr val="tx1"/>
                    </a:solidFill>
                    <a:latin typeface="+mn-lt"/>
                    <a:ea typeface="+mn-ea"/>
                    <a:cs typeface="+mn-cs"/>
                  </a:defRPr>
                </a:lvl7pPr>
                <a:lvl8pPr marL="2400300" algn="l" defTabSz="342900" rtl="0" eaLnBrk="1" latinLnBrk="0" hangingPunct="1">
                  <a:defRPr sz="1400" kern="1200">
                    <a:solidFill>
                      <a:schemeClr val="tx1"/>
                    </a:solidFill>
                    <a:latin typeface="+mn-lt"/>
                    <a:ea typeface="+mn-ea"/>
                    <a:cs typeface="+mn-cs"/>
                  </a:defRPr>
                </a:lvl8pPr>
                <a:lvl9pPr marL="2743200" algn="l" defTabSz="342900" rtl="0" eaLnBrk="1" latinLnBrk="0" hangingPunct="1">
                  <a:defRPr sz="14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defRPr/>
                </a:pPr>
                <a:r>
                  <a:rPr kumimoji="0" lang="zh-CN" altLang="en-US" sz="2000" b="1" i="0" u="none" strike="noStrike" kern="1200" cap="none" spc="0" normalizeH="0" baseline="0" noProof="0" dirty="0">
                    <a:ln>
                      <a:noFill/>
                    </a:ln>
                    <a:solidFill>
                      <a:srgbClr val="C00000"/>
                    </a:solidFill>
                    <a:effectLst/>
                    <a:uLnTx/>
                    <a:uFillTx/>
                  </a:rPr>
                  <a:t>接收</a:t>
                </a:r>
                <a:r>
                  <a:rPr kumimoji="0" lang="en-US" altLang="zh-CN" sz="2000" b="1" i="0" u="none" strike="noStrike" kern="1200" cap="none" spc="0" normalizeH="0" baseline="0" noProof="0" dirty="0">
                    <a:ln>
                      <a:noFill/>
                    </a:ln>
                    <a:solidFill>
                      <a:srgbClr val="C00000"/>
                    </a:solidFill>
                    <a:effectLst/>
                    <a:uLnTx/>
                    <a:uFillTx/>
                  </a:rPr>
                  <a:t>3</a:t>
                </a:r>
              </a:p>
            </p:txBody>
          </p:sp>
        </p:grpSp>
      </p:grpSp>
      <p:sp>
        <p:nvSpPr>
          <p:cNvPr id="52" name="文本框 51">
            <a:extLst>
              <a:ext uri="{FF2B5EF4-FFF2-40B4-BE49-F238E27FC236}">
                <a16:creationId xmlns:a16="http://schemas.microsoft.com/office/drawing/2014/main" id="{B3F4D4AA-F5BC-A9CA-AFA2-D119BBB44EE9}"/>
              </a:ext>
            </a:extLst>
          </p:cNvPr>
          <p:cNvSpPr txBox="1"/>
          <p:nvPr/>
        </p:nvSpPr>
        <p:spPr>
          <a:xfrm>
            <a:off x="5311876" y="5288336"/>
            <a:ext cx="5886975" cy="707886"/>
          </a:xfrm>
          <a:prstGeom prst="rect">
            <a:avLst/>
          </a:prstGeom>
          <a:noFill/>
        </p:spPr>
        <p:txBody>
          <a:bodyPr wrap="square" rtlCol="0" anchor="t">
            <a:spAutoFit/>
          </a:bodyPr>
          <a:lstStyle/>
          <a:p>
            <a:pPr algn="ctr"/>
            <a:r>
              <a:rPr lang="zh-CN" altLang="en-US" sz="2000" b="1" dirty="0">
                <a:solidFill>
                  <a:srgbClr val="0000FF"/>
                </a:solidFill>
                <a:sym typeface="+mn-ea"/>
              </a:rPr>
              <a:t>贝克休斯</a:t>
            </a:r>
            <a:r>
              <a:rPr lang="zh-CN" altLang="en-US" sz="2000" b="1" dirty="0">
                <a:sym typeface="+mn-ea"/>
              </a:rPr>
              <a:t>的方位远探测仪器</a:t>
            </a:r>
            <a:r>
              <a:rPr lang="en-US" altLang="zh-CN" sz="2000" b="1" dirty="0">
                <a:sym typeface="+mn-ea"/>
              </a:rPr>
              <a:t>VisiTrak</a:t>
            </a:r>
            <a:r>
              <a:rPr lang="zh-CN" altLang="en-US" sz="2000" b="1" dirty="0">
                <a:sym typeface="+mn-ea"/>
              </a:rPr>
              <a:t>具有远探测能力</a:t>
            </a:r>
            <a:endParaRPr lang="en-US" altLang="zh-CN" sz="2000" b="1" dirty="0">
              <a:sym typeface="+mn-ea"/>
            </a:endParaRPr>
          </a:p>
          <a:p>
            <a:pPr algn="ctr"/>
            <a:r>
              <a:rPr lang="zh-CN" altLang="en-US" sz="2000" b="1" dirty="0">
                <a:sym typeface="+mn-ea"/>
              </a:rPr>
              <a:t>采用双发双收形式，收发</a:t>
            </a:r>
            <a:r>
              <a:rPr lang="en-US" altLang="zh-CN" sz="2000" b="1" dirty="0">
                <a:sym typeface="+mn-ea"/>
              </a:rPr>
              <a:t>2</a:t>
            </a:r>
            <a:r>
              <a:rPr lang="zh-CN" altLang="en-US" sz="2000" b="1" dirty="0">
                <a:sym typeface="+mn-ea"/>
              </a:rPr>
              <a:t>短节组合</a:t>
            </a:r>
          </a:p>
        </p:txBody>
      </p:sp>
      <p:grpSp>
        <p:nvGrpSpPr>
          <p:cNvPr id="53" name="组合 52">
            <a:extLst>
              <a:ext uri="{FF2B5EF4-FFF2-40B4-BE49-F238E27FC236}">
                <a16:creationId xmlns:a16="http://schemas.microsoft.com/office/drawing/2014/main" id="{391C3568-2A70-2188-0254-1E53C17E8EC1}"/>
              </a:ext>
            </a:extLst>
          </p:cNvPr>
          <p:cNvGrpSpPr/>
          <p:nvPr/>
        </p:nvGrpSpPr>
        <p:grpSpPr>
          <a:xfrm>
            <a:off x="1184376" y="4993697"/>
            <a:ext cx="4038600" cy="1210945"/>
            <a:chOff x="6647" y="2836"/>
            <a:chExt cx="6360" cy="1907"/>
          </a:xfrm>
        </p:grpSpPr>
        <p:pic>
          <p:nvPicPr>
            <p:cNvPr id="54" name="图片 53">
              <a:extLst>
                <a:ext uri="{FF2B5EF4-FFF2-40B4-BE49-F238E27FC236}">
                  <a16:creationId xmlns:a16="http://schemas.microsoft.com/office/drawing/2014/main" id="{FD026ACE-6DEC-BF30-63DF-F77BF54E954C}"/>
                </a:ext>
              </a:extLst>
            </p:cNvPr>
            <p:cNvPicPr>
              <a:picLocks noChangeAspect="1"/>
            </p:cNvPicPr>
            <p:nvPr/>
          </p:nvPicPr>
          <p:blipFill>
            <a:blip r:embed="rId5"/>
            <a:srcRect b="24609"/>
            <a:stretch>
              <a:fillRect/>
            </a:stretch>
          </p:blipFill>
          <p:spPr>
            <a:xfrm>
              <a:off x="6751" y="3373"/>
              <a:ext cx="5867" cy="1370"/>
            </a:xfrm>
            <a:prstGeom prst="rect">
              <a:avLst/>
            </a:prstGeom>
          </p:spPr>
        </p:pic>
        <p:sp>
          <p:nvSpPr>
            <p:cNvPr id="55" name="文本框 13">
              <a:extLst>
                <a:ext uri="{FF2B5EF4-FFF2-40B4-BE49-F238E27FC236}">
                  <a16:creationId xmlns:a16="http://schemas.microsoft.com/office/drawing/2014/main" id="{64B2A7C0-7213-856D-F8C8-B723A92F3827}"/>
                </a:ext>
              </a:extLst>
            </p:cNvPr>
            <p:cNvSpPr txBox="1"/>
            <p:nvPr/>
          </p:nvSpPr>
          <p:spPr>
            <a:xfrm>
              <a:off x="11545" y="2847"/>
              <a:ext cx="1462" cy="628"/>
            </a:xfrm>
            <a:prstGeom prst="rect">
              <a:avLst/>
            </a:prstGeom>
            <a:noFill/>
          </p:spPr>
          <p:txBody>
            <a:bodyPr wrap="square" rtlCol="0">
              <a:spAutoFit/>
            </a:bodyPr>
            <a:lstStyle>
              <a:defPPr>
                <a:defRPr lang="en-US"/>
              </a:defPPr>
              <a:lvl1pPr>
                <a:defRPr sz="2400" b="1">
                  <a:solidFill>
                    <a:srgbClr val="003366"/>
                  </a:solidFill>
                  <a:latin typeface="Times New Roman" panose="02020603050405020304" pitchFamily="18" charset="0"/>
                  <a:ea typeface="微软雅黑" panose="020B0503020204020204" charset="-122"/>
                  <a:cs typeface="Times New Roman" panose="02020603050405020304" pitchFamily="18" charset="0"/>
                </a:defRPr>
              </a:lvl1pPr>
              <a:lvl2pPr marL="342900" algn="l" defTabSz="342900" rtl="0" eaLnBrk="1" latinLnBrk="0" hangingPunct="1">
                <a:defRPr sz="1400" kern="1200">
                  <a:solidFill>
                    <a:schemeClr val="tx1"/>
                  </a:solidFill>
                  <a:latin typeface="+mn-lt"/>
                  <a:ea typeface="+mn-ea"/>
                  <a:cs typeface="+mn-cs"/>
                </a:defRPr>
              </a:lvl2pPr>
              <a:lvl3pPr marL="685800" algn="l" defTabSz="342900" rtl="0" eaLnBrk="1" latinLnBrk="0" hangingPunct="1">
                <a:defRPr sz="1400" kern="1200">
                  <a:solidFill>
                    <a:schemeClr val="tx1"/>
                  </a:solidFill>
                  <a:latin typeface="+mn-lt"/>
                  <a:ea typeface="+mn-ea"/>
                  <a:cs typeface="+mn-cs"/>
                </a:defRPr>
              </a:lvl3pPr>
              <a:lvl4pPr marL="1028700" algn="l" defTabSz="342900" rtl="0" eaLnBrk="1" latinLnBrk="0" hangingPunct="1">
                <a:defRPr sz="1400" kern="1200">
                  <a:solidFill>
                    <a:schemeClr val="tx1"/>
                  </a:solidFill>
                  <a:latin typeface="+mn-lt"/>
                  <a:ea typeface="+mn-ea"/>
                  <a:cs typeface="+mn-cs"/>
                </a:defRPr>
              </a:lvl4pPr>
              <a:lvl5pPr marL="1371600" algn="l" defTabSz="342900" rtl="0" eaLnBrk="1" latinLnBrk="0" hangingPunct="1">
                <a:defRPr sz="1400" kern="1200">
                  <a:solidFill>
                    <a:schemeClr val="tx1"/>
                  </a:solidFill>
                  <a:latin typeface="+mn-lt"/>
                  <a:ea typeface="+mn-ea"/>
                  <a:cs typeface="+mn-cs"/>
                </a:defRPr>
              </a:lvl5pPr>
              <a:lvl6pPr marL="1714500" algn="l" defTabSz="342900" rtl="0" eaLnBrk="1" latinLnBrk="0" hangingPunct="1">
                <a:defRPr sz="1400" kern="1200">
                  <a:solidFill>
                    <a:schemeClr val="tx1"/>
                  </a:solidFill>
                  <a:latin typeface="+mn-lt"/>
                  <a:ea typeface="+mn-ea"/>
                  <a:cs typeface="+mn-cs"/>
                </a:defRPr>
              </a:lvl6pPr>
              <a:lvl7pPr marL="2057400" algn="l" defTabSz="342900" rtl="0" eaLnBrk="1" latinLnBrk="0" hangingPunct="1">
                <a:defRPr sz="1400" kern="1200">
                  <a:solidFill>
                    <a:schemeClr val="tx1"/>
                  </a:solidFill>
                  <a:latin typeface="+mn-lt"/>
                  <a:ea typeface="+mn-ea"/>
                  <a:cs typeface="+mn-cs"/>
                </a:defRPr>
              </a:lvl7pPr>
              <a:lvl8pPr marL="2400300" algn="l" defTabSz="342900" rtl="0" eaLnBrk="1" latinLnBrk="0" hangingPunct="1">
                <a:defRPr sz="1400" kern="1200">
                  <a:solidFill>
                    <a:schemeClr val="tx1"/>
                  </a:solidFill>
                  <a:latin typeface="+mn-lt"/>
                  <a:ea typeface="+mn-ea"/>
                  <a:cs typeface="+mn-cs"/>
                </a:defRPr>
              </a:lvl8pPr>
              <a:lvl9pPr marL="2743200" algn="l" defTabSz="342900" rtl="0" eaLnBrk="1" latinLnBrk="0" hangingPunct="1">
                <a:defRPr sz="14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defRPr/>
              </a:pPr>
              <a:r>
                <a:rPr kumimoji="0" lang="zh-CN" altLang="en-US" sz="2000" b="1" i="0" u="none" strike="noStrike" kern="1200" cap="none" spc="0" normalizeH="0" baseline="0" noProof="0" dirty="0">
                  <a:ln>
                    <a:noFill/>
                  </a:ln>
                  <a:solidFill>
                    <a:srgbClr val="C00000"/>
                  </a:solidFill>
                  <a:effectLst/>
                  <a:uLnTx/>
                  <a:uFillTx/>
                </a:rPr>
                <a:t>接收</a:t>
              </a:r>
              <a:r>
                <a:rPr kumimoji="0" lang="en-US" altLang="zh-CN" sz="2000" b="1" i="0" u="none" strike="noStrike" kern="1200" cap="none" spc="0" normalizeH="0" baseline="0" noProof="0" dirty="0">
                  <a:ln>
                    <a:noFill/>
                  </a:ln>
                  <a:solidFill>
                    <a:srgbClr val="C00000"/>
                  </a:solidFill>
                  <a:effectLst/>
                  <a:uLnTx/>
                  <a:uFillTx/>
                </a:rPr>
                <a:t>2</a:t>
              </a:r>
            </a:p>
          </p:txBody>
        </p:sp>
        <p:sp>
          <p:nvSpPr>
            <p:cNvPr id="56" name="文本框 13">
              <a:extLst>
                <a:ext uri="{FF2B5EF4-FFF2-40B4-BE49-F238E27FC236}">
                  <a16:creationId xmlns:a16="http://schemas.microsoft.com/office/drawing/2014/main" id="{06A77808-E9B9-045B-F1C9-36FFB578B298}"/>
                </a:ext>
              </a:extLst>
            </p:cNvPr>
            <p:cNvSpPr txBox="1"/>
            <p:nvPr/>
          </p:nvSpPr>
          <p:spPr>
            <a:xfrm>
              <a:off x="10377" y="2836"/>
              <a:ext cx="1385" cy="628"/>
            </a:xfrm>
            <a:prstGeom prst="rect">
              <a:avLst/>
            </a:prstGeom>
            <a:noFill/>
          </p:spPr>
          <p:txBody>
            <a:bodyPr wrap="square" rtlCol="0">
              <a:spAutoFit/>
            </a:bodyPr>
            <a:lstStyle>
              <a:defPPr>
                <a:defRPr lang="en-US"/>
              </a:defPPr>
              <a:lvl1pPr>
                <a:defRPr sz="2400" b="1">
                  <a:solidFill>
                    <a:srgbClr val="003366"/>
                  </a:solidFill>
                  <a:latin typeface="Times New Roman" panose="02020603050405020304" pitchFamily="18" charset="0"/>
                  <a:ea typeface="微软雅黑" panose="020B0503020204020204" charset="-122"/>
                  <a:cs typeface="Times New Roman" panose="02020603050405020304" pitchFamily="18" charset="0"/>
                </a:defRPr>
              </a:lvl1pPr>
              <a:lvl2pPr marL="342900" algn="l" defTabSz="342900" rtl="0" eaLnBrk="1" latinLnBrk="0" hangingPunct="1">
                <a:defRPr sz="1400" kern="1200">
                  <a:solidFill>
                    <a:schemeClr val="tx1"/>
                  </a:solidFill>
                  <a:latin typeface="+mn-lt"/>
                  <a:ea typeface="+mn-ea"/>
                  <a:cs typeface="+mn-cs"/>
                </a:defRPr>
              </a:lvl2pPr>
              <a:lvl3pPr marL="685800" algn="l" defTabSz="342900" rtl="0" eaLnBrk="1" latinLnBrk="0" hangingPunct="1">
                <a:defRPr sz="1400" kern="1200">
                  <a:solidFill>
                    <a:schemeClr val="tx1"/>
                  </a:solidFill>
                  <a:latin typeface="+mn-lt"/>
                  <a:ea typeface="+mn-ea"/>
                  <a:cs typeface="+mn-cs"/>
                </a:defRPr>
              </a:lvl3pPr>
              <a:lvl4pPr marL="1028700" algn="l" defTabSz="342900" rtl="0" eaLnBrk="1" latinLnBrk="0" hangingPunct="1">
                <a:defRPr sz="1400" kern="1200">
                  <a:solidFill>
                    <a:schemeClr val="tx1"/>
                  </a:solidFill>
                  <a:latin typeface="+mn-lt"/>
                  <a:ea typeface="+mn-ea"/>
                  <a:cs typeface="+mn-cs"/>
                </a:defRPr>
              </a:lvl4pPr>
              <a:lvl5pPr marL="1371600" algn="l" defTabSz="342900" rtl="0" eaLnBrk="1" latinLnBrk="0" hangingPunct="1">
                <a:defRPr sz="1400" kern="1200">
                  <a:solidFill>
                    <a:schemeClr val="tx1"/>
                  </a:solidFill>
                  <a:latin typeface="+mn-lt"/>
                  <a:ea typeface="+mn-ea"/>
                  <a:cs typeface="+mn-cs"/>
                </a:defRPr>
              </a:lvl5pPr>
              <a:lvl6pPr marL="1714500" algn="l" defTabSz="342900" rtl="0" eaLnBrk="1" latinLnBrk="0" hangingPunct="1">
                <a:defRPr sz="1400" kern="1200">
                  <a:solidFill>
                    <a:schemeClr val="tx1"/>
                  </a:solidFill>
                  <a:latin typeface="+mn-lt"/>
                  <a:ea typeface="+mn-ea"/>
                  <a:cs typeface="+mn-cs"/>
                </a:defRPr>
              </a:lvl6pPr>
              <a:lvl7pPr marL="2057400" algn="l" defTabSz="342900" rtl="0" eaLnBrk="1" latinLnBrk="0" hangingPunct="1">
                <a:defRPr sz="1400" kern="1200">
                  <a:solidFill>
                    <a:schemeClr val="tx1"/>
                  </a:solidFill>
                  <a:latin typeface="+mn-lt"/>
                  <a:ea typeface="+mn-ea"/>
                  <a:cs typeface="+mn-cs"/>
                </a:defRPr>
              </a:lvl7pPr>
              <a:lvl8pPr marL="2400300" algn="l" defTabSz="342900" rtl="0" eaLnBrk="1" latinLnBrk="0" hangingPunct="1">
                <a:defRPr sz="1400" kern="1200">
                  <a:solidFill>
                    <a:schemeClr val="tx1"/>
                  </a:solidFill>
                  <a:latin typeface="+mn-lt"/>
                  <a:ea typeface="+mn-ea"/>
                  <a:cs typeface="+mn-cs"/>
                </a:defRPr>
              </a:lvl8pPr>
              <a:lvl9pPr marL="2743200" algn="l" defTabSz="342900" rtl="0" eaLnBrk="1" latinLnBrk="0" hangingPunct="1">
                <a:defRPr sz="14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defRPr/>
              </a:pPr>
              <a:r>
                <a:rPr kumimoji="0" lang="zh-CN" altLang="en-US" sz="2000" b="1" i="0" u="none" strike="noStrike" kern="1200" cap="none" spc="0" normalizeH="0" baseline="0" noProof="0" dirty="0">
                  <a:ln>
                    <a:noFill/>
                  </a:ln>
                  <a:solidFill>
                    <a:srgbClr val="C00000"/>
                  </a:solidFill>
                  <a:effectLst/>
                  <a:uLnTx/>
                  <a:uFillTx/>
                </a:rPr>
                <a:t>接收</a:t>
              </a:r>
              <a:r>
                <a:rPr kumimoji="0" lang="en-US" altLang="zh-CN" sz="2000" b="1" i="0" u="none" strike="noStrike" kern="1200" cap="none" spc="0" normalizeH="0" baseline="0" noProof="0" dirty="0">
                  <a:ln>
                    <a:noFill/>
                  </a:ln>
                  <a:solidFill>
                    <a:srgbClr val="C00000"/>
                  </a:solidFill>
                  <a:effectLst/>
                  <a:uLnTx/>
                  <a:uFillTx/>
                </a:rPr>
                <a:t>1</a:t>
              </a:r>
            </a:p>
          </p:txBody>
        </p:sp>
        <p:sp>
          <p:nvSpPr>
            <p:cNvPr id="57" name="文本框 56">
              <a:extLst>
                <a:ext uri="{FF2B5EF4-FFF2-40B4-BE49-F238E27FC236}">
                  <a16:creationId xmlns:a16="http://schemas.microsoft.com/office/drawing/2014/main" id="{4BBBFF2E-EBEA-9FDC-B16C-30A77A822844}"/>
                </a:ext>
              </a:extLst>
            </p:cNvPr>
            <p:cNvSpPr txBox="1"/>
            <p:nvPr/>
          </p:nvSpPr>
          <p:spPr>
            <a:xfrm>
              <a:off x="6647" y="2887"/>
              <a:ext cx="1565" cy="628"/>
            </a:xfrm>
            <a:prstGeom prst="rect">
              <a:avLst/>
            </a:prstGeom>
            <a:noFill/>
          </p:spPr>
          <p:txBody>
            <a:bodyPr wrap="square" rtlCol="0">
              <a:spAutoFit/>
            </a:bodyPr>
            <a:lstStyle>
              <a:defPPr>
                <a:defRPr lang="en-US"/>
              </a:defPPr>
              <a:lvl1pPr>
                <a:defRPr sz="2400" b="1">
                  <a:solidFill>
                    <a:srgbClr val="003366"/>
                  </a:solidFill>
                  <a:latin typeface="Times New Roman" panose="02020603050405020304" pitchFamily="18" charset="0"/>
                  <a:ea typeface="微软雅黑" panose="020B0503020204020204" charset="-122"/>
                  <a:cs typeface="Times New Roman" panose="02020603050405020304" pitchFamily="18" charset="0"/>
                </a:defRPr>
              </a:lvl1pPr>
              <a:lvl2pPr marL="342900" algn="l" defTabSz="342900" rtl="0" eaLnBrk="1" latinLnBrk="0" hangingPunct="1">
                <a:defRPr sz="1400" kern="1200">
                  <a:solidFill>
                    <a:schemeClr val="tx1"/>
                  </a:solidFill>
                  <a:latin typeface="+mn-lt"/>
                  <a:ea typeface="+mn-ea"/>
                  <a:cs typeface="+mn-cs"/>
                </a:defRPr>
              </a:lvl2pPr>
              <a:lvl3pPr marL="685800" algn="l" defTabSz="342900" rtl="0" eaLnBrk="1" latinLnBrk="0" hangingPunct="1">
                <a:defRPr sz="1400" kern="1200">
                  <a:solidFill>
                    <a:schemeClr val="tx1"/>
                  </a:solidFill>
                  <a:latin typeface="+mn-lt"/>
                  <a:ea typeface="+mn-ea"/>
                  <a:cs typeface="+mn-cs"/>
                </a:defRPr>
              </a:lvl3pPr>
              <a:lvl4pPr marL="1028700" algn="l" defTabSz="342900" rtl="0" eaLnBrk="1" latinLnBrk="0" hangingPunct="1">
                <a:defRPr sz="1400" kern="1200">
                  <a:solidFill>
                    <a:schemeClr val="tx1"/>
                  </a:solidFill>
                  <a:latin typeface="+mn-lt"/>
                  <a:ea typeface="+mn-ea"/>
                  <a:cs typeface="+mn-cs"/>
                </a:defRPr>
              </a:lvl4pPr>
              <a:lvl5pPr marL="1371600" algn="l" defTabSz="342900" rtl="0" eaLnBrk="1" latinLnBrk="0" hangingPunct="1">
                <a:defRPr sz="1400" kern="1200">
                  <a:solidFill>
                    <a:schemeClr val="tx1"/>
                  </a:solidFill>
                  <a:latin typeface="+mn-lt"/>
                  <a:ea typeface="+mn-ea"/>
                  <a:cs typeface="+mn-cs"/>
                </a:defRPr>
              </a:lvl5pPr>
              <a:lvl6pPr marL="1714500" algn="l" defTabSz="342900" rtl="0" eaLnBrk="1" latinLnBrk="0" hangingPunct="1">
                <a:defRPr sz="1400" kern="1200">
                  <a:solidFill>
                    <a:schemeClr val="tx1"/>
                  </a:solidFill>
                  <a:latin typeface="+mn-lt"/>
                  <a:ea typeface="+mn-ea"/>
                  <a:cs typeface="+mn-cs"/>
                </a:defRPr>
              </a:lvl6pPr>
              <a:lvl7pPr marL="2057400" algn="l" defTabSz="342900" rtl="0" eaLnBrk="1" latinLnBrk="0" hangingPunct="1">
                <a:defRPr sz="1400" kern="1200">
                  <a:solidFill>
                    <a:schemeClr val="tx1"/>
                  </a:solidFill>
                  <a:latin typeface="+mn-lt"/>
                  <a:ea typeface="+mn-ea"/>
                  <a:cs typeface="+mn-cs"/>
                </a:defRPr>
              </a:lvl7pPr>
              <a:lvl8pPr marL="2400300" algn="l" defTabSz="342900" rtl="0" eaLnBrk="1" latinLnBrk="0" hangingPunct="1">
                <a:defRPr sz="1400" kern="1200">
                  <a:solidFill>
                    <a:schemeClr val="tx1"/>
                  </a:solidFill>
                  <a:latin typeface="+mn-lt"/>
                  <a:ea typeface="+mn-ea"/>
                  <a:cs typeface="+mn-cs"/>
                </a:defRPr>
              </a:lvl8pPr>
              <a:lvl9pPr marL="2743200" algn="l" defTabSz="342900" rtl="0" eaLnBrk="1" latinLnBrk="0" hangingPunct="1">
                <a:defRPr sz="14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defRPr/>
              </a:pPr>
              <a:r>
                <a:rPr kumimoji="0" lang="zh-CN" sz="2000" b="1" i="0" u="none" strike="noStrike" kern="1200" cap="none" spc="0" normalizeH="0" baseline="0" noProof="0" dirty="0">
                  <a:ln>
                    <a:noFill/>
                  </a:ln>
                  <a:solidFill>
                    <a:srgbClr val="002060"/>
                  </a:solidFill>
                  <a:effectLst/>
                  <a:uLnTx/>
                  <a:uFillTx/>
                </a:rPr>
                <a:t>发射</a:t>
              </a:r>
              <a:r>
                <a:rPr kumimoji="0" lang="en-US" altLang="zh-CN" sz="2000" b="1" i="0" u="none" strike="noStrike" kern="1200" cap="none" spc="0" normalizeH="0" baseline="0" noProof="0" dirty="0">
                  <a:ln>
                    <a:noFill/>
                  </a:ln>
                  <a:solidFill>
                    <a:srgbClr val="002060"/>
                  </a:solidFill>
                  <a:effectLst/>
                  <a:uLnTx/>
                  <a:uFillTx/>
                </a:rPr>
                <a:t>1</a:t>
              </a:r>
            </a:p>
          </p:txBody>
        </p:sp>
        <p:sp>
          <p:nvSpPr>
            <p:cNvPr id="58" name="文本框 57">
              <a:extLst>
                <a:ext uri="{FF2B5EF4-FFF2-40B4-BE49-F238E27FC236}">
                  <a16:creationId xmlns:a16="http://schemas.microsoft.com/office/drawing/2014/main" id="{4906C4D7-D9FC-DF7A-2A55-BDF80D45A6DB}"/>
                </a:ext>
              </a:extLst>
            </p:cNvPr>
            <p:cNvSpPr txBox="1"/>
            <p:nvPr/>
          </p:nvSpPr>
          <p:spPr>
            <a:xfrm>
              <a:off x="8992" y="2847"/>
              <a:ext cx="1385" cy="628"/>
            </a:xfrm>
            <a:prstGeom prst="rect">
              <a:avLst/>
            </a:prstGeom>
            <a:noFill/>
          </p:spPr>
          <p:txBody>
            <a:bodyPr wrap="square" rtlCol="0">
              <a:spAutoFit/>
            </a:bodyPr>
            <a:lstStyle>
              <a:defPPr>
                <a:defRPr lang="en-US"/>
              </a:defPPr>
              <a:lvl1pPr>
                <a:defRPr sz="2400" b="1">
                  <a:solidFill>
                    <a:srgbClr val="003366"/>
                  </a:solidFill>
                  <a:latin typeface="Times New Roman" panose="02020603050405020304" pitchFamily="18" charset="0"/>
                  <a:ea typeface="微软雅黑" panose="020B0503020204020204" charset="-122"/>
                  <a:cs typeface="Times New Roman" panose="02020603050405020304" pitchFamily="18" charset="0"/>
                </a:defRPr>
              </a:lvl1pPr>
              <a:lvl2pPr marL="342900" algn="l" defTabSz="342900" rtl="0" eaLnBrk="1" latinLnBrk="0" hangingPunct="1">
                <a:defRPr sz="1400" kern="1200">
                  <a:solidFill>
                    <a:schemeClr val="tx1"/>
                  </a:solidFill>
                  <a:latin typeface="+mn-lt"/>
                  <a:ea typeface="+mn-ea"/>
                  <a:cs typeface="+mn-cs"/>
                </a:defRPr>
              </a:lvl2pPr>
              <a:lvl3pPr marL="685800" algn="l" defTabSz="342900" rtl="0" eaLnBrk="1" latinLnBrk="0" hangingPunct="1">
                <a:defRPr sz="1400" kern="1200">
                  <a:solidFill>
                    <a:schemeClr val="tx1"/>
                  </a:solidFill>
                  <a:latin typeface="+mn-lt"/>
                  <a:ea typeface="+mn-ea"/>
                  <a:cs typeface="+mn-cs"/>
                </a:defRPr>
              </a:lvl3pPr>
              <a:lvl4pPr marL="1028700" algn="l" defTabSz="342900" rtl="0" eaLnBrk="1" latinLnBrk="0" hangingPunct="1">
                <a:defRPr sz="1400" kern="1200">
                  <a:solidFill>
                    <a:schemeClr val="tx1"/>
                  </a:solidFill>
                  <a:latin typeface="+mn-lt"/>
                  <a:ea typeface="+mn-ea"/>
                  <a:cs typeface="+mn-cs"/>
                </a:defRPr>
              </a:lvl4pPr>
              <a:lvl5pPr marL="1371600" algn="l" defTabSz="342900" rtl="0" eaLnBrk="1" latinLnBrk="0" hangingPunct="1">
                <a:defRPr sz="1400" kern="1200">
                  <a:solidFill>
                    <a:schemeClr val="tx1"/>
                  </a:solidFill>
                  <a:latin typeface="+mn-lt"/>
                  <a:ea typeface="+mn-ea"/>
                  <a:cs typeface="+mn-cs"/>
                </a:defRPr>
              </a:lvl5pPr>
              <a:lvl6pPr marL="1714500" algn="l" defTabSz="342900" rtl="0" eaLnBrk="1" latinLnBrk="0" hangingPunct="1">
                <a:defRPr sz="1400" kern="1200">
                  <a:solidFill>
                    <a:schemeClr val="tx1"/>
                  </a:solidFill>
                  <a:latin typeface="+mn-lt"/>
                  <a:ea typeface="+mn-ea"/>
                  <a:cs typeface="+mn-cs"/>
                </a:defRPr>
              </a:lvl6pPr>
              <a:lvl7pPr marL="2057400" algn="l" defTabSz="342900" rtl="0" eaLnBrk="1" latinLnBrk="0" hangingPunct="1">
                <a:defRPr sz="1400" kern="1200">
                  <a:solidFill>
                    <a:schemeClr val="tx1"/>
                  </a:solidFill>
                  <a:latin typeface="+mn-lt"/>
                  <a:ea typeface="+mn-ea"/>
                  <a:cs typeface="+mn-cs"/>
                </a:defRPr>
              </a:lvl7pPr>
              <a:lvl8pPr marL="2400300" algn="l" defTabSz="342900" rtl="0" eaLnBrk="1" latinLnBrk="0" hangingPunct="1">
                <a:defRPr sz="1400" kern="1200">
                  <a:solidFill>
                    <a:schemeClr val="tx1"/>
                  </a:solidFill>
                  <a:latin typeface="+mn-lt"/>
                  <a:ea typeface="+mn-ea"/>
                  <a:cs typeface="+mn-cs"/>
                </a:defRPr>
              </a:lvl8pPr>
              <a:lvl9pPr marL="2743200" algn="l" defTabSz="342900" rtl="0" eaLnBrk="1" latinLnBrk="0" hangingPunct="1">
                <a:defRPr sz="14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defRPr/>
              </a:pPr>
              <a:r>
                <a:rPr kumimoji="0" lang="zh-CN" sz="2000" b="1" i="0" u="none" strike="noStrike" kern="1200" cap="none" spc="0" normalizeH="0" baseline="0" noProof="0" dirty="0">
                  <a:ln>
                    <a:noFill/>
                  </a:ln>
                  <a:solidFill>
                    <a:srgbClr val="002060"/>
                  </a:solidFill>
                  <a:effectLst/>
                  <a:uLnTx/>
                  <a:uFillTx/>
                </a:rPr>
                <a:t>发射</a:t>
              </a:r>
              <a:r>
                <a:rPr kumimoji="0" lang="en-US" altLang="zh-CN" sz="2000" b="1" i="0" u="none" strike="noStrike" kern="1200" cap="none" spc="0" normalizeH="0" baseline="0" noProof="0" dirty="0">
                  <a:ln>
                    <a:noFill/>
                  </a:ln>
                  <a:solidFill>
                    <a:srgbClr val="002060"/>
                  </a:solidFill>
                  <a:effectLst/>
                  <a:uLnTx/>
                  <a:uFillTx/>
                </a:rPr>
                <a:t>2</a:t>
              </a:r>
            </a:p>
          </p:txBody>
        </p:sp>
      </p:grpSp>
      <p:sp>
        <p:nvSpPr>
          <p:cNvPr id="59" name="矩形 58">
            <a:extLst>
              <a:ext uri="{FF2B5EF4-FFF2-40B4-BE49-F238E27FC236}">
                <a16:creationId xmlns:a16="http://schemas.microsoft.com/office/drawing/2014/main" id="{42724F2B-FDB9-2FFC-D867-C747A56D39C9}"/>
              </a:ext>
            </a:extLst>
          </p:cNvPr>
          <p:cNvSpPr/>
          <p:nvPr/>
        </p:nvSpPr>
        <p:spPr>
          <a:xfrm>
            <a:off x="942874" y="4898411"/>
            <a:ext cx="10306252" cy="1490351"/>
          </a:xfrm>
          <a:prstGeom prst="rect">
            <a:avLst/>
          </a:prstGeom>
          <a:noFill/>
          <a:ln>
            <a:solidFill>
              <a:schemeClr val="bg2">
                <a:lumMod val="90000"/>
              </a:schemeClr>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矩形 59">
            <a:extLst>
              <a:ext uri="{FF2B5EF4-FFF2-40B4-BE49-F238E27FC236}">
                <a16:creationId xmlns:a16="http://schemas.microsoft.com/office/drawing/2014/main" id="{140B1803-433B-74F2-7C5D-F080AEB38B99}"/>
              </a:ext>
            </a:extLst>
          </p:cNvPr>
          <p:cNvSpPr/>
          <p:nvPr/>
        </p:nvSpPr>
        <p:spPr>
          <a:xfrm>
            <a:off x="942874" y="3223187"/>
            <a:ext cx="10306252" cy="1586390"/>
          </a:xfrm>
          <a:prstGeom prst="rect">
            <a:avLst/>
          </a:prstGeom>
          <a:noFill/>
          <a:ln>
            <a:solidFill>
              <a:schemeClr val="bg2">
                <a:lumMod val="90000"/>
              </a:schemeClr>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矩形 60">
            <a:extLst>
              <a:ext uri="{FF2B5EF4-FFF2-40B4-BE49-F238E27FC236}">
                <a16:creationId xmlns:a16="http://schemas.microsoft.com/office/drawing/2014/main" id="{718FEEBC-F178-49B8-AA52-759E9FCD195E}"/>
              </a:ext>
            </a:extLst>
          </p:cNvPr>
          <p:cNvSpPr/>
          <p:nvPr/>
        </p:nvSpPr>
        <p:spPr>
          <a:xfrm>
            <a:off x="942874" y="1659974"/>
            <a:ext cx="10306252" cy="1495174"/>
          </a:xfrm>
          <a:prstGeom prst="rect">
            <a:avLst/>
          </a:prstGeom>
          <a:noFill/>
          <a:ln>
            <a:solidFill>
              <a:schemeClr val="bg2">
                <a:lumMod val="90000"/>
              </a:schemeClr>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7524456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89FF27-682A-0317-2109-86CF74AB631F}"/>
            </a:ext>
          </a:extLst>
        </p:cNvPr>
        <p:cNvGrpSpPr/>
        <p:nvPr/>
      </p:nvGrpSpPr>
      <p:grpSpPr>
        <a:xfrm>
          <a:off x="0" y="0"/>
          <a:ext cx="0" cy="0"/>
          <a:chOff x="0" y="0"/>
          <a:chExt cx="0" cy="0"/>
        </a:xfrm>
      </p:grpSpPr>
      <p:sp>
        <p:nvSpPr>
          <p:cNvPr id="15" name="矩形 14">
            <a:extLst>
              <a:ext uri="{FF2B5EF4-FFF2-40B4-BE49-F238E27FC236}">
                <a16:creationId xmlns:a16="http://schemas.microsoft.com/office/drawing/2014/main" id="{4C082891-3C50-B0E4-696A-5457895BD3F2}"/>
              </a:ext>
            </a:extLst>
          </p:cNvPr>
          <p:cNvSpPr/>
          <p:nvPr/>
        </p:nvSpPr>
        <p:spPr>
          <a:xfrm>
            <a:off x="391886" y="844458"/>
            <a:ext cx="11408228" cy="54429"/>
          </a:xfrm>
          <a:prstGeom prst="rect">
            <a:avLst/>
          </a:prstGeom>
          <a:gradFill>
            <a:gsLst>
              <a:gs pos="100000">
                <a:schemeClr val="accent2">
                  <a:lumMod val="40000"/>
                  <a:lumOff val="60000"/>
                </a:schemeClr>
              </a:gs>
              <a:gs pos="17000">
                <a:srgbClr val="00B0F0"/>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a:extLst>
              <a:ext uri="{FF2B5EF4-FFF2-40B4-BE49-F238E27FC236}">
                <a16:creationId xmlns:a16="http://schemas.microsoft.com/office/drawing/2014/main" id="{EACE8742-3178-A97A-3F1B-65B27B8EDC3B}"/>
              </a:ext>
            </a:extLst>
          </p:cNvPr>
          <p:cNvSpPr/>
          <p:nvPr/>
        </p:nvSpPr>
        <p:spPr>
          <a:xfrm>
            <a:off x="624840" y="80813"/>
            <a:ext cx="4709160" cy="707886"/>
          </a:xfrm>
          <a:prstGeom prst="rect">
            <a:avLst/>
          </a:prstGeom>
          <a:noFill/>
        </p:spPr>
        <p:txBody>
          <a:bodyPr wrap="square">
            <a:spAutoFit/>
          </a:bodyPr>
          <a:lstStyle/>
          <a:p>
            <a:r>
              <a:rPr lang="zh-CN" altLang="en-US" sz="4000" b="1" dirty="0">
                <a:solidFill>
                  <a:srgbClr val="002060"/>
                </a:solidFill>
                <a:latin typeface="微软雅黑" panose="020B0503020204020204" pitchFamily="34" charset="-122"/>
                <a:ea typeface="微软雅黑" panose="020B0503020204020204" pitchFamily="34" charset="-122"/>
              </a:rPr>
              <a:t>研究背景与意义</a:t>
            </a:r>
          </a:p>
        </p:txBody>
      </p:sp>
      <p:pic>
        <p:nvPicPr>
          <p:cNvPr id="20" name="图片 19">
            <a:extLst>
              <a:ext uri="{FF2B5EF4-FFF2-40B4-BE49-F238E27FC236}">
                <a16:creationId xmlns:a16="http://schemas.microsoft.com/office/drawing/2014/main" id="{1E4ED616-DC2C-A093-D2A8-973C947F0B4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99498" y="129673"/>
            <a:ext cx="2731447" cy="610166"/>
          </a:xfrm>
          <a:prstGeom prst="rect">
            <a:avLst/>
          </a:prstGeom>
        </p:spPr>
      </p:pic>
      <p:sp>
        <p:nvSpPr>
          <p:cNvPr id="3" name="文本框 2">
            <a:extLst>
              <a:ext uri="{FF2B5EF4-FFF2-40B4-BE49-F238E27FC236}">
                <a16:creationId xmlns:a16="http://schemas.microsoft.com/office/drawing/2014/main" id="{262ECA5D-5B6B-D49F-665C-D3765128A221}"/>
              </a:ext>
            </a:extLst>
          </p:cNvPr>
          <p:cNvSpPr txBox="1"/>
          <p:nvPr/>
        </p:nvSpPr>
        <p:spPr>
          <a:xfrm>
            <a:off x="66192" y="1058589"/>
            <a:ext cx="2245208" cy="430887"/>
          </a:xfrm>
          <a:prstGeom prst="rect">
            <a:avLst/>
          </a:prstGeom>
          <a:noFill/>
        </p:spPr>
        <p:txBody>
          <a:bodyPr wrap="square" rtlCol="0">
            <a:spAutoFit/>
          </a:bodyPr>
          <a:lstStyle>
            <a:defPPr>
              <a:defRPr lang="zh-CN"/>
            </a:defPPr>
            <a:lvl1pPr>
              <a:defRPr sz="2200" b="1">
                <a:solidFill>
                  <a:srgbClr val="C00000"/>
                </a:solidFill>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Times New Roman" panose="02020603050405020304" pitchFamily="18" charset="0"/>
              </a:defRPr>
            </a:lvl1pPr>
          </a:lstStyle>
          <a:p>
            <a:pPr algn="ctr"/>
            <a:r>
              <a:rPr lang="zh-CN" altLang="en-US" dirty="0"/>
              <a:t>发展趋势</a:t>
            </a:r>
            <a:r>
              <a:rPr lang="en-US" altLang="zh-CN" dirty="0"/>
              <a:t>-</a:t>
            </a:r>
            <a:r>
              <a:rPr lang="zh-CN" altLang="en-US" dirty="0"/>
              <a:t>国内</a:t>
            </a:r>
          </a:p>
        </p:txBody>
      </p:sp>
      <p:sp>
        <p:nvSpPr>
          <p:cNvPr id="8" name="文本框 13">
            <a:extLst>
              <a:ext uri="{FF2B5EF4-FFF2-40B4-BE49-F238E27FC236}">
                <a16:creationId xmlns:a16="http://schemas.microsoft.com/office/drawing/2014/main" id="{B5002E8B-4503-210B-CAFC-C4997362273E}"/>
              </a:ext>
            </a:extLst>
          </p:cNvPr>
          <p:cNvSpPr txBox="1"/>
          <p:nvPr/>
        </p:nvSpPr>
        <p:spPr>
          <a:xfrm>
            <a:off x="4636901" y="6305045"/>
            <a:ext cx="2994802" cy="400110"/>
          </a:xfrm>
          <a:prstGeom prst="rect">
            <a:avLst/>
          </a:prstGeom>
          <a:noFill/>
        </p:spPr>
        <p:txBody>
          <a:bodyPr wrap="square" rtlCol="0">
            <a:spAutoFit/>
          </a:bodyPr>
          <a:lstStyle>
            <a:defPPr>
              <a:defRPr lang="en-US"/>
            </a:defPPr>
            <a:lvl1pPr>
              <a:defRPr sz="2400" b="1">
                <a:solidFill>
                  <a:srgbClr val="003366"/>
                </a:solidFill>
                <a:latin typeface="Times New Roman" panose="02020603050405020304" pitchFamily="18" charset="0"/>
                <a:ea typeface="微软雅黑" panose="020B0503020204020204" charset="-122"/>
                <a:cs typeface="Times New Roman" panose="02020603050405020304" pitchFamily="18" charset="0"/>
              </a:defRPr>
            </a:lvl1pPr>
            <a:lvl2pPr marL="342900" algn="l" defTabSz="342900" rtl="0" eaLnBrk="1" latinLnBrk="0" hangingPunct="1">
              <a:defRPr sz="1400" kern="1200">
                <a:solidFill>
                  <a:schemeClr val="tx1"/>
                </a:solidFill>
                <a:latin typeface="+mn-lt"/>
                <a:ea typeface="+mn-ea"/>
                <a:cs typeface="+mn-cs"/>
              </a:defRPr>
            </a:lvl2pPr>
            <a:lvl3pPr marL="685800" algn="l" defTabSz="342900" rtl="0" eaLnBrk="1" latinLnBrk="0" hangingPunct="1">
              <a:defRPr sz="1400" kern="1200">
                <a:solidFill>
                  <a:schemeClr val="tx1"/>
                </a:solidFill>
                <a:latin typeface="+mn-lt"/>
                <a:ea typeface="+mn-ea"/>
                <a:cs typeface="+mn-cs"/>
              </a:defRPr>
            </a:lvl3pPr>
            <a:lvl4pPr marL="1028700" algn="l" defTabSz="342900" rtl="0" eaLnBrk="1" latinLnBrk="0" hangingPunct="1">
              <a:defRPr sz="1400" kern="1200">
                <a:solidFill>
                  <a:schemeClr val="tx1"/>
                </a:solidFill>
                <a:latin typeface="+mn-lt"/>
                <a:ea typeface="+mn-ea"/>
                <a:cs typeface="+mn-cs"/>
              </a:defRPr>
            </a:lvl4pPr>
            <a:lvl5pPr marL="1371600" algn="l" defTabSz="342900" rtl="0" eaLnBrk="1" latinLnBrk="0" hangingPunct="1">
              <a:defRPr sz="1400" kern="1200">
                <a:solidFill>
                  <a:schemeClr val="tx1"/>
                </a:solidFill>
                <a:latin typeface="+mn-lt"/>
                <a:ea typeface="+mn-ea"/>
                <a:cs typeface="+mn-cs"/>
              </a:defRPr>
            </a:lvl5pPr>
            <a:lvl6pPr marL="1714500" algn="l" defTabSz="342900" rtl="0" eaLnBrk="1" latinLnBrk="0" hangingPunct="1">
              <a:defRPr sz="1400" kern="1200">
                <a:solidFill>
                  <a:schemeClr val="tx1"/>
                </a:solidFill>
                <a:latin typeface="+mn-lt"/>
                <a:ea typeface="+mn-ea"/>
                <a:cs typeface="+mn-cs"/>
              </a:defRPr>
            </a:lvl6pPr>
            <a:lvl7pPr marL="2057400" algn="l" defTabSz="342900" rtl="0" eaLnBrk="1" latinLnBrk="0" hangingPunct="1">
              <a:defRPr sz="1400" kern="1200">
                <a:solidFill>
                  <a:schemeClr val="tx1"/>
                </a:solidFill>
                <a:latin typeface="+mn-lt"/>
                <a:ea typeface="+mn-ea"/>
                <a:cs typeface="+mn-cs"/>
              </a:defRPr>
            </a:lvl7pPr>
            <a:lvl8pPr marL="2400300" algn="l" defTabSz="342900" rtl="0" eaLnBrk="1" latinLnBrk="0" hangingPunct="1">
              <a:defRPr sz="1400" kern="1200">
                <a:solidFill>
                  <a:schemeClr val="tx1"/>
                </a:solidFill>
                <a:latin typeface="+mn-lt"/>
                <a:ea typeface="+mn-ea"/>
                <a:cs typeface="+mn-cs"/>
              </a:defRPr>
            </a:lvl8pPr>
            <a:lvl9pPr marL="2743200" algn="l" defTabSz="342900" rtl="0" eaLnBrk="1" latinLnBrk="0" hangingPunct="1">
              <a:defRPr sz="14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defRPr/>
            </a:pPr>
            <a:r>
              <a:rPr kumimoji="0" lang="zh-CN" altLang="en-US" sz="2000" b="1" i="0" u="none" strike="noStrike" kern="1200" cap="none" spc="0" normalizeH="0" baseline="0" noProof="0" dirty="0">
                <a:ln>
                  <a:noFill/>
                </a:ln>
                <a:solidFill>
                  <a:srgbClr val="000000"/>
                </a:solidFill>
                <a:effectLst/>
                <a:uLnTx/>
                <a:uFillTx/>
              </a:rPr>
              <a:t>黄明泉等，</a:t>
            </a:r>
            <a:r>
              <a:rPr kumimoji="0" lang="en-US" altLang="zh-CN" sz="2000" b="1" i="0" u="none" strike="noStrike" kern="1200" cap="none" spc="0" normalizeH="0" baseline="0" noProof="0" dirty="0">
                <a:ln>
                  <a:noFill/>
                </a:ln>
                <a:solidFill>
                  <a:srgbClr val="000000"/>
                </a:solidFill>
                <a:effectLst/>
                <a:uLnTx/>
                <a:uFillTx/>
              </a:rPr>
              <a:t>2022</a:t>
            </a:r>
            <a:r>
              <a:rPr kumimoji="0" lang="zh-CN" altLang="en-US" sz="2000" b="1" i="0" u="none" strike="noStrike" kern="1200" cap="none" spc="0" normalizeH="0" baseline="0" noProof="0" dirty="0">
                <a:ln>
                  <a:noFill/>
                </a:ln>
                <a:solidFill>
                  <a:srgbClr val="000000"/>
                </a:solidFill>
                <a:effectLst/>
                <a:uLnTx/>
                <a:uFillTx/>
              </a:rPr>
              <a:t>，中石化</a:t>
            </a:r>
          </a:p>
        </p:txBody>
      </p:sp>
      <p:sp>
        <p:nvSpPr>
          <p:cNvPr id="17" name="文本框 13">
            <a:extLst>
              <a:ext uri="{FF2B5EF4-FFF2-40B4-BE49-F238E27FC236}">
                <a16:creationId xmlns:a16="http://schemas.microsoft.com/office/drawing/2014/main" id="{11DD00ED-D429-9CCF-939D-13FC10BC0673}"/>
              </a:ext>
            </a:extLst>
          </p:cNvPr>
          <p:cNvSpPr txBox="1"/>
          <p:nvPr/>
        </p:nvSpPr>
        <p:spPr>
          <a:xfrm>
            <a:off x="8677417" y="6305045"/>
            <a:ext cx="2994802" cy="400110"/>
          </a:xfrm>
          <a:prstGeom prst="rect">
            <a:avLst/>
          </a:prstGeom>
          <a:noFill/>
        </p:spPr>
        <p:txBody>
          <a:bodyPr wrap="square" rtlCol="0">
            <a:spAutoFit/>
          </a:bodyPr>
          <a:lstStyle>
            <a:defPPr>
              <a:defRPr lang="en-US"/>
            </a:defPPr>
            <a:lvl1pPr>
              <a:defRPr sz="2400" b="1">
                <a:solidFill>
                  <a:srgbClr val="003366"/>
                </a:solidFill>
                <a:latin typeface="Times New Roman" panose="02020603050405020304" pitchFamily="18" charset="0"/>
                <a:ea typeface="微软雅黑" panose="020B0503020204020204" charset="-122"/>
                <a:cs typeface="Times New Roman" panose="02020603050405020304" pitchFamily="18" charset="0"/>
              </a:defRPr>
            </a:lvl1pPr>
            <a:lvl2pPr marL="342900" algn="l" defTabSz="342900" rtl="0" eaLnBrk="1" latinLnBrk="0" hangingPunct="1">
              <a:defRPr sz="1400" kern="1200">
                <a:solidFill>
                  <a:schemeClr val="tx1"/>
                </a:solidFill>
                <a:latin typeface="+mn-lt"/>
                <a:ea typeface="+mn-ea"/>
                <a:cs typeface="+mn-cs"/>
              </a:defRPr>
            </a:lvl2pPr>
            <a:lvl3pPr marL="685800" algn="l" defTabSz="342900" rtl="0" eaLnBrk="1" latinLnBrk="0" hangingPunct="1">
              <a:defRPr sz="1400" kern="1200">
                <a:solidFill>
                  <a:schemeClr val="tx1"/>
                </a:solidFill>
                <a:latin typeface="+mn-lt"/>
                <a:ea typeface="+mn-ea"/>
                <a:cs typeface="+mn-cs"/>
              </a:defRPr>
            </a:lvl3pPr>
            <a:lvl4pPr marL="1028700" algn="l" defTabSz="342900" rtl="0" eaLnBrk="1" latinLnBrk="0" hangingPunct="1">
              <a:defRPr sz="1400" kern="1200">
                <a:solidFill>
                  <a:schemeClr val="tx1"/>
                </a:solidFill>
                <a:latin typeface="+mn-lt"/>
                <a:ea typeface="+mn-ea"/>
                <a:cs typeface="+mn-cs"/>
              </a:defRPr>
            </a:lvl4pPr>
            <a:lvl5pPr marL="1371600" algn="l" defTabSz="342900" rtl="0" eaLnBrk="1" latinLnBrk="0" hangingPunct="1">
              <a:defRPr sz="1400" kern="1200">
                <a:solidFill>
                  <a:schemeClr val="tx1"/>
                </a:solidFill>
                <a:latin typeface="+mn-lt"/>
                <a:ea typeface="+mn-ea"/>
                <a:cs typeface="+mn-cs"/>
              </a:defRPr>
            </a:lvl5pPr>
            <a:lvl6pPr marL="1714500" algn="l" defTabSz="342900" rtl="0" eaLnBrk="1" latinLnBrk="0" hangingPunct="1">
              <a:defRPr sz="1400" kern="1200">
                <a:solidFill>
                  <a:schemeClr val="tx1"/>
                </a:solidFill>
                <a:latin typeface="+mn-lt"/>
                <a:ea typeface="+mn-ea"/>
                <a:cs typeface="+mn-cs"/>
              </a:defRPr>
            </a:lvl6pPr>
            <a:lvl7pPr marL="2057400" algn="l" defTabSz="342900" rtl="0" eaLnBrk="1" latinLnBrk="0" hangingPunct="1">
              <a:defRPr sz="1400" kern="1200">
                <a:solidFill>
                  <a:schemeClr val="tx1"/>
                </a:solidFill>
                <a:latin typeface="+mn-lt"/>
                <a:ea typeface="+mn-ea"/>
                <a:cs typeface="+mn-cs"/>
              </a:defRPr>
            </a:lvl7pPr>
            <a:lvl8pPr marL="2400300" algn="l" defTabSz="342900" rtl="0" eaLnBrk="1" latinLnBrk="0" hangingPunct="1">
              <a:defRPr sz="1400" kern="1200">
                <a:solidFill>
                  <a:schemeClr val="tx1"/>
                </a:solidFill>
                <a:latin typeface="+mn-lt"/>
                <a:ea typeface="+mn-ea"/>
                <a:cs typeface="+mn-cs"/>
              </a:defRPr>
            </a:lvl8pPr>
            <a:lvl9pPr marL="2743200" algn="l" defTabSz="342900" rtl="0" eaLnBrk="1" latinLnBrk="0" hangingPunct="1">
              <a:defRPr sz="14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defRPr/>
            </a:pPr>
            <a:r>
              <a:rPr lang="zh-CN" altLang="en-US" sz="2000" dirty="0">
                <a:solidFill>
                  <a:srgbClr val="000000"/>
                </a:solidFill>
              </a:rPr>
              <a:t>金鼎等，</a:t>
            </a:r>
            <a:r>
              <a:rPr lang="en-US" altLang="zh-CN" sz="2000" dirty="0">
                <a:solidFill>
                  <a:srgbClr val="000000"/>
                </a:solidFill>
              </a:rPr>
              <a:t>2023</a:t>
            </a:r>
            <a:r>
              <a:rPr lang="zh-CN" altLang="en-US" sz="2000" dirty="0">
                <a:solidFill>
                  <a:srgbClr val="000000"/>
                </a:solidFill>
              </a:rPr>
              <a:t>，中石油</a:t>
            </a:r>
            <a:endParaRPr kumimoji="0" lang="zh-CN" altLang="en-US" sz="2000" b="1" i="0" u="none" strike="noStrike" kern="1200" cap="none" spc="0" normalizeH="0" baseline="0" noProof="0" dirty="0">
              <a:ln>
                <a:noFill/>
              </a:ln>
              <a:solidFill>
                <a:srgbClr val="000000"/>
              </a:solidFill>
              <a:effectLst/>
              <a:uLnTx/>
              <a:uFillTx/>
            </a:endParaRPr>
          </a:p>
        </p:txBody>
      </p:sp>
      <p:pic>
        <p:nvPicPr>
          <p:cNvPr id="21" name="图片 20">
            <a:extLst>
              <a:ext uri="{FF2B5EF4-FFF2-40B4-BE49-F238E27FC236}">
                <a16:creationId xmlns:a16="http://schemas.microsoft.com/office/drawing/2014/main" id="{9EEB3359-D81D-307A-EC0D-ABF35917CAB1}"/>
              </a:ext>
            </a:extLst>
          </p:cNvPr>
          <p:cNvPicPr>
            <a:picLocks noChangeAspect="1"/>
          </p:cNvPicPr>
          <p:nvPr/>
        </p:nvPicPr>
        <p:blipFill>
          <a:blip r:embed="rId3"/>
          <a:stretch>
            <a:fillRect/>
          </a:stretch>
        </p:blipFill>
        <p:spPr>
          <a:xfrm>
            <a:off x="4131179" y="3018314"/>
            <a:ext cx="4201826" cy="3113332"/>
          </a:xfrm>
          <a:prstGeom prst="rect">
            <a:avLst/>
          </a:prstGeom>
        </p:spPr>
      </p:pic>
      <p:pic>
        <p:nvPicPr>
          <p:cNvPr id="22" name="图片 21">
            <a:extLst>
              <a:ext uri="{FF2B5EF4-FFF2-40B4-BE49-F238E27FC236}">
                <a16:creationId xmlns:a16="http://schemas.microsoft.com/office/drawing/2014/main" id="{0604D26B-8E2A-EA1D-AB62-B9B2ABA230F4}"/>
              </a:ext>
            </a:extLst>
          </p:cNvPr>
          <p:cNvPicPr>
            <a:picLocks noChangeAspect="1"/>
          </p:cNvPicPr>
          <p:nvPr/>
        </p:nvPicPr>
        <p:blipFill>
          <a:blip r:embed="rId4"/>
          <a:srcRect r="52066"/>
          <a:stretch>
            <a:fillRect/>
          </a:stretch>
        </p:blipFill>
        <p:spPr>
          <a:xfrm>
            <a:off x="8531860" y="3067451"/>
            <a:ext cx="3350895" cy="3001010"/>
          </a:xfrm>
          <a:prstGeom prst="rect">
            <a:avLst/>
          </a:prstGeom>
        </p:spPr>
      </p:pic>
      <p:sp>
        <p:nvSpPr>
          <p:cNvPr id="23" name="文本框 22">
            <a:extLst>
              <a:ext uri="{FF2B5EF4-FFF2-40B4-BE49-F238E27FC236}">
                <a16:creationId xmlns:a16="http://schemas.microsoft.com/office/drawing/2014/main" id="{49DE1B84-057A-8727-1C93-B98992E0710E}"/>
              </a:ext>
            </a:extLst>
          </p:cNvPr>
          <p:cNvSpPr txBox="1"/>
          <p:nvPr/>
        </p:nvSpPr>
        <p:spPr>
          <a:xfrm>
            <a:off x="66192" y="1489476"/>
            <a:ext cx="12125808" cy="1695336"/>
          </a:xfrm>
          <a:prstGeom prst="rect">
            <a:avLst/>
          </a:prstGeom>
          <a:noFill/>
        </p:spPr>
        <p:txBody>
          <a:bodyPr wrap="square" rtlCol="0" anchor="t">
            <a:spAutoFit/>
          </a:bodyPr>
          <a:lstStyle/>
          <a:p>
            <a:pPr indent="720090">
              <a:lnSpc>
                <a:spcPct val="150000"/>
              </a:lnSpc>
            </a:pPr>
            <a:r>
              <a:rPr lang="zh-CN" altLang="zh-CN" sz="2400" b="1" dirty="0">
                <a:sym typeface="+mn-ea"/>
              </a:rPr>
              <a:t>国内</a:t>
            </a:r>
            <a:r>
              <a:rPr lang="zh-CN" altLang="en-US" sz="2400" b="1" dirty="0">
                <a:sym typeface="+mn-ea"/>
              </a:rPr>
              <a:t>中石化、中石油、中海油公司基于不同天线系结构进行了模拟计算，研究了不同天线系下信号的不同组合在超远</a:t>
            </a:r>
            <a:r>
              <a:rPr lang="en-US" altLang="zh-CN" sz="2400" b="1" dirty="0">
                <a:sym typeface="+mn-ea"/>
              </a:rPr>
              <a:t>/</a:t>
            </a:r>
            <a:r>
              <a:rPr lang="zh-CN" altLang="en-US" sz="2400" b="1" dirty="0">
                <a:sym typeface="+mn-ea"/>
              </a:rPr>
              <a:t>超深探测方面的性能，提出了轴向天线与倾斜天线组成的远探测阵列。</a:t>
            </a:r>
            <a:endParaRPr lang="en-US" altLang="zh-CN" sz="2400" b="1" dirty="0">
              <a:sym typeface="+mn-ea"/>
            </a:endParaRPr>
          </a:p>
        </p:txBody>
      </p:sp>
      <p:pic>
        <p:nvPicPr>
          <p:cNvPr id="24" name="图片 23">
            <a:extLst>
              <a:ext uri="{FF2B5EF4-FFF2-40B4-BE49-F238E27FC236}">
                <a16:creationId xmlns:a16="http://schemas.microsoft.com/office/drawing/2014/main" id="{BC58D192-214E-5751-0269-CF34729D7599}"/>
              </a:ext>
            </a:extLst>
          </p:cNvPr>
          <p:cNvPicPr>
            <a:picLocks noChangeAspect="1"/>
          </p:cNvPicPr>
          <p:nvPr/>
        </p:nvPicPr>
        <p:blipFill>
          <a:blip r:embed="rId5"/>
          <a:stretch>
            <a:fillRect/>
          </a:stretch>
        </p:blipFill>
        <p:spPr>
          <a:xfrm>
            <a:off x="224155" y="3228741"/>
            <a:ext cx="3740150" cy="2787650"/>
          </a:xfrm>
          <a:prstGeom prst="rect">
            <a:avLst/>
          </a:prstGeom>
        </p:spPr>
      </p:pic>
      <p:sp>
        <p:nvSpPr>
          <p:cNvPr id="25" name="文本框 13">
            <a:extLst>
              <a:ext uri="{FF2B5EF4-FFF2-40B4-BE49-F238E27FC236}">
                <a16:creationId xmlns:a16="http://schemas.microsoft.com/office/drawing/2014/main" id="{A80B4E75-F151-2C63-E0DF-FF426D5601C9}"/>
              </a:ext>
            </a:extLst>
          </p:cNvPr>
          <p:cNvSpPr txBox="1"/>
          <p:nvPr/>
        </p:nvSpPr>
        <p:spPr>
          <a:xfrm>
            <a:off x="845951" y="6248530"/>
            <a:ext cx="2994802" cy="398780"/>
          </a:xfrm>
          <a:prstGeom prst="rect">
            <a:avLst/>
          </a:prstGeom>
          <a:noFill/>
        </p:spPr>
        <p:txBody>
          <a:bodyPr wrap="square" rtlCol="0">
            <a:spAutoFit/>
          </a:bodyPr>
          <a:lstStyle>
            <a:defPPr>
              <a:defRPr lang="en-US"/>
            </a:defPPr>
            <a:lvl1pPr>
              <a:defRPr sz="2400" b="1">
                <a:solidFill>
                  <a:srgbClr val="003366"/>
                </a:solidFill>
                <a:latin typeface="Times New Roman" panose="02020603050405020304" pitchFamily="18" charset="0"/>
                <a:ea typeface="微软雅黑" panose="020B0503020204020204" charset="-122"/>
                <a:cs typeface="Times New Roman" panose="02020603050405020304" pitchFamily="18" charset="0"/>
              </a:defRPr>
            </a:lvl1pPr>
            <a:lvl2pPr marL="342900" algn="l" defTabSz="342900" rtl="0" eaLnBrk="1" latinLnBrk="0" hangingPunct="1">
              <a:defRPr sz="1400" kern="1200">
                <a:solidFill>
                  <a:schemeClr val="tx1"/>
                </a:solidFill>
                <a:latin typeface="+mn-lt"/>
                <a:ea typeface="+mn-ea"/>
                <a:cs typeface="+mn-cs"/>
              </a:defRPr>
            </a:lvl2pPr>
            <a:lvl3pPr marL="685800" algn="l" defTabSz="342900" rtl="0" eaLnBrk="1" latinLnBrk="0" hangingPunct="1">
              <a:defRPr sz="1400" kern="1200">
                <a:solidFill>
                  <a:schemeClr val="tx1"/>
                </a:solidFill>
                <a:latin typeface="+mn-lt"/>
                <a:ea typeface="+mn-ea"/>
                <a:cs typeface="+mn-cs"/>
              </a:defRPr>
            </a:lvl3pPr>
            <a:lvl4pPr marL="1028700" algn="l" defTabSz="342900" rtl="0" eaLnBrk="1" latinLnBrk="0" hangingPunct="1">
              <a:defRPr sz="1400" kern="1200">
                <a:solidFill>
                  <a:schemeClr val="tx1"/>
                </a:solidFill>
                <a:latin typeface="+mn-lt"/>
                <a:ea typeface="+mn-ea"/>
                <a:cs typeface="+mn-cs"/>
              </a:defRPr>
            </a:lvl4pPr>
            <a:lvl5pPr marL="1371600" algn="l" defTabSz="342900" rtl="0" eaLnBrk="1" latinLnBrk="0" hangingPunct="1">
              <a:defRPr sz="1400" kern="1200">
                <a:solidFill>
                  <a:schemeClr val="tx1"/>
                </a:solidFill>
                <a:latin typeface="+mn-lt"/>
                <a:ea typeface="+mn-ea"/>
                <a:cs typeface="+mn-cs"/>
              </a:defRPr>
            </a:lvl5pPr>
            <a:lvl6pPr marL="1714500" algn="l" defTabSz="342900" rtl="0" eaLnBrk="1" latinLnBrk="0" hangingPunct="1">
              <a:defRPr sz="1400" kern="1200">
                <a:solidFill>
                  <a:schemeClr val="tx1"/>
                </a:solidFill>
                <a:latin typeface="+mn-lt"/>
                <a:ea typeface="+mn-ea"/>
                <a:cs typeface="+mn-cs"/>
              </a:defRPr>
            </a:lvl6pPr>
            <a:lvl7pPr marL="2057400" algn="l" defTabSz="342900" rtl="0" eaLnBrk="1" latinLnBrk="0" hangingPunct="1">
              <a:defRPr sz="1400" kern="1200">
                <a:solidFill>
                  <a:schemeClr val="tx1"/>
                </a:solidFill>
                <a:latin typeface="+mn-lt"/>
                <a:ea typeface="+mn-ea"/>
                <a:cs typeface="+mn-cs"/>
              </a:defRPr>
            </a:lvl7pPr>
            <a:lvl8pPr marL="2400300" algn="l" defTabSz="342900" rtl="0" eaLnBrk="1" latinLnBrk="0" hangingPunct="1">
              <a:defRPr sz="1400" kern="1200">
                <a:solidFill>
                  <a:schemeClr val="tx1"/>
                </a:solidFill>
                <a:latin typeface="+mn-lt"/>
                <a:ea typeface="+mn-ea"/>
                <a:cs typeface="+mn-cs"/>
              </a:defRPr>
            </a:lvl8pPr>
            <a:lvl9pPr marL="2743200" algn="l" defTabSz="342900" rtl="0" eaLnBrk="1" latinLnBrk="0" hangingPunct="1">
              <a:defRPr sz="14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defRPr/>
            </a:pPr>
            <a:r>
              <a:rPr kumimoji="0" lang="zh-CN" altLang="en-US" sz="2000" b="1" i="0" u="none" strike="noStrike" kern="1200" cap="none" spc="0" normalizeH="0" baseline="0" noProof="0" dirty="0">
                <a:ln>
                  <a:noFill/>
                </a:ln>
                <a:solidFill>
                  <a:srgbClr val="000000"/>
                </a:solidFill>
                <a:effectLst/>
                <a:uLnTx/>
                <a:uFillTx/>
              </a:rPr>
              <a:t>刘天淋等，</a:t>
            </a:r>
            <a:r>
              <a:rPr kumimoji="0" lang="en-US" altLang="zh-CN" sz="2000" b="1" i="0" u="none" strike="noStrike" kern="1200" cap="none" spc="0" normalizeH="0" baseline="0" noProof="0" dirty="0">
                <a:ln>
                  <a:noFill/>
                </a:ln>
                <a:solidFill>
                  <a:srgbClr val="000000"/>
                </a:solidFill>
                <a:effectLst/>
                <a:uLnTx/>
                <a:uFillTx/>
              </a:rPr>
              <a:t>2022</a:t>
            </a:r>
            <a:r>
              <a:rPr kumimoji="0" lang="zh-CN" altLang="en-US" sz="2000" b="1" i="0" u="none" strike="noStrike" kern="1200" cap="none" spc="0" normalizeH="0" baseline="0" noProof="0" dirty="0">
                <a:ln>
                  <a:noFill/>
                </a:ln>
                <a:solidFill>
                  <a:srgbClr val="000000"/>
                </a:solidFill>
                <a:effectLst/>
                <a:uLnTx/>
                <a:uFillTx/>
              </a:rPr>
              <a:t>，中海油</a:t>
            </a:r>
          </a:p>
        </p:txBody>
      </p:sp>
    </p:spTree>
    <p:extLst>
      <p:ext uri="{BB962C8B-B14F-4D97-AF65-F5344CB8AC3E}">
        <p14:creationId xmlns:p14="http://schemas.microsoft.com/office/powerpoint/2010/main" val="30287367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AA2999-80FB-C9F9-9226-973A011CA020}"/>
            </a:ext>
          </a:extLst>
        </p:cNvPr>
        <p:cNvGrpSpPr/>
        <p:nvPr/>
      </p:nvGrpSpPr>
      <p:grpSpPr>
        <a:xfrm>
          <a:off x="0" y="0"/>
          <a:ext cx="0" cy="0"/>
          <a:chOff x="0" y="0"/>
          <a:chExt cx="0" cy="0"/>
        </a:xfrm>
      </p:grpSpPr>
      <p:sp>
        <p:nvSpPr>
          <p:cNvPr id="15" name="矩形 14">
            <a:extLst>
              <a:ext uri="{FF2B5EF4-FFF2-40B4-BE49-F238E27FC236}">
                <a16:creationId xmlns:a16="http://schemas.microsoft.com/office/drawing/2014/main" id="{D4D91DF2-D039-3E68-F468-A5CCA7B880B0}"/>
              </a:ext>
            </a:extLst>
          </p:cNvPr>
          <p:cNvSpPr/>
          <p:nvPr/>
        </p:nvSpPr>
        <p:spPr>
          <a:xfrm>
            <a:off x="391886" y="844458"/>
            <a:ext cx="11408228" cy="54429"/>
          </a:xfrm>
          <a:prstGeom prst="rect">
            <a:avLst/>
          </a:prstGeom>
          <a:gradFill>
            <a:gsLst>
              <a:gs pos="100000">
                <a:schemeClr val="accent2">
                  <a:lumMod val="40000"/>
                  <a:lumOff val="60000"/>
                </a:schemeClr>
              </a:gs>
              <a:gs pos="17000">
                <a:srgbClr val="00B0F0"/>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a:extLst>
              <a:ext uri="{FF2B5EF4-FFF2-40B4-BE49-F238E27FC236}">
                <a16:creationId xmlns:a16="http://schemas.microsoft.com/office/drawing/2014/main" id="{917F6827-D663-E842-1578-B807C2BD469F}"/>
              </a:ext>
            </a:extLst>
          </p:cNvPr>
          <p:cNvSpPr/>
          <p:nvPr/>
        </p:nvSpPr>
        <p:spPr>
          <a:xfrm>
            <a:off x="624840" y="80813"/>
            <a:ext cx="4709160" cy="707886"/>
          </a:xfrm>
          <a:prstGeom prst="rect">
            <a:avLst/>
          </a:prstGeom>
          <a:noFill/>
        </p:spPr>
        <p:txBody>
          <a:bodyPr wrap="square">
            <a:spAutoFit/>
          </a:bodyPr>
          <a:lstStyle/>
          <a:p>
            <a:r>
              <a:rPr lang="zh-CN" altLang="en-US" sz="4000" b="1" dirty="0">
                <a:solidFill>
                  <a:srgbClr val="002060"/>
                </a:solidFill>
                <a:latin typeface="微软雅黑" panose="020B0503020204020204" pitchFamily="34" charset="-122"/>
                <a:ea typeface="微软雅黑" panose="020B0503020204020204" pitchFamily="34" charset="-122"/>
              </a:rPr>
              <a:t>研究背景与意义</a:t>
            </a:r>
          </a:p>
        </p:txBody>
      </p:sp>
      <p:pic>
        <p:nvPicPr>
          <p:cNvPr id="20" name="图片 19">
            <a:extLst>
              <a:ext uri="{FF2B5EF4-FFF2-40B4-BE49-F238E27FC236}">
                <a16:creationId xmlns:a16="http://schemas.microsoft.com/office/drawing/2014/main" id="{3134248B-961F-2DB4-E39F-D47F992CFB9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99498" y="129673"/>
            <a:ext cx="2731447" cy="610166"/>
          </a:xfrm>
          <a:prstGeom prst="rect">
            <a:avLst/>
          </a:prstGeom>
        </p:spPr>
      </p:pic>
      <p:pic>
        <p:nvPicPr>
          <p:cNvPr id="2" name="图片 1">
            <a:extLst>
              <a:ext uri="{FF2B5EF4-FFF2-40B4-BE49-F238E27FC236}">
                <a16:creationId xmlns:a16="http://schemas.microsoft.com/office/drawing/2014/main" id="{CF344533-85A6-2ABF-554E-4F91D87D357C}"/>
              </a:ext>
            </a:extLst>
          </p:cNvPr>
          <p:cNvPicPr>
            <a:picLocks noChangeAspect="1"/>
          </p:cNvPicPr>
          <p:nvPr/>
        </p:nvPicPr>
        <p:blipFill>
          <a:blip r:embed="rId3" cstate="print">
            <a:extLst>
              <a:ext uri="{28A0092B-C50C-407E-A947-70E740481C1C}">
                <a14:useLocalDpi xmlns:a14="http://schemas.microsoft.com/office/drawing/2010/main" val="0"/>
              </a:ext>
            </a:extLst>
          </a:blip>
          <a:srcRect t="70207"/>
          <a:stretch>
            <a:fillRect/>
          </a:stretch>
        </p:blipFill>
        <p:spPr>
          <a:xfrm>
            <a:off x="546100" y="1374140"/>
            <a:ext cx="10968355" cy="730250"/>
          </a:xfrm>
          <a:prstGeom prst="rect">
            <a:avLst/>
          </a:prstGeom>
        </p:spPr>
      </p:pic>
      <p:sp>
        <p:nvSpPr>
          <p:cNvPr id="3" name="文本框 37">
            <a:extLst>
              <a:ext uri="{FF2B5EF4-FFF2-40B4-BE49-F238E27FC236}">
                <a16:creationId xmlns:a16="http://schemas.microsoft.com/office/drawing/2014/main" id="{3B679CF4-F576-B3A7-614C-61BE33224ECC}"/>
              </a:ext>
            </a:extLst>
          </p:cNvPr>
          <p:cNvSpPr txBox="1">
            <a:spLocks noChangeArrowheads="1"/>
          </p:cNvSpPr>
          <p:nvPr/>
        </p:nvSpPr>
        <p:spPr bwMode="auto">
          <a:xfrm>
            <a:off x="220691" y="6229871"/>
            <a:ext cx="318943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gn="ctr"/>
            <a:r>
              <a:rPr lang="zh-CN" altLang="en-US" sz="2400" b="1" dirty="0">
                <a:latin typeface="微软雅黑" panose="020B0503020204020204" charset="-122"/>
                <a:ea typeface="微软雅黑" panose="020B0503020204020204" charset="-122"/>
              </a:rPr>
              <a:t>海平面吊空试验</a:t>
            </a:r>
          </a:p>
        </p:txBody>
      </p:sp>
      <p:pic>
        <p:nvPicPr>
          <p:cNvPr id="4" name="图片 3">
            <a:extLst>
              <a:ext uri="{FF2B5EF4-FFF2-40B4-BE49-F238E27FC236}">
                <a16:creationId xmlns:a16="http://schemas.microsoft.com/office/drawing/2014/main" id="{A1C101CB-2D62-D4F6-360D-FFA579B6D736}"/>
              </a:ext>
            </a:extLst>
          </p:cNvPr>
          <p:cNvPicPr>
            <a:picLocks noChangeAspect="1"/>
          </p:cNvPicPr>
          <p:nvPr/>
        </p:nvPicPr>
        <p:blipFill>
          <a:blip r:embed="rId4"/>
          <a:srcRect t="8755"/>
          <a:stretch>
            <a:fillRect/>
          </a:stretch>
        </p:blipFill>
        <p:spPr>
          <a:xfrm>
            <a:off x="546100" y="2480310"/>
            <a:ext cx="2735580" cy="3328670"/>
          </a:xfrm>
          <a:prstGeom prst="rect">
            <a:avLst/>
          </a:prstGeom>
        </p:spPr>
      </p:pic>
      <p:grpSp>
        <p:nvGrpSpPr>
          <p:cNvPr id="5" name="组合 4">
            <a:extLst>
              <a:ext uri="{FF2B5EF4-FFF2-40B4-BE49-F238E27FC236}">
                <a16:creationId xmlns:a16="http://schemas.microsoft.com/office/drawing/2014/main" id="{CF4995AB-F41E-D8EF-D039-E690195F1369}"/>
              </a:ext>
            </a:extLst>
          </p:cNvPr>
          <p:cNvGrpSpPr/>
          <p:nvPr/>
        </p:nvGrpSpPr>
        <p:grpSpPr>
          <a:xfrm>
            <a:off x="4143375" y="2584450"/>
            <a:ext cx="3472815" cy="3868420"/>
            <a:chOff x="8755" y="1372"/>
            <a:chExt cx="7530" cy="8646"/>
          </a:xfrm>
        </p:grpSpPr>
        <p:graphicFrame>
          <p:nvGraphicFramePr>
            <p:cNvPr id="6" name="对象 -2147482616">
              <a:extLst>
                <a:ext uri="{FF2B5EF4-FFF2-40B4-BE49-F238E27FC236}">
                  <a16:creationId xmlns:a16="http://schemas.microsoft.com/office/drawing/2014/main" id="{83596B4C-AC3E-A4B1-32C3-87F7AC0BBFA3}"/>
                </a:ext>
              </a:extLst>
            </p:cNvPr>
            <p:cNvGraphicFramePr>
              <a:graphicFrameLocks noChangeAspect="1"/>
            </p:cNvGraphicFramePr>
            <p:nvPr/>
          </p:nvGraphicFramePr>
          <p:xfrm>
            <a:off x="8755" y="1372"/>
            <a:ext cx="7530" cy="8646"/>
          </p:xfrm>
          <a:graphic>
            <a:graphicData uri="http://schemas.openxmlformats.org/presentationml/2006/ole">
              <mc:AlternateContent xmlns:mc="http://schemas.openxmlformats.org/markup-compatibility/2006">
                <mc:Choice xmlns:v="urn:schemas-microsoft-com:vml" Requires="v">
                  <p:oleObj r:id="rId5" imgW="6790055" imgH="8006080" progId="Grapher.Document">
                    <p:embed/>
                  </p:oleObj>
                </mc:Choice>
                <mc:Fallback>
                  <p:oleObj r:id="rId5" imgW="6790055" imgH="8006080" progId="Grapher.Document">
                    <p:embed/>
                    <p:pic>
                      <p:nvPicPr>
                        <p:cNvPr id="35" name="对象 -2147482616">
                          <a:extLst>
                            <a:ext uri="{FF2B5EF4-FFF2-40B4-BE49-F238E27FC236}">
                              <a16:creationId xmlns:a16="http://schemas.microsoft.com/office/drawing/2014/main" id="{FB14E164-B52F-1800-B9F9-72BC7421EB67}"/>
                            </a:ext>
                          </a:extLst>
                        </p:cNvPr>
                        <p:cNvPicPr/>
                        <p:nvPr/>
                      </p:nvPicPr>
                      <p:blipFill>
                        <a:blip r:embed="rId6"/>
                        <a:stretch>
                          <a:fillRect/>
                        </a:stretch>
                      </p:blipFill>
                      <p:spPr>
                        <a:xfrm>
                          <a:off x="8755" y="1372"/>
                          <a:ext cx="7530" cy="8646"/>
                        </a:xfrm>
                        <a:prstGeom prst="rect">
                          <a:avLst/>
                        </a:prstGeom>
                        <a:noFill/>
                        <a:ln w="38100">
                          <a:noFill/>
                          <a:miter/>
                        </a:ln>
                      </p:spPr>
                    </p:pic>
                  </p:oleObj>
                </mc:Fallback>
              </mc:AlternateContent>
            </a:graphicData>
          </a:graphic>
        </p:graphicFrame>
        <p:sp>
          <p:nvSpPr>
            <p:cNvPr id="7" name="矩形 6">
              <a:extLst>
                <a:ext uri="{FF2B5EF4-FFF2-40B4-BE49-F238E27FC236}">
                  <a16:creationId xmlns:a16="http://schemas.microsoft.com/office/drawing/2014/main" id="{75FC86D6-C508-FE66-FEC9-AE459913E310}"/>
                </a:ext>
              </a:extLst>
            </p:cNvPr>
            <p:cNvSpPr/>
            <p:nvPr/>
          </p:nvSpPr>
          <p:spPr>
            <a:xfrm>
              <a:off x="12320" y="9472"/>
              <a:ext cx="1440" cy="52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 name="组合 7">
            <a:extLst>
              <a:ext uri="{FF2B5EF4-FFF2-40B4-BE49-F238E27FC236}">
                <a16:creationId xmlns:a16="http://schemas.microsoft.com/office/drawing/2014/main" id="{C0F1BD0D-1552-62B3-271C-92DEFE0827E2}"/>
              </a:ext>
            </a:extLst>
          </p:cNvPr>
          <p:cNvGrpSpPr/>
          <p:nvPr/>
        </p:nvGrpSpPr>
        <p:grpSpPr>
          <a:xfrm>
            <a:off x="8114665" y="2601409"/>
            <a:ext cx="3472987" cy="3878766"/>
            <a:chOff x="8755" y="1373"/>
            <a:chExt cx="7645" cy="8645"/>
          </a:xfrm>
        </p:grpSpPr>
        <p:graphicFrame>
          <p:nvGraphicFramePr>
            <p:cNvPr id="9" name="对象 -2147482616">
              <a:extLst>
                <a:ext uri="{FF2B5EF4-FFF2-40B4-BE49-F238E27FC236}">
                  <a16:creationId xmlns:a16="http://schemas.microsoft.com/office/drawing/2014/main" id="{B508B7FC-A8E9-6ABF-7AB1-B848D4A6FAAA}"/>
                </a:ext>
              </a:extLst>
            </p:cNvPr>
            <p:cNvGraphicFramePr>
              <a:graphicFrameLocks noChangeAspect="1"/>
            </p:cNvGraphicFramePr>
            <p:nvPr/>
          </p:nvGraphicFramePr>
          <p:xfrm>
            <a:off x="8755" y="1373"/>
            <a:ext cx="7645" cy="8645"/>
          </p:xfrm>
          <a:graphic>
            <a:graphicData uri="http://schemas.openxmlformats.org/presentationml/2006/ole">
              <mc:AlternateContent xmlns:mc="http://schemas.openxmlformats.org/markup-compatibility/2006">
                <mc:Choice xmlns:v="urn:schemas-microsoft-com:vml" Requires="v">
                  <p:oleObj r:id="rId5" imgW="6790055" imgH="8006080" progId="Grapher.Document">
                    <p:embed/>
                  </p:oleObj>
                </mc:Choice>
                <mc:Fallback>
                  <p:oleObj r:id="rId5" imgW="6790055" imgH="8006080" progId="Grapher.Document">
                    <p:embed/>
                    <p:pic>
                      <p:nvPicPr>
                        <p:cNvPr id="38" name="对象 -2147482616">
                          <a:extLst>
                            <a:ext uri="{FF2B5EF4-FFF2-40B4-BE49-F238E27FC236}">
                              <a16:creationId xmlns:a16="http://schemas.microsoft.com/office/drawing/2014/main" id="{E2ED0114-82E2-7A43-BA5B-537F92B52445}"/>
                            </a:ext>
                          </a:extLst>
                        </p:cNvPr>
                        <p:cNvPicPr/>
                        <p:nvPr/>
                      </p:nvPicPr>
                      <p:blipFill>
                        <a:blip r:embed="rId6"/>
                        <a:stretch>
                          <a:fillRect/>
                        </a:stretch>
                      </p:blipFill>
                      <p:spPr>
                        <a:xfrm>
                          <a:off x="8755" y="1373"/>
                          <a:ext cx="7645" cy="8645"/>
                        </a:xfrm>
                        <a:prstGeom prst="rect">
                          <a:avLst/>
                        </a:prstGeom>
                        <a:noFill/>
                        <a:ln w="38100">
                          <a:noFill/>
                          <a:miter/>
                        </a:ln>
                      </p:spPr>
                    </p:pic>
                  </p:oleObj>
                </mc:Fallback>
              </mc:AlternateContent>
            </a:graphicData>
          </a:graphic>
        </p:graphicFrame>
        <p:sp>
          <p:nvSpPr>
            <p:cNvPr id="10" name="矩形 9">
              <a:extLst>
                <a:ext uri="{FF2B5EF4-FFF2-40B4-BE49-F238E27FC236}">
                  <a16:creationId xmlns:a16="http://schemas.microsoft.com/office/drawing/2014/main" id="{BB602F48-7E44-7239-B6CF-17CDD4730F43}"/>
                </a:ext>
              </a:extLst>
            </p:cNvPr>
            <p:cNvSpPr/>
            <p:nvPr/>
          </p:nvSpPr>
          <p:spPr>
            <a:xfrm>
              <a:off x="12320" y="9590"/>
              <a:ext cx="1440" cy="37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1" name="文本框 37">
            <a:extLst>
              <a:ext uri="{FF2B5EF4-FFF2-40B4-BE49-F238E27FC236}">
                <a16:creationId xmlns:a16="http://schemas.microsoft.com/office/drawing/2014/main" id="{6CCB702E-B00B-A534-93E8-D846A65DDFA0}"/>
              </a:ext>
            </a:extLst>
          </p:cNvPr>
          <p:cNvSpPr txBox="1">
            <a:spLocks noChangeArrowheads="1"/>
          </p:cNvSpPr>
          <p:nvPr/>
        </p:nvSpPr>
        <p:spPr bwMode="auto">
          <a:xfrm>
            <a:off x="3639820" y="6229985"/>
            <a:ext cx="829818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gn="ctr"/>
            <a:r>
              <a:rPr lang="zh-CN" altLang="en-US" sz="2400" b="1" dirty="0">
                <a:latin typeface="微软雅黑" panose="020B0503020204020204" charset="-122"/>
                <a:ea typeface="微软雅黑" panose="020B0503020204020204" charset="-122"/>
              </a:rPr>
              <a:t>衰减阈值</a:t>
            </a:r>
            <a:r>
              <a:rPr lang="en-US" altLang="zh-CN" sz="2400" b="1" dirty="0">
                <a:latin typeface="微软雅黑" panose="020B0503020204020204" charset="-122"/>
                <a:ea typeface="微软雅黑" panose="020B0503020204020204" charset="-122"/>
              </a:rPr>
              <a:t>0.05dB</a:t>
            </a:r>
            <a:r>
              <a:rPr lang="zh-CN" altLang="en-US" sz="2400" b="1" dirty="0">
                <a:latin typeface="微软雅黑" panose="020B0503020204020204" charset="-122"/>
                <a:ea typeface="微软雅黑" panose="020B0503020204020204" charset="-122"/>
              </a:rPr>
              <a:t>：前视探测距离（发射天线至海面）</a:t>
            </a:r>
            <a:r>
              <a:rPr lang="en-US" altLang="zh-CN" sz="2400" b="1" dirty="0">
                <a:latin typeface="微软雅黑" panose="020B0503020204020204" charset="-122"/>
                <a:ea typeface="微软雅黑" panose="020B0503020204020204" charset="-122"/>
              </a:rPr>
              <a:t>24m</a:t>
            </a:r>
          </a:p>
        </p:txBody>
      </p:sp>
      <p:sp>
        <p:nvSpPr>
          <p:cNvPr id="13" name="文本框 37">
            <a:extLst>
              <a:ext uri="{FF2B5EF4-FFF2-40B4-BE49-F238E27FC236}">
                <a16:creationId xmlns:a16="http://schemas.microsoft.com/office/drawing/2014/main" id="{F233789D-E030-AFAA-4DAC-2FAF55A099B4}"/>
              </a:ext>
            </a:extLst>
          </p:cNvPr>
          <p:cNvSpPr txBox="1">
            <a:spLocks noChangeArrowheads="1"/>
          </p:cNvSpPr>
          <p:nvPr/>
        </p:nvSpPr>
        <p:spPr bwMode="auto">
          <a:xfrm>
            <a:off x="4500591" y="2123326"/>
            <a:ext cx="3189432"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gn="ctr"/>
            <a:r>
              <a:rPr lang="zh-CN" altLang="en-US" sz="2400" b="1" dirty="0">
                <a:latin typeface="微软雅黑" panose="020B0503020204020204" charset="-122"/>
                <a:ea typeface="微软雅黑" panose="020B0503020204020204" charset="-122"/>
              </a:rPr>
              <a:t>水平分量</a:t>
            </a:r>
          </a:p>
        </p:txBody>
      </p:sp>
      <p:sp>
        <p:nvSpPr>
          <p:cNvPr id="14" name="文本框 37">
            <a:extLst>
              <a:ext uri="{FF2B5EF4-FFF2-40B4-BE49-F238E27FC236}">
                <a16:creationId xmlns:a16="http://schemas.microsoft.com/office/drawing/2014/main" id="{DB79B02C-9060-A759-FA50-A34EF115302C}"/>
              </a:ext>
            </a:extLst>
          </p:cNvPr>
          <p:cNvSpPr txBox="1">
            <a:spLocks noChangeArrowheads="1"/>
          </p:cNvSpPr>
          <p:nvPr/>
        </p:nvSpPr>
        <p:spPr bwMode="auto">
          <a:xfrm>
            <a:off x="8492836" y="2141106"/>
            <a:ext cx="3189432"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gn="ctr"/>
            <a:r>
              <a:rPr lang="zh-CN" altLang="en-US" sz="2400" b="1" dirty="0">
                <a:latin typeface="微软雅黑" panose="020B0503020204020204" charset="-122"/>
                <a:ea typeface="微软雅黑" panose="020B0503020204020204" charset="-122"/>
              </a:rPr>
              <a:t>轴向分量</a:t>
            </a:r>
          </a:p>
        </p:txBody>
      </p:sp>
      <p:sp>
        <p:nvSpPr>
          <p:cNvPr id="16" name="文本框 15">
            <a:extLst>
              <a:ext uri="{FF2B5EF4-FFF2-40B4-BE49-F238E27FC236}">
                <a16:creationId xmlns:a16="http://schemas.microsoft.com/office/drawing/2014/main" id="{50A0F2A5-1439-E2AA-9FEF-1AEC2E607FAF}"/>
              </a:ext>
            </a:extLst>
          </p:cNvPr>
          <p:cNvSpPr txBox="1"/>
          <p:nvPr/>
        </p:nvSpPr>
        <p:spPr>
          <a:xfrm>
            <a:off x="-635" y="970280"/>
            <a:ext cx="12192635" cy="521970"/>
          </a:xfrm>
          <a:prstGeom prst="rect">
            <a:avLst/>
          </a:prstGeom>
          <a:noFill/>
        </p:spPr>
        <p:txBody>
          <a:bodyPr wrap="square" rtlCol="0" anchor="t">
            <a:spAutoFit/>
          </a:bodyPr>
          <a:lstStyle/>
          <a:p>
            <a:pPr indent="720090" algn="ctr"/>
            <a:r>
              <a:rPr lang="en-US" altLang="zh-CN" sz="2800" b="1" dirty="0">
                <a:sym typeface="+mn-ea"/>
              </a:rPr>
              <a:t>2023</a:t>
            </a:r>
            <a:r>
              <a:rPr lang="zh-CN" altLang="en-US" sz="2800" b="1" dirty="0">
                <a:sym typeface="+mn-ea"/>
              </a:rPr>
              <a:t>年研制了随钻电磁波前视探测仪试验样机</a:t>
            </a:r>
          </a:p>
        </p:txBody>
      </p:sp>
    </p:spTree>
    <p:extLst>
      <p:ext uri="{BB962C8B-B14F-4D97-AF65-F5344CB8AC3E}">
        <p14:creationId xmlns:p14="http://schemas.microsoft.com/office/powerpoint/2010/main" val="4531609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560373-C06F-48CA-B500-FDC631FA587F}"/>
            </a:ext>
          </a:extLst>
        </p:cNvPr>
        <p:cNvGrpSpPr/>
        <p:nvPr/>
      </p:nvGrpSpPr>
      <p:grpSpPr>
        <a:xfrm>
          <a:off x="0" y="0"/>
          <a:ext cx="0" cy="0"/>
          <a:chOff x="0" y="0"/>
          <a:chExt cx="0" cy="0"/>
        </a:xfrm>
      </p:grpSpPr>
      <p:sp>
        <p:nvSpPr>
          <p:cNvPr id="28" name="矩形 27">
            <a:extLst>
              <a:ext uri="{FF2B5EF4-FFF2-40B4-BE49-F238E27FC236}">
                <a16:creationId xmlns:a16="http://schemas.microsoft.com/office/drawing/2014/main" id="{F468219C-344D-6EB6-2684-165632E31CA3}"/>
              </a:ext>
            </a:extLst>
          </p:cNvPr>
          <p:cNvSpPr/>
          <p:nvPr/>
        </p:nvSpPr>
        <p:spPr>
          <a:xfrm>
            <a:off x="391886" y="844458"/>
            <a:ext cx="11408228" cy="54429"/>
          </a:xfrm>
          <a:prstGeom prst="rect">
            <a:avLst/>
          </a:prstGeom>
          <a:gradFill>
            <a:gsLst>
              <a:gs pos="100000">
                <a:schemeClr val="accent2">
                  <a:lumMod val="40000"/>
                  <a:lumOff val="60000"/>
                </a:schemeClr>
              </a:gs>
              <a:gs pos="17000">
                <a:srgbClr val="00B0F0"/>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文本框 14">
            <a:extLst>
              <a:ext uri="{FF2B5EF4-FFF2-40B4-BE49-F238E27FC236}">
                <a16:creationId xmlns:a16="http://schemas.microsoft.com/office/drawing/2014/main" id="{710825A3-204F-4574-64B2-3074A98AF884}"/>
              </a:ext>
            </a:extLst>
          </p:cNvPr>
          <p:cNvSpPr txBox="1"/>
          <p:nvPr/>
        </p:nvSpPr>
        <p:spPr>
          <a:xfrm>
            <a:off x="2698457" y="5528191"/>
            <a:ext cx="1516235" cy="338554"/>
          </a:xfrm>
          <a:prstGeom prst="rect">
            <a:avLst/>
          </a:prstGeom>
          <a:noFill/>
        </p:spPr>
        <p:txBody>
          <a:bodyPr wrap="square">
            <a:spAutoFit/>
          </a:bodyPr>
          <a:lstStyle/>
          <a:p>
            <a:pPr algn="ctr"/>
            <a:r>
              <a:rPr lang="zh-CN" altLang="en-US" sz="1600" dirty="0">
                <a:solidFill>
                  <a:schemeClr val="tx1"/>
                </a:solidFill>
                <a:latin typeface="黑体" panose="02010609060101010101" pitchFamily="49" charset="-122"/>
                <a:ea typeface="黑体" panose="02010609060101010101" pitchFamily="49" charset="-122"/>
              </a:rPr>
              <a:t>三轴感应电压</a:t>
            </a:r>
          </a:p>
        </p:txBody>
      </p:sp>
      <p:pic>
        <p:nvPicPr>
          <p:cNvPr id="5" name="图片 2">
            <a:extLst>
              <a:ext uri="{FF2B5EF4-FFF2-40B4-BE49-F238E27FC236}">
                <a16:creationId xmlns:a16="http://schemas.microsoft.com/office/drawing/2014/main" id="{6D003E1F-D9C6-8292-1AED-47604C524FEA}"/>
              </a:ext>
            </a:extLst>
          </p:cNvPr>
          <p:cNvPicPr>
            <a:picLocks noChangeAspect="1"/>
          </p:cNvPicPr>
          <p:nvPr/>
        </p:nvPicPr>
        <p:blipFill>
          <a:blip r:embed="rId3" cstate="print">
            <a:extLst>
              <a:ext uri="{28A0092B-C50C-407E-A947-70E740481C1C}">
                <a14:useLocalDpi xmlns:a14="http://schemas.microsoft.com/office/drawing/2010/main" val="0"/>
              </a:ext>
            </a:extLst>
          </a:blip>
          <a:srcRect t="79190" r="27957" b="4098"/>
          <a:stretch>
            <a:fillRect/>
          </a:stretch>
        </p:blipFill>
        <p:spPr>
          <a:xfrm>
            <a:off x="2799615" y="3972444"/>
            <a:ext cx="7093829" cy="367759"/>
          </a:xfrm>
          <a:prstGeom prst="rect">
            <a:avLst/>
          </a:prstGeom>
          <a:ln w="38100">
            <a:noFill/>
          </a:ln>
        </p:spPr>
      </p:pic>
      <p:graphicFrame>
        <p:nvGraphicFramePr>
          <p:cNvPr id="163" name="对象 162">
            <a:extLst>
              <a:ext uri="{FF2B5EF4-FFF2-40B4-BE49-F238E27FC236}">
                <a16:creationId xmlns:a16="http://schemas.microsoft.com/office/drawing/2014/main" id="{0A7B72A2-E6B6-5DBE-4EE8-B4A04623FFE1}"/>
              </a:ext>
            </a:extLst>
          </p:cNvPr>
          <p:cNvGraphicFramePr>
            <a:graphicFrameLocks noChangeAspect="1"/>
          </p:cNvGraphicFramePr>
          <p:nvPr>
            <p:extLst>
              <p:ext uri="{D42A27DB-BD31-4B8C-83A1-F6EECF244321}">
                <p14:modId xmlns:p14="http://schemas.microsoft.com/office/powerpoint/2010/main" val="2112784998"/>
              </p:ext>
            </p:extLst>
          </p:nvPr>
        </p:nvGraphicFramePr>
        <p:xfrm>
          <a:off x="4216248" y="5123811"/>
          <a:ext cx="1899812" cy="1223004"/>
        </p:xfrm>
        <a:graphic>
          <a:graphicData uri="http://schemas.openxmlformats.org/presentationml/2006/ole">
            <mc:AlternateContent xmlns:mc="http://schemas.openxmlformats.org/markup-compatibility/2006">
              <mc:Choice xmlns:v="urn:schemas-microsoft-com:vml" Requires="v">
                <p:oleObj name="Equation" r:id="rId4" imgW="1282680" imgH="787320" progId="Equation.DSMT4">
                  <p:embed/>
                </p:oleObj>
              </mc:Choice>
              <mc:Fallback>
                <p:oleObj name="Equation" r:id="rId4" imgW="1282680" imgH="787320" progId="Equation.DSMT4">
                  <p:embed/>
                  <p:pic>
                    <p:nvPicPr>
                      <p:cNvPr id="163" name="对象 162">
                        <a:extLst>
                          <a:ext uri="{FF2B5EF4-FFF2-40B4-BE49-F238E27FC236}">
                            <a16:creationId xmlns:a16="http://schemas.microsoft.com/office/drawing/2014/main" id="{0A7B72A2-E6B6-5DBE-4EE8-B4A04623FFE1}"/>
                          </a:ext>
                        </a:extLst>
                      </p:cNvPr>
                      <p:cNvPicPr>
                        <a:picLocks noChangeAspect="1" noChangeArrowheads="1"/>
                      </p:cNvPicPr>
                      <p:nvPr/>
                    </p:nvPicPr>
                    <p:blipFill>
                      <a:blip r:embed="rId5"/>
                      <a:srcRect/>
                      <a:stretch>
                        <a:fillRect/>
                      </a:stretch>
                    </p:blipFill>
                    <p:spPr bwMode="auto">
                      <a:xfrm>
                        <a:off x="4216248" y="5123811"/>
                        <a:ext cx="1899812" cy="1223004"/>
                      </a:xfrm>
                      <a:prstGeom prst="rect">
                        <a:avLst/>
                      </a:prstGeom>
                      <a:noFill/>
                    </p:spPr>
                  </p:pic>
                </p:oleObj>
              </mc:Fallback>
            </mc:AlternateContent>
          </a:graphicData>
        </a:graphic>
      </p:graphicFrame>
      <p:sp>
        <p:nvSpPr>
          <p:cNvPr id="10" name="矩形 9">
            <a:extLst>
              <a:ext uri="{FF2B5EF4-FFF2-40B4-BE49-F238E27FC236}">
                <a16:creationId xmlns:a16="http://schemas.microsoft.com/office/drawing/2014/main" id="{84523664-EC12-176E-BA5C-49225B3914CF}"/>
              </a:ext>
            </a:extLst>
          </p:cNvPr>
          <p:cNvSpPr/>
          <p:nvPr/>
        </p:nvSpPr>
        <p:spPr>
          <a:xfrm>
            <a:off x="624840" y="80813"/>
            <a:ext cx="4709160" cy="707886"/>
          </a:xfrm>
          <a:prstGeom prst="rect">
            <a:avLst/>
          </a:prstGeom>
          <a:noFill/>
        </p:spPr>
        <p:txBody>
          <a:bodyPr wrap="square">
            <a:spAutoFit/>
          </a:bodyPr>
          <a:lstStyle/>
          <a:p>
            <a:r>
              <a:rPr lang="zh-CN" altLang="en-US" sz="4000" b="1" dirty="0">
                <a:solidFill>
                  <a:srgbClr val="002060"/>
                </a:solidFill>
                <a:latin typeface="微软雅黑" panose="020B0503020204020204" pitchFamily="34" charset="-122"/>
                <a:ea typeface="微软雅黑" panose="020B0503020204020204" pitchFamily="34" charset="-122"/>
              </a:rPr>
              <a:t>研究背景与意义</a:t>
            </a:r>
          </a:p>
        </p:txBody>
      </p:sp>
      <p:pic>
        <p:nvPicPr>
          <p:cNvPr id="11" name="图片 10">
            <a:extLst>
              <a:ext uri="{FF2B5EF4-FFF2-40B4-BE49-F238E27FC236}">
                <a16:creationId xmlns:a16="http://schemas.microsoft.com/office/drawing/2014/main" id="{62C5183B-1896-E13F-8C99-DE7FC4B8DC9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199498" y="129673"/>
            <a:ext cx="2731447" cy="610166"/>
          </a:xfrm>
          <a:prstGeom prst="rect">
            <a:avLst/>
          </a:prstGeom>
        </p:spPr>
      </p:pic>
      <p:grpSp>
        <p:nvGrpSpPr>
          <p:cNvPr id="20" name="组合 19">
            <a:extLst>
              <a:ext uri="{FF2B5EF4-FFF2-40B4-BE49-F238E27FC236}">
                <a16:creationId xmlns:a16="http://schemas.microsoft.com/office/drawing/2014/main" id="{37C6C4D6-05CE-3E95-959B-4AF4DEB37B76}"/>
              </a:ext>
            </a:extLst>
          </p:cNvPr>
          <p:cNvGrpSpPr/>
          <p:nvPr/>
        </p:nvGrpSpPr>
        <p:grpSpPr>
          <a:xfrm flipV="1">
            <a:off x="3612520" y="3384083"/>
            <a:ext cx="6022101" cy="1468608"/>
            <a:chOff x="3191192" y="1849968"/>
            <a:chExt cx="6022101" cy="1468608"/>
          </a:xfrm>
        </p:grpSpPr>
        <p:sp>
          <p:nvSpPr>
            <p:cNvPr id="12" name="弧形 11">
              <a:extLst>
                <a:ext uri="{FF2B5EF4-FFF2-40B4-BE49-F238E27FC236}">
                  <a16:creationId xmlns:a16="http://schemas.microsoft.com/office/drawing/2014/main" id="{578C0928-99E4-5F3A-0475-EE8E758D3726}"/>
                </a:ext>
              </a:extLst>
            </p:cNvPr>
            <p:cNvSpPr/>
            <p:nvPr/>
          </p:nvSpPr>
          <p:spPr>
            <a:xfrm>
              <a:off x="3191192" y="1920240"/>
              <a:ext cx="5495608" cy="1336318"/>
            </a:xfrm>
            <a:prstGeom prst="arc">
              <a:avLst>
                <a:gd name="adj1" fmla="val 11010742"/>
                <a:gd name="adj2" fmla="val 21382792"/>
              </a:avLst>
            </a:prstGeom>
            <a:ln w="12700">
              <a:solidFill>
                <a:schemeClr val="tx1"/>
              </a:solidFill>
              <a:prstDash val="dash"/>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5" name="弧形 14">
              <a:extLst>
                <a:ext uri="{FF2B5EF4-FFF2-40B4-BE49-F238E27FC236}">
                  <a16:creationId xmlns:a16="http://schemas.microsoft.com/office/drawing/2014/main" id="{7076C4CF-25CE-D4B6-A788-DBF511423FC2}"/>
                </a:ext>
              </a:extLst>
            </p:cNvPr>
            <p:cNvSpPr/>
            <p:nvPr/>
          </p:nvSpPr>
          <p:spPr>
            <a:xfrm>
              <a:off x="3191192" y="2006600"/>
              <a:ext cx="4922983" cy="1093890"/>
            </a:xfrm>
            <a:prstGeom prst="arc">
              <a:avLst>
                <a:gd name="adj1" fmla="val 11010742"/>
                <a:gd name="adj2" fmla="val 21382792"/>
              </a:avLst>
            </a:prstGeom>
            <a:ln w="12700">
              <a:solidFill>
                <a:schemeClr val="tx1"/>
              </a:solidFill>
              <a:prstDash val="dash"/>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9" name="弧形 18">
              <a:extLst>
                <a:ext uri="{FF2B5EF4-FFF2-40B4-BE49-F238E27FC236}">
                  <a16:creationId xmlns:a16="http://schemas.microsoft.com/office/drawing/2014/main" id="{23393EC4-2199-17A7-0A3A-779CA47A988E}"/>
                </a:ext>
              </a:extLst>
            </p:cNvPr>
            <p:cNvSpPr/>
            <p:nvPr/>
          </p:nvSpPr>
          <p:spPr>
            <a:xfrm>
              <a:off x="3191192" y="1849968"/>
              <a:ext cx="6022101" cy="1468608"/>
            </a:xfrm>
            <a:prstGeom prst="arc">
              <a:avLst>
                <a:gd name="adj1" fmla="val 11010742"/>
                <a:gd name="adj2" fmla="val 21382792"/>
              </a:avLst>
            </a:prstGeom>
            <a:ln w="12700">
              <a:solidFill>
                <a:schemeClr val="tx1"/>
              </a:solidFill>
              <a:prstDash val="dash"/>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grpSp>
        <p:nvGrpSpPr>
          <p:cNvPr id="22" name="组合 21">
            <a:extLst>
              <a:ext uri="{FF2B5EF4-FFF2-40B4-BE49-F238E27FC236}">
                <a16:creationId xmlns:a16="http://schemas.microsoft.com/office/drawing/2014/main" id="{20F08F4B-BAF1-705D-AB84-AFA7267247BC}"/>
              </a:ext>
            </a:extLst>
          </p:cNvPr>
          <p:cNvGrpSpPr/>
          <p:nvPr/>
        </p:nvGrpSpPr>
        <p:grpSpPr>
          <a:xfrm>
            <a:off x="3085371" y="3457990"/>
            <a:ext cx="6549250" cy="1468608"/>
            <a:chOff x="3191192" y="1849968"/>
            <a:chExt cx="6206713" cy="1468608"/>
          </a:xfrm>
        </p:grpSpPr>
        <p:sp>
          <p:nvSpPr>
            <p:cNvPr id="26" name="弧形 25">
              <a:extLst>
                <a:ext uri="{FF2B5EF4-FFF2-40B4-BE49-F238E27FC236}">
                  <a16:creationId xmlns:a16="http://schemas.microsoft.com/office/drawing/2014/main" id="{641EDC4A-4F25-EF1A-3829-FCB7C9300D9F}"/>
                </a:ext>
              </a:extLst>
            </p:cNvPr>
            <p:cNvSpPr/>
            <p:nvPr/>
          </p:nvSpPr>
          <p:spPr>
            <a:xfrm>
              <a:off x="3191192" y="1920240"/>
              <a:ext cx="5707134" cy="1336318"/>
            </a:xfrm>
            <a:prstGeom prst="arc">
              <a:avLst>
                <a:gd name="adj1" fmla="val 11010742"/>
                <a:gd name="adj2" fmla="val 21382792"/>
              </a:avLst>
            </a:prstGeom>
            <a:ln w="12700">
              <a:solidFill>
                <a:srgbClr val="0000FF"/>
              </a:solidFill>
              <a:prstDash val="dash"/>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7" name="弧形 26">
              <a:extLst>
                <a:ext uri="{FF2B5EF4-FFF2-40B4-BE49-F238E27FC236}">
                  <a16:creationId xmlns:a16="http://schemas.microsoft.com/office/drawing/2014/main" id="{2E64C03E-1B89-E199-6187-7ECB65926D5D}"/>
                </a:ext>
              </a:extLst>
            </p:cNvPr>
            <p:cNvSpPr/>
            <p:nvPr/>
          </p:nvSpPr>
          <p:spPr>
            <a:xfrm>
              <a:off x="3191192" y="2006600"/>
              <a:ext cx="5165080" cy="1093890"/>
            </a:xfrm>
            <a:prstGeom prst="arc">
              <a:avLst>
                <a:gd name="adj1" fmla="val 11010742"/>
                <a:gd name="adj2" fmla="val 21382792"/>
              </a:avLst>
            </a:prstGeom>
            <a:ln w="12700">
              <a:solidFill>
                <a:srgbClr val="0000FF"/>
              </a:solidFill>
              <a:prstDash val="dash"/>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9" name="弧形 28">
              <a:extLst>
                <a:ext uri="{FF2B5EF4-FFF2-40B4-BE49-F238E27FC236}">
                  <a16:creationId xmlns:a16="http://schemas.microsoft.com/office/drawing/2014/main" id="{A615ECAE-827A-C3ED-A74B-A57C2F0EA678}"/>
                </a:ext>
              </a:extLst>
            </p:cNvPr>
            <p:cNvSpPr/>
            <p:nvPr/>
          </p:nvSpPr>
          <p:spPr>
            <a:xfrm>
              <a:off x="3191192" y="1849968"/>
              <a:ext cx="6206713" cy="1468608"/>
            </a:xfrm>
            <a:prstGeom prst="arc">
              <a:avLst>
                <a:gd name="adj1" fmla="val 11010742"/>
                <a:gd name="adj2" fmla="val 21382792"/>
              </a:avLst>
            </a:prstGeom>
            <a:ln w="12700">
              <a:solidFill>
                <a:srgbClr val="0000FF"/>
              </a:solidFill>
              <a:prstDash val="dash"/>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grpSp>
        <p:nvGrpSpPr>
          <p:cNvPr id="30" name="组合 29">
            <a:extLst>
              <a:ext uri="{FF2B5EF4-FFF2-40B4-BE49-F238E27FC236}">
                <a16:creationId xmlns:a16="http://schemas.microsoft.com/office/drawing/2014/main" id="{73E15594-8D26-1870-B3C4-C88D6D47803C}"/>
              </a:ext>
            </a:extLst>
          </p:cNvPr>
          <p:cNvGrpSpPr/>
          <p:nvPr/>
        </p:nvGrpSpPr>
        <p:grpSpPr>
          <a:xfrm>
            <a:off x="4157327" y="3457990"/>
            <a:ext cx="5416468" cy="1468608"/>
            <a:chOff x="3191192" y="1849968"/>
            <a:chExt cx="6066727" cy="1468608"/>
          </a:xfrm>
        </p:grpSpPr>
        <p:sp>
          <p:nvSpPr>
            <p:cNvPr id="31" name="弧形 30">
              <a:extLst>
                <a:ext uri="{FF2B5EF4-FFF2-40B4-BE49-F238E27FC236}">
                  <a16:creationId xmlns:a16="http://schemas.microsoft.com/office/drawing/2014/main" id="{CE1EA2A1-7FB0-00DB-10F7-59D6E570AD06}"/>
                </a:ext>
              </a:extLst>
            </p:cNvPr>
            <p:cNvSpPr/>
            <p:nvPr/>
          </p:nvSpPr>
          <p:spPr>
            <a:xfrm>
              <a:off x="3191192" y="1920240"/>
              <a:ext cx="5495608" cy="1336318"/>
            </a:xfrm>
            <a:prstGeom prst="arc">
              <a:avLst>
                <a:gd name="adj1" fmla="val 11010742"/>
                <a:gd name="adj2" fmla="val 21382792"/>
              </a:avLst>
            </a:prstGeom>
            <a:ln w="12700">
              <a:solidFill>
                <a:srgbClr val="FF0000"/>
              </a:solidFill>
              <a:prstDash val="dash"/>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32" name="弧形 31">
              <a:extLst>
                <a:ext uri="{FF2B5EF4-FFF2-40B4-BE49-F238E27FC236}">
                  <a16:creationId xmlns:a16="http://schemas.microsoft.com/office/drawing/2014/main" id="{835327E2-9D21-5A1E-57C0-C9BCBC5DF529}"/>
                </a:ext>
              </a:extLst>
            </p:cNvPr>
            <p:cNvSpPr/>
            <p:nvPr/>
          </p:nvSpPr>
          <p:spPr>
            <a:xfrm>
              <a:off x="3191192" y="2006600"/>
              <a:ext cx="4922983" cy="1093890"/>
            </a:xfrm>
            <a:prstGeom prst="arc">
              <a:avLst>
                <a:gd name="adj1" fmla="val 11010742"/>
                <a:gd name="adj2" fmla="val 21382792"/>
              </a:avLst>
            </a:prstGeom>
            <a:ln w="12700">
              <a:solidFill>
                <a:srgbClr val="FF0000"/>
              </a:solidFill>
              <a:prstDash val="dash"/>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33" name="弧形 32">
              <a:extLst>
                <a:ext uri="{FF2B5EF4-FFF2-40B4-BE49-F238E27FC236}">
                  <a16:creationId xmlns:a16="http://schemas.microsoft.com/office/drawing/2014/main" id="{D8AA2879-82CC-19A5-565D-18F57BC55FDA}"/>
                </a:ext>
              </a:extLst>
            </p:cNvPr>
            <p:cNvSpPr/>
            <p:nvPr/>
          </p:nvSpPr>
          <p:spPr>
            <a:xfrm>
              <a:off x="3191192" y="1849968"/>
              <a:ext cx="6066727" cy="1468608"/>
            </a:xfrm>
            <a:prstGeom prst="arc">
              <a:avLst>
                <a:gd name="adj1" fmla="val 11010742"/>
                <a:gd name="adj2" fmla="val 21382792"/>
              </a:avLst>
            </a:prstGeom>
            <a:ln w="12700">
              <a:solidFill>
                <a:srgbClr val="FF0000"/>
              </a:solidFill>
              <a:prstDash val="dash"/>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grpSp>
        <p:nvGrpSpPr>
          <p:cNvPr id="4" name="组合 3">
            <a:extLst>
              <a:ext uri="{FF2B5EF4-FFF2-40B4-BE49-F238E27FC236}">
                <a16:creationId xmlns:a16="http://schemas.microsoft.com/office/drawing/2014/main" id="{8D186776-0A07-97FB-EF5A-77391D904E89}"/>
              </a:ext>
            </a:extLst>
          </p:cNvPr>
          <p:cNvGrpSpPr/>
          <p:nvPr/>
        </p:nvGrpSpPr>
        <p:grpSpPr>
          <a:xfrm>
            <a:off x="8764026" y="4404816"/>
            <a:ext cx="870595" cy="779959"/>
            <a:chOff x="8385031" y="3216411"/>
            <a:chExt cx="870595" cy="1610360"/>
          </a:xfrm>
        </p:grpSpPr>
        <p:cxnSp>
          <p:nvCxnSpPr>
            <p:cNvPr id="35" name="直接箭头连接符 34">
              <a:extLst>
                <a:ext uri="{FF2B5EF4-FFF2-40B4-BE49-F238E27FC236}">
                  <a16:creationId xmlns:a16="http://schemas.microsoft.com/office/drawing/2014/main" id="{C9B36E36-7F00-6955-2F8B-F99F5F8DDE7F}"/>
                </a:ext>
              </a:extLst>
            </p:cNvPr>
            <p:cNvCxnSpPr>
              <a:cxnSpLocks/>
            </p:cNvCxnSpPr>
            <p:nvPr/>
          </p:nvCxnSpPr>
          <p:spPr>
            <a:xfrm flipH="1">
              <a:off x="8385031" y="3216411"/>
              <a:ext cx="161045" cy="161036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1" name="直接箭头连接符 40">
              <a:extLst>
                <a:ext uri="{FF2B5EF4-FFF2-40B4-BE49-F238E27FC236}">
                  <a16:creationId xmlns:a16="http://schemas.microsoft.com/office/drawing/2014/main" id="{3904C8C1-26B4-6537-E9E8-8F384043E6CA}"/>
                </a:ext>
              </a:extLst>
            </p:cNvPr>
            <p:cNvCxnSpPr>
              <a:cxnSpLocks/>
            </p:cNvCxnSpPr>
            <p:nvPr/>
          </p:nvCxnSpPr>
          <p:spPr>
            <a:xfrm>
              <a:off x="9115213" y="3243580"/>
              <a:ext cx="140413" cy="1583191"/>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44" name="组合 43">
            <a:extLst>
              <a:ext uri="{FF2B5EF4-FFF2-40B4-BE49-F238E27FC236}">
                <a16:creationId xmlns:a16="http://schemas.microsoft.com/office/drawing/2014/main" id="{FCED386A-21C6-90EA-D71C-BEA02A974E19}"/>
              </a:ext>
            </a:extLst>
          </p:cNvPr>
          <p:cNvGrpSpPr/>
          <p:nvPr/>
        </p:nvGrpSpPr>
        <p:grpSpPr>
          <a:xfrm>
            <a:off x="7896052" y="5340844"/>
            <a:ext cx="1112242" cy="665418"/>
            <a:chOff x="7700432" y="4611852"/>
            <a:chExt cx="1112242" cy="665418"/>
          </a:xfrm>
        </p:grpSpPr>
        <p:sp>
          <p:nvSpPr>
            <p:cNvPr id="2" name="圆柱体 1">
              <a:extLst>
                <a:ext uri="{FF2B5EF4-FFF2-40B4-BE49-F238E27FC236}">
                  <a16:creationId xmlns:a16="http://schemas.microsoft.com/office/drawing/2014/main" id="{8063E117-6D74-DAD6-A034-6FF316A412FF}"/>
                </a:ext>
              </a:extLst>
            </p:cNvPr>
            <p:cNvSpPr/>
            <p:nvPr/>
          </p:nvSpPr>
          <p:spPr>
            <a:xfrm rot="5400000">
              <a:off x="7935434" y="4388440"/>
              <a:ext cx="642238" cy="1112242"/>
            </a:xfrm>
            <a:prstGeom prst="can">
              <a:avLst/>
            </a:prstGeom>
            <a:solidFill>
              <a:schemeClr val="bg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弧形 2">
              <a:extLst>
                <a:ext uri="{FF2B5EF4-FFF2-40B4-BE49-F238E27FC236}">
                  <a16:creationId xmlns:a16="http://schemas.microsoft.com/office/drawing/2014/main" id="{803A6B3D-B4D1-D97F-60A7-B8C523862E42}"/>
                </a:ext>
              </a:extLst>
            </p:cNvPr>
            <p:cNvSpPr/>
            <p:nvPr/>
          </p:nvSpPr>
          <p:spPr>
            <a:xfrm>
              <a:off x="8287347" y="4611852"/>
              <a:ext cx="281059" cy="665418"/>
            </a:xfrm>
            <a:prstGeom prst="arc">
              <a:avLst>
                <a:gd name="adj1" fmla="val 5123594"/>
                <a:gd name="adj2" fmla="val 16492960"/>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8" name="弧形 17">
              <a:extLst>
                <a:ext uri="{FF2B5EF4-FFF2-40B4-BE49-F238E27FC236}">
                  <a16:creationId xmlns:a16="http://schemas.microsoft.com/office/drawing/2014/main" id="{02CE91DB-31AD-4B25-5C19-535C29BE62DC}"/>
                </a:ext>
              </a:extLst>
            </p:cNvPr>
            <p:cNvSpPr/>
            <p:nvPr/>
          </p:nvSpPr>
          <p:spPr>
            <a:xfrm>
              <a:off x="8238134" y="4611852"/>
              <a:ext cx="281059" cy="665418"/>
            </a:xfrm>
            <a:prstGeom prst="arc">
              <a:avLst>
                <a:gd name="adj1" fmla="val 5123594"/>
                <a:gd name="adj2" fmla="val 16492960"/>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5" name="弧形 24">
              <a:extLst>
                <a:ext uri="{FF2B5EF4-FFF2-40B4-BE49-F238E27FC236}">
                  <a16:creationId xmlns:a16="http://schemas.microsoft.com/office/drawing/2014/main" id="{C3249FFE-CCE0-005C-BBAB-2C6C172DBFF8}"/>
                </a:ext>
              </a:extLst>
            </p:cNvPr>
            <p:cNvSpPr/>
            <p:nvPr/>
          </p:nvSpPr>
          <p:spPr>
            <a:xfrm>
              <a:off x="8188921" y="4611852"/>
              <a:ext cx="281059" cy="665418"/>
            </a:xfrm>
            <a:prstGeom prst="arc">
              <a:avLst>
                <a:gd name="adj1" fmla="val 5123594"/>
                <a:gd name="adj2" fmla="val 16492960"/>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34" name="弧形 33">
              <a:extLst>
                <a:ext uri="{FF2B5EF4-FFF2-40B4-BE49-F238E27FC236}">
                  <a16:creationId xmlns:a16="http://schemas.microsoft.com/office/drawing/2014/main" id="{19D002A2-C3EC-75FE-54A5-998E6D26F867}"/>
                </a:ext>
              </a:extLst>
            </p:cNvPr>
            <p:cNvSpPr/>
            <p:nvPr/>
          </p:nvSpPr>
          <p:spPr>
            <a:xfrm>
              <a:off x="8139708" y="4611852"/>
              <a:ext cx="281059" cy="665418"/>
            </a:xfrm>
            <a:prstGeom prst="arc">
              <a:avLst>
                <a:gd name="adj1" fmla="val 5123594"/>
                <a:gd name="adj2" fmla="val 16492960"/>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36" name="弧形 35">
              <a:extLst>
                <a:ext uri="{FF2B5EF4-FFF2-40B4-BE49-F238E27FC236}">
                  <a16:creationId xmlns:a16="http://schemas.microsoft.com/office/drawing/2014/main" id="{E5011D25-A679-037A-E727-111D51CC0000}"/>
                </a:ext>
              </a:extLst>
            </p:cNvPr>
            <p:cNvSpPr/>
            <p:nvPr/>
          </p:nvSpPr>
          <p:spPr>
            <a:xfrm>
              <a:off x="8090495" y="4611852"/>
              <a:ext cx="281059" cy="665418"/>
            </a:xfrm>
            <a:prstGeom prst="arc">
              <a:avLst>
                <a:gd name="adj1" fmla="val 5123594"/>
                <a:gd name="adj2" fmla="val 16492960"/>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39" name="弧形 38">
              <a:extLst>
                <a:ext uri="{FF2B5EF4-FFF2-40B4-BE49-F238E27FC236}">
                  <a16:creationId xmlns:a16="http://schemas.microsoft.com/office/drawing/2014/main" id="{0651BB9C-002B-CDB1-04F0-3EC3B8E48852}"/>
                </a:ext>
              </a:extLst>
            </p:cNvPr>
            <p:cNvSpPr/>
            <p:nvPr/>
          </p:nvSpPr>
          <p:spPr>
            <a:xfrm>
              <a:off x="8048391" y="4611852"/>
              <a:ext cx="281059" cy="665418"/>
            </a:xfrm>
            <a:prstGeom prst="arc">
              <a:avLst>
                <a:gd name="adj1" fmla="val 5123594"/>
                <a:gd name="adj2" fmla="val 16492960"/>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40" name="弧形 39">
              <a:extLst>
                <a:ext uri="{FF2B5EF4-FFF2-40B4-BE49-F238E27FC236}">
                  <a16:creationId xmlns:a16="http://schemas.microsoft.com/office/drawing/2014/main" id="{8BBF385A-A7DE-E052-8CE7-B6463D07652D}"/>
                </a:ext>
              </a:extLst>
            </p:cNvPr>
            <p:cNvSpPr/>
            <p:nvPr/>
          </p:nvSpPr>
          <p:spPr>
            <a:xfrm>
              <a:off x="8003177" y="4611852"/>
              <a:ext cx="281059" cy="665418"/>
            </a:xfrm>
            <a:prstGeom prst="arc">
              <a:avLst>
                <a:gd name="adj1" fmla="val 5123594"/>
                <a:gd name="adj2" fmla="val 16492960"/>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grpSp>
        <p:nvGrpSpPr>
          <p:cNvPr id="7" name="组合 6">
            <a:extLst>
              <a:ext uri="{FF2B5EF4-FFF2-40B4-BE49-F238E27FC236}">
                <a16:creationId xmlns:a16="http://schemas.microsoft.com/office/drawing/2014/main" id="{15C32B5A-C21B-FF25-80BA-3C5562E164FE}"/>
              </a:ext>
            </a:extLst>
          </p:cNvPr>
          <p:cNvGrpSpPr/>
          <p:nvPr/>
        </p:nvGrpSpPr>
        <p:grpSpPr>
          <a:xfrm>
            <a:off x="9278642" y="5293841"/>
            <a:ext cx="1112242" cy="693343"/>
            <a:chOff x="9099672" y="4967531"/>
            <a:chExt cx="1112242" cy="693343"/>
          </a:xfrm>
        </p:grpSpPr>
        <p:sp>
          <p:nvSpPr>
            <p:cNvPr id="43" name="圆柱体 42">
              <a:extLst>
                <a:ext uri="{FF2B5EF4-FFF2-40B4-BE49-F238E27FC236}">
                  <a16:creationId xmlns:a16="http://schemas.microsoft.com/office/drawing/2014/main" id="{2998293E-9D14-718D-BEF3-ECC2819F09BF}"/>
                </a:ext>
              </a:extLst>
            </p:cNvPr>
            <p:cNvSpPr/>
            <p:nvPr/>
          </p:nvSpPr>
          <p:spPr>
            <a:xfrm rot="5400000">
              <a:off x="9334674" y="4783634"/>
              <a:ext cx="642238" cy="1112242"/>
            </a:xfrm>
            <a:prstGeom prst="can">
              <a:avLst/>
            </a:prstGeom>
            <a:solidFill>
              <a:schemeClr val="bg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立方体 45">
              <a:extLst>
                <a:ext uri="{FF2B5EF4-FFF2-40B4-BE49-F238E27FC236}">
                  <a16:creationId xmlns:a16="http://schemas.microsoft.com/office/drawing/2014/main" id="{A66B1242-1F1A-9EDE-9058-C62F9F6A4FDA}"/>
                </a:ext>
              </a:extLst>
            </p:cNvPr>
            <p:cNvSpPr/>
            <p:nvPr/>
          </p:nvSpPr>
          <p:spPr>
            <a:xfrm>
              <a:off x="9255626" y="4991100"/>
              <a:ext cx="809626" cy="157639"/>
            </a:xfrm>
            <a:prstGeom prst="cube">
              <a:avLst>
                <a:gd name="adj" fmla="val 63809"/>
              </a:avLst>
            </a:prstGeom>
            <a:solidFill>
              <a:schemeClr val="bg2">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6" name="组合 55">
              <a:extLst>
                <a:ext uri="{FF2B5EF4-FFF2-40B4-BE49-F238E27FC236}">
                  <a16:creationId xmlns:a16="http://schemas.microsoft.com/office/drawing/2014/main" id="{7D4E5F86-0658-9E71-8D88-463E65B20CE0}"/>
                </a:ext>
              </a:extLst>
            </p:cNvPr>
            <p:cNvGrpSpPr/>
            <p:nvPr/>
          </p:nvGrpSpPr>
          <p:grpSpPr>
            <a:xfrm rot="120000">
              <a:off x="9275512" y="4967531"/>
              <a:ext cx="807859" cy="125632"/>
              <a:chOff x="9196862" y="4572000"/>
              <a:chExt cx="842488" cy="125632"/>
            </a:xfrm>
          </p:grpSpPr>
          <p:sp>
            <p:nvSpPr>
              <p:cNvPr id="52" name="弧形 51">
                <a:extLst>
                  <a:ext uri="{FF2B5EF4-FFF2-40B4-BE49-F238E27FC236}">
                    <a16:creationId xmlns:a16="http://schemas.microsoft.com/office/drawing/2014/main" id="{ED501880-2489-AD0A-19D6-9248E8AF7E77}"/>
                  </a:ext>
                </a:extLst>
              </p:cNvPr>
              <p:cNvSpPr/>
              <p:nvPr/>
            </p:nvSpPr>
            <p:spPr>
              <a:xfrm>
                <a:off x="9213293" y="4572000"/>
                <a:ext cx="826057" cy="103451"/>
              </a:xfrm>
              <a:prstGeom prst="arc">
                <a:avLst>
                  <a:gd name="adj1" fmla="val 10616127"/>
                  <a:gd name="adj2" fmla="val 208253"/>
                </a:avLst>
              </a:prstGeom>
              <a:no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53" name="弧形 52">
                <a:extLst>
                  <a:ext uri="{FF2B5EF4-FFF2-40B4-BE49-F238E27FC236}">
                    <a16:creationId xmlns:a16="http://schemas.microsoft.com/office/drawing/2014/main" id="{AF850BBD-9EED-B341-AF68-F3F67A9AE463}"/>
                  </a:ext>
                </a:extLst>
              </p:cNvPr>
              <p:cNvSpPr/>
              <p:nvPr/>
            </p:nvSpPr>
            <p:spPr>
              <a:xfrm>
                <a:off x="9196862" y="4594181"/>
                <a:ext cx="826057" cy="103451"/>
              </a:xfrm>
              <a:prstGeom prst="arc">
                <a:avLst>
                  <a:gd name="adj1" fmla="val 10616127"/>
                  <a:gd name="adj2" fmla="val 208253"/>
                </a:avLst>
              </a:prstGeom>
              <a:no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grpSp>
          <p:nvGrpSpPr>
            <p:cNvPr id="57" name="组合 56">
              <a:extLst>
                <a:ext uri="{FF2B5EF4-FFF2-40B4-BE49-F238E27FC236}">
                  <a16:creationId xmlns:a16="http://schemas.microsoft.com/office/drawing/2014/main" id="{F35F0031-5CFE-3F31-8A9B-EBCE2F224445}"/>
                </a:ext>
              </a:extLst>
            </p:cNvPr>
            <p:cNvGrpSpPr/>
            <p:nvPr/>
          </p:nvGrpSpPr>
          <p:grpSpPr>
            <a:xfrm rot="120000">
              <a:off x="9243604" y="5009049"/>
              <a:ext cx="807859" cy="125632"/>
              <a:chOff x="9196862" y="4572000"/>
              <a:chExt cx="842488" cy="125632"/>
            </a:xfrm>
          </p:grpSpPr>
          <p:sp>
            <p:nvSpPr>
              <p:cNvPr id="58" name="弧形 57">
                <a:extLst>
                  <a:ext uri="{FF2B5EF4-FFF2-40B4-BE49-F238E27FC236}">
                    <a16:creationId xmlns:a16="http://schemas.microsoft.com/office/drawing/2014/main" id="{401BCB64-C34D-033E-4288-0C7CF32F1F40}"/>
                  </a:ext>
                </a:extLst>
              </p:cNvPr>
              <p:cNvSpPr/>
              <p:nvPr/>
            </p:nvSpPr>
            <p:spPr>
              <a:xfrm>
                <a:off x="9213293" y="4572000"/>
                <a:ext cx="826057" cy="103451"/>
              </a:xfrm>
              <a:prstGeom prst="arc">
                <a:avLst>
                  <a:gd name="adj1" fmla="val 10616127"/>
                  <a:gd name="adj2" fmla="val 208253"/>
                </a:avLst>
              </a:prstGeom>
              <a:no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59" name="弧形 58">
                <a:extLst>
                  <a:ext uri="{FF2B5EF4-FFF2-40B4-BE49-F238E27FC236}">
                    <a16:creationId xmlns:a16="http://schemas.microsoft.com/office/drawing/2014/main" id="{6549E077-3B70-A409-E0B0-AE380F050DAC}"/>
                  </a:ext>
                </a:extLst>
              </p:cNvPr>
              <p:cNvSpPr/>
              <p:nvPr/>
            </p:nvSpPr>
            <p:spPr>
              <a:xfrm>
                <a:off x="9196862" y="4594181"/>
                <a:ext cx="826057" cy="103451"/>
              </a:xfrm>
              <a:prstGeom prst="arc">
                <a:avLst>
                  <a:gd name="adj1" fmla="val 10616127"/>
                  <a:gd name="adj2" fmla="val 208253"/>
                </a:avLst>
              </a:prstGeom>
              <a:noFill/>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grpSp>
      <p:sp>
        <p:nvSpPr>
          <p:cNvPr id="60" name="文本框 59">
            <a:extLst>
              <a:ext uri="{FF2B5EF4-FFF2-40B4-BE49-F238E27FC236}">
                <a16:creationId xmlns:a16="http://schemas.microsoft.com/office/drawing/2014/main" id="{95B694A5-9C2A-71AD-0A68-63F5E92F9A99}"/>
              </a:ext>
            </a:extLst>
          </p:cNvPr>
          <p:cNvSpPr txBox="1"/>
          <p:nvPr/>
        </p:nvSpPr>
        <p:spPr>
          <a:xfrm>
            <a:off x="5313926" y="2961937"/>
            <a:ext cx="2492990" cy="400110"/>
          </a:xfrm>
          <a:prstGeom prst="rect">
            <a:avLst/>
          </a:prstGeom>
          <a:noFill/>
        </p:spPr>
        <p:txBody>
          <a:bodyPr wrap="none" rtlCol="0">
            <a:spAutoFit/>
          </a:bodyPr>
          <a:lstStyle/>
          <a:p>
            <a:pPr algn="ctr"/>
            <a:r>
              <a:rPr lang="zh-CN" altLang="en-US" sz="2000" dirty="0">
                <a:latin typeface="黑体" panose="02010609060101010101" pitchFamily="49" charset="-122"/>
                <a:ea typeface="黑体" panose="02010609060101010101" pitchFamily="49" charset="-122"/>
              </a:rPr>
              <a:t>三分量发射接收系统</a:t>
            </a:r>
          </a:p>
        </p:txBody>
      </p:sp>
      <p:sp>
        <p:nvSpPr>
          <p:cNvPr id="61" name="文本框 60">
            <a:extLst>
              <a:ext uri="{FF2B5EF4-FFF2-40B4-BE49-F238E27FC236}">
                <a16:creationId xmlns:a16="http://schemas.microsoft.com/office/drawing/2014/main" id="{679669D7-6B24-8A13-9536-4DD4D0A6237E}"/>
              </a:ext>
            </a:extLst>
          </p:cNvPr>
          <p:cNvSpPr txBox="1"/>
          <p:nvPr/>
        </p:nvSpPr>
        <p:spPr>
          <a:xfrm>
            <a:off x="2963646" y="4490857"/>
            <a:ext cx="1210588" cy="338554"/>
          </a:xfrm>
          <a:prstGeom prst="rect">
            <a:avLst/>
          </a:prstGeom>
          <a:noFill/>
        </p:spPr>
        <p:txBody>
          <a:bodyPr wrap="none" rtlCol="0">
            <a:spAutoFit/>
          </a:bodyPr>
          <a:lstStyle/>
          <a:p>
            <a:pPr algn="ctr"/>
            <a:r>
              <a:rPr lang="zh-CN" altLang="en-US" sz="1600" dirty="0">
                <a:solidFill>
                  <a:srgbClr val="FF0000"/>
                </a:solidFill>
                <a:latin typeface="黑体" panose="02010609060101010101" pitchFamily="49" charset="-122"/>
                <a:ea typeface="黑体" panose="02010609060101010101" pitchFamily="49" charset="-122"/>
              </a:rPr>
              <a:t>发射线圈系</a:t>
            </a:r>
          </a:p>
        </p:txBody>
      </p:sp>
      <p:sp>
        <p:nvSpPr>
          <p:cNvPr id="62" name="文本框 61">
            <a:extLst>
              <a:ext uri="{FF2B5EF4-FFF2-40B4-BE49-F238E27FC236}">
                <a16:creationId xmlns:a16="http://schemas.microsoft.com/office/drawing/2014/main" id="{B120AB40-2571-331B-4235-D46C4221E5BD}"/>
              </a:ext>
            </a:extLst>
          </p:cNvPr>
          <p:cNvSpPr txBox="1"/>
          <p:nvPr/>
        </p:nvSpPr>
        <p:spPr>
          <a:xfrm>
            <a:off x="9571890" y="4345135"/>
            <a:ext cx="1210588" cy="338554"/>
          </a:xfrm>
          <a:prstGeom prst="rect">
            <a:avLst/>
          </a:prstGeom>
          <a:noFill/>
        </p:spPr>
        <p:txBody>
          <a:bodyPr wrap="none" rtlCol="0">
            <a:spAutoFit/>
          </a:bodyPr>
          <a:lstStyle/>
          <a:p>
            <a:pPr algn="ctr"/>
            <a:r>
              <a:rPr lang="zh-CN" altLang="en-US" sz="1600" dirty="0">
                <a:solidFill>
                  <a:srgbClr val="0000FF"/>
                </a:solidFill>
                <a:latin typeface="黑体" panose="02010609060101010101" pitchFamily="49" charset="-122"/>
                <a:ea typeface="黑体" panose="02010609060101010101" pitchFamily="49" charset="-122"/>
              </a:rPr>
              <a:t>接收线圈系</a:t>
            </a:r>
          </a:p>
        </p:txBody>
      </p:sp>
      <p:sp>
        <p:nvSpPr>
          <p:cNvPr id="63" name="文本框 62">
            <a:extLst>
              <a:ext uri="{FF2B5EF4-FFF2-40B4-BE49-F238E27FC236}">
                <a16:creationId xmlns:a16="http://schemas.microsoft.com/office/drawing/2014/main" id="{456E288C-1E32-EF9B-DEAD-F6852AC824F8}"/>
              </a:ext>
            </a:extLst>
          </p:cNvPr>
          <p:cNvSpPr txBox="1"/>
          <p:nvPr/>
        </p:nvSpPr>
        <p:spPr>
          <a:xfrm>
            <a:off x="8082169" y="6171684"/>
            <a:ext cx="2236510" cy="338554"/>
          </a:xfrm>
          <a:prstGeom prst="rect">
            <a:avLst/>
          </a:prstGeom>
          <a:noFill/>
        </p:spPr>
        <p:txBody>
          <a:bodyPr wrap="none" rtlCol="0">
            <a:spAutoFit/>
          </a:bodyPr>
          <a:lstStyle/>
          <a:p>
            <a:pPr algn="ctr"/>
            <a:r>
              <a:rPr lang="zh-CN" altLang="en-US" sz="1600" dirty="0">
                <a:latin typeface="黑体" panose="02010609060101010101" pitchFamily="49" charset="-122"/>
                <a:ea typeface="黑体" panose="02010609060101010101" pitchFamily="49" charset="-122"/>
              </a:rPr>
              <a:t>发射接收线圈绕线方式</a:t>
            </a:r>
          </a:p>
        </p:txBody>
      </p:sp>
      <p:sp>
        <p:nvSpPr>
          <p:cNvPr id="6" name="矩形 5">
            <a:extLst>
              <a:ext uri="{FF2B5EF4-FFF2-40B4-BE49-F238E27FC236}">
                <a16:creationId xmlns:a16="http://schemas.microsoft.com/office/drawing/2014/main" id="{357A2AC6-61C3-C68A-D619-941BE57924AC}"/>
              </a:ext>
            </a:extLst>
          </p:cNvPr>
          <p:cNvSpPr/>
          <p:nvPr/>
        </p:nvSpPr>
        <p:spPr>
          <a:xfrm>
            <a:off x="2069432" y="2652963"/>
            <a:ext cx="9330489" cy="3966506"/>
          </a:xfrm>
          <a:prstGeom prst="rect">
            <a:avLst/>
          </a:prstGeom>
          <a:noFill/>
          <a:ln>
            <a:solidFill>
              <a:schemeClr val="bg2">
                <a:lumMod val="75000"/>
              </a:schemeClr>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a:extLst>
              <a:ext uri="{FF2B5EF4-FFF2-40B4-BE49-F238E27FC236}">
                <a16:creationId xmlns:a16="http://schemas.microsoft.com/office/drawing/2014/main" id="{7EB95887-1C0A-AD4C-AD89-F6A2281614D8}"/>
              </a:ext>
            </a:extLst>
          </p:cNvPr>
          <p:cNvSpPr txBox="1"/>
          <p:nvPr/>
        </p:nvSpPr>
        <p:spPr>
          <a:xfrm>
            <a:off x="793591" y="3244056"/>
            <a:ext cx="1091945" cy="2677656"/>
          </a:xfrm>
          <a:prstGeom prst="rect">
            <a:avLst/>
          </a:prstGeom>
          <a:noFill/>
        </p:spPr>
        <p:txBody>
          <a:bodyPr wrap="square" rtlCol="0">
            <a:spAutoFit/>
          </a:bodyPr>
          <a:lstStyle/>
          <a:p>
            <a:pPr algn="ctr"/>
            <a:r>
              <a:rPr lang="zh-CN" altLang="en-US" sz="2400" dirty="0">
                <a:latin typeface="黑体" panose="02010609060101010101" pitchFamily="49" charset="-122"/>
                <a:ea typeface="黑体" panose="02010609060101010101" pitchFamily="49" charset="-122"/>
              </a:rPr>
              <a:t>现阶段需要考虑仪器结构的影响</a:t>
            </a:r>
          </a:p>
        </p:txBody>
      </p:sp>
      <p:sp>
        <p:nvSpPr>
          <p:cNvPr id="9" name="文本框 8">
            <a:extLst>
              <a:ext uri="{FF2B5EF4-FFF2-40B4-BE49-F238E27FC236}">
                <a16:creationId xmlns:a16="http://schemas.microsoft.com/office/drawing/2014/main" id="{CA6FBDD5-D381-BC8F-0E30-38B3573DC68C}"/>
              </a:ext>
            </a:extLst>
          </p:cNvPr>
          <p:cNvSpPr txBox="1"/>
          <p:nvPr/>
        </p:nvSpPr>
        <p:spPr>
          <a:xfrm>
            <a:off x="485955" y="1545092"/>
            <a:ext cx="1956456" cy="461665"/>
          </a:xfrm>
          <a:prstGeom prst="rect">
            <a:avLst/>
          </a:prstGeom>
          <a:noFill/>
        </p:spPr>
        <p:txBody>
          <a:bodyPr wrap="square" rtlCol="0">
            <a:spAutoFit/>
          </a:bodyPr>
          <a:lstStyle/>
          <a:p>
            <a:pPr algn="ctr"/>
            <a:r>
              <a:rPr lang="zh-CN" altLang="en-US" sz="2400" dirty="0">
                <a:latin typeface="黑体" panose="02010609060101010101" pitchFamily="49" charset="-122"/>
                <a:ea typeface="黑体" panose="02010609060101010101" pitchFamily="49" charset="-122"/>
              </a:rPr>
              <a:t>仪器刻度</a:t>
            </a:r>
          </a:p>
        </p:txBody>
      </p:sp>
      <p:sp>
        <p:nvSpPr>
          <p:cNvPr id="13" name="文本框 12">
            <a:extLst>
              <a:ext uri="{FF2B5EF4-FFF2-40B4-BE49-F238E27FC236}">
                <a16:creationId xmlns:a16="http://schemas.microsoft.com/office/drawing/2014/main" id="{1F6374D4-A17B-A3AD-E369-BE198BA4CDCA}"/>
              </a:ext>
            </a:extLst>
          </p:cNvPr>
          <p:cNvSpPr txBox="1"/>
          <p:nvPr/>
        </p:nvSpPr>
        <p:spPr>
          <a:xfrm>
            <a:off x="3177715" y="1538684"/>
            <a:ext cx="2156285" cy="461665"/>
          </a:xfrm>
          <a:prstGeom prst="rect">
            <a:avLst/>
          </a:prstGeom>
          <a:noFill/>
        </p:spPr>
        <p:txBody>
          <a:bodyPr wrap="square" rtlCol="0">
            <a:spAutoFit/>
          </a:bodyPr>
          <a:lstStyle/>
          <a:p>
            <a:pPr algn="ctr"/>
            <a:r>
              <a:rPr lang="zh-CN" altLang="en-US" sz="2400" dirty="0">
                <a:solidFill>
                  <a:srgbClr val="FF0000"/>
                </a:solidFill>
                <a:latin typeface="黑体" panose="02010609060101010101" pitchFamily="49" charset="-122"/>
                <a:ea typeface="黑体" panose="02010609060101010101" pitchFamily="49" charset="-122"/>
              </a:rPr>
              <a:t>偶极子源结果</a:t>
            </a:r>
          </a:p>
        </p:txBody>
      </p:sp>
      <p:sp>
        <p:nvSpPr>
          <p:cNvPr id="14" name="文本框 13">
            <a:extLst>
              <a:ext uri="{FF2B5EF4-FFF2-40B4-BE49-F238E27FC236}">
                <a16:creationId xmlns:a16="http://schemas.microsoft.com/office/drawing/2014/main" id="{00398986-AEBB-59F9-9A52-C4E9E43322D8}"/>
              </a:ext>
            </a:extLst>
          </p:cNvPr>
          <p:cNvSpPr txBox="1"/>
          <p:nvPr/>
        </p:nvSpPr>
        <p:spPr>
          <a:xfrm>
            <a:off x="7806916" y="1538684"/>
            <a:ext cx="2156285" cy="461665"/>
          </a:xfrm>
          <a:prstGeom prst="rect">
            <a:avLst/>
          </a:prstGeom>
          <a:noFill/>
        </p:spPr>
        <p:txBody>
          <a:bodyPr wrap="square" rtlCol="0">
            <a:spAutoFit/>
          </a:bodyPr>
          <a:lstStyle/>
          <a:p>
            <a:pPr algn="ctr"/>
            <a:r>
              <a:rPr lang="zh-CN" altLang="en-US" sz="2400" dirty="0">
                <a:solidFill>
                  <a:srgbClr val="0000FF"/>
                </a:solidFill>
                <a:latin typeface="黑体" panose="02010609060101010101" pitchFamily="49" charset="-122"/>
                <a:ea typeface="黑体" panose="02010609060101010101" pitchFamily="49" charset="-122"/>
              </a:rPr>
              <a:t>仪器测试结果</a:t>
            </a:r>
          </a:p>
        </p:txBody>
      </p:sp>
      <p:cxnSp>
        <p:nvCxnSpPr>
          <p:cNvPr id="17" name="直接箭头连接符 16">
            <a:extLst>
              <a:ext uri="{FF2B5EF4-FFF2-40B4-BE49-F238E27FC236}">
                <a16:creationId xmlns:a16="http://schemas.microsoft.com/office/drawing/2014/main" id="{F6AA4660-C50B-E14E-4868-95C698B7C872}"/>
              </a:ext>
            </a:extLst>
          </p:cNvPr>
          <p:cNvCxnSpPr>
            <a:cxnSpLocks/>
          </p:cNvCxnSpPr>
          <p:nvPr/>
        </p:nvCxnSpPr>
        <p:spPr>
          <a:xfrm flipH="1">
            <a:off x="5411611" y="1691212"/>
            <a:ext cx="2300631" cy="12702"/>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5" name="直接箭头连接符 44">
            <a:extLst>
              <a:ext uri="{FF2B5EF4-FFF2-40B4-BE49-F238E27FC236}">
                <a16:creationId xmlns:a16="http://schemas.microsoft.com/office/drawing/2014/main" id="{850105C3-9AFD-5068-5F44-B64BE686CBEA}"/>
              </a:ext>
            </a:extLst>
          </p:cNvPr>
          <p:cNvCxnSpPr>
            <a:cxnSpLocks/>
          </p:cNvCxnSpPr>
          <p:nvPr/>
        </p:nvCxnSpPr>
        <p:spPr>
          <a:xfrm>
            <a:off x="5410105" y="1843612"/>
            <a:ext cx="2300631" cy="12702"/>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7" name="文本框 46">
            <a:extLst>
              <a:ext uri="{FF2B5EF4-FFF2-40B4-BE49-F238E27FC236}">
                <a16:creationId xmlns:a16="http://schemas.microsoft.com/office/drawing/2014/main" id="{86147C7D-9A07-41AE-B338-EBF4165ED600}"/>
              </a:ext>
            </a:extLst>
          </p:cNvPr>
          <p:cNvSpPr txBox="1"/>
          <p:nvPr/>
        </p:nvSpPr>
        <p:spPr>
          <a:xfrm>
            <a:off x="5492315" y="1286744"/>
            <a:ext cx="2156285" cy="369332"/>
          </a:xfrm>
          <a:prstGeom prst="rect">
            <a:avLst/>
          </a:prstGeom>
          <a:noFill/>
        </p:spPr>
        <p:txBody>
          <a:bodyPr wrap="square" rtlCol="0">
            <a:spAutoFit/>
          </a:bodyPr>
          <a:lstStyle/>
          <a:p>
            <a:pPr algn="ctr"/>
            <a:r>
              <a:rPr lang="zh-CN" altLang="en-US" dirty="0">
                <a:latin typeface="宋体" panose="02010600030101010101" pitchFamily="2" charset="-122"/>
                <a:ea typeface="宋体" panose="02010600030101010101" pitchFamily="2" charset="-122"/>
              </a:rPr>
              <a:t>刻度回来</a:t>
            </a:r>
          </a:p>
        </p:txBody>
      </p:sp>
      <p:sp>
        <p:nvSpPr>
          <p:cNvPr id="48" name="文本框 47">
            <a:extLst>
              <a:ext uri="{FF2B5EF4-FFF2-40B4-BE49-F238E27FC236}">
                <a16:creationId xmlns:a16="http://schemas.microsoft.com/office/drawing/2014/main" id="{7A0A6F13-859B-EC1F-B72D-4E59838A3B08}"/>
              </a:ext>
            </a:extLst>
          </p:cNvPr>
          <p:cNvSpPr txBox="1"/>
          <p:nvPr/>
        </p:nvSpPr>
        <p:spPr>
          <a:xfrm>
            <a:off x="5492315" y="1942674"/>
            <a:ext cx="2156285" cy="369332"/>
          </a:xfrm>
          <a:prstGeom prst="rect">
            <a:avLst/>
          </a:prstGeom>
          <a:noFill/>
        </p:spPr>
        <p:txBody>
          <a:bodyPr wrap="square" rtlCol="0">
            <a:spAutoFit/>
          </a:bodyPr>
          <a:lstStyle/>
          <a:p>
            <a:pPr algn="ctr"/>
            <a:r>
              <a:rPr lang="zh-CN" altLang="en-US" dirty="0">
                <a:latin typeface="宋体" panose="02010600030101010101" pitchFamily="2" charset="-122"/>
                <a:ea typeface="宋体" panose="02010600030101010101" pitchFamily="2" charset="-122"/>
              </a:rPr>
              <a:t>仿真对应</a:t>
            </a:r>
          </a:p>
        </p:txBody>
      </p:sp>
    </p:spTree>
    <p:extLst>
      <p:ext uri="{BB962C8B-B14F-4D97-AF65-F5344CB8AC3E}">
        <p14:creationId xmlns:p14="http://schemas.microsoft.com/office/powerpoint/2010/main" val="28225649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ECCB4A-5862-8397-BC11-42973B603400}"/>
            </a:ext>
          </a:extLst>
        </p:cNvPr>
        <p:cNvGrpSpPr/>
        <p:nvPr/>
      </p:nvGrpSpPr>
      <p:grpSpPr>
        <a:xfrm>
          <a:off x="0" y="0"/>
          <a:ext cx="0" cy="0"/>
          <a:chOff x="0" y="0"/>
          <a:chExt cx="0" cy="0"/>
        </a:xfrm>
      </p:grpSpPr>
      <p:sp>
        <p:nvSpPr>
          <p:cNvPr id="26" name="矩形 25">
            <a:extLst>
              <a:ext uri="{FF2B5EF4-FFF2-40B4-BE49-F238E27FC236}">
                <a16:creationId xmlns:a16="http://schemas.microsoft.com/office/drawing/2014/main" id="{CBD0DEE7-E822-0E85-F6AB-E72CBA32A71B}"/>
              </a:ext>
            </a:extLst>
          </p:cNvPr>
          <p:cNvSpPr/>
          <p:nvPr/>
        </p:nvSpPr>
        <p:spPr>
          <a:xfrm>
            <a:off x="0" y="11497"/>
            <a:ext cx="12192000" cy="1134931"/>
          </a:xfrm>
          <a:prstGeom prst="rect">
            <a:avLst/>
          </a:prstGeom>
          <a:gradFill>
            <a:gsLst>
              <a:gs pos="100000">
                <a:schemeClr val="bg1">
                  <a:alpha val="0"/>
                </a:schemeClr>
              </a:gs>
              <a:gs pos="30000">
                <a:srgbClr val="0172EF"/>
              </a:gs>
              <a:gs pos="76000">
                <a:schemeClr val="bg1">
                  <a:alpha val="50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a:extLst>
              <a:ext uri="{FF2B5EF4-FFF2-40B4-BE49-F238E27FC236}">
                <a16:creationId xmlns:a16="http://schemas.microsoft.com/office/drawing/2014/main" id="{61FCE927-FE73-DFBD-D128-9A0BC692F720}"/>
              </a:ext>
            </a:extLst>
          </p:cNvPr>
          <p:cNvSpPr/>
          <p:nvPr/>
        </p:nvSpPr>
        <p:spPr>
          <a:xfrm>
            <a:off x="253901" y="137933"/>
            <a:ext cx="2918690" cy="769441"/>
          </a:xfrm>
          <a:prstGeom prst="rect">
            <a:avLst/>
          </a:prstGeom>
        </p:spPr>
        <p:txBody>
          <a:bodyPr wrap="square">
            <a:spAutoFit/>
          </a:bodyPr>
          <a:lstStyle/>
          <a:p>
            <a:pPr algn="ctr"/>
            <a:r>
              <a:rPr lang="zh-CN" altLang="en-US" sz="4400" b="1" dirty="0">
                <a:solidFill>
                  <a:schemeClr val="bg1"/>
                </a:solidFill>
                <a:latin typeface="微软雅黑" panose="020B0503020204020204" pitchFamily="34" charset="-122"/>
                <a:ea typeface="微软雅黑" panose="020B0503020204020204" pitchFamily="34" charset="-122"/>
              </a:rPr>
              <a:t>汇 报 提 纲</a:t>
            </a:r>
          </a:p>
        </p:txBody>
      </p:sp>
      <p:sp>
        <p:nvSpPr>
          <p:cNvPr id="24" name="文本框 23">
            <a:extLst>
              <a:ext uri="{FF2B5EF4-FFF2-40B4-BE49-F238E27FC236}">
                <a16:creationId xmlns:a16="http://schemas.microsoft.com/office/drawing/2014/main" id="{5F97403B-4A76-B597-67FC-D97EC981E6FA}"/>
              </a:ext>
            </a:extLst>
          </p:cNvPr>
          <p:cNvSpPr txBox="1"/>
          <p:nvPr/>
        </p:nvSpPr>
        <p:spPr>
          <a:xfrm>
            <a:off x="1210863" y="409949"/>
            <a:ext cx="2875018" cy="830997"/>
          </a:xfrm>
          <a:prstGeom prst="rect">
            <a:avLst/>
          </a:prstGeom>
          <a:noFill/>
        </p:spPr>
        <p:txBody>
          <a:bodyPr wrap="none" rtlCol="0">
            <a:spAutoFit/>
          </a:bodyPr>
          <a:lstStyle/>
          <a:p>
            <a:r>
              <a:rPr lang="en-US" altLang="zh-CN" sz="4800" b="1" dirty="0">
                <a:solidFill>
                  <a:schemeClr val="bg1">
                    <a:alpha val="50000"/>
                  </a:schemeClr>
                </a:solidFill>
                <a:latin typeface="微软雅黑" panose="020B0503020204020204" pitchFamily="34" charset="-122"/>
                <a:ea typeface="微软雅黑" panose="020B0503020204020204" pitchFamily="34" charset="-122"/>
                <a:cs typeface="Arial" panose="020B0604020202020204" pitchFamily="34" charset="0"/>
              </a:rPr>
              <a:t>contents</a:t>
            </a:r>
            <a:endParaRPr lang="zh-CN" altLang="en-US" sz="4800" b="1" dirty="0">
              <a:solidFill>
                <a:schemeClr val="bg1">
                  <a:alpha val="50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 name="矩形 2">
            <a:extLst>
              <a:ext uri="{FF2B5EF4-FFF2-40B4-BE49-F238E27FC236}">
                <a16:creationId xmlns:a16="http://schemas.microsoft.com/office/drawing/2014/main" id="{ACECCC48-9C48-2B62-07CF-AB7B57469FEF}"/>
              </a:ext>
            </a:extLst>
          </p:cNvPr>
          <p:cNvSpPr/>
          <p:nvPr/>
        </p:nvSpPr>
        <p:spPr>
          <a:xfrm>
            <a:off x="0" y="6517008"/>
            <a:ext cx="12192000" cy="342651"/>
          </a:xfrm>
          <a:prstGeom prst="rect">
            <a:avLst/>
          </a:prstGeom>
          <a:solidFill>
            <a:srgbClr val="0172EF">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Text Box 32">
            <a:extLst>
              <a:ext uri="{FF2B5EF4-FFF2-40B4-BE49-F238E27FC236}">
                <a16:creationId xmlns:a16="http://schemas.microsoft.com/office/drawing/2014/main" id="{6937CAB7-AC7C-6C84-EE1F-79847EE845C7}"/>
              </a:ext>
            </a:extLst>
          </p:cNvPr>
          <p:cNvSpPr txBox="1">
            <a:spLocks noChangeArrowheads="1"/>
          </p:cNvSpPr>
          <p:nvPr/>
        </p:nvSpPr>
        <p:spPr bwMode="auto">
          <a:xfrm>
            <a:off x="4639697" y="2284412"/>
            <a:ext cx="3428212" cy="584775"/>
          </a:xfrm>
          <a:prstGeom prst="rect">
            <a:avLst/>
          </a:prstGeom>
          <a:noFill/>
          <a:ln>
            <a:noFill/>
          </a:ln>
          <a:effectLst>
            <a:prstShdw prst="shdw13" dist="53882" dir="13500000">
              <a:srgbClr val="708688">
                <a:alpha val="50000"/>
              </a:srgbClr>
            </a:prst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lang="zh-CN" altLang="en-US" sz="3200" b="1" dirty="0">
                <a:solidFill>
                  <a:srgbClr val="002060"/>
                </a:solidFill>
                <a:latin typeface="微软雅黑" panose="020B0503020204020204" pitchFamily="34" charset="-122"/>
                <a:ea typeface="微软雅黑" panose="020B0503020204020204" pitchFamily="34" charset="-122"/>
              </a:rPr>
              <a:t>研究背景与意义</a:t>
            </a:r>
          </a:p>
        </p:txBody>
      </p:sp>
      <p:sp>
        <p:nvSpPr>
          <p:cNvPr id="8" name="矩形: 圆角 7">
            <a:extLst>
              <a:ext uri="{FF2B5EF4-FFF2-40B4-BE49-F238E27FC236}">
                <a16:creationId xmlns:a16="http://schemas.microsoft.com/office/drawing/2014/main" id="{0473F592-BCDC-E09B-5445-46B440548416}"/>
              </a:ext>
            </a:extLst>
          </p:cNvPr>
          <p:cNvSpPr/>
          <p:nvPr/>
        </p:nvSpPr>
        <p:spPr>
          <a:xfrm>
            <a:off x="3890475" y="2294258"/>
            <a:ext cx="542689" cy="542689"/>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dirty="0">
                <a:latin typeface="黑体" panose="02010609060101010101" pitchFamily="49" charset="-122"/>
                <a:ea typeface="黑体" panose="02010609060101010101" pitchFamily="49" charset="-122"/>
              </a:rPr>
              <a:t>一</a:t>
            </a:r>
          </a:p>
        </p:txBody>
      </p:sp>
      <p:sp>
        <p:nvSpPr>
          <p:cNvPr id="10" name="Text Box 34">
            <a:extLst>
              <a:ext uri="{FF2B5EF4-FFF2-40B4-BE49-F238E27FC236}">
                <a16:creationId xmlns:a16="http://schemas.microsoft.com/office/drawing/2014/main" id="{68C37E46-892C-39E6-D56B-B8BDFF6626C0}"/>
              </a:ext>
            </a:extLst>
          </p:cNvPr>
          <p:cNvSpPr txBox="1">
            <a:spLocks noChangeArrowheads="1"/>
          </p:cNvSpPr>
          <p:nvPr/>
        </p:nvSpPr>
        <p:spPr bwMode="auto">
          <a:xfrm>
            <a:off x="4623534" y="2995094"/>
            <a:ext cx="3443228" cy="584775"/>
          </a:xfrm>
          <a:prstGeom prst="rect">
            <a:avLst/>
          </a:prstGeom>
          <a:noFill/>
          <a:ln>
            <a:noFill/>
          </a:ln>
          <a:effectLst>
            <a:prstShdw prst="shdw13" dist="53882" dir="13500000">
              <a:srgbClr val="708688">
                <a:alpha val="50000"/>
              </a:srgbClr>
            </a:prst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3200" b="1" dirty="0">
                <a:solidFill>
                  <a:srgbClr val="FF0000"/>
                </a:solidFill>
                <a:latin typeface="微软雅黑" panose="020B0503020204020204" pitchFamily="34" charset="-122"/>
                <a:ea typeface="微软雅黑" panose="020B0503020204020204" pitchFamily="34" charset="-122"/>
              </a:rPr>
              <a:t>几何模型构建</a:t>
            </a:r>
          </a:p>
        </p:txBody>
      </p:sp>
      <p:sp>
        <p:nvSpPr>
          <p:cNvPr id="12" name="矩形: 圆角 11">
            <a:extLst>
              <a:ext uri="{FF2B5EF4-FFF2-40B4-BE49-F238E27FC236}">
                <a16:creationId xmlns:a16="http://schemas.microsoft.com/office/drawing/2014/main" id="{B535961A-B77E-24C8-5AE7-E5DA6BB9E46A}"/>
              </a:ext>
            </a:extLst>
          </p:cNvPr>
          <p:cNvSpPr/>
          <p:nvPr/>
        </p:nvSpPr>
        <p:spPr>
          <a:xfrm>
            <a:off x="3890475" y="3037180"/>
            <a:ext cx="542689" cy="542689"/>
          </a:xfrm>
          <a:prstGeom prst="round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dirty="0">
                <a:latin typeface="黑体" panose="02010609060101010101" pitchFamily="49" charset="-122"/>
                <a:ea typeface="黑体" panose="02010609060101010101" pitchFamily="49" charset="-122"/>
              </a:rPr>
              <a:t>二</a:t>
            </a:r>
          </a:p>
        </p:txBody>
      </p:sp>
      <p:sp>
        <p:nvSpPr>
          <p:cNvPr id="13" name="Text Box 34">
            <a:extLst>
              <a:ext uri="{FF2B5EF4-FFF2-40B4-BE49-F238E27FC236}">
                <a16:creationId xmlns:a16="http://schemas.microsoft.com/office/drawing/2014/main" id="{701B0F1D-B77E-801C-DFBD-911EFC183B55}"/>
              </a:ext>
            </a:extLst>
          </p:cNvPr>
          <p:cNvSpPr txBox="1">
            <a:spLocks noChangeArrowheads="1"/>
          </p:cNvSpPr>
          <p:nvPr/>
        </p:nvSpPr>
        <p:spPr bwMode="auto">
          <a:xfrm>
            <a:off x="4623534" y="3747862"/>
            <a:ext cx="3443228" cy="584775"/>
          </a:xfrm>
          <a:prstGeom prst="rect">
            <a:avLst/>
          </a:prstGeom>
          <a:noFill/>
          <a:ln>
            <a:noFill/>
          </a:ln>
          <a:effectLst>
            <a:prstShdw prst="shdw13" dist="53882" dir="13500000">
              <a:srgbClr val="708688">
                <a:alpha val="50000"/>
              </a:srgbClr>
            </a:prst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3200" b="1" dirty="0">
                <a:solidFill>
                  <a:srgbClr val="002060"/>
                </a:solidFill>
                <a:latin typeface="微软雅黑" panose="020B0503020204020204" pitchFamily="34" charset="-122"/>
                <a:ea typeface="微软雅黑" panose="020B0503020204020204" pitchFamily="34" charset="-122"/>
              </a:rPr>
              <a:t>仿真结果讨论</a:t>
            </a:r>
          </a:p>
        </p:txBody>
      </p:sp>
      <p:sp>
        <p:nvSpPr>
          <p:cNvPr id="14" name="矩形: 圆角 13">
            <a:extLst>
              <a:ext uri="{FF2B5EF4-FFF2-40B4-BE49-F238E27FC236}">
                <a16:creationId xmlns:a16="http://schemas.microsoft.com/office/drawing/2014/main" id="{BBBC4E96-99C7-4B79-FBAD-AC3DA4B08D81}"/>
              </a:ext>
            </a:extLst>
          </p:cNvPr>
          <p:cNvSpPr/>
          <p:nvPr/>
        </p:nvSpPr>
        <p:spPr>
          <a:xfrm>
            <a:off x="3890475" y="3768906"/>
            <a:ext cx="542689" cy="542689"/>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dirty="0">
                <a:latin typeface="黑体" panose="02010609060101010101" pitchFamily="49" charset="-122"/>
                <a:ea typeface="黑体" panose="02010609060101010101" pitchFamily="49" charset="-122"/>
              </a:rPr>
              <a:t>三</a:t>
            </a:r>
          </a:p>
        </p:txBody>
      </p:sp>
      <p:sp>
        <p:nvSpPr>
          <p:cNvPr id="15" name="Text Box 34">
            <a:extLst>
              <a:ext uri="{FF2B5EF4-FFF2-40B4-BE49-F238E27FC236}">
                <a16:creationId xmlns:a16="http://schemas.microsoft.com/office/drawing/2014/main" id="{24D3C47C-80E2-2563-A37A-37CC022F811F}"/>
              </a:ext>
            </a:extLst>
          </p:cNvPr>
          <p:cNvSpPr txBox="1">
            <a:spLocks noChangeArrowheads="1"/>
          </p:cNvSpPr>
          <p:nvPr/>
        </p:nvSpPr>
        <p:spPr bwMode="auto">
          <a:xfrm>
            <a:off x="4639698" y="4500630"/>
            <a:ext cx="3443228" cy="584775"/>
          </a:xfrm>
          <a:prstGeom prst="rect">
            <a:avLst/>
          </a:prstGeom>
          <a:noFill/>
          <a:ln>
            <a:noFill/>
          </a:ln>
          <a:effectLst>
            <a:prstShdw prst="shdw13" dist="53882" dir="13500000">
              <a:srgbClr val="708688">
                <a:alpha val="50000"/>
              </a:srgbClr>
            </a:prst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3200" b="1" dirty="0">
                <a:solidFill>
                  <a:srgbClr val="002060"/>
                </a:solidFill>
                <a:latin typeface="微软雅黑" panose="020B0503020204020204" pitchFamily="34" charset="-122"/>
                <a:ea typeface="微软雅黑" panose="020B0503020204020204" pitchFamily="34" charset="-122"/>
              </a:rPr>
              <a:t>分析与讨论</a:t>
            </a:r>
          </a:p>
        </p:txBody>
      </p:sp>
      <p:sp>
        <p:nvSpPr>
          <p:cNvPr id="16" name="矩形: 圆角 15">
            <a:extLst>
              <a:ext uri="{FF2B5EF4-FFF2-40B4-BE49-F238E27FC236}">
                <a16:creationId xmlns:a16="http://schemas.microsoft.com/office/drawing/2014/main" id="{BEAE28BE-4879-A647-581F-A636DEA8C287}"/>
              </a:ext>
            </a:extLst>
          </p:cNvPr>
          <p:cNvSpPr/>
          <p:nvPr/>
        </p:nvSpPr>
        <p:spPr>
          <a:xfrm>
            <a:off x="3906637" y="4521674"/>
            <a:ext cx="542689" cy="542689"/>
          </a:xfrm>
          <a:prstGeom prst="round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dirty="0">
                <a:latin typeface="黑体" panose="02010609060101010101" pitchFamily="49" charset="-122"/>
                <a:ea typeface="黑体" panose="02010609060101010101" pitchFamily="49" charset="-122"/>
              </a:rPr>
              <a:t>四</a:t>
            </a:r>
          </a:p>
        </p:txBody>
      </p:sp>
    </p:spTree>
    <p:extLst>
      <p:ext uri="{BB962C8B-B14F-4D97-AF65-F5344CB8AC3E}">
        <p14:creationId xmlns:p14="http://schemas.microsoft.com/office/powerpoint/2010/main" val="13434448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6B6D9F-5547-1822-B8FE-ABAC00AB87FD}"/>
            </a:ext>
          </a:extLst>
        </p:cNvPr>
        <p:cNvGrpSpPr/>
        <p:nvPr/>
      </p:nvGrpSpPr>
      <p:grpSpPr>
        <a:xfrm>
          <a:off x="0" y="0"/>
          <a:ext cx="0" cy="0"/>
          <a:chOff x="0" y="0"/>
          <a:chExt cx="0" cy="0"/>
        </a:xfrm>
      </p:grpSpPr>
      <p:sp>
        <p:nvSpPr>
          <p:cNvPr id="28" name="矩形 27">
            <a:extLst>
              <a:ext uri="{FF2B5EF4-FFF2-40B4-BE49-F238E27FC236}">
                <a16:creationId xmlns:a16="http://schemas.microsoft.com/office/drawing/2014/main" id="{12649AA2-98B2-D6BC-8D4A-4F7AF8C063E3}"/>
              </a:ext>
            </a:extLst>
          </p:cNvPr>
          <p:cNvSpPr/>
          <p:nvPr/>
        </p:nvSpPr>
        <p:spPr>
          <a:xfrm>
            <a:off x="391886" y="844458"/>
            <a:ext cx="11408228" cy="54429"/>
          </a:xfrm>
          <a:prstGeom prst="rect">
            <a:avLst/>
          </a:prstGeom>
          <a:gradFill>
            <a:gsLst>
              <a:gs pos="100000">
                <a:schemeClr val="accent2">
                  <a:lumMod val="40000"/>
                  <a:lumOff val="60000"/>
                </a:schemeClr>
              </a:gs>
              <a:gs pos="17000">
                <a:srgbClr val="00B0F0"/>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1" name="图片 10">
            <a:extLst>
              <a:ext uri="{FF2B5EF4-FFF2-40B4-BE49-F238E27FC236}">
                <a16:creationId xmlns:a16="http://schemas.microsoft.com/office/drawing/2014/main" id="{836D1782-961E-4344-A7AC-84F4AE66F47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99498" y="129673"/>
            <a:ext cx="2731447" cy="610166"/>
          </a:xfrm>
          <a:prstGeom prst="rect">
            <a:avLst/>
          </a:prstGeom>
        </p:spPr>
      </p:pic>
      <p:sp>
        <p:nvSpPr>
          <p:cNvPr id="2" name="矩形 1">
            <a:extLst>
              <a:ext uri="{FF2B5EF4-FFF2-40B4-BE49-F238E27FC236}">
                <a16:creationId xmlns:a16="http://schemas.microsoft.com/office/drawing/2014/main" id="{7E5410F7-3916-04E5-BB73-1617AB9B3CA6}"/>
              </a:ext>
            </a:extLst>
          </p:cNvPr>
          <p:cNvSpPr/>
          <p:nvPr/>
        </p:nvSpPr>
        <p:spPr>
          <a:xfrm>
            <a:off x="624840" y="80813"/>
            <a:ext cx="4709160" cy="707886"/>
          </a:xfrm>
          <a:prstGeom prst="rect">
            <a:avLst/>
          </a:prstGeom>
          <a:noFill/>
        </p:spPr>
        <p:txBody>
          <a:bodyPr wrap="square">
            <a:spAutoFit/>
          </a:bodyPr>
          <a:lstStyle/>
          <a:p>
            <a:r>
              <a:rPr lang="zh-CN" altLang="en-US" sz="4000" b="1" dirty="0">
                <a:solidFill>
                  <a:srgbClr val="002060"/>
                </a:solidFill>
                <a:latin typeface="微软雅黑" panose="020B0503020204020204" pitchFamily="34" charset="-122"/>
                <a:ea typeface="微软雅黑" panose="020B0503020204020204" pitchFamily="34" charset="-122"/>
              </a:rPr>
              <a:t>几何模型构建</a:t>
            </a:r>
          </a:p>
        </p:txBody>
      </p:sp>
      <p:graphicFrame>
        <p:nvGraphicFramePr>
          <p:cNvPr id="3" name="对象 2">
            <a:extLst>
              <a:ext uri="{FF2B5EF4-FFF2-40B4-BE49-F238E27FC236}">
                <a16:creationId xmlns:a16="http://schemas.microsoft.com/office/drawing/2014/main" id="{B007482F-8FAD-D852-3BAC-0C80CB9763F3}"/>
              </a:ext>
            </a:extLst>
          </p:cNvPr>
          <p:cNvGraphicFramePr>
            <a:graphicFrameLocks noChangeAspect="1"/>
          </p:cNvGraphicFramePr>
          <p:nvPr>
            <p:extLst>
              <p:ext uri="{D42A27DB-BD31-4B8C-83A1-F6EECF244321}">
                <p14:modId xmlns:p14="http://schemas.microsoft.com/office/powerpoint/2010/main" val="3002801360"/>
              </p:ext>
            </p:extLst>
          </p:nvPr>
        </p:nvGraphicFramePr>
        <p:xfrm>
          <a:off x="3222655" y="2018580"/>
          <a:ext cx="1596119" cy="1241426"/>
        </p:xfrm>
        <a:graphic>
          <a:graphicData uri="http://schemas.openxmlformats.org/presentationml/2006/ole">
            <mc:AlternateContent xmlns:mc="http://schemas.openxmlformats.org/markup-compatibility/2006">
              <mc:Choice xmlns:v="urn:schemas-microsoft-com:vml" Requires="v">
                <p:oleObj name="Equation" r:id="rId4" imgW="943251" imgH="733532" progId="Equation.DSMT4">
                  <p:embed/>
                </p:oleObj>
              </mc:Choice>
              <mc:Fallback>
                <p:oleObj name="Equation" r:id="rId4" imgW="943251" imgH="733532" progId="Equation.DSMT4">
                  <p:embed/>
                  <p:pic>
                    <p:nvPicPr>
                      <p:cNvPr id="0" name=""/>
                      <p:cNvPicPr/>
                      <p:nvPr/>
                    </p:nvPicPr>
                    <p:blipFill>
                      <a:blip r:embed="rId5"/>
                      <a:stretch>
                        <a:fillRect/>
                      </a:stretch>
                    </p:blipFill>
                    <p:spPr>
                      <a:xfrm>
                        <a:off x="3222655" y="2018580"/>
                        <a:ext cx="1596119" cy="1241426"/>
                      </a:xfrm>
                      <a:prstGeom prst="rect">
                        <a:avLst/>
                      </a:prstGeom>
                    </p:spPr>
                  </p:pic>
                </p:oleObj>
              </mc:Fallback>
            </mc:AlternateContent>
          </a:graphicData>
        </a:graphic>
      </p:graphicFrame>
      <p:graphicFrame>
        <p:nvGraphicFramePr>
          <p:cNvPr id="5" name="对象 4">
            <a:extLst>
              <a:ext uri="{FF2B5EF4-FFF2-40B4-BE49-F238E27FC236}">
                <a16:creationId xmlns:a16="http://schemas.microsoft.com/office/drawing/2014/main" id="{C70EB7D6-0235-61DB-BDBF-A0A4F98A121D}"/>
              </a:ext>
            </a:extLst>
          </p:cNvPr>
          <p:cNvGraphicFramePr>
            <a:graphicFrameLocks noChangeAspect="1"/>
          </p:cNvGraphicFramePr>
          <p:nvPr>
            <p:extLst>
              <p:ext uri="{D42A27DB-BD31-4B8C-83A1-F6EECF244321}">
                <p14:modId xmlns:p14="http://schemas.microsoft.com/office/powerpoint/2010/main" val="606060722"/>
              </p:ext>
            </p:extLst>
          </p:nvPr>
        </p:nvGraphicFramePr>
        <p:xfrm>
          <a:off x="2452761" y="3481329"/>
          <a:ext cx="952820" cy="251688"/>
        </p:xfrm>
        <a:graphic>
          <a:graphicData uri="http://schemas.openxmlformats.org/presentationml/2006/ole">
            <mc:AlternateContent xmlns:mc="http://schemas.openxmlformats.org/markup-compatibility/2006">
              <mc:Choice xmlns:v="urn:schemas-microsoft-com:vml" Requires="v">
                <p:oleObj name="Equation" r:id="rId6" imgW="504940" imgH="133238" progId="Equation.DSMT4">
                  <p:embed/>
                </p:oleObj>
              </mc:Choice>
              <mc:Fallback>
                <p:oleObj name="Equation" r:id="rId6" imgW="504940" imgH="133238" progId="Equation.DSMT4">
                  <p:embed/>
                  <p:pic>
                    <p:nvPicPr>
                      <p:cNvPr id="0" name=""/>
                      <p:cNvPicPr/>
                      <p:nvPr/>
                    </p:nvPicPr>
                    <p:blipFill>
                      <a:blip r:embed="rId7"/>
                      <a:stretch>
                        <a:fillRect/>
                      </a:stretch>
                    </p:blipFill>
                    <p:spPr>
                      <a:xfrm>
                        <a:off x="2452761" y="3481329"/>
                        <a:ext cx="952820" cy="251688"/>
                      </a:xfrm>
                      <a:prstGeom prst="rect">
                        <a:avLst/>
                      </a:prstGeom>
                    </p:spPr>
                  </p:pic>
                </p:oleObj>
              </mc:Fallback>
            </mc:AlternateContent>
          </a:graphicData>
        </a:graphic>
      </p:graphicFrame>
      <p:graphicFrame>
        <p:nvGraphicFramePr>
          <p:cNvPr id="6" name="对象 5">
            <a:extLst>
              <a:ext uri="{FF2B5EF4-FFF2-40B4-BE49-F238E27FC236}">
                <a16:creationId xmlns:a16="http://schemas.microsoft.com/office/drawing/2014/main" id="{36C1898D-5E36-424A-0EBF-8394B65F42B3}"/>
              </a:ext>
            </a:extLst>
          </p:cNvPr>
          <p:cNvGraphicFramePr>
            <a:graphicFrameLocks noChangeAspect="1"/>
          </p:cNvGraphicFramePr>
          <p:nvPr>
            <p:extLst>
              <p:ext uri="{D42A27DB-BD31-4B8C-83A1-F6EECF244321}">
                <p14:modId xmlns:p14="http://schemas.microsoft.com/office/powerpoint/2010/main" val="4165712502"/>
              </p:ext>
            </p:extLst>
          </p:nvPr>
        </p:nvGraphicFramePr>
        <p:xfrm>
          <a:off x="2452761" y="3925976"/>
          <a:ext cx="1348328" cy="251688"/>
        </p:xfrm>
        <a:graphic>
          <a:graphicData uri="http://schemas.openxmlformats.org/presentationml/2006/ole">
            <mc:AlternateContent xmlns:mc="http://schemas.openxmlformats.org/markup-compatibility/2006">
              <mc:Choice xmlns:v="urn:schemas-microsoft-com:vml" Requires="v">
                <p:oleObj name="Equation" r:id="rId8" imgW="714552" imgH="133238" progId="Equation.DSMT4">
                  <p:embed/>
                </p:oleObj>
              </mc:Choice>
              <mc:Fallback>
                <p:oleObj name="Equation" r:id="rId8" imgW="714552" imgH="133238" progId="Equation.DSMT4">
                  <p:embed/>
                  <p:pic>
                    <p:nvPicPr>
                      <p:cNvPr id="0" name=""/>
                      <p:cNvPicPr/>
                      <p:nvPr/>
                    </p:nvPicPr>
                    <p:blipFill>
                      <a:blip r:embed="rId9"/>
                      <a:stretch>
                        <a:fillRect/>
                      </a:stretch>
                    </p:blipFill>
                    <p:spPr>
                      <a:xfrm>
                        <a:off x="2452761" y="3925976"/>
                        <a:ext cx="1348328" cy="251688"/>
                      </a:xfrm>
                      <a:prstGeom prst="rect">
                        <a:avLst/>
                      </a:prstGeom>
                    </p:spPr>
                  </p:pic>
                </p:oleObj>
              </mc:Fallback>
            </mc:AlternateContent>
          </a:graphicData>
        </a:graphic>
      </p:graphicFrame>
      <p:graphicFrame>
        <p:nvGraphicFramePr>
          <p:cNvPr id="7" name="对象 6">
            <a:extLst>
              <a:ext uri="{FF2B5EF4-FFF2-40B4-BE49-F238E27FC236}">
                <a16:creationId xmlns:a16="http://schemas.microsoft.com/office/drawing/2014/main" id="{64A839B6-B578-FB0F-227B-433006E503EA}"/>
              </a:ext>
            </a:extLst>
          </p:cNvPr>
          <p:cNvGraphicFramePr>
            <a:graphicFrameLocks noChangeAspect="1"/>
          </p:cNvGraphicFramePr>
          <p:nvPr>
            <p:extLst>
              <p:ext uri="{D42A27DB-BD31-4B8C-83A1-F6EECF244321}">
                <p14:modId xmlns:p14="http://schemas.microsoft.com/office/powerpoint/2010/main" val="3927952302"/>
              </p:ext>
            </p:extLst>
          </p:nvPr>
        </p:nvGraphicFramePr>
        <p:xfrm>
          <a:off x="2452761" y="4284473"/>
          <a:ext cx="2149072" cy="338553"/>
        </p:xfrm>
        <a:graphic>
          <a:graphicData uri="http://schemas.openxmlformats.org/presentationml/2006/ole">
            <mc:AlternateContent xmlns:mc="http://schemas.openxmlformats.org/markup-compatibility/2006">
              <mc:Choice xmlns:v="urn:schemas-microsoft-com:vml" Requires="v">
                <p:oleObj name="Equation" r:id="rId10" imgW="1391287" imgH="219303" progId="Equation.DSMT4">
                  <p:embed/>
                </p:oleObj>
              </mc:Choice>
              <mc:Fallback>
                <p:oleObj name="Equation" r:id="rId10" imgW="1391287" imgH="219303" progId="Equation.DSMT4">
                  <p:embed/>
                  <p:pic>
                    <p:nvPicPr>
                      <p:cNvPr id="0" name=""/>
                      <p:cNvPicPr/>
                      <p:nvPr/>
                    </p:nvPicPr>
                    <p:blipFill>
                      <a:blip r:embed="rId11"/>
                      <a:stretch>
                        <a:fillRect/>
                      </a:stretch>
                    </p:blipFill>
                    <p:spPr>
                      <a:xfrm>
                        <a:off x="2452761" y="4284473"/>
                        <a:ext cx="2149072" cy="338553"/>
                      </a:xfrm>
                      <a:prstGeom prst="rect">
                        <a:avLst/>
                      </a:prstGeom>
                    </p:spPr>
                  </p:pic>
                </p:oleObj>
              </mc:Fallback>
            </mc:AlternateContent>
          </a:graphicData>
        </a:graphic>
      </p:graphicFrame>
      <p:graphicFrame>
        <p:nvGraphicFramePr>
          <p:cNvPr id="8" name="对象 7">
            <a:extLst>
              <a:ext uri="{FF2B5EF4-FFF2-40B4-BE49-F238E27FC236}">
                <a16:creationId xmlns:a16="http://schemas.microsoft.com/office/drawing/2014/main" id="{5D20EDE6-BB3E-C565-CA6F-22E21B0B5955}"/>
              </a:ext>
            </a:extLst>
          </p:cNvPr>
          <p:cNvGraphicFramePr>
            <a:graphicFrameLocks noChangeAspect="1"/>
          </p:cNvGraphicFramePr>
          <p:nvPr>
            <p:extLst>
              <p:ext uri="{D42A27DB-BD31-4B8C-83A1-F6EECF244321}">
                <p14:modId xmlns:p14="http://schemas.microsoft.com/office/powerpoint/2010/main" val="3415102735"/>
              </p:ext>
            </p:extLst>
          </p:nvPr>
        </p:nvGraphicFramePr>
        <p:xfrm>
          <a:off x="2627349" y="4819841"/>
          <a:ext cx="1131925" cy="304749"/>
        </p:xfrm>
        <a:graphic>
          <a:graphicData uri="http://schemas.openxmlformats.org/presentationml/2006/ole">
            <mc:AlternateContent xmlns:mc="http://schemas.openxmlformats.org/markup-compatibility/2006">
              <mc:Choice xmlns:v="urn:schemas-microsoft-com:vml" Requires="v">
                <p:oleObj name="Equation" r:id="rId12" imgW="743364" imgH="200218" progId="Equation.DSMT4">
                  <p:embed/>
                </p:oleObj>
              </mc:Choice>
              <mc:Fallback>
                <p:oleObj name="Equation" r:id="rId12" imgW="743364" imgH="200218" progId="Equation.DSMT4">
                  <p:embed/>
                  <p:pic>
                    <p:nvPicPr>
                      <p:cNvPr id="0" name=""/>
                      <p:cNvPicPr/>
                      <p:nvPr/>
                    </p:nvPicPr>
                    <p:blipFill>
                      <a:blip r:embed="rId13"/>
                      <a:stretch>
                        <a:fillRect/>
                      </a:stretch>
                    </p:blipFill>
                    <p:spPr>
                      <a:xfrm>
                        <a:off x="2627349" y="4819841"/>
                        <a:ext cx="1131925" cy="304749"/>
                      </a:xfrm>
                      <a:prstGeom prst="rect">
                        <a:avLst/>
                      </a:prstGeom>
                    </p:spPr>
                  </p:pic>
                </p:oleObj>
              </mc:Fallback>
            </mc:AlternateContent>
          </a:graphicData>
        </a:graphic>
      </p:graphicFrame>
      <p:graphicFrame>
        <p:nvGraphicFramePr>
          <p:cNvPr id="9" name="对象 8">
            <a:extLst>
              <a:ext uri="{FF2B5EF4-FFF2-40B4-BE49-F238E27FC236}">
                <a16:creationId xmlns:a16="http://schemas.microsoft.com/office/drawing/2014/main" id="{34FFD861-CF73-A53C-590A-394BCDB81576}"/>
              </a:ext>
            </a:extLst>
          </p:cNvPr>
          <p:cNvGraphicFramePr>
            <a:graphicFrameLocks noChangeAspect="1"/>
          </p:cNvGraphicFramePr>
          <p:nvPr>
            <p:extLst>
              <p:ext uri="{D42A27DB-BD31-4B8C-83A1-F6EECF244321}">
                <p14:modId xmlns:p14="http://schemas.microsoft.com/office/powerpoint/2010/main" val="4130436903"/>
              </p:ext>
            </p:extLst>
          </p:nvPr>
        </p:nvGraphicFramePr>
        <p:xfrm>
          <a:off x="1514465" y="5347455"/>
          <a:ext cx="3460341" cy="666087"/>
        </p:xfrm>
        <a:graphic>
          <a:graphicData uri="http://schemas.openxmlformats.org/presentationml/2006/ole">
            <mc:AlternateContent xmlns:mc="http://schemas.openxmlformats.org/markup-compatibility/2006">
              <mc:Choice xmlns:v="urn:schemas-microsoft-com:vml" Requires="v">
                <p:oleObj name="Equation" r:id="rId14" imgW="2325174" imgH="447969" progId="Equation.DSMT4">
                  <p:embed/>
                </p:oleObj>
              </mc:Choice>
              <mc:Fallback>
                <p:oleObj name="Equation" r:id="rId14" imgW="2325174" imgH="447969" progId="Equation.DSMT4">
                  <p:embed/>
                  <p:pic>
                    <p:nvPicPr>
                      <p:cNvPr id="0" name=""/>
                      <p:cNvPicPr/>
                      <p:nvPr/>
                    </p:nvPicPr>
                    <p:blipFill>
                      <a:blip r:embed="rId15"/>
                      <a:stretch>
                        <a:fillRect/>
                      </a:stretch>
                    </p:blipFill>
                    <p:spPr>
                      <a:xfrm>
                        <a:off x="1514465" y="5347455"/>
                        <a:ext cx="3460341" cy="666087"/>
                      </a:xfrm>
                      <a:prstGeom prst="rect">
                        <a:avLst/>
                      </a:prstGeom>
                    </p:spPr>
                  </p:pic>
                </p:oleObj>
              </mc:Fallback>
            </mc:AlternateContent>
          </a:graphicData>
        </a:graphic>
      </p:graphicFrame>
      <p:sp>
        <p:nvSpPr>
          <p:cNvPr id="12" name="文本框 11">
            <a:extLst>
              <a:ext uri="{FF2B5EF4-FFF2-40B4-BE49-F238E27FC236}">
                <a16:creationId xmlns:a16="http://schemas.microsoft.com/office/drawing/2014/main" id="{0C8B47C7-5672-53F2-0846-AAEFEF4F3C72}"/>
              </a:ext>
            </a:extLst>
          </p:cNvPr>
          <p:cNvSpPr txBox="1"/>
          <p:nvPr/>
        </p:nvSpPr>
        <p:spPr>
          <a:xfrm>
            <a:off x="624840" y="1136792"/>
            <a:ext cx="5314275" cy="400110"/>
          </a:xfrm>
          <a:prstGeom prst="rect">
            <a:avLst/>
          </a:prstGeom>
          <a:noFill/>
        </p:spPr>
        <p:txBody>
          <a:bodyPr wrap="none" rtlCol="0">
            <a:spAutoFit/>
          </a:bodyPr>
          <a:lstStyle/>
          <a:p>
            <a:r>
              <a:rPr lang="zh-CN" altLang="en-US" sz="2000" dirty="0">
                <a:latin typeface="黑体" panose="02010609060101010101" pitchFamily="49" charset="-122"/>
                <a:ea typeface="黑体" panose="02010609060101010101" pitchFamily="49" charset="-122"/>
              </a:rPr>
              <a:t>求解电磁场相关问题就是求解麦克斯韦方程组</a:t>
            </a:r>
          </a:p>
        </p:txBody>
      </p:sp>
      <p:grpSp>
        <p:nvGrpSpPr>
          <p:cNvPr id="16" name="组合 15">
            <a:extLst>
              <a:ext uri="{FF2B5EF4-FFF2-40B4-BE49-F238E27FC236}">
                <a16:creationId xmlns:a16="http://schemas.microsoft.com/office/drawing/2014/main" id="{3DCC945F-1770-12D5-1A83-5489D5859151}"/>
              </a:ext>
            </a:extLst>
          </p:cNvPr>
          <p:cNvGrpSpPr/>
          <p:nvPr/>
        </p:nvGrpSpPr>
        <p:grpSpPr>
          <a:xfrm>
            <a:off x="6465169" y="2741670"/>
            <a:ext cx="4849982" cy="3085606"/>
            <a:chOff x="6633977" y="3080244"/>
            <a:chExt cx="4849982" cy="3085606"/>
          </a:xfrm>
        </p:grpSpPr>
        <p:pic>
          <p:nvPicPr>
            <p:cNvPr id="13" name="图片 12">
              <a:extLst>
                <a:ext uri="{FF2B5EF4-FFF2-40B4-BE49-F238E27FC236}">
                  <a16:creationId xmlns:a16="http://schemas.microsoft.com/office/drawing/2014/main" id="{F9E8876C-1524-2B6B-F6FC-2437AA34F82C}"/>
                </a:ext>
              </a:extLst>
            </p:cNvPr>
            <p:cNvPicPr>
              <a:picLocks noChangeAspect="1"/>
            </p:cNvPicPr>
            <p:nvPr/>
          </p:nvPicPr>
          <p:blipFill>
            <a:blip r:embed="rId16"/>
            <a:stretch>
              <a:fillRect/>
            </a:stretch>
          </p:blipFill>
          <p:spPr>
            <a:xfrm>
              <a:off x="6633977" y="3080244"/>
              <a:ext cx="4849982" cy="3085606"/>
            </a:xfrm>
            <a:prstGeom prst="rect">
              <a:avLst/>
            </a:prstGeom>
          </p:spPr>
        </p:pic>
        <p:sp>
          <p:nvSpPr>
            <p:cNvPr id="14" name="椭圆 13">
              <a:extLst>
                <a:ext uri="{FF2B5EF4-FFF2-40B4-BE49-F238E27FC236}">
                  <a16:creationId xmlns:a16="http://schemas.microsoft.com/office/drawing/2014/main" id="{2FCC013B-7EDA-5C12-1C02-E2CFDEB283CB}"/>
                </a:ext>
              </a:extLst>
            </p:cNvPr>
            <p:cNvSpPr/>
            <p:nvPr/>
          </p:nvSpPr>
          <p:spPr>
            <a:xfrm>
              <a:off x="7857066" y="3577166"/>
              <a:ext cx="376767" cy="220134"/>
            </a:xfrm>
            <a:prstGeom prst="ellipse">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星形: 五角 14">
              <a:extLst>
                <a:ext uri="{FF2B5EF4-FFF2-40B4-BE49-F238E27FC236}">
                  <a16:creationId xmlns:a16="http://schemas.microsoft.com/office/drawing/2014/main" id="{28F152BF-5C82-9162-D0C4-14A3D8FAB58E}"/>
                </a:ext>
              </a:extLst>
            </p:cNvPr>
            <p:cNvSpPr/>
            <p:nvPr/>
          </p:nvSpPr>
          <p:spPr>
            <a:xfrm>
              <a:off x="7568562" y="4369047"/>
              <a:ext cx="233472" cy="232586"/>
            </a:xfrm>
            <a:prstGeom prst="star5">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 name="文本框 3">
            <a:extLst>
              <a:ext uri="{FF2B5EF4-FFF2-40B4-BE49-F238E27FC236}">
                <a16:creationId xmlns:a16="http://schemas.microsoft.com/office/drawing/2014/main" id="{A9DEDCD1-CB6F-E1BD-931A-2FAA1D2344C5}"/>
              </a:ext>
            </a:extLst>
          </p:cNvPr>
          <p:cNvSpPr txBox="1"/>
          <p:nvPr/>
        </p:nvSpPr>
        <p:spPr>
          <a:xfrm>
            <a:off x="7232550" y="2173868"/>
            <a:ext cx="2236510" cy="584775"/>
          </a:xfrm>
          <a:prstGeom prst="rect">
            <a:avLst/>
          </a:prstGeom>
          <a:noFill/>
        </p:spPr>
        <p:txBody>
          <a:bodyPr wrap="none" rtlCol="0">
            <a:spAutoFit/>
          </a:bodyPr>
          <a:lstStyle/>
          <a:p>
            <a:r>
              <a:rPr lang="zh-CN" altLang="en-US" sz="1600" dirty="0">
                <a:latin typeface="Times New Roman" panose="02020603050405020304" pitchFamily="18" charset="0"/>
                <a:ea typeface="黑体" panose="02010609060101010101" pitchFamily="49" charset="-122"/>
                <a:cs typeface="Times New Roman" panose="02020603050405020304" pitchFamily="18" charset="0"/>
              </a:rPr>
              <a:t>仪器尺寸：</a:t>
            </a:r>
            <a:r>
              <a:rPr lang="en-US" altLang="zh-CN" sz="1600" dirty="0">
                <a:latin typeface="Times New Roman" panose="02020603050405020304" pitchFamily="18" charset="0"/>
                <a:ea typeface="黑体" panose="02010609060101010101" pitchFamily="49" charset="-122"/>
                <a:cs typeface="Times New Roman" panose="02020603050405020304" pitchFamily="18" charset="0"/>
              </a:rPr>
              <a:t>0.01-100</a:t>
            </a:r>
            <a:r>
              <a:rPr lang="zh-CN" altLang="en-US" sz="1600" dirty="0">
                <a:latin typeface="Times New Roman" panose="02020603050405020304" pitchFamily="18" charset="0"/>
                <a:ea typeface="黑体" panose="02010609060101010101" pitchFamily="49" charset="-122"/>
                <a:cs typeface="Times New Roman" panose="02020603050405020304" pitchFamily="18" charset="0"/>
              </a:rPr>
              <a:t>米</a:t>
            </a:r>
            <a:endParaRPr lang="en-US" altLang="zh-CN" sz="1600" dirty="0">
              <a:latin typeface="Times New Roman" panose="02020603050405020304" pitchFamily="18" charset="0"/>
              <a:ea typeface="黑体" panose="02010609060101010101" pitchFamily="49" charset="-122"/>
              <a:cs typeface="Times New Roman" panose="02020603050405020304" pitchFamily="18" charset="0"/>
            </a:endParaRPr>
          </a:p>
          <a:p>
            <a:r>
              <a:rPr lang="zh-CN" altLang="en-US" sz="1600" dirty="0">
                <a:latin typeface="Times New Roman" panose="02020603050405020304" pitchFamily="18" charset="0"/>
                <a:ea typeface="黑体" panose="02010609060101010101" pitchFamily="49" charset="-122"/>
                <a:cs typeface="Times New Roman" panose="02020603050405020304" pitchFamily="18" charset="0"/>
              </a:rPr>
              <a:t>频率：</a:t>
            </a:r>
            <a:r>
              <a:rPr lang="en-US" altLang="zh-CN" sz="1600" dirty="0">
                <a:latin typeface="Times New Roman" panose="02020603050405020304" pitchFamily="18" charset="0"/>
                <a:ea typeface="黑体" panose="02010609060101010101" pitchFamily="49" charset="-122"/>
                <a:cs typeface="Times New Roman" panose="02020603050405020304" pitchFamily="18" charset="0"/>
              </a:rPr>
              <a:t>1-100kHz</a:t>
            </a:r>
            <a:endParaRPr lang="zh-CN" altLang="en-US" sz="1600" dirty="0">
              <a:latin typeface="Times New Roman" panose="02020603050405020304" pitchFamily="18" charset="0"/>
              <a:ea typeface="黑体" panose="02010609060101010101" pitchFamily="49" charset="-122"/>
              <a:cs typeface="Times New Roman" panose="02020603050405020304" pitchFamily="18" charset="0"/>
            </a:endParaRPr>
          </a:p>
        </p:txBody>
      </p:sp>
      <p:sp>
        <p:nvSpPr>
          <p:cNvPr id="18" name="文本框 17">
            <a:extLst>
              <a:ext uri="{FF2B5EF4-FFF2-40B4-BE49-F238E27FC236}">
                <a16:creationId xmlns:a16="http://schemas.microsoft.com/office/drawing/2014/main" id="{A30208CB-5669-BE34-0A3A-3B750B485BDA}"/>
              </a:ext>
            </a:extLst>
          </p:cNvPr>
          <p:cNvSpPr txBox="1"/>
          <p:nvPr/>
        </p:nvSpPr>
        <p:spPr>
          <a:xfrm>
            <a:off x="1164875" y="2470016"/>
            <a:ext cx="2028437" cy="338554"/>
          </a:xfrm>
          <a:prstGeom prst="rect">
            <a:avLst/>
          </a:prstGeom>
          <a:noFill/>
        </p:spPr>
        <p:txBody>
          <a:bodyPr wrap="square">
            <a:spAutoFit/>
          </a:bodyPr>
          <a:lstStyle/>
          <a:p>
            <a:r>
              <a:rPr lang="zh-CN" altLang="en-US" sz="1600" dirty="0">
                <a:latin typeface="黑体" panose="02010609060101010101" pitchFamily="49" charset="-122"/>
                <a:ea typeface="黑体" panose="02010609060101010101" pitchFamily="49" charset="-122"/>
              </a:rPr>
              <a:t>频域麦克斯韦方程组</a:t>
            </a:r>
          </a:p>
        </p:txBody>
      </p:sp>
      <p:sp>
        <p:nvSpPr>
          <p:cNvPr id="19" name="文本框 18">
            <a:extLst>
              <a:ext uri="{FF2B5EF4-FFF2-40B4-BE49-F238E27FC236}">
                <a16:creationId xmlns:a16="http://schemas.microsoft.com/office/drawing/2014/main" id="{DF79C0CA-E45D-7CB7-6D87-33AE46EFF290}"/>
              </a:ext>
            </a:extLst>
          </p:cNvPr>
          <p:cNvSpPr txBox="1"/>
          <p:nvPr/>
        </p:nvSpPr>
        <p:spPr>
          <a:xfrm>
            <a:off x="1202113" y="3414777"/>
            <a:ext cx="1307399" cy="338554"/>
          </a:xfrm>
          <a:prstGeom prst="rect">
            <a:avLst/>
          </a:prstGeom>
          <a:noFill/>
        </p:spPr>
        <p:txBody>
          <a:bodyPr wrap="square">
            <a:spAutoFit/>
          </a:bodyPr>
          <a:lstStyle/>
          <a:p>
            <a:r>
              <a:rPr lang="zh-CN" altLang="en-US" sz="1600" dirty="0">
                <a:latin typeface="黑体" panose="02010609060101010101" pitchFamily="49" charset="-122"/>
                <a:ea typeface="黑体" panose="02010609060101010101" pitchFamily="49" charset="-122"/>
              </a:rPr>
              <a:t>引入磁矢量</a:t>
            </a:r>
          </a:p>
        </p:txBody>
      </p:sp>
      <p:sp>
        <p:nvSpPr>
          <p:cNvPr id="20" name="文本框 19">
            <a:extLst>
              <a:ext uri="{FF2B5EF4-FFF2-40B4-BE49-F238E27FC236}">
                <a16:creationId xmlns:a16="http://schemas.microsoft.com/office/drawing/2014/main" id="{09E012C6-C3D2-C55A-A71B-3370EC2C9EF7}"/>
              </a:ext>
            </a:extLst>
          </p:cNvPr>
          <p:cNvSpPr txBox="1"/>
          <p:nvPr/>
        </p:nvSpPr>
        <p:spPr>
          <a:xfrm>
            <a:off x="1202114" y="3850279"/>
            <a:ext cx="1096384" cy="338554"/>
          </a:xfrm>
          <a:prstGeom prst="rect">
            <a:avLst/>
          </a:prstGeom>
          <a:noFill/>
        </p:spPr>
        <p:txBody>
          <a:bodyPr wrap="square">
            <a:spAutoFit/>
          </a:bodyPr>
          <a:lstStyle/>
          <a:p>
            <a:r>
              <a:rPr lang="zh-CN" altLang="en-US" sz="1600" dirty="0">
                <a:latin typeface="黑体" panose="02010609060101010101" pitchFamily="49" charset="-122"/>
                <a:ea typeface="黑体" panose="02010609060101010101" pitchFamily="49" charset="-122"/>
              </a:rPr>
              <a:t>代入可得</a:t>
            </a:r>
          </a:p>
        </p:txBody>
      </p:sp>
      <p:sp>
        <p:nvSpPr>
          <p:cNvPr id="21" name="文本框 20">
            <a:extLst>
              <a:ext uri="{FF2B5EF4-FFF2-40B4-BE49-F238E27FC236}">
                <a16:creationId xmlns:a16="http://schemas.microsoft.com/office/drawing/2014/main" id="{3341727D-4BEF-282A-C536-1F866EA603B6}"/>
              </a:ext>
            </a:extLst>
          </p:cNvPr>
          <p:cNvSpPr txBox="1"/>
          <p:nvPr/>
        </p:nvSpPr>
        <p:spPr>
          <a:xfrm>
            <a:off x="1202113" y="4777798"/>
            <a:ext cx="1518413" cy="338554"/>
          </a:xfrm>
          <a:prstGeom prst="rect">
            <a:avLst/>
          </a:prstGeom>
          <a:noFill/>
        </p:spPr>
        <p:txBody>
          <a:bodyPr wrap="square">
            <a:spAutoFit/>
          </a:bodyPr>
          <a:lstStyle/>
          <a:p>
            <a:r>
              <a:rPr lang="zh-CN" altLang="en-US" sz="1600" dirty="0">
                <a:latin typeface="黑体" panose="02010609060101010101" pitchFamily="49" charset="-122"/>
                <a:ea typeface="黑体" panose="02010609060101010101" pitchFamily="49" charset="-122"/>
              </a:rPr>
              <a:t>柱坐标系下有</a:t>
            </a:r>
          </a:p>
        </p:txBody>
      </p:sp>
      <p:pic>
        <p:nvPicPr>
          <p:cNvPr id="10" name="图片 9">
            <a:extLst>
              <a:ext uri="{FF2B5EF4-FFF2-40B4-BE49-F238E27FC236}">
                <a16:creationId xmlns:a16="http://schemas.microsoft.com/office/drawing/2014/main" id="{4EBE37ED-09A7-A34F-A16B-C39F03DEF10B}"/>
              </a:ext>
            </a:extLst>
          </p:cNvPr>
          <p:cNvPicPr>
            <a:picLocks noChangeAspect="1"/>
          </p:cNvPicPr>
          <p:nvPr/>
        </p:nvPicPr>
        <p:blipFill>
          <a:blip r:embed="rId17"/>
          <a:stretch>
            <a:fillRect/>
          </a:stretch>
        </p:blipFill>
        <p:spPr>
          <a:xfrm>
            <a:off x="1044061" y="1774807"/>
            <a:ext cx="4428592" cy="4306062"/>
          </a:xfrm>
          <a:prstGeom prst="rect">
            <a:avLst/>
          </a:prstGeom>
        </p:spPr>
      </p:pic>
    </p:spTree>
    <p:extLst>
      <p:ext uri="{BB962C8B-B14F-4D97-AF65-F5344CB8AC3E}">
        <p14:creationId xmlns:p14="http://schemas.microsoft.com/office/powerpoint/2010/main" val="22189174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a:extLst>
              <a:ext uri="{FF2B5EF4-FFF2-40B4-BE49-F238E27FC236}">
                <a16:creationId xmlns:a16="http://schemas.microsoft.com/office/drawing/2014/main" id="{EF4F2AD9-8AFD-42E3-8675-3AEEBA1F366B}"/>
              </a:ext>
            </a:extLst>
          </p:cNvPr>
          <p:cNvSpPr txBox="1"/>
          <p:nvPr/>
        </p:nvSpPr>
        <p:spPr>
          <a:xfrm>
            <a:off x="360683" y="1082956"/>
            <a:ext cx="3246118" cy="430887"/>
          </a:xfrm>
          <a:prstGeom prst="rect">
            <a:avLst/>
          </a:prstGeom>
          <a:noFill/>
        </p:spPr>
        <p:txBody>
          <a:bodyPr wrap="square" rtlCol="0">
            <a:spAutoFit/>
          </a:bodyPr>
          <a:lstStyle>
            <a:defPPr>
              <a:defRPr lang="zh-CN"/>
            </a:defPPr>
            <a:lvl1pPr>
              <a:defRPr sz="2200" b="1">
                <a:solidFill>
                  <a:srgbClr val="C00000"/>
                </a:solidFill>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Times New Roman" panose="02020603050405020304" pitchFamily="18" charset="0"/>
              </a:defRPr>
            </a:lvl1pPr>
          </a:lstStyle>
          <a:p>
            <a:r>
              <a:rPr lang="en-US" altLang="zh-CN" dirty="0"/>
              <a:t>2.1 </a:t>
            </a:r>
            <a:r>
              <a:rPr lang="zh-CN" altLang="en-US" dirty="0"/>
              <a:t>二维模型构建</a:t>
            </a:r>
          </a:p>
        </p:txBody>
      </p:sp>
      <p:sp>
        <p:nvSpPr>
          <p:cNvPr id="24" name="矩形 23">
            <a:extLst>
              <a:ext uri="{FF2B5EF4-FFF2-40B4-BE49-F238E27FC236}">
                <a16:creationId xmlns:a16="http://schemas.microsoft.com/office/drawing/2014/main" id="{688D7C27-4C92-4D58-B989-F6E0D3BBF15D}"/>
              </a:ext>
            </a:extLst>
          </p:cNvPr>
          <p:cNvSpPr/>
          <p:nvPr/>
        </p:nvSpPr>
        <p:spPr>
          <a:xfrm>
            <a:off x="391886" y="844458"/>
            <a:ext cx="11408228" cy="54429"/>
          </a:xfrm>
          <a:prstGeom prst="rect">
            <a:avLst/>
          </a:prstGeom>
          <a:gradFill>
            <a:gsLst>
              <a:gs pos="100000">
                <a:schemeClr val="accent2">
                  <a:lumMod val="40000"/>
                  <a:lumOff val="60000"/>
                </a:schemeClr>
              </a:gs>
              <a:gs pos="17000">
                <a:srgbClr val="00B0F0"/>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29">
            <a:extLst>
              <a:ext uri="{FF2B5EF4-FFF2-40B4-BE49-F238E27FC236}">
                <a16:creationId xmlns:a16="http://schemas.microsoft.com/office/drawing/2014/main" id="{947AAF08-1681-452F-81EA-DA6463558035}"/>
              </a:ext>
            </a:extLst>
          </p:cNvPr>
          <p:cNvSpPr/>
          <p:nvPr/>
        </p:nvSpPr>
        <p:spPr>
          <a:xfrm>
            <a:off x="624840" y="80813"/>
            <a:ext cx="4709160" cy="707886"/>
          </a:xfrm>
          <a:prstGeom prst="rect">
            <a:avLst/>
          </a:prstGeom>
          <a:noFill/>
        </p:spPr>
        <p:txBody>
          <a:bodyPr wrap="square">
            <a:spAutoFit/>
          </a:bodyPr>
          <a:lstStyle/>
          <a:p>
            <a:r>
              <a:rPr lang="zh-CN" altLang="en-US" sz="4000" b="1" dirty="0">
                <a:solidFill>
                  <a:srgbClr val="002060"/>
                </a:solidFill>
                <a:latin typeface="微软雅黑" panose="020B0503020204020204" pitchFamily="34" charset="-122"/>
                <a:ea typeface="微软雅黑" panose="020B0503020204020204" pitchFamily="34" charset="-122"/>
              </a:rPr>
              <a:t>几何模型构建</a:t>
            </a:r>
          </a:p>
        </p:txBody>
      </p:sp>
      <p:pic>
        <p:nvPicPr>
          <p:cNvPr id="21" name="图片 20">
            <a:extLst>
              <a:ext uri="{FF2B5EF4-FFF2-40B4-BE49-F238E27FC236}">
                <a16:creationId xmlns:a16="http://schemas.microsoft.com/office/drawing/2014/main" id="{DEFD6D5E-63B3-CB1C-D13A-65E21E8CE4F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99498" y="129673"/>
            <a:ext cx="2731447" cy="610166"/>
          </a:xfrm>
          <a:prstGeom prst="rect">
            <a:avLst/>
          </a:prstGeom>
        </p:spPr>
      </p:pic>
      <p:sp>
        <p:nvSpPr>
          <p:cNvPr id="32" name="文本框 31">
            <a:extLst>
              <a:ext uri="{FF2B5EF4-FFF2-40B4-BE49-F238E27FC236}">
                <a16:creationId xmlns:a16="http://schemas.microsoft.com/office/drawing/2014/main" id="{575A9DA3-1919-9650-141F-DCCD76C44DE2}"/>
              </a:ext>
            </a:extLst>
          </p:cNvPr>
          <p:cNvSpPr txBox="1"/>
          <p:nvPr/>
        </p:nvSpPr>
        <p:spPr>
          <a:xfrm>
            <a:off x="440266" y="1559258"/>
            <a:ext cx="11408228" cy="870751"/>
          </a:xfrm>
          <a:prstGeom prst="rect">
            <a:avLst/>
          </a:prstGeom>
          <a:noFill/>
        </p:spPr>
        <p:txBody>
          <a:bodyPr wrap="square" rtlCol="0">
            <a:spAutoFit/>
          </a:bodyPr>
          <a:lstStyle/>
          <a:p>
            <a:pPr>
              <a:lnSpc>
                <a:spcPct val="150000"/>
              </a:lnSpc>
            </a:pPr>
            <a:r>
              <a:rPr lang="zh-CN" altLang="zh-CN" dirty="0">
                <a:latin typeface="Times New Roman" panose="02020603050405020304" pitchFamily="18" charset="0"/>
                <a:ea typeface="黑体" panose="02010609060101010101" pitchFamily="49" charset="-122"/>
                <a:cs typeface="Times New Roman" panose="02020603050405020304" pitchFamily="18" charset="0"/>
              </a:rPr>
              <a:t>数值模拟依托</a:t>
            </a:r>
            <a:r>
              <a:rPr lang="en-US" altLang="zh-CN" dirty="0">
                <a:latin typeface="Times New Roman" panose="02020603050405020304" pitchFamily="18" charset="0"/>
                <a:ea typeface="黑体" panose="02010609060101010101" pitchFamily="49" charset="-122"/>
                <a:cs typeface="Times New Roman" panose="02020603050405020304" pitchFamily="18" charset="0"/>
              </a:rPr>
              <a:t>COMSOL</a:t>
            </a:r>
            <a:r>
              <a:rPr lang="zh-CN" altLang="zh-CN" dirty="0">
                <a:latin typeface="Times New Roman" panose="02020603050405020304" pitchFamily="18" charset="0"/>
                <a:ea typeface="黑体" panose="02010609060101010101" pitchFamily="49" charset="-122"/>
                <a:cs typeface="Times New Roman" panose="02020603050405020304" pitchFamily="18" charset="0"/>
              </a:rPr>
              <a:t>平台的</a:t>
            </a:r>
            <a:r>
              <a:rPr lang="en-US" altLang="zh-CN" dirty="0">
                <a:latin typeface="Times New Roman" panose="02020603050405020304" pitchFamily="18" charset="0"/>
                <a:ea typeface="黑体" panose="02010609060101010101" pitchFamily="49" charset="-122"/>
                <a:cs typeface="Times New Roman" panose="02020603050405020304" pitchFamily="18" charset="0"/>
              </a:rPr>
              <a:t>“</a:t>
            </a:r>
            <a:r>
              <a:rPr lang="zh-CN" altLang="zh-CN" dirty="0">
                <a:latin typeface="Times New Roman" panose="02020603050405020304" pitchFamily="18" charset="0"/>
                <a:ea typeface="黑体" panose="02010609060101010101" pitchFamily="49" charset="-122"/>
                <a:cs typeface="Times New Roman" panose="02020603050405020304" pitchFamily="18" charset="0"/>
              </a:rPr>
              <a:t>磁场</a:t>
            </a:r>
            <a:r>
              <a:rPr lang="en-US" altLang="zh-CN" dirty="0">
                <a:latin typeface="Times New Roman" panose="02020603050405020304" pitchFamily="18" charset="0"/>
                <a:ea typeface="黑体" panose="02010609060101010101" pitchFamily="49" charset="-122"/>
                <a:cs typeface="Times New Roman" panose="02020603050405020304" pitchFamily="18" charset="0"/>
              </a:rPr>
              <a:t>”</a:t>
            </a:r>
            <a:r>
              <a:rPr lang="zh-CN" altLang="zh-CN" dirty="0">
                <a:latin typeface="Times New Roman" panose="02020603050405020304" pitchFamily="18" charset="0"/>
                <a:ea typeface="黑体" panose="02010609060101010101" pitchFamily="49" charset="-122"/>
                <a:cs typeface="Times New Roman" panose="02020603050405020304" pitchFamily="18" charset="0"/>
              </a:rPr>
              <a:t>（</a:t>
            </a:r>
            <a:r>
              <a:rPr lang="en-US" altLang="zh-CN" dirty="0">
                <a:latin typeface="Times New Roman" panose="02020603050405020304" pitchFamily="18" charset="0"/>
                <a:ea typeface="黑体" panose="02010609060101010101" pitchFamily="49" charset="-122"/>
                <a:cs typeface="Times New Roman" panose="02020603050405020304" pitchFamily="18" charset="0"/>
              </a:rPr>
              <a:t>mf</a:t>
            </a:r>
            <a:r>
              <a:rPr lang="zh-CN" altLang="zh-CN" dirty="0">
                <a:latin typeface="Times New Roman" panose="02020603050405020304" pitchFamily="18" charset="0"/>
                <a:ea typeface="黑体" panose="02010609060101010101" pitchFamily="49" charset="-122"/>
                <a:cs typeface="Times New Roman" panose="02020603050405020304" pitchFamily="18" charset="0"/>
              </a:rPr>
              <a:t>）物理场接口及二维轴对称模块，对线圈几何尺寸、线径、匝数及绕制布局进行精确参数化建模</a:t>
            </a:r>
            <a:endParaRPr lang="zh-CN" altLang="en-US" dirty="0">
              <a:latin typeface="Times New Roman" panose="02020603050405020304" pitchFamily="18" charset="0"/>
              <a:ea typeface="黑体" panose="02010609060101010101" pitchFamily="49" charset="-122"/>
              <a:cs typeface="Times New Roman" panose="02020603050405020304" pitchFamily="18" charset="0"/>
            </a:endParaRPr>
          </a:p>
        </p:txBody>
      </p:sp>
      <p:pic>
        <p:nvPicPr>
          <p:cNvPr id="34" name="图片 33">
            <a:extLst>
              <a:ext uri="{FF2B5EF4-FFF2-40B4-BE49-F238E27FC236}">
                <a16:creationId xmlns:a16="http://schemas.microsoft.com/office/drawing/2014/main" id="{116A9AFE-6565-033A-D9CB-4C83AD77F8C0}"/>
              </a:ext>
            </a:extLst>
          </p:cNvPr>
          <p:cNvPicPr>
            <a:picLocks noChangeAspect="1"/>
          </p:cNvPicPr>
          <p:nvPr/>
        </p:nvPicPr>
        <p:blipFill>
          <a:blip r:embed="rId3"/>
          <a:stretch>
            <a:fillRect/>
          </a:stretch>
        </p:blipFill>
        <p:spPr>
          <a:xfrm>
            <a:off x="1272615" y="2886280"/>
            <a:ext cx="2529318" cy="3292809"/>
          </a:xfrm>
          <a:prstGeom prst="rect">
            <a:avLst/>
          </a:prstGeom>
        </p:spPr>
      </p:pic>
      <p:pic>
        <p:nvPicPr>
          <p:cNvPr id="37" name="图片 36">
            <a:extLst>
              <a:ext uri="{FF2B5EF4-FFF2-40B4-BE49-F238E27FC236}">
                <a16:creationId xmlns:a16="http://schemas.microsoft.com/office/drawing/2014/main" id="{CE2C7CE2-8823-17F9-3463-5FCA086F0300}"/>
              </a:ext>
            </a:extLst>
          </p:cNvPr>
          <p:cNvPicPr>
            <a:picLocks noChangeAspect="1"/>
          </p:cNvPicPr>
          <p:nvPr/>
        </p:nvPicPr>
        <p:blipFill>
          <a:blip r:embed="rId4"/>
          <a:stretch>
            <a:fillRect/>
          </a:stretch>
        </p:blipFill>
        <p:spPr>
          <a:xfrm>
            <a:off x="4856710" y="2569754"/>
            <a:ext cx="2575339" cy="3846286"/>
          </a:xfrm>
          <a:prstGeom prst="rect">
            <a:avLst/>
          </a:prstGeom>
        </p:spPr>
      </p:pic>
      <p:pic>
        <p:nvPicPr>
          <p:cNvPr id="39" name="图片 38">
            <a:extLst>
              <a:ext uri="{FF2B5EF4-FFF2-40B4-BE49-F238E27FC236}">
                <a16:creationId xmlns:a16="http://schemas.microsoft.com/office/drawing/2014/main" id="{B942B81E-8514-D75C-43C6-2F6A86EC158B}"/>
              </a:ext>
            </a:extLst>
          </p:cNvPr>
          <p:cNvPicPr>
            <a:picLocks noChangeAspect="1"/>
          </p:cNvPicPr>
          <p:nvPr/>
        </p:nvPicPr>
        <p:blipFill>
          <a:blip r:embed="rId5"/>
          <a:stretch>
            <a:fillRect/>
          </a:stretch>
        </p:blipFill>
        <p:spPr>
          <a:xfrm>
            <a:off x="8341506" y="2886280"/>
            <a:ext cx="2890374" cy="3429000"/>
          </a:xfrm>
          <a:prstGeom prst="rect">
            <a:avLst/>
          </a:prstGeom>
        </p:spPr>
      </p:pic>
      <p:sp>
        <p:nvSpPr>
          <p:cNvPr id="40" name="矩形 39">
            <a:extLst>
              <a:ext uri="{FF2B5EF4-FFF2-40B4-BE49-F238E27FC236}">
                <a16:creationId xmlns:a16="http://schemas.microsoft.com/office/drawing/2014/main" id="{DC136F64-D4BB-2761-2E4E-CBB72A7365CC}"/>
              </a:ext>
            </a:extLst>
          </p:cNvPr>
          <p:cNvSpPr/>
          <p:nvPr/>
        </p:nvSpPr>
        <p:spPr>
          <a:xfrm>
            <a:off x="5256213" y="6057900"/>
            <a:ext cx="101601" cy="121189"/>
          </a:xfrm>
          <a:prstGeom prst="rect">
            <a:avLst/>
          </a:prstGeom>
          <a:noFill/>
          <a:ln w="63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2" name="直接箭头连接符 41">
            <a:extLst>
              <a:ext uri="{FF2B5EF4-FFF2-40B4-BE49-F238E27FC236}">
                <a16:creationId xmlns:a16="http://schemas.microsoft.com/office/drawing/2014/main" id="{E8AA1BEF-0048-CA3E-F974-2282A1E172B1}"/>
              </a:ext>
            </a:extLst>
          </p:cNvPr>
          <p:cNvCxnSpPr>
            <a:cxnSpLocks/>
          </p:cNvCxnSpPr>
          <p:nvPr/>
        </p:nvCxnSpPr>
        <p:spPr>
          <a:xfrm flipV="1">
            <a:off x="5357814" y="5253318"/>
            <a:ext cx="2782139" cy="865094"/>
          </a:xfrm>
          <a:prstGeom prst="straightConnector1">
            <a:avLst/>
          </a:prstGeom>
          <a:ln w="952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 name="文本框 1">
            <a:extLst>
              <a:ext uri="{FF2B5EF4-FFF2-40B4-BE49-F238E27FC236}">
                <a16:creationId xmlns:a16="http://schemas.microsoft.com/office/drawing/2014/main" id="{4EA47318-38D8-8393-5EBF-65F0EEFA9A07}"/>
              </a:ext>
            </a:extLst>
          </p:cNvPr>
          <p:cNvSpPr txBox="1"/>
          <p:nvPr/>
        </p:nvSpPr>
        <p:spPr>
          <a:xfrm>
            <a:off x="1672876" y="6179089"/>
            <a:ext cx="1441420" cy="307777"/>
          </a:xfrm>
          <a:prstGeom prst="rect">
            <a:avLst/>
          </a:prstGeom>
          <a:noFill/>
        </p:spPr>
        <p:txBody>
          <a:bodyPr wrap="none" rtlCol="0">
            <a:spAutoFit/>
          </a:bodyPr>
          <a:lstStyle/>
          <a:p>
            <a:r>
              <a:rPr lang="zh-CN" altLang="en-US" sz="1400" dirty="0">
                <a:latin typeface="黑体" panose="02010609060101010101" pitchFamily="49" charset="-122"/>
                <a:ea typeface="黑体" panose="02010609060101010101" pitchFamily="49" charset="-122"/>
              </a:rPr>
              <a:t>二维模型示意图</a:t>
            </a:r>
          </a:p>
        </p:txBody>
      </p:sp>
      <p:sp>
        <p:nvSpPr>
          <p:cNvPr id="3" name="文本框 2">
            <a:extLst>
              <a:ext uri="{FF2B5EF4-FFF2-40B4-BE49-F238E27FC236}">
                <a16:creationId xmlns:a16="http://schemas.microsoft.com/office/drawing/2014/main" id="{633A4795-C1C3-2526-4A01-20C9358D0B52}"/>
              </a:ext>
            </a:extLst>
          </p:cNvPr>
          <p:cNvSpPr txBox="1"/>
          <p:nvPr/>
        </p:nvSpPr>
        <p:spPr>
          <a:xfrm>
            <a:off x="5423669" y="6486866"/>
            <a:ext cx="1261884" cy="307777"/>
          </a:xfrm>
          <a:prstGeom prst="rect">
            <a:avLst/>
          </a:prstGeom>
          <a:noFill/>
        </p:spPr>
        <p:txBody>
          <a:bodyPr wrap="none" rtlCol="0">
            <a:spAutoFit/>
          </a:bodyPr>
          <a:lstStyle/>
          <a:p>
            <a:r>
              <a:rPr lang="zh-CN" altLang="en-US" sz="1400" dirty="0">
                <a:latin typeface="黑体" panose="02010609060101010101" pitchFamily="49" charset="-122"/>
                <a:ea typeface="黑体" panose="02010609060101010101" pitchFamily="49" charset="-122"/>
              </a:rPr>
              <a:t>二维模型建模</a:t>
            </a:r>
          </a:p>
        </p:txBody>
      </p:sp>
      <p:sp>
        <p:nvSpPr>
          <p:cNvPr id="4" name="文本框 3">
            <a:extLst>
              <a:ext uri="{FF2B5EF4-FFF2-40B4-BE49-F238E27FC236}">
                <a16:creationId xmlns:a16="http://schemas.microsoft.com/office/drawing/2014/main" id="{670EBD25-79FD-02DA-9E14-F613E59B2C64}"/>
              </a:ext>
            </a:extLst>
          </p:cNvPr>
          <p:cNvSpPr txBox="1"/>
          <p:nvPr/>
        </p:nvSpPr>
        <p:spPr>
          <a:xfrm>
            <a:off x="8924343" y="6420550"/>
            <a:ext cx="1980029" cy="307777"/>
          </a:xfrm>
          <a:prstGeom prst="rect">
            <a:avLst/>
          </a:prstGeom>
          <a:noFill/>
        </p:spPr>
        <p:txBody>
          <a:bodyPr wrap="none" rtlCol="0">
            <a:spAutoFit/>
          </a:bodyPr>
          <a:lstStyle/>
          <a:p>
            <a:r>
              <a:rPr lang="zh-CN" altLang="en-US" sz="1400" dirty="0">
                <a:latin typeface="黑体" panose="02010609060101010101" pitchFamily="49" charset="-122"/>
                <a:ea typeface="黑体" panose="02010609060101010101" pitchFamily="49" charset="-122"/>
              </a:rPr>
              <a:t>二维模型建模局部放大</a:t>
            </a:r>
          </a:p>
        </p:txBody>
      </p:sp>
    </p:spTree>
    <p:extLst>
      <p:ext uri="{BB962C8B-B14F-4D97-AF65-F5344CB8AC3E}">
        <p14:creationId xmlns:p14="http://schemas.microsoft.com/office/powerpoint/2010/main" val="40651237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D58582-EC64-65EF-BC03-5F212E124185}"/>
            </a:ext>
          </a:extLst>
        </p:cNvPr>
        <p:cNvGrpSpPr/>
        <p:nvPr/>
      </p:nvGrpSpPr>
      <p:grpSpPr>
        <a:xfrm>
          <a:off x="0" y="0"/>
          <a:ext cx="0" cy="0"/>
          <a:chOff x="0" y="0"/>
          <a:chExt cx="0" cy="0"/>
        </a:xfrm>
      </p:grpSpPr>
      <p:sp>
        <p:nvSpPr>
          <p:cNvPr id="5" name="文本框 4">
            <a:extLst>
              <a:ext uri="{FF2B5EF4-FFF2-40B4-BE49-F238E27FC236}">
                <a16:creationId xmlns:a16="http://schemas.microsoft.com/office/drawing/2014/main" id="{4BD74B9E-98D0-7377-F7BB-848AB5C840FD}"/>
              </a:ext>
            </a:extLst>
          </p:cNvPr>
          <p:cNvSpPr txBox="1"/>
          <p:nvPr/>
        </p:nvSpPr>
        <p:spPr>
          <a:xfrm>
            <a:off x="360683" y="1082956"/>
            <a:ext cx="3246118" cy="430887"/>
          </a:xfrm>
          <a:prstGeom prst="rect">
            <a:avLst/>
          </a:prstGeom>
          <a:noFill/>
        </p:spPr>
        <p:txBody>
          <a:bodyPr wrap="square" rtlCol="0">
            <a:spAutoFit/>
          </a:bodyPr>
          <a:lstStyle>
            <a:defPPr>
              <a:defRPr lang="zh-CN"/>
            </a:defPPr>
            <a:lvl1pPr>
              <a:defRPr sz="2200" b="1">
                <a:solidFill>
                  <a:srgbClr val="C00000"/>
                </a:solidFill>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Times New Roman" panose="02020603050405020304" pitchFamily="18" charset="0"/>
              </a:defRPr>
            </a:lvl1pPr>
          </a:lstStyle>
          <a:p>
            <a:r>
              <a:rPr lang="en-US" altLang="zh-CN" dirty="0"/>
              <a:t>2.1 </a:t>
            </a:r>
            <a:r>
              <a:rPr lang="zh-CN" altLang="en-US" dirty="0"/>
              <a:t>三维模型构建</a:t>
            </a:r>
          </a:p>
        </p:txBody>
      </p:sp>
      <p:sp>
        <p:nvSpPr>
          <p:cNvPr id="24" name="矩形 23">
            <a:extLst>
              <a:ext uri="{FF2B5EF4-FFF2-40B4-BE49-F238E27FC236}">
                <a16:creationId xmlns:a16="http://schemas.microsoft.com/office/drawing/2014/main" id="{7AEEFE04-BDDB-6D96-E786-4FED769B06A5}"/>
              </a:ext>
            </a:extLst>
          </p:cNvPr>
          <p:cNvSpPr/>
          <p:nvPr/>
        </p:nvSpPr>
        <p:spPr>
          <a:xfrm>
            <a:off x="391886" y="844458"/>
            <a:ext cx="11408228" cy="54429"/>
          </a:xfrm>
          <a:prstGeom prst="rect">
            <a:avLst/>
          </a:prstGeom>
          <a:gradFill>
            <a:gsLst>
              <a:gs pos="100000">
                <a:schemeClr val="accent2">
                  <a:lumMod val="40000"/>
                  <a:lumOff val="60000"/>
                </a:schemeClr>
              </a:gs>
              <a:gs pos="17000">
                <a:srgbClr val="00B0F0"/>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29">
            <a:extLst>
              <a:ext uri="{FF2B5EF4-FFF2-40B4-BE49-F238E27FC236}">
                <a16:creationId xmlns:a16="http://schemas.microsoft.com/office/drawing/2014/main" id="{2B2F16D8-D236-7AA0-5B80-5CB0F9079BE5}"/>
              </a:ext>
            </a:extLst>
          </p:cNvPr>
          <p:cNvSpPr/>
          <p:nvPr/>
        </p:nvSpPr>
        <p:spPr>
          <a:xfrm>
            <a:off x="624840" y="80813"/>
            <a:ext cx="4709160" cy="707886"/>
          </a:xfrm>
          <a:prstGeom prst="rect">
            <a:avLst/>
          </a:prstGeom>
          <a:noFill/>
        </p:spPr>
        <p:txBody>
          <a:bodyPr wrap="square">
            <a:spAutoFit/>
          </a:bodyPr>
          <a:lstStyle/>
          <a:p>
            <a:r>
              <a:rPr lang="zh-CN" altLang="en-US" sz="4000" b="1" dirty="0">
                <a:solidFill>
                  <a:srgbClr val="002060"/>
                </a:solidFill>
                <a:latin typeface="微软雅黑" panose="020B0503020204020204" pitchFamily="34" charset="-122"/>
                <a:ea typeface="微软雅黑" panose="020B0503020204020204" pitchFamily="34" charset="-122"/>
              </a:rPr>
              <a:t>几何模型构建</a:t>
            </a:r>
          </a:p>
        </p:txBody>
      </p:sp>
      <p:pic>
        <p:nvPicPr>
          <p:cNvPr id="21" name="图片 20">
            <a:extLst>
              <a:ext uri="{FF2B5EF4-FFF2-40B4-BE49-F238E27FC236}">
                <a16:creationId xmlns:a16="http://schemas.microsoft.com/office/drawing/2014/main" id="{E4277F17-E157-80D6-289C-6B775FB66FA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99498" y="129673"/>
            <a:ext cx="2731447" cy="610166"/>
          </a:xfrm>
          <a:prstGeom prst="rect">
            <a:avLst/>
          </a:prstGeom>
        </p:spPr>
      </p:pic>
      <p:sp>
        <p:nvSpPr>
          <p:cNvPr id="2" name="文本框 1">
            <a:extLst>
              <a:ext uri="{FF2B5EF4-FFF2-40B4-BE49-F238E27FC236}">
                <a16:creationId xmlns:a16="http://schemas.microsoft.com/office/drawing/2014/main" id="{C18BA93D-2D4B-8A6E-603B-C95CFD740291}"/>
              </a:ext>
            </a:extLst>
          </p:cNvPr>
          <p:cNvSpPr txBox="1"/>
          <p:nvPr/>
        </p:nvSpPr>
        <p:spPr>
          <a:xfrm>
            <a:off x="455506" y="1675428"/>
            <a:ext cx="5640494" cy="1273875"/>
          </a:xfrm>
          <a:prstGeom prst="rect">
            <a:avLst/>
          </a:prstGeom>
          <a:noFill/>
        </p:spPr>
        <p:txBody>
          <a:bodyPr wrap="square" rtlCol="0">
            <a:spAutoFit/>
          </a:bodyPr>
          <a:lstStyle/>
          <a:p>
            <a:pPr>
              <a:lnSpc>
                <a:spcPct val="150000"/>
              </a:lnSpc>
            </a:pPr>
            <a:r>
              <a:rPr lang="zh-CN" altLang="en-US" dirty="0">
                <a:latin typeface="Times New Roman" panose="02020603050405020304" pitchFamily="18" charset="0"/>
                <a:ea typeface="黑体" panose="02010609060101010101" pitchFamily="49" charset="-122"/>
                <a:cs typeface="Times New Roman" panose="02020603050405020304" pitchFamily="18" charset="0"/>
              </a:rPr>
              <a:t>实际仪器存在天线罩刻槽、铁氧体磁芯等，无法用二维轴向坐标系完全表示，需要对实际结构精细化建模，采用</a:t>
            </a:r>
            <a:r>
              <a:rPr lang="en-US" altLang="zh-CN" dirty="0">
                <a:latin typeface="Times New Roman" panose="02020603050405020304" pitchFamily="18" charset="0"/>
                <a:ea typeface="黑体" panose="02010609060101010101" pitchFamily="49" charset="-122"/>
                <a:cs typeface="Times New Roman" panose="02020603050405020304" pitchFamily="18" charset="0"/>
              </a:rPr>
              <a:t>“</a:t>
            </a:r>
            <a:r>
              <a:rPr lang="zh-CN" altLang="zh-CN" dirty="0">
                <a:latin typeface="Times New Roman" panose="02020603050405020304" pitchFamily="18" charset="0"/>
                <a:ea typeface="黑体" panose="02010609060101010101" pitchFamily="49" charset="-122"/>
                <a:cs typeface="Times New Roman" panose="02020603050405020304" pitchFamily="18" charset="0"/>
              </a:rPr>
              <a:t>磁场</a:t>
            </a:r>
            <a:r>
              <a:rPr lang="en-US" altLang="zh-CN" dirty="0">
                <a:latin typeface="Times New Roman" panose="02020603050405020304" pitchFamily="18" charset="0"/>
                <a:ea typeface="黑体" panose="02010609060101010101" pitchFamily="49" charset="-122"/>
                <a:cs typeface="Times New Roman" panose="02020603050405020304" pitchFamily="18" charset="0"/>
              </a:rPr>
              <a:t>”</a:t>
            </a:r>
            <a:r>
              <a:rPr lang="zh-CN" altLang="zh-CN" dirty="0">
                <a:latin typeface="Times New Roman" panose="02020603050405020304" pitchFamily="18" charset="0"/>
                <a:ea typeface="黑体" panose="02010609060101010101" pitchFamily="49" charset="-122"/>
                <a:cs typeface="Times New Roman" panose="02020603050405020304" pitchFamily="18" charset="0"/>
              </a:rPr>
              <a:t>（</a:t>
            </a:r>
            <a:r>
              <a:rPr lang="en-US" altLang="zh-CN" dirty="0">
                <a:latin typeface="Times New Roman" panose="02020603050405020304" pitchFamily="18" charset="0"/>
                <a:ea typeface="黑体" panose="02010609060101010101" pitchFamily="49" charset="-122"/>
                <a:cs typeface="Times New Roman" panose="02020603050405020304" pitchFamily="18" charset="0"/>
              </a:rPr>
              <a:t>mf</a:t>
            </a:r>
            <a:r>
              <a:rPr lang="zh-CN" altLang="zh-CN" dirty="0">
                <a:latin typeface="Times New Roman" panose="02020603050405020304" pitchFamily="18" charset="0"/>
                <a:ea typeface="黑体" panose="02010609060101010101" pitchFamily="49" charset="-122"/>
                <a:cs typeface="Times New Roman" panose="02020603050405020304" pitchFamily="18" charset="0"/>
              </a:rPr>
              <a:t>）物理场接口</a:t>
            </a:r>
            <a:r>
              <a:rPr lang="zh-CN" altLang="en-US" dirty="0">
                <a:latin typeface="Times New Roman" panose="02020603050405020304" pitchFamily="18" charset="0"/>
                <a:ea typeface="黑体" panose="02010609060101010101" pitchFamily="49" charset="-122"/>
                <a:cs typeface="Times New Roman" panose="02020603050405020304" pitchFamily="18" charset="0"/>
              </a:rPr>
              <a:t>的三维频域建模。</a:t>
            </a:r>
          </a:p>
        </p:txBody>
      </p:sp>
      <p:pic>
        <p:nvPicPr>
          <p:cNvPr id="3" name="图片 2">
            <a:extLst>
              <a:ext uri="{FF2B5EF4-FFF2-40B4-BE49-F238E27FC236}">
                <a16:creationId xmlns:a16="http://schemas.microsoft.com/office/drawing/2014/main" id="{D7380422-A793-7131-2468-FB30E5FCC1EC}"/>
              </a:ext>
            </a:extLst>
          </p:cNvPr>
          <p:cNvPicPr>
            <a:picLocks noChangeAspect="1"/>
          </p:cNvPicPr>
          <p:nvPr/>
        </p:nvPicPr>
        <p:blipFill>
          <a:blip r:embed="rId3"/>
          <a:srcRect r="13616"/>
          <a:stretch>
            <a:fillRect/>
          </a:stretch>
        </p:blipFill>
        <p:spPr>
          <a:xfrm>
            <a:off x="1428362" y="3493347"/>
            <a:ext cx="4000949" cy="2971800"/>
          </a:xfrm>
          <a:prstGeom prst="rect">
            <a:avLst/>
          </a:prstGeom>
        </p:spPr>
      </p:pic>
      <p:pic>
        <p:nvPicPr>
          <p:cNvPr id="8" name="图片 7">
            <a:extLst>
              <a:ext uri="{FF2B5EF4-FFF2-40B4-BE49-F238E27FC236}">
                <a16:creationId xmlns:a16="http://schemas.microsoft.com/office/drawing/2014/main" id="{E08F1653-BAC3-5340-88B8-09E52525E4B4}"/>
              </a:ext>
            </a:extLst>
          </p:cNvPr>
          <p:cNvPicPr>
            <a:picLocks noChangeAspect="1"/>
          </p:cNvPicPr>
          <p:nvPr/>
        </p:nvPicPr>
        <p:blipFill>
          <a:blip r:embed="rId4"/>
          <a:stretch>
            <a:fillRect/>
          </a:stretch>
        </p:blipFill>
        <p:spPr>
          <a:xfrm>
            <a:off x="6324600" y="3476156"/>
            <a:ext cx="4685178" cy="3006182"/>
          </a:xfrm>
          <a:prstGeom prst="rect">
            <a:avLst/>
          </a:prstGeom>
        </p:spPr>
      </p:pic>
      <p:graphicFrame>
        <p:nvGraphicFramePr>
          <p:cNvPr id="10" name="表格 9">
            <a:extLst>
              <a:ext uri="{FF2B5EF4-FFF2-40B4-BE49-F238E27FC236}">
                <a16:creationId xmlns:a16="http://schemas.microsoft.com/office/drawing/2014/main" id="{6E72C557-2B3F-31B6-495D-EEC7EFE97B52}"/>
              </a:ext>
            </a:extLst>
          </p:cNvPr>
          <p:cNvGraphicFramePr>
            <a:graphicFrameLocks noGrp="1"/>
          </p:cNvGraphicFramePr>
          <p:nvPr>
            <p:extLst>
              <p:ext uri="{D42A27DB-BD31-4B8C-83A1-F6EECF244321}">
                <p14:modId xmlns:p14="http://schemas.microsoft.com/office/powerpoint/2010/main" val="2228316205"/>
              </p:ext>
            </p:extLst>
          </p:nvPr>
        </p:nvGraphicFramePr>
        <p:xfrm>
          <a:off x="6577013" y="1812716"/>
          <a:ext cx="4651282" cy="1148962"/>
        </p:xfrm>
        <a:graphic>
          <a:graphicData uri="http://schemas.openxmlformats.org/drawingml/2006/table">
            <a:tbl>
              <a:tblPr firstRow="1" firstCol="1" bandRow="1">
                <a:tableStyleId>{5C22544A-7EE6-4342-B048-85BDC9FD1C3A}</a:tableStyleId>
              </a:tblPr>
              <a:tblGrid>
                <a:gridCol w="1059009">
                  <a:extLst>
                    <a:ext uri="{9D8B030D-6E8A-4147-A177-3AD203B41FA5}">
                      <a16:colId xmlns:a16="http://schemas.microsoft.com/office/drawing/2014/main" val="1484377079"/>
                    </a:ext>
                  </a:extLst>
                </a:gridCol>
                <a:gridCol w="1059009">
                  <a:extLst>
                    <a:ext uri="{9D8B030D-6E8A-4147-A177-3AD203B41FA5}">
                      <a16:colId xmlns:a16="http://schemas.microsoft.com/office/drawing/2014/main" val="477734771"/>
                    </a:ext>
                  </a:extLst>
                </a:gridCol>
                <a:gridCol w="1059009">
                  <a:extLst>
                    <a:ext uri="{9D8B030D-6E8A-4147-A177-3AD203B41FA5}">
                      <a16:colId xmlns:a16="http://schemas.microsoft.com/office/drawing/2014/main" val="1490631542"/>
                    </a:ext>
                  </a:extLst>
                </a:gridCol>
                <a:gridCol w="1474255">
                  <a:extLst>
                    <a:ext uri="{9D8B030D-6E8A-4147-A177-3AD203B41FA5}">
                      <a16:colId xmlns:a16="http://schemas.microsoft.com/office/drawing/2014/main" val="909606777"/>
                    </a:ext>
                  </a:extLst>
                </a:gridCol>
              </a:tblGrid>
              <a:tr h="274682">
                <a:tc>
                  <a:txBody>
                    <a:bodyPr/>
                    <a:lstStyle/>
                    <a:p>
                      <a:pPr algn="ctr">
                        <a:buNone/>
                      </a:pPr>
                      <a:r>
                        <a:rPr lang="zh-CN" sz="1200" b="0" dirty="0">
                          <a:solidFill>
                            <a:schemeClr val="tx1"/>
                          </a:solidFill>
                          <a:effectLst/>
                          <a:latin typeface="Times New Roman" panose="02020603050405020304" pitchFamily="18" charset="0"/>
                          <a:ea typeface="黑体" panose="02010609060101010101" pitchFamily="49" charset="-122"/>
                          <a:cs typeface="Times New Roman" panose="02020603050405020304" pitchFamily="18" charset="0"/>
                        </a:rPr>
                        <a:t>属性</a:t>
                      </a:r>
                      <a:endParaRPr lang="zh-CN" sz="1400" b="0" dirty="0">
                        <a:solidFill>
                          <a:schemeClr val="tx1"/>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buNone/>
                      </a:pPr>
                      <a:r>
                        <a:rPr lang="zh-CN" sz="1200" b="0" dirty="0">
                          <a:solidFill>
                            <a:schemeClr val="tx1"/>
                          </a:solidFill>
                          <a:effectLst/>
                          <a:latin typeface="Times New Roman" panose="02020603050405020304" pitchFamily="18" charset="0"/>
                          <a:ea typeface="黑体" panose="02010609060101010101" pitchFamily="49" charset="-122"/>
                          <a:cs typeface="Times New Roman" panose="02020603050405020304" pitchFamily="18" charset="0"/>
                        </a:rPr>
                        <a:t>电导率</a:t>
                      </a:r>
                      <a:endParaRPr lang="zh-CN" sz="1400" b="0" dirty="0">
                        <a:solidFill>
                          <a:schemeClr val="tx1"/>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buNone/>
                      </a:pPr>
                      <a:r>
                        <a:rPr lang="zh-CN" sz="1200" b="0" dirty="0">
                          <a:solidFill>
                            <a:schemeClr val="tx1"/>
                          </a:solidFill>
                          <a:effectLst/>
                          <a:latin typeface="Times New Roman" panose="02020603050405020304" pitchFamily="18" charset="0"/>
                          <a:ea typeface="黑体" panose="02010609060101010101" pitchFamily="49" charset="-122"/>
                          <a:cs typeface="Times New Roman" panose="02020603050405020304" pitchFamily="18" charset="0"/>
                        </a:rPr>
                        <a:t>磁导率</a:t>
                      </a:r>
                      <a:endParaRPr lang="zh-CN" sz="1400" b="0" dirty="0">
                        <a:solidFill>
                          <a:schemeClr val="tx1"/>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buNone/>
                      </a:pPr>
                      <a:r>
                        <a:rPr lang="zh-CN" sz="1200" b="0" dirty="0">
                          <a:solidFill>
                            <a:schemeClr val="tx1"/>
                          </a:solidFill>
                          <a:effectLst/>
                          <a:latin typeface="Times New Roman" panose="02020603050405020304" pitchFamily="18" charset="0"/>
                          <a:ea typeface="黑体" panose="02010609060101010101" pitchFamily="49" charset="-122"/>
                          <a:cs typeface="Times New Roman" panose="02020603050405020304" pitchFamily="18" charset="0"/>
                        </a:rPr>
                        <a:t>相对介电常数</a:t>
                      </a:r>
                      <a:endParaRPr lang="zh-CN" sz="1400" b="0" dirty="0">
                        <a:solidFill>
                          <a:schemeClr val="tx1"/>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43500797"/>
                  </a:ext>
                </a:extLst>
              </a:tr>
              <a:tr h="218570">
                <a:tc>
                  <a:txBody>
                    <a:bodyPr/>
                    <a:lstStyle/>
                    <a:p>
                      <a:pPr algn="ctr">
                        <a:buNone/>
                      </a:pPr>
                      <a:r>
                        <a:rPr lang="zh-CN" altLang="en-US" sz="1200" b="0" dirty="0">
                          <a:solidFill>
                            <a:schemeClr val="tx1"/>
                          </a:solidFill>
                          <a:effectLst/>
                          <a:latin typeface="Times New Roman" panose="02020603050405020304" pitchFamily="18" charset="0"/>
                          <a:ea typeface="黑体" panose="02010609060101010101" pitchFamily="49" charset="-122"/>
                          <a:cs typeface="Times New Roman" panose="02020603050405020304" pitchFamily="18" charset="0"/>
                        </a:rPr>
                        <a:t>地层</a:t>
                      </a:r>
                      <a:r>
                        <a:rPr lang="zh-CN" sz="1200" b="0" dirty="0">
                          <a:solidFill>
                            <a:schemeClr val="tx1"/>
                          </a:solidFill>
                          <a:effectLst/>
                          <a:latin typeface="Times New Roman" panose="02020603050405020304" pitchFamily="18" charset="0"/>
                          <a:ea typeface="黑体" panose="02010609060101010101" pitchFamily="49" charset="-122"/>
                          <a:cs typeface="Times New Roman" panose="02020603050405020304" pitchFamily="18" charset="0"/>
                        </a:rPr>
                        <a:t>介质</a:t>
                      </a:r>
                      <a:endParaRPr lang="zh-CN" sz="1400" b="0" dirty="0">
                        <a:solidFill>
                          <a:schemeClr val="tx1"/>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T w="12700" cap="flat" cmpd="sng" algn="ctr">
                      <a:solidFill>
                        <a:schemeClr val="tx1"/>
                      </a:solidFill>
                      <a:prstDash val="solid"/>
                      <a:round/>
                      <a:headEnd type="none" w="med" len="med"/>
                      <a:tailEnd type="none" w="med" len="med"/>
                    </a:lnT>
                    <a:noFill/>
                  </a:tcPr>
                </a:tc>
                <a:tc>
                  <a:txBody>
                    <a:bodyPr/>
                    <a:lstStyle/>
                    <a:p>
                      <a:pPr algn="ctr">
                        <a:buNone/>
                      </a:pPr>
                      <a:r>
                        <a:rPr lang="en-US" sz="1200" b="0" dirty="0">
                          <a:solidFill>
                            <a:schemeClr val="tx1"/>
                          </a:solidFill>
                          <a:effectLst/>
                          <a:latin typeface="Times New Roman" panose="02020603050405020304" pitchFamily="18" charset="0"/>
                          <a:ea typeface="黑体" panose="02010609060101010101" pitchFamily="49" charset="-122"/>
                          <a:cs typeface="Times New Roman" panose="02020603050405020304" pitchFamily="18" charset="0"/>
                        </a:rPr>
                        <a:t>0.1-0.01</a:t>
                      </a:r>
                      <a:endParaRPr lang="zh-CN" sz="1400" b="0" dirty="0">
                        <a:solidFill>
                          <a:schemeClr val="tx1"/>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68580" marR="68580" marT="0" marB="0" anchor="ctr">
                    <a:lnT w="12700" cap="flat" cmpd="sng" algn="ctr">
                      <a:solidFill>
                        <a:schemeClr val="tx1"/>
                      </a:solidFill>
                      <a:prstDash val="solid"/>
                      <a:round/>
                      <a:headEnd type="none" w="med" len="med"/>
                      <a:tailEnd type="none" w="med" len="med"/>
                    </a:lnT>
                    <a:noFill/>
                  </a:tcPr>
                </a:tc>
                <a:tc>
                  <a:txBody>
                    <a:bodyPr/>
                    <a:lstStyle/>
                    <a:p>
                      <a:pPr algn="ctr">
                        <a:buNone/>
                      </a:pPr>
                      <a:r>
                        <a:rPr lang="en-US" sz="1200" b="0" dirty="0">
                          <a:solidFill>
                            <a:schemeClr val="tx1"/>
                          </a:solidFill>
                          <a:effectLst/>
                          <a:latin typeface="Times New Roman" panose="02020603050405020304" pitchFamily="18" charset="0"/>
                          <a:ea typeface="黑体" panose="02010609060101010101" pitchFamily="49" charset="-122"/>
                          <a:cs typeface="Times New Roman" panose="02020603050405020304" pitchFamily="18" charset="0"/>
                        </a:rPr>
                        <a:t>1</a:t>
                      </a:r>
                      <a:endParaRPr lang="zh-CN" sz="1400" b="0" dirty="0">
                        <a:solidFill>
                          <a:schemeClr val="tx1"/>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68580" marR="68580" marT="0" marB="0" anchor="ctr">
                    <a:lnT w="12700" cap="flat" cmpd="sng" algn="ctr">
                      <a:solidFill>
                        <a:schemeClr val="tx1"/>
                      </a:solidFill>
                      <a:prstDash val="solid"/>
                      <a:round/>
                      <a:headEnd type="none" w="med" len="med"/>
                      <a:tailEnd type="none" w="med" len="med"/>
                    </a:lnT>
                    <a:noFill/>
                  </a:tcPr>
                </a:tc>
                <a:tc>
                  <a:txBody>
                    <a:bodyPr/>
                    <a:lstStyle/>
                    <a:p>
                      <a:pPr algn="ctr">
                        <a:buNone/>
                      </a:pPr>
                      <a:r>
                        <a:rPr lang="en-US" sz="1200" b="0">
                          <a:solidFill>
                            <a:schemeClr val="tx1"/>
                          </a:solidFill>
                          <a:effectLst/>
                          <a:latin typeface="Times New Roman" panose="02020603050405020304" pitchFamily="18" charset="0"/>
                          <a:ea typeface="黑体" panose="02010609060101010101" pitchFamily="49" charset="-122"/>
                          <a:cs typeface="Times New Roman" panose="02020603050405020304" pitchFamily="18" charset="0"/>
                        </a:rPr>
                        <a:t>1</a:t>
                      </a:r>
                      <a:endParaRPr lang="zh-CN" sz="1400" b="0">
                        <a:solidFill>
                          <a:schemeClr val="tx1"/>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68580" marR="68580" marT="0" marB="0" anchor="ctr">
                    <a:lnT w="12700" cap="flat" cmpd="sng" algn="ctr">
                      <a:solidFill>
                        <a:schemeClr val="tx1"/>
                      </a:solidFill>
                      <a:prstDash val="solid"/>
                      <a:round/>
                      <a:headEnd type="none" w="med" len="med"/>
                      <a:tailEnd type="none" w="med" len="med"/>
                    </a:lnT>
                    <a:noFill/>
                  </a:tcPr>
                </a:tc>
                <a:extLst>
                  <a:ext uri="{0D108BD9-81ED-4DB2-BD59-A6C34878D82A}">
                    <a16:rowId xmlns:a16="http://schemas.microsoft.com/office/drawing/2014/main" val="730081819"/>
                  </a:ext>
                </a:extLst>
              </a:tr>
              <a:tr h="218570">
                <a:tc>
                  <a:txBody>
                    <a:bodyPr/>
                    <a:lstStyle/>
                    <a:p>
                      <a:pPr algn="ctr">
                        <a:buNone/>
                      </a:pPr>
                      <a:r>
                        <a:rPr lang="zh-CN" sz="1200" b="0" dirty="0">
                          <a:solidFill>
                            <a:schemeClr val="tx1"/>
                          </a:solidFill>
                          <a:effectLst/>
                          <a:latin typeface="Times New Roman" panose="02020603050405020304" pitchFamily="18" charset="0"/>
                          <a:ea typeface="黑体" panose="02010609060101010101" pitchFamily="49" charset="-122"/>
                          <a:cs typeface="Times New Roman" panose="02020603050405020304" pitchFamily="18" charset="0"/>
                        </a:rPr>
                        <a:t>钻铤</a:t>
                      </a:r>
                      <a:endParaRPr lang="zh-CN" sz="1400" b="0" dirty="0">
                        <a:solidFill>
                          <a:schemeClr val="tx1"/>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noFill/>
                  </a:tcPr>
                </a:tc>
                <a:tc>
                  <a:txBody>
                    <a:bodyPr/>
                    <a:lstStyle/>
                    <a:p>
                      <a:pPr algn="ctr">
                        <a:buNone/>
                      </a:pPr>
                      <a:r>
                        <a:rPr lang="en-US" sz="1200" b="0" dirty="0">
                          <a:solidFill>
                            <a:schemeClr val="tx1"/>
                          </a:solidFill>
                          <a:effectLst/>
                          <a:latin typeface="Times New Roman" panose="02020603050405020304" pitchFamily="18" charset="0"/>
                          <a:ea typeface="黑体" panose="02010609060101010101" pitchFamily="49" charset="-122"/>
                          <a:cs typeface="Times New Roman" panose="02020603050405020304" pitchFamily="18" charset="0"/>
                        </a:rPr>
                        <a:t>1.6</a:t>
                      </a:r>
                      <a:r>
                        <a:rPr lang="zh-CN" sz="1200" b="0" dirty="0">
                          <a:solidFill>
                            <a:schemeClr val="tx1"/>
                          </a:solidFill>
                          <a:effectLst/>
                          <a:latin typeface="Times New Roman" panose="02020603050405020304" pitchFamily="18" charset="0"/>
                          <a:ea typeface="黑体" panose="02010609060101010101" pitchFamily="49" charset="-122"/>
                          <a:cs typeface="Times New Roman" panose="02020603050405020304" pitchFamily="18" charset="0"/>
                        </a:rPr>
                        <a:t>×</a:t>
                      </a:r>
                      <a:r>
                        <a:rPr lang="en-US" sz="1200" b="0" dirty="0">
                          <a:solidFill>
                            <a:schemeClr val="tx1"/>
                          </a:solidFill>
                          <a:effectLst/>
                          <a:latin typeface="Times New Roman" panose="02020603050405020304" pitchFamily="18" charset="0"/>
                          <a:ea typeface="黑体" panose="02010609060101010101" pitchFamily="49" charset="-122"/>
                          <a:cs typeface="Times New Roman" panose="02020603050405020304" pitchFamily="18" charset="0"/>
                        </a:rPr>
                        <a:t>10</a:t>
                      </a:r>
                      <a:r>
                        <a:rPr lang="en-US" sz="1200" b="0" baseline="30000" dirty="0">
                          <a:solidFill>
                            <a:schemeClr val="tx1"/>
                          </a:solidFill>
                          <a:effectLst/>
                          <a:latin typeface="Times New Roman" panose="02020603050405020304" pitchFamily="18" charset="0"/>
                          <a:ea typeface="黑体" panose="02010609060101010101" pitchFamily="49" charset="-122"/>
                          <a:cs typeface="Times New Roman" panose="02020603050405020304" pitchFamily="18" charset="0"/>
                        </a:rPr>
                        <a:t>6</a:t>
                      </a:r>
                      <a:endParaRPr lang="zh-CN" sz="1400" b="0" dirty="0">
                        <a:solidFill>
                          <a:schemeClr val="tx1"/>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68580" marR="68580" marT="0" marB="0" anchor="ctr">
                    <a:noFill/>
                  </a:tcPr>
                </a:tc>
                <a:tc>
                  <a:txBody>
                    <a:bodyPr/>
                    <a:lstStyle/>
                    <a:p>
                      <a:pPr algn="ctr">
                        <a:buNone/>
                      </a:pPr>
                      <a:r>
                        <a:rPr lang="en-US" sz="1200" b="0" dirty="0">
                          <a:solidFill>
                            <a:schemeClr val="tx1"/>
                          </a:solidFill>
                          <a:effectLst/>
                          <a:latin typeface="Times New Roman" panose="02020603050405020304" pitchFamily="18" charset="0"/>
                          <a:ea typeface="黑体" panose="02010609060101010101" pitchFamily="49" charset="-122"/>
                          <a:cs typeface="Times New Roman" panose="02020603050405020304" pitchFamily="18" charset="0"/>
                        </a:rPr>
                        <a:t>1</a:t>
                      </a:r>
                      <a:endParaRPr lang="zh-CN" sz="1400" b="0" dirty="0">
                        <a:solidFill>
                          <a:schemeClr val="tx1"/>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68580" marR="68580" marT="0" marB="0" anchor="ctr">
                    <a:noFill/>
                  </a:tcPr>
                </a:tc>
                <a:tc>
                  <a:txBody>
                    <a:bodyPr/>
                    <a:lstStyle/>
                    <a:p>
                      <a:pPr algn="ctr">
                        <a:buNone/>
                      </a:pPr>
                      <a:r>
                        <a:rPr lang="en-US" sz="1200" b="0" dirty="0">
                          <a:solidFill>
                            <a:schemeClr val="tx1"/>
                          </a:solidFill>
                          <a:effectLst/>
                          <a:latin typeface="Times New Roman" panose="02020603050405020304" pitchFamily="18" charset="0"/>
                          <a:ea typeface="黑体" panose="02010609060101010101" pitchFamily="49" charset="-122"/>
                          <a:cs typeface="Times New Roman" panose="02020603050405020304" pitchFamily="18" charset="0"/>
                        </a:rPr>
                        <a:t>1</a:t>
                      </a:r>
                      <a:endParaRPr lang="zh-CN" sz="1400" b="0" dirty="0">
                        <a:solidFill>
                          <a:schemeClr val="tx1"/>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68580" marR="68580" marT="0" marB="0" anchor="ctr">
                    <a:noFill/>
                  </a:tcPr>
                </a:tc>
                <a:extLst>
                  <a:ext uri="{0D108BD9-81ED-4DB2-BD59-A6C34878D82A}">
                    <a16:rowId xmlns:a16="http://schemas.microsoft.com/office/drawing/2014/main" val="3938073717"/>
                  </a:ext>
                </a:extLst>
              </a:tr>
              <a:tr h="218570">
                <a:tc>
                  <a:txBody>
                    <a:bodyPr/>
                    <a:lstStyle/>
                    <a:p>
                      <a:pPr algn="ctr">
                        <a:buNone/>
                      </a:pPr>
                      <a:r>
                        <a:rPr lang="zh-CN" sz="1200" b="0" dirty="0">
                          <a:solidFill>
                            <a:schemeClr val="tx1"/>
                          </a:solidFill>
                          <a:effectLst/>
                          <a:latin typeface="Times New Roman" panose="02020603050405020304" pitchFamily="18" charset="0"/>
                          <a:ea typeface="黑体" panose="02010609060101010101" pitchFamily="49" charset="-122"/>
                          <a:cs typeface="Times New Roman" panose="02020603050405020304" pitchFamily="18" charset="0"/>
                        </a:rPr>
                        <a:t>线圈</a:t>
                      </a:r>
                      <a:endParaRPr lang="zh-CN" sz="1400" b="0" dirty="0">
                        <a:solidFill>
                          <a:schemeClr val="tx1"/>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noFill/>
                  </a:tcPr>
                </a:tc>
                <a:tc>
                  <a:txBody>
                    <a:bodyPr/>
                    <a:lstStyle/>
                    <a:p>
                      <a:pPr algn="ctr">
                        <a:buNone/>
                      </a:pPr>
                      <a:r>
                        <a:rPr lang="en-US" sz="1200" b="0" dirty="0">
                          <a:solidFill>
                            <a:schemeClr val="tx1"/>
                          </a:solidFill>
                          <a:effectLst/>
                          <a:latin typeface="Times New Roman" panose="02020603050405020304" pitchFamily="18" charset="0"/>
                          <a:ea typeface="黑体" panose="02010609060101010101" pitchFamily="49" charset="-122"/>
                          <a:cs typeface="Times New Roman" panose="02020603050405020304" pitchFamily="18" charset="0"/>
                        </a:rPr>
                        <a:t>6</a:t>
                      </a:r>
                      <a:r>
                        <a:rPr lang="zh-CN" sz="1200" b="0" dirty="0">
                          <a:solidFill>
                            <a:schemeClr val="tx1"/>
                          </a:solidFill>
                          <a:effectLst/>
                          <a:latin typeface="Times New Roman" panose="02020603050405020304" pitchFamily="18" charset="0"/>
                          <a:ea typeface="黑体" panose="02010609060101010101" pitchFamily="49" charset="-122"/>
                          <a:cs typeface="Times New Roman" panose="02020603050405020304" pitchFamily="18" charset="0"/>
                        </a:rPr>
                        <a:t>×</a:t>
                      </a:r>
                      <a:r>
                        <a:rPr lang="en-US" sz="1200" b="0" dirty="0">
                          <a:solidFill>
                            <a:schemeClr val="tx1"/>
                          </a:solidFill>
                          <a:effectLst/>
                          <a:latin typeface="Times New Roman" panose="02020603050405020304" pitchFamily="18" charset="0"/>
                          <a:ea typeface="黑体" panose="02010609060101010101" pitchFamily="49" charset="-122"/>
                          <a:cs typeface="Times New Roman" panose="02020603050405020304" pitchFamily="18" charset="0"/>
                        </a:rPr>
                        <a:t>10</a:t>
                      </a:r>
                      <a:r>
                        <a:rPr lang="en-US" sz="1200" b="0" baseline="30000" dirty="0">
                          <a:solidFill>
                            <a:schemeClr val="tx1"/>
                          </a:solidFill>
                          <a:effectLst/>
                          <a:latin typeface="Times New Roman" panose="02020603050405020304" pitchFamily="18" charset="0"/>
                          <a:ea typeface="黑体" panose="02010609060101010101" pitchFamily="49" charset="-122"/>
                          <a:cs typeface="Times New Roman" panose="02020603050405020304" pitchFamily="18" charset="0"/>
                        </a:rPr>
                        <a:t>7</a:t>
                      </a:r>
                      <a:endParaRPr lang="zh-CN" sz="1400" b="0" dirty="0">
                        <a:solidFill>
                          <a:schemeClr val="tx1"/>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68580" marR="68580" marT="0" marB="0" anchor="ctr">
                    <a:noFill/>
                  </a:tcPr>
                </a:tc>
                <a:tc>
                  <a:txBody>
                    <a:bodyPr/>
                    <a:lstStyle/>
                    <a:p>
                      <a:pPr algn="ctr">
                        <a:buNone/>
                      </a:pPr>
                      <a:r>
                        <a:rPr lang="en-US" sz="1200" b="0" dirty="0">
                          <a:solidFill>
                            <a:schemeClr val="tx1"/>
                          </a:solidFill>
                          <a:effectLst/>
                          <a:latin typeface="Times New Roman" panose="02020603050405020304" pitchFamily="18" charset="0"/>
                          <a:ea typeface="黑体" panose="02010609060101010101" pitchFamily="49" charset="-122"/>
                          <a:cs typeface="Times New Roman" panose="02020603050405020304" pitchFamily="18" charset="0"/>
                        </a:rPr>
                        <a:t>1</a:t>
                      </a:r>
                      <a:endParaRPr lang="zh-CN" sz="1400" b="0" dirty="0">
                        <a:solidFill>
                          <a:schemeClr val="tx1"/>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68580" marR="68580" marT="0" marB="0" anchor="ctr">
                    <a:noFill/>
                  </a:tcPr>
                </a:tc>
                <a:tc>
                  <a:txBody>
                    <a:bodyPr/>
                    <a:lstStyle/>
                    <a:p>
                      <a:pPr algn="ctr">
                        <a:buNone/>
                      </a:pPr>
                      <a:r>
                        <a:rPr lang="en-US" sz="1200" b="0" dirty="0">
                          <a:solidFill>
                            <a:schemeClr val="tx1"/>
                          </a:solidFill>
                          <a:effectLst/>
                          <a:latin typeface="Times New Roman" panose="02020603050405020304" pitchFamily="18" charset="0"/>
                          <a:ea typeface="黑体" panose="02010609060101010101" pitchFamily="49" charset="-122"/>
                          <a:cs typeface="Times New Roman" panose="02020603050405020304" pitchFamily="18" charset="0"/>
                        </a:rPr>
                        <a:t>1</a:t>
                      </a:r>
                      <a:endParaRPr lang="zh-CN" sz="1400" b="0" dirty="0">
                        <a:solidFill>
                          <a:schemeClr val="tx1"/>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68580" marR="68580" marT="0" marB="0" anchor="ctr">
                    <a:noFill/>
                  </a:tcPr>
                </a:tc>
                <a:extLst>
                  <a:ext uri="{0D108BD9-81ED-4DB2-BD59-A6C34878D82A}">
                    <a16:rowId xmlns:a16="http://schemas.microsoft.com/office/drawing/2014/main" val="3958903075"/>
                  </a:ext>
                </a:extLst>
              </a:tr>
              <a:tr h="218570">
                <a:tc>
                  <a:txBody>
                    <a:bodyPr/>
                    <a:lstStyle/>
                    <a:p>
                      <a:pPr algn="ctr">
                        <a:buNone/>
                      </a:pPr>
                      <a:r>
                        <a:rPr lang="zh-CN" altLang="en-US" sz="1200" b="0" dirty="0">
                          <a:solidFill>
                            <a:schemeClr val="tx1"/>
                          </a:solidFill>
                          <a:effectLst/>
                          <a:latin typeface="Times New Roman" panose="02020603050405020304" pitchFamily="18" charset="0"/>
                          <a:ea typeface="黑体" panose="02010609060101010101" pitchFamily="49" charset="-122"/>
                          <a:cs typeface="Times New Roman" panose="02020603050405020304" pitchFamily="18" charset="0"/>
                        </a:rPr>
                        <a:t>铁氧体磁芯</a:t>
                      </a:r>
                      <a:endParaRPr lang="zh-CN" sz="1400" b="0" dirty="0">
                        <a:solidFill>
                          <a:schemeClr val="tx1"/>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B w="12700" cap="flat" cmpd="sng" algn="ctr">
                      <a:solidFill>
                        <a:schemeClr val="tx1"/>
                      </a:solidFill>
                      <a:prstDash val="solid"/>
                      <a:round/>
                      <a:headEnd type="none" w="med" len="med"/>
                      <a:tailEnd type="none" w="med" len="med"/>
                    </a:lnB>
                    <a:noFill/>
                  </a:tcPr>
                </a:tc>
                <a:tc>
                  <a:txBody>
                    <a:bodyPr/>
                    <a:lstStyle/>
                    <a:p>
                      <a:pPr algn="ctr">
                        <a:buNone/>
                      </a:pPr>
                      <a:r>
                        <a:rPr lang="en-US" sz="1200" b="0" dirty="0">
                          <a:solidFill>
                            <a:schemeClr val="tx1"/>
                          </a:solidFill>
                          <a:effectLst/>
                          <a:latin typeface="Times New Roman" panose="02020603050405020304" pitchFamily="18" charset="0"/>
                          <a:ea typeface="黑体" panose="02010609060101010101" pitchFamily="49" charset="-122"/>
                          <a:cs typeface="Times New Roman" panose="02020603050405020304" pitchFamily="18" charset="0"/>
                        </a:rPr>
                        <a:t>10</a:t>
                      </a:r>
                      <a:endParaRPr lang="zh-CN" sz="1400" b="0" dirty="0">
                        <a:solidFill>
                          <a:schemeClr val="tx1"/>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68580" marR="68580" marT="0" marB="0" anchor="ctr">
                    <a:lnB w="12700" cap="flat" cmpd="sng" algn="ctr">
                      <a:solidFill>
                        <a:schemeClr val="tx1"/>
                      </a:solidFill>
                      <a:prstDash val="solid"/>
                      <a:round/>
                      <a:headEnd type="none" w="med" len="med"/>
                      <a:tailEnd type="none" w="med" len="med"/>
                    </a:lnB>
                    <a:noFill/>
                  </a:tcPr>
                </a:tc>
                <a:tc>
                  <a:txBody>
                    <a:bodyPr/>
                    <a:lstStyle/>
                    <a:p>
                      <a:pPr algn="ctr">
                        <a:buNone/>
                      </a:pPr>
                      <a:r>
                        <a:rPr lang="en-US" sz="1200" b="0" dirty="0">
                          <a:solidFill>
                            <a:schemeClr val="tx1"/>
                          </a:solidFill>
                          <a:effectLst/>
                          <a:latin typeface="Times New Roman" panose="02020603050405020304" pitchFamily="18" charset="0"/>
                          <a:ea typeface="黑体" panose="02010609060101010101" pitchFamily="49" charset="-122"/>
                          <a:cs typeface="Times New Roman" panose="02020603050405020304" pitchFamily="18" charset="0"/>
                        </a:rPr>
                        <a:t>2000</a:t>
                      </a:r>
                      <a:endParaRPr lang="zh-CN" sz="1400" b="0" dirty="0">
                        <a:solidFill>
                          <a:schemeClr val="tx1"/>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68580" marR="68580" marT="0" marB="0" anchor="ctr">
                    <a:lnB w="12700" cap="flat" cmpd="sng" algn="ctr">
                      <a:solidFill>
                        <a:schemeClr val="tx1"/>
                      </a:solidFill>
                      <a:prstDash val="solid"/>
                      <a:round/>
                      <a:headEnd type="none" w="med" len="med"/>
                      <a:tailEnd type="none" w="med" len="med"/>
                    </a:lnB>
                    <a:noFill/>
                  </a:tcPr>
                </a:tc>
                <a:tc>
                  <a:txBody>
                    <a:bodyPr/>
                    <a:lstStyle/>
                    <a:p>
                      <a:pPr algn="ctr">
                        <a:buNone/>
                      </a:pPr>
                      <a:r>
                        <a:rPr lang="en-US" sz="1200" b="0" dirty="0">
                          <a:solidFill>
                            <a:schemeClr val="tx1"/>
                          </a:solidFill>
                          <a:effectLst/>
                          <a:latin typeface="Times New Roman" panose="02020603050405020304" pitchFamily="18" charset="0"/>
                          <a:ea typeface="黑体" panose="02010609060101010101" pitchFamily="49" charset="-122"/>
                          <a:cs typeface="Times New Roman" panose="02020603050405020304" pitchFamily="18" charset="0"/>
                        </a:rPr>
                        <a:t>1</a:t>
                      </a:r>
                      <a:endParaRPr lang="zh-CN" sz="1400" b="0" dirty="0">
                        <a:solidFill>
                          <a:schemeClr val="tx1"/>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68580" marR="68580" marT="0" marB="0" anchor="ctr">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44177092"/>
                  </a:ext>
                </a:extLst>
              </a:tr>
            </a:tbl>
          </a:graphicData>
        </a:graphic>
      </p:graphicFrame>
      <p:sp>
        <p:nvSpPr>
          <p:cNvPr id="11" name="文本框 10">
            <a:extLst>
              <a:ext uri="{FF2B5EF4-FFF2-40B4-BE49-F238E27FC236}">
                <a16:creationId xmlns:a16="http://schemas.microsoft.com/office/drawing/2014/main" id="{D45C87ED-29C1-1383-2E3D-4A740DEF210F}"/>
              </a:ext>
            </a:extLst>
          </p:cNvPr>
          <p:cNvSpPr txBox="1"/>
          <p:nvPr/>
        </p:nvSpPr>
        <p:spPr>
          <a:xfrm>
            <a:off x="2887662" y="6465147"/>
            <a:ext cx="1082348" cy="307777"/>
          </a:xfrm>
          <a:prstGeom prst="rect">
            <a:avLst/>
          </a:prstGeom>
          <a:noFill/>
        </p:spPr>
        <p:txBody>
          <a:bodyPr wrap="none" rtlCol="0">
            <a:spAutoFit/>
          </a:bodyPr>
          <a:lstStyle/>
          <a:p>
            <a:r>
              <a:rPr lang="zh-CN" altLang="en-US" sz="1400" dirty="0">
                <a:latin typeface="黑体" panose="02010609060101010101" pitchFamily="49" charset="-122"/>
                <a:ea typeface="黑体" panose="02010609060101010101" pitchFamily="49" charset="-122"/>
              </a:rPr>
              <a:t>三维模型图</a:t>
            </a:r>
          </a:p>
        </p:txBody>
      </p:sp>
      <p:sp>
        <p:nvSpPr>
          <p:cNvPr id="12" name="文本框 11">
            <a:extLst>
              <a:ext uri="{FF2B5EF4-FFF2-40B4-BE49-F238E27FC236}">
                <a16:creationId xmlns:a16="http://schemas.microsoft.com/office/drawing/2014/main" id="{8482EE58-4F25-5F7D-D7B5-C9B153330025}"/>
              </a:ext>
            </a:extLst>
          </p:cNvPr>
          <p:cNvSpPr txBox="1"/>
          <p:nvPr/>
        </p:nvSpPr>
        <p:spPr>
          <a:xfrm>
            <a:off x="7688261" y="6465147"/>
            <a:ext cx="1441420" cy="307777"/>
          </a:xfrm>
          <a:prstGeom prst="rect">
            <a:avLst/>
          </a:prstGeom>
          <a:noFill/>
        </p:spPr>
        <p:txBody>
          <a:bodyPr wrap="none" rtlCol="0">
            <a:spAutoFit/>
          </a:bodyPr>
          <a:lstStyle/>
          <a:p>
            <a:r>
              <a:rPr lang="zh-CN" altLang="en-US" sz="1400" dirty="0">
                <a:latin typeface="黑体" panose="02010609060101010101" pitchFamily="49" charset="-122"/>
                <a:ea typeface="黑体" panose="02010609060101010101" pitchFamily="49" charset="-122"/>
              </a:rPr>
              <a:t>三维模型俯视图</a:t>
            </a:r>
          </a:p>
        </p:txBody>
      </p:sp>
      <p:sp>
        <p:nvSpPr>
          <p:cNvPr id="13" name="文本框 12">
            <a:extLst>
              <a:ext uri="{FF2B5EF4-FFF2-40B4-BE49-F238E27FC236}">
                <a16:creationId xmlns:a16="http://schemas.microsoft.com/office/drawing/2014/main" id="{D7938953-65D1-AA6B-7952-556BA5242E11}"/>
              </a:ext>
            </a:extLst>
          </p:cNvPr>
          <p:cNvSpPr txBox="1"/>
          <p:nvPr/>
        </p:nvSpPr>
        <p:spPr>
          <a:xfrm>
            <a:off x="8361480" y="1458277"/>
            <a:ext cx="1082348" cy="307777"/>
          </a:xfrm>
          <a:prstGeom prst="rect">
            <a:avLst/>
          </a:prstGeom>
          <a:noFill/>
        </p:spPr>
        <p:txBody>
          <a:bodyPr wrap="none" rtlCol="0">
            <a:spAutoFit/>
          </a:bodyPr>
          <a:lstStyle/>
          <a:p>
            <a:r>
              <a:rPr lang="zh-CN" altLang="en-US" sz="1400" dirty="0">
                <a:latin typeface="黑体" panose="02010609060101010101" pitchFamily="49" charset="-122"/>
                <a:ea typeface="黑体" panose="02010609060101010101" pitchFamily="49" charset="-122"/>
              </a:rPr>
              <a:t>模型参数表</a:t>
            </a:r>
          </a:p>
        </p:txBody>
      </p:sp>
    </p:spTree>
    <p:extLst>
      <p:ext uri="{BB962C8B-B14F-4D97-AF65-F5344CB8AC3E}">
        <p14:creationId xmlns:p14="http://schemas.microsoft.com/office/powerpoint/2010/main" val="30056705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4A1CCC-604A-129B-55A8-778EF2D59984}"/>
            </a:ext>
          </a:extLst>
        </p:cNvPr>
        <p:cNvGrpSpPr/>
        <p:nvPr/>
      </p:nvGrpSpPr>
      <p:grpSpPr>
        <a:xfrm>
          <a:off x="0" y="0"/>
          <a:ext cx="0" cy="0"/>
          <a:chOff x="0" y="0"/>
          <a:chExt cx="0" cy="0"/>
        </a:xfrm>
      </p:grpSpPr>
      <p:sp>
        <p:nvSpPr>
          <p:cNvPr id="26" name="矩形 25">
            <a:extLst>
              <a:ext uri="{FF2B5EF4-FFF2-40B4-BE49-F238E27FC236}">
                <a16:creationId xmlns:a16="http://schemas.microsoft.com/office/drawing/2014/main" id="{B209370F-DBC6-D1F6-B05B-B850D9CF551A}"/>
              </a:ext>
            </a:extLst>
          </p:cNvPr>
          <p:cNvSpPr/>
          <p:nvPr/>
        </p:nvSpPr>
        <p:spPr>
          <a:xfrm>
            <a:off x="0" y="11497"/>
            <a:ext cx="12192000" cy="1134931"/>
          </a:xfrm>
          <a:prstGeom prst="rect">
            <a:avLst/>
          </a:prstGeom>
          <a:gradFill>
            <a:gsLst>
              <a:gs pos="100000">
                <a:schemeClr val="bg1">
                  <a:alpha val="0"/>
                </a:schemeClr>
              </a:gs>
              <a:gs pos="30000">
                <a:srgbClr val="0172EF"/>
              </a:gs>
              <a:gs pos="76000">
                <a:schemeClr val="bg1">
                  <a:alpha val="50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a:extLst>
              <a:ext uri="{FF2B5EF4-FFF2-40B4-BE49-F238E27FC236}">
                <a16:creationId xmlns:a16="http://schemas.microsoft.com/office/drawing/2014/main" id="{31518384-C9B5-ADCD-CE01-1D44009A09F4}"/>
              </a:ext>
            </a:extLst>
          </p:cNvPr>
          <p:cNvSpPr/>
          <p:nvPr/>
        </p:nvSpPr>
        <p:spPr>
          <a:xfrm>
            <a:off x="253901" y="137933"/>
            <a:ext cx="2918690" cy="769441"/>
          </a:xfrm>
          <a:prstGeom prst="rect">
            <a:avLst/>
          </a:prstGeom>
        </p:spPr>
        <p:txBody>
          <a:bodyPr wrap="square">
            <a:spAutoFit/>
          </a:bodyPr>
          <a:lstStyle/>
          <a:p>
            <a:pPr algn="ctr"/>
            <a:r>
              <a:rPr lang="zh-CN" altLang="en-US" sz="4400" b="1" dirty="0">
                <a:solidFill>
                  <a:schemeClr val="bg1"/>
                </a:solidFill>
                <a:latin typeface="微软雅黑" panose="020B0503020204020204" pitchFamily="34" charset="-122"/>
                <a:ea typeface="微软雅黑" panose="020B0503020204020204" pitchFamily="34" charset="-122"/>
              </a:rPr>
              <a:t>汇 报 提 纲</a:t>
            </a:r>
          </a:p>
        </p:txBody>
      </p:sp>
      <p:sp>
        <p:nvSpPr>
          <p:cNvPr id="24" name="文本框 23">
            <a:extLst>
              <a:ext uri="{FF2B5EF4-FFF2-40B4-BE49-F238E27FC236}">
                <a16:creationId xmlns:a16="http://schemas.microsoft.com/office/drawing/2014/main" id="{D61D1ABE-4EFF-941D-4CBD-02613C45D01B}"/>
              </a:ext>
            </a:extLst>
          </p:cNvPr>
          <p:cNvSpPr txBox="1"/>
          <p:nvPr/>
        </p:nvSpPr>
        <p:spPr>
          <a:xfrm>
            <a:off x="1210863" y="409949"/>
            <a:ext cx="2875018" cy="830997"/>
          </a:xfrm>
          <a:prstGeom prst="rect">
            <a:avLst/>
          </a:prstGeom>
          <a:noFill/>
        </p:spPr>
        <p:txBody>
          <a:bodyPr wrap="none" rtlCol="0">
            <a:spAutoFit/>
          </a:bodyPr>
          <a:lstStyle/>
          <a:p>
            <a:r>
              <a:rPr lang="en-US" altLang="zh-CN" sz="4800" b="1" dirty="0">
                <a:solidFill>
                  <a:schemeClr val="bg1">
                    <a:alpha val="50000"/>
                  </a:schemeClr>
                </a:solidFill>
                <a:latin typeface="微软雅黑" panose="020B0503020204020204" pitchFamily="34" charset="-122"/>
                <a:ea typeface="微软雅黑" panose="020B0503020204020204" pitchFamily="34" charset="-122"/>
                <a:cs typeface="Arial" panose="020B0604020202020204" pitchFamily="34" charset="0"/>
              </a:rPr>
              <a:t>contents</a:t>
            </a:r>
            <a:endParaRPr lang="zh-CN" altLang="en-US" sz="4800" b="1" dirty="0">
              <a:solidFill>
                <a:schemeClr val="bg1">
                  <a:alpha val="50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 name="矩形 2">
            <a:extLst>
              <a:ext uri="{FF2B5EF4-FFF2-40B4-BE49-F238E27FC236}">
                <a16:creationId xmlns:a16="http://schemas.microsoft.com/office/drawing/2014/main" id="{83797299-8B56-D6E1-FE7F-03D991682FAE}"/>
              </a:ext>
            </a:extLst>
          </p:cNvPr>
          <p:cNvSpPr/>
          <p:nvPr/>
        </p:nvSpPr>
        <p:spPr>
          <a:xfrm>
            <a:off x="0" y="6517008"/>
            <a:ext cx="12192000" cy="342651"/>
          </a:xfrm>
          <a:prstGeom prst="rect">
            <a:avLst/>
          </a:prstGeom>
          <a:solidFill>
            <a:srgbClr val="0172EF">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Text Box 32">
            <a:extLst>
              <a:ext uri="{FF2B5EF4-FFF2-40B4-BE49-F238E27FC236}">
                <a16:creationId xmlns:a16="http://schemas.microsoft.com/office/drawing/2014/main" id="{98A6AD12-C207-1412-4D29-E2EE84CDB32C}"/>
              </a:ext>
            </a:extLst>
          </p:cNvPr>
          <p:cNvSpPr txBox="1">
            <a:spLocks noChangeArrowheads="1"/>
          </p:cNvSpPr>
          <p:nvPr/>
        </p:nvSpPr>
        <p:spPr bwMode="auto">
          <a:xfrm>
            <a:off x="4639697" y="2284412"/>
            <a:ext cx="3428212" cy="584775"/>
          </a:xfrm>
          <a:prstGeom prst="rect">
            <a:avLst/>
          </a:prstGeom>
          <a:noFill/>
          <a:ln>
            <a:noFill/>
          </a:ln>
          <a:effectLst>
            <a:prstShdw prst="shdw13" dist="53882" dir="13500000">
              <a:srgbClr val="708688">
                <a:alpha val="50000"/>
              </a:srgbClr>
            </a:prst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lang="zh-CN" altLang="en-US" sz="3200" b="1" dirty="0">
                <a:solidFill>
                  <a:srgbClr val="002060"/>
                </a:solidFill>
                <a:latin typeface="微软雅黑" panose="020B0503020204020204" pitchFamily="34" charset="-122"/>
                <a:ea typeface="微软雅黑" panose="020B0503020204020204" pitchFamily="34" charset="-122"/>
              </a:rPr>
              <a:t>研究背景与意义</a:t>
            </a:r>
          </a:p>
        </p:txBody>
      </p:sp>
      <p:sp>
        <p:nvSpPr>
          <p:cNvPr id="8" name="矩形: 圆角 7">
            <a:extLst>
              <a:ext uri="{FF2B5EF4-FFF2-40B4-BE49-F238E27FC236}">
                <a16:creationId xmlns:a16="http://schemas.microsoft.com/office/drawing/2014/main" id="{22D21432-8342-4D2D-6D36-835B620BE365}"/>
              </a:ext>
            </a:extLst>
          </p:cNvPr>
          <p:cNvSpPr/>
          <p:nvPr/>
        </p:nvSpPr>
        <p:spPr>
          <a:xfrm>
            <a:off x="3890475" y="2294258"/>
            <a:ext cx="542689" cy="542689"/>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dirty="0">
                <a:latin typeface="黑体" panose="02010609060101010101" pitchFamily="49" charset="-122"/>
                <a:ea typeface="黑体" panose="02010609060101010101" pitchFamily="49" charset="-122"/>
              </a:rPr>
              <a:t>一</a:t>
            </a:r>
          </a:p>
        </p:txBody>
      </p:sp>
      <p:sp>
        <p:nvSpPr>
          <p:cNvPr id="10" name="Text Box 34">
            <a:extLst>
              <a:ext uri="{FF2B5EF4-FFF2-40B4-BE49-F238E27FC236}">
                <a16:creationId xmlns:a16="http://schemas.microsoft.com/office/drawing/2014/main" id="{04E9FC64-077F-67C5-0220-F60F796C9495}"/>
              </a:ext>
            </a:extLst>
          </p:cNvPr>
          <p:cNvSpPr txBox="1">
            <a:spLocks noChangeArrowheads="1"/>
          </p:cNvSpPr>
          <p:nvPr/>
        </p:nvSpPr>
        <p:spPr bwMode="auto">
          <a:xfrm>
            <a:off x="4623534" y="2995094"/>
            <a:ext cx="3443228" cy="584775"/>
          </a:xfrm>
          <a:prstGeom prst="rect">
            <a:avLst/>
          </a:prstGeom>
          <a:noFill/>
          <a:ln>
            <a:noFill/>
          </a:ln>
          <a:effectLst>
            <a:prstShdw prst="shdw13" dist="53882" dir="13500000">
              <a:srgbClr val="708688">
                <a:alpha val="50000"/>
              </a:srgbClr>
            </a:prst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3200" b="1" dirty="0">
                <a:solidFill>
                  <a:srgbClr val="002060"/>
                </a:solidFill>
                <a:latin typeface="微软雅黑" panose="020B0503020204020204" pitchFamily="34" charset="-122"/>
                <a:ea typeface="微软雅黑" panose="020B0503020204020204" pitchFamily="34" charset="-122"/>
              </a:rPr>
              <a:t>几何模型构建</a:t>
            </a:r>
          </a:p>
        </p:txBody>
      </p:sp>
      <p:sp>
        <p:nvSpPr>
          <p:cNvPr id="12" name="矩形: 圆角 11">
            <a:extLst>
              <a:ext uri="{FF2B5EF4-FFF2-40B4-BE49-F238E27FC236}">
                <a16:creationId xmlns:a16="http://schemas.microsoft.com/office/drawing/2014/main" id="{31965F24-EE01-05D9-23DE-B70EC698A3DE}"/>
              </a:ext>
            </a:extLst>
          </p:cNvPr>
          <p:cNvSpPr/>
          <p:nvPr/>
        </p:nvSpPr>
        <p:spPr>
          <a:xfrm>
            <a:off x="3890475" y="3037180"/>
            <a:ext cx="542689" cy="542689"/>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dirty="0">
                <a:latin typeface="黑体" panose="02010609060101010101" pitchFamily="49" charset="-122"/>
                <a:ea typeface="黑体" panose="02010609060101010101" pitchFamily="49" charset="-122"/>
              </a:rPr>
              <a:t>二</a:t>
            </a:r>
          </a:p>
        </p:txBody>
      </p:sp>
      <p:sp>
        <p:nvSpPr>
          <p:cNvPr id="13" name="Text Box 34">
            <a:extLst>
              <a:ext uri="{FF2B5EF4-FFF2-40B4-BE49-F238E27FC236}">
                <a16:creationId xmlns:a16="http://schemas.microsoft.com/office/drawing/2014/main" id="{D5921BEF-31F5-8B03-8217-BD7FADA5D4CF}"/>
              </a:ext>
            </a:extLst>
          </p:cNvPr>
          <p:cNvSpPr txBox="1">
            <a:spLocks noChangeArrowheads="1"/>
          </p:cNvSpPr>
          <p:nvPr/>
        </p:nvSpPr>
        <p:spPr bwMode="auto">
          <a:xfrm>
            <a:off x="4623534" y="3747862"/>
            <a:ext cx="3443228" cy="584775"/>
          </a:xfrm>
          <a:prstGeom prst="rect">
            <a:avLst/>
          </a:prstGeom>
          <a:noFill/>
          <a:ln>
            <a:noFill/>
          </a:ln>
          <a:effectLst>
            <a:prstShdw prst="shdw13" dist="53882" dir="13500000">
              <a:srgbClr val="708688">
                <a:alpha val="50000"/>
              </a:srgbClr>
            </a:prst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3200" b="1" dirty="0">
                <a:solidFill>
                  <a:srgbClr val="FF0000"/>
                </a:solidFill>
                <a:latin typeface="微软雅黑" panose="020B0503020204020204" pitchFamily="34" charset="-122"/>
                <a:ea typeface="微软雅黑" panose="020B0503020204020204" pitchFamily="34" charset="-122"/>
              </a:rPr>
              <a:t>仿真结果讨论</a:t>
            </a:r>
          </a:p>
        </p:txBody>
      </p:sp>
      <p:sp>
        <p:nvSpPr>
          <p:cNvPr id="14" name="矩形: 圆角 13">
            <a:extLst>
              <a:ext uri="{FF2B5EF4-FFF2-40B4-BE49-F238E27FC236}">
                <a16:creationId xmlns:a16="http://schemas.microsoft.com/office/drawing/2014/main" id="{DB3A489F-EE26-13A8-EA34-BBB98A6BD504}"/>
              </a:ext>
            </a:extLst>
          </p:cNvPr>
          <p:cNvSpPr/>
          <p:nvPr/>
        </p:nvSpPr>
        <p:spPr>
          <a:xfrm>
            <a:off x="3890475" y="3768906"/>
            <a:ext cx="542689" cy="542689"/>
          </a:xfrm>
          <a:prstGeom prst="round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dirty="0">
                <a:latin typeface="黑体" panose="02010609060101010101" pitchFamily="49" charset="-122"/>
                <a:ea typeface="黑体" panose="02010609060101010101" pitchFamily="49" charset="-122"/>
              </a:rPr>
              <a:t>三</a:t>
            </a:r>
          </a:p>
        </p:txBody>
      </p:sp>
      <p:sp>
        <p:nvSpPr>
          <p:cNvPr id="15" name="Text Box 34">
            <a:extLst>
              <a:ext uri="{FF2B5EF4-FFF2-40B4-BE49-F238E27FC236}">
                <a16:creationId xmlns:a16="http://schemas.microsoft.com/office/drawing/2014/main" id="{DE25BBFF-99AC-F636-4F97-22185379A881}"/>
              </a:ext>
            </a:extLst>
          </p:cNvPr>
          <p:cNvSpPr txBox="1">
            <a:spLocks noChangeArrowheads="1"/>
          </p:cNvSpPr>
          <p:nvPr/>
        </p:nvSpPr>
        <p:spPr bwMode="auto">
          <a:xfrm>
            <a:off x="4639698" y="4500630"/>
            <a:ext cx="3443228" cy="584775"/>
          </a:xfrm>
          <a:prstGeom prst="rect">
            <a:avLst/>
          </a:prstGeom>
          <a:noFill/>
          <a:ln>
            <a:noFill/>
          </a:ln>
          <a:effectLst>
            <a:prstShdw prst="shdw13" dist="53882" dir="13500000">
              <a:srgbClr val="708688">
                <a:alpha val="50000"/>
              </a:srgbClr>
            </a:prst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3200" b="1" dirty="0">
                <a:solidFill>
                  <a:srgbClr val="002060"/>
                </a:solidFill>
                <a:latin typeface="微软雅黑" panose="020B0503020204020204" pitchFamily="34" charset="-122"/>
                <a:ea typeface="微软雅黑" panose="020B0503020204020204" pitchFamily="34" charset="-122"/>
              </a:rPr>
              <a:t>分析与讨论</a:t>
            </a:r>
          </a:p>
        </p:txBody>
      </p:sp>
      <p:sp>
        <p:nvSpPr>
          <p:cNvPr id="16" name="矩形: 圆角 15">
            <a:extLst>
              <a:ext uri="{FF2B5EF4-FFF2-40B4-BE49-F238E27FC236}">
                <a16:creationId xmlns:a16="http://schemas.microsoft.com/office/drawing/2014/main" id="{7E3C1D0C-30A6-FEA6-30F1-08E90C6DD52D}"/>
              </a:ext>
            </a:extLst>
          </p:cNvPr>
          <p:cNvSpPr/>
          <p:nvPr/>
        </p:nvSpPr>
        <p:spPr>
          <a:xfrm>
            <a:off x="3906637" y="4521674"/>
            <a:ext cx="542689" cy="542689"/>
          </a:xfrm>
          <a:prstGeom prst="round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dirty="0">
                <a:latin typeface="黑体" panose="02010609060101010101" pitchFamily="49" charset="-122"/>
                <a:ea typeface="黑体" panose="02010609060101010101" pitchFamily="49" charset="-122"/>
              </a:rPr>
              <a:t>四</a:t>
            </a:r>
          </a:p>
        </p:txBody>
      </p:sp>
    </p:spTree>
    <p:extLst>
      <p:ext uri="{BB962C8B-B14F-4D97-AF65-F5344CB8AC3E}">
        <p14:creationId xmlns:p14="http://schemas.microsoft.com/office/powerpoint/2010/main" val="20043510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098DA0-72D8-30F3-D19D-490941613F00}"/>
            </a:ext>
          </a:extLst>
        </p:cNvPr>
        <p:cNvGrpSpPr/>
        <p:nvPr/>
      </p:nvGrpSpPr>
      <p:grpSpPr>
        <a:xfrm>
          <a:off x="0" y="0"/>
          <a:ext cx="0" cy="0"/>
          <a:chOff x="0" y="0"/>
          <a:chExt cx="0" cy="0"/>
        </a:xfrm>
      </p:grpSpPr>
      <p:sp>
        <p:nvSpPr>
          <p:cNvPr id="5" name="文本框 4">
            <a:extLst>
              <a:ext uri="{FF2B5EF4-FFF2-40B4-BE49-F238E27FC236}">
                <a16:creationId xmlns:a16="http://schemas.microsoft.com/office/drawing/2014/main" id="{C3E62A91-7977-137F-C297-267AEA66C8C2}"/>
              </a:ext>
            </a:extLst>
          </p:cNvPr>
          <p:cNvSpPr txBox="1"/>
          <p:nvPr/>
        </p:nvSpPr>
        <p:spPr>
          <a:xfrm>
            <a:off x="360683" y="1082956"/>
            <a:ext cx="3246118" cy="430887"/>
          </a:xfrm>
          <a:prstGeom prst="rect">
            <a:avLst/>
          </a:prstGeom>
          <a:noFill/>
        </p:spPr>
        <p:txBody>
          <a:bodyPr wrap="square" rtlCol="0">
            <a:spAutoFit/>
          </a:bodyPr>
          <a:lstStyle>
            <a:defPPr>
              <a:defRPr lang="zh-CN"/>
            </a:defPPr>
            <a:lvl1pPr>
              <a:defRPr sz="2200" b="1">
                <a:solidFill>
                  <a:srgbClr val="C00000"/>
                </a:solidFill>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Times New Roman" panose="02020603050405020304" pitchFamily="18" charset="0"/>
              </a:defRPr>
            </a:lvl1pPr>
          </a:lstStyle>
          <a:p>
            <a:r>
              <a:rPr lang="en-US" altLang="zh-CN" dirty="0"/>
              <a:t>3.1 </a:t>
            </a:r>
            <a:r>
              <a:rPr lang="zh-CN" altLang="en-US" dirty="0"/>
              <a:t>线圈参数影响</a:t>
            </a:r>
          </a:p>
        </p:txBody>
      </p:sp>
      <p:sp>
        <p:nvSpPr>
          <p:cNvPr id="24" name="矩形 23">
            <a:extLst>
              <a:ext uri="{FF2B5EF4-FFF2-40B4-BE49-F238E27FC236}">
                <a16:creationId xmlns:a16="http://schemas.microsoft.com/office/drawing/2014/main" id="{7B3A2E15-AF4A-CEC7-F030-3CCDD7E67EFB}"/>
              </a:ext>
            </a:extLst>
          </p:cNvPr>
          <p:cNvSpPr/>
          <p:nvPr/>
        </p:nvSpPr>
        <p:spPr>
          <a:xfrm>
            <a:off x="391886" y="844458"/>
            <a:ext cx="11408228" cy="54429"/>
          </a:xfrm>
          <a:prstGeom prst="rect">
            <a:avLst/>
          </a:prstGeom>
          <a:gradFill>
            <a:gsLst>
              <a:gs pos="100000">
                <a:schemeClr val="accent2">
                  <a:lumMod val="40000"/>
                  <a:lumOff val="60000"/>
                </a:schemeClr>
              </a:gs>
              <a:gs pos="17000">
                <a:srgbClr val="00B0F0"/>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29">
            <a:extLst>
              <a:ext uri="{FF2B5EF4-FFF2-40B4-BE49-F238E27FC236}">
                <a16:creationId xmlns:a16="http://schemas.microsoft.com/office/drawing/2014/main" id="{51291C78-B2C5-B784-9178-046D1773C2C1}"/>
              </a:ext>
            </a:extLst>
          </p:cNvPr>
          <p:cNvSpPr/>
          <p:nvPr/>
        </p:nvSpPr>
        <p:spPr>
          <a:xfrm>
            <a:off x="624840" y="80813"/>
            <a:ext cx="4709160" cy="707886"/>
          </a:xfrm>
          <a:prstGeom prst="rect">
            <a:avLst/>
          </a:prstGeom>
          <a:noFill/>
        </p:spPr>
        <p:txBody>
          <a:bodyPr wrap="square">
            <a:spAutoFit/>
          </a:bodyPr>
          <a:lstStyle/>
          <a:p>
            <a:r>
              <a:rPr lang="zh-CN" altLang="en-US" sz="4000" b="1" dirty="0">
                <a:solidFill>
                  <a:srgbClr val="002060"/>
                </a:solidFill>
                <a:latin typeface="微软雅黑" panose="020B0503020204020204" pitchFamily="34" charset="-122"/>
                <a:ea typeface="微软雅黑" panose="020B0503020204020204" pitchFamily="34" charset="-122"/>
              </a:rPr>
              <a:t>仿真结果讨论</a:t>
            </a:r>
          </a:p>
        </p:txBody>
      </p:sp>
      <p:pic>
        <p:nvPicPr>
          <p:cNvPr id="21" name="图片 20">
            <a:extLst>
              <a:ext uri="{FF2B5EF4-FFF2-40B4-BE49-F238E27FC236}">
                <a16:creationId xmlns:a16="http://schemas.microsoft.com/office/drawing/2014/main" id="{934165D1-4501-9AA9-9589-BB409245BBC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99498" y="129673"/>
            <a:ext cx="2731447" cy="610166"/>
          </a:xfrm>
          <a:prstGeom prst="rect">
            <a:avLst/>
          </a:prstGeom>
        </p:spPr>
      </p:pic>
      <p:graphicFrame>
        <p:nvGraphicFramePr>
          <p:cNvPr id="3" name="对象 2">
            <a:extLst>
              <a:ext uri="{FF2B5EF4-FFF2-40B4-BE49-F238E27FC236}">
                <a16:creationId xmlns:a16="http://schemas.microsoft.com/office/drawing/2014/main" id="{35F5F16F-D2F4-73FF-05E5-51EB3755FE53}"/>
              </a:ext>
            </a:extLst>
          </p:cNvPr>
          <p:cNvGraphicFramePr>
            <a:graphicFrameLocks noChangeAspect="1"/>
          </p:cNvGraphicFramePr>
          <p:nvPr>
            <p:extLst>
              <p:ext uri="{D42A27DB-BD31-4B8C-83A1-F6EECF244321}">
                <p14:modId xmlns:p14="http://schemas.microsoft.com/office/powerpoint/2010/main" val="1992754448"/>
              </p:ext>
            </p:extLst>
          </p:nvPr>
        </p:nvGraphicFramePr>
        <p:xfrm>
          <a:off x="4145731" y="3206415"/>
          <a:ext cx="3831045" cy="2943246"/>
        </p:xfrm>
        <a:graphic>
          <a:graphicData uri="http://schemas.openxmlformats.org/presentationml/2006/ole">
            <mc:AlternateContent xmlns:mc="http://schemas.openxmlformats.org/markup-compatibility/2006">
              <mc:Choice xmlns:v="urn:schemas-microsoft-com:vml" Requires="v">
                <p:oleObj name="Graph" r:id="rId3" imgW="5131713" imgH="3939245" progId="Origin95.Graph">
                  <p:embed/>
                </p:oleObj>
              </mc:Choice>
              <mc:Fallback>
                <p:oleObj name="Graph" r:id="rId3" imgW="5131713" imgH="3939245" progId="Origin95.Graph">
                  <p:embed/>
                  <p:pic>
                    <p:nvPicPr>
                      <p:cNvPr id="3" name="对象 2">
                        <a:extLst>
                          <a:ext uri="{FF2B5EF4-FFF2-40B4-BE49-F238E27FC236}">
                            <a16:creationId xmlns:a16="http://schemas.microsoft.com/office/drawing/2014/main" id="{35F5F16F-D2F4-73FF-05E5-51EB3755FE5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45731" y="3206415"/>
                        <a:ext cx="3831045" cy="2943246"/>
                      </a:xfrm>
                      <a:prstGeom prst="rect">
                        <a:avLst/>
                      </a:prstGeom>
                      <a:noFill/>
                    </p:spPr>
                  </p:pic>
                </p:oleObj>
              </mc:Fallback>
            </mc:AlternateContent>
          </a:graphicData>
        </a:graphic>
      </p:graphicFrame>
      <p:graphicFrame>
        <p:nvGraphicFramePr>
          <p:cNvPr id="7" name="对象 6">
            <a:extLst>
              <a:ext uri="{FF2B5EF4-FFF2-40B4-BE49-F238E27FC236}">
                <a16:creationId xmlns:a16="http://schemas.microsoft.com/office/drawing/2014/main" id="{C4284082-E74E-8C9B-0A5B-31369C6CBE7E}"/>
              </a:ext>
            </a:extLst>
          </p:cNvPr>
          <p:cNvGraphicFramePr>
            <a:graphicFrameLocks noChangeAspect="1"/>
          </p:cNvGraphicFramePr>
          <p:nvPr>
            <p:extLst>
              <p:ext uri="{D42A27DB-BD31-4B8C-83A1-F6EECF244321}">
                <p14:modId xmlns:p14="http://schemas.microsoft.com/office/powerpoint/2010/main" val="3984232433"/>
              </p:ext>
            </p:extLst>
          </p:nvPr>
        </p:nvGraphicFramePr>
        <p:xfrm>
          <a:off x="277749" y="3206415"/>
          <a:ext cx="3867982" cy="2943246"/>
        </p:xfrm>
        <a:graphic>
          <a:graphicData uri="http://schemas.openxmlformats.org/presentationml/2006/ole">
            <mc:AlternateContent xmlns:mc="http://schemas.openxmlformats.org/markup-compatibility/2006">
              <mc:Choice xmlns:v="urn:schemas-microsoft-com:vml" Requires="v">
                <p:oleObj name="Graph" r:id="rId5" imgW="5131713" imgH="3939245" progId="Origin95.Graph">
                  <p:embed/>
                </p:oleObj>
              </mc:Choice>
              <mc:Fallback>
                <p:oleObj name="Graph" r:id="rId5" imgW="5131713" imgH="3939245" progId="Origin95.Graph">
                  <p:embed/>
                  <p:pic>
                    <p:nvPicPr>
                      <p:cNvPr id="7" name="对象 6">
                        <a:extLst>
                          <a:ext uri="{FF2B5EF4-FFF2-40B4-BE49-F238E27FC236}">
                            <a16:creationId xmlns:a16="http://schemas.microsoft.com/office/drawing/2014/main" id="{C4284082-E74E-8C9B-0A5B-31369C6CBE7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77749" y="3206415"/>
                        <a:ext cx="3867982" cy="2943246"/>
                      </a:xfrm>
                      <a:prstGeom prst="rect">
                        <a:avLst/>
                      </a:prstGeom>
                      <a:noFill/>
                    </p:spPr>
                  </p:pic>
                </p:oleObj>
              </mc:Fallback>
            </mc:AlternateContent>
          </a:graphicData>
        </a:graphic>
      </p:graphicFrame>
      <p:sp>
        <p:nvSpPr>
          <p:cNvPr id="11" name="文本框 10">
            <a:extLst>
              <a:ext uri="{FF2B5EF4-FFF2-40B4-BE49-F238E27FC236}">
                <a16:creationId xmlns:a16="http://schemas.microsoft.com/office/drawing/2014/main" id="{C579F961-E4E8-7CF9-DC8F-221930867708}"/>
              </a:ext>
            </a:extLst>
          </p:cNvPr>
          <p:cNvSpPr txBox="1"/>
          <p:nvPr/>
        </p:nvSpPr>
        <p:spPr>
          <a:xfrm>
            <a:off x="522717" y="1574960"/>
            <a:ext cx="11408228" cy="1286250"/>
          </a:xfrm>
          <a:prstGeom prst="rect">
            <a:avLst/>
          </a:prstGeom>
          <a:noFill/>
        </p:spPr>
        <p:txBody>
          <a:bodyPr wrap="square" rtlCol="0">
            <a:spAutoFit/>
          </a:bodyPr>
          <a:lstStyle/>
          <a:p>
            <a:pPr marL="285750" indent="-285750">
              <a:lnSpc>
                <a:spcPct val="150000"/>
              </a:lnSpc>
              <a:buFont typeface="Wingdings" panose="05000000000000000000" pitchFamily="2" charset="2"/>
              <a:buChar char="Ø"/>
            </a:pPr>
            <a:r>
              <a:rPr lang="zh-CN" altLang="en-US" dirty="0">
                <a:latin typeface="Times New Roman" panose="02020603050405020304" pitchFamily="18" charset="0"/>
                <a:ea typeface="黑体" panose="02010609060101010101" pitchFamily="49" charset="-122"/>
                <a:cs typeface="Times New Roman" panose="02020603050405020304" pitchFamily="18" charset="0"/>
              </a:rPr>
              <a:t>线圈匝数的影响：当电流和天线直径一定时，线圈匝数越多，则发射信号越强。同时，匝数越多，阻抗约大。由于仪器的电压需要固定在</a:t>
            </a:r>
            <a:r>
              <a:rPr lang="en-US" altLang="zh-CN" dirty="0">
                <a:latin typeface="Times New Roman" panose="02020603050405020304" pitchFamily="18" charset="0"/>
                <a:ea typeface="黑体" panose="02010609060101010101" pitchFamily="49" charset="-122"/>
                <a:cs typeface="Times New Roman" panose="02020603050405020304" pitchFamily="18" charset="0"/>
              </a:rPr>
              <a:t>40V</a:t>
            </a:r>
            <a:r>
              <a:rPr lang="zh-CN" altLang="en-US" dirty="0">
                <a:latin typeface="Times New Roman" panose="02020603050405020304" pitchFamily="18" charset="0"/>
                <a:ea typeface="黑体" panose="02010609060101010101" pitchFamily="49" charset="-122"/>
                <a:cs typeface="Times New Roman" panose="02020603050405020304" pitchFamily="18" charset="0"/>
              </a:rPr>
              <a:t>以内，所以当电压固定时，可以通过</a:t>
            </a:r>
            <a:r>
              <a:rPr lang="en-US" altLang="zh-CN" dirty="0">
                <a:latin typeface="Times New Roman" panose="02020603050405020304" pitchFamily="18" charset="0"/>
                <a:ea typeface="黑体" panose="02010609060101010101" pitchFamily="49" charset="-122"/>
                <a:cs typeface="Times New Roman" panose="02020603050405020304" pitchFamily="18" charset="0"/>
              </a:rPr>
              <a:t>NI</a:t>
            </a:r>
            <a:r>
              <a:rPr lang="zh-CN" altLang="en-US" dirty="0">
                <a:latin typeface="Times New Roman" panose="02020603050405020304" pitchFamily="18" charset="0"/>
                <a:ea typeface="黑体" panose="02010609060101010101" pitchFamily="49" charset="-122"/>
                <a:cs typeface="Times New Roman" panose="02020603050405020304" pitchFamily="18" charset="0"/>
              </a:rPr>
              <a:t>值确定电磁波信号发射功率。</a:t>
            </a:r>
            <a:endParaRPr lang="en-US" altLang="zh-CN" dirty="0">
              <a:latin typeface="Times New Roman" panose="02020603050405020304" pitchFamily="18" charset="0"/>
              <a:ea typeface="黑体" panose="02010609060101010101" pitchFamily="49" charset="-122"/>
              <a:cs typeface="Times New Roman" panose="02020603050405020304" pitchFamily="18" charset="0"/>
            </a:endParaRPr>
          </a:p>
          <a:p>
            <a:pPr marL="285750" indent="-285750">
              <a:lnSpc>
                <a:spcPct val="150000"/>
              </a:lnSpc>
              <a:buFont typeface="Wingdings" panose="05000000000000000000" pitchFamily="2" charset="2"/>
              <a:buChar char="Ø"/>
            </a:pPr>
            <a:r>
              <a:rPr lang="zh-CN" altLang="en-US" dirty="0">
                <a:latin typeface="Times New Roman" panose="02020603050405020304" pitchFamily="18" charset="0"/>
                <a:ea typeface="黑体" panose="02010609060101010101" pitchFamily="49" charset="-122"/>
                <a:cs typeface="Times New Roman" panose="02020603050405020304" pitchFamily="18" charset="0"/>
              </a:rPr>
              <a:t>线圈线径的影响：天线匝数一定时，直径越粗，阻抗越小。此时，电磁波信号的发射功率越大。</a:t>
            </a:r>
          </a:p>
        </p:txBody>
      </p:sp>
      <p:graphicFrame>
        <p:nvGraphicFramePr>
          <p:cNvPr id="13" name="对象 12">
            <a:extLst>
              <a:ext uri="{FF2B5EF4-FFF2-40B4-BE49-F238E27FC236}">
                <a16:creationId xmlns:a16="http://schemas.microsoft.com/office/drawing/2014/main" id="{187BFFA0-DD9B-7028-180C-D50D8DCBF33F}"/>
              </a:ext>
            </a:extLst>
          </p:cNvPr>
          <p:cNvGraphicFramePr>
            <a:graphicFrameLocks noChangeAspect="1"/>
          </p:cNvGraphicFramePr>
          <p:nvPr>
            <p:extLst>
              <p:ext uri="{D42A27DB-BD31-4B8C-83A1-F6EECF244321}">
                <p14:modId xmlns:p14="http://schemas.microsoft.com/office/powerpoint/2010/main" val="3963857736"/>
              </p:ext>
            </p:extLst>
          </p:nvPr>
        </p:nvGraphicFramePr>
        <p:xfrm>
          <a:off x="8173508" y="3206415"/>
          <a:ext cx="3829078" cy="2943246"/>
        </p:xfrm>
        <a:graphic>
          <a:graphicData uri="http://schemas.openxmlformats.org/presentationml/2006/ole">
            <mc:AlternateContent xmlns:mc="http://schemas.openxmlformats.org/markup-compatibility/2006">
              <mc:Choice xmlns:v="urn:schemas-microsoft-com:vml" Requires="v">
                <p:oleObj name="Graph" r:id="rId7" imgW="5131713" imgH="3939245" progId="Origin95.Graph">
                  <p:embed/>
                </p:oleObj>
              </mc:Choice>
              <mc:Fallback>
                <p:oleObj name="Graph" r:id="rId7" imgW="5131713" imgH="3939245" progId="Origin95.Graph">
                  <p:embed/>
                  <p:pic>
                    <p:nvPicPr>
                      <p:cNvPr id="3" name="对象 2">
                        <a:extLst>
                          <a:ext uri="{FF2B5EF4-FFF2-40B4-BE49-F238E27FC236}">
                            <a16:creationId xmlns:a16="http://schemas.microsoft.com/office/drawing/2014/main" id="{396269FF-6B0F-F1C2-0CD7-AC044196D0B5}"/>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173508" y="3206415"/>
                        <a:ext cx="3829078" cy="2943246"/>
                      </a:xfrm>
                      <a:prstGeom prst="rect">
                        <a:avLst/>
                      </a:prstGeom>
                      <a:noFill/>
                    </p:spPr>
                  </p:pic>
                </p:oleObj>
              </mc:Fallback>
            </mc:AlternateContent>
          </a:graphicData>
        </a:graphic>
      </p:graphicFrame>
      <p:sp>
        <p:nvSpPr>
          <p:cNvPr id="14" name="文本框 13">
            <a:extLst>
              <a:ext uri="{FF2B5EF4-FFF2-40B4-BE49-F238E27FC236}">
                <a16:creationId xmlns:a16="http://schemas.microsoft.com/office/drawing/2014/main" id="{829ECDD2-32C7-5EE5-32F8-36881A7C8B4E}"/>
              </a:ext>
            </a:extLst>
          </p:cNvPr>
          <p:cNvSpPr txBox="1"/>
          <p:nvPr/>
        </p:nvSpPr>
        <p:spPr>
          <a:xfrm>
            <a:off x="842697" y="6149661"/>
            <a:ext cx="2877711" cy="307777"/>
          </a:xfrm>
          <a:prstGeom prst="rect">
            <a:avLst/>
          </a:prstGeom>
          <a:noFill/>
        </p:spPr>
        <p:txBody>
          <a:bodyPr wrap="none" rtlCol="0">
            <a:spAutoFit/>
          </a:bodyPr>
          <a:lstStyle/>
          <a:p>
            <a:r>
              <a:rPr lang="zh-CN" altLang="en-US" sz="1400" dirty="0">
                <a:latin typeface="黑体" panose="02010609060101010101" pitchFamily="49" charset="-122"/>
                <a:ea typeface="黑体" panose="02010609060101010101" pitchFamily="49" charset="-122"/>
              </a:rPr>
              <a:t>线径一定，匝数变化带来电流变化</a:t>
            </a:r>
          </a:p>
        </p:txBody>
      </p:sp>
      <p:sp>
        <p:nvSpPr>
          <p:cNvPr id="15" name="文本框 14">
            <a:extLst>
              <a:ext uri="{FF2B5EF4-FFF2-40B4-BE49-F238E27FC236}">
                <a16:creationId xmlns:a16="http://schemas.microsoft.com/office/drawing/2014/main" id="{B2CA46B9-9174-7094-AB2A-7B5ACA64DCC8}"/>
              </a:ext>
            </a:extLst>
          </p:cNvPr>
          <p:cNvSpPr txBox="1"/>
          <p:nvPr/>
        </p:nvSpPr>
        <p:spPr>
          <a:xfrm>
            <a:off x="4787975" y="6149661"/>
            <a:ext cx="2877711" cy="307777"/>
          </a:xfrm>
          <a:prstGeom prst="rect">
            <a:avLst/>
          </a:prstGeom>
          <a:noFill/>
        </p:spPr>
        <p:txBody>
          <a:bodyPr wrap="none" rtlCol="0">
            <a:spAutoFit/>
          </a:bodyPr>
          <a:lstStyle/>
          <a:p>
            <a:r>
              <a:rPr lang="zh-CN" altLang="en-US" sz="1400" dirty="0">
                <a:latin typeface="黑体" panose="02010609060101010101" pitchFamily="49" charset="-122"/>
                <a:ea typeface="黑体" panose="02010609060101010101" pitchFamily="49" charset="-122"/>
              </a:rPr>
              <a:t>线径一定，匝数变化带来</a:t>
            </a:r>
            <a:r>
              <a:rPr lang="en-US" altLang="zh-CN" sz="1400" dirty="0">
                <a:latin typeface="黑体" panose="02010609060101010101" pitchFamily="49" charset="-122"/>
                <a:ea typeface="黑体" panose="02010609060101010101" pitchFamily="49" charset="-122"/>
              </a:rPr>
              <a:t>NI</a:t>
            </a:r>
            <a:r>
              <a:rPr lang="zh-CN" altLang="en-US" sz="1400" dirty="0">
                <a:latin typeface="黑体" panose="02010609060101010101" pitchFamily="49" charset="-122"/>
                <a:ea typeface="黑体" panose="02010609060101010101" pitchFamily="49" charset="-122"/>
              </a:rPr>
              <a:t>值变化</a:t>
            </a:r>
          </a:p>
        </p:txBody>
      </p:sp>
      <p:sp>
        <p:nvSpPr>
          <p:cNvPr id="16" name="文本框 15">
            <a:extLst>
              <a:ext uri="{FF2B5EF4-FFF2-40B4-BE49-F238E27FC236}">
                <a16:creationId xmlns:a16="http://schemas.microsoft.com/office/drawing/2014/main" id="{5ABAA9F5-07BC-B803-6193-B261A36A1F80}"/>
              </a:ext>
            </a:extLst>
          </p:cNvPr>
          <p:cNvSpPr txBox="1"/>
          <p:nvPr/>
        </p:nvSpPr>
        <p:spPr>
          <a:xfrm>
            <a:off x="8818554" y="6149661"/>
            <a:ext cx="2877711" cy="307777"/>
          </a:xfrm>
          <a:prstGeom prst="rect">
            <a:avLst/>
          </a:prstGeom>
          <a:noFill/>
        </p:spPr>
        <p:txBody>
          <a:bodyPr wrap="none" rtlCol="0">
            <a:spAutoFit/>
          </a:bodyPr>
          <a:lstStyle/>
          <a:p>
            <a:r>
              <a:rPr lang="zh-CN" altLang="en-US" sz="1400" dirty="0">
                <a:latin typeface="黑体" panose="02010609060101010101" pitchFamily="49" charset="-122"/>
                <a:ea typeface="黑体" panose="02010609060101010101" pitchFamily="49" charset="-122"/>
              </a:rPr>
              <a:t>匝数一定，线径变化带来阻抗变化</a:t>
            </a:r>
          </a:p>
        </p:txBody>
      </p:sp>
    </p:spTree>
    <p:extLst>
      <p:ext uri="{BB962C8B-B14F-4D97-AF65-F5344CB8AC3E}">
        <p14:creationId xmlns:p14="http://schemas.microsoft.com/office/powerpoint/2010/main" val="11589864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8476FA-3181-9AB5-EB87-62046076E935}"/>
            </a:ext>
          </a:extLst>
        </p:cNvPr>
        <p:cNvGrpSpPr/>
        <p:nvPr/>
      </p:nvGrpSpPr>
      <p:grpSpPr>
        <a:xfrm>
          <a:off x="0" y="0"/>
          <a:ext cx="0" cy="0"/>
          <a:chOff x="0" y="0"/>
          <a:chExt cx="0" cy="0"/>
        </a:xfrm>
      </p:grpSpPr>
      <p:sp>
        <p:nvSpPr>
          <p:cNvPr id="5" name="文本框 4">
            <a:extLst>
              <a:ext uri="{FF2B5EF4-FFF2-40B4-BE49-F238E27FC236}">
                <a16:creationId xmlns:a16="http://schemas.microsoft.com/office/drawing/2014/main" id="{A91ACD9A-905C-68D6-44E1-EC8C86EFA79F}"/>
              </a:ext>
            </a:extLst>
          </p:cNvPr>
          <p:cNvSpPr txBox="1"/>
          <p:nvPr/>
        </p:nvSpPr>
        <p:spPr>
          <a:xfrm>
            <a:off x="360683" y="1082956"/>
            <a:ext cx="3246118" cy="430887"/>
          </a:xfrm>
          <a:prstGeom prst="rect">
            <a:avLst/>
          </a:prstGeom>
          <a:noFill/>
        </p:spPr>
        <p:txBody>
          <a:bodyPr wrap="square" rtlCol="0">
            <a:spAutoFit/>
          </a:bodyPr>
          <a:lstStyle>
            <a:defPPr>
              <a:defRPr lang="zh-CN"/>
            </a:defPPr>
            <a:lvl1pPr>
              <a:defRPr sz="2200" b="1">
                <a:solidFill>
                  <a:srgbClr val="C00000"/>
                </a:solidFill>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Times New Roman" panose="02020603050405020304" pitchFamily="18" charset="0"/>
              </a:defRPr>
            </a:lvl1pPr>
          </a:lstStyle>
          <a:p>
            <a:r>
              <a:rPr lang="en-US" altLang="zh-CN" dirty="0"/>
              <a:t>3.2 </a:t>
            </a:r>
            <a:r>
              <a:rPr lang="zh-CN" altLang="en-US" dirty="0"/>
              <a:t>匝数</a:t>
            </a:r>
            <a:r>
              <a:rPr lang="en-US" altLang="zh-CN" dirty="0"/>
              <a:t>-</a:t>
            </a:r>
            <a:r>
              <a:rPr lang="zh-CN" altLang="en-US" dirty="0"/>
              <a:t>线径耦合</a:t>
            </a:r>
          </a:p>
        </p:txBody>
      </p:sp>
      <p:sp>
        <p:nvSpPr>
          <p:cNvPr id="24" name="矩形 23">
            <a:extLst>
              <a:ext uri="{FF2B5EF4-FFF2-40B4-BE49-F238E27FC236}">
                <a16:creationId xmlns:a16="http://schemas.microsoft.com/office/drawing/2014/main" id="{9D2C41B3-6F31-9401-596A-13D8BB0DA116}"/>
              </a:ext>
            </a:extLst>
          </p:cNvPr>
          <p:cNvSpPr/>
          <p:nvPr/>
        </p:nvSpPr>
        <p:spPr>
          <a:xfrm>
            <a:off x="391886" y="844458"/>
            <a:ext cx="11408228" cy="54429"/>
          </a:xfrm>
          <a:prstGeom prst="rect">
            <a:avLst/>
          </a:prstGeom>
          <a:gradFill>
            <a:gsLst>
              <a:gs pos="100000">
                <a:schemeClr val="accent2">
                  <a:lumMod val="40000"/>
                  <a:lumOff val="60000"/>
                </a:schemeClr>
              </a:gs>
              <a:gs pos="17000">
                <a:srgbClr val="00B0F0"/>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29">
            <a:extLst>
              <a:ext uri="{FF2B5EF4-FFF2-40B4-BE49-F238E27FC236}">
                <a16:creationId xmlns:a16="http://schemas.microsoft.com/office/drawing/2014/main" id="{D5480EAC-2F28-6863-81AE-2C6876E40E98}"/>
              </a:ext>
            </a:extLst>
          </p:cNvPr>
          <p:cNvSpPr/>
          <p:nvPr/>
        </p:nvSpPr>
        <p:spPr>
          <a:xfrm>
            <a:off x="624840" y="80813"/>
            <a:ext cx="4709160" cy="707886"/>
          </a:xfrm>
          <a:prstGeom prst="rect">
            <a:avLst/>
          </a:prstGeom>
          <a:noFill/>
        </p:spPr>
        <p:txBody>
          <a:bodyPr wrap="square">
            <a:spAutoFit/>
          </a:bodyPr>
          <a:lstStyle/>
          <a:p>
            <a:r>
              <a:rPr lang="zh-CN" altLang="en-US" sz="4000" b="1" dirty="0">
                <a:solidFill>
                  <a:srgbClr val="002060"/>
                </a:solidFill>
                <a:latin typeface="微软雅黑" panose="020B0503020204020204" pitchFamily="34" charset="-122"/>
                <a:ea typeface="微软雅黑" panose="020B0503020204020204" pitchFamily="34" charset="-122"/>
              </a:rPr>
              <a:t>仿真结果讨论</a:t>
            </a:r>
          </a:p>
        </p:txBody>
      </p:sp>
      <p:pic>
        <p:nvPicPr>
          <p:cNvPr id="21" name="图片 20">
            <a:extLst>
              <a:ext uri="{FF2B5EF4-FFF2-40B4-BE49-F238E27FC236}">
                <a16:creationId xmlns:a16="http://schemas.microsoft.com/office/drawing/2014/main" id="{F5168075-52B7-58B0-23CC-246F681C26A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99498" y="129673"/>
            <a:ext cx="2731447" cy="610166"/>
          </a:xfrm>
          <a:prstGeom prst="rect">
            <a:avLst/>
          </a:prstGeom>
        </p:spPr>
      </p:pic>
      <p:graphicFrame>
        <p:nvGraphicFramePr>
          <p:cNvPr id="6" name="表格 5">
            <a:extLst>
              <a:ext uri="{FF2B5EF4-FFF2-40B4-BE49-F238E27FC236}">
                <a16:creationId xmlns:a16="http://schemas.microsoft.com/office/drawing/2014/main" id="{02BEDF4D-71D7-23AF-23D5-1D4E8DDA3CCE}"/>
              </a:ext>
            </a:extLst>
          </p:cNvPr>
          <p:cNvGraphicFramePr>
            <a:graphicFrameLocks noGrp="1"/>
          </p:cNvGraphicFramePr>
          <p:nvPr>
            <p:extLst>
              <p:ext uri="{D42A27DB-BD31-4B8C-83A1-F6EECF244321}">
                <p14:modId xmlns:p14="http://schemas.microsoft.com/office/powerpoint/2010/main" val="200108129"/>
              </p:ext>
            </p:extLst>
          </p:nvPr>
        </p:nvGraphicFramePr>
        <p:xfrm>
          <a:off x="1164540" y="5112104"/>
          <a:ext cx="4477384" cy="1325880"/>
        </p:xfrm>
        <a:graphic>
          <a:graphicData uri="http://schemas.openxmlformats.org/drawingml/2006/table">
            <a:tbl>
              <a:tblPr firstRow="1" firstCol="1" bandRow="1">
                <a:tableStyleId>{5C22544A-7EE6-4342-B048-85BDC9FD1C3A}</a:tableStyleId>
              </a:tblPr>
              <a:tblGrid>
                <a:gridCol w="601695">
                  <a:extLst>
                    <a:ext uri="{9D8B030D-6E8A-4147-A177-3AD203B41FA5}">
                      <a16:colId xmlns:a16="http://schemas.microsoft.com/office/drawing/2014/main" val="2118223787"/>
                    </a:ext>
                  </a:extLst>
                </a:gridCol>
                <a:gridCol w="772997">
                  <a:extLst>
                    <a:ext uri="{9D8B030D-6E8A-4147-A177-3AD203B41FA5}">
                      <a16:colId xmlns:a16="http://schemas.microsoft.com/office/drawing/2014/main" val="3258953210"/>
                    </a:ext>
                  </a:extLst>
                </a:gridCol>
                <a:gridCol w="1316878">
                  <a:extLst>
                    <a:ext uri="{9D8B030D-6E8A-4147-A177-3AD203B41FA5}">
                      <a16:colId xmlns:a16="http://schemas.microsoft.com/office/drawing/2014/main" val="27985342"/>
                    </a:ext>
                  </a:extLst>
                </a:gridCol>
                <a:gridCol w="892907">
                  <a:extLst>
                    <a:ext uri="{9D8B030D-6E8A-4147-A177-3AD203B41FA5}">
                      <a16:colId xmlns:a16="http://schemas.microsoft.com/office/drawing/2014/main" val="2177864542"/>
                    </a:ext>
                  </a:extLst>
                </a:gridCol>
                <a:gridCol w="892907">
                  <a:extLst>
                    <a:ext uri="{9D8B030D-6E8A-4147-A177-3AD203B41FA5}">
                      <a16:colId xmlns:a16="http://schemas.microsoft.com/office/drawing/2014/main" val="485291027"/>
                    </a:ext>
                  </a:extLst>
                </a:gridCol>
              </a:tblGrid>
              <a:tr h="265176">
                <a:tc>
                  <a:txBody>
                    <a:bodyPr/>
                    <a:lstStyle/>
                    <a:p>
                      <a:pPr algn="ctr">
                        <a:buNone/>
                      </a:pPr>
                      <a:r>
                        <a:rPr lang="en-US" sz="1200" b="0" dirty="0">
                          <a:solidFill>
                            <a:schemeClr val="tx1"/>
                          </a:solidFill>
                          <a:effectLst/>
                          <a:latin typeface="Times New Roman" panose="02020603050405020304" pitchFamily="18" charset="0"/>
                          <a:ea typeface="黑体" panose="02010609060101010101" pitchFamily="49" charset="-122"/>
                          <a:cs typeface="Times New Roman" panose="02020603050405020304" pitchFamily="18" charset="0"/>
                        </a:rPr>
                        <a:t> </a:t>
                      </a:r>
                      <a:endParaRPr lang="zh-CN" sz="1400" b="0" dirty="0">
                        <a:solidFill>
                          <a:schemeClr val="tx1"/>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buNone/>
                      </a:pPr>
                      <a:r>
                        <a:rPr lang="zh-CN" sz="1200" b="0" dirty="0">
                          <a:solidFill>
                            <a:schemeClr val="tx1"/>
                          </a:solidFill>
                          <a:effectLst/>
                          <a:latin typeface="Times New Roman" panose="02020603050405020304" pitchFamily="18" charset="0"/>
                          <a:ea typeface="黑体" panose="02010609060101010101" pitchFamily="49" charset="-122"/>
                          <a:cs typeface="Times New Roman" panose="02020603050405020304" pitchFamily="18" charset="0"/>
                        </a:rPr>
                        <a:t>线径</a:t>
                      </a:r>
                      <a:endParaRPr lang="zh-CN" sz="1400" b="0" dirty="0">
                        <a:solidFill>
                          <a:schemeClr val="tx1"/>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buNone/>
                      </a:pPr>
                      <a:r>
                        <a:rPr lang="zh-CN" sz="1200" b="0" dirty="0">
                          <a:solidFill>
                            <a:schemeClr val="tx1"/>
                          </a:solidFill>
                          <a:effectLst/>
                          <a:latin typeface="Times New Roman" panose="02020603050405020304" pitchFamily="18" charset="0"/>
                          <a:ea typeface="黑体" panose="02010609060101010101" pitchFamily="49" charset="-122"/>
                          <a:cs typeface="Times New Roman" panose="02020603050405020304" pitchFamily="18" charset="0"/>
                        </a:rPr>
                        <a:t>单层匝数</a:t>
                      </a:r>
                      <a:endParaRPr lang="zh-CN" sz="1400" b="0" dirty="0">
                        <a:solidFill>
                          <a:schemeClr val="tx1"/>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buNone/>
                      </a:pPr>
                      <a:r>
                        <a:rPr lang="zh-CN" sz="1200" b="0" dirty="0">
                          <a:solidFill>
                            <a:schemeClr val="tx1"/>
                          </a:solidFill>
                          <a:effectLst/>
                          <a:latin typeface="Times New Roman" panose="02020603050405020304" pitchFamily="18" charset="0"/>
                          <a:ea typeface="黑体" panose="02010609060101010101" pitchFamily="49" charset="-122"/>
                          <a:cs typeface="Times New Roman" panose="02020603050405020304" pitchFamily="18" charset="0"/>
                        </a:rPr>
                        <a:t>层数</a:t>
                      </a:r>
                      <a:endParaRPr lang="zh-CN" sz="1400" b="0" dirty="0">
                        <a:solidFill>
                          <a:schemeClr val="tx1"/>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buNone/>
                      </a:pPr>
                      <a:r>
                        <a:rPr lang="zh-CN" sz="1200" b="0" dirty="0">
                          <a:solidFill>
                            <a:schemeClr val="tx1"/>
                          </a:solidFill>
                          <a:effectLst/>
                          <a:latin typeface="Times New Roman" panose="02020603050405020304" pitchFamily="18" charset="0"/>
                          <a:ea typeface="黑体" panose="02010609060101010101" pitchFamily="49" charset="-122"/>
                          <a:cs typeface="Times New Roman" panose="02020603050405020304" pitchFamily="18" charset="0"/>
                        </a:rPr>
                        <a:t>总匝数</a:t>
                      </a:r>
                      <a:endParaRPr lang="zh-CN" sz="1400" b="0" dirty="0">
                        <a:solidFill>
                          <a:schemeClr val="tx1"/>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88278128"/>
                  </a:ext>
                </a:extLst>
              </a:tr>
              <a:tr h="265176">
                <a:tc>
                  <a:txBody>
                    <a:bodyPr/>
                    <a:lstStyle/>
                    <a:p>
                      <a:pPr algn="ctr">
                        <a:buNone/>
                      </a:pPr>
                      <a:r>
                        <a:rPr lang="en-US" sz="1200" b="0">
                          <a:solidFill>
                            <a:schemeClr val="tx1"/>
                          </a:solidFill>
                          <a:effectLst/>
                          <a:latin typeface="Times New Roman" panose="02020603050405020304" pitchFamily="18" charset="0"/>
                          <a:ea typeface="黑体" panose="02010609060101010101" pitchFamily="49" charset="-122"/>
                          <a:cs typeface="Times New Roman" panose="02020603050405020304" pitchFamily="18" charset="0"/>
                        </a:rPr>
                        <a:t>1</a:t>
                      </a:r>
                      <a:endParaRPr lang="zh-CN" sz="1400" b="0">
                        <a:solidFill>
                          <a:schemeClr val="tx1"/>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68580" marR="68580" marT="0" marB="0" anchor="ctr">
                    <a:lnT w="12700" cap="flat" cmpd="sng" algn="ctr">
                      <a:solidFill>
                        <a:schemeClr val="tx1"/>
                      </a:solidFill>
                      <a:prstDash val="solid"/>
                      <a:round/>
                      <a:headEnd type="none" w="med" len="med"/>
                      <a:tailEnd type="none" w="med" len="med"/>
                    </a:lnT>
                    <a:noFill/>
                  </a:tcPr>
                </a:tc>
                <a:tc>
                  <a:txBody>
                    <a:bodyPr/>
                    <a:lstStyle/>
                    <a:p>
                      <a:pPr algn="ctr">
                        <a:buNone/>
                      </a:pPr>
                      <a:r>
                        <a:rPr lang="en-US" sz="1200" b="0" dirty="0">
                          <a:solidFill>
                            <a:schemeClr val="tx1"/>
                          </a:solidFill>
                          <a:effectLst/>
                          <a:latin typeface="Times New Roman" panose="02020603050405020304" pitchFamily="18" charset="0"/>
                          <a:ea typeface="黑体" panose="02010609060101010101" pitchFamily="49" charset="-122"/>
                          <a:cs typeface="Times New Roman" panose="02020603050405020304" pitchFamily="18" charset="0"/>
                        </a:rPr>
                        <a:t>1.2mm</a:t>
                      </a:r>
                      <a:endParaRPr lang="zh-CN" sz="1400" b="0" dirty="0">
                        <a:solidFill>
                          <a:schemeClr val="tx1"/>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68580" marR="68580" marT="0" marB="0" anchor="ctr">
                    <a:lnT w="12700" cap="flat" cmpd="sng" algn="ctr">
                      <a:solidFill>
                        <a:schemeClr val="tx1"/>
                      </a:solidFill>
                      <a:prstDash val="solid"/>
                      <a:round/>
                      <a:headEnd type="none" w="med" len="med"/>
                      <a:tailEnd type="none" w="med" len="med"/>
                    </a:lnT>
                    <a:noFill/>
                  </a:tcPr>
                </a:tc>
                <a:tc>
                  <a:txBody>
                    <a:bodyPr/>
                    <a:lstStyle/>
                    <a:p>
                      <a:pPr algn="ctr">
                        <a:buNone/>
                      </a:pPr>
                      <a:r>
                        <a:rPr lang="en-US" sz="1200" b="0" dirty="0">
                          <a:solidFill>
                            <a:schemeClr val="tx1"/>
                          </a:solidFill>
                          <a:effectLst/>
                          <a:latin typeface="Times New Roman" panose="02020603050405020304" pitchFamily="18" charset="0"/>
                          <a:ea typeface="黑体" panose="02010609060101010101" pitchFamily="49" charset="-122"/>
                          <a:cs typeface="Times New Roman" panose="02020603050405020304" pitchFamily="18" charset="0"/>
                        </a:rPr>
                        <a:t>55</a:t>
                      </a:r>
                      <a:endParaRPr lang="zh-CN" sz="1400" b="0" dirty="0">
                        <a:solidFill>
                          <a:schemeClr val="tx1"/>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68580" marR="68580" marT="0" marB="0" anchor="ctr">
                    <a:lnT w="12700" cap="flat" cmpd="sng" algn="ctr">
                      <a:solidFill>
                        <a:schemeClr val="tx1"/>
                      </a:solidFill>
                      <a:prstDash val="solid"/>
                      <a:round/>
                      <a:headEnd type="none" w="med" len="med"/>
                      <a:tailEnd type="none" w="med" len="med"/>
                    </a:lnT>
                    <a:noFill/>
                  </a:tcPr>
                </a:tc>
                <a:tc>
                  <a:txBody>
                    <a:bodyPr/>
                    <a:lstStyle/>
                    <a:p>
                      <a:pPr algn="ctr">
                        <a:buNone/>
                      </a:pPr>
                      <a:r>
                        <a:rPr lang="en-US" sz="1200" b="0">
                          <a:solidFill>
                            <a:schemeClr val="tx1"/>
                          </a:solidFill>
                          <a:effectLst/>
                          <a:latin typeface="Times New Roman" panose="02020603050405020304" pitchFamily="18" charset="0"/>
                          <a:ea typeface="黑体" panose="02010609060101010101" pitchFamily="49" charset="-122"/>
                          <a:cs typeface="Times New Roman" panose="02020603050405020304" pitchFamily="18" charset="0"/>
                        </a:rPr>
                        <a:t>3</a:t>
                      </a:r>
                      <a:endParaRPr lang="zh-CN" sz="1400" b="0">
                        <a:solidFill>
                          <a:schemeClr val="tx1"/>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68580" marR="68580" marT="0" marB="0" anchor="ctr">
                    <a:lnT w="12700" cap="flat" cmpd="sng" algn="ctr">
                      <a:solidFill>
                        <a:schemeClr val="tx1"/>
                      </a:solidFill>
                      <a:prstDash val="solid"/>
                      <a:round/>
                      <a:headEnd type="none" w="med" len="med"/>
                      <a:tailEnd type="none" w="med" len="med"/>
                    </a:lnT>
                    <a:noFill/>
                  </a:tcPr>
                </a:tc>
                <a:tc>
                  <a:txBody>
                    <a:bodyPr/>
                    <a:lstStyle/>
                    <a:p>
                      <a:pPr algn="ctr">
                        <a:buNone/>
                      </a:pPr>
                      <a:r>
                        <a:rPr lang="en-US" sz="1200" b="0">
                          <a:solidFill>
                            <a:schemeClr val="tx1"/>
                          </a:solidFill>
                          <a:effectLst/>
                          <a:latin typeface="Times New Roman" panose="02020603050405020304" pitchFamily="18" charset="0"/>
                          <a:ea typeface="黑体" panose="02010609060101010101" pitchFamily="49" charset="-122"/>
                          <a:cs typeface="Times New Roman" panose="02020603050405020304" pitchFamily="18" charset="0"/>
                        </a:rPr>
                        <a:t>165</a:t>
                      </a:r>
                      <a:endParaRPr lang="zh-CN" sz="1400" b="0">
                        <a:solidFill>
                          <a:schemeClr val="tx1"/>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68580" marR="68580" marT="0" marB="0" anchor="ctr">
                    <a:lnT w="12700" cap="flat" cmpd="sng" algn="ctr">
                      <a:solidFill>
                        <a:schemeClr val="tx1"/>
                      </a:solidFill>
                      <a:prstDash val="solid"/>
                      <a:round/>
                      <a:headEnd type="none" w="med" len="med"/>
                      <a:tailEnd type="none" w="med" len="med"/>
                    </a:lnT>
                    <a:noFill/>
                  </a:tcPr>
                </a:tc>
                <a:extLst>
                  <a:ext uri="{0D108BD9-81ED-4DB2-BD59-A6C34878D82A}">
                    <a16:rowId xmlns:a16="http://schemas.microsoft.com/office/drawing/2014/main" val="1195719223"/>
                  </a:ext>
                </a:extLst>
              </a:tr>
              <a:tr h="265176">
                <a:tc>
                  <a:txBody>
                    <a:bodyPr/>
                    <a:lstStyle/>
                    <a:p>
                      <a:pPr algn="ctr">
                        <a:buNone/>
                      </a:pPr>
                      <a:r>
                        <a:rPr lang="en-US" sz="1200" b="0">
                          <a:solidFill>
                            <a:schemeClr val="tx1"/>
                          </a:solidFill>
                          <a:effectLst/>
                          <a:latin typeface="Times New Roman" panose="02020603050405020304" pitchFamily="18" charset="0"/>
                          <a:ea typeface="黑体" panose="02010609060101010101" pitchFamily="49" charset="-122"/>
                          <a:cs typeface="Times New Roman" panose="02020603050405020304" pitchFamily="18" charset="0"/>
                        </a:rPr>
                        <a:t>2</a:t>
                      </a:r>
                      <a:endParaRPr lang="zh-CN" sz="1400" b="0">
                        <a:solidFill>
                          <a:schemeClr val="tx1"/>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68580" marR="68580" marT="0" marB="0" anchor="ctr">
                    <a:noFill/>
                  </a:tcPr>
                </a:tc>
                <a:tc>
                  <a:txBody>
                    <a:bodyPr/>
                    <a:lstStyle/>
                    <a:p>
                      <a:pPr algn="ctr">
                        <a:buNone/>
                      </a:pPr>
                      <a:r>
                        <a:rPr lang="en-US" sz="1200" b="0">
                          <a:solidFill>
                            <a:schemeClr val="tx1"/>
                          </a:solidFill>
                          <a:effectLst/>
                          <a:latin typeface="Times New Roman" panose="02020603050405020304" pitchFamily="18" charset="0"/>
                          <a:ea typeface="黑体" panose="02010609060101010101" pitchFamily="49" charset="-122"/>
                          <a:cs typeface="Times New Roman" panose="02020603050405020304" pitchFamily="18" charset="0"/>
                        </a:rPr>
                        <a:t>1.0mm</a:t>
                      </a:r>
                      <a:endParaRPr lang="zh-CN" sz="1400" b="0">
                        <a:solidFill>
                          <a:schemeClr val="tx1"/>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68580" marR="68580" marT="0" marB="0" anchor="ctr">
                    <a:noFill/>
                  </a:tcPr>
                </a:tc>
                <a:tc>
                  <a:txBody>
                    <a:bodyPr/>
                    <a:lstStyle/>
                    <a:p>
                      <a:pPr algn="ctr">
                        <a:buNone/>
                      </a:pPr>
                      <a:r>
                        <a:rPr lang="en-US" sz="1200" b="0" dirty="0">
                          <a:solidFill>
                            <a:schemeClr val="tx1"/>
                          </a:solidFill>
                          <a:effectLst/>
                          <a:latin typeface="Times New Roman" panose="02020603050405020304" pitchFamily="18" charset="0"/>
                          <a:ea typeface="黑体" panose="02010609060101010101" pitchFamily="49" charset="-122"/>
                          <a:cs typeface="Times New Roman" panose="02020603050405020304" pitchFamily="18" charset="0"/>
                        </a:rPr>
                        <a:t>86</a:t>
                      </a:r>
                      <a:endParaRPr lang="zh-CN" sz="1400" b="0" dirty="0">
                        <a:solidFill>
                          <a:schemeClr val="tx1"/>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68580" marR="68580" marT="0" marB="0" anchor="ctr">
                    <a:noFill/>
                  </a:tcPr>
                </a:tc>
                <a:tc>
                  <a:txBody>
                    <a:bodyPr/>
                    <a:lstStyle/>
                    <a:p>
                      <a:pPr algn="ctr">
                        <a:buNone/>
                      </a:pPr>
                      <a:r>
                        <a:rPr lang="en-US" sz="1200" b="0" dirty="0">
                          <a:solidFill>
                            <a:schemeClr val="tx1"/>
                          </a:solidFill>
                          <a:effectLst/>
                          <a:latin typeface="Times New Roman" panose="02020603050405020304" pitchFamily="18" charset="0"/>
                          <a:ea typeface="黑体" panose="02010609060101010101" pitchFamily="49" charset="-122"/>
                          <a:cs typeface="Times New Roman" panose="02020603050405020304" pitchFamily="18" charset="0"/>
                        </a:rPr>
                        <a:t>2</a:t>
                      </a:r>
                      <a:endParaRPr lang="zh-CN" sz="1400" b="0" dirty="0">
                        <a:solidFill>
                          <a:schemeClr val="tx1"/>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68580" marR="68580" marT="0" marB="0" anchor="ctr">
                    <a:noFill/>
                  </a:tcPr>
                </a:tc>
                <a:tc>
                  <a:txBody>
                    <a:bodyPr/>
                    <a:lstStyle/>
                    <a:p>
                      <a:pPr algn="ctr">
                        <a:buNone/>
                      </a:pPr>
                      <a:r>
                        <a:rPr lang="en-US" sz="1200" b="0">
                          <a:solidFill>
                            <a:schemeClr val="tx1"/>
                          </a:solidFill>
                          <a:effectLst/>
                          <a:latin typeface="Times New Roman" panose="02020603050405020304" pitchFamily="18" charset="0"/>
                          <a:ea typeface="黑体" panose="02010609060101010101" pitchFamily="49" charset="-122"/>
                          <a:cs typeface="Times New Roman" panose="02020603050405020304" pitchFamily="18" charset="0"/>
                        </a:rPr>
                        <a:t>192</a:t>
                      </a:r>
                      <a:endParaRPr lang="zh-CN" sz="1400" b="0">
                        <a:solidFill>
                          <a:schemeClr val="tx1"/>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68580" marR="68580" marT="0" marB="0" anchor="ctr">
                    <a:noFill/>
                  </a:tcPr>
                </a:tc>
                <a:extLst>
                  <a:ext uri="{0D108BD9-81ED-4DB2-BD59-A6C34878D82A}">
                    <a16:rowId xmlns:a16="http://schemas.microsoft.com/office/drawing/2014/main" val="3341064042"/>
                  </a:ext>
                </a:extLst>
              </a:tr>
              <a:tr h="265176">
                <a:tc>
                  <a:txBody>
                    <a:bodyPr/>
                    <a:lstStyle/>
                    <a:p>
                      <a:pPr algn="ctr">
                        <a:buNone/>
                      </a:pPr>
                      <a:r>
                        <a:rPr lang="en-US" sz="1200" b="0">
                          <a:solidFill>
                            <a:schemeClr val="tx1"/>
                          </a:solidFill>
                          <a:effectLst/>
                          <a:latin typeface="Times New Roman" panose="02020603050405020304" pitchFamily="18" charset="0"/>
                          <a:ea typeface="黑体" panose="02010609060101010101" pitchFamily="49" charset="-122"/>
                          <a:cs typeface="Times New Roman" panose="02020603050405020304" pitchFamily="18" charset="0"/>
                        </a:rPr>
                        <a:t>3</a:t>
                      </a:r>
                      <a:endParaRPr lang="zh-CN" sz="1400" b="0">
                        <a:solidFill>
                          <a:schemeClr val="tx1"/>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68580" marR="68580" marT="0" marB="0" anchor="ctr">
                    <a:noFill/>
                  </a:tcPr>
                </a:tc>
                <a:tc>
                  <a:txBody>
                    <a:bodyPr/>
                    <a:lstStyle/>
                    <a:p>
                      <a:pPr algn="ctr">
                        <a:buNone/>
                      </a:pPr>
                      <a:r>
                        <a:rPr lang="en-US" sz="1200" b="0">
                          <a:solidFill>
                            <a:schemeClr val="tx1"/>
                          </a:solidFill>
                          <a:effectLst/>
                          <a:latin typeface="Times New Roman" panose="02020603050405020304" pitchFamily="18" charset="0"/>
                          <a:ea typeface="黑体" panose="02010609060101010101" pitchFamily="49" charset="-122"/>
                          <a:cs typeface="Times New Roman" panose="02020603050405020304" pitchFamily="18" charset="0"/>
                        </a:rPr>
                        <a:t>0.8mm</a:t>
                      </a:r>
                      <a:endParaRPr lang="zh-CN" sz="1400" b="0">
                        <a:solidFill>
                          <a:schemeClr val="tx1"/>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68580" marR="68580" marT="0" marB="0" anchor="ctr">
                    <a:noFill/>
                  </a:tcPr>
                </a:tc>
                <a:tc>
                  <a:txBody>
                    <a:bodyPr/>
                    <a:lstStyle/>
                    <a:p>
                      <a:pPr algn="ctr">
                        <a:buNone/>
                      </a:pPr>
                      <a:r>
                        <a:rPr lang="en-US" sz="1200" b="0">
                          <a:solidFill>
                            <a:schemeClr val="tx1"/>
                          </a:solidFill>
                          <a:effectLst/>
                          <a:latin typeface="Times New Roman" panose="02020603050405020304" pitchFamily="18" charset="0"/>
                          <a:ea typeface="黑体" panose="02010609060101010101" pitchFamily="49" charset="-122"/>
                          <a:cs typeface="Times New Roman" panose="02020603050405020304" pitchFamily="18" charset="0"/>
                        </a:rPr>
                        <a:t>74</a:t>
                      </a:r>
                      <a:endParaRPr lang="zh-CN" sz="1400" b="0">
                        <a:solidFill>
                          <a:schemeClr val="tx1"/>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68580" marR="68580" marT="0" marB="0" anchor="ctr">
                    <a:noFill/>
                  </a:tcPr>
                </a:tc>
                <a:tc>
                  <a:txBody>
                    <a:bodyPr/>
                    <a:lstStyle/>
                    <a:p>
                      <a:pPr algn="ctr">
                        <a:buNone/>
                      </a:pPr>
                      <a:r>
                        <a:rPr lang="en-US" sz="1200" b="0" dirty="0">
                          <a:solidFill>
                            <a:schemeClr val="tx1"/>
                          </a:solidFill>
                          <a:effectLst/>
                          <a:latin typeface="Times New Roman" panose="02020603050405020304" pitchFamily="18" charset="0"/>
                          <a:ea typeface="黑体" panose="02010609060101010101" pitchFamily="49" charset="-122"/>
                          <a:cs typeface="Times New Roman" panose="02020603050405020304" pitchFamily="18" charset="0"/>
                        </a:rPr>
                        <a:t>2</a:t>
                      </a:r>
                      <a:endParaRPr lang="zh-CN" sz="1400" b="0" dirty="0">
                        <a:solidFill>
                          <a:schemeClr val="tx1"/>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68580" marR="68580" marT="0" marB="0" anchor="ctr">
                    <a:noFill/>
                  </a:tcPr>
                </a:tc>
                <a:tc>
                  <a:txBody>
                    <a:bodyPr/>
                    <a:lstStyle/>
                    <a:p>
                      <a:pPr algn="ctr">
                        <a:buNone/>
                      </a:pPr>
                      <a:r>
                        <a:rPr lang="en-US" sz="1200" b="0" dirty="0">
                          <a:solidFill>
                            <a:schemeClr val="tx1"/>
                          </a:solidFill>
                          <a:effectLst/>
                          <a:latin typeface="Times New Roman" panose="02020603050405020304" pitchFamily="18" charset="0"/>
                          <a:ea typeface="黑体" panose="02010609060101010101" pitchFamily="49" charset="-122"/>
                          <a:cs typeface="Times New Roman" panose="02020603050405020304" pitchFamily="18" charset="0"/>
                        </a:rPr>
                        <a:t>148</a:t>
                      </a:r>
                      <a:endParaRPr lang="zh-CN" sz="1400" b="0" dirty="0">
                        <a:solidFill>
                          <a:schemeClr val="tx1"/>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68580" marR="68580" marT="0" marB="0" anchor="ctr">
                    <a:noFill/>
                  </a:tcPr>
                </a:tc>
                <a:extLst>
                  <a:ext uri="{0D108BD9-81ED-4DB2-BD59-A6C34878D82A}">
                    <a16:rowId xmlns:a16="http://schemas.microsoft.com/office/drawing/2014/main" val="1540862040"/>
                  </a:ext>
                </a:extLst>
              </a:tr>
              <a:tr h="265176">
                <a:tc>
                  <a:txBody>
                    <a:bodyPr/>
                    <a:lstStyle/>
                    <a:p>
                      <a:pPr algn="ctr">
                        <a:buNone/>
                      </a:pPr>
                      <a:r>
                        <a:rPr lang="en-US" sz="1200" b="0" dirty="0">
                          <a:solidFill>
                            <a:schemeClr val="tx1"/>
                          </a:solidFill>
                          <a:effectLst/>
                          <a:latin typeface="Times New Roman" panose="02020603050405020304" pitchFamily="18" charset="0"/>
                          <a:ea typeface="黑体" panose="02010609060101010101" pitchFamily="49" charset="-122"/>
                          <a:cs typeface="Times New Roman" panose="02020603050405020304" pitchFamily="18" charset="0"/>
                        </a:rPr>
                        <a:t>4</a:t>
                      </a:r>
                      <a:endParaRPr lang="zh-CN" sz="1400" b="0" dirty="0">
                        <a:solidFill>
                          <a:schemeClr val="tx1"/>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68580" marR="68580" marT="0" marB="0" anchor="ctr">
                    <a:lnB w="12700" cap="flat" cmpd="sng" algn="ctr">
                      <a:solidFill>
                        <a:schemeClr val="tx1"/>
                      </a:solidFill>
                      <a:prstDash val="solid"/>
                      <a:round/>
                      <a:headEnd type="none" w="med" len="med"/>
                      <a:tailEnd type="none" w="med" len="med"/>
                    </a:lnB>
                    <a:noFill/>
                  </a:tcPr>
                </a:tc>
                <a:tc>
                  <a:txBody>
                    <a:bodyPr/>
                    <a:lstStyle/>
                    <a:p>
                      <a:pPr algn="ctr">
                        <a:buNone/>
                      </a:pPr>
                      <a:r>
                        <a:rPr lang="en-US" sz="1200" b="0">
                          <a:solidFill>
                            <a:schemeClr val="tx1"/>
                          </a:solidFill>
                          <a:effectLst/>
                          <a:latin typeface="Times New Roman" panose="02020603050405020304" pitchFamily="18" charset="0"/>
                          <a:ea typeface="黑体" panose="02010609060101010101" pitchFamily="49" charset="-122"/>
                          <a:cs typeface="Times New Roman" panose="02020603050405020304" pitchFamily="18" charset="0"/>
                        </a:rPr>
                        <a:t>0.6mm</a:t>
                      </a:r>
                      <a:endParaRPr lang="zh-CN" sz="1400" b="0">
                        <a:solidFill>
                          <a:schemeClr val="tx1"/>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68580" marR="68580" marT="0" marB="0" anchor="ctr">
                    <a:lnB w="12700" cap="flat" cmpd="sng" algn="ctr">
                      <a:solidFill>
                        <a:schemeClr val="tx1"/>
                      </a:solidFill>
                      <a:prstDash val="solid"/>
                      <a:round/>
                      <a:headEnd type="none" w="med" len="med"/>
                      <a:tailEnd type="none" w="med" len="med"/>
                    </a:lnB>
                    <a:noFill/>
                  </a:tcPr>
                </a:tc>
                <a:tc>
                  <a:txBody>
                    <a:bodyPr/>
                    <a:lstStyle/>
                    <a:p>
                      <a:pPr algn="ctr">
                        <a:buNone/>
                      </a:pPr>
                      <a:r>
                        <a:rPr lang="en-US" sz="1200" b="0">
                          <a:solidFill>
                            <a:schemeClr val="tx1"/>
                          </a:solidFill>
                          <a:effectLst/>
                          <a:latin typeface="Times New Roman" panose="02020603050405020304" pitchFamily="18" charset="0"/>
                          <a:ea typeface="黑体" panose="02010609060101010101" pitchFamily="49" charset="-122"/>
                          <a:cs typeface="Times New Roman" panose="02020603050405020304" pitchFamily="18" charset="0"/>
                        </a:rPr>
                        <a:t>62</a:t>
                      </a:r>
                      <a:endParaRPr lang="zh-CN" sz="1400" b="0">
                        <a:solidFill>
                          <a:schemeClr val="tx1"/>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68580" marR="68580" marT="0" marB="0" anchor="ctr">
                    <a:lnB w="12700" cap="flat" cmpd="sng" algn="ctr">
                      <a:solidFill>
                        <a:schemeClr val="tx1"/>
                      </a:solidFill>
                      <a:prstDash val="solid"/>
                      <a:round/>
                      <a:headEnd type="none" w="med" len="med"/>
                      <a:tailEnd type="none" w="med" len="med"/>
                    </a:lnB>
                    <a:noFill/>
                  </a:tcPr>
                </a:tc>
                <a:tc>
                  <a:txBody>
                    <a:bodyPr/>
                    <a:lstStyle/>
                    <a:p>
                      <a:pPr algn="ctr">
                        <a:buNone/>
                      </a:pPr>
                      <a:r>
                        <a:rPr lang="en-US" sz="1200" b="0" dirty="0">
                          <a:solidFill>
                            <a:schemeClr val="tx1"/>
                          </a:solidFill>
                          <a:effectLst/>
                          <a:latin typeface="Times New Roman" panose="02020603050405020304" pitchFamily="18" charset="0"/>
                          <a:ea typeface="黑体" panose="02010609060101010101" pitchFamily="49" charset="-122"/>
                          <a:cs typeface="Times New Roman" panose="02020603050405020304" pitchFamily="18" charset="0"/>
                        </a:rPr>
                        <a:t>2</a:t>
                      </a:r>
                      <a:endParaRPr lang="zh-CN" sz="1400" b="0" dirty="0">
                        <a:solidFill>
                          <a:schemeClr val="tx1"/>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68580" marR="68580" marT="0" marB="0" anchor="ctr">
                    <a:lnB w="12700" cap="flat" cmpd="sng" algn="ctr">
                      <a:solidFill>
                        <a:schemeClr val="tx1"/>
                      </a:solidFill>
                      <a:prstDash val="solid"/>
                      <a:round/>
                      <a:headEnd type="none" w="med" len="med"/>
                      <a:tailEnd type="none" w="med" len="med"/>
                    </a:lnB>
                    <a:noFill/>
                  </a:tcPr>
                </a:tc>
                <a:tc>
                  <a:txBody>
                    <a:bodyPr/>
                    <a:lstStyle/>
                    <a:p>
                      <a:pPr algn="ctr">
                        <a:buNone/>
                      </a:pPr>
                      <a:r>
                        <a:rPr lang="en-US" sz="1200" b="0" dirty="0">
                          <a:solidFill>
                            <a:schemeClr val="tx1"/>
                          </a:solidFill>
                          <a:effectLst/>
                          <a:latin typeface="Times New Roman" panose="02020603050405020304" pitchFamily="18" charset="0"/>
                          <a:ea typeface="黑体" panose="02010609060101010101" pitchFamily="49" charset="-122"/>
                          <a:cs typeface="Times New Roman" panose="02020603050405020304" pitchFamily="18" charset="0"/>
                        </a:rPr>
                        <a:t>124</a:t>
                      </a:r>
                      <a:endParaRPr lang="zh-CN" sz="1400" b="0" dirty="0">
                        <a:solidFill>
                          <a:schemeClr val="tx1"/>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68580" marR="68580" marT="0" marB="0" anchor="ctr">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28728694"/>
                  </a:ext>
                </a:extLst>
              </a:tr>
            </a:tbl>
          </a:graphicData>
        </a:graphic>
      </p:graphicFrame>
      <p:graphicFrame>
        <p:nvGraphicFramePr>
          <p:cNvPr id="4" name="对象 3">
            <a:extLst>
              <a:ext uri="{FF2B5EF4-FFF2-40B4-BE49-F238E27FC236}">
                <a16:creationId xmlns:a16="http://schemas.microsoft.com/office/drawing/2014/main" id="{9EBC7047-2CDF-DDC2-1630-CD5407C1554B}"/>
              </a:ext>
            </a:extLst>
          </p:cNvPr>
          <p:cNvGraphicFramePr>
            <a:graphicFrameLocks noChangeAspect="1"/>
          </p:cNvGraphicFramePr>
          <p:nvPr>
            <p:extLst>
              <p:ext uri="{D42A27DB-BD31-4B8C-83A1-F6EECF244321}">
                <p14:modId xmlns:p14="http://schemas.microsoft.com/office/powerpoint/2010/main" val="1914855950"/>
              </p:ext>
            </p:extLst>
          </p:nvPr>
        </p:nvGraphicFramePr>
        <p:xfrm>
          <a:off x="6620577" y="3119934"/>
          <a:ext cx="4610901" cy="3528636"/>
        </p:xfrm>
        <a:graphic>
          <a:graphicData uri="http://schemas.openxmlformats.org/presentationml/2006/ole">
            <mc:AlternateContent xmlns:mc="http://schemas.openxmlformats.org/markup-compatibility/2006">
              <mc:Choice xmlns:v="urn:schemas-microsoft-com:vml" Requires="v">
                <p:oleObj name="Graph" r:id="rId4" imgW="5131713" imgH="3939245" progId="Origin95.Graph">
                  <p:embed/>
                </p:oleObj>
              </mc:Choice>
              <mc:Fallback>
                <p:oleObj name="Graph" r:id="rId4" imgW="5131713" imgH="3939245" progId="Origin95.Graph">
                  <p:embed/>
                  <p:pic>
                    <p:nvPicPr>
                      <p:cNvPr id="4" name="对象 3">
                        <a:extLst>
                          <a:ext uri="{FF2B5EF4-FFF2-40B4-BE49-F238E27FC236}">
                            <a16:creationId xmlns:a16="http://schemas.microsoft.com/office/drawing/2014/main" id="{9EBC7047-2CDF-DDC2-1630-CD5407C1554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620577" y="3119934"/>
                        <a:ext cx="4610901" cy="3528636"/>
                      </a:xfrm>
                      <a:prstGeom prst="rect">
                        <a:avLst/>
                      </a:prstGeom>
                      <a:noFill/>
                    </p:spPr>
                  </p:pic>
                </p:oleObj>
              </mc:Fallback>
            </mc:AlternateContent>
          </a:graphicData>
        </a:graphic>
      </p:graphicFrame>
      <p:pic>
        <p:nvPicPr>
          <p:cNvPr id="2" name="图片 1">
            <a:extLst>
              <a:ext uri="{FF2B5EF4-FFF2-40B4-BE49-F238E27FC236}">
                <a16:creationId xmlns:a16="http://schemas.microsoft.com/office/drawing/2014/main" id="{5A185EFD-3488-C8AE-013C-C4C32B528935}"/>
              </a:ext>
            </a:extLst>
          </p:cNvPr>
          <p:cNvPicPr>
            <a:picLocks noChangeAspect="1"/>
          </p:cNvPicPr>
          <p:nvPr/>
        </p:nvPicPr>
        <p:blipFill>
          <a:blip r:embed="rId6"/>
          <a:stretch>
            <a:fillRect/>
          </a:stretch>
        </p:blipFill>
        <p:spPr>
          <a:xfrm>
            <a:off x="1764759" y="2833746"/>
            <a:ext cx="3276945" cy="1377680"/>
          </a:xfrm>
          <a:prstGeom prst="rect">
            <a:avLst/>
          </a:prstGeom>
        </p:spPr>
      </p:pic>
      <p:sp>
        <p:nvSpPr>
          <p:cNvPr id="3" name="文本框 2">
            <a:extLst>
              <a:ext uri="{FF2B5EF4-FFF2-40B4-BE49-F238E27FC236}">
                <a16:creationId xmlns:a16="http://schemas.microsoft.com/office/drawing/2014/main" id="{08BED041-361E-536F-301A-0C845CDA31F0}"/>
              </a:ext>
            </a:extLst>
          </p:cNvPr>
          <p:cNvSpPr txBox="1"/>
          <p:nvPr/>
        </p:nvSpPr>
        <p:spPr>
          <a:xfrm>
            <a:off x="645191" y="1630939"/>
            <a:ext cx="11154923" cy="858377"/>
          </a:xfrm>
          <a:prstGeom prst="rect">
            <a:avLst/>
          </a:prstGeom>
          <a:noFill/>
        </p:spPr>
        <p:txBody>
          <a:bodyPr wrap="square" rtlCol="0">
            <a:spAutoFit/>
          </a:bodyPr>
          <a:lstStyle/>
          <a:p>
            <a:pPr>
              <a:lnSpc>
                <a:spcPct val="150000"/>
              </a:lnSpc>
            </a:pPr>
            <a:r>
              <a:rPr lang="zh-CN" altLang="zh-CN" dirty="0">
                <a:latin typeface="黑体" panose="02010609060101010101" pitchFamily="49" charset="-122"/>
                <a:ea typeface="黑体" panose="02010609060101010101" pitchFamily="49" charset="-122"/>
              </a:rPr>
              <a:t>受电源功率和天线仓尺寸的双重限制，难以直接采用少匝数、大线径的天线方案。在天线总尺寸固定的约束下，系统考察匝数与线径的协同参数关系。</a:t>
            </a:r>
            <a:endParaRPr lang="zh-CN" altLang="en-US" dirty="0">
              <a:latin typeface="黑体" panose="02010609060101010101" pitchFamily="49" charset="-122"/>
              <a:ea typeface="黑体" panose="02010609060101010101" pitchFamily="49" charset="-122"/>
            </a:endParaRPr>
          </a:p>
        </p:txBody>
      </p:sp>
      <p:sp>
        <p:nvSpPr>
          <p:cNvPr id="7" name="文本框 6">
            <a:extLst>
              <a:ext uri="{FF2B5EF4-FFF2-40B4-BE49-F238E27FC236}">
                <a16:creationId xmlns:a16="http://schemas.microsoft.com/office/drawing/2014/main" id="{B1325447-8975-86F1-C3D3-C415B5D0B790}"/>
              </a:ext>
            </a:extLst>
          </p:cNvPr>
          <p:cNvSpPr txBox="1"/>
          <p:nvPr/>
        </p:nvSpPr>
        <p:spPr>
          <a:xfrm>
            <a:off x="2615608" y="4233456"/>
            <a:ext cx="1415772" cy="338554"/>
          </a:xfrm>
          <a:prstGeom prst="rect">
            <a:avLst/>
          </a:prstGeom>
          <a:noFill/>
        </p:spPr>
        <p:txBody>
          <a:bodyPr wrap="none" rtlCol="0">
            <a:spAutoFit/>
          </a:bodyPr>
          <a:lstStyle/>
          <a:p>
            <a:pPr algn="ctr"/>
            <a:r>
              <a:rPr lang="zh-CN" altLang="en-US" sz="1600" dirty="0">
                <a:latin typeface="黑体" panose="02010609060101010101" pitchFamily="49" charset="-122"/>
                <a:ea typeface="黑体" panose="02010609060101010101" pitchFamily="49" charset="-122"/>
              </a:rPr>
              <a:t>天线槽示意图</a:t>
            </a:r>
          </a:p>
        </p:txBody>
      </p:sp>
      <p:sp>
        <p:nvSpPr>
          <p:cNvPr id="8" name="文本框 7">
            <a:extLst>
              <a:ext uri="{FF2B5EF4-FFF2-40B4-BE49-F238E27FC236}">
                <a16:creationId xmlns:a16="http://schemas.microsoft.com/office/drawing/2014/main" id="{03E9FA43-7781-85F1-E6A6-0225F7B43FE4}"/>
              </a:ext>
            </a:extLst>
          </p:cNvPr>
          <p:cNvSpPr txBox="1"/>
          <p:nvPr/>
        </p:nvSpPr>
        <p:spPr>
          <a:xfrm>
            <a:off x="2347906" y="4720742"/>
            <a:ext cx="1928733" cy="338554"/>
          </a:xfrm>
          <a:prstGeom prst="rect">
            <a:avLst/>
          </a:prstGeom>
          <a:noFill/>
        </p:spPr>
        <p:txBody>
          <a:bodyPr wrap="none" rtlCol="0">
            <a:spAutoFit/>
          </a:bodyPr>
          <a:lstStyle/>
          <a:p>
            <a:pPr algn="ctr"/>
            <a:r>
              <a:rPr lang="zh-CN" altLang="en-US" sz="1600" dirty="0">
                <a:latin typeface="黑体" panose="02010609060101010101" pitchFamily="49" charset="-122"/>
                <a:ea typeface="黑体" panose="02010609060101010101" pitchFamily="49" charset="-122"/>
              </a:rPr>
              <a:t>线径</a:t>
            </a:r>
            <a:r>
              <a:rPr lang="en-US" altLang="zh-CN" sz="1600" dirty="0">
                <a:latin typeface="黑体" panose="02010609060101010101" pitchFamily="49" charset="-122"/>
                <a:ea typeface="黑体" panose="02010609060101010101" pitchFamily="49" charset="-122"/>
              </a:rPr>
              <a:t>-</a:t>
            </a:r>
            <a:r>
              <a:rPr lang="zh-CN" altLang="en-US" sz="1600" dirty="0">
                <a:latin typeface="黑体" panose="02010609060101010101" pitchFamily="49" charset="-122"/>
                <a:ea typeface="黑体" panose="02010609060101010101" pitchFamily="49" charset="-122"/>
              </a:rPr>
              <a:t>匝数组合优选</a:t>
            </a:r>
          </a:p>
        </p:txBody>
      </p:sp>
    </p:spTree>
    <p:extLst>
      <p:ext uri="{BB962C8B-B14F-4D97-AF65-F5344CB8AC3E}">
        <p14:creationId xmlns:p14="http://schemas.microsoft.com/office/powerpoint/2010/main" val="35311488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12FCCD-D236-DA53-CE4B-E368D19D6282}"/>
            </a:ext>
          </a:extLst>
        </p:cNvPr>
        <p:cNvGrpSpPr/>
        <p:nvPr/>
      </p:nvGrpSpPr>
      <p:grpSpPr>
        <a:xfrm>
          <a:off x="0" y="0"/>
          <a:ext cx="0" cy="0"/>
          <a:chOff x="0" y="0"/>
          <a:chExt cx="0" cy="0"/>
        </a:xfrm>
      </p:grpSpPr>
      <p:sp>
        <p:nvSpPr>
          <p:cNvPr id="24" name="矩形 23">
            <a:extLst>
              <a:ext uri="{FF2B5EF4-FFF2-40B4-BE49-F238E27FC236}">
                <a16:creationId xmlns:a16="http://schemas.microsoft.com/office/drawing/2014/main" id="{638E4C58-46CA-7466-0722-EDA692BC0D01}"/>
              </a:ext>
            </a:extLst>
          </p:cNvPr>
          <p:cNvSpPr/>
          <p:nvPr/>
        </p:nvSpPr>
        <p:spPr>
          <a:xfrm>
            <a:off x="391886" y="844458"/>
            <a:ext cx="11408228" cy="54429"/>
          </a:xfrm>
          <a:prstGeom prst="rect">
            <a:avLst/>
          </a:prstGeom>
          <a:gradFill>
            <a:gsLst>
              <a:gs pos="100000">
                <a:schemeClr val="accent2">
                  <a:lumMod val="40000"/>
                  <a:lumOff val="60000"/>
                </a:schemeClr>
              </a:gs>
              <a:gs pos="17000">
                <a:srgbClr val="00B0F0"/>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29">
            <a:extLst>
              <a:ext uri="{FF2B5EF4-FFF2-40B4-BE49-F238E27FC236}">
                <a16:creationId xmlns:a16="http://schemas.microsoft.com/office/drawing/2014/main" id="{1221D3AE-30BA-C6F5-3A66-472BB7A7BC12}"/>
              </a:ext>
            </a:extLst>
          </p:cNvPr>
          <p:cNvSpPr/>
          <p:nvPr/>
        </p:nvSpPr>
        <p:spPr>
          <a:xfrm>
            <a:off x="624840" y="80813"/>
            <a:ext cx="4709160" cy="707886"/>
          </a:xfrm>
          <a:prstGeom prst="rect">
            <a:avLst/>
          </a:prstGeom>
          <a:noFill/>
        </p:spPr>
        <p:txBody>
          <a:bodyPr wrap="square">
            <a:spAutoFit/>
          </a:bodyPr>
          <a:lstStyle/>
          <a:p>
            <a:r>
              <a:rPr lang="zh-CN" altLang="en-US" sz="4000" b="1" dirty="0">
                <a:solidFill>
                  <a:srgbClr val="002060"/>
                </a:solidFill>
                <a:latin typeface="微软雅黑" panose="020B0503020204020204" pitchFamily="34" charset="-122"/>
                <a:ea typeface="微软雅黑" panose="020B0503020204020204" pitchFamily="34" charset="-122"/>
              </a:rPr>
              <a:t>仿真结果讨论</a:t>
            </a:r>
          </a:p>
        </p:txBody>
      </p:sp>
      <p:pic>
        <p:nvPicPr>
          <p:cNvPr id="21" name="图片 20">
            <a:extLst>
              <a:ext uri="{FF2B5EF4-FFF2-40B4-BE49-F238E27FC236}">
                <a16:creationId xmlns:a16="http://schemas.microsoft.com/office/drawing/2014/main" id="{B0410B22-96C6-97AA-DA44-BFD4048AFC5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99498" y="129673"/>
            <a:ext cx="2731447" cy="610166"/>
          </a:xfrm>
          <a:prstGeom prst="rect">
            <a:avLst/>
          </a:prstGeom>
        </p:spPr>
      </p:pic>
      <p:sp>
        <p:nvSpPr>
          <p:cNvPr id="2" name="文本框 1">
            <a:extLst>
              <a:ext uri="{FF2B5EF4-FFF2-40B4-BE49-F238E27FC236}">
                <a16:creationId xmlns:a16="http://schemas.microsoft.com/office/drawing/2014/main" id="{12D803C9-71CB-336E-BDDD-FF5A50F2C7C6}"/>
              </a:ext>
            </a:extLst>
          </p:cNvPr>
          <p:cNvSpPr txBox="1"/>
          <p:nvPr/>
        </p:nvSpPr>
        <p:spPr>
          <a:xfrm>
            <a:off x="360683" y="1082956"/>
            <a:ext cx="3246118" cy="430887"/>
          </a:xfrm>
          <a:prstGeom prst="rect">
            <a:avLst/>
          </a:prstGeom>
          <a:noFill/>
        </p:spPr>
        <p:txBody>
          <a:bodyPr wrap="square" rtlCol="0">
            <a:spAutoFit/>
          </a:bodyPr>
          <a:lstStyle>
            <a:defPPr>
              <a:defRPr lang="zh-CN"/>
            </a:defPPr>
            <a:lvl1pPr>
              <a:defRPr sz="2200" b="1">
                <a:solidFill>
                  <a:srgbClr val="C00000"/>
                </a:solidFill>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Times New Roman" panose="02020603050405020304" pitchFamily="18" charset="0"/>
              </a:defRPr>
            </a:lvl1pPr>
          </a:lstStyle>
          <a:p>
            <a:r>
              <a:rPr lang="en-US" altLang="zh-CN" dirty="0"/>
              <a:t>3.3 </a:t>
            </a:r>
            <a:r>
              <a:rPr lang="zh-CN" altLang="en-US" dirty="0"/>
              <a:t>线圈绕制方式的影响</a:t>
            </a:r>
          </a:p>
        </p:txBody>
      </p:sp>
      <p:pic>
        <p:nvPicPr>
          <p:cNvPr id="3" name="图片 2">
            <a:extLst>
              <a:ext uri="{FF2B5EF4-FFF2-40B4-BE49-F238E27FC236}">
                <a16:creationId xmlns:a16="http://schemas.microsoft.com/office/drawing/2014/main" id="{12ECC486-9A25-78C6-DCD6-E12AE6DE47BD}"/>
              </a:ext>
            </a:extLst>
          </p:cNvPr>
          <p:cNvPicPr>
            <a:picLocks noChangeAspect="1"/>
          </p:cNvPicPr>
          <p:nvPr/>
        </p:nvPicPr>
        <p:blipFill>
          <a:blip r:embed="rId3"/>
          <a:stretch>
            <a:fillRect/>
          </a:stretch>
        </p:blipFill>
        <p:spPr>
          <a:xfrm>
            <a:off x="6458672" y="4155101"/>
            <a:ext cx="4899139" cy="2361447"/>
          </a:xfrm>
          <a:prstGeom prst="rect">
            <a:avLst/>
          </a:prstGeom>
        </p:spPr>
      </p:pic>
      <p:graphicFrame>
        <p:nvGraphicFramePr>
          <p:cNvPr id="7" name="对象 6">
            <a:extLst>
              <a:ext uri="{FF2B5EF4-FFF2-40B4-BE49-F238E27FC236}">
                <a16:creationId xmlns:a16="http://schemas.microsoft.com/office/drawing/2014/main" id="{56126B96-CA88-8AA9-962C-F16896DF7EDD}"/>
              </a:ext>
            </a:extLst>
          </p:cNvPr>
          <p:cNvGraphicFramePr>
            <a:graphicFrameLocks noChangeAspect="1"/>
          </p:cNvGraphicFramePr>
          <p:nvPr>
            <p:extLst>
              <p:ext uri="{D42A27DB-BD31-4B8C-83A1-F6EECF244321}">
                <p14:modId xmlns:p14="http://schemas.microsoft.com/office/powerpoint/2010/main" val="3612072578"/>
              </p:ext>
            </p:extLst>
          </p:nvPr>
        </p:nvGraphicFramePr>
        <p:xfrm>
          <a:off x="7866666" y="1203946"/>
          <a:ext cx="3351037" cy="2569707"/>
        </p:xfrm>
        <a:graphic>
          <a:graphicData uri="http://schemas.openxmlformats.org/presentationml/2006/ole">
            <mc:AlternateContent xmlns:mc="http://schemas.openxmlformats.org/markup-compatibility/2006">
              <mc:Choice xmlns:v="urn:schemas-microsoft-com:vml" Requires="v">
                <p:oleObj name="Graph" r:id="rId4" imgW="5131713" imgH="3939245" progId="Origin95.Graph">
                  <p:embed/>
                </p:oleObj>
              </mc:Choice>
              <mc:Fallback>
                <p:oleObj name="Graph" r:id="rId4" imgW="5131713" imgH="3939245" progId="Origin95.Graph">
                  <p:embed/>
                  <p:pic>
                    <p:nvPicPr>
                      <p:cNvPr id="7" name="对象 6">
                        <a:extLst>
                          <a:ext uri="{FF2B5EF4-FFF2-40B4-BE49-F238E27FC236}">
                            <a16:creationId xmlns:a16="http://schemas.microsoft.com/office/drawing/2014/main" id="{56126B96-CA88-8AA9-962C-F16896DF7ED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866666" y="1203946"/>
                        <a:ext cx="3351037" cy="2569707"/>
                      </a:xfrm>
                      <a:prstGeom prst="rect">
                        <a:avLst/>
                      </a:prstGeom>
                      <a:noFill/>
                    </p:spPr>
                  </p:pic>
                </p:oleObj>
              </mc:Fallback>
            </mc:AlternateContent>
          </a:graphicData>
        </a:graphic>
      </p:graphicFrame>
      <p:pic>
        <p:nvPicPr>
          <p:cNvPr id="4" name="图片 3">
            <a:extLst>
              <a:ext uri="{FF2B5EF4-FFF2-40B4-BE49-F238E27FC236}">
                <a16:creationId xmlns:a16="http://schemas.microsoft.com/office/drawing/2014/main" id="{6CB84EFE-58B5-1FC2-36C5-13093B26A86F}"/>
              </a:ext>
            </a:extLst>
          </p:cNvPr>
          <p:cNvPicPr>
            <a:picLocks noChangeAspect="1"/>
          </p:cNvPicPr>
          <p:nvPr/>
        </p:nvPicPr>
        <p:blipFill>
          <a:blip r:embed="rId6"/>
          <a:stretch>
            <a:fillRect/>
          </a:stretch>
        </p:blipFill>
        <p:spPr>
          <a:xfrm rot="16200000" flipV="1">
            <a:off x="154168" y="4230831"/>
            <a:ext cx="3630962" cy="1061298"/>
          </a:xfrm>
          <a:prstGeom prst="rect">
            <a:avLst/>
          </a:prstGeom>
        </p:spPr>
      </p:pic>
      <p:pic>
        <p:nvPicPr>
          <p:cNvPr id="5" name="图片 4">
            <a:extLst>
              <a:ext uri="{FF2B5EF4-FFF2-40B4-BE49-F238E27FC236}">
                <a16:creationId xmlns:a16="http://schemas.microsoft.com/office/drawing/2014/main" id="{3AB130E8-D23E-AFC1-5BC5-3DBE51104DC0}"/>
              </a:ext>
            </a:extLst>
          </p:cNvPr>
          <p:cNvPicPr>
            <a:picLocks noChangeAspect="1"/>
          </p:cNvPicPr>
          <p:nvPr/>
        </p:nvPicPr>
        <p:blipFill>
          <a:blip r:embed="rId7"/>
          <a:stretch>
            <a:fillRect/>
          </a:stretch>
        </p:blipFill>
        <p:spPr>
          <a:xfrm rot="16200000" flipV="1">
            <a:off x="1750448" y="4232946"/>
            <a:ext cx="3667373" cy="1061297"/>
          </a:xfrm>
          <a:prstGeom prst="rect">
            <a:avLst/>
          </a:prstGeom>
        </p:spPr>
      </p:pic>
      <p:sp>
        <p:nvSpPr>
          <p:cNvPr id="6" name="文本框 5">
            <a:extLst>
              <a:ext uri="{FF2B5EF4-FFF2-40B4-BE49-F238E27FC236}">
                <a16:creationId xmlns:a16="http://schemas.microsoft.com/office/drawing/2014/main" id="{AD6452B8-D0DA-7D7A-DB56-4268CEC7A312}"/>
              </a:ext>
            </a:extLst>
          </p:cNvPr>
          <p:cNvSpPr txBox="1"/>
          <p:nvPr/>
        </p:nvSpPr>
        <p:spPr>
          <a:xfrm>
            <a:off x="1513065" y="6371049"/>
            <a:ext cx="1005403" cy="338554"/>
          </a:xfrm>
          <a:prstGeom prst="rect">
            <a:avLst/>
          </a:prstGeom>
          <a:noFill/>
        </p:spPr>
        <p:txBody>
          <a:bodyPr wrap="none" rtlCol="0">
            <a:spAutoFit/>
          </a:bodyPr>
          <a:lstStyle/>
          <a:p>
            <a:r>
              <a:rPr lang="zh-CN" altLang="en-US" sz="1600" dirty="0">
                <a:latin typeface="黑体" panose="02010609060101010101" pitchFamily="49" charset="-122"/>
                <a:ea typeface="黑体" panose="02010609060101010101" pitchFamily="49" charset="-122"/>
              </a:rPr>
              <a:t>按层绕制</a:t>
            </a:r>
          </a:p>
        </p:txBody>
      </p:sp>
      <p:sp>
        <p:nvSpPr>
          <p:cNvPr id="8" name="文本框 7">
            <a:extLst>
              <a:ext uri="{FF2B5EF4-FFF2-40B4-BE49-F238E27FC236}">
                <a16:creationId xmlns:a16="http://schemas.microsoft.com/office/drawing/2014/main" id="{054B433A-133C-58DE-9B99-E2440320C633}"/>
              </a:ext>
            </a:extLst>
          </p:cNvPr>
          <p:cNvSpPr txBox="1"/>
          <p:nvPr/>
        </p:nvSpPr>
        <p:spPr>
          <a:xfrm>
            <a:off x="3109380" y="6371049"/>
            <a:ext cx="1005403" cy="338554"/>
          </a:xfrm>
          <a:prstGeom prst="rect">
            <a:avLst/>
          </a:prstGeom>
          <a:noFill/>
        </p:spPr>
        <p:txBody>
          <a:bodyPr wrap="none" rtlCol="0">
            <a:spAutoFit/>
          </a:bodyPr>
          <a:lstStyle/>
          <a:p>
            <a:r>
              <a:rPr lang="zh-CN" altLang="en-US" sz="1600" dirty="0">
                <a:latin typeface="黑体" panose="02010609060101010101" pitchFamily="49" charset="-122"/>
                <a:ea typeface="黑体" panose="02010609060101010101" pitchFamily="49" charset="-122"/>
              </a:rPr>
              <a:t>按匝绕制</a:t>
            </a:r>
          </a:p>
        </p:txBody>
      </p:sp>
      <p:sp>
        <p:nvSpPr>
          <p:cNvPr id="9" name="文本框 8">
            <a:extLst>
              <a:ext uri="{FF2B5EF4-FFF2-40B4-BE49-F238E27FC236}">
                <a16:creationId xmlns:a16="http://schemas.microsoft.com/office/drawing/2014/main" id="{98A967CE-8DEB-EC67-4B92-9FE01E0BDAE5}"/>
              </a:ext>
            </a:extLst>
          </p:cNvPr>
          <p:cNvSpPr txBox="1"/>
          <p:nvPr/>
        </p:nvSpPr>
        <p:spPr>
          <a:xfrm>
            <a:off x="471586" y="1574778"/>
            <a:ext cx="7437973" cy="1273875"/>
          </a:xfrm>
          <a:prstGeom prst="rect">
            <a:avLst/>
          </a:prstGeom>
          <a:noFill/>
        </p:spPr>
        <p:txBody>
          <a:bodyPr wrap="square" rtlCol="0">
            <a:spAutoFit/>
          </a:bodyPr>
          <a:lstStyle/>
          <a:p>
            <a:pPr>
              <a:lnSpc>
                <a:spcPct val="150000"/>
              </a:lnSpc>
            </a:pPr>
            <a:r>
              <a:rPr lang="zh-CN" altLang="en-US" dirty="0">
                <a:latin typeface="黑体" panose="02010609060101010101" pitchFamily="49" charset="-122"/>
                <a:ea typeface="黑体" panose="02010609060101010101" pitchFamily="49" charset="-122"/>
              </a:rPr>
              <a:t>线圈绕制中，相邻导线间形成匝间电容和层间电容。匝间电容源于各匝间的电势差异；单层天线可忽略层间电容，但多层绕制时层间导体间距小、重叠面积大，层间电容效应显著增强，不可忽略。</a:t>
            </a:r>
          </a:p>
        </p:txBody>
      </p:sp>
      <p:sp>
        <p:nvSpPr>
          <p:cNvPr id="10" name="文本框 9">
            <a:extLst>
              <a:ext uri="{FF2B5EF4-FFF2-40B4-BE49-F238E27FC236}">
                <a16:creationId xmlns:a16="http://schemas.microsoft.com/office/drawing/2014/main" id="{FF2D0DDA-2104-3F4C-30ED-0E8FD6BEDF4D}"/>
              </a:ext>
            </a:extLst>
          </p:cNvPr>
          <p:cNvSpPr txBox="1"/>
          <p:nvPr/>
        </p:nvSpPr>
        <p:spPr>
          <a:xfrm>
            <a:off x="8434622" y="3722810"/>
            <a:ext cx="2518638" cy="307777"/>
          </a:xfrm>
          <a:prstGeom prst="rect">
            <a:avLst/>
          </a:prstGeom>
          <a:noFill/>
        </p:spPr>
        <p:txBody>
          <a:bodyPr wrap="none" rtlCol="0">
            <a:spAutoFit/>
          </a:bodyPr>
          <a:lstStyle/>
          <a:p>
            <a:r>
              <a:rPr lang="zh-CN" altLang="en-US" sz="1400" dirty="0">
                <a:latin typeface="黑体" panose="02010609060101010101" pitchFamily="49" charset="-122"/>
                <a:ea typeface="黑体" panose="02010609060101010101" pitchFamily="49" charset="-122"/>
              </a:rPr>
              <a:t>不同缠绕方式阻抗随频率变化</a:t>
            </a:r>
          </a:p>
        </p:txBody>
      </p:sp>
      <p:sp>
        <p:nvSpPr>
          <p:cNvPr id="11" name="文本框 10">
            <a:extLst>
              <a:ext uri="{FF2B5EF4-FFF2-40B4-BE49-F238E27FC236}">
                <a16:creationId xmlns:a16="http://schemas.microsoft.com/office/drawing/2014/main" id="{125982B1-8DF8-557B-6470-A251BE62A50E}"/>
              </a:ext>
            </a:extLst>
          </p:cNvPr>
          <p:cNvSpPr txBox="1"/>
          <p:nvPr/>
        </p:nvSpPr>
        <p:spPr>
          <a:xfrm>
            <a:off x="8077218" y="6513832"/>
            <a:ext cx="1980029" cy="307777"/>
          </a:xfrm>
          <a:prstGeom prst="rect">
            <a:avLst/>
          </a:prstGeom>
          <a:noFill/>
        </p:spPr>
        <p:txBody>
          <a:bodyPr wrap="none" rtlCol="0">
            <a:spAutoFit/>
          </a:bodyPr>
          <a:lstStyle/>
          <a:p>
            <a:r>
              <a:rPr lang="zh-CN" altLang="en-US" sz="1400" dirty="0">
                <a:latin typeface="黑体" panose="02010609060101010101" pitchFamily="49" charset="-122"/>
                <a:ea typeface="黑体" panose="02010609060101010101" pitchFamily="49" charset="-122"/>
              </a:rPr>
              <a:t>不同缠绕方式磁场分布</a:t>
            </a:r>
          </a:p>
        </p:txBody>
      </p:sp>
    </p:spTree>
    <p:extLst>
      <p:ext uri="{BB962C8B-B14F-4D97-AF65-F5344CB8AC3E}">
        <p14:creationId xmlns:p14="http://schemas.microsoft.com/office/powerpoint/2010/main" val="345309202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6BD539-2105-254C-1030-7414215664E3}"/>
            </a:ext>
          </a:extLst>
        </p:cNvPr>
        <p:cNvGrpSpPr/>
        <p:nvPr/>
      </p:nvGrpSpPr>
      <p:grpSpPr>
        <a:xfrm>
          <a:off x="0" y="0"/>
          <a:ext cx="0" cy="0"/>
          <a:chOff x="0" y="0"/>
          <a:chExt cx="0" cy="0"/>
        </a:xfrm>
      </p:grpSpPr>
      <p:sp>
        <p:nvSpPr>
          <p:cNvPr id="24" name="矩形 23">
            <a:extLst>
              <a:ext uri="{FF2B5EF4-FFF2-40B4-BE49-F238E27FC236}">
                <a16:creationId xmlns:a16="http://schemas.microsoft.com/office/drawing/2014/main" id="{7780A437-C9CF-0A76-A3B7-ABE1F1A10DDC}"/>
              </a:ext>
            </a:extLst>
          </p:cNvPr>
          <p:cNvSpPr/>
          <p:nvPr/>
        </p:nvSpPr>
        <p:spPr>
          <a:xfrm>
            <a:off x="391886" y="844458"/>
            <a:ext cx="11408228" cy="54429"/>
          </a:xfrm>
          <a:prstGeom prst="rect">
            <a:avLst/>
          </a:prstGeom>
          <a:gradFill>
            <a:gsLst>
              <a:gs pos="100000">
                <a:schemeClr val="accent2">
                  <a:lumMod val="40000"/>
                  <a:lumOff val="60000"/>
                </a:schemeClr>
              </a:gs>
              <a:gs pos="17000">
                <a:srgbClr val="00B0F0"/>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29">
            <a:extLst>
              <a:ext uri="{FF2B5EF4-FFF2-40B4-BE49-F238E27FC236}">
                <a16:creationId xmlns:a16="http://schemas.microsoft.com/office/drawing/2014/main" id="{D9DA2614-1A89-11D3-5F73-ED02AEB307CD}"/>
              </a:ext>
            </a:extLst>
          </p:cNvPr>
          <p:cNvSpPr/>
          <p:nvPr/>
        </p:nvSpPr>
        <p:spPr>
          <a:xfrm>
            <a:off x="624840" y="80813"/>
            <a:ext cx="4709160" cy="707886"/>
          </a:xfrm>
          <a:prstGeom prst="rect">
            <a:avLst/>
          </a:prstGeom>
          <a:noFill/>
        </p:spPr>
        <p:txBody>
          <a:bodyPr wrap="square">
            <a:spAutoFit/>
          </a:bodyPr>
          <a:lstStyle/>
          <a:p>
            <a:r>
              <a:rPr lang="zh-CN" altLang="en-US" sz="4000" b="1" dirty="0">
                <a:solidFill>
                  <a:srgbClr val="002060"/>
                </a:solidFill>
                <a:latin typeface="微软雅黑" panose="020B0503020204020204" pitchFamily="34" charset="-122"/>
                <a:ea typeface="微软雅黑" panose="020B0503020204020204" pitchFamily="34" charset="-122"/>
              </a:rPr>
              <a:t>仿真结果讨论</a:t>
            </a:r>
          </a:p>
        </p:txBody>
      </p:sp>
      <p:pic>
        <p:nvPicPr>
          <p:cNvPr id="21" name="图片 20">
            <a:extLst>
              <a:ext uri="{FF2B5EF4-FFF2-40B4-BE49-F238E27FC236}">
                <a16:creationId xmlns:a16="http://schemas.microsoft.com/office/drawing/2014/main" id="{D90BF7B1-5A91-DC6C-52CF-346E1F25A3B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99498" y="129673"/>
            <a:ext cx="2731447" cy="610166"/>
          </a:xfrm>
          <a:prstGeom prst="rect">
            <a:avLst/>
          </a:prstGeom>
        </p:spPr>
      </p:pic>
      <p:graphicFrame>
        <p:nvGraphicFramePr>
          <p:cNvPr id="12" name="对象 11">
            <a:extLst>
              <a:ext uri="{FF2B5EF4-FFF2-40B4-BE49-F238E27FC236}">
                <a16:creationId xmlns:a16="http://schemas.microsoft.com/office/drawing/2014/main" id="{A0CAA675-81BD-4E1E-7520-658E446BD24C}"/>
              </a:ext>
            </a:extLst>
          </p:cNvPr>
          <p:cNvGraphicFramePr>
            <a:graphicFrameLocks noChangeAspect="1"/>
          </p:cNvGraphicFramePr>
          <p:nvPr/>
        </p:nvGraphicFramePr>
        <p:xfrm>
          <a:off x="7612501" y="3101158"/>
          <a:ext cx="4108450" cy="3149600"/>
        </p:xfrm>
        <a:graphic>
          <a:graphicData uri="http://schemas.openxmlformats.org/presentationml/2006/ole">
            <mc:AlternateContent xmlns:mc="http://schemas.openxmlformats.org/markup-compatibility/2006">
              <mc:Choice xmlns:v="urn:schemas-microsoft-com:vml" Requires="v">
                <p:oleObj name="Graph" r:id="rId3" imgW="5131713" imgH="3939245" progId="Origin95.Graph">
                  <p:embed/>
                </p:oleObj>
              </mc:Choice>
              <mc:Fallback>
                <p:oleObj name="Graph" r:id="rId3" imgW="5131713" imgH="3939245" progId="Origin95.Graph">
                  <p:embed/>
                  <p:pic>
                    <p:nvPicPr>
                      <p:cNvPr id="5" name="对象 4">
                        <a:extLst>
                          <a:ext uri="{FF2B5EF4-FFF2-40B4-BE49-F238E27FC236}">
                            <a16:creationId xmlns:a16="http://schemas.microsoft.com/office/drawing/2014/main" id="{14BCA879-4B2D-05A3-53C4-8F924BD1A7E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12501" y="3101158"/>
                        <a:ext cx="4108450" cy="31496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3" name="文本框 12">
            <a:extLst>
              <a:ext uri="{FF2B5EF4-FFF2-40B4-BE49-F238E27FC236}">
                <a16:creationId xmlns:a16="http://schemas.microsoft.com/office/drawing/2014/main" id="{C4571E27-97E6-4BE5-7FC6-D50DE3C9A9CE}"/>
              </a:ext>
            </a:extLst>
          </p:cNvPr>
          <p:cNvSpPr txBox="1"/>
          <p:nvPr/>
        </p:nvSpPr>
        <p:spPr>
          <a:xfrm>
            <a:off x="360682" y="1082956"/>
            <a:ext cx="4912357" cy="430887"/>
          </a:xfrm>
          <a:prstGeom prst="rect">
            <a:avLst/>
          </a:prstGeom>
          <a:noFill/>
        </p:spPr>
        <p:txBody>
          <a:bodyPr wrap="square" rtlCol="0">
            <a:spAutoFit/>
          </a:bodyPr>
          <a:lstStyle>
            <a:defPPr>
              <a:defRPr lang="zh-CN"/>
            </a:defPPr>
            <a:lvl1pPr>
              <a:defRPr sz="2200" b="1">
                <a:solidFill>
                  <a:srgbClr val="C00000"/>
                </a:solidFill>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Times New Roman" panose="02020603050405020304" pitchFamily="18" charset="0"/>
              </a:defRPr>
            </a:lvl1pPr>
          </a:lstStyle>
          <a:p>
            <a:r>
              <a:rPr lang="en-US" altLang="zh-CN" dirty="0"/>
              <a:t>3.4 </a:t>
            </a:r>
            <a:r>
              <a:rPr lang="zh-CN" altLang="en-US" dirty="0"/>
              <a:t>不同天线效果对比</a:t>
            </a:r>
          </a:p>
        </p:txBody>
      </p:sp>
      <p:sp>
        <p:nvSpPr>
          <p:cNvPr id="14" name="文本框 13">
            <a:extLst>
              <a:ext uri="{FF2B5EF4-FFF2-40B4-BE49-F238E27FC236}">
                <a16:creationId xmlns:a16="http://schemas.microsoft.com/office/drawing/2014/main" id="{897C13D0-A07C-E9A9-BAC4-718DE3F068BA}"/>
              </a:ext>
            </a:extLst>
          </p:cNvPr>
          <p:cNvSpPr txBox="1"/>
          <p:nvPr/>
        </p:nvSpPr>
        <p:spPr>
          <a:xfrm>
            <a:off x="474134" y="1513843"/>
            <a:ext cx="11497732" cy="943528"/>
          </a:xfrm>
          <a:prstGeom prst="rect">
            <a:avLst/>
          </a:prstGeom>
          <a:noFill/>
        </p:spPr>
        <p:txBody>
          <a:bodyPr wrap="square" rtlCol="0">
            <a:spAutoFit/>
          </a:bodyPr>
          <a:lstStyle/>
          <a:p>
            <a:pPr marL="342900" indent="-342900" algn="just">
              <a:lnSpc>
                <a:spcPct val="150000"/>
              </a:lnSpc>
              <a:buFont typeface="Wingdings" panose="05000000000000000000" pitchFamily="2" charset="2"/>
              <a:buChar char="Ø"/>
            </a:pPr>
            <a:r>
              <a:rPr lang="zh-CN" altLang="en-US" sz="2000" dirty="0">
                <a:latin typeface="黑体" panose="02010609060101010101" pitchFamily="49" charset="-122"/>
                <a:ea typeface="黑体" panose="02010609060101010101" pitchFamily="49" charset="-122"/>
              </a:rPr>
              <a:t>利兹线对抗趋肤效应比漆包线更强。</a:t>
            </a:r>
            <a:r>
              <a:rPr lang="zh-CN" altLang="zh-CN" sz="2000" dirty="0">
                <a:latin typeface="黑体" panose="02010609060101010101" pitchFamily="49" charset="-122"/>
                <a:ea typeface="黑体" panose="02010609060101010101" pitchFamily="49" charset="-122"/>
              </a:rPr>
              <a:t>相同频率下利兹线阻抗明显更低，交流损耗更小、导电性能更优。因此在恒压源激励下，利兹线绕制的线圈能获得更大的发射电流。</a:t>
            </a:r>
            <a:endParaRPr lang="zh-CN" altLang="en-US" sz="2000" dirty="0">
              <a:latin typeface="黑体" panose="02010609060101010101" pitchFamily="49" charset="-122"/>
              <a:ea typeface="黑体" panose="02010609060101010101" pitchFamily="49" charset="-122"/>
            </a:endParaRPr>
          </a:p>
        </p:txBody>
      </p:sp>
      <p:pic>
        <p:nvPicPr>
          <p:cNvPr id="15" name="图片 14">
            <a:extLst>
              <a:ext uri="{FF2B5EF4-FFF2-40B4-BE49-F238E27FC236}">
                <a16:creationId xmlns:a16="http://schemas.microsoft.com/office/drawing/2014/main" id="{39214A60-690B-33BE-744E-76496944359B}"/>
              </a:ext>
            </a:extLst>
          </p:cNvPr>
          <p:cNvPicPr>
            <a:picLocks noChangeAspect="1"/>
          </p:cNvPicPr>
          <p:nvPr/>
        </p:nvPicPr>
        <p:blipFill>
          <a:blip r:embed="rId5"/>
          <a:srcRect l="12431" t="17718" r="9375" b="20249"/>
          <a:stretch>
            <a:fillRect/>
          </a:stretch>
        </p:blipFill>
        <p:spPr>
          <a:xfrm>
            <a:off x="564407" y="3246000"/>
            <a:ext cx="6259409" cy="2621905"/>
          </a:xfrm>
          <a:prstGeom prst="rect">
            <a:avLst/>
          </a:prstGeom>
        </p:spPr>
      </p:pic>
    </p:spTree>
    <p:extLst>
      <p:ext uri="{BB962C8B-B14F-4D97-AF65-F5344CB8AC3E}">
        <p14:creationId xmlns:p14="http://schemas.microsoft.com/office/powerpoint/2010/main" val="152659892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DC8EE3-13D1-AE8E-3364-D9EAA003A2EE}"/>
            </a:ext>
          </a:extLst>
        </p:cNvPr>
        <p:cNvGrpSpPr/>
        <p:nvPr/>
      </p:nvGrpSpPr>
      <p:grpSpPr>
        <a:xfrm>
          <a:off x="0" y="0"/>
          <a:ext cx="0" cy="0"/>
          <a:chOff x="0" y="0"/>
          <a:chExt cx="0" cy="0"/>
        </a:xfrm>
      </p:grpSpPr>
      <p:sp>
        <p:nvSpPr>
          <p:cNvPr id="24" name="矩形 23">
            <a:extLst>
              <a:ext uri="{FF2B5EF4-FFF2-40B4-BE49-F238E27FC236}">
                <a16:creationId xmlns:a16="http://schemas.microsoft.com/office/drawing/2014/main" id="{34BEA8CC-2EFA-6C1B-6ED6-C0B315D9D2B2}"/>
              </a:ext>
            </a:extLst>
          </p:cNvPr>
          <p:cNvSpPr/>
          <p:nvPr/>
        </p:nvSpPr>
        <p:spPr>
          <a:xfrm>
            <a:off x="391886" y="844458"/>
            <a:ext cx="11408228" cy="54429"/>
          </a:xfrm>
          <a:prstGeom prst="rect">
            <a:avLst/>
          </a:prstGeom>
          <a:gradFill>
            <a:gsLst>
              <a:gs pos="100000">
                <a:schemeClr val="accent2">
                  <a:lumMod val="40000"/>
                  <a:lumOff val="60000"/>
                </a:schemeClr>
              </a:gs>
              <a:gs pos="17000">
                <a:srgbClr val="00B0F0"/>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29">
            <a:extLst>
              <a:ext uri="{FF2B5EF4-FFF2-40B4-BE49-F238E27FC236}">
                <a16:creationId xmlns:a16="http://schemas.microsoft.com/office/drawing/2014/main" id="{318C0471-F91F-372F-1A95-0F4664E99537}"/>
              </a:ext>
            </a:extLst>
          </p:cNvPr>
          <p:cNvSpPr/>
          <p:nvPr/>
        </p:nvSpPr>
        <p:spPr>
          <a:xfrm>
            <a:off x="624840" y="80813"/>
            <a:ext cx="4709160" cy="707886"/>
          </a:xfrm>
          <a:prstGeom prst="rect">
            <a:avLst/>
          </a:prstGeom>
          <a:noFill/>
        </p:spPr>
        <p:txBody>
          <a:bodyPr wrap="square">
            <a:spAutoFit/>
          </a:bodyPr>
          <a:lstStyle/>
          <a:p>
            <a:r>
              <a:rPr lang="zh-CN" altLang="en-US" sz="4000" b="1" dirty="0">
                <a:solidFill>
                  <a:srgbClr val="002060"/>
                </a:solidFill>
                <a:latin typeface="微软雅黑" panose="020B0503020204020204" pitchFamily="34" charset="-122"/>
                <a:ea typeface="微软雅黑" panose="020B0503020204020204" pitchFamily="34" charset="-122"/>
              </a:rPr>
              <a:t>仿真结果讨论</a:t>
            </a:r>
          </a:p>
        </p:txBody>
      </p:sp>
      <p:pic>
        <p:nvPicPr>
          <p:cNvPr id="21" name="图片 20">
            <a:extLst>
              <a:ext uri="{FF2B5EF4-FFF2-40B4-BE49-F238E27FC236}">
                <a16:creationId xmlns:a16="http://schemas.microsoft.com/office/drawing/2014/main" id="{4DF7236F-FB2F-13B5-DA88-20CC993C9AA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99498" y="129673"/>
            <a:ext cx="2731447" cy="610166"/>
          </a:xfrm>
          <a:prstGeom prst="rect">
            <a:avLst/>
          </a:prstGeom>
        </p:spPr>
      </p:pic>
      <p:pic>
        <p:nvPicPr>
          <p:cNvPr id="2" name="图片 1">
            <a:extLst>
              <a:ext uri="{FF2B5EF4-FFF2-40B4-BE49-F238E27FC236}">
                <a16:creationId xmlns:a16="http://schemas.microsoft.com/office/drawing/2014/main" id="{B4FCA32F-8F7D-C486-16F6-5E3A81E7A7F7}"/>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4819" t="4515" r="7531" b="36223"/>
          <a:stretch>
            <a:fillRect/>
          </a:stretch>
        </p:blipFill>
        <p:spPr bwMode="auto">
          <a:xfrm>
            <a:off x="404716" y="3429001"/>
            <a:ext cx="3444237" cy="2567884"/>
          </a:xfrm>
          <a:prstGeom prst="rect">
            <a:avLst/>
          </a:prstGeom>
          <a:ln>
            <a:noFill/>
          </a:ln>
          <a:extLst>
            <a:ext uri="{53640926-AAD7-44D8-BBD7-CCE9431645EC}">
              <a14:shadowObscured xmlns:a14="http://schemas.microsoft.com/office/drawing/2010/main"/>
            </a:ext>
          </a:extLst>
        </p:spPr>
      </p:pic>
      <p:sp>
        <p:nvSpPr>
          <p:cNvPr id="3" name="文本框 2">
            <a:extLst>
              <a:ext uri="{FF2B5EF4-FFF2-40B4-BE49-F238E27FC236}">
                <a16:creationId xmlns:a16="http://schemas.microsoft.com/office/drawing/2014/main" id="{60D0D09B-BE3E-90F3-3DFC-80E37FE5C485}"/>
              </a:ext>
            </a:extLst>
          </p:cNvPr>
          <p:cNvSpPr txBox="1"/>
          <p:nvPr/>
        </p:nvSpPr>
        <p:spPr>
          <a:xfrm>
            <a:off x="1207354" y="6188596"/>
            <a:ext cx="1826141" cy="338554"/>
          </a:xfrm>
          <a:prstGeom prst="rect">
            <a:avLst/>
          </a:prstGeom>
          <a:noFill/>
        </p:spPr>
        <p:txBody>
          <a:bodyPr wrap="none" rtlCol="0">
            <a:spAutoFit/>
          </a:bodyPr>
          <a:lstStyle/>
          <a:p>
            <a:pPr algn="ctr"/>
            <a:r>
              <a:rPr lang="zh-CN" altLang="zh-CN" sz="1600" dirty="0">
                <a:latin typeface="黑体" panose="02010609060101010101" pitchFamily="49" charset="-122"/>
                <a:ea typeface="黑体" panose="02010609060101010101" pitchFamily="49" charset="-122"/>
              </a:rPr>
              <a:t>相对磁导率的影响</a:t>
            </a:r>
            <a:endParaRPr lang="zh-CN" altLang="en-US" sz="1600" dirty="0">
              <a:latin typeface="黑体" panose="02010609060101010101" pitchFamily="49" charset="-122"/>
              <a:ea typeface="黑体" panose="02010609060101010101" pitchFamily="49" charset="-122"/>
            </a:endParaRPr>
          </a:p>
        </p:txBody>
      </p:sp>
      <p:sp>
        <p:nvSpPr>
          <p:cNvPr id="4" name="文本框 3">
            <a:extLst>
              <a:ext uri="{FF2B5EF4-FFF2-40B4-BE49-F238E27FC236}">
                <a16:creationId xmlns:a16="http://schemas.microsoft.com/office/drawing/2014/main" id="{9032BECD-4A16-EF56-AC7E-4AD4528F66DE}"/>
              </a:ext>
            </a:extLst>
          </p:cNvPr>
          <p:cNvSpPr txBox="1"/>
          <p:nvPr/>
        </p:nvSpPr>
        <p:spPr>
          <a:xfrm>
            <a:off x="5498458" y="6188596"/>
            <a:ext cx="2154757" cy="338554"/>
          </a:xfrm>
          <a:prstGeom prst="rect">
            <a:avLst/>
          </a:prstGeom>
          <a:noFill/>
        </p:spPr>
        <p:txBody>
          <a:bodyPr wrap="none" rtlCol="0">
            <a:spAutoFit/>
          </a:bodyPr>
          <a:lstStyle/>
          <a:p>
            <a:pPr algn="ctr"/>
            <a:r>
              <a:rPr lang="en-US" altLang="zh-CN" sz="1600" dirty="0">
                <a:latin typeface="Times New Roman" panose="02020603050405020304" pitchFamily="18" charset="0"/>
                <a:ea typeface="黑体" panose="02010609060101010101" pitchFamily="49" charset="-122"/>
                <a:cs typeface="Times New Roman" panose="02020603050405020304" pitchFamily="18" charset="0"/>
              </a:rPr>
              <a:t>μ=1</a:t>
            </a:r>
            <a:r>
              <a:rPr lang="zh-CN" altLang="en-US" sz="1600" dirty="0">
                <a:latin typeface="Times New Roman" panose="02020603050405020304" pitchFamily="18" charset="0"/>
                <a:ea typeface="黑体" panose="02010609060101010101" pitchFamily="49" charset="-122"/>
                <a:cs typeface="Times New Roman" panose="02020603050405020304" pitchFamily="18" charset="0"/>
              </a:rPr>
              <a:t>时磁芯厚度</a:t>
            </a:r>
            <a:r>
              <a:rPr lang="zh-CN" altLang="zh-CN" sz="1600" dirty="0">
                <a:latin typeface="Times New Roman" panose="02020603050405020304" pitchFamily="18" charset="0"/>
                <a:ea typeface="黑体" panose="02010609060101010101" pitchFamily="49" charset="-122"/>
                <a:cs typeface="Times New Roman" panose="02020603050405020304" pitchFamily="18" charset="0"/>
              </a:rPr>
              <a:t>的影响</a:t>
            </a:r>
            <a:endParaRPr lang="zh-CN" altLang="en-US" sz="1600" dirty="0">
              <a:latin typeface="Times New Roman" panose="02020603050405020304" pitchFamily="18" charset="0"/>
              <a:ea typeface="黑体" panose="02010609060101010101" pitchFamily="49" charset="-122"/>
              <a:cs typeface="Times New Roman" panose="02020603050405020304" pitchFamily="18" charset="0"/>
            </a:endParaRPr>
          </a:p>
        </p:txBody>
      </p:sp>
      <p:pic>
        <p:nvPicPr>
          <p:cNvPr id="5" name="图片 4">
            <a:extLst>
              <a:ext uri="{FF2B5EF4-FFF2-40B4-BE49-F238E27FC236}">
                <a16:creationId xmlns:a16="http://schemas.microsoft.com/office/drawing/2014/main" id="{A735525C-7CC5-CD75-2BF9-BFDEBB343399}"/>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4733" t="4541" r="8047" b="36490"/>
          <a:stretch>
            <a:fillRect/>
          </a:stretch>
        </p:blipFill>
        <p:spPr bwMode="auto">
          <a:xfrm>
            <a:off x="4733204" y="3429000"/>
            <a:ext cx="3444237" cy="2567885"/>
          </a:xfrm>
          <a:prstGeom prst="rect">
            <a:avLst/>
          </a:prstGeom>
          <a:ln>
            <a:noFill/>
          </a:ln>
          <a:extLst>
            <a:ext uri="{53640926-AAD7-44D8-BBD7-CCE9431645EC}">
              <a14:shadowObscured xmlns:a14="http://schemas.microsoft.com/office/drawing/2010/main"/>
            </a:ext>
          </a:extLst>
        </p:spPr>
      </p:pic>
      <p:pic>
        <p:nvPicPr>
          <p:cNvPr id="6" name="图片 5">
            <a:extLst>
              <a:ext uri="{FF2B5EF4-FFF2-40B4-BE49-F238E27FC236}">
                <a16:creationId xmlns:a16="http://schemas.microsoft.com/office/drawing/2014/main" id="{90A8B86A-EE75-C02A-20B7-FA0BF40B9688}"/>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4184" t="4625" r="8521" b="36351"/>
          <a:stretch>
            <a:fillRect/>
          </a:stretch>
        </p:blipFill>
        <p:spPr bwMode="auto">
          <a:xfrm>
            <a:off x="8293952" y="3429002"/>
            <a:ext cx="3444237" cy="2567884"/>
          </a:xfrm>
          <a:prstGeom prst="rect">
            <a:avLst/>
          </a:prstGeom>
          <a:ln>
            <a:noFill/>
          </a:ln>
          <a:extLst>
            <a:ext uri="{53640926-AAD7-44D8-BBD7-CCE9431645EC}">
              <a14:shadowObscured xmlns:a14="http://schemas.microsoft.com/office/drawing/2010/main"/>
            </a:ext>
          </a:extLst>
        </p:spPr>
      </p:pic>
      <p:sp>
        <p:nvSpPr>
          <p:cNvPr id="7" name="文本框 6">
            <a:extLst>
              <a:ext uri="{FF2B5EF4-FFF2-40B4-BE49-F238E27FC236}">
                <a16:creationId xmlns:a16="http://schemas.microsoft.com/office/drawing/2014/main" id="{9676E723-F5EC-7732-A8D2-3CCC5E3890B4}"/>
              </a:ext>
            </a:extLst>
          </p:cNvPr>
          <p:cNvSpPr txBox="1"/>
          <p:nvPr/>
        </p:nvSpPr>
        <p:spPr>
          <a:xfrm>
            <a:off x="360682" y="1082956"/>
            <a:ext cx="4912357" cy="430887"/>
          </a:xfrm>
          <a:prstGeom prst="rect">
            <a:avLst/>
          </a:prstGeom>
          <a:noFill/>
        </p:spPr>
        <p:txBody>
          <a:bodyPr wrap="square" rtlCol="0">
            <a:spAutoFit/>
          </a:bodyPr>
          <a:lstStyle>
            <a:defPPr>
              <a:defRPr lang="zh-CN"/>
            </a:defPPr>
            <a:lvl1pPr>
              <a:defRPr sz="2200" b="1">
                <a:solidFill>
                  <a:srgbClr val="C00000"/>
                </a:solidFill>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Times New Roman" panose="02020603050405020304" pitchFamily="18" charset="0"/>
              </a:defRPr>
            </a:lvl1pPr>
          </a:lstStyle>
          <a:p>
            <a:r>
              <a:rPr lang="en-US" altLang="zh-CN" dirty="0"/>
              <a:t>3.5 </a:t>
            </a:r>
            <a:r>
              <a:rPr lang="zh-CN" altLang="en-US" dirty="0"/>
              <a:t>磁芯对天线信号强度的影响</a:t>
            </a:r>
          </a:p>
        </p:txBody>
      </p:sp>
      <p:sp>
        <p:nvSpPr>
          <p:cNvPr id="8" name="文本框 7">
            <a:extLst>
              <a:ext uri="{FF2B5EF4-FFF2-40B4-BE49-F238E27FC236}">
                <a16:creationId xmlns:a16="http://schemas.microsoft.com/office/drawing/2014/main" id="{FEC7D519-FF48-7138-5113-11B46D1C9F30}"/>
              </a:ext>
            </a:extLst>
          </p:cNvPr>
          <p:cNvSpPr txBox="1"/>
          <p:nvPr/>
        </p:nvSpPr>
        <p:spPr>
          <a:xfrm>
            <a:off x="360682" y="1636035"/>
            <a:ext cx="11377507" cy="1286250"/>
          </a:xfrm>
          <a:prstGeom prst="rect">
            <a:avLst/>
          </a:prstGeom>
          <a:noFill/>
        </p:spPr>
        <p:txBody>
          <a:bodyPr wrap="square" rtlCol="0">
            <a:spAutoFit/>
          </a:bodyPr>
          <a:lstStyle/>
          <a:p>
            <a:pPr marL="342900" indent="-342900">
              <a:lnSpc>
                <a:spcPct val="150000"/>
              </a:lnSpc>
              <a:buFont typeface="Wingdings" panose="05000000000000000000" pitchFamily="2" charset="2"/>
              <a:buChar char="Ø"/>
            </a:pPr>
            <a:r>
              <a:rPr lang="zh-CN" altLang="en-US" dirty="0">
                <a:latin typeface="Times New Roman" panose="02020603050405020304" pitchFamily="18" charset="0"/>
                <a:ea typeface="黑体" panose="02010609060101010101" pitchFamily="49" charset="-122"/>
                <a:cs typeface="Times New Roman" panose="02020603050405020304" pitchFamily="18" charset="0"/>
              </a:rPr>
              <a:t>磁芯磁导率的影响：磁芯对不同发射频率的增益几乎一致，随相对磁导率增加存在饱和现象；同时，含磁芯接收信号约为无磁芯的</a:t>
            </a:r>
            <a:r>
              <a:rPr lang="en-US" altLang="zh-CN" dirty="0">
                <a:latin typeface="Times New Roman" panose="02020603050405020304" pitchFamily="18" charset="0"/>
                <a:ea typeface="黑体" panose="02010609060101010101" pitchFamily="49" charset="-122"/>
                <a:cs typeface="Times New Roman" panose="02020603050405020304" pitchFamily="18" charset="0"/>
              </a:rPr>
              <a:t>20</a:t>
            </a:r>
            <a:r>
              <a:rPr lang="zh-CN" altLang="en-US" dirty="0">
                <a:latin typeface="Times New Roman" panose="02020603050405020304" pitchFamily="18" charset="0"/>
                <a:ea typeface="黑体" panose="02010609060101010101" pitchFamily="49" charset="-122"/>
                <a:cs typeface="Times New Roman" panose="02020603050405020304" pitchFamily="18" charset="0"/>
              </a:rPr>
              <a:t>倍，而接收效率仅与发射频率相关（暂定相对磁导率</a:t>
            </a:r>
            <a:r>
              <a:rPr lang="en-US" altLang="zh-CN" dirty="0">
                <a:latin typeface="Times New Roman" panose="02020603050405020304" pitchFamily="18" charset="0"/>
                <a:ea typeface="黑体" panose="02010609060101010101" pitchFamily="49" charset="-122"/>
                <a:cs typeface="Times New Roman" panose="02020603050405020304" pitchFamily="18" charset="0"/>
              </a:rPr>
              <a:t>1000-3000</a:t>
            </a:r>
            <a:r>
              <a:rPr lang="zh-CN" altLang="en-US" dirty="0">
                <a:latin typeface="Times New Roman" panose="02020603050405020304" pitchFamily="18" charset="0"/>
                <a:ea typeface="黑体" panose="02010609060101010101" pitchFamily="49" charset="-122"/>
                <a:cs typeface="Times New Roman" panose="02020603050405020304" pitchFamily="18" charset="0"/>
              </a:rPr>
              <a:t>）；</a:t>
            </a:r>
            <a:endParaRPr lang="en-US" altLang="zh-CN" dirty="0">
              <a:latin typeface="Times New Roman" panose="02020603050405020304" pitchFamily="18" charset="0"/>
              <a:ea typeface="黑体" panose="02010609060101010101" pitchFamily="49" charset="-122"/>
              <a:cs typeface="Times New Roman" panose="02020603050405020304" pitchFamily="18" charset="0"/>
            </a:endParaRPr>
          </a:p>
          <a:p>
            <a:pPr marL="342900" indent="-342900">
              <a:lnSpc>
                <a:spcPct val="150000"/>
              </a:lnSpc>
              <a:buFont typeface="Wingdings" panose="05000000000000000000" pitchFamily="2" charset="2"/>
              <a:buChar char="Ø"/>
            </a:pPr>
            <a:r>
              <a:rPr lang="zh-CN" altLang="en-US" dirty="0">
                <a:latin typeface="Times New Roman" panose="02020603050405020304" pitchFamily="18" charset="0"/>
                <a:ea typeface="黑体" panose="02010609060101010101" pitchFamily="49" charset="-122"/>
                <a:cs typeface="Times New Roman" panose="02020603050405020304" pitchFamily="18" charset="0"/>
              </a:rPr>
              <a:t>磁芯磁导率和宽度的影响：低磁导率对磁芯厚度变化有影响，高磁导率时对磁芯厚度变化不敏感。</a:t>
            </a:r>
          </a:p>
        </p:txBody>
      </p:sp>
      <p:sp>
        <p:nvSpPr>
          <p:cNvPr id="9" name="文本框 8">
            <a:extLst>
              <a:ext uri="{FF2B5EF4-FFF2-40B4-BE49-F238E27FC236}">
                <a16:creationId xmlns:a16="http://schemas.microsoft.com/office/drawing/2014/main" id="{50BB8473-4D90-6AF8-C092-8172EE1F9281}"/>
              </a:ext>
            </a:extLst>
          </p:cNvPr>
          <p:cNvSpPr txBox="1"/>
          <p:nvPr/>
        </p:nvSpPr>
        <p:spPr>
          <a:xfrm>
            <a:off x="8878094" y="6188596"/>
            <a:ext cx="2462534" cy="338554"/>
          </a:xfrm>
          <a:prstGeom prst="rect">
            <a:avLst/>
          </a:prstGeom>
          <a:noFill/>
        </p:spPr>
        <p:txBody>
          <a:bodyPr wrap="none" rtlCol="0">
            <a:spAutoFit/>
          </a:bodyPr>
          <a:lstStyle/>
          <a:p>
            <a:pPr algn="ctr"/>
            <a:r>
              <a:rPr lang="en-US" altLang="zh-CN" sz="1600" dirty="0">
                <a:latin typeface="Times New Roman" panose="02020603050405020304" pitchFamily="18" charset="0"/>
                <a:ea typeface="黑体" panose="02010609060101010101" pitchFamily="49" charset="-122"/>
                <a:cs typeface="Times New Roman" panose="02020603050405020304" pitchFamily="18" charset="0"/>
              </a:rPr>
              <a:t>μ=1000</a:t>
            </a:r>
            <a:r>
              <a:rPr lang="zh-CN" altLang="en-US" sz="1600" dirty="0">
                <a:latin typeface="Times New Roman" panose="02020603050405020304" pitchFamily="18" charset="0"/>
                <a:ea typeface="黑体" panose="02010609060101010101" pitchFamily="49" charset="-122"/>
                <a:cs typeface="Times New Roman" panose="02020603050405020304" pitchFamily="18" charset="0"/>
              </a:rPr>
              <a:t>时磁芯厚度</a:t>
            </a:r>
            <a:r>
              <a:rPr lang="zh-CN" altLang="zh-CN" sz="1600" dirty="0">
                <a:latin typeface="Times New Roman" panose="02020603050405020304" pitchFamily="18" charset="0"/>
                <a:ea typeface="黑体" panose="02010609060101010101" pitchFamily="49" charset="-122"/>
                <a:cs typeface="Times New Roman" panose="02020603050405020304" pitchFamily="18" charset="0"/>
              </a:rPr>
              <a:t>的影响</a:t>
            </a:r>
            <a:endParaRPr lang="zh-CN" altLang="en-US" sz="1600" dirty="0">
              <a:latin typeface="Times New Roman" panose="02020603050405020304" pitchFamily="18" charset="0"/>
              <a:ea typeface="黑体" panose="02010609060101010101" pitchFamily="49" charset="-122"/>
              <a:cs typeface="Times New Roman" panose="02020603050405020304" pitchFamily="18" charset="0"/>
            </a:endParaRPr>
          </a:p>
        </p:txBody>
      </p:sp>
    </p:spTree>
    <p:extLst>
      <p:ext uri="{BB962C8B-B14F-4D97-AF65-F5344CB8AC3E}">
        <p14:creationId xmlns:p14="http://schemas.microsoft.com/office/powerpoint/2010/main" val="212858939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A5823C-D513-F698-9320-7051C4B63DFC}"/>
            </a:ext>
          </a:extLst>
        </p:cNvPr>
        <p:cNvGrpSpPr/>
        <p:nvPr/>
      </p:nvGrpSpPr>
      <p:grpSpPr>
        <a:xfrm>
          <a:off x="0" y="0"/>
          <a:ext cx="0" cy="0"/>
          <a:chOff x="0" y="0"/>
          <a:chExt cx="0" cy="0"/>
        </a:xfrm>
      </p:grpSpPr>
      <p:sp>
        <p:nvSpPr>
          <p:cNvPr id="24" name="矩形 23">
            <a:extLst>
              <a:ext uri="{FF2B5EF4-FFF2-40B4-BE49-F238E27FC236}">
                <a16:creationId xmlns:a16="http://schemas.microsoft.com/office/drawing/2014/main" id="{87B51569-A952-2E8E-1B20-F7C28CDF3267}"/>
              </a:ext>
            </a:extLst>
          </p:cNvPr>
          <p:cNvSpPr/>
          <p:nvPr/>
        </p:nvSpPr>
        <p:spPr>
          <a:xfrm>
            <a:off x="391886" y="844458"/>
            <a:ext cx="11408228" cy="54429"/>
          </a:xfrm>
          <a:prstGeom prst="rect">
            <a:avLst/>
          </a:prstGeom>
          <a:gradFill>
            <a:gsLst>
              <a:gs pos="100000">
                <a:schemeClr val="accent2">
                  <a:lumMod val="40000"/>
                  <a:lumOff val="60000"/>
                </a:schemeClr>
              </a:gs>
              <a:gs pos="17000">
                <a:srgbClr val="00B0F0"/>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29">
            <a:extLst>
              <a:ext uri="{FF2B5EF4-FFF2-40B4-BE49-F238E27FC236}">
                <a16:creationId xmlns:a16="http://schemas.microsoft.com/office/drawing/2014/main" id="{7DB52BD8-8FD8-C1E8-D3E0-AADA8C97D821}"/>
              </a:ext>
            </a:extLst>
          </p:cNvPr>
          <p:cNvSpPr/>
          <p:nvPr/>
        </p:nvSpPr>
        <p:spPr>
          <a:xfrm>
            <a:off x="624840" y="80813"/>
            <a:ext cx="4709160" cy="707886"/>
          </a:xfrm>
          <a:prstGeom prst="rect">
            <a:avLst/>
          </a:prstGeom>
          <a:noFill/>
        </p:spPr>
        <p:txBody>
          <a:bodyPr wrap="square">
            <a:spAutoFit/>
          </a:bodyPr>
          <a:lstStyle/>
          <a:p>
            <a:r>
              <a:rPr lang="zh-CN" altLang="en-US" sz="4000" b="1" dirty="0">
                <a:solidFill>
                  <a:srgbClr val="002060"/>
                </a:solidFill>
                <a:latin typeface="微软雅黑" panose="020B0503020204020204" pitchFamily="34" charset="-122"/>
                <a:ea typeface="微软雅黑" panose="020B0503020204020204" pitchFamily="34" charset="-122"/>
              </a:rPr>
              <a:t>仿真结果讨论</a:t>
            </a:r>
          </a:p>
        </p:txBody>
      </p:sp>
      <p:pic>
        <p:nvPicPr>
          <p:cNvPr id="21" name="图片 20">
            <a:extLst>
              <a:ext uri="{FF2B5EF4-FFF2-40B4-BE49-F238E27FC236}">
                <a16:creationId xmlns:a16="http://schemas.microsoft.com/office/drawing/2014/main" id="{588DB76A-48E9-555B-2417-A8D310DDD28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99498" y="129673"/>
            <a:ext cx="2731447" cy="610166"/>
          </a:xfrm>
          <a:prstGeom prst="rect">
            <a:avLst/>
          </a:prstGeom>
        </p:spPr>
      </p:pic>
      <p:sp>
        <p:nvSpPr>
          <p:cNvPr id="2" name="文本框 1">
            <a:extLst>
              <a:ext uri="{FF2B5EF4-FFF2-40B4-BE49-F238E27FC236}">
                <a16:creationId xmlns:a16="http://schemas.microsoft.com/office/drawing/2014/main" id="{D1D1B527-BEA8-658E-6884-10223F1401D1}"/>
              </a:ext>
            </a:extLst>
          </p:cNvPr>
          <p:cNvSpPr txBox="1"/>
          <p:nvPr/>
        </p:nvSpPr>
        <p:spPr>
          <a:xfrm>
            <a:off x="360682" y="1082956"/>
            <a:ext cx="4912357" cy="430887"/>
          </a:xfrm>
          <a:prstGeom prst="rect">
            <a:avLst/>
          </a:prstGeom>
          <a:noFill/>
        </p:spPr>
        <p:txBody>
          <a:bodyPr wrap="square" rtlCol="0">
            <a:spAutoFit/>
          </a:bodyPr>
          <a:lstStyle>
            <a:defPPr>
              <a:defRPr lang="zh-CN"/>
            </a:defPPr>
            <a:lvl1pPr>
              <a:defRPr sz="2200" b="1">
                <a:solidFill>
                  <a:srgbClr val="C00000"/>
                </a:solidFill>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Times New Roman" panose="02020603050405020304" pitchFamily="18" charset="0"/>
              </a:defRPr>
            </a:lvl1pPr>
          </a:lstStyle>
          <a:p>
            <a:r>
              <a:rPr lang="en-US" altLang="zh-CN" dirty="0"/>
              <a:t>3.5 </a:t>
            </a:r>
            <a:r>
              <a:rPr lang="zh-CN" altLang="en-US" dirty="0"/>
              <a:t>磁芯对天线信号强度的影响</a:t>
            </a:r>
          </a:p>
        </p:txBody>
      </p:sp>
      <p:sp>
        <p:nvSpPr>
          <p:cNvPr id="3" name="文本框 2">
            <a:extLst>
              <a:ext uri="{FF2B5EF4-FFF2-40B4-BE49-F238E27FC236}">
                <a16:creationId xmlns:a16="http://schemas.microsoft.com/office/drawing/2014/main" id="{DEBA41FE-2539-ADA1-9414-28F855D7E53B}"/>
              </a:ext>
            </a:extLst>
          </p:cNvPr>
          <p:cNvSpPr txBox="1"/>
          <p:nvPr/>
        </p:nvSpPr>
        <p:spPr>
          <a:xfrm>
            <a:off x="360682" y="1580155"/>
            <a:ext cx="11377507" cy="1418915"/>
          </a:xfrm>
          <a:prstGeom prst="rect">
            <a:avLst/>
          </a:prstGeom>
          <a:noFill/>
        </p:spPr>
        <p:txBody>
          <a:bodyPr wrap="square" rtlCol="0">
            <a:spAutoFit/>
          </a:bodyPr>
          <a:lstStyle/>
          <a:p>
            <a:pPr marL="342900" indent="-342900" algn="just">
              <a:lnSpc>
                <a:spcPct val="150000"/>
              </a:lnSpc>
              <a:buFont typeface="Wingdings" panose="05000000000000000000" pitchFamily="2" charset="2"/>
              <a:buChar char="Ø"/>
            </a:pPr>
            <a:r>
              <a:rPr lang="zh-CN" altLang="en-US" sz="2000" dirty="0">
                <a:latin typeface="Times New Roman" panose="02020603050405020304" pitchFamily="18" charset="0"/>
                <a:ea typeface="黑体" panose="02010609060101010101" pitchFamily="49" charset="-122"/>
                <a:cs typeface="Times New Roman" panose="02020603050405020304" pitchFamily="18" charset="0"/>
              </a:rPr>
              <a:t>磁芯长度的影响：</a:t>
            </a:r>
            <a:r>
              <a:rPr lang="zh-CN" altLang="zh-CN" sz="2000" dirty="0">
                <a:latin typeface="Times New Roman" panose="02020603050405020304" pitchFamily="18" charset="0"/>
                <a:ea typeface="黑体" panose="02010609060101010101" pitchFamily="49" charset="-122"/>
                <a:cs typeface="Times New Roman" panose="02020603050405020304" pitchFamily="18" charset="0"/>
              </a:rPr>
              <a:t>设置发射电流为</a:t>
            </a:r>
            <a:r>
              <a:rPr lang="en-US" altLang="zh-CN" sz="2000" dirty="0">
                <a:latin typeface="Times New Roman" panose="02020603050405020304" pitchFamily="18" charset="0"/>
                <a:ea typeface="黑体" panose="02010609060101010101" pitchFamily="49" charset="-122"/>
                <a:cs typeface="Times New Roman" panose="02020603050405020304" pitchFamily="18" charset="0"/>
              </a:rPr>
              <a:t>1.3A</a:t>
            </a:r>
            <a:r>
              <a:rPr lang="zh-CN" altLang="zh-CN" sz="2000" dirty="0">
                <a:latin typeface="Times New Roman" panose="02020603050405020304" pitchFamily="18" charset="0"/>
                <a:ea typeface="黑体" panose="02010609060101010101" pitchFamily="49" charset="-122"/>
                <a:cs typeface="Times New Roman" panose="02020603050405020304" pitchFamily="18" charset="0"/>
              </a:rPr>
              <a:t>，以接收信号大于</a:t>
            </a:r>
            <a:r>
              <a:rPr lang="en-US" altLang="zh-CN" sz="2000" dirty="0">
                <a:latin typeface="Times New Roman" panose="02020603050405020304" pitchFamily="18" charset="0"/>
                <a:ea typeface="黑体" panose="02010609060101010101" pitchFamily="49" charset="-122"/>
                <a:cs typeface="Times New Roman" panose="02020603050405020304" pitchFamily="18" charset="0"/>
              </a:rPr>
              <a:t>100nV</a:t>
            </a:r>
            <a:r>
              <a:rPr lang="zh-CN" altLang="zh-CN" sz="2000" dirty="0">
                <a:latin typeface="Times New Roman" panose="02020603050405020304" pitchFamily="18" charset="0"/>
                <a:ea typeface="黑体" panose="02010609060101010101" pitchFamily="49" charset="-122"/>
                <a:cs typeface="Times New Roman" panose="02020603050405020304" pitchFamily="18" charset="0"/>
              </a:rPr>
              <a:t>为标准，计算不同磁芯长度下所需要的最少轴向接收匝数。测试源距为</a:t>
            </a:r>
            <a:r>
              <a:rPr lang="en-US" altLang="zh-CN" sz="2000" dirty="0">
                <a:latin typeface="Times New Roman" panose="02020603050405020304" pitchFamily="18" charset="0"/>
                <a:ea typeface="黑体" panose="02010609060101010101" pitchFamily="49" charset="-122"/>
                <a:cs typeface="Times New Roman" panose="02020603050405020304" pitchFamily="18" charset="0"/>
              </a:rPr>
              <a:t>40m</a:t>
            </a:r>
            <a:r>
              <a:rPr lang="zh-CN" altLang="zh-CN" sz="2000" dirty="0">
                <a:latin typeface="Times New Roman" panose="02020603050405020304" pitchFamily="18" charset="0"/>
                <a:ea typeface="黑体" panose="02010609060101010101" pitchFamily="49" charset="-122"/>
                <a:cs typeface="Times New Roman" panose="02020603050405020304" pitchFamily="18" charset="0"/>
              </a:rPr>
              <a:t>。其中，红黄、蓝、绿分别表示磁芯长度为</a:t>
            </a:r>
            <a:r>
              <a:rPr lang="en-US" altLang="zh-CN" sz="2000" dirty="0">
                <a:latin typeface="Times New Roman" panose="02020603050405020304" pitchFamily="18" charset="0"/>
                <a:ea typeface="黑体" panose="02010609060101010101" pitchFamily="49" charset="-122"/>
                <a:cs typeface="Times New Roman" panose="02020603050405020304" pitchFamily="18" charset="0"/>
              </a:rPr>
              <a:t>4 cm</a:t>
            </a:r>
            <a:r>
              <a:rPr lang="zh-CN" altLang="zh-CN" sz="2000" dirty="0">
                <a:latin typeface="Times New Roman" panose="02020603050405020304" pitchFamily="18" charset="0"/>
                <a:ea typeface="黑体" panose="02010609060101010101" pitchFamily="49" charset="-122"/>
                <a:cs typeface="Times New Roman" panose="02020603050405020304" pitchFamily="18" charset="0"/>
              </a:rPr>
              <a:t>、</a:t>
            </a:r>
            <a:r>
              <a:rPr lang="en-US" altLang="zh-CN" sz="2000" dirty="0">
                <a:latin typeface="Times New Roman" panose="02020603050405020304" pitchFamily="18" charset="0"/>
                <a:ea typeface="黑体" panose="02010609060101010101" pitchFamily="49" charset="-122"/>
                <a:cs typeface="Times New Roman" panose="02020603050405020304" pitchFamily="18" charset="0"/>
              </a:rPr>
              <a:t>5.74 cm</a:t>
            </a:r>
            <a:r>
              <a:rPr lang="zh-CN" altLang="zh-CN" sz="2000" dirty="0">
                <a:latin typeface="Times New Roman" panose="02020603050405020304" pitchFamily="18" charset="0"/>
                <a:ea typeface="黑体" panose="02010609060101010101" pitchFamily="49" charset="-122"/>
                <a:cs typeface="Times New Roman" panose="02020603050405020304" pitchFamily="18" charset="0"/>
              </a:rPr>
              <a:t>、</a:t>
            </a:r>
            <a:r>
              <a:rPr lang="en-US" altLang="zh-CN" sz="2000" dirty="0">
                <a:latin typeface="Times New Roman" panose="02020603050405020304" pitchFamily="18" charset="0"/>
                <a:ea typeface="黑体" panose="02010609060101010101" pitchFamily="49" charset="-122"/>
                <a:cs typeface="Times New Roman" panose="02020603050405020304" pitchFamily="18" charset="0"/>
              </a:rPr>
              <a:t>8 cm</a:t>
            </a:r>
            <a:r>
              <a:rPr lang="zh-CN" altLang="zh-CN" sz="2000" dirty="0">
                <a:latin typeface="Times New Roman" panose="02020603050405020304" pitchFamily="18" charset="0"/>
                <a:ea typeface="黑体" panose="02010609060101010101" pitchFamily="49" charset="-122"/>
                <a:cs typeface="Times New Roman" panose="02020603050405020304" pitchFamily="18" charset="0"/>
              </a:rPr>
              <a:t>时所需要的线圈匝数</a:t>
            </a:r>
            <a:r>
              <a:rPr lang="zh-CN" altLang="en-US" sz="2000" dirty="0">
                <a:latin typeface="Times New Roman" panose="02020603050405020304" pitchFamily="18" charset="0"/>
                <a:ea typeface="黑体" panose="02010609060101010101" pitchFamily="49" charset="-122"/>
                <a:cs typeface="Times New Roman" panose="02020603050405020304" pitchFamily="18" charset="0"/>
              </a:rPr>
              <a:t>。</a:t>
            </a:r>
            <a:endParaRPr lang="zh-CN" altLang="en-US" sz="2400" dirty="0">
              <a:latin typeface="Times New Roman" panose="02020603050405020304" pitchFamily="18" charset="0"/>
              <a:ea typeface="黑体" panose="02010609060101010101" pitchFamily="49" charset="-122"/>
              <a:cs typeface="Times New Roman" panose="02020603050405020304" pitchFamily="18" charset="0"/>
            </a:endParaRPr>
          </a:p>
        </p:txBody>
      </p:sp>
      <p:pic>
        <p:nvPicPr>
          <p:cNvPr id="4" name="图片 3">
            <a:extLst>
              <a:ext uri="{FF2B5EF4-FFF2-40B4-BE49-F238E27FC236}">
                <a16:creationId xmlns:a16="http://schemas.microsoft.com/office/drawing/2014/main" id="{EA5A8681-386B-80AF-119B-4A46F9F67899}"/>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15376" y="3202613"/>
            <a:ext cx="6468117" cy="3357876"/>
          </a:xfrm>
          <a:prstGeom prst="rect">
            <a:avLst/>
          </a:prstGeom>
          <a:noFill/>
          <a:ln>
            <a:noFill/>
          </a:ln>
        </p:spPr>
      </p:pic>
    </p:spTree>
    <p:extLst>
      <p:ext uri="{BB962C8B-B14F-4D97-AF65-F5344CB8AC3E}">
        <p14:creationId xmlns:p14="http://schemas.microsoft.com/office/powerpoint/2010/main" val="379972487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BE0CCC-3056-C2C8-0D72-CDFF05437158}"/>
            </a:ext>
          </a:extLst>
        </p:cNvPr>
        <p:cNvGrpSpPr/>
        <p:nvPr/>
      </p:nvGrpSpPr>
      <p:grpSpPr>
        <a:xfrm>
          <a:off x="0" y="0"/>
          <a:ext cx="0" cy="0"/>
          <a:chOff x="0" y="0"/>
          <a:chExt cx="0" cy="0"/>
        </a:xfrm>
      </p:grpSpPr>
      <p:sp>
        <p:nvSpPr>
          <p:cNvPr id="24" name="矩形 23">
            <a:extLst>
              <a:ext uri="{FF2B5EF4-FFF2-40B4-BE49-F238E27FC236}">
                <a16:creationId xmlns:a16="http://schemas.microsoft.com/office/drawing/2014/main" id="{850F54ED-87C5-2339-1C26-FA368B33AE21}"/>
              </a:ext>
            </a:extLst>
          </p:cNvPr>
          <p:cNvSpPr/>
          <p:nvPr/>
        </p:nvSpPr>
        <p:spPr>
          <a:xfrm>
            <a:off x="391886" y="844458"/>
            <a:ext cx="11408228" cy="54429"/>
          </a:xfrm>
          <a:prstGeom prst="rect">
            <a:avLst/>
          </a:prstGeom>
          <a:gradFill>
            <a:gsLst>
              <a:gs pos="100000">
                <a:schemeClr val="accent2">
                  <a:lumMod val="40000"/>
                  <a:lumOff val="60000"/>
                </a:schemeClr>
              </a:gs>
              <a:gs pos="17000">
                <a:srgbClr val="00B0F0"/>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29">
            <a:extLst>
              <a:ext uri="{FF2B5EF4-FFF2-40B4-BE49-F238E27FC236}">
                <a16:creationId xmlns:a16="http://schemas.microsoft.com/office/drawing/2014/main" id="{16B3424F-E36F-213A-4C5E-379F50970E04}"/>
              </a:ext>
            </a:extLst>
          </p:cNvPr>
          <p:cNvSpPr/>
          <p:nvPr/>
        </p:nvSpPr>
        <p:spPr>
          <a:xfrm>
            <a:off x="624840" y="80813"/>
            <a:ext cx="4709160" cy="707886"/>
          </a:xfrm>
          <a:prstGeom prst="rect">
            <a:avLst/>
          </a:prstGeom>
          <a:noFill/>
        </p:spPr>
        <p:txBody>
          <a:bodyPr wrap="square">
            <a:spAutoFit/>
          </a:bodyPr>
          <a:lstStyle/>
          <a:p>
            <a:r>
              <a:rPr lang="zh-CN" altLang="en-US" sz="4000" b="1" dirty="0">
                <a:solidFill>
                  <a:srgbClr val="002060"/>
                </a:solidFill>
                <a:latin typeface="微软雅黑" panose="020B0503020204020204" pitchFamily="34" charset="-122"/>
                <a:ea typeface="微软雅黑" panose="020B0503020204020204" pitchFamily="34" charset="-122"/>
              </a:rPr>
              <a:t>仿真结果讨论</a:t>
            </a:r>
          </a:p>
        </p:txBody>
      </p:sp>
      <p:pic>
        <p:nvPicPr>
          <p:cNvPr id="21" name="图片 20">
            <a:extLst>
              <a:ext uri="{FF2B5EF4-FFF2-40B4-BE49-F238E27FC236}">
                <a16:creationId xmlns:a16="http://schemas.microsoft.com/office/drawing/2014/main" id="{B77BA73B-BB33-795E-2906-119900773C5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99498" y="129673"/>
            <a:ext cx="2731447" cy="610166"/>
          </a:xfrm>
          <a:prstGeom prst="rect">
            <a:avLst/>
          </a:prstGeom>
        </p:spPr>
      </p:pic>
      <p:sp>
        <p:nvSpPr>
          <p:cNvPr id="2" name="文本框 1">
            <a:extLst>
              <a:ext uri="{FF2B5EF4-FFF2-40B4-BE49-F238E27FC236}">
                <a16:creationId xmlns:a16="http://schemas.microsoft.com/office/drawing/2014/main" id="{28381450-0798-B59A-2385-531B6F1867CA}"/>
              </a:ext>
            </a:extLst>
          </p:cNvPr>
          <p:cNvSpPr txBox="1"/>
          <p:nvPr/>
        </p:nvSpPr>
        <p:spPr>
          <a:xfrm>
            <a:off x="360682" y="1082956"/>
            <a:ext cx="4912357" cy="430887"/>
          </a:xfrm>
          <a:prstGeom prst="rect">
            <a:avLst/>
          </a:prstGeom>
          <a:noFill/>
        </p:spPr>
        <p:txBody>
          <a:bodyPr wrap="square" rtlCol="0">
            <a:spAutoFit/>
          </a:bodyPr>
          <a:lstStyle>
            <a:defPPr>
              <a:defRPr lang="zh-CN"/>
            </a:defPPr>
            <a:lvl1pPr>
              <a:defRPr sz="2200" b="1">
                <a:solidFill>
                  <a:srgbClr val="C00000"/>
                </a:solidFill>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Times New Roman" panose="02020603050405020304" pitchFamily="18" charset="0"/>
              </a:defRPr>
            </a:lvl1pPr>
          </a:lstStyle>
          <a:p>
            <a:r>
              <a:rPr lang="en-US" altLang="zh-CN" dirty="0"/>
              <a:t>3.5 </a:t>
            </a:r>
            <a:r>
              <a:rPr lang="zh-CN" altLang="en-US" dirty="0"/>
              <a:t>磁芯对天线信号强度的影响</a:t>
            </a:r>
          </a:p>
        </p:txBody>
      </p:sp>
      <p:pic>
        <p:nvPicPr>
          <p:cNvPr id="3" name="图片 2">
            <a:extLst>
              <a:ext uri="{FF2B5EF4-FFF2-40B4-BE49-F238E27FC236}">
                <a16:creationId xmlns:a16="http://schemas.microsoft.com/office/drawing/2014/main" id="{FADE0859-E6D2-9554-9883-780E098DF199}"/>
              </a:ext>
            </a:extLst>
          </p:cNvPr>
          <p:cNvPicPr>
            <a:picLocks noChangeAspect="1"/>
          </p:cNvPicPr>
          <p:nvPr/>
        </p:nvPicPr>
        <p:blipFill>
          <a:blip r:embed="rId3" cstate="print">
            <a:extLst>
              <a:ext uri="{28A0092B-C50C-407E-A947-70E740481C1C}">
                <a14:useLocalDpi xmlns:a14="http://schemas.microsoft.com/office/drawing/2010/main" val="0"/>
              </a:ext>
            </a:extLst>
          </a:blip>
          <a:srcRect l="9066" t="4341" r="9066" b="4667"/>
          <a:stretch>
            <a:fillRect/>
          </a:stretch>
        </p:blipFill>
        <p:spPr>
          <a:xfrm>
            <a:off x="966907" y="3118713"/>
            <a:ext cx="5334000" cy="3288253"/>
          </a:xfrm>
          <a:prstGeom prst="rect">
            <a:avLst/>
          </a:prstGeom>
        </p:spPr>
      </p:pic>
      <p:pic>
        <p:nvPicPr>
          <p:cNvPr id="4" name="图片 3">
            <a:extLst>
              <a:ext uri="{FF2B5EF4-FFF2-40B4-BE49-F238E27FC236}">
                <a16:creationId xmlns:a16="http://schemas.microsoft.com/office/drawing/2014/main" id="{91172BF9-34E9-22EB-7EA5-D917850A9BF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584440" y="3233102"/>
            <a:ext cx="3799840" cy="2982595"/>
          </a:xfrm>
          <a:prstGeom prst="rect">
            <a:avLst/>
          </a:prstGeom>
        </p:spPr>
      </p:pic>
      <p:sp>
        <p:nvSpPr>
          <p:cNvPr id="5" name="文本框 4">
            <a:extLst>
              <a:ext uri="{FF2B5EF4-FFF2-40B4-BE49-F238E27FC236}">
                <a16:creationId xmlns:a16="http://schemas.microsoft.com/office/drawing/2014/main" id="{35E92743-EFEB-F9DB-6908-8C173FEEC83F}"/>
              </a:ext>
            </a:extLst>
          </p:cNvPr>
          <p:cNvSpPr txBox="1"/>
          <p:nvPr/>
        </p:nvSpPr>
        <p:spPr>
          <a:xfrm>
            <a:off x="1900099" y="6466840"/>
            <a:ext cx="3467616" cy="338554"/>
          </a:xfrm>
          <a:prstGeom prst="rect">
            <a:avLst/>
          </a:prstGeom>
          <a:noFill/>
        </p:spPr>
        <p:txBody>
          <a:bodyPr wrap="none" rtlCol="0">
            <a:spAutoFit/>
          </a:bodyPr>
          <a:lstStyle/>
          <a:p>
            <a:r>
              <a:rPr lang="zh-CN" altLang="zh-CN" sz="1600" dirty="0">
                <a:latin typeface="黑体" panose="02010609060101010101" pitchFamily="49" charset="-122"/>
                <a:ea typeface="黑体" panose="02010609060101010101" pitchFamily="49" charset="-122"/>
              </a:rPr>
              <a:t>钻铤的影响随磁芯相对磁导率的变化</a:t>
            </a:r>
            <a:endParaRPr lang="zh-CN" altLang="en-US" sz="1600" dirty="0">
              <a:latin typeface="黑体" panose="02010609060101010101" pitchFamily="49" charset="-122"/>
              <a:ea typeface="黑体" panose="02010609060101010101" pitchFamily="49" charset="-122"/>
            </a:endParaRPr>
          </a:p>
        </p:txBody>
      </p:sp>
      <p:sp>
        <p:nvSpPr>
          <p:cNvPr id="6" name="文本框 5">
            <a:extLst>
              <a:ext uri="{FF2B5EF4-FFF2-40B4-BE49-F238E27FC236}">
                <a16:creationId xmlns:a16="http://schemas.microsoft.com/office/drawing/2014/main" id="{9ED01B54-8E0E-AD30-159D-EAF1DA6C2773}"/>
              </a:ext>
            </a:extLst>
          </p:cNvPr>
          <p:cNvSpPr txBox="1"/>
          <p:nvPr/>
        </p:nvSpPr>
        <p:spPr>
          <a:xfrm>
            <a:off x="7512784" y="6259973"/>
            <a:ext cx="4083169" cy="338554"/>
          </a:xfrm>
          <a:prstGeom prst="rect">
            <a:avLst/>
          </a:prstGeom>
          <a:noFill/>
        </p:spPr>
        <p:txBody>
          <a:bodyPr wrap="none" rtlCol="0">
            <a:spAutoFit/>
          </a:bodyPr>
          <a:lstStyle/>
          <a:p>
            <a:r>
              <a:rPr lang="zh-CN" altLang="en-US" sz="1600" dirty="0">
                <a:latin typeface="黑体" panose="02010609060101010101" pitchFamily="49" charset="-122"/>
                <a:ea typeface="黑体" panose="02010609060101010101" pitchFamily="49" charset="-122"/>
              </a:rPr>
              <a:t>磁导率变化时钻铤有无的发射强度倍数关系</a:t>
            </a:r>
          </a:p>
        </p:txBody>
      </p:sp>
      <p:sp>
        <p:nvSpPr>
          <p:cNvPr id="7" name="文本框 6">
            <a:extLst>
              <a:ext uri="{FF2B5EF4-FFF2-40B4-BE49-F238E27FC236}">
                <a16:creationId xmlns:a16="http://schemas.microsoft.com/office/drawing/2014/main" id="{0747A77B-3AEC-56B1-58F9-675C73F54DF4}"/>
              </a:ext>
            </a:extLst>
          </p:cNvPr>
          <p:cNvSpPr txBox="1"/>
          <p:nvPr/>
        </p:nvSpPr>
        <p:spPr>
          <a:xfrm>
            <a:off x="360682" y="1513843"/>
            <a:ext cx="11374118" cy="1405193"/>
          </a:xfrm>
          <a:prstGeom prst="rect">
            <a:avLst/>
          </a:prstGeom>
          <a:noFill/>
        </p:spPr>
        <p:txBody>
          <a:bodyPr wrap="square" rtlCol="0">
            <a:spAutoFit/>
          </a:bodyPr>
          <a:lstStyle/>
          <a:p>
            <a:pPr marL="342900" indent="-342900" algn="just">
              <a:lnSpc>
                <a:spcPct val="150000"/>
              </a:lnSpc>
              <a:buFont typeface="Wingdings" panose="05000000000000000000" pitchFamily="2" charset="2"/>
              <a:buChar char="Ø"/>
            </a:pPr>
            <a:r>
              <a:rPr lang="zh-CN" altLang="en-US" sz="2000" dirty="0">
                <a:latin typeface="黑体" panose="02010609060101010101" pitchFamily="49" charset="-122"/>
                <a:ea typeface="黑体" panose="02010609060101010101" pitchFamily="49" charset="-122"/>
              </a:rPr>
              <a:t>磁芯和钻铤的耦合影响：</a:t>
            </a:r>
            <a:r>
              <a:rPr lang="zh-CN" altLang="zh-CN" sz="2000" dirty="0">
                <a:latin typeface="黑体" panose="02010609060101010101" pitchFamily="49" charset="-122"/>
                <a:ea typeface="黑体" panose="02010609060101010101" pitchFamily="49" charset="-122"/>
              </a:rPr>
              <a:t>发射频率与磁芯增益相互独立，但有无钻铤曲线的曲率差异则体现了钻铤衰减随磁导率变化的耦合特性，即</a:t>
            </a:r>
            <a:r>
              <a:rPr lang="zh-CN" altLang="en-US" sz="2000" dirty="0">
                <a:latin typeface="黑体" panose="02010609060101010101" pitchFamily="49" charset="-122"/>
                <a:ea typeface="黑体" panose="02010609060101010101" pitchFamily="49" charset="-122"/>
              </a:rPr>
              <a:t>相对磁导率</a:t>
            </a:r>
            <a:r>
              <a:rPr lang="zh-CN" altLang="zh-CN" sz="2000" dirty="0">
                <a:latin typeface="黑体" panose="02010609060101010101" pitchFamily="49" charset="-122"/>
                <a:ea typeface="黑体" panose="02010609060101010101" pitchFamily="49" charset="-122"/>
              </a:rPr>
              <a:t>越小衰减越明显</a:t>
            </a:r>
            <a:r>
              <a:rPr lang="zh-CN" altLang="en-US" sz="2000" dirty="0">
                <a:latin typeface="黑体" panose="02010609060101010101" pitchFamily="49" charset="-122"/>
                <a:ea typeface="黑体" panose="02010609060101010101" pitchFamily="49" charset="-122"/>
              </a:rPr>
              <a:t>；同时，</a:t>
            </a:r>
            <a:r>
              <a:rPr lang="zh-CN" altLang="zh-CN" sz="2000" dirty="0">
                <a:latin typeface="黑体" panose="02010609060101010101" pitchFamily="49" charset="-122"/>
                <a:ea typeface="黑体" panose="02010609060101010101" pitchFamily="49" charset="-122"/>
              </a:rPr>
              <a:t>高频的衰减更严重，体现了发射频率和钻铤的耦合特性</a:t>
            </a:r>
            <a:r>
              <a:rPr lang="zh-CN" altLang="en-US" sz="2000" dirty="0">
                <a:latin typeface="黑体" panose="02010609060101010101" pitchFamily="49" charset="-122"/>
                <a:ea typeface="黑体" panose="02010609060101010101" pitchFamily="49" charset="-122"/>
              </a:rPr>
              <a:t>。</a:t>
            </a:r>
          </a:p>
        </p:txBody>
      </p:sp>
    </p:spTree>
    <p:extLst>
      <p:ext uri="{BB962C8B-B14F-4D97-AF65-F5344CB8AC3E}">
        <p14:creationId xmlns:p14="http://schemas.microsoft.com/office/powerpoint/2010/main" val="179562373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D51DF7-DEA2-7BB7-8BE4-FB0561918E37}"/>
            </a:ext>
          </a:extLst>
        </p:cNvPr>
        <p:cNvGrpSpPr/>
        <p:nvPr/>
      </p:nvGrpSpPr>
      <p:grpSpPr>
        <a:xfrm>
          <a:off x="0" y="0"/>
          <a:ext cx="0" cy="0"/>
          <a:chOff x="0" y="0"/>
          <a:chExt cx="0" cy="0"/>
        </a:xfrm>
      </p:grpSpPr>
      <p:sp>
        <p:nvSpPr>
          <p:cNvPr id="5" name="文本框 4">
            <a:extLst>
              <a:ext uri="{FF2B5EF4-FFF2-40B4-BE49-F238E27FC236}">
                <a16:creationId xmlns:a16="http://schemas.microsoft.com/office/drawing/2014/main" id="{566305A7-405D-DAD9-FF63-CDBAE68D480C}"/>
              </a:ext>
            </a:extLst>
          </p:cNvPr>
          <p:cNvSpPr txBox="1"/>
          <p:nvPr/>
        </p:nvSpPr>
        <p:spPr>
          <a:xfrm>
            <a:off x="360682" y="1082956"/>
            <a:ext cx="4912357" cy="430887"/>
          </a:xfrm>
          <a:prstGeom prst="rect">
            <a:avLst/>
          </a:prstGeom>
          <a:noFill/>
        </p:spPr>
        <p:txBody>
          <a:bodyPr wrap="square" rtlCol="0">
            <a:spAutoFit/>
          </a:bodyPr>
          <a:lstStyle>
            <a:defPPr>
              <a:defRPr lang="zh-CN"/>
            </a:defPPr>
            <a:lvl1pPr>
              <a:defRPr sz="2200" b="1">
                <a:solidFill>
                  <a:srgbClr val="C00000"/>
                </a:solidFill>
                <a:effectLst>
                  <a:outerShdw blurRad="38100" dist="38100" dir="2700000" algn="tl">
                    <a:srgbClr val="000000">
                      <a:alpha val="43137"/>
                    </a:srgbClr>
                  </a:outerShdw>
                </a:effectLst>
                <a:latin typeface="Times New Roman" panose="02020603050405020304" pitchFamily="18" charset="0"/>
                <a:ea typeface="黑体" panose="02010609060101010101" pitchFamily="49" charset="-122"/>
                <a:cs typeface="Times New Roman" panose="02020603050405020304" pitchFamily="18" charset="0"/>
              </a:defRPr>
            </a:lvl1pPr>
          </a:lstStyle>
          <a:p>
            <a:r>
              <a:rPr lang="en-US" altLang="zh-CN"/>
              <a:t>3.6 </a:t>
            </a:r>
            <a:r>
              <a:rPr lang="zh-CN" altLang="en-US" dirty="0"/>
              <a:t>仿真结果与实测结果对比</a:t>
            </a:r>
          </a:p>
        </p:txBody>
      </p:sp>
      <p:sp>
        <p:nvSpPr>
          <p:cNvPr id="24" name="矩形 23">
            <a:extLst>
              <a:ext uri="{FF2B5EF4-FFF2-40B4-BE49-F238E27FC236}">
                <a16:creationId xmlns:a16="http://schemas.microsoft.com/office/drawing/2014/main" id="{8670FC15-9664-49AF-61D4-A931A9DE1311}"/>
              </a:ext>
            </a:extLst>
          </p:cNvPr>
          <p:cNvSpPr/>
          <p:nvPr/>
        </p:nvSpPr>
        <p:spPr>
          <a:xfrm>
            <a:off x="391886" y="844458"/>
            <a:ext cx="11408228" cy="54429"/>
          </a:xfrm>
          <a:prstGeom prst="rect">
            <a:avLst/>
          </a:prstGeom>
          <a:gradFill>
            <a:gsLst>
              <a:gs pos="100000">
                <a:schemeClr val="accent2">
                  <a:lumMod val="40000"/>
                  <a:lumOff val="60000"/>
                </a:schemeClr>
              </a:gs>
              <a:gs pos="17000">
                <a:srgbClr val="00B0F0"/>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29">
            <a:extLst>
              <a:ext uri="{FF2B5EF4-FFF2-40B4-BE49-F238E27FC236}">
                <a16:creationId xmlns:a16="http://schemas.microsoft.com/office/drawing/2014/main" id="{4E2B2F1A-8C3D-B7DC-2E66-9D08B446AAE9}"/>
              </a:ext>
            </a:extLst>
          </p:cNvPr>
          <p:cNvSpPr/>
          <p:nvPr/>
        </p:nvSpPr>
        <p:spPr>
          <a:xfrm>
            <a:off x="624840" y="80813"/>
            <a:ext cx="4709160" cy="707886"/>
          </a:xfrm>
          <a:prstGeom prst="rect">
            <a:avLst/>
          </a:prstGeom>
          <a:noFill/>
        </p:spPr>
        <p:txBody>
          <a:bodyPr wrap="square">
            <a:spAutoFit/>
          </a:bodyPr>
          <a:lstStyle/>
          <a:p>
            <a:r>
              <a:rPr lang="zh-CN" altLang="en-US" sz="4000" b="1" dirty="0">
                <a:solidFill>
                  <a:srgbClr val="002060"/>
                </a:solidFill>
                <a:latin typeface="微软雅黑" panose="020B0503020204020204" pitchFamily="34" charset="-122"/>
                <a:ea typeface="微软雅黑" panose="020B0503020204020204" pitchFamily="34" charset="-122"/>
              </a:rPr>
              <a:t>仿真结果讨论</a:t>
            </a:r>
          </a:p>
        </p:txBody>
      </p:sp>
      <p:pic>
        <p:nvPicPr>
          <p:cNvPr id="21" name="图片 20">
            <a:extLst>
              <a:ext uri="{FF2B5EF4-FFF2-40B4-BE49-F238E27FC236}">
                <a16:creationId xmlns:a16="http://schemas.microsoft.com/office/drawing/2014/main" id="{EC235C59-3178-C1B2-E246-2C1CECB2BA3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99498" y="129673"/>
            <a:ext cx="2731447" cy="610166"/>
          </a:xfrm>
          <a:prstGeom prst="rect">
            <a:avLst/>
          </a:prstGeom>
        </p:spPr>
      </p:pic>
      <p:graphicFrame>
        <p:nvGraphicFramePr>
          <p:cNvPr id="4" name="对象 3">
            <a:extLst>
              <a:ext uri="{FF2B5EF4-FFF2-40B4-BE49-F238E27FC236}">
                <a16:creationId xmlns:a16="http://schemas.microsoft.com/office/drawing/2014/main" id="{D02C726F-1906-62C2-A7BF-6B3D8770ABB0}"/>
              </a:ext>
            </a:extLst>
          </p:cNvPr>
          <p:cNvGraphicFramePr>
            <a:graphicFrameLocks noChangeAspect="1"/>
          </p:cNvGraphicFramePr>
          <p:nvPr>
            <p:extLst>
              <p:ext uri="{D42A27DB-BD31-4B8C-83A1-F6EECF244321}">
                <p14:modId xmlns:p14="http://schemas.microsoft.com/office/powerpoint/2010/main" val="14996546"/>
              </p:ext>
            </p:extLst>
          </p:nvPr>
        </p:nvGraphicFramePr>
        <p:xfrm>
          <a:off x="795867" y="3351104"/>
          <a:ext cx="3335576" cy="2559477"/>
        </p:xfrm>
        <a:graphic>
          <a:graphicData uri="http://schemas.openxmlformats.org/presentationml/2006/ole">
            <mc:AlternateContent xmlns:mc="http://schemas.openxmlformats.org/markup-compatibility/2006">
              <mc:Choice xmlns:v="urn:schemas-microsoft-com:vml" Requires="v">
                <p:oleObj name="Graph" r:id="rId3" imgW="5131713" imgH="3939245" progId="Origin95.Graph">
                  <p:embed/>
                </p:oleObj>
              </mc:Choice>
              <mc:Fallback>
                <p:oleObj name="Graph" r:id="rId3" imgW="5131713" imgH="3939245" progId="Origin95.Graph">
                  <p:embed/>
                  <p:pic>
                    <p:nvPicPr>
                      <p:cNvPr id="0"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5867" y="3351104"/>
                        <a:ext cx="3335576" cy="2559477"/>
                      </a:xfrm>
                      <a:prstGeom prst="rect">
                        <a:avLst/>
                      </a:prstGeom>
                      <a:noFill/>
                    </p:spPr>
                  </p:pic>
                </p:oleObj>
              </mc:Fallback>
            </mc:AlternateContent>
          </a:graphicData>
        </a:graphic>
      </p:graphicFrame>
      <p:sp>
        <p:nvSpPr>
          <p:cNvPr id="8" name="Rectangle 4">
            <a:extLst>
              <a:ext uri="{FF2B5EF4-FFF2-40B4-BE49-F238E27FC236}">
                <a16:creationId xmlns:a16="http://schemas.microsoft.com/office/drawing/2014/main" id="{43CFD38C-BEC0-A18B-91A6-7A8F96B8DDD7}"/>
              </a:ext>
            </a:extLst>
          </p:cNvPr>
          <p:cNvSpPr>
            <a:spLocks noChangeArrowheads="1"/>
          </p:cNvSpPr>
          <p:nvPr/>
        </p:nvSpPr>
        <p:spPr bwMode="auto">
          <a:xfrm>
            <a:off x="152400" y="1524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graphicFrame>
        <p:nvGraphicFramePr>
          <p:cNvPr id="13" name="对象 12">
            <a:extLst>
              <a:ext uri="{FF2B5EF4-FFF2-40B4-BE49-F238E27FC236}">
                <a16:creationId xmlns:a16="http://schemas.microsoft.com/office/drawing/2014/main" id="{ECBB9D7B-8297-028F-CF81-1664215F85AC}"/>
              </a:ext>
            </a:extLst>
          </p:cNvPr>
          <p:cNvGraphicFramePr>
            <a:graphicFrameLocks noChangeAspect="1"/>
          </p:cNvGraphicFramePr>
          <p:nvPr>
            <p:extLst>
              <p:ext uri="{D42A27DB-BD31-4B8C-83A1-F6EECF244321}">
                <p14:modId xmlns:p14="http://schemas.microsoft.com/office/powerpoint/2010/main" val="1718892087"/>
              </p:ext>
            </p:extLst>
          </p:nvPr>
        </p:nvGraphicFramePr>
        <p:xfrm>
          <a:off x="4266910" y="3346027"/>
          <a:ext cx="3335576" cy="2559477"/>
        </p:xfrm>
        <a:graphic>
          <a:graphicData uri="http://schemas.openxmlformats.org/presentationml/2006/ole">
            <mc:AlternateContent xmlns:mc="http://schemas.openxmlformats.org/markup-compatibility/2006">
              <mc:Choice xmlns:v="urn:schemas-microsoft-com:vml" Requires="v">
                <p:oleObj name="Graph" r:id="rId5" imgW="5131713" imgH="3939245" progId="Origin95.Graph">
                  <p:embed/>
                </p:oleObj>
              </mc:Choice>
              <mc:Fallback>
                <p:oleObj name="Graph" r:id="rId5" imgW="5131713" imgH="3939245" progId="Origin95.Graph">
                  <p:embed/>
                  <p:pic>
                    <p:nvPicPr>
                      <p:cNvPr id="0" name="Object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266910" y="3346027"/>
                        <a:ext cx="3335576" cy="2559477"/>
                      </a:xfrm>
                      <a:prstGeom prst="rect">
                        <a:avLst/>
                      </a:prstGeom>
                      <a:noFill/>
                    </p:spPr>
                  </p:pic>
                </p:oleObj>
              </mc:Fallback>
            </mc:AlternateContent>
          </a:graphicData>
        </a:graphic>
      </p:graphicFrame>
      <p:graphicFrame>
        <p:nvGraphicFramePr>
          <p:cNvPr id="16" name="对象 15">
            <a:extLst>
              <a:ext uri="{FF2B5EF4-FFF2-40B4-BE49-F238E27FC236}">
                <a16:creationId xmlns:a16="http://schemas.microsoft.com/office/drawing/2014/main" id="{E27DDD41-E772-1DDE-9F91-D8FE6C7D9076}"/>
              </a:ext>
            </a:extLst>
          </p:cNvPr>
          <p:cNvGraphicFramePr>
            <a:graphicFrameLocks noChangeAspect="1"/>
          </p:cNvGraphicFramePr>
          <p:nvPr>
            <p:extLst>
              <p:ext uri="{D42A27DB-BD31-4B8C-83A1-F6EECF244321}">
                <p14:modId xmlns:p14="http://schemas.microsoft.com/office/powerpoint/2010/main" val="2707903743"/>
              </p:ext>
            </p:extLst>
          </p:nvPr>
        </p:nvGraphicFramePr>
        <p:xfrm>
          <a:off x="7737953" y="3346027"/>
          <a:ext cx="3335576" cy="2559477"/>
        </p:xfrm>
        <a:graphic>
          <a:graphicData uri="http://schemas.openxmlformats.org/presentationml/2006/ole">
            <mc:AlternateContent xmlns:mc="http://schemas.openxmlformats.org/markup-compatibility/2006">
              <mc:Choice xmlns:v="urn:schemas-microsoft-com:vml" Requires="v">
                <p:oleObj name="Graph" r:id="rId7" imgW="5131713" imgH="3939245" progId="Origin95.Graph">
                  <p:embed/>
                </p:oleObj>
              </mc:Choice>
              <mc:Fallback>
                <p:oleObj name="Graph" r:id="rId7" imgW="5131713" imgH="3939245" progId="Origin95.Graph">
                  <p:embed/>
                  <p:pic>
                    <p:nvPicPr>
                      <p:cNvPr id="0" name="Object 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737953" y="3346027"/>
                        <a:ext cx="3335576" cy="2559477"/>
                      </a:xfrm>
                      <a:prstGeom prst="rect">
                        <a:avLst/>
                      </a:prstGeom>
                      <a:noFill/>
                    </p:spPr>
                  </p:pic>
                </p:oleObj>
              </mc:Fallback>
            </mc:AlternateContent>
          </a:graphicData>
        </a:graphic>
      </p:graphicFrame>
      <p:sp>
        <p:nvSpPr>
          <p:cNvPr id="17" name="文本框 16">
            <a:extLst>
              <a:ext uri="{FF2B5EF4-FFF2-40B4-BE49-F238E27FC236}">
                <a16:creationId xmlns:a16="http://schemas.microsoft.com/office/drawing/2014/main" id="{4C2B99B3-5F4C-7E08-67FF-53CFFD38DC52}"/>
              </a:ext>
            </a:extLst>
          </p:cNvPr>
          <p:cNvSpPr txBox="1"/>
          <p:nvPr/>
        </p:nvSpPr>
        <p:spPr>
          <a:xfrm>
            <a:off x="517724" y="1590944"/>
            <a:ext cx="10935547" cy="1153586"/>
          </a:xfrm>
          <a:prstGeom prst="rect">
            <a:avLst/>
          </a:prstGeom>
          <a:noFill/>
        </p:spPr>
        <p:txBody>
          <a:bodyPr wrap="square" rtlCol="0">
            <a:spAutoFit/>
          </a:bodyPr>
          <a:lstStyle/>
          <a:p>
            <a:pPr>
              <a:lnSpc>
                <a:spcPct val="150000"/>
              </a:lnSpc>
            </a:pPr>
            <a:r>
              <a:rPr lang="zh-CN" altLang="zh-CN" sz="1600" dirty="0">
                <a:latin typeface="Times New Roman" panose="02020603050405020304" pitchFamily="18" charset="0"/>
                <a:ea typeface="黑体" panose="02010609060101010101" pitchFamily="49" charset="-122"/>
                <a:cs typeface="Times New Roman" panose="02020603050405020304" pitchFamily="18" charset="0"/>
              </a:rPr>
              <a:t>仿真结果与实测数据总体上呈现出良好的一致性。然而，随着传播距离的增加，实测信号强度的衰减幅度小于仿真预测值。这一偏差主要归因于实际测量环境中固有的背景噪声的存在，其对接收信号形成了本底贡献，导致实测信号在远距离处未能充分反映理论衰减趋势。</a:t>
            </a:r>
            <a:endParaRPr lang="zh-CN" altLang="en-US" sz="1400" dirty="0">
              <a:latin typeface="Times New Roman" panose="02020603050405020304" pitchFamily="18" charset="0"/>
              <a:ea typeface="黑体" panose="02010609060101010101" pitchFamily="49" charset="-122"/>
              <a:cs typeface="Times New Roman" panose="02020603050405020304" pitchFamily="18" charset="0"/>
            </a:endParaRPr>
          </a:p>
        </p:txBody>
      </p:sp>
    </p:spTree>
    <p:extLst>
      <p:ext uri="{BB962C8B-B14F-4D97-AF65-F5344CB8AC3E}">
        <p14:creationId xmlns:p14="http://schemas.microsoft.com/office/powerpoint/2010/main" val="234149896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DCB32C-3CA1-474C-06D3-649650181299}"/>
            </a:ext>
          </a:extLst>
        </p:cNvPr>
        <p:cNvGrpSpPr/>
        <p:nvPr/>
      </p:nvGrpSpPr>
      <p:grpSpPr>
        <a:xfrm>
          <a:off x="0" y="0"/>
          <a:ext cx="0" cy="0"/>
          <a:chOff x="0" y="0"/>
          <a:chExt cx="0" cy="0"/>
        </a:xfrm>
      </p:grpSpPr>
      <p:sp>
        <p:nvSpPr>
          <p:cNvPr id="26" name="矩形 25">
            <a:extLst>
              <a:ext uri="{FF2B5EF4-FFF2-40B4-BE49-F238E27FC236}">
                <a16:creationId xmlns:a16="http://schemas.microsoft.com/office/drawing/2014/main" id="{C7B2F628-64D6-32D5-DEF5-9CCD5D1774A6}"/>
              </a:ext>
            </a:extLst>
          </p:cNvPr>
          <p:cNvSpPr/>
          <p:nvPr/>
        </p:nvSpPr>
        <p:spPr>
          <a:xfrm>
            <a:off x="0" y="11497"/>
            <a:ext cx="12192000" cy="1134931"/>
          </a:xfrm>
          <a:prstGeom prst="rect">
            <a:avLst/>
          </a:prstGeom>
          <a:gradFill>
            <a:gsLst>
              <a:gs pos="100000">
                <a:schemeClr val="bg1">
                  <a:alpha val="0"/>
                </a:schemeClr>
              </a:gs>
              <a:gs pos="30000">
                <a:srgbClr val="0172EF"/>
              </a:gs>
              <a:gs pos="76000">
                <a:schemeClr val="bg1">
                  <a:alpha val="50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a:extLst>
              <a:ext uri="{FF2B5EF4-FFF2-40B4-BE49-F238E27FC236}">
                <a16:creationId xmlns:a16="http://schemas.microsoft.com/office/drawing/2014/main" id="{8C487E12-A0D5-7065-C25C-12FF555FA37E}"/>
              </a:ext>
            </a:extLst>
          </p:cNvPr>
          <p:cNvSpPr/>
          <p:nvPr/>
        </p:nvSpPr>
        <p:spPr>
          <a:xfrm>
            <a:off x="253901" y="137933"/>
            <a:ext cx="2918690" cy="769441"/>
          </a:xfrm>
          <a:prstGeom prst="rect">
            <a:avLst/>
          </a:prstGeom>
        </p:spPr>
        <p:txBody>
          <a:bodyPr wrap="square">
            <a:spAutoFit/>
          </a:bodyPr>
          <a:lstStyle/>
          <a:p>
            <a:pPr algn="ctr"/>
            <a:r>
              <a:rPr lang="zh-CN" altLang="en-US" sz="4400" b="1" dirty="0">
                <a:solidFill>
                  <a:schemeClr val="bg1"/>
                </a:solidFill>
                <a:latin typeface="微软雅黑" panose="020B0503020204020204" pitchFamily="34" charset="-122"/>
                <a:ea typeface="微软雅黑" panose="020B0503020204020204" pitchFamily="34" charset="-122"/>
              </a:rPr>
              <a:t>汇 报 提 纲</a:t>
            </a:r>
          </a:p>
        </p:txBody>
      </p:sp>
      <p:sp>
        <p:nvSpPr>
          <p:cNvPr id="24" name="文本框 23">
            <a:extLst>
              <a:ext uri="{FF2B5EF4-FFF2-40B4-BE49-F238E27FC236}">
                <a16:creationId xmlns:a16="http://schemas.microsoft.com/office/drawing/2014/main" id="{8EA67E82-4B3D-20B9-4007-C1D01C3BA8BD}"/>
              </a:ext>
            </a:extLst>
          </p:cNvPr>
          <p:cNvSpPr txBox="1"/>
          <p:nvPr/>
        </p:nvSpPr>
        <p:spPr>
          <a:xfrm>
            <a:off x="1210863" y="409949"/>
            <a:ext cx="2875018" cy="830997"/>
          </a:xfrm>
          <a:prstGeom prst="rect">
            <a:avLst/>
          </a:prstGeom>
          <a:noFill/>
        </p:spPr>
        <p:txBody>
          <a:bodyPr wrap="none" rtlCol="0">
            <a:spAutoFit/>
          </a:bodyPr>
          <a:lstStyle/>
          <a:p>
            <a:r>
              <a:rPr lang="en-US" altLang="zh-CN" sz="4800" b="1" dirty="0">
                <a:solidFill>
                  <a:schemeClr val="bg1">
                    <a:alpha val="50000"/>
                  </a:schemeClr>
                </a:solidFill>
                <a:latin typeface="微软雅黑" panose="020B0503020204020204" pitchFamily="34" charset="-122"/>
                <a:ea typeface="微软雅黑" panose="020B0503020204020204" pitchFamily="34" charset="-122"/>
                <a:cs typeface="Arial" panose="020B0604020202020204" pitchFamily="34" charset="0"/>
              </a:rPr>
              <a:t>contents</a:t>
            </a:r>
            <a:endParaRPr lang="zh-CN" altLang="en-US" sz="4800" b="1" dirty="0">
              <a:solidFill>
                <a:schemeClr val="bg1">
                  <a:alpha val="50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 name="矩形 2">
            <a:extLst>
              <a:ext uri="{FF2B5EF4-FFF2-40B4-BE49-F238E27FC236}">
                <a16:creationId xmlns:a16="http://schemas.microsoft.com/office/drawing/2014/main" id="{94A51BBB-94DD-97BA-6424-6CE5A2257F30}"/>
              </a:ext>
            </a:extLst>
          </p:cNvPr>
          <p:cNvSpPr/>
          <p:nvPr/>
        </p:nvSpPr>
        <p:spPr>
          <a:xfrm>
            <a:off x="0" y="6517008"/>
            <a:ext cx="12192000" cy="342651"/>
          </a:xfrm>
          <a:prstGeom prst="rect">
            <a:avLst/>
          </a:prstGeom>
          <a:solidFill>
            <a:srgbClr val="0172EF">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Text Box 32">
            <a:extLst>
              <a:ext uri="{FF2B5EF4-FFF2-40B4-BE49-F238E27FC236}">
                <a16:creationId xmlns:a16="http://schemas.microsoft.com/office/drawing/2014/main" id="{4484DF11-7304-A78D-8071-AEA4DB5012CB}"/>
              </a:ext>
            </a:extLst>
          </p:cNvPr>
          <p:cNvSpPr txBox="1">
            <a:spLocks noChangeArrowheads="1"/>
          </p:cNvSpPr>
          <p:nvPr/>
        </p:nvSpPr>
        <p:spPr bwMode="auto">
          <a:xfrm>
            <a:off x="4639697" y="2284412"/>
            <a:ext cx="3428212" cy="584775"/>
          </a:xfrm>
          <a:prstGeom prst="rect">
            <a:avLst/>
          </a:prstGeom>
          <a:noFill/>
          <a:ln>
            <a:noFill/>
          </a:ln>
          <a:effectLst>
            <a:prstShdw prst="shdw13" dist="53882" dir="13500000">
              <a:srgbClr val="708688">
                <a:alpha val="50000"/>
              </a:srgbClr>
            </a:prst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lang="zh-CN" altLang="en-US" sz="3200" b="1" dirty="0">
                <a:solidFill>
                  <a:srgbClr val="002060"/>
                </a:solidFill>
                <a:latin typeface="微软雅黑" panose="020B0503020204020204" pitchFamily="34" charset="-122"/>
                <a:ea typeface="微软雅黑" panose="020B0503020204020204" pitchFamily="34" charset="-122"/>
              </a:rPr>
              <a:t>研究背景与意义</a:t>
            </a:r>
          </a:p>
        </p:txBody>
      </p:sp>
      <p:sp>
        <p:nvSpPr>
          <p:cNvPr id="8" name="矩形: 圆角 7">
            <a:extLst>
              <a:ext uri="{FF2B5EF4-FFF2-40B4-BE49-F238E27FC236}">
                <a16:creationId xmlns:a16="http://schemas.microsoft.com/office/drawing/2014/main" id="{31F20462-9D28-5F33-D76A-D15D2F6C6626}"/>
              </a:ext>
            </a:extLst>
          </p:cNvPr>
          <p:cNvSpPr/>
          <p:nvPr/>
        </p:nvSpPr>
        <p:spPr>
          <a:xfrm>
            <a:off x="3890475" y="2294258"/>
            <a:ext cx="542689" cy="542689"/>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dirty="0">
                <a:latin typeface="黑体" panose="02010609060101010101" pitchFamily="49" charset="-122"/>
                <a:ea typeface="黑体" panose="02010609060101010101" pitchFamily="49" charset="-122"/>
              </a:rPr>
              <a:t>一</a:t>
            </a:r>
          </a:p>
        </p:txBody>
      </p:sp>
      <p:sp>
        <p:nvSpPr>
          <p:cNvPr id="10" name="Text Box 34">
            <a:extLst>
              <a:ext uri="{FF2B5EF4-FFF2-40B4-BE49-F238E27FC236}">
                <a16:creationId xmlns:a16="http://schemas.microsoft.com/office/drawing/2014/main" id="{13B02210-A59C-B134-DDF2-783918700177}"/>
              </a:ext>
            </a:extLst>
          </p:cNvPr>
          <p:cNvSpPr txBox="1">
            <a:spLocks noChangeArrowheads="1"/>
          </p:cNvSpPr>
          <p:nvPr/>
        </p:nvSpPr>
        <p:spPr bwMode="auto">
          <a:xfrm>
            <a:off x="4623534" y="2995094"/>
            <a:ext cx="3443228" cy="584775"/>
          </a:xfrm>
          <a:prstGeom prst="rect">
            <a:avLst/>
          </a:prstGeom>
          <a:noFill/>
          <a:ln>
            <a:noFill/>
          </a:ln>
          <a:effectLst>
            <a:prstShdw prst="shdw13" dist="53882" dir="13500000">
              <a:srgbClr val="708688">
                <a:alpha val="50000"/>
              </a:srgbClr>
            </a:prst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3200" b="1" dirty="0">
                <a:solidFill>
                  <a:srgbClr val="002060"/>
                </a:solidFill>
                <a:latin typeface="微软雅黑" panose="020B0503020204020204" pitchFamily="34" charset="-122"/>
                <a:ea typeface="微软雅黑" panose="020B0503020204020204" pitchFamily="34" charset="-122"/>
              </a:rPr>
              <a:t>几何模型构建</a:t>
            </a:r>
          </a:p>
        </p:txBody>
      </p:sp>
      <p:sp>
        <p:nvSpPr>
          <p:cNvPr id="12" name="矩形: 圆角 11">
            <a:extLst>
              <a:ext uri="{FF2B5EF4-FFF2-40B4-BE49-F238E27FC236}">
                <a16:creationId xmlns:a16="http://schemas.microsoft.com/office/drawing/2014/main" id="{2E137A4A-055F-182F-7BDB-364FFF1221DD}"/>
              </a:ext>
            </a:extLst>
          </p:cNvPr>
          <p:cNvSpPr/>
          <p:nvPr/>
        </p:nvSpPr>
        <p:spPr>
          <a:xfrm>
            <a:off x="3890475" y="3037180"/>
            <a:ext cx="542689" cy="542689"/>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dirty="0">
                <a:latin typeface="黑体" panose="02010609060101010101" pitchFamily="49" charset="-122"/>
                <a:ea typeface="黑体" panose="02010609060101010101" pitchFamily="49" charset="-122"/>
              </a:rPr>
              <a:t>二</a:t>
            </a:r>
          </a:p>
        </p:txBody>
      </p:sp>
      <p:sp>
        <p:nvSpPr>
          <p:cNvPr id="13" name="Text Box 34">
            <a:extLst>
              <a:ext uri="{FF2B5EF4-FFF2-40B4-BE49-F238E27FC236}">
                <a16:creationId xmlns:a16="http://schemas.microsoft.com/office/drawing/2014/main" id="{F6B85099-5132-DCFD-CC87-3052C512ABD6}"/>
              </a:ext>
            </a:extLst>
          </p:cNvPr>
          <p:cNvSpPr txBox="1">
            <a:spLocks noChangeArrowheads="1"/>
          </p:cNvSpPr>
          <p:nvPr/>
        </p:nvSpPr>
        <p:spPr bwMode="auto">
          <a:xfrm>
            <a:off x="4623534" y="3747862"/>
            <a:ext cx="3443228" cy="584775"/>
          </a:xfrm>
          <a:prstGeom prst="rect">
            <a:avLst/>
          </a:prstGeom>
          <a:noFill/>
          <a:ln>
            <a:noFill/>
          </a:ln>
          <a:effectLst>
            <a:prstShdw prst="shdw13" dist="53882" dir="13500000">
              <a:srgbClr val="708688">
                <a:alpha val="50000"/>
              </a:srgbClr>
            </a:prst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3200" b="1" dirty="0">
                <a:solidFill>
                  <a:srgbClr val="002060"/>
                </a:solidFill>
                <a:latin typeface="微软雅黑" panose="020B0503020204020204" pitchFamily="34" charset="-122"/>
                <a:ea typeface="微软雅黑" panose="020B0503020204020204" pitchFamily="34" charset="-122"/>
              </a:rPr>
              <a:t>仿真结果讨论</a:t>
            </a:r>
          </a:p>
        </p:txBody>
      </p:sp>
      <p:sp>
        <p:nvSpPr>
          <p:cNvPr id="14" name="矩形: 圆角 13">
            <a:extLst>
              <a:ext uri="{FF2B5EF4-FFF2-40B4-BE49-F238E27FC236}">
                <a16:creationId xmlns:a16="http://schemas.microsoft.com/office/drawing/2014/main" id="{E487E728-8611-410E-BA3D-624A94A2BDBA}"/>
              </a:ext>
            </a:extLst>
          </p:cNvPr>
          <p:cNvSpPr/>
          <p:nvPr/>
        </p:nvSpPr>
        <p:spPr>
          <a:xfrm>
            <a:off x="3890475" y="3768906"/>
            <a:ext cx="542689" cy="542689"/>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dirty="0">
                <a:latin typeface="黑体" panose="02010609060101010101" pitchFamily="49" charset="-122"/>
                <a:ea typeface="黑体" panose="02010609060101010101" pitchFamily="49" charset="-122"/>
              </a:rPr>
              <a:t>三</a:t>
            </a:r>
          </a:p>
        </p:txBody>
      </p:sp>
      <p:sp>
        <p:nvSpPr>
          <p:cNvPr id="15" name="Text Box 34">
            <a:extLst>
              <a:ext uri="{FF2B5EF4-FFF2-40B4-BE49-F238E27FC236}">
                <a16:creationId xmlns:a16="http://schemas.microsoft.com/office/drawing/2014/main" id="{16D4A3FF-5629-8CF1-93C1-F8D1AAB9C86B}"/>
              </a:ext>
            </a:extLst>
          </p:cNvPr>
          <p:cNvSpPr txBox="1">
            <a:spLocks noChangeArrowheads="1"/>
          </p:cNvSpPr>
          <p:nvPr/>
        </p:nvSpPr>
        <p:spPr bwMode="auto">
          <a:xfrm>
            <a:off x="4639698" y="4500630"/>
            <a:ext cx="3443228" cy="584775"/>
          </a:xfrm>
          <a:prstGeom prst="rect">
            <a:avLst/>
          </a:prstGeom>
          <a:noFill/>
          <a:ln>
            <a:noFill/>
          </a:ln>
          <a:effectLst>
            <a:prstShdw prst="shdw13" dist="53882" dir="13500000">
              <a:srgbClr val="708688">
                <a:alpha val="50000"/>
              </a:srgbClr>
            </a:prst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3200" b="1" dirty="0">
                <a:solidFill>
                  <a:srgbClr val="FF0000"/>
                </a:solidFill>
                <a:latin typeface="微软雅黑" panose="020B0503020204020204" pitchFamily="34" charset="-122"/>
                <a:ea typeface="微软雅黑" panose="020B0503020204020204" pitchFamily="34" charset="-122"/>
              </a:rPr>
              <a:t>分析与讨论</a:t>
            </a:r>
          </a:p>
        </p:txBody>
      </p:sp>
      <p:sp>
        <p:nvSpPr>
          <p:cNvPr id="16" name="矩形: 圆角 15">
            <a:extLst>
              <a:ext uri="{FF2B5EF4-FFF2-40B4-BE49-F238E27FC236}">
                <a16:creationId xmlns:a16="http://schemas.microsoft.com/office/drawing/2014/main" id="{18F029B4-04B1-891D-9339-4DA690623534}"/>
              </a:ext>
            </a:extLst>
          </p:cNvPr>
          <p:cNvSpPr/>
          <p:nvPr/>
        </p:nvSpPr>
        <p:spPr>
          <a:xfrm>
            <a:off x="3906637" y="4521674"/>
            <a:ext cx="542689" cy="542689"/>
          </a:xfrm>
          <a:prstGeom prst="round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dirty="0">
                <a:latin typeface="黑体" panose="02010609060101010101" pitchFamily="49" charset="-122"/>
                <a:ea typeface="黑体" panose="02010609060101010101" pitchFamily="49" charset="-122"/>
              </a:rPr>
              <a:t>四</a:t>
            </a:r>
          </a:p>
        </p:txBody>
      </p:sp>
    </p:spTree>
    <p:extLst>
      <p:ext uri="{BB962C8B-B14F-4D97-AF65-F5344CB8AC3E}">
        <p14:creationId xmlns:p14="http://schemas.microsoft.com/office/powerpoint/2010/main" val="190600209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6E62D3-DE9B-D6BE-8E11-0B4FF0CA95CF}"/>
            </a:ext>
          </a:extLst>
        </p:cNvPr>
        <p:cNvGrpSpPr/>
        <p:nvPr/>
      </p:nvGrpSpPr>
      <p:grpSpPr>
        <a:xfrm>
          <a:off x="0" y="0"/>
          <a:ext cx="0" cy="0"/>
          <a:chOff x="0" y="0"/>
          <a:chExt cx="0" cy="0"/>
        </a:xfrm>
      </p:grpSpPr>
      <p:sp>
        <p:nvSpPr>
          <p:cNvPr id="24" name="矩形 23">
            <a:extLst>
              <a:ext uri="{FF2B5EF4-FFF2-40B4-BE49-F238E27FC236}">
                <a16:creationId xmlns:a16="http://schemas.microsoft.com/office/drawing/2014/main" id="{8AD6F899-B2E3-0348-96C0-529E90934E3B}"/>
              </a:ext>
            </a:extLst>
          </p:cNvPr>
          <p:cNvSpPr/>
          <p:nvPr/>
        </p:nvSpPr>
        <p:spPr>
          <a:xfrm>
            <a:off x="391886" y="844458"/>
            <a:ext cx="11408228" cy="54429"/>
          </a:xfrm>
          <a:prstGeom prst="rect">
            <a:avLst/>
          </a:prstGeom>
          <a:gradFill>
            <a:gsLst>
              <a:gs pos="100000">
                <a:schemeClr val="accent2">
                  <a:lumMod val="40000"/>
                  <a:lumOff val="60000"/>
                </a:schemeClr>
              </a:gs>
              <a:gs pos="17000">
                <a:srgbClr val="00B0F0"/>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29">
            <a:extLst>
              <a:ext uri="{FF2B5EF4-FFF2-40B4-BE49-F238E27FC236}">
                <a16:creationId xmlns:a16="http://schemas.microsoft.com/office/drawing/2014/main" id="{943BA0D0-FCFD-1465-173D-2D7C277BEC74}"/>
              </a:ext>
            </a:extLst>
          </p:cNvPr>
          <p:cNvSpPr/>
          <p:nvPr/>
        </p:nvSpPr>
        <p:spPr>
          <a:xfrm>
            <a:off x="624840" y="80813"/>
            <a:ext cx="4709160" cy="707886"/>
          </a:xfrm>
          <a:prstGeom prst="rect">
            <a:avLst/>
          </a:prstGeom>
          <a:noFill/>
        </p:spPr>
        <p:txBody>
          <a:bodyPr wrap="square">
            <a:spAutoFit/>
          </a:bodyPr>
          <a:lstStyle/>
          <a:p>
            <a:r>
              <a:rPr lang="zh-CN" altLang="en-US" sz="4000" b="1" dirty="0">
                <a:solidFill>
                  <a:srgbClr val="002060"/>
                </a:solidFill>
                <a:latin typeface="微软雅黑" panose="020B0503020204020204" pitchFamily="34" charset="-122"/>
                <a:ea typeface="微软雅黑" panose="020B0503020204020204" pitchFamily="34" charset="-122"/>
              </a:rPr>
              <a:t>分析与讨论</a:t>
            </a:r>
          </a:p>
        </p:txBody>
      </p:sp>
      <p:pic>
        <p:nvPicPr>
          <p:cNvPr id="21" name="图片 20">
            <a:extLst>
              <a:ext uri="{FF2B5EF4-FFF2-40B4-BE49-F238E27FC236}">
                <a16:creationId xmlns:a16="http://schemas.microsoft.com/office/drawing/2014/main" id="{200958CB-4372-7F0A-D55A-0B39F4D6EA8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99498" y="129673"/>
            <a:ext cx="2731447" cy="610166"/>
          </a:xfrm>
          <a:prstGeom prst="rect">
            <a:avLst/>
          </a:prstGeom>
        </p:spPr>
      </p:pic>
      <p:sp>
        <p:nvSpPr>
          <p:cNvPr id="3" name="文本框 2">
            <a:extLst>
              <a:ext uri="{FF2B5EF4-FFF2-40B4-BE49-F238E27FC236}">
                <a16:creationId xmlns:a16="http://schemas.microsoft.com/office/drawing/2014/main" id="{49940A44-C159-AE8B-2C4E-6F0A02AF8D9E}"/>
              </a:ext>
            </a:extLst>
          </p:cNvPr>
          <p:cNvSpPr txBox="1"/>
          <p:nvPr/>
        </p:nvSpPr>
        <p:spPr>
          <a:xfrm>
            <a:off x="407056" y="1626638"/>
            <a:ext cx="11377887" cy="4510658"/>
          </a:xfrm>
          <a:prstGeom prst="rect">
            <a:avLst/>
          </a:prstGeom>
          <a:noFill/>
        </p:spPr>
        <p:txBody>
          <a:bodyPr wrap="square" rtlCol="0">
            <a:spAutoFit/>
          </a:bodyPr>
          <a:lstStyle/>
          <a:p>
            <a:pPr marL="342900" indent="-342900" algn="just">
              <a:lnSpc>
                <a:spcPct val="150000"/>
              </a:lnSpc>
              <a:spcBef>
                <a:spcPts val="1200"/>
              </a:spcBef>
              <a:spcAft>
                <a:spcPts val="1200"/>
              </a:spcAft>
              <a:buFont typeface="Wingdings" panose="05000000000000000000" pitchFamily="2" charset="2"/>
              <a:buChar char="Ø"/>
            </a:pPr>
            <a:r>
              <a:rPr lang="zh-CN" altLang="zh-CN" sz="2200" b="1" dirty="0">
                <a:latin typeface="微软雅黑" panose="020B0503020204020204" pitchFamily="34" charset="-122"/>
                <a:ea typeface="微软雅黑" panose="020B0503020204020204" pitchFamily="34" charset="-122"/>
              </a:rPr>
              <a:t>发射天线采用多股镀银铜线绕制，</a:t>
            </a:r>
            <a:r>
              <a:rPr lang="zh-CN" altLang="en-US" sz="2200" b="1" dirty="0">
                <a:latin typeface="微软雅黑" panose="020B0503020204020204" pitchFamily="34" charset="-122"/>
                <a:ea typeface="微软雅黑" panose="020B0503020204020204" pitchFamily="34" charset="-122"/>
              </a:rPr>
              <a:t>采用较高的</a:t>
            </a:r>
            <a:r>
              <a:rPr lang="en-US" altLang="zh-CN" sz="2200" b="1" dirty="0">
                <a:latin typeface="微软雅黑" panose="020B0503020204020204" pitchFamily="34" charset="-122"/>
                <a:ea typeface="微软雅黑" panose="020B0503020204020204" pitchFamily="34" charset="-122"/>
              </a:rPr>
              <a:t>NI</a:t>
            </a:r>
            <a:r>
              <a:rPr lang="zh-CN" altLang="en-US" sz="2200" b="1" dirty="0">
                <a:latin typeface="微软雅黑" panose="020B0503020204020204" pitchFamily="34" charset="-122"/>
                <a:ea typeface="微软雅黑" panose="020B0503020204020204" pitchFamily="34" charset="-122"/>
              </a:rPr>
              <a:t>值的线径</a:t>
            </a:r>
            <a:r>
              <a:rPr lang="en-US" altLang="zh-CN" sz="2200" b="1" dirty="0">
                <a:latin typeface="微软雅黑" panose="020B0503020204020204" pitchFamily="34" charset="-122"/>
                <a:ea typeface="微软雅黑" panose="020B0503020204020204" pitchFamily="34" charset="-122"/>
              </a:rPr>
              <a:t>-</a:t>
            </a:r>
            <a:r>
              <a:rPr lang="zh-CN" altLang="en-US" sz="2200" b="1" dirty="0">
                <a:latin typeface="微软雅黑" panose="020B0503020204020204" pitchFamily="34" charset="-122"/>
                <a:ea typeface="微软雅黑" panose="020B0503020204020204" pitchFamily="34" charset="-122"/>
              </a:rPr>
              <a:t>匝数组合，</a:t>
            </a:r>
            <a:r>
              <a:rPr lang="zh-CN" altLang="zh-CN" sz="2200" b="1" dirty="0">
                <a:latin typeface="微软雅黑" panose="020B0503020204020204" pitchFamily="34" charset="-122"/>
                <a:ea typeface="微软雅黑" panose="020B0503020204020204" pitchFamily="34" charset="-122"/>
              </a:rPr>
              <a:t>能够减小阻抗、提高发射电流，进而提高低频长源距信号的传播距离。</a:t>
            </a:r>
            <a:endParaRPr lang="en-US" altLang="zh-CN" sz="2200" b="1" dirty="0">
              <a:latin typeface="微软雅黑" panose="020B0503020204020204" pitchFamily="34" charset="-122"/>
              <a:ea typeface="微软雅黑" panose="020B0503020204020204" pitchFamily="34" charset="-122"/>
            </a:endParaRPr>
          </a:p>
          <a:p>
            <a:pPr marL="342900" indent="-342900" algn="just">
              <a:lnSpc>
                <a:spcPct val="150000"/>
              </a:lnSpc>
              <a:spcBef>
                <a:spcPts val="1200"/>
              </a:spcBef>
              <a:spcAft>
                <a:spcPts val="1200"/>
              </a:spcAft>
              <a:buFont typeface="Wingdings" panose="05000000000000000000" pitchFamily="2" charset="2"/>
              <a:buChar char="Ø"/>
            </a:pPr>
            <a:r>
              <a:rPr lang="zh-CN" altLang="zh-CN" sz="2200" b="1" dirty="0">
                <a:latin typeface="微软雅黑" panose="020B0503020204020204" pitchFamily="34" charset="-122"/>
                <a:ea typeface="微软雅黑" panose="020B0503020204020204" pitchFamily="34" charset="-122"/>
              </a:rPr>
              <a:t>接收天线采用密绕的镀漆铜线，考虑天线谐振频率的情况下尽量选用匝数较多的方案，增加微弱信号的拾取能力。</a:t>
            </a:r>
            <a:endParaRPr lang="en-US" altLang="zh-CN" sz="2200" b="1" dirty="0">
              <a:latin typeface="微软雅黑" panose="020B0503020204020204" pitchFamily="34" charset="-122"/>
              <a:ea typeface="微软雅黑" panose="020B0503020204020204" pitchFamily="34" charset="-122"/>
            </a:endParaRPr>
          </a:p>
          <a:p>
            <a:pPr marL="342900" indent="-342900" algn="just">
              <a:lnSpc>
                <a:spcPct val="150000"/>
              </a:lnSpc>
              <a:spcBef>
                <a:spcPts val="1200"/>
              </a:spcBef>
              <a:spcAft>
                <a:spcPts val="1200"/>
              </a:spcAft>
              <a:buFont typeface="Wingdings" panose="05000000000000000000" pitchFamily="2" charset="2"/>
              <a:buChar char="Ø"/>
            </a:pPr>
            <a:r>
              <a:rPr lang="zh-CN" altLang="en-US" sz="2200" b="1" dirty="0">
                <a:latin typeface="微软雅黑" panose="020B0503020204020204" pitchFamily="34" charset="-122"/>
                <a:ea typeface="微软雅黑" panose="020B0503020204020204" pitchFamily="34" charset="-122"/>
              </a:rPr>
              <a:t>铁氧体磁芯可以有效增强磁场强度，从而增大发射</a:t>
            </a:r>
            <a:r>
              <a:rPr lang="en-US" altLang="zh-CN" sz="2200" b="1" dirty="0">
                <a:latin typeface="微软雅黑" panose="020B0503020204020204" pitchFamily="34" charset="-122"/>
                <a:ea typeface="微软雅黑" panose="020B0503020204020204" pitchFamily="34" charset="-122"/>
              </a:rPr>
              <a:t>-</a:t>
            </a:r>
            <a:r>
              <a:rPr lang="zh-CN" altLang="en-US" sz="2200" b="1" dirty="0">
                <a:latin typeface="微软雅黑" panose="020B0503020204020204" pitchFamily="34" charset="-122"/>
                <a:ea typeface="微软雅黑" panose="020B0503020204020204" pitchFamily="34" charset="-122"/>
              </a:rPr>
              <a:t>接收信号强度，减少天线匝数。</a:t>
            </a:r>
            <a:endParaRPr lang="en-US" altLang="zh-CN" sz="2200" b="1" dirty="0">
              <a:latin typeface="微软雅黑" panose="020B0503020204020204" pitchFamily="34" charset="-122"/>
              <a:ea typeface="微软雅黑" panose="020B0503020204020204" pitchFamily="34" charset="-122"/>
            </a:endParaRPr>
          </a:p>
          <a:p>
            <a:pPr marL="342900" indent="-342900" algn="just">
              <a:lnSpc>
                <a:spcPct val="150000"/>
              </a:lnSpc>
              <a:spcBef>
                <a:spcPts val="1200"/>
              </a:spcBef>
              <a:spcAft>
                <a:spcPts val="1200"/>
              </a:spcAft>
              <a:buFont typeface="Wingdings" panose="05000000000000000000" pitchFamily="2" charset="2"/>
              <a:buChar char="Ø"/>
            </a:pPr>
            <a:r>
              <a:rPr lang="zh-CN" altLang="en-US" sz="2200" b="1" dirty="0">
                <a:latin typeface="微软雅黑" panose="020B0503020204020204" pitchFamily="34" charset="-122"/>
                <a:ea typeface="微软雅黑" panose="020B0503020204020204" pitchFamily="34" charset="-122"/>
              </a:rPr>
              <a:t>整体天线方案</a:t>
            </a:r>
            <a:r>
              <a:rPr lang="zh-CN" altLang="zh-CN" sz="2200" b="1" dirty="0">
                <a:latin typeface="微软雅黑" panose="020B0503020204020204" pitchFamily="34" charset="-122"/>
                <a:ea typeface="微软雅黑" panose="020B0503020204020204" pitchFamily="34" charset="-122"/>
              </a:rPr>
              <a:t>结合开发的电路进行了测试，测试表明该方案能够实现前视探测</a:t>
            </a:r>
            <a:r>
              <a:rPr lang="en-US" altLang="zh-CN" sz="2200" b="1" dirty="0">
                <a:latin typeface="微软雅黑" panose="020B0503020204020204" pitchFamily="34" charset="-122"/>
                <a:ea typeface="微软雅黑" panose="020B0503020204020204" pitchFamily="34" charset="-122"/>
              </a:rPr>
              <a:t>30m</a:t>
            </a:r>
            <a:r>
              <a:rPr lang="zh-CN" altLang="zh-CN" sz="2200" b="1" dirty="0">
                <a:latin typeface="微软雅黑" panose="020B0503020204020204" pitchFamily="34" charset="-122"/>
                <a:ea typeface="微软雅黑" panose="020B0503020204020204" pitchFamily="34" charset="-122"/>
              </a:rPr>
              <a:t>的目标，为仪器的进一步优化、定型打下了坚实的基础。</a:t>
            </a:r>
            <a:endParaRPr lang="en-US" altLang="zh-CN" sz="2200" b="1"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31874882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a:extLst>
              <a:ext uri="{FF2B5EF4-FFF2-40B4-BE49-F238E27FC236}">
                <a16:creationId xmlns:a16="http://schemas.microsoft.com/office/drawing/2014/main" id="{B3556009-E74D-436C-854C-46B39605AAEB}"/>
              </a:ext>
            </a:extLst>
          </p:cNvPr>
          <p:cNvSpPr/>
          <p:nvPr/>
        </p:nvSpPr>
        <p:spPr>
          <a:xfrm>
            <a:off x="114300" y="108709"/>
            <a:ext cx="11963400" cy="6640584"/>
          </a:xfrm>
          <a:prstGeom prst="rect">
            <a:avLst/>
          </a:prstGeom>
          <a:noFill/>
          <a:ln w="254000">
            <a:solidFill>
              <a:srgbClr val="0172EF">
                <a:alpha val="7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a:extLst>
              <a:ext uri="{FF2B5EF4-FFF2-40B4-BE49-F238E27FC236}">
                <a16:creationId xmlns:a16="http://schemas.microsoft.com/office/drawing/2014/main" id="{7C976867-EC07-4C35-8B3E-E58372AE3585}"/>
              </a:ext>
            </a:extLst>
          </p:cNvPr>
          <p:cNvSpPr txBox="1"/>
          <p:nvPr/>
        </p:nvSpPr>
        <p:spPr>
          <a:xfrm>
            <a:off x="1354958" y="1988549"/>
            <a:ext cx="9482083" cy="1200329"/>
          </a:xfrm>
          <a:prstGeom prst="rect">
            <a:avLst/>
          </a:prstGeom>
          <a:noFill/>
        </p:spPr>
        <p:txBody>
          <a:bodyPr wrap="none" rtlCol="0">
            <a:spAutoFit/>
          </a:bodyPr>
          <a:lstStyle/>
          <a:p>
            <a:r>
              <a:rPr lang="en-US" altLang="zh-CN" sz="7200" b="1" dirty="0">
                <a:gradFill>
                  <a:gsLst>
                    <a:gs pos="34000">
                      <a:srgbClr val="81B8F6"/>
                    </a:gs>
                    <a:gs pos="100000">
                      <a:schemeClr val="accent1">
                        <a:lumMod val="5000"/>
                        <a:lumOff val="95000"/>
                        <a:alpha val="0"/>
                      </a:schemeClr>
                    </a:gs>
                    <a:gs pos="0">
                      <a:srgbClr val="0172EF"/>
                    </a:gs>
                  </a:gsLst>
                  <a:lin ang="5400000" scaled="1"/>
                </a:gradFill>
                <a:latin typeface="黑体" panose="02010609060101010101" pitchFamily="49" charset="-122"/>
                <a:ea typeface="黑体" panose="02010609060101010101" pitchFamily="49" charset="-122"/>
              </a:rPr>
              <a:t>THANKS FOR LISTENING</a:t>
            </a:r>
            <a:endParaRPr lang="zh-CN" altLang="en-US" sz="7200" b="1" dirty="0">
              <a:gradFill>
                <a:gsLst>
                  <a:gs pos="34000">
                    <a:srgbClr val="81B8F6"/>
                  </a:gs>
                  <a:gs pos="100000">
                    <a:schemeClr val="accent1">
                      <a:lumMod val="5000"/>
                      <a:lumOff val="95000"/>
                      <a:alpha val="0"/>
                    </a:schemeClr>
                  </a:gs>
                  <a:gs pos="0">
                    <a:srgbClr val="0172EF"/>
                  </a:gs>
                </a:gsLst>
                <a:lin ang="5400000" scaled="1"/>
              </a:gradFill>
              <a:latin typeface="黑体" panose="02010609060101010101" pitchFamily="49" charset="-122"/>
              <a:ea typeface="黑体" panose="02010609060101010101" pitchFamily="49" charset="-122"/>
            </a:endParaRPr>
          </a:p>
        </p:txBody>
      </p:sp>
      <p:sp>
        <p:nvSpPr>
          <p:cNvPr id="10" name="标题 1">
            <a:extLst>
              <a:ext uri="{FF2B5EF4-FFF2-40B4-BE49-F238E27FC236}">
                <a16:creationId xmlns:a16="http://schemas.microsoft.com/office/drawing/2014/main" id="{46152F78-9FA6-4359-AE24-E4E7EF8132BB}"/>
              </a:ext>
            </a:extLst>
          </p:cNvPr>
          <p:cNvSpPr>
            <a:spLocks noGrp="1"/>
          </p:cNvSpPr>
          <p:nvPr>
            <p:ph type="ctrTitle"/>
          </p:nvPr>
        </p:nvSpPr>
        <p:spPr>
          <a:xfrm>
            <a:off x="2002548" y="2880707"/>
            <a:ext cx="8186902" cy="833759"/>
          </a:xfrm>
        </p:spPr>
        <p:txBody>
          <a:bodyPr>
            <a:noAutofit/>
          </a:bodyPr>
          <a:lstStyle/>
          <a:p>
            <a:r>
              <a:rPr lang="zh-CN" altLang="en-US" sz="5000" b="1" dirty="0">
                <a:latin typeface="微软雅黑" panose="020B0503020204020204" pitchFamily="34" charset="-122"/>
                <a:ea typeface="微软雅黑" panose="020B0503020204020204" pitchFamily="34" charset="-122"/>
              </a:rPr>
              <a:t>请各位老师、专家批评指正</a:t>
            </a:r>
            <a:r>
              <a:rPr lang="en-US" altLang="zh-CN" sz="5000" b="1" dirty="0">
                <a:latin typeface="微软雅黑" panose="020B0503020204020204" pitchFamily="34" charset="-122"/>
                <a:ea typeface="微软雅黑" panose="020B0503020204020204" pitchFamily="34" charset="-122"/>
              </a:rPr>
              <a:t>!</a:t>
            </a:r>
            <a:endParaRPr lang="zh-CN" altLang="en-US" sz="5000" b="1" dirty="0">
              <a:latin typeface="微软雅黑" panose="020B0503020204020204" pitchFamily="34" charset="-122"/>
              <a:ea typeface="微软雅黑" panose="020B0503020204020204" pitchFamily="34" charset="-122"/>
            </a:endParaRPr>
          </a:p>
        </p:txBody>
      </p:sp>
      <p:sp>
        <p:nvSpPr>
          <p:cNvPr id="2" name="矩形 1">
            <a:extLst>
              <a:ext uri="{FF2B5EF4-FFF2-40B4-BE49-F238E27FC236}">
                <a16:creationId xmlns:a16="http://schemas.microsoft.com/office/drawing/2014/main" id="{73BA317B-AB79-4532-3FBD-507E60E15B97}"/>
              </a:ext>
            </a:extLst>
          </p:cNvPr>
          <p:cNvSpPr/>
          <p:nvPr/>
        </p:nvSpPr>
        <p:spPr>
          <a:xfrm>
            <a:off x="4984154" y="6212233"/>
            <a:ext cx="2223687" cy="400110"/>
          </a:xfrm>
          <a:prstGeom prst="rect">
            <a:avLst/>
          </a:prstGeom>
        </p:spPr>
        <p:txBody>
          <a:bodyPr wrap="none">
            <a:spAutoFit/>
          </a:bodyPr>
          <a:lstStyle/>
          <a:p>
            <a:pPr lvl="0" algn="ctr" fontAlgn="base">
              <a:spcBef>
                <a:spcPct val="50000"/>
              </a:spcBef>
              <a:spcAft>
                <a:spcPct val="0"/>
              </a:spcAft>
              <a:defRPr/>
            </a:pPr>
            <a:r>
              <a:rPr lang="en-US" altLang="zh-CN" sz="2000" b="1" dirty="0">
                <a:latin typeface="微软雅黑" panose="020B0503020204020204" pitchFamily="34" charset="-122"/>
                <a:ea typeface="微软雅黑" panose="020B0503020204020204" pitchFamily="34" charset="-122"/>
              </a:rPr>
              <a:t>2026</a:t>
            </a:r>
            <a:r>
              <a:rPr lang="zh-CN" altLang="en-US" sz="2000" b="1" dirty="0">
                <a:latin typeface="微软雅黑" panose="020B0503020204020204" pitchFamily="34" charset="-122"/>
                <a:ea typeface="微软雅黑" panose="020B0503020204020204" pitchFamily="34" charset="-122"/>
              </a:rPr>
              <a:t>年</a:t>
            </a:r>
            <a:r>
              <a:rPr lang="en-US" altLang="zh-CN" sz="2000" b="1" dirty="0">
                <a:latin typeface="微软雅黑" panose="020B0503020204020204" pitchFamily="34" charset="-122"/>
                <a:ea typeface="微软雅黑" panose="020B0503020204020204" pitchFamily="34" charset="-122"/>
              </a:rPr>
              <a:t>10</a:t>
            </a:r>
            <a:r>
              <a:rPr lang="zh-CN" altLang="en-US" sz="2000" b="1" dirty="0">
                <a:latin typeface="微软雅黑" panose="020B0503020204020204" pitchFamily="34" charset="-122"/>
                <a:ea typeface="微软雅黑" panose="020B0503020204020204" pitchFamily="34" charset="-122"/>
              </a:rPr>
              <a:t>月</a:t>
            </a:r>
            <a:r>
              <a:rPr lang="en-US" altLang="zh-CN" sz="2000" b="1" dirty="0">
                <a:latin typeface="微软雅黑" panose="020B0503020204020204" pitchFamily="34" charset="-122"/>
                <a:ea typeface="微软雅黑" panose="020B0503020204020204" pitchFamily="34" charset="-122"/>
              </a:rPr>
              <a:t>22</a:t>
            </a:r>
            <a:r>
              <a:rPr lang="zh-CN" altLang="en-US" sz="2000" b="1" dirty="0">
                <a:latin typeface="微软雅黑" panose="020B0503020204020204" pitchFamily="34" charset="-122"/>
                <a:ea typeface="微软雅黑" panose="020B0503020204020204" pitchFamily="34" charset="-122"/>
              </a:rPr>
              <a:t>日</a:t>
            </a:r>
            <a:endParaRPr lang="en-US" altLang="zh-CN" sz="2000" b="1"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451817488"/>
      </p:ext>
    </p:extLst>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42570</TotalTime>
  <Words>1580</Words>
  <Application>Microsoft Office PowerPoint</Application>
  <PresentationFormat>宽屏</PresentationFormat>
  <Paragraphs>218</Paragraphs>
  <Slides>23</Slides>
  <Notes>3</Notes>
  <HiddenSlides>0</HiddenSlides>
  <MMClips>0</MMClips>
  <ScaleCrop>false</ScaleCrop>
  <HeadingPairs>
    <vt:vector size="8" baseType="variant">
      <vt:variant>
        <vt:lpstr>已用的字体</vt:lpstr>
      </vt:variant>
      <vt:variant>
        <vt:i4>8</vt:i4>
      </vt:variant>
      <vt:variant>
        <vt:lpstr>主题</vt:lpstr>
      </vt:variant>
      <vt:variant>
        <vt:i4>1</vt:i4>
      </vt:variant>
      <vt:variant>
        <vt:lpstr>嵌入 OLE 服务器</vt:lpstr>
      </vt:variant>
      <vt:variant>
        <vt:i4>3</vt:i4>
      </vt:variant>
      <vt:variant>
        <vt:lpstr>幻灯片标题</vt:lpstr>
      </vt:variant>
      <vt:variant>
        <vt:i4>23</vt:i4>
      </vt:variant>
    </vt:vector>
  </HeadingPairs>
  <TitlesOfParts>
    <vt:vector size="35" baseType="lpstr">
      <vt:lpstr>等线</vt:lpstr>
      <vt:lpstr>等线 Light</vt:lpstr>
      <vt:lpstr>黑体</vt:lpstr>
      <vt:lpstr>宋体</vt:lpstr>
      <vt:lpstr>微软雅黑</vt:lpstr>
      <vt:lpstr>Arial</vt:lpstr>
      <vt:lpstr>Times New Roman</vt:lpstr>
      <vt:lpstr>Wingdings</vt:lpstr>
      <vt:lpstr>Office 主题​​</vt:lpstr>
      <vt:lpstr>Grapher.Document</vt:lpstr>
      <vt:lpstr>Equation</vt:lpstr>
      <vt:lpstr>Graph</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请各位老师、专家批评指正!</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dell</dc:creator>
  <cp:lastModifiedBy>仁吉 郝</cp:lastModifiedBy>
  <cp:revision>955</cp:revision>
  <dcterms:created xsi:type="dcterms:W3CDTF">2024-06-20T08:39:32Z</dcterms:created>
  <dcterms:modified xsi:type="dcterms:W3CDTF">2026-10-21T07:04:23Z</dcterms:modified>
</cp:coreProperties>
</file>