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3" r:id="rId3"/>
    <p:sldId id="335" r:id="rId5"/>
    <p:sldId id="336" r:id="rId6"/>
    <p:sldId id="337" r:id="rId7"/>
    <p:sldId id="338" r:id="rId8"/>
    <p:sldId id="340" r:id="rId9"/>
    <p:sldId id="345" r:id="rId10"/>
    <p:sldId id="343" r:id="rId11"/>
    <p:sldId id="341" r:id="rId12"/>
    <p:sldId id="347" r:id="rId13"/>
    <p:sldId id="349" r:id="rId14"/>
    <p:sldId id="348" r:id="rId15"/>
    <p:sldId id="344" r:id="rId16"/>
    <p:sldId id="342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730" autoAdjust="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>
                <a:sym typeface="+mn-ea"/>
              </a:rPr>
              <a:t>Good morning/afternoon everyone.</a:t>
            </a:r>
            <a:endParaRPr kumimoji="1" lang="en-US" altLang="zh-CN" dirty="0"/>
          </a:p>
          <a:p>
            <a:r>
              <a:rPr kumimoji="1" lang="en-US" altLang="zh-CN" dirty="0">
                <a:sym typeface="+mn-ea"/>
              </a:rPr>
              <a:t>Today I will present our work on a continuously tunable piston–slit Helmholtz resonator for low-frequency sound absorption.</a:t>
            </a:r>
            <a:endParaRPr kumimoji="1" lang="en-US" altLang="zh-CN" dirty="0"/>
          </a:p>
          <a:p>
            <a:r>
              <a:rPr kumimoji="1" lang="en-US" altLang="zh-CN" dirty="0">
                <a:sym typeface="+mn-ea"/>
              </a:rPr>
              <a:t>The main objective of this work is to develop a compa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presentation is organized into 6 parts.</a:t>
            </a:r>
            <a:endParaRPr kumimoji="1" lang="en-US" altLang="zh-CN" dirty="0"/>
          </a:p>
          <a:p>
            <a:r>
              <a:rPr kumimoji="1" lang="en-US" altLang="zh-CN" dirty="0"/>
              <a:t>First, I will briefly introduce the motivation for developing a tunable Helmholtz resonator.</a:t>
            </a:r>
            <a:endParaRPr kumimoji="1" lang="en-US" altLang="zh-CN" dirty="0"/>
          </a:p>
          <a:p>
            <a:r>
              <a:rPr kumimoji="1" lang="en-US" altLang="zh-CN" dirty="0"/>
              <a:t>Then, I will explain the design workflow, including the acoustic target definition and geometry selection.</a:t>
            </a:r>
            <a:endParaRPr kumimoji="1" lang="en-US" altLang="zh-CN" dirty="0"/>
          </a:p>
          <a:p>
            <a:r>
              <a:rPr kumimoji="1" lang="en-US" altLang="zh-CN" dirty="0"/>
              <a:t>After introducing the piston–slit concept, I will discuss the numerical modelling strategy and validation.</a:t>
            </a:r>
            <a:endParaRPr kumimoji="1" lang="en-US" altLang="zh-CN" dirty="0"/>
          </a:p>
          <a:p>
            <a:r>
              <a:rPr kumimoji="1" lang="en-US" altLang="zh-CN" dirty="0"/>
              <a:t>Finally, I will present the experimental results and summarize the main conclusions.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本研究把 </a:t>
            </a:r>
            <a:r>
              <a:rPr lang="en-US" altLang="zh-CN" dirty="0"/>
              <a:t>TVA </a:t>
            </a:r>
            <a:r>
              <a:rPr lang="zh-CN" altLang="en-US" dirty="0"/>
              <a:t>作为参考模型。</a:t>
            </a:r>
            <a:r>
              <a:rPr lang="en-US" altLang="zh-CN" dirty="0"/>
              <a:t>Q </a:t>
            </a:r>
            <a:r>
              <a:rPr lang="zh-CN" altLang="en-US" dirty="0"/>
              <a:t>在 </a:t>
            </a:r>
            <a:r>
              <a:rPr lang="en-US" altLang="zh-CN" dirty="0"/>
              <a:t>Case 1 </a:t>
            </a:r>
            <a:r>
              <a:rPr lang="zh-CN" altLang="en-US" dirty="0"/>
              <a:t>中为 </a:t>
            </a:r>
            <a:r>
              <a:rPr lang="en-US" altLang="zh-CN" dirty="0"/>
              <a:t>transmission loss</a:t>
            </a:r>
            <a:r>
              <a:rPr lang="zh-CN" altLang="en-US" dirty="0"/>
              <a:t>，在 </a:t>
            </a:r>
            <a:r>
              <a:rPr lang="en-US" altLang="zh-CN" dirty="0"/>
              <a:t>Case 2 </a:t>
            </a:r>
            <a:r>
              <a:rPr lang="zh-CN" altLang="en-US" dirty="0"/>
              <a:t>中为 </a:t>
            </a:r>
            <a:r>
              <a:rPr lang="en-US" altLang="zh-CN" dirty="0"/>
              <a:t>SPL</a:t>
            </a:r>
            <a:r>
              <a:rPr lang="zh-CN" altLang="en-US" dirty="0"/>
              <a:t>。模型选择不依赖单一阈值，而是把尺度状态与工程误差容限结合。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presentation is organized into 6 parts.</a:t>
            </a:r>
            <a:endParaRPr kumimoji="1" lang="en-US" altLang="zh-CN" dirty="0"/>
          </a:p>
          <a:p>
            <a:r>
              <a:rPr kumimoji="1" lang="en-US" altLang="zh-CN" dirty="0"/>
              <a:t>First, I will briefly introduce the motivation for developing a tunable Helmholtz resonator.</a:t>
            </a:r>
            <a:endParaRPr kumimoji="1" lang="en-US" altLang="zh-CN" dirty="0"/>
          </a:p>
          <a:p>
            <a:r>
              <a:rPr kumimoji="1" lang="en-US" altLang="zh-CN" dirty="0"/>
              <a:t>Then, I will explain the design workflow, including the acoustic target definition and geometry selection.</a:t>
            </a:r>
            <a:endParaRPr kumimoji="1" lang="en-US" altLang="zh-CN" dirty="0"/>
          </a:p>
          <a:p>
            <a:r>
              <a:rPr kumimoji="1" lang="en-US" altLang="zh-CN" dirty="0"/>
              <a:t>After introducing the piston–slit concept, I will discuss the numerical modelling strategy and validation.</a:t>
            </a:r>
            <a:endParaRPr kumimoji="1" lang="en-US" altLang="zh-CN" dirty="0"/>
          </a:p>
          <a:p>
            <a:r>
              <a:rPr kumimoji="1" lang="en-US" altLang="zh-CN" dirty="0"/>
              <a:t>Finally, I will present the experimental results and summarize the main conclusions.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presentation is organized into 6 parts.</a:t>
            </a:r>
            <a:endParaRPr kumimoji="1" lang="en-US" altLang="zh-CN" dirty="0"/>
          </a:p>
          <a:p>
            <a:r>
              <a:rPr kumimoji="1" lang="en-US" altLang="zh-CN" dirty="0"/>
              <a:t>First, I will briefly introduce the motivation for developing a tunable Helmholtz resonator.</a:t>
            </a:r>
            <a:endParaRPr kumimoji="1" lang="en-US" altLang="zh-CN" dirty="0"/>
          </a:p>
          <a:p>
            <a:r>
              <a:rPr kumimoji="1" lang="en-US" altLang="zh-CN" dirty="0"/>
              <a:t>Then, I will explain the design workflow, including the acoustic target definition and geometry selection.</a:t>
            </a:r>
            <a:endParaRPr kumimoji="1" lang="en-US" altLang="zh-CN" dirty="0"/>
          </a:p>
          <a:p>
            <a:r>
              <a:rPr kumimoji="1" lang="en-US" altLang="zh-CN" dirty="0"/>
              <a:t>After introducing the piston–slit concept, I will discuss the numerical modelling strategy and validation.</a:t>
            </a:r>
            <a:endParaRPr kumimoji="1" lang="en-US" altLang="zh-CN" dirty="0"/>
          </a:p>
          <a:p>
            <a:r>
              <a:rPr kumimoji="1" lang="en-US" altLang="zh-CN" dirty="0"/>
              <a:t>Finally, I will present the experimental results and summarize the main conclusions.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presentation is organized into 6 parts.</a:t>
            </a:r>
            <a:endParaRPr kumimoji="1" lang="en-US" altLang="zh-CN" dirty="0"/>
          </a:p>
          <a:p>
            <a:r>
              <a:rPr kumimoji="1" lang="en-US" altLang="zh-CN" dirty="0"/>
              <a:t>First, I will briefly introduce the motivation for developing a tunable Helmholtz resonator.</a:t>
            </a:r>
            <a:endParaRPr kumimoji="1" lang="en-US" altLang="zh-CN" dirty="0"/>
          </a:p>
          <a:p>
            <a:r>
              <a:rPr kumimoji="1" lang="en-US" altLang="zh-CN" dirty="0"/>
              <a:t>Then, I will explain the design workflow, including the acoustic target definition and geometry selection.</a:t>
            </a:r>
            <a:endParaRPr kumimoji="1" lang="en-US" altLang="zh-CN" dirty="0"/>
          </a:p>
          <a:p>
            <a:r>
              <a:rPr kumimoji="1" lang="en-US" altLang="zh-CN" dirty="0"/>
              <a:t>After introducing the piston–slit concept, I will discuss the numerical modelling strategy and validation.</a:t>
            </a:r>
            <a:endParaRPr kumimoji="1" lang="en-US" altLang="zh-CN" dirty="0"/>
          </a:p>
          <a:p>
            <a:r>
              <a:rPr kumimoji="1" lang="en-US" altLang="zh-CN" dirty="0"/>
              <a:t>Finally, I will present the experimental results and summarize the main conclusions.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presentation is organized into 6 parts.</a:t>
            </a:r>
            <a:endParaRPr kumimoji="1" lang="en-US" altLang="zh-CN" dirty="0"/>
          </a:p>
          <a:p>
            <a:r>
              <a:rPr kumimoji="1" lang="en-US" altLang="zh-CN" dirty="0"/>
              <a:t>First, I will briefly introduce the motivation for developing a tunable Helmholtz resonator.</a:t>
            </a:r>
            <a:endParaRPr kumimoji="1" lang="en-US" altLang="zh-CN" dirty="0"/>
          </a:p>
          <a:p>
            <a:r>
              <a:rPr kumimoji="1" lang="en-US" altLang="zh-CN" dirty="0"/>
              <a:t>Then, I will explain the design workflow, including the acoustic target definition and geometry selection.</a:t>
            </a:r>
            <a:endParaRPr kumimoji="1" lang="en-US" altLang="zh-CN" dirty="0"/>
          </a:p>
          <a:p>
            <a:r>
              <a:rPr kumimoji="1" lang="en-US" altLang="zh-CN" dirty="0"/>
              <a:t>After introducing the piston–slit concept, I will discuss the numerical modelling strategy and validation.</a:t>
            </a:r>
            <a:endParaRPr kumimoji="1" lang="en-US" altLang="zh-CN" dirty="0"/>
          </a:p>
          <a:p>
            <a:r>
              <a:rPr kumimoji="1" lang="en-US" altLang="zh-CN" dirty="0"/>
              <a:t>Finally, I will present the experimental results and summarize the main conclusions.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presentation is organized into 6 parts.</a:t>
            </a:r>
            <a:endParaRPr kumimoji="1" lang="en-US" altLang="zh-CN" dirty="0"/>
          </a:p>
          <a:p>
            <a:r>
              <a:rPr kumimoji="1" lang="en-US" altLang="zh-CN" dirty="0"/>
              <a:t>First, I will briefly introduce the motivation for developing a tunable Helmholtz resonator.</a:t>
            </a:r>
            <a:endParaRPr kumimoji="1" lang="en-US" altLang="zh-CN" dirty="0"/>
          </a:p>
          <a:p>
            <a:r>
              <a:rPr kumimoji="1" lang="en-US" altLang="zh-CN" dirty="0"/>
              <a:t>Then, I will explain the design workflow, including the acoustic target definition and geometry selection.</a:t>
            </a:r>
            <a:endParaRPr kumimoji="1" lang="en-US" altLang="zh-CN" dirty="0"/>
          </a:p>
          <a:p>
            <a:r>
              <a:rPr kumimoji="1" lang="en-US" altLang="zh-CN" dirty="0"/>
              <a:t>After introducing the piston–slit concept, I will discuss the numerical modelling strategy and validation.</a:t>
            </a:r>
            <a:endParaRPr kumimoji="1" lang="en-US" altLang="zh-CN" dirty="0"/>
          </a:p>
          <a:p>
            <a:r>
              <a:rPr kumimoji="1" lang="en-US" altLang="zh-CN" dirty="0"/>
              <a:t>Finally, I will present the experimental results and summarize the main conclusions.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MS PGothic" pitchFamily="-80" charset="-128"/>
            </a:endParaRPr>
          </a:p>
        </p:txBody>
      </p:sp>
      <p:sp>
        <p:nvSpPr>
          <p:cNvPr id="11" name="Logo white"/>
          <p:cNvSpPr>
            <a:spLocks noChangeAspect="1"/>
          </p:cNvSpPr>
          <p:nvPr userDrawn="1">
            <p:custDataLst>
              <p:tags r:id="rId2"/>
            </p:custDataLst>
          </p:nvPr>
        </p:nvSpPr>
        <p:spPr bwMode="auto">
          <a:xfrm>
            <a:off x="252033" y="252000"/>
            <a:ext cx="419666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GB" sz="1800" dirty="0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92" y="3545117"/>
            <a:ext cx="10841439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en-GB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104" y="1704975"/>
            <a:ext cx="10841439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en-GB" noProof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Date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Title</a:t>
            </a:r>
            <a:endParaRPr lang="da-DK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</a:fld>
            <a:endParaRPr lang="da-DK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031" y="1706400"/>
            <a:ext cx="9313586" cy="454557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Date</a:t>
            </a:r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Title</a:t>
            </a:r>
            <a:endParaRPr lang="da-DK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</a:fld>
            <a:endParaRPr lang="da-D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ctrTitle"/>
          </p:nvPr>
        </p:nvSpPr>
        <p:spPr>
          <a:xfrm>
            <a:off x="234516" y="2709014"/>
            <a:ext cx="10838617" cy="2706106"/>
          </a:xfrm>
        </p:spPr>
        <p:txBody>
          <a:bodyPr/>
          <a:lstStyle/>
          <a:p>
            <a:pPr>
              <a:defRPr sz="34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32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基于尺度判据的小型电声换能器热黏声学模型选择方法</a:t>
            </a:r>
            <a:br>
              <a:rPr lang="en-US" altLang="zh-CN" sz="32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</a:br>
            <a:br>
              <a:rPr lang="en-US" altLang="zh-CN" sz="320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</a:br>
            <a:r>
              <a:rPr lang="zh-CN" altLang="en-US" sz="1600" dirty="0">
                <a:solidFill>
                  <a:srgbClr val="BCE6ED"/>
                </a:solidFill>
                <a:latin typeface="微软雅黑"/>
                <a:ea typeface="微软雅黑"/>
                <a:cs typeface="微软雅黑"/>
              </a:rPr>
              <a:t>从狭缝基准模型到微型扬声器验证</a:t>
            </a:r>
            <a:br>
              <a:rPr lang="zh-CN" altLang="en-US" sz="3200" dirty="0">
                <a:solidFill>
                  <a:srgbClr val="BCE6ED"/>
                </a:solidFill>
                <a:latin typeface="微软雅黑"/>
                <a:ea typeface="微软雅黑"/>
                <a:cs typeface="微软雅黑"/>
              </a:rPr>
            </a:br>
            <a:endParaRPr lang="zh-CN" altLang="en-US" sz="3200" b="1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Subtitle 22"/>
          <p:cNvSpPr>
            <a:spLocks noGrp="1"/>
          </p:cNvSpPr>
          <p:nvPr>
            <p:ph type="subTitle" idx="1"/>
          </p:nvPr>
        </p:nvSpPr>
        <p:spPr>
          <a:xfrm>
            <a:off x="234516" y="1615773"/>
            <a:ext cx="10838617" cy="584625"/>
          </a:xfrm>
        </p:spPr>
        <p:txBody>
          <a:bodyPr/>
          <a:lstStyle/>
          <a:p>
            <a:r>
              <a:rPr lang="en-US" altLang="zh-CN" sz="1800" dirty="0">
                <a:solidFill>
                  <a:srgbClr val="FFFFFF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COMSOL 2026 Presentation</a:t>
            </a:r>
            <a:endParaRPr lang="en-US" altLang="zh-CN" sz="1800" dirty="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506539" y="6540796"/>
            <a:ext cx="432544" cy="316759"/>
          </a:xfrm>
        </p:spPr>
        <p:txBody>
          <a:bodyPr/>
          <a:lstStyle/>
          <a:p>
            <a:fld id="{24C8C45C-947F-4981-8B3F-4F32E973C901}" type="slidenum">
              <a:rPr lang="en-GB" smtClean="0"/>
            </a:fld>
            <a:endParaRPr lang="en-GB" dirty="0"/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99628" y="4708376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D9E5E9"/>
                </a:solidFill>
                <a:latin typeface="微软雅黑"/>
                <a:ea typeface="微软雅黑"/>
                <a:cs typeface="微软雅黑"/>
              </a:defRPr>
            </a:pPr>
            <a:r>
              <a:rPr sz="1275" dirty="0" err="1">
                <a:solidFill>
                  <a:srgbClr val="D9E5E9"/>
                </a:solidFill>
                <a:latin typeface="微软雅黑"/>
                <a:ea typeface="微软雅黑"/>
                <a:cs typeface="微软雅黑"/>
              </a:rPr>
              <a:t>汇报人</a:t>
            </a:r>
            <a:r>
              <a:rPr sz="1275" dirty="0">
                <a:solidFill>
                  <a:srgbClr val="D9E5E9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lang="zh-CN" altLang="en-US" sz="1275" dirty="0">
                <a:solidFill>
                  <a:srgbClr val="D9E5E9"/>
                </a:solidFill>
                <a:latin typeface="微软雅黑"/>
                <a:ea typeface="微软雅黑"/>
                <a:cs typeface="微软雅黑"/>
              </a:rPr>
              <a:t>李洁</a:t>
            </a:r>
            <a:r>
              <a:rPr sz="1275" dirty="0">
                <a:solidFill>
                  <a:srgbClr val="D9E5E9"/>
                </a:solidFill>
                <a:latin typeface="微软雅黑"/>
                <a:ea typeface="微软雅黑"/>
                <a:cs typeface="微软雅黑"/>
              </a:rPr>
              <a:t>　｜　日期：2026 年 </a:t>
            </a:r>
            <a:r>
              <a:rPr lang="en-US" sz="1275" dirty="0">
                <a:solidFill>
                  <a:srgbClr val="D9E5E9"/>
                </a:solidFill>
                <a:latin typeface="微软雅黑"/>
                <a:ea typeface="微软雅黑"/>
                <a:cs typeface="微软雅黑"/>
              </a:rPr>
              <a:t>10</a:t>
            </a:r>
            <a:r>
              <a:rPr sz="1275" dirty="0">
                <a:solidFill>
                  <a:srgbClr val="D9E5E9"/>
                </a:solidFill>
                <a:latin typeface="微软雅黑"/>
                <a:ea typeface="微软雅黑"/>
                <a:cs typeface="微软雅黑"/>
              </a:rPr>
              <a:t> 月</a:t>
            </a:r>
            <a:endParaRPr sz="1275" dirty="0">
              <a:solidFill>
                <a:srgbClr val="D9E5E9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研究背景：小尺度结构中的模型选择问题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sp>
        <p:nvSpPr>
          <p:cNvPr id="8" name="Content Placeholder 10"/>
          <p:cNvSpPr>
            <a:spLocks noGrp="1"/>
          </p:cNvSpPr>
          <p:nvPr>
            <p:ph idx="1"/>
          </p:nvPr>
        </p:nvSpPr>
        <p:spPr>
          <a:xfrm>
            <a:off x="1587595" y="1147803"/>
            <a:ext cx="8156703" cy="333629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狭缝尺寸接近边界层厚度时，壁面附近的速度梯度与温度梯度会引入额外耗散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5888" y="5651010"/>
            <a:ext cx="105031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目标：以尺度参数描述热黏边界层的相对尺度，结合工程允许误差，为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BLI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TVA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的选择提供依据，</a:t>
            </a:r>
            <a:endParaRPr lang="en-GB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489796" y="1792523"/>
            <a:ext cx="3539169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75" b="0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Pressure Acoustics</a:t>
            </a:r>
            <a:endParaRPr lang="zh-CN" altLang="en-US" sz="1600" dirty="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  <a:p>
            <a:pPr algn="ctr">
              <a:defRPr sz="1575" b="0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压力声学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PA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470320" y="1792523"/>
            <a:ext cx="3539169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75" b="0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Boundary Layer Impedance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algn="ctr">
              <a:defRPr sz="1575" b="0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热黏性边界层阻抗，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BLI</a:t>
            </a:r>
            <a:endParaRPr lang="zh-CN" altLang="en-US" sz="1400" dirty="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299501" y="1809094"/>
            <a:ext cx="3560086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Thermoviscous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 Acoustics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，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热黏性声学</a:t>
            </a:r>
            <a:r>
              <a:rPr lang="zh-CN" altLang="en-US" sz="1600" b="1" kern="0" dirty="0">
                <a:solidFill>
                  <a:srgbClr val="9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，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TVA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：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8" y="2721497"/>
            <a:ext cx="2726987" cy="20452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411" y="2721497"/>
            <a:ext cx="2726988" cy="204524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076" y="2721496"/>
            <a:ext cx="2726988" cy="204524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762306" y="4992497"/>
            <a:ext cx="31565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将热黏损耗等效施加在壁面</a:t>
            </a:r>
            <a:endParaRPr lang="zh-CN" altLang="en-US" sz="1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8562981" y="4855689"/>
            <a:ext cx="30331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显式求解压力、速度与温度扰动，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精度高但网格与内存成本较高</a:t>
            </a:r>
            <a:endParaRPr lang="zh-CN" altLang="en-US" sz="1400" dirty="0"/>
          </a:p>
        </p:txBody>
      </p:sp>
      <p:sp>
        <p:nvSpPr>
          <p:cNvPr id="24" name="文本框 23"/>
          <p:cNvSpPr txBox="1"/>
          <p:nvPr/>
        </p:nvSpPr>
        <p:spPr>
          <a:xfrm>
            <a:off x="706507" y="4978800"/>
            <a:ext cx="34116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仅求解声压，忽略壁面热黏边界层</a:t>
            </a:r>
            <a:endParaRPr lang="zh-CN" altLang="en-US" sz="1400" dirty="0"/>
          </a:p>
        </p:txBody>
      </p:sp>
      <p:cxnSp>
        <p:nvCxnSpPr>
          <p:cNvPr id="25" name="直接连接符 24"/>
          <p:cNvCxnSpPr/>
          <p:nvPr/>
        </p:nvCxnSpPr>
        <p:spPr>
          <a:xfrm>
            <a:off x="5243413" y="3588153"/>
            <a:ext cx="196308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研究设计：从基准狭缝到微型扬声器</a:t>
            </a:r>
            <a:endParaRPr lang="zh-CN" altLang="en-US" sz="2400" dirty="0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1009682" y="1531882"/>
                <a:ext cx="4333843" cy="4126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99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Case</a:t>
                </a:r>
                <a:r>
                  <a:rPr lang="zh-CN" altLang="en-US" b="1" dirty="0">
                    <a:solidFill>
                      <a:srgbClr val="99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b="1" dirty="0">
                    <a:solidFill>
                      <a:srgbClr val="99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  </a:t>
                </a:r>
                <a:r>
                  <a:rPr lang="zh-CN" altLang="en-US" b="1" dirty="0">
                    <a:solidFill>
                      <a:srgbClr val="99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基础狭缝模型</a:t>
                </a:r>
                <a:endParaRPr lang="zh-CN" altLang="en-US" b="1" dirty="0">
                  <a:solidFill>
                    <a:srgbClr val="99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dirty="0">
                  <a:latin typeface="Aptos"/>
                </a:endParaRPr>
              </a:p>
              <a:p>
                <a:endParaRPr lang="en-US" altLang="zh-CN" sz="1600" dirty="0">
                  <a:latin typeface="Aptos"/>
                </a:endParaRPr>
              </a:p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扫描频率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与狭缝半高 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endPara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以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TVA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为参考，量化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与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BLI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的误差，建立模型误差与尺度参数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zh-CN" altLang="en-US" sz="1600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ℎ</m:t>
                        </m:r>
                      </m:num>
                      <m:den>
                        <m:sSub>
                          <m:sSubPr>
                            <m:ctrlPr>
                              <a:rPr lang="zh-CN" alt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600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zh-CN" altLang="en-US" sz="1600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的关系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682" y="1531882"/>
                <a:ext cx="4333843" cy="4126514"/>
              </a:xfrm>
              <a:prstGeom prst="rect">
                <a:avLst/>
              </a:prstGeom>
              <a:blipFill rotWithShape="1">
                <a:blip r:embed="rId1"/>
                <a:stretch>
                  <a:fillRect l="-1" t="-6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/>
          <p:cNvSpPr txBox="1"/>
          <p:nvPr/>
        </p:nvSpPr>
        <p:spPr>
          <a:xfrm>
            <a:off x="6460277" y="1531882"/>
            <a:ext cx="506195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99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</a:t>
            </a:r>
            <a:r>
              <a:rPr lang="zh-CN" altLang="en-US" b="1" dirty="0">
                <a:solidFill>
                  <a:srgbClr val="99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rgbClr val="99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>
                <a:solidFill>
                  <a:srgbClr val="99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微型扬声器模型</a:t>
            </a:r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endParaRPr lang="en-US" altLang="zh-CN" dirty="0">
              <a:latin typeface="Aptos"/>
            </a:endParaRPr>
          </a:p>
          <a:p>
            <a:r>
              <a:rPr lang="zh-CN" altLang="en-US" sz="1600" dirty="0">
                <a:latin typeface="Aptos"/>
              </a:rPr>
              <a:t>音圈附近完整半缝宽为</a:t>
            </a:r>
            <a:r>
              <a:rPr lang="en-US" altLang="zh-CN" sz="1600" dirty="0">
                <a:latin typeface="Aptos"/>
              </a:rPr>
              <a:t>0.425 mm</a:t>
            </a:r>
            <a:endParaRPr lang="en-US" altLang="zh-CN" sz="1600" dirty="0">
              <a:latin typeface="Aptos"/>
            </a:endParaRPr>
          </a:p>
          <a:p>
            <a:r>
              <a:rPr lang="zh-CN" altLang="en-US" sz="1600" dirty="0">
                <a:latin typeface="Aptos"/>
              </a:rPr>
              <a:t>对比全</a:t>
            </a:r>
            <a:r>
              <a:rPr lang="en-US" altLang="zh-CN" sz="1600" dirty="0">
                <a:latin typeface="Aptos"/>
              </a:rPr>
              <a:t>PA</a:t>
            </a:r>
            <a:r>
              <a:rPr lang="zh-CN" altLang="en-US" sz="1600" dirty="0">
                <a:latin typeface="Aptos"/>
              </a:rPr>
              <a:t>、窄缝壁面施加</a:t>
            </a:r>
            <a:r>
              <a:rPr lang="en-US" altLang="zh-CN" sz="1600" dirty="0">
                <a:latin typeface="Aptos"/>
              </a:rPr>
              <a:t>BLI</a:t>
            </a:r>
            <a:r>
              <a:rPr lang="zh-CN" altLang="en-US" sz="1600" dirty="0">
                <a:latin typeface="Aptos"/>
              </a:rPr>
              <a:t>与窄缝局部</a:t>
            </a:r>
            <a:r>
              <a:rPr lang="en-US" altLang="zh-CN" sz="1600" dirty="0">
                <a:latin typeface="Aptos"/>
              </a:rPr>
              <a:t>TVA</a:t>
            </a:r>
            <a:endParaRPr lang="en-US" altLang="zh-CN" sz="1600" dirty="0">
              <a:latin typeface="Aptos"/>
            </a:endParaRPr>
          </a:p>
          <a:p>
            <a:r>
              <a:rPr lang="zh-CN" altLang="en-US" sz="1600" dirty="0">
                <a:latin typeface="Aptos"/>
              </a:rPr>
              <a:t>检验</a:t>
            </a:r>
            <a:r>
              <a:rPr lang="en-US" altLang="zh-CN" sz="1600" dirty="0">
                <a:latin typeface="Aptos"/>
              </a:rPr>
              <a:t>Case1 </a:t>
            </a:r>
            <a:r>
              <a:rPr lang="zh-CN" altLang="en-US" sz="1600" dirty="0">
                <a:latin typeface="Aptos"/>
              </a:rPr>
              <a:t>的尺度</a:t>
            </a:r>
            <a:r>
              <a:rPr lang="en-US" altLang="zh-CN" sz="1600" dirty="0">
                <a:latin typeface="Aptos"/>
              </a:rPr>
              <a:t>-</a:t>
            </a:r>
            <a:r>
              <a:rPr lang="zh-CN" altLang="en-US" sz="1600" dirty="0">
                <a:latin typeface="Aptos"/>
              </a:rPr>
              <a:t>误差规律是否能指导实际器件的模型选择</a:t>
            </a:r>
            <a:endParaRPr lang="zh-CN" altLang="en-US" sz="1600" dirty="0">
              <a:latin typeface="Apto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5686006" y="1404360"/>
            <a:ext cx="45719" cy="4348684"/>
          </a:xfrm>
          <a:prstGeom prst="rect">
            <a:avLst/>
          </a:prstGeom>
          <a:solidFill>
            <a:srgbClr val="990000"/>
          </a:solidFill>
          <a:ln w="0">
            <a:noFill/>
          </a:ln>
        </p:spPr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36987" b="37082"/>
          <a:stretch>
            <a:fillRect/>
          </a:stretch>
        </p:blipFill>
        <p:spPr>
          <a:xfrm>
            <a:off x="1252487" y="1932480"/>
            <a:ext cx="3212847" cy="174742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t="17860" b="14958"/>
          <a:stretch>
            <a:fillRect/>
          </a:stretch>
        </p:blipFill>
        <p:spPr>
          <a:xfrm>
            <a:off x="7400406" y="2141593"/>
            <a:ext cx="3181699" cy="1826325"/>
          </a:xfrm>
          <a:prstGeom prst="rect">
            <a:avLst/>
          </a:prstGeom>
        </p:spPr>
      </p:pic>
      <p:cxnSp>
        <p:nvCxnSpPr>
          <p:cNvPr id="17" name="直接箭头连接符 16"/>
          <p:cNvCxnSpPr/>
          <p:nvPr/>
        </p:nvCxnSpPr>
        <p:spPr>
          <a:xfrm>
            <a:off x="4393412" y="2816720"/>
            <a:ext cx="0" cy="1829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489872" y="2746979"/>
            <a:ext cx="1408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狭缝半高</a:t>
            </a:r>
            <a:r>
              <a:rPr lang="en-US" altLang="zh-CN" sz="1400" dirty="0"/>
              <a:t>h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理论基础：尺度参数与物理判据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761999" y="1600199"/>
            <a:ext cx="3080795" cy="844601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425" b="1">
                <a:solidFill>
                  <a:srgbClr val="60737E"/>
                </a:solidFill>
                <a:latin typeface="微软雅黑"/>
                <a:ea typeface="微软雅黑"/>
                <a:cs typeface="微软雅黑"/>
              </a:defRPr>
            </a:pPr>
            <a:endParaRPr b="1" dirty="0">
              <a:solidFill>
                <a:srgbClr val="99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9682" y="1720340"/>
            <a:ext cx="2757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990000"/>
                </a:solidFill>
              </a:rPr>
              <a:t>黏性穿透深度</a:t>
            </a:r>
            <a:endParaRPr lang="zh-CN" altLang="en-US" b="1" dirty="0">
              <a:solidFill>
                <a:srgbClr val="99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09682" y="3174169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990000"/>
                </a:solidFill>
              </a:defRPr>
            </a:lvl1pPr>
          </a:lstStyle>
          <a:p>
            <a:r>
              <a:rPr lang="zh-CN" altLang="en-US" dirty="0"/>
              <a:t>热穿透深度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6669615" y="1659212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25" b="1">
                <a:solidFill>
                  <a:srgbClr val="60737E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b="1" dirty="0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尺度参数</a:t>
            </a:r>
            <a:endParaRPr lang="zh-CN" altLang="en-US" sz="1800" b="1" dirty="0">
              <a:solidFill>
                <a:srgbClr val="99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426192" y="5587140"/>
            <a:ext cx="8479510" cy="61912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sz="1600" b="1" dirty="0" err="1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尺度参数</a:t>
            </a:r>
            <a:r>
              <a:rPr lang="zh-CN" altLang="en-US" sz="1600" b="1" dirty="0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判断所处</a:t>
            </a:r>
            <a:r>
              <a:rPr sz="1600" b="1" dirty="0" err="1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物理状态，误差指标</a:t>
            </a:r>
            <a:r>
              <a:rPr lang="zh-CN" altLang="en-US" sz="1600" b="1" dirty="0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判断模型能否满足</a:t>
            </a:r>
            <a:r>
              <a:rPr sz="1600" b="1" dirty="0" err="1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工程</a:t>
            </a:r>
            <a:r>
              <a:rPr lang="zh-CN" altLang="en-US" sz="1600" b="1" dirty="0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要求</a:t>
            </a:r>
            <a:endParaRPr sz="1600" b="1" dirty="0">
              <a:solidFill>
                <a:srgbClr val="990000"/>
              </a:solidFill>
              <a:latin typeface="微软雅黑"/>
              <a:ea typeface="微软雅黑"/>
              <a:cs typeface="微软雅黑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矩形 22"/>
              <p:cNvSpPr>
                <a:spLocks noGrp="1"/>
              </p:cNvSpPr>
              <p:nvPr/>
            </p:nvSpPr>
            <p:spPr>
              <a:xfrm>
                <a:off x="1167350" y="6385726"/>
                <a:ext cx="5175298" cy="3333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/>
              <a:lstStyle/>
              <a:p>
                <a:pPr algn="l">
                  <a:defRPr sz="1350" b="0">
                    <a:solidFill>
                      <a:srgbClr val="60737E"/>
                    </a:solidFill>
                    <a:latin typeface="微软雅黑"/>
                    <a:ea typeface="微软雅黑"/>
                    <a:cs typeface="微软雅黑"/>
                  </a:defRPr>
                </a:pPr>
                <a14:m>
                  <m:oMath xmlns:m="http://schemas.openxmlformats.org/officeDocument/2006/math">
                    <m:r>
                      <a:rPr lang="zh-CN" altLang="en-US" sz="1350" b="0" i="1" smtClean="0">
                        <a:solidFill>
                          <a:srgbClr val="60737E"/>
                        </a:solidFill>
                        <a:latin typeface="Cambria Math" panose="02040503050406030204" pitchFamily="18" charset="0"/>
                        <a:ea typeface="微软雅黑"/>
                        <a:cs typeface="微软雅黑"/>
                      </a:rPr>
                      <m:t>𝜔</m:t>
                    </m:r>
                    <m:r>
                      <a:rPr lang="en-US" altLang="zh-CN" sz="1350" b="0" i="1" smtClean="0">
                        <a:solidFill>
                          <a:srgbClr val="60737E"/>
                        </a:solidFill>
                        <a:latin typeface="Cambria Math" panose="02040503050406030204" pitchFamily="18" charset="0"/>
                        <a:ea typeface="微软雅黑"/>
                        <a:cs typeface="微软雅黑"/>
                      </a:rPr>
                      <m:t>=</m:t>
                    </m:r>
                    <m:r>
                      <a:rPr lang="en-US" altLang="zh-CN" sz="1350" b="0" i="1" smtClean="0">
                        <a:solidFill>
                          <a:srgbClr val="60737E"/>
                        </a:solidFill>
                        <a:latin typeface="Cambria Math" panose="02040503050406030204" pitchFamily="18" charset="0"/>
                        <a:ea typeface="微软雅黑"/>
                        <a:cs typeface="微软雅黑"/>
                      </a:rPr>
                      <m:t>2</m:t>
                    </m:r>
                    <m:r>
                      <a:rPr lang="zh-CN" altLang="en-US" sz="1350" b="0" i="1" smtClean="0">
                        <a:solidFill>
                          <a:srgbClr val="60737E"/>
                        </a:solidFill>
                        <a:latin typeface="Cambria Math" panose="02040503050406030204" pitchFamily="18" charset="0"/>
                        <a:ea typeface="微软雅黑"/>
                        <a:cs typeface="微软雅黑"/>
                      </a:rPr>
                      <m:t>𝜋</m:t>
                    </m:r>
                    <m:r>
                      <a:rPr lang="en-US" altLang="zh-CN" sz="1350" b="0" i="1" smtClean="0">
                        <a:solidFill>
                          <a:srgbClr val="60737E"/>
                        </a:solidFill>
                        <a:latin typeface="Cambria Math" panose="02040503050406030204" pitchFamily="18" charset="0"/>
                        <a:ea typeface="微软雅黑"/>
                        <a:cs typeface="微软雅黑"/>
                      </a:rPr>
                      <m:t>𝑓</m:t>
                    </m:r>
                  </m:oMath>
                </a14:m>
                <a:r>
                  <a:rPr lang="zh-CN" altLang="en-US" sz="1350" b="0" dirty="0">
                    <a:solidFill>
                      <a:srgbClr val="60737E"/>
                    </a:solidFill>
                    <a:latin typeface="微软雅黑"/>
                    <a:ea typeface="微软雅黑"/>
                    <a:cs typeface="微软雅黑"/>
                  </a:rPr>
                  <a:t>；计算时采用对应温度下空气物性参数。</a:t>
                </a:r>
                <a:endParaRPr sz="1350" b="0" dirty="0">
                  <a:solidFill>
                    <a:srgbClr val="60737E"/>
                  </a:solidFill>
                  <a:latin typeface="微软雅黑"/>
                  <a:ea typeface="微软雅黑"/>
                  <a:cs typeface="微软雅黑"/>
                </a:endParaRPr>
              </a:p>
            </p:txBody>
          </p:sp>
        </mc:Choice>
        <mc:Fallback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50" y="6385726"/>
                <a:ext cx="5175298" cy="333375"/>
              </a:xfrm>
              <a:prstGeom prst="rect">
                <a:avLst/>
              </a:prstGeom>
              <a:blipFill rotWithShape="1">
                <a:blip r:embed="rId1"/>
                <a:stretch>
                  <a:fillRect l="-4" t="-50" r="5" b="5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3017514" y="3035032"/>
                <a:ext cx="1499673" cy="8183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zh-CN" altLang="en-US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𝜌𝜔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514" y="3035032"/>
                <a:ext cx="1499673" cy="818366"/>
              </a:xfrm>
              <a:prstGeom prst="rect">
                <a:avLst/>
              </a:prstGeom>
              <a:blipFill rotWithShape="1">
                <a:blip r:embed="rId2"/>
                <a:stretch>
                  <a:fillRect l="-42" t="-45" r="29" b="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7905321" y="1822115"/>
                <a:ext cx="1811329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ℎ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𝜋𝜌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321" y="1822115"/>
                <a:ext cx="1811329" cy="818366"/>
              </a:xfrm>
              <a:prstGeom prst="rect">
                <a:avLst/>
              </a:prstGeom>
              <a:blipFill rotWithShape="1">
                <a:blip r:embed="rId3"/>
                <a:stretch>
                  <a:fillRect l="-11" t="-37" r="-217" b="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/>
          <p:cNvSpPr>
            <a:spLocks noGrp="1"/>
          </p:cNvSpPr>
          <p:nvPr/>
        </p:nvSpPr>
        <p:spPr>
          <a:xfrm>
            <a:off x="6012533" y="1455641"/>
            <a:ext cx="19050" cy="3143250"/>
          </a:xfrm>
          <a:prstGeom prst="rect">
            <a:avLst/>
          </a:prstGeom>
          <a:solidFill>
            <a:srgbClr val="990000"/>
          </a:solidFill>
          <a:ln w="0">
            <a:noFill/>
          </a:ln>
        </p:spPr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/>
              <p:cNvSpPr txBox="1"/>
              <p:nvPr/>
            </p:nvSpPr>
            <p:spPr>
              <a:xfrm>
                <a:off x="6583791" y="4121290"/>
                <a:ext cx="4938444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600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zh-CN" altLang="en-US" sz="1600" b="1" i="1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</m:oMath>
                </a14:m>
                <a:r>
                  <a:rPr lang="zh-CN" altLang="en-US" sz="1600" b="1" dirty="0"/>
                  <a:t>将狭缝尺寸和频率合并为一个无量纲参数</a:t>
                </a:r>
                <a:endParaRPr lang="en-US" altLang="zh-CN" sz="1600" b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zh-CN" altLang="en-US" sz="1600" dirty="0"/>
                  <a:t>较小：边界层厚度与狭缝半高接近，两侧边界可能重叠，</a:t>
                </a:r>
                <a:r>
                  <a:rPr lang="en-US" altLang="zh-CN" sz="1600" dirty="0"/>
                  <a:t>BLI</a:t>
                </a:r>
                <a:r>
                  <a:rPr lang="zh-CN" altLang="en-US" sz="1600" dirty="0"/>
                  <a:t>近似需要谨慎</a:t>
                </a:r>
                <a:endParaRPr lang="en-US" altLang="zh-CN" sz="16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zh-CN" altLang="en-US" sz="16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zh-CN" altLang="en-US" sz="1600" dirty="0"/>
                  <a:t>较大：边界层相对狭缝较薄，边界层不易重叠，</a:t>
                </a:r>
                <a:r>
                  <a:rPr lang="en-US" altLang="zh-CN" sz="1600" dirty="0"/>
                  <a:t>BLI</a:t>
                </a:r>
                <a:r>
                  <a:rPr lang="zh-CN" altLang="en-US" sz="1600" dirty="0"/>
                  <a:t>假设基本满足</a:t>
                </a:r>
                <a:endParaRPr lang="zh-CN" altLang="en-US" sz="1600" dirty="0"/>
              </a:p>
            </p:txBody>
          </p:sp>
        </mc:Choice>
        <mc:Fallback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791" y="4121290"/>
                <a:ext cx="4938444" cy="1323439"/>
              </a:xfrm>
              <a:prstGeom prst="rect">
                <a:avLst/>
              </a:prstGeom>
              <a:blipFill rotWithShape="1">
                <a:blip r:embed="rId4"/>
                <a:stretch>
                  <a:fillRect l="-2" t="-11" r="3" b="-50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3081261" y="1734845"/>
                <a:ext cx="1057534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zh-CN" altLang="en-US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𝜌𝜔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261" y="1734845"/>
                <a:ext cx="1057534" cy="818366"/>
              </a:xfrm>
              <a:prstGeom prst="rect">
                <a:avLst/>
              </a:prstGeom>
              <a:blipFill rotWithShape="1">
                <a:blip r:embed="rId5"/>
                <a:stretch>
                  <a:fillRect l="-23" t="-3" r="-1334" b="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/>
          <p:cNvSpPr txBox="1"/>
          <p:nvPr/>
        </p:nvSpPr>
        <p:spPr>
          <a:xfrm>
            <a:off x="1004006" y="4612980"/>
            <a:ext cx="4604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频率越低，边界层越厚，频率越高，边界层越薄</a:t>
            </a:r>
            <a:endParaRPr lang="zh-CN" alt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7885784" y="3072474"/>
                <a:ext cx="2639120" cy="572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</m:rad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84</m:t>
                      </m:r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784" y="3072474"/>
                <a:ext cx="2639120" cy="572721"/>
              </a:xfrm>
              <a:prstGeom prst="rect">
                <a:avLst/>
              </a:prstGeom>
              <a:blipFill rotWithShape="1">
                <a:blip r:embed="rId6"/>
                <a:stretch>
                  <a:fillRect l="-13" t="-60" r="-297" b="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分析方法：尺度规律、模型偏差与选择准则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sp>
        <p:nvSpPr>
          <p:cNvPr id="7" name="Shape 8"/>
          <p:cNvSpPr/>
          <p:nvPr/>
        </p:nvSpPr>
        <p:spPr>
          <a:xfrm>
            <a:off x="760470" y="1830540"/>
            <a:ext cx="2103120" cy="329184"/>
          </a:xfrm>
          <a:prstGeom prst="roundRect">
            <a:avLst>
              <a:gd name="adj" fmla="val 50000"/>
            </a:avLst>
          </a:prstGeom>
          <a:solidFill>
            <a:srgbClr val="990000"/>
          </a:solidFill>
          <a:ln w="12700">
            <a:solidFill>
              <a:srgbClr val="0E76D0">
                <a:alpha val="0"/>
              </a:srgbClr>
            </a:solidFill>
            <a:prstDash val="solid"/>
          </a:ln>
        </p:spPr>
      </p:sp>
      <p:sp>
        <p:nvSpPr>
          <p:cNvPr id="8" name="Shape 10"/>
          <p:cNvSpPr/>
          <p:nvPr/>
        </p:nvSpPr>
        <p:spPr>
          <a:xfrm rot="5400000">
            <a:off x="1693158" y="2247131"/>
            <a:ext cx="228600" cy="219456"/>
          </a:xfrm>
          <a:prstGeom prst="chevron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</p:sp>
      <p:sp>
        <p:nvSpPr>
          <p:cNvPr id="9" name="Shape 11"/>
          <p:cNvSpPr/>
          <p:nvPr/>
        </p:nvSpPr>
        <p:spPr>
          <a:xfrm>
            <a:off x="755898" y="2548883"/>
            <a:ext cx="2103120" cy="329184"/>
          </a:xfrm>
          <a:prstGeom prst="roundRect">
            <a:avLst>
              <a:gd name="adj" fmla="val 50000"/>
            </a:avLst>
          </a:prstGeom>
          <a:solidFill>
            <a:srgbClr val="990000"/>
          </a:solidFill>
          <a:ln w="12700">
            <a:solidFill>
              <a:srgbClr val="0E76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 12"/>
              <p:cNvSpPr/>
              <p:nvPr/>
            </p:nvSpPr>
            <p:spPr>
              <a:xfrm>
                <a:off x="755898" y="2622035"/>
                <a:ext cx="2103120" cy="16459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尺度参数计算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zh-CN" alt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mc:Choice>
        <mc:Fallback>
          <p:sp>
            <p:nvSpPr>
              <p:cNvPr id="10" name="Tex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898" y="2622035"/>
                <a:ext cx="2103120" cy="164592"/>
              </a:xfrm>
              <a:prstGeom prst="rect">
                <a:avLst/>
              </a:prstGeom>
              <a:blipFill rotWithShape="1">
                <a:blip r:embed="rId1"/>
                <a:stretch>
                  <a:fillRect l="-12" t="-36724" r="12" b="-368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hape 8"/>
          <p:cNvSpPr/>
          <p:nvPr/>
        </p:nvSpPr>
        <p:spPr>
          <a:xfrm>
            <a:off x="797018" y="4881483"/>
            <a:ext cx="2098548" cy="329184"/>
          </a:xfrm>
          <a:prstGeom prst="roundRect">
            <a:avLst>
              <a:gd name="adj" fmla="val 50000"/>
            </a:avLst>
          </a:prstGeom>
          <a:solidFill>
            <a:srgbClr val="990000"/>
          </a:solidFill>
          <a:ln w="12700">
            <a:solidFill>
              <a:srgbClr val="0E76D0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2858" y="4954635"/>
            <a:ext cx="21031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与允许误差比较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9"/>
          <p:cNvSpPr/>
          <p:nvPr/>
        </p:nvSpPr>
        <p:spPr>
          <a:xfrm>
            <a:off x="760470" y="1908323"/>
            <a:ext cx="21031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定义计算工况</a:t>
            </a:r>
            <a:endParaRPr 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Shape 10"/>
          <p:cNvSpPr/>
          <p:nvPr/>
        </p:nvSpPr>
        <p:spPr>
          <a:xfrm rot="5400000">
            <a:off x="1693158" y="2973538"/>
            <a:ext cx="228600" cy="219456"/>
          </a:xfrm>
          <a:prstGeom prst="chevron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67430" y="4152684"/>
            <a:ext cx="2098548" cy="329184"/>
          </a:xfrm>
          <a:prstGeom prst="roundRect">
            <a:avLst>
              <a:gd name="adj" fmla="val 50000"/>
            </a:avLst>
          </a:prstGeom>
          <a:solidFill>
            <a:srgbClr val="990000"/>
          </a:solidFill>
          <a:ln w="12700">
            <a:solidFill>
              <a:srgbClr val="0E76D0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8028" y="4225836"/>
            <a:ext cx="21031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计算模型偏差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hape 10"/>
          <p:cNvSpPr/>
          <p:nvPr/>
        </p:nvSpPr>
        <p:spPr>
          <a:xfrm rot="5400000">
            <a:off x="1719998" y="4572746"/>
            <a:ext cx="228600" cy="219456"/>
          </a:xfrm>
          <a:prstGeom prst="chevron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</p:sp>
      <p:sp>
        <p:nvSpPr>
          <p:cNvPr id="21" name="Shape 14"/>
          <p:cNvSpPr/>
          <p:nvPr/>
        </p:nvSpPr>
        <p:spPr>
          <a:xfrm>
            <a:off x="760060" y="3377068"/>
            <a:ext cx="2098548" cy="329184"/>
          </a:xfrm>
          <a:prstGeom prst="roundRect">
            <a:avLst>
              <a:gd name="adj" fmla="val 50000"/>
            </a:avLst>
          </a:prstGeom>
          <a:solidFill>
            <a:srgbClr val="990000"/>
          </a:solidFill>
          <a:ln w="12700">
            <a:solidFill>
              <a:srgbClr val="0E76D0">
                <a:alpha val="0"/>
              </a:srgbClr>
            </a:solidFill>
            <a:prstDash val="solid"/>
          </a:ln>
        </p:spPr>
      </p:sp>
      <p:sp>
        <p:nvSpPr>
          <p:cNvPr id="22" name="Text 15"/>
          <p:cNvSpPr/>
          <p:nvPr/>
        </p:nvSpPr>
        <p:spPr>
          <a:xfrm>
            <a:off x="820658" y="3450220"/>
            <a:ext cx="21031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三类模型求解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hape 10"/>
          <p:cNvSpPr/>
          <p:nvPr/>
        </p:nvSpPr>
        <p:spPr>
          <a:xfrm rot="5400000">
            <a:off x="1712628" y="3797130"/>
            <a:ext cx="228600" cy="219456"/>
          </a:xfrm>
          <a:prstGeom prst="chevron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</p:sp>
      <p:sp>
        <p:nvSpPr>
          <p:cNvPr id="2" name="文本框 1"/>
          <p:cNvSpPr txBox="1"/>
          <p:nvPr/>
        </p:nvSpPr>
        <p:spPr>
          <a:xfrm>
            <a:off x="3036282" y="1830540"/>
            <a:ext cx="480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几何尺度</a:t>
            </a:r>
            <a:r>
              <a:rPr lang="en-US" altLang="zh-CN" sz="1600" dirty="0"/>
              <a:t>h,</a:t>
            </a:r>
            <a:r>
              <a:rPr lang="zh-CN" altLang="en-US" sz="1600" dirty="0"/>
              <a:t>频率</a:t>
            </a:r>
            <a:r>
              <a:rPr lang="en-US" altLang="zh-CN" sz="1600" dirty="0"/>
              <a:t>f</a:t>
            </a:r>
            <a:r>
              <a:rPr lang="zh-CN" altLang="en-US" sz="1600" dirty="0"/>
              <a:t>与空气物性</a:t>
            </a:r>
            <a:endParaRPr lang="zh-CN" alt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/>
              <p:cNvSpPr txBox="1"/>
              <p:nvPr/>
            </p:nvSpPr>
            <p:spPr>
              <a:xfrm>
                <a:off x="3168937" y="2332508"/>
                <a:ext cx="1613262" cy="727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zh-CN" altLang="en-US" sz="1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den>
                      </m:f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ℎ</m:t>
                      </m:r>
                      <m:rad>
                        <m:radPr>
                          <m:degHide m:val="on"/>
                          <m:ctrlPr>
                            <a:rPr lang="zh-CN" altLang="en-US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zh-CN" alt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1600" i="1" smtClean="0">
                                  <a:latin typeface="Cambria Math" panose="02040503050406030204" pitchFamily="18" charset="0"/>
                                </a:rPr>
                                <m:t>𝜋𝜌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zh-CN" altLang="en-US" sz="16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8937" y="2332508"/>
                <a:ext cx="1613262" cy="727507"/>
              </a:xfrm>
              <a:prstGeom prst="rect">
                <a:avLst/>
              </a:prstGeom>
              <a:blipFill rotWithShape="1">
                <a:blip r:embed="rId2"/>
                <a:stretch>
                  <a:fillRect l="-18" t="-21" r="-38" b="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/>
          <p:cNvSpPr txBox="1"/>
          <p:nvPr/>
        </p:nvSpPr>
        <p:spPr>
          <a:xfrm>
            <a:off x="3036282" y="3356258"/>
            <a:ext cx="480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相同几何、激励、频率点计算</a:t>
            </a:r>
            <a:r>
              <a:rPr lang="en-US" altLang="zh-CN" sz="1600" dirty="0"/>
              <a:t>PA</a:t>
            </a:r>
            <a:r>
              <a:rPr lang="zh-CN" altLang="en-US" sz="1600" dirty="0"/>
              <a:t>、</a:t>
            </a:r>
            <a:r>
              <a:rPr lang="en-US" altLang="zh-CN" sz="1600" dirty="0"/>
              <a:t>BLI</a:t>
            </a:r>
            <a:r>
              <a:rPr lang="zh-CN" altLang="en-US" sz="1600" dirty="0"/>
              <a:t>、</a:t>
            </a:r>
            <a:r>
              <a:rPr lang="en-US" altLang="zh-CN" sz="1600" dirty="0"/>
              <a:t>TVA</a:t>
            </a:r>
            <a:endParaRPr lang="zh-CN" altLang="en-US" sz="1600" dirty="0"/>
          </a:p>
        </p:txBody>
      </p:sp>
      <p:sp>
        <p:nvSpPr>
          <p:cNvPr id="33" name="文本框 32"/>
          <p:cNvSpPr txBox="1"/>
          <p:nvPr/>
        </p:nvSpPr>
        <p:spPr>
          <a:xfrm>
            <a:off x="3036282" y="4131874"/>
            <a:ext cx="480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以</a:t>
            </a:r>
            <a:r>
              <a:rPr lang="en-US" altLang="zh-CN" sz="1600" dirty="0"/>
              <a:t>TVA</a:t>
            </a:r>
            <a:r>
              <a:rPr lang="zh-CN" altLang="en-US" sz="1600" dirty="0"/>
              <a:t>作为高保真数值参考，计算</a:t>
            </a:r>
            <a:r>
              <a:rPr lang="en-US" altLang="zh-CN" sz="1600" dirty="0"/>
              <a:t>PA</a:t>
            </a:r>
            <a:r>
              <a:rPr lang="zh-CN" altLang="en-US" sz="1600" dirty="0"/>
              <a:t>和</a:t>
            </a:r>
            <a:r>
              <a:rPr lang="en-US" altLang="zh-CN" sz="1600" dirty="0"/>
              <a:t>BLI</a:t>
            </a:r>
            <a:r>
              <a:rPr lang="zh-CN" altLang="en-US" sz="1600" dirty="0"/>
              <a:t>偏差</a:t>
            </a:r>
            <a:endParaRPr lang="zh-CN" altLang="en-US" sz="1600" dirty="0"/>
          </a:p>
        </p:txBody>
      </p:sp>
      <p:sp>
        <p:nvSpPr>
          <p:cNvPr id="34" name="文本框 33"/>
          <p:cNvSpPr txBox="1"/>
          <p:nvPr/>
        </p:nvSpPr>
        <p:spPr>
          <a:xfrm>
            <a:off x="3036282" y="4895772"/>
            <a:ext cx="480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选择满足</a:t>
            </a:r>
            <a:r>
              <a:rPr lang="en-US" altLang="zh-CN" sz="1600" dirty="0" err="1"/>
              <a:t>Etol</a:t>
            </a:r>
            <a:r>
              <a:rPr lang="zh-CN" altLang="en-US" sz="1600" dirty="0"/>
              <a:t>且计算成本最低的模型</a:t>
            </a:r>
            <a:endParaRPr lang="zh-CN" alt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8015436" y="2103567"/>
                <a:ext cx="4138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对于任意频率点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436" y="2103567"/>
                <a:ext cx="4138246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11" t="-121" r="10" b="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文本框 34"/>
              <p:cNvSpPr txBox="1"/>
              <p:nvPr/>
            </p:nvSpPr>
            <p:spPr>
              <a:xfrm>
                <a:off x="8053754" y="2667559"/>
                <a:ext cx="36620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𝑃𝐴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𝑃𝐴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𝑇𝑉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3754" y="2667559"/>
                <a:ext cx="3662028" cy="276999"/>
              </a:xfrm>
              <a:prstGeom prst="rect">
                <a:avLst/>
              </a:prstGeom>
              <a:blipFill rotWithShape="1">
                <a:blip r:embed="rId4"/>
                <a:stretch>
                  <a:fillRect l="-1" t="-202" r="1" b="-157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文本框 35"/>
              <p:cNvSpPr txBox="1"/>
              <p:nvPr/>
            </p:nvSpPr>
            <p:spPr>
              <a:xfrm>
                <a:off x="8053753" y="3195164"/>
                <a:ext cx="37687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𝐵𝐿𝐼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𝐵𝐿𝐼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𝑇𝑉𝐴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3753" y="3195164"/>
                <a:ext cx="3768724" cy="276999"/>
              </a:xfrm>
              <a:prstGeom prst="rect">
                <a:avLst/>
              </a:prstGeom>
              <a:blipFill rotWithShape="1">
                <a:blip r:embed="rId5"/>
                <a:stretch>
                  <a:fillRect l="-1" t="-173" r="1" b="-15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/>
              <p:cNvSpPr txBox="1"/>
              <p:nvPr/>
            </p:nvSpPr>
            <p:spPr>
              <a:xfrm>
                <a:off x="8108649" y="4194428"/>
                <a:ext cx="355223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0" dirty="0"/>
                  <a:t>Case1 :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𝑇𝑟𝑎𝑛𝑠𝑚𝑖𝑠𝑠𝑖𝑜𝑛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𝐿𝑜𝑠𝑠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altLang="zh-CN" sz="1400" b="0" dirty="0"/>
              </a:p>
              <a:p>
                <a:r>
                  <a:rPr lang="en-US" altLang="zh-CN" sz="1400" b="0" dirty="0"/>
                  <a:t>Case2: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𝑆𝑃𝐿</m:t>
                    </m:r>
                  </m:oMath>
                </a14:m>
                <a:endParaRPr lang="en-US" altLang="zh-CN" sz="1400" b="0" dirty="0"/>
              </a:p>
              <a:p>
                <a:r>
                  <a:rPr lang="en-US" altLang="zh-CN" sz="1400" dirty="0"/>
                  <a:t>TVA </a:t>
                </a:r>
                <a:r>
                  <a:rPr lang="zh-CN" altLang="en-US" sz="1400" dirty="0"/>
                  <a:t>作为数据参考模型</a:t>
                </a:r>
                <a:endParaRPr lang="en-US" altLang="zh-CN" sz="1400" b="0" dirty="0"/>
              </a:p>
            </p:txBody>
          </p:sp>
        </mc:Choice>
        <mc:Fallback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649" y="4194428"/>
                <a:ext cx="3552237" cy="738664"/>
              </a:xfrm>
              <a:prstGeom prst="rect">
                <a:avLst/>
              </a:prstGeom>
              <a:blipFill rotWithShape="1">
                <a:blip r:embed="rId6"/>
                <a:stretch>
                  <a:fillRect l="-9" t="-34" r="11" b="-26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Case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：二维轴狭缝模型与参数扫描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292609" y="5293479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725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725" b="1" dirty="0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设置</a:t>
            </a:r>
            <a:endParaRPr sz="1725" b="1" dirty="0">
              <a:solidFill>
                <a:srgbClr val="99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485934" y="5339953"/>
            <a:ext cx="4530199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425" b="0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endParaRPr sz="1425" b="0" dirty="0">
              <a:solidFill>
                <a:srgbClr val="1831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5359948" y="1004503"/>
            <a:ext cx="6514006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425" b="0">
                <a:solidFill>
                  <a:srgbClr val="60737E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25" b="1" dirty="0">
                <a:solidFill>
                  <a:srgbClr val="990000"/>
                </a:solidFill>
                <a:latin typeface="微软雅黑"/>
                <a:ea typeface="微软雅黑"/>
                <a:cs typeface="微软雅黑"/>
              </a:rPr>
              <a:t>网格：</a:t>
            </a:r>
            <a:r>
              <a:rPr lang="en-US" altLang="zh-CN" sz="1425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PA </a:t>
            </a:r>
            <a:r>
              <a:rPr lang="zh-CN" altLang="en-US" sz="1425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与 </a:t>
            </a:r>
            <a:r>
              <a:rPr lang="en-US" altLang="zh-CN" sz="1425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BLI </a:t>
            </a:r>
            <a:r>
              <a:rPr lang="zh-CN" altLang="en-US" sz="1425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使用一致的</a:t>
            </a:r>
            <a:r>
              <a:rPr lang="zh-CN" altLang="en-US" sz="1425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常规映射网格</a:t>
            </a:r>
            <a:r>
              <a:rPr lang="zh-CN" altLang="en-US" sz="1425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；</a:t>
            </a:r>
            <a:r>
              <a:rPr lang="en-US" altLang="zh-CN" sz="1425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 </a:t>
            </a:r>
            <a:endParaRPr lang="en-US" altLang="zh-CN" sz="1425" b="0" dirty="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defRPr sz="1425" b="0">
                <a:solidFill>
                  <a:srgbClr val="60737E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25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          T</a:t>
            </a:r>
            <a:r>
              <a:rPr lang="en-US" altLang="zh-CN" sz="1425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VA </a:t>
            </a:r>
            <a:r>
              <a:rPr lang="zh-CN" altLang="en-US" sz="1425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横向加密需解析热边界层与黏性边界层</a:t>
            </a:r>
            <a:endParaRPr sz="1425" b="0" dirty="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3865259" y="1804765"/>
            <a:ext cx="0" cy="1829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951921" y="1735024"/>
            <a:ext cx="1408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狭缝半高</a:t>
            </a:r>
            <a:r>
              <a:rPr lang="en-US" altLang="zh-CN" sz="1400" dirty="0"/>
              <a:t>h</a:t>
            </a:r>
            <a:endParaRPr lang="zh-CN" altLang="en-US" sz="14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/>
          <a:srcRect t="46800" r="3003" b="46911"/>
          <a:stretch>
            <a:fillRect/>
          </a:stretch>
        </p:blipFill>
        <p:spPr>
          <a:xfrm>
            <a:off x="687582" y="1587360"/>
            <a:ext cx="3116388" cy="423809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 flipH="1">
            <a:off x="831724" y="1735024"/>
            <a:ext cx="2876629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801449" y="1427247"/>
            <a:ext cx="1408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狭缝长度</a:t>
            </a:r>
            <a:r>
              <a:rPr lang="en-US" altLang="zh-CN" sz="1400" dirty="0"/>
              <a:t>L</a:t>
            </a:r>
            <a:endParaRPr lang="zh-CN" altLang="en-US" sz="1400" dirty="0"/>
          </a:p>
        </p:txBody>
      </p:sp>
      <p:cxnSp>
        <p:nvCxnSpPr>
          <p:cNvPr id="30" name="直接连接符 29"/>
          <p:cNvCxnSpPr/>
          <p:nvPr/>
        </p:nvCxnSpPr>
        <p:spPr>
          <a:xfrm>
            <a:off x="876059" y="1955862"/>
            <a:ext cx="2821210" cy="1"/>
          </a:xfrm>
          <a:prstGeom prst="line">
            <a:avLst/>
          </a:prstGeom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1959484" y="1980350"/>
            <a:ext cx="521357" cy="559134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2420832" y="2438158"/>
            <a:ext cx="113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对称轴</a:t>
            </a:r>
            <a:endParaRPr lang="zh-CN" altLang="en-US" sz="1400" dirty="0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6" y="2830827"/>
            <a:ext cx="3045620" cy="228421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2"/>
          <a:stretch>
            <a:fillRect/>
          </a:stretch>
        </p:blipFill>
        <p:spPr>
          <a:xfrm>
            <a:off x="2243633" y="2830332"/>
            <a:ext cx="1520298" cy="2284214"/>
          </a:xfrm>
          <a:prstGeom prst="rect">
            <a:avLst/>
          </a:prstGeom>
        </p:spPr>
      </p:pic>
      <p:cxnSp>
        <p:nvCxnSpPr>
          <p:cNvPr id="40" name="直接箭头连接符 39"/>
          <p:cNvCxnSpPr/>
          <p:nvPr/>
        </p:nvCxnSpPr>
        <p:spPr>
          <a:xfrm flipH="1" flipV="1">
            <a:off x="1617442" y="3403753"/>
            <a:ext cx="281940" cy="4481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974244" y="3202468"/>
            <a:ext cx="15683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狭缝硬声场边界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1202184" y="3932650"/>
            <a:ext cx="2211227" cy="0"/>
          </a:xfrm>
          <a:prstGeom prst="line">
            <a:avLst/>
          </a:prstGeom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2366548" y="3957138"/>
            <a:ext cx="521357" cy="559134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2815858" y="4463074"/>
            <a:ext cx="113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对称边界</a:t>
            </a:r>
            <a:endParaRPr lang="zh-CN" altLang="en-US" sz="1400" dirty="0"/>
          </a:p>
        </p:txBody>
      </p:sp>
      <p:sp>
        <p:nvSpPr>
          <p:cNvPr id="52" name="文本框 51"/>
          <p:cNvSpPr txBox="1"/>
          <p:nvPr/>
        </p:nvSpPr>
        <p:spPr>
          <a:xfrm>
            <a:off x="870682" y="3924285"/>
            <a:ext cx="6424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/>
              <a:t>端口</a:t>
            </a:r>
            <a:r>
              <a:rPr lang="en-US" altLang="zh-CN" sz="900" dirty="0"/>
              <a:t>1</a:t>
            </a:r>
            <a:endParaRPr lang="zh-CN" altLang="en-US" sz="900" dirty="0"/>
          </a:p>
        </p:txBody>
      </p:sp>
      <p:sp>
        <p:nvSpPr>
          <p:cNvPr id="53" name="文本框 52"/>
          <p:cNvSpPr txBox="1"/>
          <p:nvPr/>
        </p:nvSpPr>
        <p:spPr>
          <a:xfrm>
            <a:off x="3272966" y="3585821"/>
            <a:ext cx="6424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/>
              <a:t>端口</a:t>
            </a:r>
            <a:r>
              <a:rPr lang="en-US" altLang="zh-CN" sz="900" dirty="0"/>
              <a:t>2</a:t>
            </a:r>
            <a:endParaRPr lang="zh-CN" altLang="en-US" sz="900" dirty="0"/>
          </a:p>
        </p:txBody>
      </p:sp>
      <p:sp>
        <p:nvSpPr>
          <p:cNvPr id="70" name="文本框 69"/>
          <p:cNvSpPr txBox="1"/>
          <p:nvPr/>
        </p:nvSpPr>
        <p:spPr>
          <a:xfrm>
            <a:off x="5332362" y="2056161"/>
            <a:ext cx="2117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990000"/>
                </a:solidFill>
              </a:rPr>
              <a:t>Mesh1</a:t>
            </a:r>
            <a:r>
              <a:rPr lang="zh-CN" altLang="en-US" sz="1600" b="1" dirty="0">
                <a:solidFill>
                  <a:srgbClr val="990000"/>
                </a:solidFill>
              </a:rPr>
              <a:t>：</a:t>
            </a:r>
            <a:r>
              <a:rPr lang="en-US" altLang="zh-CN" sz="1600" b="1" dirty="0">
                <a:solidFill>
                  <a:srgbClr val="990000"/>
                </a:solidFill>
              </a:rPr>
              <a:t>PA</a:t>
            </a:r>
            <a:r>
              <a:rPr lang="zh-CN" altLang="en-US" sz="1600" b="1" dirty="0">
                <a:solidFill>
                  <a:srgbClr val="990000"/>
                </a:solidFill>
              </a:rPr>
              <a:t>、</a:t>
            </a:r>
            <a:r>
              <a:rPr lang="en-US" altLang="zh-CN" sz="1600" b="1" dirty="0">
                <a:solidFill>
                  <a:srgbClr val="990000"/>
                </a:solidFill>
              </a:rPr>
              <a:t>BLI</a:t>
            </a:r>
            <a:endParaRPr lang="en-US" altLang="zh-CN" sz="1600" b="1" dirty="0">
              <a:solidFill>
                <a:srgbClr val="990000"/>
              </a:solidFill>
            </a:endParaRPr>
          </a:p>
          <a:p>
            <a:r>
              <a:rPr lang="zh-CN" altLang="en-US" sz="1600" b="1" dirty="0">
                <a:solidFill>
                  <a:srgbClr val="990000"/>
                </a:solidFill>
              </a:rPr>
              <a:t>网格数：</a:t>
            </a:r>
            <a:r>
              <a:rPr lang="en-US" altLang="zh-CN" sz="1600" b="1" dirty="0">
                <a:solidFill>
                  <a:srgbClr val="990000"/>
                </a:solidFill>
              </a:rPr>
              <a:t>100*6</a:t>
            </a:r>
            <a:endParaRPr lang="en-US" altLang="zh-CN" sz="1600" b="1" dirty="0">
              <a:solidFill>
                <a:srgbClr val="990000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830956" y="1794716"/>
            <a:ext cx="2081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纵向分布单元数：</a:t>
            </a:r>
            <a:r>
              <a:rPr lang="en-US" altLang="zh-CN" sz="1400" dirty="0"/>
              <a:t>100</a:t>
            </a:r>
            <a:endParaRPr lang="zh-CN" altLang="en-US" sz="1400" dirty="0"/>
          </a:p>
        </p:txBody>
      </p:sp>
      <p:cxnSp>
        <p:nvCxnSpPr>
          <p:cNvPr id="75" name="直接箭头连接符 74"/>
          <p:cNvCxnSpPr>
            <a:stCxn id="74" idx="1"/>
          </p:cNvCxnSpPr>
          <p:nvPr/>
        </p:nvCxnSpPr>
        <p:spPr>
          <a:xfrm flipH="1">
            <a:off x="7403775" y="1948605"/>
            <a:ext cx="427181" cy="242301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4"/>
          <a:srcRect l="727" r="1680"/>
          <a:stretch>
            <a:fillRect/>
          </a:stretch>
        </p:blipFill>
        <p:spPr>
          <a:xfrm>
            <a:off x="7488820" y="3835233"/>
            <a:ext cx="4342557" cy="1743761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0402" y="4731258"/>
            <a:ext cx="2602199" cy="1859357"/>
          </a:xfrm>
          <a:prstGeom prst="rect">
            <a:avLst/>
          </a:prstGeom>
        </p:spPr>
      </p:pic>
      <p:sp>
        <p:nvSpPr>
          <p:cNvPr id="85" name="文本框 84"/>
          <p:cNvSpPr txBox="1"/>
          <p:nvPr/>
        </p:nvSpPr>
        <p:spPr>
          <a:xfrm>
            <a:off x="9440770" y="4016973"/>
            <a:ext cx="2081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纵向分布单元数：</a:t>
            </a:r>
            <a:r>
              <a:rPr lang="en-US" altLang="zh-CN" sz="1400" dirty="0"/>
              <a:t>150</a:t>
            </a:r>
            <a:endParaRPr lang="zh-CN" altLang="en-US" sz="1400" dirty="0"/>
          </a:p>
        </p:txBody>
      </p:sp>
      <p:cxnSp>
        <p:nvCxnSpPr>
          <p:cNvPr id="86" name="直接箭头连接符 85"/>
          <p:cNvCxnSpPr>
            <a:stCxn id="85" idx="1"/>
          </p:cNvCxnSpPr>
          <p:nvPr/>
        </p:nvCxnSpPr>
        <p:spPr>
          <a:xfrm flipH="1">
            <a:off x="9013589" y="4170862"/>
            <a:ext cx="427181" cy="242301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/>
          <p:nvPr/>
        </p:nvCxnSpPr>
        <p:spPr>
          <a:xfrm flipV="1">
            <a:off x="8407567" y="4483314"/>
            <a:ext cx="130181" cy="1629958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7033472" y="6065143"/>
            <a:ext cx="2081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横向分布单元数：</a:t>
            </a:r>
            <a:r>
              <a:rPr lang="en-US" altLang="zh-CN" sz="1400" dirty="0"/>
              <a:t>100</a:t>
            </a:r>
            <a:endParaRPr lang="zh-CN" altLang="en-US" sz="1400" dirty="0"/>
          </a:p>
        </p:txBody>
      </p:sp>
      <p:cxnSp>
        <p:nvCxnSpPr>
          <p:cNvPr id="90" name="直接箭头连接符 89"/>
          <p:cNvCxnSpPr/>
          <p:nvPr/>
        </p:nvCxnSpPr>
        <p:spPr>
          <a:xfrm flipV="1">
            <a:off x="9024088" y="5668436"/>
            <a:ext cx="910816" cy="525860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6"/>
          <a:srcRect l="4414" t="3706"/>
          <a:stretch>
            <a:fillRect/>
          </a:stretch>
        </p:blipFill>
        <p:spPr>
          <a:xfrm>
            <a:off x="7412535" y="1595520"/>
            <a:ext cx="4380651" cy="1724902"/>
          </a:xfrm>
          <a:prstGeom prst="rect">
            <a:avLst/>
          </a:prstGeom>
        </p:spPr>
      </p:pic>
      <p:pic>
        <p:nvPicPr>
          <p:cNvPr id="100" name="图片 99"/>
          <p:cNvPicPr>
            <a:picLocks noChangeAspect="1"/>
          </p:cNvPicPr>
          <p:nvPr/>
        </p:nvPicPr>
        <p:blipFill rotWithShape="1">
          <a:blip r:embed="rId7"/>
          <a:srcRect l="18630"/>
          <a:stretch>
            <a:fillRect/>
          </a:stretch>
        </p:blipFill>
        <p:spPr>
          <a:xfrm>
            <a:off x="8076701" y="1546505"/>
            <a:ext cx="3716485" cy="1791293"/>
          </a:xfrm>
          <a:prstGeom prst="rect">
            <a:avLst/>
          </a:prstGeom>
        </p:spPr>
      </p:pic>
      <p:cxnSp>
        <p:nvCxnSpPr>
          <p:cNvPr id="101" name="直接箭头连接符 100"/>
          <p:cNvCxnSpPr/>
          <p:nvPr/>
        </p:nvCxnSpPr>
        <p:spPr>
          <a:xfrm flipV="1">
            <a:off x="7849510" y="2342383"/>
            <a:ext cx="151460" cy="657818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本框 101"/>
          <p:cNvSpPr txBox="1"/>
          <p:nvPr/>
        </p:nvSpPr>
        <p:spPr>
          <a:xfrm>
            <a:off x="9873745" y="1745301"/>
            <a:ext cx="2081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纵向分布单元数：</a:t>
            </a:r>
            <a:r>
              <a:rPr lang="en-US" altLang="zh-CN" sz="1400" dirty="0"/>
              <a:t>100</a:t>
            </a:r>
            <a:endParaRPr lang="zh-CN" altLang="en-US" sz="1400" dirty="0"/>
          </a:p>
        </p:txBody>
      </p:sp>
      <p:cxnSp>
        <p:nvCxnSpPr>
          <p:cNvPr id="103" name="直接箭头连接符 102"/>
          <p:cNvCxnSpPr>
            <a:stCxn id="102" idx="1"/>
          </p:cNvCxnSpPr>
          <p:nvPr/>
        </p:nvCxnSpPr>
        <p:spPr>
          <a:xfrm flipH="1">
            <a:off x="9446564" y="1899190"/>
            <a:ext cx="427181" cy="242301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本框 103"/>
          <p:cNvSpPr txBox="1"/>
          <p:nvPr/>
        </p:nvSpPr>
        <p:spPr>
          <a:xfrm>
            <a:off x="7925240" y="2817388"/>
            <a:ext cx="2081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横向分布单元数：</a:t>
            </a:r>
            <a:r>
              <a:rPr lang="en-US" altLang="zh-CN" sz="1400" dirty="0"/>
              <a:t>6</a:t>
            </a:r>
            <a:endParaRPr lang="zh-CN" altLang="en-US" sz="1400" dirty="0"/>
          </a:p>
        </p:txBody>
      </p:sp>
      <p:sp>
        <p:nvSpPr>
          <p:cNvPr id="105" name="文本框 104"/>
          <p:cNvSpPr txBox="1"/>
          <p:nvPr/>
        </p:nvSpPr>
        <p:spPr>
          <a:xfrm>
            <a:off x="5359948" y="4496282"/>
            <a:ext cx="2117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990000"/>
                </a:solidFill>
              </a:rPr>
              <a:t>Mesh2</a:t>
            </a:r>
            <a:r>
              <a:rPr lang="zh-CN" altLang="en-US" sz="1600" b="1" dirty="0">
                <a:solidFill>
                  <a:srgbClr val="990000"/>
                </a:solidFill>
              </a:rPr>
              <a:t>：</a:t>
            </a:r>
            <a:r>
              <a:rPr lang="en-US" altLang="zh-CN" sz="1600" b="1" dirty="0">
                <a:solidFill>
                  <a:srgbClr val="990000"/>
                </a:solidFill>
              </a:rPr>
              <a:t>TVA</a:t>
            </a:r>
            <a:endParaRPr lang="en-US" altLang="zh-CN" sz="1600" b="1" dirty="0">
              <a:solidFill>
                <a:srgbClr val="990000"/>
              </a:solidFill>
            </a:endParaRPr>
          </a:p>
          <a:p>
            <a:r>
              <a:rPr lang="zh-CN" altLang="en-US" sz="1600" b="1" dirty="0">
                <a:solidFill>
                  <a:srgbClr val="990000"/>
                </a:solidFill>
              </a:rPr>
              <a:t>网格数：</a:t>
            </a:r>
            <a:r>
              <a:rPr lang="en-US" altLang="zh-CN" sz="1600" b="1" dirty="0">
                <a:solidFill>
                  <a:srgbClr val="990000"/>
                </a:solidFill>
              </a:rPr>
              <a:t>150*100</a:t>
            </a:r>
            <a:endParaRPr lang="en-US" altLang="zh-CN" sz="1600" b="1" dirty="0">
              <a:solidFill>
                <a:srgbClr val="990000"/>
              </a:solidFill>
            </a:endParaRPr>
          </a:p>
        </p:txBody>
      </p:sp>
      <p:sp>
        <p:nvSpPr>
          <p:cNvPr id="106" name="矩形 105"/>
          <p:cNvSpPr>
            <a:spLocks noGrp="1"/>
          </p:cNvSpPr>
          <p:nvPr/>
        </p:nvSpPr>
        <p:spPr>
          <a:xfrm flipH="1">
            <a:off x="5082261" y="1488275"/>
            <a:ext cx="45719" cy="4348684"/>
          </a:xfrm>
          <a:prstGeom prst="rect">
            <a:avLst/>
          </a:prstGeom>
          <a:solidFill>
            <a:srgbClr val="990000"/>
          </a:solidFill>
          <a:ln w="0">
            <a:noFill/>
          </a:ln>
        </p:spPr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2" name="表格 111"/>
              <p:cNvGraphicFramePr>
                <a:graphicFrameLocks noGrp="1"/>
              </p:cNvGraphicFramePr>
              <p:nvPr/>
            </p:nvGraphicFramePr>
            <p:xfrm>
              <a:off x="1077911" y="5248417"/>
              <a:ext cx="3756156" cy="156591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042019"/>
                    <a:gridCol w="2714137"/>
                  </a:tblGrid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特征尺寸</a:t>
                          </a:r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h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400" u="none" strike="noStrike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0.05、0.1、0.2、0.5、1、2 mm</a:t>
                          </a:r>
                          <a:endParaRPr lang="en-US" sz="1400" b="0" i="0" u="none" strike="noStrike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狭缝长度</a:t>
                          </a:r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L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20mm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频率范围</a:t>
                          </a:r>
                          <a:endParaRPr lang="zh-CN" alt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400" u="none" strike="noStrike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20 Hz 至 40 kHz</a:t>
                          </a:r>
                          <a:endParaRPr lang="de-DE" sz="1400" b="0" i="0" u="none" strike="noStrike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2381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模型</a:t>
                          </a:r>
                          <a:endParaRPr lang="zh-CN" alt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PA、PA+BLI、TVA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204958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输出量</a:t>
                          </a:r>
                          <a:endParaRPr lang="zh-CN" alt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透射系数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400" b="1" i="1" smtClean="0">
                                          <a:latin typeface="Cambria Math" panose="02040503050406030204" pitchFamily="18" charset="0"/>
                                        </a:rPr>
                                        <m:t>𝑺</m:t>
                                      </m:r>
                                    </m:e>
                                    <m:sub>
                                      <m:r>
                                        <a:rPr lang="en-US" altLang="zh-CN" sz="1400" b="1" i="1" smtClean="0">
                                          <a:latin typeface="Cambria Math" panose="02040503050406030204" pitchFamily="18" charset="0"/>
                                        </a:rPr>
                                        <m:t>𝟐𝟏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en-US" altLang="zh-CN" sz="1400" b="1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  <a:p>
                          <a:pPr algn="ctr" fontAlgn="b"/>
                          <a:r>
                            <a:rPr lang="zh-CN" altLang="en-US" sz="1400" dirty="0"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传输损失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400" b="1" i="1">
                                  <a:latin typeface="Cambria Math" panose="02040503050406030204" pitchFamily="18" charset="0"/>
                                </a:rPr>
                                <m:t>𝑻𝑳</m:t>
                              </m:r>
                              <m:r>
                                <a:rPr lang="en-US" altLang="zh-CN" sz="1400" b="1" i="1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altLang="zh-CN" sz="1400" b="1" i="1"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  <m:sSub>
                                <m:sSubPr>
                                  <m:ctrlPr>
                                    <a:rPr lang="en-US" altLang="zh-CN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 i="1">
                                      <a:latin typeface="Cambria Math" panose="02040503050406030204" pitchFamily="18" charset="0"/>
                                    </a:rPr>
                                    <m:t>𝒍𝒐𝒈</m:t>
                                  </m:r>
                                </m:e>
                                <m:sub>
                                  <m:r>
                                    <a:rPr lang="en-US" altLang="zh-CN" sz="1400" b="1" i="1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sub>
                              </m:sSub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1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400" b="1" i="1">
                                          <a:latin typeface="Cambria Math" panose="02040503050406030204" pitchFamily="18" charset="0"/>
                                        </a:rPr>
                                        <m:t>𝑺</m:t>
                                      </m:r>
                                    </m:e>
                                    <m:sub>
                                      <m:r>
                                        <a:rPr lang="en-US" altLang="zh-CN" sz="1400" b="1" i="1">
                                          <a:latin typeface="Cambria Math" panose="02040503050406030204" pitchFamily="18" charset="0"/>
                                        </a:rPr>
                                        <m:t>𝟐𝟏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参考模型</a:t>
                          </a:r>
                          <a:endParaRPr lang="zh-CN" alt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TVA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2" name="表格 111"/>
              <p:cNvGraphicFramePr>
                <a:graphicFrameLocks noGrp="1"/>
              </p:cNvGraphicFramePr>
              <p:nvPr/>
            </p:nvGraphicFramePr>
            <p:xfrm>
              <a:off x="1077911" y="5248417"/>
              <a:ext cx="3756156" cy="156591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042019"/>
                    <a:gridCol w="2714137"/>
                  </a:tblGrid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特征尺寸</a:t>
                          </a:r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h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400" u="none" strike="noStrike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0.05、0.1、0.2、0.5、1、2 mm</a:t>
                          </a:r>
                          <a:endParaRPr lang="en-US" sz="1400" b="0" i="0" u="none" strike="noStrike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狭缝长度</a:t>
                          </a:r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L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20mm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频率范围</a:t>
                          </a:r>
                          <a:endParaRPr lang="zh-CN" alt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400" u="none" strike="noStrike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20 Hz 至 40 kHz</a:t>
                          </a:r>
                          <a:endParaRPr lang="de-DE" sz="1400" b="0" i="0" u="none" strike="noStrike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23812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模型</a:t>
                          </a:r>
                          <a:endParaRPr lang="zh-CN" alt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PA、PA+BLI、TVA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50863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输出量</a:t>
                          </a:r>
                          <a:endParaRPr lang="zh-CN" alt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</a:blipFill>
                      </a:tcPr>
                    </a:tc>
                  </a:tr>
                  <a:tr h="1809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zh-CN" alt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参考模型</a:t>
                          </a:r>
                          <a:endParaRPr lang="zh-CN" alt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400" u="none" strike="noStrike" dirty="0">
                              <a:effectLst/>
                              <a:latin typeface="微软雅黑" panose="020B0503020204020204" pitchFamily="34" charset="-122"/>
                              <a:ea typeface="微软雅黑" panose="020B0503020204020204" pitchFamily="34" charset="-122"/>
                            </a:rPr>
                            <a:t>TVA</a:t>
                          </a:r>
                          <a:endParaRPr lang="en-US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微软雅黑" panose="020B0503020204020204" pitchFamily="34" charset="-122"/>
                            <a:ea typeface="微软雅黑" panose="020B0503020204020204" pitchFamily="34" charset="-122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Case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：传输损失随特征尺寸减小而增大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0" r="7616"/>
          <a:stretch>
            <a:fillRect/>
          </a:stretch>
        </p:blipFill>
        <p:spPr>
          <a:xfrm>
            <a:off x="428263" y="1011742"/>
            <a:ext cx="8021256" cy="560972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09091" y="2249595"/>
            <a:ext cx="25981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：未考虑壁面边界层损耗，预测的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TL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0dB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BLI: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多数工况下接近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TVA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，但在最小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的低至中频范围内出现明显偏差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TVA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：随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减小，热黏性耗散明显增强，传输损失增大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Case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：模型偏差随尺度参数的变化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sp>
        <p:nvSpPr>
          <p:cNvPr id="2" name="文本框 1"/>
          <p:cNvSpPr txBox="1"/>
          <p:nvPr/>
        </p:nvSpPr>
        <p:spPr>
          <a:xfrm>
            <a:off x="8316723" y="1544093"/>
            <a:ext cx="3460449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PA</a:t>
            </a:r>
            <a:r>
              <a:rPr lang="zh-CN" altLang="en-US" sz="1600" dirty="0"/>
              <a:t>相对于</a:t>
            </a:r>
            <a:r>
              <a:rPr lang="en-US" altLang="zh-CN" sz="1600" dirty="0"/>
              <a:t>TVA</a:t>
            </a:r>
            <a:r>
              <a:rPr lang="zh-CN" altLang="en-US" sz="1600" dirty="0"/>
              <a:t>的偏差可以达到数</a:t>
            </a:r>
            <a:r>
              <a:rPr lang="en-US" altLang="zh-CN" sz="1600" dirty="0"/>
              <a:t>dB,</a:t>
            </a:r>
            <a:r>
              <a:rPr lang="zh-CN" altLang="en-US" sz="1600" dirty="0"/>
              <a:t>说明仅使用</a:t>
            </a:r>
            <a:r>
              <a:rPr lang="en-US" altLang="zh-CN" sz="1600" dirty="0"/>
              <a:t>PA</a:t>
            </a:r>
            <a:r>
              <a:rPr lang="zh-CN" altLang="en-US" sz="1600" dirty="0"/>
              <a:t>可能无法描述窄通道中的热黏耗散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en-US" altLang="zh-CN" sz="1600" dirty="0"/>
              <a:t>BLI</a:t>
            </a:r>
            <a:r>
              <a:rPr lang="zh-CN" altLang="en-US" sz="1600" dirty="0"/>
              <a:t>中的总体误差显著低于</a:t>
            </a:r>
            <a:r>
              <a:rPr lang="en-US" altLang="zh-CN" sz="1600" dirty="0"/>
              <a:t>PA</a:t>
            </a:r>
            <a:r>
              <a:rPr lang="zh-CN" altLang="en-US" sz="1600" dirty="0"/>
              <a:t>，除最小尺寸外， 多数工况的差异约为</a:t>
            </a:r>
            <a:r>
              <a:rPr lang="en-US" altLang="zh-CN" sz="1600" dirty="0"/>
              <a:t>0.2dB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zh-CN" altLang="en-US" sz="1600" dirty="0"/>
              <a:t>在</a:t>
            </a:r>
            <a:r>
              <a:rPr lang="en-US" altLang="zh-CN" sz="1600" dirty="0"/>
              <a:t>h=0.05mm</a:t>
            </a:r>
            <a:r>
              <a:rPr lang="zh-CN" altLang="en-US" sz="1600" dirty="0"/>
              <a:t>的低至中频区域，</a:t>
            </a:r>
            <a:r>
              <a:rPr lang="en-US" altLang="zh-CN" sz="1600" dirty="0"/>
              <a:t>BLI</a:t>
            </a:r>
            <a:r>
              <a:rPr lang="zh-CN" altLang="en-US" sz="1600" dirty="0"/>
              <a:t>误差达到约</a:t>
            </a:r>
            <a:r>
              <a:rPr lang="en-US" altLang="zh-CN" sz="1600" dirty="0"/>
              <a:t>2dB,</a:t>
            </a:r>
            <a:r>
              <a:rPr lang="zh-CN" altLang="en-US" sz="1600" dirty="0"/>
              <a:t>表明边界层重叠时</a:t>
            </a:r>
            <a:r>
              <a:rPr lang="en-US" altLang="zh-CN" sz="1600" dirty="0"/>
              <a:t>BLI</a:t>
            </a:r>
            <a:r>
              <a:rPr lang="zh-CN" altLang="en-US" sz="1600" dirty="0"/>
              <a:t>近似可能失效。</a:t>
            </a:r>
            <a:endParaRPr lang="en-US" altLang="zh-CN" sz="1600" dirty="0"/>
          </a:p>
          <a:p>
            <a:endParaRPr lang="en-US" altLang="zh-CN" sz="1600" dirty="0"/>
          </a:p>
          <a:p>
            <a:endParaRPr lang="en-US" altLang="zh-CN" sz="1600" dirty="0"/>
          </a:p>
          <a:p>
            <a:r>
              <a:rPr lang="en-US" altLang="zh-CN" sz="1600" dirty="0" err="1"/>
              <a:t>Sv</a:t>
            </a:r>
            <a:r>
              <a:rPr lang="zh-CN" altLang="en-US" sz="1600" dirty="0"/>
              <a:t>用于识别边界层重叠</a:t>
            </a:r>
            <a:r>
              <a:rPr lang="zh-CN" altLang="en-US" sz="1600" dirty="0"/>
              <a:t>程度， 工程允许误差用于最终判断模型是否可用。</a:t>
            </a:r>
            <a:endParaRPr lang="en-US" altLang="zh-CN" sz="1600" dirty="0"/>
          </a:p>
          <a:p>
            <a:endParaRPr lang="en-US" altLang="zh-CN" sz="16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" r="4078"/>
          <a:stretch>
            <a:fillRect/>
          </a:stretch>
        </p:blipFill>
        <p:spPr>
          <a:xfrm>
            <a:off x="414828" y="1282373"/>
            <a:ext cx="7848267" cy="42932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Case 1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总结：工程模型选择</a:t>
            </a:r>
            <a:r>
              <a:rPr lang="zh-CN" altLang="en-US" sz="2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框架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sp>
        <p:nvSpPr>
          <p:cNvPr id="2" name="文本框 1"/>
          <p:cNvSpPr txBox="1"/>
          <p:nvPr/>
        </p:nvSpPr>
        <p:spPr>
          <a:xfrm>
            <a:off x="1111170" y="1111170"/>
            <a:ext cx="8681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Case1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TVA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标定模型偏差，工程应用根据尺度状态和允许误差选择候选模型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1284602" y="1905430"/>
                <a:ext cx="1811329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ℎ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𝜋𝜌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602" y="1905430"/>
                <a:ext cx="1811329" cy="818366"/>
              </a:xfrm>
              <a:prstGeom prst="rect">
                <a:avLst/>
              </a:prstGeom>
              <a:blipFill rotWithShape="1">
                <a:blip r:embed="rId1"/>
                <a:stretch>
                  <a:fillRect l="-35" t="-53" r="-193" b="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4213185" y="2142963"/>
                <a:ext cx="3454600" cy="3432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noBar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den>
                    </m:f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𝑇𝑉𝐴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185" y="2142963"/>
                <a:ext cx="3454600" cy="343299"/>
              </a:xfrm>
              <a:prstGeom prst="rect">
                <a:avLst/>
              </a:prstGeom>
              <a:blipFill rotWithShape="1">
                <a:blip r:embed="rId2"/>
                <a:stretch>
                  <a:fillRect l="-17" t="-138" r="5" b="-14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8476432" y="1892799"/>
            <a:ext cx="2631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m=PA/BLI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F: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目标频段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Case 1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Q=TL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Case 2,   Q=SPL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1304730" y="3410654"/>
                <a:ext cx="10635114" cy="2022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  <m:t>𝑷𝑨</m:t>
                        </m:r>
                        <m: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  <m:t>𝒎𝒂𝒙</m:t>
                        </m:r>
                      </m:sub>
                    </m:sSub>
                    <m:r>
                      <a:rPr lang="en-US" altLang="zh-CN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  <m:t>𝒕𝒐𝒍</m:t>
                        </m:r>
                      </m:sub>
                    </m:sSub>
                  </m:oMath>
                </a14:m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                                        </a:t>
                </a: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热黏损耗在允许范围内，计算成本最低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AutoNum type="arabicPeriod"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AutoNum type="arabicPeriod"/>
                </a:pPr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 +BLI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𝑷𝑨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𝒎𝒂𝒙</m:t>
                        </m:r>
                      </m:sub>
                    </m:sSub>
                    <m:r>
                      <a:rPr lang="en-US" altLang="zh-CN" sz="2000" b="1" i="1" smtClean="0">
                        <a:latin typeface="DejaVu Math TeX Gyre" panose="02000503000000000000" charset="0"/>
                        <a:cs typeface="DejaVu Math TeX Gyre" panose="02000503000000000000" charset="0"/>
                      </a:rPr>
                      <m:t>≥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𝒕𝒐𝒍</m:t>
                        </m:r>
                      </m:sub>
                    </m:sSub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𝑩𝑳𝑰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𝒎𝒂𝒙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𝒕𝒐𝒍</m:t>
                        </m:r>
                      </m:sub>
                    </m:sSub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</a:t>
                </a: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考虑边界层损耗，但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BLI</a:t>
                </a: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已达到目标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AutoNum type="arabicPeriod"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42900" indent="-342900">
                  <a:buAutoNum type="arabicPeriod"/>
                </a:pPr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PA+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局部</a:t>
                </a:r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TVA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𝑩𝑳𝑰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𝒎𝒂𝒙</m:t>
                        </m:r>
                      </m:sub>
                    </m:sSub>
                    <m:r>
                      <a:rPr lang="en-US" altLang="zh-CN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𝒕𝒐𝒍</m:t>
                        </m:r>
                      </m:sub>
                    </m:sSub>
                  </m:oMath>
                </a14:m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                        </a:t>
                </a: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边界层重叠风险高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PA+</a:t>
                </a: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局部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TVA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730" y="3410654"/>
                <a:ext cx="10635114" cy="2022475"/>
              </a:xfrm>
              <a:prstGeom prst="rect">
                <a:avLst/>
              </a:prstGeom>
              <a:blipFill rotWithShape="1">
                <a:blip r:embed="rId3"/>
                <a:stretch>
                  <a:fillRect l="-4" t="-3" r="5" b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/>
            </p:nvSpPr>
            <p:spPr>
              <a:xfrm>
                <a:off x="1332156" y="5904128"/>
                <a:ext cx="92166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/>
                  <a:t>本报告以</a:t>
                </a:r>
                <a:r>
                  <a:rPr lang="en-US" altLang="zh-CN" sz="1400" dirty="0"/>
                  <a:t>1dB </a:t>
                </a:r>
                <a:r>
                  <a:rPr lang="zh-CN" altLang="en-US" sz="1400" dirty="0"/>
                  <a:t>为示例容限，实际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𝑡𝑜𝑙</m:t>
                        </m:r>
                      </m:sub>
                    </m:sSub>
                  </m:oMath>
                </a14:m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应当根据调音，趋势判断或者实验匹配等任务确定</a:t>
                </a:r>
                <a:endParaRPr lang="zh-CN" altLang="en-US" sz="1400" dirty="0"/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56" y="5904128"/>
                <a:ext cx="9216657" cy="307777"/>
              </a:xfrm>
              <a:prstGeom prst="rect">
                <a:avLst/>
              </a:prstGeom>
              <a:blipFill rotWithShape="1">
                <a:blip r:embed="rId4"/>
                <a:stretch>
                  <a:fillRect l="-6" t="-173" r="2" b="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Case 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：微型扬声器模型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6645" r="6025"/>
          <a:stretch>
            <a:fillRect/>
          </a:stretch>
        </p:blipFill>
        <p:spPr>
          <a:xfrm>
            <a:off x="588297" y="1050756"/>
            <a:ext cx="3472406" cy="25946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l="4943" t="14196" r="7184"/>
          <a:stretch>
            <a:fillRect/>
          </a:stretch>
        </p:blipFill>
        <p:spPr>
          <a:xfrm>
            <a:off x="588297" y="3741269"/>
            <a:ext cx="3472406" cy="1650878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 flipV="1">
            <a:off x="1296365" y="4911242"/>
            <a:ext cx="354446" cy="576790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 flipV="1">
            <a:off x="3047511" y="4876519"/>
            <a:ext cx="448043" cy="634663"/>
          </a:xfrm>
          <a:prstGeom prst="straightConnector1">
            <a:avLst/>
          </a:prstGeom>
          <a:ln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88297" y="5590572"/>
            <a:ext cx="1946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音圈下方空气域狭缝宽</a:t>
            </a:r>
            <a:r>
              <a:rPr lang="en-US" altLang="zh-CN" sz="1200" dirty="0"/>
              <a:t>0.85mm,</a:t>
            </a:r>
            <a:r>
              <a:rPr lang="zh-CN" altLang="en-US" sz="1200" dirty="0"/>
              <a:t>狭缝半高</a:t>
            </a:r>
            <a:r>
              <a:rPr lang="en-US" altLang="zh-CN" sz="1200" dirty="0"/>
              <a:t>0.425mm</a:t>
            </a:r>
            <a:endParaRPr lang="en-US" altLang="zh-CN" sz="1200" dirty="0"/>
          </a:p>
        </p:txBody>
      </p:sp>
      <p:sp>
        <p:nvSpPr>
          <p:cNvPr id="15" name="文本框 14"/>
          <p:cNvSpPr txBox="1"/>
          <p:nvPr/>
        </p:nvSpPr>
        <p:spPr>
          <a:xfrm>
            <a:off x="2713849" y="5590572"/>
            <a:ext cx="1563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音圈附近狭缝空气域</a:t>
            </a:r>
            <a:endParaRPr lang="en-US" altLang="zh-CN" sz="1200" dirty="0"/>
          </a:p>
          <a:p>
            <a:r>
              <a:rPr lang="zh-CN" altLang="en-US" sz="1200" dirty="0"/>
              <a:t>壁面阻抗</a:t>
            </a:r>
            <a:r>
              <a:rPr lang="en-US" altLang="zh-CN" sz="1200" dirty="0"/>
              <a:t>BLI</a:t>
            </a:r>
            <a:endParaRPr lang="en-US" altLang="zh-CN" sz="1200" dirty="0"/>
          </a:p>
          <a:p>
            <a:r>
              <a:rPr lang="zh-CN" altLang="en-US" sz="1200" dirty="0"/>
              <a:t>空气域</a:t>
            </a:r>
            <a:r>
              <a:rPr lang="en-US" altLang="zh-CN" sz="1200" dirty="0"/>
              <a:t>TVA</a:t>
            </a:r>
            <a:endParaRPr lang="zh-CN" altLang="en-US" sz="1200" dirty="0"/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4381500" y="916102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425" b="0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纯 </a:t>
            </a:r>
            <a:r>
              <a:rPr sz="1400" b="0" dirty="0" err="1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PA：全部空气域使用压力声学</a:t>
            </a:r>
            <a:endParaRPr sz="1400" b="0" dirty="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244" y="1519367"/>
            <a:ext cx="2073749" cy="224854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450" y="4348003"/>
            <a:ext cx="2762636" cy="154326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749" y="1588102"/>
            <a:ext cx="2360251" cy="177018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997" y="4358446"/>
            <a:ext cx="2559023" cy="191926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6705" y="1539920"/>
            <a:ext cx="2125858" cy="2057282"/>
          </a:xfrm>
          <a:prstGeom prst="rect">
            <a:avLst/>
          </a:prstGeom>
        </p:spPr>
      </p:pic>
      <p:sp>
        <p:nvSpPr>
          <p:cNvPr id="34" name="矩形 33"/>
          <p:cNvSpPr>
            <a:spLocks noGrp="1"/>
          </p:cNvSpPr>
          <p:nvPr/>
        </p:nvSpPr>
        <p:spPr>
          <a:xfrm>
            <a:off x="7466705" y="929237"/>
            <a:ext cx="4136998" cy="5238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425" b="0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PA + BLI</a:t>
            </a:r>
            <a:r>
              <a:rPr lang="zh-CN" altLang="en-US" sz="1400" b="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：音圈两侧壁面施加热黏边界层阻抗</a:t>
            </a:r>
            <a:endParaRPr lang="zh-CN" altLang="en-US" sz="1400" b="0" dirty="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>
            <a:off x="10644546" y="1293136"/>
            <a:ext cx="367328" cy="1275425"/>
          </a:xfrm>
          <a:prstGeom prst="straightConnector1">
            <a:avLst/>
          </a:prstGeom>
          <a:ln w="28575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>
            <a:spLocks noGrp="1"/>
          </p:cNvSpPr>
          <p:nvPr/>
        </p:nvSpPr>
        <p:spPr>
          <a:xfrm>
            <a:off x="4392587" y="3971469"/>
            <a:ext cx="5754222" cy="5238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425" b="1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sz="140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PA + TVA：</a:t>
            </a:r>
            <a:r>
              <a:rPr lang="zh-CN" altLang="en-US" sz="140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仅音圈附近窄缝使用 </a:t>
            </a:r>
            <a:r>
              <a:rPr lang="en-US" sz="140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TVA，</a:t>
            </a:r>
            <a:r>
              <a:rPr lang="zh-CN" altLang="en-US" sz="140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其余为空气 </a:t>
            </a:r>
            <a:r>
              <a:rPr lang="en-US" sz="1400" dirty="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PA</a:t>
            </a:r>
            <a:endParaRPr lang="en-US" sz="1400" dirty="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defRPr sz="1425" b="1">
                <a:solidFill>
                  <a:srgbClr val="18313F"/>
                </a:solidFill>
                <a:latin typeface="微软雅黑"/>
                <a:ea typeface="微软雅黑"/>
                <a:cs typeface="微软雅黑"/>
              </a:defRPr>
            </a:pPr>
            <a:endParaRPr lang="en-US" sz="1400" dirty="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8"/>
          <a:srcRect l="2535"/>
          <a:stretch>
            <a:fillRect/>
          </a:stretch>
        </p:blipFill>
        <p:spPr>
          <a:xfrm>
            <a:off x="7379311" y="4428522"/>
            <a:ext cx="2144797" cy="1333686"/>
          </a:xfrm>
          <a:prstGeom prst="rect">
            <a:avLst/>
          </a:prstGeom>
        </p:spPr>
      </p:pic>
      <p:cxnSp>
        <p:nvCxnSpPr>
          <p:cNvPr id="41" name="直接箭头连接符 40"/>
          <p:cNvCxnSpPr/>
          <p:nvPr/>
        </p:nvCxnSpPr>
        <p:spPr>
          <a:xfrm flipV="1">
            <a:off x="8837292" y="5511182"/>
            <a:ext cx="994457" cy="604377"/>
          </a:xfrm>
          <a:prstGeom prst="straightConnector1">
            <a:avLst/>
          </a:prstGeom>
          <a:ln w="28575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 flipV="1">
            <a:off x="8768093" y="5762209"/>
            <a:ext cx="139881" cy="366485"/>
          </a:xfrm>
          <a:prstGeom prst="straightConnector1">
            <a:avLst/>
          </a:prstGeom>
          <a:ln w="28575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7945112" y="6080761"/>
            <a:ext cx="1169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音圈附近网格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Case2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：微型扬声器仿真结果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r="6830"/>
          <a:stretch>
            <a:fillRect/>
          </a:stretch>
        </p:blipFill>
        <p:spPr>
          <a:xfrm>
            <a:off x="1050105" y="883122"/>
            <a:ext cx="4833839" cy="38571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r="6142" b="2780"/>
          <a:stretch>
            <a:fillRect/>
          </a:stretch>
        </p:blipFill>
        <p:spPr>
          <a:xfrm>
            <a:off x="6265958" y="856259"/>
            <a:ext cx="4904159" cy="37764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94132" y="6124330"/>
            <a:ext cx="10528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热黏性损耗不可忽略；对于当前几何和当前轴向</a:t>
            </a:r>
            <a:r>
              <a:rPr lang="en-US" altLang="zh-CN" dirty="0"/>
              <a:t>32mm</a:t>
            </a:r>
            <a:r>
              <a:rPr lang="zh-CN" altLang="en-US" dirty="0"/>
              <a:t>处</a:t>
            </a:r>
            <a:r>
              <a:rPr lang="en-US" altLang="zh-CN" dirty="0"/>
              <a:t>SPL</a:t>
            </a:r>
            <a:r>
              <a:rPr lang="zh-CN" altLang="en-US" dirty="0"/>
              <a:t>预测，</a:t>
            </a:r>
            <a:r>
              <a:rPr lang="en-US" altLang="zh-CN" dirty="0"/>
              <a:t>BLI</a:t>
            </a:r>
            <a:r>
              <a:rPr lang="zh-CN" altLang="en-US" dirty="0"/>
              <a:t>可以作为</a:t>
            </a:r>
            <a:r>
              <a:rPr lang="en-US" altLang="zh-CN" dirty="0"/>
              <a:t>TVA</a:t>
            </a:r>
            <a:r>
              <a:rPr lang="zh-CN" altLang="en-US" dirty="0"/>
              <a:t>的高效近似。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1035404" y="4677134"/>
            <a:ext cx="10904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Case2 </a:t>
            </a:r>
            <a:r>
              <a:rPr lang="zh-CN" altLang="en-US" dirty="0"/>
              <a:t>延续了</a:t>
            </a:r>
            <a:r>
              <a:rPr lang="en-US" altLang="zh-CN" dirty="0"/>
              <a:t>Case1 </a:t>
            </a:r>
            <a:r>
              <a:rPr lang="zh-CN" altLang="en-US" dirty="0"/>
              <a:t>中的模型层级关系：</a:t>
            </a:r>
            <a:r>
              <a:rPr lang="en-US" altLang="zh-CN" dirty="0"/>
              <a:t>PA+BLI</a:t>
            </a:r>
            <a:r>
              <a:rPr lang="zh-CN" altLang="en-US" dirty="0"/>
              <a:t>仍然明显比</a:t>
            </a:r>
            <a:r>
              <a:rPr lang="en-US" altLang="zh-CN" dirty="0"/>
              <a:t>PA</a:t>
            </a:r>
            <a:r>
              <a:rPr lang="zh-CN" altLang="en-US" dirty="0"/>
              <a:t>接近</a:t>
            </a:r>
            <a:r>
              <a:rPr lang="en-US" altLang="zh-CN" dirty="0"/>
              <a:t>TVA,</a:t>
            </a:r>
            <a:r>
              <a:rPr lang="zh-CN" altLang="en-US" dirty="0"/>
              <a:t>说明</a:t>
            </a:r>
            <a:r>
              <a:rPr lang="en-US" altLang="zh-CN" dirty="0"/>
              <a:t>BLI</a:t>
            </a:r>
            <a:r>
              <a:rPr lang="zh-CN" altLang="en-US" dirty="0"/>
              <a:t>已经捕捉大部分热黏性损耗</a:t>
            </a:r>
            <a:endParaRPr lang="en-US" altLang="zh-CN" dirty="0"/>
          </a:p>
          <a:p>
            <a:r>
              <a:rPr lang="zh-CN" altLang="en-US" dirty="0"/>
              <a:t>随着几何结构和声学模态复杂度增加，</a:t>
            </a:r>
            <a:r>
              <a:rPr lang="en-US" altLang="zh-CN" dirty="0"/>
              <a:t>BLI</a:t>
            </a:r>
            <a:r>
              <a:rPr lang="zh-CN" altLang="en-US" dirty="0"/>
              <a:t>和</a:t>
            </a:r>
            <a:r>
              <a:rPr lang="en-US" altLang="zh-CN" dirty="0"/>
              <a:t>TVA</a:t>
            </a:r>
            <a:r>
              <a:rPr lang="zh-CN" altLang="en-US" dirty="0"/>
              <a:t>的仍然有所差异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1035404" y="5388032"/>
            <a:ext cx="9985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PA </a:t>
            </a:r>
            <a:r>
              <a:rPr lang="zh-CN" altLang="en-US" dirty="0"/>
              <a:t>：与</a:t>
            </a:r>
            <a:r>
              <a:rPr lang="en-US" altLang="zh-CN" dirty="0"/>
              <a:t>TVA</a:t>
            </a:r>
            <a:r>
              <a:rPr lang="zh-CN" altLang="en-US" dirty="0"/>
              <a:t>最大</a:t>
            </a:r>
            <a:r>
              <a:rPr lang="en-US" altLang="zh-CN" dirty="0"/>
              <a:t>SPL</a:t>
            </a:r>
            <a:r>
              <a:rPr lang="zh-CN" altLang="en-US" dirty="0"/>
              <a:t>偏差约</a:t>
            </a:r>
            <a:r>
              <a:rPr lang="en-US" altLang="zh-CN" dirty="0"/>
              <a:t>1.89dB</a:t>
            </a:r>
            <a:endParaRPr lang="en-US" altLang="zh-CN" dirty="0"/>
          </a:p>
          <a:p>
            <a:r>
              <a:rPr lang="en-US" altLang="zh-CN" dirty="0"/>
              <a:t>PA+BLI </a:t>
            </a:r>
            <a:r>
              <a:rPr lang="zh-CN" altLang="en-US" dirty="0"/>
              <a:t>与</a:t>
            </a:r>
            <a:r>
              <a:rPr lang="en-US" altLang="zh-CN" dirty="0"/>
              <a:t>TVA </a:t>
            </a:r>
            <a:r>
              <a:rPr lang="zh-CN" altLang="en-US" dirty="0"/>
              <a:t>最大偏差降至</a:t>
            </a:r>
            <a:r>
              <a:rPr lang="en-US" altLang="zh-CN" dirty="0"/>
              <a:t>1dB</a:t>
            </a:r>
            <a:r>
              <a:rPr lang="zh-CN" altLang="en-US" dirty="0"/>
              <a:t>，并且大部分频段</a:t>
            </a:r>
            <a:r>
              <a:rPr lang="en-US" altLang="zh-CN" dirty="0"/>
              <a:t>BLI</a:t>
            </a:r>
            <a:r>
              <a:rPr lang="zh-CN" altLang="en-US" dirty="0"/>
              <a:t>与</a:t>
            </a:r>
            <a:r>
              <a:rPr lang="en-US" altLang="zh-CN" dirty="0"/>
              <a:t>TVA</a:t>
            </a:r>
            <a:r>
              <a:rPr lang="zh-CN" altLang="en-US" dirty="0"/>
              <a:t>保持较好的一致性</a:t>
            </a: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结论：小尺度结构中的模型选择问题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sp>
        <p:nvSpPr>
          <p:cNvPr id="2" name="文本框 1"/>
          <p:cNvSpPr txBox="1"/>
          <p:nvPr/>
        </p:nvSpPr>
        <p:spPr>
          <a:xfrm>
            <a:off x="1612900" y="1111980"/>
            <a:ext cx="84709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990000"/>
                </a:solidFill>
              </a:rPr>
              <a:t>热黏性效应是否需要考虑，取决于特征尺度与边界尺度的关系</a:t>
            </a:r>
            <a:endParaRPr lang="en-US" altLang="zh-CN" b="1" dirty="0">
              <a:solidFill>
                <a:srgbClr val="990000"/>
              </a:solidFill>
            </a:endParaRPr>
          </a:p>
          <a:p>
            <a:r>
              <a:rPr lang="en-US" altLang="zh-CN" sz="1600" dirty="0"/>
              <a:t>	</a:t>
            </a:r>
            <a:r>
              <a:rPr lang="zh-CN" altLang="en-US" sz="1600" dirty="0"/>
              <a:t>热黏性损耗不能仅由几何绝对尺寸判断，狭缝尺寸相对于黏性</a:t>
            </a:r>
            <a:r>
              <a:rPr lang="en-US" altLang="zh-CN" sz="1600" dirty="0"/>
              <a:t>/</a:t>
            </a:r>
            <a:r>
              <a:rPr lang="zh-CN" altLang="en-US" sz="1600" dirty="0"/>
              <a:t>热边界层厚度的比例，是判断模型复杂度的重要尺度参数。</a:t>
            </a:r>
            <a:endParaRPr lang="en-US" altLang="zh-CN" sz="1600" dirty="0"/>
          </a:p>
          <a:p>
            <a:pPr marL="342900" indent="-342900">
              <a:buAutoNum type="arabicPeriod"/>
            </a:pPr>
            <a:endParaRPr lang="en-US" altLang="zh-CN" dirty="0"/>
          </a:p>
          <a:p>
            <a:r>
              <a:rPr lang="en-US" altLang="zh-CN" b="1" dirty="0">
                <a:solidFill>
                  <a:srgbClr val="990000"/>
                </a:solidFill>
              </a:rPr>
              <a:t>Case1 </a:t>
            </a:r>
            <a:r>
              <a:rPr lang="zh-CN" altLang="en-US" b="1" dirty="0">
                <a:solidFill>
                  <a:srgbClr val="990000"/>
                </a:solidFill>
              </a:rPr>
              <a:t>：简化狭缝模型验证了基本尺度规律</a:t>
            </a:r>
            <a:endParaRPr lang="en-US" altLang="zh-CN" b="1" dirty="0">
              <a:solidFill>
                <a:srgbClr val="990000"/>
              </a:solidFill>
            </a:endParaRPr>
          </a:p>
          <a:p>
            <a:r>
              <a:rPr lang="en-US" altLang="zh-CN" sz="1600" dirty="0"/>
              <a:t> 	</a:t>
            </a:r>
            <a:r>
              <a:rPr lang="zh-CN" altLang="en-US" sz="1600" dirty="0"/>
              <a:t>在当前的</a:t>
            </a:r>
            <a:r>
              <a:rPr lang="en-US" altLang="zh-CN" sz="1600" dirty="0"/>
              <a:t>Case1 </a:t>
            </a:r>
            <a:r>
              <a:rPr lang="zh-CN" altLang="en-US" sz="1600" dirty="0"/>
              <a:t>参数范围内，</a:t>
            </a:r>
            <a:r>
              <a:rPr lang="en-US" altLang="zh-CN" sz="1600" dirty="0"/>
              <a:t>PA+BLI</a:t>
            </a:r>
            <a:r>
              <a:rPr lang="zh-CN" altLang="en-US" sz="1600" dirty="0"/>
              <a:t>与</a:t>
            </a:r>
            <a:r>
              <a:rPr lang="en-US" altLang="zh-CN" sz="1600" dirty="0"/>
              <a:t>TVA</a:t>
            </a:r>
            <a:r>
              <a:rPr lang="zh-CN" altLang="en-US" sz="1600" dirty="0"/>
              <a:t>结果高度一致， 说明热黏性效应主要集中在壁面边界层时，</a:t>
            </a:r>
            <a:r>
              <a:rPr lang="en-US" altLang="zh-CN" sz="1600" dirty="0"/>
              <a:t>BLI</a:t>
            </a:r>
            <a:r>
              <a:rPr lang="zh-CN" altLang="en-US" sz="1600" dirty="0"/>
              <a:t>可以有效逼近</a:t>
            </a:r>
            <a:r>
              <a:rPr lang="en-US" altLang="zh-CN" sz="1600" dirty="0"/>
              <a:t>TVA</a:t>
            </a:r>
            <a:endParaRPr lang="en-US" altLang="zh-CN" sz="1600" dirty="0"/>
          </a:p>
          <a:p>
            <a:pPr marL="342900" indent="-342900">
              <a:buAutoNum type="arabicPeriod"/>
            </a:pPr>
            <a:endParaRPr lang="en-US" altLang="zh-CN" dirty="0"/>
          </a:p>
          <a:p>
            <a:r>
              <a:rPr lang="en-US" altLang="zh-CN" b="1" dirty="0">
                <a:solidFill>
                  <a:srgbClr val="990000"/>
                </a:solidFill>
              </a:rPr>
              <a:t>Case2</a:t>
            </a:r>
            <a:r>
              <a:rPr lang="zh-CN" altLang="en-US" b="1" dirty="0">
                <a:solidFill>
                  <a:srgbClr val="990000"/>
                </a:solidFill>
              </a:rPr>
              <a:t>：器件级模型验证了相同的模型层级趋势</a:t>
            </a:r>
            <a:endParaRPr lang="en-US" altLang="zh-CN" b="1" dirty="0">
              <a:solidFill>
                <a:srgbClr val="990000"/>
              </a:solidFill>
            </a:endParaRPr>
          </a:p>
          <a:p>
            <a:r>
              <a:rPr lang="en-US" altLang="zh-CN" sz="1600" dirty="0"/>
              <a:t>	</a:t>
            </a:r>
            <a:r>
              <a:rPr lang="zh-CN" altLang="en-US" sz="1600" dirty="0"/>
              <a:t>对于轴向</a:t>
            </a:r>
            <a:r>
              <a:rPr lang="en-US" altLang="zh-CN" sz="1600" dirty="0"/>
              <a:t>32mmSPL ,PA+</a:t>
            </a:r>
            <a:r>
              <a:rPr lang="zh-CN" altLang="en-US" sz="1600" dirty="0"/>
              <a:t>局部</a:t>
            </a:r>
            <a:r>
              <a:rPr lang="en-US" altLang="zh-CN" sz="1600" dirty="0"/>
              <a:t>BLI </a:t>
            </a:r>
            <a:r>
              <a:rPr lang="zh-CN" altLang="en-US" sz="1600" dirty="0"/>
              <a:t>与</a:t>
            </a:r>
            <a:r>
              <a:rPr lang="en-US" altLang="zh-CN" sz="1600" dirty="0"/>
              <a:t>TVA</a:t>
            </a:r>
            <a:r>
              <a:rPr lang="zh-CN" altLang="en-US" sz="1600" dirty="0"/>
              <a:t>的最大偏约为</a:t>
            </a:r>
            <a:r>
              <a:rPr lang="en-US" altLang="zh-CN" sz="1600" dirty="0"/>
              <a:t>1dB</a:t>
            </a:r>
            <a:endParaRPr lang="en-US" altLang="zh-CN" sz="1600" dirty="0"/>
          </a:p>
          <a:p>
            <a:endParaRPr lang="en-US" altLang="zh-CN" sz="1600" dirty="0"/>
          </a:p>
          <a:p>
            <a:endParaRPr lang="en-US" altLang="zh-CN" sz="1600" dirty="0"/>
          </a:p>
          <a:p>
            <a:pPr marL="342900" indent="-342900">
              <a:buAutoNum type="arabicPeriod"/>
            </a:pP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088430" y="4805062"/>
            <a:ext cx="10635114" cy="102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PA                     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大尺度空气域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热黏损耗弱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Tx/>
              <a:buAutoNum type="arabicPeriod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 +BLI             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热黏效应主要集中于壁面边界层 在精度和计算成本中取得较好平衡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PA+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局部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TVA      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强受限狭缝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局部热效应明显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高频复杂模态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88430" y="4282078"/>
            <a:ext cx="3089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990000"/>
                </a:solidFill>
              </a:rPr>
              <a:t>模型选择方法</a:t>
            </a:r>
            <a:endParaRPr lang="zh-CN" altLang="en-US" sz="2000" b="1" dirty="0">
              <a:solidFill>
                <a:srgbClr val="99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400" dirty="0">
                <a:solidFill>
                  <a:schemeClr val="tx1"/>
                </a:solidFill>
                <a:latin typeface="Arial" panose="020B0604020202090204" pitchFamily="34" charset="0"/>
                <a:ea typeface="+mn-ea"/>
                <a:cs typeface="Arial" panose="020B0604020202090204" pitchFamily="34" charset="0"/>
                <a:sym typeface="+mn-ea"/>
              </a:rPr>
              <a:t>Backup: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Case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透射系数原始结果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2" r="7690"/>
          <a:stretch>
            <a:fillRect/>
          </a:stretch>
        </p:blipFill>
        <p:spPr>
          <a:xfrm>
            <a:off x="104171" y="1050865"/>
            <a:ext cx="7917085" cy="54903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704162" y="2311468"/>
            <a:ext cx="26390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PA</a:t>
            </a:r>
            <a:r>
              <a:rPr lang="zh-CN" altLang="en-US" dirty="0"/>
              <a:t>：</a:t>
            </a:r>
            <a:r>
              <a:rPr lang="en-US" altLang="zh-CN" dirty="0"/>
              <a:t>S21=1 </a:t>
            </a:r>
            <a:r>
              <a:rPr lang="zh-CN" altLang="en-US" dirty="0"/>
              <a:t>对应无边界层耗散。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TVA</a:t>
            </a:r>
            <a:r>
              <a:rPr lang="zh-CN" altLang="en-US" dirty="0"/>
              <a:t>显示小尺寸通道中的透射衰减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BLI</a:t>
            </a:r>
            <a:r>
              <a:rPr lang="zh-CN" altLang="en-US" dirty="0"/>
              <a:t>在大多数工况接近</a:t>
            </a:r>
            <a:r>
              <a:rPr lang="en-US" altLang="zh-CN" dirty="0"/>
              <a:t>TVA</a:t>
            </a:r>
            <a:r>
              <a:rPr lang="zh-CN" altLang="en-US" dirty="0"/>
              <a:t>但是在小尺寸下出现偏差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7244" y="6541200"/>
            <a:ext cx="432600" cy="316800"/>
          </a:xfrm>
        </p:spPr>
        <p:txBody>
          <a:bodyPr/>
          <a:lstStyle/>
          <a:p>
            <a:fld id="{103EA872-A674-449B-A120-B97244F8E91D}" type="slidenum">
              <a:rPr lang="en-GB" smtClean="0"/>
            </a:fld>
            <a:endParaRPr lang="en-GB" dirty="0"/>
          </a:p>
        </p:txBody>
      </p:sp>
      <p:sp>
        <p:nvSpPr>
          <p:cNvPr id="5" name="Title 9"/>
          <p:cNvSpPr txBox="1"/>
          <p:nvPr/>
        </p:nvSpPr>
        <p:spPr bwMode="auto">
          <a:xfrm>
            <a:off x="1009810" y="130175"/>
            <a:ext cx="93122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anose="020B0804030504040204" pitchFamily="34" charset="0"/>
                <a:ea typeface="MS PGothic" pitchFamily="-8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A2F4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/>
                <a:ea typeface="微软雅黑"/>
                <a:cs typeface="微软雅黑"/>
              </a:rPr>
              <a:t>研究背景：小尺度结构中的模型选择问题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hape 11"/>
          <p:cNvSpPr/>
          <p:nvPr/>
        </p:nvSpPr>
        <p:spPr>
          <a:xfrm flipV="1">
            <a:off x="1009682" y="816104"/>
            <a:ext cx="10512552" cy="20608"/>
          </a:xfrm>
          <a:prstGeom prst="line">
            <a:avLst/>
          </a:prstGeom>
          <a:noFill/>
          <a:ln w="38100">
            <a:solidFill>
              <a:srgbClr val="990000"/>
            </a:solidFill>
            <a:prstDash val="solid"/>
          </a:ln>
        </p:spPr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0187" y="2289860"/>
            <a:ext cx="7112881" cy="487334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" r="5796"/>
          <a:stretch>
            <a:fillRect/>
          </a:stretch>
        </p:blipFill>
        <p:spPr>
          <a:xfrm>
            <a:off x="603490" y="1238245"/>
            <a:ext cx="11484433" cy="54895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3303</Words>
  <Application>WPS 演示</Application>
  <PresentationFormat>宽屏</PresentationFormat>
  <Paragraphs>310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6" baseType="lpstr">
      <vt:lpstr>Arial</vt:lpstr>
      <vt:lpstr>宋体</vt:lpstr>
      <vt:lpstr>Wingdings</vt:lpstr>
      <vt:lpstr>MS PGothic</vt:lpstr>
      <vt:lpstr>微软雅黑</vt:lpstr>
      <vt:lpstr>汉仪旗黑</vt:lpstr>
      <vt:lpstr>Verdana</vt:lpstr>
      <vt:lpstr>冬青黑体简体中文</vt:lpstr>
      <vt:lpstr>微软雅黑</vt:lpstr>
      <vt:lpstr>Calibri</vt:lpstr>
      <vt:lpstr>Aptos</vt:lpstr>
      <vt:lpstr>Cambria Math</vt:lpstr>
      <vt:lpstr>DejaVu Math TeX Gyre</vt:lpstr>
      <vt:lpstr>Helvetica Neue</vt:lpstr>
      <vt:lpstr>宋体</vt:lpstr>
      <vt:lpstr>Arial Unicode MS</vt:lpstr>
      <vt:lpstr>Calibri Light</vt:lpstr>
      <vt:lpstr>汉仪书宋二KW</vt:lpstr>
      <vt:lpstr>Kingsoft Math</vt:lpstr>
      <vt:lpstr>Aptos</vt:lpstr>
      <vt:lpstr>微软雅黑</vt:lpstr>
      <vt:lpstr>ChatGPT</vt:lpstr>
      <vt:lpstr>基于尺度判据的小型电声换能器热黏声学模型选择方法  从狭缝基准模型到微型扬声器验证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李小槑</cp:lastModifiedBy>
  <cp:revision>65</cp:revision>
  <dcterms:created xsi:type="dcterms:W3CDTF">2026-10-22T01:30:59Z</dcterms:created>
  <dcterms:modified xsi:type="dcterms:W3CDTF">2026-10-22T01:30:59Z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32C5C13B98B433269766D96A1B23021F_42</vt:lpwstr>
  </property>
  <property fmtid="{D5CDD505-2E9C-101B-9397-08002B2CF9AE}" pid="3" name="KSOProductBuildVer">
    <vt:lpwstr>2052-12.1.25205.25205</vt:lpwstr>
  </property>
</Properties>
</file>