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3"/>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Lst>
  <p:sldSz cx="12192000" cy="6858000"/>
  <p:notesSz cx="6858000" cy="9144000"/>
  <p:defaultTextStyle>
    <a:defPPr>
      <a:buNone/>
    </a:defPPr>
    <a:lvl1pPr marL="0" algn="l" defTabSz="457200">
      <a:buNone/>
      <a:defRPr sz="1800" kern="1200">
        <a:solidFill>
          <a:schemeClr val="tx1"/>
        </a:solidFill>
        <a:latin typeface="+mn-lt"/>
        <a:ea typeface="+mn-lt"/>
        <a:cs typeface="+mn-lt"/>
      </a:defRPr>
    </a:lvl1pPr>
    <a:lvl2pPr marL="457200" algn="l" defTabSz="457200">
      <a:buNone/>
      <a:defRPr sz="1800" kern="1200">
        <a:solidFill>
          <a:schemeClr val="tx1"/>
        </a:solidFill>
        <a:latin typeface="+mn-lt"/>
        <a:ea typeface="+mn-lt"/>
        <a:cs typeface="+mn-lt"/>
      </a:defRPr>
    </a:lvl2pPr>
    <a:lvl3pPr marL="914400" algn="l" defTabSz="457200">
      <a:buNone/>
      <a:defRPr sz="1800" kern="1200">
        <a:solidFill>
          <a:schemeClr val="tx1"/>
        </a:solidFill>
        <a:latin typeface="+mn-lt"/>
        <a:ea typeface="+mn-lt"/>
        <a:cs typeface="+mn-lt"/>
      </a:defRPr>
    </a:lvl3pPr>
    <a:lvl4pPr marL="1371600" algn="l" defTabSz="457200">
      <a:buNone/>
      <a:defRPr sz="1800" kern="1200">
        <a:solidFill>
          <a:schemeClr val="tx1"/>
        </a:solidFill>
        <a:latin typeface="+mn-lt"/>
        <a:ea typeface="+mn-lt"/>
        <a:cs typeface="+mn-lt"/>
      </a:defRPr>
    </a:lvl4pPr>
    <a:lvl5pPr marL="1828800" algn="l" defTabSz="457200">
      <a:buNone/>
      <a:defRPr sz="1800" kern="1200">
        <a:solidFill>
          <a:schemeClr val="tx1"/>
        </a:solidFill>
        <a:latin typeface="+mn-lt"/>
        <a:ea typeface="+mn-lt"/>
        <a:cs typeface="+mn-lt"/>
      </a:defRPr>
    </a:lvl5pPr>
    <a:lvl6pPr marL="2286000" algn="l" defTabSz="457200">
      <a:buNone/>
      <a:defRPr sz="1800" kern="1200">
        <a:solidFill>
          <a:schemeClr val="tx1"/>
        </a:solidFill>
        <a:latin typeface="+mn-lt"/>
        <a:ea typeface="+mn-lt"/>
        <a:cs typeface="+mn-lt"/>
      </a:defRPr>
    </a:lvl6pPr>
    <a:lvl7pPr marL="2743200" algn="l" defTabSz="457200">
      <a:buNone/>
      <a:defRPr sz="1800" kern="1200">
        <a:solidFill>
          <a:schemeClr val="tx1"/>
        </a:solidFill>
        <a:latin typeface="+mn-lt"/>
        <a:ea typeface="+mn-lt"/>
        <a:cs typeface="+mn-lt"/>
      </a:defRPr>
    </a:lvl7pPr>
    <a:lvl8pPr marL="3200400" algn="l" defTabSz="457200">
      <a:buNone/>
      <a:defRPr sz="1800" kern="1200">
        <a:solidFill>
          <a:schemeClr val="tx1"/>
        </a:solidFill>
        <a:latin typeface="+mn-lt"/>
        <a:ea typeface="+mn-lt"/>
        <a:cs typeface="+mn-lt"/>
      </a:defRPr>
    </a:lvl8pPr>
    <a:lvl9pPr marL="3657600" algn="l" defTabSz="457200">
      <a:buNone/>
      <a:defRPr sz="1800" kern="1200">
        <a:solidFill>
          <a:schemeClr val="tx1"/>
        </a:solidFill>
        <a:latin typeface="+mn-lt"/>
        <a:ea typeface="+mn-lt"/>
        <a:cs typeface="+mn-lt"/>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p:scale>
          <a:sx n="1" d="1"/>
          <a:sy n="1" d="1"/>
        </p:scale>
        <p:origin x="0" y="0"/>
      </p:cViewPr>
      <p:guideLst/>
    </p:cSldViewPr>
  </p:slide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1" Type="http://schemas.openxmlformats.org/officeDocument/2006/relationships/tableStyles" Target="tableStyles.xml"/><Relationship Id="rId30" Type="http://schemas.openxmlformats.org/officeDocument/2006/relationships/viewProps" Target="viewProps.xml"/><Relationship Id="rId3" Type="http://schemas.openxmlformats.org/officeDocument/2006/relationships/slide" Target="slides/slide1.xml"/><Relationship Id="rId29" Type="http://schemas.openxmlformats.org/officeDocument/2006/relationships/presProps" Target="presProps.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p:sp>
        <p:nvSpPr>
          <p:cNvPr id="2" name="Header Placeholder"/>
          <p:cNvSpPr/>
          <p:nvPr>
            <p:ph type="hdr" sz="quarter"/>
          </p:nvPr>
        </p:nvSpPr>
        <p:spPr>
          <a:prstGeom prst="rect">
            <a:avLst/>
          </a:prstGeom>
        </p:spPr>
        <p:txBody>
          <a:bodyPr/>
          <a:lstStyle/>
          <a:p/>
        </p:txBody>
      </p:sp>
      <p:sp>
        <p:nvSpPr>
          <p:cNvPr id="3" name="Date Placeholder"/>
          <p:cNvSpPr/>
          <p:nvPr>
            <p:ph type="dt" sz="quarter" idx="1"/>
          </p:nvPr>
        </p:nvSpPr>
        <p:spPr>
          <a:prstGeom prst="rect">
            <a:avLst/>
          </a:prstGeom>
        </p:spPr>
        <p:txBody>
          <a:bodyPr/>
          <a:lstStyle/>
          <a:p/>
        </p:txBody>
      </p:sp>
      <p:sp>
        <p:nvSpPr>
          <p:cNvPr id="4" name="Slide Image Placeholder"/>
          <p:cNvSpPr/>
          <p:nvPr>
            <p:ph type="sldImg" idx="2"/>
          </p:nvPr>
        </p:nvSpPr>
        <p:spPr>
          <a:prstGeom prst="rect">
            <a:avLst/>
          </a:prstGeom>
        </p:spPr>
        <p:txBody>
          <a:bodyPr/>
          <a:lstStyle/>
          <a:p/>
        </p:txBody>
      </p:sp>
      <p:sp>
        <p:nvSpPr>
          <p:cNvPr id="5" name="Notes Placeholder"/>
          <p:cNvSpPr/>
          <p:nvPr>
            <p:ph type="body" sz="quarter" idx="3"/>
          </p:nvPr>
        </p:nvSpPr>
        <p:spPr>
          <a:prstGeom prst="rect">
            <a:avLst/>
          </a:prstGeom>
        </p:spPr>
        <p:txBody>
          <a:bodyPr/>
          <a:lstStyle/>
          <a:p/>
        </p:txBody>
      </p:sp>
      <p:sp>
        <p:nvSpPr>
          <p:cNvPr id="6" name="Footer Placeholder"/>
          <p:cNvSpPr/>
          <p:nvPr>
            <p:ph type="ftr" sz="quarter" idx="4"/>
          </p:nvPr>
        </p:nvSpPr>
        <p:spPr>
          <a:prstGeom prst="rect">
            <a:avLst/>
          </a:prstGeom>
        </p:spPr>
        <p:txBody>
          <a:bodyPr/>
          <a:lstStyle/>
          <a:p/>
        </p:txBody>
      </p:sp>
      <p:sp>
        <p:nvSpPr>
          <p:cNvPr id="7" name="Slide Number Placeholder"/>
          <p:cNvSpPr/>
          <p:nvPr>
            <p:ph type="sldNum" sz="quarter" idx="5"/>
          </p:nvPr>
        </p:nvSpPr>
        <p:spPr>
          <a:prstGeom prst="rect">
            <a:avLst/>
          </a:prstGeom>
        </p:spPr>
        <p:txBody>
          <a:bodyPr/>
          <a:lstStyle/>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rPr sz="1400" b="1">
                <a:latin typeface="微软雅黑" panose="020B0503020204020204" charset="-122"/>
                <a:ea typeface="微软雅黑" panose="020B0503020204020204" charset="-122"/>
                <a:cs typeface="微软雅黑" panose="020B0503020204020204" charset="-122"/>
              </a:rPr>
              <a:t>建议时长：25秒。各位专家、各位老师，大家好。我是田轶媛。今天汇报《多旋翼无人机磁干扰仿真研究》，重点讨论地磁方向变化下铁磁部件感应场的空间分布和传感器响应。报告聚焦可解释、可复核的COMSOL有限元链路，电机与时变电磁干扰作为后续扩展。</a:t>
            </a:r>
            <a:endParaRPr sz="1400" b="1">
              <a:latin typeface="微软雅黑" panose="020B0503020204020204" charset="-122"/>
              <a:ea typeface="微软雅黑" panose="020B0503020204020204" charset="-122"/>
              <a:cs typeface="微软雅黑" panose="020B0503020204020204" charset="-122"/>
            </a:endParaRP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rPr sz="1400" b="1">
                <a:latin typeface="微软雅黑" panose="020B0503020204020204" charset="-122"/>
                <a:ea typeface="微软雅黑" panose="020B0503020204020204" charset="-122"/>
                <a:cs typeface="微软雅黑" panose="020B0503020204020204" charset="-122"/>
              </a:rPr>
              <a:t>[</a:t>
            </a:r>
            <a:r>
              <a:rPr sz="1400" b="1">
                <a:latin typeface="微软雅黑" panose="020B0503020204020204" charset="-122"/>
                <a:ea typeface="微软雅黑" panose="020B0503020204020204" charset="-122"/>
                <a:cs typeface="微软雅黑" panose="020B0503020204020204" charset="-122"/>
              </a:rPr>
              <a:t>建议时长</a:t>
            </a:r>
            <a:r>
              <a:rPr sz="1400" b="1">
                <a:latin typeface="微软雅黑" panose="020B0503020204020204" charset="-122"/>
                <a:ea typeface="微软雅黑" panose="020B0503020204020204" charset="-122"/>
                <a:cs typeface="微软雅黑" panose="020B0503020204020204" charset="-122"/>
              </a:rPr>
              <a:t>: 25</a:t>
            </a:r>
            <a:r>
              <a:rPr sz="1400" b="1">
                <a:latin typeface="微软雅黑" panose="020B0503020204020204" charset="-122"/>
                <a:ea typeface="微软雅黑" panose="020B0503020204020204" charset="-122"/>
                <a:cs typeface="微软雅黑" panose="020B0503020204020204" charset="-122"/>
              </a:rPr>
              <a:t>秒</a:t>
            </a:r>
            <a:r>
              <a:rPr sz="1400" b="1">
                <a:latin typeface="微软雅黑" panose="020B0503020204020204" charset="-122"/>
                <a:ea typeface="微软雅黑" panose="020B0503020204020204" charset="-122"/>
                <a:cs typeface="微软雅黑" panose="020B0503020204020204" charset="-122"/>
              </a:rPr>
              <a:t>]</a:t>
            </a:r>
            <a:endParaRPr sz="1400" b="1">
              <a:latin typeface="微软雅黑" panose="020B0503020204020204" charset="-122"/>
              <a:ea typeface="微软雅黑" panose="020B0503020204020204" charset="-122"/>
              <a:cs typeface="微软雅黑" panose="020B0503020204020204" charset="-122"/>
            </a:endParaRPr>
          </a:p>
          <a:p>
            <a:endParaRPr sz="1400">
              <a:latin typeface="微软雅黑" panose="020B0503020204020204" charset="-122"/>
              <a:ea typeface="微软雅黑" panose="020B0503020204020204" charset="-122"/>
              <a:cs typeface="微软雅黑" panose="020B0503020204020204" charset="-122"/>
            </a:endParaRPr>
          </a:p>
          <a:p>
            <a:r>
              <a:rPr sz="1400">
                <a:latin typeface="微软雅黑" panose="020B0503020204020204" charset="-122"/>
                <a:ea typeface="微软雅黑" panose="020B0503020204020204" charset="-122"/>
                <a:cs typeface="微软雅黑" panose="020B0503020204020204" charset="-122"/>
              </a:rPr>
              <a:t>本次汇报分为五个部分。首先说明研究背景与问题来源；第二部分介绍理论基础和总体方法；第三部分说明</a:t>
            </a:r>
            <a:r>
              <a:rPr sz="1400">
                <a:latin typeface="微软雅黑" panose="020B0503020204020204" charset="-122"/>
                <a:ea typeface="微软雅黑" panose="020B0503020204020204" charset="-122"/>
                <a:cs typeface="微软雅黑" panose="020B0503020204020204" charset="-122"/>
              </a:rPr>
              <a:t>M600 Pro</a:t>
            </a:r>
            <a:r>
              <a:rPr sz="1400">
                <a:latin typeface="微软雅黑" panose="020B0503020204020204" charset="-122"/>
                <a:ea typeface="微软雅黑" panose="020B0503020204020204" charset="-122"/>
                <a:cs typeface="微软雅黑" panose="020B0503020204020204" charset="-122"/>
              </a:rPr>
              <a:t>模型、材料参数和计算设置；第四部分展示目前得到的仿真结果；最后总结现阶段认识，并汇报下一步验证与补偿研究计划。</a:t>
            </a:r>
            <a:endParaRPr sz="1400">
              <a:latin typeface="微软雅黑" panose="020B0503020204020204" charset="-122"/>
              <a:ea typeface="微软雅黑" panose="020B0503020204020204" charset="-122"/>
              <a:cs typeface="微软雅黑" panose="020B0503020204020204" charset="-122"/>
            </a:endParaRP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rPr sz="1400" b="1">
                <a:latin typeface="微软雅黑" panose="020B0503020204020204" charset="-122"/>
                <a:ea typeface="微软雅黑" panose="020B0503020204020204" charset="-122"/>
                <a:cs typeface="微软雅黑" panose="020B0503020204020204" charset="-122"/>
              </a:rPr>
              <a:t>[</a:t>
            </a:r>
            <a:r>
              <a:rPr sz="1400" b="1">
                <a:latin typeface="微软雅黑" panose="020B0503020204020204" charset="-122"/>
                <a:ea typeface="微软雅黑" panose="020B0503020204020204" charset="-122"/>
                <a:cs typeface="微软雅黑" panose="020B0503020204020204" charset="-122"/>
              </a:rPr>
              <a:t>建议时长</a:t>
            </a:r>
            <a:r>
              <a:rPr sz="1400" b="1">
                <a:latin typeface="微软雅黑" panose="020B0503020204020204" charset="-122"/>
                <a:ea typeface="微软雅黑" panose="020B0503020204020204" charset="-122"/>
                <a:cs typeface="微软雅黑" panose="020B0503020204020204" charset="-122"/>
              </a:rPr>
              <a:t>: 8</a:t>
            </a:r>
            <a:r>
              <a:rPr sz="1400" b="1">
                <a:latin typeface="微软雅黑" panose="020B0503020204020204" charset="-122"/>
                <a:ea typeface="微软雅黑" panose="020B0503020204020204" charset="-122"/>
                <a:cs typeface="微软雅黑" panose="020B0503020204020204" charset="-122"/>
              </a:rPr>
              <a:t>秒</a:t>
            </a:r>
            <a:r>
              <a:rPr sz="1400" b="1">
                <a:latin typeface="微软雅黑" panose="020B0503020204020204" charset="-122"/>
                <a:ea typeface="微软雅黑" panose="020B0503020204020204" charset="-122"/>
                <a:cs typeface="微软雅黑" panose="020B0503020204020204" charset="-122"/>
              </a:rPr>
              <a:t>]</a:t>
            </a:r>
            <a:endParaRPr sz="1400" b="1">
              <a:latin typeface="微软雅黑" panose="020B0503020204020204" charset="-122"/>
              <a:ea typeface="微软雅黑" panose="020B0503020204020204" charset="-122"/>
              <a:cs typeface="微软雅黑" panose="020B0503020204020204" charset="-122"/>
            </a:endParaRPr>
          </a:p>
          <a:p>
            <a:endParaRPr sz="1400">
              <a:latin typeface="微软雅黑" panose="020B0503020204020204" charset="-122"/>
              <a:ea typeface="微软雅黑" panose="020B0503020204020204" charset="-122"/>
              <a:cs typeface="微软雅黑" panose="020B0503020204020204" charset="-122"/>
            </a:endParaRPr>
          </a:p>
          <a:p>
            <a:r>
              <a:rPr sz="1400">
                <a:latin typeface="微软雅黑" panose="020B0503020204020204" charset="-122"/>
                <a:ea typeface="微软雅黑" panose="020B0503020204020204" charset="-122"/>
                <a:cs typeface="微软雅黑" panose="020B0503020204020204" charset="-122"/>
              </a:rPr>
              <a:t>下面先从研究背景讲起，说明为什么在高灵敏度航磁条件下，需要单独研究无人机平台自身的磁干扰。</a:t>
            </a:r>
            <a:endParaRPr sz="1400">
              <a:latin typeface="微软雅黑" panose="020B0503020204020204" charset="-122"/>
              <a:ea typeface="微软雅黑" panose="020B0503020204020204" charset="-122"/>
              <a:cs typeface="微软雅黑" panose="020B0503020204020204" charset="-122"/>
            </a:endParaRP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rPr sz="1400" b="1">
                <a:latin typeface="微软雅黑" panose="020B0503020204020204" charset="-122"/>
                <a:ea typeface="微软雅黑" panose="020B0503020204020204" charset="-122"/>
                <a:cs typeface="微软雅黑" panose="020B0503020204020204" charset="-122"/>
              </a:rPr>
              <a:t>建议时长：45秒。多旋翼平台为低空航磁提供了灵活载体，但平台材料、布局和传感器集成会引入本底磁场。随着磁测灵敏度进入pT量级，平台磁干扰会直接影响系统误差预算。本研究从可分离的铁磁感应场入手，先建立物理贡献清晰的基线模型。</a:t>
            </a:r>
            <a:endParaRPr sz="1400" b="1">
              <a:latin typeface="微软雅黑" panose="020B0503020204020204" charset="-122"/>
              <a:ea typeface="微软雅黑" panose="020B0503020204020204" charset="-122"/>
              <a:cs typeface="微软雅黑" panose="020B0503020204020204" charset="-122"/>
            </a:endParaRP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rPr sz="1400" b="1">
                <a:latin typeface="微软雅黑" panose="020B0503020204020204" charset="-122"/>
                <a:ea typeface="微软雅黑" panose="020B0503020204020204" charset="-122"/>
                <a:cs typeface="微软雅黑" panose="020B0503020204020204" charset="-122"/>
              </a:rPr>
              <a:t>[</a:t>
            </a:r>
            <a:r>
              <a:rPr sz="1400" b="1">
                <a:latin typeface="微软雅黑" panose="020B0503020204020204" charset="-122"/>
                <a:ea typeface="微软雅黑" panose="020B0503020204020204" charset="-122"/>
                <a:cs typeface="微软雅黑" panose="020B0503020204020204" charset="-122"/>
              </a:rPr>
              <a:t>建议时长</a:t>
            </a:r>
            <a:r>
              <a:rPr sz="1400" b="1">
                <a:latin typeface="微软雅黑" panose="020B0503020204020204" charset="-122"/>
                <a:ea typeface="微软雅黑" panose="020B0503020204020204" charset="-122"/>
                <a:cs typeface="微软雅黑" panose="020B0503020204020204" charset="-122"/>
              </a:rPr>
              <a:t>: 50</a:t>
            </a:r>
            <a:r>
              <a:rPr sz="1400" b="1">
                <a:latin typeface="微软雅黑" panose="020B0503020204020204" charset="-122"/>
                <a:ea typeface="微软雅黑" panose="020B0503020204020204" charset="-122"/>
                <a:cs typeface="微软雅黑" panose="020B0503020204020204" charset="-122"/>
              </a:rPr>
              <a:t>秒</a:t>
            </a:r>
            <a:r>
              <a:rPr sz="1400" b="1">
                <a:latin typeface="微软雅黑" panose="020B0503020204020204" charset="-122"/>
                <a:ea typeface="微软雅黑" panose="020B0503020204020204" charset="-122"/>
                <a:cs typeface="微软雅黑" panose="020B0503020204020204" charset="-122"/>
              </a:rPr>
              <a:t>]</a:t>
            </a:r>
            <a:r>
              <a:rPr sz="1400" b="1">
                <a:latin typeface="微软雅黑" panose="020B0503020204020204" charset="-122"/>
                <a:ea typeface="微软雅黑" panose="020B0503020204020204" charset="-122"/>
                <a:cs typeface="微软雅黑" panose="020B0503020204020204" charset="-122"/>
              </a:rPr>
              <a:t>jjjjj</a:t>
            </a:r>
            <a:endParaRPr sz="1400" b="1">
              <a:latin typeface="微软雅黑" panose="020B0503020204020204" charset="-122"/>
              <a:ea typeface="微软雅黑" panose="020B0503020204020204" charset="-122"/>
              <a:cs typeface="微软雅黑" panose="020B0503020204020204" charset="-122"/>
            </a:endParaRPr>
          </a:p>
          <a:p>
            <a:endParaRPr sz="1400">
              <a:latin typeface="微软雅黑" panose="020B0503020204020204" charset="-122"/>
              <a:ea typeface="微软雅黑" panose="020B0503020204020204" charset="-122"/>
              <a:cs typeface="微软雅黑" panose="020B0503020204020204" charset="-122"/>
            </a:endParaRPr>
          </a:p>
          <a:p>
            <a:r>
              <a:rPr sz="1400">
                <a:latin typeface="微软雅黑" panose="020B0503020204020204" charset="-122"/>
                <a:ea typeface="微软雅黑" panose="020B0503020204020204" charset="-122"/>
                <a:cs typeface="微软雅黑" panose="020B0503020204020204" charset="-122"/>
              </a:rPr>
              <a:t>无人机磁干扰并不是单一来源。第一类是铁磁性部件在地磁场中被磁化后形成的感应磁场；第二类包括电机永磁体和直流供电回路产生的稳态或准稳态磁场；第三类是</a:t>
            </a:r>
            <a:r>
              <a:rPr sz="1400">
                <a:latin typeface="微软雅黑" panose="020B0503020204020204" charset="-122"/>
                <a:ea typeface="微软雅黑" panose="020B0503020204020204" charset="-122"/>
                <a:cs typeface="微软雅黑" panose="020B0503020204020204" charset="-122"/>
              </a:rPr>
              <a:t>PWM</a:t>
            </a:r>
            <a:r>
              <a:rPr sz="1400">
                <a:latin typeface="微软雅黑" panose="020B0503020204020204" charset="-122"/>
                <a:ea typeface="微软雅黑" panose="020B0503020204020204" charset="-122"/>
                <a:cs typeface="微软雅黑" panose="020B0503020204020204" charset="-122"/>
              </a:rPr>
              <a:t>换相、电流波动和导体运动引起的时变电磁场。韩鹏辉等人的测试结果表明，电机和电流是重要的动态干扰源。但如果一开始把所有机理混在一起，就很难判断每一类干扰的独立贡献。因此，本研究先聚焦铁磁部件感应场，建立一条可解释、可复核的仿真链路。</a:t>
            </a:r>
            <a:endParaRPr sz="1400">
              <a:latin typeface="微软雅黑" panose="020B0503020204020204" charset="-122"/>
              <a:ea typeface="微软雅黑" panose="020B0503020204020204" charset="-122"/>
              <a:cs typeface="微软雅黑" panose="020B0503020204020204" charset="-122"/>
            </a:endParaRP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rPr sz="1400" b="1">
                <a:latin typeface="微软雅黑" panose="020B0503020204020204" charset="-122"/>
                <a:ea typeface="微软雅黑" panose="020B0503020204020204" charset="-122"/>
                <a:cs typeface="微软雅黑" panose="020B0503020204020204" charset="-122"/>
              </a:rPr>
              <a:t>建议时长：45秒。本研究围绕三个问题展开：传感器平面的空间分布如何形成；Bx、By、Bz分别贡献什么；磁倾角I和磁偏角D变化时，传感器三分量如何响应。对应流程为关键部件识别、三维建模、材料赋值、地磁输入、场图与测线提取。</a:t>
            </a:r>
            <a:endParaRPr sz="1400" b="1">
              <a:latin typeface="微软雅黑" panose="020B0503020204020204" charset="-122"/>
              <a:ea typeface="微软雅黑" panose="020B0503020204020204" charset="-122"/>
              <a:cs typeface="微软雅黑" panose="020B0503020204020204" charset="-122"/>
            </a:endParaRP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rPr sz="1400" b="1">
                <a:latin typeface="微软雅黑" panose="020B0503020204020204" charset="-122"/>
                <a:ea typeface="微软雅黑" panose="020B0503020204020204" charset="-122"/>
                <a:cs typeface="微软雅黑" panose="020B0503020204020204" charset="-122"/>
              </a:rPr>
              <a:t>[</a:t>
            </a:r>
            <a:r>
              <a:rPr sz="1400" b="1">
                <a:latin typeface="微软雅黑" panose="020B0503020204020204" charset="-122"/>
                <a:ea typeface="微软雅黑" panose="020B0503020204020204" charset="-122"/>
                <a:cs typeface="微软雅黑" panose="020B0503020204020204" charset="-122"/>
              </a:rPr>
              <a:t>建议时长</a:t>
            </a:r>
            <a:r>
              <a:rPr sz="1400" b="1">
                <a:latin typeface="微软雅黑" panose="020B0503020204020204" charset="-122"/>
                <a:ea typeface="微软雅黑" panose="020B0503020204020204" charset="-122"/>
                <a:cs typeface="微软雅黑" panose="020B0503020204020204" charset="-122"/>
              </a:rPr>
              <a:t>: 8</a:t>
            </a:r>
            <a:r>
              <a:rPr sz="1400" b="1">
                <a:latin typeface="微软雅黑" panose="020B0503020204020204" charset="-122"/>
                <a:ea typeface="微软雅黑" panose="020B0503020204020204" charset="-122"/>
                <a:cs typeface="微软雅黑" panose="020B0503020204020204" charset="-122"/>
              </a:rPr>
              <a:t>秒</a:t>
            </a:r>
            <a:r>
              <a:rPr sz="1400" b="1">
                <a:latin typeface="微软雅黑" panose="020B0503020204020204" charset="-122"/>
                <a:ea typeface="微软雅黑" panose="020B0503020204020204" charset="-122"/>
                <a:cs typeface="微软雅黑" panose="020B0503020204020204" charset="-122"/>
              </a:rPr>
              <a:t>]</a:t>
            </a:r>
            <a:endParaRPr sz="1400" b="1">
              <a:latin typeface="微软雅黑" panose="020B0503020204020204" charset="-122"/>
              <a:ea typeface="微软雅黑" panose="020B0503020204020204" charset="-122"/>
              <a:cs typeface="微软雅黑" panose="020B0503020204020204" charset="-122"/>
            </a:endParaRPr>
          </a:p>
          <a:p>
            <a:endParaRPr sz="1400">
              <a:latin typeface="微软雅黑" panose="020B0503020204020204" charset="-122"/>
              <a:ea typeface="微软雅黑" panose="020B0503020204020204" charset="-122"/>
              <a:cs typeface="微软雅黑" panose="020B0503020204020204" charset="-122"/>
            </a:endParaRPr>
          </a:p>
          <a:p>
            <a:r>
              <a:rPr sz="1400">
                <a:latin typeface="微软雅黑" panose="020B0503020204020204" charset="-122"/>
                <a:ea typeface="微软雅黑" panose="020B0503020204020204" charset="-122"/>
                <a:cs typeface="微软雅黑" panose="020B0503020204020204" charset="-122"/>
              </a:rPr>
              <a:t>下面进入第二部分，介绍本研究所依据的理论基础和有限元分析方法。</a:t>
            </a:r>
            <a:endParaRPr sz="1400">
              <a:latin typeface="微软雅黑" panose="020B0503020204020204" charset="-122"/>
              <a:ea typeface="微软雅黑" panose="020B0503020204020204" charset="-122"/>
              <a:cs typeface="微软雅黑" panose="020B0503020204020204" charset="-122"/>
            </a:endParaRP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rPr sz="1400" b="1">
                <a:latin typeface="微软雅黑" panose="020B0503020204020204" charset="-122"/>
                <a:ea typeface="微软雅黑" panose="020B0503020204020204" charset="-122"/>
                <a:cs typeface="微软雅黑" panose="020B0503020204020204" charset="-122"/>
              </a:rPr>
              <a:t>[</a:t>
            </a:r>
            <a:r>
              <a:rPr sz="1400" b="1">
                <a:latin typeface="微软雅黑" panose="020B0503020204020204" charset="-122"/>
                <a:ea typeface="微软雅黑" panose="020B0503020204020204" charset="-122"/>
                <a:cs typeface="微软雅黑" panose="020B0503020204020204" charset="-122"/>
              </a:rPr>
              <a:t>建议时长</a:t>
            </a:r>
            <a:r>
              <a:rPr sz="1400" b="1">
                <a:latin typeface="微软雅黑" panose="020B0503020204020204" charset="-122"/>
                <a:ea typeface="微软雅黑" panose="020B0503020204020204" charset="-122"/>
                <a:cs typeface="微软雅黑" panose="020B0503020204020204" charset="-122"/>
              </a:rPr>
              <a:t>: 55</a:t>
            </a:r>
            <a:r>
              <a:rPr sz="1400" b="1">
                <a:latin typeface="微软雅黑" panose="020B0503020204020204" charset="-122"/>
                <a:ea typeface="微软雅黑" panose="020B0503020204020204" charset="-122"/>
                <a:cs typeface="微软雅黑" panose="020B0503020204020204" charset="-122"/>
              </a:rPr>
              <a:t>秒</a:t>
            </a:r>
            <a:r>
              <a:rPr sz="1400" b="1">
                <a:latin typeface="微软雅黑" panose="020B0503020204020204" charset="-122"/>
                <a:ea typeface="微软雅黑" panose="020B0503020204020204" charset="-122"/>
                <a:cs typeface="微软雅黑" panose="020B0503020204020204" charset="-122"/>
              </a:rPr>
              <a:t>]</a:t>
            </a:r>
            <a:endParaRPr sz="1400" b="1">
              <a:latin typeface="微软雅黑" panose="020B0503020204020204" charset="-122"/>
              <a:ea typeface="微软雅黑" panose="020B0503020204020204" charset="-122"/>
              <a:cs typeface="微软雅黑" panose="020B0503020204020204" charset="-122"/>
            </a:endParaRPr>
          </a:p>
          <a:p>
            <a:endParaRPr sz="1400">
              <a:latin typeface="微软雅黑" panose="020B0503020204020204" charset="-122"/>
              <a:ea typeface="微软雅黑" panose="020B0503020204020204" charset="-122"/>
              <a:cs typeface="微软雅黑" panose="020B0503020204020204" charset="-122"/>
            </a:endParaRPr>
          </a:p>
          <a:p>
            <a:r>
              <a:rPr sz="1400">
                <a:latin typeface="微软雅黑" panose="020B0503020204020204" charset="-122"/>
                <a:ea typeface="微软雅黑" panose="020B0503020204020204" charset="-122"/>
                <a:cs typeface="微软雅黑" panose="020B0503020204020204" charset="-122"/>
              </a:rPr>
              <a:t>本研究的方法基础主要来自胡贵的</a:t>
            </a:r>
            <a:r>
              <a:rPr lang="zh-CN" sz="1400">
                <a:latin typeface="微软雅黑" panose="020B0503020204020204" charset="-122"/>
                <a:ea typeface="微软雅黑" panose="020B0503020204020204" charset="-122"/>
                <a:cs typeface="微软雅黑" panose="020B0503020204020204" charset="-122"/>
              </a:rPr>
              <a:t>文章</a:t>
            </a:r>
            <a:r>
              <a:rPr sz="1400">
                <a:latin typeface="微软雅黑" panose="020B0503020204020204" charset="-122"/>
                <a:ea typeface="微软雅黑" panose="020B0503020204020204" charset="-122"/>
                <a:cs typeface="微软雅黑" panose="020B0503020204020204" charset="-122"/>
              </a:rPr>
              <a:t>。该</a:t>
            </a:r>
            <a:r>
              <a:rPr lang="zh-CN" sz="1400">
                <a:latin typeface="微软雅黑" panose="020B0503020204020204" charset="-122"/>
                <a:ea typeface="微软雅黑" panose="020B0503020204020204" charset="-122"/>
                <a:cs typeface="微软雅黑" panose="020B0503020204020204" charset="-122"/>
              </a:rPr>
              <a:t>文章</a:t>
            </a:r>
            <a:r>
              <a:rPr sz="1400">
                <a:latin typeface="微软雅黑" panose="020B0503020204020204" charset="-122"/>
                <a:ea typeface="微软雅黑" panose="020B0503020204020204" charset="-122"/>
                <a:cs typeface="微软雅黑" panose="020B0503020204020204" charset="-122"/>
              </a:rPr>
              <a:t>研究了旋翼无人机的感应磁场、涡流磁场和电机磁场，并给出了有限元建模与实验验证思路。我们继承其中对磁源分类、铁磁部件建模和空间分布分析的方法，同时做了三点推进：一是针对</a:t>
            </a:r>
            <a:r>
              <a:rPr sz="1400">
                <a:latin typeface="微软雅黑" panose="020B0503020204020204" charset="-122"/>
                <a:ea typeface="微软雅黑" panose="020B0503020204020204" charset="-122"/>
                <a:cs typeface="微软雅黑" panose="020B0503020204020204" charset="-122"/>
              </a:rPr>
              <a:t>M600 Pro</a:t>
            </a:r>
            <a:r>
              <a:rPr sz="1400">
                <a:latin typeface="微软雅黑" panose="020B0503020204020204" charset="-122"/>
                <a:ea typeface="微软雅黑" panose="020B0503020204020204" charset="-122"/>
                <a:cs typeface="微软雅黑" panose="020B0503020204020204" charset="-122"/>
              </a:rPr>
              <a:t>的螺钉、</a:t>
            </a:r>
            <a:r>
              <a:rPr sz="1400">
                <a:latin typeface="微软雅黑" panose="020B0503020204020204" charset="-122"/>
                <a:ea typeface="微软雅黑" panose="020B0503020204020204" charset="-122"/>
                <a:cs typeface="微软雅黑" panose="020B0503020204020204" charset="-122"/>
              </a:rPr>
              <a:t>USB</a:t>
            </a:r>
            <a:r>
              <a:rPr sz="1400">
                <a:latin typeface="微软雅黑" panose="020B0503020204020204" charset="-122"/>
                <a:ea typeface="微软雅黑" panose="020B0503020204020204" charset="-122"/>
                <a:cs typeface="微软雅黑" panose="020B0503020204020204" charset="-122"/>
              </a:rPr>
              <a:t>组件和起落架铁条进行更具体的几何与材料设置；二是直接输入实测的</a:t>
            </a:r>
            <a:r>
              <a:rPr sz="1400">
                <a:latin typeface="微软雅黑" panose="020B0503020204020204" charset="-122"/>
                <a:ea typeface="微软雅黑" panose="020B0503020204020204" charset="-122"/>
                <a:cs typeface="微软雅黑" panose="020B0503020204020204" charset="-122"/>
              </a:rPr>
              <a:t>Bx</a:t>
            </a:r>
            <a:r>
              <a:rPr sz="1400">
                <a:latin typeface="微软雅黑" panose="020B0503020204020204" charset="-122"/>
                <a:ea typeface="微软雅黑" panose="020B0503020204020204" charset="-122"/>
                <a:cs typeface="微软雅黑" panose="020B0503020204020204" charset="-122"/>
              </a:rPr>
              <a:t>、</a:t>
            </a:r>
            <a:r>
              <a:rPr sz="1400">
                <a:latin typeface="微软雅黑" panose="020B0503020204020204" charset="-122"/>
                <a:ea typeface="微软雅黑" panose="020B0503020204020204" charset="-122"/>
                <a:cs typeface="微软雅黑" panose="020B0503020204020204" charset="-122"/>
              </a:rPr>
              <a:t>By</a:t>
            </a:r>
            <a:r>
              <a:rPr sz="1400">
                <a:latin typeface="微软雅黑" panose="020B0503020204020204" charset="-122"/>
                <a:ea typeface="微软雅黑" panose="020B0503020204020204" charset="-122"/>
                <a:cs typeface="微软雅黑" panose="020B0503020204020204" charset="-122"/>
              </a:rPr>
              <a:t>、</a:t>
            </a:r>
            <a:r>
              <a:rPr sz="1400">
                <a:latin typeface="微软雅黑" panose="020B0503020204020204" charset="-122"/>
                <a:ea typeface="微软雅黑" panose="020B0503020204020204" charset="-122"/>
                <a:cs typeface="微软雅黑" panose="020B0503020204020204" charset="-122"/>
              </a:rPr>
              <a:t>Bz</a:t>
            </a:r>
            <a:r>
              <a:rPr sz="1400">
                <a:latin typeface="微软雅黑" panose="020B0503020204020204" charset="-122"/>
                <a:ea typeface="微软雅黑" panose="020B0503020204020204" charset="-122"/>
                <a:cs typeface="微软雅黑" panose="020B0503020204020204" charset="-122"/>
              </a:rPr>
              <a:t>作为背景场；三是把计算分为单分量激励和综合地磁场两层，并进一步考虑磁倾角和磁偏角。这里展示的实机布置和三分量结果，就是这一研究基础与本研究推进之间的对应关系。</a:t>
            </a:r>
            <a:endParaRPr sz="1400">
              <a:latin typeface="微软雅黑" panose="020B0503020204020204" charset="-122"/>
              <a:ea typeface="微软雅黑" panose="020B0503020204020204" charset="-122"/>
              <a:cs typeface="微软雅黑" panose="020B0503020204020204" charset="-122"/>
            </a:endParaRP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rPr sz="1400" b="1">
                <a:latin typeface="微软雅黑" panose="020B0503020204020204" charset="-122"/>
                <a:ea typeface="微软雅黑" panose="020B0503020204020204" charset="-122"/>
                <a:cs typeface="微软雅黑" panose="020B0503020204020204" charset="-122"/>
              </a:rPr>
              <a:t>[</a:t>
            </a:r>
            <a:r>
              <a:rPr sz="1400" b="1">
                <a:latin typeface="微软雅黑" panose="020B0503020204020204" charset="-122"/>
                <a:ea typeface="微软雅黑" panose="020B0503020204020204" charset="-122"/>
                <a:cs typeface="微软雅黑" panose="020B0503020204020204" charset="-122"/>
              </a:rPr>
              <a:t>建议时长</a:t>
            </a:r>
            <a:r>
              <a:rPr sz="1400" b="1">
                <a:latin typeface="微软雅黑" panose="020B0503020204020204" charset="-122"/>
                <a:ea typeface="微软雅黑" panose="020B0503020204020204" charset="-122"/>
                <a:cs typeface="微软雅黑" panose="020B0503020204020204" charset="-122"/>
              </a:rPr>
              <a:t>: 45</a:t>
            </a:r>
            <a:r>
              <a:rPr sz="1400" b="1">
                <a:latin typeface="微软雅黑" panose="020B0503020204020204" charset="-122"/>
                <a:ea typeface="微软雅黑" panose="020B0503020204020204" charset="-122"/>
                <a:cs typeface="微软雅黑" panose="020B0503020204020204" charset="-122"/>
              </a:rPr>
              <a:t>秒</a:t>
            </a:r>
            <a:r>
              <a:rPr sz="1400" b="1">
                <a:latin typeface="微软雅黑" panose="020B0503020204020204" charset="-122"/>
                <a:ea typeface="微软雅黑" panose="020B0503020204020204" charset="-122"/>
                <a:cs typeface="微软雅黑" panose="020B0503020204020204" charset="-122"/>
              </a:rPr>
              <a:t>]</a:t>
            </a:r>
            <a:endParaRPr sz="1400" b="1">
              <a:latin typeface="微软雅黑" panose="020B0503020204020204" charset="-122"/>
              <a:ea typeface="微软雅黑" panose="020B0503020204020204" charset="-122"/>
              <a:cs typeface="微软雅黑" panose="020B0503020204020204" charset="-122"/>
            </a:endParaRPr>
          </a:p>
          <a:p>
            <a:endParaRPr sz="1400">
              <a:latin typeface="微软雅黑" panose="020B0503020204020204" charset="-122"/>
              <a:ea typeface="微软雅黑" panose="020B0503020204020204" charset="-122"/>
              <a:cs typeface="微软雅黑" panose="020B0503020204020204" charset="-122"/>
            </a:endParaRPr>
          </a:p>
          <a:p>
            <a:r>
              <a:rPr sz="1400">
                <a:latin typeface="微软雅黑" panose="020B0503020204020204" charset="-122"/>
                <a:ea typeface="微软雅黑" panose="020B0503020204020204" charset="-122"/>
                <a:cs typeface="微软雅黑" panose="020B0503020204020204" charset="-122"/>
              </a:rPr>
              <a:t>从机理上看，铁磁部件的感应场可以理解为对背景地磁矢量的方向响应。在固定材料、几何结构和传感器位置的条件下，可以用一个响应算子</a:t>
            </a:r>
            <a:r>
              <a:rPr sz="1400">
                <a:latin typeface="微软雅黑" panose="020B0503020204020204" charset="-122"/>
                <a:ea typeface="微软雅黑" panose="020B0503020204020204" charset="-122"/>
                <a:cs typeface="微软雅黑" panose="020B0503020204020204" charset="-122"/>
              </a:rPr>
              <a:t>K</a:t>
            </a:r>
            <a:r>
              <a:rPr sz="1400">
                <a:latin typeface="微软雅黑" panose="020B0503020204020204" charset="-122"/>
                <a:ea typeface="微软雅黑" panose="020B0503020204020204" charset="-122"/>
                <a:cs typeface="微软雅黑" panose="020B0503020204020204" charset="-122"/>
              </a:rPr>
              <a:t>来概念化表示背景场</a:t>
            </a:r>
            <a:r>
              <a:rPr sz="1400">
                <a:latin typeface="微软雅黑" panose="020B0503020204020204" charset="-122"/>
                <a:ea typeface="微软雅黑" panose="020B0503020204020204" charset="-122"/>
                <a:cs typeface="微软雅黑" panose="020B0503020204020204" charset="-122"/>
              </a:rPr>
              <a:t>G</a:t>
            </a:r>
            <a:r>
              <a:rPr sz="1400">
                <a:latin typeface="微软雅黑" panose="020B0503020204020204" charset="-122"/>
                <a:ea typeface="微软雅黑" panose="020B0503020204020204" charset="-122"/>
                <a:cs typeface="微软雅黑" panose="020B0503020204020204" charset="-122"/>
              </a:rPr>
              <a:t>到感应场三分量之间的映射。这里的表达式主要用于说明方向关系，并不是把所有非线性过程都简化为严格线性。对于当前弱地磁场条件下的软铁磁部件，它有助于分离不同方向输入的贡献，并为后续建立感应系数或补偿模型提供思路。</a:t>
            </a:r>
            <a:endParaRPr sz="1400">
              <a:latin typeface="微软雅黑" panose="020B0503020204020204" charset="-122"/>
              <a:ea typeface="微软雅黑" panose="020B0503020204020204" charset="-122"/>
              <a:cs typeface="微软雅黑" panose="020B0503020204020204" charset="-122"/>
            </a:endParaRP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rPr sz="1400" b="1">
                <a:latin typeface="微软雅黑" panose="020B0503020204020204" charset="-122"/>
                <a:ea typeface="微软雅黑" panose="020B0503020204020204" charset="-122"/>
                <a:cs typeface="微软雅黑" panose="020B0503020204020204" charset="-122"/>
              </a:rPr>
              <a:t>[</a:t>
            </a:r>
            <a:r>
              <a:rPr sz="1400" b="1">
                <a:latin typeface="微软雅黑" panose="020B0503020204020204" charset="-122"/>
                <a:ea typeface="微软雅黑" panose="020B0503020204020204" charset="-122"/>
                <a:cs typeface="微软雅黑" panose="020B0503020204020204" charset="-122"/>
              </a:rPr>
              <a:t>建议时长</a:t>
            </a:r>
            <a:r>
              <a:rPr sz="1400" b="1">
                <a:latin typeface="微软雅黑" panose="020B0503020204020204" charset="-122"/>
                <a:ea typeface="微软雅黑" panose="020B0503020204020204" charset="-122"/>
                <a:cs typeface="微软雅黑" panose="020B0503020204020204" charset="-122"/>
              </a:rPr>
              <a:t>: 40</a:t>
            </a:r>
            <a:r>
              <a:rPr sz="1400" b="1">
                <a:latin typeface="微软雅黑" panose="020B0503020204020204" charset="-122"/>
                <a:ea typeface="微软雅黑" panose="020B0503020204020204" charset="-122"/>
                <a:cs typeface="微软雅黑" panose="020B0503020204020204" charset="-122"/>
              </a:rPr>
              <a:t>秒</a:t>
            </a:r>
            <a:r>
              <a:rPr sz="1400" b="1">
                <a:latin typeface="微软雅黑" panose="020B0503020204020204" charset="-122"/>
                <a:ea typeface="微软雅黑" panose="020B0503020204020204" charset="-122"/>
                <a:cs typeface="微软雅黑" panose="020B0503020204020204" charset="-122"/>
              </a:rPr>
              <a:t>]</a:t>
            </a:r>
            <a:endParaRPr sz="1400" b="1">
              <a:latin typeface="微软雅黑" panose="020B0503020204020204" charset="-122"/>
              <a:ea typeface="微软雅黑" panose="020B0503020204020204" charset="-122"/>
              <a:cs typeface="微软雅黑" panose="020B0503020204020204" charset="-122"/>
            </a:endParaRPr>
          </a:p>
          <a:p>
            <a:endParaRPr sz="1400">
              <a:latin typeface="微软雅黑" panose="020B0503020204020204" charset="-122"/>
              <a:ea typeface="微软雅黑" panose="020B0503020204020204" charset="-122"/>
              <a:cs typeface="微软雅黑" panose="020B0503020204020204" charset="-122"/>
            </a:endParaRPr>
          </a:p>
          <a:p>
            <a:r>
              <a:rPr sz="1400">
                <a:latin typeface="微软雅黑" panose="020B0503020204020204" charset="-122"/>
                <a:ea typeface="微软雅黑" panose="020B0503020204020204" charset="-122"/>
                <a:cs typeface="微软雅黑" panose="020B0503020204020204" charset="-122"/>
              </a:rPr>
              <a:t>背景地磁场由</a:t>
            </a:r>
            <a:r>
              <a:rPr sz="1400">
                <a:latin typeface="微软雅黑" panose="020B0503020204020204" charset="-122"/>
                <a:ea typeface="微软雅黑" panose="020B0503020204020204" charset="-122"/>
                <a:cs typeface="微软雅黑" panose="020B0503020204020204" charset="-122"/>
              </a:rPr>
              <a:t>Bx</a:t>
            </a:r>
            <a:r>
              <a:rPr sz="1400">
                <a:latin typeface="微软雅黑" panose="020B0503020204020204" charset="-122"/>
                <a:ea typeface="微软雅黑" panose="020B0503020204020204" charset="-122"/>
                <a:cs typeface="微软雅黑" panose="020B0503020204020204" charset="-122"/>
              </a:rPr>
              <a:t>、</a:t>
            </a:r>
            <a:r>
              <a:rPr sz="1400">
                <a:latin typeface="微软雅黑" panose="020B0503020204020204" charset="-122"/>
                <a:ea typeface="微软雅黑" panose="020B0503020204020204" charset="-122"/>
                <a:cs typeface="微软雅黑" panose="020B0503020204020204" charset="-122"/>
              </a:rPr>
              <a:t>By</a:t>
            </a:r>
            <a:r>
              <a:rPr sz="1400">
                <a:latin typeface="微软雅黑" panose="020B0503020204020204" charset="-122"/>
                <a:ea typeface="微软雅黑" panose="020B0503020204020204" charset="-122"/>
                <a:cs typeface="微软雅黑" panose="020B0503020204020204" charset="-122"/>
              </a:rPr>
              <a:t>和</a:t>
            </a:r>
            <a:r>
              <a:rPr sz="1400">
                <a:latin typeface="微软雅黑" panose="020B0503020204020204" charset="-122"/>
                <a:ea typeface="微软雅黑" panose="020B0503020204020204" charset="-122"/>
                <a:cs typeface="微软雅黑" panose="020B0503020204020204" charset="-122"/>
              </a:rPr>
              <a:t>Bz</a:t>
            </a:r>
            <a:r>
              <a:rPr sz="1400">
                <a:latin typeface="微软雅黑" panose="020B0503020204020204" charset="-122"/>
                <a:ea typeface="微软雅黑" panose="020B0503020204020204" charset="-122"/>
                <a:cs typeface="微软雅黑" panose="020B0503020204020204" charset="-122"/>
              </a:rPr>
              <a:t>三个分量共同定义。磁偏角</a:t>
            </a:r>
            <a:r>
              <a:rPr sz="1400">
                <a:latin typeface="微软雅黑" panose="020B0503020204020204" charset="-122"/>
                <a:ea typeface="微软雅黑" panose="020B0503020204020204" charset="-122"/>
                <a:cs typeface="微软雅黑" panose="020B0503020204020204" charset="-122"/>
              </a:rPr>
              <a:t>D</a:t>
            </a:r>
            <a:r>
              <a:rPr sz="1400">
                <a:latin typeface="微软雅黑" panose="020B0503020204020204" charset="-122"/>
                <a:ea typeface="微软雅黑" panose="020B0503020204020204" charset="-122"/>
                <a:cs typeface="微软雅黑" panose="020B0503020204020204" charset="-122"/>
              </a:rPr>
              <a:t>描述水平投影相对于地理北方向的偏转，磁倾角</a:t>
            </a:r>
            <a:r>
              <a:rPr sz="1400">
                <a:latin typeface="微软雅黑" panose="020B0503020204020204" charset="-122"/>
                <a:ea typeface="微软雅黑" panose="020B0503020204020204" charset="-122"/>
                <a:cs typeface="微软雅黑" panose="020B0503020204020204" charset="-122"/>
              </a:rPr>
              <a:t>I</a:t>
            </a:r>
            <a:r>
              <a:rPr sz="1400">
                <a:latin typeface="微软雅黑" panose="020B0503020204020204" charset="-122"/>
                <a:ea typeface="微软雅黑" panose="020B0503020204020204" charset="-122"/>
                <a:cs typeface="微软雅黑" panose="020B0503020204020204" charset="-122"/>
              </a:rPr>
              <a:t>描述磁场矢量相对于水平面的倾斜。对同一架无人机来说，飞行地域变化或者机体姿态变化，都会改变地磁矢量在机体系中的分解。因此，即使部件的位置和材料完全不变，三个方向的磁化程度以及传感器端观测到的三分量结果也会发生变化。</a:t>
            </a:r>
            <a:endParaRPr sz="1400">
              <a:latin typeface="微软雅黑" panose="020B0503020204020204" charset="-122"/>
              <a:ea typeface="微软雅黑" panose="020B0503020204020204" charset="-122"/>
              <a:cs typeface="微软雅黑" panose="020B0503020204020204" charset="-122"/>
            </a:endParaRP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rPr sz="1400" b="1">
                <a:latin typeface="微软雅黑" panose="020B0503020204020204" charset="-122"/>
                <a:ea typeface="微软雅黑" panose="020B0503020204020204" charset="-122"/>
                <a:cs typeface="微软雅黑" panose="020B0503020204020204" charset="-122"/>
              </a:rPr>
              <a:t>[</a:t>
            </a:r>
            <a:r>
              <a:rPr sz="1400" b="1">
                <a:latin typeface="微软雅黑" panose="020B0503020204020204" charset="-122"/>
                <a:ea typeface="微软雅黑" panose="020B0503020204020204" charset="-122"/>
                <a:cs typeface="微软雅黑" panose="020B0503020204020204" charset="-122"/>
              </a:rPr>
              <a:t>建议时长</a:t>
            </a:r>
            <a:r>
              <a:rPr sz="1400" b="1">
                <a:latin typeface="微软雅黑" panose="020B0503020204020204" charset="-122"/>
                <a:ea typeface="微软雅黑" panose="020B0503020204020204" charset="-122"/>
                <a:cs typeface="微软雅黑" panose="020B0503020204020204" charset="-122"/>
              </a:rPr>
              <a:t>: 45</a:t>
            </a:r>
            <a:r>
              <a:rPr sz="1400" b="1">
                <a:latin typeface="微软雅黑" panose="020B0503020204020204" charset="-122"/>
                <a:ea typeface="微软雅黑" panose="020B0503020204020204" charset="-122"/>
                <a:cs typeface="微软雅黑" panose="020B0503020204020204" charset="-122"/>
              </a:rPr>
              <a:t>秒</a:t>
            </a:r>
            <a:r>
              <a:rPr sz="1400" b="1">
                <a:latin typeface="微软雅黑" panose="020B0503020204020204" charset="-122"/>
                <a:ea typeface="微软雅黑" panose="020B0503020204020204" charset="-122"/>
                <a:cs typeface="微软雅黑" panose="020B0503020204020204" charset="-122"/>
              </a:rPr>
              <a:t>]</a:t>
            </a:r>
            <a:endParaRPr sz="1400" b="1">
              <a:latin typeface="微软雅黑" panose="020B0503020204020204" charset="-122"/>
              <a:ea typeface="微软雅黑" panose="020B0503020204020204" charset="-122"/>
              <a:cs typeface="微软雅黑" panose="020B0503020204020204" charset="-122"/>
            </a:endParaRPr>
          </a:p>
          <a:p>
            <a:endParaRPr sz="1400">
              <a:latin typeface="微软雅黑" panose="020B0503020204020204" charset="-122"/>
              <a:ea typeface="微软雅黑" panose="020B0503020204020204" charset="-122"/>
              <a:cs typeface="微软雅黑" panose="020B0503020204020204" charset="-122"/>
            </a:endParaRPr>
          </a:p>
          <a:p>
            <a:r>
              <a:rPr sz="1400">
                <a:latin typeface="微软雅黑" panose="020B0503020204020204" charset="-122"/>
                <a:ea typeface="微软雅黑" panose="020B0503020204020204" charset="-122"/>
                <a:cs typeface="微软雅黑" panose="020B0503020204020204" charset="-122"/>
              </a:rPr>
              <a:t>有限元计算流程包括六个环节。首先根据实物建立几何模型，并保留主要铁磁部件；然后赋予材料相对磁导率；第三步设置背景地磁场和空气域边界；随后对关键部件与机身附近进行局部网格细化；完成稳态求解后，再提取传感器平面和</a:t>
            </a:r>
            <a:r>
              <a:rPr sz="1400">
                <a:latin typeface="微软雅黑" panose="020B0503020204020204" charset="-122"/>
                <a:ea typeface="微软雅黑" panose="020B0503020204020204" charset="-122"/>
                <a:cs typeface="微软雅黑" panose="020B0503020204020204" charset="-122"/>
              </a:rPr>
              <a:t>x</a:t>
            </a:r>
            <a:r>
              <a:rPr sz="1400">
                <a:latin typeface="微软雅黑" panose="020B0503020204020204" charset="-122"/>
                <a:ea typeface="微软雅黑" panose="020B0503020204020204" charset="-122"/>
                <a:cs typeface="微软雅黑" panose="020B0503020204020204" charset="-122"/>
              </a:rPr>
              <a:t>、</a:t>
            </a:r>
            <a:r>
              <a:rPr sz="1400">
                <a:latin typeface="微软雅黑" panose="020B0503020204020204" charset="-122"/>
                <a:ea typeface="微软雅黑" panose="020B0503020204020204" charset="-122"/>
                <a:cs typeface="微软雅黑" panose="020B0503020204020204" charset="-122"/>
              </a:rPr>
              <a:t>y</a:t>
            </a:r>
            <a:r>
              <a:rPr sz="1400">
                <a:latin typeface="微软雅黑" panose="020B0503020204020204" charset="-122"/>
                <a:ea typeface="微软雅黑" panose="020B0503020204020204" charset="-122"/>
                <a:cs typeface="微软雅黑" panose="020B0503020204020204" charset="-122"/>
              </a:rPr>
              <a:t>两条测线结果。这个流程把实物部件、材料参数、场源条件与最终传感器响应连接起来，便于逐项检查误差来源。</a:t>
            </a:r>
            <a:endParaRPr sz="1400">
              <a:latin typeface="微软雅黑" panose="020B0503020204020204" charset="-122"/>
              <a:ea typeface="微软雅黑" panose="020B0503020204020204" charset="-122"/>
              <a:cs typeface="微软雅黑" panose="020B0503020204020204" charset="-122"/>
            </a:endParaRP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rPr sz="1400" b="1">
                <a:latin typeface="微软雅黑" panose="020B0503020204020204" charset="-122"/>
                <a:ea typeface="微软雅黑" panose="020B0503020204020204" charset="-122"/>
                <a:cs typeface="微软雅黑" panose="020B0503020204020204" charset="-122"/>
              </a:rPr>
              <a:t>[</a:t>
            </a:r>
            <a:r>
              <a:rPr sz="1400" b="1">
                <a:latin typeface="微软雅黑" panose="020B0503020204020204" charset="-122"/>
                <a:ea typeface="微软雅黑" panose="020B0503020204020204" charset="-122"/>
                <a:cs typeface="微软雅黑" panose="020B0503020204020204" charset="-122"/>
              </a:rPr>
              <a:t>建议时长</a:t>
            </a:r>
            <a:r>
              <a:rPr sz="1400" b="1">
                <a:latin typeface="微软雅黑" panose="020B0503020204020204" charset="-122"/>
                <a:ea typeface="微软雅黑" panose="020B0503020204020204" charset="-122"/>
                <a:cs typeface="微软雅黑" panose="020B0503020204020204" charset="-122"/>
              </a:rPr>
              <a:t>: 50</a:t>
            </a:r>
            <a:r>
              <a:rPr sz="1400" b="1">
                <a:latin typeface="微软雅黑" panose="020B0503020204020204" charset="-122"/>
                <a:ea typeface="微软雅黑" panose="020B0503020204020204" charset="-122"/>
                <a:cs typeface="微软雅黑" panose="020B0503020204020204" charset="-122"/>
              </a:rPr>
              <a:t>秒</a:t>
            </a:r>
            <a:r>
              <a:rPr sz="1400" b="1">
                <a:latin typeface="微软雅黑" panose="020B0503020204020204" charset="-122"/>
                <a:ea typeface="微软雅黑" panose="020B0503020204020204" charset="-122"/>
                <a:cs typeface="微软雅黑" panose="020B0503020204020204" charset="-122"/>
              </a:rPr>
              <a:t>]</a:t>
            </a:r>
            <a:endParaRPr sz="1400" b="1">
              <a:latin typeface="微软雅黑" panose="020B0503020204020204" charset="-122"/>
              <a:ea typeface="微软雅黑" panose="020B0503020204020204" charset="-122"/>
              <a:cs typeface="微软雅黑" panose="020B0503020204020204" charset="-122"/>
            </a:endParaRPr>
          </a:p>
          <a:p>
            <a:endParaRPr sz="1400">
              <a:latin typeface="微软雅黑" panose="020B0503020204020204" charset="-122"/>
              <a:ea typeface="微软雅黑" panose="020B0503020204020204" charset="-122"/>
              <a:cs typeface="微软雅黑" panose="020B0503020204020204" charset="-122"/>
            </a:endParaRPr>
          </a:p>
          <a:p>
            <a:r>
              <a:rPr sz="1400">
                <a:latin typeface="微软雅黑" panose="020B0503020204020204" charset="-122"/>
                <a:ea typeface="微软雅黑" panose="020B0503020204020204" charset="-122"/>
                <a:cs typeface="微软雅黑" panose="020B0503020204020204" charset="-122"/>
              </a:rPr>
              <a:t>仿真设计分为两个层次。第一层分别只施加</a:t>
            </a:r>
            <a:r>
              <a:rPr sz="1400">
                <a:latin typeface="微软雅黑" panose="020B0503020204020204" charset="-122"/>
                <a:ea typeface="微软雅黑" panose="020B0503020204020204" charset="-122"/>
                <a:cs typeface="微软雅黑" panose="020B0503020204020204" charset="-122"/>
              </a:rPr>
              <a:t>Bx</a:t>
            </a:r>
            <a:r>
              <a:rPr sz="1400">
                <a:latin typeface="微软雅黑" panose="020B0503020204020204" charset="-122"/>
                <a:ea typeface="微软雅黑" panose="020B0503020204020204" charset="-122"/>
                <a:cs typeface="微软雅黑" panose="020B0503020204020204" charset="-122"/>
              </a:rPr>
              <a:t>、</a:t>
            </a:r>
            <a:r>
              <a:rPr sz="1400">
                <a:latin typeface="微软雅黑" panose="020B0503020204020204" charset="-122"/>
                <a:ea typeface="微软雅黑" panose="020B0503020204020204" charset="-122"/>
                <a:cs typeface="微软雅黑" panose="020B0503020204020204" charset="-122"/>
              </a:rPr>
              <a:t>By</a:t>
            </a:r>
            <a:r>
              <a:rPr sz="1400">
                <a:latin typeface="微软雅黑" panose="020B0503020204020204" charset="-122"/>
                <a:ea typeface="微软雅黑" panose="020B0503020204020204" charset="-122"/>
                <a:cs typeface="微软雅黑" panose="020B0503020204020204" charset="-122"/>
              </a:rPr>
              <a:t>或</a:t>
            </a:r>
            <a:r>
              <a:rPr sz="1400">
                <a:latin typeface="微软雅黑" panose="020B0503020204020204" charset="-122"/>
                <a:ea typeface="微软雅黑" panose="020B0503020204020204" charset="-122"/>
                <a:cs typeface="微软雅黑" panose="020B0503020204020204" charset="-122"/>
              </a:rPr>
              <a:t>Bz</a:t>
            </a:r>
            <a:r>
              <a:rPr sz="1400">
                <a:latin typeface="微软雅黑" panose="020B0503020204020204" charset="-122"/>
                <a:ea typeface="微软雅黑" panose="020B0503020204020204" charset="-122"/>
                <a:cs typeface="微软雅黑" panose="020B0503020204020204" charset="-122"/>
              </a:rPr>
              <a:t>，用来识别三个背景场分量的独立贡献。第二层施加完整的</a:t>
            </a:r>
            <a:r>
              <a:rPr sz="1400">
                <a:latin typeface="微软雅黑" panose="020B0503020204020204" charset="-122"/>
                <a:ea typeface="微软雅黑" panose="020B0503020204020204" charset="-122"/>
                <a:cs typeface="微软雅黑" panose="020B0503020204020204" charset="-122"/>
              </a:rPr>
              <a:t>Bx</a:t>
            </a:r>
            <a:r>
              <a:rPr sz="1400">
                <a:latin typeface="微软雅黑" panose="020B0503020204020204" charset="-122"/>
                <a:ea typeface="微软雅黑" panose="020B0503020204020204" charset="-122"/>
                <a:cs typeface="微软雅黑" panose="020B0503020204020204" charset="-122"/>
              </a:rPr>
              <a:t>、</a:t>
            </a:r>
            <a:r>
              <a:rPr sz="1400">
                <a:latin typeface="微软雅黑" panose="020B0503020204020204" charset="-122"/>
                <a:ea typeface="微软雅黑" panose="020B0503020204020204" charset="-122"/>
                <a:cs typeface="微软雅黑" panose="020B0503020204020204" charset="-122"/>
              </a:rPr>
              <a:t>By</a:t>
            </a:r>
            <a:r>
              <a:rPr sz="1400">
                <a:latin typeface="微软雅黑" panose="020B0503020204020204" charset="-122"/>
                <a:ea typeface="微软雅黑" panose="020B0503020204020204" charset="-122"/>
                <a:cs typeface="微软雅黑" panose="020B0503020204020204" charset="-122"/>
              </a:rPr>
              <a:t>、</a:t>
            </a:r>
            <a:r>
              <a:rPr sz="1400">
                <a:latin typeface="微软雅黑" panose="020B0503020204020204" charset="-122"/>
                <a:ea typeface="微软雅黑" panose="020B0503020204020204" charset="-122"/>
                <a:cs typeface="微软雅黑" panose="020B0503020204020204" charset="-122"/>
              </a:rPr>
              <a:t>Bz</a:t>
            </a:r>
            <a:r>
              <a:rPr sz="1400">
                <a:latin typeface="微软雅黑" panose="020B0503020204020204" charset="-122"/>
                <a:ea typeface="微软雅黑" panose="020B0503020204020204" charset="-122"/>
                <a:cs typeface="微软雅黑" panose="020B0503020204020204" charset="-122"/>
              </a:rPr>
              <a:t>综合场，并通过改变磁倾角</a:t>
            </a:r>
            <a:r>
              <a:rPr sz="1400">
                <a:latin typeface="微软雅黑" panose="020B0503020204020204" charset="-122"/>
                <a:ea typeface="微软雅黑" panose="020B0503020204020204" charset="-122"/>
                <a:cs typeface="微软雅黑" panose="020B0503020204020204" charset="-122"/>
              </a:rPr>
              <a:t>I</a:t>
            </a:r>
            <a:r>
              <a:rPr sz="1400">
                <a:latin typeface="微软雅黑" panose="020B0503020204020204" charset="-122"/>
                <a:ea typeface="微软雅黑" panose="020B0503020204020204" charset="-122"/>
                <a:cs typeface="微软雅黑" panose="020B0503020204020204" charset="-122"/>
              </a:rPr>
              <a:t>和磁偏角</a:t>
            </a:r>
            <a:r>
              <a:rPr sz="1400">
                <a:latin typeface="微软雅黑" panose="020B0503020204020204" charset="-122"/>
                <a:ea typeface="微软雅黑" panose="020B0503020204020204" charset="-122"/>
                <a:cs typeface="微软雅黑" panose="020B0503020204020204" charset="-122"/>
              </a:rPr>
              <a:t>D</a:t>
            </a:r>
            <a:r>
              <a:rPr sz="1400">
                <a:latin typeface="微软雅黑" panose="020B0503020204020204" charset="-122"/>
                <a:ea typeface="微软雅黑" panose="020B0503020204020204" charset="-122"/>
                <a:cs typeface="微软雅黑" panose="020B0503020204020204" charset="-122"/>
              </a:rPr>
              <a:t>模拟不同地磁方向。每一层都关注四类输出：空间形态、响应幅值、极值位置以及传感器点的三分量。这样做的好处是，既能解释真实综合场结果，又能向前追溯究竟是哪一个方向分量造成了主要变化。</a:t>
            </a:r>
            <a:endParaRPr sz="1400">
              <a:latin typeface="微软雅黑" panose="020B0503020204020204" charset="-122"/>
              <a:ea typeface="微软雅黑" panose="020B0503020204020204" charset="-122"/>
              <a:cs typeface="微软雅黑" panose="020B0503020204020204" charset="-122"/>
            </a:endParaRP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rPr sz="1400" b="1">
                <a:latin typeface="微软雅黑" panose="020B0503020204020204" charset="-122"/>
                <a:ea typeface="微软雅黑" panose="020B0503020204020204" charset="-122"/>
                <a:cs typeface="微软雅黑" panose="020B0503020204020204" charset="-122"/>
              </a:rPr>
              <a:t>[</a:t>
            </a:r>
            <a:r>
              <a:rPr sz="1400" b="1">
                <a:latin typeface="微软雅黑" panose="020B0503020204020204" charset="-122"/>
                <a:ea typeface="微软雅黑" panose="020B0503020204020204" charset="-122"/>
                <a:cs typeface="微软雅黑" panose="020B0503020204020204" charset="-122"/>
              </a:rPr>
              <a:t>建议时长</a:t>
            </a:r>
            <a:r>
              <a:rPr sz="1400" b="1">
                <a:latin typeface="微软雅黑" panose="020B0503020204020204" charset="-122"/>
                <a:ea typeface="微软雅黑" panose="020B0503020204020204" charset="-122"/>
                <a:cs typeface="微软雅黑" panose="020B0503020204020204" charset="-122"/>
              </a:rPr>
              <a:t>: 8</a:t>
            </a:r>
            <a:r>
              <a:rPr sz="1400" b="1">
                <a:latin typeface="微软雅黑" panose="020B0503020204020204" charset="-122"/>
                <a:ea typeface="微软雅黑" panose="020B0503020204020204" charset="-122"/>
                <a:cs typeface="微软雅黑" panose="020B0503020204020204" charset="-122"/>
              </a:rPr>
              <a:t>秒</a:t>
            </a:r>
            <a:r>
              <a:rPr sz="1400" b="1">
                <a:latin typeface="微软雅黑" panose="020B0503020204020204" charset="-122"/>
                <a:ea typeface="微软雅黑" panose="020B0503020204020204" charset="-122"/>
                <a:cs typeface="微软雅黑" panose="020B0503020204020204" charset="-122"/>
              </a:rPr>
              <a:t>]</a:t>
            </a:r>
            <a:endParaRPr sz="1400" b="1">
              <a:latin typeface="微软雅黑" panose="020B0503020204020204" charset="-122"/>
              <a:ea typeface="微软雅黑" panose="020B0503020204020204" charset="-122"/>
              <a:cs typeface="微软雅黑" panose="020B0503020204020204" charset="-122"/>
            </a:endParaRPr>
          </a:p>
          <a:p>
            <a:endParaRPr sz="1400">
              <a:latin typeface="微软雅黑" panose="020B0503020204020204" charset="-122"/>
              <a:ea typeface="微软雅黑" panose="020B0503020204020204" charset="-122"/>
              <a:cs typeface="微软雅黑" panose="020B0503020204020204" charset="-122"/>
            </a:endParaRPr>
          </a:p>
          <a:p>
            <a:r>
              <a:rPr sz="1400">
                <a:latin typeface="微软雅黑" panose="020B0503020204020204" charset="-122"/>
                <a:ea typeface="微软雅黑" panose="020B0503020204020204" charset="-122"/>
                <a:cs typeface="微软雅黑" panose="020B0503020204020204" charset="-122"/>
              </a:rPr>
              <a:t>下面进入第三部分，介绍无人机模型、场源参数、网格和结果提取方式。</a:t>
            </a:r>
            <a:endParaRPr sz="1400">
              <a:latin typeface="微软雅黑" panose="020B0503020204020204" charset="-122"/>
              <a:ea typeface="微软雅黑" panose="020B0503020204020204" charset="-122"/>
              <a:cs typeface="微软雅黑" panose="020B0503020204020204" charset="-122"/>
            </a:endParaRP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rPr sz="1400" b="1">
                <a:latin typeface="微软雅黑" panose="020B0503020204020204" charset="-122"/>
                <a:ea typeface="微软雅黑" panose="020B0503020204020204" charset="-122"/>
                <a:cs typeface="微软雅黑" panose="020B0503020204020204" charset="-122"/>
              </a:rPr>
              <a:t>[</a:t>
            </a:r>
            <a:r>
              <a:rPr sz="1400" b="1">
                <a:latin typeface="微软雅黑" panose="020B0503020204020204" charset="-122"/>
                <a:ea typeface="微软雅黑" panose="020B0503020204020204" charset="-122"/>
                <a:cs typeface="微软雅黑" panose="020B0503020204020204" charset="-122"/>
              </a:rPr>
              <a:t>建议时长</a:t>
            </a:r>
            <a:r>
              <a:rPr sz="1400" b="1">
                <a:latin typeface="微软雅黑" panose="020B0503020204020204" charset="-122"/>
                <a:ea typeface="微软雅黑" panose="020B0503020204020204" charset="-122"/>
                <a:cs typeface="微软雅黑" panose="020B0503020204020204" charset="-122"/>
              </a:rPr>
              <a:t>: 50</a:t>
            </a:r>
            <a:r>
              <a:rPr sz="1400" b="1">
                <a:latin typeface="微软雅黑" panose="020B0503020204020204" charset="-122"/>
                <a:ea typeface="微软雅黑" panose="020B0503020204020204" charset="-122"/>
                <a:cs typeface="微软雅黑" panose="020B0503020204020204" charset="-122"/>
              </a:rPr>
              <a:t>秒</a:t>
            </a:r>
            <a:r>
              <a:rPr sz="1400" b="1">
                <a:latin typeface="微软雅黑" panose="020B0503020204020204" charset="-122"/>
                <a:ea typeface="微软雅黑" panose="020B0503020204020204" charset="-122"/>
                <a:cs typeface="微软雅黑" panose="020B0503020204020204" charset="-122"/>
              </a:rPr>
              <a:t>]</a:t>
            </a:r>
            <a:endParaRPr sz="1400" b="1">
              <a:latin typeface="微软雅黑" panose="020B0503020204020204" charset="-122"/>
              <a:ea typeface="微软雅黑" panose="020B0503020204020204" charset="-122"/>
              <a:cs typeface="微软雅黑" panose="020B0503020204020204" charset="-122"/>
            </a:endParaRPr>
          </a:p>
          <a:p>
            <a:endParaRPr sz="1400">
              <a:latin typeface="微软雅黑" panose="020B0503020204020204" charset="-122"/>
              <a:ea typeface="微软雅黑" panose="020B0503020204020204" charset="-122"/>
              <a:cs typeface="微软雅黑" panose="020B0503020204020204" charset="-122"/>
            </a:endParaRPr>
          </a:p>
          <a:p>
            <a:r>
              <a:rPr sz="1400">
                <a:latin typeface="微软雅黑" panose="020B0503020204020204" charset="-122"/>
                <a:ea typeface="微软雅黑" panose="020B0503020204020204" charset="-122"/>
                <a:cs typeface="微软雅黑" panose="020B0503020204020204" charset="-122"/>
              </a:rPr>
              <a:t>几何模型以大疆</a:t>
            </a:r>
            <a:r>
              <a:rPr sz="1400">
                <a:latin typeface="微软雅黑" panose="020B0503020204020204" charset="-122"/>
                <a:ea typeface="微软雅黑" panose="020B0503020204020204" charset="-122"/>
                <a:cs typeface="微软雅黑" panose="020B0503020204020204" charset="-122"/>
              </a:rPr>
              <a:t>M600 Pro</a:t>
            </a:r>
            <a:r>
              <a:rPr sz="1400">
                <a:latin typeface="微软雅黑" panose="020B0503020204020204" charset="-122"/>
                <a:ea typeface="微软雅黑" panose="020B0503020204020204" charset="-122"/>
                <a:cs typeface="微软雅黑" panose="020B0503020204020204" charset="-122"/>
              </a:rPr>
              <a:t>为原型。机体主体按无磁复合材料处理，重点保留三类铁磁部件：上表面的</a:t>
            </a:r>
            <a:r>
              <a:rPr sz="1400">
                <a:latin typeface="微软雅黑" panose="020B0503020204020204" charset="-122"/>
                <a:ea typeface="微软雅黑" panose="020B0503020204020204" charset="-122"/>
                <a:cs typeface="微软雅黑" panose="020B0503020204020204" charset="-122"/>
              </a:rPr>
              <a:t>12</a:t>
            </a:r>
            <a:r>
              <a:rPr sz="1400">
                <a:latin typeface="微软雅黑" panose="020B0503020204020204" charset="-122"/>
                <a:ea typeface="微软雅黑" panose="020B0503020204020204" charset="-122"/>
                <a:cs typeface="微软雅黑" panose="020B0503020204020204" charset="-122"/>
              </a:rPr>
              <a:t>个低碳钢螺钉，相对磁导率设为</a:t>
            </a:r>
            <a:r>
              <a:rPr sz="1400">
                <a:latin typeface="微软雅黑" panose="020B0503020204020204" charset="-122"/>
                <a:ea typeface="微软雅黑" panose="020B0503020204020204" charset="-122"/>
                <a:cs typeface="微软雅黑" panose="020B0503020204020204" charset="-122"/>
              </a:rPr>
              <a:t>150</a:t>
            </a:r>
            <a:r>
              <a:rPr sz="1400">
                <a:latin typeface="微软雅黑" panose="020B0503020204020204" charset="-122"/>
                <a:ea typeface="微软雅黑" panose="020B0503020204020204" charset="-122"/>
                <a:cs typeface="微软雅黑" panose="020B0503020204020204" charset="-122"/>
              </a:rPr>
              <a:t>；中心位置的</a:t>
            </a:r>
            <a:r>
              <a:rPr sz="1400">
                <a:latin typeface="微软雅黑" panose="020B0503020204020204" charset="-122"/>
                <a:ea typeface="微软雅黑" panose="020B0503020204020204" charset="-122"/>
                <a:cs typeface="微软雅黑" panose="020B0503020204020204" charset="-122"/>
              </a:rPr>
              <a:t>1</a:t>
            </a:r>
            <a:r>
              <a:rPr sz="1400">
                <a:latin typeface="微软雅黑" panose="020B0503020204020204" charset="-122"/>
                <a:ea typeface="微软雅黑" panose="020B0503020204020204" charset="-122"/>
                <a:cs typeface="微软雅黑" panose="020B0503020204020204" charset="-122"/>
              </a:rPr>
              <a:t>个</a:t>
            </a:r>
            <a:r>
              <a:rPr sz="1400">
                <a:latin typeface="微软雅黑" panose="020B0503020204020204" charset="-122"/>
                <a:ea typeface="微软雅黑" panose="020B0503020204020204" charset="-122"/>
                <a:cs typeface="微软雅黑" panose="020B0503020204020204" charset="-122"/>
              </a:rPr>
              <a:t>USB</a:t>
            </a:r>
            <a:r>
              <a:rPr sz="1400">
                <a:latin typeface="微软雅黑" panose="020B0503020204020204" charset="-122"/>
                <a:ea typeface="微软雅黑" panose="020B0503020204020204" charset="-122"/>
                <a:cs typeface="微软雅黑" panose="020B0503020204020204" charset="-122"/>
              </a:rPr>
              <a:t>组件，以及靠近两侧起落架的</a:t>
            </a:r>
            <a:r>
              <a:rPr sz="1400">
                <a:latin typeface="微软雅黑" panose="020B0503020204020204" charset="-122"/>
                <a:ea typeface="微软雅黑" panose="020B0503020204020204" charset="-122"/>
                <a:cs typeface="微软雅黑" panose="020B0503020204020204" charset="-122"/>
              </a:rPr>
              <a:t>2</a:t>
            </a:r>
            <a:r>
              <a:rPr sz="1400">
                <a:latin typeface="微软雅黑" panose="020B0503020204020204" charset="-122"/>
                <a:ea typeface="微软雅黑" panose="020B0503020204020204" charset="-122"/>
                <a:cs typeface="微软雅黑" panose="020B0503020204020204" charset="-122"/>
              </a:rPr>
              <a:t>条铁条，二者相对磁导率设为</a:t>
            </a:r>
            <a:r>
              <a:rPr sz="1400">
                <a:latin typeface="微软雅黑" panose="020B0503020204020204" charset="-122"/>
                <a:ea typeface="微软雅黑" panose="020B0503020204020204" charset="-122"/>
                <a:cs typeface="微软雅黑" panose="020B0503020204020204" charset="-122"/>
              </a:rPr>
              <a:t>4000</a:t>
            </a:r>
            <a:r>
              <a:rPr sz="1400">
                <a:latin typeface="微软雅黑" panose="020B0503020204020204" charset="-122"/>
                <a:ea typeface="微软雅黑" panose="020B0503020204020204" charset="-122"/>
                <a:cs typeface="微软雅黑" panose="020B0503020204020204" charset="-122"/>
              </a:rPr>
              <a:t>。模型省略了对当前感应场贡献较小的非关键结构，但保留了主要磁源的数量、相对位置和尺寸关系。这样的简化是在计算量与物理真实性之间做平衡。</a:t>
            </a:r>
            <a:endParaRPr sz="1400">
              <a:latin typeface="微软雅黑" panose="020B0503020204020204" charset="-122"/>
              <a:ea typeface="微软雅黑" panose="020B0503020204020204" charset="-122"/>
              <a:cs typeface="微软雅黑" panose="020B0503020204020204" charset="-122"/>
            </a:endParaRP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rPr sz="1400" b="1">
                <a:latin typeface="微软雅黑" panose="020B0503020204020204" charset="-122"/>
                <a:ea typeface="微软雅黑" panose="020B0503020204020204" charset="-122"/>
                <a:cs typeface="微软雅黑" panose="020B0503020204020204" charset="-122"/>
              </a:rPr>
              <a:t>[</a:t>
            </a:r>
            <a:r>
              <a:rPr sz="1400" b="1">
                <a:latin typeface="微软雅黑" panose="020B0503020204020204" charset="-122"/>
                <a:ea typeface="微软雅黑" panose="020B0503020204020204" charset="-122"/>
                <a:cs typeface="微软雅黑" panose="020B0503020204020204" charset="-122"/>
              </a:rPr>
              <a:t>建议时长</a:t>
            </a:r>
            <a:r>
              <a:rPr sz="1400" b="1">
                <a:latin typeface="微软雅黑" panose="020B0503020204020204" charset="-122"/>
                <a:ea typeface="微软雅黑" panose="020B0503020204020204" charset="-122"/>
                <a:cs typeface="微软雅黑" panose="020B0503020204020204" charset="-122"/>
              </a:rPr>
              <a:t>: 45</a:t>
            </a:r>
            <a:r>
              <a:rPr sz="1400" b="1">
                <a:latin typeface="微软雅黑" panose="020B0503020204020204" charset="-122"/>
                <a:ea typeface="微软雅黑" panose="020B0503020204020204" charset="-122"/>
                <a:cs typeface="微软雅黑" panose="020B0503020204020204" charset="-122"/>
              </a:rPr>
              <a:t>秒</a:t>
            </a:r>
            <a:r>
              <a:rPr sz="1400" b="1">
                <a:latin typeface="微软雅黑" panose="020B0503020204020204" charset="-122"/>
                <a:ea typeface="微软雅黑" panose="020B0503020204020204" charset="-122"/>
                <a:cs typeface="微软雅黑" panose="020B0503020204020204" charset="-122"/>
              </a:rPr>
              <a:t>]</a:t>
            </a:r>
            <a:endParaRPr sz="1400" b="1">
              <a:latin typeface="微软雅黑" panose="020B0503020204020204" charset="-122"/>
              <a:ea typeface="微软雅黑" panose="020B0503020204020204" charset="-122"/>
              <a:cs typeface="微软雅黑" panose="020B0503020204020204" charset="-122"/>
            </a:endParaRPr>
          </a:p>
          <a:p>
            <a:endParaRPr sz="1400">
              <a:latin typeface="微软雅黑" panose="020B0503020204020204" charset="-122"/>
              <a:ea typeface="微软雅黑" panose="020B0503020204020204" charset="-122"/>
              <a:cs typeface="微软雅黑" panose="020B0503020204020204" charset="-122"/>
            </a:endParaRPr>
          </a:p>
          <a:p>
            <a:r>
              <a:rPr sz="1400">
                <a:latin typeface="微软雅黑" panose="020B0503020204020204" charset="-122"/>
                <a:ea typeface="微软雅黑" panose="020B0503020204020204" charset="-122"/>
                <a:cs typeface="微软雅黑" panose="020B0503020204020204" charset="-122"/>
              </a:rPr>
              <a:t>当前模型采用长沙地区的实测地磁分量：</a:t>
            </a:r>
            <a:r>
              <a:rPr sz="1400">
                <a:latin typeface="微软雅黑" panose="020B0503020204020204" charset="-122"/>
                <a:ea typeface="微软雅黑" panose="020B0503020204020204" charset="-122"/>
                <a:cs typeface="微软雅黑" panose="020B0503020204020204" charset="-122"/>
              </a:rPr>
              <a:t>Bx</a:t>
            </a:r>
            <a:r>
              <a:rPr sz="1400">
                <a:latin typeface="微软雅黑" panose="020B0503020204020204" charset="-122"/>
                <a:ea typeface="微软雅黑" panose="020B0503020204020204" charset="-122"/>
                <a:cs typeface="微软雅黑" panose="020B0503020204020204" charset="-122"/>
              </a:rPr>
              <a:t>为</a:t>
            </a:r>
            <a:r>
              <a:rPr sz="1400">
                <a:latin typeface="微软雅黑" panose="020B0503020204020204" charset="-122"/>
                <a:ea typeface="微软雅黑" panose="020B0503020204020204" charset="-122"/>
                <a:cs typeface="微软雅黑" panose="020B0503020204020204" charset="-122"/>
              </a:rPr>
              <a:t>35218</a:t>
            </a:r>
            <a:r>
              <a:rPr sz="1400">
                <a:latin typeface="微软雅黑" panose="020B0503020204020204" charset="-122"/>
                <a:ea typeface="微软雅黑" panose="020B0503020204020204" charset="-122"/>
                <a:cs typeface="微软雅黑" panose="020B0503020204020204" charset="-122"/>
              </a:rPr>
              <a:t>纳特，</a:t>
            </a:r>
            <a:r>
              <a:rPr sz="1400">
                <a:latin typeface="微软雅黑" panose="020B0503020204020204" charset="-122"/>
                <a:ea typeface="微软雅黑" panose="020B0503020204020204" charset="-122"/>
                <a:cs typeface="微软雅黑" panose="020B0503020204020204" charset="-122"/>
              </a:rPr>
              <a:t>By</a:t>
            </a:r>
            <a:r>
              <a:rPr sz="1400">
                <a:latin typeface="微软雅黑" panose="020B0503020204020204" charset="-122"/>
                <a:ea typeface="微软雅黑" panose="020B0503020204020204" charset="-122"/>
                <a:cs typeface="微软雅黑" panose="020B0503020204020204" charset="-122"/>
              </a:rPr>
              <a:t>为负</a:t>
            </a:r>
            <a:r>
              <a:rPr sz="1400">
                <a:latin typeface="微软雅黑" panose="020B0503020204020204" charset="-122"/>
                <a:ea typeface="微软雅黑" panose="020B0503020204020204" charset="-122"/>
                <a:cs typeface="微软雅黑" panose="020B0503020204020204" charset="-122"/>
              </a:rPr>
              <a:t>33062</a:t>
            </a:r>
            <a:r>
              <a:rPr sz="1400">
                <a:latin typeface="微软雅黑" panose="020B0503020204020204" charset="-122"/>
                <a:ea typeface="微软雅黑" panose="020B0503020204020204" charset="-122"/>
                <a:cs typeface="微软雅黑" panose="020B0503020204020204" charset="-122"/>
              </a:rPr>
              <a:t>纳特，</a:t>
            </a:r>
            <a:r>
              <a:rPr sz="1400">
                <a:latin typeface="微软雅黑" panose="020B0503020204020204" charset="-122"/>
                <a:ea typeface="微软雅黑" panose="020B0503020204020204" charset="-122"/>
                <a:cs typeface="微软雅黑" panose="020B0503020204020204" charset="-122"/>
              </a:rPr>
              <a:t>Bz</a:t>
            </a:r>
            <a:r>
              <a:rPr sz="1400">
                <a:latin typeface="微软雅黑" panose="020B0503020204020204" charset="-122"/>
                <a:ea typeface="微软雅黑" panose="020B0503020204020204" charset="-122"/>
                <a:cs typeface="微软雅黑" panose="020B0503020204020204" charset="-122"/>
              </a:rPr>
              <a:t>为负</a:t>
            </a:r>
            <a:r>
              <a:rPr sz="1400">
                <a:latin typeface="微软雅黑" panose="020B0503020204020204" charset="-122"/>
                <a:ea typeface="微软雅黑" panose="020B0503020204020204" charset="-122"/>
                <a:cs typeface="微软雅黑" panose="020B0503020204020204" charset="-122"/>
              </a:rPr>
              <a:t>2105</a:t>
            </a:r>
            <a:r>
              <a:rPr sz="1400">
                <a:latin typeface="微软雅黑" panose="020B0503020204020204" charset="-122"/>
                <a:ea typeface="微软雅黑" panose="020B0503020204020204" charset="-122"/>
                <a:cs typeface="微软雅黑" panose="020B0503020204020204" charset="-122"/>
              </a:rPr>
              <a:t>纳特。计算使用</a:t>
            </a:r>
            <a:r>
              <a:rPr sz="1400">
                <a:latin typeface="微软雅黑" panose="020B0503020204020204" charset="-122"/>
                <a:ea typeface="微软雅黑" panose="020B0503020204020204" charset="-122"/>
                <a:cs typeface="微软雅黑" panose="020B0503020204020204" charset="-122"/>
              </a:rPr>
              <a:t>COMSOL</a:t>
            </a:r>
            <a:r>
              <a:rPr sz="1400">
                <a:latin typeface="微软雅黑" panose="020B0503020204020204" charset="-122"/>
                <a:ea typeface="微软雅黑" panose="020B0503020204020204" charset="-122"/>
                <a:cs typeface="微软雅黑" panose="020B0503020204020204" charset="-122"/>
              </a:rPr>
              <a:t>中的“磁场，无电流”接口，把三分量作为背景场输入。这里的正负号对应当前坐标定义，决定了磁场矢量的实际方向。材料参数与背景场共同驱动铁磁部件磁化，因此后续比较不同结果时，必须同时说明坐标系、分量符号和材料磁导率。</a:t>
            </a:r>
            <a:endParaRPr sz="1400">
              <a:latin typeface="微软雅黑" panose="020B0503020204020204" charset="-122"/>
              <a:ea typeface="微软雅黑" panose="020B0503020204020204" charset="-122"/>
              <a:cs typeface="微软雅黑" panose="020B0503020204020204" charset="-122"/>
            </a:endParaRP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rPr sz="1400" b="1">
                <a:latin typeface="微软雅黑" panose="020B0503020204020204" charset="-122"/>
                <a:ea typeface="微软雅黑" panose="020B0503020204020204" charset="-122"/>
                <a:cs typeface="微软雅黑" panose="020B0503020204020204" charset="-122"/>
              </a:rPr>
              <a:t>[</a:t>
            </a:r>
            <a:r>
              <a:rPr sz="1400" b="1">
                <a:latin typeface="微软雅黑" panose="020B0503020204020204" charset="-122"/>
                <a:ea typeface="微软雅黑" panose="020B0503020204020204" charset="-122"/>
                <a:cs typeface="微软雅黑" panose="020B0503020204020204" charset="-122"/>
              </a:rPr>
              <a:t>建议时长</a:t>
            </a:r>
            <a:r>
              <a:rPr sz="1400" b="1">
                <a:latin typeface="微软雅黑" panose="020B0503020204020204" charset="-122"/>
                <a:ea typeface="微软雅黑" panose="020B0503020204020204" charset="-122"/>
                <a:cs typeface="微软雅黑" panose="020B0503020204020204" charset="-122"/>
              </a:rPr>
              <a:t>: 40</a:t>
            </a:r>
            <a:r>
              <a:rPr sz="1400" b="1">
                <a:latin typeface="微软雅黑" panose="020B0503020204020204" charset="-122"/>
                <a:ea typeface="微软雅黑" panose="020B0503020204020204" charset="-122"/>
                <a:cs typeface="微软雅黑" panose="020B0503020204020204" charset="-122"/>
              </a:rPr>
              <a:t>秒</a:t>
            </a:r>
            <a:r>
              <a:rPr sz="1400" b="1">
                <a:latin typeface="微软雅黑" panose="020B0503020204020204" charset="-122"/>
                <a:ea typeface="微软雅黑" panose="020B0503020204020204" charset="-122"/>
                <a:cs typeface="微软雅黑" panose="020B0503020204020204" charset="-122"/>
              </a:rPr>
              <a:t>]</a:t>
            </a:r>
            <a:endParaRPr sz="1400" b="1">
              <a:latin typeface="微软雅黑" panose="020B0503020204020204" charset="-122"/>
              <a:ea typeface="微软雅黑" panose="020B0503020204020204" charset="-122"/>
              <a:cs typeface="微软雅黑" panose="020B0503020204020204" charset="-122"/>
            </a:endParaRPr>
          </a:p>
          <a:p>
            <a:endParaRPr sz="1400">
              <a:latin typeface="微软雅黑" panose="020B0503020204020204" charset="-122"/>
              <a:ea typeface="微软雅黑" panose="020B0503020204020204" charset="-122"/>
              <a:cs typeface="微软雅黑" panose="020B0503020204020204" charset="-122"/>
            </a:endParaRPr>
          </a:p>
          <a:p>
            <a:r>
              <a:rPr sz="1400">
                <a:latin typeface="微软雅黑" panose="020B0503020204020204" charset="-122"/>
                <a:ea typeface="微软雅黑" panose="020B0503020204020204" charset="-122"/>
                <a:cs typeface="微软雅黑" panose="020B0503020204020204" charset="-122"/>
              </a:rPr>
              <a:t>网格采用分区策略。螺钉、</a:t>
            </a:r>
            <a:r>
              <a:rPr sz="1400">
                <a:latin typeface="微软雅黑" panose="020B0503020204020204" charset="-122"/>
                <a:ea typeface="微软雅黑" panose="020B0503020204020204" charset="-122"/>
                <a:cs typeface="微软雅黑" panose="020B0503020204020204" charset="-122"/>
              </a:rPr>
              <a:t>USB</a:t>
            </a:r>
            <a:r>
              <a:rPr sz="1400">
                <a:latin typeface="微软雅黑" panose="020B0503020204020204" charset="-122"/>
                <a:ea typeface="微软雅黑" panose="020B0503020204020204" charset="-122"/>
                <a:cs typeface="微软雅黑" panose="020B0503020204020204" charset="-122"/>
              </a:rPr>
              <a:t>组件、起落架铁条以及机身附近是梯度变化明显的区域，因此进行局部细化；外围空气域变化相对平缓，可以适当粗化，以控制内存和求解时间。现阶段网格能够支持稳定求解，但还需要补充网格无关性检验，例如进一步加密后比较传感器点和极值结果，确认结论不依赖某一套网格尺寸。</a:t>
            </a:r>
            <a:endParaRPr sz="1400">
              <a:latin typeface="微软雅黑" panose="020B0503020204020204" charset="-122"/>
              <a:ea typeface="微软雅黑" panose="020B0503020204020204" charset="-122"/>
              <a:cs typeface="微软雅黑" panose="020B0503020204020204" charset="-122"/>
            </a:endParaRP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rPr sz="1400" b="1">
                <a:latin typeface="微软雅黑" panose="020B0503020204020204" charset="-122"/>
                <a:ea typeface="微软雅黑" panose="020B0503020204020204" charset="-122"/>
                <a:cs typeface="微软雅黑" panose="020B0503020204020204" charset="-122"/>
              </a:rPr>
              <a:t>[</a:t>
            </a:r>
            <a:r>
              <a:rPr sz="1400" b="1">
                <a:latin typeface="微软雅黑" panose="020B0503020204020204" charset="-122"/>
                <a:ea typeface="微软雅黑" panose="020B0503020204020204" charset="-122"/>
                <a:cs typeface="微软雅黑" panose="020B0503020204020204" charset="-122"/>
              </a:rPr>
              <a:t>建议时长</a:t>
            </a:r>
            <a:r>
              <a:rPr sz="1400" b="1">
                <a:latin typeface="微软雅黑" panose="020B0503020204020204" charset="-122"/>
                <a:ea typeface="微软雅黑" panose="020B0503020204020204" charset="-122"/>
                <a:cs typeface="微软雅黑" panose="020B0503020204020204" charset="-122"/>
              </a:rPr>
              <a:t>: 35</a:t>
            </a:r>
            <a:r>
              <a:rPr sz="1400" b="1">
                <a:latin typeface="微软雅黑" panose="020B0503020204020204" charset="-122"/>
                <a:ea typeface="微软雅黑" panose="020B0503020204020204" charset="-122"/>
                <a:cs typeface="微软雅黑" panose="020B0503020204020204" charset="-122"/>
              </a:rPr>
              <a:t>秒</a:t>
            </a:r>
            <a:r>
              <a:rPr sz="1400" b="1">
                <a:latin typeface="微软雅黑" panose="020B0503020204020204" charset="-122"/>
                <a:ea typeface="微软雅黑" panose="020B0503020204020204" charset="-122"/>
                <a:cs typeface="微软雅黑" panose="020B0503020204020204" charset="-122"/>
              </a:rPr>
              <a:t>]</a:t>
            </a:r>
            <a:endParaRPr sz="1400" b="1">
              <a:latin typeface="微软雅黑" panose="020B0503020204020204" charset="-122"/>
              <a:ea typeface="微软雅黑" panose="020B0503020204020204" charset="-122"/>
              <a:cs typeface="微软雅黑" panose="020B0503020204020204" charset="-122"/>
            </a:endParaRPr>
          </a:p>
          <a:p>
            <a:endParaRPr sz="1400">
              <a:latin typeface="微软雅黑" panose="020B0503020204020204" charset="-122"/>
              <a:ea typeface="微软雅黑" panose="020B0503020204020204" charset="-122"/>
              <a:cs typeface="微软雅黑" panose="020B0503020204020204" charset="-122"/>
            </a:endParaRPr>
          </a:p>
          <a:p>
            <a:r>
              <a:rPr sz="1400">
                <a:latin typeface="微软雅黑" panose="020B0503020204020204" charset="-122"/>
                <a:ea typeface="微软雅黑" panose="020B0503020204020204" charset="-122"/>
                <a:cs typeface="微软雅黑" panose="020B0503020204020204" charset="-122"/>
              </a:rPr>
              <a:t>结果提取采用“一个平面加两条测线”的方式。传感器所在平面用于观察整体空间形态、高低值区和极值位置；</a:t>
            </a:r>
            <a:r>
              <a:rPr sz="1400">
                <a:latin typeface="微软雅黑" panose="020B0503020204020204" charset="-122"/>
                <a:ea typeface="微软雅黑" panose="020B0503020204020204" charset="-122"/>
                <a:cs typeface="微软雅黑" panose="020B0503020204020204" charset="-122"/>
              </a:rPr>
              <a:t>x</a:t>
            </a:r>
            <a:r>
              <a:rPr sz="1400">
                <a:latin typeface="微软雅黑" panose="020B0503020204020204" charset="-122"/>
                <a:ea typeface="微软雅黑" panose="020B0503020204020204" charset="-122"/>
                <a:cs typeface="微软雅黑" panose="020B0503020204020204" charset="-122"/>
              </a:rPr>
              <a:t>方向测线用于分析横向剖面及中心梯度；</a:t>
            </a:r>
            <a:r>
              <a:rPr sz="1400">
                <a:latin typeface="微软雅黑" panose="020B0503020204020204" charset="-122"/>
                <a:ea typeface="微软雅黑" panose="020B0503020204020204" charset="-122"/>
                <a:cs typeface="微软雅黑" panose="020B0503020204020204" charset="-122"/>
              </a:rPr>
              <a:t>y</a:t>
            </a:r>
            <a:r>
              <a:rPr sz="1400">
                <a:latin typeface="微软雅黑" panose="020B0503020204020204" charset="-122"/>
                <a:ea typeface="微软雅黑" panose="020B0503020204020204" charset="-122"/>
                <a:cs typeface="微软雅黑" panose="020B0503020204020204" charset="-122"/>
              </a:rPr>
              <a:t>方向测线用于观察纵向变化和方向差异。平面图提供整体认识，剖面曲线则让局部变化更清楚，二者需要结合解释。</a:t>
            </a:r>
            <a:endParaRPr sz="1400">
              <a:latin typeface="微软雅黑" panose="020B0503020204020204" charset="-122"/>
              <a:ea typeface="微软雅黑" panose="020B0503020204020204" charset="-122"/>
              <a:cs typeface="微软雅黑" panose="020B0503020204020204" charset="-122"/>
            </a:endParaRP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rPr sz="1400" b="1">
                <a:latin typeface="微软雅黑" panose="020B0503020204020204" charset="-122"/>
                <a:ea typeface="微软雅黑" panose="020B0503020204020204" charset="-122"/>
                <a:cs typeface="微软雅黑" panose="020B0503020204020204" charset="-122"/>
              </a:rPr>
              <a:t>[</a:t>
            </a:r>
            <a:r>
              <a:rPr sz="1400" b="1">
                <a:latin typeface="微软雅黑" panose="020B0503020204020204" charset="-122"/>
                <a:ea typeface="微软雅黑" panose="020B0503020204020204" charset="-122"/>
                <a:cs typeface="微软雅黑" panose="020B0503020204020204" charset="-122"/>
              </a:rPr>
              <a:t>建议时长</a:t>
            </a:r>
            <a:r>
              <a:rPr sz="1400" b="1">
                <a:latin typeface="微软雅黑" panose="020B0503020204020204" charset="-122"/>
                <a:ea typeface="微软雅黑" panose="020B0503020204020204" charset="-122"/>
                <a:cs typeface="微软雅黑" panose="020B0503020204020204" charset="-122"/>
              </a:rPr>
              <a:t>: 8</a:t>
            </a:r>
            <a:r>
              <a:rPr sz="1400" b="1">
                <a:latin typeface="微软雅黑" panose="020B0503020204020204" charset="-122"/>
                <a:ea typeface="微软雅黑" panose="020B0503020204020204" charset="-122"/>
                <a:cs typeface="微软雅黑" panose="020B0503020204020204" charset="-122"/>
              </a:rPr>
              <a:t>秒</a:t>
            </a:r>
            <a:r>
              <a:rPr sz="1400" b="1">
                <a:latin typeface="微软雅黑" panose="020B0503020204020204" charset="-122"/>
                <a:ea typeface="微软雅黑" panose="020B0503020204020204" charset="-122"/>
                <a:cs typeface="微软雅黑" panose="020B0503020204020204" charset="-122"/>
              </a:rPr>
              <a:t>]</a:t>
            </a:r>
            <a:endParaRPr sz="1400" b="1">
              <a:latin typeface="微软雅黑" panose="020B0503020204020204" charset="-122"/>
              <a:ea typeface="微软雅黑" panose="020B0503020204020204" charset="-122"/>
              <a:cs typeface="微软雅黑" panose="020B0503020204020204" charset="-122"/>
            </a:endParaRPr>
          </a:p>
          <a:p>
            <a:endParaRPr sz="1400">
              <a:latin typeface="微软雅黑" panose="020B0503020204020204" charset="-122"/>
              <a:ea typeface="微软雅黑" panose="020B0503020204020204" charset="-122"/>
              <a:cs typeface="微软雅黑" panose="020B0503020204020204" charset="-122"/>
            </a:endParaRPr>
          </a:p>
          <a:p>
            <a:r>
              <a:rPr sz="1400">
                <a:latin typeface="微软雅黑" panose="020B0503020204020204" charset="-122"/>
                <a:ea typeface="微软雅黑" panose="020B0503020204020204" charset="-122"/>
                <a:cs typeface="微软雅黑" panose="020B0503020204020204" charset="-122"/>
              </a:rPr>
              <a:t>下面进入第四部分，汇报目前得到的综合场、剖面以及单分量仿真结果。</a:t>
            </a:r>
            <a:endParaRPr sz="1400">
              <a:latin typeface="微软雅黑" panose="020B0503020204020204" charset="-122"/>
              <a:ea typeface="微软雅黑" panose="020B0503020204020204" charset="-122"/>
              <a:cs typeface="微软雅黑" panose="020B0503020204020204" charset="-122"/>
            </a:endParaRP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rPr sz="1400" b="1">
                <a:latin typeface="微软雅黑" panose="020B0503020204020204" charset="-122"/>
                <a:ea typeface="微软雅黑" panose="020B0503020204020204" charset="-122"/>
                <a:cs typeface="微软雅黑" panose="020B0503020204020204" charset="-122"/>
              </a:rPr>
              <a:t>[</a:t>
            </a:r>
            <a:r>
              <a:rPr sz="1400" b="1">
                <a:latin typeface="微软雅黑" panose="020B0503020204020204" charset="-122"/>
                <a:ea typeface="微软雅黑" panose="020B0503020204020204" charset="-122"/>
                <a:cs typeface="微软雅黑" panose="020B0503020204020204" charset="-122"/>
              </a:rPr>
              <a:t>建议时长</a:t>
            </a:r>
            <a:r>
              <a:rPr sz="1400" b="1">
                <a:latin typeface="微软雅黑" panose="020B0503020204020204" charset="-122"/>
                <a:ea typeface="微软雅黑" panose="020B0503020204020204" charset="-122"/>
                <a:cs typeface="微软雅黑" panose="020B0503020204020204" charset="-122"/>
              </a:rPr>
              <a:t>: 50</a:t>
            </a:r>
            <a:r>
              <a:rPr sz="1400" b="1">
                <a:latin typeface="微软雅黑" panose="020B0503020204020204" charset="-122"/>
                <a:ea typeface="微软雅黑" panose="020B0503020204020204" charset="-122"/>
                <a:cs typeface="微软雅黑" panose="020B0503020204020204" charset="-122"/>
              </a:rPr>
              <a:t>秒</a:t>
            </a:r>
            <a:r>
              <a:rPr sz="1400" b="1">
                <a:latin typeface="微软雅黑" panose="020B0503020204020204" charset="-122"/>
                <a:ea typeface="微软雅黑" panose="020B0503020204020204" charset="-122"/>
                <a:cs typeface="微软雅黑" panose="020B0503020204020204" charset="-122"/>
              </a:rPr>
              <a:t>]</a:t>
            </a:r>
            <a:endParaRPr sz="1400" b="1">
              <a:latin typeface="微软雅黑" panose="020B0503020204020204" charset="-122"/>
              <a:ea typeface="微软雅黑" panose="020B0503020204020204" charset="-122"/>
              <a:cs typeface="微软雅黑" panose="020B0503020204020204" charset="-122"/>
            </a:endParaRPr>
          </a:p>
          <a:p>
            <a:endParaRPr sz="1400">
              <a:latin typeface="微软雅黑" panose="020B0503020204020204" charset="-122"/>
              <a:ea typeface="微软雅黑" panose="020B0503020204020204" charset="-122"/>
              <a:cs typeface="微软雅黑" panose="020B0503020204020204" charset="-122"/>
            </a:endParaRPr>
          </a:p>
          <a:p>
            <a:r>
              <a:rPr sz="1400">
                <a:latin typeface="微软雅黑" panose="020B0503020204020204" charset="-122"/>
                <a:ea typeface="微软雅黑" panose="020B0503020204020204" charset="-122"/>
                <a:cs typeface="微软雅黑" panose="020B0503020204020204" charset="-122"/>
              </a:rPr>
              <a:t>这张图给出了综合地磁场条件下传感器平面的感应磁场分布，原图色标范围约为负</a:t>
            </a:r>
            <a:r>
              <a:rPr sz="1400">
                <a:latin typeface="微软雅黑" panose="020B0503020204020204" charset="-122"/>
                <a:ea typeface="微软雅黑" panose="020B0503020204020204" charset="-122"/>
                <a:cs typeface="微软雅黑" panose="020B0503020204020204" charset="-122"/>
              </a:rPr>
              <a:t>4.47</a:t>
            </a:r>
            <a:r>
              <a:rPr sz="1400">
                <a:latin typeface="微软雅黑" panose="020B0503020204020204" charset="-122"/>
                <a:ea typeface="微软雅黑" panose="020B0503020204020204" charset="-122"/>
                <a:cs typeface="微软雅黑" panose="020B0503020204020204" charset="-122"/>
              </a:rPr>
              <a:t>到</a:t>
            </a:r>
            <a:r>
              <a:rPr sz="1400">
                <a:latin typeface="微软雅黑" panose="020B0503020204020204" charset="-122"/>
                <a:ea typeface="微软雅黑" panose="020B0503020204020204" charset="-122"/>
                <a:cs typeface="微软雅黑" panose="020B0503020204020204" charset="-122"/>
              </a:rPr>
              <a:t>0.892</a:t>
            </a:r>
            <a:r>
              <a:rPr sz="1400">
                <a:latin typeface="微软雅黑" panose="020B0503020204020204" charset="-122"/>
                <a:ea typeface="微软雅黑" panose="020B0503020204020204" charset="-122"/>
                <a:cs typeface="微软雅黑" panose="020B0503020204020204" charset="-122"/>
              </a:rPr>
              <a:t>纳特。可以看到，高低值区并不围绕几何中心完全对称，极值也没有固定在机身正下方。这说明空间分布同时受到铁磁部件布局和背景场方向控制。工程上，机身正下方仍然是较合理的候选安装方向，但不能只依据几何直觉确定最终位置，还需要结合安装距离和实际场图进行验证。</a:t>
            </a:r>
            <a:endParaRPr sz="1400">
              <a:latin typeface="微软雅黑" panose="020B0503020204020204" charset="-122"/>
              <a:ea typeface="微软雅黑" panose="020B0503020204020204" charset="-122"/>
              <a:cs typeface="微软雅黑" panose="020B0503020204020204" charset="-122"/>
            </a:endParaRP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rPr sz="1400" b="1">
                <a:latin typeface="微软雅黑" panose="020B0503020204020204" charset="-122"/>
                <a:ea typeface="微软雅黑" panose="020B0503020204020204" charset="-122"/>
                <a:cs typeface="微软雅黑" panose="020B0503020204020204" charset="-122"/>
              </a:rPr>
              <a:t>[</a:t>
            </a:r>
            <a:r>
              <a:rPr sz="1400" b="1">
                <a:latin typeface="微软雅黑" panose="020B0503020204020204" charset="-122"/>
                <a:ea typeface="微软雅黑" panose="020B0503020204020204" charset="-122"/>
                <a:cs typeface="微软雅黑" panose="020B0503020204020204" charset="-122"/>
              </a:rPr>
              <a:t>建议时长</a:t>
            </a:r>
            <a:r>
              <a:rPr sz="1400" b="1">
                <a:latin typeface="微软雅黑" panose="020B0503020204020204" charset="-122"/>
                <a:ea typeface="微软雅黑" panose="020B0503020204020204" charset="-122"/>
                <a:cs typeface="微软雅黑" panose="020B0503020204020204" charset="-122"/>
              </a:rPr>
              <a:t>: 45</a:t>
            </a:r>
            <a:r>
              <a:rPr sz="1400" b="1">
                <a:latin typeface="微软雅黑" panose="020B0503020204020204" charset="-122"/>
                <a:ea typeface="微软雅黑" panose="020B0503020204020204" charset="-122"/>
                <a:cs typeface="微软雅黑" panose="020B0503020204020204" charset="-122"/>
              </a:rPr>
              <a:t>秒</a:t>
            </a:r>
            <a:r>
              <a:rPr sz="1400" b="1">
                <a:latin typeface="微软雅黑" panose="020B0503020204020204" charset="-122"/>
                <a:ea typeface="微软雅黑" panose="020B0503020204020204" charset="-122"/>
                <a:cs typeface="微软雅黑" panose="020B0503020204020204" charset="-122"/>
              </a:rPr>
              <a:t>]</a:t>
            </a:r>
            <a:endParaRPr sz="1400" b="1">
              <a:latin typeface="微软雅黑" panose="020B0503020204020204" charset="-122"/>
              <a:ea typeface="微软雅黑" panose="020B0503020204020204" charset="-122"/>
              <a:cs typeface="微软雅黑" panose="020B0503020204020204" charset="-122"/>
            </a:endParaRPr>
          </a:p>
          <a:p>
            <a:endParaRPr sz="1400">
              <a:latin typeface="微软雅黑" panose="020B0503020204020204" charset="-122"/>
              <a:ea typeface="微软雅黑" panose="020B0503020204020204" charset="-122"/>
              <a:cs typeface="微软雅黑" panose="020B0503020204020204" charset="-122"/>
            </a:endParaRPr>
          </a:p>
          <a:p>
            <a:r>
              <a:rPr sz="1400">
                <a:latin typeface="微软雅黑" panose="020B0503020204020204" charset="-122"/>
                <a:ea typeface="微软雅黑" panose="020B0503020204020204" charset="-122"/>
                <a:cs typeface="微软雅黑" panose="020B0503020204020204" charset="-122"/>
              </a:rPr>
              <a:t>进一步看两条正交测线。</a:t>
            </a:r>
            <a:r>
              <a:rPr sz="1400">
                <a:latin typeface="微软雅黑" panose="020B0503020204020204" charset="-122"/>
                <a:ea typeface="微软雅黑" panose="020B0503020204020204" charset="-122"/>
                <a:cs typeface="微软雅黑" panose="020B0503020204020204" charset="-122"/>
              </a:rPr>
              <a:t>x</a:t>
            </a:r>
            <a:r>
              <a:rPr sz="1400">
                <a:latin typeface="微软雅黑" panose="020B0503020204020204" charset="-122"/>
                <a:ea typeface="微软雅黑" panose="020B0503020204020204" charset="-122"/>
                <a:cs typeface="微软雅黑" panose="020B0503020204020204" charset="-122"/>
              </a:rPr>
              <a:t>方向和</a:t>
            </a:r>
            <a:r>
              <a:rPr sz="1400">
                <a:latin typeface="微软雅黑" panose="020B0503020204020204" charset="-122"/>
                <a:ea typeface="微软雅黑" panose="020B0503020204020204" charset="-122"/>
                <a:cs typeface="微软雅黑" panose="020B0503020204020204" charset="-122"/>
              </a:rPr>
              <a:t>y</a:t>
            </a:r>
            <a:r>
              <a:rPr sz="1400">
                <a:latin typeface="微软雅黑" panose="020B0503020204020204" charset="-122"/>
                <a:ea typeface="微软雅黑" panose="020B0503020204020204" charset="-122"/>
                <a:cs typeface="微软雅黑" panose="020B0503020204020204" charset="-122"/>
              </a:rPr>
              <a:t>方向曲线在中心附近都出现明显梯度，说明靠近机体关键铁磁部件时，感应场变化较快；远离平台后，两条曲线逐渐趋于稳定。与此同时，两条曲线的谷值位置、局部突变和整体形态并不完全相同，反映出部件布局和背景场方向造成的各向异性。因此，安装位置评估不能只看单一方向的剖面，应把平面结果与两条正交测线联合起来判断。</a:t>
            </a:r>
            <a:endParaRPr sz="1400">
              <a:latin typeface="微软雅黑" panose="020B0503020204020204" charset="-122"/>
              <a:ea typeface="微软雅黑" panose="020B0503020204020204" charset="-122"/>
              <a:cs typeface="微软雅黑" panose="020B0503020204020204" charset="-122"/>
            </a:endParaRP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rPr sz="1400" b="1">
                <a:latin typeface="微软雅黑" panose="020B0503020204020204" charset="-122"/>
                <a:ea typeface="微软雅黑" panose="020B0503020204020204" charset="-122"/>
                <a:cs typeface="微软雅黑" panose="020B0503020204020204" charset="-122"/>
              </a:rPr>
              <a:t>[</a:t>
            </a:r>
            <a:r>
              <a:rPr sz="1400" b="1">
                <a:latin typeface="微软雅黑" panose="020B0503020204020204" charset="-122"/>
                <a:ea typeface="微软雅黑" panose="020B0503020204020204" charset="-122"/>
                <a:cs typeface="微软雅黑" panose="020B0503020204020204" charset="-122"/>
              </a:rPr>
              <a:t>建议时长</a:t>
            </a:r>
            <a:r>
              <a:rPr sz="1400" b="1">
                <a:latin typeface="微软雅黑" panose="020B0503020204020204" charset="-122"/>
                <a:ea typeface="微软雅黑" panose="020B0503020204020204" charset="-122"/>
                <a:cs typeface="微软雅黑" panose="020B0503020204020204" charset="-122"/>
              </a:rPr>
              <a:t>: 45</a:t>
            </a:r>
            <a:r>
              <a:rPr sz="1400" b="1">
                <a:latin typeface="微软雅黑" panose="020B0503020204020204" charset="-122"/>
                <a:ea typeface="微软雅黑" panose="020B0503020204020204" charset="-122"/>
                <a:cs typeface="微软雅黑" panose="020B0503020204020204" charset="-122"/>
              </a:rPr>
              <a:t>秒</a:t>
            </a:r>
            <a:r>
              <a:rPr sz="1400" b="1">
                <a:latin typeface="微软雅黑" panose="020B0503020204020204" charset="-122"/>
                <a:ea typeface="微软雅黑" panose="020B0503020204020204" charset="-122"/>
                <a:cs typeface="微软雅黑" panose="020B0503020204020204" charset="-122"/>
              </a:rPr>
              <a:t>]</a:t>
            </a:r>
            <a:endParaRPr sz="1400" b="1">
              <a:latin typeface="微软雅黑" panose="020B0503020204020204" charset="-122"/>
              <a:ea typeface="微软雅黑" panose="020B0503020204020204" charset="-122"/>
              <a:cs typeface="微软雅黑" panose="020B0503020204020204" charset="-122"/>
            </a:endParaRPr>
          </a:p>
          <a:p>
            <a:endParaRPr sz="1400">
              <a:latin typeface="微软雅黑" panose="020B0503020204020204" charset="-122"/>
              <a:ea typeface="微软雅黑" panose="020B0503020204020204" charset="-122"/>
              <a:cs typeface="微软雅黑" panose="020B0503020204020204" charset="-122"/>
            </a:endParaRPr>
          </a:p>
          <a:p>
            <a:r>
              <a:rPr sz="1400">
                <a:latin typeface="微软雅黑" panose="020B0503020204020204" charset="-122"/>
                <a:ea typeface="微软雅黑" panose="020B0503020204020204" charset="-122"/>
                <a:cs typeface="微软雅黑" panose="020B0503020204020204" charset="-122"/>
              </a:rPr>
              <a:t>这里分别展示仅</a:t>
            </a:r>
            <a:r>
              <a:rPr sz="1400">
                <a:latin typeface="微软雅黑" panose="020B0503020204020204" charset="-122"/>
                <a:ea typeface="微软雅黑" panose="020B0503020204020204" charset="-122"/>
                <a:cs typeface="微软雅黑" panose="020B0503020204020204" charset="-122"/>
              </a:rPr>
              <a:t>Bx</a:t>
            </a:r>
            <a:r>
              <a:rPr sz="1400">
                <a:latin typeface="微软雅黑" panose="020B0503020204020204" charset="-122"/>
                <a:ea typeface="微软雅黑" panose="020B0503020204020204" charset="-122"/>
                <a:cs typeface="微软雅黑" panose="020B0503020204020204" charset="-122"/>
              </a:rPr>
              <a:t>、仅</a:t>
            </a:r>
            <a:r>
              <a:rPr sz="1400">
                <a:latin typeface="微软雅黑" panose="020B0503020204020204" charset="-122"/>
                <a:ea typeface="微软雅黑" panose="020B0503020204020204" charset="-122"/>
                <a:cs typeface="微软雅黑" panose="020B0503020204020204" charset="-122"/>
              </a:rPr>
              <a:t>By</a:t>
            </a:r>
            <a:r>
              <a:rPr sz="1400">
                <a:latin typeface="微软雅黑" panose="020B0503020204020204" charset="-122"/>
                <a:ea typeface="微软雅黑" panose="020B0503020204020204" charset="-122"/>
                <a:cs typeface="微软雅黑" panose="020B0503020204020204" charset="-122"/>
              </a:rPr>
              <a:t>和仅</a:t>
            </a:r>
            <a:r>
              <a:rPr sz="1400">
                <a:latin typeface="微软雅黑" panose="020B0503020204020204" charset="-122"/>
                <a:ea typeface="微软雅黑" panose="020B0503020204020204" charset="-122"/>
                <a:cs typeface="微软雅黑" panose="020B0503020204020204" charset="-122"/>
              </a:rPr>
              <a:t>Bz</a:t>
            </a:r>
            <a:r>
              <a:rPr sz="1400">
                <a:latin typeface="微软雅黑" panose="020B0503020204020204" charset="-122"/>
                <a:ea typeface="微软雅黑" panose="020B0503020204020204" charset="-122"/>
                <a:cs typeface="微软雅黑" panose="020B0503020204020204" charset="-122"/>
              </a:rPr>
              <a:t>作为背景场时的结果。三种激励下，高低值区的形态、集中区域和极值位置均发生变化，说明三个方向分量具有不同的磁化贡献。需要特别注意，三幅图的色标范围并不完全一致，所以本页主要比较空间形态和位置，不能仅凭颜色深浅直接比较绝对幅值。幅值比较需要回到统一量纲、统一色标或传感器点数值。</a:t>
            </a:r>
            <a:endParaRPr sz="1400">
              <a:latin typeface="微软雅黑" panose="020B0503020204020204" charset="-122"/>
              <a:ea typeface="微软雅黑" panose="020B0503020204020204" charset="-122"/>
              <a:cs typeface="微软雅黑" panose="020B0503020204020204" charset="-122"/>
            </a:endParaRP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rPr sz="1400" b="1">
                <a:latin typeface="微软雅黑" panose="020B0503020204020204" charset="-122"/>
                <a:ea typeface="微软雅黑" panose="020B0503020204020204" charset="-122"/>
                <a:cs typeface="微软雅黑" panose="020B0503020204020204" charset="-122"/>
              </a:rPr>
              <a:t>[</a:t>
            </a:r>
            <a:r>
              <a:rPr sz="1400" b="1">
                <a:latin typeface="微软雅黑" panose="020B0503020204020204" charset="-122"/>
                <a:ea typeface="微软雅黑" panose="020B0503020204020204" charset="-122"/>
                <a:cs typeface="微软雅黑" panose="020B0503020204020204" charset="-122"/>
              </a:rPr>
              <a:t>建议时长</a:t>
            </a:r>
            <a:r>
              <a:rPr sz="1400" b="1">
                <a:latin typeface="微软雅黑" panose="020B0503020204020204" charset="-122"/>
                <a:ea typeface="微软雅黑" panose="020B0503020204020204" charset="-122"/>
                <a:cs typeface="微软雅黑" panose="020B0503020204020204" charset="-122"/>
              </a:rPr>
              <a:t>: 45</a:t>
            </a:r>
            <a:r>
              <a:rPr sz="1400" b="1">
                <a:latin typeface="微软雅黑" panose="020B0503020204020204" charset="-122"/>
                <a:ea typeface="微软雅黑" panose="020B0503020204020204" charset="-122"/>
                <a:cs typeface="微软雅黑" panose="020B0503020204020204" charset="-122"/>
              </a:rPr>
              <a:t>秒</a:t>
            </a:r>
            <a:r>
              <a:rPr sz="1400" b="1">
                <a:latin typeface="微软雅黑" panose="020B0503020204020204" charset="-122"/>
                <a:ea typeface="微软雅黑" panose="020B0503020204020204" charset="-122"/>
                <a:cs typeface="微软雅黑" panose="020B0503020204020204" charset="-122"/>
              </a:rPr>
              <a:t>]</a:t>
            </a:r>
            <a:endParaRPr sz="1400" b="1">
              <a:latin typeface="微软雅黑" panose="020B0503020204020204" charset="-122"/>
              <a:ea typeface="微软雅黑" panose="020B0503020204020204" charset="-122"/>
              <a:cs typeface="微软雅黑" panose="020B0503020204020204" charset="-122"/>
            </a:endParaRPr>
          </a:p>
          <a:p>
            <a:endParaRPr sz="1400">
              <a:latin typeface="微软雅黑" panose="020B0503020204020204" charset="-122"/>
              <a:ea typeface="微软雅黑" panose="020B0503020204020204" charset="-122"/>
              <a:cs typeface="微软雅黑" panose="020B0503020204020204" charset="-122"/>
            </a:endParaRPr>
          </a:p>
          <a:p>
            <a:r>
              <a:rPr sz="1400">
                <a:latin typeface="微软雅黑" panose="020B0503020204020204" charset="-122"/>
                <a:ea typeface="微软雅黑" panose="020B0503020204020204" charset="-122"/>
                <a:cs typeface="微软雅黑" panose="020B0503020204020204" charset="-122"/>
              </a:rPr>
              <a:t>综合前面的结果，可以把方向依赖性概括为三个层面：第一，地磁方向变化会重新排列空间高低值区；第二，三个感应场分量的响应幅值会随方向改变；第三，极值区域也会发生移动。其因果链条是，磁倾角和磁偏角改变了</a:t>
            </a:r>
            <a:r>
              <a:rPr sz="1400">
                <a:latin typeface="微软雅黑" panose="020B0503020204020204" charset="-122"/>
                <a:ea typeface="微软雅黑" panose="020B0503020204020204" charset="-122"/>
                <a:cs typeface="微软雅黑" panose="020B0503020204020204" charset="-122"/>
              </a:rPr>
              <a:t>Bx</a:t>
            </a:r>
            <a:r>
              <a:rPr sz="1400">
                <a:latin typeface="微软雅黑" panose="020B0503020204020204" charset="-122"/>
                <a:ea typeface="微软雅黑" panose="020B0503020204020204" charset="-122"/>
                <a:cs typeface="微软雅黑" panose="020B0503020204020204" charset="-122"/>
              </a:rPr>
              <a:t>、</a:t>
            </a:r>
            <a:r>
              <a:rPr sz="1400">
                <a:latin typeface="微软雅黑" panose="020B0503020204020204" charset="-122"/>
                <a:ea typeface="微软雅黑" panose="020B0503020204020204" charset="-122"/>
                <a:cs typeface="微软雅黑" panose="020B0503020204020204" charset="-122"/>
              </a:rPr>
              <a:t>By</a:t>
            </a:r>
            <a:r>
              <a:rPr sz="1400">
                <a:latin typeface="微软雅黑" panose="020B0503020204020204" charset="-122"/>
                <a:ea typeface="微软雅黑" panose="020B0503020204020204" charset="-122"/>
                <a:cs typeface="微软雅黑" panose="020B0503020204020204" charset="-122"/>
              </a:rPr>
              <a:t>、</a:t>
            </a:r>
            <a:r>
              <a:rPr sz="1400">
                <a:latin typeface="微软雅黑" panose="020B0503020204020204" charset="-122"/>
                <a:ea typeface="微软雅黑" panose="020B0503020204020204" charset="-122"/>
                <a:cs typeface="微软雅黑" panose="020B0503020204020204" charset="-122"/>
              </a:rPr>
              <a:t>Bz</a:t>
            </a:r>
            <a:r>
              <a:rPr sz="1400">
                <a:latin typeface="微软雅黑" panose="020B0503020204020204" charset="-122"/>
                <a:ea typeface="微软雅黑" panose="020B0503020204020204" charset="-122"/>
                <a:cs typeface="微软雅黑" panose="020B0503020204020204" charset="-122"/>
              </a:rPr>
              <a:t>在机体系中的分解，进而改变铁磁部件的磁化状态，最终反映到传感器点三分量。这里强调的是已经得到的规律性认识，不在尚未展示完整曲线的情况下补造具体</a:t>
            </a:r>
            <a:r>
              <a:rPr sz="1400">
                <a:latin typeface="微软雅黑" panose="020B0503020204020204" charset="-122"/>
                <a:ea typeface="微软雅黑" panose="020B0503020204020204" charset="-122"/>
                <a:cs typeface="微软雅黑" panose="020B0503020204020204" charset="-122"/>
              </a:rPr>
              <a:t>I</a:t>
            </a:r>
            <a:r>
              <a:rPr sz="1400">
                <a:latin typeface="微软雅黑" panose="020B0503020204020204" charset="-122"/>
                <a:ea typeface="微软雅黑" panose="020B0503020204020204" charset="-122"/>
                <a:cs typeface="微软雅黑" panose="020B0503020204020204" charset="-122"/>
              </a:rPr>
              <a:t>、</a:t>
            </a:r>
            <a:r>
              <a:rPr sz="1400">
                <a:latin typeface="微软雅黑" panose="020B0503020204020204" charset="-122"/>
                <a:ea typeface="微软雅黑" panose="020B0503020204020204" charset="-122"/>
                <a:cs typeface="微软雅黑" panose="020B0503020204020204" charset="-122"/>
              </a:rPr>
              <a:t>D</a:t>
            </a:r>
            <a:r>
              <a:rPr sz="1400">
                <a:latin typeface="微软雅黑" panose="020B0503020204020204" charset="-122"/>
                <a:ea typeface="微软雅黑" panose="020B0503020204020204" charset="-122"/>
                <a:cs typeface="微软雅黑" panose="020B0503020204020204" charset="-122"/>
              </a:rPr>
              <a:t>数值关系。</a:t>
            </a:r>
            <a:endParaRPr sz="1400">
              <a:latin typeface="微软雅黑" panose="020B0503020204020204" charset="-122"/>
              <a:ea typeface="微软雅黑" panose="020B0503020204020204" charset="-122"/>
              <a:cs typeface="微软雅黑" panose="020B0503020204020204" charset="-122"/>
            </a:endParaRP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rPr sz="1400" b="1">
                <a:latin typeface="微软雅黑" panose="020B0503020204020204" charset="-122"/>
                <a:ea typeface="微软雅黑" panose="020B0503020204020204" charset="-122"/>
                <a:cs typeface="微软雅黑" panose="020B0503020204020204" charset="-122"/>
              </a:rPr>
              <a:t>[</a:t>
            </a:r>
            <a:r>
              <a:rPr sz="1400" b="1">
                <a:latin typeface="微软雅黑" panose="020B0503020204020204" charset="-122"/>
                <a:ea typeface="微软雅黑" panose="020B0503020204020204" charset="-122"/>
                <a:cs typeface="微软雅黑" panose="020B0503020204020204" charset="-122"/>
              </a:rPr>
              <a:t>建议时长</a:t>
            </a:r>
            <a:r>
              <a:rPr sz="1400" b="1">
                <a:latin typeface="微软雅黑" panose="020B0503020204020204" charset="-122"/>
                <a:ea typeface="微软雅黑" panose="020B0503020204020204" charset="-122"/>
                <a:cs typeface="微软雅黑" panose="020B0503020204020204" charset="-122"/>
              </a:rPr>
              <a:t>: 8</a:t>
            </a:r>
            <a:r>
              <a:rPr sz="1400" b="1">
                <a:latin typeface="微软雅黑" panose="020B0503020204020204" charset="-122"/>
                <a:ea typeface="微软雅黑" panose="020B0503020204020204" charset="-122"/>
                <a:cs typeface="微软雅黑" panose="020B0503020204020204" charset="-122"/>
              </a:rPr>
              <a:t>秒</a:t>
            </a:r>
            <a:r>
              <a:rPr sz="1400" b="1">
                <a:latin typeface="微软雅黑" panose="020B0503020204020204" charset="-122"/>
                <a:ea typeface="微软雅黑" panose="020B0503020204020204" charset="-122"/>
                <a:cs typeface="微软雅黑" panose="020B0503020204020204" charset="-122"/>
              </a:rPr>
              <a:t>]</a:t>
            </a:r>
            <a:endParaRPr sz="1400" b="1">
              <a:latin typeface="微软雅黑" panose="020B0503020204020204" charset="-122"/>
              <a:ea typeface="微软雅黑" panose="020B0503020204020204" charset="-122"/>
              <a:cs typeface="微软雅黑" panose="020B0503020204020204" charset="-122"/>
            </a:endParaRPr>
          </a:p>
          <a:p>
            <a:endParaRPr sz="1400">
              <a:latin typeface="微软雅黑" panose="020B0503020204020204" charset="-122"/>
              <a:ea typeface="微软雅黑" panose="020B0503020204020204" charset="-122"/>
              <a:cs typeface="微软雅黑" panose="020B0503020204020204" charset="-122"/>
            </a:endParaRPr>
          </a:p>
          <a:p>
            <a:r>
              <a:rPr sz="1400">
                <a:latin typeface="微软雅黑" panose="020B0503020204020204" charset="-122"/>
                <a:ea typeface="微软雅黑" panose="020B0503020204020204" charset="-122"/>
                <a:cs typeface="微软雅黑" panose="020B0503020204020204" charset="-122"/>
              </a:rPr>
              <a:t>最后对现阶段工作进行总结，并说明下一步需要完成的验证工作。</a:t>
            </a:r>
            <a:endParaRPr sz="1400">
              <a:latin typeface="微软雅黑" panose="020B0503020204020204" charset="-122"/>
              <a:ea typeface="微软雅黑" panose="020B0503020204020204" charset="-122"/>
              <a:cs typeface="微软雅黑" panose="020B0503020204020204" charset="-122"/>
            </a:endParaRP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rPr sz="1400" b="1">
                <a:latin typeface="微软雅黑" panose="020B0503020204020204" charset="-122"/>
                <a:ea typeface="微软雅黑" panose="020B0503020204020204" charset="-122"/>
                <a:cs typeface="微软雅黑" panose="020B0503020204020204" charset="-122"/>
              </a:rPr>
              <a:t>建议时长：70秒。现阶段得到三点认识：铁磁感应场具有方向依赖性；综合地磁场下极值位置由部件布局与地磁方向共同决定；这些结果可为安装位置筛选和补偿变量选择提供先验。下一步用材料标定、网格无关性、静态与旋转实验逐项闭环验证，再逐步加入电机与时变电磁场。</a:t>
            </a:r>
            <a:endParaRPr sz="1400" b="1">
              <a:latin typeface="微软雅黑" panose="020B0503020204020204" charset="-122"/>
              <a:ea typeface="微软雅黑" panose="020B0503020204020204" charset="-122"/>
              <a:cs typeface="微软雅黑" panose="020B0503020204020204" charset="-122"/>
            </a:endParaRP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rPr sz="1400" b="1">
                <a:latin typeface="微软雅黑" panose="020B0503020204020204" charset="-122"/>
                <a:ea typeface="微软雅黑" panose="020B0503020204020204" charset="-122"/>
                <a:cs typeface="微软雅黑" panose="020B0503020204020204" charset="-122"/>
              </a:rPr>
              <a:t>[</a:t>
            </a:r>
            <a:r>
              <a:rPr sz="1400" b="1">
                <a:latin typeface="微软雅黑" panose="020B0503020204020204" charset="-122"/>
                <a:ea typeface="微软雅黑" panose="020B0503020204020204" charset="-122"/>
                <a:cs typeface="微软雅黑" panose="020B0503020204020204" charset="-122"/>
              </a:rPr>
              <a:t>建议时长</a:t>
            </a:r>
            <a:r>
              <a:rPr sz="1400" b="1">
                <a:latin typeface="微软雅黑" panose="020B0503020204020204" charset="-122"/>
                <a:ea typeface="微软雅黑" panose="020B0503020204020204" charset="-122"/>
                <a:cs typeface="微软雅黑" panose="020B0503020204020204" charset="-122"/>
              </a:rPr>
              <a:t>: 15</a:t>
            </a:r>
            <a:r>
              <a:rPr sz="1400" b="1">
                <a:latin typeface="微软雅黑" panose="020B0503020204020204" charset="-122"/>
                <a:ea typeface="微软雅黑" panose="020B0503020204020204" charset="-122"/>
                <a:cs typeface="微软雅黑" panose="020B0503020204020204" charset="-122"/>
              </a:rPr>
              <a:t>秒</a:t>
            </a:r>
            <a:r>
              <a:rPr sz="1400" b="1">
                <a:latin typeface="微软雅黑" panose="020B0503020204020204" charset="-122"/>
                <a:ea typeface="微软雅黑" panose="020B0503020204020204" charset="-122"/>
                <a:cs typeface="微软雅黑" panose="020B0503020204020204" charset="-122"/>
              </a:rPr>
              <a:t>]</a:t>
            </a:r>
            <a:endParaRPr sz="1400" b="1">
              <a:latin typeface="微软雅黑" panose="020B0503020204020204" charset="-122"/>
              <a:ea typeface="微软雅黑" panose="020B0503020204020204" charset="-122"/>
              <a:cs typeface="微软雅黑" panose="020B0503020204020204" charset="-122"/>
            </a:endParaRPr>
          </a:p>
          <a:p>
            <a:endParaRPr sz="1400">
              <a:latin typeface="微软雅黑" panose="020B0503020204020204" charset="-122"/>
              <a:ea typeface="微软雅黑" panose="020B0503020204020204" charset="-122"/>
              <a:cs typeface="微软雅黑" panose="020B0503020204020204" charset="-122"/>
            </a:endParaRPr>
          </a:p>
          <a:p>
            <a:r>
              <a:rPr sz="1400">
                <a:latin typeface="微软雅黑" panose="020B0503020204020204" charset="-122"/>
                <a:ea typeface="微软雅黑" panose="020B0503020204020204" charset="-122"/>
                <a:cs typeface="微软雅黑" panose="020B0503020204020204" charset="-122"/>
              </a:rPr>
              <a:t>我的汇报到这里结束。以上是目前围绕多旋翼无人机铁磁部件感应场完成的阶段性工作，模型参数和实验验证仍有进一步完善空间。恳请各位专家批评指正，谢谢大家。</a:t>
            </a:r>
            <a:br>
              <a:rPr sz="1400">
                <a:latin typeface="微软雅黑" panose="020B0503020204020204" charset="-122"/>
                <a:ea typeface="微软雅黑" panose="020B0503020204020204" charset="-122"/>
                <a:cs typeface="微软雅黑" panose="020B0503020204020204" charset="-122"/>
              </a:rPr>
            </a:br>
            <a:br>
              <a:rPr sz="1400">
                <a:latin typeface="微软雅黑" panose="020B0503020204020204" charset="-122"/>
                <a:ea typeface="微软雅黑" panose="020B0503020204020204" charset="-122"/>
                <a:cs typeface="微软雅黑" panose="020B0503020204020204" charset="-122"/>
              </a:rPr>
            </a:br>
            <a:r>
              <a:rPr sz="1400">
                <a:latin typeface="微软雅黑" panose="020B0503020204020204" charset="-122"/>
                <a:ea typeface="微软雅黑" panose="020B0503020204020204" charset="-122"/>
                <a:cs typeface="微软雅黑" panose="020B0503020204020204" charset="-122"/>
              </a:rPr>
              <a:t>【</a:t>
            </a:r>
            <a:r>
              <a:rPr sz="1400">
                <a:latin typeface="微软雅黑" panose="020B0503020204020204" charset="-122"/>
                <a:ea typeface="微软雅黑" panose="020B0503020204020204" charset="-122"/>
                <a:cs typeface="微软雅黑" panose="020B0503020204020204" charset="-122"/>
              </a:rPr>
              <a:t>答疑备用</a:t>
            </a:r>
            <a:r>
              <a:rPr sz="1400">
                <a:latin typeface="微软雅黑" panose="020B0503020204020204" charset="-122"/>
                <a:ea typeface="微软雅黑" panose="020B0503020204020204" charset="-122"/>
                <a:cs typeface="微软雅黑" panose="020B0503020204020204" charset="-122"/>
              </a:rPr>
              <a:t>】</a:t>
            </a:r>
            <a:r>
              <a:rPr sz="1400">
                <a:latin typeface="微软雅黑" panose="020B0503020204020204" charset="-122"/>
                <a:ea typeface="微软雅黑" panose="020B0503020204020204" charset="-122"/>
                <a:cs typeface="微软雅黑" panose="020B0503020204020204" charset="-122"/>
              </a:rPr>
              <a:t>如果被问到为什么没有同时研究电机和电流，可回答：本阶段先分离铁磁感应场机理，电机、电流和涡流属于下一步扩展；如果被问到材料参数可靠性，可回答：当前参数参考文献与材料类型设定，后续将通过实物测试和敏感性分析校准；如果被问到安装位置，可回答：正下方是候选方向，最终位置仍需结合距离、整机场图和飞行实验确定。</a:t>
            </a:r>
            <a:endParaRPr sz="1400">
              <a:latin typeface="微软雅黑" panose="020B0503020204020204" charset="-122"/>
              <a:ea typeface="微软雅黑" panose="020B0503020204020204" charset="-122"/>
              <a:cs typeface="微软雅黑" panose="020B0503020204020204" charset="-122"/>
            </a:endParaRPr>
          </a:p>
        </p:txBody>
      </p:sp>
      <p:sp>
        <p:nvSpPr>
          <p:cNvPr id="4" name="Slide Number Placeholder 3"/>
          <p:cNvSpPr>
            <a:spLocks noGrp="1"/>
          </p:cNvSpPr>
          <p:nvPr>
            <p:ph type="sldNum" idx="5"/>
          </p:nvPr>
        </p:nvSpPr>
        <p:spPr/>
        <p:txBody>
          <a:bodyPr/>
          <a:lstStyle/>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p:sp>
        <p:nvSpPr>
          <p:cNvPr id="2" name="Title 1"/>
          <p:cNvSpPr>
            <a:spLocks noGrp="1"/>
          </p:cNvSpPr>
          <p:nvPr>
            <p:ph type="ctrTitle"/>
          </p:nvPr>
        </p:nvSpPr>
        <p:spPr>
          <a:xfrm>
            <a:off x="1524000" y="1122363"/>
            <a:ext cx="9144000" cy="2387600"/>
          </a:xfrm>
        </p:spPr>
        <p:txBody>
          <a:bodyPr anchor="b"/>
          <a:lstStyle>
            <a:lvl1pPr algn="ctr">
              <a:buNone/>
              <a:defRPr sz="6000"/>
            </a:lvl1pPr>
          </a:lstStyle>
          <a:p>
            <a:r>
              <a:t>单击此处编辑母版标题样式</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t>单击此处编辑母版副标题样式</a:t>
            </a:r>
          </a:p>
        </p:txBody>
      </p:sp>
      <p:sp>
        <p:nvSpPr>
          <p:cNvPr id="4" name="Date Placeholder 3"/>
          <p:cNvSpPr>
            <a:spLocks noGrp="1"/>
          </p:cNvSpPr>
          <p:nvPr>
            <p:ph type="dt" idx="10"/>
          </p:nvPr>
        </p:nvSpPr>
        <p:spPr/>
        <p:txBody>
          <a:bodyPr/>
          <a:lstStyle/>
          <a:p/>
        </p:txBody>
      </p:sp>
      <p:sp>
        <p:nvSpPr>
          <p:cNvPr id="5" name="Footer Placeholder 4"/>
          <p:cNvSpPr>
            <a:spLocks noGrp="1"/>
          </p:cNvSpPr>
          <p:nvPr>
            <p:ph type="ftr" idx="11"/>
          </p:nvPr>
        </p:nvSpPr>
        <p:spPr/>
        <p:txBody>
          <a:bodyPr/>
          <a:lstStyle/>
          <a:p/>
        </p:txBody>
      </p:sp>
      <p:sp>
        <p:nvSpPr>
          <p:cNvPr id="6" name="Slide Number Placeholder 5"/>
          <p:cNvSpPr>
            <a:spLocks noGrp="1"/>
          </p:cNvSpPr>
          <p:nvPr>
            <p:ph type="sldNum" idx="12"/>
          </p:nvPr>
        </p:nvSpPr>
        <p:spPr/>
        <p:txBody>
          <a:body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p:sp>
        <p:nvSpPr>
          <p:cNvPr id="2" name="Title 1"/>
          <p:cNvSpPr>
            <a:spLocks noGrp="1"/>
          </p:cNvSpPr>
          <p:nvPr>
            <p:ph type="title"/>
          </p:nvPr>
        </p:nvSpPr>
        <p:spPr/>
        <p:txBody>
          <a:bodyPr/>
          <a:lstStyle/>
          <a:p>
            <a:r>
              <a:t>单击此处编辑母版标题样式</a:t>
            </a:r>
          </a:p>
        </p:txBody>
      </p:sp>
      <p:sp>
        <p:nvSpPr>
          <p:cNvPr id="3" name="Content Placeholder 2"/>
          <p:cNvSpPr>
            <a:spLocks noGrp="1"/>
          </p:cNvSpPr>
          <p:nvPr>
            <p:ph idx="1"/>
          </p:nvPr>
        </p:nvSpPr>
        <p:spPr/>
        <p:txBody>
          <a:bodyPr/>
          <a:lstStyle/>
          <a:p>
            <a:pPr lvl="0">
              <a:buNone/>
            </a:pPr>
            <a:r>
              <a:t>单击此处编辑母版文本样式</a:t>
            </a:r>
          </a:p>
          <a:p>
            <a:pPr lvl="1">
              <a:buNone/>
            </a:pPr>
            <a:r>
              <a:t>二级</a:t>
            </a:r>
          </a:p>
          <a:p>
            <a:pPr lvl="2">
              <a:buNone/>
            </a:pPr>
            <a:r>
              <a:t>三级</a:t>
            </a:r>
          </a:p>
          <a:p>
            <a:pPr lvl="3">
              <a:buNone/>
            </a:pPr>
            <a:r>
              <a:t>四级</a:t>
            </a:r>
          </a:p>
          <a:p>
            <a:pPr lvl="4">
              <a:buNone/>
            </a:pPr>
            <a:r>
              <a:t>五级</a:t>
            </a:r>
          </a:p>
        </p:txBody>
      </p:sp>
      <p:sp>
        <p:nvSpPr>
          <p:cNvPr id="4" name="Date Placeholder 3"/>
          <p:cNvSpPr>
            <a:spLocks noGrp="1"/>
          </p:cNvSpPr>
          <p:nvPr>
            <p:ph type="dt" idx="10"/>
          </p:nvPr>
        </p:nvSpPr>
        <p:spPr/>
        <p:txBody>
          <a:bodyPr/>
          <a:lstStyle/>
          <a:p/>
        </p:txBody>
      </p:sp>
      <p:sp>
        <p:nvSpPr>
          <p:cNvPr id="5" name="Footer Placeholder 4"/>
          <p:cNvSpPr>
            <a:spLocks noGrp="1"/>
          </p:cNvSpPr>
          <p:nvPr>
            <p:ph type="ftr" idx="11"/>
          </p:nvPr>
        </p:nvSpPr>
        <p:spPr/>
        <p:txBody>
          <a:bodyPr/>
          <a:lstStyle/>
          <a:p/>
        </p:txBody>
      </p:sp>
      <p:sp>
        <p:nvSpPr>
          <p:cNvPr id="6" name="Slide Number Placeholder 5"/>
          <p:cNvSpPr>
            <a:spLocks noGrp="1"/>
          </p:cNvSpPr>
          <p:nvPr>
            <p:ph type="sldNum" idx="12"/>
          </p:nvPr>
        </p:nvSpPr>
        <p:spPr/>
        <p:txBody>
          <a:body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p:sp>
        <p:nvSpPr>
          <p:cNvPr id="2" name="Title 1"/>
          <p:cNvSpPr>
            <a:spLocks noGrp="1"/>
          </p:cNvSpPr>
          <p:nvPr>
            <p:ph type="title"/>
          </p:nvPr>
        </p:nvSpPr>
        <p:spPr>
          <a:xfrm>
            <a:off x="831850" y="1709738"/>
            <a:ext cx="10515600" cy="2852737"/>
          </a:xfrm>
        </p:spPr>
        <p:txBody>
          <a:bodyPr anchor="b"/>
          <a:lstStyle>
            <a:lvl1pPr>
              <a:buNone/>
              <a:defRPr sz="6000"/>
            </a:lvl1pPr>
          </a:lstStyle>
          <a:p>
            <a:r>
              <a:t>单击此处编辑母版标题样式</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buNone/>
            </a:pPr>
            <a:r>
              <a:t>单击此处编辑母版文本样式</a:t>
            </a:r>
          </a:p>
        </p:txBody>
      </p:sp>
      <p:sp>
        <p:nvSpPr>
          <p:cNvPr id="4" name="Date Placeholder 3"/>
          <p:cNvSpPr>
            <a:spLocks noGrp="1"/>
          </p:cNvSpPr>
          <p:nvPr>
            <p:ph type="dt" idx="10"/>
          </p:nvPr>
        </p:nvSpPr>
        <p:spPr/>
        <p:txBody>
          <a:bodyPr/>
          <a:lstStyle/>
          <a:p/>
        </p:txBody>
      </p:sp>
      <p:sp>
        <p:nvSpPr>
          <p:cNvPr id="5" name="Footer Placeholder 4"/>
          <p:cNvSpPr>
            <a:spLocks noGrp="1"/>
          </p:cNvSpPr>
          <p:nvPr>
            <p:ph type="ftr" idx="11"/>
          </p:nvPr>
        </p:nvSpPr>
        <p:spPr/>
        <p:txBody>
          <a:bodyPr/>
          <a:lstStyle/>
          <a:p/>
        </p:txBody>
      </p:sp>
      <p:sp>
        <p:nvSpPr>
          <p:cNvPr id="6" name="Slide Number Placeholder 5"/>
          <p:cNvSpPr>
            <a:spLocks noGrp="1"/>
          </p:cNvSpPr>
          <p:nvPr>
            <p:ph type="sldNum" idx="12"/>
          </p:nvPr>
        </p:nvSpPr>
        <p:spPr/>
        <p:txBody>
          <a:body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p:sp>
        <p:nvSpPr>
          <p:cNvPr id="2" name="Title 1"/>
          <p:cNvSpPr>
            <a:spLocks noGrp="1"/>
          </p:cNvSpPr>
          <p:nvPr>
            <p:ph type="title"/>
          </p:nvPr>
        </p:nvSpPr>
        <p:spPr/>
        <p:txBody>
          <a:bodyPr/>
          <a:lstStyle/>
          <a:p>
            <a:r>
              <a:t>单击此处编辑母版标题样式</a:t>
            </a:r>
          </a:p>
        </p:txBody>
      </p:sp>
      <p:sp>
        <p:nvSpPr>
          <p:cNvPr id="3" name="Content Placeholder 2"/>
          <p:cNvSpPr>
            <a:spLocks noGrp="1"/>
          </p:cNvSpPr>
          <p:nvPr>
            <p:ph idx="1"/>
          </p:nvPr>
        </p:nvSpPr>
        <p:spPr>
          <a:xfrm>
            <a:off x="838200" y="1825625"/>
            <a:ext cx="5181600" cy="4351338"/>
          </a:xfrm>
        </p:spPr>
        <p:txBody>
          <a:bodyPr/>
          <a:lstStyle/>
          <a:p>
            <a:pPr lvl="0">
              <a:buNone/>
            </a:pPr>
            <a:r>
              <a:t>单击此处编辑母版文本样式</a:t>
            </a:r>
          </a:p>
          <a:p>
            <a:pPr lvl="1">
              <a:buNone/>
            </a:pPr>
            <a:r>
              <a:t>二级</a:t>
            </a:r>
          </a:p>
          <a:p>
            <a:pPr lvl="2">
              <a:buNone/>
            </a:pPr>
            <a:r>
              <a:t>三级</a:t>
            </a:r>
          </a:p>
          <a:p>
            <a:pPr lvl="3">
              <a:buNone/>
            </a:pPr>
            <a:r>
              <a:t>四级</a:t>
            </a:r>
          </a:p>
          <a:p>
            <a:pPr lvl="4">
              <a:buNone/>
            </a:pPr>
            <a:r>
              <a:t>五级</a:t>
            </a:r>
          </a:p>
        </p:txBody>
      </p:sp>
      <p:sp>
        <p:nvSpPr>
          <p:cNvPr id="4" name="Content Placeholder 3"/>
          <p:cNvSpPr>
            <a:spLocks noGrp="1"/>
          </p:cNvSpPr>
          <p:nvPr>
            <p:ph idx="2"/>
          </p:nvPr>
        </p:nvSpPr>
        <p:spPr>
          <a:xfrm>
            <a:off x="6172200" y="1825625"/>
            <a:ext cx="5181600" cy="4351338"/>
          </a:xfrm>
        </p:spPr>
        <p:txBody>
          <a:bodyPr/>
          <a:lstStyle/>
          <a:p>
            <a:pPr lvl="0">
              <a:buNone/>
            </a:pPr>
            <a:r>
              <a:t>单击此处编辑母版文本样式</a:t>
            </a:r>
          </a:p>
          <a:p>
            <a:pPr lvl="1">
              <a:buNone/>
            </a:pPr>
            <a:r>
              <a:t>二级</a:t>
            </a:r>
          </a:p>
          <a:p>
            <a:pPr lvl="2">
              <a:buNone/>
            </a:pPr>
            <a:r>
              <a:t>三级</a:t>
            </a:r>
          </a:p>
          <a:p>
            <a:pPr lvl="3">
              <a:buNone/>
            </a:pPr>
            <a:r>
              <a:t>四级</a:t>
            </a:r>
          </a:p>
          <a:p>
            <a:pPr lvl="4">
              <a:buNone/>
            </a:pPr>
            <a:r>
              <a:t>五级</a:t>
            </a:r>
          </a:p>
        </p:txBody>
      </p:sp>
      <p:sp>
        <p:nvSpPr>
          <p:cNvPr id="5" name="Date Placeholder 4"/>
          <p:cNvSpPr>
            <a:spLocks noGrp="1"/>
          </p:cNvSpPr>
          <p:nvPr>
            <p:ph type="dt" idx="10"/>
          </p:nvPr>
        </p:nvSpPr>
        <p:spPr/>
        <p:txBody>
          <a:bodyPr/>
          <a:lstStyle/>
          <a:p/>
        </p:txBody>
      </p:sp>
      <p:sp>
        <p:nvSpPr>
          <p:cNvPr id="6" name="Footer Placeholder 5"/>
          <p:cNvSpPr>
            <a:spLocks noGrp="1"/>
          </p:cNvSpPr>
          <p:nvPr>
            <p:ph type="ftr" idx="11"/>
          </p:nvPr>
        </p:nvSpPr>
        <p:spPr/>
        <p:txBody>
          <a:bodyPr/>
          <a:lstStyle/>
          <a:p/>
        </p:txBody>
      </p:sp>
      <p:sp>
        <p:nvSpPr>
          <p:cNvPr id="7" name="Slide Number Placeholder 6"/>
          <p:cNvSpPr>
            <a:spLocks noGrp="1"/>
          </p:cNvSpPr>
          <p:nvPr>
            <p:ph type="sldNum" idx="12"/>
          </p:nvPr>
        </p:nvSpPr>
        <p:spPr/>
        <p:txBody>
          <a:body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p:sp>
        <p:nvSpPr>
          <p:cNvPr id="2" name="Title 1"/>
          <p:cNvSpPr>
            <a:spLocks noGrp="1"/>
          </p:cNvSpPr>
          <p:nvPr>
            <p:ph type="title"/>
          </p:nvPr>
        </p:nvSpPr>
        <p:spPr>
          <a:xfrm>
            <a:off x="839788" y="365125"/>
            <a:ext cx="10515600" cy="1325563"/>
          </a:xfrm>
        </p:spPr>
        <p:txBody>
          <a:bodyPr/>
          <a:lstStyle/>
          <a:p>
            <a:r>
              <a:t>单击此处编辑母版标题样式</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单击此处编辑母版文本样式</a:t>
            </a:r>
          </a:p>
        </p:txBody>
      </p:sp>
      <p:sp>
        <p:nvSpPr>
          <p:cNvPr id="4" name="Content Placeholder 3"/>
          <p:cNvSpPr>
            <a:spLocks noGrp="1"/>
          </p:cNvSpPr>
          <p:nvPr>
            <p:ph idx="2"/>
          </p:nvPr>
        </p:nvSpPr>
        <p:spPr>
          <a:xfrm>
            <a:off x="839788" y="2505075"/>
            <a:ext cx="5157787" cy="3684588"/>
          </a:xfrm>
        </p:spPr>
        <p:txBody>
          <a:bodyPr/>
          <a:lstStyle/>
          <a:p>
            <a:pPr lvl="0">
              <a:buNone/>
            </a:pPr>
            <a:r>
              <a:t>单击此处编辑母版文本样式</a:t>
            </a:r>
          </a:p>
          <a:p>
            <a:pPr lvl="1">
              <a:buNone/>
            </a:pPr>
            <a:r>
              <a:t>二级</a:t>
            </a:r>
          </a:p>
          <a:p>
            <a:pPr lvl="2">
              <a:buNone/>
            </a:pPr>
            <a:r>
              <a:t>三级</a:t>
            </a:r>
          </a:p>
          <a:p>
            <a:pPr lvl="3">
              <a:buNone/>
            </a:pPr>
            <a:r>
              <a:t>四级</a:t>
            </a:r>
          </a:p>
          <a:p>
            <a:pPr lvl="4">
              <a:buNone/>
            </a:pPr>
            <a:r>
              <a:t>五级</a:t>
            </a:r>
          </a:p>
        </p:txBody>
      </p:sp>
      <p:sp>
        <p:nvSpPr>
          <p:cNvPr id="5" name="Text Placeholder 4"/>
          <p:cNvSpPr>
            <a:spLocks noGrp="1"/>
          </p:cNvSpPr>
          <p:nvPr>
            <p:ph type="body"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单击此处编辑母版文本样式</a:t>
            </a:r>
          </a:p>
        </p:txBody>
      </p:sp>
      <p:sp>
        <p:nvSpPr>
          <p:cNvPr id="6" name="Content Placeholder 5"/>
          <p:cNvSpPr>
            <a:spLocks noGrp="1"/>
          </p:cNvSpPr>
          <p:nvPr>
            <p:ph idx="4"/>
          </p:nvPr>
        </p:nvSpPr>
        <p:spPr>
          <a:xfrm>
            <a:off x="6172200" y="2505075"/>
            <a:ext cx="5183188" cy="3684588"/>
          </a:xfrm>
        </p:spPr>
        <p:txBody>
          <a:bodyPr/>
          <a:lstStyle/>
          <a:p>
            <a:pPr lvl="0">
              <a:buNone/>
            </a:pPr>
            <a:r>
              <a:t>单击此处编辑母版文本样式</a:t>
            </a:r>
          </a:p>
          <a:p>
            <a:pPr lvl="1">
              <a:buNone/>
            </a:pPr>
            <a:r>
              <a:t>二级</a:t>
            </a:r>
          </a:p>
          <a:p>
            <a:pPr lvl="2">
              <a:buNone/>
            </a:pPr>
            <a:r>
              <a:t>三级</a:t>
            </a:r>
          </a:p>
          <a:p>
            <a:pPr lvl="3">
              <a:buNone/>
            </a:pPr>
            <a:r>
              <a:t>四级</a:t>
            </a:r>
          </a:p>
          <a:p>
            <a:pPr lvl="4">
              <a:buNone/>
            </a:pPr>
            <a:r>
              <a:t>五级</a:t>
            </a:r>
          </a:p>
        </p:txBody>
      </p:sp>
      <p:sp>
        <p:nvSpPr>
          <p:cNvPr id="7" name="Date Placeholder 6"/>
          <p:cNvSpPr>
            <a:spLocks noGrp="1"/>
          </p:cNvSpPr>
          <p:nvPr>
            <p:ph type="dt" idx="10"/>
          </p:nvPr>
        </p:nvSpPr>
        <p:spPr/>
        <p:txBody>
          <a:bodyPr/>
          <a:lstStyle/>
          <a:p/>
        </p:txBody>
      </p:sp>
      <p:sp>
        <p:nvSpPr>
          <p:cNvPr id="8" name="Footer Placeholder 7"/>
          <p:cNvSpPr>
            <a:spLocks noGrp="1"/>
          </p:cNvSpPr>
          <p:nvPr>
            <p:ph type="ftr" idx="11"/>
          </p:nvPr>
        </p:nvSpPr>
        <p:spPr/>
        <p:txBody>
          <a:bodyPr/>
          <a:lstStyle/>
          <a:p/>
        </p:txBody>
      </p:sp>
      <p:sp>
        <p:nvSpPr>
          <p:cNvPr id="9" name="Slide Number Placeholder 8"/>
          <p:cNvSpPr>
            <a:spLocks noGrp="1"/>
          </p:cNvSpPr>
          <p:nvPr>
            <p:ph type="sldNum" idx="12"/>
          </p:nvPr>
        </p:nvSpPr>
        <p:spPr/>
        <p:txBody>
          <a:body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p:sp>
        <p:nvSpPr>
          <p:cNvPr id="2" name="Title 1"/>
          <p:cNvSpPr>
            <a:spLocks noGrp="1"/>
          </p:cNvSpPr>
          <p:nvPr>
            <p:ph type="title"/>
          </p:nvPr>
        </p:nvSpPr>
        <p:spPr/>
        <p:txBody>
          <a:bodyPr/>
          <a:lstStyle/>
          <a:p>
            <a:r>
              <a:t>单击此处编辑母版标题样式</a:t>
            </a:r>
          </a:p>
        </p:txBody>
      </p:sp>
      <p:sp>
        <p:nvSpPr>
          <p:cNvPr id="3" name="Date Placeholder 2"/>
          <p:cNvSpPr>
            <a:spLocks noGrp="1"/>
          </p:cNvSpPr>
          <p:nvPr>
            <p:ph type="dt" idx="10"/>
          </p:nvPr>
        </p:nvSpPr>
        <p:spPr/>
        <p:txBody>
          <a:bodyPr/>
          <a:lstStyle/>
          <a:p/>
        </p:txBody>
      </p:sp>
      <p:sp>
        <p:nvSpPr>
          <p:cNvPr id="4" name="Footer Placeholder 3"/>
          <p:cNvSpPr>
            <a:spLocks noGrp="1"/>
          </p:cNvSpPr>
          <p:nvPr>
            <p:ph type="ftr" idx="11"/>
          </p:nvPr>
        </p:nvSpPr>
        <p:spPr/>
        <p:txBody>
          <a:bodyPr/>
          <a:lstStyle/>
          <a:p/>
        </p:txBody>
      </p:sp>
      <p:sp>
        <p:nvSpPr>
          <p:cNvPr id="5" name="Slide Number Placeholder 4"/>
          <p:cNvSpPr>
            <a:spLocks noGrp="1"/>
          </p:cNvSpPr>
          <p:nvPr>
            <p:ph type="sldNum" idx="12"/>
          </p:nvPr>
        </p:nvSpPr>
        <p:spPr/>
        <p:txBody>
          <a:body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p:sp>
        <p:nvSpPr>
          <p:cNvPr id="2" name="Date Placeholder 1"/>
          <p:cNvSpPr>
            <a:spLocks noGrp="1"/>
          </p:cNvSpPr>
          <p:nvPr>
            <p:ph type="dt" idx="10"/>
          </p:nvPr>
        </p:nvSpPr>
        <p:spPr/>
        <p:txBody>
          <a:bodyPr/>
          <a:lstStyle/>
          <a:p/>
        </p:txBody>
      </p:sp>
      <p:sp>
        <p:nvSpPr>
          <p:cNvPr id="3" name="Footer Placeholder 2"/>
          <p:cNvSpPr>
            <a:spLocks noGrp="1"/>
          </p:cNvSpPr>
          <p:nvPr>
            <p:ph type="ftr" idx="11"/>
          </p:nvPr>
        </p:nvSpPr>
        <p:spPr/>
        <p:txBody>
          <a:bodyPr/>
          <a:lstStyle/>
          <a:p/>
        </p:txBody>
      </p:sp>
      <p:sp>
        <p:nvSpPr>
          <p:cNvPr id="4" name="Slide Number Placeholder 3"/>
          <p:cNvSpPr>
            <a:spLocks noGrp="1"/>
          </p:cNvSpPr>
          <p:nvPr>
            <p:ph type="sldNum" idx="12"/>
          </p:nvPr>
        </p:nvSpPr>
        <p:spPr/>
        <p:txBody>
          <a:body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p:sp>
        <p:nvSpPr>
          <p:cNvPr id="2" name="Title 1"/>
          <p:cNvSpPr>
            <a:spLocks noGrp="1"/>
          </p:cNvSpPr>
          <p:nvPr>
            <p:ph type="title"/>
          </p:nvPr>
        </p:nvSpPr>
        <p:spPr>
          <a:xfrm>
            <a:off x="839788" y="457200"/>
            <a:ext cx="3932237" cy="1600200"/>
          </a:xfrm>
        </p:spPr>
        <p:txBody>
          <a:bodyPr anchor="b"/>
          <a:lstStyle>
            <a:lvl1pPr>
              <a:buNone/>
              <a:defRPr sz="3200"/>
            </a:lvl1pPr>
          </a:lstStyle>
          <a:p>
            <a:r>
              <a:t>单击此处编辑母版标题样式</a:t>
            </a:r>
          </a:p>
        </p:txBody>
      </p:sp>
      <p:sp>
        <p:nvSpPr>
          <p:cNvPr id="3" name="Content Placeholder 2"/>
          <p:cNvSpPr>
            <a:spLocks noGrp="1"/>
          </p:cNvSpPr>
          <p:nvPr>
            <p:ph idx="1"/>
          </p:nvPr>
        </p:nvSpPr>
        <p:spPr>
          <a:xfrm>
            <a:off x="5183188" y="987425"/>
            <a:ext cx="6172200" cy="4873625"/>
          </a:xfrm>
        </p:spPr>
        <p:txBody>
          <a:bodyPr/>
          <a:lstStyle>
            <a:lvl1pPr>
              <a:buNone/>
              <a:defRPr sz="3200"/>
            </a:lvl1pPr>
            <a:lvl2pPr>
              <a:buNone/>
              <a:defRPr sz="2800"/>
            </a:lvl2pPr>
            <a:lvl3pPr>
              <a:buNone/>
              <a:defRPr sz="2400"/>
            </a:lvl3pPr>
            <a:lvl4pPr>
              <a:buNone/>
              <a:defRPr sz="2000"/>
            </a:lvl4pPr>
            <a:lvl5pPr>
              <a:buNone/>
              <a:defRPr sz="2000"/>
            </a:lvl5pPr>
            <a:lvl6pPr>
              <a:buNone/>
              <a:defRPr sz="2000"/>
            </a:lvl6pPr>
            <a:lvl7pPr>
              <a:buNone/>
              <a:defRPr sz="2000"/>
            </a:lvl7pPr>
            <a:lvl8pPr>
              <a:buNone/>
              <a:defRPr sz="2000"/>
            </a:lvl8pPr>
            <a:lvl9pPr>
              <a:buNone/>
              <a:defRPr sz="2000"/>
            </a:lvl9pPr>
          </a:lstStyle>
          <a:p>
            <a:pPr lvl="0">
              <a:buNone/>
            </a:pPr>
            <a:r>
              <a:t>单击此处编辑母版文本样式</a:t>
            </a:r>
          </a:p>
          <a:p>
            <a:pPr lvl="1">
              <a:buNone/>
            </a:pPr>
            <a:r>
              <a:t>二级</a:t>
            </a:r>
          </a:p>
          <a:p>
            <a:pPr lvl="2">
              <a:buNone/>
            </a:pPr>
            <a:r>
              <a:t>三级</a:t>
            </a:r>
          </a:p>
          <a:p>
            <a:pPr lvl="3">
              <a:buNone/>
            </a:pPr>
            <a:r>
              <a:t>四级</a:t>
            </a:r>
          </a:p>
          <a:p>
            <a:pPr lvl="4">
              <a:buNone/>
            </a:pPr>
            <a:r>
              <a:t>五级</a:t>
            </a:r>
          </a:p>
        </p:txBody>
      </p:sp>
      <p:sp>
        <p:nvSpPr>
          <p:cNvPr id="4" name="Text Placeholder 3"/>
          <p:cNvSpPr>
            <a:spLocks noGrp="1"/>
          </p:cNvSpPr>
          <p:nvPr>
            <p:ph type="body"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buNone/>
            </a:pPr>
            <a:r>
              <a:t>单击此处编辑母版文本样式</a:t>
            </a:r>
          </a:p>
        </p:txBody>
      </p:sp>
      <p:sp>
        <p:nvSpPr>
          <p:cNvPr id="5" name="Date Placeholder 4"/>
          <p:cNvSpPr>
            <a:spLocks noGrp="1"/>
          </p:cNvSpPr>
          <p:nvPr>
            <p:ph type="dt" idx="10"/>
          </p:nvPr>
        </p:nvSpPr>
        <p:spPr/>
        <p:txBody>
          <a:bodyPr/>
          <a:lstStyle/>
          <a:p/>
        </p:txBody>
      </p:sp>
      <p:sp>
        <p:nvSpPr>
          <p:cNvPr id="6" name="Footer Placeholder 5"/>
          <p:cNvSpPr>
            <a:spLocks noGrp="1"/>
          </p:cNvSpPr>
          <p:nvPr>
            <p:ph type="ftr" idx="11"/>
          </p:nvPr>
        </p:nvSpPr>
        <p:spPr/>
        <p:txBody>
          <a:bodyPr/>
          <a:lstStyle/>
          <a:p/>
        </p:txBody>
      </p:sp>
      <p:sp>
        <p:nvSpPr>
          <p:cNvPr id="7" name="Slide Number Placeholder 6"/>
          <p:cNvSpPr>
            <a:spLocks noGrp="1"/>
          </p:cNvSpPr>
          <p:nvPr>
            <p:ph type="sldNum" idx="12"/>
          </p:nvPr>
        </p:nvSpPr>
        <p:spPr/>
        <p:txBody>
          <a:body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p:sp>
        <p:nvSpPr>
          <p:cNvPr id="2" name="Title 1"/>
          <p:cNvSpPr>
            <a:spLocks noGrp="1"/>
          </p:cNvSpPr>
          <p:nvPr>
            <p:ph type="title"/>
          </p:nvPr>
        </p:nvSpPr>
        <p:spPr>
          <a:xfrm>
            <a:off x="839788" y="457200"/>
            <a:ext cx="3932237" cy="1600200"/>
          </a:xfrm>
        </p:spPr>
        <p:txBody>
          <a:bodyPr anchor="b"/>
          <a:lstStyle>
            <a:lvl1pPr>
              <a:buNone/>
              <a:defRPr sz="3200"/>
            </a:lvl1pPr>
          </a:lstStyle>
          <a:p>
            <a:r>
              <a:t>单击此处编辑母版标题样式</a:t>
            </a:r>
          </a:p>
        </p:txBody>
      </p:sp>
      <p:sp>
        <p:nvSpPr>
          <p:cNvPr id="3" name="Picture Placeholder 2"/>
          <p:cNvSpPr>
            <a:spLocks noGrp="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t>单击图标添加图片</a:t>
            </a:r>
          </a:p>
        </p:txBody>
      </p:sp>
      <p:sp>
        <p:nvSpPr>
          <p:cNvPr id="4" name="Text Placeholder 3"/>
          <p:cNvSpPr>
            <a:spLocks noGrp="1"/>
          </p:cNvSpPr>
          <p:nvPr>
            <p:ph type="body"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buNone/>
            </a:pPr>
            <a:r>
              <a:t>单击此处编辑母版文本样式</a:t>
            </a:r>
          </a:p>
        </p:txBody>
      </p:sp>
      <p:sp>
        <p:nvSpPr>
          <p:cNvPr id="5" name="Date Placeholder 4"/>
          <p:cNvSpPr>
            <a:spLocks noGrp="1"/>
          </p:cNvSpPr>
          <p:nvPr>
            <p:ph type="dt" idx="10"/>
          </p:nvPr>
        </p:nvSpPr>
        <p:spPr/>
        <p:txBody>
          <a:bodyPr/>
          <a:lstStyle/>
          <a:p/>
        </p:txBody>
      </p:sp>
      <p:sp>
        <p:nvSpPr>
          <p:cNvPr id="6" name="Footer Placeholder 5"/>
          <p:cNvSpPr>
            <a:spLocks noGrp="1"/>
          </p:cNvSpPr>
          <p:nvPr>
            <p:ph type="ftr" idx="11"/>
          </p:nvPr>
        </p:nvSpPr>
        <p:spPr/>
        <p:txBody>
          <a:bodyPr/>
          <a:lstStyle/>
          <a:p/>
        </p:txBody>
      </p:sp>
      <p:sp>
        <p:nvSpPr>
          <p:cNvPr id="7" name="Slide Number Placeholder 6"/>
          <p:cNvSpPr>
            <a:spLocks noGrp="1"/>
          </p:cNvSpPr>
          <p:nvPr>
            <p:ph type="sldNum" idx="12"/>
          </p:nvPr>
        </p:nvSpPr>
        <p:spPr/>
        <p:txBody>
          <a:body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p:sp>
        <p:nvSpPr>
          <p:cNvPr id="2" name="Title 1"/>
          <p:cNvSpPr>
            <a:spLocks noGrp="1"/>
          </p:cNvSpPr>
          <p:nvPr>
            <p:ph type="title"/>
          </p:nvPr>
        </p:nvSpPr>
        <p:spPr/>
        <p:txBody>
          <a:bodyPr/>
          <a:lstStyle/>
          <a:p>
            <a:r>
              <a:t>单击此处编辑母版标题样式</a:t>
            </a:r>
          </a:p>
        </p:txBody>
      </p:sp>
      <p:sp>
        <p:nvSpPr>
          <p:cNvPr id="3" name="Vertical Text Placeholder 2"/>
          <p:cNvSpPr>
            <a:spLocks noGrp="1"/>
          </p:cNvSpPr>
          <p:nvPr>
            <p:ph type="body" idx="1"/>
          </p:nvPr>
        </p:nvSpPr>
        <p:spPr/>
        <p:txBody>
          <a:bodyPr vert="eaVert"/>
          <a:lstStyle/>
          <a:p>
            <a:pPr lvl="0">
              <a:buNone/>
            </a:pPr>
            <a:r>
              <a:t>单击此处编辑母版文本样式</a:t>
            </a:r>
          </a:p>
          <a:p>
            <a:pPr lvl="1">
              <a:buNone/>
            </a:pPr>
            <a:r>
              <a:t>二级</a:t>
            </a:r>
          </a:p>
          <a:p>
            <a:pPr lvl="2">
              <a:buNone/>
            </a:pPr>
            <a:r>
              <a:t>三级</a:t>
            </a:r>
          </a:p>
          <a:p>
            <a:pPr lvl="3">
              <a:buNone/>
            </a:pPr>
            <a:r>
              <a:t>四级</a:t>
            </a:r>
          </a:p>
          <a:p>
            <a:pPr lvl="4">
              <a:buNone/>
            </a:pPr>
            <a:r>
              <a:t>五级</a:t>
            </a:r>
          </a:p>
        </p:txBody>
      </p:sp>
      <p:sp>
        <p:nvSpPr>
          <p:cNvPr id="4" name="Date Placeholder 3"/>
          <p:cNvSpPr>
            <a:spLocks noGrp="1"/>
          </p:cNvSpPr>
          <p:nvPr>
            <p:ph type="dt" idx="10"/>
          </p:nvPr>
        </p:nvSpPr>
        <p:spPr/>
        <p:txBody>
          <a:bodyPr/>
          <a:lstStyle/>
          <a:p/>
        </p:txBody>
      </p:sp>
      <p:sp>
        <p:nvSpPr>
          <p:cNvPr id="5" name="Footer Placeholder 4"/>
          <p:cNvSpPr>
            <a:spLocks noGrp="1"/>
          </p:cNvSpPr>
          <p:nvPr>
            <p:ph type="ftr" idx="11"/>
          </p:nvPr>
        </p:nvSpPr>
        <p:spPr/>
        <p:txBody>
          <a:bodyPr/>
          <a:lstStyle/>
          <a:p/>
        </p:txBody>
      </p:sp>
      <p:sp>
        <p:nvSpPr>
          <p:cNvPr id="6" name="Slide Number Placeholder 5"/>
          <p:cNvSpPr>
            <a:spLocks noGrp="1"/>
          </p:cNvSpPr>
          <p:nvPr>
            <p:ph type="sldNum" idx="12"/>
          </p:nvPr>
        </p:nvSpPr>
        <p:spPr/>
        <p:txBody>
          <a:body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p:sp>
        <p:nvSpPr>
          <p:cNvPr id="2" name="Vertical Title 1"/>
          <p:cNvSpPr>
            <a:spLocks noGrp="1"/>
          </p:cNvSpPr>
          <p:nvPr>
            <p:ph type="title"/>
          </p:nvPr>
        </p:nvSpPr>
        <p:spPr>
          <a:xfrm>
            <a:off x="8724900" y="365125"/>
            <a:ext cx="2628900" cy="5811838"/>
          </a:xfrm>
        </p:spPr>
        <p:txBody>
          <a:bodyPr vert="eaVert"/>
          <a:lstStyle/>
          <a:p>
            <a:r>
              <a:t>单击此处编辑母版标题样式</a:t>
            </a:r>
          </a:p>
        </p:txBody>
      </p:sp>
      <p:sp>
        <p:nvSpPr>
          <p:cNvPr id="3" name="Vertical Text Placeholder 2"/>
          <p:cNvSpPr>
            <a:spLocks noGrp="1"/>
          </p:cNvSpPr>
          <p:nvPr>
            <p:ph type="body" idx="1"/>
          </p:nvPr>
        </p:nvSpPr>
        <p:spPr>
          <a:xfrm>
            <a:off x="838200" y="365125"/>
            <a:ext cx="7734300" cy="5811838"/>
          </a:xfrm>
        </p:spPr>
        <p:txBody>
          <a:bodyPr vert="eaVert"/>
          <a:lstStyle/>
          <a:p>
            <a:pPr lvl="0">
              <a:buNone/>
            </a:pPr>
            <a:r>
              <a:t>单击此处编辑母版文本样式</a:t>
            </a:r>
          </a:p>
          <a:p>
            <a:pPr lvl="1">
              <a:buNone/>
            </a:pPr>
            <a:r>
              <a:t>二级</a:t>
            </a:r>
          </a:p>
          <a:p>
            <a:pPr lvl="2">
              <a:buNone/>
            </a:pPr>
            <a:r>
              <a:t>三级</a:t>
            </a:r>
          </a:p>
          <a:p>
            <a:pPr lvl="3">
              <a:buNone/>
            </a:pPr>
            <a:r>
              <a:t>四级</a:t>
            </a:r>
          </a:p>
          <a:p>
            <a:pPr lvl="4">
              <a:buNone/>
            </a:pPr>
            <a:r>
              <a:t>五级</a:t>
            </a:r>
          </a:p>
        </p:txBody>
      </p:sp>
      <p:sp>
        <p:nvSpPr>
          <p:cNvPr id="4" name="Date Placeholder 3"/>
          <p:cNvSpPr>
            <a:spLocks noGrp="1"/>
          </p:cNvSpPr>
          <p:nvPr>
            <p:ph type="dt" idx="10"/>
          </p:nvPr>
        </p:nvSpPr>
        <p:spPr/>
        <p:txBody>
          <a:bodyPr/>
          <a:lstStyle/>
          <a:p/>
        </p:txBody>
      </p:sp>
      <p:sp>
        <p:nvSpPr>
          <p:cNvPr id="5" name="Footer Placeholder 4"/>
          <p:cNvSpPr>
            <a:spLocks noGrp="1"/>
          </p:cNvSpPr>
          <p:nvPr>
            <p:ph type="ftr" idx="11"/>
          </p:nvPr>
        </p:nvSpPr>
        <p:spPr/>
        <p:txBody>
          <a:bodyPr/>
          <a:lstStyle/>
          <a:p/>
        </p:txBody>
      </p:sp>
      <p:sp>
        <p:nvSpPr>
          <p:cNvPr id="6" name="Slide Number Placeholder 5"/>
          <p:cNvSpPr>
            <a:spLocks noGrp="1"/>
          </p:cNvSpPr>
          <p:nvPr>
            <p:ph type="sldNum" idx="12"/>
          </p:nvPr>
        </p:nvSpPr>
        <p:spPr/>
        <p:txBody>
          <a:bodyPr/>
          <a:lstStyle/>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anchor="ctr">
            <a:normAutofit/>
          </a:bodyPr>
          <a:lstStyle/>
          <a:p>
            <a:r>
              <a:t>单击此处编辑母版标题样式</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a:normAutofit/>
          </a:bodyPr>
          <a:lstStyle/>
          <a:p>
            <a:pPr lvl="0">
              <a:buNone/>
            </a:pPr>
            <a:r>
              <a:t>单击此处编辑母版文本样式</a:t>
            </a:r>
          </a:p>
          <a:p>
            <a:pPr lvl="1">
              <a:buNone/>
            </a:pPr>
            <a:r>
              <a:t>二级</a:t>
            </a:r>
          </a:p>
          <a:p>
            <a:pPr lvl="2">
              <a:buNone/>
            </a:pPr>
            <a:r>
              <a:t>三级</a:t>
            </a:r>
          </a:p>
          <a:p>
            <a:pPr lvl="3">
              <a:buNone/>
            </a:pPr>
            <a:r>
              <a:t>四级</a:t>
            </a:r>
          </a:p>
          <a:p>
            <a:pPr lvl="4">
              <a:buNone/>
            </a:pPr>
            <a:r>
              <a:t>五级</a:t>
            </a:r>
          </a:p>
        </p:txBody>
      </p:sp>
      <p:sp>
        <p:nvSpPr>
          <p:cNvPr id="4" name="Date Placeholder 3"/>
          <p:cNvSpPr>
            <a:spLocks noGrp="1"/>
          </p:cNvSpPr>
          <p:nvPr>
            <p:ph type="dt" idx="2"/>
          </p:nvPr>
        </p:nvSpPr>
        <p:spPr>
          <a:xfrm>
            <a:off x="838200" y="6356350"/>
            <a:ext cx="2743200" cy="365125"/>
          </a:xfrm>
          <a:prstGeom prst="rect">
            <a:avLst/>
          </a:prstGeom>
        </p:spPr>
        <p:txBody>
          <a:bodyPr vert="horz" lIns="91440" tIns="45720" rIns="91440" bIns="45720" anchor="ctr"/>
          <a:lstStyle>
            <a:lvl1pPr algn="l">
              <a:buNone/>
              <a:defRPr sz="1200">
                <a:solidFill>
                  <a:schemeClr val="tx1">
                    <a:tint val="75000"/>
                  </a:schemeClr>
                </a:solidFill>
              </a:defRPr>
            </a:lvl1pPr>
          </a:lstStyle>
          <a:p/>
        </p:txBody>
      </p:sp>
      <p:sp>
        <p:nvSpPr>
          <p:cNvPr id="5" name="Footer Placeholder 4"/>
          <p:cNvSpPr>
            <a:spLocks noGrp="1"/>
          </p:cNvSpPr>
          <p:nvPr>
            <p:ph type="ftr" idx="3"/>
          </p:nvPr>
        </p:nvSpPr>
        <p:spPr>
          <a:xfrm>
            <a:off x="4038600" y="6356350"/>
            <a:ext cx="4114800" cy="365125"/>
          </a:xfrm>
          <a:prstGeom prst="rect">
            <a:avLst/>
          </a:prstGeom>
        </p:spPr>
        <p:txBody>
          <a:bodyPr vert="horz" lIns="91440" tIns="45720" rIns="91440" bIns="45720" anchor="ctr"/>
          <a:lstStyle>
            <a:lvl1pPr algn="ctr">
              <a:buNone/>
              <a:defRPr sz="1200">
                <a:solidFill>
                  <a:schemeClr val="tx1">
                    <a:tint val="75000"/>
                  </a:schemeClr>
                </a:solidFill>
              </a:defRPr>
            </a:lvl1pPr>
          </a:lstStyle>
          <a:p/>
        </p:txBody>
      </p:sp>
      <p:sp>
        <p:nvSpPr>
          <p:cNvPr id="6" name="Slide Number Placeholder 5"/>
          <p:cNvSpPr>
            <a:spLocks noGrp="1"/>
          </p:cNvSpPr>
          <p:nvPr>
            <p:ph type="sldNum" idx="4"/>
          </p:nvPr>
        </p:nvSpPr>
        <p:spPr>
          <a:xfrm>
            <a:off x="8610600" y="6356350"/>
            <a:ext cx="2743200" cy="365125"/>
          </a:xfrm>
          <a:prstGeom prst="rect">
            <a:avLst/>
          </a:prstGeom>
        </p:spPr>
        <p:txBody>
          <a:bodyPr vert="horz" lIns="91440" tIns="45720" rIns="91440" bIns="45720" anchor="ctr"/>
          <a:lstStyle>
            <a:lvl1pPr algn="r">
              <a:buNone/>
              <a:defRPr sz="1200">
                <a:solidFill>
                  <a:schemeClr val="tx1">
                    <a:tint val="75000"/>
                  </a:schemeClr>
                </a:solidFill>
              </a:defRPr>
            </a:lvl1pPr>
          </a:lstStyl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a:lnSpc>
          <a:spcPct val="90000"/>
        </a:lnSpc>
        <a:spcBef>
          <a:spcPct val="0"/>
        </a:spcBef>
        <a:buNone/>
        <a:defRPr sz="4400" kern="1200">
          <a:solidFill>
            <a:schemeClr val="tx1"/>
          </a:solidFill>
          <a:latin typeface="+mj-lt"/>
          <a:ea typeface="+mj-lt"/>
          <a:cs typeface="+mj-lt"/>
        </a:defRPr>
      </a:lvl1pPr>
    </p:titleStyle>
    <p:bodyStyle>
      <a:lvl1pPr marL="228600" indent="-228600" algn="l" defTabSz="914400">
        <a:lnSpc>
          <a:spcPct val="90000"/>
        </a:lnSpc>
        <a:spcBef>
          <a:spcPts val="1000"/>
        </a:spcBef>
        <a:buFont typeface="Arial" panose="020B0604020202020204"/>
        <a:buChar char="•"/>
        <a:defRPr sz="2800" kern="1200">
          <a:solidFill>
            <a:schemeClr val="tx1"/>
          </a:solidFill>
          <a:latin typeface="+mn-lt"/>
          <a:ea typeface="+mn-lt"/>
          <a:cs typeface="+mn-lt"/>
        </a:defRPr>
      </a:lvl1pPr>
      <a:lvl2pPr marL="685800" indent="-228600" algn="l" defTabSz="914400">
        <a:lnSpc>
          <a:spcPct val="90000"/>
        </a:lnSpc>
        <a:spcBef>
          <a:spcPts val="500"/>
        </a:spcBef>
        <a:buFont typeface="Arial" panose="020B0604020202020204"/>
        <a:buChar char="•"/>
        <a:defRPr sz="2400" kern="1200">
          <a:solidFill>
            <a:schemeClr val="tx1"/>
          </a:solidFill>
          <a:latin typeface="+mn-lt"/>
          <a:ea typeface="+mn-lt"/>
          <a:cs typeface="+mn-lt"/>
        </a:defRPr>
      </a:lvl2pPr>
      <a:lvl3pPr marL="1143000" indent="-228600" algn="l" defTabSz="914400">
        <a:lnSpc>
          <a:spcPct val="90000"/>
        </a:lnSpc>
        <a:spcBef>
          <a:spcPts val="500"/>
        </a:spcBef>
        <a:buFont typeface="Arial" panose="020B0604020202020204"/>
        <a:buChar char="•"/>
        <a:defRPr sz="2000" kern="1200">
          <a:solidFill>
            <a:schemeClr val="tx1"/>
          </a:solidFill>
          <a:latin typeface="+mn-lt"/>
          <a:ea typeface="+mn-lt"/>
          <a:cs typeface="+mn-lt"/>
        </a:defRPr>
      </a:lvl3pPr>
      <a:lvl4pPr marL="1600200" indent="-228600" algn="l" defTabSz="914400">
        <a:lnSpc>
          <a:spcPct val="90000"/>
        </a:lnSpc>
        <a:spcBef>
          <a:spcPts val="500"/>
        </a:spcBef>
        <a:buFont typeface="Arial" panose="020B0604020202020204"/>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panose="020B0604020202020204"/>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panose="020B0604020202020204"/>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panose="020B0604020202020204"/>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panose="020B0604020202020204"/>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panose="020B0604020202020204"/>
        <a:buChar char="•"/>
        <a:defRPr sz="1800" kern="1200">
          <a:solidFill>
            <a:schemeClr val="tx1"/>
          </a:solidFill>
          <a:latin typeface="+mn-lt"/>
          <a:ea typeface="+mn-lt"/>
          <a:cs typeface="+mn-lt"/>
        </a:defRPr>
      </a:lvl9pPr>
    </p:bodyStyle>
    <p:otherStyle>
      <a:lvl1pPr marL="0" algn="l" defTabSz="914400">
        <a:buNone/>
        <a:defRPr sz="1800" kern="1200">
          <a:solidFill>
            <a:schemeClr val="tx1"/>
          </a:solidFill>
          <a:latin typeface="+mn-lt"/>
          <a:ea typeface="+mn-lt"/>
          <a:cs typeface="+mn-lt"/>
        </a:defRPr>
      </a:lvl1pPr>
      <a:lvl2pPr marL="457200" algn="l" defTabSz="914400">
        <a:buNone/>
        <a:defRPr sz="1800" kern="1200">
          <a:solidFill>
            <a:schemeClr val="tx1"/>
          </a:solidFill>
          <a:latin typeface="+mn-lt"/>
          <a:ea typeface="+mn-lt"/>
          <a:cs typeface="+mn-lt"/>
        </a:defRPr>
      </a:lvl2pPr>
      <a:lvl3pPr marL="914400" algn="l" defTabSz="914400">
        <a:buNone/>
        <a:defRPr sz="1800" kern="1200">
          <a:solidFill>
            <a:schemeClr val="tx1"/>
          </a:solidFill>
          <a:latin typeface="+mn-lt"/>
          <a:ea typeface="+mn-lt"/>
          <a:cs typeface="+mn-lt"/>
        </a:defRPr>
      </a:lvl3pPr>
      <a:lvl4pPr marL="1371600" algn="l" defTabSz="914400">
        <a:buNone/>
        <a:defRPr sz="1800" kern="1200">
          <a:solidFill>
            <a:schemeClr val="tx1"/>
          </a:solidFill>
          <a:latin typeface="+mn-lt"/>
          <a:ea typeface="+mn-lt"/>
          <a:cs typeface="+mn-lt"/>
        </a:defRPr>
      </a:lvl4pPr>
      <a:lvl5pPr marL="1828800" algn="l" defTabSz="914400">
        <a:buNone/>
        <a:defRPr sz="1800" kern="1200">
          <a:solidFill>
            <a:schemeClr val="tx1"/>
          </a:solidFill>
          <a:latin typeface="+mn-lt"/>
          <a:ea typeface="+mn-lt"/>
          <a:cs typeface="+mn-lt"/>
        </a:defRPr>
      </a:lvl5pPr>
      <a:lvl6pPr marL="2286000" algn="l" defTabSz="914400">
        <a:buNone/>
        <a:defRPr sz="1800" kern="1200">
          <a:solidFill>
            <a:schemeClr val="tx1"/>
          </a:solidFill>
          <a:latin typeface="+mn-lt"/>
          <a:ea typeface="+mn-lt"/>
          <a:cs typeface="+mn-lt"/>
        </a:defRPr>
      </a:lvl6pPr>
      <a:lvl7pPr marL="2743200" algn="l" defTabSz="914400">
        <a:buNone/>
        <a:defRPr sz="1800" kern="1200">
          <a:solidFill>
            <a:schemeClr val="tx1"/>
          </a:solidFill>
          <a:latin typeface="+mn-lt"/>
          <a:ea typeface="+mn-lt"/>
          <a:cs typeface="+mn-lt"/>
        </a:defRPr>
      </a:lvl7pPr>
      <a:lvl8pPr marL="3200400" algn="l" defTabSz="914400">
        <a:buNone/>
        <a:defRPr sz="1800" kern="1200">
          <a:solidFill>
            <a:schemeClr val="tx1"/>
          </a:solidFill>
          <a:latin typeface="+mn-lt"/>
          <a:ea typeface="+mn-lt"/>
          <a:cs typeface="+mn-lt"/>
        </a:defRPr>
      </a:lvl8pPr>
      <a:lvl9pPr marL="3657600" algn="l" defTabSz="914400">
        <a:buNone/>
        <a:defRPr sz="1800" kern="12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image" Target="../media/image1.png"/></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7.xml"/><Relationship Id="rId2" Type="http://schemas.openxmlformats.org/officeDocument/2006/relationships/image" Target="../media/image1.png"/><Relationship Id="rId1" Type="http://schemas.openxmlformats.org/officeDocument/2006/relationships/image" Target="../media/image2.png"/></Relationships>
</file>

<file path=ppt/slides/_rels/slide5.xml.rels><?xml version="1.0" encoding="UTF-8" standalone="yes"?>
<Relationships xmlns="http://schemas.openxmlformats.org/package/2006/relationships"><Relationship Id="rId6" Type="http://schemas.openxmlformats.org/officeDocument/2006/relationships/notesSlide" Target="../notesSlides/notesSlide5.xml"/><Relationship Id="rId5" Type="http://schemas.openxmlformats.org/officeDocument/2006/relationships/slideLayout" Target="../slideLayouts/slideLayout7.xml"/><Relationship Id="rId4" Type="http://schemas.openxmlformats.org/officeDocument/2006/relationships/image" Target="../media/image1.png"/><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image" Target="../media/image1.png"/></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7.xml"/><Relationship Id="rId2" Type="http://schemas.openxmlformats.org/officeDocument/2006/relationships/image" Target="../media/image1.png"/><Relationship Id="rId1"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image" Target="../media/image1.png"/></Relationships>
</file>

<file path=ppt/slides/_rels/slide11.xml.rels><?xml version="1.0" encoding="UTF-8" standalone="yes"?>
<Relationships xmlns="http://schemas.openxmlformats.org/package/2006/relationships"><Relationship Id="rId6" Type="http://schemas.openxmlformats.org/officeDocument/2006/relationships/notesSlide" Target="../notesSlides/notesSlide11.xml"/><Relationship Id="rId5" Type="http://schemas.openxmlformats.org/officeDocument/2006/relationships/slideLayout" Target="../slideLayouts/slideLayout7.xml"/><Relationship Id="rId4" Type="http://schemas.openxmlformats.org/officeDocument/2006/relationships/image" Target="../media/image1.png"/><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image" Target="../media/image7.png"/></Relationships>
</file>

<file path=ppt/slides/_rels/slide12.xml.rels><?xml version="1.0" encoding="UTF-8" standalone="yes"?>
<Relationships xmlns="http://schemas.openxmlformats.org/package/2006/relationships"><Relationship Id="rId7" Type="http://schemas.openxmlformats.org/officeDocument/2006/relationships/notesSlide" Target="../notesSlides/notesSlide12.xml"/><Relationship Id="rId6" Type="http://schemas.openxmlformats.org/officeDocument/2006/relationships/slideLayout" Target="../slideLayouts/slideLayout7.xml"/><Relationship Id="rId5" Type="http://schemas.openxmlformats.org/officeDocument/2006/relationships/image" Target="../media/image1.png"/><Relationship Id="rId4" Type="http://schemas.openxmlformats.org/officeDocument/2006/relationships/image" Target="../media/image13.png"/><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xml"/><Relationship Id="rId1" Type="http://schemas.openxmlformats.org/officeDocument/2006/relationships/image" Target="../media/image1.png"/></Relationships>
</file>

<file path=ppt/slides/_rels/slide14.xml.rels><?xml version="1.0" encoding="UTF-8" standalone="yes"?>
<Relationships xmlns="http://schemas.openxmlformats.org/package/2006/relationships"><Relationship Id="rId9" Type="http://schemas.openxmlformats.org/officeDocument/2006/relationships/tags" Target="../tags/tag8.xml"/><Relationship Id="rId8" Type="http://schemas.openxmlformats.org/officeDocument/2006/relationships/tags" Target="../tags/tag7.xml"/><Relationship Id="rId7" Type="http://schemas.openxmlformats.org/officeDocument/2006/relationships/tags" Target="../tags/tag6.xml"/><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7" Type="http://schemas.openxmlformats.org/officeDocument/2006/relationships/notesSlide" Target="../notesSlides/notesSlide14.xml"/><Relationship Id="rId16" Type="http://schemas.openxmlformats.org/officeDocument/2006/relationships/slideLayout" Target="../slideLayouts/slideLayout7.xml"/><Relationship Id="rId15" Type="http://schemas.openxmlformats.org/officeDocument/2006/relationships/image" Target="../media/image1.png"/><Relationship Id="rId14" Type="http://schemas.openxmlformats.org/officeDocument/2006/relationships/image" Target="../media/image14.png"/><Relationship Id="rId13" Type="http://schemas.openxmlformats.org/officeDocument/2006/relationships/tags" Target="../tags/tag12.xml"/><Relationship Id="rId12" Type="http://schemas.openxmlformats.org/officeDocument/2006/relationships/tags" Target="../tags/tag11.xml"/><Relationship Id="rId11" Type="http://schemas.openxmlformats.org/officeDocument/2006/relationships/tags" Target="../tags/tag10.xml"/><Relationship Id="rId10" Type="http://schemas.openxmlformats.org/officeDocument/2006/relationships/tags" Target="../tags/tag9.xml"/><Relationship Id="rId1" Type="http://schemas.openxmlformats.org/officeDocument/2006/relationships/image" Target="../media/image7.png"/></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15.xml"/><Relationship Id="rId3" Type="http://schemas.openxmlformats.org/officeDocument/2006/relationships/slideLayout" Target="../slideLayouts/slideLayout7.xml"/><Relationship Id="rId2" Type="http://schemas.openxmlformats.org/officeDocument/2006/relationships/image" Target="../media/image1.png"/><Relationship Id="rId1" Type="http://schemas.openxmlformats.org/officeDocument/2006/relationships/image" Target="../media/image8.png"/></Relationships>
</file>

<file path=ppt/slides/_rels/slide16.xml.rels><?xml version="1.0" encoding="UTF-8" standalone="yes"?>
<Relationships xmlns="http://schemas.openxmlformats.org/package/2006/relationships"><Relationship Id="rId5" Type="http://schemas.openxmlformats.org/officeDocument/2006/relationships/notesSlide" Target="../notesSlides/notesSlide16.xml"/><Relationship Id="rId4" Type="http://schemas.openxmlformats.org/officeDocument/2006/relationships/slideLayout" Target="../slideLayouts/slideLayout7.xml"/><Relationship Id="rId3" Type="http://schemas.openxmlformats.org/officeDocument/2006/relationships/image" Target="../media/image1.png"/><Relationship Id="rId2" Type="http://schemas.openxmlformats.org/officeDocument/2006/relationships/image" Target="../media/image15.png"/><Relationship Id="rId1" Type="http://schemas.openxmlformats.org/officeDocument/2006/relationships/image" Target="../media/image9.png"/></Relationships>
</file>

<file path=ppt/slides/_rels/slide17.xml.rels><?xml version="1.0" encoding="UTF-8" standalone="yes"?>
<Relationships xmlns="http://schemas.openxmlformats.org/package/2006/relationships"><Relationship Id="rId6" Type="http://schemas.openxmlformats.org/officeDocument/2006/relationships/notesSlide" Target="../notesSlides/notesSlide17.xml"/><Relationship Id="rId5" Type="http://schemas.openxmlformats.org/officeDocument/2006/relationships/slideLayout" Target="../slideLayouts/slideLayout7.xml"/><Relationship Id="rId4" Type="http://schemas.openxmlformats.org/officeDocument/2006/relationships/image" Target="../media/image1.png"/><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image" Target="../media/image13.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7.xml"/><Relationship Id="rId1" Type="http://schemas.openxmlformats.org/officeDocument/2006/relationships/image" Target="../media/image1.png"/></Relationships>
</file>

<file path=ppt/slides/_rels/slide19.xml.rels><?xml version="1.0" encoding="UTF-8" standalone="yes"?>
<Relationships xmlns="http://schemas.openxmlformats.org/package/2006/relationships"><Relationship Id="rId9" Type="http://schemas.openxmlformats.org/officeDocument/2006/relationships/tags" Target="../tags/tag20.xml"/><Relationship Id="rId8" Type="http://schemas.openxmlformats.org/officeDocument/2006/relationships/tags" Target="../tags/tag19.xml"/><Relationship Id="rId7" Type="http://schemas.openxmlformats.org/officeDocument/2006/relationships/tags" Target="../tags/tag18.xml"/><Relationship Id="rId6" Type="http://schemas.openxmlformats.org/officeDocument/2006/relationships/tags" Target="../tags/tag17.xml"/><Relationship Id="rId5" Type="http://schemas.openxmlformats.org/officeDocument/2006/relationships/tags" Target="../tags/tag16.xml"/><Relationship Id="rId4" Type="http://schemas.openxmlformats.org/officeDocument/2006/relationships/tags" Target="../tags/tag15.xml"/><Relationship Id="rId3" Type="http://schemas.openxmlformats.org/officeDocument/2006/relationships/tags" Target="../tags/tag14.xml"/><Relationship Id="rId2" Type="http://schemas.openxmlformats.org/officeDocument/2006/relationships/tags" Target="../tags/tag13.xml"/><Relationship Id="rId16" Type="http://schemas.openxmlformats.org/officeDocument/2006/relationships/notesSlide" Target="../notesSlides/notesSlide19.xml"/><Relationship Id="rId15" Type="http://schemas.openxmlformats.org/officeDocument/2006/relationships/slideLayout" Target="../slideLayouts/slideLayout7.xml"/><Relationship Id="rId14" Type="http://schemas.openxmlformats.org/officeDocument/2006/relationships/image" Target="../media/image1.png"/><Relationship Id="rId13" Type="http://schemas.openxmlformats.org/officeDocument/2006/relationships/tags" Target="../tags/tag24.xml"/><Relationship Id="rId12" Type="http://schemas.openxmlformats.org/officeDocument/2006/relationships/tags" Target="../tags/tag23.xml"/><Relationship Id="rId11" Type="http://schemas.openxmlformats.org/officeDocument/2006/relationships/tags" Target="../tags/tag22.xml"/><Relationship Id="rId10" Type="http://schemas.openxmlformats.org/officeDocument/2006/relationships/tags" Target="../tags/tag21.xml"/><Relationship Id="rId1" Type="http://schemas.openxmlformats.org/officeDocument/2006/relationships/image" Target="../media/image18.png"/></Relationships>
</file>

<file path=ppt/slides/_rels/slide20.xml.rels><?xml version="1.0" encoding="UTF-8" standalone="yes"?>
<Relationships xmlns="http://schemas.openxmlformats.org/package/2006/relationships"><Relationship Id="rId5" Type="http://schemas.openxmlformats.org/officeDocument/2006/relationships/notesSlide" Target="../notesSlides/notesSlide20.xml"/><Relationship Id="rId4" Type="http://schemas.openxmlformats.org/officeDocument/2006/relationships/slideLayout" Target="../slideLayouts/slideLayout7.xml"/><Relationship Id="rId3" Type="http://schemas.openxmlformats.org/officeDocument/2006/relationships/image" Target="../media/image1.png"/><Relationship Id="rId2" Type="http://schemas.openxmlformats.org/officeDocument/2006/relationships/image" Target="../media/image20.png"/><Relationship Id="rId1" Type="http://schemas.openxmlformats.org/officeDocument/2006/relationships/image" Target="../media/image19.png"/></Relationships>
</file>

<file path=ppt/slides/_rels/slide21.xml.rels><?xml version="1.0" encoding="UTF-8" standalone="yes"?>
<Relationships xmlns="http://schemas.openxmlformats.org/package/2006/relationships"><Relationship Id="rId6" Type="http://schemas.openxmlformats.org/officeDocument/2006/relationships/notesSlide" Target="../notesSlides/notesSlide21.xml"/><Relationship Id="rId5" Type="http://schemas.openxmlformats.org/officeDocument/2006/relationships/slideLayout" Target="../slideLayouts/slideLayout7.xml"/><Relationship Id="rId4" Type="http://schemas.openxmlformats.org/officeDocument/2006/relationships/image" Target="../media/image1.png"/><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10.png"/></Relationships>
</file>

<file path=ppt/slides/_rels/slide22.xml.rels><?xml version="1.0" encoding="UTF-8" standalone="yes"?>
<Relationships xmlns="http://schemas.openxmlformats.org/package/2006/relationships"><Relationship Id="rId6" Type="http://schemas.openxmlformats.org/officeDocument/2006/relationships/notesSlide" Target="../notesSlides/notesSlide22.xml"/><Relationship Id="rId5" Type="http://schemas.openxmlformats.org/officeDocument/2006/relationships/slideLayout" Target="../slideLayouts/slideLayout7.xml"/><Relationship Id="rId4" Type="http://schemas.openxmlformats.org/officeDocument/2006/relationships/image" Target="../media/image1.png"/><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10.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7.xml"/><Relationship Id="rId1" Type="http://schemas.openxmlformats.org/officeDocument/2006/relationships/image" Target="../media/image1.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7.xml"/><Relationship Id="rId1" Type="http://schemas.openxmlformats.org/officeDocument/2006/relationships/image" Target="../media/image1.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7.xml"/><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p:sp>
        <p:nvSpPr>
          <p:cNvPr id="5" name="矩形 4"/>
          <p:cNvSpPr>
            <a:spLocks noGrp="1"/>
          </p:cNvSpPr>
          <p:nvPr/>
        </p:nvSpPr>
        <p:spPr>
          <a:xfrm>
            <a:off x="0" y="1181100"/>
            <a:ext cx="12192000" cy="3048000"/>
          </a:xfrm>
          <a:prstGeom prst="rect">
            <a:avLst/>
          </a:prstGeom>
          <a:solidFill>
            <a:srgbClr val="085B97"/>
          </a:solidFill>
          <a:ln w="12700" cap="flat" cmpd="sng">
            <a:noFill/>
            <a:prstDash val="solid"/>
            <a:miter/>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6" name="文本框 5"/>
          <p:cNvSpPr>
            <a:spLocks noGrp="1"/>
          </p:cNvSpPr>
          <p:nvPr/>
        </p:nvSpPr>
        <p:spPr>
          <a:xfrm>
            <a:off x="825500" y="1665273"/>
            <a:ext cx="10541000" cy="502702"/>
          </a:xfrm>
          <a:prstGeom prst="rect">
            <a:avLst/>
          </a:prstGeom>
          <a:noFill/>
        </p:spPr>
        <p:txBody>
          <a:bodyPr vert="horz" wrap="square" lIns="25400" tIns="12700" rIns="25400" bIns="12700" anchor="ctr">
            <a:spAutoFit/>
          </a:bodyPr>
          <a:lstStyle/>
          <a:p>
            <a:pPr algn="ctr">
              <a:buNone/>
            </a:pPr>
            <a:r>
              <a:rPr sz="3100" b="1">
                <a:solidFill>
                  <a:srgbClr val="FFFFFF"/>
                </a:solidFill>
                <a:latin typeface="微软雅黑" panose="020B0503020204020204" charset="-122"/>
                <a:ea typeface="微软雅黑" panose="020B0503020204020204" charset="-122"/>
                <a:cs typeface="微软雅黑" panose="020B0503020204020204" charset="-122"/>
              </a:rPr>
              <a:t>多旋翼无人机磁干扰仿真研究</a:t>
            </a:r>
            <a:endParaRPr sz="3100" b="1">
              <a:solidFill>
                <a:srgbClr val="FFFFFF"/>
              </a:solidFill>
              <a:latin typeface="微软雅黑" panose="020B0503020204020204" charset="-122"/>
              <a:ea typeface="微软雅黑" panose="020B0503020204020204" charset="-122"/>
              <a:cs typeface="微软雅黑" panose="020B0503020204020204" charset="-122"/>
            </a:endParaRPr>
          </a:p>
        </p:txBody>
      </p:sp>
      <p:sp>
        <p:nvSpPr>
          <p:cNvPr id="7" name="文本框 6"/>
          <p:cNvSpPr>
            <a:spLocks noGrp="1"/>
          </p:cNvSpPr>
          <p:nvPr/>
        </p:nvSpPr>
        <p:spPr>
          <a:xfrm>
            <a:off x="825500" y="2595434"/>
            <a:ext cx="10541000" cy="391160"/>
          </a:xfrm>
          <a:prstGeom prst="rect">
            <a:avLst/>
          </a:prstGeom>
          <a:noFill/>
        </p:spPr>
        <p:txBody>
          <a:bodyPr vert="horz" wrap="square" lIns="25400" tIns="12700" rIns="25400" bIns="12700" anchor="ctr">
            <a:spAutoFit/>
          </a:bodyPr>
          <a:lstStyle/>
          <a:p>
            <a:pPr algn="ctr">
              <a:buNone/>
            </a:pPr>
            <a:r>
              <a:rPr sz="2400" b="1">
                <a:solidFill>
                  <a:srgbClr val="FFFFFF"/>
                </a:solidFill>
                <a:latin typeface="微软雅黑" panose="020B0503020204020204" charset="-122"/>
                <a:ea typeface="微软雅黑" panose="020B0503020204020204" charset="-122"/>
                <a:cs typeface="微软雅黑" panose="020B0503020204020204" charset="-122"/>
              </a:rPr>
              <a:t>聚焦地磁方向与铁磁部件响应</a:t>
            </a:r>
            <a:endParaRPr sz="2400" b="1">
              <a:solidFill>
                <a:srgbClr val="FFFFFF"/>
              </a:solidFill>
              <a:latin typeface="微软雅黑" panose="020B0503020204020204" charset="-122"/>
              <a:ea typeface="微软雅黑" panose="020B0503020204020204" charset="-122"/>
              <a:cs typeface="微软雅黑" panose="020B0503020204020204" charset="-122"/>
            </a:endParaRPr>
          </a:p>
        </p:txBody>
      </p:sp>
      <p:sp>
        <p:nvSpPr>
          <p:cNvPr id="8" name="文本框 7"/>
          <p:cNvSpPr>
            <a:spLocks noGrp="1"/>
          </p:cNvSpPr>
          <p:nvPr/>
        </p:nvSpPr>
        <p:spPr>
          <a:xfrm>
            <a:off x="952500" y="3340100"/>
            <a:ext cx="10287000" cy="302647"/>
          </a:xfrm>
          <a:prstGeom prst="rect">
            <a:avLst/>
          </a:prstGeom>
          <a:noFill/>
        </p:spPr>
        <p:txBody>
          <a:bodyPr vert="horz" wrap="square" lIns="25400" tIns="12700" rIns="25400" bIns="12700" anchor="ctr">
            <a:spAutoFit/>
          </a:bodyPr>
          <a:lstStyle/>
          <a:p>
            <a:pPr algn="ctr">
              <a:buNone/>
            </a:pPr>
            <a:r>
              <a:rPr>
                <a:solidFill>
                  <a:srgbClr val="FFFFFF"/>
                </a:solidFill>
                <a:latin typeface="微软雅黑" panose="020B0503020204020204" charset="-122"/>
                <a:ea typeface="微软雅黑" panose="020B0503020204020204" charset="-122"/>
                <a:cs typeface="微软雅黑" panose="020B0503020204020204" charset="-122"/>
              </a:rPr>
              <a:t>Simulation Study of Magnetic Interference from Multirotor UAVs</a:t>
            </a:r>
            <a:endParaRPr>
              <a:solidFill>
                <a:srgbClr val="FFFFFF"/>
              </a:solidFill>
              <a:latin typeface="微软雅黑" panose="020B0503020204020204" charset="-122"/>
              <a:ea typeface="微软雅黑" panose="020B0503020204020204" charset="-122"/>
              <a:cs typeface="微软雅黑" panose="020B0503020204020204" charset="-122"/>
            </a:endParaRPr>
          </a:p>
        </p:txBody>
      </p:sp>
      <p:sp>
        <p:nvSpPr>
          <p:cNvPr id="9" name="文本框 8"/>
          <p:cNvSpPr>
            <a:spLocks noGrp="1"/>
          </p:cNvSpPr>
          <p:nvPr/>
        </p:nvSpPr>
        <p:spPr>
          <a:xfrm>
            <a:off x="3810000" y="3684201"/>
            <a:ext cx="4572000" cy="579646"/>
          </a:xfrm>
          <a:prstGeom prst="rect">
            <a:avLst/>
          </a:prstGeom>
          <a:noFill/>
        </p:spPr>
        <p:txBody>
          <a:bodyPr vert="horz" wrap="square" lIns="25400" tIns="12700" rIns="25400" bIns="12700" anchor="ctr">
            <a:spAutoFit/>
          </a:bodyPr>
          <a:lstStyle/>
          <a:p>
            <a:pPr algn="ctr">
              <a:buNone/>
            </a:pPr>
            <a:r>
              <a:rPr>
                <a:solidFill>
                  <a:srgbClr val="DAE5F4"/>
                </a:solidFill>
                <a:latin typeface="微软雅黑" panose="020B0503020204020204" charset="-122"/>
                <a:ea typeface="微软雅黑" panose="020B0503020204020204" charset="-122"/>
                <a:cs typeface="微软雅黑" panose="020B0503020204020204" charset="-122"/>
              </a:rPr>
              <a:t>CHINA UNIVERSITY OF GEOSCIENCES (BEIJING)</a:t>
            </a:r>
            <a:endParaRPr>
              <a:solidFill>
                <a:srgbClr val="DAE5F4"/>
              </a:solidFill>
              <a:latin typeface="微软雅黑" panose="020B0503020204020204" charset="-122"/>
              <a:ea typeface="微软雅黑" panose="020B0503020204020204" charset="-122"/>
              <a:cs typeface="微软雅黑" panose="020B0503020204020204" charset="-122"/>
            </a:endParaRPr>
          </a:p>
        </p:txBody>
      </p:sp>
      <p:sp>
        <p:nvSpPr>
          <p:cNvPr id="10" name="文本框 9"/>
          <p:cNvSpPr>
            <a:spLocks noGrp="1"/>
          </p:cNvSpPr>
          <p:nvPr/>
        </p:nvSpPr>
        <p:spPr>
          <a:xfrm>
            <a:off x="4953000" y="4730115"/>
            <a:ext cx="4191000" cy="302647"/>
          </a:xfrm>
          <a:prstGeom prst="rect">
            <a:avLst/>
          </a:prstGeom>
          <a:noFill/>
        </p:spPr>
        <p:txBody>
          <a:bodyPr vert="horz" wrap="square" lIns="25400" tIns="12700" rIns="25400" bIns="12700" anchor="ctr">
            <a:spAutoFit/>
          </a:bodyPr>
          <a:lstStyle/>
          <a:p>
            <a:r>
              <a:rPr b="1">
                <a:solidFill>
                  <a:srgbClr val="085B97"/>
                </a:solidFill>
                <a:latin typeface="微软雅黑" panose="020B0503020204020204" charset="-122"/>
                <a:ea typeface="微软雅黑" panose="020B0503020204020204" charset="-122"/>
                <a:cs typeface="微软雅黑" panose="020B0503020204020204" charset="-122"/>
              </a:rPr>
              <a:t>报告人：田轶媛</a:t>
            </a:r>
            <a:endParaRPr b="1">
              <a:solidFill>
                <a:srgbClr val="085B97"/>
              </a:solidFill>
              <a:latin typeface="微软雅黑" panose="020B0503020204020204" charset="-122"/>
              <a:ea typeface="微软雅黑" panose="020B0503020204020204" charset="-122"/>
              <a:cs typeface="微软雅黑" panose="020B0503020204020204" charset="-122"/>
            </a:endParaRPr>
          </a:p>
        </p:txBody>
      </p:sp>
      <p:sp>
        <p:nvSpPr>
          <p:cNvPr id="11" name="文本框 10"/>
          <p:cNvSpPr>
            <a:spLocks noGrp="1"/>
          </p:cNvSpPr>
          <p:nvPr/>
        </p:nvSpPr>
        <p:spPr>
          <a:xfrm>
            <a:off x="4953000" y="5212715"/>
            <a:ext cx="5461000" cy="302647"/>
          </a:xfrm>
          <a:prstGeom prst="rect">
            <a:avLst/>
          </a:prstGeom>
          <a:noFill/>
        </p:spPr>
        <p:txBody>
          <a:bodyPr vert="horz" wrap="square" lIns="25400" tIns="12700" rIns="25400" bIns="12700" anchor="ctr">
            <a:spAutoFit/>
          </a:bodyPr>
          <a:lstStyle/>
          <a:p>
            <a:r>
              <a:rPr b="1">
                <a:solidFill>
                  <a:srgbClr val="085B97"/>
                </a:solidFill>
                <a:latin typeface="微软雅黑" panose="020B0503020204020204" charset="-122"/>
                <a:ea typeface="微软雅黑" panose="020B0503020204020204" charset="-122"/>
                <a:cs typeface="微软雅黑" panose="020B0503020204020204" charset="-122"/>
              </a:rPr>
              <a:t>单位：中国地质大学（北京）</a:t>
            </a:r>
            <a:endParaRPr b="1">
              <a:solidFill>
                <a:srgbClr val="085B97"/>
              </a:solidFill>
              <a:latin typeface="微软雅黑" panose="020B0503020204020204" charset="-122"/>
              <a:ea typeface="微软雅黑" panose="020B0503020204020204" charset="-122"/>
              <a:cs typeface="微软雅黑" panose="020B0503020204020204" charset="-122"/>
            </a:endParaRPr>
          </a:p>
        </p:txBody>
      </p:sp>
      <p:sp>
        <p:nvSpPr>
          <p:cNvPr id="12" name="文本框 11"/>
          <p:cNvSpPr>
            <a:spLocks noGrp="1"/>
          </p:cNvSpPr>
          <p:nvPr/>
        </p:nvSpPr>
        <p:spPr>
          <a:xfrm>
            <a:off x="4953000" y="5695509"/>
            <a:ext cx="4191000" cy="302260"/>
          </a:xfrm>
          <a:prstGeom prst="rect">
            <a:avLst/>
          </a:prstGeom>
          <a:noFill/>
        </p:spPr>
        <p:txBody>
          <a:bodyPr vert="horz" wrap="square" lIns="25400" tIns="12700" rIns="25400" bIns="12700" anchor="ctr">
            <a:spAutoFit/>
          </a:bodyPr>
          <a:lstStyle/>
          <a:p>
            <a:r>
              <a:rPr b="1">
                <a:solidFill>
                  <a:srgbClr val="085B97"/>
                </a:solidFill>
                <a:latin typeface="微软雅黑" panose="020B0503020204020204" charset="-122"/>
                <a:ea typeface="微软雅黑" panose="020B0503020204020204" charset="-122"/>
                <a:cs typeface="微软雅黑" panose="020B0503020204020204" charset="-122"/>
              </a:rPr>
              <a:t>日期：2026.</a:t>
            </a:r>
            <a:r>
              <a:rPr lang="en-US" b="1">
                <a:solidFill>
                  <a:srgbClr val="085B97"/>
                </a:solidFill>
                <a:latin typeface="微软雅黑" panose="020B0503020204020204" charset="-122"/>
                <a:ea typeface="微软雅黑" panose="020B0503020204020204" charset="-122"/>
                <a:cs typeface="微软雅黑" panose="020B0503020204020204" charset="-122"/>
              </a:rPr>
              <a:t>10</a:t>
            </a:r>
            <a:endParaRPr lang="en-US" b="1">
              <a:solidFill>
                <a:srgbClr val="085B97"/>
              </a:solidFill>
              <a:latin typeface="微软雅黑" panose="020B0503020204020204" charset="-122"/>
              <a:ea typeface="微软雅黑" panose="020B0503020204020204" charset="-122"/>
              <a:cs typeface="微软雅黑" panose="020B0503020204020204" charset="-122"/>
            </a:endParaRPr>
          </a:p>
        </p:txBody>
      </p:sp>
      <p:pic>
        <p:nvPicPr>
          <p:cNvPr id="4" name="Image 0" descr="/mnt/data/tian_unzip/ppt/media/image1.png"/>
          <p:cNvPicPr>
            <a:picLocks noChangeAspect="1"/>
          </p:cNvPicPr>
          <p:nvPr/>
        </p:nvPicPr>
        <p:blipFill>
          <a:blip r:embed="rId1"/>
          <a:stretch>
            <a:fillRect/>
          </a:stretch>
        </p:blipFill>
        <p:spPr>
          <a:xfrm>
            <a:off x="9829800" y="109728"/>
            <a:ext cx="1965960" cy="53035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p:sp>
        <p:nvSpPr>
          <p:cNvPr id="2" name="矩形 1"/>
          <p:cNvSpPr>
            <a:spLocks noGrp="1"/>
          </p:cNvSpPr>
          <p:nvPr/>
        </p:nvSpPr>
        <p:spPr>
          <a:xfrm>
            <a:off x="0" y="0"/>
            <a:ext cx="3492500" cy="6858000"/>
          </a:xfrm>
          <a:prstGeom prst="rect">
            <a:avLst/>
          </a:prstGeom>
          <a:solidFill>
            <a:srgbClr val="085B97"/>
          </a:solidFill>
          <a:ln w="12700" cap="flat" cmpd="sng">
            <a:noFill/>
            <a:prstDash val="solid"/>
            <a:miter/>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3" name="文本框 2"/>
          <p:cNvSpPr>
            <a:spLocks noGrp="1"/>
          </p:cNvSpPr>
          <p:nvPr/>
        </p:nvSpPr>
        <p:spPr>
          <a:xfrm>
            <a:off x="304800" y="2180595"/>
            <a:ext cx="2857500" cy="564257"/>
          </a:xfrm>
          <a:prstGeom prst="rect">
            <a:avLst/>
          </a:prstGeom>
          <a:noFill/>
        </p:spPr>
        <p:txBody>
          <a:bodyPr vert="horz" wrap="square" lIns="25400" tIns="12700" rIns="25400" bIns="12700" anchor="ctr">
            <a:spAutoFit/>
          </a:bodyPr>
          <a:lstStyle/>
          <a:p>
            <a:pPr algn="ctr">
              <a:buNone/>
            </a:pPr>
            <a:r>
              <a:rPr sz="3500">
                <a:solidFill>
                  <a:srgbClr val="FFFFFF"/>
                </a:solidFill>
                <a:latin typeface="微软雅黑" panose="020B0503020204020204" charset="-122"/>
                <a:ea typeface="微软雅黑" panose="020B0503020204020204" charset="-122"/>
                <a:cs typeface="微软雅黑" panose="020B0503020204020204" charset="-122"/>
              </a:rPr>
              <a:t>汇报提纲</a:t>
            </a:r>
            <a:endParaRPr sz="3500">
              <a:solidFill>
                <a:srgbClr val="FFFFFF"/>
              </a:solidFill>
              <a:latin typeface="微软雅黑" panose="020B0503020204020204" charset="-122"/>
              <a:ea typeface="微软雅黑" panose="020B0503020204020204" charset="-122"/>
              <a:cs typeface="微软雅黑" panose="020B0503020204020204" charset="-122"/>
            </a:endParaRPr>
          </a:p>
        </p:txBody>
      </p:sp>
      <p:sp>
        <p:nvSpPr>
          <p:cNvPr id="4" name="文本框 3"/>
          <p:cNvSpPr>
            <a:spLocks noGrp="1"/>
          </p:cNvSpPr>
          <p:nvPr/>
        </p:nvSpPr>
        <p:spPr>
          <a:xfrm>
            <a:off x="584200" y="3161928"/>
            <a:ext cx="2349500" cy="379591"/>
          </a:xfrm>
          <a:prstGeom prst="rect">
            <a:avLst/>
          </a:prstGeom>
          <a:noFill/>
        </p:spPr>
        <p:txBody>
          <a:bodyPr vert="horz" wrap="square" lIns="25400" tIns="12700" rIns="25400" bIns="12700" anchor="ctr">
            <a:spAutoFit/>
          </a:bodyPr>
          <a:lstStyle/>
          <a:p>
            <a:pPr algn="ctr">
              <a:buNone/>
            </a:pPr>
            <a:r>
              <a:rPr sz="2300">
                <a:solidFill>
                  <a:srgbClr val="FFFFFF"/>
                </a:solidFill>
                <a:latin typeface="微软雅黑" panose="020B0503020204020204" charset="-122"/>
                <a:ea typeface="微软雅黑" panose="020B0503020204020204" charset="-122"/>
                <a:cs typeface="微软雅黑" panose="020B0503020204020204" charset="-122"/>
              </a:rPr>
              <a:t>CONTENTS</a:t>
            </a:r>
            <a:endParaRPr sz="2300">
              <a:solidFill>
                <a:srgbClr val="FFFFFF"/>
              </a:solidFill>
              <a:latin typeface="微软雅黑" panose="020B0503020204020204" charset="-122"/>
              <a:ea typeface="微软雅黑" panose="020B0503020204020204" charset="-122"/>
              <a:cs typeface="微软雅黑" panose="020B0503020204020204" charset="-122"/>
            </a:endParaRPr>
          </a:p>
        </p:txBody>
      </p:sp>
      <p:sp>
        <p:nvSpPr>
          <p:cNvPr id="7" name="文本框 6"/>
          <p:cNvSpPr>
            <a:spLocks noGrp="1"/>
          </p:cNvSpPr>
          <p:nvPr/>
        </p:nvSpPr>
        <p:spPr>
          <a:xfrm>
            <a:off x="5461000" y="1559411"/>
            <a:ext cx="965200" cy="333425"/>
          </a:xfrm>
          <a:prstGeom prst="rect">
            <a:avLst/>
          </a:prstGeom>
          <a:noFill/>
        </p:spPr>
        <p:txBody>
          <a:bodyPr vert="horz" wrap="square" lIns="25400" tIns="12700" rIns="25400" bIns="12700" anchor="ctr">
            <a:spAutoFit/>
          </a:bodyPr>
          <a:lstStyle/>
          <a:p>
            <a:r>
              <a:rPr sz="2000" b="1">
                <a:solidFill>
                  <a:srgbClr val="191919"/>
                </a:solidFill>
                <a:latin typeface="微软雅黑" panose="020B0503020204020204" charset="-122"/>
                <a:ea typeface="微软雅黑" panose="020B0503020204020204" charset="-122"/>
                <a:cs typeface="微软雅黑" panose="020B0503020204020204" charset="-122"/>
              </a:rPr>
              <a:t>01 /</a:t>
            </a:r>
            <a:endParaRPr sz="2000" b="1">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8" name="文本框 7"/>
          <p:cNvSpPr>
            <a:spLocks noGrp="1"/>
          </p:cNvSpPr>
          <p:nvPr/>
        </p:nvSpPr>
        <p:spPr>
          <a:xfrm>
            <a:off x="6502400" y="1559411"/>
            <a:ext cx="4572000" cy="333425"/>
          </a:xfrm>
          <a:prstGeom prst="rect">
            <a:avLst/>
          </a:prstGeom>
          <a:noFill/>
        </p:spPr>
        <p:txBody>
          <a:bodyPr vert="horz" wrap="square" lIns="25400" tIns="12700" rIns="25400" bIns="12700" anchor="ctr">
            <a:spAutoFit/>
          </a:bodyPr>
          <a:lstStyle/>
          <a:p>
            <a:r>
              <a:rPr sz="2000" b="1">
                <a:solidFill>
                  <a:srgbClr val="191919"/>
                </a:solidFill>
                <a:latin typeface="微软雅黑" panose="020B0503020204020204" charset="-122"/>
                <a:ea typeface="微软雅黑" panose="020B0503020204020204" charset="-122"/>
                <a:cs typeface="微软雅黑" panose="020B0503020204020204" charset="-122"/>
              </a:rPr>
              <a:t>研究背景与意义</a:t>
            </a:r>
            <a:endParaRPr sz="2000" b="1">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9" name="文本框 8"/>
          <p:cNvSpPr>
            <a:spLocks noGrp="1"/>
          </p:cNvSpPr>
          <p:nvPr/>
        </p:nvSpPr>
        <p:spPr>
          <a:xfrm>
            <a:off x="5461000" y="2296011"/>
            <a:ext cx="965200" cy="333425"/>
          </a:xfrm>
          <a:prstGeom prst="rect">
            <a:avLst/>
          </a:prstGeom>
          <a:noFill/>
        </p:spPr>
        <p:txBody>
          <a:bodyPr vert="horz" wrap="square" lIns="25400" tIns="12700" rIns="25400" bIns="12700" anchor="ctr">
            <a:spAutoFit/>
          </a:bodyPr>
          <a:lstStyle/>
          <a:p>
            <a:r>
              <a:rPr sz="2000" b="1">
                <a:solidFill>
                  <a:srgbClr val="191919"/>
                </a:solidFill>
                <a:latin typeface="微软雅黑" panose="020B0503020204020204" charset="-122"/>
                <a:ea typeface="微软雅黑" panose="020B0503020204020204" charset="-122"/>
                <a:cs typeface="微软雅黑" panose="020B0503020204020204" charset="-122"/>
              </a:rPr>
              <a:t>02 /</a:t>
            </a:r>
            <a:endParaRPr sz="2000" b="1">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10" name="文本框 9"/>
          <p:cNvSpPr>
            <a:spLocks noGrp="1"/>
          </p:cNvSpPr>
          <p:nvPr/>
        </p:nvSpPr>
        <p:spPr>
          <a:xfrm>
            <a:off x="6502400" y="2296011"/>
            <a:ext cx="4572000" cy="333425"/>
          </a:xfrm>
          <a:prstGeom prst="rect">
            <a:avLst/>
          </a:prstGeom>
          <a:noFill/>
        </p:spPr>
        <p:txBody>
          <a:bodyPr vert="horz" wrap="square" lIns="25400" tIns="12700" rIns="25400" bIns="12700" anchor="ctr">
            <a:spAutoFit/>
          </a:bodyPr>
          <a:lstStyle/>
          <a:p>
            <a:r>
              <a:rPr sz="2000" b="1">
                <a:solidFill>
                  <a:srgbClr val="191919"/>
                </a:solidFill>
                <a:latin typeface="微软雅黑" panose="020B0503020204020204" charset="-122"/>
                <a:ea typeface="微软雅黑" panose="020B0503020204020204" charset="-122"/>
                <a:cs typeface="微软雅黑" panose="020B0503020204020204" charset="-122"/>
              </a:rPr>
              <a:t>理论基础与方法</a:t>
            </a:r>
            <a:endParaRPr sz="2000" b="1">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11" name="文本框 10"/>
          <p:cNvSpPr>
            <a:spLocks noGrp="1"/>
          </p:cNvSpPr>
          <p:nvPr/>
        </p:nvSpPr>
        <p:spPr>
          <a:xfrm>
            <a:off x="5461000" y="3032611"/>
            <a:ext cx="965200" cy="333425"/>
          </a:xfrm>
          <a:prstGeom prst="rect">
            <a:avLst/>
          </a:prstGeom>
          <a:noFill/>
        </p:spPr>
        <p:txBody>
          <a:bodyPr vert="horz" wrap="square" lIns="25400" tIns="12700" rIns="25400" bIns="12700" anchor="ctr">
            <a:spAutoFit/>
          </a:bodyPr>
          <a:lstStyle/>
          <a:p>
            <a:r>
              <a:rPr sz="2000" b="1">
                <a:solidFill>
                  <a:srgbClr val="191919"/>
                </a:solidFill>
                <a:latin typeface="微软雅黑" panose="020B0503020204020204" charset="-122"/>
                <a:ea typeface="微软雅黑" panose="020B0503020204020204" charset="-122"/>
                <a:cs typeface="微软雅黑" panose="020B0503020204020204" charset="-122"/>
              </a:rPr>
              <a:t>03 /</a:t>
            </a:r>
            <a:endParaRPr sz="2000" b="1">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12" name="文本框 11"/>
          <p:cNvSpPr>
            <a:spLocks noGrp="1"/>
          </p:cNvSpPr>
          <p:nvPr/>
        </p:nvSpPr>
        <p:spPr>
          <a:xfrm>
            <a:off x="6502400" y="3032611"/>
            <a:ext cx="4572000" cy="333425"/>
          </a:xfrm>
          <a:prstGeom prst="rect">
            <a:avLst/>
          </a:prstGeom>
          <a:noFill/>
        </p:spPr>
        <p:txBody>
          <a:bodyPr vert="horz" wrap="square" lIns="25400" tIns="12700" rIns="25400" bIns="12700" anchor="ctr">
            <a:spAutoFit/>
          </a:bodyPr>
          <a:lstStyle/>
          <a:p>
            <a:r>
              <a:rPr sz="2000" b="1">
                <a:solidFill>
                  <a:srgbClr val="191919"/>
                </a:solidFill>
                <a:latin typeface="微软雅黑" panose="020B0503020204020204" charset="-122"/>
                <a:ea typeface="微软雅黑" panose="020B0503020204020204" charset="-122"/>
                <a:cs typeface="微软雅黑" panose="020B0503020204020204" charset="-122"/>
              </a:rPr>
              <a:t>模型构建与设置</a:t>
            </a:r>
            <a:endParaRPr sz="2000" b="1">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13" name="文本框 12"/>
          <p:cNvSpPr>
            <a:spLocks noGrp="1"/>
          </p:cNvSpPr>
          <p:nvPr/>
        </p:nvSpPr>
        <p:spPr>
          <a:xfrm>
            <a:off x="5461000" y="3769211"/>
            <a:ext cx="965200" cy="333425"/>
          </a:xfrm>
          <a:prstGeom prst="rect">
            <a:avLst/>
          </a:prstGeom>
          <a:noFill/>
        </p:spPr>
        <p:txBody>
          <a:bodyPr vert="horz" wrap="square" lIns="25400" tIns="12700" rIns="25400" bIns="12700" anchor="ctr">
            <a:spAutoFit/>
          </a:bodyPr>
          <a:lstStyle/>
          <a:p>
            <a:r>
              <a:rPr sz="2000" b="1">
                <a:solidFill>
                  <a:srgbClr val="191919"/>
                </a:solidFill>
                <a:latin typeface="微软雅黑" panose="020B0503020204020204" charset="-122"/>
                <a:ea typeface="微软雅黑" panose="020B0503020204020204" charset="-122"/>
                <a:cs typeface="微软雅黑" panose="020B0503020204020204" charset="-122"/>
              </a:rPr>
              <a:t>04 /</a:t>
            </a:r>
            <a:endParaRPr sz="2000" b="1">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14" name="文本框 13"/>
          <p:cNvSpPr>
            <a:spLocks noGrp="1"/>
          </p:cNvSpPr>
          <p:nvPr/>
        </p:nvSpPr>
        <p:spPr>
          <a:xfrm>
            <a:off x="6502400" y="3769211"/>
            <a:ext cx="4572000" cy="333425"/>
          </a:xfrm>
          <a:prstGeom prst="rect">
            <a:avLst/>
          </a:prstGeom>
          <a:noFill/>
        </p:spPr>
        <p:txBody>
          <a:bodyPr vert="horz" wrap="square" lIns="25400" tIns="12700" rIns="25400" bIns="12700" anchor="ctr">
            <a:spAutoFit/>
          </a:bodyPr>
          <a:lstStyle/>
          <a:p>
            <a:r>
              <a:rPr sz="2000" b="1">
                <a:solidFill>
                  <a:srgbClr val="191919"/>
                </a:solidFill>
                <a:latin typeface="微软雅黑" panose="020B0503020204020204" charset="-122"/>
                <a:ea typeface="微软雅黑" panose="020B0503020204020204" charset="-122"/>
                <a:cs typeface="微软雅黑" panose="020B0503020204020204" charset="-122"/>
              </a:rPr>
              <a:t>仿真结果与认识</a:t>
            </a:r>
            <a:endParaRPr sz="2000" b="1">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15" name="文本框 14"/>
          <p:cNvSpPr>
            <a:spLocks noGrp="1"/>
          </p:cNvSpPr>
          <p:nvPr/>
        </p:nvSpPr>
        <p:spPr>
          <a:xfrm>
            <a:off x="5461000" y="4505811"/>
            <a:ext cx="965200" cy="333425"/>
          </a:xfrm>
          <a:prstGeom prst="rect">
            <a:avLst/>
          </a:prstGeom>
          <a:noFill/>
        </p:spPr>
        <p:txBody>
          <a:bodyPr vert="horz" wrap="square" lIns="25400" tIns="12700" rIns="25400" bIns="12700" anchor="ctr">
            <a:spAutoFit/>
          </a:bodyPr>
          <a:lstStyle/>
          <a:p>
            <a:r>
              <a:rPr sz="2000" b="1">
                <a:solidFill>
                  <a:srgbClr val="191919"/>
                </a:solidFill>
                <a:latin typeface="微软雅黑" panose="020B0503020204020204" charset="-122"/>
                <a:ea typeface="微软雅黑" panose="020B0503020204020204" charset="-122"/>
                <a:cs typeface="微软雅黑" panose="020B0503020204020204" charset="-122"/>
              </a:rPr>
              <a:t>05 /</a:t>
            </a:r>
            <a:endParaRPr sz="2000" b="1">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16" name="文本框 15"/>
          <p:cNvSpPr>
            <a:spLocks noGrp="1"/>
          </p:cNvSpPr>
          <p:nvPr/>
        </p:nvSpPr>
        <p:spPr>
          <a:xfrm>
            <a:off x="6502400" y="4505811"/>
            <a:ext cx="4572000" cy="333425"/>
          </a:xfrm>
          <a:prstGeom prst="rect">
            <a:avLst/>
          </a:prstGeom>
          <a:noFill/>
        </p:spPr>
        <p:txBody>
          <a:bodyPr vert="horz" wrap="square" lIns="25400" tIns="12700" rIns="25400" bIns="12700" anchor="ctr">
            <a:spAutoFit/>
          </a:bodyPr>
          <a:lstStyle/>
          <a:p>
            <a:r>
              <a:rPr sz="2000" b="1">
                <a:solidFill>
                  <a:srgbClr val="191919"/>
                </a:solidFill>
                <a:latin typeface="微软雅黑" panose="020B0503020204020204" charset="-122"/>
                <a:ea typeface="微软雅黑" panose="020B0503020204020204" charset="-122"/>
                <a:cs typeface="微软雅黑" panose="020B0503020204020204" charset="-122"/>
              </a:rPr>
              <a:t>结论与展望</a:t>
            </a:r>
            <a:endParaRPr sz="2000" b="1">
              <a:solidFill>
                <a:srgbClr val="191919"/>
              </a:solidFill>
              <a:latin typeface="微软雅黑" panose="020B0503020204020204" charset="-122"/>
              <a:ea typeface="微软雅黑" panose="020B0503020204020204" charset="-122"/>
              <a:cs typeface="微软雅黑" panose="020B0503020204020204" charset="-122"/>
            </a:endParaRPr>
          </a:p>
        </p:txBody>
      </p:sp>
      <p:pic>
        <p:nvPicPr>
          <p:cNvPr id="6" name="Image 0" descr="/mnt/data/tian_unzip/ppt/media/image1.png"/>
          <p:cNvPicPr>
            <a:picLocks noChangeAspect="1"/>
          </p:cNvPicPr>
          <p:nvPr/>
        </p:nvPicPr>
        <p:blipFill>
          <a:blip r:embed="rId1"/>
          <a:stretch>
            <a:fillRect/>
          </a:stretch>
        </p:blipFill>
        <p:spPr>
          <a:xfrm>
            <a:off x="9829800" y="109728"/>
            <a:ext cx="1965960" cy="530352"/>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p:sp>
        <p:nvSpPr>
          <p:cNvPr id="2" name="矩形 1"/>
          <p:cNvSpPr>
            <a:spLocks noGrp="1"/>
          </p:cNvSpPr>
          <p:nvPr/>
        </p:nvSpPr>
        <p:spPr>
          <a:xfrm>
            <a:off x="0" y="0"/>
            <a:ext cx="3492500" cy="6858000"/>
          </a:xfrm>
          <a:prstGeom prst="rect">
            <a:avLst/>
          </a:prstGeom>
          <a:solidFill>
            <a:srgbClr val="085B97"/>
          </a:solidFill>
          <a:ln w="12700" cap="flat" cmpd="sng">
            <a:noFill/>
            <a:prstDash val="solid"/>
            <a:miter/>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3" name="文本框 2"/>
          <p:cNvSpPr>
            <a:spLocks noGrp="1"/>
          </p:cNvSpPr>
          <p:nvPr/>
        </p:nvSpPr>
        <p:spPr>
          <a:xfrm>
            <a:off x="304800" y="2180595"/>
            <a:ext cx="2857500" cy="564257"/>
          </a:xfrm>
          <a:prstGeom prst="rect">
            <a:avLst/>
          </a:prstGeom>
          <a:noFill/>
        </p:spPr>
        <p:txBody>
          <a:bodyPr vert="horz" wrap="square" lIns="25400" tIns="12700" rIns="25400" bIns="12700" anchor="ctr">
            <a:spAutoFit/>
          </a:bodyPr>
          <a:lstStyle/>
          <a:p>
            <a:pPr algn="ctr">
              <a:buNone/>
            </a:pPr>
            <a:r>
              <a:rPr sz="3500">
                <a:solidFill>
                  <a:srgbClr val="FFFFFF"/>
                </a:solidFill>
                <a:latin typeface="微软雅黑" panose="020B0503020204020204" charset="-122"/>
                <a:ea typeface="微软雅黑" panose="020B0503020204020204" charset="-122"/>
                <a:cs typeface="微软雅黑" panose="020B0503020204020204" charset="-122"/>
              </a:rPr>
              <a:t>汇报提纲</a:t>
            </a:r>
            <a:endParaRPr sz="3500">
              <a:solidFill>
                <a:srgbClr val="FFFFFF"/>
              </a:solidFill>
              <a:latin typeface="微软雅黑" panose="020B0503020204020204" charset="-122"/>
              <a:ea typeface="微软雅黑" panose="020B0503020204020204" charset="-122"/>
              <a:cs typeface="微软雅黑" panose="020B0503020204020204" charset="-122"/>
            </a:endParaRPr>
          </a:p>
        </p:txBody>
      </p:sp>
      <p:sp>
        <p:nvSpPr>
          <p:cNvPr id="4" name="文本框 3"/>
          <p:cNvSpPr>
            <a:spLocks noGrp="1"/>
          </p:cNvSpPr>
          <p:nvPr/>
        </p:nvSpPr>
        <p:spPr>
          <a:xfrm>
            <a:off x="584200" y="3161928"/>
            <a:ext cx="2349500" cy="379591"/>
          </a:xfrm>
          <a:prstGeom prst="rect">
            <a:avLst/>
          </a:prstGeom>
          <a:noFill/>
        </p:spPr>
        <p:txBody>
          <a:bodyPr vert="horz" wrap="square" lIns="25400" tIns="12700" rIns="25400" bIns="12700" anchor="ctr">
            <a:spAutoFit/>
          </a:bodyPr>
          <a:lstStyle/>
          <a:p>
            <a:pPr algn="ctr">
              <a:buNone/>
            </a:pPr>
            <a:r>
              <a:rPr sz="2300">
                <a:solidFill>
                  <a:srgbClr val="FFFFFF"/>
                </a:solidFill>
                <a:latin typeface="微软雅黑" panose="020B0503020204020204" charset="-122"/>
                <a:ea typeface="微软雅黑" panose="020B0503020204020204" charset="-122"/>
                <a:cs typeface="微软雅黑" panose="020B0503020204020204" charset="-122"/>
              </a:rPr>
              <a:t>CONTENTS</a:t>
            </a:r>
            <a:endParaRPr sz="2300">
              <a:solidFill>
                <a:srgbClr val="FFFFFF"/>
              </a:solidFill>
              <a:latin typeface="微软雅黑" panose="020B0503020204020204" charset="-122"/>
              <a:ea typeface="微软雅黑" panose="020B0503020204020204" charset="-122"/>
              <a:cs typeface="微软雅黑" panose="020B0503020204020204" charset="-122"/>
            </a:endParaRPr>
          </a:p>
        </p:txBody>
      </p:sp>
      <p:sp>
        <p:nvSpPr>
          <p:cNvPr id="7" name="文本框 6"/>
          <p:cNvSpPr>
            <a:spLocks noGrp="1"/>
          </p:cNvSpPr>
          <p:nvPr/>
        </p:nvSpPr>
        <p:spPr>
          <a:xfrm>
            <a:off x="5461000" y="1559411"/>
            <a:ext cx="965200" cy="333425"/>
          </a:xfrm>
          <a:prstGeom prst="rect">
            <a:avLst/>
          </a:prstGeom>
          <a:noFill/>
        </p:spPr>
        <p:txBody>
          <a:bodyPr vert="horz" wrap="square" lIns="25400" tIns="12700" rIns="25400" bIns="12700" anchor="ctr">
            <a:spAutoFit/>
          </a:bodyPr>
          <a:lstStyle/>
          <a:p>
            <a:r>
              <a:rPr sz="2000" b="1">
                <a:solidFill>
                  <a:srgbClr val="ED1C24"/>
                </a:solidFill>
                <a:latin typeface="微软雅黑" panose="020B0503020204020204" charset="-122"/>
                <a:ea typeface="微软雅黑" panose="020B0503020204020204" charset="-122"/>
                <a:cs typeface="微软雅黑" panose="020B0503020204020204" charset="-122"/>
              </a:rPr>
              <a:t>01 /</a:t>
            </a:r>
            <a:endParaRPr sz="2000" b="1">
              <a:solidFill>
                <a:srgbClr val="ED1C24"/>
              </a:solidFill>
              <a:latin typeface="微软雅黑" panose="020B0503020204020204" charset="-122"/>
              <a:ea typeface="微软雅黑" panose="020B0503020204020204" charset="-122"/>
              <a:cs typeface="微软雅黑" panose="020B0503020204020204" charset="-122"/>
            </a:endParaRPr>
          </a:p>
        </p:txBody>
      </p:sp>
      <p:sp>
        <p:nvSpPr>
          <p:cNvPr id="8" name="文本框 7"/>
          <p:cNvSpPr>
            <a:spLocks noGrp="1"/>
          </p:cNvSpPr>
          <p:nvPr/>
        </p:nvSpPr>
        <p:spPr>
          <a:xfrm>
            <a:off x="6502400" y="1559411"/>
            <a:ext cx="4572000" cy="333425"/>
          </a:xfrm>
          <a:prstGeom prst="rect">
            <a:avLst/>
          </a:prstGeom>
          <a:noFill/>
        </p:spPr>
        <p:txBody>
          <a:bodyPr vert="horz" wrap="square" lIns="25400" tIns="12700" rIns="25400" bIns="12700" anchor="ctr">
            <a:spAutoFit/>
          </a:bodyPr>
          <a:lstStyle/>
          <a:p>
            <a:r>
              <a:rPr sz="2000" b="1">
                <a:solidFill>
                  <a:srgbClr val="ED1C24"/>
                </a:solidFill>
                <a:latin typeface="微软雅黑" panose="020B0503020204020204" charset="-122"/>
                <a:ea typeface="微软雅黑" panose="020B0503020204020204" charset="-122"/>
                <a:cs typeface="微软雅黑" panose="020B0503020204020204" charset="-122"/>
              </a:rPr>
              <a:t>研究背景与意义</a:t>
            </a:r>
            <a:endParaRPr sz="2000" b="1">
              <a:solidFill>
                <a:srgbClr val="ED1C24"/>
              </a:solidFill>
              <a:latin typeface="微软雅黑" panose="020B0503020204020204" charset="-122"/>
              <a:ea typeface="微软雅黑" panose="020B0503020204020204" charset="-122"/>
              <a:cs typeface="微软雅黑" panose="020B0503020204020204" charset="-122"/>
            </a:endParaRPr>
          </a:p>
        </p:txBody>
      </p:sp>
      <p:sp>
        <p:nvSpPr>
          <p:cNvPr id="9" name="文本框 8"/>
          <p:cNvSpPr>
            <a:spLocks noGrp="1"/>
          </p:cNvSpPr>
          <p:nvPr/>
        </p:nvSpPr>
        <p:spPr>
          <a:xfrm>
            <a:off x="5461000" y="2296011"/>
            <a:ext cx="965200" cy="333425"/>
          </a:xfrm>
          <a:prstGeom prst="rect">
            <a:avLst/>
          </a:prstGeom>
          <a:noFill/>
        </p:spPr>
        <p:txBody>
          <a:bodyPr vert="horz" wrap="square" lIns="25400" tIns="12700" rIns="25400" bIns="12700" anchor="ctr">
            <a:spAutoFit/>
          </a:bodyPr>
          <a:lstStyle/>
          <a:p>
            <a:r>
              <a:rPr sz="2000" b="1">
                <a:solidFill>
                  <a:srgbClr val="191919"/>
                </a:solidFill>
                <a:latin typeface="微软雅黑" panose="020B0503020204020204" charset="-122"/>
                <a:ea typeface="微软雅黑" panose="020B0503020204020204" charset="-122"/>
                <a:cs typeface="微软雅黑" panose="020B0503020204020204" charset="-122"/>
              </a:rPr>
              <a:t>02 /</a:t>
            </a:r>
            <a:endParaRPr sz="2000" b="1">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10" name="文本框 9"/>
          <p:cNvSpPr>
            <a:spLocks noGrp="1"/>
          </p:cNvSpPr>
          <p:nvPr/>
        </p:nvSpPr>
        <p:spPr>
          <a:xfrm>
            <a:off x="6502400" y="2296011"/>
            <a:ext cx="4572000" cy="333425"/>
          </a:xfrm>
          <a:prstGeom prst="rect">
            <a:avLst/>
          </a:prstGeom>
          <a:noFill/>
        </p:spPr>
        <p:txBody>
          <a:bodyPr vert="horz" wrap="square" lIns="25400" tIns="12700" rIns="25400" bIns="12700" anchor="ctr">
            <a:spAutoFit/>
          </a:bodyPr>
          <a:lstStyle/>
          <a:p>
            <a:r>
              <a:rPr sz="2000" b="1">
                <a:solidFill>
                  <a:srgbClr val="191919"/>
                </a:solidFill>
                <a:latin typeface="微软雅黑" panose="020B0503020204020204" charset="-122"/>
                <a:ea typeface="微软雅黑" panose="020B0503020204020204" charset="-122"/>
                <a:cs typeface="微软雅黑" panose="020B0503020204020204" charset="-122"/>
              </a:rPr>
              <a:t>理论基础与方法</a:t>
            </a:r>
            <a:endParaRPr sz="2000" b="1">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11" name="文本框 10"/>
          <p:cNvSpPr>
            <a:spLocks noGrp="1"/>
          </p:cNvSpPr>
          <p:nvPr/>
        </p:nvSpPr>
        <p:spPr>
          <a:xfrm>
            <a:off x="5461000" y="3032611"/>
            <a:ext cx="965200" cy="333425"/>
          </a:xfrm>
          <a:prstGeom prst="rect">
            <a:avLst/>
          </a:prstGeom>
          <a:noFill/>
        </p:spPr>
        <p:txBody>
          <a:bodyPr vert="horz" wrap="square" lIns="25400" tIns="12700" rIns="25400" bIns="12700" anchor="ctr">
            <a:spAutoFit/>
          </a:bodyPr>
          <a:lstStyle/>
          <a:p>
            <a:r>
              <a:rPr sz="2000" b="1">
                <a:solidFill>
                  <a:srgbClr val="191919"/>
                </a:solidFill>
                <a:latin typeface="微软雅黑" panose="020B0503020204020204" charset="-122"/>
                <a:ea typeface="微软雅黑" panose="020B0503020204020204" charset="-122"/>
                <a:cs typeface="微软雅黑" panose="020B0503020204020204" charset="-122"/>
              </a:rPr>
              <a:t>03 /</a:t>
            </a:r>
            <a:endParaRPr sz="2000" b="1">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12" name="文本框 11"/>
          <p:cNvSpPr>
            <a:spLocks noGrp="1"/>
          </p:cNvSpPr>
          <p:nvPr/>
        </p:nvSpPr>
        <p:spPr>
          <a:xfrm>
            <a:off x="6502400" y="3032611"/>
            <a:ext cx="4572000" cy="333425"/>
          </a:xfrm>
          <a:prstGeom prst="rect">
            <a:avLst/>
          </a:prstGeom>
          <a:noFill/>
        </p:spPr>
        <p:txBody>
          <a:bodyPr vert="horz" wrap="square" lIns="25400" tIns="12700" rIns="25400" bIns="12700" anchor="ctr">
            <a:spAutoFit/>
          </a:bodyPr>
          <a:lstStyle/>
          <a:p>
            <a:r>
              <a:rPr sz="2000" b="1">
                <a:solidFill>
                  <a:srgbClr val="191919"/>
                </a:solidFill>
                <a:latin typeface="微软雅黑" panose="020B0503020204020204" charset="-122"/>
                <a:ea typeface="微软雅黑" panose="020B0503020204020204" charset="-122"/>
                <a:cs typeface="微软雅黑" panose="020B0503020204020204" charset="-122"/>
              </a:rPr>
              <a:t>模型构建与设置</a:t>
            </a:r>
            <a:endParaRPr sz="2000" b="1">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13" name="文本框 12"/>
          <p:cNvSpPr>
            <a:spLocks noGrp="1"/>
          </p:cNvSpPr>
          <p:nvPr/>
        </p:nvSpPr>
        <p:spPr>
          <a:xfrm>
            <a:off x="5461000" y="3769211"/>
            <a:ext cx="965200" cy="333425"/>
          </a:xfrm>
          <a:prstGeom prst="rect">
            <a:avLst/>
          </a:prstGeom>
          <a:noFill/>
        </p:spPr>
        <p:txBody>
          <a:bodyPr vert="horz" wrap="square" lIns="25400" tIns="12700" rIns="25400" bIns="12700" anchor="ctr">
            <a:spAutoFit/>
          </a:bodyPr>
          <a:lstStyle/>
          <a:p>
            <a:r>
              <a:rPr sz="2000" b="1">
                <a:solidFill>
                  <a:srgbClr val="191919"/>
                </a:solidFill>
                <a:latin typeface="微软雅黑" panose="020B0503020204020204" charset="-122"/>
                <a:ea typeface="微软雅黑" panose="020B0503020204020204" charset="-122"/>
                <a:cs typeface="微软雅黑" panose="020B0503020204020204" charset="-122"/>
              </a:rPr>
              <a:t>04 /</a:t>
            </a:r>
            <a:endParaRPr sz="2000" b="1">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14" name="文本框 13"/>
          <p:cNvSpPr>
            <a:spLocks noGrp="1"/>
          </p:cNvSpPr>
          <p:nvPr/>
        </p:nvSpPr>
        <p:spPr>
          <a:xfrm>
            <a:off x="6502400" y="3769211"/>
            <a:ext cx="4572000" cy="333425"/>
          </a:xfrm>
          <a:prstGeom prst="rect">
            <a:avLst/>
          </a:prstGeom>
          <a:noFill/>
        </p:spPr>
        <p:txBody>
          <a:bodyPr vert="horz" wrap="square" lIns="25400" tIns="12700" rIns="25400" bIns="12700" anchor="ctr">
            <a:spAutoFit/>
          </a:bodyPr>
          <a:lstStyle/>
          <a:p>
            <a:r>
              <a:rPr sz="2000" b="1">
                <a:solidFill>
                  <a:srgbClr val="191919"/>
                </a:solidFill>
                <a:latin typeface="微软雅黑" panose="020B0503020204020204" charset="-122"/>
                <a:ea typeface="微软雅黑" panose="020B0503020204020204" charset="-122"/>
                <a:cs typeface="微软雅黑" panose="020B0503020204020204" charset="-122"/>
              </a:rPr>
              <a:t>仿真结果与认识</a:t>
            </a:r>
            <a:endParaRPr sz="2000" b="1">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15" name="文本框 14"/>
          <p:cNvSpPr>
            <a:spLocks noGrp="1"/>
          </p:cNvSpPr>
          <p:nvPr/>
        </p:nvSpPr>
        <p:spPr>
          <a:xfrm>
            <a:off x="5461000" y="4505811"/>
            <a:ext cx="965200" cy="333425"/>
          </a:xfrm>
          <a:prstGeom prst="rect">
            <a:avLst/>
          </a:prstGeom>
          <a:noFill/>
        </p:spPr>
        <p:txBody>
          <a:bodyPr vert="horz" wrap="square" lIns="25400" tIns="12700" rIns="25400" bIns="12700" anchor="ctr">
            <a:spAutoFit/>
          </a:bodyPr>
          <a:lstStyle/>
          <a:p>
            <a:r>
              <a:rPr sz="2000" b="1">
                <a:solidFill>
                  <a:srgbClr val="191919"/>
                </a:solidFill>
                <a:latin typeface="微软雅黑" panose="020B0503020204020204" charset="-122"/>
                <a:ea typeface="微软雅黑" panose="020B0503020204020204" charset="-122"/>
                <a:cs typeface="微软雅黑" panose="020B0503020204020204" charset="-122"/>
              </a:rPr>
              <a:t>05 /</a:t>
            </a:r>
            <a:endParaRPr sz="2000" b="1">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16" name="文本框 15"/>
          <p:cNvSpPr>
            <a:spLocks noGrp="1"/>
          </p:cNvSpPr>
          <p:nvPr/>
        </p:nvSpPr>
        <p:spPr>
          <a:xfrm>
            <a:off x="6502400" y="4505811"/>
            <a:ext cx="4572000" cy="333425"/>
          </a:xfrm>
          <a:prstGeom prst="rect">
            <a:avLst/>
          </a:prstGeom>
          <a:noFill/>
        </p:spPr>
        <p:txBody>
          <a:bodyPr vert="horz" wrap="square" lIns="25400" tIns="12700" rIns="25400" bIns="12700" anchor="ctr">
            <a:spAutoFit/>
          </a:bodyPr>
          <a:lstStyle/>
          <a:p>
            <a:r>
              <a:rPr sz="2000" b="1">
                <a:solidFill>
                  <a:srgbClr val="191919"/>
                </a:solidFill>
                <a:latin typeface="微软雅黑" panose="020B0503020204020204" charset="-122"/>
                <a:ea typeface="微软雅黑" panose="020B0503020204020204" charset="-122"/>
                <a:cs typeface="微软雅黑" panose="020B0503020204020204" charset="-122"/>
              </a:rPr>
              <a:t>结论与展望</a:t>
            </a:r>
            <a:endParaRPr sz="2000" b="1">
              <a:solidFill>
                <a:srgbClr val="191919"/>
              </a:solidFill>
              <a:latin typeface="微软雅黑" panose="020B0503020204020204" charset="-122"/>
              <a:ea typeface="微软雅黑" panose="020B0503020204020204" charset="-122"/>
              <a:cs typeface="微软雅黑" panose="020B0503020204020204" charset="-122"/>
            </a:endParaRPr>
          </a:p>
        </p:txBody>
      </p:sp>
      <p:pic>
        <p:nvPicPr>
          <p:cNvPr id="6" name="Image 0" descr="/mnt/data/tian_unzip/ppt/media/image1.png"/>
          <p:cNvPicPr>
            <a:picLocks noChangeAspect="1"/>
          </p:cNvPicPr>
          <p:nvPr/>
        </p:nvPicPr>
        <p:blipFill>
          <a:blip r:embed="rId1"/>
          <a:stretch>
            <a:fillRect/>
          </a:stretch>
        </p:blipFill>
        <p:spPr>
          <a:xfrm>
            <a:off x="9829800" y="109728"/>
            <a:ext cx="1965960" cy="530352"/>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p:sp>
        <p:nvSpPr>
          <p:cNvPr id="2" name="矩形 1"/>
          <p:cNvSpPr>
            <a:spLocks noGrp="1"/>
          </p:cNvSpPr>
          <p:nvPr/>
        </p:nvSpPr>
        <p:spPr>
          <a:xfrm>
            <a:off x="368300" y="304800"/>
            <a:ext cx="723900" cy="723900"/>
          </a:xfrm>
          <a:prstGeom prst="rect">
            <a:avLst/>
          </a:prstGeom>
          <a:solidFill>
            <a:srgbClr val="085B97"/>
          </a:solidFill>
          <a:ln w="12700" cap="flat" cmpd="sng">
            <a:noFill/>
            <a:prstDash val="solid"/>
            <a:miter/>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3" name="文本框 2"/>
          <p:cNvSpPr>
            <a:spLocks noGrp="1"/>
          </p:cNvSpPr>
          <p:nvPr/>
        </p:nvSpPr>
        <p:spPr>
          <a:xfrm>
            <a:off x="368300" y="281717"/>
            <a:ext cx="723900" cy="348813"/>
          </a:xfrm>
          <a:prstGeom prst="rect">
            <a:avLst/>
          </a:prstGeom>
          <a:noFill/>
        </p:spPr>
        <p:txBody>
          <a:bodyPr vert="horz" wrap="square" lIns="25400" tIns="12700" rIns="25400" bIns="12700" anchor="ctr">
            <a:spAutoFit/>
          </a:bodyPr>
          <a:lstStyle/>
          <a:p>
            <a:pPr algn="ctr">
              <a:buNone/>
            </a:pPr>
            <a:r>
              <a:rPr sz="2100">
                <a:solidFill>
                  <a:srgbClr val="FFFFFF"/>
                </a:solidFill>
                <a:latin typeface="微软雅黑" panose="020B0503020204020204" charset="-122"/>
                <a:ea typeface="微软雅黑" panose="020B0503020204020204" charset="-122"/>
                <a:cs typeface="微软雅黑" panose="020B0503020204020204" charset="-122"/>
              </a:rPr>
              <a:t>01</a:t>
            </a:r>
            <a:endParaRPr sz="2100">
              <a:solidFill>
                <a:srgbClr val="FFFFFF"/>
              </a:solidFill>
              <a:latin typeface="微软雅黑" panose="020B0503020204020204" charset="-122"/>
              <a:ea typeface="微软雅黑" panose="020B0503020204020204" charset="-122"/>
              <a:cs typeface="微软雅黑" panose="020B0503020204020204" charset="-122"/>
            </a:endParaRPr>
          </a:p>
        </p:txBody>
      </p:sp>
      <p:sp>
        <p:nvSpPr>
          <p:cNvPr id="4" name="文本框 3"/>
          <p:cNvSpPr>
            <a:spLocks noGrp="1"/>
          </p:cNvSpPr>
          <p:nvPr/>
        </p:nvSpPr>
        <p:spPr>
          <a:xfrm>
            <a:off x="1193800" y="320975"/>
            <a:ext cx="8128000" cy="371897"/>
          </a:xfrm>
          <a:prstGeom prst="rect">
            <a:avLst/>
          </a:prstGeom>
          <a:noFill/>
        </p:spPr>
        <p:txBody>
          <a:bodyPr vert="horz" wrap="square" lIns="25400" tIns="12700" rIns="25400" bIns="12700" anchor="ctr">
            <a:spAutoFit/>
          </a:bodyPr>
          <a:lstStyle/>
          <a:p>
            <a:r>
              <a:rPr sz="2250" b="1">
                <a:solidFill>
                  <a:srgbClr val="191919"/>
                </a:solidFill>
                <a:latin typeface="微软雅黑" panose="020B0503020204020204" charset="-122"/>
                <a:ea typeface="微软雅黑" panose="020B0503020204020204" charset="-122"/>
                <a:cs typeface="微软雅黑" panose="020B0503020204020204" charset="-122"/>
              </a:rPr>
              <a:t>航磁测量正在从“可搭载”走向“高精度”</a:t>
            </a:r>
            <a:endParaRPr sz="2250" b="1">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5" name="直接连接符 4"/>
          <p:cNvSpPr>
            <a:spLocks noGrp="1"/>
          </p:cNvSpPr>
          <p:nvPr/>
        </p:nvSpPr>
        <p:spPr>
          <a:xfrm>
            <a:off x="1206500" y="1041400"/>
            <a:ext cx="8255000" cy="0"/>
          </a:xfrm>
          <a:prstGeom prst="line">
            <a:avLst/>
          </a:prstGeom>
          <a:ln w="7620">
            <a:solidFill>
              <a:srgbClr val="191919"/>
            </a:solidFill>
          </a:ln>
        </p:spPr>
        <p:style>
          <a:lnRef idx="1">
            <a:schemeClr val="accent1"/>
          </a:lnRef>
          <a:fillRef idx="0">
            <a:schemeClr val="accent1"/>
          </a:fillRef>
          <a:effectRef idx="0">
            <a:schemeClr val="accent1"/>
          </a:effectRef>
          <a:fontRef idx="minor">
            <a:schemeClr val="tx1"/>
          </a:fontRef>
        </p:style>
      </p:sp>
      <p:sp>
        <p:nvSpPr>
          <p:cNvPr id="8" name="矩形: 圆角 7"/>
          <p:cNvSpPr>
            <a:spLocks noGrp="1"/>
          </p:cNvSpPr>
          <p:nvPr/>
        </p:nvSpPr>
        <p:spPr>
          <a:xfrm>
            <a:off x="482600" y="1422400"/>
            <a:ext cx="5651500" cy="4064000"/>
          </a:xfrm>
          <a:prstGeom prst="roundRect">
            <a:avLst/>
          </a:prstGeom>
          <a:solidFill>
            <a:srgbClr val="FFFFFF">
              <a:alpha val="0"/>
            </a:srgbClr>
          </a:solidFill>
          <a:ln w="16510">
            <a:solidFill>
              <a:srgbClr val="14375E"/>
            </a:solidFill>
            <a:prstDash val="dash"/>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9" name="矩形 8"/>
          <p:cNvSpPr>
            <a:spLocks noGrp="1"/>
          </p:cNvSpPr>
          <p:nvPr/>
        </p:nvSpPr>
        <p:spPr>
          <a:xfrm>
            <a:off x="2228850" y="1257300"/>
            <a:ext cx="2159000" cy="355600"/>
          </a:xfrm>
          <a:prstGeom prst="rect">
            <a:avLst/>
          </a:prstGeom>
          <a:solidFill>
            <a:srgbClr val="FFFFFF"/>
          </a:solidFill>
          <a:ln w="12700" cap="flat" cmpd="sng">
            <a:noFill/>
            <a:prstDash val="solid"/>
            <a:miter/>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10" name="文本框 9"/>
          <p:cNvSpPr>
            <a:spLocks noGrp="1"/>
          </p:cNvSpPr>
          <p:nvPr/>
        </p:nvSpPr>
        <p:spPr>
          <a:xfrm>
            <a:off x="2228850" y="1257300"/>
            <a:ext cx="2159000" cy="302647"/>
          </a:xfrm>
          <a:prstGeom prst="rect">
            <a:avLst/>
          </a:prstGeom>
          <a:noFill/>
        </p:spPr>
        <p:txBody>
          <a:bodyPr vert="horz" wrap="square" lIns="25400" tIns="12700" rIns="25400" bIns="12700" anchor="ctr">
            <a:spAutoFit/>
          </a:bodyPr>
          <a:lstStyle/>
          <a:p>
            <a:pPr algn="ctr">
              <a:buNone/>
            </a:pPr>
            <a:r>
              <a:rPr>
                <a:solidFill>
                  <a:srgbClr val="191919"/>
                </a:solidFill>
                <a:latin typeface="微软雅黑" panose="020B0503020204020204" charset="-122"/>
                <a:ea typeface="微软雅黑" panose="020B0503020204020204" charset="-122"/>
                <a:cs typeface="微软雅黑" panose="020B0503020204020204" charset="-122"/>
              </a:rPr>
              <a:t>高精度航磁的新矛盾</a:t>
            </a:r>
            <a:endParaRPr>
              <a:solidFill>
                <a:srgbClr val="191919"/>
              </a:solidFill>
              <a:latin typeface="微软雅黑" panose="020B0503020204020204" charset="-122"/>
              <a:ea typeface="微软雅黑" panose="020B0503020204020204" charset="-122"/>
              <a:cs typeface="微软雅黑" panose="020B0503020204020204" charset="-122"/>
            </a:endParaRPr>
          </a:p>
        </p:txBody>
      </p:sp>
      <p:pic>
        <p:nvPicPr>
          <p:cNvPr id="40" name="图片 11"/>
          <p:cNvPicPr>
            <a:picLocks noChangeAspect="1"/>
          </p:cNvPicPr>
          <p:nvPr/>
        </p:nvPicPr>
        <p:blipFill>
          <a:blip r:embed="rId1"/>
          <a:stretch>
            <a:fillRect/>
          </a:stretch>
        </p:blipFill>
        <p:spPr>
          <a:xfrm>
            <a:off x="660400" y="1799036"/>
            <a:ext cx="5295900" cy="2980527"/>
          </a:xfrm>
          <a:prstGeom prst="rect">
            <a:avLst/>
          </a:prstGeom>
        </p:spPr>
      </p:pic>
      <p:sp>
        <p:nvSpPr>
          <p:cNvPr id="13" name="文本框 12"/>
          <p:cNvSpPr>
            <a:spLocks noGrp="1"/>
          </p:cNvSpPr>
          <p:nvPr/>
        </p:nvSpPr>
        <p:spPr>
          <a:xfrm>
            <a:off x="812800" y="4902200"/>
            <a:ext cx="4991100" cy="302647"/>
          </a:xfrm>
          <a:prstGeom prst="rect">
            <a:avLst/>
          </a:prstGeom>
          <a:noFill/>
        </p:spPr>
        <p:txBody>
          <a:bodyPr vert="horz" wrap="square" lIns="25400" tIns="12700" rIns="25400" bIns="12700" anchor="ctr">
            <a:spAutoFit/>
          </a:bodyPr>
          <a:lstStyle/>
          <a:p>
            <a:pPr algn="ctr">
              <a:buNone/>
            </a:pPr>
            <a:r>
              <a:rPr b="1">
                <a:solidFill>
                  <a:srgbClr val="085B97"/>
                </a:solidFill>
                <a:latin typeface="微软雅黑" panose="020B0503020204020204" charset="-122"/>
                <a:ea typeface="微软雅黑" panose="020B0503020204020204" charset="-122"/>
                <a:cs typeface="微软雅黑" panose="020B0503020204020204" charset="-122"/>
              </a:rPr>
              <a:t>UAV AEROMAGNETIC PLATFORM</a:t>
            </a:r>
            <a:endParaRPr b="1">
              <a:solidFill>
                <a:srgbClr val="085B97"/>
              </a:solidFill>
              <a:latin typeface="微软雅黑" panose="020B0503020204020204" charset="-122"/>
              <a:ea typeface="微软雅黑" panose="020B0503020204020204" charset="-122"/>
              <a:cs typeface="微软雅黑" panose="020B0503020204020204" charset="-122"/>
            </a:endParaRPr>
          </a:p>
        </p:txBody>
      </p:sp>
      <p:sp>
        <p:nvSpPr>
          <p:cNvPr id="14" name="矩形: 圆角 13"/>
          <p:cNvSpPr>
            <a:spLocks noGrp="1"/>
          </p:cNvSpPr>
          <p:nvPr/>
        </p:nvSpPr>
        <p:spPr>
          <a:xfrm>
            <a:off x="6477000" y="1422400"/>
            <a:ext cx="4953000" cy="1193800"/>
          </a:xfrm>
          <a:prstGeom prst="roundRect">
            <a:avLst/>
          </a:prstGeom>
          <a:solidFill>
            <a:srgbClr val="FFFFFF"/>
          </a:solidFill>
          <a:ln w="15240">
            <a:solidFill>
              <a:srgbClr val="14375E"/>
            </a:solidFill>
          </a:ln>
          <a:effectLst>
            <a:outerShdw blurRad="63500" dist="28398" dir="3806086" rotWithShape="0">
              <a:srgbClr val="FFFFFF"/>
            </a:outerShdw>
          </a:effectLst>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15" name="矩形 14"/>
          <p:cNvSpPr>
            <a:spLocks noGrp="1"/>
          </p:cNvSpPr>
          <p:nvPr/>
        </p:nvSpPr>
        <p:spPr>
          <a:xfrm>
            <a:off x="8032750" y="1409700"/>
            <a:ext cx="1841500" cy="457200"/>
          </a:xfrm>
          <a:prstGeom prst="rect">
            <a:avLst/>
          </a:prstGeom>
          <a:solidFill>
            <a:srgbClr val="085B97"/>
          </a:solidFill>
          <a:ln w="12700" cap="flat" cmpd="sng">
            <a:noFill/>
            <a:prstDash val="solid"/>
            <a:miter/>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16" name="文本框 15"/>
          <p:cNvSpPr>
            <a:spLocks noGrp="1"/>
          </p:cNvSpPr>
          <p:nvPr/>
        </p:nvSpPr>
        <p:spPr>
          <a:xfrm>
            <a:off x="8032750" y="1427406"/>
            <a:ext cx="1841500" cy="318036"/>
          </a:xfrm>
          <a:prstGeom prst="rect">
            <a:avLst/>
          </a:prstGeom>
          <a:noFill/>
        </p:spPr>
        <p:txBody>
          <a:bodyPr vert="horz" wrap="square" lIns="25400" tIns="12700" rIns="25400" bIns="12700" anchor="ctr">
            <a:spAutoFit/>
          </a:bodyPr>
          <a:lstStyle/>
          <a:p>
            <a:pPr algn="ctr">
              <a:buNone/>
            </a:pPr>
            <a:r>
              <a:rPr sz="1900" b="1">
                <a:solidFill>
                  <a:srgbClr val="FFFFFF"/>
                </a:solidFill>
                <a:latin typeface="微软雅黑" panose="020B0503020204020204" charset="-122"/>
                <a:ea typeface="微软雅黑" panose="020B0503020204020204" charset="-122"/>
                <a:cs typeface="微软雅黑" panose="020B0503020204020204" charset="-122"/>
              </a:rPr>
              <a:t>机动灵活</a:t>
            </a:r>
            <a:endParaRPr sz="1900" b="1">
              <a:solidFill>
                <a:srgbClr val="FFFFFF"/>
              </a:solidFill>
              <a:latin typeface="微软雅黑" panose="020B0503020204020204" charset="-122"/>
              <a:ea typeface="微软雅黑" panose="020B0503020204020204" charset="-122"/>
              <a:cs typeface="微软雅黑" panose="020B0503020204020204" charset="-122"/>
            </a:endParaRPr>
          </a:p>
        </p:txBody>
      </p:sp>
      <p:sp>
        <p:nvSpPr>
          <p:cNvPr id="17" name="文本框 16"/>
          <p:cNvSpPr>
            <a:spLocks noGrp="1"/>
          </p:cNvSpPr>
          <p:nvPr/>
        </p:nvSpPr>
        <p:spPr>
          <a:xfrm>
            <a:off x="6680200" y="1981200"/>
            <a:ext cx="4546600" cy="302647"/>
          </a:xfrm>
          <a:prstGeom prst="rect">
            <a:avLst/>
          </a:prstGeom>
          <a:noFill/>
        </p:spPr>
        <p:txBody>
          <a:bodyPr vert="horz" wrap="square" lIns="25400" tIns="12700" rIns="25400" bIns="12700" anchor="t">
            <a:spAutoFit/>
          </a:bodyPr>
          <a:lstStyle/>
          <a:p>
            <a:r>
              <a:rPr>
                <a:solidFill>
                  <a:srgbClr val="191919"/>
                </a:solidFill>
                <a:latin typeface="微软雅黑" panose="020B0503020204020204" charset="-122"/>
                <a:ea typeface="微软雅黑" panose="020B0503020204020204" charset="-122"/>
                <a:cs typeface="微软雅黑" panose="020B0503020204020204" charset="-122"/>
              </a:rPr>
              <a:t>低空作业，适应复杂地形。</a:t>
            </a:r>
            <a:endParaRPr>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18" name="矩形: 圆角 17"/>
          <p:cNvSpPr>
            <a:spLocks noGrp="1"/>
          </p:cNvSpPr>
          <p:nvPr/>
        </p:nvSpPr>
        <p:spPr>
          <a:xfrm>
            <a:off x="6477000" y="2743200"/>
            <a:ext cx="4953000" cy="1193800"/>
          </a:xfrm>
          <a:prstGeom prst="roundRect">
            <a:avLst/>
          </a:prstGeom>
          <a:solidFill>
            <a:srgbClr val="FFFFFF"/>
          </a:solidFill>
          <a:ln w="15240">
            <a:solidFill>
              <a:srgbClr val="14375E"/>
            </a:solidFill>
          </a:ln>
          <a:effectLst>
            <a:outerShdw blurRad="63500" dist="28398" dir="3806086" rotWithShape="0">
              <a:srgbClr val="FFFFFF"/>
            </a:outerShdw>
          </a:effectLst>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19" name="矩形 18"/>
          <p:cNvSpPr>
            <a:spLocks noGrp="1"/>
          </p:cNvSpPr>
          <p:nvPr/>
        </p:nvSpPr>
        <p:spPr>
          <a:xfrm>
            <a:off x="8032750" y="2730500"/>
            <a:ext cx="1841500" cy="457200"/>
          </a:xfrm>
          <a:prstGeom prst="rect">
            <a:avLst/>
          </a:prstGeom>
          <a:solidFill>
            <a:srgbClr val="ED1C24"/>
          </a:solidFill>
          <a:ln w="12700" cap="flat" cmpd="sng">
            <a:noFill/>
            <a:prstDash val="solid"/>
            <a:miter/>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20" name="文本框 19"/>
          <p:cNvSpPr>
            <a:spLocks noGrp="1"/>
          </p:cNvSpPr>
          <p:nvPr/>
        </p:nvSpPr>
        <p:spPr>
          <a:xfrm>
            <a:off x="8032750" y="2748206"/>
            <a:ext cx="1841500" cy="318036"/>
          </a:xfrm>
          <a:prstGeom prst="rect">
            <a:avLst/>
          </a:prstGeom>
          <a:noFill/>
        </p:spPr>
        <p:txBody>
          <a:bodyPr vert="horz" wrap="square" lIns="25400" tIns="12700" rIns="25400" bIns="12700" anchor="ctr">
            <a:spAutoFit/>
          </a:bodyPr>
          <a:lstStyle/>
          <a:p>
            <a:pPr algn="ctr">
              <a:buNone/>
            </a:pPr>
            <a:r>
              <a:rPr sz="1900" b="1">
                <a:solidFill>
                  <a:srgbClr val="FFFFFF"/>
                </a:solidFill>
                <a:latin typeface="微软雅黑" panose="020B0503020204020204" charset="-122"/>
                <a:ea typeface="微软雅黑" panose="020B0503020204020204" charset="-122"/>
                <a:cs typeface="微软雅黑" panose="020B0503020204020204" charset="-122"/>
              </a:rPr>
              <a:t>弱磁探测</a:t>
            </a:r>
            <a:endParaRPr sz="1900" b="1">
              <a:solidFill>
                <a:srgbClr val="FFFFFF"/>
              </a:solidFill>
              <a:latin typeface="微软雅黑" panose="020B0503020204020204" charset="-122"/>
              <a:ea typeface="微软雅黑" panose="020B0503020204020204" charset="-122"/>
              <a:cs typeface="微软雅黑" panose="020B0503020204020204" charset="-122"/>
            </a:endParaRPr>
          </a:p>
        </p:txBody>
      </p:sp>
      <p:sp>
        <p:nvSpPr>
          <p:cNvPr id="21" name="文本框 20"/>
          <p:cNvSpPr>
            <a:spLocks noGrp="1"/>
          </p:cNvSpPr>
          <p:nvPr/>
        </p:nvSpPr>
        <p:spPr>
          <a:xfrm>
            <a:off x="6680200" y="3302000"/>
            <a:ext cx="4546600" cy="302647"/>
          </a:xfrm>
          <a:prstGeom prst="rect">
            <a:avLst/>
          </a:prstGeom>
          <a:noFill/>
        </p:spPr>
        <p:txBody>
          <a:bodyPr vert="horz" wrap="square" lIns="25400" tIns="12700" rIns="25400" bIns="12700" anchor="t">
            <a:spAutoFit/>
          </a:bodyPr>
          <a:lstStyle/>
          <a:p>
            <a:r>
              <a:rPr>
                <a:solidFill>
                  <a:srgbClr val="191919"/>
                </a:solidFill>
                <a:latin typeface="微软雅黑" panose="020B0503020204020204" charset="-122"/>
                <a:ea typeface="微软雅黑" panose="020B0503020204020204" charset="-122"/>
                <a:cs typeface="微软雅黑" panose="020B0503020204020204" charset="-122"/>
              </a:rPr>
              <a:t>pT</a:t>
            </a:r>
            <a:r>
              <a:rPr>
                <a:solidFill>
                  <a:srgbClr val="191919"/>
                </a:solidFill>
                <a:latin typeface="微软雅黑" panose="020B0503020204020204" charset="-122"/>
                <a:ea typeface="微软雅黑" panose="020B0503020204020204" charset="-122"/>
                <a:cs typeface="微软雅黑" panose="020B0503020204020204" charset="-122"/>
              </a:rPr>
              <a:t>级磁测放大平台本底影响。</a:t>
            </a:r>
            <a:endParaRPr>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22" name="矩形: 圆角 21"/>
          <p:cNvSpPr>
            <a:spLocks noGrp="1"/>
          </p:cNvSpPr>
          <p:nvPr/>
        </p:nvSpPr>
        <p:spPr>
          <a:xfrm>
            <a:off x="6477000" y="4064000"/>
            <a:ext cx="4953000" cy="1193800"/>
          </a:xfrm>
          <a:prstGeom prst="roundRect">
            <a:avLst/>
          </a:prstGeom>
          <a:solidFill>
            <a:srgbClr val="FFFFFF"/>
          </a:solidFill>
          <a:ln w="15240">
            <a:solidFill>
              <a:srgbClr val="14375E"/>
            </a:solidFill>
          </a:ln>
          <a:effectLst>
            <a:outerShdw blurRad="63500" dist="28398" dir="3806086" rotWithShape="0">
              <a:srgbClr val="FFFFFF"/>
            </a:outerShdw>
          </a:effectLst>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23" name="矩形 22"/>
          <p:cNvSpPr>
            <a:spLocks noGrp="1"/>
          </p:cNvSpPr>
          <p:nvPr/>
        </p:nvSpPr>
        <p:spPr>
          <a:xfrm>
            <a:off x="8032750" y="4051300"/>
            <a:ext cx="1841500" cy="457200"/>
          </a:xfrm>
          <a:prstGeom prst="rect">
            <a:avLst/>
          </a:prstGeom>
          <a:solidFill>
            <a:srgbClr val="349798"/>
          </a:solidFill>
          <a:ln w="12700" cap="flat" cmpd="sng">
            <a:noFill/>
            <a:prstDash val="solid"/>
            <a:miter/>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24" name="文本框 23"/>
          <p:cNvSpPr>
            <a:spLocks noGrp="1"/>
          </p:cNvSpPr>
          <p:nvPr/>
        </p:nvSpPr>
        <p:spPr>
          <a:xfrm>
            <a:off x="8032750" y="4069006"/>
            <a:ext cx="1841500" cy="318036"/>
          </a:xfrm>
          <a:prstGeom prst="rect">
            <a:avLst/>
          </a:prstGeom>
          <a:noFill/>
        </p:spPr>
        <p:txBody>
          <a:bodyPr vert="horz" wrap="square" lIns="25400" tIns="12700" rIns="25400" bIns="12700" anchor="ctr">
            <a:spAutoFit/>
          </a:bodyPr>
          <a:lstStyle/>
          <a:p>
            <a:pPr algn="ctr">
              <a:buNone/>
            </a:pPr>
            <a:r>
              <a:rPr sz="1900" b="1">
                <a:solidFill>
                  <a:srgbClr val="FFFFFF"/>
                </a:solidFill>
                <a:latin typeface="微软雅黑" panose="020B0503020204020204" charset="-122"/>
                <a:ea typeface="微软雅黑" panose="020B0503020204020204" charset="-122"/>
                <a:cs typeface="微软雅黑" panose="020B0503020204020204" charset="-122"/>
              </a:rPr>
              <a:t>系统约束</a:t>
            </a:r>
            <a:endParaRPr sz="1900" b="1">
              <a:solidFill>
                <a:srgbClr val="FFFFFF"/>
              </a:solidFill>
              <a:latin typeface="微软雅黑" panose="020B0503020204020204" charset="-122"/>
              <a:ea typeface="微软雅黑" panose="020B0503020204020204" charset="-122"/>
              <a:cs typeface="微软雅黑" panose="020B0503020204020204" charset="-122"/>
            </a:endParaRPr>
          </a:p>
        </p:txBody>
      </p:sp>
      <p:sp>
        <p:nvSpPr>
          <p:cNvPr id="25" name="文本框 24"/>
          <p:cNvSpPr>
            <a:spLocks noGrp="1"/>
          </p:cNvSpPr>
          <p:nvPr/>
        </p:nvSpPr>
        <p:spPr>
          <a:xfrm>
            <a:off x="6680200" y="4622800"/>
            <a:ext cx="4546600" cy="302647"/>
          </a:xfrm>
          <a:prstGeom prst="rect">
            <a:avLst/>
          </a:prstGeom>
          <a:noFill/>
        </p:spPr>
        <p:txBody>
          <a:bodyPr vert="horz" wrap="square" lIns="25400" tIns="12700" rIns="25400" bIns="12700" anchor="t">
            <a:spAutoFit/>
          </a:bodyPr>
          <a:lstStyle/>
          <a:p>
            <a:r>
              <a:rPr>
                <a:solidFill>
                  <a:srgbClr val="191919"/>
                </a:solidFill>
                <a:latin typeface="微软雅黑" panose="020B0503020204020204" charset="-122"/>
                <a:ea typeface="微软雅黑" panose="020B0503020204020204" charset="-122"/>
                <a:cs typeface="微软雅黑" panose="020B0503020204020204" charset="-122"/>
              </a:rPr>
              <a:t>布局、材料与补偿需协同设计。</a:t>
            </a:r>
            <a:endParaRPr>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26" name="矩形 25"/>
          <p:cNvSpPr>
            <a:spLocks noGrp="1"/>
          </p:cNvSpPr>
          <p:nvPr/>
        </p:nvSpPr>
        <p:spPr>
          <a:xfrm>
            <a:off x="762000" y="5664200"/>
            <a:ext cx="10668000" cy="762000"/>
          </a:xfrm>
          <a:prstGeom prst="rect">
            <a:avLst/>
          </a:prstGeom>
          <a:solidFill>
            <a:srgbClr val="DAE5F4"/>
          </a:solidFill>
          <a:ln w="12700" cap="flat" cmpd="sng">
            <a:noFill/>
            <a:prstDash val="solid"/>
            <a:miter/>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27" name="文本框 26"/>
          <p:cNvSpPr>
            <a:spLocks noGrp="1"/>
          </p:cNvSpPr>
          <p:nvPr/>
        </p:nvSpPr>
        <p:spPr>
          <a:xfrm>
            <a:off x="990600" y="5840095"/>
            <a:ext cx="10236200" cy="302647"/>
          </a:xfrm>
          <a:prstGeom prst="rect">
            <a:avLst/>
          </a:prstGeom>
          <a:noFill/>
        </p:spPr>
        <p:txBody>
          <a:bodyPr vert="horz" wrap="square" lIns="25400" tIns="12700" rIns="25400" bIns="12700" anchor="ctr">
            <a:spAutoFit/>
          </a:bodyPr>
          <a:lstStyle/>
          <a:p>
            <a:r>
              <a:rPr>
                <a:solidFill>
                  <a:srgbClr val="191919"/>
                </a:solidFill>
                <a:latin typeface="微软雅黑" panose="020B0503020204020204" charset="-122"/>
                <a:ea typeface="微软雅黑" panose="020B0503020204020204" charset="-122"/>
                <a:cs typeface="微软雅黑" panose="020B0503020204020204" charset="-122"/>
              </a:rPr>
              <a:t>pT</a:t>
            </a:r>
            <a:r>
              <a:rPr>
                <a:solidFill>
                  <a:srgbClr val="191919"/>
                </a:solidFill>
                <a:latin typeface="微软雅黑" panose="020B0503020204020204" charset="-122"/>
                <a:ea typeface="微软雅黑" panose="020B0503020204020204" charset="-122"/>
                <a:cs typeface="微软雅黑" panose="020B0503020204020204" charset="-122"/>
              </a:rPr>
              <a:t>级磁测能力将平台本底磁干扰从工程问题推到系统误差核心。</a:t>
            </a:r>
            <a:endParaRPr>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29" name="文本框 28"/>
          <p:cNvSpPr>
            <a:spLocks noGrp="1"/>
          </p:cNvSpPr>
          <p:nvPr/>
        </p:nvSpPr>
        <p:spPr>
          <a:xfrm>
            <a:off x="11366500" y="6636299"/>
            <a:ext cx="482600" cy="110800"/>
          </a:xfrm>
          <a:prstGeom prst="rect">
            <a:avLst/>
          </a:prstGeom>
          <a:noFill/>
        </p:spPr>
        <p:txBody>
          <a:bodyPr vert="horz" wrap="square" lIns="12700" tIns="0" rIns="12700" bIns="0" anchor="ctr">
            <a:spAutoFit/>
          </a:bodyPr>
          <a:lstStyle/>
          <a:p>
            <a:pPr algn="r">
              <a:buNone/>
            </a:pPr>
            <a:r>
              <a:rPr sz="720">
                <a:solidFill>
                  <a:srgbClr val="5F6973"/>
                </a:solidFill>
                <a:latin typeface="微软雅黑" panose="020B0503020204020204" charset="-122"/>
                <a:ea typeface="微软雅黑" panose="020B0503020204020204" charset="-122"/>
                <a:cs typeface="微软雅黑" panose="020B0503020204020204" charset="-122"/>
              </a:rPr>
              <a:t>04</a:t>
            </a:r>
            <a:endParaRPr sz="720">
              <a:solidFill>
                <a:srgbClr val="5F6973"/>
              </a:solidFill>
              <a:latin typeface="微软雅黑" panose="020B0503020204020204" charset="-122"/>
              <a:ea typeface="微软雅黑" panose="020B0503020204020204" charset="-122"/>
              <a:cs typeface="微软雅黑" panose="020B0503020204020204" charset="-122"/>
            </a:endParaRPr>
          </a:p>
        </p:txBody>
      </p:sp>
      <p:pic>
        <p:nvPicPr>
          <p:cNvPr id="6" name="Image 0" descr="/mnt/data/tian_unzip/ppt/media/image1.png"/>
          <p:cNvPicPr>
            <a:picLocks noChangeAspect="1"/>
          </p:cNvPicPr>
          <p:nvPr/>
        </p:nvPicPr>
        <p:blipFill>
          <a:blip r:embed="rId2"/>
          <a:stretch>
            <a:fillRect/>
          </a:stretch>
        </p:blipFill>
        <p:spPr>
          <a:xfrm>
            <a:off x="9829800" y="109728"/>
            <a:ext cx="1965960" cy="530352"/>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p:sp>
        <p:nvSpPr>
          <p:cNvPr id="2" name="矩形 1"/>
          <p:cNvSpPr>
            <a:spLocks noGrp="1"/>
          </p:cNvSpPr>
          <p:nvPr/>
        </p:nvSpPr>
        <p:spPr>
          <a:xfrm>
            <a:off x="368300" y="304800"/>
            <a:ext cx="723900" cy="723900"/>
          </a:xfrm>
          <a:prstGeom prst="rect">
            <a:avLst/>
          </a:prstGeom>
          <a:solidFill>
            <a:srgbClr val="085B97"/>
          </a:solidFill>
          <a:ln w="12700" cap="flat" cmpd="sng">
            <a:noFill/>
            <a:prstDash val="solid"/>
            <a:miter/>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3" name="文本框 2"/>
          <p:cNvSpPr>
            <a:spLocks noGrp="1"/>
          </p:cNvSpPr>
          <p:nvPr/>
        </p:nvSpPr>
        <p:spPr>
          <a:xfrm>
            <a:off x="368300" y="281717"/>
            <a:ext cx="723900" cy="348813"/>
          </a:xfrm>
          <a:prstGeom prst="rect">
            <a:avLst/>
          </a:prstGeom>
          <a:noFill/>
        </p:spPr>
        <p:txBody>
          <a:bodyPr vert="horz" wrap="square" lIns="25400" tIns="12700" rIns="25400" bIns="12700" anchor="ctr">
            <a:spAutoFit/>
          </a:bodyPr>
          <a:lstStyle/>
          <a:p>
            <a:pPr algn="ctr">
              <a:buNone/>
            </a:pPr>
            <a:r>
              <a:rPr sz="2100">
                <a:solidFill>
                  <a:srgbClr val="FFFFFF"/>
                </a:solidFill>
                <a:latin typeface="微软雅黑" panose="020B0503020204020204" charset="-122"/>
                <a:ea typeface="微软雅黑" panose="020B0503020204020204" charset="-122"/>
                <a:cs typeface="微软雅黑" panose="020B0503020204020204" charset="-122"/>
              </a:rPr>
              <a:t>01</a:t>
            </a:r>
            <a:endParaRPr sz="2100">
              <a:solidFill>
                <a:srgbClr val="FFFFFF"/>
              </a:solidFill>
              <a:latin typeface="微软雅黑" panose="020B0503020204020204" charset="-122"/>
              <a:ea typeface="微软雅黑" panose="020B0503020204020204" charset="-122"/>
              <a:cs typeface="微软雅黑" panose="020B0503020204020204" charset="-122"/>
            </a:endParaRPr>
          </a:p>
        </p:txBody>
      </p:sp>
      <p:sp>
        <p:nvSpPr>
          <p:cNvPr id="4" name="文本框 3"/>
          <p:cNvSpPr>
            <a:spLocks noGrp="1"/>
          </p:cNvSpPr>
          <p:nvPr/>
        </p:nvSpPr>
        <p:spPr>
          <a:xfrm>
            <a:off x="1193800" y="320975"/>
            <a:ext cx="8128000" cy="371897"/>
          </a:xfrm>
          <a:prstGeom prst="rect">
            <a:avLst/>
          </a:prstGeom>
          <a:noFill/>
        </p:spPr>
        <p:txBody>
          <a:bodyPr vert="horz" wrap="square" lIns="25400" tIns="12700" rIns="25400" bIns="12700" anchor="ctr">
            <a:spAutoFit/>
          </a:bodyPr>
          <a:lstStyle/>
          <a:p>
            <a:r>
              <a:rPr sz="2250" b="1">
                <a:solidFill>
                  <a:srgbClr val="191919"/>
                </a:solidFill>
                <a:latin typeface="微软雅黑" panose="020B0503020204020204" charset="-122"/>
                <a:ea typeface="微软雅黑" panose="020B0503020204020204" charset="-122"/>
                <a:cs typeface="微软雅黑" panose="020B0503020204020204" charset="-122"/>
              </a:rPr>
              <a:t>多旋翼平台磁干扰由多类机理叠加</a:t>
            </a:r>
            <a:endParaRPr sz="2250" b="1">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5" name="直接连接符 4"/>
          <p:cNvSpPr>
            <a:spLocks noGrp="1"/>
          </p:cNvSpPr>
          <p:nvPr/>
        </p:nvSpPr>
        <p:spPr>
          <a:xfrm>
            <a:off x="1206500" y="1041400"/>
            <a:ext cx="8255000" cy="0"/>
          </a:xfrm>
          <a:prstGeom prst="line">
            <a:avLst/>
          </a:prstGeom>
          <a:ln w="7620">
            <a:solidFill>
              <a:srgbClr val="191919"/>
            </a:solidFill>
          </a:ln>
        </p:spPr>
        <p:style>
          <a:lnRef idx="1">
            <a:schemeClr val="accent1"/>
          </a:lnRef>
          <a:fillRef idx="0">
            <a:schemeClr val="accent1"/>
          </a:fillRef>
          <a:effectRef idx="0">
            <a:schemeClr val="accent1"/>
          </a:effectRef>
          <a:fontRef idx="minor">
            <a:schemeClr val="tx1"/>
          </a:fontRef>
        </p:style>
      </p:sp>
      <p:sp>
        <p:nvSpPr>
          <p:cNvPr id="8" name="矩形: 圆角 7"/>
          <p:cNvSpPr>
            <a:spLocks noGrp="1"/>
          </p:cNvSpPr>
          <p:nvPr/>
        </p:nvSpPr>
        <p:spPr>
          <a:xfrm>
            <a:off x="482600" y="1447800"/>
            <a:ext cx="4953000" cy="4013200"/>
          </a:xfrm>
          <a:prstGeom prst="roundRect">
            <a:avLst/>
          </a:prstGeom>
          <a:solidFill>
            <a:srgbClr val="FFFFFF">
              <a:alpha val="0"/>
            </a:srgbClr>
          </a:solidFill>
          <a:ln w="16510">
            <a:solidFill>
              <a:srgbClr val="14375E"/>
            </a:solidFill>
            <a:prstDash val="dash"/>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9" name="矩形 8"/>
          <p:cNvSpPr>
            <a:spLocks noGrp="1"/>
          </p:cNvSpPr>
          <p:nvPr/>
        </p:nvSpPr>
        <p:spPr>
          <a:xfrm>
            <a:off x="1879600" y="1282700"/>
            <a:ext cx="2159000" cy="355600"/>
          </a:xfrm>
          <a:prstGeom prst="rect">
            <a:avLst/>
          </a:prstGeom>
          <a:solidFill>
            <a:srgbClr val="FFFFFF"/>
          </a:solidFill>
          <a:ln w="12700" cap="flat" cmpd="sng">
            <a:noFill/>
            <a:prstDash val="solid"/>
            <a:miter/>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10" name="文本框 9"/>
          <p:cNvSpPr>
            <a:spLocks noGrp="1"/>
          </p:cNvSpPr>
          <p:nvPr/>
        </p:nvSpPr>
        <p:spPr>
          <a:xfrm>
            <a:off x="1879600" y="1282700"/>
            <a:ext cx="2159000" cy="302647"/>
          </a:xfrm>
          <a:prstGeom prst="rect">
            <a:avLst/>
          </a:prstGeom>
          <a:noFill/>
        </p:spPr>
        <p:txBody>
          <a:bodyPr vert="horz" wrap="square" lIns="25400" tIns="12700" rIns="25400" bIns="12700" anchor="ctr">
            <a:spAutoFit/>
          </a:bodyPr>
          <a:lstStyle/>
          <a:p>
            <a:pPr algn="ctr">
              <a:buNone/>
            </a:pPr>
            <a:r>
              <a:rPr>
                <a:solidFill>
                  <a:srgbClr val="191919"/>
                </a:solidFill>
                <a:latin typeface="微软雅黑" panose="020B0503020204020204" charset="-122"/>
                <a:ea typeface="微软雅黑" panose="020B0503020204020204" charset="-122"/>
                <a:cs typeface="微软雅黑" panose="020B0503020204020204" charset="-122"/>
              </a:rPr>
              <a:t>干扰源证据</a:t>
            </a:r>
            <a:endParaRPr>
              <a:solidFill>
                <a:srgbClr val="191919"/>
              </a:solidFill>
              <a:latin typeface="微软雅黑" panose="020B0503020204020204" charset="-122"/>
              <a:ea typeface="微软雅黑" panose="020B0503020204020204" charset="-122"/>
              <a:cs typeface="微软雅黑" panose="020B0503020204020204" charset="-122"/>
            </a:endParaRPr>
          </a:p>
        </p:txBody>
      </p:sp>
      <p:pic>
        <p:nvPicPr>
          <p:cNvPr id="48" name="图片 13"/>
          <p:cNvPicPr>
            <a:picLocks noChangeAspect="1"/>
          </p:cNvPicPr>
          <p:nvPr/>
        </p:nvPicPr>
        <p:blipFill>
          <a:blip r:embed="rId1"/>
          <a:stretch>
            <a:fillRect/>
          </a:stretch>
        </p:blipFill>
        <p:spPr>
          <a:xfrm>
            <a:off x="3035300" y="1813809"/>
            <a:ext cx="2235200" cy="1503182"/>
          </a:xfrm>
          <a:prstGeom prst="rect">
            <a:avLst/>
          </a:prstGeom>
        </p:spPr>
      </p:pic>
      <p:pic>
        <p:nvPicPr>
          <p:cNvPr id="49" name="图片 15"/>
          <p:cNvPicPr>
            <a:picLocks noChangeAspect="1"/>
          </p:cNvPicPr>
          <p:nvPr/>
        </p:nvPicPr>
        <p:blipFill>
          <a:blip r:embed="rId2"/>
          <a:stretch>
            <a:fillRect/>
          </a:stretch>
        </p:blipFill>
        <p:spPr>
          <a:xfrm>
            <a:off x="1419694" y="3517900"/>
            <a:ext cx="3091512" cy="1739900"/>
          </a:xfrm>
          <a:prstGeom prst="rect">
            <a:avLst/>
          </a:prstGeom>
        </p:spPr>
      </p:pic>
      <p:sp>
        <p:nvSpPr>
          <p:cNvPr id="17" name="矩形: 圆角 16"/>
          <p:cNvSpPr>
            <a:spLocks noGrp="1"/>
          </p:cNvSpPr>
          <p:nvPr/>
        </p:nvSpPr>
        <p:spPr>
          <a:xfrm>
            <a:off x="5842000" y="1422400"/>
            <a:ext cx="5562600" cy="1092200"/>
          </a:xfrm>
          <a:prstGeom prst="roundRect">
            <a:avLst/>
          </a:prstGeom>
          <a:solidFill>
            <a:srgbClr val="FFFFFF"/>
          </a:solidFill>
          <a:ln w="15240">
            <a:solidFill>
              <a:srgbClr val="14375E"/>
            </a:solidFill>
          </a:ln>
          <a:effectLst>
            <a:outerShdw blurRad="63500" dist="28398" dir="3806086" rotWithShape="0">
              <a:srgbClr val="FFFFFF"/>
            </a:outerShdw>
          </a:effectLst>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18" name="矩形 17"/>
          <p:cNvSpPr>
            <a:spLocks noGrp="1"/>
          </p:cNvSpPr>
          <p:nvPr/>
        </p:nvSpPr>
        <p:spPr>
          <a:xfrm>
            <a:off x="7702550" y="1409700"/>
            <a:ext cx="1841500" cy="457200"/>
          </a:xfrm>
          <a:prstGeom prst="rect">
            <a:avLst/>
          </a:prstGeom>
          <a:solidFill>
            <a:srgbClr val="085B97"/>
          </a:solidFill>
          <a:ln w="12700" cap="flat" cmpd="sng">
            <a:noFill/>
            <a:prstDash val="solid"/>
            <a:miter/>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19" name="文本框 18"/>
          <p:cNvSpPr>
            <a:spLocks noGrp="1"/>
          </p:cNvSpPr>
          <p:nvPr/>
        </p:nvSpPr>
        <p:spPr>
          <a:xfrm>
            <a:off x="7702550" y="1427406"/>
            <a:ext cx="1841500" cy="318036"/>
          </a:xfrm>
          <a:prstGeom prst="rect">
            <a:avLst/>
          </a:prstGeom>
          <a:noFill/>
        </p:spPr>
        <p:txBody>
          <a:bodyPr vert="horz" wrap="square" lIns="25400" tIns="12700" rIns="25400" bIns="12700" anchor="ctr">
            <a:spAutoFit/>
          </a:bodyPr>
          <a:lstStyle/>
          <a:p>
            <a:pPr algn="ctr">
              <a:buNone/>
            </a:pPr>
            <a:r>
              <a:rPr sz="1900" b="1">
                <a:solidFill>
                  <a:srgbClr val="FFFFFF"/>
                </a:solidFill>
                <a:latin typeface="微软雅黑" panose="020B0503020204020204" charset="-122"/>
                <a:ea typeface="微软雅黑" panose="020B0503020204020204" charset="-122"/>
                <a:cs typeface="微软雅黑" panose="020B0503020204020204" charset="-122"/>
              </a:rPr>
              <a:t>铁磁感应场</a:t>
            </a:r>
            <a:endParaRPr sz="1900" b="1">
              <a:solidFill>
                <a:srgbClr val="FFFFFF"/>
              </a:solidFill>
              <a:latin typeface="微软雅黑" panose="020B0503020204020204" charset="-122"/>
              <a:ea typeface="微软雅黑" panose="020B0503020204020204" charset="-122"/>
              <a:cs typeface="微软雅黑" panose="020B0503020204020204" charset="-122"/>
            </a:endParaRPr>
          </a:p>
        </p:txBody>
      </p:sp>
      <p:sp>
        <p:nvSpPr>
          <p:cNvPr id="20" name="文本框 19"/>
          <p:cNvSpPr>
            <a:spLocks noGrp="1"/>
          </p:cNvSpPr>
          <p:nvPr/>
        </p:nvSpPr>
        <p:spPr>
          <a:xfrm>
            <a:off x="6045200" y="1981200"/>
            <a:ext cx="5156200" cy="302647"/>
          </a:xfrm>
          <a:prstGeom prst="rect">
            <a:avLst/>
          </a:prstGeom>
          <a:noFill/>
        </p:spPr>
        <p:txBody>
          <a:bodyPr vert="horz" wrap="square" lIns="25400" tIns="12700" rIns="25400" bIns="12700" anchor="t">
            <a:spAutoFit/>
          </a:bodyPr>
          <a:lstStyle/>
          <a:p>
            <a:r>
              <a:rPr>
                <a:solidFill>
                  <a:srgbClr val="191919"/>
                </a:solidFill>
                <a:latin typeface="微软雅黑" panose="020B0503020204020204" charset="-122"/>
                <a:ea typeface="微软雅黑" panose="020B0503020204020204" charset="-122"/>
                <a:cs typeface="微软雅黑" panose="020B0503020204020204" charset="-122"/>
              </a:rPr>
              <a:t>高磁导率部件受地磁场磁化。</a:t>
            </a:r>
            <a:endParaRPr>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21" name="矩形: 圆角 20"/>
          <p:cNvSpPr>
            <a:spLocks noGrp="1"/>
          </p:cNvSpPr>
          <p:nvPr/>
        </p:nvSpPr>
        <p:spPr>
          <a:xfrm>
            <a:off x="5842000" y="2641600"/>
            <a:ext cx="5562600" cy="1092200"/>
          </a:xfrm>
          <a:prstGeom prst="roundRect">
            <a:avLst/>
          </a:prstGeom>
          <a:solidFill>
            <a:srgbClr val="FFFFFF"/>
          </a:solidFill>
          <a:ln w="15240">
            <a:solidFill>
              <a:srgbClr val="14375E"/>
            </a:solidFill>
          </a:ln>
          <a:effectLst>
            <a:outerShdw blurRad="63500" dist="28398" dir="3806086" rotWithShape="0">
              <a:srgbClr val="FFFFFF"/>
            </a:outerShdw>
          </a:effectLst>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22" name="矩形 21"/>
          <p:cNvSpPr>
            <a:spLocks noGrp="1"/>
          </p:cNvSpPr>
          <p:nvPr/>
        </p:nvSpPr>
        <p:spPr>
          <a:xfrm>
            <a:off x="7702550" y="2628900"/>
            <a:ext cx="1841500" cy="457200"/>
          </a:xfrm>
          <a:prstGeom prst="rect">
            <a:avLst/>
          </a:prstGeom>
          <a:solidFill>
            <a:srgbClr val="ED1C24"/>
          </a:solidFill>
          <a:ln w="12700" cap="flat" cmpd="sng">
            <a:noFill/>
            <a:prstDash val="solid"/>
            <a:miter/>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23" name="文本框 22"/>
          <p:cNvSpPr>
            <a:spLocks noGrp="1"/>
          </p:cNvSpPr>
          <p:nvPr/>
        </p:nvSpPr>
        <p:spPr>
          <a:xfrm>
            <a:off x="7702550" y="2646606"/>
            <a:ext cx="1841500" cy="318036"/>
          </a:xfrm>
          <a:prstGeom prst="rect">
            <a:avLst/>
          </a:prstGeom>
          <a:noFill/>
        </p:spPr>
        <p:txBody>
          <a:bodyPr vert="horz" wrap="square" lIns="25400" tIns="12700" rIns="25400" bIns="12700" anchor="ctr">
            <a:spAutoFit/>
          </a:bodyPr>
          <a:lstStyle/>
          <a:p>
            <a:pPr algn="ctr">
              <a:buNone/>
            </a:pPr>
            <a:r>
              <a:rPr sz="1900" b="1">
                <a:solidFill>
                  <a:srgbClr val="FFFFFF"/>
                </a:solidFill>
                <a:latin typeface="微软雅黑" panose="020B0503020204020204" charset="-122"/>
                <a:ea typeface="微软雅黑" panose="020B0503020204020204" charset="-122"/>
                <a:cs typeface="微软雅黑" panose="020B0503020204020204" charset="-122"/>
              </a:rPr>
              <a:t>永磁</a:t>
            </a:r>
            <a:r>
              <a:rPr sz="1900" b="1">
                <a:solidFill>
                  <a:srgbClr val="FFFFFF"/>
                </a:solidFill>
                <a:latin typeface="微软雅黑" panose="020B0503020204020204" charset="-122"/>
                <a:ea typeface="微软雅黑" panose="020B0503020204020204" charset="-122"/>
                <a:cs typeface="微软雅黑" panose="020B0503020204020204" charset="-122"/>
              </a:rPr>
              <a:t>/</a:t>
            </a:r>
            <a:r>
              <a:rPr sz="1900" b="1">
                <a:solidFill>
                  <a:srgbClr val="FFFFFF"/>
                </a:solidFill>
                <a:latin typeface="微软雅黑" panose="020B0503020204020204" charset="-122"/>
                <a:ea typeface="微软雅黑" panose="020B0503020204020204" charset="-122"/>
                <a:cs typeface="微软雅黑" panose="020B0503020204020204" charset="-122"/>
              </a:rPr>
              <a:t>直流场</a:t>
            </a:r>
            <a:endParaRPr sz="1900" b="1">
              <a:solidFill>
                <a:srgbClr val="FFFFFF"/>
              </a:solidFill>
              <a:latin typeface="微软雅黑" panose="020B0503020204020204" charset="-122"/>
              <a:ea typeface="微软雅黑" panose="020B0503020204020204" charset="-122"/>
              <a:cs typeface="微软雅黑" panose="020B0503020204020204" charset="-122"/>
            </a:endParaRPr>
          </a:p>
        </p:txBody>
      </p:sp>
      <p:sp>
        <p:nvSpPr>
          <p:cNvPr id="24" name="文本框 23"/>
          <p:cNvSpPr>
            <a:spLocks noGrp="1"/>
          </p:cNvSpPr>
          <p:nvPr/>
        </p:nvSpPr>
        <p:spPr>
          <a:xfrm>
            <a:off x="6045200" y="3200400"/>
            <a:ext cx="5156200" cy="302647"/>
          </a:xfrm>
          <a:prstGeom prst="rect">
            <a:avLst/>
          </a:prstGeom>
          <a:noFill/>
        </p:spPr>
        <p:txBody>
          <a:bodyPr vert="horz" wrap="square" lIns="25400" tIns="12700" rIns="25400" bIns="12700" anchor="t">
            <a:spAutoFit/>
          </a:bodyPr>
          <a:lstStyle/>
          <a:p>
            <a:r>
              <a:rPr>
                <a:solidFill>
                  <a:srgbClr val="191919"/>
                </a:solidFill>
                <a:latin typeface="微软雅黑" panose="020B0503020204020204" charset="-122"/>
                <a:ea typeface="微软雅黑" panose="020B0503020204020204" charset="-122"/>
                <a:cs typeface="微软雅黑" panose="020B0503020204020204" charset="-122"/>
              </a:rPr>
              <a:t>电机磁钢与供电回路产生稳态场。</a:t>
            </a:r>
            <a:endParaRPr>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25" name="矩形: 圆角 24"/>
          <p:cNvSpPr>
            <a:spLocks noGrp="1"/>
          </p:cNvSpPr>
          <p:nvPr/>
        </p:nvSpPr>
        <p:spPr>
          <a:xfrm>
            <a:off x="5842000" y="3860800"/>
            <a:ext cx="5562600" cy="1092200"/>
          </a:xfrm>
          <a:prstGeom prst="roundRect">
            <a:avLst/>
          </a:prstGeom>
          <a:solidFill>
            <a:srgbClr val="FFFFFF"/>
          </a:solidFill>
          <a:ln w="15240">
            <a:solidFill>
              <a:srgbClr val="14375E"/>
            </a:solidFill>
          </a:ln>
          <a:effectLst>
            <a:outerShdw blurRad="63500" dist="28398" dir="3806086" rotWithShape="0">
              <a:srgbClr val="FFFFFF"/>
            </a:outerShdw>
          </a:effectLst>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26" name="矩形 25"/>
          <p:cNvSpPr>
            <a:spLocks noGrp="1"/>
          </p:cNvSpPr>
          <p:nvPr/>
        </p:nvSpPr>
        <p:spPr>
          <a:xfrm>
            <a:off x="7702550" y="3848100"/>
            <a:ext cx="1841500" cy="457200"/>
          </a:xfrm>
          <a:prstGeom prst="rect">
            <a:avLst/>
          </a:prstGeom>
          <a:solidFill>
            <a:srgbClr val="349798"/>
          </a:solidFill>
          <a:ln w="12700" cap="flat" cmpd="sng">
            <a:noFill/>
            <a:prstDash val="solid"/>
            <a:miter/>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27" name="文本框 26"/>
          <p:cNvSpPr>
            <a:spLocks noGrp="1"/>
          </p:cNvSpPr>
          <p:nvPr/>
        </p:nvSpPr>
        <p:spPr>
          <a:xfrm>
            <a:off x="7702550" y="3865806"/>
            <a:ext cx="1841500" cy="318036"/>
          </a:xfrm>
          <a:prstGeom prst="rect">
            <a:avLst/>
          </a:prstGeom>
          <a:noFill/>
        </p:spPr>
        <p:txBody>
          <a:bodyPr vert="horz" wrap="square" lIns="25400" tIns="12700" rIns="25400" bIns="12700" anchor="ctr">
            <a:spAutoFit/>
          </a:bodyPr>
          <a:lstStyle/>
          <a:p>
            <a:pPr algn="ctr">
              <a:buNone/>
            </a:pPr>
            <a:r>
              <a:rPr sz="1900" b="1">
                <a:solidFill>
                  <a:srgbClr val="FFFFFF"/>
                </a:solidFill>
                <a:latin typeface="微软雅黑" panose="020B0503020204020204" charset="-122"/>
                <a:ea typeface="微软雅黑" panose="020B0503020204020204" charset="-122"/>
                <a:cs typeface="微软雅黑" panose="020B0503020204020204" charset="-122"/>
              </a:rPr>
              <a:t>时变电磁场</a:t>
            </a:r>
            <a:endParaRPr sz="1900" b="1">
              <a:solidFill>
                <a:srgbClr val="FFFFFF"/>
              </a:solidFill>
              <a:latin typeface="微软雅黑" panose="020B0503020204020204" charset="-122"/>
              <a:ea typeface="微软雅黑" panose="020B0503020204020204" charset="-122"/>
              <a:cs typeface="微软雅黑" panose="020B0503020204020204" charset="-122"/>
            </a:endParaRPr>
          </a:p>
        </p:txBody>
      </p:sp>
      <p:sp>
        <p:nvSpPr>
          <p:cNvPr id="28" name="文本框 27"/>
          <p:cNvSpPr>
            <a:spLocks noGrp="1"/>
          </p:cNvSpPr>
          <p:nvPr/>
        </p:nvSpPr>
        <p:spPr>
          <a:xfrm>
            <a:off x="6045200" y="4419600"/>
            <a:ext cx="5156200" cy="302647"/>
          </a:xfrm>
          <a:prstGeom prst="rect">
            <a:avLst/>
          </a:prstGeom>
          <a:noFill/>
        </p:spPr>
        <p:txBody>
          <a:bodyPr vert="horz" wrap="square" lIns="25400" tIns="12700" rIns="25400" bIns="12700" anchor="t">
            <a:spAutoFit/>
          </a:bodyPr>
          <a:lstStyle/>
          <a:p>
            <a:r>
              <a:rPr>
                <a:solidFill>
                  <a:srgbClr val="191919"/>
                </a:solidFill>
                <a:latin typeface="微软雅黑" panose="020B0503020204020204" charset="-122"/>
                <a:ea typeface="微软雅黑" panose="020B0503020204020204" charset="-122"/>
                <a:cs typeface="微软雅黑" panose="020B0503020204020204" charset="-122"/>
              </a:rPr>
              <a:t>PWM</a:t>
            </a:r>
            <a:r>
              <a:rPr>
                <a:solidFill>
                  <a:srgbClr val="191919"/>
                </a:solidFill>
                <a:latin typeface="微软雅黑" panose="020B0503020204020204" charset="-122"/>
                <a:ea typeface="微软雅黑" panose="020B0503020204020204" charset="-122"/>
                <a:cs typeface="微软雅黑" panose="020B0503020204020204" charset="-122"/>
              </a:rPr>
              <a:t>、换相与涡流引入动态干扰。</a:t>
            </a:r>
            <a:endParaRPr>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29" name="矩形: 圆角 28"/>
          <p:cNvSpPr>
            <a:spLocks noGrp="1"/>
          </p:cNvSpPr>
          <p:nvPr/>
        </p:nvSpPr>
        <p:spPr>
          <a:xfrm>
            <a:off x="5969000" y="5022850"/>
            <a:ext cx="5308600" cy="586105"/>
          </a:xfrm>
          <a:prstGeom prst="roundRect">
            <a:avLst/>
          </a:prstGeom>
          <a:solidFill>
            <a:srgbClr val="FFE299"/>
          </a:solidFill>
          <a:ln w="12700" cap="flat" cmpd="sng">
            <a:noFill/>
            <a:prstDash val="solid"/>
            <a:miter/>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30" name="文本框 29"/>
          <p:cNvSpPr>
            <a:spLocks noGrp="1"/>
          </p:cNvSpPr>
          <p:nvPr/>
        </p:nvSpPr>
        <p:spPr>
          <a:xfrm>
            <a:off x="6096000" y="5135811"/>
            <a:ext cx="5054600" cy="299720"/>
          </a:xfrm>
          <a:prstGeom prst="rect">
            <a:avLst/>
          </a:prstGeom>
          <a:noFill/>
        </p:spPr>
        <p:txBody>
          <a:bodyPr vert="horz" wrap="square" lIns="25400" tIns="12700" rIns="25400" bIns="12700" anchor="ctr">
            <a:spAutoFit/>
          </a:bodyPr>
          <a:lstStyle/>
          <a:p>
            <a:pPr algn="ctr">
              <a:buNone/>
            </a:pPr>
            <a:r>
              <a:rPr b="1">
                <a:solidFill>
                  <a:srgbClr val="191919"/>
                </a:solidFill>
                <a:latin typeface="微软雅黑" panose="020B0503020204020204" charset="-122"/>
                <a:ea typeface="微软雅黑" panose="020B0503020204020204" charset="-122"/>
                <a:cs typeface="微软雅黑" panose="020B0503020204020204" charset="-122"/>
              </a:rPr>
              <a:t>本报告先分离铁磁部件感应场机理；电机永磁体、供电回路与涡流效应纳入后续扩展。</a:t>
            </a:r>
            <a:endParaRPr b="1">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31" name="矩形 30"/>
          <p:cNvSpPr>
            <a:spLocks noGrp="1"/>
          </p:cNvSpPr>
          <p:nvPr/>
        </p:nvSpPr>
        <p:spPr>
          <a:xfrm>
            <a:off x="762000" y="5664200"/>
            <a:ext cx="10668000" cy="762000"/>
          </a:xfrm>
          <a:prstGeom prst="rect">
            <a:avLst/>
          </a:prstGeom>
          <a:solidFill>
            <a:srgbClr val="DAE5F4"/>
          </a:solidFill>
          <a:ln w="12700" cap="flat" cmpd="sng">
            <a:noFill/>
            <a:prstDash val="solid"/>
            <a:miter/>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32" name="文本框 31"/>
          <p:cNvSpPr>
            <a:spLocks noGrp="1"/>
          </p:cNvSpPr>
          <p:nvPr/>
        </p:nvSpPr>
        <p:spPr>
          <a:xfrm>
            <a:off x="990600" y="5848985"/>
            <a:ext cx="10236200" cy="302647"/>
          </a:xfrm>
          <a:prstGeom prst="rect">
            <a:avLst/>
          </a:prstGeom>
          <a:noFill/>
        </p:spPr>
        <p:txBody>
          <a:bodyPr vert="horz" wrap="square" lIns="25400" tIns="12700" rIns="25400" bIns="12700" anchor="ctr">
            <a:spAutoFit/>
          </a:bodyPr>
          <a:lstStyle/>
          <a:p>
            <a:r>
              <a:rPr>
                <a:solidFill>
                  <a:srgbClr val="191919"/>
                </a:solidFill>
                <a:latin typeface="微软雅黑" panose="020B0503020204020204" charset="-122"/>
                <a:ea typeface="微软雅黑" panose="020B0503020204020204" charset="-122"/>
                <a:cs typeface="微软雅黑" panose="020B0503020204020204" charset="-122"/>
              </a:rPr>
              <a:t>铁磁感应场、永磁</a:t>
            </a:r>
            <a:r>
              <a:rPr>
                <a:solidFill>
                  <a:srgbClr val="191919"/>
                </a:solidFill>
                <a:latin typeface="微软雅黑" panose="020B0503020204020204" charset="-122"/>
                <a:ea typeface="微软雅黑" panose="020B0503020204020204" charset="-122"/>
                <a:cs typeface="微软雅黑" panose="020B0503020204020204" charset="-122"/>
              </a:rPr>
              <a:t>/</a:t>
            </a:r>
            <a:r>
              <a:rPr>
                <a:solidFill>
                  <a:srgbClr val="191919"/>
                </a:solidFill>
                <a:latin typeface="微软雅黑" panose="020B0503020204020204" charset="-122"/>
                <a:ea typeface="微软雅黑" panose="020B0503020204020204" charset="-122"/>
                <a:cs typeface="微软雅黑" panose="020B0503020204020204" charset="-122"/>
              </a:rPr>
              <a:t>直流磁场与时变电磁场共同决定传感器端观测。</a:t>
            </a:r>
            <a:endParaRPr>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34" name="文本框 33"/>
          <p:cNvSpPr>
            <a:spLocks noGrp="1"/>
          </p:cNvSpPr>
          <p:nvPr/>
        </p:nvSpPr>
        <p:spPr>
          <a:xfrm>
            <a:off x="11366500" y="6636299"/>
            <a:ext cx="482600" cy="110800"/>
          </a:xfrm>
          <a:prstGeom prst="rect">
            <a:avLst/>
          </a:prstGeom>
          <a:noFill/>
        </p:spPr>
        <p:txBody>
          <a:bodyPr vert="horz" wrap="square" lIns="12700" tIns="0" rIns="12700" bIns="0" anchor="ctr">
            <a:spAutoFit/>
          </a:bodyPr>
          <a:lstStyle/>
          <a:p>
            <a:pPr algn="r">
              <a:buNone/>
            </a:pPr>
            <a:r>
              <a:rPr sz="720">
                <a:solidFill>
                  <a:srgbClr val="5F6973"/>
                </a:solidFill>
                <a:latin typeface="微软雅黑" panose="020B0503020204020204" charset="-122"/>
                <a:ea typeface="微软雅黑" panose="020B0503020204020204" charset="-122"/>
                <a:cs typeface="微软雅黑" panose="020B0503020204020204" charset="-122"/>
              </a:rPr>
              <a:t>05</a:t>
            </a:r>
            <a:endParaRPr sz="720">
              <a:solidFill>
                <a:srgbClr val="5F6973"/>
              </a:solidFill>
              <a:latin typeface="微软雅黑" panose="020B0503020204020204" charset="-122"/>
              <a:ea typeface="微软雅黑" panose="020B0503020204020204" charset="-122"/>
              <a:cs typeface="微软雅黑" panose="020B0503020204020204" charset="-122"/>
            </a:endParaRPr>
          </a:p>
        </p:txBody>
      </p:sp>
      <p:pic>
        <p:nvPicPr>
          <p:cNvPr id="6" name="图片 5"/>
          <p:cNvPicPr>
            <a:picLocks noChangeAspect="1"/>
          </p:cNvPicPr>
          <p:nvPr/>
        </p:nvPicPr>
        <p:blipFill>
          <a:blip r:embed="rId3"/>
          <a:stretch>
            <a:fillRect/>
          </a:stretch>
        </p:blipFill>
        <p:spPr>
          <a:xfrm>
            <a:off x="762000" y="1858010"/>
            <a:ext cx="2252345" cy="1440180"/>
          </a:xfrm>
          <a:prstGeom prst="rect">
            <a:avLst/>
          </a:prstGeom>
        </p:spPr>
      </p:pic>
      <p:pic>
        <p:nvPicPr>
          <p:cNvPr id="7" name="Image 0" descr="/mnt/data/tian_unzip/ppt/media/image1.png"/>
          <p:cNvPicPr>
            <a:picLocks noChangeAspect="1"/>
          </p:cNvPicPr>
          <p:nvPr/>
        </p:nvPicPr>
        <p:blipFill>
          <a:blip r:embed="rId4"/>
          <a:stretch>
            <a:fillRect/>
          </a:stretch>
        </p:blipFill>
        <p:spPr>
          <a:xfrm>
            <a:off x="9829800" y="109728"/>
            <a:ext cx="1965960" cy="530352"/>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p:sp>
        <p:nvSpPr>
          <p:cNvPr id="2" name="矩形 1"/>
          <p:cNvSpPr>
            <a:spLocks noGrp="1"/>
          </p:cNvSpPr>
          <p:nvPr/>
        </p:nvSpPr>
        <p:spPr>
          <a:xfrm>
            <a:off x="368300" y="304800"/>
            <a:ext cx="723900" cy="723900"/>
          </a:xfrm>
          <a:prstGeom prst="rect">
            <a:avLst/>
          </a:prstGeom>
          <a:solidFill>
            <a:srgbClr val="085B97"/>
          </a:solidFill>
          <a:ln w="12700" cap="flat" cmpd="sng">
            <a:noFill/>
            <a:prstDash val="solid"/>
            <a:miter/>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3" name="文本框 2"/>
          <p:cNvSpPr>
            <a:spLocks noGrp="1"/>
          </p:cNvSpPr>
          <p:nvPr/>
        </p:nvSpPr>
        <p:spPr>
          <a:xfrm>
            <a:off x="368300" y="281717"/>
            <a:ext cx="723900" cy="348813"/>
          </a:xfrm>
          <a:prstGeom prst="rect">
            <a:avLst/>
          </a:prstGeom>
          <a:noFill/>
        </p:spPr>
        <p:txBody>
          <a:bodyPr vert="horz" wrap="square" lIns="25400" tIns="12700" rIns="25400" bIns="12700" anchor="ctr">
            <a:spAutoFit/>
          </a:bodyPr>
          <a:lstStyle/>
          <a:p>
            <a:pPr algn="ctr">
              <a:buNone/>
            </a:pPr>
            <a:r>
              <a:rPr sz="2100">
                <a:solidFill>
                  <a:srgbClr val="FFFFFF"/>
                </a:solidFill>
                <a:latin typeface="微软雅黑" panose="020B0503020204020204" charset="-122"/>
                <a:ea typeface="微软雅黑" panose="020B0503020204020204" charset="-122"/>
                <a:cs typeface="微软雅黑" panose="020B0503020204020204" charset="-122"/>
              </a:rPr>
              <a:t>01</a:t>
            </a:r>
            <a:endParaRPr sz="2100">
              <a:solidFill>
                <a:srgbClr val="FFFFFF"/>
              </a:solidFill>
              <a:latin typeface="微软雅黑" panose="020B0503020204020204" charset="-122"/>
              <a:ea typeface="微软雅黑" panose="020B0503020204020204" charset="-122"/>
              <a:cs typeface="微软雅黑" panose="020B0503020204020204" charset="-122"/>
            </a:endParaRPr>
          </a:p>
        </p:txBody>
      </p:sp>
      <p:sp>
        <p:nvSpPr>
          <p:cNvPr id="4" name="文本框 3"/>
          <p:cNvSpPr>
            <a:spLocks noGrp="1"/>
          </p:cNvSpPr>
          <p:nvPr/>
        </p:nvSpPr>
        <p:spPr>
          <a:xfrm>
            <a:off x="1193800" y="320975"/>
            <a:ext cx="8128000" cy="371897"/>
          </a:xfrm>
          <a:prstGeom prst="rect">
            <a:avLst/>
          </a:prstGeom>
          <a:noFill/>
        </p:spPr>
        <p:txBody>
          <a:bodyPr vert="horz" wrap="square" lIns="25400" tIns="12700" rIns="25400" bIns="12700" anchor="ctr">
            <a:spAutoFit/>
          </a:bodyPr>
          <a:lstStyle/>
          <a:p>
            <a:r>
              <a:rPr sz="2250" b="1">
                <a:solidFill>
                  <a:srgbClr val="191919"/>
                </a:solidFill>
                <a:latin typeface="微软雅黑" panose="020B0503020204020204" charset="-122"/>
                <a:ea typeface="微软雅黑" panose="020B0503020204020204" charset="-122"/>
                <a:cs typeface="微软雅黑" panose="020B0503020204020204" charset="-122"/>
              </a:rPr>
              <a:t>本研究聚焦地磁方向效应与铁磁部件响应</a:t>
            </a:r>
            <a:endParaRPr sz="2250" b="1">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5" name="直接连接符 4"/>
          <p:cNvSpPr>
            <a:spLocks noGrp="1"/>
          </p:cNvSpPr>
          <p:nvPr/>
        </p:nvSpPr>
        <p:spPr>
          <a:xfrm>
            <a:off x="1206500" y="1041400"/>
            <a:ext cx="8255000" cy="0"/>
          </a:xfrm>
          <a:prstGeom prst="line">
            <a:avLst/>
          </a:prstGeom>
          <a:ln w="7620">
            <a:solidFill>
              <a:srgbClr val="191919"/>
            </a:solidFill>
          </a:ln>
        </p:spPr>
        <p:style>
          <a:lnRef idx="1">
            <a:schemeClr val="accent1"/>
          </a:lnRef>
          <a:fillRef idx="0">
            <a:schemeClr val="accent1"/>
          </a:fillRef>
          <a:effectRef idx="0">
            <a:schemeClr val="accent1"/>
          </a:effectRef>
          <a:fontRef idx="minor">
            <a:schemeClr val="tx1"/>
          </a:fontRef>
        </p:style>
      </p:sp>
      <p:sp>
        <p:nvSpPr>
          <p:cNvPr id="8" name="矩形: 圆角 7"/>
          <p:cNvSpPr>
            <a:spLocks noGrp="1"/>
          </p:cNvSpPr>
          <p:nvPr/>
        </p:nvSpPr>
        <p:spPr>
          <a:xfrm>
            <a:off x="685800" y="1610995"/>
            <a:ext cx="1854200" cy="838200"/>
          </a:xfrm>
          <a:prstGeom prst="roundRect">
            <a:avLst/>
          </a:prstGeom>
          <a:solidFill>
            <a:srgbClr val="EEF4FA"/>
          </a:solidFill>
          <a:ln w="15240">
            <a:solidFill>
              <a:srgbClr val="14375E"/>
            </a:solidFill>
          </a:ln>
          <a:effectLst>
            <a:outerShdw blurRad="63500" dist="28398" dir="3806086" rotWithShape="0">
              <a:srgbClr val="FFFFFF"/>
            </a:outerShdw>
          </a:effectLst>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9" name="文本框 8"/>
          <p:cNvSpPr>
            <a:spLocks noGrp="1"/>
          </p:cNvSpPr>
          <p:nvPr/>
        </p:nvSpPr>
        <p:spPr>
          <a:xfrm>
            <a:off x="774700" y="1878330"/>
            <a:ext cx="1676400" cy="302647"/>
          </a:xfrm>
          <a:prstGeom prst="rect">
            <a:avLst/>
          </a:prstGeom>
          <a:noFill/>
        </p:spPr>
        <p:txBody>
          <a:bodyPr vert="horz" wrap="square" lIns="25400" tIns="12700" rIns="25400" bIns="12700" anchor="ctr">
            <a:spAutoFit/>
          </a:bodyPr>
          <a:lstStyle/>
          <a:p>
            <a:pPr algn="ctr">
              <a:buNone/>
            </a:pPr>
            <a:r>
              <a:rPr b="1">
                <a:solidFill>
                  <a:srgbClr val="191919"/>
                </a:solidFill>
                <a:latin typeface="微软雅黑" panose="020B0503020204020204" charset="-122"/>
                <a:ea typeface="微软雅黑" panose="020B0503020204020204" charset="-122"/>
                <a:cs typeface="微软雅黑" panose="020B0503020204020204" charset="-122"/>
              </a:rPr>
              <a:t>关键部件识别</a:t>
            </a:r>
            <a:endParaRPr b="1">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10" name="直接连接符 9"/>
          <p:cNvSpPr>
            <a:spLocks noGrp="1"/>
          </p:cNvSpPr>
          <p:nvPr/>
        </p:nvSpPr>
        <p:spPr>
          <a:xfrm>
            <a:off x="2565400" y="2030095"/>
            <a:ext cx="228600" cy="0"/>
          </a:xfrm>
          <a:prstGeom prst="line">
            <a:avLst/>
          </a:prstGeom>
          <a:ln w="38100">
            <a:solidFill>
              <a:srgbClr val="ED1C24"/>
            </a:solidFill>
            <a:tailEnd type="arrow"/>
          </a:ln>
        </p:spPr>
        <p:style>
          <a:lnRef idx="1">
            <a:schemeClr val="accent1"/>
          </a:lnRef>
          <a:fillRef idx="0">
            <a:schemeClr val="accent1"/>
          </a:fillRef>
          <a:effectRef idx="0">
            <a:schemeClr val="accent1"/>
          </a:effectRef>
          <a:fontRef idx="minor">
            <a:schemeClr val="tx1"/>
          </a:fontRef>
        </p:style>
      </p:sp>
      <p:sp>
        <p:nvSpPr>
          <p:cNvPr id="11" name="矩形: 圆角 10"/>
          <p:cNvSpPr>
            <a:spLocks noGrp="1"/>
          </p:cNvSpPr>
          <p:nvPr/>
        </p:nvSpPr>
        <p:spPr>
          <a:xfrm>
            <a:off x="2946400" y="1610995"/>
            <a:ext cx="1854200" cy="838200"/>
          </a:xfrm>
          <a:prstGeom prst="roundRect">
            <a:avLst/>
          </a:prstGeom>
          <a:solidFill>
            <a:srgbClr val="EEF4FA"/>
          </a:solidFill>
          <a:ln w="15240">
            <a:solidFill>
              <a:srgbClr val="14375E"/>
            </a:solidFill>
          </a:ln>
          <a:effectLst>
            <a:outerShdw blurRad="63500" dist="28398" dir="3806086" rotWithShape="0">
              <a:srgbClr val="FFFFFF"/>
            </a:outerShdw>
          </a:effectLst>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12" name="文本框 11"/>
          <p:cNvSpPr>
            <a:spLocks noGrp="1"/>
          </p:cNvSpPr>
          <p:nvPr/>
        </p:nvSpPr>
        <p:spPr>
          <a:xfrm>
            <a:off x="3035300" y="1739831"/>
            <a:ext cx="1676400" cy="579646"/>
          </a:xfrm>
          <a:prstGeom prst="rect">
            <a:avLst/>
          </a:prstGeom>
          <a:noFill/>
        </p:spPr>
        <p:txBody>
          <a:bodyPr vert="horz" wrap="square" lIns="25400" tIns="12700" rIns="25400" bIns="12700" anchor="ctr">
            <a:spAutoFit/>
          </a:bodyPr>
          <a:lstStyle/>
          <a:p>
            <a:pPr algn="ctr">
              <a:buNone/>
            </a:pPr>
            <a:r>
              <a:rPr b="1">
                <a:solidFill>
                  <a:srgbClr val="191919"/>
                </a:solidFill>
                <a:latin typeface="微软雅黑" panose="020B0503020204020204" charset="-122"/>
                <a:ea typeface="微软雅黑" panose="020B0503020204020204" charset="-122"/>
                <a:cs typeface="微软雅黑" panose="020B0503020204020204" charset="-122"/>
              </a:rPr>
              <a:t>三维模型与材料赋值</a:t>
            </a:r>
            <a:endParaRPr b="1">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13" name="直接连接符 12"/>
          <p:cNvSpPr>
            <a:spLocks noGrp="1"/>
          </p:cNvSpPr>
          <p:nvPr/>
        </p:nvSpPr>
        <p:spPr>
          <a:xfrm>
            <a:off x="4826000" y="2030095"/>
            <a:ext cx="228600" cy="0"/>
          </a:xfrm>
          <a:prstGeom prst="line">
            <a:avLst/>
          </a:prstGeom>
          <a:ln w="38100">
            <a:solidFill>
              <a:srgbClr val="ED1C24"/>
            </a:solidFill>
            <a:tailEnd type="arrow"/>
          </a:ln>
        </p:spPr>
        <p:style>
          <a:lnRef idx="1">
            <a:schemeClr val="accent1"/>
          </a:lnRef>
          <a:fillRef idx="0">
            <a:schemeClr val="accent1"/>
          </a:fillRef>
          <a:effectRef idx="0">
            <a:schemeClr val="accent1"/>
          </a:effectRef>
          <a:fontRef idx="minor">
            <a:schemeClr val="tx1"/>
          </a:fontRef>
        </p:style>
      </p:sp>
      <p:sp>
        <p:nvSpPr>
          <p:cNvPr id="14" name="矩形: 圆角 13"/>
          <p:cNvSpPr>
            <a:spLocks noGrp="1"/>
          </p:cNvSpPr>
          <p:nvPr/>
        </p:nvSpPr>
        <p:spPr>
          <a:xfrm>
            <a:off x="5207000" y="1610995"/>
            <a:ext cx="1854200" cy="838200"/>
          </a:xfrm>
          <a:prstGeom prst="roundRect">
            <a:avLst/>
          </a:prstGeom>
          <a:solidFill>
            <a:srgbClr val="EEF4FA"/>
          </a:solidFill>
          <a:ln w="15240">
            <a:solidFill>
              <a:srgbClr val="14375E"/>
            </a:solidFill>
          </a:ln>
          <a:effectLst>
            <a:outerShdw blurRad="63500" dist="28398" dir="3806086" rotWithShape="0">
              <a:srgbClr val="FFFFFF"/>
            </a:outerShdw>
          </a:effectLst>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15" name="文本框 14"/>
          <p:cNvSpPr>
            <a:spLocks noGrp="1"/>
          </p:cNvSpPr>
          <p:nvPr/>
        </p:nvSpPr>
        <p:spPr>
          <a:xfrm>
            <a:off x="5295900" y="1739831"/>
            <a:ext cx="1676400" cy="579646"/>
          </a:xfrm>
          <a:prstGeom prst="rect">
            <a:avLst/>
          </a:prstGeom>
          <a:noFill/>
        </p:spPr>
        <p:txBody>
          <a:bodyPr vert="horz" wrap="square" lIns="25400" tIns="12700" rIns="25400" bIns="12700" anchor="ctr">
            <a:spAutoFit/>
          </a:bodyPr>
          <a:lstStyle/>
          <a:p>
            <a:pPr algn="ctr">
              <a:buNone/>
            </a:pPr>
            <a:r>
              <a:rPr b="1">
                <a:solidFill>
                  <a:srgbClr val="191919"/>
                </a:solidFill>
                <a:latin typeface="微软雅黑" panose="020B0503020204020204" charset="-122"/>
                <a:ea typeface="微软雅黑" panose="020B0503020204020204" charset="-122"/>
                <a:cs typeface="微软雅黑" panose="020B0503020204020204" charset="-122"/>
              </a:rPr>
              <a:t>真实地磁三分量输入</a:t>
            </a:r>
            <a:endParaRPr b="1">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16" name="直接连接符 15"/>
          <p:cNvSpPr>
            <a:spLocks noGrp="1"/>
          </p:cNvSpPr>
          <p:nvPr/>
        </p:nvSpPr>
        <p:spPr>
          <a:xfrm>
            <a:off x="7086600" y="2030095"/>
            <a:ext cx="228600" cy="0"/>
          </a:xfrm>
          <a:prstGeom prst="line">
            <a:avLst/>
          </a:prstGeom>
          <a:ln w="38100">
            <a:solidFill>
              <a:srgbClr val="ED1C24"/>
            </a:solidFill>
            <a:tailEnd type="arrow"/>
          </a:ln>
        </p:spPr>
        <p:style>
          <a:lnRef idx="1">
            <a:schemeClr val="accent1"/>
          </a:lnRef>
          <a:fillRef idx="0">
            <a:schemeClr val="accent1"/>
          </a:fillRef>
          <a:effectRef idx="0">
            <a:schemeClr val="accent1"/>
          </a:effectRef>
          <a:fontRef idx="minor">
            <a:schemeClr val="tx1"/>
          </a:fontRef>
        </p:style>
      </p:sp>
      <p:sp>
        <p:nvSpPr>
          <p:cNvPr id="17" name="矩形: 圆角 16"/>
          <p:cNvSpPr>
            <a:spLocks noGrp="1"/>
          </p:cNvSpPr>
          <p:nvPr/>
        </p:nvSpPr>
        <p:spPr>
          <a:xfrm>
            <a:off x="7467600" y="1610995"/>
            <a:ext cx="1854200" cy="838200"/>
          </a:xfrm>
          <a:prstGeom prst="roundRect">
            <a:avLst/>
          </a:prstGeom>
          <a:solidFill>
            <a:srgbClr val="EEF4FA"/>
          </a:solidFill>
          <a:ln w="15240">
            <a:solidFill>
              <a:srgbClr val="14375E"/>
            </a:solidFill>
          </a:ln>
          <a:effectLst>
            <a:outerShdw blurRad="63500" dist="28398" dir="3806086" rotWithShape="0">
              <a:srgbClr val="FFFFFF"/>
            </a:outerShdw>
          </a:effectLst>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18" name="文本框 17"/>
          <p:cNvSpPr>
            <a:spLocks noGrp="1"/>
          </p:cNvSpPr>
          <p:nvPr/>
        </p:nvSpPr>
        <p:spPr>
          <a:xfrm>
            <a:off x="7556500" y="1739831"/>
            <a:ext cx="1676400" cy="579646"/>
          </a:xfrm>
          <a:prstGeom prst="rect">
            <a:avLst/>
          </a:prstGeom>
          <a:noFill/>
        </p:spPr>
        <p:txBody>
          <a:bodyPr vert="horz" wrap="square" lIns="25400" tIns="12700" rIns="25400" bIns="12700" anchor="ctr">
            <a:spAutoFit/>
          </a:bodyPr>
          <a:lstStyle/>
          <a:p>
            <a:pPr algn="ctr">
              <a:buNone/>
            </a:pPr>
            <a:r>
              <a:rPr b="1">
                <a:solidFill>
                  <a:srgbClr val="191919"/>
                </a:solidFill>
                <a:latin typeface="微软雅黑" panose="020B0503020204020204" charset="-122"/>
                <a:ea typeface="微软雅黑" panose="020B0503020204020204" charset="-122"/>
                <a:cs typeface="微软雅黑" panose="020B0503020204020204" charset="-122"/>
              </a:rPr>
              <a:t>传感器平面与测线输出</a:t>
            </a:r>
            <a:endParaRPr b="1">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19" name="直接连接符 18"/>
          <p:cNvSpPr>
            <a:spLocks noGrp="1"/>
          </p:cNvSpPr>
          <p:nvPr/>
        </p:nvSpPr>
        <p:spPr>
          <a:xfrm>
            <a:off x="9347200" y="2030095"/>
            <a:ext cx="228600" cy="0"/>
          </a:xfrm>
          <a:prstGeom prst="line">
            <a:avLst/>
          </a:prstGeom>
          <a:ln w="38100">
            <a:solidFill>
              <a:srgbClr val="ED1C24"/>
            </a:solidFill>
            <a:tailEnd type="arrow"/>
          </a:ln>
        </p:spPr>
        <p:style>
          <a:lnRef idx="1">
            <a:schemeClr val="accent1"/>
          </a:lnRef>
          <a:fillRef idx="0">
            <a:schemeClr val="accent1"/>
          </a:fillRef>
          <a:effectRef idx="0">
            <a:schemeClr val="accent1"/>
          </a:effectRef>
          <a:fontRef idx="minor">
            <a:schemeClr val="tx1"/>
          </a:fontRef>
        </p:style>
      </p:sp>
      <p:sp>
        <p:nvSpPr>
          <p:cNvPr id="20" name="矩形: 圆角 19"/>
          <p:cNvSpPr>
            <a:spLocks noGrp="1"/>
          </p:cNvSpPr>
          <p:nvPr/>
        </p:nvSpPr>
        <p:spPr>
          <a:xfrm>
            <a:off x="9728200" y="1610995"/>
            <a:ext cx="1854200" cy="838200"/>
          </a:xfrm>
          <a:prstGeom prst="roundRect">
            <a:avLst/>
          </a:prstGeom>
          <a:solidFill>
            <a:srgbClr val="085B97"/>
          </a:solidFill>
          <a:ln w="12700" cap="flat" cmpd="sng">
            <a:noFill/>
            <a:prstDash val="solid"/>
            <a:miter/>
          </a:ln>
          <a:effectLst>
            <a:outerShdw blurRad="63500" dist="28398" dir="3806086" rotWithShape="0">
              <a:srgbClr val="FFFFFF"/>
            </a:outerShdw>
          </a:effectLst>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21" name="文本框 20"/>
          <p:cNvSpPr>
            <a:spLocks noGrp="1"/>
          </p:cNvSpPr>
          <p:nvPr/>
        </p:nvSpPr>
        <p:spPr>
          <a:xfrm>
            <a:off x="9817100" y="1739831"/>
            <a:ext cx="1676400" cy="579646"/>
          </a:xfrm>
          <a:prstGeom prst="rect">
            <a:avLst/>
          </a:prstGeom>
          <a:noFill/>
        </p:spPr>
        <p:txBody>
          <a:bodyPr vert="horz" wrap="square" lIns="25400" tIns="12700" rIns="25400" bIns="12700" anchor="ctr">
            <a:spAutoFit/>
          </a:bodyPr>
          <a:lstStyle/>
          <a:p>
            <a:pPr algn="ctr">
              <a:buNone/>
            </a:pPr>
            <a:r>
              <a:rPr b="1">
                <a:solidFill>
                  <a:srgbClr val="FFFFFF"/>
                </a:solidFill>
                <a:latin typeface="微软雅黑" panose="020B0503020204020204" charset="-122"/>
                <a:ea typeface="微软雅黑" panose="020B0503020204020204" charset="-122"/>
                <a:cs typeface="微软雅黑" panose="020B0503020204020204" charset="-122"/>
              </a:rPr>
              <a:t>方向规律与工程启示</a:t>
            </a:r>
            <a:endParaRPr b="1">
              <a:solidFill>
                <a:srgbClr val="FFFFFF"/>
              </a:solidFill>
              <a:latin typeface="微软雅黑" panose="020B0503020204020204" charset="-122"/>
              <a:ea typeface="微软雅黑" panose="020B0503020204020204" charset="-122"/>
              <a:cs typeface="微软雅黑" panose="020B0503020204020204" charset="-122"/>
            </a:endParaRPr>
          </a:p>
        </p:txBody>
      </p:sp>
      <p:sp>
        <p:nvSpPr>
          <p:cNvPr id="22" name="矩形: 圆角 21"/>
          <p:cNvSpPr>
            <a:spLocks noGrp="1"/>
          </p:cNvSpPr>
          <p:nvPr/>
        </p:nvSpPr>
        <p:spPr>
          <a:xfrm>
            <a:off x="660400" y="3475990"/>
            <a:ext cx="3429000" cy="1705610"/>
          </a:xfrm>
          <a:prstGeom prst="roundRect">
            <a:avLst/>
          </a:prstGeom>
          <a:solidFill>
            <a:srgbClr val="FFFFFF"/>
          </a:solidFill>
          <a:ln w="15240">
            <a:solidFill>
              <a:srgbClr val="14375E"/>
            </a:solidFill>
          </a:ln>
          <a:effectLst>
            <a:outerShdw blurRad="63500" dist="28398" dir="3806086" rotWithShape="0">
              <a:srgbClr val="FFFFFF"/>
            </a:outerShdw>
          </a:effectLst>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23" name="矩形 22"/>
          <p:cNvSpPr>
            <a:spLocks noGrp="1"/>
          </p:cNvSpPr>
          <p:nvPr/>
        </p:nvSpPr>
        <p:spPr>
          <a:xfrm>
            <a:off x="1435100" y="3001645"/>
            <a:ext cx="1841500" cy="457200"/>
          </a:xfrm>
          <a:prstGeom prst="rect">
            <a:avLst/>
          </a:prstGeom>
          <a:solidFill>
            <a:srgbClr val="085B97"/>
          </a:solidFill>
          <a:ln w="12700" cap="flat" cmpd="sng">
            <a:noFill/>
            <a:prstDash val="solid"/>
            <a:miter/>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24" name="文本框 23"/>
          <p:cNvSpPr>
            <a:spLocks noGrp="1"/>
          </p:cNvSpPr>
          <p:nvPr/>
        </p:nvSpPr>
        <p:spPr>
          <a:xfrm>
            <a:off x="1435100" y="3019351"/>
            <a:ext cx="1841500" cy="318036"/>
          </a:xfrm>
          <a:prstGeom prst="rect">
            <a:avLst/>
          </a:prstGeom>
          <a:noFill/>
        </p:spPr>
        <p:txBody>
          <a:bodyPr vert="horz" wrap="square" lIns="25400" tIns="12700" rIns="25400" bIns="12700" anchor="ctr">
            <a:spAutoFit/>
          </a:bodyPr>
          <a:lstStyle/>
          <a:p>
            <a:pPr algn="ctr">
              <a:buNone/>
            </a:pPr>
            <a:r>
              <a:rPr sz="1900" b="1">
                <a:solidFill>
                  <a:srgbClr val="FFFFFF"/>
                </a:solidFill>
                <a:latin typeface="微软雅黑" panose="020B0503020204020204" charset="-122"/>
                <a:ea typeface="微软雅黑" panose="020B0503020204020204" charset="-122"/>
                <a:cs typeface="微软雅黑" panose="020B0503020204020204" charset="-122"/>
              </a:rPr>
              <a:t>Q1 </a:t>
            </a:r>
            <a:r>
              <a:rPr sz="1900" b="1">
                <a:solidFill>
                  <a:srgbClr val="FFFFFF"/>
                </a:solidFill>
                <a:latin typeface="微软雅黑" panose="020B0503020204020204" charset="-122"/>
                <a:ea typeface="微软雅黑" panose="020B0503020204020204" charset="-122"/>
                <a:cs typeface="微软雅黑" panose="020B0503020204020204" charset="-122"/>
              </a:rPr>
              <a:t>空间分布</a:t>
            </a:r>
            <a:endParaRPr sz="1900" b="1">
              <a:solidFill>
                <a:srgbClr val="FFFFFF"/>
              </a:solidFill>
              <a:latin typeface="微软雅黑" panose="020B0503020204020204" charset="-122"/>
              <a:ea typeface="微软雅黑" panose="020B0503020204020204" charset="-122"/>
              <a:cs typeface="微软雅黑" panose="020B0503020204020204" charset="-122"/>
            </a:endParaRPr>
          </a:p>
        </p:txBody>
      </p:sp>
      <p:sp>
        <p:nvSpPr>
          <p:cNvPr id="25" name="文本框 24"/>
          <p:cNvSpPr>
            <a:spLocks noGrp="1"/>
          </p:cNvSpPr>
          <p:nvPr/>
        </p:nvSpPr>
        <p:spPr>
          <a:xfrm>
            <a:off x="1219200" y="4045585"/>
            <a:ext cx="3022600" cy="302647"/>
          </a:xfrm>
          <a:prstGeom prst="rect">
            <a:avLst/>
          </a:prstGeom>
          <a:noFill/>
        </p:spPr>
        <p:txBody>
          <a:bodyPr vert="horz" wrap="square" lIns="25400" tIns="12700" rIns="25400" bIns="12700" anchor="t">
            <a:spAutoFit/>
          </a:bodyPr>
          <a:lstStyle/>
          <a:p>
            <a:r>
              <a:rPr>
                <a:solidFill>
                  <a:srgbClr val="191919"/>
                </a:solidFill>
                <a:latin typeface="微软雅黑" panose="020B0503020204020204" charset="-122"/>
                <a:ea typeface="微软雅黑" panose="020B0503020204020204" charset="-122"/>
                <a:cs typeface="微软雅黑" panose="020B0503020204020204" charset="-122"/>
              </a:rPr>
              <a:t>传感器平面如何分布？</a:t>
            </a:r>
            <a:endParaRPr>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26" name="矩形: 圆角 25"/>
          <p:cNvSpPr>
            <a:spLocks noGrp="1"/>
          </p:cNvSpPr>
          <p:nvPr/>
        </p:nvSpPr>
        <p:spPr>
          <a:xfrm>
            <a:off x="4470400" y="3475990"/>
            <a:ext cx="3429000" cy="1705610"/>
          </a:xfrm>
          <a:prstGeom prst="roundRect">
            <a:avLst/>
          </a:prstGeom>
          <a:solidFill>
            <a:srgbClr val="FFFFFF"/>
          </a:solidFill>
          <a:ln w="15240">
            <a:solidFill>
              <a:srgbClr val="14375E"/>
            </a:solidFill>
          </a:ln>
          <a:effectLst>
            <a:outerShdw blurRad="63500" dist="28398" dir="3806086" rotWithShape="0">
              <a:srgbClr val="FFFFFF"/>
            </a:outerShdw>
          </a:effectLst>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27" name="矩形 26"/>
          <p:cNvSpPr>
            <a:spLocks noGrp="1"/>
          </p:cNvSpPr>
          <p:nvPr/>
        </p:nvSpPr>
        <p:spPr>
          <a:xfrm>
            <a:off x="5245100" y="3001645"/>
            <a:ext cx="1841500" cy="457200"/>
          </a:xfrm>
          <a:prstGeom prst="rect">
            <a:avLst/>
          </a:prstGeom>
          <a:solidFill>
            <a:srgbClr val="ED1C24"/>
          </a:solidFill>
          <a:ln w="12700" cap="flat" cmpd="sng">
            <a:noFill/>
            <a:prstDash val="solid"/>
            <a:miter/>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28" name="文本框 27"/>
          <p:cNvSpPr>
            <a:spLocks noGrp="1"/>
          </p:cNvSpPr>
          <p:nvPr/>
        </p:nvSpPr>
        <p:spPr>
          <a:xfrm>
            <a:off x="5245100" y="3019351"/>
            <a:ext cx="1841500" cy="318036"/>
          </a:xfrm>
          <a:prstGeom prst="rect">
            <a:avLst/>
          </a:prstGeom>
          <a:noFill/>
        </p:spPr>
        <p:txBody>
          <a:bodyPr vert="horz" wrap="square" lIns="25400" tIns="12700" rIns="25400" bIns="12700" anchor="ctr">
            <a:spAutoFit/>
          </a:bodyPr>
          <a:lstStyle/>
          <a:p>
            <a:pPr algn="ctr">
              <a:buNone/>
            </a:pPr>
            <a:r>
              <a:rPr sz="1900" b="1">
                <a:solidFill>
                  <a:srgbClr val="FFFFFF"/>
                </a:solidFill>
                <a:latin typeface="微软雅黑" panose="020B0503020204020204" charset="-122"/>
                <a:ea typeface="微软雅黑" panose="020B0503020204020204" charset="-122"/>
                <a:cs typeface="微软雅黑" panose="020B0503020204020204" charset="-122"/>
              </a:rPr>
              <a:t>Q2 </a:t>
            </a:r>
            <a:r>
              <a:rPr sz="1900" b="1">
                <a:solidFill>
                  <a:srgbClr val="FFFFFF"/>
                </a:solidFill>
                <a:latin typeface="微软雅黑" panose="020B0503020204020204" charset="-122"/>
                <a:ea typeface="微软雅黑" panose="020B0503020204020204" charset="-122"/>
                <a:cs typeface="微软雅黑" panose="020B0503020204020204" charset="-122"/>
              </a:rPr>
              <a:t>方向贡献</a:t>
            </a:r>
            <a:endParaRPr sz="1900" b="1">
              <a:solidFill>
                <a:srgbClr val="FFFFFF"/>
              </a:solidFill>
              <a:latin typeface="微软雅黑" panose="020B0503020204020204" charset="-122"/>
              <a:ea typeface="微软雅黑" panose="020B0503020204020204" charset="-122"/>
              <a:cs typeface="微软雅黑" panose="020B0503020204020204" charset="-122"/>
            </a:endParaRPr>
          </a:p>
        </p:txBody>
      </p:sp>
      <p:sp>
        <p:nvSpPr>
          <p:cNvPr id="29" name="文本框 28"/>
          <p:cNvSpPr>
            <a:spLocks noGrp="1"/>
          </p:cNvSpPr>
          <p:nvPr/>
        </p:nvSpPr>
        <p:spPr>
          <a:xfrm>
            <a:off x="4902200" y="4045585"/>
            <a:ext cx="3022600" cy="302647"/>
          </a:xfrm>
          <a:prstGeom prst="rect">
            <a:avLst/>
          </a:prstGeom>
          <a:noFill/>
        </p:spPr>
        <p:txBody>
          <a:bodyPr vert="horz" wrap="square" lIns="25400" tIns="12700" rIns="25400" bIns="12700" anchor="t">
            <a:spAutoFit/>
          </a:bodyPr>
          <a:lstStyle/>
          <a:p>
            <a:r>
              <a:rPr>
                <a:solidFill>
                  <a:srgbClr val="191919"/>
                </a:solidFill>
                <a:latin typeface="微软雅黑" panose="020B0503020204020204" charset="-122"/>
                <a:ea typeface="微软雅黑" panose="020B0503020204020204" charset="-122"/>
                <a:cs typeface="微软雅黑" panose="020B0503020204020204" charset="-122"/>
              </a:rPr>
              <a:t>Bx</a:t>
            </a:r>
            <a:r>
              <a:rPr>
                <a:solidFill>
                  <a:srgbClr val="191919"/>
                </a:solidFill>
                <a:latin typeface="微软雅黑" panose="020B0503020204020204" charset="-122"/>
                <a:ea typeface="微软雅黑" panose="020B0503020204020204" charset="-122"/>
                <a:cs typeface="微软雅黑" panose="020B0503020204020204" charset="-122"/>
              </a:rPr>
              <a:t>、</a:t>
            </a:r>
            <a:r>
              <a:rPr>
                <a:solidFill>
                  <a:srgbClr val="191919"/>
                </a:solidFill>
                <a:latin typeface="微软雅黑" panose="020B0503020204020204" charset="-122"/>
                <a:ea typeface="微软雅黑" panose="020B0503020204020204" charset="-122"/>
                <a:cs typeface="微软雅黑" panose="020B0503020204020204" charset="-122"/>
              </a:rPr>
              <a:t>By</a:t>
            </a:r>
            <a:r>
              <a:rPr>
                <a:solidFill>
                  <a:srgbClr val="191919"/>
                </a:solidFill>
                <a:latin typeface="微软雅黑" panose="020B0503020204020204" charset="-122"/>
                <a:ea typeface="微软雅黑" panose="020B0503020204020204" charset="-122"/>
                <a:cs typeface="微软雅黑" panose="020B0503020204020204" charset="-122"/>
              </a:rPr>
              <a:t>、</a:t>
            </a:r>
            <a:r>
              <a:rPr>
                <a:solidFill>
                  <a:srgbClr val="191919"/>
                </a:solidFill>
                <a:latin typeface="微软雅黑" panose="020B0503020204020204" charset="-122"/>
                <a:ea typeface="微软雅黑" panose="020B0503020204020204" charset="-122"/>
                <a:cs typeface="微软雅黑" panose="020B0503020204020204" charset="-122"/>
              </a:rPr>
              <a:t>Bz</a:t>
            </a:r>
            <a:r>
              <a:rPr>
                <a:solidFill>
                  <a:srgbClr val="191919"/>
                </a:solidFill>
                <a:latin typeface="微软雅黑" panose="020B0503020204020204" charset="-122"/>
                <a:ea typeface="微软雅黑" panose="020B0503020204020204" charset="-122"/>
                <a:cs typeface="微软雅黑" panose="020B0503020204020204" charset="-122"/>
              </a:rPr>
              <a:t>有何差异？</a:t>
            </a:r>
            <a:endParaRPr>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30" name="矩形: 圆角 29"/>
          <p:cNvSpPr>
            <a:spLocks noGrp="1"/>
          </p:cNvSpPr>
          <p:nvPr/>
        </p:nvSpPr>
        <p:spPr>
          <a:xfrm>
            <a:off x="8280400" y="3475990"/>
            <a:ext cx="3429000" cy="1705610"/>
          </a:xfrm>
          <a:prstGeom prst="roundRect">
            <a:avLst/>
          </a:prstGeom>
          <a:solidFill>
            <a:srgbClr val="FFFFFF"/>
          </a:solidFill>
          <a:ln w="15240">
            <a:solidFill>
              <a:srgbClr val="14375E"/>
            </a:solidFill>
          </a:ln>
          <a:effectLst>
            <a:outerShdw blurRad="63500" dist="28398" dir="3806086" rotWithShape="0">
              <a:srgbClr val="FFFFFF"/>
            </a:outerShdw>
          </a:effectLst>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31" name="矩形 30"/>
          <p:cNvSpPr>
            <a:spLocks noGrp="1"/>
          </p:cNvSpPr>
          <p:nvPr/>
        </p:nvSpPr>
        <p:spPr>
          <a:xfrm>
            <a:off x="9055100" y="3001645"/>
            <a:ext cx="1841500" cy="457200"/>
          </a:xfrm>
          <a:prstGeom prst="rect">
            <a:avLst/>
          </a:prstGeom>
          <a:solidFill>
            <a:srgbClr val="349798"/>
          </a:solidFill>
          <a:ln w="12700" cap="flat" cmpd="sng">
            <a:noFill/>
            <a:prstDash val="solid"/>
            <a:miter/>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32" name="文本框 31"/>
          <p:cNvSpPr>
            <a:spLocks noGrp="1"/>
          </p:cNvSpPr>
          <p:nvPr/>
        </p:nvSpPr>
        <p:spPr>
          <a:xfrm>
            <a:off x="9055100" y="3019351"/>
            <a:ext cx="1841500" cy="318036"/>
          </a:xfrm>
          <a:prstGeom prst="rect">
            <a:avLst/>
          </a:prstGeom>
          <a:noFill/>
        </p:spPr>
        <p:txBody>
          <a:bodyPr vert="horz" wrap="square" lIns="25400" tIns="12700" rIns="25400" bIns="12700" anchor="ctr">
            <a:spAutoFit/>
          </a:bodyPr>
          <a:lstStyle/>
          <a:p>
            <a:pPr algn="ctr">
              <a:buNone/>
            </a:pPr>
            <a:r>
              <a:rPr sz="1900" b="1">
                <a:solidFill>
                  <a:srgbClr val="FFFFFF"/>
                </a:solidFill>
                <a:latin typeface="微软雅黑" panose="020B0503020204020204" charset="-122"/>
                <a:ea typeface="微软雅黑" panose="020B0503020204020204" charset="-122"/>
                <a:cs typeface="微软雅黑" panose="020B0503020204020204" charset="-122"/>
              </a:rPr>
              <a:t>Q3 </a:t>
            </a:r>
            <a:r>
              <a:rPr sz="1900" b="1">
                <a:solidFill>
                  <a:srgbClr val="FFFFFF"/>
                </a:solidFill>
                <a:latin typeface="微软雅黑" panose="020B0503020204020204" charset="-122"/>
                <a:ea typeface="微软雅黑" panose="020B0503020204020204" charset="-122"/>
                <a:cs typeface="微软雅黑" panose="020B0503020204020204" charset="-122"/>
              </a:rPr>
              <a:t>参数敏感</a:t>
            </a:r>
            <a:endParaRPr sz="1900" b="1">
              <a:solidFill>
                <a:srgbClr val="FFFFFF"/>
              </a:solidFill>
              <a:latin typeface="微软雅黑" panose="020B0503020204020204" charset="-122"/>
              <a:ea typeface="微软雅黑" panose="020B0503020204020204" charset="-122"/>
              <a:cs typeface="微软雅黑" panose="020B0503020204020204" charset="-122"/>
            </a:endParaRPr>
          </a:p>
        </p:txBody>
      </p:sp>
      <p:sp>
        <p:nvSpPr>
          <p:cNvPr id="33" name="文本框 32"/>
          <p:cNvSpPr>
            <a:spLocks noGrp="1"/>
          </p:cNvSpPr>
          <p:nvPr/>
        </p:nvSpPr>
        <p:spPr>
          <a:xfrm>
            <a:off x="8712200" y="4117340"/>
            <a:ext cx="3022600" cy="231140"/>
          </a:xfrm>
          <a:prstGeom prst="rect">
            <a:avLst/>
          </a:prstGeom>
          <a:noFill/>
        </p:spPr>
        <p:txBody>
          <a:bodyPr vert="horz" wrap="square" lIns="25400" tIns="12700" rIns="25400" bIns="12700" anchor="t">
            <a:noAutofit/>
          </a:bodyPr>
          <a:lstStyle/>
          <a:p>
            <a:r>
              <a:rPr>
                <a:solidFill>
                  <a:srgbClr val="191919"/>
                </a:solidFill>
                <a:latin typeface="微软雅黑" panose="020B0503020204020204" charset="-122"/>
                <a:ea typeface="微软雅黑" panose="020B0503020204020204" charset="-122"/>
                <a:cs typeface="微软雅黑" panose="020B0503020204020204" charset="-122"/>
              </a:rPr>
              <a:t>I</a:t>
            </a:r>
            <a:r>
              <a:rPr>
                <a:solidFill>
                  <a:srgbClr val="191919"/>
                </a:solidFill>
                <a:latin typeface="微软雅黑" panose="020B0503020204020204" charset="-122"/>
                <a:ea typeface="微软雅黑" panose="020B0503020204020204" charset="-122"/>
                <a:cs typeface="微软雅黑" panose="020B0503020204020204" charset="-122"/>
              </a:rPr>
              <a:t>、</a:t>
            </a:r>
            <a:r>
              <a:rPr>
                <a:solidFill>
                  <a:srgbClr val="191919"/>
                </a:solidFill>
                <a:latin typeface="微软雅黑" panose="020B0503020204020204" charset="-122"/>
                <a:ea typeface="微软雅黑" panose="020B0503020204020204" charset="-122"/>
                <a:cs typeface="微软雅黑" panose="020B0503020204020204" charset="-122"/>
              </a:rPr>
              <a:t>D</a:t>
            </a:r>
            <a:r>
              <a:rPr>
                <a:solidFill>
                  <a:srgbClr val="191919"/>
                </a:solidFill>
                <a:latin typeface="微软雅黑" panose="020B0503020204020204" charset="-122"/>
                <a:ea typeface="微软雅黑" panose="020B0503020204020204" charset="-122"/>
                <a:cs typeface="微软雅黑" panose="020B0503020204020204" charset="-122"/>
              </a:rPr>
              <a:t>如何影响三分量？</a:t>
            </a:r>
            <a:endParaRPr>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34" name="矩形 33"/>
          <p:cNvSpPr>
            <a:spLocks noGrp="1"/>
          </p:cNvSpPr>
          <p:nvPr/>
        </p:nvSpPr>
        <p:spPr>
          <a:xfrm>
            <a:off x="762000" y="5551805"/>
            <a:ext cx="10668000" cy="762000"/>
          </a:xfrm>
          <a:prstGeom prst="rect">
            <a:avLst/>
          </a:prstGeom>
          <a:solidFill>
            <a:srgbClr val="DAE5F4"/>
          </a:solidFill>
          <a:ln w="12700" cap="flat" cmpd="sng">
            <a:noFill/>
            <a:prstDash val="solid"/>
            <a:miter/>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35" name="文本框 34"/>
          <p:cNvSpPr>
            <a:spLocks noGrp="1"/>
          </p:cNvSpPr>
          <p:nvPr/>
        </p:nvSpPr>
        <p:spPr>
          <a:xfrm>
            <a:off x="990600" y="5809615"/>
            <a:ext cx="10236200" cy="302647"/>
          </a:xfrm>
          <a:prstGeom prst="rect">
            <a:avLst/>
          </a:prstGeom>
          <a:noFill/>
        </p:spPr>
        <p:txBody>
          <a:bodyPr vert="horz" wrap="square" lIns="25400" tIns="12700" rIns="25400" bIns="12700" anchor="ctr">
            <a:spAutoFit/>
          </a:bodyPr>
          <a:lstStyle/>
          <a:p>
            <a:r>
              <a:rPr>
                <a:solidFill>
                  <a:srgbClr val="191919"/>
                </a:solidFill>
                <a:latin typeface="微软雅黑" panose="020B0503020204020204" charset="-122"/>
                <a:ea typeface="微软雅黑" panose="020B0503020204020204" charset="-122"/>
                <a:cs typeface="微软雅黑" panose="020B0503020204020204" charset="-122"/>
              </a:rPr>
              <a:t>以</a:t>
            </a:r>
            <a:r>
              <a:rPr>
                <a:solidFill>
                  <a:srgbClr val="191919"/>
                </a:solidFill>
                <a:latin typeface="微软雅黑" panose="020B0503020204020204" charset="-122"/>
                <a:ea typeface="微软雅黑" panose="020B0503020204020204" charset="-122"/>
                <a:cs typeface="微软雅黑" panose="020B0503020204020204" charset="-122"/>
              </a:rPr>
              <a:t>M600 Pro</a:t>
            </a:r>
            <a:r>
              <a:rPr>
                <a:solidFill>
                  <a:srgbClr val="191919"/>
                </a:solidFill>
                <a:latin typeface="微软雅黑" panose="020B0503020204020204" charset="-122"/>
                <a:ea typeface="微软雅黑" panose="020B0503020204020204" charset="-122"/>
                <a:cs typeface="微软雅黑" panose="020B0503020204020204" charset="-122"/>
              </a:rPr>
              <a:t>为对象，建立“部件</a:t>
            </a:r>
            <a:r>
              <a:rPr>
                <a:solidFill>
                  <a:srgbClr val="191919"/>
                </a:solidFill>
                <a:latin typeface="微软雅黑" panose="020B0503020204020204" charset="-122"/>
                <a:ea typeface="微软雅黑" panose="020B0503020204020204" charset="-122"/>
                <a:cs typeface="微软雅黑" panose="020B0503020204020204" charset="-122"/>
              </a:rPr>
              <a:t>—</a:t>
            </a:r>
            <a:r>
              <a:rPr>
                <a:solidFill>
                  <a:srgbClr val="191919"/>
                </a:solidFill>
                <a:latin typeface="微软雅黑" panose="020B0503020204020204" charset="-122"/>
                <a:ea typeface="微软雅黑" panose="020B0503020204020204" charset="-122"/>
                <a:cs typeface="微软雅黑" panose="020B0503020204020204" charset="-122"/>
              </a:rPr>
              <a:t>地磁方向</a:t>
            </a:r>
            <a:r>
              <a:rPr>
                <a:solidFill>
                  <a:srgbClr val="191919"/>
                </a:solidFill>
                <a:latin typeface="微软雅黑" panose="020B0503020204020204" charset="-122"/>
                <a:ea typeface="微软雅黑" panose="020B0503020204020204" charset="-122"/>
                <a:cs typeface="微软雅黑" panose="020B0503020204020204" charset="-122"/>
              </a:rPr>
              <a:t>—</a:t>
            </a:r>
            <a:r>
              <a:rPr>
                <a:solidFill>
                  <a:srgbClr val="191919"/>
                </a:solidFill>
                <a:latin typeface="微软雅黑" panose="020B0503020204020204" charset="-122"/>
                <a:ea typeface="微软雅黑" panose="020B0503020204020204" charset="-122"/>
                <a:cs typeface="微软雅黑" panose="020B0503020204020204" charset="-122"/>
              </a:rPr>
              <a:t>传感器响应”的可解释仿真链。</a:t>
            </a:r>
            <a:endParaRPr>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37" name="文本框 36"/>
          <p:cNvSpPr>
            <a:spLocks noGrp="1"/>
          </p:cNvSpPr>
          <p:nvPr/>
        </p:nvSpPr>
        <p:spPr>
          <a:xfrm>
            <a:off x="11366500" y="6636299"/>
            <a:ext cx="482600" cy="110800"/>
          </a:xfrm>
          <a:prstGeom prst="rect">
            <a:avLst/>
          </a:prstGeom>
          <a:noFill/>
        </p:spPr>
        <p:txBody>
          <a:bodyPr vert="horz" wrap="square" lIns="12700" tIns="0" rIns="12700" bIns="0" anchor="ctr">
            <a:spAutoFit/>
          </a:bodyPr>
          <a:lstStyle/>
          <a:p>
            <a:pPr algn="r">
              <a:buNone/>
            </a:pPr>
            <a:r>
              <a:rPr sz="720">
                <a:solidFill>
                  <a:srgbClr val="5F6973"/>
                </a:solidFill>
                <a:latin typeface="微软雅黑" panose="020B0503020204020204" charset="-122"/>
                <a:ea typeface="微软雅黑" panose="020B0503020204020204" charset="-122"/>
                <a:cs typeface="微软雅黑" panose="020B0503020204020204" charset="-122"/>
              </a:rPr>
              <a:t>06</a:t>
            </a:r>
            <a:endParaRPr sz="720">
              <a:solidFill>
                <a:srgbClr val="5F6973"/>
              </a:solidFill>
              <a:latin typeface="微软雅黑" panose="020B0503020204020204" charset="-122"/>
              <a:ea typeface="微软雅黑" panose="020B0503020204020204" charset="-122"/>
              <a:cs typeface="微软雅黑" panose="020B0503020204020204" charset="-122"/>
            </a:endParaRPr>
          </a:p>
        </p:txBody>
      </p:sp>
      <p:pic>
        <p:nvPicPr>
          <p:cNvPr id="6" name="Image 0" descr="/mnt/data/tian_unzip/ppt/media/image1.png"/>
          <p:cNvPicPr>
            <a:picLocks noChangeAspect="1"/>
          </p:cNvPicPr>
          <p:nvPr/>
        </p:nvPicPr>
        <p:blipFill>
          <a:blip r:embed="rId1"/>
          <a:stretch>
            <a:fillRect/>
          </a:stretch>
        </p:blipFill>
        <p:spPr>
          <a:xfrm>
            <a:off x="9829800" y="109728"/>
            <a:ext cx="1965960" cy="530352"/>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p:sp>
        <p:nvSpPr>
          <p:cNvPr id="2" name="矩形 1"/>
          <p:cNvSpPr>
            <a:spLocks noGrp="1"/>
          </p:cNvSpPr>
          <p:nvPr/>
        </p:nvSpPr>
        <p:spPr>
          <a:xfrm>
            <a:off x="0" y="0"/>
            <a:ext cx="3492500" cy="6858000"/>
          </a:xfrm>
          <a:prstGeom prst="rect">
            <a:avLst/>
          </a:prstGeom>
          <a:solidFill>
            <a:srgbClr val="085B97"/>
          </a:solidFill>
          <a:ln w="12700" cap="flat" cmpd="sng">
            <a:noFill/>
            <a:prstDash val="solid"/>
            <a:miter/>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3" name="文本框 2"/>
          <p:cNvSpPr>
            <a:spLocks noGrp="1"/>
          </p:cNvSpPr>
          <p:nvPr/>
        </p:nvSpPr>
        <p:spPr>
          <a:xfrm>
            <a:off x="304800" y="2180595"/>
            <a:ext cx="2857500" cy="564257"/>
          </a:xfrm>
          <a:prstGeom prst="rect">
            <a:avLst/>
          </a:prstGeom>
          <a:noFill/>
        </p:spPr>
        <p:txBody>
          <a:bodyPr vert="horz" wrap="square" lIns="25400" tIns="12700" rIns="25400" bIns="12700" anchor="ctr">
            <a:spAutoFit/>
          </a:bodyPr>
          <a:lstStyle/>
          <a:p>
            <a:pPr algn="ctr">
              <a:buNone/>
            </a:pPr>
            <a:r>
              <a:rPr sz="3500">
                <a:solidFill>
                  <a:srgbClr val="FFFFFF"/>
                </a:solidFill>
                <a:latin typeface="微软雅黑" panose="020B0503020204020204" charset="-122"/>
                <a:ea typeface="微软雅黑" panose="020B0503020204020204" charset="-122"/>
                <a:cs typeface="微软雅黑" panose="020B0503020204020204" charset="-122"/>
              </a:rPr>
              <a:t>汇报提纲</a:t>
            </a:r>
            <a:endParaRPr sz="3500">
              <a:solidFill>
                <a:srgbClr val="FFFFFF"/>
              </a:solidFill>
              <a:latin typeface="微软雅黑" panose="020B0503020204020204" charset="-122"/>
              <a:ea typeface="微软雅黑" panose="020B0503020204020204" charset="-122"/>
              <a:cs typeface="微软雅黑" panose="020B0503020204020204" charset="-122"/>
            </a:endParaRPr>
          </a:p>
        </p:txBody>
      </p:sp>
      <p:sp>
        <p:nvSpPr>
          <p:cNvPr id="4" name="文本框 3"/>
          <p:cNvSpPr>
            <a:spLocks noGrp="1"/>
          </p:cNvSpPr>
          <p:nvPr/>
        </p:nvSpPr>
        <p:spPr>
          <a:xfrm>
            <a:off x="584200" y="3161928"/>
            <a:ext cx="2349500" cy="379591"/>
          </a:xfrm>
          <a:prstGeom prst="rect">
            <a:avLst/>
          </a:prstGeom>
          <a:noFill/>
        </p:spPr>
        <p:txBody>
          <a:bodyPr vert="horz" wrap="square" lIns="25400" tIns="12700" rIns="25400" bIns="12700" anchor="ctr">
            <a:spAutoFit/>
          </a:bodyPr>
          <a:lstStyle/>
          <a:p>
            <a:pPr algn="ctr">
              <a:buNone/>
            </a:pPr>
            <a:r>
              <a:rPr sz="2300">
                <a:solidFill>
                  <a:srgbClr val="FFFFFF"/>
                </a:solidFill>
                <a:latin typeface="微软雅黑" panose="020B0503020204020204" charset="-122"/>
                <a:ea typeface="微软雅黑" panose="020B0503020204020204" charset="-122"/>
                <a:cs typeface="微软雅黑" panose="020B0503020204020204" charset="-122"/>
              </a:rPr>
              <a:t>CONTENTS</a:t>
            </a:r>
            <a:endParaRPr sz="2300">
              <a:solidFill>
                <a:srgbClr val="FFFFFF"/>
              </a:solidFill>
              <a:latin typeface="微软雅黑" panose="020B0503020204020204" charset="-122"/>
              <a:ea typeface="微软雅黑" panose="020B0503020204020204" charset="-122"/>
              <a:cs typeface="微软雅黑" panose="020B0503020204020204" charset="-122"/>
            </a:endParaRPr>
          </a:p>
        </p:txBody>
      </p:sp>
      <p:sp>
        <p:nvSpPr>
          <p:cNvPr id="7" name="文本框 6"/>
          <p:cNvSpPr>
            <a:spLocks noGrp="1"/>
          </p:cNvSpPr>
          <p:nvPr/>
        </p:nvSpPr>
        <p:spPr>
          <a:xfrm>
            <a:off x="5461000" y="1559411"/>
            <a:ext cx="965200" cy="333425"/>
          </a:xfrm>
          <a:prstGeom prst="rect">
            <a:avLst/>
          </a:prstGeom>
          <a:noFill/>
        </p:spPr>
        <p:txBody>
          <a:bodyPr vert="horz" wrap="square" lIns="25400" tIns="12700" rIns="25400" bIns="12700" anchor="ctr">
            <a:spAutoFit/>
          </a:bodyPr>
          <a:lstStyle/>
          <a:p>
            <a:r>
              <a:rPr sz="2000" b="1">
                <a:solidFill>
                  <a:srgbClr val="191919"/>
                </a:solidFill>
                <a:latin typeface="微软雅黑" panose="020B0503020204020204" charset="-122"/>
                <a:ea typeface="微软雅黑" panose="020B0503020204020204" charset="-122"/>
                <a:cs typeface="微软雅黑" panose="020B0503020204020204" charset="-122"/>
              </a:rPr>
              <a:t>01 /</a:t>
            </a:r>
            <a:endParaRPr sz="2000" b="1">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8" name="文本框 7"/>
          <p:cNvSpPr>
            <a:spLocks noGrp="1"/>
          </p:cNvSpPr>
          <p:nvPr/>
        </p:nvSpPr>
        <p:spPr>
          <a:xfrm>
            <a:off x="6502400" y="1559411"/>
            <a:ext cx="4572000" cy="333425"/>
          </a:xfrm>
          <a:prstGeom prst="rect">
            <a:avLst/>
          </a:prstGeom>
          <a:noFill/>
        </p:spPr>
        <p:txBody>
          <a:bodyPr vert="horz" wrap="square" lIns="25400" tIns="12700" rIns="25400" bIns="12700" anchor="ctr">
            <a:spAutoFit/>
          </a:bodyPr>
          <a:lstStyle/>
          <a:p>
            <a:r>
              <a:rPr sz="2000" b="1">
                <a:solidFill>
                  <a:srgbClr val="191919"/>
                </a:solidFill>
                <a:latin typeface="微软雅黑" panose="020B0503020204020204" charset="-122"/>
                <a:ea typeface="微软雅黑" panose="020B0503020204020204" charset="-122"/>
                <a:cs typeface="微软雅黑" panose="020B0503020204020204" charset="-122"/>
              </a:rPr>
              <a:t>研究背景与意义</a:t>
            </a:r>
            <a:endParaRPr sz="2000" b="1">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9" name="文本框 8"/>
          <p:cNvSpPr>
            <a:spLocks noGrp="1"/>
          </p:cNvSpPr>
          <p:nvPr/>
        </p:nvSpPr>
        <p:spPr>
          <a:xfrm>
            <a:off x="5461000" y="2296011"/>
            <a:ext cx="965200" cy="333425"/>
          </a:xfrm>
          <a:prstGeom prst="rect">
            <a:avLst/>
          </a:prstGeom>
          <a:noFill/>
        </p:spPr>
        <p:txBody>
          <a:bodyPr vert="horz" wrap="square" lIns="25400" tIns="12700" rIns="25400" bIns="12700" anchor="ctr">
            <a:spAutoFit/>
          </a:bodyPr>
          <a:lstStyle/>
          <a:p>
            <a:r>
              <a:rPr sz="2000" b="1">
                <a:solidFill>
                  <a:srgbClr val="ED1C24"/>
                </a:solidFill>
                <a:latin typeface="微软雅黑" panose="020B0503020204020204" charset="-122"/>
                <a:ea typeface="微软雅黑" panose="020B0503020204020204" charset="-122"/>
                <a:cs typeface="微软雅黑" panose="020B0503020204020204" charset="-122"/>
              </a:rPr>
              <a:t>02 /</a:t>
            </a:r>
            <a:endParaRPr sz="2000" b="1">
              <a:solidFill>
                <a:srgbClr val="ED1C24"/>
              </a:solidFill>
              <a:latin typeface="微软雅黑" panose="020B0503020204020204" charset="-122"/>
              <a:ea typeface="微软雅黑" panose="020B0503020204020204" charset="-122"/>
              <a:cs typeface="微软雅黑" panose="020B0503020204020204" charset="-122"/>
            </a:endParaRPr>
          </a:p>
        </p:txBody>
      </p:sp>
      <p:sp>
        <p:nvSpPr>
          <p:cNvPr id="10" name="文本框 9"/>
          <p:cNvSpPr>
            <a:spLocks noGrp="1"/>
          </p:cNvSpPr>
          <p:nvPr/>
        </p:nvSpPr>
        <p:spPr>
          <a:xfrm>
            <a:off x="6502400" y="2296011"/>
            <a:ext cx="4572000" cy="333425"/>
          </a:xfrm>
          <a:prstGeom prst="rect">
            <a:avLst/>
          </a:prstGeom>
          <a:noFill/>
        </p:spPr>
        <p:txBody>
          <a:bodyPr vert="horz" wrap="square" lIns="25400" tIns="12700" rIns="25400" bIns="12700" anchor="ctr">
            <a:spAutoFit/>
          </a:bodyPr>
          <a:lstStyle/>
          <a:p>
            <a:r>
              <a:rPr sz="2000" b="1">
                <a:solidFill>
                  <a:srgbClr val="ED1C24"/>
                </a:solidFill>
                <a:latin typeface="微软雅黑" panose="020B0503020204020204" charset="-122"/>
                <a:ea typeface="微软雅黑" panose="020B0503020204020204" charset="-122"/>
                <a:cs typeface="微软雅黑" panose="020B0503020204020204" charset="-122"/>
              </a:rPr>
              <a:t>理论基础与方法</a:t>
            </a:r>
            <a:endParaRPr sz="2000" b="1">
              <a:solidFill>
                <a:srgbClr val="ED1C24"/>
              </a:solidFill>
              <a:latin typeface="微软雅黑" panose="020B0503020204020204" charset="-122"/>
              <a:ea typeface="微软雅黑" panose="020B0503020204020204" charset="-122"/>
              <a:cs typeface="微软雅黑" panose="020B0503020204020204" charset="-122"/>
            </a:endParaRPr>
          </a:p>
        </p:txBody>
      </p:sp>
      <p:sp>
        <p:nvSpPr>
          <p:cNvPr id="11" name="文本框 10"/>
          <p:cNvSpPr>
            <a:spLocks noGrp="1"/>
          </p:cNvSpPr>
          <p:nvPr/>
        </p:nvSpPr>
        <p:spPr>
          <a:xfrm>
            <a:off x="5461000" y="3032611"/>
            <a:ext cx="965200" cy="333425"/>
          </a:xfrm>
          <a:prstGeom prst="rect">
            <a:avLst/>
          </a:prstGeom>
          <a:noFill/>
        </p:spPr>
        <p:txBody>
          <a:bodyPr vert="horz" wrap="square" lIns="25400" tIns="12700" rIns="25400" bIns="12700" anchor="ctr">
            <a:spAutoFit/>
          </a:bodyPr>
          <a:lstStyle/>
          <a:p>
            <a:r>
              <a:rPr sz="2000" b="1">
                <a:solidFill>
                  <a:srgbClr val="191919"/>
                </a:solidFill>
                <a:latin typeface="微软雅黑" panose="020B0503020204020204" charset="-122"/>
                <a:ea typeface="微软雅黑" panose="020B0503020204020204" charset="-122"/>
                <a:cs typeface="微软雅黑" panose="020B0503020204020204" charset="-122"/>
              </a:rPr>
              <a:t>03 /</a:t>
            </a:r>
            <a:endParaRPr sz="2000" b="1">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12" name="文本框 11"/>
          <p:cNvSpPr>
            <a:spLocks noGrp="1"/>
          </p:cNvSpPr>
          <p:nvPr/>
        </p:nvSpPr>
        <p:spPr>
          <a:xfrm>
            <a:off x="6502400" y="3032611"/>
            <a:ext cx="4572000" cy="333425"/>
          </a:xfrm>
          <a:prstGeom prst="rect">
            <a:avLst/>
          </a:prstGeom>
          <a:noFill/>
        </p:spPr>
        <p:txBody>
          <a:bodyPr vert="horz" wrap="square" lIns="25400" tIns="12700" rIns="25400" bIns="12700" anchor="ctr">
            <a:spAutoFit/>
          </a:bodyPr>
          <a:lstStyle/>
          <a:p>
            <a:r>
              <a:rPr sz="2000" b="1">
                <a:solidFill>
                  <a:srgbClr val="191919"/>
                </a:solidFill>
                <a:latin typeface="微软雅黑" panose="020B0503020204020204" charset="-122"/>
                <a:ea typeface="微软雅黑" panose="020B0503020204020204" charset="-122"/>
                <a:cs typeface="微软雅黑" panose="020B0503020204020204" charset="-122"/>
              </a:rPr>
              <a:t>模型构建与设置</a:t>
            </a:r>
            <a:endParaRPr sz="2000" b="1">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13" name="文本框 12"/>
          <p:cNvSpPr>
            <a:spLocks noGrp="1"/>
          </p:cNvSpPr>
          <p:nvPr/>
        </p:nvSpPr>
        <p:spPr>
          <a:xfrm>
            <a:off x="5461000" y="3769211"/>
            <a:ext cx="965200" cy="333425"/>
          </a:xfrm>
          <a:prstGeom prst="rect">
            <a:avLst/>
          </a:prstGeom>
          <a:noFill/>
        </p:spPr>
        <p:txBody>
          <a:bodyPr vert="horz" wrap="square" lIns="25400" tIns="12700" rIns="25400" bIns="12700" anchor="ctr">
            <a:spAutoFit/>
          </a:bodyPr>
          <a:lstStyle/>
          <a:p>
            <a:r>
              <a:rPr sz="2000" b="1">
                <a:solidFill>
                  <a:srgbClr val="191919"/>
                </a:solidFill>
                <a:latin typeface="微软雅黑" panose="020B0503020204020204" charset="-122"/>
                <a:ea typeface="微软雅黑" panose="020B0503020204020204" charset="-122"/>
                <a:cs typeface="微软雅黑" panose="020B0503020204020204" charset="-122"/>
              </a:rPr>
              <a:t>04 /</a:t>
            </a:r>
            <a:endParaRPr sz="2000" b="1">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14" name="文本框 13"/>
          <p:cNvSpPr>
            <a:spLocks noGrp="1"/>
          </p:cNvSpPr>
          <p:nvPr/>
        </p:nvSpPr>
        <p:spPr>
          <a:xfrm>
            <a:off x="6502400" y="3769211"/>
            <a:ext cx="4572000" cy="333425"/>
          </a:xfrm>
          <a:prstGeom prst="rect">
            <a:avLst/>
          </a:prstGeom>
          <a:noFill/>
        </p:spPr>
        <p:txBody>
          <a:bodyPr vert="horz" wrap="square" lIns="25400" tIns="12700" rIns="25400" bIns="12700" anchor="ctr">
            <a:spAutoFit/>
          </a:bodyPr>
          <a:lstStyle/>
          <a:p>
            <a:r>
              <a:rPr sz="2000" b="1">
                <a:solidFill>
                  <a:srgbClr val="191919"/>
                </a:solidFill>
                <a:latin typeface="微软雅黑" panose="020B0503020204020204" charset="-122"/>
                <a:ea typeface="微软雅黑" panose="020B0503020204020204" charset="-122"/>
                <a:cs typeface="微软雅黑" panose="020B0503020204020204" charset="-122"/>
              </a:rPr>
              <a:t>仿真结果与认识</a:t>
            </a:r>
            <a:endParaRPr sz="2000" b="1">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15" name="文本框 14"/>
          <p:cNvSpPr>
            <a:spLocks noGrp="1"/>
          </p:cNvSpPr>
          <p:nvPr/>
        </p:nvSpPr>
        <p:spPr>
          <a:xfrm>
            <a:off x="5461000" y="4505811"/>
            <a:ext cx="965200" cy="333425"/>
          </a:xfrm>
          <a:prstGeom prst="rect">
            <a:avLst/>
          </a:prstGeom>
          <a:noFill/>
        </p:spPr>
        <p:txBody>
          <a:bodyPr vert="horz" wrap="square" lIns="25400" tIns="12700" rIns="25400" bIns="12700" anchor="ctr">
            <a:spAutoFit/>
          </a:bodyPr>
          <a:lstStyle/>
          <a:p>
            <a:r>
              <a:rPr sz="2000" b="1">
                <a:solidFill>
                  <a:srgbClr val="191919"/>
                </a:solidFill>
                <a:latin typeface="微软雅黑" panose="020B0503020204020204" charset="-122"/>
                <a:ea typeface="微软雅黑" panose="020B0503020204020204" charset="-122"/>
                <a:cs typeface="微软雅黑" panose="020B0503020204020204" charset="-122"/>
              </a:rPr>
              <a:t>05 /</a:t>
            </a:r>
            <a:endParaRPr sz="2000" b="1">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16" name="文本框 15"/>
          <p:cNvSpPr>
            <a:spLocks noGrp="1"/>
          </p:cNvSpPr>
          <p:nvPr/>
        </p:nvSpPr>
        <p:spPr>
          <a:xfrm>
            <a:off x="6502400" y="4505811"/>
            <a:ext cx="4572000" cy="333425"/>
          </a:xfrm>
          <a:prstGeom prst="rect">
            <a:avLst/>
          </a:prstGeom>
          <a:noFill/>
        </p:spPr>
        <p:txBody>
          <a:bodyPr vert="horz" wrap="square" lIns="25400" tIns="12700" rIns="25400" bIns="12700" anchor="ctr">
            <a:spAutoFit/>
          </a:bodyPr>
          <a:lstStyle/>
          <a:p>
            <a:r>
              <a:rPr sz="2000" b="1">
                <a:solidFill>
                  <a:srgbClr val="191919"/>
                </a:solidFill>
                <a:latin typeface="微软雅黑" panose="020B0503020204020204" charset="-122"/>
                <a:ea typeface="微软雅黑" panose="020B0503020204020204" charset="-122"/>
                <a:cs typeface="微软雅黑" panose="020B0503020204020204" charset="-122"/>
              </a:rPr>
              <a:t>结论与展望</a:t>
            </a:r>
            <a:endParaRPr sz="2000" b="1">
              <a:solidFill>
                <a:srgbClr val="191919"/>
              </a:solidFill>
              <a:latin typeface="微软雅黑" panose="020B0503020204020204" charset="-122"/>
              <a:ea typeface="微软雅黑" panose="020B0503020204020204" charset="-122"/>
              <a:cs typeface="微软雅黑" panose="020B0503020204020204" charset="-122"/>
            </a:endParaRPr>
          </a:p>
        </p:txBody>
      </p:sp>
      <p:pic>
        <p:nvPicPr>
          <p:cNvPr id="6" name="Image 0" descr="/mnt/data/tian_unzip/ppt/media/image1.png"/>
          <p:cNvPicPr>
            <a:picLocks noChangeAspect="1"/>
          </p:cNvPicPr>
          <p:nvPr/>
        </p:nvPicPr>
        <p:blipFill>
          <a:blip r:embed="rId1"/>
          <a:stretch>
            <a:fillRect/>
          </a:stretch>
        </p:blipFill>
        <p:spPr>
          <a:xfrm>
            <a:off x="9829800" y="109728"/>
            <a:ext cx="1965960" cy="530352"/>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p:sp>
        <p:nvSpPr>
          <p:cNvPr id="2" name="矩形 1"/>
          <p:cNvSpPr>
            <a:spLocks noGrp="1"/>
          </p:cNvSpPr>
          <p:nvPr/>
        </p:nvSpPr>
        <p:spPr>
          <a:xfrm>
            <a:off x="368300" y="304800"/>
            <a:ext cx="723900" cy="723900"/>
          </a:xfrm>
          <a:prstGeom prst="rect">
            <a:avLst/>
          </a:prstGeom>
          <a:solidFill>
            <a:srgbClr val="085B97"/>
          </a:solidFill>
          <a:ln w="12700" cap="flat" cmpd="sng">
            <a:noFill/>
            <a:prstDash val="solid"/>
            <a:miter/>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3" name="文本框 2"/>
          <p:cNvSpPr>
            <a:spLocks noGrp="1"/>
          </p:cNvSpPr>
          <p:nvPr/>
        </p:nvSpPr>
        <p:spPr>
          <a:xfrm>
            <a:off x="368300" y="281717"/>
            <a:ext cx="723900" cy="348813"/>
          </a:xfrm>
          <a:prstGeom prst="rect">
            <a:avLst/>
          </a:prstGeom>
          <a:noFill/>
        </p:spPr>
        <p:txBody>
          <a:bodyPr vert="horz" wrap="square" lIns="25400" tIns="12700" rIns="25400" bIns="12700" anchor="ctr">
            <a:spAutoFit/>
          </a:bodyPr>
          <a:lstStyle/>
          <a:p>
            <a:pPr algn="ctr">
              <a:buNone/>
            </a:pPr>
            <a:r>
              <a:rPr sz="2100">
                <a:solidFill>
                  <a:srgbClr val="FFFFFF"/>
                </a:solidFill>
                <a:latin typeface="微软雅黑" panose="020B0503020204020204" charset="-122"/>
                <a:ea typeface="微软雅黑" panose="020B0503020204020204" charset="-122"/>
                <a:cs typeface="微软雅黑" panose="020B0503020204020204" charset="-122"/>
              </a:rPr>
              <a:t>02</a:t>
            </a:r>
            <a:endParaRPr sz="2100">
              <a:solidFill>
                <a:srgbClr val="FFFFFF"/>
              </a:solidFill>
              <a:latin typeface="微软雅黑" panose="020B0503020204020204" charset="-122"/>
              <a:ea typeface="微软雅黑" panose="020B0503020204020204" charset="-122"/>
              <a:cs typeface="微软雅黑" panose="020B0503020204020204" charset="-122"/>
            </a:endParaRPr>
          </a:p>
        </p:txBody>
      </p:sp>
      <p:sp>
        <p:nvSpPr>
          <p:cNvPr id="4" name="文本框 3"/>
          <p:cNvSpPr>
            <a:spLocks noGrp="1"/>
          </p:cNvSpPr>
          <p:nvPr/>
        </p:nvSpPr>
        <p:spPr>
          <a:xfrm>
            <a:off x="1193800" y="320975"/>
            <a:ext cx="8128000" cy="368300"/>
          </a:xfrm>
          <a:prstGeom prst="rect">
            <a:avLst/>
          </a:prstGeom>
          <a:noFill/>
        </p:spPr>
        <p:txBody>
          <a:bodyPr vert="horz" wrap="square" lIns="25400" tIns="12700" rIns="25400" bIns="12700" anchor="ctr">
            <a:spAutoFit/>
          </a:bodyPr>
          <a:lstStyle/>
          <a:p>
            <a:r>
              <a:rPr sz="2250" b="1">
                <a:solidFill>
                  <a:srgbClr val="191919"/>
                </a:solidFill>
                <a:latin typeface="微软雅黑" panose="020B0503020204020204" charset="-122"/>
                <a:ea typeface="微软雅黑" panose="020B0503020204020204" charset="-122"/>
                <a:cs typeface="微软雅黑" panose="020B0503020204020204" charset="-122"/>
              </a:rPr>
              <a:t>已有研究基础与本研究推进</a:t>
            </a:r>
            <a:endParaRPr sz="2250" b="1">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5" name="直接连接符 4"/>
          <p:cNvSpPr>
            <a:spLocks noGrp="1"/>
          </p:cNvSpPr>
          <p:nvPr/>
        </p:nvSpPr>
        <p:spPr>
          <a:xfrm>
            <a:off x="1206500" y="1041400"/>
            <a:ext cx="8255000" cy="0"/>
          </a:xfrm>
          <a:prstGeom prst="line">
            <a:avLst/>
          </a:prstGeom>
          <a:ln w="7620">
            <a:solidFill>
              <a:srgbClr val="191919"/>
            </a:solidFill>
          </a:ln>
        </p:spPr>
        <p:style>
          <a:lnRef idx="1">
            <a:schemeClr val="accent1"/>
          </a:lnRef>
          <a:fillRef idx="0">
            <a:schemeClr val="accent1"/>
          </a:fillRef>
          <a:effectRef idx="0">
            <a:schemeClr val="accent1"/>
          </a:effectRef>
          <a:fontRef idx="minor">
            <a:schemeClr val="tx1"/>
          </a:fontRef>
        </p:style>
      </p:sp>
      <p:sp>
        <p:nvSpPr>
          <p:cNvPr id="8" name="矩形: 圆角 7"/>
          <p:cNvSpPr>
            <a:spLocks noGrp="1"/>
          </p:cNvSpPr>
          <p:nvPr/>
        </p:nvSpPr>
        <p:spPr>
          <a:xfrm>
            <a:off x="431800" y="1447800"/>
            <a:ext cx="3810000" cy="4013200"/>
          </a:xfrm>
          <a:prstGeom prst="roundRect">
            <a:avLst/>
          </a:prstGeom>
          <a:solidFill>
            <a:srgbClr val="FFFFFF">
              <a:alpha val="0"/>
            </a:srgbClr>
          </a:solidFill>
          <a:ln w="16510">
            <a:solidFill>
              <a:srgbClr val="14375E"/>
            </a:solidFill>
            <a:prstDash val="dash"/>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9" name="矩形 8"/>
          <p:cNvSpPr>
            <a:spLocks noGrp="1"/>
          </p:cNvSpPr>
          <p:nvPr/>
        </p:nvSpPr>
        <p:spPr>
          <a:xfrm>
            <a:off x="1257300" y="1282700"/>
            <a:ext cx="2159000" cy="355600"/>
          </a:xfrm>
          <a:prstGeom prst="rect">
            <a:avLst/>
          </a:prstGeom>
          <a:solidFill>
            <a:srgbClr val="FFFFFF"/>
          </a:solidFill>
          <a:ln w="12700" cap="flat" cmpd="sng">
            <a:noFill/>
            <a:prstDash val="solid"/>
            <a:miter/>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10" name="文本框 9"/>
          <p:cNvSpPr>
            <a:spLocks noGrp="1"/>
          </p:cNvSpPr>
          <p:nvPr/>
        </p:nvSpPr>
        <p:spPr>
          <a:xfrm>
            <a:off x="1092200" y="1282700"/>
            <a:ext cx="2508250" cy="355600"/>
          </a:xfrm>
          <a:prstGeom prst="rect">
            <a:avLst/>
          </a:prstGeom>
          <a:noFill/>
        </p:spPr>
        <p:txBody>
          <a:bodyPr vert="horz" wrap="square" lIns="25400" tIns="12700" rIns="25400" bIns="12700" anchor="ctr">
            <a:noAutofit/>
          </a:bodyPr>
          <a:lstStyle/>
          <a:p>
            <a:pPr algn="ctr">
              <a:buNone/>
            </a:pPr>
            <a:r>
              <a:rPr>
                <a:solidFill>
                  <a:srgbClr val="191919"/>
                </a:solidFill>
                <a:latin typeface="微软雅黑" panose="020B0503020204020204" charset="-122"/>
                <a:ea typeface="微软雅黑" panose="020B0503020204020204" charset="-122"/>
                <a:cs typeface="微软雅黑" panose="020B0503020204020204" charset="-122"/>
              </a:rPr>
              <a:t>研究基础与本研究推进</a:t>
            </a:r>
            <a:endParaRPr>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15" name="矩形: 圆角 14"/>
          <p:cNvSpPr>
            <a:spLocks noGrp="1"/>
          </p:cNvSpPr>
          <p:nvPr/>
        </p:nvSpPr>
        <p:spPr>
          <a:xfrm>
            <a:off x="4572000" y="1511300"/>
            <a:ext cx="3365500" cy="3733800"/>
          </a:xfrm>
          <a:prstGeom prst="roundRect">
            <a:avLst/>
          </a:prstGeom>
          <a:solidFill>
            <a:srgbClr val="FFFFFF"/>
          </a:solidFill>
          <a:ln w="15240">
            <a:solidFill>
              <a:srgbClr val="14375E"/>
            </a:solidFill>
          </a:ln>
          <a:effectLst>
            <a:outerShdw blurRad="63500" dist="28398" dir="3806086" rotWithShape="0">
              <a:srgbClr val="FFFFFF"/>
            </a:outerShdw>
          </a:effectLst>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16" name="矩形 15"/>
          <p:cNvSpPr>
            <a:spLocks noGrp="1"/>
          </p:cNvSpPr>
          <p:nvPr/>
        </p:nvSpPr>
        <p:spPr>
          <a:xfrm>
            <a:off x="5334000" y="1498600"/>
            <a:ext cx="1841500" cy="457200"/>
          </a:xfrm>
          <a:prstGeom prst="rect">
            <a:avLst/>
          </a:prstGeom>
          <a:solidFill>
            <a:srgbClr val="085B97"/>
          </a:solidFill>
          <a:ln w="12700" cap="flat" cmpd="sng">
            <a:noFill/>
            <a:prstDash val="solid"/>
            <a:miter/>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17" name="文本框 16"/>
          <p:cNvSpPr>
            <a:spLocks noGrp="1"/>
          </p:cNvSpPr>
          <p:nvPr/>
        </p:nvSpPr>
        <p:spPr>
          <a:xfrm>
            <a:off x="5334000" y="1516306"/>
            <a:ext cx="1841500" cy="318036"/>
          </a:xfrm>
          <a:prstGeom prst="rect">
            <a:avLst/>
          </a:prstGeom>
          <a:noFill/>
        </p:spPr>
        <p:txBody>
          <a:bodyPr vert="horz" wrap="square" lIns="25400" tIns="12700" rIns="25400" bIns="12700" anchor="ctr">
            <a:spAutoFit/>
          </a:bodyPr>
          <a:lstStyle/>
          <a:p>
            <a:pPr algn="ctr">
              <a:buNone/>
            </a:pPr>
            <a:r>
              <a:rPr sz="1900" b="1">
                <a:solidFill>
                  <a:srgbClr val="FFFFFF"/>
                </a:solidFill>
                <a:latin typeface="微软雅黑" panose="020B0503020204020204" charset="-122"/>
                <a:ea typeface="微软雅黑" panose="020B0503020204020204" charset="-122"/>
                <a:cs typeface="微软雅黑" panose="020B0503020204020204" charset="-122"/>
              </a:rPr>
              <a:t>方法继承</a:t>
            </a:r>
            <a:endParaRPr sz="1900" b="1">
              <a:solidFill>
                <a:srgbClr val="FFFFFF"/>
              </a:solidFill>
              <a:latin typeface="微软雅黑" panose="020B0503020204020204" charset="-122"/>
              <a:ea typeface="微软雅黑" panose="020B0503020204020204" charset="-122"/>
              <a:cs typeface="微软雅黑" panose="020B0503020204020204" charset="-122"/>
            </a:endParaRPr>
          </a:p>
        </p:txBody>
      </p:sp>
      <p:sp>
        <p:nvSpPr>
          <p:cNvPr id="18" name="文本框 17"/>
          <p:cNvSpPr>
            <a:spLocks noGrp="1"/>
          </p:cNvSpPr>
          <p:nvPr/>
        </p:nvSpPr>
        <p:spPr>
          <a:xfrm>
            <a:off x="4800600" y="2543810"/>
            <a:ext cx="2959100" cy="1471930"/>
          </a:xfrm>
          <a:prstGeom prst="rect">
            <a:avLst/>
          </a:prstGeom>
          <a:noFill/>
        </p:spPr>
        <p:txBody>
          <a:bodyPr vert="horz" wrap="square" lIns="25400" tIns="12700" rIns="25400" bIns="12700" anchor="t">
            <a:spAutoFit/>
          </a:bodyPr>
          <a:lstStyle/>
          <a:p>
            <a:pPr indent="0">
              <a:spcBef>
                <a:spcPts val="1200"/>
              </a:spcBef>
              <a:spcAft>
                <a:spcPts val="1200"/>
              </a:spcAft>
              <a:buNone/>
            </a:pPr>
            <a:r>
              <a:rPr>
                <a:solidFill>
                  <a:srgbClr val="191919"/>
                </a:solidFill>
                <a:latin typeface="微软雅黑" panose="020B0503020204020204" charset="-122"/>
                <a:ea typeface="微软雅黑" panose="020B0503020204020204" charset="-122"/>
                <a:cs typeface="微软雅黑" panose="020B0503020204020204" charset="-122"/>
              </a:rPr>
              <a:t>• </a:t>
            </a:r>
            <a:r>
              <a:rPr>
                <a:solidFill>
                  <a:srgbClr val="191919"/>
                </a:solidFill>
                <a:latin typeface="微软雅黑" panose="020B0503020204020204" charset="-122"/>
                <a:ea typeface="微软雅黑" panose="020B0503020204020204" charset="-122"/>
                <a:cs typeface="微软雅黑" panose="020B0503020204020204" charset="-122"/>
              </a:rPr>
              <a:t>无人机磁源分类</a:t>
            </a:r>
            <a:endParaRPr>
              <a:solidFill>
                <a:srgbClr val="191919"/>
              </a:solidFill>
              <a:latin typeface="微软雅黑" panose="020B0503020204020204" charset="-122"/>
              <a:ea typeface="微软雅黑" panose="020B0503020204020204" charset="-122"/>
              <a:cs typeface="微软雅黑" panose="020B0503020204020204" charset="-122"/>
            </a:endParaRPr>
          </a:p>
          <a:p>
            <a:pPr indent="0">
              <a:spcBef>
                <a:spcPts val="1200"/>
              </a:spcBef>
              <a:spcAft>
                <a:spcPts val="1200"/>
              </a:spcAft>
              <a:buNone/>
            </a:pPr>
            <a:r>
              <a:rPr>
                <a:solidFill>
                  <a:srgbClr val="191919"/>
                </a:solidFill>
                <a:latin typeface="微软雅黑" panose="020B0503020204020204" charset="-122"/>
                <a:ea typeface="微软雅黑" panose="020B0503020204020204" charset="-122"/>
                <a:cs typeface="微软雅黑" panose="020B0503020204020204" charset="-122"/>
              </a:rPr>
              <a:t>• </a:t>
            </a:r>
            <a:r>
              <a:rPr>
                <a:solidFill>
                  <a:srgbClr val="191919"/>
                </a:solidFill>
                <a:latin typeface="微软雅黑" panose="020B0503020204020204" charset="-122"/>
                <a:ea typeface="微软雅黑" panose="020B0503020204020204" charset="-122"/>
                <a:cs typeface="微软雅黑" panose="020B0503020204020204" charset="-122"/>
              </a:rPr>
              <a:t>铁磁部件有限元建模</a:t>
            </a:r>
            <a:endParaRPr>
              <a:solidFill>
                <a:srgbClr val="191919"/>
              </a:solidFill>
              <a:latin typeface="微软雅黑" panose="020B0503020204020204" charset="-122"/>
              <a:ea typeface="微软雅黑" panose="020B0503020204020204" charset="-122"/>
              <a:cs typeface="微软雅黑" panose="020B0503020204020204" charset="-122"/>
            </a:endParaRPr>
          </a:p>
          <a:p>
            <a:pPr indent="0">
              <a:spcBef>
                <a:spcPts val="1200"/>
              </a:spcBef>
              <a:spcAft>
                <a:spcPts val="1200"/>
              </a:spcAft>
              <a:buNone/>
            </a:pPr>
            <a:r>
              <a:rPr>
                <a:solidFill>
                  <a:srgbClr val="191919"/>
                </a:solidFill>
                <a:latin typeface="微软雅黑" panose="020B0503020204020204" charset="-122"/>
                <a:ea typeface="微软雅黑" panose="020B0503020204020204" charset="-122"/>
                <a:cs typeface="微软雅黑" panose="020B0503020204020204" charset="-122"/>
              </a:rPr>
              <a:t>• </a:t>
            </a:r>
            <a:r>
              <a:rPr>
                <a:solidFill>
                  <a:srgbClr val="191919"/>
                </a:solidFill>
                <a:latin typeface="微软雅黑" panose="020B0503020204020204" charset="-122"/>
                <a:ea typeface="微软雅黑" panose="020B0503020204020204" charset="-122"/>
                <a:cs typeface="微软雅黑" panose="020B0503020204020204" charset="-122"/>
              </a:rPr>
              <a:t>空间分布与实验验证</a:t>
            </a:r>
            <a:endParaRPr>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19" name="矩形: 圆角 18"/>
          <p:cNvSpPr>
            <a:spLocks noGrp="1"/>
          </p:cNvSpPr>
          <p:nvPr/>
        </p:nvSpPr>
        <p:spPr>
          <a:xfrm>
            <a:off x="8318500" y="1511300"/>
            <a:ext cx="3365500" cy="3733800"/>
          </a:xfrm>
          <a:prstGeom prst="roundRect">
            <a:avLst/>
          </a:prstGeom>
          <a:solidFill>
            <a:srgbClr val="FFFFFF"/>
          </a:solidFill>
          <a:ln w="15240">
            <a:solidFill>
              <a:srgbClr val="14375E"/>
            </a:solidFill>
          </a:ln>
          <a:effectLst>
            <a:outerShdw blurRad="63500" dist="28398" dir="3806086" rotWithShape="0">
              <a:srgbClr val="FFFFFF"/>
            </a:outerShdw>
          </a:effectLst>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20" name="矩形 19"/>
          <p:cNvSpPr>
            <a:spLocks noGrp="1"/>
          </p:cNvSpPr>
          <p:nvPr/>
        </p:nvSpPr>
        <p:spPr>
          <a:xfrm>
            <a:off x="9080500" y="1498600"/>
            <a:ext cx="1841500" cy="457200"/>
          </a:xfrm>
          <a:prstGeom prst="rect">
            <a:avLst/>
          </a:prstGeom>
          <a:solidFill>
            <a:srgbClr val="ED1C24"/>
          </a:solidFill>
          <a:ln w="12700" cap="flat" cmpd="sng">
            <a:noFill/>
            <a:prstDash val="solid"/>
            <a:miter/>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21" name="文本框 20"/>
          <p:cNvSpPr>
            <a:spLocks noGrp="1"/>
          </p:cNvSpPr>
          <p:nvPr/>
        </p:nvSpPr>
        <p:spPr>
          <a:xfrm>
            <a:off x="9080500" y="1516306"/>
            <a:ext cx="1841500" cy="318036"/>
          </a:xfrm>
          <a:prstGeom prst="rect">
            <a:avLst/>
          </a:prstGeom>
          <a:noFill/>
        </p:spPr>
        <p:txBody>
          <a:bodyPr vert="horz" wrap="square" lIns="25400" tIns="12700" rIns="25400" bIns="12700" anchor="ctr">
            <a:spAutoFit/>
          </a:bodyPr>
          <a:lstStyle/>
          <a:p>
            <a:pPr algn="ctr">
              <a:buNone/>
            </a:pPr>
            <a:r>
              <a:rPr sz="1900" b="1">
                <a:solidFill>
                  <a:srgbClr val="FFFFFF"/>
                </a:solidFill>
                <a:latin typeface="微软雅黑" panose="020B0503020204020204" charset="-122"/>
                <a:ea typeface="微软雅黑" panose="020B0503020204020204" charset="-122"/>
                <a:cs typeface="微软雅黑" panose="020B0503020204020204" charset="-122"/>
              </a:rPr>
              <a:t>本研究推进</a:t>
            </a:r>
            <a:endParaRPr sz="1900" b="1">
              <a:solidFill>
                <a:srgbClr val="FFFFFF"/>
              </a:solidFill>
              <a:latin typeface="微软雅黑" panose="020B0503020204020204" charset="-122"/>
              <a:ea typeface="微软雅黑" panose="020B0503020204020204" charset="-122"/>
              <a:cs typeface="微软雅黑" panose="020B0503020204020204" charset="-122"/>
            </a:endParaRPr>
          </a:p>
        </p:txBody>
      </p:sp>
      <p:sp>
        <p:nvSpPr>
          <p:cNvPr id="22" name="文本框 21"/>
          <p:cNvSpPr>
            <a:spLocks noGrp="1"/>
          </p:cNvSpPr>
          <p:nvPr/>
        </p:nvSpPr>
        <p:spPr>
          <a:xfrm>
            <a:off x="8496300" y="2478405"/>
            <a:ext cx="2959100" cy="1748790"/>
          </a:xfrm>
          <a:prstGeom prst="rect">
            <a:avLst/>
          </a:prstGeom>
          <a:noFill/>
        </p:spPr>
        <p:txBody>
          <a:bodyPr vert="horz" wrap="square" lIns="25400" tIns="12700" rIns="25400" bIns="12700" anchor="t">
            <a:spAutoFit/>
          </a:bodyPr>
          <a:lstStyle/>
          <a:p>
            <a:pPr indent="0">
              <a:spcBef>
                <a:spcPts val="1200"/>
              </a:spcBef>
              <a:spcAft>
                <a:spcPts val="1200"/>
              </a:spcAft>
              <a:buNone/>
            </a:pPr>
            <a:r>
              <a:rPr>
                <a:solidFill>
                  <a:srgbClr val="191919"/>
                </a:solidFill>
                <a:latin typeface="微软雅黑" panose="020B0503020204020204" charset="-122"/>
                <a:ea typeface="微软雅黑" panose="020B0503020204020204" charset="-122"/>
                <a:cs typeface="微软雅黑" panose="020B0503020204020204" charset="-122"/>
              </a:rPr>
              <a:t>• M600 Pro</a:t>
            </a:r>
            <a:r>
              <a:rPr>
                <a:solidFill>
                  <a:srgbClr val="191919"/>
                </a:solidFill>
                <a:latin typeface="微软雅黑" panose="020B0503020204020204" charset="-122"/>
                <a:ea typeface="微软雅黑" panose="020B0503020204020204" charset="-122"/>
                <a:cs typeface="微软雅黑" panose="020B0503020204020204" charset="-122"/>
              </a:rPr>
              <a:t>关键部件精细化</a:t>
            </a:r>
            <a:endParaRPr>
              <a:solidFill>
                <a:srgbClr val="191919"/>
              </a:solidFill>
              <a:latin typeface="微软雅黑" panose="020B0503020204020204" charset="-122"/>
              <a:ea typeface="微软雅黑" panose="020B0503020204020204" charset="-122"/>
              <a:cs typeface="微软雅黑" panose="020B0503020204020204" charset="-122"/>
            </a:endParaRPr>
          </a:p>
          <a:p>
            <a:pPr indent="0">
              <a:spcBef>
                <a:spcPts val="1200"/>
              </a:spcBef>
              <a:spcAft>
                <a:spcPts val="1200"/>
              </a:spcAft>
              <a:buNone/>
            </a:pPr>
            <a:r>
              <a:rPr>
                <a:solidFill>
                  <a:srgbClr val="191919"/>
                </a:solidFill>
                <a:latin typeface="微软雅黑" panose="020B0503020204020204" charset="-122"/>
                <a:ea typeface="微软雅黑" panose="020B0503020204020204" charset="-122"/>
                <a:cs typeface="微软雅黑" panose="020B0503020204020204" charset="-122"/>
              </a:rPr>
              <a:t>• </a:t>
            </a:r>
            <a:r>
              <a:rPr>
                <a:solidFill>
                  <a:srgbClr val="191919"/>
                </a:solidFill>
                <a:latin typeface="微软雅黑" panose="020B0503020204020204" charset="-122"/>
                <a:ea typeface="微软雅黑" panose="020B0503020204020204" charset="-122"/>
                <a:cs typeface="微软雅黑" panose="020B0503020204020204" charset="-122"/>
              </a:rPr>
              <a:t>实测</a:t>
            </a:r>
            <a:r>
              <a:rPr>
                <a:solidFill>
                  <a:srgbClr val="191919"/>
                </a:solidFill>
                <a:latin typeface="微软雅黑" panose="020B0503020204020204" charset="-122"/>
                <a:ea typeface="微软雅黑" panose="020B0503020204020204" charset="-122"/>
                <a:cs typeface="微软雅黑" panose="020B0503020204020204" charset="-122"/>
              </a:rPr>
              <a:t>Bx/By/Bz</a:t>
            </a:r>
            <a:r>
              <a:rPr>
                <a:solidFill>
                  <a:srgbClr val="191919"/>
                </a:solidFill>
                <a:latin typeface="微软雅黑" panose="020B0503020204020204" charset="-122"/>
                <a:ea typeface="微软雅黑" panose="020B0503020204020204" charset="-122"/>
                <a:cs typeface="微软雅黑" panose="020B0503020204020204" charset="-122"/>
              </a:rPr>
              <a:t>作为背景场</a:t>
            </a:r>
            <a:endParaRPr>
              <a:solidFill>
                <a:srgbClr val="191919"/>
              </a:solidFill>
              <a:latin typeface="微软雅黑" panose="020B0503020204020204" charset="-122"/>
              <a:ea typeface="微软雅黑" panose="020B0503020204020204" charset="-122"/>
              <a:cs typeface="微软雅黑" panose="020B0503020204020204" charset="-122"/>
            </a:endParaRPr>
          </a:p>
          <a:p>
            <a:pPr indent="0">
              <a:spcBef>
                <a:spcPts val="1200"/>
              </a:spcBef>
              <a:spcAft>
                <a:spcPts val="1200"/>
              </a:spcAft>
              <a:buNone/>
            </a:pPr>
            <a:r>
              <a:rPr>
                <a:solidFill>
                  <a:srgbClr val="191919"/>
                </a:solidFill>
                <a:latin typeface="微软雅黑" panose="020B0503020204020204" charset="-122"/>
                <a:ea typeface="微软雅黑" panose="020B0503020204020204" charset="-122"/>
                <a:cs typeface="微软雅黑" panose="020B0503020204020204" charset="-122"/>
              </a:rPr>
              <a:t>• </a:t>
            </a:r>
            <a:r>
              <a:rPr>
                <a:solidFill>
                  <a:srgbClr val="191919"/>
                </a:solidFill>
                <a:latin typeface="微软雅黑" panose="020B0503020204020204" charset="-122"/>
                <a:ea typeface="微软雅黑" panose="020B0503020204020204" charset="-122"/>
                <a:cs typeface="微软雅黑" panose="020B0503020204020204" charset="-122"/>
              </a:rPr>
              <a:t>单分量</a:t>
            </a:r>
            <a:r>
              <a:rPr>
                <a:solidFill>
                  <a:srgbClr val="191919"/>
                </a:solidFill>
                <a:latin typeface="微软雅黑" panose="020B0503020204020204" charset="-122"/>
                <a:ea typeface="微软雅黑" panose="020B0503020204020204" charset="-122"/>
                <a:cs typeface="微软雅黑" panose="020B0503020204020204" charset="-122"/>
              </a:rPr>
              <a:t>—</a:t>
            </a:r>
            <a:r>
              <a:rPr>
                <a:solidFill>
                  <a:srgbClr val="191919"/>
                </a:solidFill>
                <a:latin typeface="微软雅黑" panose="020B0503020204020204" charset="-122"/>
                <a:ea typeface="微软雅黑" panose="020B0503020204020204" charset="-122"/>
                <a:cs typeface="微软雅黑" panose="020B0503020204020204" charset="-122"/>
              </a:rPr>
              <a:t>综合场</a:t>
            </a:r>
            <a:r>
              <a:rPr>
                <a:solidFill>
                  <a:srgbClr val="191919"/>
                </a:solidFill>
                <a:latin typeface="微软雅黑" panose="020B0503020204020204" charset="-122"/>
                <a:ea typeface="微软雅黑" panose="020B0503020204020204" charset="-122"/>
                <a:cs typeface="微软雅黑" panose="020B0503020204020204" charset="-122"/>
              </a:rPr>
              <a:t>—I/D</a:t>
            </a:r>
            <a:r>
              <a:rPr>
                <a:solidFill>
                  <a:srgbClr val="191919"/>
                </a:solidFill>
                <a:latin typeface="微软雅黑" panose="020B0503020204020204" charset="-122"/>
                <a:ea typeface="微软雅黑" panose="020B0503020204020204" charset="-122"/>
                <a:cs typeface="微软雅黑" panose="020B0503020204020204" charset="-122"/>
              </a:rPr>
              <a:t>两层实验</a:t>
            </a:r>
            <a:endParaRPr>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23" name="直接连接符 22"/>
          <p:cNvSpPr>
            <a:spLocks noGrp="1"/>
          </p:cNvSpPr>
          <p:nvPr/>
        </p:nvSpPr>
        <p:spPr>
          <a:xfrm>
            <a:off x="8001000" y="3378200"/>
            <a:ext cx="254000" cy="0"/>
          </a:xfrm>
          <a:prstGeom prst="line">
            <a:avLst/>
          </a:prstGeom>
          <a:ln w="38100">
            <a:solidFill>
              <a:srgbClr val="ED1C24"/>
            </a:solidFill>
            <a:tailEnd type="arrow"/>
          </a:ln>
        </p:spPr>
        <p:style>
          <a:lnRef idx="1">
            <a:schemeClr val="accent1"/>
          </a:lnRef>
          <a:fillRef idx="0">
            <a:schemeClr val="accent1"/>
          </a:fillRef>
          <a:effectRef idx="0">
            <a:schemeClr val="accent1"/>
          </a:effectRef>
          <a:fontRef idx="minor">
            <a:schemeClr val="tx1"/>
          </a:fontRef>
        </p:style>
      </p:sp>
      <p:sp>
        <p:nvSpPr>
          <p:cNvPr id="24" name="矩形 23"/>
          <p:cNvSpPr>
            <a:spLocks noGrp="1"/>
          </p:cNvSpPr>
          <p:nvPr/>
        </p:nvSpPr>
        <p:spPr>
          <a:xfrm>
            <a:off x="762000" y="5664200"/>
            <a:ext cx="10668000" cy="762000"/>
          </a:xfrm>
          <a:prstGeom prst="rect">
            <a:avLst/>
          </a:prstGeom>
          <a:solidFill>
            <a:srgbClr val="DAE5F4"/>
          </a:solidFill>
          <a:ln w="12700" cap="flat" cmpd="sng">
            <a:noFill/>
            <a:prstDash val="solid"/>
            <a:miter/>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25" name="文本框 24"/>
          <p:cNvSpPr>
            <a:spLocks noGrp="1"/>
          </p:cNvSpPr>
          <p:nvPr/>
        </p:nvSpPr>
        <p:spPr>
          <a:xfrm>
            <a:off x="990600" y="5867400"/>
            <a:ext cx="10236200" cy="302647"/>
          </a:xfrm>
          <a:prstGeom prst="rect">
            <a:avLst/>
          </a:prstGeom>
          <a:noFill/>
        </p:spPr>
        <p:txBody>
          <a:bodyPr vert="horz" wrap="square" lIns="25400" tIns="12700" rIns="25400" bIns="12700" anchor="ctr">
            <a:spAutoFit/>
          </a:bodyPr>
          <a:lstStyle/>
          <a:p>
            <a:r>
              <a:rPr>
                <a:solidFill>
                  <a:srgbClr val="191919"/>
                </a:solidFill>
                <a:latin typeface="微软雅黑" panose="020B0503020204020204" charset="-122"/>
                <a:ea typeface="微软雅黑" panose="020B0503020204020204" charset="-122"/>
                <a:cs typeface="微软雅黑" panose="020B0503020204020204" charset="-122"/>
              </a:rPr>
              <a:t>沿用旋翼无人机磁特性建模思路，突出三分量地磁输入与</a:t>
            </a:r>
            <a:r>
              <a:rPr>
                <a:solidFill>
                  <a:srgbClr val="191919"/>
                </a:solidFill>
                <a:latin typeface="微软雅黑" panose="020B0503020204020204" charset="-122"/>
                <a:ea typeface="微软雅黑" panose="020B0503020204020204" charset="-122"/>
                <a:cs typeface="微软雅黑" panose="020B0503020204020204" charset="-122"/>
              </a:rPr>
              <a:t>I/D</a:t>
            </a:r>
            <a:r>
              <a:rPr>
                <a:solidFill>
                  <a:srgbClr val="191919"/>
                </a:solidFill>
                <a:latin typeface="微软雅黑" panose="020B0503020204020204" charset="-122"/>
                <a:ea typeface="微软雅黑" panose="020B0503020204020204" charset="-122"/>
                <a:cs typeface="微软雅黑" panose="020B0503020204020204" charset="-122"/>
              </a:rPr>
              <a:t>方向变化。</a:t>
            </a:r>
            <a:endParaRPr>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27" name="文本框 26"/>
          <p:cNvSpPr>
            <a:spLocks noGrp="1"/>
          </p:cNvSpPr>
          <p:nvPr/>
        </p:nvSpPr>
        <p:spPr>
          <a:xfrm>
            <a:off x="11366500" y="6636299"/>
            <a:ext cx="482600" cy="110800"/>
          </a:xfrm>
          <a:prstGeom prst="rect">
            <a:avLst/>
          </a:prstGeom>
          <a:noFill/>
        </p:spPr>
        <p:txBody>
          <a:bodyPr vert="horz" wrap="square" lIns="12700" tIns="0" rIns="12700" bIns="0" anchor="ctr">
            <a:spAutoFit/>
          </a:bodyPr>
          <a:lstStyle/>
          <a:p>
            <a:pPr algn="r">
              <a:buNone/>
            </a:pPr>
            <a:r>
              <a:rPr sz="720">
                <a:solidFill>
                  <a:srgbClr val="5F6973"/>
                </a:solidFill>
                <a:latin typeface="微软雅黑" panose="020B0503020204020204" charset="-122"/>
                <a:ea typeface="微软雅黑" panose="020B0503020204020204" charset="-122"/>
                <a:cs typeface="微软雅黑" panose="020B0503020204020204" charset="-122"/>
              </a:rPr>
              <a:t>08</a:t>
            </a:r>
            <a:endParaRPr sz="720">
              <a:solidFill>
                <a:srgbClr val="5F6973"/>
              </a:solidFill>
              <a:latin typeface="微软雅黑" panose="020B0503020204020204" charset="-122"/>
              <a:ea typeface="微软雅黑" panose="020B0503020204020204" charset="-122"/>
              <a:cs typeface="微软雅黑" panose="020B0503020204020204" charset="-122"/>
            </a:endParaRPr>
          </a:p>
        </p:txBody>
      </p:sp>
      <p:pic>
        <p:nvPicPr>
          <p:cNvPr id="53" name="Foundation_Photo"/>
          <p:cNvPicPr>
            <a:picLocks noChangeAspect="1"/>
          </p:cNvPicPr>
          <p:nvPr/>
        </p:nvPicPr>
        <p:blipFill>
          <a:blip r:embed="rId1"/>
          <a:srcRect l="25924" t="10944" r="22683" b="64597"/>
          <a:stretch>
            <a:fillRect/>
          </a:stretch>
        </p:blipFill>
        <p:spPr>
          <a:xfrm>
            <a:off x="572770" y="1994535"/>
            <a:ext cx="3518535" cy="2639695"/>
          </a:xfrm>
          <a:prstGeom prst="rect">
            <a:avLst/>
          </a:prstGeom>
          <a:ln w="10160">
            <a:solidFill>
              <a:srgbClr val="144675"/>
            </a:solidFill>
          </a:ln>
        </p:spPr>
      </p:pic>
      <p:sp>
        <p:nvSpPr>
          <p:cNvPr id="13" name="Foundation_Photo_Label"/>
          <p:cNvSpPr>
            <a:spLocks noGrp="1"/>
          </p:cNvSpPr>
          <p:nvPr/>
        </p:nvSpPr>
        <p:spPr>
          <a:xfrm>
            <a:off x="990600" y="4846320"/>
            <a:ext cx="2820670" cy="304165"/>
          </a:xfrm>
          <a:prstGeom prst="rect">
            <a:avLst/>
          </a:prstGeom>
          <a:solidFill>
            <a:srgbClr val="FFFFFF">
              <a:alpha val="92000"/>
            </a:srgbClr>
          </a:solidFill>
          <a:ln w="12700" cap="flat" cmpd="sng">
            <a:noFill/>
            <a:prstDash val="solid"/>
            <a:miter/>
          </a:ln>
        </p:spPr>
        <p:style>
          <a:lnRef idx="2">
            <a:schemeClr val="accent1">
              <a:shade val="15000"/>
            </a:schemeClr>
          </a:lnRef>
          <a:fillRef idx="1">
            <a:schemeClr val="accent1"/>
          </a:fillRef>
          <a:effectRef idx="0">
            <a:schemeClr val="accent1"/>
          </a:effectRef>
          <a:fontRef idx="minor">
            <a:schemeClr val="lt1"/>
          </a:fontRef>
        </p:style>
        <p:txBody>
          <a:bodyPr lIns="76200" tIns="12700" rIns="50800" bIns="12700" anchor="ctr"/>
          <a:lstStyle/>
          <a:p>
            <a:r>
              <a:rPr b="1">
                <a:solidFill>
                  <a:srgbClr val="104E7E"/>
                </a:solidFill>
                <a:latin typeface="微软雅黑" panose="020B0503020204020204" charset="-122"/>
                <a:ea typeface="微软雅黑" panose="020B0503020204020204" charset="-122"/>
                <a:cs typeface="微软雅黑" panose="020B0503020204020204" charset="-122"/>
              </a:rPr>
              <a:t>实机平台与磁传感器布局</a:t>
            </a:r>
            <a:endParaRPr b="1">
              <a:solidFill>
                <a:srgbClr val="104E7E"/>
              </a:solidFill>
              <a:latin typeface="微软雅黑" panose="020B0503020204020204" charset="-122"/>
              <a:ea typeface="微软雅黑" panose="020B0503020204020204" charset="-122"/>
              <a:cs typeface="微软雅黑" panose="020B0503020204020204" charset="-122"/>
            </a:endParaRPr>
          </a:p>
        </p:txBody>
      </p:sp>
      <p:pic>
        <p:nvPicPr>
          <p:cNvPr id="6" name="Image 0" descr="/mnt/data/tian_unzip/ppt/media/image1.png"/>
          <p:cNvPicPr>
            <a:picLocks noChangeAspect="1"/>
          </p:cNvPicPr>
          <p:nvPr/>
        </p:nvPicPr>
        <p:blipFill>
          <a:blip r:embed="rId2"/>
          <a:stretch>
            <a:fillRect/>
          </a:stretch>
        </p:blipFill>
        <p:spPr>
          <a:xfrm>
            <a:off x="9829800" y="109728"/>
            <a:ext cx="1965960" cy="530352"/>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p:sp>
        <p:nvSpPr>
          <p:cNvPr id="2" name="矩形 1"/>
          <p:cNvSpPr>
            <a:spLocks noGrp="1"/>
          </p:cNvSpPr>
          <p:nvPr/>
        </p:nvSpPr>
        <p:spPr>
          <a:xfrm>
            <a:off x="368300" y="304800"/>
            <a:ext cx="723900" cy="723900"/>
          </a:xfrm>
          <a:prstGeom prst="rect">
            <a:avLst/>
          </a:prstGeom>
          <a:solidFill>
            <a:srgbClr val="085B97"/>
          </a:solidFill>
          <a:ln w="12700" cap="flat" cmpd="sng">
            <a:noFill/>
            <a:prstDash val="solid"/>
            <a:miter/>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3" name="文本框 2"/>
          <p:cNvSpPr>
            <a:spLocks noGrp="1"/>
          </p:cNvSpPr>
          <p:nvPr/>
        </p:nvSpPr>
        <p:spPr>
          <a:xfrm>
            <a:off x="368300" y="281717"/>
            <a:ext cx="723900" cy="348813"/>
          </a:xfrm>
          <a:prstGeom prst="rect">
            <a:avLst/>
          </a:prstGeom>
          <a:noFill/>
        </p:spPr>
        <p:txBody>
          <a:bodyPr vert="horz" wrap="square" lIns="25400" tIns="12700" rIns="25400" bIns="12700" anchor="ctr">
            <a:spAutoFit/>
          </a:bodyPr>
          <a:lstStyle/>
          <a:p>
            <a:pPr algn="ctr">
              <a:buNone/>
            </a:pPr>
            <a:r>
              <a:rPr sz="2100">
                <a:solidFill>
                  <a:srgbClr val="FFFFFF"/>
                </a:solidFill>
                <a:latin typeface="微软雅黑" panose="020B0503020204020204" charset="-122"/>
                <a:ea typeface="微软雅黑" panose="020B0503020204020204" charset="-122"/>
                <a:cs typeface="微软雅黑" panose="020B0503020204020204" charset="-122"/>
              </a:rPr>
              <a:t>02</a:t>
            </a:r>
            <a:endParaRPr sz="2100">
              <a:solidFill>
                <a:srgbClr val="FFFFFF"/>
              </a:solidFill>
              <a:latin typeface="微软雅黑" panose="020B0503020204020204" charset="-122"/>
              <a:ea typeface="微软雅黑" panose="020B0503020204020204" charset="-122"/>
              <a:cs typeface="微软雅黑" panose="020B0503020204020204" charset="-122"/>
            </a:endParaRPr>
          </a:p>
        </p:txBody>
      </p:sp>
      <p:sp>
        <p:nvSpPr>
          <p:cNvPr id="4" name="文本框 3"/>
          <p:cNvSpPr>
            <a:spLocks noGrp="1"/>
          </p:cNvSpPr>
          <p:nvPr/>
        </p:nvSpPr>
        <p:spPr>
          <a:xfrm>
            <a:off x="1193800" y="320975"/>
            <a:ext cx="8128000" cy="371897"/>
          </a:xfrm>
          <a:prstGeom prst="rect">
            <a:avLst/>
          </a:prstGeom>
          <a:noFill/>
        </p:spPr>
        <p:txBody>
          <a:bodyPr vert="horz" wrap="square" lIns="25400" tIns="12700" rIns="25400" bIns="12700" anchor="ctr">
            <a:spAutoFit/>
          </a:bodyPr>
          <a:lstStyle/>
          <a:p>
            <a:r>
              <a:rPr sz="2250" b="1">
                <a:solidFill>
                  <a:srgbClr val="191919"/>
                </a:solidFill>
                <a:latin typeface="微软雅黑" panose="020B0503020204020204" charset="-122"/>
                <a:ea typeface="微软雅黑" panose="020B0503020204020204" charset="-122"/>
                <a:cs typeface="微软雅黑" panose="020B0503020204020204" charset="-122"/>
              </a:rPr>
              <a:t>铁磁部件感应场可视为地磁矢量的方向响应</a:t>
            </a:r>
            <a:endParaRPr sz="2250" b="1">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5" name="直接连接符 4"/>
          <p:cNvSpPr>
            <a:spLocks noGrp="1"/>
          </p:cNvSpPr>
          <p:nvPr/>
        </p:nvSpPr>
        <p:spPr>
          <a:xfrm>
            <a:off x="1206500" y="1041400"/>
            <a:ext cx="8255000" cy="0"/>
          </a:xfrm>
          <a:prstGeom prst="line">
            <a:avLst/>
          </a:prstGeom>
          <a:ln w="7620">
            <a:solidFill>
              <a:srgbClr val="191919"/>
            </a:solidFill>
          </a:ln>
        </p:spPr>
        <p:style>
          <a:lnRef idx="1">
            <a:schemeClr val="accent1"/>
          </a:lnRef>
          <a:fillRef idx="0">
            <a:schemeClr val="accent1"/>
          </a:fillRef>
          <a:effectRef idx="0">
            <a:schemeClr val="accent1"/>
          </a:effectRef>
          <a:fontRef idx="minor">
            <a:schemeClr val="tx1"/>
          </a:fontRef>
        </p:style>
      </p:sp>
      <p:sp>
        <p:nvSpPr>
          <p:cNvPr id="8" name="矩形: 圆角 7"/>
          <p:cNvSpPr>
            <a:spLocks noGrp="1"/>
          </p:cNvSpPr>
          <p:nvPr/>
        </p:nvSpPr>
        <p:spPr>
          <a:xfrm>
            <a:off x="660400" y="1714500"/>
            <a:ext cx="2603500" cy="1206500"/>
          </a:xfrm>
          <a:prstGeom prst="roundRect">
            <a:avLst/>
          </a:prstGeom>
          <a:solidFill>
            <a:srgbClr val="EEF4FA"/>
          </a:solidFill>
          <a:ln w="15240">
            <a:solidFill>
              <a:srgbClr val="14375E"/>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9" name="文本框 8"/>
          <p:cNvSpPr>
            <a:spLocks noGrp="1"/>
          </p:cNvSpPr>
          <p:nvPr/>
        </p:nvSpPr>
        <p:spPr>
          <a:xfrm>
            <a:off x="889000" y="1841500"/>
            <a:ext cx="2159000" cy="302647"/>
          </a:xfrm>
          <a:prstGeom prst="rect">
            <a:avLst/>
          </a:prstGeom>
          <a:noFill/>
        </p:spPr>
        <p:txBody>
          <a:bodyPr vert="horz" wrap="square" lIns="25400" tIns="12700" rIns="25400" bIns="12700" anchor="ctr">
            <a:spAutoFit/>
          </a:bodyPr>
          <a:lstStyle/>
          <a:p>
            <a:pPr algn="ctr">
              <a:buNone/>
            </a:pPr>
            <a:r>
              <a:rPr b="1">
                <a:solidFill>
                  <a:srgbClr val="085B97"/>
                </a:solidFill>
                <a:latin typeface="微软雅黑" panose="020B0503020204020204" charset="-122"/>
                <a:ea typeface="微软雅黑" panose="020B0503020204020204" charset="-122"/>
                <a:cs typeface="微软雅黑" panose="020B0503020204020204" charset="-122"/>
              </a:rPr>
              <a:t>背景地磁矢量</a:t>
            </a:r>
            <a:endParaRPr b="1">
              <a:solidFill>
                <a:srgbClr val="085B97"/>
              </a:solidFill>
              <a:latin typeface="微软雅黑" panose="020B0503020204020204" charset="-122"/>
              <a:ea typeface="微软雅黑" panose="020B0503020204020204" charset="-122"/>
              <a:cs typeface="微软雅黑" panose="020B0503020204020204" charset="-122"/>
            </a:endParaRPr>
          </a:p>
        </p:txBody>
      </p:sp>
      <p:sp>
        <p:nvSpPr>
          <p:cNvPr id="10" name="文本框 9"/>
          <p:cNvSpPr>
            <a:spLocks noGrp="1"/>
          </p:cNvSpPr>
          <p:nvPr/>
        </p:nvSpPr>
        <p:spPr>
          <a:xfrm>
            <a:off x="838200" y="2311400"/>
            <a:ext cx="2286000" cy="302647"/>
          </a:xfrm>
          <a:prstGeom prst="rect">
            <a:avLst/>
          </a:prstGeom>
          <a:noFill/>
        </p:spPr>
        <p:txBody>
          <a:bodyPr vert="horz" wrap="square" lIns="25400" tIns="12700" rIns="25400" bIns="12700" anchor="ctr">
            <a:spAutoFit/>
          </a:bodyPr>
          <a:lstStyle/>
          <a:p>
            <a:pPr algn="ctr">
              <a:buNone/>
            </a:pPr>
            <a:r>
              <a:rPr b="1">
                <a:solidFill>
                  <a:srgbClr val="191919"/>
                </a:solidFill>
                <a:latin typeface="微软雅黑" panose="020B0503020204020204" charset="-122"/>
                <a:ea typeface="微软雅黑" panose="020B0503020204020204" charset="-122"/>
                <a:cs typeface="微软雅黑" panose="020B0503020204020204" charset="-122"/>
              </a:rPr>
              <a:t>G = [Bx  By  Bz]ᵀ</a:t>
            </a:r>
            <a:endParaRPr b="1">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11" name="直接连接符 10"/>
          <p:cNvSpPr>
            <a:spLocks noGrp="1"/>
          </p:cNvSpPr>
          <p:nvPr/>
        </p:nvSpPr>
        <p:spPr>
          <a:xfrm>
            <a:off x="3327400" y="2311400"/>
            <a:ext cx="1092200" cy="0"/>
          </a:xfrm>
          <a:prstGeom prst="line">
            <a:avLst/>
          </a:prstGeom>
          <a:ln w="38100">
            <a:solidFill>
              <a:srgbClr val="ED1C24"/>
            </a:solidFill>
            <a:tailEnd type="arrow"/>
          </a:ln>
        </p:spPr>
        <p:style>
          <a:lnRef idx="1">
            <a:schemeClr val="accent1"/>
          </a:lnRef>
          <a:fillRef idx="0">
            <a:schemeClr val="accent1"/>
          </a:fillRef>
          <a:effectRef idx="0">
            <a:schemeClr val="accent1"/>
          </a:effectRef>
          <a:fontRef idx="minor">
            <a:schemeClr val="tx1"/>
          </a:fontRef>
        </p:style>
      </p:sp>
      <p:sp>
        <p:nvSpPr>
          <p:cNvPr id="12" name="矩形: 圆角 11"/>
          <p:cNvSpPr>
            <a:spLocks noGrp="1"/>
          </p:cNvSpPr>
          <p:nvPr/>
        </p:nvSpPr>
        <p:spPr>
          <a:xfrm>
            <a:off x="4508500" y="1549400"/>
            <a:ext cx="3175000" cy="1524000"/>
          </a:xfrm>
          <a:prstGeom prst="roundRect">
            <a:avLst/>
          </a:prstGeom>
          <a:solidFill>
            <a:srgbClr val="085B97"/>
          </a:solidFill>
          <a:ln w="12700" cap="flat" cmpd="sng">
            <a:noFill/>
            <a:prstDash val="solid"/>
            <a:miter/>
          </a:ln>
          <a:effectLst>
            <a:outerShdw blurRad="88900" dist="45790" dir="3378598" rotWithShape="0">
              <a:srgbClr val="FFFFFF"/>
            </a:outerShdw>
          </a:effectLst>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13" name="文本框 12"/>
          <p:cNvSpPr>
            <a:spLocks noGrp="1"/>
          </p:cNvSpPr>
          <p:nvPr/>
        </p:nvSpPr>
        <p:spPr>
          <a:xfrm>
            <a:off x="4787900" y="1752600"/>
            <a:ext cx="2616200" cy="302647"/>
          </a:xfrm>
          <a:prstGeom prst="rect">
            <a:avLst/>
          </a:prstGeom>
          <a:noFill/>
        </p:spPr>
        <p:txBody>
          <a:bodyPr vert="horz" wrap="square" lIns="25400" tIns="12700" rIns="25400" bIns="12700" anchor="ctr">
            <a:spAutoFit/>
          </a:bodyPr>
          <a:lstStyle/>
          <a:p>
            <a:pPr algn="ctr">
              <a:buNone/>
            </a:pPr>
            <a:r>
              <a:rPr b="1">
                <a:solidFill>
                  <a:srgbClr val="FFFFFF"/>
                </a:solidFill>
                <a:latin typeface="微软雅黑" panose="020B0503020204020204" charset="-122"/>
                <a:ea typeface="微软雅黑" panose="020B0503020204020204" charset="-122"/>
                <a:cs typeface="微软雅黑" panose="020B0503020204020204" charset="-122"/>
              </a:rPr>
              <a:t>响应算子 </a:t>
            </a:r>
            <a:r>
              <a:rPr b="1">
                <a:solidFill>
                  <a:srgbClr val="FFFFFF"/>
                </a:solidFill>
                <a:latin typeface="微软雅黑" panose="020B0503020204020204" charset="-122"/>
                <a:ea typeface="微软雅黑" panose="020B0503020204020204" charset="-122"/>
                <a:cs typeface="微软雅黑" panose="020B0503020204020204" charset="-122"/>
              </a:rPr>
              <a:t>K</a:t>
            </a:r>
            <a:endParaRPr b="1">
              <a:solidFill>
                <a:srgbClr val="FFFFFF"/>
              </a:solidFill>
              <a:latin typeface="微软雅黑" panose="020B0503020204020204" charset="-122"/>
              <a:ea typeface="微软雅黑" panose="020B0503020204020204" charset="-122"/>
              <a:cs typeface="微软雅黑" panose="020B0503020204020204" charset="-122"/>
            </a:endParaRPr>
          </a:p>
        </p:txBody>
      </p:sp>
      <p:sp>
        <p:nvSpPr>
          <p:cNvPr id="14" name="文本框 13"/>
          <p:cNvSpPr>
            <a:spLocks noGrp="1"/>
          </p:cNvSpPr>
          <p:nvPr/>
        </p:nvSpPr>
        <p:spPr>
          <a:xfrm>
            <a:off x="4762500" y="2275617"/>
            <a:ext cx="2667000" cy="348813"/>
          </a:xfrm>
          <a:prstGeom prst="rect">
            <a:avLst/>
          </a:prstGeom>
          <a:noFill/>
        </p:spPr>
        <p:txBody>
          <a:bodyPr vert="horz" wrap="square" lIns="25400" tIns="12700" rIns="25400" bIns="12700" anchor="ctr">
            <a:spAutoFit/>
          </a:bodyPr>
          <a:lstStyle/>
          <a:p>
            <a:pPr algn="ctr">
              <a:buNone/>
            </a:pPr>
            <a:r>
              <a:rPr sz="2100" b="1">
                <a:solidFill>
                  <a:srgbClr val="FFFFFF"/>
                </a:solidFill>
                <a:latin typeface="微软雅黑" panose="020B0503020204020204" charset="-122"/>
                <a:ea typeface="微软雅黑" panose="020B0503020204020204" charset="-122"/>
                <a:cs typeface="微软雅黑" panose="020B0503020204020204" charset="-122"/>
              </a:rPr>
              <a:t>B_ind = K · G</a:t>
            </a:r>
            <a:endParaRPr sz="2100" b="1">
              <a:solidFill>
                <a:srgbClr val="FFFFFF"/>
              </a:solidFill>
              <a:latin typeface="微软雅黑" panose="020B0503020204020204" charset="-122"/>
              <a:ea typeface="微软雅黑" panose="020B0503020204020204" charset="-122"/>
              <a:cs typeface="微软雅黑" panose="020B0503020204020204" charset="-122"/>
            </a:endParaRPr>
          </a:p>
        </p:txBody>
      </p:sp>
      <p:sp>
        <p:nvSpPr>
          <p:cNvPr id="15" name="直接连接符 14"/>
          <p:cNvSpPr>
            <a:spLocks noGrp="1"/>
          </p:cNvSpPr>
          <p:nvPr/>
        </p:nvSpPr>
        <p:spPr>
          <a:xfrm>
            <a:off x="7772400" y="2311400"/>
            <a:ext cx="1092200" cy="0"/>
          </a:xfrm>
          <a:prstGeom prst="line">
            <a:avLst/>
          </a:prstGeom>
          <a:ln w="38100">
            <a:solidFill>
              <a:srgbClr val="ED1C24"/>
            </a:solidFill>
            <a:tailEnd type="arrow"/>
          </a:ln>
        </p:spPr>
        <p:style>
          <a:lnRef idx="1">
            <a:schemeClr val="accent1"/>
          </a:lnRef>
          <a:fillRef idx="0">
            <a:schemeClr val="accent1"/>
          </a:fillRef>
          <a:effectRef idx="0">
            <a:schemeClr val="accent1"/>
          </a:effectRef>
          <a:fontRef idx="minor">
            <a:schemeClr val="tx1"/>
          </a:fontRef>
        </p:style>
      </p:sp>
      <p:sp>
        <p:nvSpPr>
          <p:cNvPr id="16" name="矩形: 圆角 15"/>
          <p:cNvSpPr>
            <a:spLocks noGrp="1"/>
          </p:cNvSpPr>
          <p:nvPr/>
        </p:nvSpPr>
        <p:spPr>
          <a:xfrm>
            <a:off x="8953500" y="1714500"/>
            <a:ext cx="2603500" cy="1206500"/>
          </a:xfrm>
          <a:prstGeom prst="roundRect">
            <a:avLst/>
          </a:prstGeom>
          <a:solidFill>
            <a:srgbClr val="EEF4FA"/>
          </a:solidFill>
          <a:ln w="15240">
            <a:solidFill>
              <a:srgbClr val="14375E"/>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17" name="文本框 16"/>
          <p:cNvSpPr>
            <a:spLocks noGrp="1"/>
          </p:cNvSpPr>
          <p:nvPr/>
        </p:nvSpPr>
        <p:spPr>
          <a:xfrm>
            <a:off x="9169400" y="1841500"/>
            <a:ext cx="2184400" cy="302647"/>
          </a:xfrm>
          <a:prstGeom prst="rect">
            <a:avLst/>
          </a:prstGeom>
          <a:noFill/>
        </p:spPr>
        <p:txBody>
          <a:bodyPr vert="horz" wrap="square" lIns="25400" tIns="12700" rIns="25400" bIns="12700" anchor="ctr">
            <a:spAutoFit/>
          </a:bodyPr>
          <a:lstStyle/>
          <a:p>
            <a:pPr algn="ctr">
              <a:buNone/>
            </a:pPr>
            <a:r>
              <a:rPr b="1">
                <a:solidFill>
                  <a:srgbClr val="085B97"/>
                </a:solidFill>
                <a:latin typeface="微软雅黑" panose="020B0503020204020204" charset="-122"/>
                <a:ea typeface="微软雅黑" panose="020B0503020204020204" charset="-122"/>
                <a:cs typeface="微软雅黑" panose="020B0503020204020204" charset="-122"/>
              </a:rPr>
              <a:t>感应场三分量</a:t>
            </a:r>
            <a:endParaRPr b="1">
              <a:solidFill>
                <a:srgbClr val="085B97"/>
              </a:solidFill>
              <a:latin typeface="微软雅黑" panose="020B0503020204020204" charset="-122"/>
              <a:ea typeface="微软雅黑" panose="020B0503020204020204" charset="-122"/>
              <a:cs typeface="微软雅黑" panose="020B0503020204020204" charset="-122"/>
            </a:endParaRPr>
          </a:p>
        </p:txBody>
      </p:sp>
      <p:sp>
        <p:nvSpPr>
          <p:cNvPr id="18" name="文本框 17"/>
          <p:cNvSpPr>
            <a:spLocks noGrp="1"/>
          </p:cNvSpPr>
          <p:nvPr/>
        </p:nvSpPr>
        <p:spPr>
          <a:xfrm>
            <a:off x="9118600" y="2311400"/>
            <a:ext cx="2286000" cy="302647"/>
          </a:xfrm>
          <a:prstGeom prst="rect">
            <a:avLst/>
          </a:prstGeom>
          <a:noFill/>
        </p:spPr>
        <p:txBody>
          <a:bodyPr vert="horz" wrap="square" lIns="25400" tIns="12700" rIns="25400" bIns="12700" anchor="ctr">
            <a:spAutoFit/>
          </a:bodyPr>
          <a:lstStyle/>
          <a:p>
            <a:pPr algn="ctr">
              <a:buNone/>
            </a:pPr>
            <a:r>
              <a:rPr b="1">
                <a:solidFill>
                  <a:srgbClr val="191919"/>
                </a:solidFill>
                <a:latin typeface="微软雅黑" panose="020B0503020204020204" charset="-122"/>
                <a:ea typeface="微软雅黑" panose="020B0503020204020204" charset="-122"/>
                <a:cs typeface="微软雅黑" panose="020B0503020204020204" charset="-122"/>
              </a:rPr>
              <a:t>B = [Bx  By  Bz]ᵀ</a:t>
            </a:r>
            <a:endParaRPr b="1">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19" name="文本框 18"/>
          <p:cNvSpPr>
            <a:spLocks noGrp="1"/>
          </p:cNvSpPr>
          <p:nvPr/>
        </p:nvSpPr>
        <p:spPr>
          <a:xfrm>
            <a:off x="1714500" y="3446656"/>
            <a:ext cx="8763000" cy="394335"/>
          </a:xfrm>
          <a:prstGeom prst="rect">
            <a:avLst/>
          </a:prstGeom>
          <a:noFill/>
        </p:spPr>
        <p:txBody>
          <a:bodyPr vert="horz" wrap="square" lIns="25400" tIns="12700" rIns="25400" bIns="12700" anchor="ctr">
            <a:spAutoFit/>
          </a:bodyPr>
          <a:lstStyle/>
          <a:p>
            <a:pPr algn="ctr">
              <a:buNone/>
            </a:pPr>
            <a:r>
              <a:rPr sz="2400" b="1">
                <a:solidFill>
                  <a:srgbClr val="085B97"/>
                </a:solidFill>
                <a:latin typeface="微软雅黑" panose="020B0503020204020204" charset="-122"/>
                <a:ea typeface="微软雅黑" panose="020B0503020204020204" charset="-122"/>
                <a:cs typeface="微软雅黑" panose="020B0503020204020204" charset="-122"/>
              </a:rPr>
              <a:t>B_ind = K(</a:t>
            </a:r>
            <a:r>
              <a:rPr sz="2400" b="1">
                <a:solidFill>
                  <a:srgbClr val="085B97"/>
                </a:solidFill>
                <a:latin typeface="微软雅黑" panose="020B0503020204020204" charset="-122"/>
                <a:ea typeface="微软雅黑" panose="020B0503020204020204" charset="-122"/>
                <a:cs typeface="微软雅黑" panose="020B0503020204020204" charset="-122"/>
              </a:rPr>
              <a:t>μ</a:t>
            </a:r>
            <a:r>
              <a:rPr sz="2400" b="1">
                <a:solidFill>
                  <a:srgbClr val="085B97"/>
                </a:solidFill>
                <a:latin typeface="微软雅黑" panose="020B0503020204020204" charset="-122"/>
                <a:ea typeface="微软雅黑" panose="020B0503020204020204" charset="-122"/>
                <a:cs typeface="微软雅黑" panose="020B0503020204020204" charset="-122"/>
              </a:rPr>
              <a:t>r, geometry, position) · G</a:t>
            </a:r>
            <a:endParaRPr sz="2400" b="1">
              <a:solidFill>
                <a:srgbClr val="085B97"/>
              </a:solidFill>
              <a:latin typeface="微软雅黑" panose="020B0503020204020204" charset="-122"/>
              <a:ea typeface="微软雅黑" panose="020B0503020204020204" charset="-122"/>
              <a:cs typeface="微软雅黑" panose="020B0503020204020204" charset="-122"/>
            </a:endParaRPr>
          </a:p>
        </p:txBody>
      </p:sp>
      <p:sp>
        <p:nvSpPr>
          <p:cNvPr id="20" name="矩形: 圆角 19"/>
          <p:cNvSpPr>
            <a:spLocks noGrp="1"/>
          </p:cNvSpPr>
          <p:nvPr/>
        </p:nvSpPr>
        <p:spPr>
          <a:xfrm>
            <a:off x="1524000" y="4216400"/>
            <a:ext cx="2794000" cy="609600"/>
          </a:xfrm>
          <a:prstGeom prst="roundRect">
            <a:avLst/>
          </a:prstGeom>
          <a:solidFill>
            <a:srgbClr val="FFFFFF"/>
          </a:solidFill>
          <a:ln w="15240">
            <a:solidFill>
              <a:srgbClr val="14375E"/>
            </a:solidFill>
          </a:ln>
          <a:effectLst>
            <a:outerShdw blurRad="50800" dist="28398" dir="3806086" rotWithShape="0">
              <a:srgbClr val="FFFFFF"/>
            </a:outerShdw>
          </a:effectLst>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21" name="文本框 20"/>
          <p:cNvSpPr>
            <a:spLocks noGrp="1"/>
          </p:cNvSpPr>
          <p:nvPr/>
        </p:nvSpPr>
        <p:spPr>
          <a:xfrm>
            <a:off x="1651000" y="4318000"/>
            <a:ext cx="2540000" cy="302647"/>
          </a:xfrm>
          <a:prstGeom prst="rect">
            <a:avLst/>
          </a:prstGeom>
          <a:noFill/>
        </p:spPr>
        <p:txBody>
          <a:bodyPr vert="horz" wrap="square" lIns="25400" tIns="12700" rIns="25400" bIns="12700" anchor="ctr">
            <a:spAutoFit/>
          </a:bodyPr>
          <a:lstStyle/>
          <a:p>
            <a:pPr algn="ctr">
              <a:buNone/>
            </a:pPr>
            <a:r>
              <a:rPr b="1">
                <a:solidFill>
                  <a:srgbClr val="191919"/>
                </a:solidFill>
                <a:latin typeface="微软雅黑" panose="020B0503020204020204" charset="-122"/>
                <a:ea typeface="微软雅黑" panose="020B0503020204020204" charset="-122"/>
                <a:cs typeface="微软雅黑" panose="020B0503020204020204" charset="-122"/>
              </a:rPr>
              <a:t>材料磁导率</a:t>
            </a:r>
            <a:endParaRPr b="1">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22" name="矩形: 圆角 21"/>
          <p:cNvSpPr>
            <a:spLocks noGrp="1"/>
          </p:cNvSpPr>
          <p:nvPr/>
        </p:nvSpPr>
        <p:spPr>
          <a:xfrm>
            <a:off x="4699000" y="4216400"/>
            <a:ext cx="2794000" cy="609600"/>
          </a:xfrm>
          <a:prstGeom prst="roundRect">
            <a:avLst/>
          </a:prstGeom>
          <a:solidFill>
            <a:srgbClr val="FFFFFF"/>
          </a:solidFill>
          <a:ln w="15240">
            <a:solidFill>
              <a:srgbClr val="14375E"/>
            </a:solidFill>
          </a:ln>
          <a:effectLst>
            <a:outerShdw blurRad="50800" dist="28398" dir="3806086" rotWithShape="0">
              <a:srgbClr val="FFFFFF"/>
            </a:outerShdw>
          </a:effectLst>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23" name="文本框 22"/>
          <p:cNvSpPr>
            <a:spLocks noGrp="1"/>
          </p:cNvSpPr>
          <p:nvPr/>
        </p:nvSpPr>
        <p:spPr>
          <a:xfrm>
            <a:off x="4826000" y="4318000"/>
            <a:ext cx="2540000" cy="302647"/>
          </a:xfrm>
          <a:prstGeom prst="rect">
            <a:avLst/>
          </a:prstGeom>
          <a:noFill/>
        </p:spPr>
        <p:txBody>
          <a:bodyPr vert="horz" wrap="square" lIns="25400" tIns="12700" rIns="25400" bIns="12700" anchor="ctr">
            <a:spAutoFit/>
          </a:bodyPr>
          <a:lstStyle/>
          <a:p>
            <a:pPr algn="ctr">
              <a:buNone/>
            </a:pPr>
            <a:r>
              <a:rPr b="1">
                <a:solidFill>
                  <a:srgbClr val="ED1C24"/>
                </a:solidFill>
                <a:latin typeface="微软雅黑" panose="020B0503020204020204" charset="-122"/>
                <a:ea typeface="微软雅黑" panose="020B0503020204020204" charset="-122"/>
                <a:cs typeface="微软雅黑" panose="020B0503020204020204" charset="-122"/>
              </a:rPr>
              <a:t>部件几何与数量</a:t>
            </a:r>
            <a:endParaRPr b="1">
              <a:solidFill>
                <a:srgbClr val="ED1C24"/>
              </a:solidFill>
              <a:latin typeface="微软雅黑" panose="020B0503020204020204" charset="-122"/>
              <a:ea typeface="微软雅黑" panose="020B0503020204020204" charset="-122"/>
              <a:cs typeface="微软雅黑" panose="020B0503020204020204" charset="-122"/>
            </a:endParaRPr>
          </a:p>
        </p:txBody>
      </p:sp>
      <p:sp>
        <p:nvSpPr>
          <p:cNvPr id="24" name="矩形: 圆角 23"/>
          <p:cNvSpPr>
            <a:spLocks noGrp="1"/>
          </p:cNvSpPr>
          <p:nvPr/>
        </p:nvSpPr>
        <p:spPr>
          <a:xfrm>
            <a:off x="7874000" y="4216400"/>
            <a:ext cx="2794000" cy="609600"/>
          </a:xfrm>
          <a:prstGeom prst="roundRect">
            <a:avLst/>
          </a:prstGeom>
          <a:solidFill>
            <a:srgbClr val="FFFFFF"/>
          </a:solidFill>
          <a:ln w="15240">
            <a:solidFill>
              <a:srgbClr val="14375E"/>
            </a:solidFill>
          </a:ln>
          <a:effectLst>
            <a:outerShdw blurRad="50800" dist="28398" dir="3806086" rotWithShape="0">
              <a:srgbClr val="FFFFFF"/>
            </a:outerShdw>
          </a:effectLst>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25" name="文本框 24"/>
          <p:cNvSpPr>
            <a:spLocks noGrp="1"/>
          </p:cNvSpPr>
          <p:nvPr/>
        </p:nvSpPr>
        <p:spPr>
          <a:xfrm>
            <a:off x="8001000" y="4318000"/>
            <a:ext cx="2540000" cy="302647"/>
          </a:xfrm>
          <a:prstGeom prst="rect">
            <a:avLst/>
          </a:prstGeom>
          <a:noFill/>
        </p:spPr>
        <p:txBody>
          <a:bodyPr vert="horz" wrap="square" lIns="25400" tIns="12700" rIns="25400" bIns="12700" anchor="ctr">
            <a:spAutoFit/>
          </a:bodyPr>
          <a:lstStyle/>
          <a:p>
            <a:pPr algn="ctr">
              <a:buNone/>
            </a:pPr>
            <a:r>
              <a:rPr b="1">
                <a:solidFill>
                  <a:srgbClr val="191919"/>
                </a:solidFill>
                <a:latin typeface="微软雅黑" panose="020B0503020204020204" charset="-122"/>
                <a:ea typeface="微软雅黑" panose="020B0503020204020204" charset="-122"/>
                <a:cs typeface="微软雅黑" panose="020B0503020204020204" charset="-122"/>
              </a:rPr>
              <a:t>传感器相对位置</a:t>
            </a:r>
            <a:endParaRPr b="1">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26" name="文本框 25"/>
          <p:cNvSpPr>
            <a:spLocks noGrp="1"/>
          </p:cNvSpPr>
          <p:nvPr/>
        </p:nvSpPr>
        <p:spPr>
          <a:xfrm>
            <a:off x="1460500" y="5093335"/>
            <a:ext cx="9017000" cy="302647"/>
          </a:xfrm>
          <a:prstGeom prst="rect">
            <a:avLst/>
          </a:prstGeom>
          <a:noFill/>
        </p:spPr>
        <p:txBody>
          <a:bodyPr vert="horz" wrap="square" lIns="25400" tIns="12700" rIns="25400" bIns="12700" anchor="ctr">
            <a:spAutoFit/>
          </a:bodyPr>
          <a:lstStyle/>
          <a:p>
            <a:pPr algn="ctr">
              <a:buNone/>
            </a:pPr>
            <a:r>
              <a:rPr>
                <a:solidFill>
                  <a:srgbClr val="5F6973"/>
                </a:solidFill>
                <a:latin typeface="微软雅黑" panose="020B0503020204020204" charset="-122"/>
                <a:ea typeface="微软雅黑" panose="020B0503020204020204" charset="-122"/>
                <a:cs typeface="微软雅黑" panose="020B0503020204020204" charset="-122"/>
              </a:rPr>
              <a:t>固定几何与材料，改变</a:t>
            </a:r>
            <a:r>
              <a:rPr>
                <a:solidFill>
                  <a:srgbClr val="5F6973"/>
                </a:solidFill>
                <a:latin typeface="微软雅黑" panose="020B0503020204020204" charset="-122"/>
                <a:ea typeface="微软雅黑" panose="020B0503020204020204" charset="-122"/>
                <a:cs typeface="微软雅黑" panose="020B0503020204020204" charset="-122"/>
              </a:rPr>
              <a:t>G</a:t>
            </a:r>
            <a:r>
              <a:rPr>
                <a:solidFill>
                  <a:srgbClr val="5F6973"/>
                </a:solidFill>
                <a:latin typeface="微软雅黑" panose="020B0503020204020204" charset="-122"/>
                <a:ea typeface="微软雅黑" panose="020B0503020204020204" charset="-122"/>
                <a:cs typeface="微软雅黑" panose="020B0503020204020204" charset="-122"/>
              </a:rPr>
              <a:t>方向即可识别方向依赖性。</a:t>
            </a:r>
            <a:endParaRPr>
              <a:solidFill>
                <a:srgbClr val="5F6973"/>
              </a:solidFill>
              <a:latin typeface="微软雅黑" panose="020B0503020204020204" charset="-122"/>
              <a:ea typeface="微软雅黑" panose="020B0503020204020204" charset="-122"/>
              <a:cs typeface="微软雅黑" panose="020B0503020204020204" charset="-122"/>
            </a:endParaRPr>
          </a:p>
        </p:txBody>
      </p:sp>
      <p:sp>
        <p:nvSpPr>
          <p:cNvPr id="27" name="矩形 26"/>
          <p:cNvSpPr>
            <a:spLocks noGrp="1"/>
          </p:cNvSpPr>
          <p:nvPr/>
        </p:nvSpPr>
        <p:spPr>
          <a:xfrm>
            <a:off x="762000" y="5664200"/>
            <a:ext cx="10668000" cy="762000"/>
          </a:xfrm>
          <a:prstGeom prst="rect">
            <a:avLst/>
          </a:prstGeom>
          <a:solidFill>
            <a:srgbClr val="DAE5F4"/>
          </a:solidFill>
          <a:ln w="12700" cap="flat" cmpd="sng">
            <a:noFill/>
            <a:prstDash val="solid"/>
            <a:miter/>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28" name="文本框 27"/>
          <p:cNvSpPr>
            <a:spLocks noGrp="1"/>
          </p:cNvSpPr>
          <p:nvPr/>
        </p:nvSpPr>
        <p:spPr>
          <a:xfrm>
            <a:off x="990600" y="5865495"/>
            <a:ext cx="10236200" cy="302647"/>
          </a:xfrm>
          <a:prstGeom prst="rect">
            <a:avLst/>
          </a:prstGeom>
          <a:noFill/>
        </p:spPr>
        <p:txBody>
          <a:bodyPr vert="horz" wrap="square" lIns="25400" tIns="12700" rIns="25400" bIns="12700" anchor="ctr">
            <a:spAutoFit/>
          </a:bodyPr>
          <a:lstStyle/>
          <a:p>
            <a:r>
              <a:rPr>
                <a:solidFill>
                  <a:srgbClr val="191919"/>
                </a:solidFill>
                <a:latin typeface="微软雅黑" panose="020B0503020204020204" charset="-122"/>
                <a:ea typeface="微软雅黑" panose="020B0503020204020204" charset="-122"/>
                <a:cs typeface="微软雅黑" panose="020B0503020204020204" charset="-122"/>
              </a:rPr>
              <a:t>材料、几何和相对位置共同构成响应算子，地磁方向改变会同步改变三分量输出。</a:t>
            </a:r>
            <a:endParaRPr>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30" name="文本框 29"/>
          <p:cNvSpPr>
            <a:spLocks noGrp="1"/>
          </p:cNvSpPr>
          <p:nvPr/>
        </p:nvSpPr>
        <p:spPr>
          <a:xfrm>
            <a:off x="11366500" y="6636299"/>
            <a:ext cx="482600" cy="110800"/>
          </a:xfrm>
          <a:prstGeom prst="rect">
            <a:avLst/>
          </a:prstGeom>
          <a:noFill/>
        </p:spPr>
        <p:txBody>
          <a:bodyPr vert="horz" wrap="square" lIns="12700" tIns="0" rIns="12700" bIns="0" anchor="ctr">
            <a:spAutoFit/>
          </a:bodyPr>
          <a:lstStyle/>
          <a:p>
            <a:pPr algn="r">
              <a:buNone/>
            </a:pPr>
            <a:r>
              <a:rPr sz="720">
                <a:solidFill>
                  <a:srgbClr val="5F6973"/>
                </a:solidFill>
                <a:latin typeface="微软雅黑" panose="020B0503020204020204" charset="-122"/>
                <a:ea typeface="微软雅黑" panose="020B0503020204020204" charset="-122"/>
                <a:cs typeface="微软雅黑" panose="020B0503020204020204" charset="-122"/>
              </a:rPr>
              <a:t>09</a:t>
            </a:r>
            <a:endParaRPr sz="720">
              <a:solidFill>
                <a:srgbClr val="5F6973"/>
              </a:solidFill>
              <a:latin typeface="微软雅黑" panose="020B0503020204020204" charset="-122"/>
              <a:ea typeface="微软雅黑" panose="020B0503020204020204" charset="-122"/>
              <a:cs typeface="微软雅黑" panose="020B0503020204020204" charset="-122"/>
            </a:endParaRPr>
          </a:p>
        </p:txBody>
      </p:sp>
      <p:pic>
        <p:nvPicPr>
          <p:cNvPr id="6" name="Image 0" descr="/mnt/data/tian_unzip/ppt/media/image1.png"/>
          <p:cNvPicPr>
            <a:picLocks noChangeAspect="1"/>
          </p:cNvPicPr>
          <p:nvPr/>
        </p:nvPicPr>
        <p:blipFill>
          <a:blip r:embed="rId1"/>
          <a:stretch>
            <a:fillRect/>
          </a:stretch>
        </p:blipFill>
        <p:spPr>
          <a:xfrm>
            <a:off x="9829800" y="109728"/>
            <a:ext cx="1965960" cy="530352"/>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p:sp>
        <p:nvSpPr>
          <p:cNvPr id="2" name="矩形 1"/>
          <p:cNvSpPr>
            <a:spLocks noGrp="1"/>
          </p:cNvSpPr>
          <p:nvPr/>
        </p:nvSpPr>
        <p:spPr>
          <a:xfrm>
            <a:off x="368300" y="304800"/>
            <a:ext cx="723900" cy="723900"/>
          </a:xfrm>
          <a:prstGeom prst="rect">
            <a:avLst/>
          </a:prstGeom>
          <a:solidFill>
            <a:srgbClr val="085B97"/>
          </a:solidFill>
          <a:ln w="12700" cap="flat" cmpd="sng">
            <a:noFill/>
            <a:prstDash val="solid"/>
            <a:miter/>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3" name="文本框 2"/>
          <p:cNvSpPr>
            <a:spLocks noGrp="1"/>
          </p:cNvSpPr>
          <p:nvPr/>
        </p:nvSpPr>
        <p:spPr>
          <a:xfrm>
            <a:off x="368300" y="281717"/>
            <a:ext cx="723900" cy="348813"/>
          </a:xfrm>
          <a:prstGeom prst="rect">
            <a:avLst/>
          </a:prstGeom>
          <a:noFill/>
        </p:spPr>
        <p:txBody>
          <a:bodyPr vert="horz" wrap="square" lIns="25400" tIns="12700" rIns="25400" bIns="12700" anchor="ctr">
            <a:spAutoFit/>
          </a:bodyPr>
          <a:lstStyle/>
          <a:p>
            <a:pPr algn="ctr">
              <a:buNone/>
            </a:pPr>
            <a:r>
              <a:rPr sz="2100">
                <a:solidFill>
                  <a:srgbClr val="FFFFFF"/>
                </a:solidFill>
                <a:latin typeface="微软雅黑" panose="020B0503020204020204" charset="-122"/>
                <a:ea typeface="微软雅黑" panose="020B0503020204020204" charset="-122"/>
                <a:cs typeface="微软雅黑" panose="020B0503020204020204" charset="-122"/>
              </a:rPr>
              <a:t>02</a:t>
            </a:r>
            <a:endParaRPr sz="2100">
              <a:solidFill>
                <a:srgbClr val="FFFFFF"/>
              </a:solidFill>
              <a:latin typeface="微软雅黑" panose="020B0503020204020204" charset="-122"/>
              <a:ea typeface="微软雅黑" panose="020B0503020204020204" charset="-122"/>
              <a:cs typeface="微软雅黑" panose="020B0503020204020204" charset="-122"/>
            </a:endParaRPr>
          </a:p>
        </p:txBody>
      </p:sp>
      <p:sp>
        <p:nvSpPr>
          <p:cNvPr id="4" name="文本框 3"/>
          <p:cNvSpPr>
            <a:spLocks noGrp="1"/>
          </p:cNvSpPr>
          <p:nvPr/>
        </p:nvSpPr>
        <p:spPr>
          <a:xfrm>
            <a:off x="1193800" y="320975"/>
            <a:ext cx="8128000" cy="371897"/>
          </a:xfrm>
          <a:prstGeom prst="rect">
            <a:avLst/>
          </a:prstGeom>
          <a:noFill/>
        </p:spPr>
        <p:txBody>
          <a:bodyPr vert="horz" wrap="square" lIns="25400" tIns="12700" rIns="25400" bIns="12700" anchor="ctr">
            <a:spAutoFit/>
          </a:bodyPr>
          <a:lstStyle/>
          <a:p>
            <a:r>
              <a:rPr sz="2250" b="1">
                <a:solidFill>
                  <a:srgbClr val="191919"/>
                </a:solidFill>
                <a:latin typeface="微软雅黑" panose="020B0503020204020204" charset="-122"/>
                <a:ea typeface="微软雅黑" panose="020B0503020204020204" charset="-122"/>
                <a:cs typeface="微软雅黑" panose="020B0503020204020204" charset="-122"/>
              </a:rPr>
              <a:t>磁倾角</a:t>
            </a:r>
            <a:r>
              <a:rPr sz="2250" b="1">
                <a:solidFill>
                  <a:srgbClr val="191919"/>
                </a:solidFill>
                <a:latin typeface="微软雅黑" panose="020B0503020204020204" charset="-122"/>
                <a:ea typeface="微软雅黑" panose="020B0503020204020204" charset="-122"/>
                <a:cs typeface="微软雅黑" panose="020B0503020204020204" charset="-122"/>
              </a:rPr>
              <a:t>I</a:t>
            </a:r>
            <a:r>
              <a:rPr sz="2250" b="1">
                <a:solidFill>
                  <a:srgbClr val="191919"/>
                </a:solidFill>
                <a:latin typeface="微软雅黑" panose="020B0503020204020204" charset="-122"/>
                <a:ea typeface="微软雅黑" panose="020B0503020204020204" charset="-122"/>
                <a:cs typeface="微软雅黑" panose="020B0503020204020204" charset="-122"/>
              </a:rPr>
              <a:t>与磁偏角</a:t>
            </a:r>
            <a:r>
              <a:rPr sz="2250" b="1">
                <a:solidFill>
                  <a:srgbClr val="191919"/>
                </a:solidFill>
                <a:latin typeface="微软雅黑" panose="020B0503020204020204" charset="-122"/>
                <a:ea typeface="微软雅黑" panose="020B0503020204020204" charset="-122"/>
                <a:cs typeface="微软雅黑" panose="020B0503020204020204" charset="-122"/>
              </a:rPr>
              <a:t>D</a:t>
            </a:r>
            <a:r>
              <a:rPr sz="2250" b="1">
                <a:solidFill>
                  <a:srgbClr val="191919"/>
                </a:solidFill>
                <a:latin typeface="微软雅黑" panose="020B0503020204020204" charset="-122"/>
                <a:ea typeface="微软雅黑" panose="020B0503020204020204" charset="-122"/>
                <a:cs typeface="微软雅黑" panose="020B0503020204020204" charset="-122"/>
              </a:rPr>
              <a:t>共同定义背景场方向</a:t>
            </a:r>
            <a:endParaRPr sz="2250" b="1">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5" name="直接连接符 4"/>
          <p:cNvSpPr>
            <a:spLocks noGrp="1"/>
          </p:cNvSpPr>
          <p:nvPr/>
        </p:nvSpPr>
        <p:spPr>
          <a:xfrm>
            <a:off x="1206500" y="1041400"/>
            <a:ext cx="8255000" cy="0"/>
          </a:xfrm>
          <a:prstGeom prst="line">
            <a:avLst/>
          </a:prstGeom>
          <a:ln w="7620">
            <a:solidFill>
              <a:srgbClr val="191919"/>
            </a:solidFill>
          </a:ln>
        </p:spPr>
        <p:style>
          <a:lnRef idx="1">
            <a:schemeClr val="accent1"/>
          </a:lnRef>
          <a:fillRef idx="0">
            <a:schemeClr val="accent1"/>
          </a:fillRef>
          <a:effectRef idx="0">
            <a:schemeClr val="accent1"/>
          </a:effectRef>
          <a:fontRef idx="minor">
            <a:schemeClr val="tx1"/>
          </a:fontRef>
        </p:style>
      </p:sp>
      <p:sp>
        <p:nvSpPr>
          <p:cNvPr id="8" name="矩形: 圆角 7"/>
          <p:cNvSpPr>
            <a:spLocks noGrp="1"/>
          </p:cNvSpPr>
          <p:nvPr/>
        </p:nvSpPr>
        <p:spPr>
          <a:xfrm>
            <a:off x="687070" y="1706880"/>
            <a:ext cx="6159500" cy="3560445"/>
          </a:xfrm>
          <a:prstGeom prst="roundRect">
            <a:avLst/>
          </a:prstGeom>
          <a:solidFill>
            <a:srgbClr val="FFFFFF">
              <a:alpha val="0"/>
            </a:srgbClr>
          </a:solidFill>
          <a:ln w="16510">
            <a:solidFill>
              <a:srgbClr val="14375E"/>
            </a:solidFill>
            <a:prstDash val="dash"/>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9" name="矩形 8"/>
          <p:cNvSpPr>
            <a:spLocks noGrp="1"/>
          </p:cNvSpPr>
          <p:nvPr/>
        </p:nvSpPr>
        <p:spPr>
          <a:xfrm>
            <a:off x="2609850" y="1958975"/>
            <a:ext cx="2159000" cy="356870"/>
          </a:xfrm>
          <a:prstGeom prst="rect">
            <a:avLst/>
          </a:prstGeom>
          <a:solidFill>
            <a:srgbClr val="FFFFFF"/>
          </a:solidFill>
          <a:ln w="12700" cap="flat" cmpd="sng">
            <a:noFill/>
            <a:prstDash val="solid"/>
            <a:miter/>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10" name="文本框 9"/>
          <p:cNvSpPr>
            <a:spLocks noGrp="1"/>
          </p:cNvSpPr>
          <p:nvPr/>
        </p:nvSpPr>
        <p:spPr>
          <a:xfrm>
            <a:off x="2609850" y="1348740"/>
            <a:ext cx="2159000" cy="304165"/>
          </a:xfrm>
          <a:prstGeom prst="rect">
            <a:avLst/>
          </a:prstGeom>
          <a:noFill/>
        </p:spPr>
        <p:txBody>
          <a:bodyPr vert="horz" wrap="square" lIns="25400" tIns="12700" rIns="25400" bIns="12700" anchor="ctr">
            <a:noAutofit/>
          </a:bodyPr>
          <a:lstStyle/>
          <a:p>
            <a:pPr algn="ctr">
              <a:buNone/>
            </a:pPr>
            <a:r>
              <a:rPr sz="2000">
                <a:solidFill>
                  <a:srgbClr val="191919"/>
                </a:solidFill>
                <a:latin typeface="微软雅黑" panose="020B0503020204020204" charset="-122"/>
                <a:ea typeface="微软雅黑" panose="020B0503020204020204" charset="-122"/>
                <a:cs typeface="微软雅黑" panose="020B0503020204020204" charset="-122"/>
              </a:rPr>
              <a:t>地磁方向定义</a:t>
            </a:r>
            <a:endParaRPr sz="2000">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11" name="直接连接符 10"/>
          <p:cNvSpPr>
            <a:spLocks noGrp="1"/>
          </p:cNvSpPr>
          <p:nvPr/>
        </p:nvSpPr>
        <p:spPr>
          <a:xfrm>
            <a:off x="3619500" y="4435475"/>
            <a:ext cx="2348865" cy="0"/>
          </a:xfrm>
          <a:prstGeom prst="line">
            <a:avLst/>
          </a:prstGeom>
          <a:ln w="38100">
            <a:solidFill>
              <a:srgbClr val="ED1C24"/>
            </a:solidFill>
            <a:tailEnd type="arrow"/>
          </a:ln>
        </p:spPr>
        <p:style>
          <a:lnRef idx="1">
            <a:schemeClr val="accent1"/>
          </a:lnRef>
          <a:fillRef idx="0">
            <a:schemeClr val="accent1"/>
          </a:fillRef>
          <a:effectRef idx="0">
            <a:schemeClr val="accent1"/>
          </a:effectRef>
          <a:fontRef idx="minor">
            <a:schemeClr val="tx1"/>
          </a:fontRef>
        </p:style>
      </p:sp>
      <p:sp>
        <p:nvSpPr>
          <p:cNvPr id="12" name="直接连接符 11"/>
          <p:cNvSpPr>
            <a:spLocks noGrp="1"/>
          </p:cNvSpPr>
          <p:nvPr/>
        </p:nvSpPr>
        <p:spPr>
          <a:xfrm>
            <a:off x="2032000" y="3228975"/>
            <a:ext cx="1586865" cy="1211580"/>
          </a:xfrm>
          <a:prstGeom prst="line">
            <a:avLst/>
          </a:prstGeom>
          <a:ln w="38100">
            <a:solidFill>
              <a:srgbClr val="349798"/>
            </a:solidFill>
            <a:tailEnd type="arrow"/>
          </a:ln>
        </p:spPr>
        <p:style>
          <a:lnRef idx="1">
            <a:schemeClr val="accent1"/>
          </a:lnRef>
          <a:fillRef idx="0">
            <a:schemeClr val="accent1"/>
          </a:fillRef>
          <a:effectRef idx="0">
            <a:schemeClr val="accent1"/>
          </a:effectRef>
          <a:fontRef idx="minor">
            <a:schemeClr val="tx1"/>
          </a:fontRef>
        </p:style>
      </p:sp>
      <p:sp>
        <p:nvSpPr>
          <p:cNvPr id="13" name="直接连接符 12"/>
          <p:cNvSpPr>
            <a:spLocks noGrp="1"/>
          </p:cNvSpPr>
          <p:nvPr/>
        </p:nvSpPr>
        <p:spPr>
          <a:xfrm>
            <a:off x="3619500" y="2441575"/>
            <a:ext cx="0" cy="2003425"/>
          </a:xfrm>
          <a:prstGeom prst="line">
            <a:avLst/>
          </a:prstGeom>
          <a:ln w="38100">
            <a:solidFill>
              <a:srgbClr val="085B97"/>
            </a:solidFill>
            <a:tailEnd type="arrow"/>
          </a:ln>
        </p:spPr>
        <p:style>
          <a:lnRef idx="1">
            <a:schemeClr val="accent1"/>
          </a:lnRef>
          <a:fillRef idx="0">
            <a:schemeClr val="accent1"/>
          </a:fillRef>
          <a:effectRef idx="0">
            <a:schemeClr val="accent1"/>
          </a:effectRef>
          <a:fontRef idx="minor">
            <a:schemeClr val="tx1"/>
          </a:fontRef>
        </p:style>
      </p:sp>
      <p:sp>
        <p:nvSpPr>
          <p:cNvPr id="14" name="直接连接符 13"/>
          <p:cNvSpPr>
            <a:spLocks noGrp="1"/>
          </p:cNvSpPr>
          <p:nvPr/>
        </p:nvSpPr>
        <p:spPr>
          <a:xfrm>
            <a:off x="3619500" y="3076575"/>
            <a:ext cx="1586865" cy="1365250"/>
          </a:xfrm>
          <a:prstGeom prst="line">
            <a:avLst/>
          </a:prstGeom>
          <a:ln w="50800">
            <a:solidFill>
              <a:srgbClr val="191919"/>
            </a:solidFill>
            <a:tailEnd type="arrow"/>
          </a:ln>
        </p:spPr>
        <p:style>
          <a:lnRef idx="1">
            <a:schemeClr val="accent1"/>
          </a:lnRef>
          <a:fillRef idx="0">
            <a:schemeClr val="accent1"/>
          </a:fillRef>
          <a:effectRef idx="0">
            <a:schemeClr val="accent1"/>
          </a:effectRef>
          <a:fontRef idx="minor">
            <a:schemeClr val="tx1"/>
          </a:fontRef>
        </p:style>
      </p:sp>
      <p:sp>
        <p:nvSpPr>
          <p:cNvPr id="15" name="文本框 14"/>
          <p:cNvSpPr>
            <a:spLocks noGrp="1"/>
          </p:cNvSpPr>
          <p:nvPr/>
        </p:nvSpPr>
        <p:spPr>
          <a:xfrm>
            <a:off x="5461000" y="4498975"/>
            <a:ext cx="1244600" cy="304165"/>
          </a:xfrm>
          <a:prstGeom prst="rect">
            <a:avLst/>
          </a:prstGeom>
          <a:noFill/>
        </p:spPr>
        <p:txBody>
          <a:bodyPr vert="horz" wrap="square" lIns="25400" tIns="12700" rIns="25400" bIns="12700" anchor="ctr">
            <a:noAutofit/>
          </a:bodyPr>
          <a:lstStyle/>
          <a:p>
            <a:r>
              <a:rPr b="1">
                <a:solidFill>
                  <a:srgbClr val="ED1C24"/>
                </a:solidFill>
                <a:latin typeface="微软雅黑" panose="020B0503020204020204" charset="-122"/>
                <a:ea typeface="微软雅黑" panose="020B0503020204020204" charset="-122"/>
                <a:cs typeface="微软雅黑" panose="020B0503020204020204" charset="-122"/>
              </a:rPr>
              <a:t>地理北 </a:t>
            </a:r>
            <a:r>
              <a:rPr b="1">
                <a:solidFill>
                  <a:srgbClr val="ED1C24"/>
                </a:solidFill>
                <a:latin typeface="微软雅黑" panose="020B0503020204020204" charset="-122"/>
                <a:ea typeface="微软雅黑" panose="020B0503020204020204" charset="-122"/>
                <a:cs typeface="微软雅黑" panose="020B0503020204020204" charset="-122"/>
              </a:rPr>
              <a:t>x</a:t>
            </a:r>
            <a:endParaRPr b="1">
              <a:solidFill>
                <a:srgbClr val="ED1C24"/>
              </a:solidFill>
              <a:latin typeface="微软雅黑" panose="020B0503020204020204" charset="-122"/>
              <a:ea typeface="微软雅黑" panose="020B0503020204020204" charset="-122"/>
              <a:cs typeface="微软雅黑" panose="020B0503020204020204" charset="-122"/>
            </a:endParaRPr>
          </a:p>
        </p:txBody>
      </p:sp>
      <p:sp>
        <p:nvSpPr>
          <p:cNvPr id="16" name="文本框 15"/>
          <p:cNvSpPr>
            <a:spLocks noGrp="1"/>
          </p:cNvSpPr>
          <p:nvPr/>
        </p:nvSpPr>
        <p:spPr>
          <a:xfrm>
            <a:off x="1079500" y="2835275"/>
            <a:ext cx="1422400" cy="304165"/>
          </a:xfrm>
          <a:prstGeom prst="rect">
            <a:avLst/>
          </a:prstGeom>
          <a:noFill/>
        </p:spPr>
        <p:txBody>
          <a:bodyPr vert="horz" wrap="square" lIns="25400" tIns="12700" rIns="25400" bIns="12700" anchor="ctr">
            <a:noAutofit/>
          </a:bodyPr>
          <a:lstStyle/>
          <a:p>
            <a:r>
              <a:rPr b="1">
                <a:solidFill>
                  <a:srgbClr val="349798"/>
                </a:solidFill>
                <a:latin typeface="微软雅黑" panose="020B0503020204020204" charset="-122"/>
                <a:ea typeface="微软雅黑" panose="020B0503020204020204" charset="-122"/>
                <a:cs typeface="微软雅黑" panose="020B0503020204020204" charset="-122"/>
              </a:rPr>
              <a:t>地理东 </a:t>
            </a:r>
            <a:r>
              <a:rPr b="1">
                <a:solidFill>
                  <a:srgbClr val="349798"/>
                </a:solidFill>
                <a:latin typeface="微软雅黑" panose="020B0503020204020204" charset="-122"/>
                <a:ea typeface="微软雅黑" panose="020B0503020204020204" charset="-122"/>
                <a:cs typeface="微软雅黑" panose="020B0503020204020204" charset="-122"/>
              </a:rPr>
              <a:t>y</a:t>
            </a:r>
            <a:endParaRPr b="1">
              <a:solidFill>
                <a:srgbClr val="349798"/>
              </a:solidFill>
              <a:latin typeface="微软雅黑" panose="020B0503020204020204" charset="-122"/>
              <a:ea typeface="微软雅黑" panose="020B0503020204020204" charset="-122"/>
              <a:cs typeface="微软雅黑" panose="020B0503020204020204" charset="-122"/>
            </a:endParaRPr>
          </a:p>
        </p:txBody>
      </p:sp>
      <p:sp>
        <p:nvSpPr>
          <p:cNvPr id="17" name="文本框 16"/>
          <p:cNvSpPr>
            <a:spLocks noGrp="1"/>
          </p:cNvSpPr>
          <p:nvPr/>
        </p:nvSpPr>
        <p:spPr>
          <a:xfrm>
            <a:off x="3708400" y="2314575"/>
            <a:ext cx="1244600" cy="304165"/>
          </a:xfrm>
          <a:prstGeom prst="rect">
            <a:avLst/>
          </a:prstGeom>
          <a:noFill/>
        </p:spPr>
        <p:txBody>
          <a:bodyPr vert="horz" wrap="square" lIns="25400" tIns="12700" rIns="25400" bIns="12700" anchor="ctr">
            <a:noAutofit/>
          </a:bodyPr>
          <a:lstStyle/>
          <a:p>
            <a:r>
              <a:rPr b="1">
                <a:solidFill>
                  <a:srgbClr val="085B97"/>
                </a:solidFill>
                <a:latin typeface="微软雅黑" panose="020B0503020204020204" charset="-122"/>
                <a:ea typeface="微软雅黑" panose="020B0503020204020204" charset="-122"/>
                <a:cs typeface="微软雅黑" panose="020B0503020204020204" charset="-122"/>
              </a:rPr>
              <a:t>垂直 </a:t>
            </a:r>
            <a:r>
              <a:rPr b="1">
                <a:solidFill>
                  <a:srgbClr val="085B97"/>
                </a:solidFill>
                <a:latin typeface="微软雅黑" panose="020B0503020204020204" charset="-122"/>
                <a:ea typeface="微软雅黑" panose="020B0503020204020204" charset="-122"/>
                <a:cs typeface="微软雅黑" panose="020B0503020204020204" charset="-122"/>
              </a:rPr>
              <a:t>z</a:t>
            </a:r>
            <a:endParaRPr b="1">
              <a:solidFill>
                <a:srgbClr val="085B97"/>
              </a:solidFill>
              <a:latin typeface="微软雅黑" panose="020B0503020204020204" charset="-122"/>
              <a:ea typeface="微软雅黑" panose="020B0503020204020204" charset="-122"/>
              <a:cs typeface="微软雅黑" panose="020B0503020204020204" charset="-122"/>
            </a:endParaRPr>
          </a:p>
        </p:txBody>
      </p:sp>
      <p:sp>
        <p:nvSpPr>
          <p:cNvPr id="18" name="文本框 17"/>
          <p:cNvSpPr>
            <a:spLocks noGrp="1"/>
          </p:cNvSpPr>
          <p:nvPr/>
        </p:nvSpPr>
        <p:spPr>
          <a:xfrm>
            <a:off x="4572000" y="3343275"/>
            <a:ext cx="1524000" cy="304165"/>
          </a:xfrm>
          <a:prstGeom prst="rect">
            <a:avLst/>
          </a:prstGeom>
          <a:noFill/>
        </p:spPr>
        <p:txBody>
          <a:bodyPr vert="horz" wrap="square" lIns="25400" tIns="12700" rIns="25400" bIns="12700" anchor="ctr">
            <a:noAutofit/>
          </a:bodyPr>
          <a:lstStyle/>
          <a:p>
            <a:r>
              <a:rPr b="1">
                <a:solidFill>
                  <a:srgbClr val="ED1C24"/>
                </a:solidFill>
                <a:latin typeface="微软雅黑" panose="020B0503020204020204" charset="-122"/>
                <a:ea typeface="微软雅黑" panose="020B0503020204020204" charset="-122"/>
                <a:cs typeface="微软雅黑" panose="020B0503020204020204" charset="-122"/>
              </a:rPr>
              <a:t>磁偏角 </a:t>
            </a:r>
            <a:r>
              <a:rPr b="1">
                <a:solidFill>
                  <a:srgbClr val="ED1C24"/>
                </a:solidFill>
                <a:latin typeface="微软雅黑" panose="020B0503020204020204" charset="-122"/>
                <a:ea typeface="微软雅黑" panose="020B0503020204020204" charset="-122"/>
                <a:cs typeface="微软雅黑" panose="020B0503020204020204" charset="-122"/>
              </a:rPr>
              <a:t>D</a:t>
            </a:r>
            <a:endParaRPr b="1">
              <a:solidFill>
                <a:srgbClr val="ED1C24"/>
              </a:solidFill>
              <a:latin typeface="微软雅黑" panose="020B0503020204020204" charset="-122"/>
              <a:ea typeface="微软雅黑" panose="020B0503020204020204" charset="-122"/>
              <a:cs typeface="微软雅黑" panose="020B0503020204020204" charset="-122"/>
            </a:endParaRPr>
          </a:p>
        </p:txBody>
      </p:sp>
      <p:sp>
        <p:nvSpPr>
          <p:cNvPr id="19" name="文本框 18"/>
          <p:cNvSpPr>
            <a:spLocks noGrp="1"/>
          </p:cNvSpPr>
          <p:nvPr/>
        </p:nvSpPr>
        <p:spPr>
          <a:xfrm>
            <a:off x="3810000" y="3775075"/>
            <a:ext cx="1524000" cy="304165"/>
          </a:xfrm>
          <a:prstGeom prst="rect">
            <a:avLst/>
          </a:prstGeom>
          <a:noFill/>
        </p:spPr>
        <p:txBody>
          <a:bodyPr vert="horz" wrap="square" lIns="25400" tIns="12700" rIns="25400" bIns="12700" anchor="ctr">
            <a:noAutofit/>
          </a:bodyPr>
          <a:lstStyle/>
          <a:p>
            <a:r>
              <a:rPr b="1">
                <a:solidFill>
                  <a:srgbClr val="ED1C24"/>
                </a:solidFill>
                <a:latin typeface="微软雅黑" panose="020B0503020204020204" charset="-122"/>
                <a:ea typeface="微软雅黑" panose="020B0503020204020204" charset="-122"/>
                <a:cs typeface="微软雅黑" panose="020B0503020204020204" charset="-122"/>
              </a:rPr>
              <a:t>磁倾角 </a:t>
            </a:r>
            <a:r>
              <a:rPr b="1">
                <a:solidFill>
                  <a:srgbClr val="ED1C24"/>
                </a:solidFill>
                <a:latin typeface="微软雅黑" panose="020B0503020204020204" charset="-122"/>
                <a:ea typeface="微软雅黑" panose="020B0503020204020204" charset="-122"/>
                <a:cs typeface="微软雅黑" panose="020B0503020204020204" charset="-122"/>
              </a:rPr>
              <a:t>I</a:t>
            </a:r>
            <a:endParaRPr b="1">
              <a:solidFill>
                <a:srgbClr val="ED1C24"/>
              </a:solidFill>
              <a:latin typeface="微软雅黑" panose="020B0503020204020204" charset="-122"/>
              <a:ea typeface="微软雅黑" panose="020B0503020204020204" charset="-122"/>
              <a:cs typeface="微软雅黑" panose="020B0503020204020204" charset="-122"/>
            </a:endParaRPr>
          </a:p>
        </p:txBody>
      </p:sp>
      <p:sp>
        <p:nvSpPr>
          <p:cNvPr id="20" name="矩形: 圆角 19"/>
          <p:cNvSpPr>
            <a:spLocks noGrp="1"/>
          </p:cNvSpPr>
          <p:nvPr/>
        </p:nvSpPr>
        <p:spPr>
          <a:xfrm>
            <a:off x="7239000" y="1498600"/>
            <a:ext cx="4191000" cy="1143000"/>
          </a:xfrm>
          <a:prstGeom prst="roundRect">
            <a:avLst/>
          </a:prstGeom>
          <a:solidFill>
            <a:srgbClr val="FFFFFF"/>
          </a:solidFill>
          <a:ln w="15240">
            <a:solidFill>
              <a:srgbClr val="14375E"/>
            </a:solidFill>
          </a:ln>
          <a:effectLst>
            <a:outerShdw blurRad="63500" dist="28398" dir="3806086" rotWithShape="0">
              <a:srgbClr val="FFFFFF"/>
            </a:outerShdw>
          </a:effectLst>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21" name="矩形 20"/>
          <p:cNvSpPr>
            <a:spLocks noGrp="1"/>
          </p:cNvSpPr>
          <p:nvPr/>
        </p:nvSpPr>
        <p:spPr>
          <a:xfrm>
            <a:off x="8413750" y="1485900"/>
            <a:ext cx="1841500" cy="457200"/>
          </a:xfrm>
          <a:prstGeom prst="rect">
            <a:avLst/>
          </a:prstGeom>
          <a:solidFill>
            <a:srgbClr val="085B97"/>
          </a:solidFill>
          <a:ln w="12700" cap="flat" cmpd="sng">
            <a:noFill/>
            <a:prstDash val="solid"/>
            <a:miter/>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22" name="文本框 21"/>
          <p:cNvSpPr>
            <a:spLocks noGrp="1"/>
          </p:cNvSpPr>
          <p:nvPr/>
        </p:nvSpPr>
        <p:spPr>
          <a:xfrm>
            <a:off x="8413750" y="1503606"/>
            <a:ext cx="1841500" cy="318036"/>
          </a:xfrm>
          <a:prstGeom prst="rect">
            <a:avLst/>
          </a:prstGeom>
          <a:noFill/>
        </p:spPr>
        <p:txBody>
          <a:bodyPr vert="horz" wrap="square" lIns="25400" tIns="12700" rIns="25400" bIns="12700" anchor="ctr">
            <a:spAutoFit/>
          </a:bodyPr>
          <a:lstStyle/>
          <a:p>
            <a:pPr algn="ctr">
              <a:buNone/>
            </a:pPr>
            <a:r>
              <a:rPr sz="1900" b="1">
                <a:solidFill>
                  <a:srgbClr val="FFFFFF"/>
                </a:solidFill>
                <a:latin typeface="微软雅黑" panose="020B0503020204020204" charset="-122"/>
                <a:ea typeface="微软雅黑" panose="020B0503020204020204" charset="-122"/>
                <a:cs typeface="微软雅黑" panose="020B0503020204020204" charset="-122"/>
              </a:rPr>
              <a:t>三分量</a:t>
            </a:r>
            <a:endParaRPr sz="1900" b="1">
              <a:solidFill>
                <a:srgbClr val="FFFFFF"/>
              </a:solidFill>
              <a:latin typeface="微软雅黑" panose="020B0503020204020204" charset="-122"/>
              <a:ea typeface="微软雅黑" panose="020B0503020204020204" charset="-122"/>
              <a:cs typeface="微软雅黑" panose="020B0503020204020204" charset="-122"/>
            </a:endParaRPr>
          </a:p>
        </p:txBody>
      </p:sp>
      <p:sp>
        <p:nvSpPr>
          <p:cNvPr id="23" name="文本框 22"/>
          <p:cNvSpPr>
            <a:spLocks noGrp="1"/>
          </p:cNvSpPr>
          <p:nvPr/>
        </p:nvSpPr>
        <p:spPr>
          <a:xfrm>
            <a:off x="7442200" y="2057400"/>
            <a:ext cx="3784600" cy="302647"/>
          </a:xfrm>
          <a:prstGeom prst="rect">
            <a:avLst/>
          </a:prstGeom>
          <a:noFill/>
        </p:spPr>
        <p:txBody>
          <a:bodyPr vert="horz" wrap="square" lIns="25400" tIns="12700" rIns="25400" bIns="12700" anchor="t">
            <a:spAutoFit/>
          </a:bodyPr>
          <a:lstStyle/>
          <a:p>
            <a:r>
              <a:rPr>
                <a:solidFill>
                  <a:srgbClr val="191919"/>
                </a:solidFill>
                <a:latin typeface="微软雅黑" panose="020B0503020204020204" charset="-122"/>
                <a:ea typeface="微软雅黑" panose="020B0503020204020204" charset="-122"/>
                <a:cs typeface="微软雅黑" panose="020B0503020204020204" charset="-122"/>
              </a:rPr>
              <a:t>G = [Bx, By, Bz]ᵀ</a:t>
            </a:r>
            <a:endParaRPr>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24" name="矩形: 圆角 23"/>
          <p:cNvSpPr>
            <a:spLocks noGrp="1"/>
          </p:cNvSpPr>
          <p:nvPr/>
        </p:nvSpPr>
        <p:spPr>
          <a:xfrm>
            <a:off x="7239000" y="2794000"/>
            <a:ext cx="4191000" cy="1143000"/>
          </a:xfrm>
          <a:prstGeom prst="roundRect">
            <a:avLst/>
          </a:prstGeom>
          <a:solidFill>
            <a:srgbClr val="FFFFFF"/>
          </a:solidFill>
          <a:ln w="15240">
            <a:solidFill>
              <a:srgbClr val="14375E"/>
            </a:solidFill>
          </a:ln>
          <a:effectLst>
            <a:outerShdw blurRad="63500" dist="28398" dir="3806086" rotWithShape="0">
              <a:srgbClr val="FFFFFF"/>
            </a:outerShdw>
          </a:effectLst>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25" name="矩形 24"/>
          <p:cNvSpPr>
            <a:spLocks noGrp="1"/>
          </p:cNvSpPr>
          <p:nvPr/>
        </p:nvSpPr>
        <p:spPr>
          <a:xfrm>
            <a:off x="8413750" y="2781300"/>
            <a:ext cx="1841500" cy="457200"/>
          </a:xfrm>
          <a:prstGeom prst="rect">
            <a:avLst/>
          </a:prstGeom>
          <a:solidFill>
            <a:srgbClr val="ED1C24"/>
          </a:solidFill>
          <a:ln w="12700" cap="flat" cmpd="sng">
            <a:noFill/>
            <a:prstDash val="solid"/>
            <a:miter/>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26" name="文本框 25"/>
          <p:cNvSpPr>
            <a:spLocks noGrp="1"/>
          </p:cNvSpPr>
          <p:nvPr/>
        </p:nvSpPr>
        <p:spPr>
          <a:xfrm>
            <a:off x="8413750" y="2799006"/>
            <a:ext cx="1841500" cy="318036"/>
          </a:xfrm>
          <a:prstGeom prst="rect">
            <a:avLst/>
          </a:prstGeom>
          <a:noFill/>
        </p:spPr>
        <p:txBody>
          <a:bodyPr vert="horz" wrap="square" lIns="25400" tIns="12700" rIns="25400" bIns="12700" anchor="ctr">
            <a:spAutoFit/>
          </a:bodyPr>
          <a:lstStyle/>
          <a:p>
            <a:pPr algn="ctr">
              <a:buNone/>
            </a:pPr>
            <a:r>
              <a:rPr sz="1900" b="1">
                <a:solidFill>
                  <a:srgbClr val="FFFFFF"/>
                </a:solidFill>
                <a:latin typeface="微软雅黑" panose="020B0503020204020204" charset="-122"/>
                <a:ea typeface="微软雅黑" panose="020B0503020204020204" charset="-122"/>
                <a:cs typeface="微软雅黑" panose="020B0503020204020204" charset="-122"/>
              </a:rPr>
              <a:t>磁偏角</a:t>
            </a:r>
            <a:r>
              <a:rPr sz="1900" b="1">
                <a:solidFill>
                  <a:srgbClr val="FFFFFF"/>
                </a:solidFill>
                <a:latin typeface="微软雅黑" panose="020B0503020204020204" charset="-122"/>
                <a:ea typeface="微软雅黑" panose="020B0503020204020204" charset="-122"/>
                <a:cs typeface="微软雅黑" panose="020B0503020204020204" charset="-122"/>
              </a:rPr>
              <a:t>D</a:t>
            </a:r>
            <a:endParaRPr sz="1900" b="1">
              <a:solidFill>
                <a:srgbClr val="FFFFFF"/>
              </a:solidFill>
              <a:latin typeface="微软雅黑" panose="020B0503020204020204" charset="-122"/>
              <a:ea typeface="微软雅黑" panose="020B0503020204020204" charset="-122"/>
              <a:cs typeface="微软雅黑" panose="020B0503020204020204" charset="-122"/>
            </a:endParaRPr>
          </a:p>
        </p:txBody>
      </p:sp>
      <p:sp>
        <p:nvSpPr>
          <p:cNvPr id="27" name="文本框 26"/>
          <p:cNvSpPr>
            <a:spLocks noGrp="1"/>
          </p:cNvSpPr>
          <p:nvPr/>
        </p:nvSpPr>
        <p:spPr>
          <a:xfrm>
            <a:off x="7442200" y="3352800"/>
            <a:ext cx="3784600" cy="302647"/>
          </a:xfrm>
          <a:prstGeom prst="rect">
            <a:avLst/>
          </a:prstGeom>
          <a:noFill/>
        </p:spPr>
        <p:txBody>
          <a:bodyPr vert="horz" wrap="square" lIns="25400" tIns="12700" rIns="25400" bIns="12700" anchor="t">
            <a:spAutoFit/>
          </a:bodyPr>
          <a:lstStyle/>
          <a:p>
            <a:r>
              <a:rPr>
                <a:solidFill>
                  <a:srgbClr val="191919"/>
                </a:solidFill>
                <a:latin typeface="微软雅黑" panose="020B0503020204020204" charset="-122"/>
                <a:ea typeface="微软雅黑" panose="020B0503020204020204" charset="-122"/>
                <a:cs typeface="微软雅黑" panose="020B0503020204020204" charset="-122"/>
              </a:rPr>
              <a:t>水平投影相对地理北的偏转</a:t>
            </a:r>
            <a:endParaRPr>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28" name="矩形: 圆角 27"/>
          <p:cNvSpPr>
            <a:spLocks noGrp="1"/>
          </p:cNvSpPr>
          <p:nvPr/>
        </p:nvSpPr>
        <p:spPr>
          <a:xfrm>
            <a:off x="7239000" y="4089400"/>
            <a:ext cx="4191000" cy="1143000"/>
          </a:xfrm>
          <a:prstGeom prst="roundRect">
            <a:avLst/>
          </a:prstGeom>
          <a:solidFill>
            <a:srgbClr val="FFFFFF"/>
          </a:solidFill>
          <a:ln w="15240">
            <a:solidFill>
              <a:srgbClr val="14375E"/>
            </a:solidFill>
          </a:ln>
          <a:effectLst>
            <a:outerShdw blurRad="63500" dist="28398" dir="3806086" rotWithShape="0">
              <a:srgbClr val="FFFFFF"/>
            </a:outerShdw>
          </a:effectLst>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29" name="矩形 28"/>
          <p:cNvSpPr>
            <a:spLocks noGrp="1"/>
          </p:cNvSpPr>
          <p:nvPr/>
        </p:nvSpPr>
        <p:spPr>
          <a:xfrm>
            <a:off x="8413750" y="4076700"/>
            <a:ext cx="1841500" cy="457200"/>
          </a:xfrm>
          <a:prstGeom prst="rect">
            <a:avLst/>
          </a:prstGeom>
          <a:solidFill>
            <a:srgbClr val="349798"/>
          </a:solidFill>
          <a:ln w="12700" cap="flat" cmpd="sng">
            <a:noFill/>
            <a:prstDash val="solid"/>
            <a:miter/>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30" name="文本框 29"/>
          <p:cNvSpPr>
            <a:spLocks noGrp="1"/>
          </p:cNvSpPr>
          <p:nvPr/>
        </p:nvSpPr>
        <p:spPr>
          <a:xfrm>
            <a:off x="8413750" y="4094406"/>
            <a:ext cx="1841500" cy="318036"/>
          </a:xfrm>
          <a:prstGeom prst="rect">
            <a:avLst/>
          </a:prstGeom>
          <a:noFill/>
        </p:spPr>
        <p:txBody>
          <a:bodyPr vert="horz" wrap="square" lIns="25400" tIns="12700" rIns="25400" bIns="12700" anchor="ctr">
            <a:spAutoFit/>
          </a:bodyPr>
          <a:lstStyle/>
          <a:p>
            <a:pPr algn="ctr">
              <a:buNone/>
            </a:pPr>
            <a:r>
              <a:rPr sz="1900" b="1">
                <a:solidFill>
                  <a:srgbClr val="FFFFFF"/>
                </a:solidFill>
                <a:latin typeface="微软雅黑" panose="020B0503020204020204" charset="-122"/>
                <a:ea typeface="微软雅黑" panose="020B0503020204020204" charset="-122"/>
                <a:cs typeface="微软雅黑" panose="020B0503020204020204" charset="-122"/>
              </a:rPr>
              <a:t>磁倾角</a:t>
            </a:r>
            <a:r>
              <a:rPr sz="1900" b="1">
                <a:solidFill>
                  <a:srgbClr val="FFFFFF"/>
                </a:solidFill>
                <a:latin typeface="微软雅黑" panose="020B0503020204020204" charset="-122"/>
                <a:ea typeface="微软雅黑" panose="020B0503020204020204" charset="-122"/>
                <a:cs typeface="微软雅黑" panose="020B0503020204020204" charset="-122"/>
              </a:rPr>
              <a:t>I</a:t>
            </a:r>
            <a:endParaRPr sz="1900" b="1">
              <a:solidFill>
                <a:srgbClr val="FFFFFF"/>
              </a:solidFill>
              <a:latin typeface="微软雅黑" panose="020B0503020204020204" charset="-122"/>
              <a:ea typeface="微软雅黑" panose="020B0503020204020204" charset="-122"/>
              <a:cs typeface="微软雅黑" panose="020B0503020204020204" charset="-122"/>
            </a:endParaRPr>
          </a:p>
        </p:txBody>
      </p:sp>
      <p:sp>
        <p:nvSpPr>
          <p:cNvPr id="31" name="文本框 30"/>
          <p:cNvSpPr>
            <a:spLocks noGrp="1"/>
          </p:cNvSpPr>
          <p:nvPr/>
        </p:nvSpPr>
        <p:spPr>
          <a:xfrm>
            <a:off x="7442200" y="4648200"/>
            <a:ext cx="3784600" cy="302647"/>
          </a:xfrm>
          <a:prstGeom prst="rect">
            <a:avLst/>
          </a:prstGeom>
          <a:noFill/>
        </p:spPr>
        <p:txBody>
          <a:bodyPr vert="horz" wrap="square" lIns="25400" tIns="12700" rIns="25400" bIns="12700" anchor="t">
            <a:spAutoFit/>
          </a:bodyPr>
          <a:lstStyle/>
          <a:p>
            <a:r>
              <a:rPr>
                <a:solidFill>
                  <a:srgbClr val="191919"/>
                </a:solidFill>
                <a:latin typeface="微软雅黑" panose="020B0503020204020204" charset="-122"/>
                <a:ea typeface="微软雅黑" panose="020B0503020204020204" charset="-122"/>
                <a:cs typeface="微软雅黑" panose="020B0503020204020204" charset="-122"/>
              </a:rPr>
              <a:t>磁场矢量相对水平面的倾斜</a:t>
            </a:r>
            <a:endParaRPr>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32" name="矩形 31"/>
          <p:cNvSpPr>
            <a:spLocks noGrp="1"/>
          </p:cNvSpPr>
          <p:nvPr/>
        </p:nvSpPr>
        <p:spPr>
          <a:xfrm>
            <a:off x="762000" y="5664200"/>
            <a:ext cx="10668000" cy="762000"/>
          </a:xfrm>
          <a:prstGeom prst="rect">
            <a:avLst/>
          </a:prstGeom>
          <a:solidFill>
            <a:srgbClr val="DAE5F4"/>
          </a:solidFill>
          <a:ln w="12700" cap="flat" cmpd="sng">
            <a:noFill/>
            <a:prstDash val="solid"/>
            <a:miter/>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33" name="文本框 32"/>
          <p:cNvSpPr>
            <a:spLocks noGrp="1"/>
          </p:cNvSpPr>
          <p:nvPr/>
        </p:nvSpPr>
        <p:spPr>
          <a:xfrm>
            <a:off x="965200" y="5865495"/>
            <a:ext cx="10236200" cy="302647"/>
          </a:xfrm>
          <a:prstGeom prst="rect">
            <a:avLst/>
          </a:prstGeom>
          <a:noFill/>
        </p:spPr>
        <p:txBody>
          <a:bodyPr vert="horz" wrap="square" lIns="25400" tIns="12700" rIns="25400" bIns="12700" anchor="ctr">
            <a:spAutoFit/>
          </a:bodyPr>
          <a:lstStyle/>
          <a:p>
            <a:r>
              <a:rPr>
                <a:solidFill>
                  <a:srgbClr val="191919"/>
                </a:solidFill>
                <a:latin typeface="微软雅黑" panose="020B0503020204020204" charset="-122"/>
                <a:ea typeface="微软雅黑" panose="020B0503020204020204" charset="-122"/>
                <a:cs typeface="微软雅黑" panose="020B0503020204020204" charset="-122"/>
              </a:rPr>
              <a:t>Bx</a:t>
            </a:r>
            <a:r>
              <a:rPr>
                <a:solidFill>
                  <a:srgbClr val="191919"/>
                </a:solidFill>
                <a:latin typeface="微软雅黑" panose="020B0503020204020204" charset="-122"/>
                <a:ea typeface="微软雅黑" panose="020B0503020204020204" charset="-122"/>
                <a:cs typeface="微软雅黑" panose="020B0503020204020204" charset="-122"/>
              </a:rPr>
              <a:t>、</a:t>
            </a:r>
            <a:r>
              <a:rPr>
                <a:solidFill>
                  <a:srgbClr val="191919"/>
                </a:solidFill>
                <a:latin typeface="微软雅黑" panose="020B0503020204020204" charset="-122"/>
                <a:ea typeface="微软雅黑" panose="020B0503020204020204" charset="-122"/>
                <a:cs typeface="微软雅黑" panose="020B0503020204020204" charset="-122"/>
              </a:rPr>
              <a:t>By</a:t>
            </a:r>
            <a:r>
              <a:rPr>
                <a:solidFill>
                  <a:srgbClr val="191919"/>
                </a:solidFill>
                <a:latin typeface="微软雅黑" panose="020B0503020204020204" charset="-122"/>
                <a:ea typeface="微软雅黑" panose="020B0503020204020204" charset="-122"/>
                <a:cs typeface="微软雅黑" panose="020B0503020204020204" charset="-122"/>
              </a:rPr>
              <a:t>、</a:t>
            </a:r>
            <a:r>
              <a:rPr>
                <a:solidFill>
                  <a:srgbClr val="191919"/>
                </a:solidFill>
                <a:latin typeface="微软雅黑" panose="020B0503020204020204" charset="-122"/>
                <a:ea typeface="微软雅黑" panose="020B0503020204020204" charset="-122"/>
                <a:cs typeface="微软雅黑" panose="020B0503020204020204" charset="-122"/>
              </a:rPr>
              <a:t>Bz</a:t>
            </a:r>
            <a:r>
              <a:rPr>
                <a:solidFill>
                  <a:srgbClr val="191919"/>
                </a:solidFill>
                <a:latin typeface="微软雅黑" panose="020B0503020204020204" charset="-122"/>
                <a:ea typeface="微软雅黑" panose="020B0503020204020204" charset="-122"/>
                <a:cs typeface="微软雅黑" panose="020B0503020204020204" charset="-122"/>
              </a:rPr>
              <a:t>决定背景磁场矢量；</a:t>
            </a:r>
            <a:r>
              <a:rPr>
                <a:solidFill>
                  <a:srgbClr val="191919"/>
                </a:solidFill>
                <a:latin typeface="微软雅黑" panose="020B0503020204020204" charset="-122"/>
                <a:ea typeface="微软雅黑" panose="020B0503020204020204" charset="-122"/>
                <a:cs typeface="微软雅黑" panose="020B0503020204020204" charset="-122"/>
              </a:rPr>
              <a:t>I/D</a:t>
            </a:r>
            <a:r>
              <a:rPr>
                <a:solidFill>
                  <a:srgbClr val="191919"/>
                </a:solidFill>
                <a:latin typeface="微软雅黑" panose="020B0503020204020204" charset="-122"/>
                <a:ea typeface="微软雅黑" panose="020B0503020204020204" charset="-122"/>
                <a:cs typeface="微软雅黑" panose="020B0503020204020204" charset="-122"/>
              </a:rPr>
              <a:t>变化对应不同姿态或地域条件。</a:t>
            </a:r>
            <a:endParaRPr>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35" name="文本框 34"/>
          <p:cNvSpPr>
            <a:spLocks noGrp="1"/>
          </p:cNvSpPr>
          <p:nvPr/>
        </p:nvSpPr>
        <p:spPr>
          <a:xfrm>
            <a:off x="11366500" y="6636299"/>
            <a:ext cx="482600" cy="110800"/>
          </a:xfrm>
          <a:prstGeom prst="rect">
            <a:avLst/>
          </a:prstGeom>
          <a:noFill/>
        </p:spPr>
        <p:txBody>
          <a:bodyPr vert="horz" wrap="square" lIns="12700" tIns="0" rIns="12700" bIns="0" anchor="ctr">
            <a:spAutoFit/>
          </a:bodyPr>
          <a:lstStyle/>
          <a:p>
            <a:pPr algn="r">
              <a:buNone/>
            </a:pPr>
            <a:r>
              <a:rPr sz="720">
                <a:solidFill>
                  <a:srgbClr val="5F6973"/>
                </a:solidFill>
                <a:latin typeface="微软雅黑" panose="020B0503020204020204" charset="-122"/>
                <a:ea typeface="微软雅黑" panose="020B0503020204020204" charset="-122"/>
                <a:cs typeface="微软雅黑" panose="020B0503020204020204" charset="-122"/>
              </a:rPr>
              <a:t>10</a:t>
            </a:r>
            <a:endParaRPr sz="720">
              <a:solidFill>
                <a:srgbClr val="5F6973"/>
              </a:solidFill>
              <a:latin typeface="微软雅黑" panose="020B0503020204020204" charset="-122"/>
              <a:ea typeface="微软雅黑" panose="020B0503020204020204" charset="-122"/>
              <a:cs typeface="微软雅黑" panose="020B0503020204020204" charset="-122"/>
            </a:endParaRPr>
          </a:p>
        </p:txBody>
      </p:sp>
      <p:pic>
        <p:nvPicPr>
          <p:cNvPr id="6" name="Image 0" descr="/mnt/data/tian_unzip/ppt/media/image1.png"/>
          <p:cNvPicPr>
            <a:picLocks noChangeAspect="1"/>
          </p:cNvPicPr>
          <p:nvPr/>
        </p:nvPicPr>
        <p:blipFill>
          <a:blip r:embed="rId1"/>
          <a:stretch>
            <a:fillRect/>
          </a:stretch>
        </p:blipFill>
        <p:spPr>
          <a:xfrm>
            <a:off x="9829800" y="109728"/>
            <a:ext cx="1965960" cy="530352"/>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p:sp>
        <p:nvSpPr>
          <p:cNvPr id="2" name="矩形 1"/>
          <p:cNvSpPr>
            <a:spLocks noGrp="1"/>
          </p:cNvSpPr>
          <p:nvPr/>
        </p:nvSpPr>
        <p:spPr>
          <a:xfrm>
            <a:off x="368300" y="304800"/>
            <a:ext cx="723900" cy="723900"/>
          </a:xfrm>
          <a:prstGeom prst="rect">
            <a:avLst/>
          </a:prstGeom>
          <a:solidFill>
            <a:srgbClr val="085B97"/>
          </a:solidFill>
          <a:ln w="12700" cap="flat" cmpd="sng">
            <a:noFill/>
            <a:prstDash val="solid"/>
            <a:miter/>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3" name="文本框 2"/>
          <p:cNvSpPr>
            <a:spLocks noGrp="1"/>
          </p:cNvSpPr>
          <p:nvPr/>
        </p:nvSpPr>
        <p:spPr>
          <a:xfrm>
            <a:off x="368300" y="281717"/>
            <a:ext cx="723900" cy="348813"/>
          </a:xfrm>
          <a:prstGeom prst="rect">
            <a:avLst/>
          </a:prstGeom>
          <a:noFill/>
        </p:spPr>
        <p:txBody>
          <a:bodyPr vert="horz" wrap="square" lIns="25400" tIns="12700" rIns="25400" bIns="12700" anchor="ctr">
            <a:spAutoFit/>
          </a:bodyPr>
          <a:lstStyle/>
          <a:p>
            <a:pPr algn="ctr">
              <a:buNone/>
            </a:pPr>
            <a:r>
              <a:rPr sz="2100">
                <a:solidFill>
                  <a:srgbClr val="FFFFFF"/>
                </a:solidFill>
                <a:latin typeface="微软雅黑" panose="020B0503020204020204" charset="-122"/>
                <a:ea typeface="微软雅黑" panose="020B0503020204020204" charset="-122"/>
                <a:cs typeface="微软雅黑" panose="020B0503020204020204" charset="-122"/>
              </a:rPr>
              <a:t>02</a:t>
            </a:r>
            <a:endParaRPr sz="2100">
              <a:solidFill>
                <a:srgbClr val="FFFFFF"/>
              </a:solidFill>
              <a:latin typeface="微软雅黑" panose="020B0503020204020204" charset="-122"/>
              <a:ea typeface="微软雅黑" panose="020B0503020204020204" charset="-122"/>
              <a:cs typeface="微软雅黑" panose="020B0503020204020204" charset="-122"/>
            </a:endParaRPr>
          </a:p>
        </p:txBody>
      </p:sp>
      <p:sp>
        <p:nvSpPr>
          <p:cNvPr id="4" name="文本框 3"/>
          <p:cNvSpPr>
            <a:spLocks noGrp="1"/>
          </p:cNvSpPr>
          <p:nvPr/>
        </p:nvSpPr>
        <p:spPr>
          <a:xfrm>
            <a:off x="1193800" y="320975"/>
            <a:ext cx="8128000" cy="368300"/>
          </a:xfrm>
          <a:prstGeom prst="rect">
            <a:avLst/>
          </a:prstGeom>
          <a:noFill/>
        </p:spPr>
        <p:txBody>
          <a:bodyPr vert="horz" wrap="square" lIns="25400" tIns="12700" rIns="25400" bIns="12700" anchor="ctr">
            <a:spAutoFit/>
          </a:bodyPr>
          <a:lstStyle/>
          <a:p>
            <a:r>
              <a:rPr sz="2250" b="1">
                <a:solidFill>
                  <a:srgbClr val="191919"/>
                </a:solidFill>
                <a:latin typeface="微软雅黑" panose="020B0503020204020204" charset="-122"/>
                <a:ea typeface="微软雅黑" panose="020B0503020204020204" charset="-122"/>
                <a:cs typeface="微软雅黑" panose="020B0503020204020204" charset="-122"/>
              </a:rPr>
              <a:t>有限元流程把实物部件连接到传感器响应</a:t>
            </a:r>
            <a:endParaRPr sz="2250" b="1">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5" name="直接连接符 4"/>
          <p:cNvSpPr>
            <a:spLocks noGrp="1"/>
          </p:cNvSpPr>
          <p:nvPr/>
        </p:nvSpPr>
        <p:spPr>
          <a:xfrm>
            <a:off x="1206500" y="1041400"/>
            <a:ext cx="8255000" cy="0"/>
          </a:xfrm>
          <a:prstGeom prst="line">
            <a:avLst/>
          </a:prstGeom>
          <a:ln w="7620">
            <a:solidFill>
              <a:srgbClr val="191919"/>
            </a:solidFill>
          </a:ln>
        </p:spPr>
        <p:style>
          <a:lnRef idx="1">
            <a:schemeClr val="accent1"/>
          </a:lnRef>
          <a:fillRef idx="0">
            <a:schemeClr val="accent1"/>
          </a:fillRef>
          <a:effectRef idx="0">
            <a:schemeClr val="accent1"/>
          </a:effectRef>
          <a:fontRef idx="minor">
            <a:schemeClr val="tx1"/>
          </a:fontRef>
        </p:style>
      </p:sp>
      <p:sp>
        <p:nvSpPr>
          <p:cNvPr id="8" name="矩形: 圆角 7"/>
          <p:cNvSpPr>
            <a:spLocks noGrp="1"/>
          </p:cNvSpPr>
          <p:nvPr/>
        </p:nvSpPr>
        <p:spPr>
          <a:xfrm>
            <a:off x="533400" y="1422400"/>
            <a:ext cx="1600200" cy="838200"/>
          </a:xfrm>
          <a:prstGeom prst="roundRect">
            <a:avLst/>
          </a:prstGeom>
          <a:solidFill>
            <a:srgbClr val="FFFFFF"/>
          </a:solidFill>
          <a:ln w="15240">
            <a:solidFill>
              <a:srgbClr val="14375E"/>
            </a:solidFill>
          </a:ln>
          <a:effectLst>
            <a:outerShdw blurRad="50800" dist="28398" dir="3806086" rotWithShape="0">
              <a:srgbClr val="FFFFFF"/>
            </a:outerShdw>
          </a:effectLst>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9" name="文本框 8"/>
          <p:cNvSpPr>
            <a:spLocks noGrp="1"/>
          </p:cNvSpPr>
          <p:nvPr/>
        </p:nvSpPr>
        <p:spPr>
          <a:xfrm>
            <a:off x="577850" y="1670685"/>
            <a:ext cx="1473200" cy="302647"/>
          </a:xfrm>
          <a:prstGeom prst="rect">
            <a:avLst/>
          </a:prstGeom>
          <a:noFill/>
        </p:spPr>
        <p:txBody>
          <a:bodyPr vert="horz" wrap="square" lIns="25400" tIns="12700" rIns="25400" bIns="12700" anchor="ctr">
            <a:spAutoFit/>
          </a:bodyPr>
          <a:lstStyle/>
          <a:p>
            <a:pPr algn="ctr">
              <a:buNone/>
            </a:pPr>
            <a:r>
              <a:rPr b="1">
                <a:solidFill>
                  <a:srgbClr val="191919"/>
                </a:solidFill>
                <a:latin typeface="微软雅黑" panose="020B0503020204020204" charset="-122"/>
                <a:ea typeface="微软雅黑" panose="020B0503020204020204" charset="-122"/>
                <a:cs typeface="微软雅黑" panose="020B0503020204020204" charset="-122"/>
              </a:rPr>
              <a:t>几何建模</a:t>
            </a:r>
            <a:endParaRPr b="1">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10" name="直接连接符 9"/>
          <p:cNvSpPr>
            <a:spLocks noGrp="1"/>
          </p:cNvSpPr>
          <p:nvPr/>
        </p:nvSpPr>
        <p:spPr>
          <a:xfrm>
            <a:off x="2159000" y="1841500"/>
            <a:ext cx="215900" cy="0"/>
          </a:xfrm>
          <a:prstGeom prst="line">
            <a:avLst/>
          </a:prstGeom>
          <a:ln w="38100">
            <a:solidFill>
              <a:srgbClr val="ED1C24"/>
            </a:solidFill>
            <a:tailEnd type="arrow"/>
          </a:ln>
        </p:spPr>
        <p:style>
          <a:lnRef idx="1">
            <a:schemeClr val="accent1"/>
          </a:lnRef>
          <a:fillRef idx="0">
            <a:schemeClr val="accent1"/>
          </a:fillRef>
          <a:effectRef idx="0">
            <a:schemeClr val="accent1"/>
          </a:effectRef>
          <a:fontRef idx="minor">
            <a:schemeClr val="tx1"/>
          </a:fontRef>
        </p:style>
      </p:sp>
      <p:sp>
        <p:nvSpPr>
          <p:cNvPr id="11" name="矩形: 圆角 10"/>
          <p:cNvSpPr>
            <a:spLocks noGrp="1"/>
          </p:cNvSpPr>
          <p:nvPr/>
        </p:nvSpPr>
        <p:spPr>
          <a:xfrm>
            <a:off x="2438400" y="1422400"/>
            <a:ext cx="1600200" cy="838200"/>
          </a:xfrm>
          <a:prstGeom prst="roundRect">
            <a:avLst/>
          </a:prstGeom>
          <a:solidFill>
            <a:srgbClr val="FFFFFF"/>
          </a:solidFill>
          <a:ln w="15240">
            <a:solidFill>
              <a:srgbClr val="14375E"/>
            </a:solidFill>
          </a:ln>
          <a:effectLst>
            <a:outerShdw blurRad="50800" dist="28398" dir="3806086" rotWithShape="0">
              <a:srgbClr val="FFFFFF"/>
            </a:outerShdw>
          </a:effectLst>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12" name="文本框 11"/>
          <p:cNvSpPr>
            <a:spLocks noGrp="1"/>
          </p:cNvSpPr>
          <p:nvPr/>
        </p:nvSpPr>
        <p:spPr>
          <a:xfrm>
            <a:off x="2482850" y="1671320"/>
            <a:ext cx="1473200" cy="302647"/>
          </a:xfrm>
          <a:prstGeom prst="rect">
            <a:avLst/>
          </a:prstGeom>
          <a:noFill/>
        </p:spPr>
        <p:txBody>
          <a:bodyPr vert="horz" wrap="square" lIns="25400" tIns="12700" rIns="25400" bIns="12700" anchor="ctr">
            <a:spAutoFit/>
          </a:bodyPr>
          <a:lstStyle/>
          <a:p>
            <a:pPr algn="ctr">
              <a:buNone/>
            </a:pPr>
            <a:r>
              <a:rPr b="1">
                <a:solidFill>
                  <a:srgbClr val="191919"/>
                </a:solidFill>
                <a:latin typeface="微软雅黑" panose="020B0503020204020204" charset="-122"/>
                <a:ea typeface="微软雅黑" panose="020B0503020204020204" charset="-122"/>
                <a:cs typeface="微软雅黑" panose="020B0503020204020204" charset="-122"/>
              </a:rPr>
              <a:t>材料赋值</a:t>
            </a:r>
            <a:endParaRPr b="1">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13" name="直接连接符 12"/>
          <p:cNvSpPr>
            <a:spLocks noGrp="1"/>
          </p:cNvSpPr>
          <p:nvPr/>
        </p:nvSpPr>
        <p:spPr>
          <a:xfrm>
            <a:off x="4064000" y="1841500"/>
            <a:ext cx="215900" cy="0"/>
          </a:xfrm>
          <a:prstGeom prst="line">
            <a:avLst/>
          </a:prstGeom>
          <a:ln w="38100">
            <a:solidFill>
              <a:srgbClr val="ED1C24"/>
            </a:solidFill>
            <a:tailEnd type="arrow"/>
          </a:ln>
        </p:spPr>
        <p:style>
          <a:lnRef idx="1">
            <a:schemeClr val="accent1"/>
          </a:lnRef>
          <a:fillRef idx="0">
            <a:schemeClr val="accent1"/>
          </a:fillRef>
          <a:effectRef idx="0">
            <a:schemeClr val="accent1"/>
          </a:effectRef>
          <a:fontRef idx="minor">
            <a:schemeClr val="tx1"/>
          </a:fontRef>
        </p:style>
      </p:sp>
      <p:sp>
        <p:nvSpPr>
          <p:cNvPr id="14" name="矩形: 圆角 13"/>
          <p:cNvSpPr>
            <a:spLocks noGrp="1"/>
          </p:cNvSpPr>
          <p:nvPr/>
        </p:nvSpPr>
        <p:spPr>
          <a:xfrm>
            <a:off x="4343400" y="1422400"/>
            <a:ext cx="1600200" cy="838200"/>
          </a:xfrm>
          <a:prstGeom prst="roundRect">
            <a:avLst/>
          </a:prstGeom>
          <a:solidFill>
            <a:srgbClr val="FFFFFF"/>
          </a:solidFill>
          <a:ln w="15240">
            <a:solidFill>
              <a:srgbClr val="14375E"/>
            </a:solidFill>
          </a:ln>
          <a:effectLst>
            <a:outerShdw blurRad="50800" dist="28398" dir="3806086" rotWithShape="0">
              <a:srgbClr val="FFFFFF"/>
            </a:outerShdw>
          </a:effectLst>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15" name="文本框 14"/>
          <p:cNvSpPr>
            <a:spLocks noGrp="1"/>
          </p:cNvSpPr>
          <p:nvPr/>
        </p:nvSpPr>
        <p:spPr>
          <a:xfrm>
            <a:off x="4432300" y="1671320"/>
            <a:ext cx="1473200" cy="302647"/>
          </a:xfrm>
          <a:prstGeom prst="rect">
            <a:avLst/>
          </a:prstGeom>
          <a:noFill/>
        </p:spPr>
        <p:txBody>
          <a:bodyPr vert="horz" wrap="square" lIns="25400" tIns="12700" rIns="25400" bIns="12700" anchor="ctr">
            <a:spAutoFit/>
          </a:bodyPr>
          <a:lstStyle/>
          <a:p>
            <a:pPr algn="ctr">
              <a:buNone/>
            </a:pPr>
            <a:r>
              <a:rPr b="1">
                <a:solidFill>
                  <a:srgbClr val="191919"/>
                </a:solidFill>
                <a:latin typeface="微软雅黑" panose="020B0503020204020204" charset="-122"/>
                <a:ea typeface="微软雅黑" panose="020B0503020204020204" charset="-122"/>
                <a:cs typeface="微软雅黑" panose="020B0503020204020204" charset="-122"/>
              </a:rPr>
              <a:t>背景场与边界</a:t>
            </a:r>
            <a:endParaRPr b="1">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16" name="直接连接符 15"/>
          <p:cNvSpPr>
            <a:spLocks noGrp="1"/>
          </p:cNvSpPr>
          <p:nvPr/>
        </p:nvSpPr>
        <p:spPr>
          <a:xfrm>
            <a:off x="5969000" y="1841500"/>
            <a:ext cx="215900" cy="0"/>
          </a:xfrm>
          <a:prstGeom prst="line">
            <a:avLst/>
          </a:prstGeom>
          <a:ln w="38100">
            <a:solidFill>
              <a:srgbClr val="ED1C24"/>
            </a:solidFill>
            <a:tailEnd type="arrow"/>
          </a:ln>
        </p:spPr>
        <p:style>
          <a:lnRef idx="1">
            <a:schemeClr val="accent1"/>
          </a:lnRef>
          <a:fillRef idx="0">
            <a:schemeClr val="accent1"/>
          </a:fillRef>
          <a:effectRef idx="0">
            <a:schemeClr val="accent1"/>
          </a:effectRef>
          <a:fontRef idx="minor">
            <a:schemeClr val="tx1"/>
          </a:fontRef>
        </p:style>
      </p:sp>
      <p:sp>
        <p:nvSpPr>
          <p:cNvPr id="17" name="矩形: 圆角 16"/>
          <p:cNvSpPr>
            <a:spLocks noGrp="1"/>
          </p:cNvSpPr>
          <p:nvPr/>
        </p:nvSpPr>
        <p:spPr>
          <a:xfrm>
            <a:off x="6248400" y="1422400"/>
            <a:ext cx="1600200" cy="838200"/>
          </a:xfrm>
          <a:prstGeom prst="roundRect">
            <a:avLst/>
          </a:prstGeom>
          <a:solidFill>
            <a:srgbClr val="FFFFFF"/>
          </a:solidFill>
          <a:ln w="15240">
            <a:solidFill>
              <a:srgbClr val="14375E"/>
            </a:solidFill>
          </a:ln>
          <a:effectLst>
            <a:outerShdw blurRad="50800" dist="28398" dir="3806086" rotWithShape="0">
              <a:srgbClr val="FFFFFF"/>
            </a:outerShdw>
          </a:effectLst>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18" name="文本框 17"/>
          <p:cNvSpPr>
            <a:spLocks noGrp="1"/>
          </p:cNvSpPr>
          <p:nvPr/>
        </p:nvSpPr>
        <p:spPr>
          <a:xfrm>
            <a:off x="6292850" y="1696720"/>
            <a:ext cx="1473200" cy="302647"/>
          </a:xfrm>
          <a:prstGeom prst="rect">
            <a:avLst/>
          </a:prstGeom>
          <a:noFill/>
        </p:spPr>
        <p:txBody>
          <a:bodyPr vert="horz" wrap="square" lIns="25400" tIns="12700" rIns="25400" bIns="12700" anchor="ctr">
            <a:spAutoFit/>
          </a:bodyPr>
          <a:lstStyle/>
          <a:p>
            <a:pPr algn="ctr">
              <a:buNone/>
            </a:pPr>
            <a:r>
              <a:rPr b="1">
                <a:solidFill>
                  <a:srgbClr val="191919"/>
                </a:solidFill>
                <a:latin typeface="微软雅黑" panose="020B0503020204020204" charset="-122"/>
                <a:ea typeface="微软雅黑" panose="020B0503020204020204" charset="-122"/>
                <a:cs typeface="微软雅黑" panose="020B0503020204020204" charset="-122"/>
              </a:rPr>
              <a:t>分区网格</a:t>
            </a:r>
            <a:endParaRPr b="1">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19" name="直接连接符 18"/>
          <p:cNvSpPr>
            <a:spLocks noGrp="1"/>
          </p:cNvSpPr>
          <p:nvPr/>
        </p:nvSpPr>
        <p:spPr>
          <a:xfrm>
            <a:off x="7874000" y="1841500"/>
            <a:ext cx="215900" cy="0"/>
          </a:xfrm>
          <a:prstGeom prst="line">
            <a:avLst/>
          </a:prstGeom>
          <a:ln w="38100">
            <a:solidFill>
              <a:srgbClr val="ED1C24"/>
            </a:solidFill>
            <a:tailEnd type="arrow"/>
          </a:ln>
        </p:spPr>
        <p:style>
          <a:lnRef idx="1">
            <a:schemeClr val="accent1"/>
          </a:lnRef>
          <a:fillRef idx="0">
            <a:schemeClr val="accent1"/>
          </a:fillRef>
          <a:effectRef idx="0">
            <a:schemeClr val="accent1"/>
          </a:effectRef>
          <a:fontRef idx="minor">
            <a:schemeClr val="tx1"/>
          </a:fontRef>
        </p:style>
      </p:sp>
      <p:sp>
        <p:nvSpPr>
          <p:cNvPr id="20" name="矩形: 圆角 19"/>
          <p:cNvSpPr>
            <a:spLocks noGrp="1"/>
          </p:cNvSpPr>
          <p:nvPr/>
        </p:nvSpPr>
        <p:spPr>
          <a:xfrm>
            <a:off x="8153400" y="1422400"/>
            <a:ext cx="1600200" cy="838200"/>
          </a:xfrm>
          <a:prstGeom prst="roundRect">
            <a:avLst/>
          </a:prstGeom>
          <a:solidFill>
            <a:srgbClr val="FFFFFF"/>
          </a:solidFill>
          <a:ln w="15240">
            <a:solidFill>
              <a:srgbClr val="14375E"/>
            </a:solidFill>
          </a:ln>
          <a:effectLst>
            <a:outerShdw blurRad="50800" dist="28398" dir="3806086" rotWithShape="0">
              <a:srgbClr val="FFFFFF"/>
            </a:outerShdw>
          </a:effectLst>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21" name="文本框 20"/>
          <p:cNvSpPr>
            <a:spLocks noGrp="1"/>
          </p:cNvSpPr>
          <p:nvPr/>
        </p:nvSpPr>
        <p:spPr>
          <a:xfrm>
            <a:off x="8248650" y="1697990"/>
            <a:ext cx="1473200" cy="302647"/>
          </a:xfrm>
          <a:prstGeom prst="rect">
            <a:avLst/>
          </a:prstGeom>
          <a:noFill/>
        </p:spPr>
        <p:txBody>
          <a:bodyPr vert="horz" wrap="square" lIns="25400" tIns="12700" rIns="25400" bIns="12700" anchor="ctr">
            <a:spAutoFit/>
          </a:bodyPr>
          <a:lstStyle/>
          <a:p>
            <a:pPr algn="ctr">
              <a:buNone/>
            </a:pPr>
            <a:r>
              <a:rPr b="1">
                <a:solidFill>
                  <a:srgbClr val="191919"/>
                </a:solidFill>
                <a:latin typeface="微软雅黑" panose="020B0503020204020204" charset="-122"/>
                <a:ea typeface="微软雅黑" panose="020B0503020204020204" charset="-122"/>
                <a:cs typeface="微软雅黑" panose="020B0503020204020204" charset="-122"/>
              </a:rPr>
              <a:t>稳态求解</a:t>
            </a:r>
            <a:endParaRPr b="1">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22" name="直接连接符 21"/>
          <p:cNvSpPr>
            <a:spLocks noGrp="1"/>
          </p:cNvSpPr>
          <p:nvPr/>
        </p:nvSpPr>
        <p:spPr>
          <a:xfrm>
            <a:off x="9779000" y="1841500"/>
            <a:ext cx="215900" cy="0"/>
          </a:xfrm>
          <a:prstGeom prst="line">
            <a:avLst/>
          </a:prstGeom>
          <a:ln w="38100">
            <a:solidFill>
              <a:srgbClr val="ED1C24"/>
            </a:solidFill>
            <a:tailEnd type="arrow"/>
          </a:ln>
        </p:spPr>
        <p:style>
          <a:lnRef idx="1">
            <a:schemeClr val="accent1"/>
          </a:lnRef>
          <a:fillRef idx="0">
            <a:schemeClr val="accent1"/>
          </a:fillRef>
          <a:effectRef idx="0">
            <a:schemeClr val="accent1"/>
          </a:effectRef>
          <a:fontRef idx="minor">
            <a:schemeClr val="tx1"/>
          </a:fontRef>
        </p:style>
      </p:sp>
      <p:sp>
        <p:nvSpPr>
          <p:cNvPr id="23" name="矩形: 圆角 22"/>
          <p:cNvSpPr>
            <a:spLocks noGrp="1"/>
          </p:cNvSpPr>
          <p:nvPr/>
        </p:nvSpPr>
        <p:spPr>
          <a:xfrm>
            <a:off x="10058400" y="1422400"/>
            <a:ext cx="1600200" cy="838200"/>
          </a:xfrm>
          <a:prstGeom prst="roundRect">
            <a:avLst/>
          </a:prstGeom>
          <a:solidFill>
            <a:srgbClr val="085B97"/>
          </a:solidFill>
          <a:ln w="12700" cap="flat" cmpd="sng">
            <a:noFill/>
            <a:prstDash val="solid"/>
            <a:miter/>
          </a:ln>
          <a:effectLst>
            <a:outerShdw blurRad="50800" dist="28398" dir="3806086" rotWithShape="0">
              <a:srgbClr val="FFFFFF"/>
            </a:outerShdw>
          </a:effectLst>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24" name="文本框 23"/>
          <p:cNvSpPr>
            <a:spLocks noGrp="1"/>
          </p:cNvSpPr>
          <p:nvPr/>
        </p:nvSpPr>
        <p:spPr>
          <a:xfrm>
            <a:off x="10121900" y="1548696"/>
            <a:ext cx="1473200" cy="579646"/>
          </a:xfrm>
          <a:prstGeom prst="rect">
            <a:avLst/>
          </a:prstGeom>
          <a:noFill/>
        </p:spPr>
        <p:txBody>
          <a:bodyPr vert="horz" wrap="square" lIns="25400" tIns="12700" rIns="25400" bIns="12700" anchor="ctr">
            <a:spAutoFit/>
          </a:bodyPr>
          <a:lstStyle/>
          <a:p>
            <a:pPr algn="ctr">
              <a:buNone/>
            </a:pPr>
            <a:r>
              <a:rPr b="1">
                <a:solidFill>
                  <a:srgbClr val="FFFFFF"/>
                </a:solidFill>
                <a:latin typeface="微软雅黑" panose="020B0503020204020204" charset="-122"/>
                <a:ea typeface="微软雅黑" panose="020B0503020204020204" charset="-122"/>
                <a:cs typeface="微软雅黑" panose="020B0503020204020204" charset="-122"/>
              </a:rPr>
              <a:t>平面</a:t>
            </a:r>
            <a:r>
              <a:rPr b="1">
                <a:solidFill>
                  <a:srgbClr val="FFFFFF"/>
                </a:solidFill>
                <a:latin typeface="微软雅黑" panose="020B0503020204020204" charset="-122"/>
                <a:ea typeface="微软雅黑" panose="020B0503020204020204" charset="-122"/>
                <a:cs typeface="微软雅黑" panose="020B0503020204020204" charset="-122"/>
              </a:rPr>
              <a:t>/</a:t>
            </a:r>
            <a:r>
              <a:rPr b="1">
                <a:solidFill>
                  <a:srgbClr val="FFFFFF"/>
                </a:solidFill>
                <a:latin typeface="微软雅黑" panose="020B0503020204020204" charset="-122"/>
                <a:ea typeface="微软雅黑" panose="020B0503020204020204" charset="-122"/>
                <a:cs typeface="微软雅黑" panose="020B0503020204020204" charset="-122"/>
              </a:rPr>
              <a:t>测线后处理</a:t>
            </a:r>
            <a:endParaRPr b="1">
              <a:solidFill>
                <a:srgbClr val="FFFFFF"/>
              </a:solidFill>
              <a:latin typeface="微软雅黑" panose="020B0503020204020204" charset="-122"/>
              <a:ea typeface="微软雅黑" panose="020B0503020204020204" charset="-122"/>
              <a:cs typeface="微软雅黑" panose="020B0503020204020204" charset="-122"/>
            </a:endParaRPr>
          </a:p>
        </p:txBody>
      </p:sp>
      <p:sp>
        <p:nvSpPr>
          <p:cNvPr id="25" name="矩形: 圆角 24"/>
          <p:cNvSpPr>
            <a:spLocks noGrp="1"/>
          </p:cNvSpPr>
          <p:nvPr/>
        </p:nvSpPr>
        <p:spPr>
          <a:xfrm>
            <a:off x="533400" y="2768600"/>
            <a:ext cx="3632200" cy="2705100"/>
          </a:xfrm>
          <a:prstGeom prst="roundRect">
            <a:avLst/>
          </a:prstGeom>
          <a:solidFill>
            <a:srgbClr val="FFFFFF">
              <a:alpha val="0"/>
            </a:srgbClr>
          </a:solidFill>
          <a:ln w="16510">
            <a:solidFill>
              <a:srgbClr val="14375E"/>
            </a:solidFill>
            <a:prstDash val="dash"/>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26" name="矩形 25"/>
          <p:cNvSpPr>
            <a:spLocks noGrp="1"/>
          </p:cNvSpPr>
          <p:nvPr/>
        </p:nvSpPr>
        <p:spPr>
          <a:xfrm>
            <a:off x="1270000" y="2603500"/>
            <a:ext cx="2159000" cy="355600"/>
          </a:xfrm>
          <a:prstGeom prst="rect">
            <a:avLst/>
          </a:prstGeom>
          <a:solidFill>
            <a:srgbClr val="FFFFFF"/>
          </a:solidFill>
          <a:ln w="12700" cap="flat" cmpd="sng">
            <a:noFill/>
            <a:prstDash val="solid"/>
            <a:miter/>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27" name="文本框 26"/>
          <p:cNvSpPr>
            <a:spLocks noGrp="1"/>
          </p:cNvSpPr>
          <p:nvPr/>
        </p:nvSpPr>
        <p:spPr>
          <a:xfrm>
            <a:off x="1270000" y="2603500"/>
            <a:ext cx="2159000" cy="302647"/>
          </a:xfrm>
          <a:prstGeom prst="rect">
            <a:avLst/>
          </a:prstGeom>
          <a:noFill/>
        </p:spPr>
        <p:txBody>
          <a:bodyPr vert="horz" wrap="square" lIns="25400" tIns="12700" rIns="25400" bIns="12700" anchor="ctr">
            <a:spAutoFit/>
          </a:bodyPr>
          <a:lstStyle/>
          <a:p>
            <a:pPr algn="ctr">
              <a:buNone/>
            </a:pPr>
            <a:r>
              <a:rPr>
                <a:solidFill>
                  <a:srgbClr val="191919"/>
                </a:solidFill>
                <a:latin typeface="微软雅黑" panose="020B0503020204020204" charset="-122"/>
                <a:ea typeface="微软雅黑" panose="020B0503020204020204" charset="-122"/>
                <a:cs typeface="微软雅黑" panose="020B0503020204020204" charset="-122"/>
              </a:rPr>
              <a:t>M600</a:t>
            </a:r>
            <a:r>
              <a:rPr>
                <a:solidFill>
                  <a:srgbClr val="191919"/>
                </a:solidFill>
                <a:latin typeface="微软雅黑" panose="020B0503020204020204" charset="-122"/>
                <a:ea typeface="微软雅黑" panose="020B0503020204020204" charset="-122"/>
                <a:cs typeface="微软雅黑" panose="020B0503020204020204" charset="-122"/>
              </a:rPr>
              <a:t>模型</a:t>
            </a:r>
            <a:endParaRPr>
              <a:solidFill>
                <a:srgbClr val="191919"/>
              </a:solidFill>
              <a:latin typeface="微软雅黑" panose="020B0503020204020204" charset="-122"/>
              <a:ea typeface="微软雅黑" panose="020B0503020204020204" charset="-122"/>
              <a:cs typeface="微软雅黑" panose="020B0503020204020204" charset="-122"/>
            </a:endParaRPr>
          </a:p>
        </p:txBody>
      </p:sp>
      <p:pic>
        <p:nvPicPr>
          <p:cNvPr id="73" name="图片 28"/>
          <p:cNvPicPr>
            <a:picLocks noChangeAspect="1"/>
          </p:cNvPicPr>
          <p:nvPr/>
        </p:nvPicPr>
        <p:blipFill>
          <a:blip r:embed="rId1"/>
          <a:stretch>
            <a:fillRect/>
          </a:stretch>
        </p:blipFill>
        <p:spPr>
          <a:xfrm>
            <a:off x="685800" y="3184689"/>
            <a:ext cx="3327400" cy="2012622"/>
          </a:xfrm>
          <a:prstGeom prst="rect">
            <a:avLst/>
          </a:prstGeom>
        </p:spPr>
      </p:pic>
      <p:sp>
        <p:nvSpPr>
          <p:cNvPr id="30" name="矩形: 圆角 29"/>
          <p:cNvSpPr>
            <a:spLocks noGrp="1"/>
          </p:cNvSpPr>
          <p:nvPr/>
        </p:nvSpPr>
        <p:spPr>
          <a:xfrm>
            <a:off x="4406900" y="2768600"/>
            <a:ext cx="3632200" cy="2705100"/>
          </a:xfrm>
          <a:prstGeom prst="roundRect">
            <a:avLst/>
          </a:prstGeom>
          <a:solidFill>
            <a:srgbClr val="FFFFFF">
              <a:alpha val="0"/>
            </a:srgbClr>
          </a:solidFill>
          <a:ln w="16510">
            <a:solidFill>
              <a:srgbClr val="14375E"/>
            </a:solidFill>
            <a:prstDash val="dash"/>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31" name="矩形 30"/>
          <p:cNvSpPr>
            <a:spLocks noGrp="1"/>
          </p:cNvSpPr>
          <p:nvPr/>
        </p:nvSpPr>
        <p:spPr>
          <a:xfrm>
            <a:off x="5143500" y="2603500"/>
            <a:ext cx="2159000" cy="355600"/>
          </a:xfrm>
          <a:prstGeom prst="rect">
            <a:avLst/>
          </a:prstGeom>
          <a:solidFill>
            <a:srgbClr val="FFFFFF"/>
          </a:solidFill>
          <a:ln w="12700" cap="flat" cmpd="sng">
            <a:noFill/>
            <a:prstDash val="solid"/>
            <a:miter/>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32" name="文本框 31"/>
          <p:cNvSpPr>
            <a:spLocks noGrp="1"/>
          </p:cNvSpPr>
          <p:nvPr/>
        </p:nvSpPr>
        <p:spPr>
          <a:xfrm>
            <a:off x="5143500" y="2603500"/>
            <a:ext cx="2159000" cy="302647"/>
          </a:xfrm>
          <a:prstGeom prst="rect">
            <a:avLst/>
          </a:prstGeom>
          <a:noFill/>
        </p:spPr>
        <p:txBody>
          <a:bodyPr vert="horz" wrap="square" lIns="25400" tIns="12700" rIns="25400" bIns="12700" anchor="ctr">
            <a:spAutoFit/>
          </a:bodyPr>
          <a:lstStyle/>
          <a:p>
            <a:pPr algn="ctr">
              <a:buNone/>
            </a:pPr>
            <a:r>
              <a:rPr>
                <a:solidFill>
                  <a:srgbClr val="191919"/>
                </a:solidFill>
                <a:latin typeface="微软雅黑" panose="020B0503020204020204" charset="-122"/>
                <a:ea typeface="微软雅黑" panose="020B0503020204020204" charset="-122"/>
                <a:cs typeface="微软雅黑" panose="020B0503020204020204" charset="-122"/>
              </a:rPr>
              <a:t>地磁场输入</a:t>
            </a:r>
            <a:endParaRPr>
              <a:solidFill>
                <a:srgbClr val="191919"/>
              </a:solidFill>
              <a:latin typeface="微软雅黑" panose="020B0503020204020204" charset="-122"/>
              <a:ea typeface="微软雅黑" panose="020B0503020204020204" charset="-122"/>
              <a:cs typeface="微软雅黑" panose="020B0503020204020204" charset="-122"/>
            </a:endParaRPr>
          </a:p>
        </p:txBody>
      </p:sp>
      <p:pic>
        <p:nvPicPr>
          <p:cNvPr id="77" name="图片 33"/>
          <p:cNvPicPr>
            <a:picLocks noChangeAspect="1"/>
          </p:cNvPicPr>
          <p:nvPr/>
        </p:nvPicPr>
        <p:blipFill>
          <a:blip r:embed="rId2"/>
          <a:stretch>
            <a:fillRect/>
          </a:stretch>
        </p:blipFill>
        <p:spPr>
          <a:xfrm>
            <a:off x="4559300" y="3562936"/>
            <a:ext cx="3327400" cy="1256127"/>
          </a:xfrm>
          <a:prstGeom prst="rect">
            <a:avLst/>
          </a:prstGeom>
        </p:spPr>
      </p:pic>
      <p:sp>
        <p:nvSpPr>
          <p:cNvPr id="35" name="矩形: 圆角 34"/>
          <p:cNvSpPr>
            <a:spLocks noGrp="1"/>
          </p:cNvSpPr>
          <p:nvPr/>
        </p:nvSpPr>
        <p:spPr>
          <a:xfrm>
            <a:off x="8280400" y="2768600"/>
            <a:ext cx="3632200" cy="2705100"/>
          </a:xfrm>
          <a:prstGeom prst="roundRect">
            <a:avLst/>
          </a:prstGeom>
          <a:solidFill>
            <a:srgbClr val="FFFFFF">
              <a:alpha val="0"/>
            </a:srgbClr>
          </a:solidFill>
          <a:ln w="16510">
            <a:solidFill>
              <a:srgbClr val="14375E"/>
            </a:solidFill>
            <a:prstDash val="dash"/>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36" name="矩形 35"/>
          <p:cNvSpPr>
            <a:spLocks noGrp="1"/>
          </p:cNvSpPr>
          <p:nvPr/>
        </p:nvSpPr>
        <p:spPr>
          <a:xfrm>
            <a:off x="9017000" y="2603500"/>
            <a:ext cx="2159000" cy="355600"/>
          </a:xfrm>
          <a:prstGeom prst="rect">
            <a:avLst/>
          </a:prstGeom>
          <a:solidFill>
            <a:srgbClr val="FFFFFF"/>
          </a:solidFill>
          <a:ln w="12700" cap="flat" cmpd="sng">
            <a:noFill/>
            <a:prstDash val="solid"/>
            <a:miter/>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37" name="文本框 36"/>
          <p:cNvSpPr>
            <a:spLocks noGrp="1"/>
          </p:cNvSpPr>
          <p:nvPr/>
        </p:nvSpPr>
        <p:spPr>
          <a:xfrm>
            <a:off x="9017000" y="2603500"/>
            <a:ext cx="2159000" cy="302647"/>
          </a:xfrm>
          <a:prstGeom prst="rect">
            <a:avLst/>
          </a:prstGeom>
          <a:noFill/>
        </p:spPr>
        <p:txBody>
          <a:bodyPr vert="horz" wrap="square" lIns="25400" tIns="12700" rIns="25400" bIns="12700" anchor="ctr">
            <a:spAutoFit/>
          </a:bodyPr>
          <a:lstStyle/>
          <a:p>
            <a:pPr algn="ctr">
              <a:buNone/>
            </a:pPr>
            <a:r>
              <a:rPr>
                <a:solidFill>
                  <a:srgbClr val="191919"/>
                </a:solidFill>
                <a:latin typeface="微软雅黑" panose="020B0503020204020204" charset="-122"/>
                <a:ea typeface="微软雅黑" panose="020B0503020204020204" charset="-122"/>
                <a:cs typeface="微软雅黑" panose="020B0503020204020204" charset="-122"/>
              </a:rPr>
              <a:t>分区网格</a:t>
            </a:r>
            <a:endParaRPr>
              <a:solidFill>
                <a:srgbClr val="191919"/>
              </a:solidFill>
              <a:latin typeface="微软雅黑" panose="020B0503020204020204" charset="-122"/>
              <a:ea typeface="微软雅黑" panose="020B0503020204020204" charset="-122"/>
              <a:cs typeface="微软雅黑" panose="020B0503020204020204" charset="-122"/>
            </a:endParaRPr>
          </a:p>
        </p:txBody>
      </p:sp>
      <p:pic>
        <p:nvPicPr>
          <p:cNvPr id="81" name="图片 38"/>
          <p:cNvPicPr>
            <a:picLocks noChangeAspect="1"/>
          </p:cNvPicPr>
          <p:nvPr/>
        </p:nvPicPr>
        <p:blipFill>
          <a:blip r:embed="rId3"/>
          <a:stretch>
            <a:fillRect/>
          </a:stretch>
        </p:blipFill>
        <p:spPr>
          <a:xfrm>
            <a:off x="8435257" y="3073400"/>
            <a:ext cx="3322485" cy="2235200"/>
          </a:xfrm>
          <a:prstGeom prst="rect">
            <a:avLst/>
          </a:prstGeom>
        </p:spPr>
      </p:pic>
      <p:sp>
        <p:nvSpPr>
          <p:cNvPr id="40" name="矩形 39"/>
          <p:cNvSpPr>
            <a:spLocks noGrp="1"/>
          </p:cNvSpPr>
          <p:nvPr/>
        </p:nvSpPr>
        <p:spPr>
          <a:xfrm>
            <a:off x="762000" y="5664200"/>
            <a:ext cx="10668000" cy="762000"/>
          </a:xfrm>
          <a:prstGeom prst="rect">
            <a:avLst/>
          </a:prstGeom>
          <a:solidFill>
            <a:srgbClr val="DAE5F4"/>
          </a:solidFill>
          <a:ln w="12700" cap="flat" cmpd="sng">
            <a:noFill/>
            <a:prstDash val="solid"/>
            <a:miter/>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41" name="文本框 40"/>
          <p:cNvSpPr>
            <a:spLocks noGrp="1"/>
          </p:cNvSpPr>
          <p:nvPr/>
        </p:nvSpPr>
        <p:spPr>
          <a:xfrm>
            <a:off x="990600" y="5893435"/>
            <a:ext cx="10236200" cy="302647"/>
          </a:xfrm>
          <a:prstGeom prst="rect">
            <a:avLst/>
          </a:prstGeom>
          <a:noFill/>
        </p:spPr>
        <p:txBody>
          <a:bodyPr vert="horz" wrap="square" lIns="25400" tIns="12700" rIns="25400" bIns="12700" anchor="ctr">
            <a:spAutoFit/>
          </a:bodyPr>
          <a:lstStyle/>
          <a:p>
            <a:r>
              <a:rPr>
                <a:solidFill>
                  <a:srgbClr val="191919"/>
                </a:solidFill>
                <a:latin typeface="微软雅黑" panose="020B0503020204020204" charset="-122"/>
                <a:ea typeface="微软雅黑" panose="020B0503020204020204" charset="-122"/>
                <a:cs typeface="微软雅黑" panose="020B0503020204020204" charset="-122"/>
              </a:rPr>
              <a:t>几何、材料、场源、网格、求解和后处理构成可复核链路。</a:t>
            </a:r>
            <a:endParaRPr>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43" name="文本框 42"/>
          <p:cNvSpPr>
            <a:spLocks noGrp="1"/>
          </p:cNvSpPr>
          <p:nvPr/>
        </p:nvSpPr>
        <p:spPr>
          <a:xfrm>
            <a:off x="11366500" y="6636299"/>
            <a:ext cx="482600" cy="110800"/>
          </a:xfrm>
          <a:prstGeom prst="rect">
            <a:avLst/>
          </a:prstGeom>
          <a:noFill/>
        </p:spPr>
        <p:txBody>
          <a:bodyPr vert="horz" wrap="square" lIns="12700" tIns="0" rIns="12700" bIns="0" anchor="ctr">
            <a:spAutoFit/>
          </a:bodyPr>
          <a:lstStyle/>
          <a:p>
            <a:pPr algn="r">
              <a:buNone/>
            </a:pPr>
            <a:r>
              <a:rPr sz="720">
                <a:solidFill>
                  <a:srgbClr val="5F6973"/>
                </a:solidFill>
                <a:latin typeface="微软雅黑" panose="020B0503020204020204" charset="-122"/>
                <a:ea typeface="微软雅黑" panose="020B0503020204020204" charset="-122"/>
                <a:cs typeface="微软雅黑" panose="020B0503020204020204" charset="-122"/>
              </a:rPr>
              <a:t>11</a:t>
            </a:r>
            <a:endParaRPr sz="720">
              <a:solidFill>
                <a:srgbClr val="5F6973"/>
              </a:solidFill>
              <a:latin typeface="微软雅黑" panose="020B0503020204020204" charset="-122"/>
              <a:ea typeface="微软雅黑" panose="020B0503020204020204" charset="-122"/>
              <a:cs typeface="微软雅黑" panose="020B0503020204020204" charset="-122"/>
            </a:endParaRPr>
          </a:p>
        </p:txBody>
      </p:sp>
      <p:pic>
        <p:nvPicPr>
          <p:cNvPr id="6" name="Image 0" descr="/mnt/data/tian_unzip/ppt/media/image1.png"/>
          <p:cNvPicPr>
            <a:picLocks noChangeAspect="1"/>
          </p:cNvPicPr>
          <p:nvPr/>
        </p:nvPicPr>
        <p:blipFill>
          <a:blip r:embed="rId4"/>
          <a:stretch>
            <a:fillRect/>
          </a:stretch>
        </p:blipFill>
        <p:spPr>
          <a:xfrm>
            <a:off x="9829800" y="109728"/>
            <a:ext cx="1965960" cy="530352"/>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p:sp>
        <p:nvSpPr>
          <p:cNvPr id="2" name="矩形 1"/>
          <p:cNvSpPr>
            <a:spLocks noGrp="1"/>
          </p:cNvSpPr>
          <p:nvPr/>
        </p:nvSpPr>
        <p:spPr>
          <a:xfrm>
            <a:off x="368300" y="304800"/>
            <a:ext cx="723900" cy="723900"/>
          </a:xfrm>
          <a:prstGeom prst="rect">
            <a:avLst/>
          </a:prstGeom>
          <a:solidFill>
            <a:srgbClr val="085B97"/>
          </a:solidFill>
          <a:ln w="12700" cap="flat" cmpd="sng">
            <a:noFill/>
            <a:prstDash val="solid"/>
            <a:miter/>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3" name="文本框 2"/>
          <p:cNvSpPr>
            <a:spLocks noGrp="1"/>
          </p:cNvSpPr>
          <p:nvPr/>
        </p:nvSpPr>
        <p:spPr>
          <a:xfrm>
            <a:off x="368300" y="281717"/>
            <a:ext cx="723900" cy="348813"/>
          </a:xfrm>
          <a:prstGeom prst="rect">
            <a:avLst/>
          </a:prstGeom>
          <a:noFill/>
        </p:spPr>
        <p:txBody>
          <a:bodyPr vert="horz" wrap="square" lIns="25400" tIns="12700" rIns="25400" bIns="12700" anchor="ctr">
            <a:spAutoFit/>
          </a:bodyPr>
          <a:lstStyle/>
          <a:p>
            <a:pPr algn="ctr">
              <a:buNone/>
            </a:pPr>
            <a:r>
              <a:rPr sz="2100">
                <a:solidFill>
                  <a:srgbClr val="FFFFFF"/>
                </a:solidFill>
                <a:latin typeface="微软雅黑" panose="020B0503020204020204" charset="-122"/>
                <a:ea typeface="微软雅黑" panose="020B0503020204020204" charset="-122"/>
                <a:cs typeface="微软雅黑" panose="020B0503020204020204" charset="-122"/>
              </a:rPr>
              <a:t>02</a:t>
            </a:r>
            <a:endParaRPr sz="2100">
              <a:solidFill>
                <a:srgbClr val="FFFFFF"/>
              </a:solidFill>
              <a:latin typeface="微软雅黑" panose="020B0503020204020204" charset="-122"/>
              <a:ea typeface="微软雅黑" panose="020B0503020204020204" charset="-122"/>
              <a:cs typeface="微软雅黑" panose="020B0503020204020204" charset="-122"/>
            </a:endParaRPr>
          </a:p>
        </p:txBody>
      </p:sp>
      <p:sp>
        <p:nvSpPr>
          <p:cNvPr id="4" name="文本框 3"/>
          <p:cNvSpPr>
            <a:spLocks noGrp="1"/>
          </p:cNvSpPr>
          <p:nvPr/>
        </p:nvSpPr>
        <p:spPr>
          <a:xfrm>
            <a:off x="1193800" y="320975"/>
            <a:ext cx="8128000" cy="371897"/>
          </a:xfrm>
          <a:prstGeom prst="rect">
            <a:avLst/>
          </a:prstGeom>
          <a:noFill/>
        </p:spPr>
        <p:txBody>
          <a:bodyPr vert="horz" wrap="square" lIns="25400" tIns="12700" rIns="25400" bIns="12700" anchor="ctr">
            <a:spAutoFit/>
          </a:bodyPr>
          <a:lstStyle/>
          <a:p>
            <a:r>
              <a:rPr sz="2250" b="1">
                <a:solidFill>
                  <a:srgbClr val="191919"/>
                </a:solidFill>
                <a:latin typeface="微软雅黑" panose="020B0503020204020204" charset="-122"/>
                <a:ea typeface="微软雅黑" panose="020B0503020204020204" charset="-122"/>
                <a:cs typeface="微软雅黑" panose="020B0503020204020204" charset="-122"/>
              </a:rPr>
              <a:t>两层仿真分离单分量贡献与真实地磁响应</a:t>
            </a:r>
            <a:endParaRPr sz="2250" b="1">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5" name="直接连接符 4"/>
          <p:cNvSpPr>
            <a:spLocks noGrp="1"/>
          </p:cNvSpPr>
          <p:nvPr/>
        </p:nvSpPr>
        <p:spPr>
          <a:xfrm>
            <a:off x="1206500" y="1041400"/>
            <a:ext cx="8255000" cy="0"/>
          </a:xfrm>
          <a:prstGeom prst="line">
            <a:avLst/>
          </a:prstGeom>
          <a:ln w="7620">
            <a:solidFill>
              <a:srgbClr val="191919"/>
            </a:solidFill>
          </a:ln>
        </p:spPr>
        <p:style>
          <a:lnRef idx="1">
            <a:schemeClr val="accent1"/>
          </a:lnRef>
          <a:fillRef idx="0">
            <a:schemeClr val="accent1"/>
          </a:fillRef>
          <a:effectRef idx="0">
            <a:schemeClr val="accent1"/>
          </a:effectRef>
          <a:fontRef idx="minor">
            <a:schemeClr val="tx1"/>
          </a:fontRef>
        </p:style>
      </p:sp>
      <p:sp>
        <p:nvSpPr>
          <p:cNvPr id="8" name="矩形: 圆角 7"/>
          <p:cNvSpPr>
            <a:spLocks noGrp="1"/>
          </p:cNvSpPr>
          <p:nvPr/>
        </p:nvSpPr>
        <p:spPr>
          <a:xfrm>
            <a:off x="444500" y="1473200"/>
            <a:ext cx="5481320" cy="4038600"/>
          </a:xfrm>
          <a:prstGeom prst="roundRect">
            <a:avLst/>
          </a:prstGeom>
          <a:solidFill>
            <a:srgbClr val="FFFFFF">
              <a:alpha val="0"/>
            </a:srgbClr>
          </a:solidFill>
          <a:ln w="16510">
            <a:solidFill>
              <a:srgbClr val="14375E"/>
            </a:solidFill>
            <a:prstDash val="dash"/>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9" name="矩形 8"/>
          <p:cNvSpPr>
            <a:spLocks noGrp="1"/>
          </p:cNvSpPr>
          <p:nvPr/>
        </p:nvSpPr>
        <p:spPr>
          <a:xfrm>
            <a:off x="2095500" y="1308100"/>
            <a:ext cx="2159000" cy="355600"/>
          </a:xfrm>
          <a:prstGeom prst="rect">
            <a:avLst/>
          </a:prstGeom>
          <a:solidFill>
            <a:srgbClr val="FFFFFF"/>
          </a:solidFill>
          <a:ln w="12700" cap="flat" cmpd="sng">
            <a:noFill/>
            <a:prstDash val="solid"/>
            <a:miter/>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10" name="文本框 9"/>
          <p:cNvSpPr>
            <a:spLocks noGrp="1"/>
          </p:cNvSpPr>
          <p:nvPr/>
        </p:nvSpPr>
        <p:spPr>
          <a:xfrm>
            <a:off x="2095500" y="1308100"/>
            <a:ext cx="2159000" cy="302647"/>
          </a:xfrm>
          <a:prstGeom prst="rect">
            <a:avLst/>
          </a:prstGeom>
          <a:noFill/>
        </p:spPr>
        <p:txBody>
          <a:bodyPr vert="horz" wrap="square" lIns="25400" tIns="12700" rIns="25400" bIns="12700" anchor="ctr">
            <a:spAutoFit/>
          </a:bodyPr>
          <a:lstStyle/>
          <a:p>
            <a:pPr algn="ctr">
              <a:buNone/>
            </a:pPr>
            <a:r>
              <a:rPr>
                <a:solidFill>
                  <a:srgbClr val="191919"/>
                </a:solidFill>
                <a:latin typeface="微软雅黑" panose="020B0503020204020204" charset="-122"/>
                <a:ea typeface="微软雅黑" panose="020B0503020204020204" charset="-122"/>
                <a:cs typeface="微软雅黑" panose="020B0503020204020204" charset="-122"/>
              </a:rPr>
              <a:t>层次一：单分量激励</a:t>
            </a:r>
            <a:endParaRPr>
              <a:solidFill>
                <a:srgbClr val="191919"/>
              </a:solidFill>
              <a:latin typeface="微软雅黑" panose="020B0503020204020204" charset="-122"/>
              <a:ea typeface="微软雅黑" panose="020B0503020204020204" charset="-122"/>
              <a:cs typeface="微软雅黑" panose="020B0503020204020204" charset="-122"/>
            </a:endParaRPr>
          </a:p>
        </p:txBody>
      </p:sp>
      <p:pic>
        <p:nvPicPr>
          <p:cNvPr id="49" name="图片 11"/>
          <p:cNvPicPr>
            <a:picLocks noChangeAspect="1"/>
          </p:cNvPicPr>
          <p:nvPr/>
        </p:nvPicPr>
        <p:blipFill>
          <a:blip r:embed="rId1"/>
          <a:stretch>
            <a:fillRect/>
          </a:stretch>
        </p:blipFill>
        <p:spPr>
          <a:xfrm>
            <a:off x="548640" y="2251710"/>
            <a:ext cx="1635760" cy="1657350"/>
          </a:xfrm>
          <a:prstGeom prst="rect">
            <a:avLst/>
          </a:prstGeom>
          <a:ln w="10160">
            <a:solidFill>
              <a:srgbClr val="14375E"/>
            </a:solidFill>
          </a:ln>
          <a:effectLst>
            <a:outerShdw blurRad="50800" dist="28398" dir="3806086" rotWithShape="0">
              <a:srgbClr val="FFFFFF"/>
            </a:outerShdw>
          </a:effectLst>
        </p:spPr>
      </p:pic>
      <p:sp>
        <p:nvSpPr>
          <p:cNvPr id="13" name="文本框 12"/>
          <p:cNvSpPr>
            <a:spLocks noGrp="1"/>
          </p:cNvSpPr>
          <p:nvPr/>
        </p:nvSpPr>
        <p:spPr>
          <a:xfrm>
            <a:off x="609600" y="4293235"/>
            <a:ext cx="1574800" cy="302647"/>
          </a:xfrm>
          <a:prstGeom prst="rect">
            <a:avLst/>
          </a:prstGeom>
          <a:noFill/>
        </p:spPr>
        <p:txBody>
          <a:bodyPr vert="horz" wrap="square" lIns="25400" tIns="12700" rIns="25400" bIns="12700" anchor="ctr">
            <a:spAutoFit/>
          </a:bodyPr>
          <a:lstStyle/>
          <a:p>
            <a:pPr algn="ctr">
              <a:buNone/>
            </a:pPr>
            <a:r>
              <a:rPr b="1">
                <a:solidFill>
                  <a:srgbClr val="085B97"/>
                </a:solidFill>
                <a:latin typeface="微软雅黑" panose="020B0503020204020204" charset="-122"/>
                <a:ea typeface="微软雅黑" panose="020B0503020204020204" charset="-122"/>
                <a:cs typeface="微软雅黑" panose="020B0503020204020204" charset="-122"/>
              </a:rPr>
              <a:t>仅</a:t>
            </a:r>
            <a:r>
              <a:rPr b="1">
                <a:solidFill>
                  <a:srgbClr val="085B97"/>
                </a:solidFill>
                <a:latin typeface="微软雅黑" panose="020B0503020204020204" charset="-122"/>
                <a:ea typeface="微软雅黑" panose="020B0503020204020204" charset="-122"/>
                <a:cs typeface="微软雅黑" panose="020B0503020204020204" charset="-122"/>
              </a:rPr>
              <a:t>Bx</a:t>
            </a:r>
            <a:endParaRPr b="1">
              <a:solidFill>
                <a:srgbClr val="085B97"/>
              </a:solidFill>
              <a:latin typeface="微软雅黑" panose="020B0503020204020204" charset="-122"/>
              <a:ea typeface="微软雅黑" panose="020B0503020204020204" charset="-122"/>
              <a:cs typeface="微软雅黑" panose="020B0503020204020204" charset="-122"/>
            </a:endParaRPr>
          </a:p>
        </p:txBody>
      </p:sp>
      <p:pic>
        <p:nvPicPr>
          <p:cNvPr id="51" name="图片 14"/>
          <p:cNvPicPr>
            <a:picLocks noChangeAspect="1"/>
          </p:cNvPicPr>
          <p:nvPr/>
        </p:nvPicPr>
        <p:blipFill>
          <a:blip r:embed="rId2"/>
          <a:stretch>
            <a:fillRect/>
          </a:stretch>
        </p:blipFill>
        <p:spPr>
          <a:xfrm>
            <a:off x="2342515" y="2259965"/>
            <a:ext cx="1708785" cy="1663065"/>
          </a:xfrm>
          <a:prstGeom prst="rect">
            <a:avLst/>
          </a:prstGeom>
          <a:ln w="10160">
            <a:solidFill>
              <a:srgbClr val="14375E"/>
            </a:solidFill>
          </a:ln>
          <a:effectLst>
            <a:outerShdw blurRad="50800" dist="28398" dir="3806086" rotWithShape="0">
              <a:srgbClr val="FFFFFF"/>
            </a:outerShdw>
          </a:effectLst>
        </p:spPr>
      </p:pic>
      <p:sp>
        <p:nvSpPr>
          <p:cNvPr id="16" name="文本框 15"/>
          <p:cNvSpPr>
            <a:spLocks noGrp="1"/>
          </p:cNvSpPr>
          <p:nvPr/>
        </p:nvSpPr>
        <p:spPr>
          <a:xfrm>
            <a:off x="2336800" y="4293235"/>
            <a:ext cx="1574800" cy="302647"/>
          </a:xfrm>
          <a:prstGeom prst="rect">
            <a:avLst/>
          </a:prstGeom>
          <a:noFill/>
        </p:spPr>
        <p:txBody>
          <a:bodyPr vert="horz" wrap="square" lIns="25400" tIns="12700" rIns="25400" bIns="12700" anchor="ctr">
            <a:spAutoFit/>
          </a:bodyPr>
          <a:lstStyle/>
          <a:p>
            <a:pPr algn="ctr">
              <a:buNone/>
            </a:pPr>
            <a:r>
              <a:rPr b="1">
                <a:solidFill>
                  <a:srgbClr val="085B97"/>
                </a:solidFill>
                <a:latin typeface="微软雅黑" panose="020B0503020204020204" charset="-122"/>
                <a:ea typeface="微软雅黑" panose="020B0503020204020204" charset="-122"/>
                <a:cs typeface="微软雅黑" panose="020B0503020204020204" charset="-122"/>
              </a:rPr>
              <a:t>仅</a:t>
            </a:r>
            <a:r>
              <a:rPr b="1">
                <a:solidFill>
                  <a:srgbClr val="085B97"/>
                </a:solidFill>
                <a:latin typeface="微软雅黑" panose="020B0503020204020204" charset="-122"/>
                <a:ea typeface="微软雅黑" panose="020B0503020204020204" charset="-122"/>
                <a:cs typeface="微软雅黑" panose="020B0503020204020204" charset="-122"/>
              </a:rPr>
              <a:t>By</a:t>
            </a:r>
            <a:endParaRPr b="1">
              <a:solidFill>
                <a:srgbClr val="085B97"/>
              </a:solidFill>
              <a:latin typeface="微软雅黑" panose="020B0503020204020204" charset="-122"/>
              <a:ea typeface="微软雅黑" panose="020B0503020204020204" charset="-122"/>
              <a:cs typeface="微软雅黑" panose="020B0503020204020204" charset="-122"/>
            </a:endParaRPr>
          </a:p>
        </p:txBody>
      </p:sp>
      <p:pic>
        <p:nvPicPr>
          <p:cNvPr id="53" name="图片 17"/>
          <p:cNvPicPr>
            <a:picLocks noChangeAspect="1"/>
          </p:cNvPicPr>
          <p:nvPr/>
        </p:nvPicPr>
        <p:blipFill>
          <a:blip r:embed="rId3"/>
          <a:stretch>
            <a:fillRect/>
          </a:stretch>
        </p:blipFill>
        <p:spPr>
          <a:xfrm>
            <a:off x="4096385" y="2258060"/>
            <a:ext cx="1802130" cy="1664335"/>
          </a:xfrm>
          <a:prstGeom prst="rect">
            <a:avLst/>
          </a:prstGeom>
          <a:ln w="10160">
            <a:solidFill>
              <a:srgbClr val="14375E"/>
            </a:solidFill>
          </a:ln>
          <a:effectLst>
            <a:outerShdw blurRad="50800" dist="28398" dir="3806086" rotWithShape="0">
              <a:srgbClr val="FFFFFF"/>
            </a:outerShdw>
          </a:effectLst>
        </p:spPr>
      </p:pic>
      <p:sp>
        <p:nvSpPr>
          <p:cNvPr id="19" name="文本框 18"/>
          <p:cNvSpPr>
            <a:spLocks noGrp="1"/>
          </p:cNvSpPr>
          <p:nvPr/>
        </p:nvSpPr>
        <p:spPr>
          <a:xfrm>
            <a:off x="4064000" y="4293235"/>
            <a:ext cx="1574800" cy="302647"/>
          </a:xfrm>
          <a:prstGeom prst="rect">
            <a:avLst/>
          </a:prstGeom>
          <a:noFill/>
        </p:spPr>
        <p:txBody>
          <a:bodyPr vert="horz" wrap="square" lIns="25400" tIns="12700" rIns="25400" bIns="12700" anchor="ctr">
            <a:spAutoFit/>
          </a:bodyPr>
          <a:lstStyle/>
          <a:p>
            <a:pPr algn="ctr">
              <a:buNone/>
            </a:pPr>
            <a:r>
              <a:rPr b="1">
                <a:solidFill>
                  <a:srgbClr val="085B97"/>
                </a:solidFill>
                <a:latin typeface="微软雅黑" panose="020B0503020204020204" charset="-122"/>
                <a:ea typeface="微软雅黑" panose="020B0503020204020204" charset="-122"/>
                <a:cs typeface="微软雅黑" panose="020B0503020204020204" charset="-122"/>
              </a:rPr>
              <a:t>仅</a:t>
            </a:r>
            <a:r>
              <a:rPr b="1">
                <a:solidFill>
                  <a:srgbClr val="085B97"/>
                </a:solidFill>
                <a:latin typeface="微软雅黑" panose="020B0503020204020204" charset="-122"/>
                <a:ea typeface="微软雅黑" panose="020B0503020204020204" charset="-122"/>
                <a:cs typeface="微软雅黑" panose="020B0503020204020204" charset="-122"/>
              </a:rPr>
              <a:t>Bz</a:t>
            </a:r>
            <a:endParaRPr b="1">
              <a:solidFill>
                <a:srgbClr val="085B97"/>
              </a:solidFill>
              <a:latin typeface="微软雅黑" panose="020B0503020204020204" charset="-122"/>
              <a:ea typeface="微软雅黑" panose="020B0503020204020204" charset="-122"/>
              <a:cs typeface="微软雅黑" panose="020B0503020204020204" charset="-122"/>
            </a:endParaRPr>
          </a:p>
        </p:txBody>
      </p:sp>
      <p:sp>
        <p:nvSpPr>
          <p:cNvPr id="20" name="文本框 19"/>
          <p:cNvSpPr>
            <a:spLocks noGrp="1"/>
          </p:cNvSpPr>
          <p:nvPr/>
        </p:nvSpPr>
        <p:spPr>
          <a:xfrm>
            <a:off x="762000" y="4864735"/>
            <a:ext cx="4470400" cy="302647"/>
          </a:xfrm>
          <a:prstGeom prst="rect">
            <a:avLst/>
          </a:prstGeom>
          <a:noFill/>
        </p:spPr>
        <p:txBody>
          <a:bodyPr vert="horz" wrap="square" lIns="25400" tIns="12700" rIns="25400" bIns="12700" anchor="ctr">
            <a:spAutoFit/>
          </a:bodyPr>
          <a:lstStyle/>
          <a:p>
            <a:pPr algn="ctr">
              <a:buNone/>
            </a:pPr>
            <a:r>
              <a:rPr b="1">
                <a:solidFill>
                  <a:srgbClr val="ED1C24"/>
                </a:solidFill>
                <a:latin typeface="微软雅黑" panose="020B0503020204020204" charset="-122"/>
                <a:ea typeface="微软雅黑" panose="020B0503020204020204" charset="-122"/>
                <a:cs typeface="微软雅黑" panose="020B0503020204020204" charset="-122"/>
              </a:rPr>
              <a:t>识别各背景分量的独立贡献</a:t>
            </a:r>
            <a:endParaRPr b="1">
              <a:solidFill>
                <a:srgbClr val="ED1C24"/>
              </a:solidFill>
              <a:latin typeface="微软雅黑" panose="020B0503020204020204" charset="-122"/>
              <a:ea typeface="微软雅黑" panose="020B0503020204020204" charset="-122"/>
              <a:cs typeface="微软雅黑" panose="020B0503020204020204" charset="-122"/>
            </a:endParaRPr>
          </a:p>
        </p:txBody>
      </p:sp>
      <p:sp>
        <p:nvSpPr>
          <p:cNvPr id="21" name="矩形: 圆角 20"/>
          <p:cNvSpPr>
            <a:spLocks noGrp="1"/>
          </p:cNvSpPr>
          <p:nvPr/>
        </p:nvSpPr>
        <p:spPr>
          <a:xfrm>
            <a:off x="6286500" y="1473200"/>
            <a:ext cx="5461000" cy="4038600"/>
          </a:xfrm>
          <a:prstGeom prst="roundRect">
            <a:avLst/>
          </a:prstGeom>
          <a:solidFill>
            <a:srgbClr val="FFFFFF">
              <a:alpha val="0"/>
            </a:srgbClr>
          </a:solidFill>
          <a:ln w="16510">
            <a:solidFill>
              <a:srgbClr val="14375E"/>
            </a:solidFill>
            <a:prstDash val="dash"/>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22" name="矩形 21"/>
          <p:cNvSpPr>
            <a:spLocks noGrp="1"/>
          </p:cNvSpPr>
          <p:nvPr/>
        </p:nvSpPr>
        <p:spPr>
          <a:xfrm>
            <a:off x="7645400" y="1308100"/>
            <a:ext cx="2743200" cy="355600"/>
          </a:xfrm>
          <a:prstGeom prst="rect">
            <a:avLst/>
          </a:prstGeom>
          <a:solidFill>
            <a:srgbClr val="FFFFFF"/>
          </a:solidFill>
          <a:ln w="12700" cap="flat" cmpd="sng">
            <a:noFill/>
            <a:prstDash val="solid"/>
            <a:miter/>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23" name="文本框 22"/>
          <p:cNvSpPr>
            <a:spLocks noGrp="1"/>
          </p:cNvSpPr>
          <p:nvPr/>
        </p:nvSpPr>
        <p:spPr>
          <a:xfrm>
            <a:off x="7396480" y="1303973"/>
            <a:ext cx="3315335" cy="302260"/>
          </a:xfrm>
          <a:prstGeom prst="rect">
            <a:avLst/>
          </a:prstGeom>
          <a:noFill/>
        </p:spPr>
        <p:txBody>
          <a:bodyPr vert="horz" wrap="square" lIns="25400" tIns="12700" rIns="25400" bIns="12700" anchor="ctr">
            <a:spAutoFit/>
          </a:bodyPr>
          <a:lstStyle/>
          <a:p>
            <a:pPr algn="ctr">
              <a:buNone/>
            </a:pPr>
            <a:r>
              <a:rPr>
                <a:solidFill>
                  <a:srgbClr val="191919"/>
                </a:solidFill>
                <a:latin typeface="微软雅黑" panose="020B0503020204020204" charset="-122"/>
                <a:ea typeface="微软雅黑" panose="020B0503020204020204" charset="-122"/>
                <a:cs typeface="微软雅黑" panose="020B0503020204020204" charset="-122"/>
              </a:rPr>
              <a:t>层次二：真实场与方向扫描</a:t>
            </a:r>
            <a:endParaRPr>
              <a:solidFill>
                <a:srgbClr val="191919"/>
              </a:solidFill>
              <a:latin typeface="微软雅黑" panose="020B0503020204020204" charset="-122"/>
              <a:ea typeface="微软雅黑" panose="020B0503020204020204" charset="-122"/>
              <a:cs typeface="微软雅黑" panose="020B0503020204020204" charset="-122"/>
            </a:endParaRPr>
          </a:p>
        </p:txBody>
      </p:sp>
      <p:pic>
        <p:nvPicPr>
          <p:cNvPr id="59" name="图片 24"/>
          <p:cNvPicPr>
            <a:picLocks noChangeAspect="1"/>
          </p:cNvPicPr>
          <p:nvPr/>
        </p:nvPicPr>
        <p:blipFill>
          <a:blip r:embed="rId4"/>
          <a:stretch>
            <a:fillRect/>
          </a:stretch>
        </p:blipFill>
        <p:spPr>
          <a:xfrm>
            <a:off x="7110730" y="1711325"/>
            <a:ext cx="3854450" cy="2581910"/>
          </a:xfrm>
          <a:prstGeom prst="rect">
            <a:avLst/>
          </a:prstGeom>
          <a:ln w="10160">
            <a:solidFill>
              <a:srgbClr val="14375E"/>
            </a:solidFill>
          </a:ln>
          <a:effectLst>
            <a:outerShdw blurRad="50800" dist="28398" dir="3806086" rotWithShape="0">
              <a:srgbClr val="FFFFFF"/>
            </a:outerShdw>
          </a:effectLst>
        </p:spPr>
      </p:pic>
      <p:sp>
        <p:nvSpPr>
          <p:cNvPr id="28" name="文本框 27"/>
          <p:cNvSpPr>
            <a:spLocks noGrp="1"/>
          </p:cNvSpPr>
          <p:nvPr/>
        </p:nvSpPr>
        <p:spPr>
          <a:xfrm>
            <a:off x="6477000" y="4426903"/>
            <a:ext cx="5189855" cy="302260"/>
          </a:xfrm>
          <a:prstGeom prst="rect">
            <a:avLst/>
          </a:prstGeom>
          <a:noFill/>
        </p:spPr>
        <p:txBody>
          <a:bodyPr vert="horz" wrap="square" lIns="25400" tIns="12700" rIns="25400" bIns="12700" anchor="ctr">
            <a:spAutoFit/>
          </a:bodyPr>
          <a:lstStyle/>
          <a:p>
            <a:pPr algn="ctr">
              <a:buNone/>
            </a:pPr>
            <a:r>
              <a:rPr b="1">
                <a:solidFill>
                  <a:srgbClr val="085B97"/>
                </a:solidFill>
                <a:latin typeface="微软雅黑" panose="020B0503020204020204" charset="-122"/>
                <a:ea typeface="微软雅黑" panose="020B0503020204020204" charset="-122"/>
                <a:cs typeface="微软雅黑" panose="020B0503020204020204" charset="-122"/>
              </a:rPr>
              <a:t>Bx+By+Bz</a:t>
            </a:r>
            <a:r>
              <a:rPr b="1">
                <a:solidFill>
                  <a:srgbClr val="085B97"/>
                </a:solidFill>
                <a:latin typeface="微软雅黑" panose="020B0503020204020204" charset="-122"/>
                <a:ea typeface="微软雅黑" panose="020B0503020204020204" charset="-122"/>
                <a:cs typeface="微软雅黑" panose="020B0503020204020204" charset="-122"/>
              </a:rPr>
              <a:t>综合场 </a:t>
            </a:r>
            <a:r>
              <a:rPr b="1">
                <a:solidFill>
                  <a:srgbClr val="085B97"/>
                </a:solidFill>
                <a:latin typeface="微软雅黑" panose="020B0503020204020204" charset="-122"/>
                <a:ea typeface="微软雅黑" panose="020B0503020204020204" charset="-122"/>
                <a:cs typeface="微软雅黑" panose="020B0503020204020204" charset="-122"/>
              </a:rPr>
              <a:t>/ </a:t>
            </a:r>
            <a:r>
              <a:rPr b="1">
                <a:solidFill>
                  <a:srgbClr val="085B97"/>
                </a:solidFill>
                <a:latin typeface="微软雅黑" panose="020B0503020204020204" charset="-122"/>
                <a:ea typeface="微软雅黑" panose="020B0503020204020204" charset="-122"/>
                <a:cs typeface="微软雅黑" panose="020B0503020204020204" charset="-122"/>
              </a:rPr>
              <a:t>改变磁倾角</a:t>
            </a:r>
            <a:r>
              <a:rPr b="1">
                <a:solidFill>
                  <a:srgbClr val="085B97"/>
                </a:solidFill>
                <a:latin typeface="微软雅黑" panose="020B0503020204020204" charset="-122"/>
                <a:ea typeface="微软雅黑" panose="020B0503020204020204" charset="-122"/>
                <a:cs typeface="微软雅黑" panose="020B0503020204020204" charset="-122"/>
              </a:rPr>
              <a:t>I / </a:t>
            </a:r>
            <a:r>
              <a:rPr b="1">
                <a:solidFill>
                  <a:srgbClr val="085B97"/>
                </a:solidFill>
                <a:latin typeface="微软雅黑" panose="020B0503020204020204" charset="-122"/>
                <a:ea typeface="微软雅黑" panose="020B0503020204020204" charset="-122"/>
                <a:cs typeface="微软雅黑" panose="020B0503020204020204" charset="-122"/>
              </a:rPr>
              <a:t>改变磁偏角</a:t>
            </a:r>
            <a:r>
              <a:rPr b="1">
                <a:solidFill>
                  <a:srgbClr val="085B97"/>
                </a:solidFill>
                <a:latin typeface="微软雅黑" panose="020B0503020204020204" charset="-122"/>
                <a:ea typeface="微软雅黑" panose="020B0503020204020204" charset="-122"/>
                <a:cs typeface="微软雅黑" panose="020B0503020204020204" charset="-122"/>
              </a:rPr>
              <a:t>D</a:t>
            </a:r>
            <a:endParaRPr b="1">
              <a:solidFill>
                <a:srgbClr val="085B97"/>
              </a:solidFill>
              <a:latin typeface="微软雅黑" panose="020B0503020204020204" charset="-122"/>
              <a:ea typeface="微软雅黑" panose="020B0503020204020204" charset="-122"/>
              <a:cs typeface="微软雅黑" panose="020B0503020204020204" charset="-122"/>
            </a:endParaRPr>
          </a:p>
        </p:txBody>
      </p:sp>
      <p:sp>
        <p:nvSpPr>
          <p:cNvPr id="29" name="文本框 28"/>
          <p:cNvSpPr>
            <a:spLocks noGrp="1"/>
          </p:cNvSpPr>
          <p:nvPr/>
        </p:nvSpPr>
        <p:spPr>
          <a:xfrm>
            <a:off x="6577965" y="4965383"/>
            <a:ext cx="5169535" cy="302260"/>
          </a:xfrm>
          <a:prstGeom prst="rect">
            <a:avLst/>
          </a:prstGeom>
          <a:noFill/>
        </p:spPr>
        <p:txBody>
          <a:bodyPr vert="horz" wrap="square" lIns="25400" tIns="12700" rIns="25400" bIns="12700" anchor="ctr">
            <a:spAutoFit/>
          </a:bodyPr>
          <a:lstStyle/>
          <a:p>
            <a:pPr algn="ctr">
              <a:buNone/>
            </a:pPr>
            <a:r>
              <a:rPr>
                <a:solidFill>
                  <a:srgbClr val="5F6973"/>
                </a:solidFill>
                <a:latin typeface="微软雅黑" panose="020B0503020204020204" charset="-122"/>
                <a:ea typeface="微软雅黑" panose="020B0503020204020204" charset="-122"/>
                <a:cs typeface="微软雅黑" panose="020B0503020204020204" charset="-122"/>
              </a:rPr>
              <a:t>平面形态 </a:t>
            </a:r>
            <a:r>
              <a:rPr>
                <a:solidFill>
                  <a:srgbClr val="5F6973"/>
                </a:solidFill>
                <a:latin typeface="微软雅黑" panose="020B0503020204020204" charset="-122"/>
                <a:ea typeface="微软雅黑" panose="020B0503020204020204" charset="-122"/>
                <a:cs typeface="微软雅黑" panose="020B0503020204020204" charset="-122"/>
              </a:rPr>
              <a:t>· </a:t>
            </a:r>
            <a:r>
              <a:rPr>
                <a:solidFill>
                  <a:srgbClr val="5F6973"/>
                </a:solidFill>
                <a:latin typeface="微软雅黑" panose="020B0503020204020204" charset="-122"/>
                <a:ea typeface="微软雅黑" panose="020B0503020204020204" charset="-122"/>
                <a:cs typeface="微软雅黑" panose="020B0503020204020204" charset="-122"/>
              </a:rPr>
              <a:t>响应幅值 </a:t>
            </a:r>
            <a:r>
              <a:rPr>
                <a:solidFill>
                  <a:srgbClr val="5F6973"/>
                </a:solidFill>
                <a:latin typeface="微软雅黑" panose="020B0503020204020204" charset="-122"/>
                <a:ea typeface="微软雅黑" panose="020B0503020204020204" charset="-122"/>
                <a:cs typeface="微软雅黑" panose="020B0503020204020204" charset="-122"/>
              </a:rPr>
              <a:t>· </a:t>
            </a:r>
            <a:r>
              <a:rPr>
                <a:solidFill>
                  <a:srgbClr val="5F6973"/>
                </a:solidFill>
                <a:latin typeface="微软雅黑" panose="020B0503020204020204" charset="-122"/>
                <a:ea typeface="微软雅黑" panose="020B0503020204020204" charset="-122"/>
                <a:cs typeface="微软雅黑" panose="020B0503020204020204" charset="-122"/>
              </a:rPr>
              <a:t>极值位置 </a:t>
            </a:r>
            <a:r>
              <a:rPr>
                <a:solidFill>
                  <a:srgbClr val="5F6973"/>
                </a:solidFill>
                <a:latin typeface="微软雅黑" panose="020B0503020204020204" charset="-122"/>
                <a:ea typeface="微软雅黑" panose="020B0503020204020204" charset="-122"/>
                <a:cs typeface="微软雅黑" panose="020B0503020204020204" charset="-122"/>
              </a:rPr>
              <a:t>· </a:t>
            </a:r>
            <a:r>
              <a:rPr>
                <a:solidFill>
                  <a:srgbClr val="5F6973"/>
                </a:solidFill>
                <a:latin typeface="微软雅黑" panose="020B0503020204020204" charset="-122"/>
                <a:ea typeface="微软雅黑" panose="020B0503020204020204" charset="-122"/>
                <a:cs typeface="微软雅黑" panose="020B0503020204020204" charset="-122"/>
              </a:rPr>
              <a:t>传感器点三分量</a:t>
            </a:r>
            <a:endParaRPr>
              <a:solidFill>
                <a:srgbClr val="5F6973"/>
              </a:solidFill>
              <a:latin typeface="微软雅黑" panose="020B0503020204020204" charset="-122"/>
              <a:ea typeface="微软雅黑" panose="020B0503020204020204" charset="-122"/>
              <a:cs typeface="微软雅黑" panose="020B0503020204020204" charset="-122"/>
            </a:endParaRPr>
          </a:p>
        </p:txBody>
      </p:sp>
      <p:sp>
        <p:nvSpPr>
          <p:cNvPr id="30" name="直接连接符 29"/>
          <p:cNvSpPr>
            <a:spLocks noGrp="1"/>
          </p:cNvSpPr>
          <p:nvPr/>
        </p:nvSpPr>
        <p:spPr>
          <a:xfrm>
            <a:off x="5943600" y="3365500"/>
            <a:ext cx="279400" cy="0"/>
          </a:xfrm>
          <a:prstGeom prst="line">
            <a:avLst/>
          </a:prstGeom>
          <a:ln w="38100">
            <a:solidFill>
              <a:srgbClr val="ED1C24"/>
            </a:solidFill>
            <a:tailEnd type="arrow"/>
          </a:ln>
        </p:spPr>
        <p:style>
          <a:lnRef idx="1">
            <a:schemeClr val="accent1"/>
          </a:lnRef>
          <a:fillRef idx="0">
            <a:schemeClr val="accent1"/>
          </a:fillRef>
          <a:effectRef idx="0">
            <a:schemeClr val="accent1"/>
          </a:effectRef>
          <a:fontRef idx="minor">
            <a:schemeClr val="tx1"/>
          </a:fontRef>
        </p:style>
      </p:sp>
      <p:sp>
        <p:nvSpPr>
          <p:cNvPr id="31" name="矩形 30"/>
          <p:cNvSpPr>
            <a:spLocks noGrp="1"/>
          </p:cNvSpPr>
          <p:nvPr/>
        </p:nvSpPr>
        <p:spPr>
          <a:xfrm>
            <a:off x="762000" y="5664200"/>
            <a:ext cx="10668000" cy="762000"/>
          </a:xfrm>
          <a:prstGeom prst="rect">
            <a:avLst/>
          </a:prstGeom>
          <a:solidFill>
            <a:srgbClr val="DAE5F4"/>
          </a:solidFill>
          <a:ln w="12700" cap="flat" cmpd="sng">
            <a:noFill/>
            <a:prstDash val="solid"/>
            <a:miter/>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32" name="文本框 31"/>
          <p:cNvSpPr>
            <a:spLocks noGrp="1"/>
          </p:cNvSpPr>
          <p:nvPr/>
        </p:nvSpPr>
        <p:spPr>
          <a:xfrm>
            <a:off x="990600" y="5893435"/>
            <a:ext cx="10236200" cy="302647"/>
          </a:xfrm>
          <a:prstGeom prst="rect">
            <a:avLst/>
          </a:prstGeom>
          <a:noFill/>
        </p:spPr>
        <p:txBody>
          <a:bodyPr vert="horz" wrap="square" lIns="25400" tIns="12700" rIns="25400" bIns="12700" anchor="ctr">
            <a:spAutoFit/>
          </a:bodyPr>
          <a:lstStyle/>
          <a:p>
            <a:r>
              <a:rPr>
                <a:solidFill>
                  <a:srgbClr val="191919"/>
                </a:solidFill>
                <a:latin typeface="微软雅黑" panose="020B0503020204020204" charset="-122"/>
                <a:ea typeface="微软雅黑" panose="020B0503020204020204" charset="-122"/>
                <a:cs typeface="微软雅黑" panose="020B0503020204020204" charset="-122"/>
              </a:rPr>
              <a:t>先用仅</a:t>
            </a:r>
            <a:r>
              <a:rPr>
                <a:solidFill>
                  <a:srgbClr val="191919"/>
                </a:solidFill>
                <a:latin typeface="微软雅黑" panose="020B0503020204020204" charset="-122"/>
                <a:ea typeface="微软雅黑" panose="020B0503020204020204" charset="-122"/>
                <a:cs typeface="微软雅黑" panose="020B0503020204020204" charset="-122"/>
              </a:rPr>
              <a:t>Bx/By/Bz</a:t>
            </a:r>
            <a:r>
              <a:rPr>
                <a:solidFill>
                  <a:srgbClr val="191919"/>
                </a:solidFill>
                <a:latin typeface="微软雅黑" panose="020B0503020204020204" charset="-122"/>
                <a:ea typeface="微软雅黑" panose="020B0503020204020204" charset="-122"/>
                <a:cs typeface="微软雅黑" panose="020B0503020204020204" charset="-122"/>
              </a:rPr>
              <a:t>识别方向贡献，再用综合场与</a:t>
            </a:r>
            <a:r>
              <a:rPr>
                <a:solidFill>
                  <a:srgbClr val="191919"/>
                </a:solidFill>
                <a:latin typeface="微软雅黑" panose="020B0503020204020204" charset="-122"/>
                <a:ea typeface="微软雅黑" panose="020B0503020204020204" charset="-122"/>
                <a:cs typeface="微软雅黑" panose="020B0503020204020204" charset="-122"/>
              </a:rPr>
              <a:t>I/D</a:t>
            </a:r>
            <a:r>
              <a:rPr>
                <a:solidFill>
                  <a:srgbClr val="191919"/>
                </a:solidFill>
                <a:latin typeface="微软雅黑" panose="020B0503020204020204" charset="-122"/>
                <a:ea typeface="微软雅黑" panose="020B0503020204020204" charset="-122"/>
                <a:cs typeface="微软雅黑" panose="020B0503020204020204" charset="-122"/>
              </a:rPr>
              <a:t>扫描逼近真实工况。</a:t>
            </a:r>
            <a:endParaRPr>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34" name="文本框 33"/>
          <p:cNvSpPr>
            <a:spLocks noGrp="1"/>
          </p:cNvSpPr>
          <p:nvPr/>
        </p:nvSpPr>
        <p:spPr>
          <a:xfrm>
            <a:off x="11366500" y="6636299"/>
            <a:ext cx="482600" cy="110800"/>
          </a:xfrm>
          <a:prstGeom prst="rect">
            <a:avLst/>
          </a:prstGeom>
          <a:noFill/>
        </p:spPr>
        <p:txBody>
          <a:bodyPr vert="horz" wrap="square" lIns="12700" tIns="0" rIns="12700" bIns="0" anchor="ctr">
            <a:spAutoFit/>
          </a:bodyPr>
          <a:lstStyle/>
          <a:p>
            <a:pPr algn="r">
              <a:buNone/>
            </a:pPr>
            <a:r>
              <a:rPr sz="720">
                <a:solidFill>
                  <a:srgbClr val="5F6973"/>
                </a:solidFill>
                <a:latin typeface="微软雅黑" panose="020B0503020204020204" charset="-122"/>
                <a:ea typeface="微软雅黑" panose="020B0503020204020204" charset="-122"/>
                <a:cs typeface="微软雅黑" panose="020B0503020204020204" charset="-122"/>
              </a:rPr>
              <a:t>12</a:t>
            </a:r>
            <a:endParaRPr sz="720">
              <a:solidFill>
                <a:srgbClr val="5F6973"/>
              </a:solidFill>
              <a:latin typeface="微软雅黑" panose="020B0503020204020204" charset="-122"/>
              <a:ea typeface="微软雅黑" panose="020B0503020204020204" charset="-122"/>
              <a:cs typeface="微软雅黑" panose="020B0503020204020204" charset="-122"/>
            </a:endParaRPr>
          </a:p>
        </p:txBody>
      </p:sp>
      <p:pic>
        <p:nvPicPr>
          <p:cNvPr id="6" name="Image 0" descr="/mnt/data/tian_unzip/ppt/media/image1.png"/>
          <p:cNvPicPr>
            <a:picLocks noChangeAspect="1"/>
          </p:cNvPicPr>
          <p:nvPr/>
        </p:nvPicPr>
        <p:blipFill>
          <a:blip r:embed="rId5"/>
          <a:stretch>
            <a:fillRect/>
          </a:stretch>
        </p:blipFill>
        <p:spPr>
          <a:xfrm>
            <a:off x="9829800" y="109728"/>
            <a:ext cx="1965960" cy="530352"/>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p:sp>
        <p:nvSpPr>
          <p:cNvPr id="2" name="矩形 1"/>
          <p:cNvSpPr>
            <a:spLocks noGrp="1"/>
          </p:cNvSpPr>
          <p:nvPr/>
        </p:nvSpPr>
        <p:spPr>
          <a:xfrm>
            <a:off x="0" y="0"/>
            <a:ext cx="3492500" cy="6858000"/>
          </a:xfrm>
          <a:prstGeom prst="rect">
            <a:avLst/>
          </a:prstGeom>
          <a:solidFill>
            <a:srgbClr val="085B97"/>
          </a:solidFill>
          <a:ln w="12700" cap="flat" cmpd="sng">
            <a:noFill/>
            <a:prstDash val="solid"/>
            <a:miter/>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3" name="文本框 2"/>
          <p:cNvSpPr>
            <a:spLocks noGrp="1"/>
          </p:cNvSpPr>
          <p:nvPr/>
        </p:nvSpPr>
        <p:spPr>
          <a:xfrm>
            <a:off x="304800" y="2180595"/>
            <a:ext cx="2857500" cy="564257"/>
          </a:xfrm>
          <a:prstGeom prst="rect">
            <a:avLst/>
          </a:prstGeom>
          <a:noFill/>
        </p:spPr>
        <p:txBody>
          <a:bodyPr vert="horz" wrap="square" lIns="25400" tIns="12700" rIns="25400" bIns="12700" anchor="ctr">
            <a:spAutoFit/>
          </a:bodyPr>
          <a:lstStyle/>
          <a:p>
            <a:pPr algn="ctr">
              <a:buNone/>
            </a:pPr>
            <a:r>
              <a:rPr sz="3500">
                <a:solidFill>
                  <a:srgbClr val="FFFFFF"/>
                </a:solidFill>
                <a:latin typeface="微软雅黑" panose="020B0503020204020204" charset="-122"/>
                <a:ea typeface="微软雅黑" panose="020B0503020204020204" charset="-122"/>
                <a:cs typeface="微软雅黑" panose="020B0503020204020204" charset="-122"/>
              </a:rPr>
              <a:t>汇报提纲</a:t>
            </a:r>
            <a:endParaRPr sz="3500">
              <a:solidFill>
                <a:srgbClr val="FFFFFF"/>
              </a:solidFill>
              <a:latin typeface="微软雅黑" panose="020B0503020204020204" charset="-122"/>
              <a:ea typeface="微软雅黑" panose="020B0503020204020204" charset="-122"/>
              <a:cs typeface="微软雅黑" panose="020B0503020204020204" charset="-122"/>
            </a:endParaRPr>
          </a:p>
        </p:txBody>
      </p:sp>
      <p:sp>
        <p:nvSpPr>
          <p:cNvPr id="4" name="文本框 3"/>
          <p:cNvSpPr>
            <a:spLocks noGrp="1"/>
          </p:cNvSpPr>
          <p:nvPr/>
        </p:nvSpPr>
        <p:spPr>
          <a:xfrm>
            <a:off x="584200" y="3161928"/>
            <a:ext cx="2349500" cy="379591"/>
          </a:xfrm>
          <a:prstGeom prst="rect">
            <a:avLst/>
          </a:prstGeom>
          <a:noFill/>
        </p:spPr>
        <p:txBody>
          <a:bodyPr vert="horz" wrap="square" lIns="25400" tIns="12700" rIns="25400" bIns="12700" anchor="ctr">
            <a:spAutoFit/>
          </a:bodyPr>
          <a:lstStyle/>
          <a:p>
            <a:pPr algn="ctr">
              <a:buNone/>
            </a:pPr>
            <a:r>
              <a:rPr sz="2300">
                <a:solidFill>
                  <a:srgbClr val="FFFFFF"/>
                </a:solidFill>
                <a:latin typeface="微软雅黑" panose="020B0503020204020204" charset="-122"/>
                <a:ea typeface="微软雅黑" panose="020B0503020204020204" charset="-122"/>
                <a:cs typeface="微软雅黑" panose="020B0503020204020204" charset="-122"/>
              </a:rPr>
              <a:t>CONTENTS</a:t>
            </a:r>
            <a:endParaRPr sz="2300">
              <a:solidFill>
                <a:srgbClr val="FFFFFF"/>
              </a:solidFill>
              <a:latin typeface="微软雅黑" panose="020B0503020204020204" charset="-122"/>
              <a:ea typeface="微软雅黑" panose="020B0503020204020204" charset="-122"/>
              <a:cs typeface="微软雅黑" panose="020B0503020204020204" charset="-122"/>
            </a:endParaRPr>
          </a:p>
        </p:txBody>
      </p:sp>
      <p:sp>
        <p:nvSpPr>
          <p:cNvPr id="7" name="文本框 6"/>
          <p:cNvSpPr>
            <a:spLocks noGrp="1"/>
          </p:cNvSpPr>
          <p:nvPr/>
        </p:nvSpPr>
        <p:spPr>
          <a:xfrm>
            <a:off x="5461000" y="1559411"/>
            <a:ext cx="965200" cy="333425"/>
          </a:xfrm>
          <a:prstGeom prst="rect">
            <a:avLst/>
          </a:prstGeom>
          <a:noFill/>
        </p:spPr>
        <p:txBody>
          <a:bodyPr vert="horz" wrap="square" lIns="25400" tIns="12700" rIns="25400" bIns="12700" anchor="ctr">
            <a:spAutoFit/>
          </a:bodyPr>
          <a:lstStyle/>
          <a:p>
            <a:r>
              <a:rPr sz="2000" b="1">
                <a:solidFill>
                  <a:srgbClr val="191919"/>
                </a:solidFill>
                <a:latin typeface="微软雅黑" panose="020B0503020204020204" charset="-122"/>
                <a:ea typeface="微软雅黑" panose="020B0503020204020204" charset="-122"/>
                <a:cs typeface="微软雅黑" panose="020B0503020204020204" charset="-122"/>
              </a:rPr>
              <a:t>01 /</a:t>
            </a:r>
            <a:endParaRPr sz="2000" b="1">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8" name="文本框 7"/>
          <p:cNvSpPr>
            <a:spLocks noGrp="1"/>
          </p:cNvSpPr>
          <p:nvPr/>
        </p:nvSpPr>
        <p:spPr>
          <a:xfrm>
            <a:off x="6502400" y="1559411"/>
            <a:ext cx="4572000" cy="333425"/>
          </a:xfrm>
          <a:prstGeom prst="rect">
            <a:avLst/>
          </a:prstGeom>
          <a:noFill/>
        </p:spPr>
        <p:txBody>
          <a:bodyPr vert="horz" wrap="square" lIns="25400" tIns="12700" rIns="25400" bIns="12700" anchor="ctr">
            <a:spAutoFit/>
          </a:bodyPr>
          <a:lstStyle/>
          <a:p>
            <a:r>
              <a:rPr sz="2000" b="1">
                <a:solidFill>
                  <a:srgbClr val="191919"/>
                </a:solidFill>
                <a:latin typeface="微软雅黑" panose="020B0503020204020204" charset="-122"/>
                <a:ea typeface="微软雅黑" panose="020B0503020204020204" charset="-122"/>
                <a:cs typeface="微软雅黑" panose="020B0503020204020204" charset="-122"/>
              </a:rPr>
              <a:t>研究背景与意义</a:t>
            </a:r>
            <a:endParaRPr sz="2000" b="1">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9" name="文本框 8"/>
          <p:cNvSpPr>
            <a:spLocks noGrp="1"/>
          </p:cNvSpPr>
          <p:nvPr/>
        </p:nvSpPr>
        <p:spPr>
          <a:xfrm>
            <a:off x="5461000" y="2296011"/>
            <a:ext cx="965200" cy="333425"/>
          </a:xfrm>
          <a:prstGeom prst="rect">
            <a:avLst/>
          </a:prstGeom>
          <a:noFill/>
        </p:spPr>
        <p:txBody>
          <a:bodyPr vert="horz" wrap="square" lIns="25400" tIns="12700" rIns="25400" bIns="12700" anchor="ctr">
            <a:spAutoFit/>
          </a:bodyPr>
          <a:lstStyle/>
          <a:p>
            <a:r>
              <a:rPr sz="2000" b="1">
                <a:solidFill>
                  <a:srgbClr val="191919"/>
                </a:solidFill>
                <a:latin typeface="微软雅黑" panose="020B0503020204020204" charset="-122"/>
                <a:ea typeface="微软雅黑" panose="020B0503020204020204" charset="-122"/>
                <a:cs typeface="微软雅黑" panose="020B0503020204020204" charset="-122"/>
              </a:rPr>
              <a:t>02 /</a:t>
            </a:r>
            <a:endParaRPr sz="2000" b="1">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10" name="文本框 9"/>
          <p:cNvSpPr>
            <a:spLocks noGrp="1"/>
          </p:cNvSpPr>
          <p:nvPr/>
        </p:nvSpPr>
        <p:spPr>
          <a:xfrm>
            <a:off x="6502400" y="2296011"/>
            <a:ext cx="4572000" cy="333425"/>
          </a:xfrm>
          <a:prstGeom prst="rect">
            <a:avLst/>
          </a:prstGeom>
          <a:noFill/>
        </p:spPr>
        <p:txBody>
          <a:bodyPr vert="horz" wrap="square" lIns="25400" tIns="12700" rIns="25400" bIns="12700" anchor="ctr">
            <a:spAutoFit/>
          </a:bodyPr>
          <a:lstStyle/>
          <a:p>
            <a:r>
              <a:rPr sz="2000" b="1">
                <a:solidFill>
                  <a:srgbClr val="191919"/>
                </a:solidFill>
                <a:latin typeface="微软雅黑" panose="020B0503020204020204" charset="-122"/>
                <a:ea typeface="微软雅黑" panose="020B0503020204020204" charset="-122"/>
                <a:cs typeface="微软雅黑" panose="020B0503020204020204" charset="-122"/>
              </a:rPr>
              <a:t>理论基础与方法</a:t>
            </a:r>
            <a:endParaRPr sz="2000" b="1">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11" name="文本框 10"/>
          <p:cNvSpPr>
            <a:spLocks noGrp="1"/>
          </p:cNvSpPr>
          <p:nvPr/>
        </p:nvSpPr>
        <p:spPr>
          <a:xfrm>
            <a:off x="5461000" y="3032611"/>
            <a:ext cx="965200" cy="333425"/>
          </a:xfrm>
          <a:prstGeom prst="rect">
            <a:avLst/>
          </a:prstGeom>
          <a:noFill/>
        </p:spPr>
        <p:txBody>
          <a:bodyPr vert="horz" wrap="square" lIns="25400" tIns="12700" rIns="25400" bIns="12700" anchor="ctr">
            <a:spAutoFit/>
          </a:bodyPr>
          <a:lstStyle/>
          <a:p>
            <a:r>
              <a:rPr sz="2000" b="1">
                <a:solidFill>
                  <a:srgbClr val="ED1C24"/>
                </a:solidFill>
                <a:latin typeface="微软雅黑" panose="020B0503020204020204" charset="-122"/>
                <a:ea typeface="微软雅黑" panose="020B0503020204020204" charset="-122"/>
                <a:cs typeface="微软雅黑" panose="020B0503020204020204" charset="-122"/>
              </a:rPr>
              <a:t>03 /</a:t>
            </a:r>
            <a:endParaRPr sz="2000" b="1">
              <a:solidFill>
                <a:srgbClr val="ED1C24"/>
              </a:solidFill>
              <a:latin typeface="微软雅黑" panose="020B0503020204020204" charset="-122"/>
              <a:ea typeface="微软雅黑" panose="020B0503020204020204" charset="-122"/>
              <a:cs typeface="微软雅黑" panose="020B0503020204020204" charset="-122"/>
            </a:endParaRPr>
          </a:p>
        </p:txBody>
      </p:sp>
      <p:sp>
        <p:nvSpPr>
          <p:cNvPr id="12" name="文本框 11"/>
          <p:cNvSpPr>
            <a:spLocks noGrp="1"/>
          </p:cNvSpPr>
          <p:nvPr/>
        </p:nvSpPr>
        <p:spPr>
          <a:xfrm>
            <a:off x="6502400" y="3032611"/>
            <a:ext cx="4572000" cy="333425"/>
          </a:xfrm>
          <a:prstGeom prst="rect">
            <a:avLst/>
          </a:prstGeom>
          <a:noFill/>
        </p:spPr>
        <p:txBody>
          <a:bodyPr vert="horz" wrap="square" lIns="25400" tIns="12700" rIns="25400" bIns="12700" anchor="ctr">
            <a:spAutoFit/>
          </a:bodyPr>
          <a:lstStyle/>
          <a:p>
            <a:r>
              <a:rPr sz="2000" b="1">
                <a:solidFill>
                  <a:srgbClr val="ED1C24"/>
                </a:solidFill>
                <a:latin typeface="微软雅黑" panose="020B0503020204020204" charset="-122"/>
                <a:ea typeface="微软雅黑" panose="020B0503020204020204" charset="-122"/>
                <a:cs typeface="微软雅黑" panose="020B0503020204020204" charset="-122"/>
              </a:rPr>
              <a:t>模型构建与设置</a:t>
            </a:r>
            <a:endParaRPr sz="2000" b="1">
              <a:solidFill>
                <a:srgbClr val="ED1C24"/>
              </a:solidFill>
              <a:latin typeface="微软雅黑" panose="020B0503020204020204" charset="-122"/>
              <a:ea typeface="微软雅黑" panose="020B0503020204020204" charset="-122"/>
              <a:cs typeface="微软雅黑" panose="020B0503020204020204" charset="-122"/>
            </a:endParaRPr>
          </a:p>
        </p:txBody>
      </p:sp>
      <p:sp>
        <p:nvSpPr>
          <p:cNvPr id="13" name="文本框 12"/>
          <p:cNvSpPr>
            <a:spLocks noGrp="1"/>
          </p:cNvSpPr>
          <p:nvPr/>
        </p:nvSpPr>
        <p:spPr>
          <a:xfrm>
            <a:off x="5461000" y="3769211"/>
            <a:ext cx="965200" cy="333425"/>
          </a:xfrm>
          <a:prstGeom prst="rect">
            <a:avLst/>
          </a:prstGeom>
          <a:noFill/>
        </p:spPr>
        <p:txBody>
          <a:bodyPr vert="horz" wrap="square" lIns="25400" tIns="12700" rIns="25400" bIns="12700" anchor="ctr">
            <a:spAutoFit/>
          </a:bodyPr>
          <a:lstStyle/>
          <a:p>
            <a:r>
              <a:rPr sz="2000" b="1">
                <a:solidFill>
                  <a:srgbClr val="191919"/>
                </a:solidFill>
                <a:latin typeface="微软雅黑" panose="020B0503020204020204" charset="-122"/>
                <a:ea typeface="微软雅黑" panose="020B0503020204020204" charset="-122"/>
                <a:cs typeface="微软雅黑" panose="020B0503020204020204" charset="-122"/>
              </a:rPr>
              <a:t>04 /</a:t>
            </a:r>
            <a:endParaRPr sz="2000" b="1">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14" name="文本框 13"/>
          <p:cNvSpPr>
            <a:spLocks noGrp="1"/>
          </p:cNvSpPr>
          <p:nvPr/>
        </p:nvSpPr>
        <p:spPr>
          <a:xfrm>
            <a:off x="6502400" y="3769211"/>
            <a:ext cx="4572000" cy="333425"/>
          </a:xfrm>
          <a:prstGeom prst="rect">
            <a:avLst/>
          </a:prstGeom>
          <a:noFill/>
        </p:spPr>
        <p:txBody>
          <a:bodyPr vert="horz" wrap="square" lIns="25400" tIns="12700" rIns="25400" bIns="12700" anchor="ctr">
            <a:spAutoFit/>
          </a:bodyPr>
          <a:lstStyle/>
          <a:p>
            <a:r>
              <a:rPr sz="2000" b="1">
                <a:solidFill>
                  <a:srgbClr val="191919"/>
                </a:solidFill>
                <a:latin typeface="微软雅黑" panose="020B0503020204020204" charset="-122"/>
                <a:ea typeface="微软雅黑" panose="020B0503020204020204" charset="-122"/>
                <a:cs typeface="微软雅黑" panose="020B0503020204020204" charset="-122"/>
              </a:rPr>
              <a:t>仿真结果与认识</a:t>
            </a:r>
            <a:endParaRPr sz="2000" b="1">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15" name="文本框 14"/>
          <p:cNvSpPr>
            <a:spLocks noGrp="1"/>
          </p:cNvSpPr>
          <p:nvPr/>
        </p:nvSpPr>
        <p:spPr>
          <a:xfrm>
            <a:off x="5461000" y="4505811"/>
            <a:ext cx="965200" cy="333425"/>
          </a:xfrm>
          <a:prstGeom prst="rect">
            <a:avLst/>
          </a:prstGeom>
          <a:noFill/>
        </p:spPr>
        <p:txBody>
          <a:bodyPr vert="horz" wrap="square" lIns="25400" tIns="12700" rIns="25400" bIns="12700" anchor="ctr">
            <a:spAutoFit/>
          </a:bodyPr>
          <a:lstStyle/>
          <a:p>
            <a:r>
              <a:rPr sz="2000" b="1">
                <a:solidFill>
                  <a:srgbClr val="191919"/>
                </a:solidFill>
                <a:latin typeface="微软雅黑" panose="020B0503020204020204" charset="-122"/>
                <a:ea typeface="微软雅黑" panose="020B0503020204020204" charset="-122"/>
                <a:cs typeface="微软雅黑" panose="020B0503020204020204" charset="-122"/>
              </a:rPr>
              <a:t>05 /</a:t>
            </a:r>
            <a:endParaRPr sz="2000" b="1">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16" name="文本框 15"/>
          <p:cNvSpPr>
            <a:spLocks noGrp="1"/>
          </p:cNvSpPr>
          <p:nvPr/>
        </p:nvSpPr>
        <p:spPr>
          <a:xfrm>
            <a:off x="6502400" y="4505811"/>
            <a:ext cx="4572000" cy="333425"/>
          </a:xfrm>
          <a:prstGeom prst="rect">
            <a:avLst/>
          </a:prstGeom>
          <a:noFill/>
        </p:spPr>
        <p:txBody>
          <a:bodyPr vert="horz" wrap="square" lIns="25400" tIns="12700" rIns="25400" bIns="12700" anchor="ctr">
            <a:spAutoFit/>
          </a:bodyPr>
          <a:lstStyle/>
          <a:p>
            <a:r>
              <a:rPr sz="2000" b="1">
                <a:solidFill>
                  <a:srgbClr val="191919"/>
                </a:solidFill>
                <a:latin typeface="微软雅黑" panose="020B0503020204020204" charset="-122"/>
                <a:ea typeface="微软雅黑" panose="020B0503020204020204" charset="-122"/>
                <a:cs typeface="微软雅黑" panose="020B0503020204020204" charset="-122"/>
              </a:rPr>
              <a:t>结论与展望</a:t>
            </a:r>
            <a:endParaRPr sz="2000" b="1">
              <a:solidFill>
                <a:srgbClr val="191919"/>
              </a:solidFill>
              <a:latin typeface="微软雅黑" panose="020B0503020204020204" charset="-122"/>
              <a:ea typeface="微软雅黑" panose="020B0503020204020204" charset="-122"/>
              <a:cs typeface="微软雅黑" panose="020B0503020204020204" charset="-122"/>
            </a:endParaRPr>
          </a:p>
        </p:txBody>
      </p:sp>
      <p:pic>
        <p:nvPicPr>
          <p:cNvPr id="6" name="Image 0" descr="/mnt/data/tian_unzip/ppt/media/image1.png"/>
          <p:cNvPicPr>
            <a:picLocks noChangeAspect="1"/>
          </p:cNvPicPr>
          <p:nvPr/>
        </p:nvPicPr>
        <p:blipFill>
          <a:blip r:embed="rId1"/>
          <a:stretch>
            <a:fillRect/>
          </a:stretch>
        </p:blipFill>
        <p:spPr>
          <a:xfrm>
            <a:off x="9829800" y="109728"/>
            <a:ext cx="1965960" cy="530352"/>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p:sp>
        <p:nvSpPr>
          <p:cNvPr id="2" name="矩形 1"/>
          <p:cNvSpPr>
            <a:spLocks noGrp="1"/>
          </p:cNvSpPr>
          <p:nvPr/>
        </p:nvSpPr>
        <p:spPr>
          <a:xfrm>
            <a:off x="368300" y="304800"/>
            <a:ext cx="723900" cy="723900"/>
          </a:xfrm>
          <a:prstGeom prst="rect">
            <a:avLst/>
          </a:prstGeom>
          <a:solidFill>
            <a:srgbClr val="085B97"/>
          </a:solidFill>
          <a:ln w="12700" cap="flat" cmpd="sng">
            <a:noFill/>
            <a:prstDash val="solid"/>
            <a:miter/>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3" name="文本框 2"/>
          <p:cNvSpPr>
            <a:spLocks noGrp="1"/>
          </p:cNvSpPr>
          <p:nvPr/>
        </p:nvSpPr>
        <p:spPr>
          <a:xfrm>
            <a:off x="368300" y="281717"/>
            <a:ext cx="723900" cy="348813"/>
          </a:xfrm>
          <a:prstGeom prst="rect">
            <a:avLst/>
          </a:prstGeom>
          <a:noFill/>
        </p:spPr>
        <p:txBody>
          <a:bodyPr vert="horz" wrap="square" lIns="25400" tIns="12700" rIns="25400" bIns="12700" anchor="ctr">
            <a:spAutoFit/>
          </a:bodyPr>
          <a:lstStyle/>
          <a:p>
            <a:pPr algn="ctr">
              <a:buNone/>
            </a:pPr>
            <a:r>
              <a:rPr sz="2100">
                <a:solidFill>
                  <a:srgbClr val="FFFFFF"/>
                </a:solidFill>
                <a:latin typeface="微软雅黑" panose="020B0503020204020204" charset="-122"/>
                <a:ea typeface="微软雅黑" panose="020B0503020204020204" charset="-122"/>
                <a:cs typeface="微软雅黑" panose="020B0503020204020204" charset="-122"/>
              </a:rPr>
              <a:t>03</a:t>
            </a:r>
            <a:endParaRPr sz="2100">
              <a:solidFill>
                <a:srgbClr val="FFFFFF"/>
              </a:solidFill>
              <a:latin typeface="微软雅黑" panose="020B0503020204020204" charset="-122"/>
              <a:ea typeface="微软雅黑" panose="020B0503020204020204" charset="-122"/>
              <a:cs typeface="微软雅黑" panose="020B0503020204020204" charset="-122"/>
            </a:endParaRPr>
          </a:p>
        </p:txBody>
      </p:sp>
      <p:sp>
        <p:nvSpPr>
          <p:cNvPr id="4" name="文本框 3"/>
          <p:cNvSpPr>
            <a:spLocks noGrp="1"/>
          </p:cNvSpPr>
          <p:nvPr/>
        </p:nvSpPr>
        <p:spPr>
          <a:xfrm>
            <a:off x="1193800" y="320975"/>
            <a:ext cx="8128000" cy="371897"/>
          </a:xfrm>
          <a:prstGeom prst="rect">
            <a:avLst/>
          </a:prstGeom>
          <a:noFill/>
        </p:spPr>
        <p:txBody>
          <a:bodyPr vert="horz" wrap="square" lIns="25400" tIns="12700" rIns="25400" bIns="12700" anchor="ctr">
            <a:spAutoFit/>
          </a:bodyPr>
          <a:lstStyle/>
          <a:p>
            <a:r>
              <a:rPr sz="2250" b="1">
                <a:solidFill>
                  <a:srgbClr val="191919"/>
                </a:solidFill>
                <a:latin typeface="微软雅黑" panose="020B0503020204020204" charset="-122"/>
                <a:ea typeface="微软雅黑" panose="020B0503020204020204" charset="-122"/>
                <a:cs typeface="微软雅黑" panose="020B0503020204020204" charset="-122"/>
              </a:rPr>
              <a:t>M600 Pro</a:t>
            </a:r>
            <a:r>
              <a:rPr sz="2250" b="1">
                <a:solidFill>
                  <a:srgbClr val="191919"/>
                </a:solidFill>
                <a:latin typeface="微软雅黑" panose="020B0503020204020204" charset="-122"/>
                <a:ea typeface="微软雅黑" panose="020B0503020204020204" charset="-122"/>
                <a:cs typeface="微软雅黑" panose="020B0503020204020204" charset="-122"/>
              </a:rPr>
              <a:t>模型保留关键铁磁部件与传感器相对位置</a:t>
            </a:r>
            <a:endParaRPr sz="2250" b="1">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5" name="直接连接符 4"/>
          <p:cNvSpPr>
            <a:spLocks noGrp="1"/>
          </p:cNvSpPr>
          <p:nvPr/>
        </p:nvSpPr>
        <p:spPr>
          <a:xfrm>
            <a:off x="1206500" y="1041400"/>
            <a:ext cx="8255000" cy="0"/>
          </a:xfrm>
          <a:prstGeom prst="line">
            <a:avLst/>
          </a:prstGeom>
          <a:ln w="7620">
            <a:solidFill>
              <a:srgbClr val="191919"/>
            </a:solidFill>
          </a:ln>
        </p:spPr>
        <p:style>
          <a:lnRef idx="1">
            <a:schemeClr val="accent1"/>
          </a:lnRef>
          <a:fillRef idx="0">
            <a:schemeClr val="accent1"/>
          </a:fillRef>
          <a:effectRef idx="0">
            <a:schemeClr val="accent1"/>
          </a:effectRef>
          <a:fontRef idx="minor">
            <a:schemeClr val="tx1"/>
          </a:fontRef>
        </p:style>
      </p:sp>
      <p:sp>
        <p:nvSpPr>
          <p:cNvPr id="8" name="矩形: 圆角 7"/>
          <p:cNvSpPr>
            <a:spLocks noGrp="1"/>
          </p:cNvSpPr>
          <p:nvPr/>
        </p:nvSpPr>
        <p:spPr>
          <a:xfrm>
            <a:off x="728980" y="1411605"/>
            <a:ext cx="6797040" cy="4064000"/>
          </a:xfrm>
          <a:prstGeom prst="roundRect">
            <a:avLst/>
          </a:prstGeom>
          <a:solidFill>
            <a:srgbClr val="FFFFFF">
              <a:alpha val="0"/>
            </a:srgbClr>
          </a:solidFill>
          <a:ln w="16510">
            <a:solidFill>
              <a:srgbClr val="14375E"/>
            </a:solidFill>
            <a:prstDash val="dash"/>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pic>
        <p:nvPicPr>
          <p:cNvPr id="42" name="图片 11"/>
          <p:cNvPicPr>
            <a:picLocks noChangeAspect="1"/>
          </p:cNvPicPr>
          <p:nvPr/>
        </p:nvPicPr>
        <p:blipFill>
          <a:blip r:embed="rId1"/>
          <a:srcRect l="12010" t="11429" r="11841" b="7904"/>
          <a:stretch>
            <a:fillRect/>
          </a:stretch>
        </p:blipFill>
        <p:spPr>
          <a:xfrm>
            <a:off x="835025" y="1708785"/>
            <a:ext cx="3454400" cy="3069590"/>
          </a:xfrm>
          <a:prstGeom prst="rect">
            <a:avLst/>
          </a:prstGeom>
        </p:spPr>
      </p:pic>
      <p:sp>
        <p:nvSpPr>
          <p:cNvPr id="15" name="矩形: 圆角 14"/>
          <p:cNvSpPr>
            <a:spLocks noGrp="1"/>
          </p:cNvSpPr>
          <p:nvPr>
            <p:custDataLst>
              <p:tags r:id="rId2"/>
            </p:custDataLst>
          </p:nvPr>
        </p:nvSpPr>
        <p:spPr>
          <a:xfrm>
            <a:off x="7700645" y="1452880"/>
            <a:ext cx="3454400" cy="1193800"/>
          </a:xfrm>
          <a:prstGeom prst="roundRect">
            <a:avLst/>
          </a:prstGeom>
          <a:solidFill>
            <a:srgbClr val="FFFFFF"/>
          </a:solidFill>
          <a:ln w="15240">
            <a:solidFill>
              <a:srgbClr val="14375E"/>
            </a:solidFill>
          </a:ln>
          <a:effectLst>
            <a:outerShdw blurRad="63500" dist="28398" dir="3806086" rotWithShape="0">
              <a:srgbClr val="FFFFFF"/>
            </a:outerShdw>
          </a:effectLst>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16" name="矩形 15"/>
          <p:cNvSpPr>
            <a:spLocks noGrp="1"/>
          </p:cNvSpPr>
          <p:nvPr>
            <p:custDataLst>
              <p:tags r:id="rId3"/>
            </p:custDataLst>
          </p:nvPr>
        </p:nvSpPr>
        <p:spPr>
          <a:xfrm>
            <a:off x="8507095" y="1440180"/>
            <a:ext cx="1841500" cy="457200"/>
          </a:xfrm>
          <a:prstGeom prst="rect">
            <a:avLst/>
          </a:prstGeom>
          <a:solidFill>
            <a:srgbClr val="085B97"/>
          </a:solidFill>
          <a:ln w="12700" cap="flat" cmpd="sng">
            <a:noFill/>
            <a:prstDash val="solid"/>
            <a:miter/>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17" name="文本框 16"/>
          <p:cNvSpPr>
            <a:spLocks noGrp="1"/>
          </p:cNvSpPr>
          <p:nvPr>
            <p:custDataLst>
              <p:tags r:id="rId4"/>
            </p:custDataLst>
          </p:nvPr>
        </p:nvSpPr>
        <p:spPr>
          <a:xfrm>
            <a:off x="8507095" y="1458154"/>
            <a:ext cx="1841500" cy="317500"/>
          </a:xfrm>
          <a:prstGeom prst="rect">
            <a:avLst/>
          </a:prstGeom>
          <a:noFill/>
        </p:spPr>
        <p:txBody>
          <a:bodyPr vert="horz" wrap="square" lIns="25400" tIns="12700" rIns="25400" bIns="12700" anchor="ctr">
            <a:spAutoFit/>
          </a:bodyPr>
          <a:lstStyle/>
          <a:p>
            <a:pPr algn="ctr">
              <a:buNone/>
            </a:pPr>
            <a:r>
              <a:rPr sz="1900" b="1">
                <a:solidFill>
                  <a:srgbClr val="FFFFFF"/>
                </a:solidFill>
                <a:latin typeface="微软雅黑" panose="020B0503020204020204" charset="-122"/>
                <a:ea typeface="微软雅黑" panose="020B0503020204020204" charset="-122"/>
                <a:cs typeface="微软雅黑" panose="020B0503020204020204" charset="-122"/>
              </a:rPr>
              <a:t>低碳钢螺钉</a:t>
            </a:r>
            <a:endParaRPr sz="1900" b="1">
              <a:solidFill>
                <a:srgbClr val="FFFFFF"/>
              </a:solidFill>
              <a:latin typeface="微软雅黑" panose="020B0503020204020204" charset="-122"/>
              <a:ea typeface="微软雅黑" panose="020B0503020204020204" charset="-122"/>
              <a:cs typeface="微软雅黑" panose="020B0503020204020204" charset="-122"/>
            </a:endParaRPr>
          </a:p>
        </p:txBody>
      </p:sp>
      <p:sp>
        <p:nvSpPr>
          <p:cNvPr id="18" name="文本框 17"/>
          <p:cNvSpPr>
            <a:spLocks noGrp="1"/>
          </p:cNvSpPr>
          <p:nvPr>
            <p:custDataLst>
              <p:tags r:id="rId5"/>
            </p:custDataLst>
          </p:nvPr>
        </p:nvSpPr>
        <p:spPr>
          <a:xfrm>
            <a:off x="7903845" y="2011680"/>
            <a:ext cx="3048000" cy="302260"/>
          </a:xfrm>
          <a:prstGeom prst="rect">
            <a:avLst/>
          </a:prstGeom>
          <a:noFill/>
        </p:spPr>
        <p:txBody>
          <a:bodyPr vert="horz" wrap="square" lIns="25400" tIns="12700" rIns="25400" bIns="12700" anchor="t">
            <a:spAutoFit/>
          </a:bodyPr>
          <a:lstStyle/>
          <a:p>
            <a:r>
              <a:rPr>
                <a:solidFill>
                  <a:srgbClr val="191919"/>
                </a:solidFill>
                <a:latin typeface="微软雅黑" panose="020B0503020204020204" charset="-122"/>
                <a:ea typeface="微软雅黑" panose="020B0503020204020204" charset="-122"/>
                <a:cs typeface="微软雅黑" panose="020B0503020204020204" charset="-122"/>
              </a:rPr>
              <a:t>12</a:t>
            </a:r>
            <a:r>
              <a:rPr>
                <a:solidFill>
                  <a:srgbClr val="191919"/>
                </a:solidFill>
                <a:latin typeface="微软雅黑" panose="020B0503020204020204" charset="-122"/>
                <a:ea typeface="微软雅黑" panose="020B0503020204020204" charset="-122"/>
                <a:cs typeface="微软雅黑" panose="020B0503020204020204" charset="-122"/>
              </a:rPr>
              <a:t>个；</a:t>
            </a:r>
            <a:r>
              <a:rPr>
                <a:solidFill>
                  <a:srgbClr val="191919"/>
                </a:solidFill>
                <a:latin typeface="微软雅黑" panose="020B0503020204020204" charset="-122"/>
                <a:ea typeface="微软雅黑" panose="020B0503020204020204" charset="-122"/>
                <a:cs typeface="微软雅黑" panose="020B0503020204020204" charset="-122"/>
              </a:rPr>
              <a:t>μ</a:t>
            </a:r>
            <a:r>
              <a:rPr>
                <a:solidFill>
                  <a:srgbClr val="191919"/>
                </a:solidFill>
                <a:latin typeface="微软雅黑" panose="020B0503020204020204" charset="-122"/>
                <a:ea typeface="微软雅黑" panose="020B0503020204020204" charset="-122"/>
                <a:cs typeface="微软雅黑" panose="020B0503020204020204" charset="-122"/>
              </a:rPr>
              <a:t>r = 150</a:t>
            </a:r>
            <a:endParaRPr>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19" name="矩形: 圆角 18"/>
          <p:cNvSpPr>
            <a:spLocks noGrp="1"/>
          </p:cNvSpPr>
          <p:nvPr>
            <p:custDataLst>
              <p:tags r:id="rId6"/>
            </p:custDataLst>
          </p:nvPr>
        </p:nvSpPr>
        <p:spPr>
          <a:xfrm>
            <a:off x="7700645" y="2773680"/>
            <a:ext cx="3454400" cy="1193800"/>
          </a:xfrm>
          <a:prstGeom prst="roundRect">
            <a:avLst/>
          </a:prstGeom>
          <a:solidFill>
            <a:srgbClr val="FFFFFF"/>
          </a:solidFill>
          <a:ln w="15240">
            <a:solidFill>
              <a:srgbClr val="14375E"/>
            </a:solidFill>
          </a:ln>
          <a:effectLst>
            <a:outerShdw blurRad="63500" dist="28398" dir="3806086" rotWithShape="0">
              <a:srgbClr val="FFFFFF"/>
            </a:outerShdw>
          </a:effectLst>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20" name="矩形 19"/>
          <p:cNvSpPr>
            <a:spLocks noGrp="1"/>
          </p:cNvSpPr>
          <p:nvPr>
            <p:custDataLst>
              <p:tags r:id="rId7"/>
            </p:custDataLst>
          </p:nvPr>
        </p:nvSpPr>
        <p:spPr>
          <a:xfrm>
            <a:off x="8507095" y="2760980"/>
            <a:ext cx="1841500" cy="457200"/>
          </a:xfrm>
          <a:prstGeom prst="rect">
            <a:avLst/>
          </a:prstGeom>
          <a:solidFill>
            <a:srgbClr val="ED1C24"/>
          </a:solidFill>
          <a:ln w="12700" cap="flat" cmpd="sng">
            <a:noFill/>
            <a:prstDash val="solid"/>
            <a:miter/>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21" name="文本框 20"/>
          <p:cNvSpPr>
            <a:spLocks noGrp="1"/>
          </p:cNvSpPr>
          <p:nvPr>
            <p:custDataLst>
              <p:tags r:id="rId8"/>
            </p:custDataLst>
          </p:nvPr>
        </p:nvSpPr>
        <p:spPr>
          <a:xfrm>
            <a:off x="8507095" y="2778954"/>
            <a:ext cx="1841500" cy="317500"/>
          </a:xfrm>
          <a:prstGeom prst="rect">
            <a:avLst/>
          </a:prstGeom>
          <a:noFill/>
        </p:spPr>
        <p:txBody>
          <a:bodyPr vert="horz" wrap="square" lIns="25400" tIns="12700" rIns="25400" bIns="12700" anchor="ctr">
            <a:spAutoFit/>
          </a:bodyPr>
          <a:lstStyle/>
          <a:p>
            <a:pPr algn="ctr">
              <a:buNone/>
            </a:pPr>
            <a:r>
              <a:rPr sz="1900" b="1">
                <a:solidFill>
                  <a:srgbClr val="FFFFFF"/>
                </a:solidFill>
                <a:latin typeface="微软雅黑" panose="020B0503020204020204" charset="-122"/>
                <a:ea typeface="微软雅黑" panose="020B0503020204020204" charset="-122"/>
                <a:cs typeface="微软雅黑" panose="020B0503020204020204" charset="-122"/>
              </a:rPr>
              <a:t>USB</a:t>
            </a:r>
            <a:r>
              <a:rPr sz="1900" b="1">
                <a:solidFill>
                  <a:srgbClr val="FFFFFF"/>
                </a:solidFill>
                <a:latin typeface="微软雅黑" panose="020B0503020204020204" charset="-122"/>
                <a:ea typeface="微软雅黑" panose="020B0503020204020204" charset="-122"/>
                <a:cs typeface="微软雅黑" panose="020B0503020204020204" charset="-122"/>
              </a:rPr>
              <a:t>组件</a:t>
            </a:r>
            <a:endParaRPr sz="1900" b="1">
              <a:solidFill>
                <a:srgbClr val="FFFFFF"/>
              </a:solidFill>
              <a:latin typeface="微软雅黑" panose="020B0503020204020204" charset="-122"/>
              <a:ea typeface="微软雅黑" panose="020B0503020204020204" charset="-122"/>
              <a:cs typeface="微软雅黑" panose="020B0503020204020204" charset="-122"/>
            </a:endParaRPr>
          </a:p>
        </p:txBody>
      </p:sp>
      <p:sp>
        <p:nvSpPr>
          <p:cNvPr id="22" name="文本框 21"/>
          <p:cNvSpPr>
            <a:spLocks noGrp="1"/>
          </p:cNvSpPr>
          <p:nvPr>
            <p:custDataLst>
              <p:tags r:id="rId9"/>
            </p:custDataLst>
          </p:nvPr>
        </p:nvSpPr>
        <p:spPr>
          <a:xfrm>
            <a:off x="7903845" y="3332480"/>
            <a:ext cx="3048000" cy="302260"/>
          </a:xfrm>
          <a:prstGeom prst="rect">
            <a:avLst/>
          </a:prstGeom>
          <a:noFill/>
        </p:spPr>
        <p:txBody>
          <a:bodyPr vert="horz" wrap="square" lIns="25400" tIns="12700" rIns="25400" bIns="12700" anchor="t">
            <a:spAutoFit/>
          </a:bodyPr>
          <a:lstStyle/>
          <a:p>
            <a:r>
              <a:rPr>
                <a:solidFill>
                  <a:srgbClr val="191919"/>
                </a:solidFill>
                <a:latin typeface="微软雅黑" panose="020B0503020204020204" charset="-122"/>
                <a:ea typeface="微软雅黑" panose="020B0503020204020204" charset="-122"/>
                <a:cs typeface="微软雅黑" panose="020B0503020204020204" charset="-122"/>
              </a:rPr>
              <a:t>1</a:t>
            </a:r>
            <a:r>
              <a:rPr>
                <a:solidFill>
                  <a:srgbClr val="191919"/>
                </a:solidFill>
                <a:latin typeface="微软雅黑" panose="020B0503020204020204" charset="-122"/>
                <a:ea typeface="微软雅黑" panose="020B0503020204020204" charset="-122"/>
                <a:cs typeface="微软雅黑" panose="020B0503020204020204" charset="-122"/>
              </a:rPr>
              <a:t>个；铁；</a:t>
            </a:r>
            <a:r>
              <a:rPr>
                <a:solidFill>
                  <a:srgbClr val="191919"/>
                </a:solidFill>
                <a:latin typeface="微软雅黑" panose="020B0503020204020204" charset="-122"/>
                <a:ea typeface="微软雅黑" panose="020B0503020204020204" charset="-122"/>
                <a:cs typeface="微软雅黑" panose="020B0503020204020204" charset="-122"/>
              </a:rPr>
              <a:t>μr = 4000</a:t>
            </a:r>
            <a:endParaRPr>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23" name="矩形: 圆角 22"/>
          <p:cNvSpPr>
            <a:spLocks noGrp="1"/>
          </p:cNvSpPr>
          <p:nvPr>
            <p:custDataLst>
              <p:tags r:id="rId10"/>
            </p:custDataLst>
          </p:nvPr>
        </p:nvSpPr>
        <p:spPr>
          <a:xfrm>
            <a:off x="7700645" y="4094480"/>
            <a:ext cx="3454400" cy="1193800"/>
          </a:xfrm>
          <a:prstGeom prst="roundRect">
            <a:avLst/>
          </a:prstGeom>
          <a:solidFill>
            <a:srgbClr val="FFFFFF"/>
          </a:solidFill>
          <a:ln w="15240">
            <a:solidFill>
              <a:srgbClr val="14375E"/>
            </a:solidFill>
          </a:ln>
          <a:effectLst>
            <a:outerShdw blurRad="63500" dist="28398" dir="3806086" rotWithShape="0">
              <a:srgbClr val="FFFFFF"/>
            </a:outerShdw>
          </a:effectLst>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24" name="矩形 23"/>
          <p:cNvSpPr>
            <a:spLocks noGrp="1"/>
          </p:cNvSpPr>
          <p:nvPr>
            <p:custDataLst>
              <p:tags r:id="rId11"/>
            </p:custDataLst>
          </p:nvPr>
        </p:nvSpPr>
        <p:spPr>
          <a:xfrm>
            <a:off x="8507095" y="4081780"/>
            <a:ext cx="1841500" cy="457200"/>
          </a:xfrm>
          <a:prstGeom prst="rect">
            <a:avLst/>
          </a:prstGeom>
          <a:solidFill>
            <a:srgbClr val="349798"/>
          </a:solidFill>
          <a:ln w="12700" cap="flat" cmpd="sng">
            <a:noFill/>
            <a:prstDash val="solid"/>
            <a:miter/>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25" name="文本框 24"/>
          <p:cNvSpPr>
            <a:spLocks noGrp="1"/>
          </p:cNvSpPr>
          <p:nvPr>
            <p:custDataLst>
              <p:tags r:id="rId12"/>
            </p:custDataLst>
          </p:nvPr>
        </p:nvSpPr>
        <p:spPr>
          <a:xfrm>
            <a:off x="8507095" y="4099754"/>
            <a:ext cx="1841500" cy="317500"/>
          </a:xfrm>
          <a:prstGeom prst="rect">
            <a:avLst/>
          </a:prstGeom>
          <a:noFill/>
        </p:spPr>
        <p:txBody>
          <a:bodyPr vert="horz" wrap="square" lIns="25400" tIns="12700" rIns="25400" bIns="12700" anchor="ctr">
            <a:spAutoFit/>
          </a:bodyPr>
          <a:lstStyle/>
          <a:p>
            <a:pPr algn="ctr">
              <a:buNone/>
            </a:pPr>
            <a:r>
              <a:rPr sz="1900" b="1">
                <a:solidFill>
                  <a:srgbClr val="FFFFFF"/>
                </a:solidFill>
                <a:latin typeface="微软雅黑" panose="020B0503020204020204" charset="-122"/>
                <a:ea typeface="微软雅黑" panose="020B0503020204020204" charset="-122"/>
                <a:cs typeface="微软雅黑" panose="020B0503020204020204" charset="-122"/>
              </a:rPr>
              <a:t>起落架铁条</a:t>
            </a:r>
            <a:endParaRPr sz="1900" b="1">
              <a:solidFill>
                <a:srgbClr val="FFFFFF"/>
              </a:solidFill>
              <a:latin typeface="微软雅黑" panose="020B0503020204020204" charset="-122"/>
              <a:ea typeface="微软雅黑" panose="020B0503020204020204" charset="-122"/>
              <a:cs typeface="微软雅黑" panose="020B0503020204020204" charset="-122"/>
            </a:endParaRPr>
          </a:p>
        </p:txBody>
      </p:sp>
      <p:sp>
        <p:nvSpPr>
          <p:cNvPr id="26" name="文本框 25"/>
          <p:cNvSpPr>
            <a:spLocks noGrp="1"/>
          </p:cNvSpPr>
          <p:nvPr>
            <p:custDataLst>
              <p:tags r:id="rId13"/>
            </p:custDataLst>
          </p:nvPr>
        </p:nvSpPr>
        <p:spPr>
          <a:xfrm>
            <a:off x="7903845" y="4653280"/>
            <a:ext cx="3048000" cy="302260"/>
          </a:xfrm>
          <a:prstGeom prst="rect">
            <a:avLst/>
          </a:prstGeom>
          <a:noFill/>
        </p:spPr>
        <p:txBody>
          <a:bodyPr vert="horz" wrap="square" lIns="25400" tIns="12700" rIns="25400" bIns="12700" anchor="t">
            <a:spAutoFit/>
          </a:bodyPr>
          <a:lstStyle/>
          <a:p>
            <a:r>
              <a:rPr>
                <a:solidFill>
                  <a:srgbClr val="191919"/>
                </a:solidFill>
                <a:latin typeface="微软雅黑" panose="020B0503020204020204" charset="-122"/>
                <a:ea typeface="微软雅黑" panose="020B0503020204020204" charset="-122"/>
                <a:cs typeface="微软雅黑" panose="020B0503020204020204" charset="-122"/>
              </a:rPr>
              <a:t>2</a:t>
            </a:r>
            <a:r>
              <a:rPr>
                <a:solidFill>
                  <a:srgbClr val="191919"/>
                </a:solidFill>
                <a:latin typeface="微软雅黑" panose="020B0503020204020204" charset="-122"/>
                <a:ea typeface="微软雅黑" panose="020B0503020204020204" charset="-122"/>
                <a:cs typeface="微软雅黑" panose="020B0503020204020204" charset="-122"/>
              </a:rPr>
              <a:t>条；铁；</a:t>
            </a:r>
            <a:r>
              <a:rPr>
                <a:solidFill>
                  <a:srgbClr val="191919"/>
                </a:solidFill>
                <a:latin typeface="微软雅黑" panose="020B0503020204020204" charset="-122"/>
                <a:ea typeface="微软雅黑" panose="020B0503020204020204" charset="-122"/>
                <a:cs typeface="微软雅黑" panose="020B0503020204020204" charset="-122"/>
              </a:rPr>
              <a:t>μr = 4000</a:t>
            </a:r>
            <a:endParaRPr>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27" name="矩形 26"/>
          <p:cNvSpPr>
            <a:spLocks noGrp="1"/>
          </p:cNvSpPr>
          <p:nvPr/>
        </p:nvSpPr>
        <p:spPr>
          <a:xfrm>
            <a:off x="762000" y="5664200"/>
            <a:ext cx="10668000" cy="762000"/>
          </a:xfrm>
          <a:prstGeom prst="rect">
            <a:avLst/>
          </a:prstGeom>
          <a:solidFill>
            <a:srgbClr val="DAE5F4"/>
          </a:solidFill>
          <a:ln w="12700" cap="flat" cmpd="sng">
            <a:noFill/>
            <a:prstDash val="solid"/>
            <a:miter/>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28" name="文本框 27"/>
          <p:cNvSpPr>
            <a:spLocks noGrp="1"/>
          </p:cNvSpPr>
          <p:nvPr/>
        </p:nvSpPr>
        <p:spPr>
          <a:xfrm>
            <a:off x="990600" y="5865495"/>
            <a:ext cx="10236200" cy="302647"/>
          </a:xfrm>
          <a:prstGeom prst="rect">
            <a:avLst/>
          </a:prstGeom>
          <a:noFill/>
        </p:spPr>
        <p:txBody>
          <a:bodyPr vert="horz" wrap="square" lIns="25400" tIns="12700" rIns="25400" bIns="12700" anchor="ctr">
            <a:spAutoFit/>
          </a:bodyPr>
          <a:lstStyle/>
          <a:p>
            <a:r>
              <a:rPr>
                <a:solidFill>
                  <a:srgbClr val="191919"/>
                </a:solidFill>
                <a:latin typeface="微软雅黑" panose="020B0503020204020204" charset="-122"/>
                <a:ea typeface="微软雅黑" panose="020B0503020204020204" charset="-122"/>
                <a:cs typeface="微软雅黑" panose="020B0503020204020204" charset="-122"/>
              </a:rPr>
              <a:t>简化非关键结构，保留</a:t>
            </a:r>
            <a:r>
              <a:rPr>
                <a:solidFill>
                  <a:srgbClr val="191919"/>
                </a:solidFill>
                <a:latin typeface="微软雅黑" panose="020B0503020204020204" charset="-122"/>
                <a:ea typeface="微软雅黑" panose="020B0503020204020204" charset="-122"/>
                <a:cs typeface="微软雅黑" panose="020B0503020204020204" charset="-122"/>
              </a:rPr>
              <a:t>12</a:t>
            </a:r>
            <a:r>
              <a:rPr>
                <a:solidFill>
                  <a:srgbClr val="191919"/>
                </a:solidFill>
                <a:latin typeface="微软雅黑" panose="020B0503020204020204" charset="-122"/>
                <a:ea typeface="微软雅黑" panose="020B0503020204020204" charset="-122"/>
                <a:cs typeface="微软雅黑" panose="020B0503020204020204" charset="-122"/>
              </a:rPr>
              <a:t>个螺钉、</a:t>
            </a:r>
            <a:r>
              <a:rPr>
                <a:solidFill>
                  <a:srgbClr val="191919"/>
                </a:solidFill>
                <a:latin typeface="微软雅黑" panose="020B0503020204020204" charset="-122"/>
                <a:ea typeface="微软雅黑" panose="020B0503020204020204" charset="-122"/>
                <a:cs typeface="微软雅黑" panose="020B0503020204020204" charset="-122"/>
              </a:rPr>
              <a:t>USB</a:t>
            </a:r>
            <a:r>
              <a:rPr>
                <a:solidFill>
                  <a:srgbClr val="191919"/>
                </a:solidFill>
                <a:latin typeface="微软雅黑" panose="020B0503020204020204" charset="-122"/>
                <a:ea typeface="微软雅黑" panose="020B0503020204020204" charset="-122"/>
                <a:cs typeface="微软雅黑" panose="020B0503020204020204" charset="-122"/>
              </a:rPr>
              <a:t>组件及两条起落架铁条。</a:t>
            </a:r>
            <a:endParaRPr>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30" name="文本框 29"/>
          <p:cNvSpPr>
            <a:spLocks noGrp="1"/>
          </p:cNvSpPr>
          <p:nvPr/>
        </p:nvSpPr>
        <p:spPr>
          <a:xfrm>
            <a:off x="11366500" y="6636299"/>
            <a:ext cx="482600" cy="110800"/>
          </a:xfrm>
          <a:prstGeom prst="rect">
            <a:avLst/>
          </a:prstGeom>
          <a:noFill/>
        </p:spPr>
        <p:txBody>
          <a:bodyPr vert="horz" wrap="square" lIns="12700" tIns="0" rIns="12700" bIns="0" anchor="ctr">
            <a:spAutoFit/>
          </a:bodyPr>
          <a:lstStyle/>
          <a:p>
            <a:pPr algn="r">
              <a:buNone/>
            </a:pPr>
            <a:r>
              <a:rPr sz="720">
                <a:solidFill>
                  <a:srgbClr val="5F6973"/>
                </a:solidFill>
                <a:latin typeface="微软雅黑" panose="020B0503020204020204" charset="-122"/>
                <a:ea typeface="微软雅黑" panose="020B0503020204020204" charset="-122"/>
                <a:cs typeface="微软雅黑" panose="020B0503020204020204" charset="-122"/>
              </a:rPr>
              <a:t>14</a:t>
            </a:r>
            <a:endParaRPr sz="720">
              <a:solidFill>
                <a:srgbClr val="5F6973"/>
              </a:solidFill>
              <a:latin typeface="微软雅黑" panose="020B0503020204020204" charset="-122"/>
              <a:ea typeface="微软雅黑" panose="020B0503020204020204" charset="-122"/>
              <a:cs typeface="微软雅黑" panose="020B0503020204020204" charset="-122"/>
            </a:endParaRPr>
          </a:p>
        </p:txBody>
      </p:sp>
      <p:pic>
        <p:nvPicPr>
          <p:cNvPr id="6" name="图片 5" descr="铁磁性部件"/>
          <p:cNvPicPr>
            <a:picLocks noChangeAspect="1"/>
          </p:cNvPicPr>
          <p:nvPr/>
        </p:nvPicPr>
        <p:blipFill>
          <a:blip r:embed="rId14"/>
          <a:stretch>
            <a:fillRect/>
          </a:stretch>
        </p:blipFill>
        <p:spPr>
          <a:xfrm>
            <a:off x="4288790" y="1703070"/>
            <a:ext cx="3140710" cy="3007360"/>
          </a:xfrm>
          <a:prstGeom prst="rect">
            <a:avLst/>
          </a:prstGeom>
        </p:spPr>
      </p:pic>
      <p:sp>
        <p:nvSpPr>
          <p:cNvPr id="7" name="文本框 6"/>
          <p:cNvSpPr txBox="1"/>
          <p:nvPr/>
        </p:nvSpPr>
        <p:spPr>
          <a:xfrm>
            <a:off x="925830" y="4903470"/>
            <a:ext cx="3048000" cy="384810"/>
          </a:xfrm>
          <a:prstGeom prst="rect">
            <a:avLst/>
          </a:prstGeom>
        </p:spPr>
        <p:txBody>
          <a:bodyPr>
            <a:noAutofit/>
            <a:extLst>
              <a:ext uri="{4A0BC546-FE56-4ADE-93B0-CB8AF2F6F144}">
                <wpsdc:textFrameExt xmlns:wpsdc="http://www.wps.cn/officeDocument/2022/drawingmlCustomData" type="text"/>
              </a:ext>
            </a:extLst>
          </a:bodyPr>
          <a:p>
            <a:pPr algn="ctr"/>
            <a:r>
              <a:rPr lang="zh-CN" altLang="en-US" sz="1800">
                <a:latin typeface="Arial" panose="020B0604020202020204" pitchFamily="34" charset="0"/>
                <a:ea typeface="微软雅黑" panose="020B0503020204020204" charset="-122"/>
              </a:rPr>
              <a:t>无人机整体</a:t>
            </a:r>
            <a:r>
              <a:rPr lang="zh-CN" altLang="en-US" sz="1800">
                <a:latin typeface="Arial" panose="020B0604020202020204" pitchFamily="34" charset="0"/>
                <a:ea typeface="微软雅黑" panose="020B0503020204020204" charset="-122"/>
              </a:rPr>
              <a:t>模型</a:t>
            </a:r>
            <a:endParaRPr lang="zh-CN" altLang="en-US" sz="1800">
              <a:latin typeface="Arial" panose="020B0604020202020204" pitchFamily="34" charset="0"/>
              <a:ea typeface="微软雅黑" panose="020B0503020204020204" charset="-122"/>
            </a:endParaRPr>
          </a:p>
        </p:txBody>
      </p:sp>
      <p:sp>
        <p:nvSpPr>
          <p:cNvPr id="11" name="文本框 10"/>
          <p:cNvSpPr txBox="1"/>
          <p:nvPr/>
        </p:nvSpPr>
        <p:spPr>
          <a:xfrm>
            <a:off x="4381500" y="4903470"/>
            <a:ext cx="3048000" cy="384810"/>
          </a:xfrm>
          <a:prstGeom prst="rect">
            <a:avLst/>
          </a:prstGeom>
        </p:spPr>
        <p:txBody>
          <a:bodyPr>
            <a:noAutofit/>
            <a:extLst>
              <a:ext uri="{4A0BC546-FE56-4ADE-93B0-CB8AF2F6F144}">
                <wpsdc:textFrameExt xmlns:wpsdc="http://www.wps.cn/officeDocument/2022/drawingmlCustomData" type="text"/>
              </a:ext>
            </a:extLst>
          </a:bodyPr>
          <a:p>
            <a:pPr algn="ctr"/>
            <a:r>
              <a:rPr lang="zh-CN" altLang="en-US" sz="1800">
                <a:latin typeface="Arial" panose="020B0604020202020204" pitchFamily="34" charset="0"/>
                <a:ea typeface="微软雅黑" panose="020B0503020204020204" charset="-122"/>
              </a:rPr>
              <a:t>铁磁性部件</a:t>
            </a:r>
            <a:r>
              <a:rPr lang="zh-CN" altLang="en-US" sz="1800">
                <a:latin typeface="Arial" panose="020B0604020202020204" pitchFamily="34" charset="0"/>
                <a:ea typeface="微软雅黑" panose="020B0503020204020204" charset="-122"/>
              </a:rPr>
              <a:t>分布</a:t>
            </a:r>
            <a:endParaRPr lang="zh-CN" altLang="en-US" sz="1800">
              <a:latin typeface="Arial" panose="020B0604020202020204" pitchFamily="34" charset="0"/>
              <a:ea typeface="微软雅黑" panose="020B0503020204020204" charset="-122"/>
            </a:endParaRPr>
          </a:p>
        </p:txBody>
      </p:sp>
      <p:pic>
        <p:nvPicPr>
          <p:cNvPr id="9" name="Image 0" descr="/mnt/data/tian_unzip/ppt/media/image1.png"/>
          <p:cNvPicPr>
            <a:picLocks noChangeAspect="1"/>
          </p:cNvPicPr>
          <p:nvPr/>
        </p:nvPicPr>
        <p:blipFill>
          <a:blip r:embed="rId15"/>
          <a:stretch>
            <a:fillRect/>
          </a:stretch>
        </p:blipFill>
        <p:spPr>
          <a:xfrm>
            <a:off x="9829800" y="109728"/>
            <a:ext cx="1965960" cy="530352"/>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p:sp>
        <p:nvSpPr>
          <p:cNvPr id="2" name="矩形 1"/>
          <p:cNvSpPr>
            <a:spLocks noGrp="1"/>
          </p:cNvSpPr>
          <p:nvPr/>
        </p:nvSpPr>
        <p:spPr>
          <a:xfrm>
            <a:off x="368300" y="304800"/>
            <a:ext cx="723900" cy="723900"/>
          </a:xfrm>
          <a:prstGeom prst="rect">
            <a:avLst/>
          </a:prstGeom>
          <a:solidFill>
            <a:srgbClr val="085B97"/>
          </a:solidFill>
          <a:ln w="12700" cap="flat" cmpd="sng">
            <a:noFill/>
            <a:prstDash val="solid"/>
            <a:miter/>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3" name="文本框 2"/>
          <p:cNvSpPr>
            <a:spLocks noGrp="1"/>
          </p:cNvSpPr>
          <p:nvPr/>
        </p:nvSpPr>
        <p:spPr>
          <a:xfrm>
            <a:off x="368300" y="281717"/>
            <a:ext cx="723900" cy="348813"/>
          </a:xfrm>
          <a:prstGeom prst="rect">
            <a:avLst/>
          </a:prstGeom>
          <a:noFill/>
        </p:spPr>
        <p:txBody>
          <a:bodyPr vert="horz" wrap="square" lIns="25400" tIns="12700" rIns="25400" bIns="12700" anchor="ctr">
            <a:spAutoFit/>
          </a:bodyPr>
          <a:lstStyle/>
          <a:p>
            <a:pPr algn="ctr">
              <a:buNone/>
            </a:pPr>
            <a:r>
              <a:rPr sz="2100">
                <a:solidFill>
                  <a:srgbClr val="FFFFFF"/>
                </a:solidFill>
                <a:latin typeface="微软雅黑" panose="020B0503020204020204" charset="-122"/>
                <a:ea typeface="微软雅黑" panose="020B0503020204020204" charset="-122"/>
                <a:cs typeface="微软雅黑" panose="020B0503020204020204" charset="-122"/>
              </a:rPr>
              <a:t>03</a:t>
            </a:r>
            <a:endParaRPr sz="2100">
              <a:solidFill>
                <a:srgbClr val="FFFFFF"/>
              </a:solidFill>
              <a:latin typeface="微软雅黑" panose="020B0503020204020204" charset="-122"/>
              <a:ea typeface="微软雅黑" panose="020B0503020204020204" charset="-122"/>
              <a:cs typeface="微软雅黑" panose="020B0503020204020204" charset="-122"/>
            </a:endParaRPr>
          </a:p>
        </p:txBody>
      </p:sp>
      <p:sp>
        <p:nvSpPr>
          <p:cNvPr id="4" name="文本框 3"/>
          <p:cNvSpPr>
            <a:spLocks noGrp="1"/>
          </p:cNvSpPr>
          <p:nvPr/>
        </p:nvSpPr>
        <p:spPr>
          <a:xfrm>
            <a:off x="1193800" y="320975"/>
            <a:ext cx="8128000" cy="371897"/>
          </a:xfrm>
          <a:prstGeom prst="rect">
            <a:avLst/>
          </a:prstGeom>
          <a:noFill/>
        </p:spPr>
        <p:txBody>
          <a:bodyPr vert="horz" wrap="square" lIns="25400" tIns="12700" rIns="25400" bIns="12700" anchor="ctr">
            <a:spAutoFit/>
          </a:bodyPr>
          <a:lstStyle/>
          <a:p>
            <a:r>
              <a:rPr sz="2250" b="1">
                <a:solidFill>
                  <a:srgbClr val="191919"/>
                </a:solidFill>
                <a:latin typeface="微软雅黑" panose="020B0503020204020204" charset="-122"/>
                <a:ea typeface="微软雅黑" panose="020B0503020204020204" charset="-122"/>
                <a:cs typeface="微软雅黑" panose="020B0503020204020204" charset="-122"/>
              </a:rPr>
              <a:t>材料参数与长沙三分量地磁场共同驱动模型</a:t>
            </a:r>
            <a:endParaRPr sz="2250" b="1">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5" name="直接连接符 4"/>
          <p:cNvSpPr>
            <a:spLocks noGrp="1"/>
          </p:cNvSpPr>
          <p:nvPr/>
        </p:nvSpPr>
        <p:spPr>
          <a:xfrm>
            <a:off x="1206500" y="1041400"/>
            <a:ext cx="8255000" cy="0"/>
          </a:xfrm>
          <a:prstGeom prst="line">
            <a:avLst/>
          </a:prstGeom>
          <a:ln w="7620">
            <a:solidFill>
              <a:srgbClr val="191919"/>
            </a:solidFill>
          </a:ln>
        </p:spPr>
        <p:style>
          <a:lnRef idx="1">
            <a:schemeClr val="accent1"/>
          </a:lnRef>
          <a:fillRef idx="0">
            <a:schemeClr val="accent1"/>
          </a:fillRef>
          <a:effectRef idx="0">
            <a:schemeClr val="accent1"/>
          </a:effectRef>
          <a:fontRef idx="minor">
            <a:schemeClr val="tx1"/>
          </a:fontRef>
        </p:style>
      </p:sp>
      <p:sp>
        <p:nvSpPr>
          <p:cNvPr id="8" name="矩形: 圆角 7"/>
          <p:cNvSpPr>
            <a:spLocks noGrp="1"/>
          </p:cNvSpPr>
          <p:nvPr/>
        </p:nvSpPr>
        <p:spPr>
          <a:xfrm>
            <a:off x="444500" y="1473200"/>
            <a:ext cx="6159500" cy="4013200"/>
          </a:xfrm>
          <a:prstGeom prst="roundRect">
            <a:avLst/>
          </a:prstGeom>
          <a:solidFill>
            <a:srgbClr val="FFFFFF">
              <a:alpha val="0"/>
            </a:srgbClr>
          </a:solidFill>
          <a:ln w="16510">
            <a:solidFill>
              <a:srgbClr val="14375E"/>
            </a:solidFill>
            <a:prstDash val="dash"/>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9" name="矩形 8"/>
          <p:cNvSpPr>
            <a:spLocks noGrp="1"/>
          </p:cNvSpPr>
          <p:nvPr/>
        </p:nvSpPr>
        <p:spPr>
          <a:xfrm>
            <a:off x="2444750" y="1308100"/>
            <a:ext cx="2159000" cy="355600"/>
          </a:xfrm>
          <a:prstGeom prst="rect">
            <a:avLst/>
          </a:prstGeom>
          <a:solidFill>
            <a:srgbClr val="FFFFFF"/>
          </a:solidFill>
          <a:ln w="12700" cap="flat" cmpd="sng">
            <a:noFill/>
            <a:prstDash val="solid"/>
            <a:miter/>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10" name="文本框 9"/>
          <p:cNvSpPr>
            <a:spLocks noGrp="1"/>
          </p:cNvSpPr>
          <p:nvPr/>
        </p:nvSpPr>
        <p:spPr>
          <a:xfrm>
            <a:off x="2444750" y="1308100"/>
            <a:ext cx="2159000" cy="302647"/>
          </a:xfrm>
          <a:prstGeom prst="rect">
            <a:avLst/>
          </a:prstGeom>
          <a:noFill/>
        </p:spPr>
        <p:txBody>
          <a:bodyPr vert="horz" wrap="square" lIns="25400" tIns="12700" rIns="25400" bIns="12700" anchor="ctr">
            <a:spAutoFit/>
          </a:bodyPr>
          <a:lstStyle/>
          <a:p>
            <a:pPr algn="ctr">
              <a:buNone/>
            </a:pPr>
            <a:r>
              <a:rPr>
                <a:solidFill>
                  <a:srgbClr val="191919"/>
                </a:solidFill>
                <a:latin typeface="微软雅黑" panose="020B0503020204020204" charset="-122"/>
                <a:ea typeface="微软雅黑" panose="020B0503020204020204" charset="-122"/>
                <a:cs typeface="微软雅黑" panose="020B0503020204020204" charset="-122"/>
              </a:rPr>
              <a:t>背景磁场设置</a:t>
            </a:r>
            <a:endParaRPr>
              <a:solidFill>
                <a:srgbClr val="191919"/>
              </a:solidFill>
              <a:latin typeface="微软雅黑" panose="020B0503020204020204" charset="-122"/>
              <a:ea typeface="微软雅黑" panose="020B0503020204020204" charset="-122"/>
              <a:cs typeface="微软雅黑" panose="020B0503020204020204" charset="-122"/>
            </a:endParaRPr>
          </a:p>
        </p:txBody>
      </p:sp>
      <p:pic>
        <p:nvPicPr>
          <p:cNvPr id="42" name="图片 11"/>
          <p:cNvPicPr>
            <a:picLocks noChangeAspect="1"/>
          </p:cNvPicPr>
          <p:nvPr/>
        </p:nvPicPr>
        <p:blipFill>
          <a:blip r:embed="rId1"/>
          <a:stretch>
            <a:fillRect/>
          </a:stretch>
        </p:blipFill>
        <p:spPr>
          <a:xfrm>
            <a:off x="635000" y="2173179"/>
            <a:ext cx="5778500" cy="2181442"/>
          </a:xfrm>
          <a:prstGeom prst="rect">
            <a:avLst/>
          </a:prstGeom>
          <a:ln w="10160">
            <a:solidFill>
              <a:srgbClr val="14375E"/>
            </a:solidFill>
          </a:ln>
          <a:effectLst>
            <a:outerShdw blurRad="50800" dist="28398" dir="3806086" rotWithShape="0">
              <a:srgbClr val="FFFFFF"/>
            </a:outerShdw>
          </a:effectLst>
        </p:spPr>
      </p:pic>
      <p:sp>
        <p:nvSpPr>
          <p:cNvPr id="13" name="文本框 12"/>
          <p:cNvSpPr>
            <a:spLocks noGrp="1"/>
          </p:cNvSpPr>
          <p:nvPr/>
        </p:nvSpPr>
        <p:spPr>
          <a:xfrm>
            <a:off x="736600" y="4737100"/>
            <a:ext cx="5562600" cy="302647"/>
          </a:xfrm>
          <a:prstGeom prst="rect">
            <a:avLst/>
          </a:prstGeom>
          <a:noFill/>
        </p:spPr>
        <p:txBody>
          <a:bodyPr vert="horz" wrap="square" lIns="25400" tIns="12700" rIns="25400" bIns="12700" anchor="ctr">
            <a:spAutoFit/>
          </a:bodyPr>
          <a:lstStyle/>
          <a:p>
            <a:pPr algn="ctr">
              <a:buNone/>
            </a:pPr>
            <a:r>
              <a:rPr b="1">
                <a:solidFill>
                  <a:srgbClr val="085B97"/>
                </a:solidFill>
                <a:latin typeface="微软雅黑" panose="020B0503020204020204" charset="-122"/>
                <a:ea typeface="微软雅黑" panose="020B0503020204020204" charset="-122"/>
                <a:cs typeface="微软雅黑" panose="020B0503020204020204" charset="-122"/>
              </a:rPr>
              <a:t>物理场接口：</a:t>
            </a:r>
            <a:r>
              <a:rPr b="1">
                <a:solidFill>
                  <a:srgbClr val="085B97"/>
                </a:solidFill>
                <a:latin typeface="微软雅黑" panose="020B0503020204020204" charset="-122"/>
                <a:ea typeface="微软雅黑" panose="020B0503020204020204" charset="-122"/>
                <a:cs typeface="微软雅黑" panose="020B0503020204020204" charset="-122"/>
              </a:rPr>
              <a:t>Magnetic Fields, No Currents</a:t>
            </a:r>
            <a:endParaRPr b="1">
              <a:solidFill>
                <a:srgbClr val="085B97"/>
              </a:solidFill>
              <a:latin typeface="微软雅黑" panose="020B0503020204020204" charset="-122"/>
              <a:ea typeface="微软雅黑" panose="020B0503020204020204" charset="-122"/>
              <a:cs typeface="微软雅黑" panose="020B0503020204020204" charset="-122"/>
            </a:endParaRPr>
          </a:p>
        </p:txBody>
      </p:sp>
      <p:sp>
        <p:nvSpPr>
          <p:cNvPr id="14" name="矩形: 圆角 13"/>
          <p:cNvSpPr>
            <a:spLocks noGrp="1"/>
          </p:cNvSpPr>
          <p:nvPr/>
        </p:nvSpPr>
        <p:spPr>
          <a:xfrm>
            <a:off x="7048500" y="1473200"/>
            <a:ext cx="4445000" cy="1092200"/>
          </a:xfrm>
          <a:prstGeom prst="roundRect">
            <a:avLst/>
          </a:prstGeom>
          <a:solidFill>
            <a:srgbClr val="FFFFFF"/>
          </a:solidFill>
          <a:ln w="15240">
            <a:solidFill>
              <a:srgbClr val="14375E"/>
            </a:solidFill>
          </a:ln>
          <a:effectLst>
            <a:outerShdw blurRad="63500" dist="28398" dir="3806086" rotWithShape="0">
              <a:srgbClr val="FFFFFF"/>
            </a:outerShdw>
          </a:effectLst>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15" name="矩形 14"/>
          <p:cNvSpPr>
            <a:spLocks noGrp="1"/>
          </p:cNvSpPr>
          <p:nvPr/>
        </p:nvSpPr>
        <p:spPr>
          <a:xfrm>
            <a:off x="8350250" y="1460500"/>
            <a:ext cx="1841500" cy="457200"/>
          </a:xfrm>
          <a:prstGeom prst="rect">
            <a:avLst/>
          </a:prstGeom>
          <a:solidFill>
            <a:srgbClr val="085B97"/>
          </a:solidFill>
          <a:ln w="12700" cap="flat" cmpd="sng">
            <a:noFill/>
            <a:prstDash val="solid"/>
            <a:miter/>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16" name="文本框 15"/>
          <p:cNvSpPr>
            <a:spLocks noGrp="1"/>
          </p:cNvSpPr>
          <p:nvPr/>
        </p:nvSpPr>
        <p:spPr>
          <a:xfrm>
            <a:off x="8350250" y="1478206"/>
            <a:ext cx="1841500" cy="318036"/>
          </a:xfrm>
          <a:prstGeom prst="rect">
            <a:avLst/>
          </a:prstGeom>
          <a:noFill/>
        </p:spPr>
        <p:txBody>
          <a:bodyPr vert="horz" wrap="square" lIns="25400" tIns="12700" rIns="25400" bIns="12700" anchor="ctr">
            <a:spAutoFit/>
          </a:bodyPr>
          <a:lstStyle/>
          <a:p>
            <a:pPr algn="ctr">
              <a:buNone/>
            </a:pPr>
            <a:r>
              <a:rPr sz="1900" b="1">
                <a:solidFill>
                  <a:srgbClr val="FFFFFF"/>
                </a:solidFill>
                <a:latin typeface="微软雅黑" panose="020B0503020204020204" charset="-122"/>
                <a:ea typeface="微软雅黑" panose="020B0503020204020204" charset="-122"/>
                <a:cs typeface="微软雅黑" panose="020B0503020204020204" charset="-122"/>
              </a:rPr>
              <a:t>Bx</a:t>
            </a:r>
            <a:endParaRPr sz="1900" b="1">
              <a:solidFill>
                <a:srgbClr val="FFFFFF"/>
              </a:solidFill>
              <a:latin typeface="微软雅黑" panose="020B0503020204020204" charset="-122"/>
              <a:ea typeface="微软雅黑" panose="020B0503020204020204" charset="-122"/>
              <a:cs typeface="微软雅黑" panose="020B0503020204020204" charset="-122"/>
            </a:endParaRPr>
          </a:p>
        </p:txBody>
      </p:sp>
      <p:sp>
        <p:nvSpPr>
          <p:cNvPr id="17" name="文本框 16"/>
          <p:cNvSpPr>
            <a:spLocks noGrp="1"/>
          </p:cNvSpPr>
          <p:nvPr/>
        </p:nvSpPr>
        <p:spPr>
          <a:xfrm>
            <a:off x="7251700" y="2032000"/>
            <a:ext cx="4038600" cy="302647"/>
          </a:xfrm>
          <a:prstGeom prst="rect">
            <a:avLst/>
          </a:prstGeom>
          <a:noFill/>
        </p:spPr>
        <p:txBody>
          <a:bodyPr vert="horz" wrap="square" lIns="25400" tIns="12700" rIns="25400" bIns="12700" anchor="t">
            <a:spAutoFit/>
          </a:bodyPr>
          <a:lstStyle/>
          <a:p>
            <a:pPr algn="ctr">
              <a:buNone/>
            </a:pPr>
            <a:r>
              <a:rPr>
                <a:solidFill>
                  <a:srgbClr val="191919"/>
                </a:solidFill>
                <a:latin typeface="微软雅黑" panose="020B0503020204020204" charset="-122"/>
                <a:ea typeface="微软雅黑" panose="020B0503020204020204" charset="-122"/>
                <a:cs typeface="微软雅黑" panose="020B0503020204020204" charset="-122"/>
              </a:rPr>
              <a:t>35218 nT</a:t>
            </a:r>
            <a:endParaRPr>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18" name="矩形: 圆角 17"/>
          <p:cNvSpPr>
            <a:spLocks noGrp="1"/>
          </p:cNvSpPr>
          <p:nvPr/>
        </p:nvSpPr>
        <p:spPr>
          <a:xfrm>
            <a:off x="7048500" y="2692400"/>
            <a:ext cx="4445000" cy="1092200"/>
          </a:xfrm>
          <a:prstGeom prst="roundRect">
            <a:avLst/>
          </a:prstGeom>
          <a:solidFill>
            <a:srgbClr val="FFFFFF"/>
          </a:solidFill>
          <a:ln w="15240">
            <a:solidFill>
              <a:srgbClr val="14375E"/>
            </a:solidFill>
          </a:ln>
          <a:effectLst>
            <a:outerShdw blurRad="63500" dist="28398" dir="3806086" rotWithShape="0">
              <a:srgbClr val="FFFFFF"/>
            </a:outerShdw>
          </a:effectLst>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19" name="矩形 18"/>
          <p:cNvSpPr>
            <a:spLocks noGrp="1"/>
          </p:cNvSpPr>
          <p:nvPr/>
        </p:nvSpPr>
        <p:spPr>
          <a:xfrm>
            <a:off x="8350250" y="2679700"/>
            <a:ext cx="1841500" cy="457200"/>
          </a:xfrm>
          <a:prstGeom prst="rect">
            <a:avLst/>
          </a:prstGeom>
          <a:solidFill>
            <a:srgbClr val="ED1C24"/>
          </a:solidFill>
          <a:ln w="12700" cap="flat" cmpd="sng">
            <a:noFill/>
            <a:prstDash val="solid"/>
            <a:miter/>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20" name="文本框 19"/>
          <p:cNvSpPr>
            <a:spLocks noGrp="1"/>
          </p:cNvSpPr>
          <p:nvPr/>
        </p:nvSpPr>
        <p:spPr>
          <a:xfrm>
            <a:off x="8350250" y="2697406"/>
            <a:ext cx="1841500" cy="318036"/>
          </a:xfrm>
          <a:prstGeom prst="rect">
            <a:avLst/>
          </a:prstGeom>
          <a:noFill/>
        </p:spPr>
        <p:txBody>
          <a:bodyPr vert="horz" wrap="square" lIns="25400" tIns="12700" rIns="25400" bIns="12700" anchor="ctr">
            <a:spAutoFit/>
          </a:bodyPr>
          <a:lstStyle/>
          <a:p>
            <a:pPr algn="ctr">
              <a:buNone/>
            </a:pPr>
            <a:r>
              <a:rPr sz="1900" b="1">
                <a:solidFill>
                  <a:srgbClr val="FFFFFF"/>
                </a:solidFill>
                <a:latin typeface="微软雅黑" panose="020B0503020204020204" charset="-122"/>
                <a:ea typeface="微软雅黑" panose="020B0503020204020204" charset="-122"/>
                <a:cs typeface="微软雅黑" panose="020B0503020204020204" charset="-122"/>
              </a:rPr>
              <a:t>By</a:t>
            </a:r>
            <a:endParaRPr sz="1900" b="1">
              <a:solidFill>
                <a:srgbClr val="FFFFFF"/>
              </a:solidFill>
              <a:latin typeface="微软雅黑" panose="020B0503020204020204" charset="-122"/>
              <a:ea typeface="微软雅黑" panose="020B0503020204020204" charset="-122"/>
              <a:cs typeface="微软雅黑" panose="020B0503020204020204" charset="-122"/>
            </a:endParaRPr>
          </a:p>
        </p:txBody>
      </p:sp>
      <p:sp>
        <p:nvSpPr>
          <p:cNvPr id="21" name="文本框 20"/>
          <p:cNvSpPr>
            <a:spLocks noGrp="1"/>
          </p:cNvSpPr>
          <p:nvPr/>
        </p:nvSpPr>
        <p:spPr>
          <a:xfrm>
            <a:off x="7251700" y="3251200"/>
            <a:ext cx="4038600" cy="302647"/>
          </a:xfrm>
          <a:prstGeom prst="rect">
            <a:avLst/>
          </a:prstGeom>
          <a:noFill/>
        </p:spPr>
        <p:txBody>
          <a:bodyPr vert="horz" wrap="square" lIns="25400" tIns="12700" rIns="25400" bIns="12700" anchor="t">
            <a:spAutoFit/>
          </a:bodyPr>
          <a:lstStyle/>
          <a:p>
            <a:pPr algn="ctr">
              <a:buNone/>
            </a:pPr>
            <a:r>
              <a:rPr>
                <a:solidFill>
                  <a:srgbClr val="191919"/>
                </a:solidFill>
                <a:latin typeface="微软雅黑" panose="020B0503020204020204" charset="-122"/>
                <a:ea typeface="微软雅黑" panose="020B0503020204020204" charset="-122"/>
                <a:cs typeface="微软雅黑" panose="020B0503020204020204" charset="-122"/>
              </a:rPr>
              <a:t>−33062 nT</a:t>
            </a:r>
            <a:endParaRPr>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22" name="矩形: 圆角 21"/>
          <p:cNvSpPr>
            <a:spLocks noGrp="1"/>
          </p:cNvSpPr>
          <p:nvPr/>
        </p:nvSpPr>
        <p:spPr>
          <a:xfrm>
            <a:off x="7048500" y="3911600"/>
            <a:ext cx="4445000" cy="1092200"/>
          </a:xfrm>
          <a:prstGeom prst="roundRect">
            <a:avLst/>
          </a:prstGeom>
          <a:solidFill>
            <a:srgbClr val="FFFFFF"/>
          </a:solidFill>
          <a:ln w="15240">
            <a:solidFill>
              <a:srgbClr val="14375E"/>
            </a:solidFill>
          </a:ln>
          <a:effectLst>
            <a:outerShdw blurRad="63500" dist="28398" dir="3806086" rotWithShape="0">
              <a:srgbClr val="FFFFFF"/>
            </a:outerShdw>
          </a:effectLst>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23" name="矩形 22"/>
          <p:cNvSpPr>
            <a:spLocks noGrp="1"/>
          </p:cNvSpPr>
          <p:nvPr/>
        </p:nvSpPr>
        <p:spPr>
          <a:xfrm>
            <a:off x="8350250" y="3898900"/>
            <a:ext cx="1841500" cy="457200"/>
          </a:xfrm>
          <a:prstGeom prst="rect">
            <a:avLst/>
          </a:prstGeom>
          <a:solidFill>
            <a:srgbClr val="349798"/>
          </a:solidFill>
          <a:ln w="12700" cap="flat" cmpd="sng">
            <a:noFill/>
            <a:prstDash val="solid"/>
            <a:miter/>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24" name="文本框 23"/>
          <p:cNvSpPr>
            <a:spLocks noGrp="1"/>
          </p:cNvSpPr>
          <p:nvPr/>
        </p:nvSpPr>
        <p:spPr>
          <a:xfrm>
            <a:off x="8350250" y="3916606"/>
            <a:ext cx="1841500" cy="318036"/>
          </a:xfrm>
          <a:prstGeom prst="rect">
            <a:avLst/>
          </a:prstGeom>
          <a:noFill/>
        </p:spPr>
        <p:txBody>
          <a:bodyPr vert="horz" wrap="square" lIns="25400" tIns="12700" rIns="25400" bIns="12700" anchor="ctr">
            <a:spAutoFit/>
          </a:bodyPr>
          <a:lstStyle/>
          <a:p>
            <a:pPr algn="ctr">
              <a:buNone/>
            </a:pPr>
            <a:r>
              <a:rPr sz="1900" b="1">
                <a:solidFill>
                  <a:srgbClr val="FFFFFF"/>
                </a:solidFill>
                <a:latin typeface="微软雅黑" panose="020B0503020204020204" charset="-122"/>
                <a:ea typeface="微软雅黑" panose="020B0503020204020204" charset="-122"/>
                <a:cs typeface="微软雅黑" panose="020B0503020204020204" charset="-122"/>
              </a:rPr>
              <a:t>Bz</a:t>
            </a:r>
            <a:endParaRPr sz="1900" b="1">
              <a:solidFill>
                <a:srgbClr val="FFFFFF"/>
              </a:solidFill>
              <a:latin typeface="微软雅黑" panose="020B0503020204020204" charset="-122"/>
              <a:ea typeface="微软雅黑" panose="020B0503020204020204" charset="-122"/>
              <a:cs typeface="微软雅黑" panose="020B0503020204020204" charset="-122"/>
            </a:endParaRPr>
          </a:p>
        </p:txBody>
      </p:sp>
      <p:sp>
        <p:nvSpPr>
          <p:cNvPr id="25" name="文本框 24"/>
          <p:cNvSpPr>
            <a:spLocks noGrp="1"/>
          </p:cNvSpPr>
          <p:nvPr/>
        </p:nvSpPr>
        <p:spPr>
          <a:xfrm>
            <a:off x="7251700" y="4470400"/>
            <a:ext cx="4038600" cy="302647"/>
          </a:xfrm>
          <a:prstGeom prst="rect">
            <a:avLst/>
          </a:prstGeom>
          <a:noFill/>
        </p:spPr>
        <p:txBody>
          <a:bodyPr vert="horz" wrap="square" lIns="25400" tIns="12700" rIns="25400" bIns="12700" anchor="t">
            <a:spAutoFit/>
          </a:bodyPr>
          <a:lstStyle/>
          <a:p>
            <a:pPr algn="ctr">
              <a:buNone/>
            </a:pPr>
            <a:r>
              <a:rPr>
                <a:solidFill>
                  <a:srgbClr val="191919"/>
                </a:solidFill>
                <a:latin typeface="微软雅黑" panose="020B0503020204020204" charset="-122"/>
                <a:ea typeface="微软雅黑" panose="020B0503020204020204" charset="-122"/>
                <a:cs typeface="微软雅黑" panose="020B0503020204020204" charset="-122"/>
              </a:rPr>
              <a:t>−2105 nT</a:t>
            </a:r>
            <a:endParaRPr>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26" name="矩形: 圆角 25"/>
          <p:cNvSpPr>
            <a:spLocks noGrp="1"/>
          </p:cNvSpPr>
          <p:nvPr/>
        </p:nvSpPr>
        <p:spPr>
          <a:xfrm>
            <a:off x="7150100" y="5143500"/>
            <a:ext cx="4241800" cy="406400"/>
          </a:xfrm>
          <a:prstGeom prst="roundRect">
            <a:avLst/>
          </a:prstGeom>
          <a:solidFill>
            <a:srgbClr val="FFE299"/>
          </a:solidFill>
          <a:ln w="12700" cap="flat" cmpd="sng">
            <a:noFill/>
            <a:prstDash val="solid"/>
            <a:miter/>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27" name="文本框 26"/>
          <p:cNvSpPr>
            <a:spLocks noGrp="1"/>
          </p:cNvSpPr>
          <p:nvPr/>
        </p:nvSpPr>
        <p:spPr>
          <a:xfrm>
            <a:off x="7239000" y="5182235"/>
            <a:ext cx="4064000" cy="302647"/>
          </a:xfrm>
          <a:prstGeom prst="rect">
            <a:avLst/>
          </a:prstGeom>
          <a:noFill/>
        </p:spPr>
        <p:txBody>
          <a:bodyPr vert="horz" wrap="square" lIns="25400" tIns="12700" rIns="25400" bIns="12700" anchor="ctr">
            <a:spAutoFit/>
          </a:bodyPr>
          <a:lstStyle/>
          <a:p>
            <a:pPr algn="ctr">
              <a:buNone/>
            </a:pPr>
            <a:r>
              <a:rPr b="1">
                <a:solidFill>
                  <a:srgbClr val="191919"/>
                </a:solidFill>
                <a:latin typeface="微软雅黑" panose="020B0503020204020204" charset="-122"/>
                <a:ea typeface="微软雅黑" panose="020B0503020204020204" charset="-122"/>
                <a:cs typeface="微软雅黑" panose="020B0503020204020204" charset="-122"/>
              </a:rPr>
              <a:t>螺钉 </a:t>
            </a:r>
            <a:r>
              <a:rPr b="1">
                <a:solidFill>
                  <a:srgbClr val="191919"/>
                </a:solidFill>
                <a:latin typeface="微软雅黑" panose="020B0503020204020204" charset="-122"/>
                <a:ea typeface="微软雅黑" panose="020B0503020204020204" charset="-122"/>
                <a:cs typeface="微软雅黑" panose="020B0503020204020204" charset="-122"/>
              </a:rPr>
              <a:t>μr=150 </a:t>
            </a:r>
            <a:r>
              <a:rPr b="1">
                <a:solidFill>
                  <a:srgbClr val="191919"/>
                </a:solidFill>
                <a:latin typeface="微软雅黑" panose="020B0503020204020204" charset="-122"/>
                <a:ea typeface="微软雅黑" panose="020B0503020204020204" charset="-122"/>
                <a:cs typeface="微软雅黑" panose="020B0503020204020204" charset="-122"/>
              </a:rPr>
              <a:t>｜ </a:t>
            </a:r>
            <a:r>
              <a:rPr b="1">
                <a:solidFill>
                  <a:srgbClr val="191919"/>
                </a:solidFill>
                <a:latin typeface="微软雅黑" panose="020B0503020204020204" charset="-122"/>
                <a:ea typeface="微软雅黑" panose="020B0503020204020204" charset="-122"/>
                <a:cs typeface="微软雅黑" panose="020B0503020204020204" charset="-122"/>
              </a:rPr>
              <a:t>USB/</a:t>
            </a:r>
            <a:r>
              <a:rPr b="1">
                <a:solidFill>
                  <a:srgbClr val="191919"/>
                </a:solidFill>
                <a:latin typeface="微软雅黑" panose="020B0503020204020204" charset="-122"/>
                <a:ea typeface="微软雅黑" panose="020B0503020204020204" charset="-122"/>
                <a:cs typeface="微软雅黑" panose="020B0503020204020204" charset="-122"/>
              </a:rPr>
              <a:t>铁条 </a:t>
            </a:r>
            <a:r>
              <a:rPr b="1">
                <a:solidFill>
                  <a:srgbClr val="191919"/>
                </a:solidFill>
                <a:latin typeface="微软雅黑" panose="020B0503020204020204" charset="-122"/>
                <a:ea typeface="微软雅黑" panose="020B0503020204020204" charset="-122"/>
                <a:cs typeface="微软雅黑" panose="020B0503020204020204" charset="-122"/>
              </a:rPr>
              <a:t>μr=4000</a:t>
            </a:r>
            <a:endParaRPr b="1">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28" name="矩形 27"/>
          <p:cNvSpPr>
            <a:spLocks noGrp="1"/>
          </p:cNvSpPr>
          <p:nvPr/>
        </p:nvSpPr>
        <p:spPr>
          <a:xfrm>
            <a:off x="762000" y="5664200"/>
            <a:ext cx="10668000" cy="762000"/>
          </a:xfrm>
          <a:prstGeom prst="rect">
            <a:avLst/>
          </a:prstGeom>
          <a:solidFill>
            <a:srgbClr val="DAE5F4"/>
          </a:solidFill>
          <a:ln w="12700" cap="flat" cmpd="sng">
            <a:noFill/>
            <a:prstDash val="solid"/>
            <a:miter/>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29" name="文本框 28"/>
          <p:cNvSpPr>
            <a:spLocks noGrp="1"/>
          </p:cNvSpPr>
          <p:nvPr/>
        </p:nvSpPr>
        <p:spPr>
          <a:xfrm>
            <a:off x="977900" y="5816600"/>
            <a:ext cx="10236200" cy="302647"/>
          </a:xfrm>
          <a:prstGeom prst="rect">
            <a:avLst/>
          </a:prstGeom>
          <a:noFill/>
        </p:spPr>
        <p:txBody>
          <a:bodyPr vert="horz" wrap="square" lIns="25400" tIns="12700" rIns="25400" bIns="12700" anchor="ctr">
            <a:spAutoFit/>
          </a:bodyPr>
          <a:lstStyle/>
          <a:p>
            <a:r>
              <a:rPr>
                <a:solidFill>
                  <a:srgbClr val="191919"/>
                </a:solidFill>
                <a:latin typeface="微软雅黑" panose="020B0503020204020204" charset="-122"/>
                <a:ea typeface="微软雅黑" panose="020B0503020204020204" charset="-122"/>
                <a:cs typeface="微软雅黑" panose="020B0503020204020204" charset="-122"/>
              </a:rPr>
              <a:t>在</a:t>
            </a:r>
            <a:r>
              <a:rPr>
                <a:solidFill>
                  <a:srgbClr val="191919"/>
                </a:solidFill>
                <a:latin typeface="微软雅黑" panose="020B0503020204020204" charset="-122"/>
                <a:ea typeface="微软雅黑" panose="020B0503020204020204" charset="-122"/>
                <a:cs typeface="微软雅黑" panose="020B0503020204020204" charset="-122"/>
              </a:rPr>
              <a:t>Magnetic Fields, No Currents</a:t>
            </a:r>
            <a:r>
              <a:rPr>
                <a:solidFill>
                  <a:srgbClr val="191919"/>
                </a:solidFill>
                <a:latin typeface="微软雅黑" panose="020B0503020204020204" charset="-122"/>
                <a:ea typeface="微软雅黑" panose="020B0503020204020204" charset="-122"/>
                <a:cs typeface="微软雅黑" panose="020B0503020204020204" charset="-122"/>
              </a:rPr>
              <a:t>接口中输入实测背景场，并赋予部件相对磁导率。</a:t>
            </a:r>
            <a:endParaRPr>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31" name="文本框 30"/>
          <p:cNvSpPr>
            <a:spLocks noGrp="1"/>
          </p:cNvSpPr>
          <p:nvPr/>
        </p:nvSpPr>
        <p:spPr>
          <a:xfrm>
            <a:off x="11366500" y="6636299"/>
            <a:ext cx="482600" cy="110800"/>
          </a:xfrm>
          <a:prstGeom prst="rect">
            <a:avLst/>
          </a:prstGeom>
          <a:noFill/>
        </p:spPr>
        <p:txBody>
          <a:bodyPr vert="horz" wrap="square" lIns="12700" tIns="0" rIns="12700" bIns="0" anchor="ctr">
            <a:spAutoFit/>
          </a:bodyPr>
          <a:lstStyle/>
          <a:p>
            <a:pPr algn="r">
              <a:buNone/>
            </a:pPr>
            <a:r>
              <a:rPr sz="720">
                <a:solidFill>
                  <a:srgbClr val="5F6973"/>
                </a:solidFill>
                <a:latin typeface="微软雅黑" panose="020B0503020204020204" charset="-122"/>
                <a:ea typeface="微软雅黑" panose="020B0503020204020204" charset="-122"/>
                <a:cs typeface="微软雅黑" panose="020B0503020204020204" charset="-122"/>
              </a:rPr>
              <a:t>15</a:t>
            </a:r>
            <a:endParaRPr sz="720">
              <a:solidFill>
                <a:srgbClr val="5F6973"/>
              </a:solidFill>
              <a:latin typeface="微软雅黑" panose="020B0503020204020204" charset="-122"/>
              <a:ea typeface="微软雅黑" panose="020B0503020204020204" charset="-122"/>
              <a:cs typeface="微软雅黑" panose="020B0503020204020204" charset="-122"/>
            </a:endParaRPr>
          </a:p>
        </p:txBody>
      </p:sp>
      <p:pic>
        <p:nvPicPr>
          <p:cNvPr id="6" name="Image 0" descr="/mnt/data/tian_unzip/ppt/media/image1.png"/>
          <p:cNvPicPr>
            <a:picLocks noChangeAspect="1"/>
          </p:cNvPicPr>
          <p:nvPr/>
        </p:nvPicPr>
        <p:blipFill>
          <a:blip r:embed="rId2"/>
          <a:stretch>
            <a:fillRect/>
          </a:stretch>
        </p:blipFill>
        <p:spPr>
          <a:xfrm>
            <a:off x="9829800" y="109728"/>
            <a:ext cx="1965960" cy="530352"/>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p:sp>
        <p:nvSpPr>
          <p:cNvPr id="2" name="矩形 1"/>
          <p:cNvSpPr>
            <a:spLocks noGrp="1"/>
          </p:cNvSpPr>
          <p:nvPr/>
        </p:nvSpPr>
        <p:spPr>
          <a:xfrm>
            <a:off x="368300" y="304800"/>
            <a:ext cx="723900" cy="723900"/>
          </a:xfrm>
          <a:prstGeom prst="rect">
            <a:avLst/>
          </a:prstGeom>
          <a:solidFill>
            <a:srgbClr val="085B97"/>
          </a:solidFill>
          <a:ln w="12700" cap="flat" cmpd="sng">
            <a:noFill/>
            <a:prstDash val="solid"/>
            <a:miter/>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3" name="文本框 2"/>
          <p:cNvSpPr>
            <a:spLocks noGrp="1"/>
          </p:cNvSpPr>
          <p:nvPr/>
        </p:nvSpPr>
        <p:spPr>
          <a:xfrm>
            <a:off x="368300" y="281717"/>
            <a:ext cx="723900" cy="348813"/>
          </a:xfrm>
          <a:prstGeom prst="rect">
            <a:avLst/>
          </a:prstGeom>
          <a:noFill/>
        </p:spPr>
        <p:txBody>
          <a:bodyPr vert="horz" wrap="square" lIns="25400" tIns="12700" rIns="25400" bIns="12700" anchor="ctr">
            <a:spAutoFit/>
          </a:bodyPr>
          <a:lstStyle/>
          <a:p>
            <a:pPr algn="ctr">
              <a:buNone/>
            </a:pPr>
            <a:r>
              <a:rPr sz="2100">
                <a:solidFill>
                  <a:srgbClr val="FFFFFF"/>
                </a:solidFill>
                <a:latin typeface="微软雅黑" panose="020B0503020204020204" charset="-122"/>
                <a:ea typeface="微软雅黑" panose="020B0503020204020204" charset="-122"/>
                <a:cs typeface="微软雅黑" panose="020B0503020204020204" charset="-122"/>
              </a:rPr>
              <a:t>03</a:t>
            </a:r>
            <a:endParaRPr sz="2100">
              <a:solidFill>
                <a:srgbClr val="FFFFFF"/>
              </a:solidFill>
              <a:latin typeface="微软雅黑" panose="020B0503020204020204" charset="-122"/>
              <a:ea typeface="微软雅黑" panose="020B0503020204020204" charset="-122"/>
              <a:cs typeface="微软雅黑" panose="020B0503020204020204" charset="-122"/>
            </a:endParaRPr>
          </a:p>
        </p:txBody>
      </p:sp>
      <p:sp>
        <p:nvSpPr>
          <p:cNvPr id="4" name="文本框 3"/>
          <p:cNvSpPr>
            <a:spLocks noGrp="1"/>
          </p:cNvSpPr>
          <p:nvPr/>
        </p:nvSpPr>
        <p:spPr>
          <a:xfrm>
            <a:off x="1193800" y="320975"/>
            <a:ext cx="8128000" cy="371897"/>
          </a:xfrm>
          <a:prstGeom prst="rect">
            <a:avLst/>
          </a:prstGeom>
          <a:noFill/>
        </p:spPr>
        <p:txBody>
          <a:bodyPr vert="horz" wrap="square" lIns="25400" tIns="12700" rIns="25400" bIns="12700" anchor="ctr">
            <a:spAutoFit/>
          </a:bodyPr>
          <a:lstStyle/>
          <a:p>
            <a:r>
              <a:rPr sz="2250" b="1">
                <a:solidFill>
                  <a:srgbClr val="191919"/>
                </a:solidFill>
                <a:latin typeface="微软雅黑" panose="020B0503020204020204" charset="-122"/>
                <a:ea typeface="微软雅黑" panose="020B0503020204020204" charset="-122"/>
                <a:cs typeface="微软雅黑" panose="020B0503020204020204" charset="-122"/>
              </a:rPr>
              <a:t>分区网格兼顾关键部件精度与空气域计算量</a:t>
            </a:r>
            <a:endParaRPr sz="2250" b="1">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5" name="直接连接符 4"/>
          <p:cNvSpPr>
            <a:spLocks noGrp="1"/>
          </p:cNvSpPr>
          <p:nvPr/>
        </p:nvSpPr>
        <p:spPr>
          <a:xfrm>
            <a:off x="1206500" y="1041400"/>
            <a:ext cx="8255000" cy="0"/>
          </a:xfrm>
          <a:prstGeom prst="line">
            <a:avLst/>
          </a:prstGeom>
          <a:ln w="7620">
            <a:solidFill>
              <a:srgbClr val="191919"/>
            </a:solidFill>
          </a:ln>
        </p:spPr>
        <p:style>
          <a:lnRef idx="1">
            <a:schemeClr val="accent1"/>
          </a:lnRef>
          <a:fillRef idx="0">
            <a:schemeClr val="accent1"/>
          </a:fillRef>
          <a:effectRef idx="0">
            <a:schemeClr val="accent1"/>
          </a:effectRef>
          <a:fontRef idx="minor">
            <a:schemeClr val="tx1"/>
          </a:fontRef>
        </p:style>
      </p:sp>
      <p:sp>
        <p:nvSpPr>
          <p:cNvPr id="8" name="矩形: 圆角 7"/>
          <p:cNvSpPr>
            <a:spLocks noGrp="1"/>
          </p:cNvSpPr>
          <p:nvPr/>
        </p:nvSpPr>
        <p:spPr>
          <a:xfrm>
            <a:off x="431800" y="1422400"/>
            <a:ext cx="5562600" cy="3619500"/>
          </a:xfrm>
          <a:prstGeom prst="roundRect">
            <a:avLst/>
          </a:prstGeom>
          <a:solidFill>
            <a:srgbClr val="FFFFFF">
              <a:alpha val="0"/>
            </a:srgbClr>
          </a:solidFill>
          <a:ln w="16510">
            <a:solidFill>
              <a:srgbClr val="14375E"/>
            </a:solidFill>
            <a:prstDash val="dash"/>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9" name="矩形 8"/>
          <p:cNvSpPr>
            <a:spLocks noGrp="1"/>
          </p:cNvSpPr>
          <p:nvPr/>
        </p:nvSpPr>
        <p:spPr>
          <a:xfrm>
            <a:off x="2133600" y="1257300"/>
            <a:ext cx="2159000" cy="355600"/>
          </a:xfrm>
          <a:prstGeom prst="rect">
            <a:avLst/>
          </a:prstGeom>
          <a:solidFill>
            <a:srgbClr val="FFFFFF"/>
          </a:solidFill>
          <a:ln w="12700" cap="flat" cmpd="sng">
            <a:noFill/>
            <a:prstDash val="solid"/>
            <a:miter/>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10" name="文本框 9"/>
          <p:cNvSpPr>
            <a:spLocks noGrp="1"/>
          </p:cNvSpPr>
          <p:nvPr/>
        </p:nvSpPr>
        <p:spPr>
          <a:xfrm>
            <a:off x="2133600" y="1257300"/>
            <a:ext cx="2159000" cy="302647"/>
          </a:xfrm>
          <a:prstGeom prst="rect">
            <a:avLst/>
          </a:prstGeom>
          <a:noFill/>
        </p:spPr>
        <p:txBody>
          <a:bodyPr vert="horz" wrap="square" lIns="25400" tIns="12700" rIns="25400" bIns="12700" anchor="ctr">
            <a:spAutoFit/>
          </a:bodyPr>
          <a:lstStyle/>
          <a:p>
            <a:pPr algn="ctr">
              <a:buNone/>
            </a:pPr>
            <a:r>
              <a:rPr>
                <a:solidFill>
                  <a:srgbClr val="191919"/>
                </a:solidFill>
                <a:latin typeface="微软雅黑" panose="020B0503020204020204" charset="-122"/>
                <a:ea typeface="微软雅黑" panose="020B0503020204020204" charset="-122"/>
                <a:cs typeface="微软雅黑" panose="020B0503020204020204" charset="-122"/>
              </a:rPr>
              <a:t>全局空气域网格</a:t>
            </a:r>
            <a:endParaRPr>
              <a:solidFill>
                <a:srgbClr val="191919"/>
              </a:solidFill>
              <a:latin typeface="微软雅黑" panose="020B0503020204020204" charset="-122"/>
              <a:ea typeface="微软雅黑" panose="020B0503020204020204" charset="-122"/>
              <a:cs typeface="微软雅黑" panose="020B0503020204020204" charset="-122"/>
            </a:endParaRPr>
          </a:p>
        </p:txBody>
      </p:sp>
      <p:pic>
        <p:nvPicPr>
          <p:cNvPr id="39" name="图片 11"/>
          <p:cNvPicPr>
            <a:picLocks noChangeAspect="1"/>
          </p:cNvPicPr>
          <p:nvPr/>
        </p:nvPicPr>
        <p:blipFill>
          <a:blip r:embed="rId1"/>
          <a:stretch>
            <a:fillRect/>
          </a:stretch>
        </p:blipFill>
        <p:spPr>
          <a:xfrm>
            <a:off x="928891" y="1765300"/>
            <a:ext cx="4568417" cy="3073400"/>
          </a:xfrm>
          <a:prstGeom prst="rect">
            <a:avLst/>
          </a:prstGeom>
        </p:spPr>
      </p:pic>
      <p:sp>
        <p:nvSpPr>
          <p:cNvPr id="13" name="矩形: 圆角 12"/>
          <p:cNvSpPr>
            <a:spLocks noGrp="1"/>
          </p:cNvSpPr>
          <p:nvPr/>
        </p:nvSpPr>
        <p:spPr>
          <a:xfrm>
            <a:off x="6197600" y="1422400"/>
            <a:ext cx="5562600" cy="3619500"/>
          </a:xfrm>
          <a:prstGeom prst="roundRect">
            <a:avLst/>
          </a:prstGeom>
          <a:solidFill>
            <a:srgbClr val="FFFFFF">
              <a:alpha val="0"/>
            </a:srgbClr>
          </a:solidFill>
          <a:ln w="16510">
            <a:solidFill>
              <a:srgbClr val="14375E"/>
            </a:solidFill>
            <a:prstDash val="dash"/>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14" name="矩形 13"/>
          <p:cNvSpPr>
            <a:spLocks noGrp="1"/>
          </p:cNvSpPr>
          <p:nvPr/>
        </p:nvSpPr>
        <p:spPr>
          <a:xfrm>
            <a:off x="7721600" y="1257300"/>
            <a:ext cx="2514600" cy="355600"/>
          </a:xfrm>
          <a:prstGeom prst="rect">
            <a:avLst/>
          </a:prstGeom>
          <a:solidFill>
            <a:srgbClr val="FFFFFF"/>
          </a:solidFill>
          <a:ln w="12700" cap="flat" cmpd="sng">
            <a:noFill/>
            <a:prstDash val="solid"/>
            <a:miter/>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15" name="文本框 14"/>
          <p:cNvSpPr>
            <a:spLocks noGrp="1"/>
          </p:cNvSpPr>
          <p:nvPr/>
        </p:nvSpPr>
        <p:spPr>
          <a:xfrm>
            <a:off x="7581900" y="1252220"/>
            <a:ext cx="2720340" cy="302260"/>
          </a:xfrm>
          <a:prstGeom prst="rect">
            <a:avLst/>
          </a:prstGeom>
          <a:noFill/>
        </p:spPr>
        <p:txBody>
          <a:bodyPr vert="horz" wrap="square" lIns="25400" tIns="12700" rIns="25400" bIns="12700" anchor="ctr">
            <a:spAutoFit/>
          </a:bodyPr>
          <a:lstStyle/>
          <a:p>
            <a:pPr algn="ctr">
              <a:buNone/>
            </a:pPr>
            <a:r>
              <a:rPr>
                <a:solidFill>
                  <a:srgbClr val="191919"/>
                </a:solidFill>
                <a:latin typeface="微软雅黑" panose="020B0503020204020204" charset="-122"/>
                <a:ea typeface="微软雅黑" panose="020B0503020204020204" charset="-122"/>
                <a:cs typeface="微软雅黑" panose="020B0503020204020204" charset="-122"/>
              </a:rPr>
              <a:t>机身与铁磁部件局部细化</a:t>
            </a:r>
            <a:endParaRPr>
              <a:solidFill>
                <a:srgbClr val="191919"/>
              </a:solidFill>
              <a:latin typeface="微软雅黑" panose="020B0503020204020204" charset="-122"/>
              <a:ea typeface="微软雅黑" panose="020B0503020204020204" charset="-122"/>
              <a:cs typeface="微软雅黑" panose="020B0503020204020204" charset="-122"/>
            </a:endParaRPr>
          </a:p>
        </p:txBody>
      </p:sp>
      <p:pic>
        <p:nvPicPr>
          <p:cNvPr id="43" name="图片 16"/>
          <p:cNvPicPr>
            <a:picLocks noChangeAspect="1"/>
          </p:cNvPicPr>
          <p:nvPr/>
        </p:nvPicPr>
        <p:blipFill>
          <a:blip r:embed="rId2"/>
          <a:stretch>
            <a:fillRect/>
          </a:stretch>
        </p:blipFill>
        <p:spPr>
          <a:xfrm>
            <a:off x="6411142" y="1765300"/>
            <a:ext cx="5135516" cy="3073400"/>
          </a:xfrm>
          <a:prstGeom prst="rect">
            <a:avLst/>
          </a:prstGeom>
        </p:spPr>
      </p:pic>
      <p:sp>
        <p:nvSpPr>
          <p:cNvPr id="18" name="矩形: 圆角 17"/>
          <p:cNvSpPr>
            <a:spLocks noGrp="1"/>
          </p:cNvSpPr>
          <p:nvPr/>
        </p:nvSpPr>
        <p:spPr>
          <a:xfrm>
            <a:off x="990600" y="5105400"/>
            <a:ext cx="3175000" cy="457200"/>
          </a:xfrm>
          <a:prstGeom prst="roundRect">
            <a:avLst/>
          </a:prstGeom>
          <a:solidFill>
            <a:srgbClr val="EEF4FA"/>
          </a:solidFill>
          <a:ln w="12700" cap="flat" cmpd="sng">
            <a:noFill/>
            <a:prstDash val="solid"/>
            <a:miter/>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19" name="文本框 18"/>
          <p:cNvSpPr>
            <a:spLocks noGrp="1"/>
          </p:cNvSpPr>
          <p:nvPr/>
        </p:nvSpPr>
        <p:spPr>
          <a:xfrm>
            <a:off x="1066800" y="5105400"/>
            <a:ext cx="3022600" cy="302647"/>
          </a:xfrm>
          <a:prstGeom prst="rect">
            <a:avLst/>
          </a:prstGeom>
          <a:noFill/>
        </p:spPr>
        <p:txBody>
          <a:bodyPr vert="horz" wrap="square" lIns="25400" tIns="12700" rIns="25400" bIns="12700" anchor="ctr">
            <a:spAutoFit/>
          </a:bodyPr>
          <a:lstStyle/>
          <a:p>
            <a:pPr algn="ctr">
              <a:buNone/>
            </a:pPr>
            <a:r>
              <a:rPr b="1">
                <a:solidFill>
                  <a:srgbClr val="191919"/>
                </a:solidFill>
                <a:latin typeface="微软雅黑" panose="020B0503020204020204" charset="-122"/>
                <a:ea typeface="微软雅黑" panose="020B0503020204020204" charset="-122"/>
                <a:cs typeface="微软雅黑" panose="020B0503020204020204" charset="-122"/>
              </a:rPr>
              <a:t>解析关键区梯度</a:t>
            </a:r>
            <a:endParaRPr b="1">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20" name="矩形: 圆角 19"/>
          <p:cNvSpPr>
            <a:spLocks noGrp="1"/>
          </p:cNvSpPr>
          <p:nvPr/>
        </p:nvSpPr>
        <p:spPr>
          <a:xfrm>
            <a:off x="4483100" y="5105400"/>
            <a:ext cx="3175000" cy="457200"/>
          </a:xfrm>
          <a:prstGeom prst="roundRect">
            <a:avLst/>
          </a:prstGeom>
          <a:solidFill>
            <a:srgbClr val="EEF4FA"/>
          </a:solidFill>
          <a:ln w="12700" cap="flat" cmpd="sng">
            <a:noFill/>
            <a:prstDash val="solid"/>
            <a:miter/>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21" name="文本框 20"/>
          <p:cNvSpPr>
            <a:spLocks noGrp="1"/>
          </p:cNvSpPr>
          <p:nvPr/>
        </p:nvSpPr>
        <p:spPr>
          <a:xfrm>
            <a:off x="4559300" y="5105400"/>
            <a:ext cx="3022600" cy="302647"/>
          </a:xfrm>
          <a:prstGeom prst="rect">
            <a:avLst/>
          </a:prstGeom>
          <a:noFill/>
        </p:spPr>
        <p:txBody>
          <a:bodyPr vert="horz" wrap="square" lIns="25400" tIns="12700" rIns="25400" bIns="12700" anchor="ctr">
            <a:spAutoFit/>
          </a:bodyPr>
          <a:lstStyle/>
          <a:p>
            <a:pPr algn="ctr">
              <a:buNone/>
            </a:pPr>
            <a:r>
              <a:rPr b="1">
                <a:solidFill>
                  <a:srgbClr val="191919"/>
                </a:solidFill>
                <a:latin typeface="微软雅黑" panose="020B0503020204020204" charset="-122"/>
                <a:ea typeface="微软雅黑" panose="020B0503020204020204" charset="-122"/>
                <a:cs typeface="微软雅黑" panose="020B0503020204020204" charset="-122"/>
              </a:rPr>
              <a:t>控制外围计算量</a:t>
            </a:r>
            <a:endParaRPr b="1">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22" name="矩形: 圆角 21"/>
          <p:cNvSpPr>
            <a:spLocks noGrp="1"/>
          </p:cNvSpPr>
          <p:nvPr/>
        </p:nvSpPr>
        <p:spPr>
          <a:xfrm>
            <a:off x="7975600" y="5105400"/>
            <a:ext cx="3175000" cy="457200"/>
          </a:xfrm>
          <a:prstGeom prst="roundRect">
            <a:avLst/>
          </a:prstGeom>
          <a:solidFill>
            <a:srgbClr val="FFE299"/>
          </a:solidFill>
          <a:ln w="12700" cap="flat" cmpd="sng">
            <a:noFill/>
            <a:prstDash val="solid"/>
            <a:miter/>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23" name="文本框 22"/>
          <p:cNvSpPr>
            <a:spLocks noGrp="1"/>
          </p:cNvSpPr>
          <p:nvPr/>
        </p:nvSpPr>
        <p:spPr>
          <a:xfrm>
            <a:off x="8051800" y="5105400"/>
            <a:ext cx="3022600" cy="302647"/>
          </a:xfrm>
          <a:prstGeom prst="rect">
            <a:avLst/>
          </a:prstGeom>
          <a:noFill/>
        </p:spPr>
        <p:txBody>
          <a:bodyPr vert="horz" wrap="square" lIns="25400" tIns="12700" rIns="25400" bIns="12700" anchor="ctr">
            <a:spAutoFit/>
          </a:bodyPr>
          <a:lstStyle/>
          <a:p>
            <a:pPr algn="ctr">
              <a:buNone/>
            </a:pPr>
            <a:r>
              <a:rPr b="1">
                <a:solidFill>
                  <a:srgbClr val="ED1C24"/>
                </a:solidFill>
                <a:latin typeface="微软雅黑" panose="020B0503020204020204" charset="-122"/>
                <a:ea typeface="微软雅黑" panose="020B0503020204020204" charset="-122"/>
                <a:cs typeface="微软雅黑" panose="020B0503020204020204" charset="-122"/>
              </a:rPr>
              <a:t>补充网格无关性检验</a:t>
            </a:r>
            <a:endParaRPr b="1">
              <a:solidFill>
                <a:srgbClr val="ED1C24"/>
              </a:solidFill>
              <a:latin typeface="微软雅黑" panose="020B0503020204020204" charset="-122"/>
              <a:ea typeface="微软雅黑" panose="020B0503020204020204" charset="-122"/>
              <a:cs typeface="微软雅黑" panose="020B0503020204020204" charset="-122"/>
            </a:endParaRPr>
          </a:p>
        </p:txBody>
      </p:sp>
      <p:sp>
        <p:nvSpPr>
          <p:cNvPr id="24" name="矩形 23"/>
          <p:cNvSpPr>
            <a:spLocks noGrp="1"/>
          </p:cNvSpPr>
          <p:nvPr/>
        </p:nvSpPr>
        <p:spPr>
          <a:xfrm>
            <a:off x="762000" y="5664200"/>
            <a:ext cx="10668000" cy="762000"/>
          </a:xfrm>
          <a:prstGeom prst="rect">
            <a:avLst/>
          </a:prstGeom>
          <a:solidFill>
            <a:srgbClr val="DAE5F4"/>
          </a:solidFill>
          <a:ln w="12700" cap="flat" cmpd="sng">
            <a:noFill/>
            <a:prstDash val="solid"/>
            <a:miter/>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25" name="文本框 24"/>
          <p:cNvSpPr>
            <a:spLocks noGrp="1"/>
          </p:cNvSpPr>
          <p:nvPr/>
        </p:nvSpPr>
        <p:spPr>
          <a:xfrm>
            <a:off x="990600" y="5895340"/>
            <a:ext cx="10236200" cy="302647"/>
          </a:xfrm>
          <a:prstGeom prst="rect">
            <a:avLst/>
          </a:prstGeom>
          <a:noFill/>
        </p:spPr>
        <p:txBody>
          <a:bodyPr vert="horz" wrap="square" lIns="25400" tIns="12700" rIns="25400" bIns="12700" anchor="ctr">
            <a:spAutoFit/>
          </a:bodyPr>
          <a:lstStyle/>
          <a:p>
            <a:r>
              <a:rPr>
                <a:solidFill>
                  <a:srgbClr val="191919"/>
                </a:solidFill>
                <a:latin typeface="微软雅黑" panose="020B0503020204020204" charset="-122"/>
                <a:ea typeface="微软雅黑" panose="020B0503020204020204" charset="-122"/>
                <a:cs typeface="微软雅黑" panose="020B0503020204020204" charset="-122"/>
              </a:rPr>
              <a:t>铁磁部件和机身附近细化，外围空气域适当粗化。</a:t>
            </a:r>
            <a:endParaRPr>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27" name="文本框 26"/>
          <p:cNvSpPr>
            <a:spLocks noGrp="1"/>
          </p:cNvSpPr>
          <p:nvPr/>
        </p:nvSpPr>
        <p:spPr>
          <a:xfrm>
            <a:off x="11366500" y="6636299"/>
            <a:ext cx="482600" cy="110800"/>
          </a:xfrm>
          <a:prstGeom prst="rect">
            <a:avLst/>
          </a:prstGeom>
          <a:noFill/>
        </p:spPr>
        <p:txBody>
          <a:bodyPr vert="horz" wrap="square" lIns="12700" tIns="0" rIns="12700" bIns="0" anchor="ctr">
            <a:spAutoFit/>
          </a:bodyPr>
          <a:lstStyle/>
          <a:p>
            <a:pPr algn="r">
              <a:buNone/>
            </a:pPr>
            <a:r>
              <a:rPr sz="720">
                <a:solidFill>
                  <a:srgbClr val="5F6973"/>
                </a:solidFill>
                <a:latin typeface="微软雅黑" panose="020B0503020204020204" charset="-122"/>
                <a:ea typeface="微软雅黑" panose="020B0503020204020204" charset="-122"/>
                <a:cs typeface="微软雅黑" panose="020B0503020204020204" charset="-122"/>
              </a:rPr>
              <a:t>16</a:t>
            </a:r>
            <a:endParaRPr sz="720">
              <a:solidFill>
                <a:srgbClr val="5F6973"/>
              </a:solidFill>
              <a:latin typeface="微软雅黑" panose="020B0503020204020204" charset="-122"/>
              <a:ea typeface="微软雅黑" panose="020B0503020204020204" charset="-122"/>
              <a:cs typeface="微软雅黑" panose="020B0503020204020204" charset="-122"/>
            </a:endParaRPr>
          </a:p>
        </p:txBody>
      </p:sp>
      <p:pic>
        <p:nvPicPr>
          <p:cNvPr id="6" name="Image 0" descr="/mnt/data/tian_unzip/ppt/media/image1.png"/>
          <p:cNvPicPr>
            <a:picLocks noChangeAspect="1"/>
          </p:cNvPicPr>
          <p:nvPr/>
        </p:nvPicPr>
        <p:blipFill>
          <a:blip r:embed="rId3"/>
          <a:stretch>
            <a:fillRect/>
          </a:stretch>
        </p:blipFill>
        <p:spPr>
          <a:xfrm>
            <a:off x="9829800" y="109728"/>
            <a:ext cx="1965960" cy="530352"/>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p:sp>
        <p:nvSpPr>
          <p:cNvPr id="2" name="矩形 1"/>
          <p:cNvSpPr>
            <a:spLocks noGrp="1"/>
          </p:cNvSpPr>
          <p:nvPr/>
        </p:nvSpPr>
        <p:spPr>
          <a:xfrm>
            <a:off x="368300" y="304800"/>
            <a:ext cx="723900" cy="723900"/>
          </a:xfrm>
          <a:prstGeom prst="rect">
            <a:avLst/>
          </a:prstGeom>
          <a:solidFill>
            <a:srgbClr val="085B97"/>
          </a:solidFill>
          <a:ln w="12700" cap="flat" cmpd="sng">
            <a:noFill/>
            <a:prstDash val="solid"/>
            <a:miter/>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3" name="文本框 2"/>
          <p:cNvSpPr>
            <a:spLocks noGrp="1"/>
          </p:cNvSpPr>
          <p:nvPr/>
        </p:nvSpPr>
        <p:spPr>
          <a:xfrm>
            <a:off x="368300" y="281717"/>
            <a:ext cx="723900" cy="348813"/>
          </a:xfrm>
          <a:prstGeom prst="rect">
            <a:avLst/>
          </a:prstGeom>
          <a:noFill/>
        </p:spPr>
        <p:txBody>
          <a:bodyPr vert="horz" wrap="square" lIns="25400" tIns="12700" rIns="25400" bIns="12700" anchor="ctr">
            <a:spAutoFit/>
          </a:bodyPr>
          <a:lstStyle/>
          <a:p>
            <a:pPr algn="ctr">
              <a:buNone/>
            </a:pPr>
            <a:r>
              <a:rPr sz="2100">
                <a:solidFill>
                  <a:srgbClr val="FFFFFF"/>
                </a:solidFill>
                <a:latin typeface="微软雅黑" panose="020B0503020204020204" charset="-122"/>
                <a:ea typeface="微软雅黑" panose="020B0503020204020204" charset="-122"/>
                <a:cs typeface="微软雅黑" panose="020B0503020204020204" charset="-122"/>
              </a:rPr>
              <a:t>03</a:t>
            </a:r>
            <a:endParaRPr sz="2100">
              <a:solidFill>
                <a:srgbClr val="FFFFFF"/>
              </a:solidFill>
              <a:latin typeface="微软雅黑" panose="020B0503020204020204" charset="-122"/>
              <a:ea typeface="微软雅黑" panose="020B0503020204020204" charset="-122"/>
              <a:cs typeface="微软雅黑" panose="020B0503020204020204" charset="-122"/>
            </a:endParaRPr>
          </a:p>
        </p:txBody>
      </p:sp>
      <p:sp>
        <p:nvSpPr>
          <p:cNvPr id="4" name="文本框 3"/>
          <p:cNvSpPr>
            <a:spLocks noGrp="1"/>
          </p:cNvSpPr>
          <p:nvPr/>
        </p:nvSpPr>
        <p:spPr>
          <a:xfrm>
            <a:off x="1193800" y="320975"/>
            <a:ext cx="8128000" cy="371897"/>
          </a:xfrm>
          <a:prstGeom prst="rect">
            <a:avLst/>
          </a:prstGeom>
          <a:noFill/>
        </p:spPr>
        <p:txBody>
          <a:bodyPr vert="horz" wrap="square" lIns="25400" tIns="12700" rIns="25400" bIns="12700" anchor="ctr">
            <a:spAutoFit/>
          </a:bodyPr>
          <a:lstStyle/>
          <a:p>
            <a:r>
              <a:rPr sz="2250" b="1">
                <a:solidFill>
                  <a:srgbClr val="191919"/>
                </a:solidFill>
                <a:latin typeface="微软雅黑" panose="020B0503020204020204" charset="-122"/>
                <a:ea typeface="微软雅黑" panose="020B0503020204020204" charset="-122"/>
                <a:cs typeface="微软雅黑" panose="020B0503020204020204" charset="-122"/>
              </a:rPr>
              <a:t>平面分布与</a:t>
            </a:r>
            <a:r>
              <a:rPr sz="2250" b="1">
                <a:solidFill>
                  <a:srgbClr val="191919"/>
                </a:solidFill>
                <a:latin typeface="微软雅黑" panose="020B0503020204020204" charset="-122"/>
                <a:ea typeface="微软雅黑" panose="020B0503020204020204" charset="-122"/>
                <a:cs typeface="微软雅黑" panose="020B0503020204020204" charset="-122"/>
              </a:rPr>
              <a:t>x/y</a:t>
            </a:r>
            <a:r>
              <a:rPr sz="2250" b="1">
                <a:solidFill>
                  <a:srgbClr val="191919"/>
                </a:solidFill>
                <a:latin typeface="微软雅黑" panose="020B0503020204020204" charset="-122"/>
                <a:ea typeface="微软雅黑" panose="020B0503020204020204" charset="-122"/>
                <a:cs typeface="微软雅黑" panose="020B0503020204020204" charset="-122"/>
              </a:rPr>
              <a:t>测线共同表征空间干扰</a:t>
            </a:r>
            <a:endParaRPr sz="2250" b="1">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5" name="直接连接符 4"/>
          <p:cNvSpPr>
            <a:spLocks noGrp="1"/>
          </p:cNvSpPr>
          <p:nvPr/>
        </p:nvSpPr>
        <p:spPr>
          <a:xfrm>
            <a:off x="1206500" y="1041400"/>
            <a:ext cx="8255000" cy="0"/>
          </a:xfrm>
          <a:prstGeom prst="line">
            <a:avLst/>
          </a:prstGeom>
          <a:ln w="7620">
            <a:solidFill>
              <a:srgbClr val="191919"/>
            </a:solidFill>
          </a:ln>
        </p:spPr>
        <p:style>
          <a:lnRef idx="1">
            <a:schemeClr val="accent1"/>
          </a:lnRef>
          <a:fillRef idx="0">
            <a:schemeClr val="accent1"/>
          </a:fillRef>
          <a:effectRef idx="0">
            <a:schemeClr val="accent1"/>
          </a:effectRef>
          <a:fontRef idx="minor">
            <a:schemeClr val="tx1"/>
          </a:fontRef>
        </p:style>
      </p:sp>
      <p:sp>
        <p:nvSpPr>
          <p:cNvPr id="8" name="矩形: 圆角 7"/>
          <p:cNvSpPr>
            <a:spLocks noGrp="1"/>
          </p:cNvSpPr>
          <p:nvPr/>
        </p:nvSpPr>
        <p:spPr>
          <a:xfrm>
            <a:off x="406400" y="1422400"/>
            <a:ext cx="6350000" cy="4064000"/>
          </a:xfrm>
          <a:prstGeom prst="roundRect">
            <a:avLst/>
          </a:prstGeom>
          <a:solidFill>
            <a:srgbClr val="FFFFFF">
              <a:alpha val="0"/>
            </a:srgbClr>
          </a:solidFill>
          <a:ln w="16510">
            <a:solidFill>
              <a:srgbClr val="14375E"/>
            </a:solidFill>
            <a:prstDash val="dash"/>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9" name="矩形 8"/>
          <p:cNvSpPr>
            <a:spLocks noGrp="1"/>
          </p:cNvSpPr>
          <p:nvPr/>
        </p:nvSpPr>
        <p:spPr>
          <a:xfrm>
            <a:off x="2501900" y="1257300"/>
            <a:ext cx="2159000" cy="355600"/>
          </a:xfrm>
          <a:prstGeom prst="rect">
            <a:avLst/>
          </a:prstGeom>
          <a:solidFill>
            <a:srgbClr val="FFFFFF"/>
          </a:solidFill>
          <a:ln w="12700" cap="flat" cmpd="sng">
            <a:noFill/>
            <a:prstDash val="solid"/>
            <a:miter/>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10" name="文本框 9"/>
          <p:cNvSpPr>
            <a:spLocks noGrp="1"/>
          </p:cNvSpPr>
          <p:nvPr/>
        </p:nvSpPr>
        <p:spPr>
          <a:xfrm>
            <a:off x="2501900" y="1257300"/>
            <a:ext cx="2159000" cy="302647"/>
          </a:xfrm>
          <a:prstGeom prst="rect">
            <a:avLst/>
          </a:prstGeom>
          <a:noFill/>
        </p:spPr>
        <p:txBody>
          <a:bodyPr vert="horz" wrap="square" lIns="25400" tIns="12700" rIns="25400" bIns="12700" anchor="ctr">
            <a:spAutoFit/>
          </a:bodyPr>
          <a:lstStyle/>
          <a:p>
            <a:pPr algn="ctr">
              <a:buNone/>
            </a:pPr>
            <a:r>
              <a:rPr>
                <a:solidFill>
                  <a:srgbClr val="191919"/>
                </a:solidFill>
                <a:latin typeface="微软雅黑" panose="020B0503020204020204" charset="-122"/>
                <a:ea typeface="微软雅黑" panose="020B0503020204020204" charset="-122"/>
                <a:cs typeface="微软雅黑" panose="020B0503020204020204" charset="-122"/>
              </a:rPr>
              <a:t>传感器所在平面</a:t>
            </a:r>
            <a:endParaRPr>
              <a:solidFill>
                <a:srgbClr val="191919"/>
              </a:solidFill>
              <a:latin typeface="微软雅黑" panose="020B0503020204020204" charset="-122"/>
              <a:ea typeface="微软雅黑" panose="020B0503020204020204" charset="-122"/>
              <a:cs typeface="微软雅黑" panose="020B0503020204020204" charset="-122"/>
            </a:endParaRPr>
          </a:p>
        </p:txBody>
      </p:sp>
      <p:pic>
        <p:nvPicPr>
          <p:cNvPr id="42" name="图片 11"/>
          <p:cNvPicPr>
            <a:picLocks noChangeAspect="1"/>
          </p:cNvPicPr>
          <p:nvPr/>
        </p:nvPicPr>
        <p:blipFill>
          <a:blip r:embed="rId1"/>
          <a:stretch>
            <a:fillRect/>
          </a:stretch>
        </p:blipFill>
        <p:spPr>
          <a:xfrm>
            <a:off x="1166373" y="1765300"/>
            <a:ext cx="4830053" cy="3175000"/>
          </a:xfrm>
          <a:prstGeom prst="rect">
            <a:avLst/>
          </a:prstGeom>
        </p:spPr>
      </p:pic>
      <p:sp>
        <p:nvSpPr>
          <p:cNvPr id="13" name="文本框 12"/>
          <p:cNvSpPr>
            <a:spLocks noGrp="1"/>
          </p:cNvSpPr>
          <p:nvPr/>
        </p:nvSpPr>
        <p:spPr>
          <a:xfrm>
            <a:off x="685800" y="4953000"/>
            <a:ext cx="5791200" cy="302647"/>
          </a:xfrm>
          <a:prstGeom prst="rect">
            <a:avLst/>
          </a:prstGeom>
          <a:noFill/>
        </p:spPr>
        <p:txBody>
          <a:bodyPr vert="horz" wrap="square" lIns="25400" tIns="12700" rIns="25400" bIns="12700" anchor="ctr">
            <a:spAutoFit/>
          </a:bodyPr>
          <a:lstStyle/>
          <a:p>
            <a:pPr algn="ctr">
              <a:buNone/>
            </a:pPr>
            <a:r>
              <a:rPr b="1">
                <a:solidFill>
                  <a:srgbClr val="085B97"/>
                </a:solidFill>
                <a:latin typeface="微软雅黑" panose="020B0503020204020204" charset="-122"/>
                <a:ea typeface="微软雅黑" panose="020B0503020204020204" charset="-122"/>
                <a:cs typeface="微软雅黑" panose="020B0503020204020204" charset="-122"/>
              </a:rPr>
              <a:t>整体空间形态与极值位置</a:t>
            </a:r>
            <a:endParaRPr b="1">
              <a:solidFill>
                <a:srgbClr val="085B97"/>
              </a:solidFill>
              <a:latin typeface="微软雅黑" panose="020B0503020204020204" charset="-122"/>
              <a:ea typeface="微软雅黑" panose="020B0503020204020204" charset="-122"/>
              <a:cs typeface="微软雅黑" panose="020B0503020204020204" charset="-122"/>
            </a:endParaRPr>
          </a:p>
        </p:txBody>
      </p:sp>
      <p:sp>
        <p:nvSpPr>
          <p:cNvPr id="14" name="矩形: 圆角 13"/>
          <p:cNvSpPr>
            <a:spLocks noGrp="1"/>
          </p:cNvSpPr>
          <p:nvPr/>
        </p:nvSpPr>
        <p:spPr>
          <a:xfrm>
            <a:off x="7010400" y="1422400"/>
            <a:ext cx="4749800" cy="1854200"/>
          </a:xfrm>
          <a:prstGeom prst="roundRect">
            <a:avLst/>
          </a:prstGeom>
          <a:solidFill>
            <a:srgbClr val="FFFFFF">
              <a:alpha val="0"/>
            </a:srgbClr>
          </a:solidFill>
          <a:ln w="16510">
            <a:solidFill>
              <a:srgbClr val="14375E"/>
            </a:solidFill>
            <a:prstDash val="dash"/>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15" name="矩形 14"/>
          <p:cNvSpPr>
            <a:spLocks noGrp="1"/>
          </p:cNvSpPr>
          <p:nvPr/>
        </p:nvSpPr>
        <p:spPr>
          <a:xfrm>
            <a:off x="8305800" y="1257300"/>
            <a:ext cx="2159000" cy="355600"/>
          </a:xfrm>
          <a:prstGeom prst="rect">
            <a:avLst/>
          </a:prstGeom>
          <a:solidFill>
            <a:srgbClr val="FFFFFF"/>
          </a:solidFill>
          <a:ln w="12700" cap="flat" cmpd="sng">
            <a:noFill/>
            <a:prstDash val="solid"/>
            <a:miter/>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16" name="文本框 15"/>
          <p:cNvSpPr>
            <a:spLocks noGrp="1"/>
          </p:cNvSpPr>
          <p:nvPr/>
        </p:nvSpPr>
        <p:spPr>
          <a:xfrm>
            <a:off x="8305800" y="1162685"/>
            <a:ext cx="2159000" cy="302647"/>
          </a:xfrm>
          <a:prstGeom prst="rect">
            <a:avLst/>
          </a:prstGeom>
          <a:noFill/>
        </p:spPr>
        <p:txBody>
          <a:bodyPr vert="horz" wrap="square" lIns="25400" tIns="12700" rIns="25400" bIns="12700" anchor="ctr">
            <a:spAutoFit/>
          </a:bodyPr>
          <a:lstStyle/>
          <a:p>
            <a:pPr algn="ctr">
              <a:buNone/>
            </a:pPr>
            <a:r>
              <a:rPr>
                <a:solidFill>
                  <a:srgbClr val="191919"/>
                </a:solidFill>
                <a:latin typeface="微软雅黑" panose="020B0503020204020204" charset="-122"/>
                <a:ea typeface="微软雅黑" panose="020B0503020204020204" charset="-122"/>
                <a:cs typeface="微软雅黑" panose="020B0503020204020204" charset="-122"/>
              </a:rPr>
              <a:t>x</a:t>
            </a:r>
            <a:r>
              <a:rPr>
                <a:solidFill>
                  <a:srgbClr val="191919"/>
                </a:solidFill>
                <a:latin typeface="微软雅黑" panose="020B0503020204020204" charset="-122"/>
                <a:ea typeface="微软雅黑" panose="020B0503020204020204" charset="-122"/>
                <a:cs typeface="微软雅黑" panose="020B0503020204020204" charset="-122"/>
              </a:rPr>
              <a:t>方向测线</a:t>
            </a:r>
            <a:endParaRPr>
              <a:solidFill>
                <a:srgbClr val="191919"/>
              </a:solidFill>
              <a:latin typeface="微软雅黑" panose="020B0503020204020204" charset="-122"/>
              <a:ea typeface="微软雅黑" panose="020B0503020204020204" charset="-122"/>
              <a:cs typeface="微软雅黑" panose="020B0503020204020204" charset="-122"/>
            </a:endParaRPr>
          </a:p>
        </p:txBody>
      </p:sp>
      <p:pic>
        <p:nvPicPr>
          <p:cNvPr id="47" name="图片 17"/>
          <p:cNvPicPr>
            <a:picLocks noChangeAspect="1"/>
          </p:cNvPicPr>
          <p:nvPr/>
        </p:nvPicPr>
        <p:blipFill>
          <a:blip r:embed="rId2"/>
          <a:stretch>
            <a:fillRect/>
          </a:stretch>
        </p:blipFill>
        <p:spPr>
          <a:xfrm>
            <a:off x="7303135" y="1480820"/>
            <a:ext cx="2285365" cy="1711960"/>
          </a:xfrm>
          <a:prstGeom prst="rect">
            <a:avLst/>
          </a:prstGeom>
        </p:spPr>
      </p:pic>
      <p:sp>
        <p:nvSpPr>
          <p:cNvPr id="19" name="文本框 18"/>
          <p:cNvSpPr>
            <a:spLocks noGrp="1"/>
          </p:cNvSpPr>
          <p:nvPr/>
        </p:nvSpPr>
        <p:spPr>
          <a:xfrm>
            <a:off x="9842500" y="1897946"/>
            <a:ext cx="1739900" cy="579646"/>
          </a:xfrm>
          <a:prstGeom prst="rect">
            <a:avLst/>
          </a:prstGeom>
          <a:noFill/>
        </p:spPr>
        <p:txBody>
          <a:bodyPr vert="horz" wrap="square" lIns="25400" tIns="12700" rIns="25400" bIns="12700" anchor="ctr">
            <a:spAutoFit/>
          </a:bodyPr>
          <a:lstStyle/>
          <a:p>
            <a:pPr algn="ctr">
              <a:buNone/>
            </a:pPr>
            <a:r>
              <a:rPr>
                <a:solidFill>
                  <a:srgbClr val="191919"/>
                </a:solidFill>
                <a:latin typeface="微软雅黑" panose="020B0503020204020204" charset="-122"/>
                <a:ea typeface="微软雅黑" panose="020B0503020204020204" charset="-122"/>
                <a:cs typeface="微软雅黑" panose="020B0503020204020204" charset="-122"/>
              </a:rPr>
              <a:t>横向剖面和中心梯度</a:t>
            </a:r>
            <a:endParaRPr>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20" name="矩形: 圆角 19"/>
          <p:cNvSpPr>
            <a:spLocks noGrp="1"/>
          </p:cNvSpPr>
          <p:nvPr/>
        </p:nvSpPr>
        <p:spPr>
          <a:xfrm>
            <a:off x="7010400" y="3632200"/>
            <a:ext cx="4749800" cy="1854200"/>
          </a:xfrm>
          <a:prstGeom prst="roundRect">
            <a:avLst/>
          </a:prstGeom>
          <a:solidFill>
            <a:srgbClr val="FFFFFF">
              <a:alpha val="0"/>
            </a:srgbClr>
          </a:solidFill>
          <a:ln w="16510">
            <a:solidFill>
              <a:srgbClr val="14375E"/>
            </a:solidFill>
            <a:prstDash val="dash"/>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21" name="矩形 20"/>
          <p:cNvSpPr>
            <a:spLocks noGrp="1"/>
          </p:cNvSpPr>
          <p:nvPr/>
        </p:nvSpPr>
        <p:spPr>
          <a:xfrm>
            <a:off x="8305800" y="3467100"/>
            <a:ext cx="2159000" cy="355600"/>
          </a:xfrm>
          <a:prstGeom prst="rect">
            <a:avLst/>
          </a:prstGeom>
          <a:solidFill>
            <a:srgbClr val="FFFFFF"/>
          </a:solidFill>
          <a:ln w="12700" cap="flat" cmpd="sng">
            <a:noFill/>
            <a:prstDash val="solid"/>
            <a:miter/>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22" name="文本框 21"/>
          <p:cNvSpPr>
            <a:spLocks noGrp="1"/>
          </p:cNvSpPr>
          <p:nvPr/>
        </p:nvSpPr>
        <p:spPr>
          <a:xfrm>
            <a:off x="8305800" y="3467100"/>
            <a:ext cx="2159000" cy="302647"/>
          </a:xfrm>
          <a:prstGeom prst="rect">
            <a:avLst/>
          </a:prstGeom>
          <a:noFill/>
        </p:spPr>
        <p:txBody>
          <a:bodyPr vert="horz" wrap="square" lIns="25400" tIns="12700" rIns="25400" bIns="12700" anchor="ctr">
            <a:spAutoFit/>
          </a:bodyPr>
          <a:lstStyle/>
          <a:p>
            <a:pPr algn="ctr">
              <a:buNone/>
            </a:pPr>
            <a:r>
              <a:rPr>
                <a:solidFill>
                  <a:srgbClr val="191919"/>
                </a:solidFill>
                <a:latin typeface="微软雅黑" panose="020B0503020204020204" charset="-122"/>
                <a:ea typeface="微软雅黑" panose="020B0503020204020204" charset="-122"/>
                <a:cs typeface="微软雅黑" panose="020B0503020204020204" charset="-122"/>
              </a:rPr>
              <a:t>y</a:t>
            </a:r>
            <a:r>
              <a:rPr>
                <a:solidFill>
                  <a:srgbClr val="191919"/>
                </a:solidFill>
                <a:latin typeface="微软雅黑" panose="020B0503020204020204" charset="-122"/>
                <a:ea typeface="微软雅黑" panose="020B0503020204020204" charset="-122"/>
                <a:cs typeface="微软雅黑" panose="020B0503020204020204" charset="-122"/>
              </a:rPr>
              <a:t>方向测线</a:t>
            </a:r>
            <a:endParaRPr>
              <a:solidFill>
                <a:srgbClr val="191919"/>
              </a:solidFill>
              <a:latin typeface="微软雅黑" panose="020B0503020204020204" charset="-122"/>
              <a:ea typeface="微软雅黑" panose="020B0503020204020204" charset="-122"/>
              <a:cs typeface="微软雅黑" panose="020B0503020204020204" charset="-122"/>
            </a:endParaRPr>
          </a:p>
        </p:txBody>
      </p:sp>
      <p:pic>
        <p:nvPicPr>
          <p:cNvPr id="52" name="图片 23"/>
          <p:cNvPicPr>
            <a:picLocks noChangeAspect="1"/>
          </p:cNvPicPr>
          <p:nvPr/>
        </p:nvPicPr>
        <p:blipFill>
          <a:blip r:embed="rId3"/>
          <a:stretch>
            <a:fillRect/>
          </a:stretch>
        </p:blipFill>
        <p:spPr>
          <a:xfrm>
            <a:off x="7302500" y="3797935"/>
            <a:ext cx="2320925" cy="1585595"/>
          </a:xfrm>
          <a:prstGeom prst="rect">
            <a:avLst/>
          </a:prstGeom>
        </p:spPr>
      </p:pic>
      <p:sp>
        <p:nvSpPr>
          <p:cNvPr id="25" name="文本框 24"/>
          <p:cNvSpPr>
            <a:spLocks noGrp="1"/>
          </p:cNvSpPr>
          <p:nvPr/>
        </p:nvSpPr>
        <p:spPr>
          <a:xfrm>
            <a:off x="9861550" y="4096951"/>
            <a:ext cx="1739900" cy="579646"/>
          </a:xfrm>
          <a:prstGeom prst="rect">
            <a:avLst/>
          </a:prstGeom>
          <a:noFill/>
        </p:spPr>
        <p:txBody>
          <a:bodyPr vert="horz" wrap="square" lIns="25400" tIns="12700" rIns="25400" bIns="12700" anchor="ctr">
            <a:spAutoFit/>
          </a:bodyPr>
          <a:lstStyle/>
          <a:p>
            <a:pPr algn="ctr">
              <a:buNone/>
            </a:pPr>
            <a:r>
              <a:rPr>
                <a:solidFill>
                  <a:srgbClr val="191919"/>
                </a:solidFill>
                <a:latin typeface="微软雅黑" panose="020B0503020204020204" charset="-122"/>
                <a:ea typeface="微软雅黑" panose="020B0503020204020204" charset="-122"/>
                <a:cs typeface="微软雅黑" panose="020B0503020204020204" charset="-122"/>
              </a:rPr>
              <a:t>纵向剖面与方向差异</a:t>
            </a:r>
            <a:endParaRPr>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26" name="矩形 25"/>
          <p:cNvSpPr>
            <a:spLocks noGrp="1"/>
          </p:cNvSpPr>
          <p:nvPr/>
        </p:nvSpPr>
        <p:spPr>
          <a:xfrm>
            <a:off x="762000" y="5664200"/>
            <a:ext cx="10668000" cy="762000"/>
          </a:xfrm>
          <a:prstGeom prst="rect">
            <a:avLst/>
          </a:prstGeom>
          <a:solidFill>
            <a:srgbClr val="DAE5F4"/>
          </a:solidFill>
          <a:ln w="12700" cap="flat" cmpd="sng">
            <a:noFill/>
            <a:prstDash val="solid"/>
            <a:miter/>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27" name="文本框 26"/>
          <p:cNvSpPr>
            <a:spLocks noGrp="1"/>
          </p:cNvSpPr>
          <p:nvPr/>
        </p:nvSpPr>
        <p:spPr>
          <a:xfrm>
            <a:off x="990600" y="5842000"/>
            <a:ext cx="10236200" cy="302647"/>
          </a:xfrm>
          <a:prstGeom prst="rect">
            <a:avLst/>
          </a:prstGeom>
          <a:noFill/>
        </p:spPr>
        <p:txBody>
          <a:bodyPr vert="horz" wrap="square" lIns="25400" tIns="12700" rIns="25400" bIns="12700" anchor="ctr">
            <a:spAutoFit/>
          </a:bodyPr>
          <a:lstStyle/>
          <a:p>
            <a:r>
              <a:rPr>
                <a:solidFill>
                  <a:srgbClr val="191919"/>
                </a:solidFill>
                <a:latin typeface="微软雅黑" panose="020B0503020204020204" charset="-122"/>
                <a:ea typeface="微软雅黑" panose="020B0503020204020204" charset="-122"/>
                <a:cs typeface="微软雅黑" panose="020B0503020204020204" charset="-122"/>
              </a:rPr>
              <a:t>二维平面回答整体分布，两条剖面揭示中心附近梯度和方向差异。</a:t>
            </a:r>
            <a:endParaRPr>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29" name="文本框 28"/>
          <p:cNvSpPr>
            <a:spLocks noGrp="1"/>
          </p:cNvSpPr>
          <p:nvPr/>
        </p:nvSpPr>
        <p:spPr>
          <a:xfrm>
            <a:off x="11366500" y="6636299"/>
            <a:ext cx="482600" cy="110800"/>
          </a:xfrm>
          <a:prstGeom prst="rect">
            <a:avLst/>
          </a:prstGeom>
          <a:noFill/>
        </p:spPr>
        <p:txBody>
          <a:bodyPr vert="horz" wrap="square" lIns="12700" tIns="0" rIns="12700" bIns="0" anchor="ctr">
            <a:spAutoFit/>
          </a:bodyPr>
          <a:lstStyle/>
          <a:p>
            <a:pPr algn="r">
              <a:buNone/>
            </a:pPr>
            <a:r>
              <a:rPr sz="720">
                <a:solidFill>
                  <a:srgbClr val="5F6973"/>
                </a:solidFill>
                <a:latin typeface="微软雅黑" panose="020B0503020204020204" charset="-122"/>
                <a:ea typeface="微软雅黑" panose="020B0503020204020204" charset="-122"/>
                <a:cs typeface="微软雅黑" panose="020B0503020204020204" charset="-122"/>
              </a:rPr>
              <a:t>17</a:t>
            </a:r>
            <a:endParaRPr sz="720">
              <a:solidFill>
                <a:srgbClr val="5F6973"/>
              </a:solidFill>
              <a:latin typeface="微软雅黑" panose="020B0503020204020204" charset="-122"/>
              <a:ea typeface="微软雅黑" panose="020B0503020204020204" charset="-122"/>
              <a:cs typeface="微软雅黑" panose="020B0503020204020204" charset="-122"/>
            </a:endParaRPr>
          </a:p>
        </p:txBody>
      </p:sp>
      <p:pic>
        <p:nvPicPr>
          <p:cNvPr id="6" name="Image 0" descr="/mnt/data/tian_unzip/ppt/media/image1.png"/>
          <p:cNvPicPr>
            <a:picLocks noChangeAspect="1"/>
          </p:cNvPicPr>
          <p:nvPr/>
        </p:nvPicPr>
        <p:blipFill>
          <a:blip r:embed="rId4"/>
          <a:stretch>
            <a:fillRect/>
          </a:stretch>
        </p:blipFill>
        <p:spPr>
          <a:xfrm>
            <a:off x="9829800" y="109728"/>
            <a:ext cx="1965960" cy="530352"/>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p:sp>
        <p:nvSpPr>
          <p:cNvPr id="2" name="矩形 1"/>
          <p:cNvSpPr>
            <a:spLocks noGrp="1"/>
          </p:cNvSpPr>
          <p:nvPr/>
        </p:nvSpPr>
        <p:spPr>
          <a:xfrm>
            <a:off x="0" y="0"/>
            <a:ext cx="3492500" cy="6858000"/>
          </a:xfrm>
          <a:prstGeom prst="rect">
            <a:avLst/>
          </a:prstGeom>
          <a:solidFill>
            <a:srgbClr val="085B97"/>
          </a:solidFill>
          <a:ln w="12700" cap="flat" cmpd="sng">
            <a:noFill/>
            <a:prstDash val="solid"/>
            <a:miter/>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3" name="文本框 2"/>
          <p:cNvSpPr>
            <a:spLocks noGrp="1"/>
          </p:cNvSpPr>
          <p:nvPr/>
        </p:nvSpPr>
        <p:spPr>
          <a:xfrm>
            <a:off x="304800" y="2180595"/>
            <a:ext cx="2857500" cy="564257"/>
          </a:xfrm>
          <a:prstGeom prst="rect">
            <a:avLst/>
          </a:prstGeom>
          <a:noFill/>
        </p:spPr>
        <p:txBody>
          <a:bodyPr vert="horz" wrap="square" lIns="25400" tIns="12700" rIns="25400" bIns="12700" anchor="ctr">
            <a:spAutoFit/>
          </a:bodyPr>
          <a:lstStyle/>
          <a:p>
            <a:pPr algn="ctr">
              <a:buNone/>
            </a:pPr>
            <a:r>
              <a:rPr sz="3500">
                <a:solidFill>
                  <a:srgbClr val="FFFFFF"/>
                </a:solidFill>
                <a:latin typeface="微软雅黑" panose="020B0503020204020204" charset="-122"/>
                <a:ea typeface="微软雅黑" panose="020B0503020204020204" charset="-122"/>
                <a:cs typeface="微软雅黑" panose="020B0503020204020204" charset="-122"/>
              </a:rPr>
              <a:t>汇报提纲</a:t>
            </a:r>
            <a:endParaRPr sz="3500">
              <a:solidFill>
                <a:srgbClr val="FFFFFF"/>
              </a:solidFill>
              <a:latin typeface="微软雅黑" panose="020B0503020204020204" charset="-122"/>
              <a:ea typeface="微软雅黑" panose="020B0503020204020204" charset="-122"/>
              <a:cs typeface="微软雅黑" panose="020B0503020204020204" charset="-122"/>
            </a:endParaRPr>
          </a:p>
        </p:txBody>
      </p:sp>
      <p:sp>
        <p:nvSpPr>
          <p:cNvPr id="4" name="文本框 3"/>
          <p:cNvSpPr>
            <a:spLocks noGrp="1"/>
          </p:cNvSpPr>
          <p:nvPr/>
        </p:nvSpPr>
        <p:spPr>
          <a:xfrm>
            <a:off x="584200" y="3161928"/>
            <a:ext cx="2349500" cy="379591"/>
          </a:xfrm>
          <a:prstGeom prst="rect">
            <a:avLst/>
          </a:prstGeom>
          <a:noFill/>
        </p:spPr>
        <p:txBody>
          <a:bodyPr vert="horz" wrap="square" lIns="25400" tIns="12700" rIns="25400" bIns="12700" anchor="ctr">
            <a:spAutoFit/>
          </a:bodyPr>
          <a:lstStyle/>
          <a:p>
            <a:pPr algn="ctr">
              <a:buNone/>
            </a:pPr>
            <a:r>
              <a:rPr sz="2300">
                <a:solidFill>
                  <a:srgbClr val="FFFFFF"/>
                </a:solidFill>
                <a:latin typeface="微软雅黑" panose="020B0503020204020204" charset="-122"/>
                <a:ea typeface="微软雅黑" panose="020B0503020204020204" charset="-122"/>
                <a:cs typeface="微软雅黑" panose="020B0503020204020204" charset="-122"/>
              </a:rPr>
              <a:t>CONTENTS</a:t>
            </a:r>
            <a:endParaRPr sz="2300">
              <a:solidFill>
                <a:srgbClr val="FFFFFF"/>
              </a:solidFill>
              <a:latin typeface="微软雅黑" panose="020B0503020204020204" charset="-122"/>
              <a:ea typeface="微软雅黑" panose="020B0503020204020204" charset="-122"/>
              <a:cs typeface="微软雅黑" panose="020B0503020204020204" charset="-122"/>
            </a:endParaRPr>
          </a:p>
        </p:txBody>
      </p:sp>
      <p:sp>
        <p:nvSpPr>
          <p:cNvPr id="7" name="文本框 6"/>
          <p:cNvSpPr>
            <a:spLocks noGrp="1"/>
          </p:cNvSpPr>
          <p:nvPr/>
        </p:nvSpPr>
        <p:spPr>
          <a:xfrm>
            <a:off x="5461000" y="1559411"/>
            <a:ext cx="965200" cy="333425"/>
          </a:xfrm>
          <a:prstGeom prst="rect">
            <a:avLst/>
          </a:prstGeom>
          <a:noFill/>
        </p:spPr>
        <p:txBody>
          <a:bodyPr vert="horz" wrap="square" lIns="25400" tIns="12700" rIns="25400" bIns="12700" anchor="ctr">
            <a:spAutoFit/>
          </a:bodyPr>
          <a:lstStyle/>
          <a:p>
            <a:r>
              <a:rPr sz="2000" b="1">
                <a:solidFill>
                  <a:srgbClr val="191919"/>
                </a:solidFill>
                <a:latin typeface="微软雅黑" panose="020B0503020204020204" charset="-122"/>
                <a:ea typeface="微软雅黑" panose="020B0503020204020204" charset="-122"/>
                <a:cs typeface="微软雅黑" panose="020B0503020204020204" charset="-122"/>
              </a:rPr>
              <a:t>01 /</a:t>
            </a:r>
            <a:endParaRPr sz="2000" b="1">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8" name="文本框 7"/>
          <p:cNvSpPr>
            <a:spLocks noGrp="1"/>
          </p:cNvSpPr>
          <p:nvPr/>
        </p:nvSpPr>
        <p:spPr>
          <a:xfrm>
            <a:off x="6502400" y="1559411"/>
            <a:ext cx="4572000" cy="333425"/>
          </a:xfrm>
          <a:prstGeom prst="rect">
            <a:avLst/>
          </a:prstGeom>
          <a:noFill/>
        </p:spPr>
        <p:txBody>
          <a:bodyPr vert="horz" wrap="square" lIns="25400" tIns="12700" rIns="25400" bIns="12700" anchor="ctr">
            <a:spAutoFit/>
          </a:bodyPr>
          <a:lstStyle/>
          <a:p>
            <a:r>
              <a:rPr sz="2000" b="1">
                <a:solidFill>
                  <a:srgbClr val="191919"/>
                </a:solidFill>
                <a:latin typeface="微软雅黑" panose="020B0503020204020204" charset="-122"/>
                <a:ea typeface="微软雅黑" panose="020B0503020204020204" charset="-122"/>
                <a:cs typeface="微软雅黑" panose="020B0503020204020204" charset="-122"/>
              </a:rPr>
              <a:t>研究背景与意义</a:t>
            </a:r>
            <a:endParaRPr sz="2000" b="1">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9" name="文本框 8"/>
          <p:cNvSpPr>
            <a:spLocks noGrp="1"/>
          </p:cNvSpPr>
          <p:nvPr/>
        </p:nvSpPr>
        <p:spPr>
          <a:xfrm>
            <a:off x="5461000" y="2296011"/>
            <a:ext cx="965200" cy="333425"/>
          </a:xfrm>
          <a:prstGeom prst="rect">
            <a:avLst/>
          </a:prstGeom>
          <a:noFill/>
        </p:spPr>
        <p:txBody>
          <a:bodyPr vert="horz" wrap="square" lIns="25400" tIns="12700" rIns="25400" bIns="12700" anchor="ctr">
            <a:spAutoFit/>
          </a:bodyPr>
          <a:lstStyle/>
          <a:p>
            <a:r>
              <a:rPr sz="2000" b="1">
                <a:solidFill>
                  <a:srgbClr val="191919"/>
                </a:solidFill>
                <a:latin typeface="微软雅黑" panose="020B0503020204020204" charset="-122"/>
                <a:ea typeface="微软雅黑" panose="020B0503020204020204" charset="-122"/>
                <a:cs typeface="微软雅黑" panose="020B0503020204020204" charset="-122"/>
              </a:rPr>
              <a:t>02 /</a:t>
            </a:r>
            <a:endParaRPr sz="2000" b="1">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10" name="文本框 9"/>
          <p:cNvSpPr>
            <a:spLocks noGrp="1"/>
          </p:cNvSpPr>
          <p:nvPr/>
        </p:nvSpPr>
        <p:spPr>
          <a:xfrm>
            <a:off x="6502400" y="2296011"/>
            <a:ext cx="4572000" cy="333425"/>
          </a:xfrm>
          <a:prstGeom prst="rect">
            <a:avLst/>
          </a:prstGeom>
          <a:noFill/>
        </p:spPr>
        <p:txBody>
          <a:bodyPr vert="horz" wrap="square" lIns="25400" tIns="12700" rIns="25400" bIns="12700" anchor="ctr">
            <a:spAutoFit/>
          </a:bodyPr>
          <a:lstStyle/>
          <a:p>
            <a:r>
              <a:rPr sz="2000" b="1">
                <a:solidFill>
                  <a:srgbClr val="191919"/>
                </a:solidFill>
                <a:latin typeface="微软雅黑" panose="020B0503020204020204" charset="-122"/>
                <a:ea typeface="微软雅黑" panose="020B0503020204020204" charset="-122"/>
                <a:cs typeface="微软雅黑" panose="020B0503020204020204" charset="-122"/>
              </a:rPr>
              <a:t>理论基础与方法</a:t>
            </a:r>
            <a:endParaRPr sz="2000" b="1">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11" name="文本框 10"/>
          <p:cNvSpPr>
            <a:spLocks noGrp="1"/>
          </p:cNvSpPr>
          <p:nvPr/>
        </p:nvSpPr>
        <p:spPr>
          <a:xfrm>
            <a:off x="5461000" y="3032611"/>
            <a:ext cx="965200" cy="333425"/>
          </a:xfrm>
          <a:prstGeom prst="rect">
            <a:avLst/>
          </a:prstGeom>
          <a:noFill/>
        </p:spPr>
        <p:txBody>
          <a:bodyPr vert="horz" wrap="square" lIns="25400" tIns="12700" rIns="25400" bIns="12700" anchor="ctr">
            <a:spAutoFit/>
          </a:bodyPr>
          <a:lstStyle/>
          <a:p>
            <a:r>
              <a:rPr sz="2000" b="1">
                <a:solidFill>
                  <a:srgbClr val="191919"/>
                </a:solidFill>
                <a:latin typeface="微软雅黑" panose="020B0503020204020204" charset="-122"/>
                <a:ea typeface="微软雅黑" panose="020B0503020204020204" charset="-122"/>
                <a:cs typeface="微软雅黑" panose="020B0503020204020204" charset="-122"/>
              </a:rPr>
              <a:t>03 /</a:t>
            </a:r>
            <a:endParaRPr sz="2000" b="1">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12" name="文本框 11"/>
          <p:cNvSpPr>
            <a:spLocks noGrp="1"/>
          </p:cNvSpPr>
          <p:nvPr/>
        </p:nvSpPr>
        <p:spPr>
          <a:xfrm>
            <a:off x="6502400" y="3032611"/>
            <a:ext cx="4572000" cy="333425"/>
          </a:xfrm>
          <a:prstGeom prst="rect">
            <a:avLst/>
          </a:prstGeom>
          <a:noFill/>
        </p:spPr>
        <p:txBody>
          <a:bodyPr vert="horz" wrap="square" lIns="25400" tIns="12700" rIns="25400" bIns="12700" anchor="ctr">
            <a:spAutoFit/>
          </a:bodyPr>
          <a:lstStyle/>
          <a:p>
            <a:r>
              <a:rPr sz="2000" b="1">
                <a:solidFill>
                  <a:srgbClr val="191919"/>
                </a:solidFill>
                <a:latin typeface="微软雅黑" panose="020B0503020204020204" charset="-122"/>
                <a:ea typeface="微软雅黑" panose="020B0503020204020204" charset="-122"/>
                <a:cs typeface="微软雅黑" panose="020B0503020204020204" charset="-122"/>
              </a:rPr>
              <a:t>模型构建与设置</a:t>
            </a:r>
            <a:endParaRPr sz="2000" b="1">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13" name="文本框 12"/>
          <p:cNvSpPr>
            <a:spLocks noGrp="1"/>
          </p:cNvSpPr>
          <p:nvPr/>
        </p:nvSpPr>
        <p:spPr>
          <a:xfrm>
            <a:off x="5461000" y="3769211"/>
            <a:ext cx="965200" cy="333425"/>
          </a:xfrm>
          <a:prstGeom prst="rect">
            <a:avLst/>
          </a:prstGeom>
          <a:noFill/>
        </p:spPr>
        <p:txBody>
          <a:bodyPr vert="horz" wrap="square" lIns="25400" tIns="12700" rIns="25400" bIns="12700" anchor="ctr">
            <a:spAutoFit/>
          </a:bodyPr>
          <a:lstStyle/>
          <a:p>
            <a:r>
              <a:rPr sz="2000" b="1">
                <a:solidFill>
                  <a:srgbClr val="ED1C24"/>
                </a:solidFill>
                <a:latin typeface="微软雅黑" panose="020B0503020204020204" charset="-122"/>
                <a:ea typeface="微软雅黑" panose="020B0503020204020204" charset="-122"/>
                <a:cs typeface="微软雅黑" panose="020B0503020204020204" charset="-122"/>
              </a:rPr>
              <a:t>04 /</a:t>
            </a:r>
            <a:endParaRPr sz="2000" b="1">
              <a:solidFill>
                <a:srgbClr val="ED1C24"/>
              </a:solidFill>
              <a:latin typeface="微软雅黑" panose="020B0503020204020204" charset="-122"/>
              <a:ea typeface="微软雅黑" panose="020B0503020204020204" charset="-122"/>
              <a:cs typeface="微软雅黑" panose="020B0503020204020204" charset="-122"/>
            </a:endParaRPr>
          </a:p>
        </p:txBody>
      </p:sp>
      <p:sp>
        <p:nvSpPr>
          <p:cNvPr id="14" name="文本框 13"/>
          <p:cNvSpPr>
            <a:spLocks noGrp="1"/>
          </p:cNvSpPr>
          <p:nvPr/>
        </p:nvSpPr>
        <p:spPr>
          <a:xfrm>
            <a:off x="6502400" y="3769211"/>
            <a:ext cx="4572000" cy="333425"/>
          </a:xfrm>
          <a:prstGeom prst="rect">
            <a:avLst/>
          </a:prstGeom>
          <a:noFill/>
        </p:spPr>
        <p:txBody>
          <a:bodyPr vert="horz" wrap="square" lIns="25400" tIns="12700" rIns="25400" bIns="12700" anchor="ctr">
            <a:spAutoFit/>
          </a:bodyPr>
          <a:lstStyle/>
          <a:p>
            <a:r>
              <a:rPr sz="2000" b="1">
                <a:solidFill>
                  <a:srgbClr val="ED1C24"/>
                </a:solidFill>
                <a:latin typeface="微软雅黑" panose="020B0503020204020204" charset="-122"/>
                <a:ea typeface="微软雅黑" panose="020B0503020204020204" charset="-122"/>
                <a:cs typeface="微软雅黑" panose="020B0503020204020204" charset="-122"/>
              </a:rPr>
              <a:t>仿真结果与认识</a:t>
            </a:r>
            <a:endParaRPr sz="2000" b="1">
              <a:solidFill>
                <a:srgbClr val="ED1C24"/>
              </a:solidFill>
              <a:latin typeface="微软雅黑" panose="020B0503020204020204" charset="-122"/>
              <a:ea typeface="微软雅黑" panose="020B0503020204020204" charset="-122"/>
              <a:cs typeface="微软雅黑" panose="020B0503020204020204" charset="-122"/>
            </a:endParaRPr>
          </a:p>
        </p:txBody>
      </p:sp>
      <p:sp>
        <p:nvSpPr>
          <p:cNvPr id="15" name="文本框 14"/>
          <p:cNvSpPr>
            <a:spLocks noGrp="1"/>
          </p:cNvSpPr>
          <p:nvPr/>
        </p:nvSpPr>
        <p:spPr>
          <a:xfrm>
            <a:off x="5461000" y="4505811"/>
            <a:ext cx="965200" cy="333425"/>
          </a:xfrm>
          <a:prstGeom prst="rect">
            <a:avLst/>
          </a:prstGeom>
          <a:noFill/>
        </p:spPr>
        <p:txBody>
          <a:bodyPr vert="horz" wrap="square" lIns="25400" tIns="12700" rIns="25400" bIns="12700" anchor="ctr">
            <a:spAutoFit/>
          </a:bodyPr>
          <a:lstStyle/>
          <a:p>
            <a:r>
              <a:rPr sz="2000" b="1">
                <a:solidFill>
                  <a:srgbClr val="191919"/>
                </a:solidFill>
                <a:latin typeface="微软雅黑" panose="020B0503020204020204" charset="-122"/>
                <a:ea typeface="微软雅黑" panose="020B0503020204020204" charset="-122"/>
                <a:cs typeface="微软雅黑" panose="020B0503020204020204" charset="-122"/>
              </a:rPr>
              <a:t>05 /</a:t>
            </a:r>
            <a:endParaRPr sz="2000" b="1">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16" name="文本框 15"/>
          <p:cNvSpPr>
            <a:spLocks noGrp="1"/>
          </p:cNvSpPr>
          <p:nvPr/>
        </p:nvSpPr>
        <p:spPr>
          <a:xfrm>
            <a:off x="6502400" y="4505811"/>
            <a:ext cx="4572000" cy="333425"/>
          </a:xfrm>
          <a:prstGeom prst="rect">
            <a:avLst/>
          </a:prstGeom>
          <a:noFill/>
        </p:spPr>
        <p:txBody>
          <a:bodyPr vert="horz" wrap="square" lIns="25400" tIns="12700" rIns="25400" bIns="12700" anchor="ctr">
            <a:spAutoFit/>
          </a:bodyPr>
          <a:lstStyle/>
          <a:p>
            <a:r>
              <a:rPr sz="2000" b="1">
                <a:solidFill>
                  <a:srgbClr val="191919"/>
                </a:solidFill>
                <a:latin typeface="微软雅黑" panose="020B0503020204020204" charset="-122"/>
                <a:ea typeface="微软雅黑" panose="020B0503020204020204" charset="-122"/>
                <a:cs typeface="微软雅黑" panose="020B0503020204020204" charset="-122"/>
              </a:rPr>
              <a:t>结论与展望</a:t>
            </a:r>
            <a:endParaRPr sz="2000" b="1">
              <a:solidFill>
                <a:srgbClr val="191919"/>
              </a:solidFill>
              <a:latin typeface="微软雅黑" panose="020B0503020204020204" charset="-122"/>
              <a:ea typeface="微软雅黑" panose="020B0503020204020204" charset="-122"/>
              <a:cs typeface="微软雅黑" panose="020B0503020204020204" charset="-122"/>
            </a:endParaRPr>
          </a:p>
        </p:txBody>
      </p:sp>
      <p:pic>
        <p:nvPicPr>
          <p:cNvPr id="6" name="Image 0" descr="/mnt/data/tian_unzip/ppt/media/image1.png"/>
          <p:cNvPicPr>
            <a:picLocks noChangeAspect="1"/>
          </p:cNvPicPr>
          <p:nvPr/>
        </p:nvPicPr>
        <p:blipFill>
          <a:blip r:embed="rId1"/>
          <a:stretch>
            <a:fillRect/>
          </a:stretch>
        </p:blipFill>
        <p:spPr>
          <a:xfrm>
            <a:off x="9829800" y="109728"/>
            <a:ext cx="1965960" cy="530352"/>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p:sp>
        <p:nvSpPr>
          <p:cNvPr id="2" name="矩形 1"/>
          <p:cNvSpPr>
            <a:spLocks noGrp="1"/>
          </p:cNvSpPr>
          <p:nvPr/>
        </p:nvSpPr>
        <p:spPr>
          <a:xfrm>
            <a:off x="368300" y="304800"/>
            <a:ext cx="723900" cy="723900"/>
          </a:xfrm>
          <a:prstGeom prst="rect">
            <a:avLst/>
          </a:prstGeom>
          <a:solidFill>
            <a:srgbClr val="085B97"/>
          </a:solidFill>
          <a:ln w="12700" cap="flat" cmpd="sng">
            <a:noFill/>
            <a:prstDash val="solid"/>
            <a:miter/>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3" name="文本框 2"/>
          <p:cNvSpPr>
            <a:spLocks noGrp="1"/>
          </p:cNvSpPr>
          <p:nvPr/>
        </p:nvSpPr>
        <p:spPr>
          <a:xfrm>
            <a:off x="368300" y="281717"/>
            <a:ext cx="723900" cy="348813"/>
          </a:xfrm>
          <a:prstGeom prst="rect">
            <a:avLst/>
          </a:prstGeom>
          <a:noFill/>
        </p:spPr>
        <p:txBody>
          <a:bodyPr vert="horz" wrap="square" lIns="25400" tIns="12700" rIns="25400" bIns="12700" anchor="ctr">
            <a:spAutoFit/>
          </a:bodyPr>
          <a:lstStyle/>
          <a:p>
            <a:pPr algn="ctr">
              <a:buNone/>
            </a:pPr>
            <a:r>
              <a:rPr sz="2100">
                <a:solidFill>
                  <a:srgbClr val="FFFFFF"/>
                </a:solidFill>
                <a:latin typeface="微软雅黑" panose="020B0503020204020204" charset="-122"/>
                <a:ea typeface="微软雅黑" panose="020B0503020204020204" charset="-122"/>
                <a:cs typeface="微软雅黑" panose="020B0503020204020204" charset="-122"/>
              </a:rPr>
              <a:t>04</a:t>
            </a:r>
            <a:endParaRPr sz="2100">
              <a:solidFill>
                <a:srgbClr val="FFFFFF"/>
              </a:solidFill>
              <a:latin typeface="微软雅黑" panose="020B0503020204020204" charset="-122"/>
              <a:ea typeface="微软雅黑" panose="020B0503020204020204" charset="-122"/>
              <a:cs typeface="微软雅黑" panose="020B0503020204020204" charset="-122"/>
            </a:endParaRPr>
          </a:p>
        </p:txBody>
      </p:sp>
      <p:sp>
        <p:nvSpPr>
          <p:cNvPr id="4" name="文本框 3"/>
          <p:cNvSpPr>
            <a:spLocks noGrp="1"/>
          </p:cNvSpPr>
          <p:nvPr/>
        </p:nvSpPr>
        <p:spPr>
          <a:xfrm>
            <a:off x="1193800" y="320975"/>
            <a:ext cx="8128000" cy="371897"/>
          </a:xfrm>
          <a:prstGeom prst="rect">
            <a:avLst/>
          </a:prstGeom>
          <a:noFill/>
        </p:spPr>
        <p:txBody>
          <a:bodyPr vert="horz" wrap="square" lIns="25400" tIns="12700" rIns="25400" bIns="12700" anchor="ctr">
            <a:spAutoFit/>
          </a:bodyPr>
          <a:lstStyle/>
          <a:p>
            <a:r>
              <a:rPr sz="2250" b="1">
                <a:solidFill>
                  <a:srgbClr val="191919"/>
                </a:solidFill>
                <a:latin typeface="微软雅黑" panose="020B0503020204020204" charset="-122"/>
                <a:ea typeface="微软雅黑" panose="020B0503020204020204" charset="-122"/>
                <a:cs typeface="微软雅黑" panose="020B0503020204020204" charset="-122"/>
              </a:rPr>
              <a:t>综合地磁场使传感器平面极值发生偏移</a:t>
            </a:r>
            <a:endParaRPr sz="2250" b="1">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5" name="直接连接符 4"/>
          <p:cNvSpPr>
            <a:spLocks noGrp="1"/>
          </p:cNvSpPr>
          <p:nvPr/>
        </p:nvSpPr>
        <p:spPr>
          <a:xfrm>
            <a:off x="1206500" y="1041400"/>
            <a:ext cx="8255000" cy="0"/>
          </a:xfrm>
          <a:prstGeom prst="line">
            <a:avLst/>
          </a:prstGeom>
          <a:ln w="7620">
            <a:solidFill>
              <a:srgbClr val="191919"/>
            </a:solidFill>
          </a:ln>
        </p:spPr>
        <p:style>
          <a:lnRef idx="1">
            <a:schemeClr val="accent1"/>
          </a:lnRef>
          <a:fillRef idx="0">
            <a:schemeClr val="accent1"/>
          </a:fillRef>
          <a:effectRef idx="0">
            <a:schemeClr val="accent1"/>
          </a:effectRef>
          <a:fontRef idx="minor">
            <a:schemeClr val="tx1"/>
          </a:fontRef>
        </p:style>
      </p:sp>
      <p:sp>
        <p:nvSpPr>
          <p:cNvPr id="8" name="矩形: 圆角 7"/>
          <p:cNvSpPr>
            <a:spLocks noGrp="1"/>
          </p:cNvSpPr>
          <p:nvPr/>
        </p:nvSpPr>
        <p:spPr>
          <a:xfrm>
            <a:off x="406400" y="1422400"/>
            <a:ext cx="7340600" cy="4114800"/>
          </a:xfrm>
          <a:prstGeom prst="roundRect">
            <a:avLst/>
          </a:prstGeom>
          <a:solidFill>
            <a:srgbClr val="FFFFFF">
              <a:alpha val="0"/>
            </a:srgbClr>
          </a:solidFill>
          <a:ln w="16510">
            <a:solidFill>
              <a:srgbClr val="14375E"/>
            </a:solidFill>
            <a:prstDash val="dash"/>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9" name="矩形 8"/>
          <p:cNvSpPr>
            <a:spLocks noGrp="1"/>
          </p:cNvSpPr>
          <p:nvPr/>
        </p:nvSpPr>
        <p:spPr>
          <a:xfrm>
            <a:off x="2590800" y="1257300"/>
            <a:ext cx="2971800" cy="355600"/>
          </a:xfrm>
          <a:prstGeom prst="rect">
            <a:avLst/>
          </a:prstGeom>
          <a:solidFill>
            <a:srgbClr val="FFFFFF"/>
          </a:solidFill>
          <a:ln w="12700" cap="flat" cmpd="sng">
            <a:noFill/>
            <a:prstDash val="solid"/>
            <a:miter/>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10" name="文本框 9"/>
          <p:cNvSpPr>
            <a:spLocks noGrp="1"/>
          </p:cNvSpPr>
          <p:nvPr/>
        </p:nvSpPr>
        <p:spPr>
          <a:xfrm>
            <a:off x="2590800" y="1257935"/>
            <a:ext cx="3201035" cy="302260"/>
          </a:xfrm>
          <a:prstGeom prst="rect">
            <a:avLst/>
          </a:prstGeom>
          <a:noFill/>
        </p:spPr>
        <p:txBody>
          <a:bodyPr vert="horz" wrap="square" lIns="25400" tIns="12700" rIns="25400" bIns="12700" anchor="ctr">
            <a:spAutoFit/>
          </a:bodyPr>
          <a:lstStyle/>
          <a:p>
            <a:pPr algn="ctr">
              <a:buNone/>
            </a:pPr>
            <a:r>
              <a:rPr>
                <a:solidFill>
                  <a:srgbClr val="191919"/>
                </a:solidFill>
                <a:latin typeface="微软雅黑" panose="020B0503020204020204" charset="-122"/>
                <a:ea typeface="微软雅黑" panose="020B0503020204020204" charset="-122"/>
                <a:cs typeface="微软雅黑" panose="020B0503020204020204" charset="-122"/>
              </a:rPr>
              <a:t>传感器所在平面感应磁场分布</a:t>
            </a:r>
            <a:endParaRPr>
              <a:solidFill>
                <a:srgbClr val="191919"/>
              </a:solidFill>
              <a:latin typeface="微软雅黑" panose="020B0503020204020204" charset="-122"/>
              <a:ea typeface="微软雅黑" panose="020B0503020204020204" charset="-122"/>
              <a:cs typeface="微软雅黑" panose="020B0503020204020204" charset="-122"/>
            </a:endParaRPr>
          </a:p>
        </p:txBody>
      </p:sp>
      <p:pic>
        <p:nvPicPr>
          <p:cNvPr id="40" name="图片 11"/>
          <p:cNvPicPr>
            <a:picLocks noChangeAspect="1"/>
          </p:cNvPicPr>
          <p:nvPr/>
        </p:nvPicPr>
        <p:blipFill>
          <a:blip r:embed="rId1"/>
          <a:stretch>
            <a:fillRect/>
          </a:stretch>
        </p:blipFill>
        <p:spPr>
          <a:xfrm>
            <a:off x="1871980" y="1560195"/>
            <a:ext cx="4676775" cy="3860800"/>
          </a:xfrm>
          <a:prstGeom prst="rect">
            <a:avLst/>
          </a:prstGeom>
        </p:spPr>
      </p:pic>
      <p:sp>
        <p:nvSpPr>
          <p:cNvPr id="13" name="矩形: 圆角 12"/>
          <p:cNvSpPr>
            <a:spLocks noGrp="1"/>
          </p:cNvSpPr>
          <p:nvPr>
            <p:custDataLst>
              <p:tags r:id="rId2"/>
            </p:custDataLst>
          </p:nvPr>
        </p:nvSpPr>
        <p:spPr>
          <a:xfrm>
            <a:off x="8077200" y="1422400"/>
            <a:ext cx="3606800" cy="1117600"/>
          </a:xfrm>
          <a:prstGeom prst="roundRect">
            <a:avLst/>
          </a:prstGeom>
          <a:solidFill>
            <a:srgbClr val="FFFFFF"/>
          </a:solidFill>
          <a:ln w="15240">
            <a:solidFill>
              <a:srgbClr val="14375E"/>
            </a:solidFill>
          </a:ln>
          <a:effectLst>
            <a:outerShdw blurRad="63500" dist="28398" dir="3806086" rotWithShape="0">
              <a:srgbClr val="FFFFFF"/>
            </a:outerShdw>
          </a:effectLst>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14" name="矩形 13"/>
          <p:cNvSpPr>
            <a:spLocks noGrp="1"/>
          </p:cNvSpPr>
          <p:nvPr>
            <p:custDataLst>
              <p:tags r:id="rId3"/>
            </p:custDataLst>
          </p:nvPr>
        </p:nvSpPr>
        <p:spPr>
          <a:xfrm>
            <a:off x="8959850" y="1409700"/>
            <a:ext cx="1841500" cy="457200"/>
          </a:xfrm>
          <a:prstGeom prst="rect">
            <a:avLst/>
          </a:prstGeom>
          <a:solidFill>
            <a:srgbClr val="085B97"/>
          </a:solidFill>
          <a:ln w="12700" cap="flat" cmpd="sng">
            <a:noFill/>
            <a:prstDash val="solid"/>
            <a:miter/>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15" name="文本框 14"/>
          <p:cNvSpPr>
            <a:spLocks noGrp="1"/>
          </p:cNvSpPr>
          <p:nvPr>
            <p:custDataLst>
              <p:tags r:id="rId4"/>
            </p:custDataLst>
          </p:nvPr>
        </p:nvSpPr>
        <p:spPr>
          <a:xfrm>
            <a:off x="8959850" y="1427406"/>
            <a:ext cx="1841500" cy="318036"/>
          </a:xfrm>
          <a:prstGeom prst="rect">
            <a:avLst/>
          </a:prstGeom>
          <a:noFill/>
        </p:spPr>
        <p:txBody>
          <a:bodyPr vert="horz" wrap="square" lIns="25400" tIns="12700" rIns="25400" bIns="12700" anchor="ctr">
            <a:spAutoFit/>
          </a:bodyPr>
          <a:lstStyle/>
          <a:p>
            <a:pPr algn="ctr">
              <a:buNone/>
            </a:pPr>
            <a:r>
              <a:rPr sz="1900" b="1">
                <a:solidFill>
                  <a:srgbClr val="FFFFFF"/>
                </a:solidFill>
                <a:latin typeface="微软雅黑" panose="020B0503020204020204" charset="-122"/>
                <a:ea typeface="微软雅黑" panose="020B0503020204020204" charset="-122"/>
                <a:cs typeface="微软雅黑" panose="020B0503020204020204" charset="-122"/>
              </a:rPr>
              <a:t>极值偏移</a:t>
            </a:r>
            <a:endParaRPr sz="1900" b="1">
              <a:solidFill>
                <a:srgbClr val="FFFFFF"/>
              </a:solidFill>
              <a:latin typeface="微软雅黑" panose="020B0503020204020204" charset="-122"/>
              <a:ea typeface="微软雅黑" panose="020B0503020204020204" charset="-122"/>
              <a:cs typeface="微软雅黑" panose="020B0503020204020204" charset="-122"/>
            </a:endParaRPr>
          </a:p>
        </p:txBody>
      </p:sp>
      <p:sp>
        <p:nvSpPr>
          <p:cNvPr id="16" name="文本框 15"/>
          <p:cNvSpPr>
            <a:spLocks noGrp="1"/>
          </p:cNvSpPr>
          <p:nvPr>
            <p:custDataLst>
              <p:tags r:id="rId5"/>
            </p:custDataLst>
          </p:nvPr>
        </p:nvSpPr>
        <p:spPr>
          <a:xfrm>
            <a:off x="8280400" y="1981200"/>
            <a:ext cx="3200400" cy="302647"/>
          </a:xfrm>
          <a:prstGeom prst="rect">
            <a:avLst/>
          </a:prstGeom>
          <a:noFill/>
        </p:spPr>
        <p:txBody>
          <a:bodyPr vert="horz" wrap="square" lIns="25400" tIns="12700" rIns="25400" bIns="12700" anchor="t">
            <a:spAutoFit/>
          </a:bodyPr>
          <a:lstStyle/>
          <a:p>
            <a:r>
              <a:rPr>
                <a:solidFill>
                  <a:srgbClr val="191919"/>
                </a:solidFill>
                <a:latin typeface="微软雅黑" panose="020B0503020204020204" charset="-122"/>
                <a:ea typeface="微软雅黑" panose="020B0503020204020204" charset="-122"/>
                <a:cs typeface="微软雅黑" panose="020B0503020204020204" charset="-122"/>
              </a:rPr>
              <a:t>极值未固定在几何中心。</a:t>
            </a:r>
            <a:endParaRPr>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17" name="矩形: 圆角 16"/>
          <p:cNvSpPr>
            <a:spLocks noGrp="1"/>
          </p:cNvSpPr>
          <p:nvPr>
            <p:custDataLst>
              <p:tags r:id="rId6"/>
            </p:custDataLst>
          </p:nvPr>
        </p:nvSpPr>
        <p:spPr>
          <a:xfrm>
            <a:off x="8077200" y="2641600"/>
            <a:ext cx="3606800" cy="1117600"/>
          </a:xfrm>
          <a:prstGeom prst="roundRect">
            <a:avLst/>
          </a:prstGeom>
          <a:solidFill>
            <a:srgbClr val="FFFFFF"/>
          </a:solidFill>
          <a:ln w="15240">
            <a:solidFill>
              <a:srgbClr val="14375E"/>
            </a:solidFill>
          </a:ln>
          <a:effectLst>
            <a:outerShdw blurRad="63500" dist="28398" dir="3806086" rotWithShape="0">
              <a:srgbClr val="FFFFFF"/>
            </a:outerShdw>
          </a:effectLst>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18" name="矩形 17"/>
          <p:cNvSpPr>
            <a:spLocks noGrp="1"/>
          </p:cNvSpPr>
          <p:nvPr>
            <p:custDataLst>
              <p:tags r:id="rId7"/>
            </p:custDataLst>
          </p:nvPr>
        </p:nvSpPr>
        <p:spPr>
          <a:xfrm>
            <a:off x="8959850" y="2628900"/>
            <a:ext cx="1841500" cy="457200"/>
          </a:xfrm>
          <a:prstGeom prst="rect">
            <a:avLst/>
          </a:prstGeom>
          <a:solidFill>
            <a:srgbClr val="ED1C24"/>
          </a:solidFill>
          <a:ln w="12700" cap="flat" cmpd="sng">
            <a:noFill/>
            <a:prstDash val="solid"/>
            <a:miter/>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19" name="文本框 18"/>
          <p:cNvSpPr>
            <a:spLocks noGrp="1"/>
          </p:cNvSpPr>
          <p:nvPr>
            <p:custDataLst>
              <p:tags r:id="rId8"/>
            </p:custDataLst>
          </p:nvPr>
        </p:nvSpPr>
        <p:spPr>
          <a:xfrm>
            <a:off x="8959850" y="2646606"/>
            <a:ext cx="1841500" cy="318036"/>
          </a:xfrm>
          <a:prstGeom prst="rect">
            <a:avLst/>
          </a:prstGeom>
          <a:noFill/>
        </p:spPr>
        <p:txBody>
          <a:bodyPr vert="horz" wrap="square" lIns="25400" tIns="12700" rIns="25400" bIns="12700" anchor="ctr">
            <a:spAutoFit/>
          </a:bodyPr>
          <a:lstStyle/>
          <a:p>
            <a:pPr algn="ctr">
              <a:buNone/>
            </a:pPr>
            <a:r>
              <a:rPr sz="1900" b="1">
                <a:solidFill>
                  <a:srgbClr val="FFFFFF"/>
                </a:solidFill>
                <a:latin typeface="微软雅黑" panose="020B0503020204020204" charset="-122"/>
                <a:ea typeface="微软雅黑" panose="020B0503020204020204" charset="-122"/>
                <a:cs typeface="微软雅黑" panose="020B0503020204020204" charset="-122"/>
              </a:rPr>
              <a:t>非对称性</a:t>
            </a:r>
            <a:endParaRPr sz="1900" b="1">
              <a:solidFill>
                <a:srgbClr val="FFFFFF"/>
              </a:solidFill>
              <a:latin typeface="微软雅黑" panose="020B0503020204020204" charset="-122"/>
              <a:ea typeface="微软雅黑" panose="020B0503020204020204" charset="-122"/>
              <a:cs typeface="微软雅黑" panose="020B0503020204020204" charset="-122"/>
            </a:endParaRPr>
          </a:p>
        </p:txBody>
      </p:sp>
      <p:sp>
        <p:nvSpPr>
          <p:cNvPr id="20" name="文本框 19"/>
          <p:cNvSpPr>
            <a:spLocks noGrp="1"/>
          </p:cNvSpPr>
          <p:nvPr>
            <p:custDataLst>
              <p:tags r:id="rId9"/>
            </p:custDataLst>
          </p:nvPr>
        </p:nvSpPr>
        <p:spPr>
          <a:xfrm>
            <a:off x="8280400" y="3200400"/>
            <a:ext cx="3200400" cy="302647"/>
          </a:xfrm>
          <a:prstGeom prst="rect">
            <a:avLst/>
          </a:prstGeom>
          <a:noFill/>
        </p:spPr>
        <p:txBody>
          <a:bodyPr vert="horz" wrap="square" lIns="25400" tIns="12700" rIns="25400" bIns="12700" anchor="t">
            <a:spAutoFit/>
          </a:bodyPr>
          <a:lstStyle/>
          <a:p>
            <a:r>
              <a:rPr>
                <a:solidFill>
                  <a:srgbClr val="191919"/>
                </a:solidFill>
                <a:latin typeface="微软雅黑" panose="020B0503020204020204" charset="-122"/>
                <a:ea typeface="微软雅黑" panose="020B0503020204020204" charset="-122"/>
                <a:cs typeface="微软雅黑" panose="020B0503020204020204" charset="-122"/>
              </a:rPr>
              <a:t>布局与地磁方向共同控制形态。</a:t>
            </a:r>
            <a:endParaRPr>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21" name="矩形: 圆角 20"/>
          <p:cNvSpPr>
            <a:spLocks noGrp="1"/>
          </p:cNvSpPr>
          <p:nvPr>
            <p:custDataLst>
              <p:tags r:id="rId10"/>
            </p:custDataLst>
          </p:nvPr>
        </p:nvSpPr>
        <p:spPr>
          <a:xfrm>
            <a:off x="8077200" y="3860800"/>
            <a:ext cx="3606800" cy="1117600"/>
          </a:xfrm>
          <a:prstGeom prst="roundRect">
            <a:avLst/>
          </a:prstGeom>
          <a:solidFill>
            <a:srgbClr val="FFFFFF"/>
          </a:solidFill>
          <a:ln w="15240">
            <a:solidFill>
              <a:srgbClr val="14375E"/>
            </a:solidFill>
          </a:ln>
          <a:effectLst>
            <a:outerShdw blurRad="63500" dist="28398" dir="3806086" rotWithShape="0">
              <a:srgbClr val="FFFFFF"/>
            </a:outerShdw>
          </a:effectLst>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22" name="矩形 21"/>
          <p:cNvSpPr>
            <a:spLocks noGrp="1"/>
          </p:cNvSpPr>
          <p:nvPr>
            <p:custDataLst>
              <p:tags r:id="rId11"/>
            </p:custDataLst>
          </p:nvPr>
        </p:nvSpPr>
        <p:spPr>
          <a:xfrm>
            <a:off x="8959850" y="3848100"/>
            <a:ext cx="1841500" cy="457200"/>
          </a:xfrm>
          <a:prstGeom prst="rect">
            <a:avLst/>
          </a:prstGeom>
          <a:solidFill>
            <a:srgbClr val="349798"/>
          </a:solidFill>
          <a:ln w="12700" cap="flat" cmpd="sng">
            <a:noFill/>
            <a:prstDash val="solid"/>
            <a:miter/>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23" name="文本框 22"/>
          <p:cNvSpPr>
            <a:spLocks noGrp="1"/>
          </p:cNvSpPr>
          <p:nvPr>
            <p:custDataLst>
              <p:tags r:id="rId12"/>
            </p:custDataLst>
          </p:nvPr>
        </p:nvSpPr>
        <p:spPr>
          <a:xfrm>
            <a:off x="8959850" y="3865806"/>
            <a:ext cx="1841500" cy="318036"/>
          </a:xfrm>
          <a:prstGeom prst="rect">
            <a:avLst/>
          </a:prstGeom>
          <a:noFill/>
        </p:spPr>
        <p:txBody>
          <a:bodyPr vert="horz" wrap="square" lIns="25400" tIns="12700" rIns="25400" bIns="12700" anchor="ctr">
            <a:spAutoFit/>
          </a:bodyPr>
          <a:lstStyle/>
          <a:p>
            <a:pPr algn="ctr">
              <a:buNone/>
            </a:pPr>
            <a:r>
              <a:rPr sz="1900" b="1">
                <a:solidFill>
                  <a:srgbClr val="FFFFFF"/>
                </a:solidFill>
                <a:latin typeface="微软雅黑" panose="020B0503020204020204" charset="-122"/>
                <a:ea typeface="微软雅黑" panose="020B0503020204020204" charset="-122"/>
                <a:cs typeface="微软雅黑" panose="020B0503020204020204" charset="-122"/>
              </a:rPr>
              <a:t>工程含义</a:t>
            </a:r>
            <a:endParaRPr sz="1900" b="1">
              <a:solidFill>
                <a:srgbClr val="FFFFFF"/>
              </a:solidFill>
              <a:latin typeface="微软雅黑" panose="020B0503020204020204" charset="-122"/>
              <a:ea typeface="微软雅黑" panose="020B0503020204020204" charset="-122"/>
              <a:cs typeface="微软雅黑" panose="020B0503020204020204" charset="-122"/>
            </a:endParaRPr>
          </a:p>
        </p:txBody>
      </p:sp>
      <p:sp>
        <p:nvSpPr>
          <p:cNvPr id="24" name="文本框 23"/>
          <p:cNvSpPr>
            <a:spLocks noGrp="1"/>
          </p:cNvSpPr>
          <p:nvPr>
            <p:custDataLst>
              <p:tags r:id="rId13"/>
            </p:custDataLst>
          </p:nvPr>
        </p:nvSpPr>
        <p:spPr>
          <a:xfrm>
            <a:off x="8280400" y="4419600"/>
            <a:ext cx="3200400" cy="302647"/>
          </a:xfrm>
          <a:prstGeom prst="rect">
            <a:avLst/>
          </a:prstGeom>
          <a:noFill/>
        </p:spPr>
        <p:txBody>
          <a:bodyPr vert="horz" wrap="square" lIns="25400" tIns="12700" rIns="25400" bIns="12700" anchor="t">
            <a:spAutoFit/>
          </a:bodyPr>
          <a:lstStyle/>
          <a:p>
            <a:r>
              <a:rPr>
                <a:solidFill>
                  <a:srgbClr val="191919"/>
                </a:solidFill>
                <a:latin typeface="微软雅黑" panose="020B0503020204020204" charset="-122"/>
                <a:ea typeface="微软雅黑" panose="020B0503020204020204" charset="-122"/>
                <a:cs typeface="微软雅黑" panose="020B0503020204020204" charset="-122"/>
              </a:rPr>
              <a:t>安装点需依据场图验证。</a:t>
            </a:r>
            <a:endParaRPr>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25" name="文本框 24"/>
          <p:cNvSpPr>
            <a:spLocks noGrp="1"/>
          </p:cNvSpPr>
          <p:nvPr/>
        </p:nvSpPr>
        <p:spPr>
          <a:xfrm>
            <a:off x="8102600" y="5105400"/>
            <a:ext cx="3556000" cy="299720"/>
          </a:xfrm>
          <a:prstGeom prst="rect">
            <a:avLst/>
          </a:prstGeom>
          <a:noFill/>
        </p:spPr>
        <p:txBody>
          <a:bodyPr vert="horz" wrap="square" lIns="25400" tIns="12700" rIns="25400" bIns="12700" anchor="ctr">
            <a:spAutoFit/>
          </a:bodyPr>
          <a:lstStyle/>
          <a:p>
            <a:pPr algn="ctr">
              <a:buNone/>
            </a:pPr>
            <a:r>
              <a:rPr>
                <a:solidFill>
                  <a:srgbClr val="5F6973"/>
                </a:solidFill>
                <a:latin typeface="微软雅黑" panose="020B0503020204020204" charset="-122"/>
                <a:ea typeface="微软雅黑" panose="020B0503020204020204" charset="-122"/>
                <a:cs typeface="微软雅黑" panose="020B0503020204020204" charset="-122"/>
              </a:rPr>
              <a:t>原图色标：−4.47～0.892 nT；本页重点解读空间形态与极值位置。</a:t>
            </a:r>
            <a:endParaRPr>
              <a:solidFill>
                <a:srgbClr val="5F6973"/>
              </a:solidFill>
              <a:latin typeface="微软雅黑" panose="020B0503020204020204" charset="-122"/>
              <a:ea typeface="微软雅黑" panose="020B0503020204020204" charset="-122"/>
              <a:cs typeface="微软雅黑" panose="020B0503020204020204" charset="-122"/>
            </a:endParaRPr>
          </a:p>
        </p:txBody>
      </p:sp>
      <p:sp>
        <p:nvSpPr>
          <p:cNvPr id="26" name="矩形 25"/>
          <p:cNvSpPr>
            <a:spLocks noGrp="1"/>
          </p:cNvSpPr>
          <p:nvPr/>
        </p:nvSpPr>
        <p:spPr>
          <a:xfrm>
            <a:off x="762000" y="5664200"/>
            <a:ext cx="10668000" cy="762000"/>
          </a:xfrm>
          <a:prstGeom prst="rect">
            <a:avLst/>
          </a:prstGeom>
          <a:solidFill>
            <a:srgbClr val="DAE5F4"/>
          </a:solidFill>
          <a:ln w="12700" cap="flat" cmpd="sng">
            <a:noFill/>
            <a:prstDash val="solid"/>
            <a:miter/>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27" name="文本框 26"/>
          <p:cNvSpPr>
            <a:spLocks noGrp="1"/>
          </p:cNvSpPr>
          <p:nvPr/>
        </p:nvSpPr>
        <p:spPr>
          <a:xfrm>
            <a:off x="990600" y="5871210"/>
            <a:ext cx="10236200" cy="302647"/>
          </a:xfrm>
          <a:prstGeom prst="rect">
            <a:avLst/>
          </a:prstGeom>
          <a:noFill/>
        </p:spPr>
        <p:txBody>
          <a:bodyPr vert="horz" wrap="square" lIns="25400" tIns="12700" rIns="25400" bIns="12700" anchor="ctr">
            <a:spAutoFit/>
          </a:bodyPr>
          <a:lstStyle/>
          <a:p>
            <a:r>
              <a:rPr>
                <a:solidFill>
                  <a:srgbClr val="191919"/>
                </a:solidFill>
                <a:latin typeface="微软雅黑" panose="020B0503020204020204" charset="-122"/>
                <a:ea typeface="微软雅黑" panose="020B0503020204020204" charset="-122"/>
                <a:cs typeface="微软雅黑" panose="020B0503020204020204" charset="-122"/>
              </a:rPr>
              <a:t>极值位置由铁磁部件布局与背景场方向共同控制，并非固定在机身正下方。</a:t>
            </a:r>
            <a:endParaRPr>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29" name="文本框 28"/>
          <p:cNvSpPr>
            <a:spLocks noGrp="1"/>
          </p:cNvSpPr>
          <p:nvPr/>
        </p:nvSpPr>
        <p:spPr>
          <a:xfrm>
            <a:off x="11366500" y="6636299"/>
            <a:ext cx="482600" cy="110800"/>
          </a:xfrm>
          <a:prstGeom prst="rect">
            <a:avLst/>
          </a:prstGeom>
          <a:noFill/>
        </p:spPr>
        <p:txBody>
          <a:bodyPr vert="horz" wrap="square" lIns="12700" tIns="0" rIns="12700" bIns="0" anchor="ctr">
            <a:spAutoFit/>
          </a:bodyPr>
          <a:lstStyle/>
          <a:p>
            <a:pPr algn="r">
              <a:buNone/>
            </a:pPr>
            <a:r>
              <a:rPr sz="720">
                <a:solidFill>
                  <a:srgbClr val="5F6973"/>
                </a:solidFill>
                <a:latin typeface="微软雅黑" panose="020B0503020204020204" charset="-122"/>
                <a:ea typeface="微软雅黑" panose="020B0503020204020204" charset="-122"/>
                <a:cs typeface="微软雅黑" panose="020B0503020204020204" charset="-122"/>
              </a:rPr>
              <a:t>19</a:t>
            </a:r>
            <a:endParaRPr sz="720">
              <a:solidFill>
                <a:srgbClr val="5F6973"/>
              </a:solidFill>
              <a:latin typeface="微软雅黑" panose="020B0503020204020204" charset="-122"/>
              <a:ea typeface="微软雅黑" panose="020B0503020204020204" charset="-122"/>
              <a:cs typeface="微软雅黑" panose="020B0503020204020204" charset="-122"/>
            </a:endParaRPr>
          </a:p>
        </p:txBody>
      </p:sp>
      <p:pic>
        <p:nvPicPr>
          <p:cNvPr id="6" name="Image 0" descr="/mnt/data/tian_unzip/ppt/media/image1.png"/>
          <p:cNvPicPr>
            <a:picLocks noChangeAspect="1"/>
          </p:cNvPicPr>
          <p:nvPr/>
        </p:nvPicPr>
        <p:blipFill>
          <a:blip r:embed="rId14"/>
          <a:stretch>
            <a:fillRect/>
          </a:stretch>
        </p:blipFill>
        <p:spPr>
          <a:xfrm>
            <a:off x="9829800" y="109728"/>
            <a:ext cx="1965960" cy="530352"/>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p:sp>
        <p:nvSpPr>
          <p:cNvPr id="2" name="矩形 1"/>
          <p:cNvSpPr>
            <a:spLocks noGrp="1"/>
          </p:cNvSpPr>
          <p:nvPr/>
        </p:nvSpPr>
        <p:spPr>
          <a:xfrm>
            <a:off x="368300" y="304800"/>
            <a:ext cx="723900" cy="723900"/>
          </a:xfrm>
          <a:prstGeom prst="rect">
            <a:avLst/>
          </a:prstGeom>
          <a:solidFill>
            <a:srgbClr val="085B97"/>
          </a:solidFill>
          <a:ln w="12700" cap="flat" cmpd="sng">
            <a:noFill/>
            <a:prstDash val="solid"/>
            <a:miter/>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3" name="文本框 2"/>
          <p:cNvSpPr>
            <a:spLocks noGrp="1"/>
          </p:cNvSpPr>
          <p:nvPr/>
        </p:nvSpPr>
        <p:spPr>
          <a:xfrm>
            <a:off x="368300" y="281717"/>
            <a:ext cx="723900" cy="348813"/>
          </a:xfrm>
          <a:prstGeom prst="rect">
            <a:avLst/>
          </a:prstGeom>
          <a:noFill/>
        </p:spPr>
        <p:txBody>
          <a:bodyPr vert="horz" wrap="square" lIns="25400" tIns="12700" rIns="25400" bIns="12700" anchor="ctr">
            <a:spAutoFit/>
          </a:bodyPr>
          <a:lstStyle/>
          <a:p>
            <a:pPr algn="ctr">
              <a:buNone/>
            </a:pPr>
            <a:r>
              <a:rPr sz="2100">
                <a:solidFill>
                  <a:srgbClr val="FFFFFF"/>
                </a:solidFill>
                <a:latin typeface="微软雅黑" panose="020B0503020204020204" charset="-122"/>
                <a:ea typeface="微软雅黑" panose="020B0503020204020204" charset="-122"/>
                <a:cs typeface="微软雅黑" panose="020B0503020204020204" charset="-122"/>
              </a:rPr>
              <a:t>04</a:t>
            </a:r>
            <a:endParaRPr sz="2100">
              <a:solidFill>
                <a:srgbClr val="FFFFFF"/>
              </a:solidFill>
              <a:latin typeface="微软雅黑" panose="020B0503020204020204" charset="-122"/>
              <a:ea typeface="微软雅黑" panose="020B0503020204020204" charset="-122"/>
              <a:cs typeface="微软雅黑" panose="020B0503020204020204" charset="-122"/>
            </a:endParaRPr>
          </a:p>
        </p:txBody>
      </p:sp>
      <p:sp>
        <p:nvSpPr>
          <p:cNvPr id="4" name="文本框 3"/>
          <p:cNvSpPr>
            <a:spLocks noGrp="1"/>
          </p:cNvSpPr>
          <p:nvPr/>
        </p:nvSpPr>
        <p:spPr>
          <a:xfrm>
            <a:off x="1193800" y="320975"/>
            <a:ext cx="8128000" cy="371897"/>
          </a:xfrm>
          <a:prstGeom prst="rect">
            <a:avLst/>
          </a:prstGeom>
          <a:noFill/>
        </p:spPr>
        <p:txBody>
          <a:bodyPr vert="horz" wrap="square" lIns="25400" tIns="12700" rIns="25400" bIns="12700" anchor="ctr">
            <a:spAutoFit/>
          </a:bodyPr>
          <a:lstStyle/>
          <a:p>
            <a:r>
              <a:rPr sz="2250" b="1">
                <a:solidFill>
                  <a:srgbClr val="191919"/>
                </a:solidFill>
                <a:latin typeface="微软雅黑" panose="020B0503020204020204" charset="-122"/>
                <a:ea typeface="微软雅黑" panose="020B0503020204020204" charset="-122"/>
                <a:cs typeface="微软雅黑" panose="020B0503020204020204" charset="-122"/>
              </a:rPr>
              <a:t>x/y</a:t>
            </a:r>
            <a:r>
              <a:rPr sz="2250" b="1">
                <a:solidFill>
                  <a:srgbClr val="191919"/>
                </a:solidFill>
                <a:latin typeface="微软雅黑" panose="020B0503020204020204" charset="-122"/>
                <a:ea typeface="微软雅黑" panose="020B0503020204020204" charset="-122"/>
                <a:cs typeface="微软雅黑" panose="020B0503020204020204" charset="-122"/>
              </a:rPr>
              <a:t>剖面显示中心强梯度与明显方向差异</a:t>
            </a:r>
            <a:endParaRPr sz="2250" b="1">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5" name="直接连接符 4"/>
          <p:cNvSpPr>
            <a:spLocks noGrp="1"/>
          </p:cNvSpPr>
          <p:nvPr/>
        </p:nvSpPr>
        <p:spPr>
          <a:xfrm>
            <a:off x="1206500" y="1041400"/>
            <a:ext cx="8255000" cy="0"/>
          </a:xfrm>
          <a:prstGeom prst="line">
            <a:avLst/>
          </a:prstGeom>
          <a:ln w="7620">
            <a:solidFill>
              <a:srgbClr val="191919"/>
            </a:solidFill>
          </a:ln>
        </p:spPr>
        <p:style>
          <a:lnRef idx="1">
            <a:schemeClr val="accent1"/>
          </a:lnRef>
          <a:fillRef idx="0">
            <a:schemeClr val="accent1"/>
          </a:fillRef>
          <a:effectRef idx="0">
            <a:schemeClr val="accent1"/>
          </a:effectRef>
          <a:fontRef idx="minor">
            <a:schemeClr val="tx1"/>
          </a:fontRef>
        </p:style>
      </p:sp>
      <p:sp>
        <p:nvSpPr>
          <p:cNvPr id="8" name="矩形: 圆角 7"/>
          <p:cNvSpPr>
            <a:spLocks noGrp="1"/>
          </p:cNvSpPr>
          <p:nvPr/>
        </p:nvSpPr>
        <p:spPr>
          <a:xfrm>
            <a:off x="431800" y="1422400"/>
            <a:ext cx="5562600" cy="3733800"/>
          </a:xfrm>
          <a:prstGeom prst="roundRect">
            <a:avLst/>
          </a:prstGeom>
          <a:solidFill>
            <a:srgbClr val="FFFFFF">
              <a:alpha val="0"/>
            </a:srgbClr>
          </a:solidFill>
          <a:ln w="16510">
            <a:solidFill>
              <a:srgbClr val="14375E"/>
            </a:solidFill>
            <a:prstDash val="dash"/>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9" name="矩形 8"/>
          <p:cNvSpPr>
            <a:spLocks noGrp="1"/>
          </p:cNvSpPr>
          <p:nvPr/>
        </p:nvSpPr>
        <p:spPr>
          <a:xfrm>
            <a:off x="2133600" y="1257300"/>
            <a:ext cx="2159000" cy="355600"/>
          </a:xfrm>
          <a:prstGeom prst="rect">
            <a:avLst/>
          </a:prstGeom>
          <a:solidFill>
            <a:srgbClr val="FFFFFF"/>
          </a:solidFill>
          <a:ln w="12700" cap="flat" cmpd="sng">
            <a:noFill/>
            <a:prstDash val="solid"/>
            <a:miter/>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10" name="文本框 9"/>
          <p:cNvSpPr>
            <a:spLocks noGrp="1"/>
          </p:cNvSpPr>
          <p:nvPr/>
        </p:nvSpPr>
        <p:spPr>
          <a:xfrm>
            <a:off x="2133600" y="1257300"/>
            <a:ext cx="2159000" cy="302647"/>
          </a:xfrm>
          <a:prstGeom prst="rect">
            <a:avLst/>
          </a:prstGeom>
          <a:noFill/>
        </p:spPr>
        <p:txBody>
          <a:bodyPr vert="horz" wrap="square" lIns="25400" tIns="12700" rIns="25400" bIns="12700" anchor="ctr">
            <a:spAutoFit/>
          </a:bodyPr>
          <a:lstStyle/>
          <a:p>
            <a:pPr algn="ctr">
              <a:buNone/>
            </a:pPr>
            <a:r>
              <a:rPr>
                <a:solidFill>
                  <a:srgbClr val="191919"/>
                </a:solidFill>
                <a:latin typeface="微软雅黑" panose="020B0503020204020204" charset="-122"/>
                <a:ea typeface="微软雅黑" panose="020B0503020204020204" charset="-122"/>
                <a:cs typeface="微软雅黑" panose="020B0503020204020204" charset="-122"/>
              </a:rPr>
              <a:t>x</a:t>
            </a:r>
            <a:r>
              <a:rPr>
                <a:solidFill>
                  <a:srgbClr val="191919"/>
                </a:solidFill>
                <a:latin typeface="微软雅黑" panose="020B0503020204020204" charset="-122"/>
                <a:ea typeface="微软雅黑" panose="020B0503020204020204" charset="-122"/>
                <a:cs typeface="微软雅黑" panose="020B0503020204020204" charset="-122"/>
              </a:rPr>
              <a:t>方向测线</a:t>
            </a:r>
            <a:endParaRPr>
              <a:solidFill>
                <a:srgbClr val="191919"/>
              </a:solidFill>
              <a:latin typeface="微软雅黑" panose="020B0503020204020204" charset="-122"/>
              <a:ea typeface="微软雅黑" panose="020B0503020204020204" charset="-122"/>
              <a:cs typeface="微软雅黑" panose="020B0503020204020204" charset="-122"/>
            </a:endParaRPr>
          </a:p>
        </p:txBody>
      </p:sp>
      <p:pic>
        <p:nvPicPr>
          <p:cNvPr id="36" name="图片 11"/>
          <p:cNvPicPr>
            <a:picLocks noChangeAspect="1"/>
          </p:cNvPicPr>
          <p:nvPr/>
        </p:nvPicPr>
        <p:blipFill>
          <a:blip r:embed="rId1"/>
          <a:stretch>
            <a:fillRect/>
          </a:stretch>
        </p:blipFill>
        <p:spPr>
          <a:xfrm>
            <a:off x="635000" y="1680845"/>
            <a:ext cx="5098415" cy="2933065"/>
          </a:xfrm>
          <a:prstGeom prst="rect">
            <a:avLst/>
          </a:prstGeom>
        </p:spPr>
      </p:pic>
      <p:sp>
        <p:nvSpPr>
          <p:cNvPr id="13" name="文本框 12"/>
          <p:cNvSpPr>
            <a:spLocks noGrp="1"/>
          </p:cNvSpPr>
          <p:nvPr/>
        </p:nvSpPr>
        <p:spPr>
          <a:xfrm>
            <a:off x="1219200" y="4681149"/>
            <a:ext cx="4508500" cy="276999"/>
          </a:xfrm>
          <a:prstGeom prst="rect">
            <a:avLst/>
          </a:prstGeom>
          <a:noFill/>
        </p:spPr>
        <p:txBody>
          <a:bodyPr vert="horz" wrap="square" lIns="0" tIns="0" rIns="0" bIns="0" anchor="ctr">
            <a:spAutoFit/>
          </a:bodyPr>
          <a:lstStyle/>
          <a:p>
            <a:r>
              <a:rPr b="1">
                <a:solidFill>
                  <a:srgbClr val="005B9B"/>
                </a:solidFill>
                <a:latin typeface="微软雅黑" panose="020B0503020204020204" charset="-122"/>
                <a:ea typeface="微软雅黑" panose="020B0503020204020204" charset="-122"/>
                <a:cs typeface="微软雅黑" panose="020B0503020204020204" charset="-122"/>
              </a:rPr>
              <a:t>综合感应磁场</a:t>
            </a:r>
            <a:r>
              <a:rPr b="1">
                <a:solidFill>
                  <a:srgbClr val="005B9B"/>
                </a:solidFill>
                <a:latin typeface="微软雅黑" panose="020B0503020204020204" charset="-122"/>
                <a:ea typeface="微软雅黑" panose="020B0503020204020204" charset="-122"/>
                <a:cs typeface="微软雅黑" panose="020B0503020204020204" charset="-122"/>
              </a:rPr>
              <a:t>:</a:t>
            </a:r>
            <a:r>
              <a:rPr b="1">
                <a:solidFill>
                  <a:srgbClr val="005B9B"/>
                </a:solidFill>
                <a:latin typeface="微软雅黑" panose="020B0503020204020204" charset="-122"/>
                <a:ea typeface="微软雅黑" panose="020B0503020204020204" charset="-122"/>
                <a:cs typeface="微软雅黑" panose="020B0503020204020204" charset="-122"/>
              </a:rPr>
              <a:t>中心强梯度，远场趋稳。</a:t>
            </a:r>
            <a:endParaRPr b="1">
              <a:solidFill>
                <a:srgbClr val="005B9B"/>
              </a:solidFill>
              <a:latin typeface="微软雅黑" panose="020B0503020204020204" charset="-122"/>
              <a:ea typeface="微软雅黑" panose="020B0503020204020204" charset="-122"/>
              <a:cs typeface="微软雅黑" panose="020B0503020204020204" charset="-122"/>
            </a:endParaRPr>
          </a:p>
        </p:txBody>
      </p:sp>
      <p:sp>
        <p:nvSpPr>
          <p:cNvPr id="14" name="矩形: 圆角 13"/>
          <p:cNvSpPr>
            <a:spLocks noGrp="1"/>
          </p:cNvSpPr>
          <p:nvPr/>
        </p:nvSpPr>
        <p:spPr>
          <a:xfrm>
            <a:off x="6197600" y="1422400"/>
            <a:ext cx="5562600" cy="3733800"/>
          </a:xfrm>
          <a:prstGeom prst="roundRect">
            <a:avLst/>
          </a:prstGeom>
          <a:solidFill>
            <a:srgbClr val="FFFFFF">
              <a:alpha val="0"/>
            </a:srgbClr>
          </a:solidFill>
          <a:ln w="16510">
            <a:solidFill>
              <a:srgbClr val="14375E"/>
            </a:solidFill>
            <a:prstDash val="dash"/>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15" name="矩形 14"/>
          <p:cNvSpPr>
            <a:spLocks noGrp="1"/>
          </p:cNvSpPr>
          <p:nvPr/>
        </p:nvSpPr>
        <p:spPr>
          <a:xfrm>
            <a:off x="7899400" y="1257300"/>
            <a:ext cx="2159000" cy="355600"/>
          </a:xfrm>
          <a:prstGeom prst="rect">
            <a:avLst/>
          </a:prstGeom>
          <a:solidFill>
            <a:srgbClr val="FFFFFF"/>
          </a:solidFill>
          <a:ln w="12700" cap="flat" cmpd="sng">
            <a:noFill/>
            <a:prstDash val="solid"/>
            <a:miter/>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16" name="文本框 15"/>
          <p:cNvSpPr>
            <a:spLocks noGrp="1"/>
          </p:cNvSpPr>
          <p:nvPr/>
        </p:nvSpPr>
        <p:spPr>
          <a:xfrm>
            <a:off x="7899400" y="1257300"/>
            <a:ext cx="2159000" cy="302647"/>
          </a:xfrm>
          <a:prstGeom prst="rect">
            <a:avLst/>
          </a:prstGeom>
          <a:noFill/>
        </p:spPr>
        <p:txBody>
          <a:bodyPr vert="horz" wrap="square" lIns="25400" tIns="12700" rIns="25400" bIns="12700" anchor="ctr">
            <a:spAutoFit/>
          </a:bodyPr>
          <a:lstStyle/>
          <a:p>
            <a:pPr algn="ctr">
              <a:buNone/>
            </a:pPr>
            <a:r>
              <a:rPr>
                <a:solidFill>
                  <a:srgbClr val="191919"/>
                </a:solidFill>
                <a:latin typeface="微软雅黑" panose="020B0503020204020204" charset="-122"/>
                <a:ea typeface="微软雅黑" panose="020B0503020204020204" charset="-122"/>
                <a:cs typeface="微软雅黑" panose="020B0503020204020204" charset="-122"/>
              </a:rPr>
              <a:t>y</a:t>
            </a:r>
            <a:r>
              <a:rPr>
                <a:solidFill>
                  <a:srgbClr val="191919"/>
                </a:solidFill>
                <a:latin typeface="微软雅黑" panose="020B0503020204020204" charset="-122"/>
                <a:ea typeface="微软雅黑" panose="020B0503020204020204" charset="-122"/>
                <a:cs typeface="微软雅黑" panose="020B0503020204020204" charset="-122"/>
              </a:rPr>
              <a:t>方向测线</a:t>
            </a:r>
            <a:endParaRPr>
              <a:solidFill>
                <a:srgbClr val="191919"/>
              </a:solidFill>
              <a:latin typeface="微软雅黑" panose="020B0503020204020204" charset="-122"/>
              <a:ea typeface="微软雅黑" panose="020B0503020204020204" charset="-122"/>
              <a:cs typeface="微软雅黑" panose="020B0503020204020204" charset="-122"/>
            </a:endParaRPr>
          </a:p>
        </p:txBody>
      </p:sp>
      <p:pic>
        <p:nvPicPr>
          <p:cNvPr id="41" name="图片 17"/>
          <p:cNvPicPr>
            <a:picLocks noChangeAspect="1"/>
          </p:cNvPicPr>
          <p:nvPr/>
        </p:nvPicPr>
        <p:blipFill>
          <a:blip r:embed="rId2"/>
          <a:stretch>
            <a:fillRect/>
          </a:stretch>
        </p:blipFill>
        <p:spPr>
          <a:xfrm>
            <a:off x="6452870" y="1685290"/>
            <a:ext cx="5052060" cy="2899410"/>
          </a:xfrm>
          <a:prstGeom prst="rect">
            <a:avLst/>
          </a:prstGeom>
        </p:spPr>
      </p:pic>
      <p:sp>
        <p:nvSpPr>
          <p:cNvPr id="19" name="文本框 18"/>
          <p:cNvSpPr>
            <a:spLocks noGrp="1"/>
          </p:cNvSpPr>
          <p:nvPr/>
        </p:nvSpPr>
        <p:spPr>
          <a:xfrm>
            <a:off x="6985000" y="4681149"/>
            <a:ext cx="4508500" cy="276999"/>
          </a:xfrm>
          <a:prstGeom prst="rect">
            <a:avLst/>
          </a:prstGeom>
          <a:noFill/>
        </p:spPr>
        <p:txBody>
          <a:bodyPr vert="horz" wrap="square" lIns="0" tIns="0" rIns="0" bIns="0" anchor="ctr">
            <a:spAutoFit/>
          </a:bodyPr>
          <a:lstStyle/>
          <a:p>
            <a:r>
              <a:rPr b="1">
                <a:solidFill>
                  <a:srgbClr val="005B9B"/>
                </a:solidFill>
                <a:latin typeface="微软雅黑" panose="020B0503020204020204" charset="-122"/>
                <a:ea typeface="微软雅黑" panose="020B0503020204020204" charset="-122"/>
                <a:cs typeface="微软雅黑" panose="020B0503020204020204" charset="-122"/>
              </a:rPr>
              <a:t>综合感应磁场</a:t>
            </a:r>
            <a:r>
              <a:rPr b="1">
                <a:solidFill>
                  <a:srgbClr val="005B9B"/>
                </a:solidFill>
                <a:latin typeface="微软雅黑" panose="020B0503020204020204" charset="-122"/>
                <a:ea typeface="微软雅黑" panose="020B0503020204020204" charset="-122"/>
                <a:cs typeface="微软雅黑" panose="020B0503020204020204" charset="-122"/>
              </a:rPr>
              <a:t>:</a:t>
            </a:r>
            <a:r>
              <a:rPr b="1">
                <a:solidFill>
                  <a:srgbClr val="ED1C24"/>
                </a:solidFill>
                <a:latin typeface="微软雅黑" panose="020B0503020204020204" charset="-122"/>
                <a:ea typeface="微软雅黑" panose="020B0503020204020204" charset="-122"/>
                <a:cs typeface="微软雅黑" panose="020B0503020204020204" charset="-122"/>
              </a:rPr>
              <a:t>中心强梯度，形态不同。</a:t>
            </a:r>
            <a:endParaRPr b="1">
              <a:solidFill>
                <a:srgbClr val="ED1C24"/>
              </a:solidFill>
              <a:latin typeface="微软雅黑" panose="020B0503020204020204" charset="-122"/>
              <a:ea typeface="微软雅黑" panose="020B0503020204020204" charset="-122"/>
              <a:cs typeface="微软雅黑" panose="020B0503020204020204" charset="-122"/>
            </a:endParaRPr>
          </a:p>
        </p:txBody>
      </p:sp>
      <p:sp>
        <p:nvSpPr>
          <p:cNvPr id="20" name="文本框 19"/>
          <p:cNvSpPr>
            <a:spLocks noGrp="1"/>
          </p:cNvSpPr>
          <p:nvPr/>
        </p:nvSpPr>
        <p:spPr>
          <a:xfrm>
            <a:off x="1600200" y="5266055"/>
            <a:ext cx="8991600" cy="302647"/>
          </a:xfrm>
          <a:prstGeom prst="rect">
            <a:avLst/>
          </a:prstGeom>
          <a:noFill/>
        </p:spPr>
        <p:txBody>
          <a:bodyPr vert="horz" wrap="square" lIns="25400" tIns="12700" rIns="25400" bIns="12700" anchor="ctr">
            <a:spAutoFit/>
          </a:bodyPr>
          <a:lstStyle/>
          <a:p>
            <a:pPr algn="ctr">
              <a:buNone/>
            </a:pPr>
            <a:r>
              <a:rPr b="1">
                <a:solidFill>
                  <a:srgbClr val="191919"/>
                </a:solidFill>
                <a:latin typeface="微软雅黑" panose="020B0503020204020204" charset="-122"/>
                <a:ea typeface="微软雅黑" panose="020B0503020204020204" charset="-122"/>
                <a:cs typeface="微软雅黑" panose="020B0503020204020204" charset="-122"/>
              </a:rPr>
              <a:t>平面结果与两条正交测线应联合解释。</a:t>
            </a:r>
            <a:endParaRPr b="1">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21" name="矩形 20"/>
          <p:cNvSpPr>
            <a:spLocks noGrp="1"/>
          </p:cNvSpPr>
          <p:nvPr/>
        </p:nvSpPr>
        <p:spPr>
          <a:xfrm>
            <a:off x="762000" y="5664200"/>
            <a:ext cx="10668000" cy="762000"/>
          </a:xfrm>
          <a:prstGeom prst="rect">
            <a:avLst/>
          </a:prstGeom>
          <a:solidFill>
            <a:srgbClr val="DAE5F4"/>
          </a:solidFill>
          <a:ln w="12700" cap="flat" cmpd="sng">
            <a:noFill/>
            <a:prstDash val="solid"/>
            <a:miter/>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22" name="文本框 21"/>
          <p:cNvSpPr>
            <a:spLocks noGrp="1"/>
          </p:cNvSpPr>
          <p:nvPr/>
        </p:nvSpPr>
        <p:spPr>
          <a:xfrm>
            <a:off x="990600" y="5885815"/>
            <a:ext cx="10236200" cy="302647"/>
          </a:xfrm>
          <a:prstGeom prst="rect">
            <a:avLst/>
          </a:prstGeom>
          <a:noFill/>
        </p:spPr>
        <p:txBody>
          <a:bodyPr vert="horz" wrap="square" lIns="25400" tIns="12700" rIns="25400" bIns="12700" anchor="ctr">
            <a:spAutoFit/>
          </a:bodyPr>
          <a:lstStyle/>
          <a:p>
            <a:r>
              <a:rPr>
                <a:solidFill>
                  <a:srgbClr val="191919"/>
                </a:solidFill>
                <a:latin typeface="微软雅黑" panose="020B0503020204020204" charset="-122"/>
                <a:ea typeface="微软雅黑" panose="020B0503020204020204" charset="-122"/>
                <a:cs typeface="微软雅黑" panose="020B0503020204020204" charset="-122"/>
              </a:rPr>
              <a:t>中心附近变化最显著；远离平台后逐渐趋稳，且两方向形态并不相同。</a:t>
            </a:r>
            <a:endParaRPr>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24" name="文本框 23"/>
          <p:cNvSpPr>
            <a:spLocks noGrp="1"/>
          </p:cNvSpPr>
          <p:nvPr/>
        </p:nvSpPr>
        <p:spPr>
          <a:xfrm>
            <a:off x="11366500" y="6636299"/>
            <a:ext cx="482600" cy="110800"/>
          </a:xfrm>
          <a:prstGeom prst="rect">
            <a:avLst/>
          </a:prstGeom>
          <a:noFill/>
        </p:spPr>
        <p:txBody>
          <a:bodyPr vert="horz" wrap="square" lIns="12700" tIns="0" rIns="12700" bIns="0" anchor="ctr">
            <a:spAutoFit/>
          </a:bodyPr>
          <a:lstStyle/>
          <a:p>
            <a:pPr algn="r">
              <a:buNone/>
            </a:pPr>
            <a:r>
              <a:rPr sz="720">
                <a:solidFill>
                  <a:srgbClr val="5F6973"/>
                </a:solidFill>
                <a:latin typeface="微软雅黑" panose="020B0503020204020204" charset="-122"/>
                <a:ea typeface="微软雅黑" panose="020B0503020204020204" charset="-122"/>
                <a:cs typeface="微软雅黑" panose="020B0503020204020204" charset="-122"/>
              </a:rPr>
              <a:t>20</a:t>
            </a:r>
            <a:endParaRPr sz="720">
              <a:solidFill>
                <a:srgbClr val="5F6973"/>
              </a:solidFill>
              <a:latin typeface="微软雅黑" panose="020B0503020204020204" charset="-122"/>
              <a:ea typeface="微软雅黑" panose="020B0503020204020204" charset="-122"/>
              <a:cs typeface="微软雅黑" panose="020B0503020204020204" charset="-122"/>
            </a:endParaRPr>
          </a:p>
        </p:txBody>
      </p:sp>
      <p:sp>
        <p:nvSpPr>
          <p:cNvPr id="6" name="直接连接符 5"/>
          <p:cNvSpPr>
            <a:spLocks noGrp="1"/>
          </p:cNvSpPr>
          <p:nvPr/>
        </p:nvSpPr>
        <p:spPr>
          <a:xfrm>
            <a:off x="787400" y="4813300"/>
            <a:ext cx="342900" cy="0"/>
          </a:xfrm>
          <a:prstGeom prst="line">
            <a:avLst/>
          </a:prstGeom>
          <a:ln w="33020">
            <a:solidFill>
              <a:srgbClr val="005B9B"/>
            </a:solidFill>
          </a:ln>
        </p:spPr>
        <p:style>
          <a:lnRef idx="1">
            <a:schemeClr val="accent1"/>
          </a:lnRef>
          <a:fillRef idx="0">
            <a:schemeClr val="accent1"/>
          </a:fillRef>
          <a:effectRef idx="0">
            <a:schemeClr val="accent1"/>
          </a:effectRef>
          <a:fontRef idx="minor">
            <a:schemeClr val="tx1"/>
          </a:fontRef>
        </p:style>
      </p:sp>
      <p:sp>
        <p:nvSpPr>
          <p:cNvPr id="11" name="直接连接符 10"/>
          <p:cNvSpPr>
            <a:spLocks noGrp="1"/>
          </p:cNvSpPr>
          <p:nvPr/>
        </p:nvSpPr>
        <p:spPr>
          <a:xfrm>
            <a:off x="6553200" y="4813300"/>
            <a:ext cx="342900" cy="0"/>
          </a:xfrm>
          <a:prstGeom prst="line">
            <a:avLst/>
          </a:prstGeom>
          <a:ln w="33020">
            <a:solidFill>
              <a:srgbClr val="005B9B"/>
            </a:solidFill>
          </a:ln>
        </p:spPr>
        <p:style>
          <a:lnRef idx="1">
            <a:schemeClr val="accent1"/>
          </a:lnRef>
          <a:fillRef idx="0">
            <a:schemeClr val="accent1"/>
          </a:fillRef>
          <a:effectRef idx="0">
            <a:schemeClr val="accent1"/>
          </a:effectRef>
          <a:fontRef idx="minor">
            <a:schemeClr val="tx1"/>
          </a:fontRef>
        </p:style>
      </p:sp>
      <p:pic>
        <p:nvPicPr>
          <p:cNvPr id="7" name="Image 0" descr="/mnt/data/tian_unzip/ppt/media/image1.png"/>
          <p:cNvPicPr>
            <a:picLocks noChangeAspect="1"/>
          </p:cNvPicPr>
          <p:nvPr/>
        </p:nvPicPr>
        <p:blipFill>
          <a:blip r:embed="rId3"/>
          <a:stretch>
            <a:fillRect/>
          </a:stretch>
        </p:blipFill>
        <p:spPr>
          <a:xfrm>
            <a:off x="9829800" y="109728"/>
            <a:ext cx="1965960" cy="530352"/>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p:sp>
        <p:nvSpPr>
          <p:cNvPr id="2" name="矩形 1"/>
          <p:cNvSpPr>
            <a:spLocks noGrp="1"/>
          </p:cNvSpPr>
          <p:nvPr/>
        </p:nvSpPr>
        <p:spPr>
          <a:xfrm>
            <a:off x="368300" y="304800"/>
            <a:ext cx="723900" cy="723900"/>
          </a:xfrm>
          <a:prstGeom prst="rect">
            <a:avLst/>
          </a:prstGeom>
          <a:solidFill>
            <a:srgbClr val="085B97"/>
          </a:solidFill>
          <a:ln w="12700" cap="flat" cmpd="sng">
            <a:noFill/>
            <a:prstDash val="solid"/>
            <a:miter/>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3" name="文本框 2"/>
          <p:cNvSpPr>
            <a:spLocks noGrp="1"/>
          </p:cNvSpPr>
          <p:nvPr/>
        </p:nvSpPr>
        <p:spPr>
          <a:xfrm>
            <a:off x="368300" y="281717"/>
            <a:ext cx="723900" cy="348813"/>
          </a:xfrm>
          <a:prstGeom prst="rect">
            <a:avLst/>
          </a:prstGeom>
          <a:noFill/>
        </p:spPr>
        <p:txBody>
          <a:bodyPr vert="horz" wrap="square" lIns="25400" tIns="12700" rIns="25400" bIns="12700" anchor="ctr">
            <a:spAutoFit/>
          </a:bodyPr>
          <a:lstStyle/>
          <a:p>
            <a:pPr algn="ctr">
              <a:buNone/>
            </a:pPr>
            <a:r>
              <a:rPr sz="2100">
                <a:solidFill>
                  <a:srgbClr val="FFFFFF"/>
                </a:solidFill>
                <a:latin typeface="微软雅黑" panose="020B0503020204020204" charset="-122"/>
                <a:ea typeface="微软雅黑" panose="020B0503020204020204" charset="-122"/>
                <a:cs typeface="微软雅黑" panose="020B0503020204020204" charset="-122"/>
              </a:rPr>
              <a:t>04</a:t>
            </a:r>
            <a:endParaRPr sz="2100">
              <a:solidFill>
                <a:srgbClr val="FFFFFF"/>
              </a:solidFill>
              <a:latin typeface="微软雅黑" panose="020B0503020204020204" charset="-122"/>
              <a:ea typeface="微软雅黑" panose="020B0503020204020204" charset="-122"/>
              <a:cs typeface="微软雅黑" panose="020B0503020204020204" charset="-122"/>
            </a:endParaRPr>
          </a:p>
        </p:txBody>
      </p:sp>
      <p:sp>
        <p:nvSpPr>
          <p:cNvPr id="4" name="文本框 3"/>
          <p:cNvSpPr>
            <a:spLocks noGrp="1"/>
          </p:cNvSpPr>
          <p:nvPr/>
        </p:nvSpPr>
        <p:spPr>
          <a:xfrm>
            <a:off x="1193800" y="320975"/>
            <a:ext cx="8128000" cy="371897"/>
          </a:xfrm>
          <a:prstGeom prst="rect">
            <a:avLst/>
          </a:prstGeom>
          <a:noFill/>
        </p:spPr>
        <p:txBody>
          <a:bodyPr vert="horz" wrap="square" lIns="25400" tIns="12700" rIns="25400" bIns="12700" anchor="ctr">
            <a:spAutoFit/>
          </a:bodyPr>
          <a:lstStyle/>
          <a:p>
            <a:r>
              <a:rPr sz="2250" b="1">
                <a:solidFill>
                  <a:srgbClr val="191919"/>
                </a:solidFill>
                <a:latin typeface="微软雅黑" panose="020B0503020204020204" charset="-122"/>
                <a:ea typeface="微软雅黑" panose="020B0503020204020204" charset="-122"/>
                <a:cs typeface="微软雅黑" panose="020B0503020204020204" charset="-122"/>
              </a:rPr>
              <a:t>仅</a:t>
            </a:r>
            <a:r>
              <a:rPr sz="2250" b="1">
                <a:solidFill>
                  <a:srgbClr val="191919"/>
                </a:solidFill>
                <a:latin typeface="微软雅黑" panose="020B0503020204020204" charset="-122"/>
                <a:ea typeface="微软雅黑" panose="020B0503020204020204" charset="-122"/>
                <a:cs typeface="微软雅黑" panose="020B0503020204020204" charset="-122"/>
              </a:rPr>
              <a:t>Bx</a:t>
            </a:r>
            <a:r>
              <a:rPr sz="2250" b="1">
                <a:solidFill>
                  <a:srgbClr val="191919"/>
                </a:solidFill>
                <a:latin typeface="微软雅黑" panose="020B0503020204020204" charset="-122"/>
                <a:ea typeface="微软雅黑" panose="020B0503020204020204" charset="-122"/>
                <a:cs typeface="微软雅黑" panose="020B0503020204020204" charset="-122"/>
              </a:rPr>
              <a:t>、仅</a:t>
            </a:r>
            <a:r>
              <a:rPr sz="2250" b="1">
                <a:solidFill>
                  <a:srgbClr val="191919"/>
                </a:solidFill>
                <a:latin typeface="微软雅黑" panose="020B0503020204020204" charset="-122"/>
                <a:ea typeface="微软雅黑" panose="020B0503020204020204" charset="-122"/>
                <a:cs typeface="微软雅黑" panose="020B0503020204020204" charset="-122"/>
              </a:rPr>
              <a:t>By</a:t>
            </a:r>
            <a:r>
              <a:rPr sz="2250" b="1">
                <a:solidFill>
                  <a:srgbClr val="191919"/>
                </a:solidFill>
                <a:latin typeface="微软雅黑" panose="020B0503020204020204" charset="-122"/>
                <a:ea typeface="微软雅黑" panose="020B0503020204020204" charset="-122"/>
                <a:cs typeface="微软雅黑" panose="020B0503020204020204" charset="-122"/>
              </a:rPr>
              <a:t>、仅</a:t>
            </a:r>
            <a:r>
              <a:rPr sz="2250" b="1">
                <a:solidFill>
                  <a:srgbClr val="191919"/>
                </a:solidFill>
                <a:latin typeface="微软雅黑" panose="020B0503020204020204" charset="-122"/>
                <a:ea typeface="微软雅黑" panose="020B0503020204020204" charset="-122"/>
                <a:cs typeface="微软雅黑" panose="020B0503020204020204" charset="-122"/>
              </a:rPr>
              <a:t>Bz</a:t>
            </a:r>
            <a:r>
              <a:rPr sz="2250" b="1">
                <a:solidFill>
                  <a:srgbClr val="191919"/>
                </a:solidFill>
                <a:latin typeface="微软雅黑" panose="020B0503020204020204" charset="-122"/>
                <a:ea typeface="微软雅黑" panose="020B0503020204020204" charset="-122"/>
                <a:cs typeface="微软雅黑" panose="020B0503020204020204" charset="-122"/>
              </a:rPr>
              <a:t>激励产生差异化空间分布</a:t>
            </a:r>
            <a:endParaRPr sz="2250" b="1">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5" name="直接连接符 4"/>
          <p:cNvSpPr>
            <a:spLocks noGrp="1"/>
          </p:cNvSpPr>
          <p:nvPr/>
        </p:nvSpPr>
        <p:spPr>
          <a:xfrm>
            <a:off x="1206500" y="1041400"/>
            <a:ext cx="10795000" cy="10160"/>
          </a:xfrm>
          <a:prstGeom prst="line">
            <a:avLst/>
          </a:prstGeom>
          <a:ln w="7620">
            <a:solidFill>
              <a:srgbClr val="191919"/>
            </a:solidFill>
          </a:ln>
        </p:spPr>
        <p:style>
          <a:lnRef idx="1">
            <a:schemeClr val="accent1"/>
          </a:lnRef>
          <a:fillRef idx="0">
            <a:schemeClr val="accent1"/>
          </a:fillRef>
          <a:effectRef idx="0">
            <a:schemeClr val="accent1"/>
          </a:effectRef>
          <a:fontRef idx="minor">
            <a:schemeClr val="tx1"/>
          </a:fontRef>
        </p:style>
      </p:sp>
      <p:sp>
        <p:nvSpPr>
          <p:cNvPr id="8" name="矩形: 圆角 7"/>
          <p:cNvSpPr>
            <a:spLocks noGrp="1"/>
          </p:cNvSpPr>
          <p:nvPr/>
        </p:nvSpPr>
        <p:spPr>
          <a:xfrm>
            <a:off x="381000" y="1422400"/>
            <a:ext cx="3746500" cy="3733800"/>
          </a:xfrm>
          <a:prstGeom prst="roundRect">
            <a:avLst/>
          </a:prstGeom>
          <a:solidFill>
            <a:srgbClr val="FFFFFF">
              <a:alpha val="0"/>
            </a:srgbClr>
          </a:solidFill>
          <a:ln w="16510">
            <a:solidFill>
              <a:srgbClr val="14375E"/>
            </a:solidFill>
            <a:prstDash val="dash"/>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9" name="矩形 8"/>
          <p:cNvSpPr>
            <a:spLocks noGrp="1"/>
          </p:cNvSpPr>
          <p:nvPr/>
        </p:nvSpPr>
        <p:spPr>
          <a:xfrm>
            <a:off x="1174750" y="1257300"/>
            <a:ext cx="2159000" cy="355600"/>
          </a:xfrm>
          <a:prstGeom prst="rect">
            <a:avLst/>
          </a:prstGeom>
          <a:solidFill>
            <a:srgbClr val="FFFFFF"/>
          </a:solidFill>
          <a:ln w="12700" cap="flat" cmpd="sng">
            <a:noFill/>
            <a:prstDash val="solid"/>
            <a:miter/>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10" name="文本框 9"/>
          <p:cNvSpPr>
            <a:spLocks noGrp="1"/>
          </p:cNvSpPr>
          <p:nvPr/>
        </p:nvSpPr>
        <p:spPr>
          <a:xfrm>
            <a:off x="1174750" y="1257300"/>
            <a:ext cx="2159000" cy="302647"/>
          </a:xfrm>
          <a:prstGeom prst="rect">
            <a:avLst/>
          </a:prstGeom>
          <a:noFill/>
        </p:spPr>
        <p:txBody>
          <a:bodyPr vert="horz" wrap="square" lIns="25400" tIns="12700" rIns="25400" bIns="12700" anchor="ctr">
            <a:spAutoFit/>
          </a:bodyPr>
          <a:lstStyle/>
          <a:p>
            <a:pPr algn="ctr">
              <a:buNone/>
            </a:pPr>
            <a:r>
              <a:rPr>
                <a:solidFill>
                  <a:srgbClr val="191919"/>
                </a:solidFill>
                <a:latin typeface="微软雅黑" panose="020B0503020204020204" charset="-122"/>
                <a:ea typeface="微软雅黑" panose="020B0503020204020204" charset="-122"/>
                <a:cs typeface="微软雅黑" panose="020B0503020204020204" charset="-122"/>
              </a:rPr>
              <a:t>仅</a:t>
            </a:r>
            <a:r>
              <a:rPr>
                <a:solidFill>
                  <a:srgbClr val="191919"/>
                </a:solidFill>
                <a:latin typeface="微软雅黑" panose="020B0503020204020204" charset="-122"/>
                <a:ea typeface="微软雅黑" panose="020B0503020204020204" charset="-122"/>
                <a:cs typeface="微软雅黑" panose="020B0503020204020204" charset="-122"/>
              </a:rPr>
              <a:t>Bx</a:t>
            </a:r>
            <a:r>
              <a:rPr>
                <a:solidFill>
                  <a:srgbClr val="191919"/>
                </a:solidFill>
                <a:latin typeface="微软雅黑" panose="020B0503020204020204" charset="-122"/>
                <a:ea typeface="微软雅黑" panose="020B0503020204020204" charset="-122"/>
                <a:cs typeface="微软雅黑" panose="020B0503020204020204" charset="-122"/>
              </a:rPr>
              <a:t>激励</a:t>
            </a:r>
            <a:endParaRPr>
              <a:solidFill>
                <a:srgbClr val="191919"/>
              </a:solidFill>
              <a:latin typeface="微软雅黑" panose="020B0503020204020204" charset="-122"/>
              <a:ea typeface="微软雅黑" panose="020B0503020204020204" charset="-122"/>
              <a:cs typeface="微软雅黑" panose="020B0503020204020204" charset="-122"/>
            </a:endParaRPr>
          </a:p>
        </p:txBody>
      </p:sp>
      <p:pic>
        <p:nvPicPr>
          <p:cNvPr id="44" name="图片 11"/>
          <p:cNvPicPr>
            <a:picLocks noChangeAspect="1"/>
          </p:cNvPicPr>
          <p:nvPr/>
        </p:nvPicPr>
        <p:blipFill>
          <a:blip r:embed="rId1"/>
          <a:stretch>
            <a:fillRect/>
          </a:stretch>
        </p:blipFill>
        <p:spPr>
          <a:xfrm>
            <a:off x="533400" y="1894846"/>
            <a:ext cx="3441700" cy="2357108"/>
          </a:xfrm>
          <a:prstGeom prst="rect">
            <a:avLst/>
          </a:prstGeom>
        </p:spPr>
      </p:pic>
      <p:sp>
        <p:nvSpPr>
          <p:cNvPr id="13" name="文本框 12"/>
          <p:cNvSpPr>
            <a:spLocks noGrp="1"/>
          </p:cNvSpPr>
          <p:nvPr/>
        </p:nvSpPr>
        <p:spPr>
          <a:xfrm>
            <a:off x="558800" y="4445000"/>
            <a:ext cx="3390900" cy="302647"/>
          </a:xfrm>
          <a:prstGeom prst="rect">
            <a:avLst/>
          </a:prstGeom>
          <a:noFill/>
        </p:spPr>
        <p:txBody>
          <a:bodyPr vert="horz" wrap="square" lIns="25400" tIns="12700" rIns="25400" bIns="12700" anchor="ctr">
            <a:spAutoFit/>
          </a:bodyPr>
          <a:lstStyle/>
          <a:p>
            <a:pPr algn="ctr">
              <a:buNone/>
            </a:pPr>
            <a:r>
              <a:rPr>
                <a:solidFill>
                  <a:srgbClr val="191919"/>
                </a:solidFill>
                <a:latin typeface="微软雅黑" panose="020B0503020204020204" charset="-122"/>
                <a:ea typeface="微软雅黑" panose="020B0503020204020204" charset="-122"/>
                <a:cs typeface="微软雅黑" panose="020B0503020204020204" charset="-122"/>
              </a:rPr>
              <a:t>形成一组空间分布</a:t>
            </a:r>
            <a:endParaRPr>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14" name="矩形: 圆角 13"/>
          <p:cNvSpPr>
            <a:spLocks noGrp="1"/>
          </p:cNvSpPr>
          <p:nvPr/>
        </p:nvSpPr>
        <p:spPr>
          <a:xfrm>
            <a:off x="4318000" y="1422400"/>
            <a:ext cx="3746500" cy="3733800"/>
          </a:xfrm>
          <a:prstGeom prst="roundRect">
            <a:avLst/>
          </a:prstGeom>
          <a:solidFill>
            <a:srgbClr val="FFFFFF">
              <a:alpha val="0"/>
            </a:srgbClr>
          </a:solidFill>
          <a:ln w="16510">
            <a:solidFill>
              <a:srgbClr val="14375E"/>
            </a:solidFill>
            <a:prstDash val="dash"/>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15" name="矩形 14"/>
          <p:cNvSpPr>
            <a:spLocks noGrp="1"/>
          </p:cNvSpPr>
          <p:nvPr/>
        </p:nvSpPr>
        <p:spPr>
          <a:xfrm>
            <a:off x="5111750" y="1257300"/>
            <a:ext cx="2159000" cy="355600"/>
          </a:xfrm>
          <a:prstGeom prst="rect">
            <a:avLst/>
          </a:prstGeom>
          <a:solidFill>
            <a:srgbClr val="FFFFFF"/>
          </a:solidFill>
          <a:ln w="12700" cap="flat" cmpd="sng">
            <a:noFill/>
            <a:prstDash val="solid"/>
            <a:miter/>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16" name="文本框 15"/>
          <p:cNvSpPr>
            <a:spLocks noGrp="1"/>
          </p:cNvSpPr>
          <p:nvPr/>
        </p:nvSpPr>
        <p:spPr>
          <a:xfrm>
            <a:off x="5111750" y="1257300"/>
            <a:ext cx="2159000" cy="302647"/>
          </a:xfrm>
          <a:prstGeom prst="rect">
            <a:avLst/>
          </a:prstGeom>
          <a:noFill/>
        </p:spPr>
        <p:txBody>
          <a:bodyPr vert="horz" wrap="square" lIns="25400" tIns="12700" rIns="25400" bIns="12700" anchor="ctr">
            <a:spAutoFit/>
          </a:bodyPr>
          <a:lstStyle/>
          <a:p>
            <a:pPr algn="ctr">
              <a:buNone/>
            </a:pPr>
            <a:r>
              <a:rPr>
                <a:solidFill>
                  <a:srgbClr val="191919"/>
                </a:solidFill>
                <a:latin typeface="微软雅黑" panose="020B0503020204020204" charset="-122"/>
                <a:ea typeface="微软雅黑" panose="020B0503020204020204" charset="-122"/>
                <a:cs typeface="微软雅黑" panose="020B0503020204020204" charset="-122"/>
              </a:rPr>
              <a:t>仅</a:t>
            </a:r>
            <a:r>
              <a:rPr>
                <a:solidFill>
                  <a:srgbClr val="191919"/>
                </a:solidFill>
                <a:latin typeface="微软雅黑" panose="020B0503020204020204" charset="-122"/>
                <a:ea typeface="微软雅黑" panose="020B0503020204020204" charset="-122"/>
                <a:cs typeface="微软雅黑" panose="020B0503020204020204" charset="-122"/>
              </a:rPr>
              <a:t>By</a:t>
            </a:r>
            <a:r>
              <a:rPr>
                <a:solidFill>
                  <a:srgbClr val="191919"/>
                </a:solidFill>
                <a:latin typeface="微软雅黑" panose="020B0503020204020204" charset="-122"/>
                <a:ea typeface="微软雅黑" panose="020B0503020204020204" charset="-122"/>
                <a:cs typeface="微软雅黑" panose="020B0503020204020204" charset="-122"/>
              </a:rPr>
              <a:t>激励</a:t>
            </a:r>
            <a:endParaRPr>
              <a:solidFill>
                <a:srgbClr val="191919"/>
              </a:solidFill>
              <a:latin typeface="微软雅黑" panose="020B0503020204020204" charset="-122"/>
              <a:ea typeface="微软雅黑" panose="020B0503020204020204" charset="-122"/>
              <a:cs typeface="微软雅黑" panose="020B0503020204020204" charset="-122"/>
            </a:endParaRPr>
          </a:p>
        </p:txBody>
      </p:sp>
      <p:pic>
        <p:nvPicPr>
          <p:cNvPr id="49" name="图片 17"/>
          <p:cNvPicPr>
            <a:picLocks noChangeAspect="1"/>
          </p:cNvPicPr>
          <p:nvPr/>
        </p:nvPicPr>
        <p:blipFill>
          <a:blip r:embed="rId2"/>
          <a:stretch>
            <a:fillRect/>
          </a:stretch>
        </p:blipFill>
        <p:spPr>
          <a:xfrm>
            <a:off x="4470400" y="1869355"/>
            <a:ext cx="3441700" cy="2408090"/>
          </a:xfrm>
          <a:prstGeom prst="rect">
            <a:avLst/>
          </a:prstGeom>
        </p:spPr>
      </p:pic>
      <p:sp>
        <p:nvSpPr>
          <p:cNvPr id="19" name="文本框 18"/>
          <p:cNvSpPr>
            <a:spLocks noGrp="1"/>
          </p:cNvSpPr>
          <p:nvPr/>
        </p:nvSpPr>
        <p:spPr>
          <a:xfrm>
            <a:off x="4495800" y="4445000"/>
            <a:ext cx="3390900" cy="302647"/>
          </a:xfrm>
          <a:prstGeom prst="rect">
            <a:avLst/>
          </a:prstGeom>
          <a:noFill/>
        </p:spPr>
        <p:txBody>
          <a:bodyPr vert="horz" wrap="square" lIns="25400" tIns="12700" rIns="25400" bIns="12700" anchor="ctr">
            <a:spAutoFit/>
          </a:bodyPr>
          <a:lstStyle/>
          <a:p>
            <a:pPr algn="ctr">
              <a:buNone/>
            </a:pPr>
            <a:r>
              <a:rPr>
                <a:solidFill>
                  <a:srgbClr val="ED1C24"/>
                </a:solidFill>
                <a:latin typeface="微软雅黑" panose="020B0503020204020204" charset="-122"/>
                <a:ea typeface="微软雅黑" panose="020B0503020204020204" charset="-122"/>
                <a:cs typeface="微软雅黑" panose="020B0503020204020204" charset="-122"/>
              </a:rPr>
              <a:t>形态相对</a:t>
            </a:r>
            <a:r>
              <a:rPr>
                <a:solidFill>
                  <a:srgbClr val="ED1C24"/>
                </a:solidFill>
                <a:latin typeface="微软雅黑" panose="020B0503020204020204" charset="-122"/>
                <a:ea typeface="微软雅黑" panose="020B0503020204020204" charset="-122"/>
                <a:cs typeface="微软雅黑" panose="020B0503020204020204" charset="-122"/>
              </a:rPr>
              <a:t>Bx</a:t>
            </a:r>
            <a:r>
              <a:rPr>
                <a:solidFill>
                  <a:srgbClr val="ED1C24"/>
                </a:solidFill>
                <a:latin typeface="微软雅黑" panose="020B0503020204020204" charset="-122"/>
                <a:ea typeface="微软雅黑" panose="020B0503020204020204" charset="-122"/>
                <a:cs typeface="微软雅黑" panose="020B0503020204020204" charset="-122"/>
              </a:rPr>
              <a:t>发生变化</a:t>
            </a:r>
            <a:endParaRPr>
              <a:solidFill>
                <a:srgbClr val="ED1C24"/>
              </a:solidFill>
              <a:latin typeface="微软雅黑" panose="020B0503020204020204" charset="-122"/>
              <a:ea typeface="微软雅黑" panose="020B0503020204020204" charset="-122"/>
              <a:cs typeface="微软雅黑" panose="020B0503020204020204" charset="-122"/>
            </a:endParaRPr>
          </a:p>
        </p:txBody>
      </p:sp>
      <p:sp>
        <p:nvSpPr>
          <p:cNvPr id="20" name="矩形: 圆角 19"/>
          <p:cNvSpPr>
            <a:spLocks noGrp="1"/>
          </p:cNvSpPr>
          <p:nvPr/>
        </p:nvSpPr>
        <p:spPr>
          <a:xfrm>
            <a:off x="8255000" y="1422400"/>
            <a:ext cx="3746500" cy="3733800"/>
          </a:xfrm>
          <a:prstGeom prst="roundRect">
            <a:avLst/>
          </a:prstGeom>
          <a:solidFill>
            <a:srgbClr val="FFFFFF">
              <a:alpha val="0"/>
            </a:srgbClr>
          </a:solidFill>
          <a:ln w="16510">
            <a:solidFill>
              <a:srgbClr val="14375E"/>
            </a:solidFill>
            <a:prstDash val="dash"/>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21" name="矩形 20"/>
          <p:cNvSpPr>
            <a:spLocks noGrp="1"/>
          </p:cNvSpPr>
          <p:nvPr/>
        </p:nvSpPr>
        <p:spPr>
          <a:xfrm>
            <a:off x="9048750" y="1257300"/>
            <a:ext cx="2159000" cy="355600"/>
          </a:xfrm>
          <a:prstGeom prst="rect">
            <a:avLst/>
          </a:prstGeom>
          <a:solidFill>
            <a:srgbClr val="FFFFFF"/>
          </a:solidFill>
          <a:ln w="12700" cap="flat" cmpd="sng">
            <a:noFill/>
            <a:prstDash val="solid"/>
            <a:miter/>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22" name="文本框 21"/>
          <p:cNvSpPr>
            <a:spLocks noGrp="1"/>
          </p:cNvSpPr>
          <p:nvPr/>
        </p:nvSpPr>
        <p:spPr>
          <a:xfrm>
            <a:off x="9048750" y="1257300"/>
            <a:ext cx="2159000" cy="302647"/>
          </a:xfrm>
          <a:prstGeom prst="rect">
            <a:avLst/>
          </a:prstGeom>
          <a:noFill/>
        </p:spPr>
        <p:txBody>
          <a:bodyPr vert="horz" wrap="square" lIns="25400" tIns="12700" rIns="25400" bIns="12700" anchor="ctr">
            <a:spAutoFit/>
          </a:bodyPr>
          <a:lstStyle/>
          <a:p>
            <a:pPr algn="ctr">
              <a:buNone/>
            </a:pPr>
            <a:r>
              <a:rPr>
                <a:solidFill>
                  <a:srgbClr val="191919"/>
                </a:solidFill>
                <a:latin typeface="微软雅黑" panose="020B0503020204020204" charset="-122"/>
                <a:ea typeface="微软雅黑" panose="020B0503020204020204" charset="-122"/>
                <a:cs typeface="微软雅黑" panose="020B0503020204020204" charset="-122"/>
              </a:rPr>
              <a:t>仅</a:t>
            </a:r>
            <a:r>
              <a:rPr>
                <a:solidFill>
                  <a:srgbClr val="191919"/>
                </a:solidFill>
                <a:latin typeface="微软雅黑" panose="020B0503020204020204" charset="-122"/>
                <a:ea typeface="微软雅黑" panose="020B0503020204020204" charset="-122"/>
                <a:cs typeface="微软雅黑" panose="020B0503020204020204" charset="-122"/>
              </a:rPr>
              <a:t>Bz</a:t>
            </a:r>
            <a:r>
              <a:rPr>
                <a:solidFill>
                  <a:srgbClr val="191919"/>
                </a:solidFill>
                <a:latin typeface="微软雅黑" panose="020B0503020204020204" charset="-122"/>
                <a:ea typeface="微软雅黑" panose="020B0503020204020204" charset="-122"/>
                <a:cs typeface="微软雅黑" panose="020B0503020204020204" charset="-122"/>
              </a:rPr>
              <a:t>激励</a:t>
            </a:r>
            <a:endParaRPr>
              <a:solidFill>
                <a:srgbClr val="191919"/>
              </a:solidFill>
              <a:latin typeface="微软雅黑" panose="020B0503020204020204" charset="-122"/>
              <a:ea typeface="微软雅黑" panose="020B0503020204020204" charset="-122"/>
              <a:cs typeface="微软雅黑" panose="020B0503020204020204" charset="-122"/>
            </a:endParaRPr>
          </a:p>
        </p:txBody>
      </p:sp>
      <p:pic>
        <p:nvPicPr>
          <p:cNvPr id="54" name="图片 23"/>
          <p:cNvPicPr>
            <a:picLocks noChangeAspect="1"/>
          </p:cNvPicPr>
          <p:nvPr/>
        </p:nvPicPr>
        <p:blipFill>
          <a:blip r:embed="rId3"/>
          <a:stretch>
            <a:fillRect/>
          </a:stretch>
        </p:blipFill>
        <p:spPr>
          <a:xfrm>
            <a:off x="8407400" y="1818160"/>
            <a:ext cx="3441700" cy="2510480"/>
          </a:xfrm>
          <a:prstGeom prst="rect">
            <a:avLst/>
          </a:prstGeom>
        </p:spPr>
      </p:pic>
      <p:sp>
        <p:nvSpPr>
          <p:cNvPr id="25" name="文本框 24"/>
          <p:cNvSpPr>
            <a:spLocks noGrp="1"/>
          </p:cNvSpPr>
          <p:nvPr/>
        </p:nvSpPr>
        <p:spPr>
          <a:xfrm>
            <a:off x="8432800" y="4445000"/>
            <a:ext cx="3390900" cy="302647"/>
          </a:xfrm>
          <a:prstGeom prst="rect">
            <a:avLst/>
          </a:prstGeom>
          <a:noFill/>
        </p:spPr>
        <p:txBody>
          <a:bodyPr vert="horz" wrap="square" lIns="25400" tIns="12700" rIns="25400" bIns="12700" anchor="ctr">
            <a:spAutoFit/>
          </a:bodyPr>
          <a:lstStyle/>
          <a:p>
            <a:pPr algn="ctr">
              <a:buNone/>
            </a:pPr>
            <a:r>
              <a:rPr>
                <a:solidFill>
                  <a:srgbClr val="191919"/>
                </a:solidFill>
                <a:latin typeface="微软雅黑" panose="020B0503020204020204" charset="-122"/>
                <a:ea typeface="微软雅黑" panose="020B0503020204020204" charset="-122"/>
                <a:cs typeface="微软雅黑" panose="020B0503020204020204" charset="-122"/>
              </a:rPr>
              <a:t>集中区与幅值再次改变</a:t>
            </a:r>
            <a:endParaRPr>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26" name="矩形: 圆角 25"/>
          <p:cNvSpPr>
            <a:spLocks noGrp="1"/>
          </p:cNvSpPr>
          <p:nvPr/>
        </p:nvSpPr>
        <p:spPr>
          <a:xfrm>
            <a:off x="2260600" y="5207000"/>
            <a:ext cx="7670800" cy="381000"/>
          </a:xfrm>
          <a:prstGeom prst="roundRect">
            <a:avLst/>
          </a:prstGeom>
          <a:solidFill>
            <a:srgbClr val="FFE299"/>
          </a:solidFill>
          <a:ln w="12700" cap="flat" cmpd="sng">
            <a:noFill/>
            <a:prstDash val="solid"/>
            <a:miter/>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27" name="文本框 26"/>
          <p:cNvSpPr>
            <a:spLocks noGrp="1"/>
          </p:cNvSpPr>
          <p:nvPr/>
        </p:nvSpPr>
        <p:spPr>
          <a:xfrm>
            <a:off x="2413000" y="5258435"/>
            <a:ext cx="7366000" cy="302647"/>
          </a:xfrm>
          <a:prstGeom prst="rect">
            <a:avLst/>
          </a:prstGeom>
          <a:noFill/>
        </p:spPr>
        <p:txBody>
          <a:bodyPr vert="horz" wrap="square" lIns="25400" tIns="12700" rIns="25400" bIns="12700" anchor="ctr">
            <a:spAutoFit/>
          </a:bodyPr>
          <a:lstStyle/>
          <a:p>
            <a:pPr algn="ctr">
              <a:buNone/>
            </a:pPr>
            <a:r>
              <a:rPr b="1">
                <a:solidFill>
                  <a:srgbClr val="191919"/>
                </a:solidFill>
                <a:latin typeface="微软雅黑" panose="020B0503020204020204" charset="-122"/>
                <a:ea typeface="微软雅黑" panose="020B0503020204020204" charset="-122"/>
                <a:cs typeface="微软雅黑" panose="020B0503020204020204" charset="-122"/>
              </a:rPr>
              <a:t>色标范围不同：只比较形态与位置。</a:t>
            </a:r>
            <a:endParaRPr b="1">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28" name="矩形 27"/>
          <p:cNvSpPr>
            <a:spLocks noGrp="1"/>
          </p:cNvSpPr>
          <p:nvPr/>
        </p:nvSpPr>
        <p:spPr>
          <a:xfrm>
            <a:off x="762000" y="5664200"/>
            <a:ext cx="10668000" cy="762000"/>
          </a:xfrm>
          <a:prstGeom prst="rect">
            <a:avLst/>
          </a:prstGeom>
          <a:solidFill>
            <a:srgbClr val="DAE5F4"/>
          </a:solidFill>
          <a:ln w="12700" cap="flat" cmpd="sng">
            <a:noFill/>
            <a:prstDash val="solid"/>
            <a:miter/>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29" name="文本框 28"/>
          <p:cNvSpPr>
            <a:spLocks noGrp="1"/>
          </p:cNvSpPr>
          <p:nvPr/>
        </p:nvSpPr>
        <p:spPr>
          <a:xfrm>
            <a:off x="971550" y="5885815"/>
            <a:ext cx="10236200" cy="302647"/>
          </a:xfrm>
          <a:prstGeom prst="rect">
            <a:avLst/>
          </a:prstGeom>
          <a:noFill/>
        </p:spPr>
        <p:txBody>
          <a:bodyPr vert="horz" wrap="square" lIns="25400" tIns="12700" rIns="25400" bIns="12700" anchor="ctr">
            <a:spAutoFit/>
          </a:bodyPr>
          <a:lstStyle/>
          <a:p>
            <a:r>
              <a:rPr>
                <a:solidFill>
                  <a:srgbClr val="191919"/>
                </a:solidFill>
                <a:latin typeface="微软雅黑" panose="020B0503020204020204" charset="-122"/>
                <a:ea typeface="微软雅黑" panose="020B0503020204020204" charset="-122"/>
                <a:cs typeface="微软雅黑" panose="020B0503020204020204" charset="-122"/>
              </a:rPr>
              <a:t>改变背景场分量即可引起形态、响应幅值和极值位置的系统变化。</a:t>
            </a:r>
            <a:endParaRPr>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31" name="文本框 30"/>
          <p:cNvSpPr>
            <a:spLocks noGrp="1"/>
          </p:cNvSpPr>
          <p:nvPr/>
        </p:nvSpPr>
        <p:spPr>
          <a:xfrm>
            <a:off x="11366500" y="6636299"/>
            <a:ext cx="482600" cy="110800"/>
          </a:xfrm>
          <a:prstGeom prst="rect">
            <a:avLst/>
          </a:prstGeom>
          <a:noFill/>
        </p:spPr>
        <p:txBody>
          <a:bodyPr vert="horz" wrap="square" lIns="12700" tIns="0" rIns="12700" bIns="0" anchor="ctr">
            <a:spAutoFit/>
          </a:bodyPr>
          <a:lstStyle/>
          <a:p>
            <a:pPr algn="r">
              <a:buNone/>
            </a:pPr>
            <a:r>
              <a:rPr sz="720">
                <a:solidFill>
                  <a:srgbClr val="5F6973"/>
                </a:solidFill>
                <a:latin typeface="微软雅黑" panose="020B0503020204020204" charset="-122"/>
                <a:ea typeface="微软雅黑" panose="020B0503020204020204" charset="-122"/>
                <a:cs typeface="微软雅黑" panose="020B0503020204020204" charset="-122"/>
              </a:rPr>
              <a:t>21</a:t>
            </a:r>
            <a:endParaRPr sz="720">
              <a:solidFill>
                <a:srgbClr val="5F6973"/>
              </a:solidFill>
              <a:latin typeface="微软雅黑" panose="020B0503020204020204" charset="-122"/>
              <a:ea typeface="微软雅黑" panose="020B0503020204020204" charset="-122"/>
              <a:cs typeface="微软雅黑" panose="020B0503020204020204" charset="-122"/>
            </a:endParaRPr>
          </a:p>
        </p:txBody>
      </p:sp>
      <p:pic>
        <p:nvPicPr>
          <p:cNvPr id="6" name="Image 0" descr="/mnt/data/tian_unzip/ppt/media/image1.png"/>
          <p:cNvPicPr>
            <a:picLocks noChangeAspect="1"/>
          </p:cNvPicPr>
          <p:nvPr/>
        </p:nvPicPr>
        <p:blipFill>
          <a:blip r:embed="rId4"/>
          <a:stretch>
            <a:fillRect/>
          </a:stretch>
        </p:blipFill>
        <p:spPr>
          <a:xfrm>
            <a:off x="9829800" y="109728"/>
            <a:ext cx="1965960" cy="530352"/>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p:sp>
        <p:nvSpPr>
          <p:cNvPr id="2" name="矩形 1"/>
          <p:cNvSpPr>
            <a:spLocks noGrp="1"/>
          </p:cNvSpPr>
          <p:nvPr/>
        </p:nvSpPr>
        <p:spPr>
          <a:xfrm>
            <a:off x="368300" y="304800"/>
            <a:ext cx="723900" cy="723900"/>
          </a:xfrm>
          <a:prstGeom prst="rect">
            <a:avLst/>
          </a:prstGeom>
          <a:solidFill>
            <a:srgbClr val="085B97"/>
          </a:solidFill>
          <a:ln w="12700" cap="flat" cmpd="sng">
            <a:noFill/>
            <a:prstDash val="solid"/>
            <a:miter/>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3" name="文本框 2"/>
          <p:cNvSpPr>
            <a:spLocks noGrp="1"/>
          </p:cNvSpPr>
          <p:nvPr/>
        </p:nvSpPr>
        <p:spPr>
          <a:xfrm>
            <a:off x="368300" y="281717"/>
            <a:ext cx="723900" cy="348813"/>
          </a:xfrm>
          <a:prstGeom prst="rect">
            <a:avLst/>
          </a:prstGeom>
          <a:noFill/>
        </p:spPr>
        <p:txBody>
          <a:bodyPr vert="horz" wrap="square" lIns="25400" tIns="12700" rIns="25400" bIns="12700" anchor="ctr">
            <a:spAutoFit/>
          </a:bodyPr>
          <a:lstStyle/>
          <a:p>
            <a:pPr algn="ctr">
              <a:buNone/>
            </a:pPr>
            <a:r>
              <a:rPr sz="2100">
                <a:solidFill>
                  <a:srgbClr val="FFFFFF"/>
                </a:solidFill>
                <a:latin typeface="微软雅黑" panose="020B0503020204020204" charset="-122"/>
                <a:ea typeface="微软雅黑" panose="020B0503020204020204" charset="-122"/>
                <a:cs typeface="微软雅黑" panose="020B0503020204020204" charset="-122"/>
              </a:rPr>
              <a:t>04</a:t>
            </a:r>
            <a:endParaRPr sz="2100">
              <a:solidFill>
                <a:srgbClr val="FFFFFF"/>
              </a:solidFill>
              <a:latin typeface="微软雅黑" panose="020B0503020204020204" charset="-122"/>
              <a:ea typeface="微软雅黑" panose="020B0503020204020204" charset="-122"/>
              <a:cs typeface="微软雅黑" panose="020B0503020204020204" charset="-122"/>
            </a:endParaRPr>
          </a:p>
        </p:txBody>
      </p:sp>
      <p:sp>
        <p:nvSpPr>
          <p:cNvPr id="4" name="文本框 3"/>
          <p:cNvSpPr>
            <a:spLocks noGrp="1"/>
          </p:cNvSpPr>
          <p:nvPr/>
        </p:nvSpPr>
        <p:spPr>
          <a:xfrm>
            <a:off x="1193800" y="320975"/>
            <a:ext cx="8128000" cy="368300"/>
          </a:xfrm>
          <a:prstGeom prst="rect">
            <a:avLst/>
          </a:prstGeom>
          <a:noFill/>
        </p:spPr>
        <p:txBody>
          <a:bodyPr vert="horz" wrap="square" lIns="25400" tIns="12700" rIns="25400" bIns="12700" anchor="ctr">
            <a:spAutoFit/>
          </a:bodyPr>
          <a:lstStyle/>
          <a:p>
            <a:r>
              <a:rPr sz="2250" b="1">
                <a:solidFill>
                  <a:srgbClr val="191919"/>
                </a:solidFill>
                <a:latin typeface="微软雅黑" panose="020B0503020204020204" charset="-122"/>
                <a:ea typeface="微软雅黑" panose="020B0503020204020204" charset="-122"/>
                <a:cs typeface="微软雅黑" panose="020B0503020204020204" charset="-122"/>
              </a:rPr>
              <a:t>地磁方向改变空间形态、幅值与极值位置</a:t>
            </a:r>
            <a:endParaRPr sz="2250" b="1">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5" name="直接连接符 4"/>
          <p:cNvSpPr>
            <a:spLocks noGrp="1"/>
          </p:cNvSpPr>
          <p:nvPr/>
        </p:nvSpPr>
        <p:spPr>
          <a:xfrm>
            <a:off x="1206500" y="1041400"/>
            <a:ext cx="8255000" cy="0"/>
          </a:xfrm>
          <a:prstGeom prst="line">
            <a:avLst/>
          </a:prstGeom>
          <a:ln w="7620">
            <a:solidFill>
              <a:srgbClr val="191919"/>
            </a:solidFill>
          </a:ln>
        </p:spPr>
        <p:style>
          <a:lnRef idx="1">
            <a:schemeClr val="accent1"/>
          </a:lnRef>
          <a:fillRef idx="0">
            <a:schemeClr val="accent1"/>
          </a:fillRef>
          <a:effectRef idx="0">
            <a:schemeClr val="accent1"/>
          </a:effectRef>
          <a:fontRef idx="minor">
            <a:schemeClr val="tx1"/>
          </a:fontRef>
        </p:style>
      </p:sp>
      <p:sp>
        <p:nvSpPr>
          <p:cNvPr id="8" name="矩形: 圆角 7"/>
          <p:cNvSpPr>
            <a:spLocks noGrp="1"/>
          </p:cNvSpPr>
          <p:nvPr/>
        </p:nvSpPr>
        <p:spPr>
          <a:xfrm>
            <a:off x="508000" y="1422400"/>
            <a:ext cx="3556000" cy="1524000"/>
          </a:xfrm>
          <a:prstGeom prst="roundRect">
            <a:avLst/>
          </a:prstGeom>
          <a:solidFill>
            <a:srgbClr val="FFFFFF"/>
          </a:solidFill>
          <a:ln w="15240">
            <a:solidFill>
              <a:srgbClr val="14375E"/>
            </a:solidFill>
          </a:ln>
          <a:effectLst>
            <a:outerShdw blurRad="63500" dist="28398" dir="3806086" rotWithShape="0">
              <a:srgbClr val="FFFFFF"/>
            </a:outerShdw>
          </a:effectLst>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9" name="矩形 8"/>
          <p:cNvSpPr>
            <a:spLocks noGrp="1"/>
          </p:cNvSpPr>
          <p:nvPr/>
        </p:nvSpPr>
        <p:spPr>
          <a:xfrm>
            <a:off x="1365250" y="1409700"/>
            <a:ext cx="1841500" cy="457200"/>
          </a:xfrm>
          <a:prstGeom prst="rect">
            <a:avLst/>
          </a:prstGeom>
          <a:solidFill>
            <a:srgbClr val="085B97"/>
          </a:solidFill>
          <a:ln w="12700" cap="flat" cmpd="sng">
            <a:noFill/>
            <a:prstDash val="solid"/>
            <a:miter/>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10" name="文本框 9"/>
          <p:cNvSpPr>
            <a:spLocks noGrp="1"/>
          </p:cNvSpPr>
          <p:nvPr/>
        </p:nvSpPr>
        <p:spPr>
          <a:xfrm>
            <a:off x="1365250" y="1427406"/>
            <a:ext cx="1841500" cy="318036"/>
          </a:xfrm>
          <a:prstGeom prst="rect">
            <a:avLst/>
          </a:prstGeom>
          <a:noFill/>
        </p:spPr>
        <p:txBody>
          <a:bodyPr vert="horz" wrap="square" lIns="25400" tIns="12700" rIns="25400" bIns="12700" anchor="ctr">
            <a:spAutoFit/>
          </a:bodyPr>
          <a:lstStyle/>
          <a:p>
            <a:pPr algn="ctr">
              <a:buNone/>
            </a:pPr>
            <a:r>
              <a:rPr sz="1900" b="1">
                <a:solidFill>
                  <a:srgbClr val="FFFFFF"/>
                </a:solidFill>
                <a:latin typeface="微软雅黑" panose="020B0503020204020204" charset="-122"/>
                <a:ea typeface="微软雅黑" panose="020B0503020204020204" charset="-122"/>
                <a:cs typeface="微软雅黑" panose="020B0503020204020204" charset="-122"/>
              </a:rPr>
              <a:t>空间形态</a:t>
            </a:r>
            <a:endParaRPr sz="1900" b="1">
              <a:solidFill>
                <a:srgbClr val="FFFFFF"/>
              </a:solidFill>
              <a:latin typeface="微软雅黑" panose="020B0503020204020204" charset="-122"/>
              <a:ea typeface="微软雅黑" panose="020B0503020204020204" charset="-122"/>
              <a:cs typeface="微软雅黑" panose="020B0503020204020204" charset="-122"/>
            </a:endParaRPr>
          </a:p>
        </p:txBody>
      </p:sp>
      <p:sp>
        <p:nvSpPr>
          <p:cNvPr id="11" name="文本框 10"/>
          <p:cNvSpPr>
            <a:spLocks noGrp="1"/>
          </p:cNvSpPr>
          <p:nvPr/>
        </p:nvSpPr>
        <p:spPr>
          <a:xfrm>
            <a:off x="914400" y="2045970"/>
            <a:ext cx="3149600" cy="302647"/>
          </a:xfrm>
          <a:prstGeom prst="rect">
            <a:avLst/>
          </a:prstGeom>
          <a:noFill/>
        </p:spPr>
        <p:txBody>
          <a:bodyPr vert="horz" wrap="square" lIns="25400" tIns="12700" rIns="25400" bIns="12700" anchor="t">
            <a:spAutoFit/>
          </a:bodyPr>
          <a:lstStyle/>
          <a:p>
            <a:r>
              <a:rPr>
                <a:solidFill>
                  <a:srgbClr val="191919"/>
                </a:solidFill>
                <a:latin typeface="微软雅黑" panose="020B0503020204020204" charset="-122"/>
                <a:ea typeface="微软雅黑" panose="020B0503020204020204" charset="-122"/>
                <a:cs typeface="微软雅黑" panose="020B0503020204020204" charset="-122"/>
              </a:rPr>
              <a:t>方向变化重排高低值区。</a:t>
            </a:r>
            <a:endParaRPr>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12" name="矩形: 圆角 11"/>
          <p:cNvSpPr>
            <a:spLocks noGrp="1"/>
          </p:cNvSpPr>
          <p:nvPr/>
        </p:nvSpPr>
        <p:spPr>
          <a:xfrm>
            <a:off x="4381500" y="1422400"/>
            <a:ext cx="3556000" cy="1524000"/>
          </a:xfrm>
          <a:prstGeom prst="roundRect">
            <a:avLst/>
          </a:prstGeom>
          <a:solidFill>
            <a:srgbClr val="FFFFFF"/>
          </a:solidFill>
          <a:ln w="15240">
            <a:solidFill>
              <a:srgbClr val="14375E"/>
            </a:solidFill>
          </a:ln>
          <a:effectLst>
            <a:outerShdw blurRad="63500" dist="28398" dir="3806086" rotWithShape="0">
              <a:srgbClr val="FFFFFF"/>
            </a:outerShdw>
          </a:effectLst>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13" name="矩形 12"/>
          <p:cNvSpPr>
            <a:spLocks noGrp="1"/>
          </p:cNvSpPr>
          <p:nvPr/>
        </p:nvSpPr>
        <p:spPr>
          <a:xfrm>
            <a:off x="5238750" y="1409700"/>
            <a:ext cx="1841500" cy="457200"/>
          </a:xfrm>
          <a:prstGeom prst="rect">
            <a:avLst/>
          </a:prstGeom>
          <a:solidFill>
            <a:srgbClr val="ED1C24"/>
          </a:solidFill>
          <a:ln w="12700" cap="flat" cmpd="sng">
            <a:noFill/>
            <a:prstDash val="solid"/>
            <a:miter/>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14" name="文本框 13"/>
          <p:cNvSpPr>
            <a:spLocks noGrp="1"/>
          </p:cNvSpPr>
          <p:nvPr/>
        </p:nvSpPr>
        <p:spPr>
          <a:xfrm>
            <a:off x="5238750" y="1427406"/>
            <a:ext cx="1841500" cy="318036"/>
          </a:xfrm>
          <a:prstGeom prst="rect">
            <a:avLst/>
          </a:prstGeom>
          <a:noFill/>
        </p:spPr>
        <p:txBody>
          <a:bodyPr vert="horz" wrap="square" lIns="25400" tIns="12700" rIns="25400" bIns="12700" anchor="ctr">
            <a:spAutoFit/>
          </a:bodyPr>
          <a:lstStyle/>
          <a:p>
            <a:pPr algn="ctr">
              <a:buNone/>
            </a:pPr>
            <a:r>
              <a:rPr sz="1900" b="1">
                <a:solidFill>
                  <a:srgbClr val="FFFFFF"/>
                </a:solidFill>
                <a:latin typeface="微软雅黑" panose="020B0503020204020204" charset="-122"/>
                <a:ea typeface="微软雅黑" panose="020B0503020204020204" charset="-122"/>
                <a:cs typeface="微软雅黑" panose="020B0503020204020204" charset="-122"/>
              </a:rPr>
              <a:t>响应幅值</a:t>
            </a:r>
            <a:endParaRPr sz="1900" b="1">
              <a:solidFill>
                <a:srgbClr val="FFFFFF"/>
              </a:solidFill>
              <a:latin typeface="微软雅黑" panose="020B0503020204020204" charset="-122"/>
              <a:ea typeface="微软雅黑" panose="020B0503020204020204" charset="-122"/>
              <a:cs typeface="微软雅黑" panose="020B0503020204020204" charset="-122"/>
            </a:endParaRPr>
          </a:p>
        </p:txBody>
      </p:sp>
      <p:sp>
        <p:nvSpPr>
          <p:cNvPr id="15" name="文本框 14"/>
          <p:cNvSpPr>
            <a:spLocks noGrp="1"/>
          </p:cNvSpPr>
          <p:nvPr/>
        </p:nvSpPr>
        <p:spPr>
          <a:xfrm>
            <a:off x="4903470" y="2077720"/>
            <a:ext cx="3149600" cy="302647"/>
          </a:xfrm>
          <a:prstGeom prst="rect">
            <a:avLst/>
          </a:prstGeom>
          <a:noFill/>
        </p:spPr>
        <p:txBody>
          <a:bodyPr vert="horz" wrap="square" lIns="25400" tIns="12700" rIns="25400" bIns="12700" anchor="t">
            <a:spAutoFit/>
          </a:bodyPr>
          <a:lstStyle/>
          <a:p>
            <a:r>
              <a:rPr>
                <a:solidFill>
                  <a:srgbClr val="191919"/>
                </a:solidFill>
                <a:latin typeface="微软雅黑" panose="020B0503020204020204" charset="-122"/>
                <a:ea typeface="微软雅黑" panose="020B0503020204020204" charset="-122"/>
                <a:cs typeface="微软雅黑" panose="020B0503020204020204" charset="-122"/>
              </a:rPr>
              <a:t>三分量强弱随方向变化。</a:t>
            </a:r>
            <a:endParaRPr>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16" name="矩形: 圆角 15"/>
          <p:cNvSpPr>
            <a:spLocks noGrp="1"/>
          </p:cNvSpPr>
          <p:nvPr/>
        </p:nvSpPr>
        <p:spPr>
          <a:xfrm>
            <a:off x="8255000" y="1422400"/>
            <a:ext cx="3556000" cy="1524000"/>
          </a:xfrm>
          <a:prstGeom prst="roundRect">
            <a:avLst/>
          </a:prstGeom>
          <a:solidFill>
            <a:srgbClr val="FFFFFF"/>
          </a:solidFill>
          <a:ln w="15240">
            <a:solidFill>
              <a:srgbClr val="14375E"/>
            </a:solidFill>
          </a:ln>
          <a:effectLst>
            <a:outerShdw blurRad="63500" dist="28398" dir="3806086" rotWithShape="0">
              <a:srgbClr val="FFFFFF"/>
            </a:outerShdw>
          </a:effectLst>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17" name="矩形 16"/>
          <p:cNvSpPr>
            <a:spLocks noGrp="1"/>
          </p:cNvSpPr>
          <p:nvPr/>
        </p:nvSpPr>
        <p:spPr>
          <a:xfrm>
            <a:off x="9112250" y="1409700"/>
            <a:ext cx="1841500" cy="457200"/>
          </a:xfrm>
          <a:prstGeom prst="rect">
            <a:avLst/>
          </a:prstGeom>
          <a:solidFill>
            <a:srgbClr val="349798"/>
          </a:solidFill>
          <a:ln w="12700" cap="flat" cmpd="sng">
            <a:noFill/>
            <a:prstDash val="solid"/>
            <a:miter/>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18" name="文本框 17"/>
          <p:cNvSpPr>
            <a:spLocks noGrp="1"/>
          </p:cNvSpPr>
          <p:nvPr/>
        </p:nvSpPr>
        <p:spPr>
          <a:xfrm>
            <a:off x="9112250" y="1427406"/>
            <a:ext cx="1841500" cy="318036"/>
          </a:xfrm>
          <a:prstGeom prst="rect">
            <a:avLst/>
          </a:prstGeom>
          <a:noFill/>
        </p:spPr>
        <p:txBody>
          <a:bodyPr vert="horz" wrap="square" lIns="25400" tIns="12700" rIns="25400" bIns="12700" anchor="ctr">
            <a:spAutoFit/>
          </a:bodyPr>
          <a:lstStyle/>
          <a:p>
            <a:pPr algn="ctr">
              <a:buNone/>
            </a:pPr>
            <a:r>
              <a:rPr sz="1900" b="1">
                <a:solidFill>
                  <a:srgbClr val="FFFFFF"/>
                </a:solidFill>
                <a:latin typeface="微软雅黑" panose="020B0503020204020204" charset="-122"/>
                <a:ea typeface="微软雅黑" panose="020B0503020204020204" charset="-122"/>
                <a:cs typeface="微软雅黑" panose="020B0503020204020204" charset="-122"/>
              </a:rPr>
              <a:t>极值位置</a:t>
            </a:r>
            <a:endParaRPr sz="1900" b="1">
              <a:solidFill>
                <a:srgbClr val="FFFFFF"/>
              </a:solidFill>
              <a:latin typeface="微软雅黑" panose="020B0503020204020204" charset="-122"/>
              <a:ea typeface="微软雅黑" panose="020B0503020204020204" charset="-122"/>
              <a:cs typeface="微软雅黑" panose="020B0503020204020204" charset="-122"/>
            </a:endParaRPr>
          </a:p>
        </p:txBody>
      </p:sp>
      <p:sp>
        <p:nvSpPr>
          <p:cNvPr id="19" name="文本框 18"/>
          <p:cNvSpPr>
            <a:spLocks noGrp="1"/>
          </p:cNvSpPr>
          <p:nvPr/>
        </p:nvSpPr>
        <p:spPr>
          <a:xfrm>
            <a:off x="8892540" y="2077720"/>
            <a:ext cx="3149600" cy="302647"/>
          </a:xfrm>
          <a:prstGeom prst="rect">
            <a:avLst/>
          </a:prstGeom>
          <a:noFill/>
        </p:spPr>
        <p:txBody>
          <a:bodyPr vert="horz" wrap="square" lIns="25400" tIns="12700" rIns="25400" bIns="12700" anchor="t">
            <a:spAutoFit/>
          </a:bodyPr>
          <a:lstStyle/>
          <a:p>
            <a:r>
              <a:rPr>
                <a:solidFill>
                  <a:srgbClr val="191919"/>
                </a:solidFill>
                <a:latin typeface="微软雅黑" panose="020B0503020204020204" charset="-122"/>
                <a:ea typeface="微软雅黑" panose="020B0503020204020204" charset="-122"/>
                <a:cs typeface="微软雅黑" panose="020B0503020204020204" charset="-122"/>
              </a:rPr>
              <a:t>极值区域随方向移动。</a:t>
            </a:r>
            <a:endParaRPr>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20" name="矩形: 圆角 19"/>
          <p:cNvSpPr>
            <a:spLocks noGrp="1"/>
          </p:cNvSpPr>
          <p:nvPr/>
        </p:nvSpPr>
        <p:spPr>
          <a:xfrm>
            <a:off x="584200" y="3352800"/>
            <a:ext cx="2438400" cy="787400"/>
          </a:xfrm>
          <a:prstGeom prst="roundRect">
            <a:avLst/>
          </a:prstGeom>
          <a:solidFill>
            <a:srgbClr val="EEF4FA"/>
          </a:solidFill>
          <a:ln w="15240">
            <a:solidFill>
              <a:srgbClr val="14375E"/>
            </a:solidFill>
          </a:ln>
          <a:effectLst>
            <a:outerShdw blurRad="63500" dist="28398" dir="3806086" rotWithShape="0">
              <a:srgbClr val="FFFFFF"/>
            </a:outerShdw>
          </a:effectLst>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21" name="文本框 20"/>
          <p:cNvSpPr>
            <a:spLocks noGrp="1"/>
          </p:cNvSpPr>
          <p:nvPr/>
        </p:nvSpPr>
        <p:spPr>
          <a:xfrm>
            <a:off x="698500" y="3553460"/>
            <a:ext cx="2209800" cy="302647"/>
          </a:xfrm>
          <a:prstGeom prst="rect">
            <a:avLst/>
          </a:prstGeom>
          <a:noFill/>
        </p:spPr>
        <p:txBody>
          <a:bodyPr vert="horz" wrap="square" lIns="25400" tIns="12700" rIns="25400" bIns="12700" anchor="ctr">
            <a:spAutoFit/>
          </a:bodyPr>
          <a:lstStyle/>
          <a:p>
            <a:pPr algn="ctr">
              <a:buNone/>
            </a:pPr>
            <a:r>
              <a:rPr b="1">
                <a:solidFill>
                  <a:srgbClr val="191919"/>
                </a:solidFill>
                <a:latin typeface="微软雅黑" panose="020B0503020204020204" charset="-122"/>
                <a:ea typeface="微软雅黑" panose="020B0503020204020204" charset="-122"/>
                <a:cs typeface="微软雅黑" panose="020B0503020204020204" charset="-122"/>
              </a:rPr>
              <a:t>I / D</a:t>
            </a:r>
            <a:r>
              <a:rPr b="1">
                <a:solidFill>
                  <a:srgbClr val="191919"/>
                </a:solidFill>
                <a:latin typeface="微软雅黑" panose="020B0503020204020204" charset="-122"/>
                <a:ea typeface="微软雅黑" panose="020B0503020204020204" charset="-122"/>
                <a:cs typeface="微软雅黑" panose="020B0503020204020204" charset="-122"/>
              </a:rPr>
              <a:t>方向输入</a:t>
            </a:r>
            <a:endParaRPr b="1">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22" name="直接连接符 21"/>
          <p:cNvSpPr>
            <a:spLocks noGrp="1"/>
          </p:cNvSpPr>
          <p:nvPr/>
        </p:nvSpPr>
        <p:spPr>
          <a:xfrm>
            <a:off x="3048000" y="3746500"/>
            <a:ext cx="330200" cy="0"/>
          </a:xfrm>
          <a:prstGeom prst="line">
            <a:avLst/>
          </a:prstGeom>
          <a:ln w="38100">
            <a:solidFill>
              <a:srgbClr val="ED1C24"/>
            </a:solidFill>
            <a:tailEnd type="arrow"/>
          </a:ln>
        </p:spPr>
        <p:style>
          <a:lnRef idx="1">
            <a:schemeClr val="accent1"/>
          </a:lnRef>
          <a:fillRef idx="0">
            <a:schemeClr val="accent1"/>
          </a:fillRef>
          <a:effectRef idx="0">
            <a:schemeClr val="accent1"/>
          </a:effectRef>
          <a:fontRef idx="minor">
            <a:schemeClr val="tx1"/>
          </a:fontRef>
        </p:style>
      </p:sp>
      <p:sp>
        <p:nvSpPr>
          <p:cNvPr id="23" name="矩形: 圆角 22"/>
          <p:cNvSpPr>
            <a:spLocks noGrp="1"/>
          </p:cNvSpPr>
          <p:nvPr/>
        </p:nvSpPr>
        <p:spPr>
          <a:xfrm>
            <a:off x="3429000" y="3352800"/>
            <a:ext cx="2438400" cy="787400"/>
          </a:xfrm>
          <a:prstGeom prst="roundRect">
            <a:avLst/>
          </a:prstGeom>
          <a:solidFill>
            <a:srgbClr val="EEF4FA"/>
          </a:solidFill>
          <a:ln w="15240">
            <a:solidFill>
              <a:srgbClr val="14375E"/>
            </a:solidFill>
          </a:ln>
          <a:effectLst>
            <a:outerShdw blurRad="63500" dist="28398" dir="3806086" rotWithShape="0">
              <a:srgbClr val="FFFFFF"/>
            </a:outerShdw>
          </a:effectLst>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24" name="文本框 23"/>
          <p:cNvSpPr>
            <a:spLocks noGrp="1"/>
          </p:cNvSpPr>
          <p:nvPr/>
        </p:nvSpPr>
        <p:spPr>
          <a:xfrm>
            <a:off x="3600450" y="3553460"/>
            <a:ext cx="2209800" cy="302647"/>
          </a:xfrm>
          <a:prstGeom prst="rect">
            <a:avLst/>
          </a:prstGeom>
          <a:noFill/>
        </p:spPr>
        <p:txBody>
          <a:bodyPr vert="horz" wrap="square" lIns="25400" tIns="12700" rIns="25400" bIns="12700" anchor="ctr">
            <a:spAutoFit/>
          </a:bodyPr>
          <a:lstStyle/>
          <a:p>
            <a:pPr algn="ctr">
              <a:buNone/>
            </a:pPr>
            <a:r>
              <a:rPr b="1">
                <a:solidFill>
                  <a:srgbClr val="191919"/>
                </a:solidFill>
                <a:latin typeface="微软雅黑" panose="020B0503020204020204" charset="-122"/>
                <a:ea typeface="微软雅黑" panose="020B0503020204020204" charset="-122"/>
                <a:cs typeface="微软雅黑" panose="020B0503020204020204" charset="-122"/>
              </a:rPr>
              <a:t>Bx / By / Bz</a:t>
            </a:r>
            <a:r>
              <a:rPr b="1">
                <a:solidFill>
                  <a:srgbClr val="191919"/>
                </a:solidFill>
                <a:latin typeface="微软雅黑" panose="020B0503020204020204" charset="-122"/>
                <a:ea typeface="微软雅黑" panose="020B0503020204020204" charset="-122"/>
                <a:cs typeface="微软雅黑" panose="020B0503020204020204" charset="-122"/>
              </a:rPr>
              <a:t>背景场</a:t>
            </a:r>
            <a:endParaRPr b="1">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25" name="直接连接符 24"/>
          <p:cNvSpPr>
            <a:spLocks noGrp="1"/>
          </p:cNvSpPr>
          <p:nvPr/>
        </p:nvSpPr>
        <p:spPr>
          <a:xfrm>
            <a:off x="5892800" y="3746500"/>
            <a:ext cx="330200" cy="0"/>
          </a:xfrm>
          <a:prstGeom prst="line">
            <a:avLst/>
          </a:prstGeom>
          <a:ln w="38100">
            <a:solidFill>
              <a:srgbClr val="ED1C24"/>
            </a:solidFill>
            <a:tailEnd type="arrow"/>
          </a:ln>
        </p:spPr>
        <p:style>
          <a:lnRef idx="1">
            <a:schemeClr val="accent1"/>
          </a:lnRef>
          <a:fillRef idx="0">
            <a:schemeClr val="accent1"/>
          </a:fillRef>
          <a:effectRef idx="0">
            <a:schemeClr val="accent1"/>
          </a:effectRef>
          <a:fontRef idx="minor">
            <a:schemeClr val="tx1"/>
          </a:fontRef>
        </p:style>
      </p:sp>
      <p:sp>
        <p:nvSpPr>
          <p:cNvPr id="26" name="矩形: 圆角 25"/>
          <p:cNvSpPr>
            <a:spLocks noGrp="1"/>
          </p:cNvSpPr>
          <p:nvPr/>
        </p:nvSpPr>
        <p:spPr>
          <a:xfrm>
            <a:off x="6273800" y="3352800"/>
            <a:ext cx="2438400" cy="787400"/>
          </a:xfrm>
          <a:prstGeom prst="roundRect">
            <a:avLst/>
          </a:prstGeom>
          <a:solidFill>
            <a:srgbClr val="EEF4FA"/>
          </a:solidFill>
          <a:ln w="15240">
            <a:solidFill>
              <a:srgbClr val="14375E"/>
            </a:solidFill>
          </a:ln>
          <a:effectLst>
            <a:outerShdw blurRad="63500" dist="28398" dir="3806086" rotWithShape="0">
              <a:srgbClr val="FFFFFF"/>
            </a:outerShdw>
          </a:effectLst>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27" name="文本框 26"/>
          <p:cNvSpPr>
            <a:spLocks noGrp="1"/>
          </p:cNvSpPr>
          <p:nvPr/>
        </p:nvSpPr>
        <p:spPr>
          <a:xfrm>
            <a:off x="6416675" y="3553460"/>
            <a:ext cx="2209800" cy="302647"/>
          </a:xfrm>
          <a:prstGeom prst="rect">
            <a:avLst/>
          </a:prstGeom>
          <a:noFill/>
        </p:spPr>
        <p:txBody>
          <a:bodyPr vert="horz" wrap="square" lIns="25400" tIns="12700" rIns="25400" bIns="12700" anchor="ctr">
            <a:spAutoFit/>
          </a:bodyPr>
          <a:lstStyle/>
          <a:p>
            <a:pPr algn="ctr">
              <a:buNone/>
            </a:pPr>
            <a:r>
              <a:rPr b="1">
                <a:solidFill>
                  <a:srgbClr val="191919"/>
                </a:solidFill>
                <a:latin typeface="微软雅黑" panose="020B0503020204020204" charset="-122"/>
                <a:ea typeface="微软雅黑" panose="020B0503020204020204" charset="-122"/>
                <a:cs typeface="微软雅黑" panose="020B0503020204020204" charset="-122"/>
              </a:rPr>
              <a:t>铁磁部件磁化</a:t>
            </a:r>
            <a:endParaRPr b="1">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28" name="直接连接符 27"/>
          <p:cNvSpPr>
            <a:spLocks noGrp="1"/>
          </p:cNvSpPr>
          <p:nvPr/>
        </p:nvSpPr>
        <p:spPr>
          <a:xfrm>
            <a:off x="8737600" y="3746500"/>
            <a:ext cx="330200" cy="0"/>
          </a:xfrm>
          <a:prstGeom prst="line">
            <a:avLst/>
          </a:prstGeom>
          <a:ln w="38100">
            <a:solidFill>
              <a:srgbClr val="ED1C24"/>
            </a:solidFill>
            <a:tailEnd type="arrow"/>
          </a:ln>
        </p:spPr>
        <p:style>
          <a:lnRef idx="1">
            <a:schemeClr val="accent1"/>
          </a:lnRef>
          <a:fillRef idx="0">
            <a:schemeClr val="accent1"/>
          </a:fillRef>
          <a:effectRef idx="0">
            <a:schemeClr val="accent1"/>
          </a:effectRef>
          <a:fontRef idx="minor">
            <a:schemeClr val="tx1"/>
          </a:fontRef>
        </p:style>
      </p:sp>
      <p:sp>
        <p:nvSpPr>
          <p:cNvPr id="29" name="矩形: 圆角 28"/>
          <p:cNvSpPr>
            <a:spLocks noGrp="1"/>
          </p:cNvSpPr>
          <p:nvPr/>
        </p:nvSpPr>
        <p:spPr>
          <a:xfrm>
            <a:off x="9118600" y="3352800"/>
            <a:ext cx="2438400" cy="787400"/>
          </a:xfrm>
          <a:prstGeom prst="roundRect">
            <a:avLst/>
          </a:prstGeom>
          <a:solidFill>
            <a:srgbClr val="085B97"/>
          </a:solidFill>
          <a:ln w="12700" cap="flat" cmpd="sng">
            <a:noFill/>
            <a:prstDash val="solid"/>
            <a:miter/>
          </a:ln>
          <a:effectLst>
            <a:outerShdw blurRad="63500" dist="28398" dir="3806086" rotWithShape="0">
              <a:srgbClr val="FFFFFF"/>
            </a:outerShdw>
          </a:effectLst>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30" name="文本框 29"/>
          <p:cNvSpPr>
            <a:spLocks noGrp="1"/>
          </p:cNvSpPr>
          <p:nvPr/>
        </p:nvSpPr>
        <p:spPr>
          <a:xfrm>
            <a:off x="9232900" y="3549650"/>
            <a:ext cx="2209800" cy="302647"/>
          </a:xfrm>
          <a:prstGeom prst="rect">
            <a:avLst/>
          </a:prstGeom>
          <a:noFill/>
        </p:spPr>
        <p:txBody>
          <a:bodyPr vert="horz" wrap="square" lIns="25400" tIns="12700" rIns="25400" bIns="12700" anchor="ctr">
            <a:spAutoFit/>
          </a:bodyPr>
          <a:lstStyle/>
          <a:p>
            <a:pPr algn="ctr">
              <a:buNone/>
            </a:pPr>
            <a:r>
              <a:rPr b="1">
                <a:solidFill>
                  <a:srgbClr val="FFFFFF"/>
                </a:solidFill>
                <a:latin typeface="微软雅黑" panose="020B0503020204020204" charset="-122"/>
                <a:ea typeface="微软雅黑" panose="020B0503020204020204" charset="-122"/>
                <a:cs typeface="微软雅黑" panose="020B0503020204020204" charset="-122"/>
              </a:rPr>
              <a:t>传感器点三分量响应</a:t>
            </a:r>
            <a:endParaRPr b="1">
              <a:solidFill>
                <a:srgbClr val="FFFFFF"/>
              </a:solidFill>
              <a:latin typeface="微软雅黑" panose="020B0503020204020204" charset="-122"/>
              <a:ea typeface="微软雅黑" panose="020B0503020204020204" charset="-122"/>
              <a:cs typeface="微软雅黑" panose="020B0503020204020204" charset="-122"/>
            </a:endParaRPr>
          </a:p>
        </p:txBody>
      </p:sp>
      <p:pic>
        <p:nvPicPr>
          <p:cNvPr id="73" name="图片 31"/>
          <p:cNvPicPr>
            <a:picLocks noChangeAspect="1"/>
          </p:cNvPicPr>
          <p:nvPr/>
        </p:nvPicPr>
        <p:blipFill>
          <a:blip r:embed="rId1"/>
          <a:stretch>
            <a:fillRect/>
          </a:stretch>
        </p:blipFill>
        <p:spPr>
          <a:xfrm>
            <a:off x="1357801" y="4318000"/>
            <a:ext cx="1780199" cy="1219200"/>
          </a:xfrm>
          <a:prstGeom prst="rect">
            <a:avLst/>
          </a:prstGeom>
        </p:spPr>
      </p:pic>
      <p:pic>
        <p:nvPicPr>
          <p:cNvPr id="74" name="图片 33"/>
          <p:cNvPicPr>
            <a:picLocks noChangeAspect="1"/>
          </p:cNvPicPr>
          <p:nvPr/>
        </p:nvPicPr>
        <p:blipFill>
          <a:blip r:embed="rId2"/>
          <a:stretch>
            <a:fillRect/>
          </a:stretch>
        </p:blipFill>
        <p:spPr>
          <a:xfrm>
            <a:off x="5224745" y="4318000"/>
            <a:ext cx="1742510" cy="1219200"/>
          </a:xfrm>
          <a:prstGeom prst="rect">
            <a:avLst/>
          </a:prstGeom>
        </p:spPr>
      </p:pic>
      <p:pic>
        <p:nvPicPr>
          <p:cNvPr id="75" name="图片 35"/>
          <p:cNvPicPr>
            <a:picLocks noChangeAspect="1"/>
          </p:cNvPicPr>
          <p:nvPr/>
        </p:nvPicPr>
        <p:blipFill>
          <a:blip r:embed="rId3"/>
          <a:stretch>
            <a:fillRect/>
          </a:stretch>
        </p:blipFill>
        <p:spPr>
          <a:xfrm>
            <a:off x="9108380" y="4318000"/>
            <a:ext cx="1671441" cy="1219200"/>
          </a:xfrm>
          <a:prstGeom prst="rect">
            <a:avLst/>
          </a:prstGeom>
        </p:spPr>
      </p:pic>
      <p:sp>
        <p:nvSpPr>
          <p:cNvPr id="37" name="矩形 36"/>
          <p:cNvSpPr>
            <a:spLocks noGrp="1"/>
          </p:cNvSpPr>
          <p:nvPr/>
        </p:nvSpPr>
        <p:spPr>
          <a:xfrm>
            <a:off x="762000" y="5664200"/>
            <a:ext cx="10668000" cy="762000"/>
          </a:xfrm>
          <a:prstGeom prst="rect">
            <a:avLst/>
          </a:prstGeom>
          <a:solidFill>
            <a:srgbClr val="DAE5F4"/>
          </a:solidFill>
          <a:ln w="12700" cap="flat" cmpd="sng">
            <a:noFill/>
            <a:prstDash val="solid"/>
            <a:miter/>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38" name="文本框 37"/>
          <p:cNvSpPr>
            <a:spLocks noGrp="1"/>
          </p:cNvSpPr>
          <p:nvPr/>
        </p:nvSpPr>
        <p:spPr>
          <a:xfrm>
            <a:off x="990600" y="5894070"/>
            <a:ext cx="10236200" cy="302647"/>
          </a:xfrm>
          <a:prstGeom prst="rect">
            <a:avLst/>
          </a:prstGeom>
          <a:noFill/>
        </p:spPr>
        <p:txBody>
          <a:bodyPr vert="horz" wrap="square" lIns="25400" tIns="12700" rIns="25400" bIns="12700" anchor="ctr">
            <a:spAutoFit/>
          </a:bodyPr>
          <a:lstStyle/>
          <a:p>
            <a:r>
              <a:rPr>
                <a:solidFill>
                  <a:srgbClr val="191919"/>
                </a:solidFill>
                <a:latin typeface="微软雅黑" panose="020B0503020204020204" charset="-122"/>
                <a:ea typeface="微软雅黑" panose="020B0503020204020204" charset="-122"/>
                <a:cs typeface="微软雅黑" panose="020B0503020204020204" charset="-122"/>
              </a:rPr>
              <a:t>I/D</a:t>
            </a:r>
            <a:r>
              <a:rPr>
                <a:solidFill>
                  <a:srgbClr val="191919"/>
                </a:solidFill>
                <a:latin typeface="微软雅黑" panose="020B0503020204020204" charset="-122"/>
                <a:ea typeface="微软雅黑" panose="020B0503020204020204" charset="-122"/>
                <a:cs typeface="微软雅黑" panose="020B0503020204020204" charset="-122"/>
              </a:rPr>
              <a:t>变化会驱动传感器位置三分量同步响应，是补偿模型不可忽略的参数。</a:t>
            </a:r>
            <a:endParaRPr>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40" name="文本框 39"/>
          <p:cNvSpPr>
            <a:spLocks noGrp="1"/>
          </p:cNvSpPr>
          <p:nvPr/>
        </p:nvSpPr>
        <p:spPr>
          <a:xfrm>
            <a:off x="11366500" y="6636299"/>
            <a:ext cx="482600" cy="110800"/>
          </a:xfrm>
          <a:prstGeom prst="rect">
            <a:avLst/>
          </a:prstGeom>
          <a:noFill/>
        </p:spPr>
        <p:txBody>
          <a:bodyPr vert="horz" wrap="square" lIns="12700" tIns="0" rIns="12700" bIns="0" anchor="ctr">
            <a:spAutoFit/>
          </a:bodyPr>
          <a:lstStyle/>
          <a:p>
            <a:pPr algn="r">
              <a:buNone/>
            </a:pPr>
            <a:r>
              <a:rPr sz="720">
                <a:solidFill>
                  <a:srgbClr val="5F6973"/>
                </a:solidFill>
                <a:latin typeface="微软雅黑" panose="020B0503020204020204" charset="-122"/>
                <a:ea typeface="微软雅黑" panose="020B0503020204020204" charset="-122"/>
                <a:cs typeface="微软雅黑" panose="020B0503020204020204" charset="-122"/>
              </a:rPr>
              <a:t>22</a:t>
            </a:r>
            <a:endParaRPr sz="720">
              <a:solidFill>
                <a:srgbClr val="5F6973"/>
              </a:solidFill>
              <a:latin typeface="微软雅黑" panose="020B0503020204020204" charset="-122"/>
              <a:ea typeface="微软雅黑" panose="020B0503020204020204" charset="-122"/>
              <a:cs typeface="微软雅黑" panose="020B0503020204020204" charset="-122"/>
            </a:endParaRPr>
          </a:p>
        </p:txBody>
      </p:sp>
      <p:pic>
        <p:nvPicPr>
          <p:cNvPr id="6" name="Image 0" descr="/mnt/data/tian_unzip/ppt/media/image1.png"/>
          <p:cNvPicPr>
            <a:picLocks noChangeAspect="1"/>
          </p:cNvPicPr>
          <p:nvPr/>
        </p:nvPicPr>
        <p:blipFill>
          <a:blip r:embed="rId4"/>
          <a:stretch>
            <a:fillRect/>
          </a:stretch>
        </p:blipFill>
        <p:spPr>
          <a:xfrm>
            <a:off x="9829800" y="109728"/>
            <a:ext cx="1965960" cy="530352"/>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p:sp>
        <p:nvSpPr>
          <p:cNvPr id="2" name="矩形 1"/>
          <p:cNvSpPr>
            <a:spLocks noGrp="1"/>
          </p:cNvSpPr>
          <p:nvPr/>
        </p:nvSpPr>
        <p:spPr>
          <a:xfrm>
            <a:off x="0" y="0"/>
            <a:ext cx="3492500" cy="6858000"/>
          </a:xfrm>
          <a:prstGeom prst="rect">
            <a:avLst/>
          </a:prstGeom>
          <a:solidFill>
            <a:srgbClr val="085B97"/>
          </a:solidFill>
          <a:ln w="12700" cap="flat" cmpd="sng">
            <a:noFill/>
            <a:prstDash val="solid"/>
            <a:miter/>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3" name="文本框 2"/>
          <p:cNvSpPr>
            <a:spLocks noGrp="1"/>
          </p:cNvSpPr>
          <p:nvPr/>
        </p:nvSpPr>
        <p:spPr>
          <a:xfrm>
            <a:off x="304800" y="2180595"/>
            <a:ext cx="2857500" cy="564257"/>
          </a:xfrm>
          <a:prstGeom prst="rect">
            <a:avLst/>
          </a:prstGeom>
          <a:noFill/>
        </p:spPr>
        <p:txBody>
          <a:bodyPr vert="horz" wrap="square" lIns="25400" tIns="12700" rIns="25400" bIns="12700" anchor="ctr">
            <a:spAutoFit/>
          </a:bodyPr>
          <a:lstStyle/>
          <a:p>
            <a:pPr algn="ctr">
              <a:buNone/>
            </a:pPr>
            <a:r>
              <a:rPr sz="3500">
                <a:solidFill>
                  <a:srgbClr val="FFFFFF"/>
                </a:solidFill>
                <a:latin typeface="微软雅黑" panose="020B0503020204020204" charset="-122"/>
                <a:ea typeface="微软雅黑" panose="020B0503020204020204" charset="-122"/>
                <a:cs typeface="微软雅黑" panose="020B0503020204020204" charset="-122"/>
              </a:rPr>
              <a:t>汇报提纲</a:t>
            </a:r>
            <a:endParaRPr sz="3500">
              <a:solidFill>
                <a:srgbClr val="FFFFFF"/>
              </a:solidFill>
              <a:latin typeface="微软雅黑" panose="020B0503020204020204" charset="-122"/>
              <a:ea typeface="微软雅黑" panose="020B0503020204020204" charset="-122"/>
              <a:cs typeface="微软雅黑" panose="020B0503020204020204" charset="-122"/>
            </a:endParaRPr>
          </a:p>
        </p:txBody>
      </p:sp>
      <p:sp>
        <p:nvSpPr>
          <p:cNvPr id="4" name="文本框 3"/>
          <p:cNvSpPr>
            <a:spLocks noGrp="1"/>
          </p:cNvSpPr>
          <p:nvPr/>
        </p:nvSpPr>
        <p:spPr>
          <a:xfrm>
            <a:off x="584200" y="3161928"/>
            <a:ext cx="2349500" cy="379591"/>
          </a:xfrm>
          <a:prstGeom prst="rect">
            <a:avLst/>
          </a:prstGeom>
          <a:noFill/>
        </p:spPr>
        <p:txBody>
          <a:bodyPr vert="horz" wrap="square" lIns="25400" tIns="12700" rIns="25400" bIns="12700" anchor="ctr">
            <a:spAutoFit/>
          </a:bodyPr>
          <a:lstStyle/>
          <a:p>
            <a:pPr algn="ctr">
              <a:buNone/>
            </a:pPr>
            <a:r>
              <a:rPr sz="2300">
                <a:solidFill>
                  <a:srgbClr val="FFFFFF"/>
                </a:solidFill>
                <a:latin typeface="微软雅黑" panose="020B0503020204020204" charset="-122"/>
                <a:ea typeface="微软雅黑" panose="020B0503020204020204" charset="-122"/>
                <a:cs typeface="微软雅黑" panose="020B0503020204020204" charset="-122"/>
              </a:rPr>
              <a:t>CONTENTS</a:t>
            </a:r>
            <a:endParaRPr sz="2300">
              <a:solidFill>
                <a:srgbClr val="FFFFFF"/>
              </a:solidFill>
              <a:latin typeface="微软雅黑" panose="020B0503020204020204" charset="-122"/>
              <a:ea typeface="微软雅黑" panose="020B0503020204020204" charset="-122"/>
              <a:cs typeface="微软雅黑" panose="020B0503020204020204" charset="-122"/>
            </a:endParaRPr>
          </a:p>
        </p:txBody>
      </p:sp>
      <p:sp>
        <p:nvSpPr>
          <p:cNvPr id="7" name="文本框 6"/>
          <p:cNvSpPr>
            <a:spLocks noGrp="1"/>
          </p:cNvSpPr>
          <p:nvPr/>
        </p:nvSpPr>
        <p:spPr>
          <a:xfrm>
            <a:off x="5461000" y="1559411"/>
            <a:ext cx="965200" cy="333425"/>
          </a:xfrm>
          <a:prstGeom prst="rect">
            <a:avLst/>
          </a:prstGeom>
          <a:noFill/>
        </p:spPr>
        <p:txBody>
          <a:bodyPr vert="horz" wrap="square" lIns="25400" tIns="12700" rIns="25400" bIns="12700" anchor="ctr">
            <a:spAutoFit/>
          </a:bodyPr>
          <a:lstStyle/>
          <a:p>
            <a:r>
              <a:rPr sz="2000" b="1">
                <a:solidFill>
                  <a:srgbClr val="191919"/>
                </a:solidFill>
                <a:latin typeface="微软雅黑" panose="020B0503020204020204" charset="-122"/>
                <a:ea typeface="微软雅黑" panose="020B0503020204020204" charset="-122"/>
                <a:cs typeface="微软雅黑" panose="020B0503020204020204" charset="-122"/>
              </a:rPr>
              <a:t>01 /</a:t>
            </a:r>
            <a:endParaRPr sz="2000" b="1">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8" name="文本框 7"/>
          <p:cNvSpPr>
            <a:spLocks noGrp="1"/>
          </p:cNvSpPr>
          <p:nvPr/>
        </p:nvSpPr>
        <p:spPr>
          <a:xfrm>
            <a:off x="6502400" y="1559411"/>
            <a:ext cx="4572000" cy="333425"/>
          </a:xfrm>
          <a:prstGeom prst="rect">
            <a:avLst/>
          </a:prstGeom>
          <a:noFill/>
        </p:spPr>
        <p:txBody>
          <a:bodyPr vert="horz" wrap="square" lIns="25400" tIns="12700" rIns="25400" bIns="12700" anchor="ctr">
            <a:spAutoFit/>
          </a:bodyPr>
          <a:lstStyle/>
          <a:p>
            <a:r>
              <a:rPr sz="2000" b="1">
                <a:solidFill>
                  <a:srgbClr val="191919"/>
                </a:solidFill>
                <a:latin typeface="微软雅黑" panose="020B0503020204020204" charset="-122"/>
                <a:ea typeface="微软雅黑" panose="020B0503020204020204" charset="-122"/>
                <a:cs typeface="微软雅黑" panose="020B0503020204020204" charset="-122"/>
              </a:rPr>
              <a:t>研究背景与意义</a:t>
            </a:r>
            <a:endParaRPr sz="2000" b="1">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9" name="文本框 8"/>
          <p:cNvSpPr>
            <a:spLocks noGrp="1"/>
          </p:cNvSpPr>
          <p:nvPr/>
        </p:nvSpPr>
        <p:spPr>
          <a:xfrm>
            <a:off x="5461000" y="2296011"/>
            <a:ext cx="965200" cy="333425"/>
          </a:xfrm>
          <a:prstGeom prst="rect">
            <a:avLst/>
          </a:prstGeom>
          <a:noFill/>
        </p:spPr>
        <p:txBody>
          <a:bodyPr vert="horz" wrap="square" lIns="25400" tIns="12700" rIns="25400" bIns="12700" anchor="ctr">
            <a:spAutoFit/>
          </a:bodyPr>
          <a:lstStyle/>
          <a:p>
            <a:r>
              <a:rPr sz="2000" b="1">
                <a:solidFill>
                  <a:srgbClr val="191919"/>
                </a:solidFill>
                <a:latin typeface="微软雅黑" panose="020B0503020204020204" charset="-122"/>
                <a:ea typeface="微软雅黑" panose="020B0503020204020204" charset="-122"/>
                <a:cs typeface="微软雅黑" panose="020B0503020204020204" charset="-122"/>
              </a:rPr>
              <a:t>02 /</a:t>
            </a:r>
            <a:endParaRPr sz="2000" b="1">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10" name="文本框 9"/>
          <p:cNvSpPr>
            <a:spLocks noGrp="1"/>
          </p:cNvSpPr>
          <p:nvPr/>
        </p:nvSpPr>
        <p:spPr>
          <a:xfrm>
            <a:off x="6502400" y="2296011"/>
            <a:ext cx="4572000" cy="333425"/>
          </a:xfrm>
          <a:prstGeom prst="rect">
            <a:avLst/>
          </a:prstGeom>
          <a:noFill/>
        </p:spPr>
        <p:txBody>
          <a:bodyPr vert="horz" wrap="square" lIns="25400" tIns="12700" rIns="25400" bIns="12700" anchor="ctr">
            <a:spAutoFit/>
          </a:bodyPr>
          <a:lstStyle/>
          <a:p>
            <a:r>
              <a:rPr sz="2000" b="1">
                <a:solidFill>
                  <a:srgbClr val="191919"/>
                </a:solidFill>
                <a:latin typeface="微软雅黑" panose="020B0503020204020204" charset="-122"/>
                <a:ea typeface="微软雅黑" panose="020B0503020204020204" charset="-122"/>
                <a:cs typeface="微软雅黑" panose="020B0503020204020204" charset="-122"/>
              </a:rPr>
              <a:t>理论基础与方法</a:t>
            </a:r>
            <a:endParaRPr sz="2000" b="1">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11" name="文本框 10"/>
          <p:cNvSpPr>
            <a:spLocks noGrp="1"/>
          </p:cNvSpPr>
          <p:nvPr/>
        </p:nvSpPr>
        <p:spPr>
          <a:xfrm>
            <a:off x="5461000" y="3032611"/>
            <a:ext cx="965200" cy="333425"/>
          </a:xfrm>
          <a:prstGeom prst="rect">
            <a:avLst/>
          </a:prstGeom>
          <a:noFill/>
        </p:spPr>
        <p:txBody>
          <a:bodyPr vert="horz" wrap="square" lIns="25400" tIns="12700" rIns="25400" bIns="12700" anchor="ctr">
            <a:spAutoFit/>
          </a:bodyPr>
          <a:lstStyle/>
          <a:p>
            <a:r>
              <a:rPr sz="2000" b="1">
                <a:solidFill>
                  <a:srgbClr val="191919"/>
                </a:solidFill>
                <a:latin typeface="微软雅黑" panose="020B0503020204020204" charset="-122"/>
                <a:ea typeface="微软雅黑" panose="020B0503020204020204" charset="-122"/>
                <a:cs typeface="微软雅黑" panose="020B0503020204020204" charset="-122"/>
              </a:rPr>
              <a:t>03 /</a:t>
            </a:r>
            <a:endParaRPr sz="2000" b="1">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12" name="文本框 11"/>
          <p:cNvSpPr>
            <a:spLocks noGrp="1"/>
          </p:cNvSpPr>
          <p:nvPr/>
        </p:nvSpPr>
        <p:spPr>
          <a:xfrm>
            <a:off x="6502400" y="3032611"/>
            <a:ext cx="4572000" cy="333425"/>
          </a:xfrm>
          <a:prstGeom prst="rect">
            <a:avLst/>
          </a:prstGeom>
          <a:noFill/>
        </p:spPr>
        <p:txBody>
          <a:bodyPr vert="horz" wrap="square" lIns="25400" tIns="12700" rIns="25400" bIns="12700" anchor="ctr">
            <a:spAutoFit/>
          </a:bodyPr>
          <a:lstStyle/>
          <a:p>
            <a:r>
              <a:rPr sz="2000" b="1">
                <a:solidFill>
                  <a:srgbClr val="191919"/>
                </a:solidFill>
                <a:latin typeface="微软雅黑" panose="020B0503020204020204" charset="-122"/>
                <a:ea typeface="微软雅黑" panose="020B0503020204020204" charset="-122"/>
                <a:cs typeface="微软雅黑" panose="020B0503020204020204" charset="-122"/>
              </a:rPr>
              <a:t>模型构建与设置</a:t>
            </a:r>
            <a:endParaRPr sz="2000" b="1">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13" name="文本框 12"/>
          <p:cNvSpPr>
            <a:spLocks noGrp="1"/>
          </p:cNvSpPr>
          <p:nvPr/>
        </p:nvSpPr>
        <p:spPr>
          <a:xfrm>
            <a:off x="5461000" y="3769211"/>
            <a:ext cx="965200" cy="333425"/>
          </a:xfrm>
          <a:prstGeom prst="rect">
            <a:avLst/>
          </a:prstGeom>
          <a:noFill/>
        </p:spPr>
        <p:txBody>
          <a:bodyPr vert="horz" wrap="square" lIns="25400" tIns="12700" rIns="25400" bIns="12700" anchor="ctr">
            <a:spAutoFit/>
          </a:bodyPr>
          <a:lstStyle/>
          <a:p>
            <a:r>
              <a:rPr sz="2000" b="1">
                <a:solidFill>
                  <a:srgbClr val="191919"/>
                </a:solidFill>
                <a:latin typeface="微软雅黑" panose="020B0503020204020204" charset="-122"/>
                <a:ea typeface="微软雅黑" panose="020B0503020204020204" charset="-122"/>
                <a:cs typeface="微软雅黑" panose="020B0503020204020204" charset="-122"/>
              </a:rPr>
              <a:t>04 /</a:t>
            </a:r>
            <a:endParaRPr sz="2000" b="1">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14" name="文本框 13"/>
          <p:cNvSpPr>
            <a:spLocks noGrp="1"/>
          </p:cNvSpPr>
          <p:nvPr/>
        </p:nvSpPr>
        <p:spPr>
          <a:xfrm>
            <a:off x="6502400" y="3769211"/>
            <a:ext cx="4572000" cy="333425"/>
          </a:xfrm>
          <a:prstGeom prst="rect">
            <a:avLst/>
          </a:prstGeom>
          <a:noFill/>
        </p:spPr>
        <p:txBody>
          <a:bodyPr vert="horz" wrap="square" lIns="25400" tIns="12700" rIns="25400" bIns="12700" anchor="ctr">
            <a:spAutoFit/>
          </a:bodyPr>
          <a:lstStyle/>
          <a:p>
            <a:r>
              <a:rPr sz="2000" b="1">
                <a:solidFill>
                  <a:srgbClr val="191919"/>
                </a:solidFill>
                <a:latin typeface="微软雅黑" panose="020B0503020204020204" charset="-122"/>
                <a:ea typeface="微软雅黑" panose="020B0503020204020204" charset="-122"/>
                <a:cs typeface="微软雅黑" panose="020B0503020204020204" charset="-122"/>
              </a:rPr>
              <a:t>仿真结果与认识</a:t>
            </a:r>
            <a:endParaRPr sz="2000" b="1">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15" name="文本框 14"/>
          <p:cNvSpPr>
            <a:spLocks noGrp="1"/>
          </p:cNvSpPr>
          <p:nvPr/>
        </p:nvSpPr>
        <p:spPr>
          <a:xfrm>
            <a:off x="5461000" y="4505811"/>
            <a:ext cx="965200" cy="333425"/>
          </a:xfrm>
          <a:prstGeom prst="rect">
            <a:avLst/>
          </a:prstGeom>
          <a:noFill/>
        </p:spPr>
        <p:txBody>
          <a:bodyPr vert="horz" wrap="square" lIns="25400" tIns="12700" rIns="25400" bIns="12700" anchor="ctr">
            <a:spAutoFit/>
          </a:bodyPr>
          <a:lstStyle/>
          <a:p>
            <a:r>
              <a:rPr sz="2000" b="1">
                <a:solidFill>
                  <a:srgbClr val="ED1C24"/>
                </a:solidFill>
                <a:latin typeface="微软雅黑" panose="020B0503020204020204" charset="-122"/>
                <a:ea typeface="微软雅黑" panose="020B0503020204020204" charset="-122"/>
                <a:cs typeface="微软雅黑" panose="020B0503020204020204" charset="-122"/>
              </a:rPr>
              <a:t>05 /</a:t>
            </a:r>
            <a:endParaRPr sz="2000" b="1">
              <a:solidFill>
                <a:srgbClr val="ED1C24"/>
              </a:solidFill>
              <a:latin typeface="微软雅黑" panose="020B0503020204020204" charset="-122"/>
              <a:ea typeface="微软雅黑" panose="020B0503020204020204" charset="-122"/>
              <a:cs typeface="微软雅黑" panose="020B0503020204020204" charset="-122"/>
            </a:endParaRPr>
          </a:p>
        </p:txBody>
      </p:sp>
      <p:sp>
        <p:nvSpPr>
          <p:cNvPr id="16" name="文本框 15"/>
          <p:cNvSpPr>
            <a:spLocks noGrp="1"/>
          </p:cNvSpPr>
          <p:nvPr/>
        </p:nvSpPr>
        <p:spPr>
          <a:xfrm>
            <a:off x="6502400" y="4505811"/>
            <a:ext cx="4572000" cy="333425"/>
          </a:xfrm>
          <a:prstGeom prst="rect">
            <a:avLst/>
          </a:prstGeom>
          <a:noFill/>
        </p:spPr>
        <p:txBody>
          <a:bodyPr vert="horz" wrap="square" lIns="25400" tIns="12700" rIns="25400" bIns="12700" anchor="ctr">
            <a:spAutoFit/>
          </a:bodyPr>
          <a:lstStyle/>
          <a:p>
            <a:r>
              <a:rPr sz="2000" b="1">
                <a:solidFill>
                  <a:srgbClr val="ED1C24"/>
                </a:solidFill>
                <a:latin typeface="微软雅黑" panose="020B0503020204020204" charset="-122"/>
                <a:ea typeface="微软雅黑" panose="020B0503020204020204" charset="-122"/>
                <a:cs typeface="微软雅黑" panose="020B0503020204020204" charset="-122"/>
              </a:rPr>
              <a:t>结论与展望</a:t>
            </a:r>
            <a:endParaRPr sz="2000" b="1">
              <a:solidFill>
                <a:srgbClr val="ED1C24"/>
              </a:solidFill>
              <a:latin typeface="微软雅黑" panose="020B0503020204020204" charset="-122"/>
              <a:ea typeface="微软雅黑" panose="020B0503020204020204" charset="-122"/>
              <a:cs typeface="微软雅黑" panose="020B0503020204020204" charset="-122"/>
            </a:endParaRPr>
          </a:p>
        </p:txBody>
      </p:sp>
      <p:pic>
        <p:nvPicPr>
          <p:cNvPr id="6" name="Image 0" descr="/mnt/data/tian_unzip/ppt/media/image1.png"/>
          <p:cNvPicPr>
            <a:picLocks noChangeAspect="1"/>
          </p:cNvPicPr>
          <p:nvPr/>
        </p:nvPicPr>
        <p:blipFill>
          <a:blip r:embed="rId1"/>
          <a:stretch>
            <a:fillRect/>
          </a:stretch>
        </p:blipFill>
        <p:spPr>
          <a:xfrm>
            <a:off x="9829800" y="109728"/>
            <a:ext cx="1965960" cy="530352"/>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p:sp>
        <p:nvSpPr>
          <p:cNvPr id="2" name="矩形 1"/>
          <p:cNvSpPr>
            <a:spLocks noGrp="1"/>
          </p:cNvSpPr>
          <p:nvPr/>
        </p:nvSpPr>
        <p:spPr>
          <a:xfrm>
            <a:off x="368300" y="304800"/>
            <a:ext cx="723900" cy="723900"/>
          </a:xfrm>
          <a:prstGeom prst="rect">
            <a:avLst/>
          </a:prstGeom>
          <a:solidFill>
            <a:srgbClr val="085B97"/>
          </a:solidFill>
          <a:ln w="12700" cap="flat" cmpd="sng">
            <a:noFill/>
            <a:prstDash val="solid"/>
            <a:miter/>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3" name="文本框 2"/>
          <p:cNvSpPr>
            <a:spLocks noGrp="1"/>
          </p:cNvSpPr>
          <p:nvPr/>
        </p:nvSpPr>
        <p:spPr>
          <a:xfrm>
            <a:off x="368300" y="281717"/>
            <a:ext cx="723900" cy="348813"/>
          </a:xfrm>
          <a:prstGeom prst="rect">
            <a:avLst/>
          </a:prstGeom>
          <a:noFill/>
        </p:spPr>
        <p:txBody>
          <a:bodyPr vert="horz" wrap="square" lIns="25400" tIns="12700" rIns="25400" bIns="12700" anchor="ctr">
            <a:spAutoFit/>
          </a:bodyPr>
          <a:lstStyle/>
          <a:p>
            <a:pPr algn="ctr">
              <a:buNone/>
            </a:pPr>
            <a:r>
              <a:rPr sz="2100">
                <a:solidFill>
                  <a:srgbClr val="FFFFFF"/>
                </a:solidFill>
                <a:latin typeface="微软雅黑" panose="020B0503020204020204" charset="-122"/>
                <a:ea typeface="微软雅黑" panose="020B0503020204020204" charset="-122"/>
                <a:cs typeface="微软雅黑" panose="020B0503020204020204" charset="-122"/>
              </a:rPr>
              <a:t>05</a:t>
            </a:r>
            <a:endParaRPr sz="2100">
              <a:solidFill>
                <a:srgbClr val="FFFFFF"/>
              </a:solidFill>
              <a:latin typeface="微软雅黑" panose="020B0503020204020204" charset="-122"/>
              <a:ea typeface="微软雅黑" panose="020B0503020204020204" charset="-122"/>
              <a:cs typeface="微软雅黑" panose="020B0503020204020204" charset="-122"/>
            </a:endParaRPr>
          </a:p>
        </p:txBody>
      </p:sp>
      <p:sp>
        <p:nvSpPr>
          <p:cNvPr id="4" name="文本框 3"/>
          <p:cNvSpPr>
            <a:spLocks noGrp="1"/>
          </p:cNvSpPr>
          <p:nvPr/>
        </p:nvSpPr>
        <p:spPr>
          <a:xfrm>
            <a:off x="1193800" y="320975"/>
            <a:ext cx="8128000" cy="368300"/>
          </a:xfrm>
          <a:prstGeom prst="rect">
            <a:avLst/>
          </a:prstGeom>
          <a:noFill/>
        </p:spPr>
        <p:txBody>
          <a:bodyPr vert="horz" wrap="square" lIns="25400" tIns="12700" rIns="25400" bIns="12700" anchor="ctr">
            <a:spAutoFit/>
          </a:bodyPr>
          <a:lstStyle/>
          <a:p>
            <a:r>
              <a:rPr sz="2250" b="1">
                <a:solidFill>
                  <a:srgbClr val="191919"/>
                </a:solidFill>
                <a:latin typeface="微软雅黑" panose="020B0503020204020204" charset="-122"/>
                <a:ea typeface="微软雅黑" panose="020B0503020204020204" charset="-122"/>
                <a:cs typeface="微软雅黑" panose="020B0503020204020204" charset="-122"/>
              </a:rPr>
              <a:t>阶段性结论与验证计划</a:t>
            </a:r>
            <a:endParaRPr sz="2250" b="1">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5" name="直接连接符 4"/>
          <p:cNvSpPr>
            <a:spLocks noGrp="1"/>
          </p:cNvSpPr>
          <p:nvPr/>
        </p:nvSpPr>
        <p:spPr>
          <a:xfrm flipV="1">
            <a:off x="1206500" y="1028700"/>
            <a:ext cx="10358755" cy="12700"/>
          </a:xfrm>
          <a:prstGeom prst="line">
            <a:avLst/>
          </a:prstGeom>
          <a:ln w="7620">
            <a:solidFill>
              <a:srgbClr val="191919"/>
            </a:solidFill>
          </a:ln>
        </p:spPr>
        <p:style>
          <a:lnRef idx="1">
            <a:schemeClr val="accent1"/>
          </a:lnRef>
          <a:fillRef idx="0">
            <a:schemeClr val="accent1"/>
          </a:fillRef>
          <a:effectRef idx="0">
            <a:schemeClr val="accent1"/>
          </a:effectRef>
          <a:fontRef idx="minor">
            <a:schemeClr val="tx1"/>
          </a:fontRef>
        </p:style>
      </p:sp>
      <p:sp>
        <p:nvSpPr>
          <p:cNvPr id="8" name="矩形: 圆角 7"/>
          <p:cNvSpPr>
            <a:spLocks noGrp="1"/>
          </p:cNvSpPr>
          <p:nvPr/>
        </p:nvSpPr>
        <p:spPr>
          <a:xfrm>
            <a:off x="571500" y="1498600"/>
            <a:ext cx="5905500" cy="1092200"/>
          </a:xfrm>
          <a:prstGeom prst="roundRect">
            <a:avLst/>
          </a:prstGeom>
          <a:solidFill>
            <a:srgbClr val="FFFFFF"/>
          </a:solidFill>
          <a:ln w="15240">
            <a:solidFill>
              <a:srgbClr val="14375E"/>
            </a:solidFill>
          </a:ln>
          <a:effectLst>
            <a:outerShdw blurRad="63500" dist="28398" dir="3806086" rotWithShape="0">
              <a:srgbClr val="FFFFFF"/>
            </a:outerShdw>
          </a:effectLst>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9" name="矩形 8"/>
          <p:cNvSpPr>
            <a:spLocks noGrp="1"/>
          </p:cNvSpPr>
          <p:nvPr/>
        </p:nvSpPr>
        <p:spPr>
          <a:xfrm>
            <a:off x="2603500" y="1485900"/>
            <a:ext cx="1841500" cy="457200"/>
          </a:xfrm>
          <a:prstGeom prst="rect">
            <a:avLst/>
          </a:prstGeom>
          <a:solidFill>
            <a:srgbClr val="085B97"/>
          </a:solidFill>
          <a:ln w="12700" cap="flat" cmpd="sng">
            <a:noFill/>
            <a:prstDash val="solid"/>
            <a:miter/>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10" name="文本框 9"/>
          <p:cNvSpPr>
            <a:spLocks noGrp="1"/>
          </p:cNvSpPr>
          <p:nvPr/>
        </p:nvSpPr>
        <p:spPr>
          <a:xfrm>
            <a:off x="2603500" y="1503606"/>
            <a:ext cx="1841500" cy="318036"/>
          </a:xfrm>
          <a:prstGeom prst="rect">
            <a:avLst/>
          </a:prstGeom>
          <a:noFill/>
        </p:spPr>
        <p:txBody>
          <a:bodyPr vert="horz" wrap="square" lIns="25400" tIns="12700" rIns="25400" bIns="12700" anchor="ctr">
            <a:spAutoFit/>
          </a:bodyPr>
          <a:lstStyle/>
          <a:p>
            <a:pPr algn="ctr">
              <a:buNone/>
            </a:pPr>
            <a:r>
              <a:rPr sz="1900" b="1">
                <a:solidFill>
                  <a:srgbClr val="FFFFFF"/>
                </a:solidFill>
                <a:latin typeface="微软雅黑" panose="020B0503020204020204" charset="-122"/>
                <a:ea typeface="微软雅黑" panose="020B0503020204020204" charset="-122"/>
                <a:cs typeface="微软雅黑" panose="020B0503020204020204" charset="-122"/>
              </a:rPr>
              <a:t>01 </a:t>
            </a:r>
            <a:r>
              <a:rPr sz="1900" b="1">
                <a:solidFill>
                  <a:srgbClr val="FFFFFF"/>
                </a:solidFill>
                <a:latin typeface="微软雅黑" panose="020B0503020204020204" charset="-122"/>
                <a:ea typeface="微软雅黑" panose="020B0503020204020204" charset="-122"/>
                <a:cs typeface="微软雅黑" panose="020B0503020204020204" charset="-122"/>
              </a:rPr>
              <a:t>方向依赖</a:t>
            </a:r>
            <a:endParaRPr sz="1900" b="1">
              <a:solidFill>
                <a:srgbClr val="FFFFFF"/>
              </a:solidFill>
              <a:latin typeface="微软雅黑" panose="020B0503020204020204" charset="-122"/>
              <a:ea typeface="微软雅黑" panose="020B0503020204020204" charset="-122"/>
              <a:cs typeface="微软雅黑" panose="020B0503020204020204" charset="-122"/>
            </a:endParaRPr>
          </a:p>
        </p:txBody>
      </p:sp>
      <p:sp>
        <p:nvSpPr>
          <p:cNvPr id="11" name="文本框 10"/>
          <p:cNvSpPr>
            <a:spLocks noGrp="1"/>
          </p:cNvSpPr>
          <p:nvPr/>
        </p:nvSpPr>
        <p:spPr>
          <a:xfrm>
            <a:off x="774700" y="2057400"/>
            <a:ext cx="5499100" cy="302647"/>
          </a:xfrm>
          <a:prstGeom prst="rect">
            <a:avLst/>
          </a:prstGeom>
          <a:noFill/>
        </p:spPr>
        <p:txBody>
          <a:bodyPr vert="horz" wrap="square" lIns="25400" tIns="12700" rIns="25400" bIns="12700" anchor="t">
            <a:spAutoFit/>
          </a:bodyPr>
          <a:lstStyle/>
          <a:p>
            <a:r>
              <a:rPr>
                <a:solidFill>
                  <a:srgbClr val="191919"/>
                </a:solidFill>
                <a:latin typeface="微软雅黑" panose="020B0503020204020204" charset="-122"/>
                <a:ea typeface="微软雅黑" panose="020B0503020204020204" charset="-122"/>
                <a:cs typeface="微软雅黑" panose="020B0503020204020204" charset="-122"/>
              </a:rPr>
              <a:t>Bx/By/Bz</a:t>
            </a:r>
            <a:r>
              <a:rPr>
                <a:solidFill>
                  <a:srgbClr val="191919"/>
                </a:solidFill>
                <a:latin typeface="微软雅黑" panose="020B0503020204020204" charset="-122"/>
                <a:ea typeface="微软雅黑" panose="020B0503020204020204" charset="-122"/>
                <a:cs typeface="微软雅黑" panose="020B0503020204020204" charset="-122"/>
              </a:rPr>
              <a:t>改变空间形态与极值。</a:t>
            </a:r>
            <a:endParaRPr>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12" name="矩形: 圆角 11"/>
          <p:cNvSpPr>
            <a:spLocks noGrp="1"/>
          </p:cNvSpPr>
          <p:nvPr/>
        </p:nvSpPr>
        <p:spPr>
          <a:xfrm>
            <a:off x="571500" y="2755900"/>
            <a:ext cx="5905500" cy="1092200"/>
          </a:xfrm>
          <a:prstGeom prst="roundRect">
            <a:avLst/>
          </a:prstGeom>
          <a:solidFill>
            <a:srgbClr val="FFFFFF"/>
          </a:solidFill>
          <a:ln w="15240">
            <a:solidFill>
              <a:srgbClr val="14375E"/>
            </a:solidFill>
          </a:ln>
          <a:effectLst>
            <a:outerShdw blurRad="63500" dist="28398" dir="3806086" rotWithShape="0">
              <a:srgbClr val="FFFFFF"/>
            </a:outerShdw>
          </a:effectLst>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13" name="矩形 12"/>
          <p:cNvSpPr>
            <a:spLocks noGrp="1"/>
          </p:cNvSpPr>
          <p:nvPr/>
        </p:nvSpPr>
        <p:spPr>
          <a:xfrm>
            <a:off x="2603500" y="2743200"/>
            <a:ext cx="1841500" cy="457200"/>
          </a:xfrm>
          <a:prstGeom prst="rect">
            <a:avLst/>
          </a:prstGeom>
          <a:solidFill>
            <a:srgbClr val="ED1C24"/>
          </a:solidFill>
          <a:ln w="12700" cap="flat" cmpd="sng">
            <a:noFill/>
            <a:prstDash val="solid"/>
            <a:miter/>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14" name="文本框 13"/>
          <p:cNvSpPr>
            <a:spLocks noGrp="1"/>
          </p:cNvSpPr>
          <p:nvPr/>
        </p:nvSpPr>
        <p:spPr>
          <a:xfrm>
            <a:off x="2603500" y="2760906"/>
            <a:ext cx="1841500" cy="318036"/>
          </a:xfrm>
          <a:prstGeom prst="rect">
            <a:avLst/>
          </a:prstGeom>
          <a:noFill/>
        </p:spPr>
        <p:txBody>
          <a:bodyPr vert="horz" wrap="square" lIns="25400" tIns="12700" rIns="25400" bIns="12700" anchor="ctr">
            <a:spAutoFit/>
          </a:bodyPr>
          <a:lstStyle/>
          <a:p>
            <a:pPr algn="ctr">
              <a:buNone/>
            </a:pPr>
            <a:r>
              <a:rPr sz="1900" b="1">
                <a:solidFill>
                  <a:srgbClr val="FFFFFF"/>
                </a:solidFill>
                <a:latin typeface="微软雅黑" panose="020B0503020204020204" charset="-122"/>
                <a:ea typeface="微软雅黑" panose="020B0503020204020204" charset="-122"/>
                <a:cs typeface="微软雅黑" panose="020B0503020204020204" charset="-122"/>
              </a:rPr>
              <a:t>02 </a:t>
            </a:r>
            <a:r>
              <a:rPr sz="1900" b="1">
                <a:solidFill>
                  <a:srgbClr val="FFFFFF"/>
                </a:solidFill>
                <a:latin typeface="微软雅黑" panose="020B0503020204020204" charset="-122"/>
                <a:ea typeface="微软雅黑" panose="020B0503020204020204" charset="-122"/>
                <a:cs typeface="微软雅黑" panose="020B0503020204020204" charset="-122"/>
              </a:rPr>
              <a:t>极值偏移</a:t>
            </a:r>
            <a:endParaRPr sz="1900" b="1">
              <a:solidFill>
                <a:srgbClr val="FFFFFF"/>
              </a:solidFill>
              <a:latin typeface="微软雅黑" panose="020B0503020204020204" charset="-122"/>
              <a:ea typeface="微软雅黑" panose="020B0503020204020204" charset="-122"/>
              <a:cs typeface="微软雅黑" panose="020B0503020204020204" charset="-122"/>
            </a:endParaRPr>
          </a:p>
        </p:txBody>
      </p:sp>
      <p:sp>
        <p:nvSpPr>
          <p:cNvPr id="15" name="文本框 14"/>
          <p:cNvSpPr>
            <a:spLocks noGrp="1"/>
          </p:cNvSpPr>
          <p:nvPr/>
        </p:nvSpPr>
        <p:spPr>
          <a:xfrm>
            <a:off x="774700" y="3314700"/>
            <a:ext cx="5499100" cy="302647"/>
          </a:xfrm>
          <a:prstGeom prst="rect">
            <a:avLst/>
          </a:prstGeom>
          <a:noFill/>
        </p:spPr>
        <p:txBody>
          <a:bodyPr vert="horz" wrap="square" lIns="25400" tIns="12700" rIns="25400" bIns="12700" anchor="t">
            <a:spAutoFit/>
          </a:bodyPr>
          <a:lstStyle/>
          <a:p>
            <a:r>
              <a:rPr>
                <a:solidFill>
                  <a:srgbClr val="191919"/>
                </a:solidFill>
                <a:latin typeface="微软雅黑" panose="020B0503020204020204" charset="-122"/>
                <a:ea typeface="微软雅黑" panose="020B0503020204020204" charset="-122"/>
                <a:cs typeface="微软雅黑" panose="020B0503020204020204" charset="-122"/>
              </a:rPr>
              <a:t>布局与地磁方向共同控制极值。</a:t>
            </a:r>
            <a:endParaRPr>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16" name="矩形: 圆角 15"/>
          <p:cNvSpPr>
            <a:spLocks noGrp="1"/>
          </p:cNvSpPr>
          <p:nvPr/>
        </p:nvSpPr>
        <p:spPr>
          <a:xfrm>
            <a:off x="571500" y="4013200"/>
            <a:ext cx="5905500" cy="1092200"/>
          </a:xfrm>
          <a:prstGeom prst="roundRect">
            <a:avLst/>
          </a:prstGeom>
          <a:solidFill>
            <a:srgbClr val="FFFFFF"/>
          </a:solidFill>
          <a:ln w="15240">
            <a:solidFill>
              <a:srgbClr val="14375E"/>
            </a:solidFill>
          </a:ln>
          <a:effectLst>
            <a:outerShdw blurRad="63500" dist="28398" dir="3806086" rotWithShape="0">
              <a:srgbClr val="FFFFFF"/>
            </a:outerShdw>
          </a:effectLst>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17" name="矩形 16"/>
          <p:cNvSpPr>
            <a:spLocks noGrp="1"/>
          </p:cNvSpPr>
          <p:nvPr/>
        </p:nvSpPr>
        <p:spPr>
          <a:xfrm>
            <a:off x="2603500" y="4000500"/>
            <a:ext cx="1841500" cy="457200"/>
          </a:xfrm>
          <a:prstGeom prst="rect">
            <a:avLst/>
          </a:prstGeom>
          <a:solidFill>
            <a:srgbClr val="349798"/>
          </a:solidFill>
          <a:ln w="12700" cap="flat" cmpd="sng">
            <a:noFill/>
            <a:prstDash val="solid"/>
            <a:miter/>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18" name="文本框 17"/>
          <p:cNvSpPr>
            <a:spLocks noGrp="1"/>
          </p:cNvSpPr>
          <p:nvPr/>
        </p:nvSpPr>
        <p:spPr>
          <a:xfrm>
            <a:off x="2603500" y="4018206"/>
            <a:ext cx="1841500" cy="318036"/>
          </a:xfrm>
          <a:prstGeom prst="rect">
            <a:avLst/>
          </a:prstGeom>
          <a:noFill/>
        </p:spPr>
        <p:txBody>
          <a:bodyPr vert="horz" wrap="square" lIns="25400" tIns="12700" rIns="25400" bIns="12700" anchor="ctr">
            <a:spAutoFit/>
          </a:bodyPr>
          <a:lstStyle/>
          <a:p>
            <a:pPr algn="ctr">
              <a:buNone/>
            </a:pPr>
            <a:r>
              <a:rPr sz="1900" b="1">
                <a:solidFill>
                  <a:srgbClr val="FFFFFF"/>
                </a:solidFill>
                <a:latin typeface="微软雅黑" panose="020B0503020204020204" charset="-122"/>
                <a:ea typeface="微软雅黑" panose="020B0503020204020204" charset="-122"/>
                <a:cs typeface="微软雅黑" panose="020B0503020204020204" charset="-122"/>
              </a:rPr>
              <a:t>03 </a:t>
            </a:r>
            <a:r>
              <a:rPr sz="1900" b="1">
                <a:solidFill>
                  <a:srgbClr val="FFFFFF"/>
                </a:solidFill>
                <a:latin typeface="微软雅黑" panose="020B0503020204020204" charset="-122"/>
                <a:ea typeface="微软雅黑" panose="020B0503020204020204" charset="-122"/>
                <a:cs typeface="微软雅黑" panose="020B0503020204020204" charset="-122"/>
              </a:rPr>
              <a:t>工程价值</a:t>
            </a:r>
            <a:endParaRPr sz="1900" b="1">
              <a:solidFill>
                <a:srgbClr val="FFFFFF"/>
              </a:solidFill>
              <a:latin typeface="微软雅黑" panose="020B0503020204020204" charset="-122"/>
              <a:ea typeface="微软雅黑" panose="020B0503020204020204" charset="-122"/>
              <a:cs typeface="微软雅黑" panose="020B0503020204020204" charset="-122"/>
            </a:endParaRPr>
          </a:p>
        </p:txBody>
      </p:sp>
      <p:sp>
        <p:nvSpPr>
          <p:cNvPr id="19" name="文本框 18"/>
          <p:cNvSpPr>
            <a:spLocks noGrp="1"/>
          </p:cNvSpPr>
          <p:nvPr/>
        </p:nvSpPr>
        <p:spPr>
          <a:xfrm>
            <a:off x="774700" y="4572000"/>
            <a:ext cx="5499100" cy="302647"/>
          </a:xfrm>
          <a:prstGeom prst="rect">
            <a:avLst/>
          </a:prstGeom>
          <a:noFill/>
        </p:spPr>
        <p:txBody>
          <a:bodyPr vert="horz" wrap="square" lIns="25400" tIns="12700" rIns="25400" bIns="12700" anchor="t">
            <a:spAutoFit/>
          </a:bodyPr>
          <a:lstStyle/>
          <a:p>
            <a:r>
              <a:rPr>
                <a:solidFill>
                  <a:srgbClr val="191919"/>
                </a:solidFill>
                <a:latin typeface="微软雅黑" panose="020B0503020204020204" charset="-122"/>
                <a:ea typeface="微软雅黑" panose="020B0503020204020204" charset="-122"/>
                <a:cs typeface="微软雅黑" panose="020B0503020204020204" charset="-122"/>
              </a:rPr>
              <a:t>为安装与补偿变量选择提供先验。</a:t>
            </a:r>
            <a:endParaRPr>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20" name="矩形: 圆角 19"/>
          <p:cNvSpPr>
            <a:spLocks noGrp="1"/>
          </p:cNvSpPr>
          <p:nvPr/>
        </p:nvSpPr>
        <p:spPr>
          <a:xfrm>
            <a:off x="6985000" y="1498600"/>
            <a:ext cx="4635500" cy="3606800"/>
          </a:xfrm>
          <a:prstGeom prst="roundRect">
            <a:avLst/>
          </a:prstGeom>
          <a:solidFill>
            <a:srgbClr val="FFFFFF">
              <a:alpha val="0"/>
            </a:srgbClr>
          </a:solidFill>
          <a:ln w="16510">
            <a:solidFill>
              <a:srgbClr val="14375E"/>
            </a:solidFill>
            <a:prstDash val="dash"/>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21" name="矩形 20"/>
          <p:cNvSpPr>
            <a:spLocks noGrp="1"/>
          </p:cNvSpPr>
          <p:nvPr/>
        </p:nvSpPr>
        <p:spPr>
          <a:xfrm>
            <a:off x="8223250" y="1333500"/>
            <a:ext cx="2159000" cy="355600"/>
          </a:xfrm>
          <a:prstGeom prst="rect">
            <a:avLst/>
          </a:prstGeom>
          <a:solidFill>
            <a:srgbClr val="FFFFFF"/>
          </a:solidFill>
          <a:ln w="12700" cap="flat" cmpd="sng">
            <a:noFill/>
            <a:prstDash val="solid"/>
            <a:miter/>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22" name="文本框 21"/>
          <p:cNvSpPr>
            <a:spLocks noGrp="1"/>
          </p:cNvSpPr>
          <p:nvPr/>
        </p:nvSpPr>
        <p:spPr>
          <a:xfrm>
            <a:off x="8223250" y="1333500"/>
            <a:ext cx="2159000" cy="302647"/>
          </a:xfrm>
          <a:prstGeom prst="rect">
            <a:avLst/>
          </a:prstGeom>
          <a:noFill/>
        </p:spPr>
        <p:txBody>
          <a:bodyPr vert="horz" wrap="square" lIns="25400" tIns="12700" rIns="25400" bIns="12700" anchor="ctr">
            <a:spAutoFit/>
          </a:bodyPr>
          <a:lstStyle/>
          <a:p>
            <a:pPr algn="ctr">
              <a:buNone/>
            </a:pPr>
            <a:r>
              <a:rPr>
                <a:solidFill>
                  <a:srgbClr val="191919"/>
                </a:solidFill>
                <a:latin typeface="微软雅黑" panose="020B0503020204020204" charset="-122"/>
                <a:ea typeface="微软雅黑" panose="020B0503020204020204" charset="-122"/>
                <a:cs typeface="微软雅黑" panose="020B0503020204020204" charset="-122"/>
              </a:rPr>
              <a:t>下一步工作</a:t>
            </a:r>
            <a:endParaRPr>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23" name="矩形: 圆角 22"/>
          <p:cNvSpPr>
            <a:spLocks noGrp="1"/>
          </p:cNvSpPr>
          <p:nvPr/>
        </p:nvSpPr>
        <p:spPr>
          <a:xfrm>
            <a:off x="7302500" y="1841500"/>
            <a:ext cx="431800" cy="431800"/>
          </a:xfrm>
          <a:prstGeom prst="roundRect">
            <a:avLst/>
          </a:prstGeom>
          <a:solidFill>
            <a:srgbClr val="085B97"/>
          </a:solidFill>
          <a:ln w="12700" cap="flat" cmpd="sng">
            <a:noFill/>
            <a:prstDash val="solid"/>
            <a:miter/>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24" name="文本框 23"/>
          <p:cNvSpPr>
            <a:spLocks noGrp="1"/>
          </p:cNvSpPr>
          <p:nvPr/>
        </p:nvSpPr>
        <p:spPr>
          <a:xfrm>
            <a:off x="7302500" y="1841500"/>
            <a:ext cx="431800" cy="302647"/>
          </a:xfrm>
          <a:prstGeom prst="rect">
            <a:avLst/>
          </a:prstGeom>
          <a:noFill/>
        </p:spPr>
        <p:txBody>
          <a:bodyPr vert="horz" wrap="square" lIns="25400" tIns="12700" rIns="25400" bIns="12700" anchor="ctr">
            <a:spAutoFit/>
          </a:bodyPr>
          <a:lstStyle/>
          <a:p>
            <a:pPr algn="ctr">
              <a:buNone/>
            </a:pPr>
            <a:r>
              <a:rPr b="1">
                <a:solidFill>
                  <a:srgbClr val="FFFFFF"/>
                </a:solidFill>
                <a:latin typeface="微软雅黑" panose="020B0503020204020204" charset="-122"/>
                <a:ea typeface="微软雅黑" panose="020B0503020204020204" charset="-122"/>
                <a:cs typeface="微软雅黑" panose="020B0503020204020204" charset="-122"/>
              </a:rPr>
              <a:t>01</a:t>
            </a:r>
            <a:endParaRPr b="1">
              <a:solidFill>
                <a:srgbClr val="FFFFFF"/>
              </a:solidFill>
              <a:latin typeface="微软雅黑" panose="020B0503020204020204" charset="-122"/>
              <a:ea typeface="微软雅黑" panose="020B0503020204020204" charset="-122"/>
              <a:cs typeface="微软雅黑" panose="020B0503020204020204" charset="-122"/>
            </a:endParaRPr>
          </a:p>
        </p:txBody>
      </p:sp>
      <p:sp>
        <p:nvSpPr>
          <p:cNvPr id="25" name="文本框 24"/>
          <p:cNvSpPr>
            <a:spLocks noGrp="1"/>
          </p:cNvSpPr>
          <p:nvPr/>
        </p:nvSpPr>
        <p:spPr>
          <a:xfrm>
            <a:off x="7874000" y="1866900"/>
            <a:ext cx="3365500" cy="302647"/>
          </a:xfrm>
          <a:prstGeom prst="rect">
            <a:avLst/>
          </a:prstGeom>
          <a:noFill/>
        </p:spPr>
        <p:txBody>
          <a:bodyPr vert="horz" wrap="square" lIns="25400" tIns="12700" rIns="25400" bIns="12700" anchor="ctr">
            <a:spAutoFit/>
          </a:bodyPr>
          <a:lstStyle/>
          <a:p>
            <a:r>
              <a:rPr>
                <a:solidFill>
                  <a:srgbClr val="191919"/>
                </a:solidFill>
                <a:latin typeface="微软雅黑" panose="020B0503020204020204" charset="-122"/>
                <a:ea typeface="微软雅黑" panose="020B0503020204020204" charset="-122"/>
                <a:cs typeface="微软雅黑" panose="020B0503020204020204" charset="-122"/>
              </a:rPr>
              <a:t>实物材料磁导率标定</a:t>
            </a:r>
            <a:endParaRPr>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26" name="直接连接符 25"/>
          <p:cNvSpPr>
            <a:spLocks noGrp="1"/>
          </p:cNvSpPr>
          <p:nvPr/>
        </p:nvSpPr>
        <p:spPr>
          <a:xfrm>
            <a:off x="7518400" y="2286000"/>
            <a:ext cx="0" cy="190500"/>
          </a:xfrm>
          <a:prstGeom prst="line">
            <a:avLst/>
          </a:prstGeom>
          <a:ln w="19050">
            <a:solidFill>
              <a:srgbClr val="14375E"/>
            </a:solidFill>
            <a:tailEnd type="arrow"/>
          </a:ln>
        </p:spPr>
        <p:style>
          <a:lnRef idx="1">
            <a:schemeClr val="accent1"/>
          </a:lnRef>
          <a:fillRef idx="0">
            <a:schemeClr val="accent1"/>
          </a:fillRef>
          <a:effectRef idx="0">
            <a:schemeClr val="accent1"/>
          </a:effectRef>
          <a:fontRef idx="minor">
            <a:schemeClr val="tx1"/>
          </a:fontRef>
        </p:style>
      </p:sp>
      <p:sp>
        <p:nvSpPr>
          <p:cNvPr id="27" name="矩形: 圆角 26"/>
          <p:cNvSpPr>
            <a:spLocks noGrp="1"/>
          </p:cNvSpPr>
          <p:nvPr/>
        </p:nvSpPr>
        <p:spPr>
          <a:xfrm>
            <a:off x="7302500" y="2476500"/>
            <a:ext cx="431800" cy="431800"/>
          </a:xfrm>
          <a:prstGeom prst="roundRect">
            <a:avLst/>
          </a:prstGeom>
          <a:solidFill>
            <a:srgbClr val="085B97"/>
          </a:solidFill>
          <a:ln w="12700" cap="flat" cmpd="sng">
            <a:noFill/>
            <a:prstDash val="solid"/>
            <a:miter/>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28" name="文本框 27"/>
          <p:cNvSpPr>
            <a:spLocks noGrp="1"/>
          </p:cNvSpPr>
          <p:nvPr/>
        </p:nvSpPr>
        <p:spPr>
          <a:xfrm>
            <a:off x="7302500" y="2476500"/>
            <a:ext cx="431800" cy="302647"/>
          </a:xfrm>
          <a:prstGeom prst="rect">
            <a:avLst/>
          </a:prstGeom>
          <a:noFill/>
        </p:spPr>
        <p:txBody>
          <a:bodyPr vert="horz" wrap="square" lIns="25400" tIns="12700" rIns="25400" bIns="12700" anchor="ctr">
            <a:spAutoFit/>
          </a:bodyPr>
          <a:lstStyle/>
          <a:p>
            <a:pPr algn="ctr">
              <a:buNone/>
            </a:pPr>
            <a:r>
              <a:rPr b="1">
                <a:solidFill>
                  <a:srgbClr val="FFFFFF"/>
                </a:solidFill>
                <a:latin typeface="微软雅黑" panose="020B0503020204020204" charset="-122"/>
                <a:ea typeface="微软雅黑" panose="020B0503020204020204" charset="-122"/>
                <a:cs typeface="微软雅黑" panose="020B0503020204020204" charset="-122"/>
              </a:rPr>
              <a:t>02</a:t>
            </a:r>
            <a:endParaRPr b="1">
              <a:solidFill>
                <a:srgbClr val="FFFFFF"/>
              </a:solidFill>
              <a:latin typeface="微软雅黑" panose="020B0503020204020204" charset="-122"/>
              <a:ea typeface="微软雅黑" panose="020B0503020204020204" charset="-122"/>
              <a:cs typeface="微软雅黑" panose="020B0503020204020204" charset="-122"/>
            </a:endParaRPr>
          </a:p>
        </p:txBody>
      </p:sp>
      <p:sp>
        <p:nvSpPr>
          <p:cNvPr id="29" name="文本框 28"/>
          <p:cNvSpPr>
            <a:spLocks noGrp="1"/>
          </p:cNvSpPr>
          <p:nvPr/>
        </p:nvSpPr>
        <p:spPr>
          <a:xfrm>
            <a:off x="7874000" y="2501900"/>
            <a:ext cx="3365500" cy="302647"/>
          </a:xfrm>
          <a:prstGeom prst="rect">
            <a:avLst/>
          </a:prstGeom>
          <a:noFill/>
        </p:spPr>
        <p:txBody>
          <a:bodyPr vert="horz" wrap="square" lIns="25400" tIns="12700" rIns="25400" bIns="12700" anchor="ctr">
            <a:spAutoFit/>
          </a:bodyPr>
          <a:lstStyle/>
          <a:p>
            <a:r>
              <a:rPr>
                <a:solidFill>
                  <a:srgbClr val="191919"/>
                </a:solidFill>
                <a:latin typeface="微软雅黑" panose="020B0503020204020204" charset="-122"/>
                <a:ea typeface="微软雅黑" panose="020B0503020204020204" charset="-122"/>
                <a:cs typeface="微软雅黑" panose="020B0503020204020204" charset="-122"/>
              </a:rPr>
              <a:t>网格无关性与参数敏感性</a:t>
            </a:r>
            <a:endParaRPr>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30" name="直接连接符 29"/>
          <p:cNvSpPr>
            <a:spLocks noGrp="1"/>
          </p:cNvSpPr>
          <p:nvPr/>
        </p:nvSpPr>
        <p:spPr>
          <a:xfrm>
            <a:off x="7518400" y="2921000"/>
            <a:ext cx="0" cy="190500"/>
          </a:xfrm>
          <a:prstGeom prst="line">
            <a:avLst/>
          </a:prstGeom>
          <a:ln w="19050">
            <a:solidFill>
              <a:srgbClr val="14375E"/>
            </a:solidFill>
            <a:tailEnd type="arrow"/>
          </a:ln>
        </p:spPr>
        <p:style>
          <a:lnRef idx="1">
            <a:schemeClr val="accent1"/>
          </a:lnRef>
          <a:fillRef idx="0">
            <a:schemeClr val="accent1"/>
          </a:fillRef>
          <a:effectRef idx="0">
            <a:schemeClr val="accent1"/>
          </a:effectRef>
          <a:fontRef idx="minor">
            <a:schemeClr val="tx1"/>
          </a:fontRef>
        </p:style>
      </p:sp>
      <p:sp>
        <p:nvSpPr>
          <p:cNvPr id="31" name="矩形: 圆角 30"/>
          <p:cNvSpPr>
            <a:spLocks noGrp="1"/>
          </p:cNvSpPr>
          <p:nvPr/>
        </p:nvSpPr>
        <p:spPr>
          <a:xfrm>
            <a:off x="7302500" y="3111500"/>
            <a:ext cx="431800" cy="431800"/>
          </a:xfrm>
          <a:prstGeom prst="roundRect">
            <a:avLst/>
          </a:prstGeom>
          <a:solidFill>
            <a:srgbClr val="085B97"/>
          </a:solidFill>
          <a:ln w="12700" cap="flat" cmpd="sng">
            <a:noFill/>
            <a:prstDash val="solid"/>
            <a:miter/>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32" name="文本框 31"/>
          <p:cNvSpPr>
            <a:spLocks noGrp="1"/>
          </p:cNvSpPr>
          <p:nvPr/>
        </p:nvSpPr>
        <p:spPr>
          <a:xfrm>
            <a:off x="7302500" y="3111500"/>
            <a:ext cx="431800" cy="302647"/>
          </a:xfrm>
          <a:prstGeom prst="rect">
            <a:avLst/>
          </a:prstGeom>
          <a:noFill/>
        </p:spPr>
        <p:txBody>
          <a:bodyPr vert="horz" wrap="square" lIns="25400" tIns="12700" rIns="25400" bIns="12700" anchor="ctr">
            <a:spAutoFit/>
          </a:bodyPr>
          <a:lstStyle/>
          <a:p>
            <a:pPr algn="ctr">
              <a:buNone/>
            </a:pPr>
            <a:r>
              <a:rPr b="1">
                <a:solidFill>
                  <a:srgbClr val="FFFFFF"/>
                </a:solidFill>
                <a:latin typeface="微软雅黑" panose="020B0503020204020204" charset="-122"/>
                <a:ea typeface="微软雅黑" panose="020B0503020204020204" charset="-122"/>
                <a:cs typeface="微软雅黑" panose="020B0503020204020204" charset="-122"/>
              </a:rPr>
              <a:t>03</a:t>
            </a:r>
            <a:endParaRPr b="1">
              <a:solidFill>
                <a:srgbClr val="FFFFFF"/>
              </a:solidFill>
              <a:latin typeface="微软雅黑" panose="020B0503020204020204" charset="-122"/>
              <a:ea typeface="微软雅黑" panose="020B0503020204020204" charset="-122"/>
              <a:cs typeface="微软雅黑" panose="020B0503020204020204" charset="-122"/>
            </a:endParaRPr>
          </a:p>
        </p:txBody>
      </p:sp>
      <p:sp>
        <p:nvSpPr>
          <p:cNvPr id="33" name="文本框 32"/>
          <p:cNvSpPr>
            <a:spLocks noGrp="1"/>
          </p:cNvSpPr>
          <p:nvPr/>
        </p:nvSpPr>
        <p:spPr>
          <a:xfrm>
            <a:off x="7874000" y="3136900"/>
            <a:ext cx="3365500" cy="302647"/>
          </a:xfrm>
          <a:prstGeom prst="rect">
            <a:avLst/>
          </a:prstGeom>
          <a:noFill/>
        </p:spPr>
        <p:txBody>
          <a:bodyPr vert="horz" wrap="square" lIns="25400" tIns="12700" rIns="25400" bIns="12700" anchor="ctr">
            <a:spAutoFit/>
          </a:bodyPr>
          <a:lstStyle/>
          <a:p>
            <a:r>
              <a:rPr>
                <a:solidFill>
                  <a:srgbClr val="191919"/>
                </a:solidFill>
                <a:latin typeface="微软雅黑" panose="020B0503020204020204" charset="-122"/>
                <a:ea typeface="微软雅黑" panose="020B0503020204020204" charset="-122"/>
                <a:cs typeface="微软雅黑" panose="020B0503020204020204" charset="-122"/>
              </a:rPr>
              <a:t>静态</a:t>
            </a:r>
            <a:r>
              <a:rPr>
                <a:solidFill>
                  <a:srgbClr val="191919"/>
                </a:solidFill>
                <a:latin typeface="微软雅黑" panose="020B0503020204020204" charset="-122"/>
                <a:ea typeface="微软雅黑" panose="020B0503020204020204" charset="-122"/>
                <a:cs typeface="微软雅黑" panose="020B0503020204020204" charset="-122"/>
              </a:rPr>
              <a:t>/</a:t>
            </a:r>
            <a:r>
              <a:rPr>
                <a:solidFill>
                  <a:srgbClr val="191919"/>
                </a:solidFill>
                <a:latin typeface="微软雅黑" panose="020B0503020204020204" charset="-122"/>
                <a:ea typeface="微软雅黑" panose="020B0503020204020204" charset="-122"/>
                <a:cs typeface="微软雅黑" panose="020B0503020204020204" charset="-122"/>
              </a:rPr>
              <a:t>旋转实验对比</a:t>
            </a:r>
            <a:endParaRPr>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34" name="直接连接符 33"/>
          <p:cNvSpPr>
            <a:spLocks noGrp="1"/>
          </p:cNvSpPr>
          <p:nvPr/>
        </p:nvSpPr>
        <p:spPr>
          <a:xfrm>
            <a:off x="7518400" y="3556000"/>
            <a:ext cx="0" cy="190500"/>
          </a:xfrm>
          <a:prstGeom prst="line">
            <a:avLst/>
          </a:prstGeom>
          <a:ln w="19050">
            <a:solidFill>
              <a:srgbClr val="14375E"/>
            </a:solidFill>
            <a:tailEnd type="arrow"/>
          </a:ln>
        </p:spPr>
        <p:style>
          <a:lnRef idx="1">
            <a:schemeClr val="accent1"/>
          </a:lnRef>
          <a:fillRef idx="0">
            <a:schemeClr val="accent1"/>
          </a:fillRef>
          <a:effectRef idx="0">
            <a:schemeClr val="accent1"/>
          </a:effectRef>
          <a:fontRef idx="minor">
            <a:schemeClr val="tx1"/>
          </a:fontRef>
        </p:style>
      </p:sp>
      <p:sp>
        <p:nvSpPr>
          <p:cNvPr id="35" name="矩形: 圆角 34"/>
          <p:cNvSpPr>
            <a:spLocks noGrp="1"/>
          </p:cNvSpPr>
          <p:nvPr/>
        </p:nvSpPr>
        <p:spPr>
          <a:xfrm>
            <a:off x="7302500" y="3746500"/>
            <a:ext cx="431800" cy="431800"/>
          </a:xfrm>
          <a:prstGeom prst="roundRect">
            <a:avLst/>
          </a:prstGeom>
          <a:solidFill>
            <a:srgbClr val="ED1C24"/>
          </a:solidFill>
          <a:ln w="12700" cap="flat" cmpd="sng">
            <a:noFill/>
            <a:prstDash val="solid"/>
            <a:miter/>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36" name="文本框 35"/>
          <p:cNvSpPr>
            <a:spLocks noGrp="1"/>
          </p:cNvSpPr>
          <p:nvPr/>
        </p:nvSpPr>
        <p:spPr>
          <a:xfrm>
            <a:off x="7302500" y="3746500"/>
            <a:ext cx="431800" cy="302647"/>
          </a:xfrm>
          <a:prstGeom prst="rect">
            <a:avLst/>
          </a:prstGeom>
          <a:noFill/>
        </p:spPr>
        <p:txBody>
          <a:bodyPr vert="horz" wrap="square" lIns="25400" tIns="12700" rIns="25400" bIns="12700" anchor="ctr">
            <a:spAutoFit/>
          </a:bodyPr>
          <a:lstStyle/>
          <a:p>
            <a:pPr algn="ctr">
              <a:buNone/>
            </a:pPr>
            <a:r>
              <a:rPr b="1">
                <a:solidFill>
                  <a:srgbClr val="FFFFFF"/>
                </a:solidFill>
                <a:latin typeface="微软雅黑" panose="020B0503020204020204" charset="-122"/>
                <a:ea typeface="微软雅黑" panose="020B0503020204020204" charset="-122"/>
                <a:cs typeface="微软雅黑" panose="020B0503020204020204" charset="-122"/>
              </a:rPr>
              <a:t>04</a:t>
            </a:r>
            <a:endParaRPr b="1">
              <a:solidFill>
                <a:srgbClr val="FFFFFF"/>
              </a:solidFill>
              <a:latin typeface="微软雅黑" panose="020B0503020204020204" charset="-122"/>
              <a:ea typeface="微软雅黑" panose="020B0503020204020204" charset="-122"/>
              <a:cs typeface="微软雅黑" panose="020B0503020204020204" charset="-122"/>
            </a:endParaRPr>
          </a:p>
        </p:txBody>
      </p:sp>
      <p:sp>
        <p:nvSpPr>
          <p:cNvPr id="37" name="文本框 36"/>
          <p:cNvSpPr>
            <a:spLocks noGrp="1"/>
          </p:cNvSpPr>
          <p:nvPr/>
        </p:nvSpPr>
        <p:spPr>
          <a:xfrm>
            <a:off x="7874000" y="3771900"/>
            <a:ext cx="3365500" cy="302647"/>
          </a:xfrm>
          <a:prstGeom prst="rect">
            <a:avLst/>
          </a:prstGeom>
          <a:noFill/>
        </p:spPr>
        <p:txBody>
          <a:bodyPr vert="horz" wrap="square" lIns="25400" tIns="12700" rIns="25400" bIns="12700" anchor="ctr">
            <a:spAutoFit/>
          </a:bodyPr>
          <a:lstStyle/>
          <a:p>
            <a:r>
              <a:rPr>
                <a:solidFill>
                  <a:srgbClr val="191919"/>
                </a:solidFill>
                <a:latin typeface="微软雅黑" panose="020B0503020204020204" charset="-122"/>
                <a:ea typeface="微软雅黑" panose="020B0503020204020204" charset="-122"/>
                <a:cs typeface="微软雅黑" panose="020B0503020204020204" charset="-122"/>
              </a:rPr>
              <a:t>纳入电机与电流时变磁场</a:t>
            </a:r>
            <a:endParaRPr>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38" name="直接连接符 37"/>
          <p:cNvSpPr>
            <a:spLocks noGrp="1"/>
          </p:cNvSpPr>
          <p:nvPr/>
        </p:nvSpPr>
        <p:spPr>
          <a:xfrm>
            <a:off x="7518400" y="4191000"/>
            <a:ext cx="0" cy="190500"/>
          </a:xfrm>
          <a:prstGeom prst="line">
            <a:avLst/>
          </a:prstGeom>
          <a:ln w="19050">
            <a:solidFill>
              <a:srgbClr val="14375E"/>
            </a:solidFill>
            <a:tailEnd type="arrow"/>
          </a:ln>
        </p:spPr>
        <p:style>
          <a:lnRef idx="1">
            <a:schemeClr val="accent1"/>
          </a:lnRef>
          <a:fillRef idx="0">
            <a:schemeClr val="accent1"/>
          </a:fillRef>
          <a:effectRef idx="0">
            <a:schemeClr val="accent1"/>
          </a:effectRef>
          <a:fontRef idx="minor">
            <a:schemeClr val="tx1"/>
          </a:fontRef>
        </p:style>
      </p:sp>
      <p:sp>
        <p:nvSpPr>
          <p:cNvPr id="39" name="矩形: 圆角 38"/>
          <p:cNvSpPr>
            <a:spLocks noGrp="1"/>
          </p:cNvSpPr>
          <p:nvPr/>
        </p:nvSpPr>
        <p:spPr>
          <a:xfrm>
            <a:off x="7302500" y="4381500"/>
            <a:ext cx="431800" cy="431800"/>
          </a:xfrm>
          <a:prstGeom prst="roundRect">
            <a:avLst/>
          </a:prstGeom>
          <a:solidFill>
            <a:srgbClr val="ED1C24"/>
          </a:solidFill>
          <a:ln w="12700" cap="flat" cmpd="sng">
            <a:noFill/>
            <a:prstDash val="solid"/>
            <a:miter/>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40" name="文本框 39"/>
          <p:cNvSpPr>
            <a:spLocks noGrp="1"/>
          </p:cNvSpPr>
          <p:nvPr/>
        </p:nvSpPr>
        <p:spPr>
          <a:xfrm>
            <a:off x="7302500" y="4381500"/>
            <a:ext cx="431800" cy="302647"/>
          </a:xfrm>
          <a:prstGeom prst="rect">
            <a:avLst/>
          </a:prstGeom>
          <a:noFill/>
        </p:spPr>
        <p:txBody>
          <a:bodyPr vert="horz" wrap="square" lIns="25400" tIns="12700" rIns="25400" bIns="12700" anchor="ctr">
            <a:spAutoFit/>
          </a:bodyPr>
          <a:lstStyle/>
          <a:p>
            <a:pPr algn="ctr">
              <a:buNone/>
            </a:pPr>
            <a:r>
              <a:rPr b="1">
                <a:solidFill>
                  <a:srgbClr val="FFFFFF"/>
                </a:solidFill>
                <a:latin typeface="微软雅黑" panose="020B0503020204020204" charset="-122"/>
                <a:ea typeface="微软雅黑" panose="020B0503020204020204" charset="-122"/>
                <a:cs typeface="微软雅黑" panose="020B0503020204020204" charset="-122"/>
              </a:rPr>
              <a:t>05</a:t>
            </a:r>
            <a:endParaRPr b="1">
              <a:solidFill>
                <a:srgbClr val="FFFFFF"/>
              </a:solidFill>
              <a:latin typeface="微软雅黑" panose="020B0503020204020204" charset="-122"/>
              <a:ea typeface="微软雅黑" panose="020B0503020204020204" charset="-122"/>
              <a:cs typeface="微软雅黑" panose="020B0503020204020204" charset="-122"/>
            </a:endParaRPr>
          </a:p>
        </p:txBody>
      </p:sp>
      <p:sp>
        <p:nvSpPr>
          <p:cNvPr id="41" name="文本框 40"/>
          <p:cNvSpPr>
            <a:spLocks noGrp="1"/>
          </p:cNvSpPr>
          <p:nvPr/>
        </p:nvSpPr>
        <p:spPr>
          <a:xfrm>
            <a:off x="7874000" y="4406900"/>
            <a:ext cx="3365500" cy="302647"/>
          </a:xfrm>
          <a:prstGeom prst="rect">
            <a:avLst/>
          </a:prstGeom>
          <a:noFill/>
        </p:spPr>
        <p:txBody>
          <a:bodyPr vert="horz" wrap="square" lIns="25400" tIns="12700" rIns="25400" bIns="12700" anchor="ctr">
            <a:spAutoFit/>
          </a:bodyPr>
          <a:lstStyle/>
          <a:p>
            <a:r>
              <a:rPr>
                <a:solidFill>
                  <a:srgbClr val="191919"/>
                </a:solidFill>
                <a:latin typeface="微软雅黑" panose="020B0503020204020204" charset="-122"/>
                <a:ea typeface="微软雅黑" panose="020B0503020204020204" charset="-122"/>
                <a:cs typeface="微软雅黑" panose="020B0503020204020204" charset="-122"/>
              </a:rPr>
              <a:t>建立姿态</a:t>
            </a:r>
            <a:r>
              <a:rPr>
                <a:solidFill>
                  <a:srgbClr val="191919"/>
                </a:solidFill>
                <a:latin typeface="微软雅黑" panose="020B0503020204020204" charset="-122"/>
                <a:ea typeface="微软雅黑" panose="020B0503020204020204" charset="-122"/>
                <a:cs typeface="微软雅黑" panose="020B0503020204020204" charset="-122"/>
              </a:rPr>
              <a:t>—</a:t>
            </a:r>
            <a:r>
              <a:rPr>
                <a:solidFill>
                  <a:srgbClr val="191919"/>
                </a:solidFill>
                <a:latin typeface="微软雅黑" panose="020B0503020204020204" charset="-122"/>
                <a:ea typeface="微软雅黑" panose="020B0503020204020204" charset="-122"/>
                <a:cs typeface="微软雅黑" panose="020B0503020204020204" charset="-122"/>
              </a:rPr>
              <a:t>地磁方向补偿模型</a:t>
            </a:r>
            <a:endParaRPr>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42" name="矩形 41"/>
          <p:cNvSpPr>
            <a:spLocks noGrp="1"/>
          </p:cNvSpPr>
          <p:nvPr/>
        </p:nvSpPr>
        <p:spPr>
          <a:xfrm>
            <a:off x="762000" y="5664200"/>
            <a:ext cx="10668000" cy="762000"/>
          </a:xfrm>
          <a:prstGeom prst="rect">
            <a:avLst/>
          </a:prstGeom>
          <a:solidFill>
            <a:srgbClr val="DAE5F4"/>
          </a:solidFill>
          <a:ln w="12700" cap="flat" cmpd="sng">
            <a:noFill/>
            <a:prstDash val="solid"/>
            <a:miter/>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43" name="文本框 42"/>
          <p:cNvSpPr>
            <a:spLocks noGrp="1"/>
          </p:cNvSpPr>
          <p:nvPr/>
        </p:nvSpPr>
        <p:spPr>
          <a:xfrm>
            <a:off x="990600" y="5893435"/>
            <a:ext cx="10236200" cy="302647"/>
          </a:xfrm>
          <a:prstGeom prst="rect">
            <a:avLst/>
          </a:prstGeom>
          <a:noFill/>
        </p:spPr>
        <p:txBody>
          <a:bodyPr vert="horz" wrap="square" lIns="25400" tIns="12700" rIns="25400" bIns="12700" anchor="ctr">
            <a:spAutoFit/>
          </a:bodyPr>
          <a:lstStyle/>
          <a:p>
            <a:r>
              <a:rPr>
                <a:solidFill>
                  <a:srgbClr val="191919"/>
                </a:solidFill>
                <a:latin typeface="微软雅黑" panose="020B0503020204020204" charset="-122"/>
                <a:ea typeface="微软雅黑" panose="020B0503020204020204" charset="-122"/>
                <a:cs typeface="微软雅黑" panose="020B0503020204020204" charset="-122"/>
              </a:rPr>
              <a:t>已完成结果为安装优化与磁补偿提供方向先验；下一步需以标定和实验闭环验证。</a:t>
            </a:r>
            <a:endParaRPr>
              <a:solidFill>
                <a:srgbClr val="191919"/>
              </a:solidFill>
              <a:latin typeface="微软雅黑" panose="020B0503020204020204" charset="-122"/>
              <a:ea typeface="微软雅黑" panose="020B0503020204020204" charset="-122"/>
              <a:cs typeface="微软雅黑" panose="020B0503020204020204" charset="-122"/>
            </a:endParaRPr>
          </a:p>
        </p:txBody>
      </p:sp>
      <p:sp>
        <p:nvSpPr>
          <p:cNvPr id="45" name="文本框 44"/>
          <p:cNvSpPr>
            <a:spLocks noGrp="1"/>
          </p:cNvSpPr>
          <p:nvPr/>
        </p:nvSpPr>
        <p:spPr>
          <a:xfrm>
            <a:off x="11366500" y="6636299"/>
            <a:ext cx="482600" cy="110800"/>
          </a:xfrm>
          <a:prstGeom prst="rect">
            <a:avLst/>
          </a:prstGeom>
          <a:noFill/>
        </p:spPr>
        <p:txBody>
          <a:bodyPr vert="horz" wrap="square" lIns="12700" tIns="0" rIns="12700" bIns="0" anchor="ctr">
            <a:spAutoFit/>
          </a:bodyPr>
          <a:lstStyle/>
          <a:p>
            <a:pPr algn="r">
              <a:buNone/>
            </a:pPr>
            <a:r>
              <a:rPr sz="720">
                <a:solidFill>
                  <a:srgbClr val="5F6973"/>
                </a:solidFill>
                <a:latin typeface="微软雅黑" panose="020B0503020204020204" charset="-122"/>
                <a:ea typeface="微软雅黑" panose="020B0503020204020204" charset="-122"/>
                <a:cs typeface="微软雅黑" panose="020B0503020204020204" charset="-122"/>
              </a:rPr>
              <a:t>24</a:t>
            </a:r>
            <a:endParaRPr sz="720">
              <a:solidFill>
                <a:srgbClr val="5F6973"/>
              </a:solidFill>
              <a:latin typeface="微软雅黑" panose="020B0503020204020204" charset="-122"/>
              <a:ea typeface="微软雅黑" panose="020B0503020204020204" charset="-122"/>
              <a:cs typeface="微软雅黑" panose="020B0503020204020204" charset="-122"/>
            </a:endParaRPr>
          </a:p>
        </p:txBody>
      </p:sp>
      <p:pic>
        <p:nvPicPr>
          <p:cNvPr id="6" name="Image 0" descr="/mnt/data/tian_unzip/ppt/media/image1.png"/>
          <p:cNvPicPr>
            <a:picLocks noChangeAspect="1"/>
          </p:cNvPicPr>
          <p:nvPr/>
        </p:nvPicPr>
        <p:blipFill>
          <a:blip r:embed="rId1"/>
          <a:stretch>
            <a:fillRect/>
          </a:stretch>
        </p:blipFill>
        <p:spPr>
          <a:xfrm>
            <a:off x="9829800" y="109728"/>
            <a:ext cx="1965960" cy="530352"/>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p:sp>
        <p:nvSpPr>
          <p:cNvPr id="4" name="矩形 3"/>
          <p:cNvSpPr>
            <a:spLocks noGrp="1"/>
          </p:cNvSpPr>
          <p:nvPr/>
        </p:nvSpPr>
        <p:spPr>
          <a:xfrm>
            <a:off x="0" y="1778000"/>
            <a:ext cx="12192000" cy="3175000"/>
          </a:xfrm>
          <a:prstGeom prst="rect">
            <a:avLst/>
          </a:prstGeom>
          <a:solidFill>
            <a:srgbClr val="085B97"/>
          </a:solidFill>
          <a:ln w="12700" cap="flat" cmpd="sng">
            <a:noFill/>
            <a:prstDash val="solid"/>
            <a:miter/>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p>
        </p:txBody>
      </p:sp>
      <p:sp>
        <p:nvSpPr>
          <p:cNvPr id="5" name="文本框 4"/>
          <p:cNvSpPr>
            <a:spLocks noGrp="1"/>
          </p:cNvSpPr>
          <p:nvPr/>
        </p:nvSpPr>
        <p:spPr>
          <a:xfrm>
            <a:off x="1016000" y="2513112"/>
            <a:ext cx="10160000" cy="604520"/>
          </a:xfrm>
          <a:prstGeom prst="rect">
            <a:avLst/>
          </a:prstGeom>
          <a:noFill/>
        </p:spPr>
        <p:txBody>
          <a:bodyPr vert="horz" wrap="square" lIns="25400" tIns="12700" rIns="25400" bIns="12700" anchor="ctr">
            <a:spAutoFit/>
          </a:bodyPr>
          <a:lstStyle/>
          <a:p>
            <a:pPr algn="ctr">
              <a:buNone/>
            </a:pPr>
            <a:r>
              <a:rPr sz="3800" b="1">
                <a:solidFill>
                  <a:srgbClr val="FFFFFF"/>
                </a:solidFill>
                <a:latin typeface="微软雅黑" panose="020B0503020204020204" charset="-122"/>
                <a:ea typeface="微软雅黑" panose="020B0503020204020204" charset="-122"/>
                <a:cs typeface="微软雅黑" panose="020B0503020204020204" charset="-122"/>
              </a:rPr>
              <a:t>欢迎专家批评指正</a:t>
            </a:r>
            <a:endParaRPr sz="3800" b="1">
              <a:solidFill>
                <a:srgbClr val="FFFFFF"/>
              </a:solidFill>
              <a:latin typeface="微软雅黑" panose="020B0503020204020204" charset="-122"/>
              <a:ea typeface="微软雅黑" panose="020B0503020204020204" charset="-122"/>
              <a:cs typeface="微软雅黑" panose="020B0503020204020204" charset="-122"/>
            </a:endParaRPr>
          </a:p>
        </p:txBody>
      </p:sp>
      <p:sp>
        <p:nvSpPr>
          <p:cNvPr id="6" name="文本框 5"/>
          <p:cNvSpPr>
            <a:spLocks noGrp="1"/>
          </p:cNvSpPr>
          <p:nvPr/>
        </p:nvSpPr>
        <p:spPr>
          <a:xfrm>
            <a:off x="1016000" y="3677623"/>
            <a:ext cx="10160000" cy="364202"/>
          </a:xfrm>
          <a:prstGeom prst="rect">
            <a:avLst/>
          </a:prstGeom>
          <a:noFill/>
        </p:spPr>
        <p:txBody>
          <a:bodyPr vert="horz" wrap="square" lIns="25400" tIns="12700" rIns="25400" bIns="12700" anchor="ctr">
            <a:spAutoFit/>
          </a:bodyPr>
          <a:lstStyle/>
          <a:p>
            <a:pPr algn="ctr">
              <a:buNone/>
            </a:pPr>
            <a:r>
              <a:rPr sz="2200">
                <a:solidFill>
                  <a:srgbClr val="FFFFFF"/>
                </a:solidFill>
                <a:latin typeface="微软雅黑" panose="020B0503020204020204" charset="-122"/>
                <a:ea typeface="微软雅黑" panose="020B0503020204020204" charset="-122"/>
                <a:cs typeface="微软雅黑" panose="020B0503020204020204" charset="-122"/>
              </a:rPr>
              <a:t>感谢聆听</a:t>
            </a:r>
            <a:endParaRPr sz="2200">
              <a:solidFill>
                <a:srgbClr val="FFFFFF"/>
              </a:solidFill>
              <a:latin typeface="微软雅黑" panose="020B0503020204020204" charset="-122"/>
              <a:ea typeface="微软雅黑" panose="020B0503020204020204" charset="-122"/>
              <a:cs typeface="微软雅黑" panose="020B0503020204020204" charset="-122"/>
            </a:endParaRPr>
          </a:p>
        </p:txBody>
      </p:sp>
      <p:sp>
        <p:nvSpPr>
          <p:cNvPr id="7" name="文本框 6"/>
          <p:cNvSpPr>
            <a:spLocks noGrp="1"/>
          </p:cNvSpPr>
          <p:nvPr/>
        </p:nvSpPr>
        <p:spPr>
          <a:xfrm>
            <a:off x="635000" y="6159694"/>
            <a:ext cx="3810000" cy="302260"/>
          </a:xfrm>
          <a:prstGeom prst="rect">
            <a:avLst/>
          </a:prstGeom>
          <a:noFill/>
        </p:spPr>
        <p:txBody>
          <a:bodyPr vert="horz" wrap="square" lIns="25400" tIns="12700" rIns="25400" bIns="12700" anchor="ctr">
            <a:spAutoFit/>
          </a:bodyPr>
          <a:lstStyle/>
          <a:p>
            <a:r>
              <a:rPr b="1">
                <a:solidFill>
                  <a:srgbClr val="085B97"/>
                </a:solidFill>
                <a:latin typeface="微软雅黑" panose="020B0503020204020204" charset="-122"/>
                <a:ea typeface="微软雅黑" panose="020B0503020204020204" charset="-122"/>
                <a:cs typeface="微软雅黑" panose="020B0503020204020204" charset="-122"/>
              </a:rPr>
              <a:t>2026.</a:t>
            </a:r>
            <a:r>
              <a:rPr lang="en-US" b="1">
                <a:solidFill>
                  <a:srgbClr val="085B97"/>
                </a:solidFill>
                <a:latin typeface="微软雅黑" panose="020B0503020204020204" charset="-122"/>
                <a:ea typeface="微软雅黑" panose="020B0503020204020204" charset="-122"/>
                <a:cs typeface="微软雅黑" panose="020B0503020204020204" charset="-122"/>
              </a:rPr>
              <a:t>10</a:t>
            </a:r>
            <a:endParaRPr lang="en-US" b="1">
              <a:solidFill>
                <a:srgbClr val="085B97"/>
              </a:solidFill>
              <a:latin typeface="微软雅黑" panose="020B0503020204020204" charset="-122"/>
              <a:ea typeface="微软雅黑" panose="020B0503020204020204" charset="-122"/>
              <a:cs typeface="微软雅黑" panose="020B0503020204020204" charset="-122"/>
            </a:endParaRPr>
          </a:p>
        </p:txBody>
      </p:sp>
      <p:pic>
        <p:nvPicPr>
          <p:cNvPr id="2" name="Image 0" descr="/mnt/data/tian_unzip/ppt/media/image1.png"/>
          <p:cNvPicPr>
            <a:picLocks noChangeAspect="1"/>
          </p:cNvPicPr>
          <p:nvPr/>
        </p:nvPicPr>
        <p:blipFill>
          <a:blip r:embed="rId1"/>
          <a:stretch>
            <a:fillRect/>
          </a:stretch>
        </p:blipFill>
        <p:spPr>
          <a:xfrm>
            <a:off x="9829800" y="109728"/>
            <a:ext cx="1965960" cy="530352"/>
          </a:xfrm>
          <a:prstGeom prst="rect">
            <a:avLst/>
          </a:prstGeom>
        </p:spPr>
      </p:pic>
    </p:spTree>
  </p:cSld>
  <p:clrMapOvr>
    <a:masterClrMapping/>
  </p:clrMapOvr>
</p:sld>
</file>

<file path=ppt/tags/tag1.xml><?xml version="1.0" encoding="utf-8"?>
<p:tagLst xmlns:p="http://schemas.openxmlformats.org/presentationml/2006/main">
  <p:tag name="KSO_WM_DIAGRAM_VIRTUALLY_FRAME" val="{&quot;height&quot;:303.8,&quot;left&quot;:564.2,&quot;top&quot;:113.4,&quot;width&quot;:335.5}"/>
</p:tagLst>
</file>

<file path=ppt/tags/tag2.xml><?xml version="1.0" encoding="utf-8"?>
<p:tagLst xmlns:p="http://schemas.openxmlformats.org/presentationml/2006/main">
  <p:tag name="KSO_WM_DIAGRAM_VIRTUALLY_FRAME" val="{&quot;height&quot;:303.8,&quot;left&quot;:564.2,&quot;top&quot;:113.4,&quot;width&quot;:335.5}"/>
</p:tagLst>
</file>

<file path=ppt/tags/tag3.xml><?xml version="1.0" encoding="utf-8"?>
<p:tagLst xmlns:p="http://schemas.openxmlformats.org/presentationml/2006/main">
  <p:tag name="KSO_WM_DIAGRAM_VIRTUALLY_FRAME" val="{&quot;height&quot;:303.8,&quot;left&quot;:564.2,&quot;top&quot;:113.4,&quot;width&quot;:335.5}"/>
</p:tagLst>
</file>

<file path=ppt/tags/tag4.xml><?xml version="1.0" encoding="utf-8"?>
<p:tagLst xmlns:p="http://schemas.openxmlformats.org/presentationml/2006/main">
  <p:tag name="KSO_WM_DIAGRAM_VIRTUALLY_FRAME" val="{&quot;height&quot;:303.8,&quot;left&quot;:564.2,&quot;top&quot;:113.4,&quot;width&quot;:335.5}"/>
</p:tagLst>
</file>

<file path=ppt/tags/tag5.xml><?xml version="1.0" encoding="utf-8"?>
<p:tagLst xmlns:p="http://schemas.openxmlformats.org/presentationml/2006/main">
  <p:tag name="KSO_WM_DIAGRAM_VIRTUALLY_FRAME" val="{&quot;height&quot;:303.8,&quot;left&quot;:564.2,&quot;top&quot;:113.4,&quot;width&quot;:335.5}"/>
</p:tagLst>
</file>

<file path=ppt/tags/tag6.xml><?xml version="1.0" encoding="utf-8"?>
<p:tagLst xmlns:p="http://schemas.openxmlformats.org/presentationml/2006/main">
  <p:tag name="KSO_WM_DIAGRAM_VIRTUALLY_FRAME" val="{&quot;height&quot;:303.8,&quot;left&quot;:564.2,&quot;top&quot;:113.4,&quot;width&quot;:335.5}"/>
</p:tagLst>
</file>

<file path=ppt/tags/tag7.xml><?xml version="1.0" encoding="utf-8"?>
<p:tagLst xmlns:p="http://schemas.openxmlformats.org/presentationml/2006/main">
  <p:tag name="KSO_WM_DIAGRAM_VIRTUALLY_FRAME" val="{&quot;height&quot;:303.8,&quot;left&quot;:564.2,&quot;top&quot;:113.4,&quot;width&quot;:335.5}"/>
</p:tagLst>
</file>

<file path=ppt/tags/tag8.xml><?xml version="1.0" encoding="utf-8"?>
<p:tagLst xmlns:p="http://schemas.openxmlformats.org/presentationml/2006/main">
  <p:tag name="KSO_WM_DIAGRAM_VIRTUALLY_FRAME" val="{&quot;height&quot;:303.8,&quot;left&quot;:564.2,&quot;top&quot;:113.4,&quot;width&quot;:335.5}"/>
</p:tagLst>
</file>

<file path=ppt/tags/tag9.xml><?xml version="1.0" encoding="utf-8"?>
<p:tagLst xmlns:p="http://schemas.openxmlformats.org/presentationml/2006/main">
  <p:tag name="KSO_WM_DIAGRAM_VIRTUALLY_FRAME" val="{&quot;height&quot;:303.8,&quot;left&quot;:564.2,&quot;top&quot;:113.4,&quot;width&quot;:335.5}"/>
</p:tagLst>
</file>

<file path=ppt/tags/tag10.xml><?xml version="1.0" encoding="utf-8"?>
<p:tagLst xmlns:p="http://schemas.openxmlformats.org/presentationml/2006/main">
  <p:tag name="KSO_WM_DIAGRAM_VIRTUALLY_FRAME" val="{&quot;height&quot;:303.8,&quot;left&quot;:564.2,&quot;top&quot;:113.4,&quot;width&quot;:335.5}"/>
</p:tagLst>
</file>

<file path=ppt/tags/tag11.xml><?xml version="1.0" encoding="utf-8"?>
<p:tagLst xmlns:p="http://schemas.openxmlformats.org/presentationml/2006/main">
  <p:tag name="KSO_WM_DIAGRAM_VIRTUALLY_FRAME" val="{&quot;height&quot;:303.8,&quot;left&quot;:564.2,&quot;top&quot;:113.4,&quot;width&quot;:335.5}"/>
</p:tagLst>
</file>

<file path=ppt/tags/tag12.xml><?xml version="1.0" encoding="utf-8"?>
<p:tagLst xmlns:p="http://schemas.openxmlformats.org/presentationml/2006/main">
  <p:tag name="KSO_WM_DIAGRAM_VIRTUALLY_FRAME" val="{&quot;height&quot;:303.8,&quot;left&quot;:564.2,&quot;top&quot;:113.4,&quot;width&quot;:335.5}"/>
</p:tagLst>
</file>

<file path=ppt/tags/tag13.xml><?xml version="1.0" encoding="utf-8"?>
<p:tagLst xmlns:p="http://schemas.openxmlformats.org/presentationml/2006/main">
  <p:tag name="KSO_WM_DIAGRAM_VIRTUALLY_FRAME" val="{&quot;height&quot;:281,&quot;left&quot;:636,&quot;top&quot;:111,&quot;width&quot;:284}"/>
</p:tagLst>
</file>

<file path=ppt/tags/tag14.xml><?xml version="1.0" encoding="utf-8"?>
<p:tagLst xmlns:p="http://schemas.openxmlformats.org/presentationml/2006/main">
  <p:tag name="KSO_WM_DIAGRAM_VIRTUALLY_FRAME" val="{&quot;height&quot;:281,&quot;left&quot;:636,&quot;top&quot;:111,&quot;width&quot;:284}"/>
</p:tagLst>
</file>

<file path=ppt/tags/tag15.xml><?xml version="1.0" encoding="utf-8"?>
<p:tagLst xmlns:p="http://schemas.openxmlformats.org/presentationml/2006/main">
  <p:tag name="KSO_WM_DIAGRAM_VIRTUALLY_FRAME" val="{&quot;height&quot;:281,&quot;left&quot;:636,&quot;top&quot;:111,&quot;width&quot;:284}"/>
</p:tagLst>
</file>

<file path=ppt/tags/tag16.xml><?xml version="1.0" encoding="utf-8"?>
<p:tagLst xmlns:p="http://schemas.openxmlformats.org/presentationml/2006/main">
  <p:tag name="KSO_WM_DIAGRAM_VIRTUALLY_FRAME" val="{&quot;height&quot;:281,&quot;left&quot;:636,&quot;top&quot;:111,&quot;width&quot;:284}"/>
</p:tagLst>
</file>

<file path=ppt/tags/tag17.xml><?xml version="1.0" encoding="utf-8"?>
<p:tagLst xmlns:p="http://schemas.openxmlformats.org/presentationml/2006/main">
  <p:tag name="KSO_WM_DIAGRAM_VIRTUALLY_FRAME" val="{&quot;height&quot;:281,&quot;left&quot;:636,&quot;top&quot;:111,&quot;width&quot;:284}"/>
</p:tagLst>
</file>

<file path=ppt/tags/tag18.xml><?xml version="1.0" encoding="utf-8"?>
<p:tagLst xmlns:p="http://schemas.openxmlformats.org/presentationml/2006/main">
  <p:tag name="KSO_WM_DIAGRAM_VIRTUALLY_FRAME" val="{&quot;height&quot;:281,&quot;left&quot;:636,&quot;top&quot;:111,&quot;width&quot;:284}"/>
</p:tagLst>
</file>

<file path=ppt/tags/tag19.xml><?xml version="1.0" encoding="utf-8"?>
<p:tagLst xmlns:p="http://schemas.openxmlformats.org/presentationml/2006/main">
  <p:tag name="KSO_WM_DIAGRAM_VIRTUALLY_FRAME" val="{&quot;height&quot;:281,&quot;left&quot;:636,&quot;top&quot;:111,&quot;width&quot;:284}"/>
</p:tagLst>
</file>

<file path=ppt/tags/tag20.xml><?xml version="1.0" encoding="utf-8"?>
<p:tagLst xmlns:p="http://schemas.openxmlformats.org/presentationml/2006/main">
  <p:tag name="KSO_WM_DIAGRAM_VIRTUALLY_FRAME" val="{&quot;height&quot;:281,&quot;left&quot;:636,&quot;top&quot;:111,&quot;width&quot;:284}"/>
</p:tagLst>
</file>

<file path=ppt/tags/tag21.xml><?xml version="1.0" encoding="utf-8"?>
<p:tagLst xmlns:p="http://schemas.openxmlformats.org/presentationml/2006/main">
  <p:tag name="KSO_WM_DIAGRAM_VIRTUALLY_FRAME" val="{&quot;height&quot;:281,&quot;left&quot;:636,&quot;top&quot;:111,&quot;width&quot;:284}"/>
</p:tagLst>
</file>

<file path=ppt/tags/tag22.xml><?xml version="1.0" encoding="utf-8"?>
<p:tagLst xmlns:p="http://schemas.openxmlformats.org/presentationml/2006/main">
  <p:tag name="KSO_WM_DIAGRAM_VIRTUALLY_FRAME" val="{&quot;height&quot;:281,&quot;left&quot;:636,&quot;top&quot;:111,&quot;width&quot;:284}"/>
</p:tagLst>
</file>

<file path=ppt/tags/tag23.xml><?xml version="1.0" encoding="utf-8"?>
<p:tagLst xmlns:p="http://schemas.openxmlformats.org/presentationml/2006/main">
  <p:tag name="KSO_WM_DIAGRAM_VIRTUALLY_FRAME" val="{&quot;height&quot;:281,&quot;left&quot;:636,&quot;top&quot;:111,&quot;width&quot;:284}"/>
</p:tagLst>
</file>

<file path=ppt/tags/tag24.xml><?xml version="1.0" encoding="utf-8"?>
<p:tagLst xmlns:p="http://schemas.openxmlformats.org/presentationml/2006/main">
  <p:tag name="KSO_WM_DIAGRAM_VIRTUALLY_FRAME" val="{&quot;height&quot;:281,&quot;left&quot;:636,&quot;top&quot;:111,&quot;width&quot;:284}"/>
</p:tagLst>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6350">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6350">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2958</Words>
  <Application>WPS 演示</Application>
  <PresentationFormat>Converted Presentation</PresentationFormat>
  <Paragraphs>600</Paragraphs>
  <Slides>25</Slides>
  <Notes>0</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25</vt:i4>
      </vt:variant>
    </vt:vector>
  </HeadingPairs>
  <TitlesOfParts>
    <vt:vector size="34" baseType="lpstr">
      <vt:lpstr>Arial</vt:lpstr>
      <vt:lpstr>宋体</vt:lpstr>
      <vt:lpstr>Wingdings</vt:lpstr>
      <vt:lpstr>Arial</vt:lpstr>
      <vt:lpstr>微软雅黑</vt:lpstr>
      <vt:lpstr>Calibri</vt:lpstr>
      <vt:lpstr>Arial Unicode MS</vt:lpstr>
      <vt:lpstr>Calibri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田轶媛</cp:lastModifiedBy>
  <cp:revision>7</cp:revision>
  <dcterms:created xsi:type="dcterms:W3CDTF">2026-10-02T12:34:00Z</dcterms:created>
  <dcterms:modified xsi:type="dcterms:W3CDTF">2026-10-04T11:37:35Z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2052-12.1.0.28505</vt:lpwstr>
  </property>
  <property fmtid="{D5CDD505-2E9C-101B-9397-08002B2CF9AE}" pid="3" name="ICV">
    <vt:lpwstr>3B94F37FBF2C48F18D7DEA5C0CD7D6BB_12</vt:lpwstr>
  </property>
</Properties>
</file>