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heme/theme2.xml" ContentType="application/vnd.openxmlformats-officedocument.theme+xml"/>
  <Override PartName="/ppt/tags/tag56.xml" ContentType="application/vnd.openxmlformats-officedocument.presentationml.tags+xml"/>
  <Override PartName="/ppt/notesSlides/notesSlide1.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2.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3.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4.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5.xml" ContentType="application/vnd.openxmlformats-officedocument.presentationml.notesSlid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notesSlides/notesSlide6.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7.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8.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9.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0.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11.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2.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3.xml" ContentType="application/vnd.openxmlformats-officedocument.presentationml.notesSlide+xml"/>
  <Override PartName="/ppt/tags/tag96.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Lst>
  <p:notesMasterIdLst>
    <p:notesMasterId r:id="rId17"/>
  </p:notesMasterIdLst>
  <p:sldIdLst>
    <p:sldId id="418" r:id="rId2"/>
    <p:sldId id="436" r:id="rId3"/>
    <p:sldId id="470" r:id="rId4"/>
    <p:sldId id="486" r:id="rId5"/>
    <p:sldId id="487" r:id="rId6"/>
    <p:sldId id="488" r:id="rId7"/>
    <p:sldId id="489" r:id="rId8"/>
    <p:sldId id="490" r:id="rId9"/>
    <p:sldId id="491" r:id="rId10"/>
    <p:sldId id="492" r:id="rId11"/>
    <p:sldId id="494" r:id="rId12"/>
    <p:sldId id="495" r:id="rId13"/>
    <p:sldId id="496" r:id="rId14"/>
    <p:sldId id="414" r:id="rId15"/>
    <p:sldId id="497"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F892F193-1688-4528-A723-9EFA5B37232C}">
          <p14:sldIdLst>
            <p14:sldId id="418"/>
            <p14:sldId id="436"/>
            <p14:sldId id="470"/>
            <p14:sldId id="486"/>
            <p14:sldId id="487"/>
            <p14:sldId id="488"/>
            <p14:sldId id="489"/>
            <p14:sldId id="490"/>
            <p14:sldId id="491"/>
            <p14:sldId id="492"/>
            <p14:sldId id="494"/>
            <p14:sldId id="495"/>
            <p14:sldId id="496"/>
            <p14:sldId id="414"/>
          </p14:sldIdLst>
        </p14:section>
        <p14:section name="图片集" id="{421B02B8-4028-47B1-9771-577CBA66A748}">
          <p14:sldIdLst>
            <p14:sldId id="49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B48842-C191-2DB1-10E9-4E26201FF4AD}" name="shangzhe xu" initials="sx" userId="f9a6781e5e3a5f33"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AE3E4"/>
    <a:srgbClr val="FFF3FF"/>
    <a:srgbClr val="8C4BA0"/>
    <a:srgbClr val="FFFFFF"/>
    <a:srgbClr val="FFE5F2"/>
    <a:srgbClr val="FCC8ED"/>
    <a:srgbClr val="028E8A"/>
    <a:srgbClr val="BC924D"/>
    <a:srgbClr val="7C418D"/>
    <a:srgbClr val="381D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63" autoAdjust="0"/>
    <p:restoredTop sz="84641" autoAdjust="0"/>
  </p:normalViewPr>
  <p:slideViewPr>
    <p:cSldViewPr snapToGrid="0">
      <p:cViewPr varScale="1">
        <p:scale>
          <a:sx n="108" d="100"/>
          <a:sy n="108" d="100"/>
        </p:scale>
        <p:origin x="1109" y="101"/>
      </p:cViewPr>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2026/10/12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0</a:t>
            </a:fld>
            <a:endParaRPr lang="zh-CN" altLang="en-US"/>
          </a:p>
        </p:txBody>
      </p:sp>
    </p:spTree>
    <p:extLst>
      <p:ext uri="{BB962C8B-B14F-4D97-AF65-F5344CB8AC3E}">
        <p14:creationId xmlns:p14="http://schemas.microsoft.com/office/powerpoint/2010/main" val="3767957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txBody>
          <a:bodyPr/>
          <a:lstStyle/>
          <a:p>
            <a:endParaRPr lang="zh-CN" altLang="en-US"/>
          </a:p>
        </p:txBody>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2140733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08213-D630-E686-824B-C0C242DA9DF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90802CE-8D76-2E1E-B6F5-CAA387042D49}"/>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4D099BE1-F08E-497F-4595-60A22A63AE8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ACC5703-4724-CFA9-4038-81C2D5021136}"/>
              </a:ext>
            </a:extLst>
          </p:cNvPr>
          <p:cNvSpPr>
            <a:spLocks noGrp="1"/>
          </p:cNvSpPr>
          <p:nvPr>
            <p:ph type="sldNum" sz="quarter" idx="5"/>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174291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CEFB6-7D5E-2D0D-FD71-5F4D6FAA9E9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650F548-ABA8-EF1F-1903-1D1E58975768}"/>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084AA5AD-1E1A-9DF6-9905-6AA1BB3C7DE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C36FB57-7962-A78C-ABBA-87EC5E208D55}"/>
              </a:ext>
            </a:extLst>
          </p:cNvPr>
          <p:cNvSpPr>
            <a:spLocks noGrp="1"/>
          </p:cNvSpPr>
          <p:nvPr>
            <p:ph type="sldNum" sz="quarter" idx="5"/>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7096832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2CEF4-22AB-A4DF-BFBB-1BE99499237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6360700-AC1E-9561-0042-43AEA19DB4F3}"/>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847C50A0-3DD6-675B-D1EC-FFA5E69B9CA9}"/>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4B6A0CF-58AE-2A8A-6AA8-D2F7B312307F}"/>
              </a:ext>
            </a:extLst>
          </p:cNvPr>
          <p:cNvSpPr>
            <a:spLocks noGrp="1"/>
          </p:cNvSpPr>
          <p:nvPr>
            <p:ph type="sldNum" sz="quarter" idx="5"/>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512280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538DD-D3A2-7BE7-1543-7741860F22A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653E1F1-2677-C9C5-45A5-C167B2F22D81}"/>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71F2BDFF-8881-377D-AE0D-EFC28129E68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49EE400-7038-4D2F-FD6B-F63328ADE96C}"/>
              </a:ext>
            </a:extLst>
          </p:cNvPr>
          <p:cNvSpPr>
            <a:spLocks noGrp="1"/>
          </p:cNvSpPr>
          <p:nvPr>
            <p:ph type="sldNum" sz="quarter" idx="5"/>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3392817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6078F-4C8F-D8DB-F973-E6816D36A12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0D84ACA-4A7C-8225-B944-96B6A80D11CE}"/>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A9F199FA-8EFD-5FF7-55C2-0CFAB580452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A045AB4-3010-EC05-C997-AA1C3B9FE937}"/>
              </a:ext>
            </a:extLst>
          </p:cNvPr>
          <p:cNvSpPr>
            <a:spLocks noGrp="1"/>
          </p:cNvSpPr>
          <p:nvPr>
            <p:ph type="sldNum" sz="quarter" idx="5"/>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647017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65805-78BA-DE88-AB2A-EEE3F6875DA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DDE77E3-5742-C7C4-1AA0-58CCAD8BECDB}"/>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72E27297-B67A-8126-26E5-3CB07AD76D1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9ADF8EB-B220-4304-4F0B-EFD7E9024AA8}"/>
              </a:ext>
            </a:extLst>
          </p:cNvPr>
          <p:cNvSpPr>
            <a:spLocks noGrp="1"/>
          </p:cNvSpPr>
          <p:nvPr>
            <p:ph type="sldNum" sz="quarter" idx="5"/>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779757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5D16D-05AC-37F1-9E34-89D0A3F6EA2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1A0F4A1-9EBC-02E3-A139-0E03CA4ECAC7}"/>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43F24B6E-FF7E-B6F7-20EF-A3214537A9B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3737174-ACB0-E8EB-502A-E6E7D8D38C2B}"/>
              </a:ext>
            </a:extLst>
          </p:cNvPr>
          <p:cNvSpPr>
            <a:spLocks noGrp="1"/>
          </p:cNvSpPr>
          <p:nvPr>
            <p:ph type="sldNum" sz="quarter" idx="5"/>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63009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4C422-CAC3-4CBB-733F-271FAF1F0AD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230A71F-D540-6245-3DEA-96712D473FD2}"/>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85461EA2-C7AB-B519-92B4-49FF32D7F4E4}"/>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607FF42-CBF8-E2F7-B6DC-732E1DD4D6AB}"/>
              </a:ext>
            </a:extLst>
          </p:cNvPr>
          <p:cNvSpPr>
            <a:spLocks noGrp="1"/>
          </p:cNvSpPr>
          <p:nvPr>
            <p:ph type="sldNum" sz="quarter" idx="5"/>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4042768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32347-82CC-7852-06A1-200D4F8E3BB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3C5D65C-C143-E617-5E2C-C12AA0EDA880}"/>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3DC97318-638E-4EE8-9D8B-2B8A988BF6A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0B6605D-FB89-DF25-DF72-B14EC32EE87A}"/>
              </a:ext>
            </a:extLst>
          </p:cNvPr>
          <p:cNvSpPr>
            <a:spLocks noGrp="1"/>
          </p:cNvSpPr>
          <p:nvPr>
            <p:ph type="sldNum" sz="quarter" idx="5"/>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42639687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657E8-4259-1464-8490-142429B6F080}"/>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12C60DF-9C97-AA69-69AA-654AD0C5D094}"/>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30A8B94E-8726-A52A-9F4A-C23504BC7306}"/>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6C955D6-420B-8B42-802A-FDFC5A86A1D2}"/>
              </a:ext>
            </a:extLst>
          </p:cNvPr>
          <p:cNvSpPr>
            <a:spLocks noGrp="1"/>
          </p:cNvSpPr>
          <p:nvPr>
            <p:ph type="sldNum" sz="quarter" idx="5"/>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3258518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1A5CB6-B926-085C-D0EE-4838E534E11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CE92EED-9AFF-B7CA-0309-DF72525ACD5D}"/>
              </a:ext>
            </a:extLst>
          </p:cNvPr>
          <p:cNvSpPr>
            <a:spLocks noGrp="1" noRot="1" noChangeAspect="1"/>
          </p:cNvSpPr>
          <p:nvPr>
            <p:ph type="sldImg"/>
          </p:nvPr>
        </p:nvSpPr>
        <p:spPr/>
        <p:txBody>
          <a:bodyPr/>
          <a:lstStyle/>
          <a:p>
            <a:endParaRPr lang="zh-CN" altLang="en-US"/>
          </a:p>
        </p:txBody>
      </p:sp>
      <p:sp>
        <p:nvSpPr>
          <p:cNvPr id="3" name="备注占位符 2">
            <a:extLst>
              <a:ext uri="{FF2B5EF4-FFF2-40B4-BE49-F238E27FC236}">
                <a16:creationId xmlns:a16="http://schemas.microsoft.com/office/drawing/2014/main" id="{7E818553-2FAA-DCAC-70CC-231C638FABBA}"/>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EBFA4FAB-8A45-84FD-BEAE-6C48C8C55025}"/>
              </a:ext>
            </a:extLst>
          </p:cNvPr>
          <p:cNvSpPr>
            <a:spLocks noGrp="1"/>
          </p:cNvSpPr>
          <p:nvPr>
            <p:ph type="sldNum" sz="quarter" idx="5"/>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39038887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jpe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jpe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Master" Target="../slideMasters/slideMaster1.xml"/><Relationship Id="rId5" Type="http://schemas.openxmlformats.org/officeDocument/2006/relationships/tags" Target="../tags/tag17.xml"/><Relationship Id="rId4" Type="http://schemas.openxmlformats.org/officeDocument/2006/relationships/tags" Target="../tags/tag16.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s>
</file>

<file path=ppt/slideLayouts/_rels/slideLayout7.xml.rels><?xml version="1.0" encoding="UTF-8" standalone="yes"?>
<Relationships xmlns="http://schemas.openxmlformats.org/package/2006/relationships"><Relationship Id="rId8" Type="http://schemas.openxmlformats.org/officeDocument/2006/relationships/tags" Target="../tags/tag31.xml"/><Relationship Id="rId3" Type="http://schemas.openxmlformats.org/officeDocument/2006/relationships/tags" Target="../tags/tag26.xml"/><Relationship Id="rId7" Type="http://schemas.openxmlformats.org/officeDocument/2006/relationships/tags" Target="../tags/tag30.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9"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Master" Target="../slideMasters/slideMaster1.xml"/><Relationship Id="rId4" Type="http://schemas.openxmlformats.org/officeDocument/2006/relationships/tags" Target="../tags/tag3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38.xml"/><Relationship Id="rId7" Type="http://schemas.openxmlformats.org/officeDocument/2006/relationships/slideMaster" Target="../slideMasters/slideMaster1.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slideMaster" Target="../slideMasters/slideMaster1.xml"/><Relationship Id="rId5" Type="http://schemas.openxmlformats.org/officeDocument/2006/relationships/tags" Target="../tags/tag46.xml"/><Relationship Id="rId4" Type="http://schemas.openxmlformats.org/officeDocument/2006/relationships/tags" Target="../tags/tag45.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slideMaster" Target="../slideMasters/slideMaster1.xml"/><Relationship Id="rId4" Type="http://schemas.openxmlformats.org/officeDocument/2006/relationships/tags" Target="../tags/tag50.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Master" Target="../slideMasters/slideMaster1.xml"/><Relationship Id="rId5" Type="http://schemas.openxmlformats.org/officeDocument/2006/relationships/tags" Target="../tags/tag55.xml"/><Relationship Id="rId4" Type="http://schemas.openxmlformats.org/officeDocument/2006/relationships/tags" Target="../tags/tag5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FFFFFF"/>
        </a:solidFill>
        <a:effectLst/>
      </p:bgPr>
    </p:bg>
    <p:spTree>
      <p:nvGrpSpPr>
        <p:cNvPr id="1" name=""/>
        <p:cNvGrpSpPr/>
        <p:nvPr/>
      </p:nvGrpSpPr>
      <p:grpSpPr>
        <a:xfrm>
          <a:off x="0" y="0"/>
          <a:ext cx="0" cy="0"/>
          <a:chOff x="0" y="0"/>
          <a:chExt cx="0" cy="0"/>
        </a:xfrm>
      </p:grpSpPr>
      <p:sp>
        <p:nvSpPr>
          <p:cNvPr id="16" name="日期占位符 15"/>
          <p:cNvSpPr>
            <a:spLocks noGrp="1"/>
          </p:cNvSpPr>
          <p:nvPr>
            <p:ph type="dt" sz="half" idx="10"/>
            <p:custDataLst>
              <p:tags r:id="rId1"/>
            </p:custDataLst>
          </p:nvPr>
        </p:nvSpPr>
        <p:spPr/>
        <p:txBody>
          <a:bodyPr/>
          <a:lstStyle/>
          <a:p>
            <a:endParaRPr lang="zh-CN" altLang="en-US"/>
          </a:p>
        </p:txBody>
      </p:sp>
      <p:sp>
        <p:nvSpPr>
          <p:cNvPr id="17" name="页脚占位符 16"/>
          <p:cNvSpPr>
            <a:spLocks noGrp="1"/>
          </p:cNvSpPr>
          <p:nvPr>
            <p:ph type="ftr" sz="quarter" idx="11"/>
            <p:custDataLst>
              <p:tags r:id="rId2"/>
            </p:custDataLst>
          </p:nvPr>
        </p:nvSpPr>
        <p:spPr/>
        <p:txBody>
          <a:bodyPr/>
          <a:lstStyle/>
          <a:p>
            <a:endParaRPr lang="zh-CN" altLang="en-US" dirty="0"/>
          </a:p>
        </p:txBody>
      </p:sp>
      <p:sp>
        <p:nvSpPr>
          <p:cNvPr id="18" name="灯片编号占位符 17"/>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dirty="0"/>
          </a:p>
        </p:txBody>
      </p:sp>
      <p:pic>
        <p:nvPicPr>
          <p:cNvPr id="5" name="图片 4" descr="ppt_画板 1 副本 2"/>
          <p:cNvPicPr>
            <a:picLocks noChangeAspect="1"/>
          </p:cNvPicPr>
          <p:nvPr userDrawn="1"/>
        </p:nvPicPr>
        <p:blipFill>
          <a:blip r:embed="rId5"/>
          <a:stretch>
            <a:fillRect/>
          </a:stretch>
        </p:blipFill>
        <p:spPr>
          <a:xfrm>
            <a:off x="-635" y="-1905"/>
            <a:ext cx="12192635" cy="685990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FFFFFF"/>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pic>
        <p:nvPicPr>
          <p:cNvPr id="5" name="图片 4" descr="ppt_画板 1 副本"/>
          <p:cNvPicPr>
            <a:picLocks noChangeAspect="1"/>
          </p:cNvPicPr>
          <p:nvPr userDrawn="1"/>
        </p:nvPicPr>
        <p:blipFill>
          <a:blip r:embed="rId5"/>
          <a:stretch>
            <a:fillRect/>
          </a:stretch>
        </p:blipFill>
        <p:spPr>
          <a:xfrm>
            <a:off x="0" y="0"/>
            <a:ext cx="12202160" cy="68586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solidFill>
        <a:effectLst/>
      </p:bgPr>
    </p:bg>
    <p:spTree>
      <p:nvGrpSpPr>
        <p:cNvPr id="1" name=""/>
        <p:cNvGrpSpPr/>
        <p:nvPr/>
      </p:nvGrpSpPr>
      <p:grpSpPr>
        <a:xfrm>
          <a:off x="0" y="0"/>
          <a:ext cx="0" cy="0"/>
          <a:chOff x="0" y="0"/>
          <a:chExt cx="0" cy="0"/>
        </a:xfrm>
      </p:grpSpPr>
      <p:pic>
        <p:nvPicPr>
          <p:cNvPr id="16" name="图片 15" descr="logo-04">
            <a:extLst>
              <a:ext uri="{FF2B5EF4-FFF2-40B4-BE49-F238E27FC236}">
                <a16:creationId xmlns:a16="http://schemas.microsoft.com/office/drawing/2014/main" id="{E0791704-3EC5-425C-B8DB-50336076DF51}"/>
              </a:ext>
            </a:extLst>
          </p:cNvPr>
          <p:cNvPicPr>
            <a:picLocks noChangeAspect="1"/>
          </p:cNvPicPr>
          <p:nvPr userDrawn="1"/>
        </p:nvPicPr>
        <p:blipFill rotWithShape="1">
          <a:blip r:embed="rId2"/>
          <a:srcRect r="39086"/>
          <a:stretch/>
        </p:blipFill>
        <p:spPr>
          <a:xfrm>
            <a:off x="-268605" y="-464820"/>
            <a:ext cx="2005965" cy="2175510"/>
          </a:xfrm>
          <a:prstGeom prst="rect">
            <a:avLst/>
          </a:prstGeom>
        </p:spPr>
      </p:pic>
      <p:sp>
        <p:nvSpPr>
          <p:cNvPr id="10" name="矩形 9">
            <a:extLst>
              <a:ext uri="{FF2B5EF4-FFF2-40B4-BE49-F238E27FC236}">
                <a16:creationId xmlns:a16="http://schemas.microsoft.com/office/drawing/2014/main" id="{3D995FB7-5CEE-4898-A0A5-7E6DEC31886C}"/>
              </a:ext>
            </a:extLst>
          </p:cNvPr>
          <p:cNvSpPr/>
          <p:nvPr userDrawn="1"/>
        </p:nvSpPr>
        <p:spPr>
          <a:xfrm>
            <a:off x="4977746" y="450243"/>
            <a:ext cx="2236510" cy="400110"/>
          </a:xfrm>
          <a:prstGeom prst="rect">
            <a:avLst/>
          </a:prstGeom>
        </p:spPr>
        <p:txBody>
          <a:bodyPr wrap="none">
            <a:spAutoFit/>
          </a:bodyPr>
          <a:lstStyle/>
          <a:p>
            <a:pPr lvl="0"/>
            <a:r>
              <a:rPr lang="zh-CN" altLang="en-US" sz="2000" dirty="0">
                <a:solidFill>
                  <a:srgbClr val="BD934E"/>
                </a:solidFill>
              </a:rPr>
              <a:t>请在这里添加标题</a:t>
            </a:r>
          </a:p>
        </p:txBody>
      </p:sp>
      <p:pic>
        <p:nvPicPr>
          <p:cNvPr id="11" name="图片 10" descr="G:\2021\校庆\PPT\logo-08.pnglogo-08">
            <a:extLst>
              <a:ext uri="{FF2B5EF4-FFF2-40B4-BE49-F238E27FC236}">
                <a16:creationId xmlns:a16="http://schemas.microsoft.com/office/drawing/2014/main" id="{C182E4C2-0852-43A2-8EB7-54466E0114F7}"/>
              </a:ext>
            </a:extLst>
          </p:cNvPr>
          <p:cNvPicPr>
            <a:picLocks noChangeAspect="1"/>
          </p:cNvPicPr>
          <p:nvPr userDrawn="1"/>
        </p:nvPicPr>
        <p:blipFill>
          <a:blip r:embed="rId3"/>
          <a:srcRect/>
          <a:stretch>
            <a:fillRect/>
          </a:stretch>
        </p:blipFill>
        <p:spPr>
          <a:xfrm rot="17197349" flipH="1">
            <a:off x="4494838" y="468682"/>
            <a:ext cx="525802" cy="484314"/>
          </a:xfrm>
          <a:prstGeom prst="rect">
            <a:avLst/>
          </a:prstGeom>
        </p:spPr>
      </p:pic>
      <p:sp>
        <p:nvSpPr>
          <p:cNvPr id="2" name="日期占位符 1">
            <a:extLst>
              <a:ext uri="{FF2B5EF4-FFF2-40B4-BE49-F238E27FC236}">
                <a16:creationId xmlns:a16="http://schemas.microsoft.com/office/drawing/2014/main" id="{93EC0974-6018-2A3D-7A19-C85AE7DCB823}"/>
              </a:ext>
            </a:extLst>
          </p:cNvPr>
          <p:cNvSpPr>
            <a:spLocks noGrp="1"/>
          </p:cNvSpPr>
          <p:nvPr>
            <p:ph type="dt" sz="half" idx="10"/>
          </p:nvPr>
        </p:nvSpPr>
        <p:spPr/>
        <p:txBody>
          <a:bodyPr/>
          <a:lstStyle/>
          <a:p>
            <a:endParaRPr lang="zh-CN" altLang="en-US"/>
          </a:p>
        </p:txBody>
      </p:sp>
      <p:sp>
        <p:nvSpPr>
          <p:cNvPr id="3" name="页脚占位符 2">
            <a:extLst>
              <a:ext uri="{FF2B5EF4-FFF2-40B4-BE49-F238E27FC236}">
                <a16:creationId xmlns:a16="http://schemas.microsoft.com/office/drawing/2014/main" id="{3F95F30C-C82F-B113-926C-EDCDF6775D0F}"/>
              </a:ext>
            </a:extLst>
          </p:cNvPr>
          <p:cNvSpPr>
            <a:spLocks noGrp="1"/>
          </p:cNvSpPr>
          <p:nvPr>
            <p:ph type="ftr" sz="quarter" idx="11"/>
          </p:nvPr>
        </p:nvSpPr>
        <p:spPr/>
        <p:txBody>
          <a:bodyPr/>
          <a:lstStyle/>
          <a:p>
            <a:endParaRPr lang="zh-CN" altLang="en-US" dirty="0"/>
          </a:p>
        </p:txBody>
      </p:sp>
      <p:sp>
        <p:nvSpPr>
          <p:cNvPr id="4" name="灯片编号占位符 3">
            <a:extLst>
              <a:ext uri="{FF2B5EF4-FFF2-40B4-BE49-F238E27FC236}">
                <a16:creationId xmlns:a16="http://schemas.microsoft.com/office/drawing/2014/main" id="{462FD27F-B9D2-084C-95D1-263A1D743BC9}"/>
              </a:ext>
            </a:extLst>
          </p:cNvPr>
          <p:cNvSpPr>
            <a:spLocks noGrp="1"/>
          </p:cNvSpPr>
          <p:nvPr>
            <p:ph type="sldNum" sz="quarter" idx="12"/>
          </p:nvPr>
        </p:nvSpPr>
        <p:spPr/>
        <p:txBody>
          <a:bodyPr/>
          <a:lstStyle/>
          <a:p>
            <a:fld id="{49AE70B2-8BF9-45C0-BB95-33D1B9D3A854}" type="slidenum">
              <a:rPr lang="zh-CN" altLang="en-US" smtClean="0"/>
              <a:t>‹#›</a:t>
            </a:fld>
            <a:endParaRPr lang="zh-CN" altLang="en-US" dirty="0"/>
          </a:p>
        </p:txBody>
      </p:sp>
    </p:spTree>
    <p:extLst>
      <p:ext uri="{BB962C8B-B14F-4D97-AF65-F5344CB8AC3E}">
        <p14:creationId xmlns:p14="http://schemas.microsoft.com/office/powerpoint/2010/main" val="295853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bg>
      <p:bgPr>
        <a:solidFill>
          <a:schemeClr val="bg1"/>
        </a:solidFill>
        <a:effectLst/>
      </p:bgPr>
    </p:bg>
    <p:spTree>
      <p:nvGrpSpPr>
        <p:cNvPr id="1" name=""/>
        <p:cNvGrpSpPr/>
        <p:nvPr/>
      </p:nvGrpSpPr>
      <p:grpSpPr>
        <a:xfrm>
          <a:off x="0" y="0"/>
          <a:ext cx="0" cy="0"/>
          <a:chOff x="0" y="0"/>
          <a:chExt cx="0" cy="0"/>
        </a:xfrm>
      </p:grpSpPr>
      <p:pic>
        <p:nvPicPr>
          <p:cNvPr id="20" name="图片 19" descr="logo-04">
            <a:extLst>
              <a:ext uri="{FF2B5EF4-FFF2-40B4-BE49-F238E27FC236}">
                <a16:creationId xmlns:a16="http://schemas.microsoft.com/office/drawing/2014/main" id="{C6CA0087-7E1E-489F-A029-68AA8B4F4754}"/>
              </a:ext>
            </a:extLst>
          </p:cNvPr>
          <p:cNvPicPr>
            <a:picLocks noChangeAspect="1"/>
          </p:cNvPicPr>
          <p:nvPr userDrawn="1"/>
        </p:nvPicPr>
        <p:blipFill rotWithShape="1">
          <a:blip r:embed="rId2"/>
          <a:srcRect r="39086"/>
          <a:stretch/>
        </p:blipFill>
        <p:spPr>
          <a:xfrm>
            <a:off x="-268605" y="-464820"/>
            <a:ext cx="2005965" cy="2175510"/>
          </a:xfrm>
          <a:prstGeom prst="rect">
            <a:avLst/>
          </a:prstGeom>
        </p:spPr>
      </p:pic>
      <p:grpSp>
        <p:nvGrpSpPr>
          <p:cNvPr id="327" name="组合 326">
            <a:extLst>
              <a:ext uri="{FF2B5EF4-FFF2-40B4-BE49-F238E27FC236}">
                <a16:creationId xmlns:a16="http://schemas.microsoft.com/office/drawing/2014/main" id="{44610746-9D2D-4755-9C82-014750EFD96E}"/>
              </a:ext>
            </a:extLst>
          </p:cNvPr>
          <p:cNvGrpSpPr/>
          <p:nvPr userDrawn="1"/>
        </p:nvGrpSpPr>
        <p:grpSpPr>
          <a:xfrm>
            <a:off x="-6350" y="5576887"/>
            <a:ext cx="12192000" cy="1281113"/>
            <a:chOff x="-6350" y="3575050"/>
            <a:chExt cx="12192000" cy="1281113"/>
          </a:xfrm>
          <a:gradFill>
            <a:gsLst>
              <a:gs pos="0">
                <a:srgbClr val="A66BB9">
                  <a:alpha val="0"/>
                </a:srgbClr>
              </a:gs>
              <a:gs pos="100000">
                <a:srgbClr val="A66BB9">
                  <a:alpha val="50000"/>
                </a:srgbClr>
              </a:gs>
            </a:gsLst>
            <a:lin ang="5400000" scaled="0"/>
          </a:gradFill>
        </p:grpSpPr>
        <p:grpSp>
          <p:nvGrpSpPr>
            <p:cNvPr id="6" name="Group 205">
              <a:extLst>
                <a:ext uri="{FF2B5EF4-FFF2-40B4-BE49-F238E27FC236}">
                  <a16:creationId xmlns:a16="http://schemas.microsoft.com/office/drawing/2014/main" id="{F924C0DD-71B1-4787-B606-5847E957E5D4}"/>
                </a:ext>
              </a:extLst>
            </p:cNvPr>
            <p:cNvGrpSpPr>
              <a:grpSpLocks/>
            </p:cNvGrpSpPr>
            <p:nvPr userDrawn="1"/>
          </p:nvGrpSpPr>
          <p:grpSpPr bwMode="auto">
            <a:xfrm>
              <a:off x="4810125" y="4400550"/>
              <a:ext cx="4105275" cy="433388"/>
              <a:chOff x="3030" y="2772"/>
              <a:chExt cx="2586" cy="273"/>
            </a:xfrm>
            <a:grpFill/>
          </p:grpSpPr>
          <p:sp>
            <p:nvSpPr>
              <p:cNvPr id="127" name="Line 5">
                <a:extLst>
                  <a:ext uri="{FF2B5EF4-FFF2-40B4-BE49-F238E27FC236}">
                    <a16:creationId xmlns:a16="http://schemas.microsoft.com/office/drawing/2014/main" id="{4BC779D7-2AC3-42FC-A405-FCBCEF8FA119}"/>
                  </a:ext>
                </a:extLst>
              </p:cNvPr>
              <p:cNvSpPr>
                <a:spLocks noChangeShapeType="1"/>
              </p:cNvSpPr>
              <p:nvPr userDrawn="1"/>
            </p:nvSpPr>
            <p:spPr bwMode="auto">
              <a:xfrm>
                <a:off x="5616" y="2860"/>
                <a:ext cx="0" cy="0"/>
              </a:xfrm>
              <a:prstGeom prst="line">
                <a:avLst/>
              </a:prstGeom>
              <a:grpFill/>
              <a:ln w="12700" cap="rnd">
                <a:solidFill>
                  <a:srgbClr val="BF9C50"/>
                </a:solidFill>
                <a:prstDash val="solid"/>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8" name="Freeform 6">
                <a:extLst>
                  <a:ext uri="{FF2B5EF4-FFF2-40B4-BE49-F238E27FC236}">
                    <a16:creationId xmlns:a16="http://schemas.microsoft.com/office/drawing/2014/main" id="{C0228B9D-1F70-4FA4-AF97-0AB4ECCD0DCD}"/>
                  </a:ext>
                </a:extLst>
              </p:cNvPr>
              <p:cNvSpPr>
                <a:spLocks/>
              </p:cNvSpPr>
              <p:nvPr userDrawn="1"/>
            </p:nvSpPr>
            <p:spPr bwMode="auto">
              <a:xfrm>
                <a:off x="3657" y="2794"/>
                <a:ext cx="39" cy="9"/>
              </a:xfrm>
              <a:custGeom>
                <a:avLst/>
                <a:gdLst>
                  <a:gd name="T0" fmla="*/ 8 w 9"/>
                  <a:gd name="T1" fmla="*/ 2 h 2"/>
                  <a:gd name="T2" fmla="*/ 1 w 9"/>
                  <a:gd name="T3" fmla="*/ 2 h 2"/>
                  <a:gd name="T4" fmla="*/ 0 w 9"/>
                  <a:gd name="T5" fmla="*/ 1 h 2"/>
                  <a:gd name="T6" fmla="*/ 1 w 9"/>
                  <a:gd name="T7" fmla="*/ 0 h 2"/>
                  <a:gd name="T8" fmla="*/ 8 w 9"/>
                  <a:gd name="T9" fmla="*/ 0 h 2"/>
                  <a:gd name="T10" fmla="*/ 9 w 9"/>
                  <a:gd name="T11" fmla="*/ 1 h 2"/>
                  <a:gd name="T12" fmla="*/ 8 w 9"/>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9" h="2">
                    <a:moveTo>
                      <a:pt x="8" y="2"/>
                    </a:moveTo>
                    <a:cubicBezTo>
                      <a:pt x="1" y="2"/>
                      <a:pt x="1" y="2"/>
                      <a:pt x="1" y="2"/>
                    </a:cubicBezTo>
                    <a:cubicBezTo>
                      <a:pt x="0" y="2"/>
                      <a:pt x="0" y="1"/>
                      <a:pt x="0" y="1"/>
                    </a:cubicBezTo>
                    <a:cubicBezTo>
                      <a:pt x="0" y="0"/>
                      <a:pt x="0" y="0"/>
                      <a:pt x="1" y="0"/>
                    </a:cubicBezTo>
                    <a:cubicBezTo>
                      <a:pt x="8" y="0"/>
                      <a:pt x="8" y="0"/>
                      <a:pt x="8" y="0"/>
                    </a:cubicBezTo>
                    <a:cubicBezTo>
                      <a:pt x="8" y="0"/>
                      <a:pt x="9" y="0"/>
                      <a:pt x="9" y="1"/>
                    </a:cubicBezTo>
                    <a:cubicBezTo>
                      <a:pt x="9" y="1"/>
                      <a:pt x="8" y="2"/>
                      <a:pt x="8"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9" name="Freeform 7">
                <a:extLst>
                  <a:ext uri="{FF2B5EF4-FFF2-40B4-BE49-F238E27FC236}">
                    <a16:creationId xmlns:a16="http://schemas.microsoft.com/office/drawing/2014/main" id="{8C13FA0C-344D-4473-8B9D-08AE688DFDD6}"/>
                  </a:ext>
                </a:extLst>
              </p:cNvPr>
              <p:cNvSpPr>
                <a:spLocks/>
              </p:cNvSpPr>
              <p:nvPr userDrawn="1"/>
            </p:nvSpPr>
            <p:spPr bwMode="auto">
              <a:xfrm>
                <a:off x="303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Freeform 8">
                <a:extLst>
                  <a:ext uri="{FF2B5EF4-FFF2-40B4-BE49-F238E27FC236}">
                    <a16:creationId xmlns:a16="http://schemas.microsoft.com/office/drawing/2014/main" id="{8428BF00-BCAB-470C-AE38-88DF1C74B65D}"/>
                  </a:ext>
                </a:extLst>
              </p:cNvPr>
              <p:cNvSpPr>
                <a:spLocks/>
              </p:cNvSpPr>
              <p:nvPr userDrawn="1"/>
            </p:nvSpPr>
            <p:spPr bwMode="auto">
              <a:xfrm>
                <a:off x="304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Freeform 9">
                <a:extLst>
                  <a:ext uri="{FF2B5EF4-FFF2-40B4-BE49-F238E27FC236}">
                    <a16:creationId xmlns:a16="http://schemas.microsoft.com/office/drawing/2014/main" id="{553CB0EC-C9C6-4BAF-9086-DBB6FC09BDB4}"/>
                  </a:ext>
                </a:extLst>
              </p:cNvPr>
              <p:cNvSpPr>
                <a:spLocks/>
              </p:cNvSpPr>
              <p:nvPr userDrawn="1"/>
            </p:nvSpPr>
            <p:spPr bwMode="auto">
              <a:xfrm>
                <a:off x="306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Freeform 10">
                <a:extLst>
                  <a:ext uri="{FF2B5EF4-FFF2-40B4-BE49-F238E27FC236}">
                    <a16:creationId xmlns:a16="http://schemas.microsoft.com/office/drawing/2014/main" id="{5CB17DE2-F25B-4001-B02B-7B9DC12E5E34}"/>
                  </a:ext>
                </a:extLst>
              </p:cNvPr>
              <p:cNvSpPr>
                <a:spLocks/>
              </p:cNvSpPr>
              <p:nvPr userDrawn="1"/>
            </p:nvSpPr>
            <p:spPr bwMode="auto">
              <a:xfrm>
                <a:off x="307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Freeform 11">
                <a:extLst>
                  <a:ext uri="{FF2B5EF4-FFF2-40B4-BE49-F238E27FC236}">
                    <a16:creationId xmlns:a16="http://schemas.microsoft.com/office/drawing/2014/main" id="{8BEAD781-4CFD-4C12-9CF3-29BF34675A6C}"/>
                  </a:ext>
                </a:extLst>
              </p:cNvPr>
              <p:cNvSpPr>
                <a:spLocks/>
              </p:cNvSpPr>
              <p:nvPr userDrawn="1"/>
            </p:nvSpPr>
            <p:spPr bwMode="auto">
              <a:xfrm>
                <a:off x="308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Freeform 12">
                <a:extLst>
                  <a:ext uri="{FF2B5EF4-FFF2-40B4-BE49-F238E27FC236}">
                    <a16:creationId xmlns:a16="http://schemas.microsoft.com/office/drawing/2014/main" id="{E6D16A2E-158E-4D47-A01D-34C22A82E3B5}"/>
                  </a:ext>
                </a:extLst>
              </p:cNvPr>
              <p:cNvSpPr>
                <a:spLocks/>
              </p:cNvSpPr>
              <p:nvPr userDrawn="1"/>
            </p:nvSpPr>
            <p:spPr bwMode="auto">
              <a:xfrm>
                <a:off x="310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5" name="Freeform 13">
                <a:extLst>
                  <a:ext uri="{FF2B5EF4-FFF2-40B4-BE49-F238E27FC236}">
                    <a16:creationId xmlns:a16="http://schemas.microsoft.com/office/drawing/2014/main" id="{AED97828-E548-4578-8359-80296410D2AE}"/>
                  </a:ext>
                </a:extLst>
              </p:cNvPr>
              <p:cNvSpPr>
                <a:spLocks/>
              </p:cNvSpPr>
              <p:nvPr userDrawn="1"/>
            </p:nvSpPr>
            <p:spPr bwMode="auto">
              <a:xfrm>
                <a:off x="311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6" name="Freeform 14">
                <a:extLst>
                  <a:ext uri="{FF2B5EF4-FFF2-40B4-BE49-F238E27FC236}">
                    <a16:creationId xmlns:a16="http://schemas.microsoft.com/office/drawing/2014/main" id="{F7267075-8E07-4917-8244-35656CC7ADE1}"/>
                  </a:ext>
                </a:extLst>
              </p:cNvPr>
              <p:cNvSpPr>
                <a:spLocks/>
              </p:cNvSpPr>
              <p:nvPr userDrawn="1"/>
            </p:nvSpPr>
            <p:spPr bwMode="auto">
              <a:xfrm>
                <a:off x="312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7" name="Freeform 15">
                <a:extLst>
                  <a:ext uri="{FF2B5EF4-FFF2-40B4-BE49-F238E27FC236}">
                    <a16:creationId xmlns:a16="http://schemas.microsoft.com/office/drawing/2014/main" id="{A4F77621-2D06-49F4-8A34-53EC14EED45E}"/>
                  </a:ext>
                </a:extLst>
              </p:cNvPr>
              <p:cNvSpPr>
                <a:spLocks/>
              </p:cNvSpPr>
              <p:nvPr userDrawn="1"/>
            </p:nvSpPr>
            <p:spPr bwMode="auto">
              <a:xfrm>
                <a:off x="314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8" name="Freeform 16">
                <a:extLst>
                  <a:ext uri="{FF2B5EF4-FFF2-40B4-BE49-F238E27FC236}">
                    <a16:creationId xmlns:a16="http://schemas.microsoft.com/office/drawing/2014/main" id="{928E2D21-CEF7-48EF-8754-9F44CE9A484F}"/>
                  </a:ext>
                </a:extLst>
              </p:cNvPr>
              <p:cNvSpPr>
                <a:spLocks/>
              </p:cNvSpPr>
              <p:nvPr userDrawn="1"/>
            </p:nvSpPr>
            <p:spPr bwMode="auto">
              <a:xfrm>
                <a:off x="315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9" name="Freeform 17">
                <a:extLst>
                  <a:ext uri="{FF2B5EF4-FFF2-40B4-BE49-F238E27FC236}">
                    <a16:creationId xmlns:a16="http://schemas.microsoft.com/office/drawing/2014/main" id="{0DB2852F-F8D1-4CD9-9DAB-C5A9E1C43E75}"/>
                  </a:ext>
                </a:extLst>
              </p:cNvPr>
              <p:cNvSpPr>
                <a:spLocks/>
              </p:cNvSpPr>
              <p:nvPr userDrawn="1"/>
            </p:nvSpPr>
            <p:spPr bwMode="auto">
              <a:xfrm>
                <a:off x="317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0" name="Freeform 18">
                <a:extLst>
                  <a:ext uri="{FF2B5EF4-FFF2-40B4-BE49-F238E27FC236}">
                    <a16:creationId xmlns:a16="http://schemas.microsoft.com/office/drawing/2014/main" id="{812D30EC-663E-4B69-B861-28C0D98B8A4C}"/>
                  </a:ext>
                </a:extLst>
              </p:cNvPr>
              <p:cNvSpPr>
                <a:spLocks/>
              </p:cNvSpPr>
              <p:nvPr userDrawn="1"/>
            </p:nvSpPr>
            <p:spPr bwMode="auto">
              <a:xfrm>
                <a:off x="318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1" name="Freeform 19">
                <a:extLst>
                  <a:ext uri="{FF2B5EF4-FFF2-40B4-BE49-F238E27FC236}">
                    <a16:creationId xmlns:a16="http://schemas.microsoft.com/office/drawing/2014/main" id="{6AC47467-0365-43F7-8D07-EB5A2C615EC6}"/>
                  </a:ext>
                </a:extLst>
              </p:cNvPr>
              <p:cNvSpPr>
                <a:spLocks/>
              </p:cNvSpPr>
              <p:nvPr userDrawn="1"/>
            </p:nvSpPr>
            <p:spPr bwMode="auto">
              <a:xfrm>
                <a:off x="319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2" name="Freeform 20">
                <a:extLst>
                  <a:ext uri="{FF2B5EF4-FFF2-40B4-BE49-F238E27FC236}">
                    <a16:creationId xmlns:a16="http://schemas.microsoft.com/office/drawing/2014/main" id="{7CA17727-4CD7-4082-AFCC-B41420110B97}"/>
                  </a:ext>
                </a:extLst>
              </p:cNvPr>
              <p:cNvSpPr>
                <a:spLocks/>
              </p:cNvSpPr>
              <p:nvPr userDrawn="1"/>
            </p:nvSpPr>
            <p:spPr bwMode="auto">
              <a:xfrm>
                <a:off x="3209"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3" name="Freeform 21">
                <a:extLst>
                  <a:ext uri="{FF2B5EF4-FFF2-40B4-BE49-F238E27FC236}">
                    <a16:creationId xmlns:a16="http://schemas.microsoft.com/office/drawing/2014/main" id="{55A488FF-9FDB-463A-8107-AAAA2B17F3A2}"/>
                  </a:ext>
                </a:extLst>
              </p:cNvPr>
              <p:cNvSpPr>
                <a:spLocks/>
              </p:cNvSpPr>
              <p:nvPr userDrawn="1"/>
            </p:nvSpPr>
            <p:spPr bwMode="auto">
              <a:xfrm>
                <a:off x="3222"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4" name="Freeform 22">
                <a:extLst>
                  <a:ext uri="{FF2B5EF4-FFF2-40B4-BE49-F238E27FC236}">
                    <a16:creationId xmlns:a16="http://schemas.microsoft.com/office/drawing/2014/main" id="{45581389-EB6E-43AF-9151-8C83CADA705B}"/>
                  </a:ext>
                </a:extLst>
              </p:cNvPr>
              <p:cNvSpPr>
                <a:spLocks/>
              </p:cNvSpPr>
              <p:nvPr userDrawn="1"/>
            </p:nvSpPr>
            <p:spPr bwMode="auto">
              <a:xfrm>
                <a:off x="323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5" name="Freeform 23">
                <a:extLst>
                  <a:ext uri="{FF2B5EF4-FFF2-40B4-BE49-F238E27FC236}">
                    <a16:creationId xmlns:a16="http://schemas.microsoft.com/office/drawing/2014/main" id="{CBF4B9FB-96D8-4B85-9E35-BB94C34643F8}"/>
                  </a:ext>
                </a:extLst>
              </p:cNvPr>
              <p:cNvSpPr>
                <a:spLocks/>
              </p:cNvSpPr>
              <p:nvPr userDrawn="1"/>
            </p:nvSpPr>
            <p:spPr bwMode="auto">
              <a:xfrm>
                <a:off x="3252"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6" name="Freeform 24">
                <a:extLst>
                  <a:ext uri="{FF2B5EF4-FFF2-40B4-BE49-F238E27FC236}">
                    <a16:creationId xmlns:a16="http://schemas.microsoft.com/office/drawing/2014/main" id="{CF86A6B3-BB63-4A8A-818A-6DA552E3C5A2}"/>
                  </a:ext>
                </a:extLst>
              </p:cNvPr>
              <p:cNvSpPr>
                <a:spLocks/>
              </p:cNvSpPr>
              <p:nvPr userDrawn="1"/>
            </p:nvSpPr>
            <p:spPr bwMode="auto">
              <a:xfrm>
                <a:off x="326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7" name="Freeform 25">
                <a:extLst>
                  <a:ext uri="{FF2B5EF4-FFF2-40B4-BE49-F238E27FC236}">
                    <a16:creationId xmlns:a16="http://schemas.microsoft.com/office/drawing/2014/main" id="{9B4EC775-309C-4E39-9F61-51B4EBB00B44}"/>
                  </a:ext>
                </a:extLst>
              </p:cNvPr>
              <p:cNvSpPr>
                <a:spLocks/>
              </p:cNvSpPr>
              <p:nvPr userDrawn="1"/>
            </p:nvSpPr>
            <p:spPr bwMode="auto">
              <a:xfrm>
                <a:off x="327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8" name="Freeform 26">
                <a:extLst>
                  <a:ext uri="{FF2B5EF4-FFF2-40B4-BE49-F238E27FC236}">
                    <a16:creationId xmlns:a16="http://schemas.microsoft.com/office/drawing/2014/main" id="{67B25F91-E476-428F-9842-78B4FFFA9F90}"/>
                  </a:ext>
                </a:extLst>
              </p:cNvPr>
              <p:cNvSpPr>
                <a:spLocks/>
              </p:cNvSpPr>
              <p:nvPr userDrawn="1"/>
            </p:nvSpPr>
            <p:spPr bwMode="auto">
              <a:xfrm>
                <a:off x="329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9" name="Freeform 27">
                <a:extLst>
                  <a:ext uri="{FF2B5EF4-FFF2-40B4-BE49-F238E27FC236}">
                    <a16:creationId xmlns:a16="http://schemas.microsoft.com/office/drawing/2014/main" id="{5374A61D-DC5C-46B1-8180-71D7B878CFCB}"/>
                  </a:ext>
                </a:extLst>
              </p:cNvPr>
              <p:cNvSpPr>
                <a:spLocks/>
              </p:cNvSpPr>
              <p:nvPr userDrawn="1"/>
            </p:nvSpPr>
            <p:spPr bwMode="auto">
              <a:xfrm>
                <a:off x="330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0" name="Freeform 28">
                <a:extLst>
                  <a:ext uri="{FF2B5EF4-FFF2-40B4-BE49-F238E27FC236}">
                    <a16:creationId xmlns:a16="http://schemas.microsoft.com/office/drawing/2014/main" id="{373F6D33-B24A-407D-B3BD-736B6D1CF129}"/>
                  </a:ext>
                </a:extLst>
              </p:cNvPr>
              <p:cNvSpPr>
                <a:spLocks/>
              </p:cNvSpPr>
              <p:nvPr userDrawn="1"/>
            </p:nvSpPr>
            <p:spPr bwMode="auto">
              <a:xfrm>
                <a:off x="331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1" name="Freeform 29">
                <a:extLst>
                  <a:ext uri="{FF2B5EF4-FFF2-40B4-BE49-F238E27FC236}">
                    <a16:creationId xmlns:a16="http://schemas.microsoft.com/office/drawing/2014/main" id="{91122172-B0E2-4DB6-9C1B-8E59265535D8}"/>
                  </a:ext>
                </a:extLst>
              </p:cNvPr>
              <p:cNvSpPr>
                <a:spLocks/>
              </p:cNvSpPr>
              <p:nvPr userDrawn="1"/>
            </p:nvSpPr>
            <p:spPr bwMode="auto">
              <a:xfrm>
                <a:off x="333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2" name="Freeform 30">
                <a:extLst>
                  <a:ext uri="{FF2B5EF4-FFF2-40B4-BE49-F238E27FC236}">
                    <a16:creationId xmlns:a16="http://schemas.microsoft.com/office/drawing/2014/main" id="{681BFB3A-773B-4EE9-8634-5BBA453275EC}"/>
                  </a:ext>
                </a:extLst>
              </p:cNvPr>
              <p:cNvSpPr>
                <a:spLocks/>
              </p:cNvSpPr>
              <p:nvPr userDrawn="1"/>
            </p:nvSpPr>
            <p:spPr bwMode="auto">
              <a:xfrm>
                <a:off x="334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3" name="Freeform 31">
                <a:extLst>
                  <a:ext uri="{FF2B5EF4-FFF2-40B4-BE49-F238E27FC236}">
                    <a16:creationId xmlns:a16="http://schemas.microsoft.com/office/drawing/2014/main" id="{E8635334-5D43-4833-811F-7B9376BE6C26}"/>
                  </a:ext>
                </a:extLst>
              </p:cNvPr>
              <p:cNvSpPr>
                <a:spLocks/>
              </p:cNvSpPr>
              <p:nvPr userDrawn="1"/>
            </p:nvSpPr>
            <p:spPr bwMode="auto">
              <a:xfrm>
                <a:off x="336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4" name="Freeform 32">
                <a:extLst>
                  <a:ext uri="{FF2B5EF4-FFF2-40B4-BE49-F238E27FC236}">
                    <a16:creationId xmlns:a16="http://schemas.microsoft.com/office/drawing/2014/main" id="{223BAB2C-4A0C-4CCF-BF8B-8E81E239EF82}"/>
                  </a:ext>
                </a:extLst>
              </p:cNvPr>
              <p:cNvSpPr>
                <a:spLocks/>
              </p:cNvSpPr>
              <p:nvPr userDrawn="1"/>
            </p:nvSpPr>
            <p:spPr bwMode="auto">
              <a:xfrm>
                <a:off x="337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5" name="Freeform 33">
                <a:extLst>
                  <a:ext uri="{FF2B5EF4-FFF2-40B4-BE49-F238E27FC236}">
                    <a16:creationId xmlns:a16="http://schemas.microsoft.com/office/drawing/2014/main" id="{3B72F920-0971-4423-9362-38DDB7F8F6B4}"/>
                  </a:ext>
                </a:extLst>
              </p:cNvPr>
              <p:cNvSpPr>
                <a:spLocks/>
              </p:cNvSpPr>
              <p:nvPr userDrawn="1"/>
            </p:nvSpPr>
            <p:spPr bwMode="auto">
              <a:xfrm>
                <a:off x="338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6" name="Freeform 34">
                <a:extLst>
                  <a:ext uri="{FF2B5EF4-FFF2-40B4-BE49-F238E27FC236}">
                    <a16:creationId xmlns:a16="http://schemas.microsoft.com/office/drawing/2014/main" id="{CC174039-B072-41C9-A41C-04904F6E1BE2}"/>
                  </a:ext>
                </a:extLst>
              </p:cNvPr>
              <p:cNvSpPr>
                <a:spLocks/>
              </p:cNvSpPr>
              <p:nvPr userDrawn="1"/>
            </p:nvSpPr>
            <p:spPr bwMode="auto">
              <a:xfrm>
                <a:off x="340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7" name="Freeform 35">
                <a:extLst>
                  <a:ext uri="{FF2B5EF4-FFF2-40B4-BE49-F238E27FC236}">
                    <a16:creationId xmlns:a16="http://schemas.microsoft.com/office/drawing/2014/main" id="{9A0F1316-2895-4581-A4AB-9C1BF88179FB}"/>
                  </a:ext>
                </a:extLst>
              </p:cNvPr>
              <p:cNvSpPr>
                <a:spLocks/>
              </p:cNvSpPr>
              <p:nvPr userDrawn="1"/>
            </p:nvSpPr>
            <p:spPr bwMode="auto">
              <a:xfrm>
                <a:off x="341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8" name="Freeform 36">
                <a:extLst>
                  <a:ext uri="{FF2B5EF4-FFF2-40B4-BE49-F238E27FC236}">
                    <a16:creationId xmlns:a16="http://schemas.microsoft.com/office/drawing/2014/main" id="{05839E88-8C78-4949-9A53-7A067C2407EF}"/>
                  </a:ext>
                </a:extLst>
              </p:cNvPr>
              <p:cNvSpPr>
                <a:spLocks/>
              </p:cNvSpPr>
              <p:nvPr userDrawn="1"/>
            </p:nvSpPr>
            <p:spPr bwMode="auto">
              <a:xfrm>
                <a:off x="342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9" name="Freeform 37">
                <a:extLst>
                  <a:ext uri="{FF2B5EF4-FFF2-40B4-BE49-F238E27FC236}">
                    <a16:creationId xmlns:a16="http://schemas.microsoft.com/office/drawing/2014/main" id="{B7F19E63-1375-458F-A5DB-68519E3D2437}"/>
                  </a:ext>
                </a:extLst>
              </p:cNvPr>
              <p:cNvSpPr>
                <a:spLocks/>
              </p:cNvSpPr>
              <p:nvPr userDrawn="1"/>
            </p:nvSpPr>
            <p:spPr bwMode="auto">
              <a:xfrm>
                <a:off x="344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0" name="Freeform 38">
                <a:extLst>
                  <a:ext uri="{FF2B5EF4-FFF2-40B4-BE49-F238E27FC236}">
                    <a16:creationId xmlns:a16="http://schemas.microsoft.com/office/drawing/2014/main" id="{AD42674E-2B0F-44B8-AE44-EF0C1153A02F}"/>
                  </a:ext>
                </a:extLst>
              </p:cNvPr>
              <p:cNvSpPr>
                <a:spLocks/>
              </p:cNvSpPr>
              <p:nvPr userDrawn="1"/>
            </p:nvSpPr>
            <p:spPr bwMode="auto">
              <a:xfrm>
                <a:off x="345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1" name="Freeform 39">
                <a:extLst>
                  <a:ext uri="{FF2B5EF4-FFF2-40B4-BE49-F238E27FC236}">
                    <a16:creationId xmlns:a16="http://schemas.microsoft.com/office/drawing/2014/main" id="{7C4133A1-FD75-4D29-AE0F-1008FB82B2FA}"/>
                  </a:ext>
                </a:extLst>
              </p:cNvPr>
              <p:cNvSpPr>
                <a:spLocks/>
              </p:cNvSpPr>
              <p:nvPr userDrawn="1"/>
            </p:nvSpPr>
            <p:spPr bwMode="auto">
              <a:xfrm>
                <a:off x="347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2" name="Freeform 40">
                <a:extLst>
                  <a:ext uri="{FF2B5EF4-FFF2-40B4-BE49-F238E27FC236}">
                    <a16:creationId xmlns:a16="http://schemas.microsoft.com/office/drawing/2014/main" id="{113AD8B1-BDD3-4334-A1B2-D877EFA365F2}"/>
                  </a:ext>
                </a:extLst>
              </p:cNvPr>
              <p:cNvSpPr>
                <a:spLocks/>
              </p:cNvSpPr>
              <p:nvPr userDrawn="1"/>
            </p:nvSpPr>
            <p:spPr bwMode="auto">
              <a:xfrm>
                <a:off x="348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3" name="Freeform 41">
                <a:extLst>
                  <a:ext uri="{FF2B5EF4-FFF2-40B4-BE49-F238E27FC236}">
                    <a16:creationId xmlns:a16="http://schemas.microsoft.com/office/drawing/2014/main" id="{6E1D3A9F-2647-413F-82B4-536EB9F682F2}"/>
                  </a:ext>
                </a:extLst>
              </p:cNvPr>
              <p:cNvSpPr>
                <a:spLocks/>
              </p:cNvSpPr>
              <p:nvPr userDrawn="1"/>
            </p:nvSpPr>
            <p:spPr bwMode="auto">
              <a:xfrm>
                <a:off x="349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4" name="Freeform 42">
                <a:extLst>
                  <a:ext uri="{FF2B5EF4-FFF2-40B4-BE49-F238E27FC236}">
                    <a16:creationId xmlns:a16="http://schemas.microsoft.com/office/drawing/2014/main" id="{EFAC78A9-F85A-4603-B81C-AEFA3F0AA4B9}"/>
                  </a:ext>
                </a:extLst>
              </p:cNvPr>
              <p:cNvSpPr>
                <a:spLocks/>
              </p:cNvSpPr>
              <p:nvPr userDrawn="1"/>
            </p:nvSpPr>
            <p:spPr bwMode="auto">
              <a:xfrm>
                <a:off x="3509"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5" name="Freeform 43">
                <a:extLst>
                  <a:ext uri="{FF2B5EF4-FFF2-40B4-BE49-F238E27FC236}">
                    <a16:creationId xmlns:a16="http://schemas.microsoft.com/office/drawing/2014/main" id="{EFA6E5FA-C716-4BFF-8BA9-EF897C840786}"/>
                  </a:ext>
                </a:extLst>
              </p:cNvPr>
              <p:cNvSpPr>
                <a:spLocks/>
              </p:cNvSpPr>
              <p:nvPr userDrawn="1"/>
            </p:nvSpPr>
            <p:spPr bwMode="auto">
              <a:xfrm>
                <a:off x="3522"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6" name="Freeform 44">
                <a:extLst>
                  <a:ext uri="{FF2B5EF4-FFF2-40B4-BE49-F238E27FC236}">
                    <a16:creationId xmlns:a16="http://schemas.microsoft.com/office/drawing/2014/main" id="{DC87CF29-5FFD-4670-B958-40C1280A3F2C}"/>
                  </a:ext>
                </a:extLst>
              </p:cNvPr>
              <p:cNvSpPr>
                <a:spLocks/>
              </p:cNvSpPr>
              <p:nvPr userDrawn="1"/>
            </p:nvSpPr>
            <p:spPr bwMode="auto">
              <a:xfrm>
                <a:off x="353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7" name="Freeform 45">
                <a:extLst>
                  <a:ext uri="{FF2B5EF4-FFF2-40B4-BE49-F238E27FC236}">
                    <a16:creationId xmlns:a16="http://schemas.microsoft.com/office/drawing/2014/main" id="{8AAB8C7C-42B5-4536-9D32-0C95BE159D7B}"/>
                  </a:ext>
                </a:extLst>
              </p:cNvPr>
              <p:cNvSpPr>
                <a:spLocks/>
              </p:cNvSpPr>
              <p:nvPr userDrawn="1"/>
            </p:nvSpPr>
            <p:spPr bwMode="auto">
              <a:xfrm>
                <a:off x="355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8" name="Freeform 46">
                <a:extLst>
                  <a:ext uri="{FF2B5EF4-FFF2-40B4-BE49-F238E27FC236}">
                    <a16:creationId xmlns:a16="http://schemas.microsoft.com/office/drawing/2014/main" id="{4B0A876D-B0CF-4737-BBF2-C2DBF7A1000A}"/>
                  </a:ext>
                </a:extLst>
              </p:cNvPr>
              <p:cNvSpPr>
                <a:spLocks/>
              </p:cNvSpPr>
              <p:nvPr userDrawn="1"/>
            </p:nvSpPr>
            <p:spPr bwMode="auto">
              <a:xfrm>
                <a:off x="356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9" name="Freeform 47">
                <a:extLst>
                  <a:ext uri="{FF2B5EF4-FFF2-40B4-BE49-F238E27FC236}">
                    <a16:creationId xmlns:a16="http://schemas.microsoft.com/office/drawing/2014/main" id="{BDD80CE5-4628-4F98-B099-C6F19DF2EB12}"/>
                  </a:ext>
                </a:extLst>
              </p:cNvPr>
              <p:cNvSpPr>
                <a:spLocks/>
              </p:cNvSpPr>
              <p:nvPr userDrawn="1"/>
            </p:nvSpPr>
            <p:spPr bwMode="auto">
              <a:xfrm>
                <a:off x="3579"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0" name="Freeform 48">
                <a:extLst>
                  <a:ext uri="{FF2B5EF4-FFF2-40B4-BE49-F238E27FC236}">
                    <a16:creationId xmlns:a16="http://schemas.microsoft.com/office/drawing/2014/main" id="{7DEC107A-E26F-4657-969A-A069CE2E70A6}"/>
                  </a:ext>
                </a:extLst>
              </p:cNvPr>
              <p:cNvSpPr>
                <a:spLocks/>
              </p:cNvSpPr>
              <p:nvPr userDrawn="1"/>
            </p:nvSpPr>
            <p:spPr bwMode="auto">
              <a:xfrm>
                <a:off x="3592"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1" name="Freeform 49">
                <a:extLst>
                  <a:ext uri="{FF2B5EF4-FFF2-40B4-BE49-F238E27FC236}">
                    <a16:creationId xmlns:a16="http://schemas.microsoft.com/office/drawing/2014/main" id="{85B16646-57A4-4FC4-8063-A616E01B641D}"/>
                  </a:ext>
                </a:extLst>
              </p:cNvPr>
              <p:cNvSpPr>
                <a:spLocks/>
              </p:cNvSpPr>
              <p:nvPr userDrawn="1"/>
            </p:nvSpPr>
            <p:spPr bwMode="auto">
              <a:xfrm>
                <a:off x="360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2" name="Freeform 50">
                <a:extLst>
                  <a:ext uri="{FF2B5EF4-FFF2-40B4-BE49-F238E27FC236}">
                    <a16:creationId xmlns:a16="http://schemas.microsoft.com/office/drawing/2014/main" id="{A18DE30B-1954-4E91-8234-237FAF1EBB19}"/>
                  </a:ext>
                </a:extLst>
              </p:cNvPr>
              <p:cNvSpPr>
                <a:spLocks/>
              </p:cNvSpPr>
              <p:nvPr userDrawn="1"/>
            </p:nvSpPr>
            <p:spPr bwMode="auto">
              <a:xfrm>
                <a:off x="361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3" name="Freeform 51">
                <a:extLst>
                  <a:ext uri="{FF2B5EF4-FFF2-40B4-BE49-F238E27FC236}">
                    <a16:creationId xmlns:a16="http://schemas.microsoft.com/office/drawing/2014/main" id="{8DB50871-A797-4E63-B2DF-F476E05E252A}"/>
                  </a:ext>
                </a:extLst>
              </p:cNvPr>
              <p:cNvSpPr>
                <a:spLocks/>
              </p:cNvSpPr>
              <p:nvPr userDrawn="1"/>
            </p:nvSpPr>
            <p:spPr bwMode="auto">
              <a:xfrm>
                <a:off x="363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4" name="Freeform 52">
                <a:extLst>
                  <a:ext uri="{FF2B5EF4-FFF2-40B4-BE49-F238E27FC236}">
                    <a16:creationId xmlns:a16="http://schemas.microsoft.com/office/drawing/2014/main" id="{26047189-D0F2-443A-B570-E19C4B7C144B}"/>
                  </a:ext>
                </a:extLst>
              </p:cNvPr>
              <p:cNvSpPr>
                <a:spLocks/>
              </p:cNvSpPr>
              <p:nvPr userDrawn="1"/>
            </p:nvSpPr>
            <p:spPr bwMode="auto">
              <a:xfrm>
                <a:off x="364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5" name="Freeform 53">
                <a:extLst>
                  <a:ext uri="{FF2B5EF4-FFF2-40B4-BE49-F238E27FC236}">
                    <a16:creationId xmlns:a16="http://schemas.microsoft.com/office/drawing/2014/main" id="{17296E06-BF2C-4BE2-8FA8-BBCEC820F7FE}"/>
                  </a:ext>
                </a:extLst>
              </p:cNvPr>
              <p:cNvSpPr>
                <a:spLocks/>
              </p:cNvSpPr>
              <p:nvPr userDrawn="1"/>
            </p:nvSpPr>
            <p:spPr bwMode="auto">
              <a:xfrm>
                <a:off x="366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6" name="Freeform 54">
                <a:extLst>
                  <a:ext uri="{FF2B5EF4-FFF2-40B4-BE49-F238E27FC236}">
                    <a16:creationId xmlns:a16="http://schemas.microsoft.com/office/drawing/2014/main" id="{D58E8BBF-1A89-4C3C-9D99-F497EF5C103D}"/>
                  </a:ext>
                </a:extLst>
              </p:cNvPr>
              <p:cNvSpPr>
                <a:spLocks/>
              </p:cNvSpPr>
              <p:nvPr userDrawn="1"/>
            </p:nvSpPr>
            <p:spPr bwMode="auto">
              <a:xfrm>
                <a:off x="367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7" name="Freeform 55">
                <a:extLst>
                  <a:ext uri="{FF2B5EF4-FFF2-40B4-BE49-F238E27FC236}">
                    <a16:creationId xmlns:a16="http://schemas.microsoft.com/office/drawing/2014/main" id="{1E52505F-5CEC-4ABD-812B-CD64D3045F9B}"/>
                  </a:ext>
                </a:extLst>
              </p:cNvPr>
              <p:cNvSpPr>
                <a:spLocks/>
              </p:cNvSpPr>
              <p:nvPr userDrawn="1"/>
            </p:nvSpPr>
            <p:spPr bwMode="auto">
              <a:xfrm>
                <a:off x="368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8" name="Freeform 56">
                <a:extLst>
                  <a:ext uri="{FF2B5EF4-FFF2-40B4-BE49-F238E27FC236}">
                    <a16:creationId xmlns:a16="http://schemas.microsoft.com/office/drawing/2014/main" id="{A6063D5D-EDFC-4CCC-98B9-F9AEA8185688}"/>
                  </a:ext>
                </a:extLst>
              </p:cNvPr>
              <p:cNvSpPr>
                <a:spLocks/>
              </p:cNvSpPr>
              <p:nvPr userDrawn="1"/>
            </p:nvSpPr>
            <p:spPr bwMode="auto">
              <a:xfrm>
                <a:off x="370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9" name="Freeform 57">
                <a:extLst>
                  <a:ext uri="{FF2B5EF4-FFF2-40B4-BE49-F238E27FC236}">
                    <a16:creationId xmlns:a16="http://schemas.microsoft.com/office/drawing/2014/main" id="{11B9AA7D-0861-4BBA-958E-31D9D5B92B52}"/>
                  </a:ext>
                </a:extLst>
              </p:cNvPr>
              <p:cNvSpPr>
                <a:spLocks/>
              </p:cNvSpPr>
              <p:nvPr userDrawn="1"/>
            </p:nvSpPr>
            <p:spPr bwMode="auto">
              <a:xfrm>
                <a:off x="371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0" name="Freeform 58">
                <a:extLst>
                  <a:ext uri="{FF2B5EF4-FFF2-40B4-BE49-F238E27FC236}">
                    <a16:creationId xmlns:a16="http://schemas.microsoft.com/office/drawing/2014/main" id="{135D0EF0-C56C-4658-930F-A7D2194B8EC4}"/>
                  </a:ext>
                </a:extLst>
              </p:cNvPr>
              <p:cNvSpPr>
                <a:spLocks/>
              </p:cNvSpPr>
              <p:nvPr userDrawn="1"/>
            </p:nvSpPr>
            <p:spPr bwMode="auto">
              <a:xfrm>
                <a:off x="372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1" name="Freeform 59">
                <a:extLst>
                  <a:ext uri="{FF2B5EF4-FFF2-40B4-BE49-F238E27FC236}">
                    <a16:creationId xmlns:a16="http://schemas.microsoft.com/office/drawing/2014/main" id="{5A81E0F2-30C7-4F74-9D8B-CA46AA532969}"/>
                  </a:ext>
                </a:extLst>
              </p:cNvPr>
              <p:cNvSpPr>
                <a:spLocks/>
              </p:cNvSpPr>
              <p:nvPr userDrawn="1"/>
            </p:nvSpPr>
            <p:spPr bwMode="auto">
              <a:xfrm>
                <a:off x="372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2" name="Freeform 60">
                <a:extLst>
                  <a:ext uri="{FF2B5EF4-FFF2-40B4-BE49-F238E27FC236}">
                    <a16:creationId xmlns:a16="http://schemas.microsoft.com/office/drawing/2014/main" id="{8F6A0C2D-FD0C-40CF-A9FE-13D3DCA4E7F2}"/>
                  </a:ext>
                </a:extLst>
              </p:cNvPr>
              <p:cNvSpPr>
                <a:spLocks/>
              </p:cNvSpPr>
              <p:nvPr userDrawn="1"/>
            </p:nvSpPr>
            <p:spPr bwMode="auto">
              <a:xfrm>
                <a:off x="393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3" name="Freeform 61">
                <a:extLst>
                  <a:ext uri="{FF2B5EF4-FFF2-40B4-BE49-F238E27FC236}">
                    <a16:creationId xmlns:a16="http://schemas.microsoft.com/office/drawing/2014/main" id="{9EB4F2F8-4EA4-40C2-9706-4D8B9B56E6D1}"/>
                  </a:ext>
                </a:extLst>
              </p:cNvPr>
              <p:cNvSpPr>
                <a:spLocks/>
              </p:cNvSpPr>
              <p:nvPr userDrawn="1"/>
            </p:nvSpPr>
            <p:spPr bwMode="auto">
              <a:xfrm>
                <a:off x="394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4" name="Freeform 62">
                <a:extLst>
                  <a:ext uri="{FF2B5EF4-FFF2-40B4-BE49-F238E27FC236}">
                    <a16:creationId xmlns:a16="http://schemas.microsoft.com/office/drawing/2014/main" id="{723FA750-3E6B-40CE-84EE-ED21B2CD77E2}"/>
                  </a:ext>
                </a:extLst>
              </p:cNvPr>
              <p:cNvSpPr>
                <a:spLocks/>
              </p:cNvSpPr>
              <p:nvPr userDrawn="1"/>
            </p:nvSpPr>
            <p:spPr bwMode="auto">
              <a:xfrm>
                <a:off x="395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5" name="Freeform 63">
                <a:extLst>
                  <a:ext uri="{FF2B5EF4-FFF2-40B4-BE49-F238E27FC236}">
                    <a16:creationId xmlns:a16="http://schemas.microsoft.com/office/drawing/2014/main" id="{DFC8F849-A327-40B1-8D06-A09199814433}"/>
                  </a:ext>
                </a:extLst>
              </p:cNvPr>
              <p:cNvSpPr>
                <a:spLocks/>
              </p:cNvSpPr>
              <p:nvPr userDrawn="1"/>
            </p:nvSpPr>
            <p:spPr bwMode="auto">
              <a:xfrm>
                <a:off x="397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6" name="Freeform 64">
                <a:extLst>
                  <a:ext uri="{FF2B5EF4-FFF2-40B4-BE49-F238E27FC236}">
                    <a16:creationId xmlns:a16="http://schemas.microsoft.com/office/drawing/2014/main" id="{6596ECE5-C03C-4F22-A276-0A5470A32273}"/>
                  </a:ext>
                </a:extLst>
              </p:cNvPr>
              <p:cNvSpPr>
                <a:spLocks/>
              </p:cNvSpPr>
              <p:nvPr userDrawn="1"/>
            </p:nvSpPr>
            <p:spPr bwMode="auto">
              <a:xfrm>
                <a:off x="398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7" name="Freeform 65">
                <a:extLst>
                  <a:ext uri="{FF2B5EF4-FFF2-40B4-BE49-F238E27FC236}">
                    <a16:creationId xmlns:a16="http://schemas.microsoft.com/office/drawing/2014/main" id="{001D27FD-3C07-4C84-AB8C-BC033DF3B58D}"/>
                  </a:ext>
                </a:extLst>
              </p:cNvPr>
              <p:cNvSpPr>
                <a:spLocks/>
              </p:cNvSpPr>
              <p:nvPr userDrawn="1"/>
            </p:nvSpPr>
            <p:spPr bwMode="auto">
              <a:xfrm>
                <a:off x="400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8" name="Freeform 66">
                <a:extLst>
                  <a:ext uri="{FF2B5EF4-FFF2-40B4-BE49-F238E27FC236}">
                    <a16:creationId xmlns:a16="http://schemas.microsoft.com/office/drawing/2014/main" id="{EEBD84FA-2475-43EC-9D5E-EB7F960D3388}"/>
                  </a:ext>
                </a:extLst>
              </p:cNvPr>
              <p:cNvSpPr>
                <a:spLocks/>
              </p:cNvSpPr>
              <p:nvPr userDrawn="1"/>
            </p:nvSpPr>
            <p:spPr bwMode="auto">
              <a:xfrm>
                <a:off x="401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9" name="Freeform 67">
                <a:extLst>
                  <a:ext uri="{FF2B5EF4-FFF2-40B4-BE49-F238E27FC236}">
                    <a16:creationId xmlns:a16="http://schemas.microsoft.com/office/drawing/2014/main" id="{CE5B8EC3-6BEA-4890-9F33-1527102F0EBA}"/>
                  </a:ext>
                </a:extLst>
              </p:cNvPr>
              <p:cNvSpPr>
                <a:spLocks/>
              </p:cNvSpPr>
              <p:nvPr userDrawn="1"/>
            </p:nvSpPr>
            <p:spPr bwMode="auto">
              <a:xfrm>
                <a:off x="402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0" name="Freeform 68">
                <a:extLst>
                  <a:ext uri="{FF2B5EF4-FFF2-40B4-BE49-F238E27FC236}">
                    <a16:creationId xmlns:a16="http://schemas.microsoft.com/office/drawing/2014/main" id="{F9B89A70-49C4-4875-A852-28CB4C8C878F}"/>
                  </a:ext>
                </a:extLst>
              </p:cNvPr>
              <p:cNvSpPr>
                <a:spLocks/>
              </p:cNvSpPr>
              <p:nvPr userDrawn="1"/>
            </p:nvSpPr>
            <p:spPr bwMode="auto">
              <a:xfrm>
                <a:off x="404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1" name="Freeform 69">
                <a:extLst>
                  <a:ext uri="{FF2B5EF4-FFF2-40B4-BE49-F238E27FC236}">
                    <a16:creationId xmlns:a16="http://schemas.microsoft.com/office/drawing/2014/main" id="{9D03BC89-E3D2-485D-A873-35104E8C6F7E}"/>
                  </a:ext>
                </a:extLst>
              </p:cNvPr>
              <p:cNvSpPr>
                <a:spLocks/>
              </p:cNvSpPr>
              <p:nvPr userDrawn="1"/>
            </p:nvSpPr>
            <p:spPr bwMode="auto">
              <a:xfrm>
                <a:off x="405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2" name="Freeform 70">
                <a:extLst>
                  <a:ext uri="{FF2B5EF4-FFF2-40B4-BE49-F238E27FC236}">
                    <a16:creationId xmlns:a16="http://schemas.microsoft.com/office/drawing/2014/main" id="{50D9D530-AA3D-4761-BB43-01ECC7C35B38}"/>
                  </a:ext>
                </a:extLst>
              </p:cNvPr>
              <p:cNvSpPr>
                <a:spLocks/>
              </p:cNvSpPr>
              <p:nvPr userDrawn="1"/>
            </p:nvSpPr>
            <p:spPr bwMode="auto">
              <a:xfrm>
                <a:off x="406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3" name="Freeform 71">
                <a:extLst>
                  <a:ext uri="{FF2B5EF4-FFF2-40B4-BE49-F238E27FC236}">
                    <a16:creationId xmlns:a16="http://schemas.microsoft.com/office/drawing/2014/main" id="{3572CFF9-6006-48F6-BCFC-6AD488041F7D}"/>
                  </a:ext>
                </a:extLst>
              </p:cNvPr>
              <p:cNvSpPr>
                <a:spLocks/>
              </p:cNvSpPr>
              <p:nvPr userDrawn="1"/>
            </p:nvSpPr>
            <p:spPr bwMode="auto">
              <a:xfrm>
                <a:off x="4079"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4" name="Freeform 72">
                <a:extLst>
                  <a:ext uri="{FF2B5EF4-FFF2-40B4-BE49-F238E27FC236}">
                    <a16:creationId xmlns:a16="http://schemas.microsoft.com/office/drawing/2014/main" id="{3D35BA40-66F8-460A-B8F1-CB4EE337C038}"/>
                  </a:ext>
                </a:extLst>
              </p:cNvPr>
              <p:cNvSpPr>
                <a:spLocks/>
              </p:cNvSpPr>
              <p:nvPr userDrawn="1"/>
            </p:nvSpPr>
            <p:spPr bwMode="auto">
              <a:xfrm>
                <a:off x="409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5" name="Freeform 73">
                <a:extLst>
                  <a:ext uri="{FF2B5EF4-FFF2-40B4-BE49-F238E27FC236}">
                    <a16:creationId xmlns:a16="http://schemas.microsoft.com/office/drawing/2014/main" id="{D17D8CE1-58F6-4A8B-A62A-5752B826A669}"/>
                  </a:ext>
                </a:extLst>
              </p:cNvPr>
              <p:cNvSpPr>
                <a:spLocks/>
              </p:cNvSpPr>
              <p:nvPr userDrawn="1"/>
            </p:nvSpPr>
            <p:spPr bwMode="auto">
              <a:xfrm>
                <a:off x="411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6" name="Freeform 74">
                <a:extLst>
                  <a:ext uri="{FF2B5EF4-FFF2-40B4-BE49-F238E27FC236}">
                    <a16:creationId xmlns:a16="http://schemas.microsoft.com/office/drawing/2014/main" id="{7C61F584-78B5-431B-B07E-3F2E70134E8D}"/>
                  </a:ext>
                </a:extLst>
              </p:cNvPr>
              <p:cNvSpPr>
                <a:spLocks/>
              </p:cNvSpPr>
              <p:nvPr userDrawn="1"/>
            </p:nvSpPr>
            <p:spPr bwMode="auto">
              <a:xfrm>
                <a:off x="412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7" name="Freeform 75">
                <a:extLst>
                  <a:ext uri="{FF2B5EF4-FFF2-40B4-BE49-F238E27FC236}">
                    <a16:creationId xmlns:a16="http://schemas.microsoft.com/office/drawing/2014/main" id="{4E0E57D6-6426-47AF-9CE5-338225DF65B8}"/>
                  </a:ext>
                </a:extLst>
              </p:cNvPr>
              <p:cNvSpPr>
                <a:spLocks/>
              </p:cNvSpPr>
              <p:nvPr userDrawn="1"/>
            </p:nvSpPr>
            <p:spPr bwMode="auto">
              <a:xfrm>
                <a:off x="413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8" name="Freeform 76">
                <a:extLst>
                  <a:ext uri="{FF2B5EF4-FFF2-40B4-BE49-F238E27FC236}">
                    <a16:creationId xmlns:a16="http://schemas.microsoft.com/office/drawing/2014/main" id="{5DE3A573-BBB3-43C7-B0A9-376D2E46409D}"/>
                  </a:ext>
                </a:extLst>
              </p:cNvPr>
              <p:cNvSpPr>
                <a:spLocks/>
              </p:cNvSpPr>
              <p:nvPr userDrawn="1"/>
            </p:nvSpPr>
            <p:spPr bwMode="auto">
              <a:xfrm>
                <a:off x="4149"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9" name="Freeform 77">
                <a:extLst>
                  <a:ext uri="{FF2B5EF4-FFF2-40B4-BE49-F238E27FC236}">
                    <a16:creationId xmlns:a16="http://schemas.microsoft.com/office/drawing/2014/main" id="{8A699AE5-362C-4F16-A5DB-0A3C536F3793}"/>
                  </a:ext>
                </a:extLst>
              </p:cNvPr>
              <p:cNvSpPr>
                <a:spLocks/>
              </p:cNvSpPr>
              <p:nvPr userDrawn="1"/>
            </p:nvSpPr>
            <p:spPr bwMode="auto">
              <a:xfrm>
                <a:off x="4162"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0" name="Freeform 78">
                <a:extLst>
                  <a:ext uri="{FF2B5EF4-FFF2-40B4-BE49-F238E27FC236}">
                    <a16:creationId xmlns:a16="http://schemas.microsoft.com/office/drawing/2014/main" id="{0837B00B-1828-4A7E-A167-B94C9B3E014A}"/>
                  </a:ext>
                </a:extLst>
              </p:cNvPr>
              <p:cNvSpPr>
                <a:spLocks/>
              </p:cNvSpPr>
              <p:nvPr userDrawn="1"/>
            </p:nvSpPr>
            <p:spPr bwMode="auto">
              <a:xfrm>
                <a:off x="417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1" name="Freeform 79">
                <a:extLst>
                  <a:ext uri="{FF2B5EF4-FFF2-40B4-BE49-F238E27FC236}">
                    <a16:creationId xmlns:a16="http://schemas.microsoft.com/office/drawing/2014/main" id="{20FE1AE8-3CE1-464E-B794-FD5960B11787}"/>
                  </a:ext>
                </a:extLst>
              </p:cNvPr>
              <p:cNvSpPr>
                <a:spLocks/>
              </p:cNvSpPr>
              <p:nvPr userDrawn="1"/>
            </p:nvSpPr>
            <p:spPr bwMode="auto">
              <a:xfrm>
                <a:off x="418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2" name="Freeform 80">
                <a:extLst>
                  <a:ext uri="{FF2B5EF4-FFF2-40B4-BE49-F238E27FC236}">
                    <a16:creationId xmlns:a16="http://schemas.microsoft.com/office/drawing/2014/main" id="{C7099E72-0900-4983-BD15-CC9200264DCC}"/>
                  </a:ext>
                </a:extLst>
              </p:cNvPr>
              <p:cNvSpPr>
                <a:spLocks/>
              </p:cNvSpPr>
              <p:nvPr userDrawn="1"/>
            </p:nvSpPr>
            <p:spPr bwMode="auto">
              <a:xfrm>
                <a:off x="420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3" name="Freeform 81">
                <a:extLst>
                  <a:ext uri="{FF2B5EF4-FFF2-40B4-BE49-F238E27FC236}">
                    <a16:creationId xmlns:a16="http://schemas.microsoft.com/office/drawing/2014/main" id="{05DF4F05-2613-457E-811D-63197C62EAD7}"/>
                  </a:ext>
                </a:extLst>
              </p:cNvPr>
              <p:cNvSpPr>
                <a:spLocks/>
              </p:cNvSpPr>
              <p:nvPr userDrawn="1"/>
            </p:nvSpPr>
            <p:spPr bwMode="auto">
              <a:xfrm>
                <a:off x="421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4" name="Freeform 82">
                <a:extLst>
                  <a:ext uri="{FF2B5EF4-FFF2-40B4-BE49-F238E27FC236}">
                    <a16:creationId xmlns:a16="http://schemas.microsoft.com/office/drawing/2014/main" id="{1851AFAC-CE30-44F6-8453-957061299CA0}"/>
                  </a:ext>
                </a:extLst>
              </p:cNvPr>
              <p:cNvSpPr>
                <a:spLocks/>
              </p:cNvSpPr>
              <p:nvPr userDrawn="1"/>
            </p:nvSpPr>
            <p:spPr bwMode="auto">
              <a:xfrm>
                <a:off x="4232"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5" name="Freeform 83">
                <a:extLst>
                  <a:ext uri="{FF2B5EF4-FFF2-40B4-BE49-F238E27FC236}">
                    <a16:creationId xmlns:a16="http://schemas.microsoft.com/office/drawing/2014/main" id="{117EC9F1-FB0C-4DE0-BD96-ADF0C8FDA03A}"/>
                  </a:ext>
                </a:extLst>
              </p:cNvPr>
              <p:cNvSpPr>
                <a:spLocks/>
              </p:cNvSpPr>
              <p:nvPr userDrawn="1"/>
            </p:nvSpPr>
            <p:spPr bwMode="auto">
              <a:xfrm>
                <a:off x="424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6" name="Freeform 84">
                <a:extLst>
                  <a:ext uri="{FF2B5EF4-FFF2-40B4-BE49-F238E27FC236}">
                    <a16:creationId xmlns:a16="http://schemas.microsoft.com/office/drawing/2014/main" id="{CD6974A4-97B8-4F4D-B7EE-5BF89C665299}"/>
                  </a:ext>
                </a:extLst>
              </p:cNvPr>
              <p:cNvSpPr>
                <a:spLocks/>
              </p:cNvSpPr>
              <p:nvPr userDrawn="1"/>
            </p:nvSpPr>
            <p:spPr bwMode="auto">
              <a:xfrm>
                <a:off x="425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7" name="Freeform 85">
                <a:extLst>
                  <a:ext uri="{FF2B5EF4-FFF2-40B4-BE49-F238E27FC236}">
                    <a16:creationId xmlns:a16="http://schemas.microsoft.com/office/drawing/2014/main" id="{B80F7CE6-DCEF-47A1-A2CE-86BF24ABB339}"/>
                  </a:ext>
                </a:extLst>
              </p:cNvPr>
              <p:cNvSpPr>
                <a:spLocks/>
              </p:cNvSpPr>
              <p:nvPr userDrawn="1"/>
            </p:nvSpPr>
            <p:spPr bwMode="auto">
              <a:xfrm>
                <a:off x="427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8" name="Freeform 86">
                <a:extLst>
                  <a:ext uri="{FF2B5EF4-FFF2-40B4-BE49-F238E27FC236}">
                    <a16:creationId xmlns:a16="http://schemas.microsoft.com/office/drawing/2014/main" id="{FB4C7296-A232-47DC-82CD-D59EE83A6B30}"/>
                  </a:ext>
                </a:extLst>
              </p:cNvPr>
              <p:cNvSpPr>
                <a:spLocks/>
              </p:cNvSpPr>
              <p:nvPr userDrawn="1"/>
            </p:nvSpPr>
            <p:spPr bwMode="auto">
              <a:xfrm>
                <a:off x="428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9" name="Freeform 87">
                <a:extLst>
                  <a:ext uri="{FF2B5EF4-FFF2-40B4-BE49-F238E27FC236}">
                    <a16:creationId xmlns:a16="http://schemas.microsoft.com/office/drawing/2014/main" id="{037E0A56-6EC9-49D9-894F-83C40F92D017}"/>
                  </a:ext>
                </a:extLst>
              </p:cNvPr>
              <p:cNvSpPr>
                <a:spLocks/>
              </p:cNvSpPr>
              <p:nvPr userDrawn="1"/>
            </p:nvSpPr>
            <p:spPr bwMode="auto">
              <a:xfrm>
                <a:off x="429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0" name="Freeform 88">
                <a:extLst>
                  <a:ext uri="{FF2B5EF4-FFF2-40B4-BE49-F238E27FC236}">
                    <a16:creationId xmlns:a16="http://schemas.microsoft.com/office/drawing/2014/main" id="{D1C9388D-57B1-4273-904B-FC790ED05849}"/>
                  </a:ext>
                </a:extLst>
              </p:cNvPr>
              <p:cNvSpPr>
                <a:spLocks/>
              </p:cNvSpPr>
              <p:nvPr userDrawn="1"/>
            </p:nvSpPr>
            <p:spPr bwMode="auto">
              <a:xfrm>
                <a:off x="431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1" name="Freeform 89">
                <a:extLst>
                  <a:ext uri="{FF2B5EF4-FFF2-40B4-BE49-F238E27FC236}">
                    <a16:creationId xmlns:a16="http://schemas.microsoft.com/office/drawing/2014/main" id="{CAAE9DF0-7EF8-4C68-8812-226D44AB21F1}"/>
                  </a:ext>
                </a:extLst>
              </p:cNvPr>
              <p:cNvSpPr>
                <a:spLocks/>
              </p:cNvSpPr>
              <p:nvPr userDrawn="1"/>
            </p:nvSpPr>
            <p:spPr bwMode="auto">
              <a:xfrm>
                <a:off x="432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2" name="Freeform 90">
                <a:extLst>
                  <a:ext uri="{FF2B5EF4-FFF2-40B4-BE49-F238E27FC236}">
                    <a16:creationId xmlns:a16="http://schemas.microsoft.com/office/drawing/2014/main" id="{E1184FF7-E206-4C98-B698-8DE2764A13E1}"/>
                  </a:ext>
                </a:extLst>
              </p:cNvPr>
              <p:cNvSpPr>
                <a:spLocks/>
              </p:cNvSpPr>
              <p:nvPr userDrawn="1"/>
            </p:nvSpPr>
            <p:spPr bwMode="auto">
              <a:xfrm>
                <a:off x="433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3" name="Freeform 91">
                <a:extLst>
                  <a:ext uri="{FF2B5EF4-FFF2-40B4-BE49-F238E27FC236}">
                    <a16:creationId xmlns:a16="http://schemas.microsoft.com/office/drawing/2014/main" id="{EB50FCD8-50B9-4629-941A-F8BDFBE33CDA}"/>
                  </a:ext>
                </a:extLst>
              </p:cNvPr>
              <p:cNvSpPr>
                <a:spLocks/>
              </p:cNvSpPr>
              <p:nvPr userDrawn="1"/>
            </p:nvSpPr>
            <p:spPr bwMode="auto">
              <a:xfrm>
                <a:off x="4349"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4" name="Freeform 92">
                <a:extLst>
                  <a:ext uri="{FF2B5EF4-FFF2-40B4-BE49-F238E27FC236}">
                    <a16:creationId xmlns:a16="http://schemas.microsoft.com/office/drawing/2014/main" id="{C90089E4-F5CC-493A-865D-0E3F4BC4B2A9}"/>
                  </a:ext>
                </a:extLst>
              </p:cNvPr>
              <p:cNvSpPr>
                <a:spLocks/>
              </p:cNvSpPr>
              <p:nvPr userDrawn="1"/>
            </p:nvSpPr>
            <p:spPr bwMode="auto">
              <a:xfrm>
                <a:off x="436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5" name="Freeform 93">
                <a:extLst>
                  <a:ext uri="{FF2B5EF4-FFF2-40B4-BE49-F238E27FC236}">
                    <a16:creationId xmlns:a16="http://schemas.microsoft.com/office/drawing/2014/main" id="{FD2D37D5-3D03-4067-A0DF-091949B0F09E}"/>
                  </a:ext>
                </a:extLst>
              </p:cNvPr>
              <p:cNvSpPr>
                <a:spLocks/>
              </p:cNvSpPr>
              <p:nvPr userDrawn="1"/>
            </p:nvSpPr>
            <p:spPr bwMode="auto">
              <a:xfrm>
                <a:off x="438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6" name="Freeform 94">
                <a:extLst>
                  <a:ext uri="{FF2B5EF4-FFF2-40B4-BE49-F238E27FC236}">
                    <a16:creationId xmlns:a16="http://schemas.microsoft.com/office/drawing/2014/main" id="{C13A8AE1-91F8-48AE-8158-E3C237DB7148}"/>
                  </a:ext>
                </a:extLst>
              </p:cNvPr>
              <p:cNvSpPr>
                <a:spLocks/>
              </p:cNvSpPr>
              <p:nvPr userDrawn="1"/>
            </p:nvSpPr>
            <p:spPr bwMode="auto">
              <a:xfrm>
                <a:off x="439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7" name="Freeform 95">
                <a:extLst>
                  <a:ext uri="{FF2B5EF4-FFF2-40B4-BE49-F238E27FC236}">
                    <a16:creationId xmlns:a16="http://schemas.microsoft.com/office/drawing/2014/main" id="{3A1539DC-6F49-46AC-A69F-A8A4AA0F459E}"/>
                  </a:ext>
                </a:extLst>
              </p:cNvPr>
              <p:cNvSpPr>
                <a:spLocks/>
              </p:cNvSpPr>
              <p:nvPr userDrawn="1"/>
            </p:nvSpPr>
            <p:spPr bwMode="auto">
              <a:xfrm>
                <a:off x="4406"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8" name="Freeform 96">
                <a:extLst>
                  <a:ext uri="{FF2B5EF4-FFF2-40B4-BE49-F238E27FC236}">
                    <a16:creationId xmlns:a16="http://schemas.microsoft.com/office/drawing/2014/main" id="{D8C98E7B-96A9-4AC7-82E3-3C39EDD22849}"/>
                  </a:ext>
                </a:extLst>
              </p:cNvPr>
              <p:cNvSpPr>
                <a:spLocks/>
              </p:cNvSpPr>
              <p:nvPr userDrawn="1"/>
            </p:nvSpPr>
            <p:spPr bwMode="auto">
              <a:xfrm>
                <a:off x="4419"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9" name="Freeform 97">
                <a:extLst>
                  <a:ext uri="{FF2B5EF4-FFF2-40B4-BE49-F238E27FC236}">
                    <a16:creationId xmlns:a16="http://schemas.microsoft.com/office/drawing/2014/main" id="{C6050832-D68E-410E-BB6E-28C06D26E43A}"/>
                  </a:ext>
                </a:extLst>
              </p:cNvPr>
              <p:cNvSpPr>
                <a:spLocks/>
              </p:cNvSpPr>
              <p:nvPr userDrawn="1"/>
            </p:nvSpPr>
            <p:spPr bwMode="auto">
              <a:xfrm>
                <a:off x="4432"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0" name="Freeform 98">
                <a:extLst>
                  <a:ext uri="{FF2B5EF4-FFF2-40B4-BE49-F238E27FC236}">
                    <a16:creationId xmlns:a16="http://schemas.microsoft.com/office/drawing/2014/main" id="{8D3A2CF2-B55A-42BD-A7DA-288FBD0138EC}"/>
                  </a:ext>
                </a:extLst>
              </p:cNvPr>
              <p:cNvSpPr>
                <a:spLocks/>
              </p:cNvSpPr>
              <p:nvPr userDrawn="1"/>
            </p:nvSpPr>
            <p:spPr bwMode="auto">
              <a:xfrm>
                <a:off x="444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1" name="Freeform 99">
                <a:extLst>
                  <a:ext uri="{FF2B5EF4-FFF2-40B4-BE49-F238E27FC236}">
                    <a16:creationId xmlns:a16="http://schemas.microsoft.com/office/drawing/2014/main" id="{F1B34960-19B2-4635-9A7C-44347A27AB3E}"/>
                  </a:ext>
                </a:extLst>
              </p:cNvPr>
              <p:cNvSpPr>
                <a:spLocks/>
              </p:cNvSpPr>
              <p:nvPr userDrawn="1"/>
            </p:nvSpPr>
            <p:spPr bwMode="auto">
              <a:xfrm>
                <a:off x="445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2" name="Freeform 100">
                <a:extLst>
                  <a:ext uri="{FF2B5EF4-FFF2-40B4-BE49-F238E27FC236}">
                    <a16:creationId xmlns:a16="http://schemas.microsoft.com/office/drawing/2014/main" id="{D53E21F2-42AD-4A9F-AF87-AA498A5C06F8}"/>
                  </a:ext>
                </a:extLst>
              </p:cNvPr>
              <p:cNvSpPr>
                <a:spLocks/>
              </p:cNvSpPr>
              <p:nvPr userDrawn="1"/>
            </p:nvSpPr>
            <p:spPr bwMode="auto">
              <a:xfrm>
                <a:off x="447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3" name="Freeform 101">
                <a:extLst>
                  <a:ext uri="{FF2B5EF4-FFF2-40B4-BE49-F238E27FC236}">
                    <a16:creationId xmlns:a16="http://schemas.microsoft.com/office/drawing/2014/main" id="{AD3EE723-B983-4CB0-AE34-BDA16C7E9566}"/>
                  </a:ext>
                </a:extLst>
              </p:cNvPr>
              <p:cNvSpPr>
                <a:spLocks/>
              </p:cNvSpPr>
              <p:nvPr userDrawn="1"/>
            </p:nvSpPr>
            <p:spPr bwMode="auto">
              <a:xfrm>
                <a:off x="4489"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4" name="Freeform 102">
                <a:extLst>
                  <a:ext uri="{FF2B5EF4-FFF2-40B4-BE49-F238E27FC236}">
                    <a16:creationId xmlns:a16="http://schemas.microsoft.com/office/drawing/2014/main" id="{6CFA8B90-8D05-4928-9C1A-75ECD99C93E9}"/>
                  </a:ext>
                </a:extLst>
              </p:cNvPr>
              <p:cNvSpPr>
                <a:spLocks/>
              </p:cNvSpPr>
              <p:nvPr userDrawn="1"/>
            </p:nvSpPr>
            <p:spPr bwMode="auto">
              <a:xfrm>
                <a:off x="4502"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5" name="Freeform 103">
                <a:extLst>
                  <a:ext uri="{FF2B5EF4-FFF2-40B4-BE49-F238E27FC236}">
                    <a16:creationId xmlns:a16="http://schemas.microsoft.com/office/drawing/2014/main" id="{4725FF39-FAD4-4AC1-9762-14695D09BA52}"/>
                  </a:ext>
                </a:extLst>
              </p:cNvPr>
              <p:cNvSpPr>
                <a:spLocks/>
              </p:cNvSpPr>
              <p:nvPr userDrawn="1"/>
            </p:nvSpPr>
            <p:spPr bwMode="auto">
              <a:xfrm>
                <a:off x="4515"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6" name="Freeform 104">
                <a:extLst>
                  <a:ext uri="{FF2B5EF4-FFF2-40B4-BE49-F238E27FC236}">
                    <a16:creationId xmlns:a16="http://schemas.microsoft.com/office/drawing/2014/main" id="{1020D4F4-1DFC-4787-B236-6D9FD3A179E8}"/>
                  </a:ext>
                </a:extLst>
              </p:cNvPr>
              <p:cNvSpPr>
                <a:spLocks/>
              </p:cNvSpPr>
              <p:nvPr userDrawn="1"/>
            </p:nvSpPr>
            <p:spPr bwMode="auto">
              <a:xfrm>
                <a:off x="4528"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7" name="Freeform 105">
                <a:extLst>
                  <a:ext uri="{FF2B5EF4-FFF2-40B4-BE49-F238E27FC236}">
                    <a16:creationId xmlns:a16="http://schemas.microsoft.com/office/drawing/2014/main" id="{EABB03BE-CF3E-459D-8C27-6A7FC8235532}"/>
                  </a:ext>
                </a:extLst>
              </p:cNvPr>
              <p:cNvSpPr>
                <a:spLocks/>
              </p:cNvSpPr>
              <p:nvPr userDrawn="1"/>
            </p:nvSpPr>
            <p:spPr bwMode="auto">
              <a:xfrm>
                <a:off x="454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8" name="Freeform 106">
                <a:extLst>
                  <a:ext uri="{FF2B5EF4-FFF2-40B4-BE49-F238E27FC236}">
                    <a16:creationId xmlns:a16="http://schemas.microsoft.com/office/drawing/2014/main" id="{3BA84166-9C6C-4E56-B11F-0BEBDFE6BCED}"/>
                  </a:ext>
                </a:extLst>
              </p:cNvPr>
              <p:cNvSpPr>
                <a:spLocks/>
              </p:cNvSpPr>
              <p:nvPr userDrawn="1"/>
            </p:nvSpPr>
            <p:spPr bwMode="auto">
              <a:xfrm>
                <a:off x="455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9" name="Freeform 107">
                <a:extLst>
                  <a:ext uri="{FF2B5EF4-FFF2-40B4-BE49-F238E27FC236}">
                    <a16:creationId xmlns:a16="http://schemas.microsoft.com/office/drawing/2014/main" id="{1C5DBB2D-8E43-4DAC-849B-F4F55AA3A1EE}"/>
                  </a:ext>
                </a:extLst>
              </p:cNvPr>
              <p:cNvSpPr>
                <a:spLocks/>
              </p:cNvSpPr>
              <p:nvPr userDrawn="1"/>
            </p:nvSpPr>
            <p:spPr bwMode="auto">
              <a:xfrm>
                <a:off x="4567"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0" name="Freeform 108">
                <a:extLst>
                  <a:ext uri="{FF2B5EF4-FFF2-40B4-BE49-F238E27FC236}">
                    <a16:creationId xmlns:a16="http://schemas.microsoft.com/office/drawing/2014/main" id="{08183B0A-B6E4-456A-9FEE-B989CA576A19}"/>
                  </a:ext>
                </a:extLst>
              </p:cNvPr>
              <p:cNvSpPr>
                <a:spLocks/>
              </p:cNvSpPr>
              <p:nvPr userDrawn="1"/>
            </p:nvSpPr>
            <p:spPr bwMode="auto">
              <a:xfrm>
                <a:off x="4580"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1" name="Freeform 109">
                <a:extLst>
                  <a:ext uri="{FF2B5EF4-FFF2-40B4-BE49-F238E27FC236}">
                    <a16:creationId xmlns:a16="http://schemas.microsoft.com/office/drawing/2014/main" id="{99D7DFE9-52C0-4B87-B5EA-730DB1BF2A94}"/>
                  </a:ext>
                </a:extLst>
              </p:cNvPr>
              <p:cNvSpPr>
                <a:spLocks/>
              </p:cNvSpPr>
              <p:nvPr userDrawn="1"/>
            </p:nvSpPr>
            <p:spPr bwMode="auto">
              <a:xfrm>
                <a:off x="4593"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2" name="Freeform 110">
                <a:extLst>
                  <a:ext uri="{FF2B5EF4-FFF2-40B4-BE49-F238E27FC236}">
                    <a16:creationId xmlns:a16="http://schemas.microsoft.com/office/drawing/2014/main" id="{97345A5D-8E7F-4EEE-9D0E-C05BCFCCBE1E}"/>
                  </a:ext>
                </a:extLst>
              </p:cNvPr>
              <p:cNvSpPr>
                <a:spLocks/>
              </p:cNvSpPr>
              <p:nvPr userDrawn="1"/>
            </p:nvSpPr>
            <p:spPr bwMode="auto">
              <a:xfrm>
                <a:off x="4611"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3" name="Freeform 111">
                <a:extLst>
                  <a:ext uri="{FF2B5EF4-FFF2-40B4-BE49-F238E27FC236}">
                    <a16:creationId xmlns:a16="http://schemas.microsoft.com/office/drawing/2014/main" id="{D4871DD8-9E06-4E18-B076-9A5114FD9467}"/>
                  </a:ext>
                </a:extLst>
              </p:cNvPr>
              <p:cNvSpPr>
                <a:spLocks/>
              </p:cNvSpPr>
              <p:nvPr userDrawn="1"/>
            </p:nvSpPr>
            <p:spPr bwMode="auto">
              <a:xfrm>
                <a:off x="462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4" name="Freeform 112">
                <a:extLst>
                  <a:ext uri="{FF2B5EF4-FFF2-40B4-BE49-F238E27FC236}">
                    <a16:creationId xmlns:a16="http://schemas.microsoft.com/office/drawing/2014/main" id="{C278A6D9-35D3-48E3-851C-56081E95A3F5}"/>
                  </a:ext>
                </a:extLst>
              </p:cNvPr>
              <p:cNvSpPr>
                <a:spLocks/>
              </p:cNvSpPr>
              <p:nvPr userDrawn="1"/>
            </p:nvSpPr>
            <p:spPr bwMode="auto">
              <a:xfrm>
                <a:off x="4624" y="304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5" name="Freeform 113">
                <a:extLst>
                  <a:ext uri="{FF2B5EF4-FFF2-40B4-BE49-F238E27FC236}">
                    <a16:creationId xmlns:a16="http://schemas.microsoft.com/office/drawing/2014/main" id="{FCB151C0-9A58-45CB-A192-F75A6D0DDE4F}"/>
                  </a:ext>
                </a:extLst>
              </p:cNvPr>
              <p:cNvSpPr>
                <a:spLocks/>
              </p:cNvSpPr>
              <p:nvPr userDrawn="1"/>
            </p:nvSpPr>
            <p:spPr bwMode="auto">
              <a:xfrm>
                <a:off x="3043"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6" name="Freeform 114">
                <a:extLst>
                  <a:ext uri="{FF2B5EF4-FFF2-40B4-BE49-F238E27FC236}">
                    <a16:creationId xmlns:a16="http://schemas.microsoft.com/office/drawing/2014/main" id="{FF5496A5-C0D4-46E7-A4F3-A80D1E7B31E7}"/>
                  </a:ext>
                </a:extLst>
              </p:cNvPr>
              <p:cNvSpPr>
                <a:spLocks/>
              </p:cNvSpPr>
              <p:nvPr userDrawn="1"/>
            </p:nvSpPr>
            <p:spPr bwMode="auto">
              <a:xfrm>
                <a:off x="305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7" name="Freeform 115">
                <a:extLst>
                  <a:ext uri="{FF2B5EF4-FFF2-40B4-BE49-F238E27FC236}">
                    <a16:creationId xmlns:a16="http://schemas.microsoft.com/office/drawing/2014/main" id="{920B82E9-F210-4C9E-AABE-0E9DB9968EAC}"/>
                  </a:ext>
                </a:extLst>
              </p:cNvPr>
              <p:cNvSpPr>
                <a:spLocks/>
              </p:cNvSpPr>
              <p:nvPr userDrawn="1"/>
            </p:nvSpPr>
            <p:spPr bwMode="auto">
              <a:xfrm>
                <a:off x="306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8" name="Freeform 116">
                <a:extLst>
                  <a:ext uri="{FF2B5EF4-FFF2-40B4-BE49-F238E27FC236}">
                    <a16:creationId xmlns:a16="http://schemas.microsoft.com/office/drawing/2014/main" id="{8D7EA406-3824-4400-88CE-E26FBE8D90F2}"/>
                  </a:ext>
                </a:extLst>
              </p:cNvPr>
              <p:cNvSpPr>
                <a:spLocks/>
              </p:cNvSpPr>
              <p:nvPr userDrawn="1"/>
            </p:nvSpPr>
            <p:spPr bwMode="auto">
              <a:xfrm>
                <a:off x="308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9" name="Freeform 117">
                <a:extLst>
                  <a:ext uri="{FF2B5EF4-FFF2-40B4-BE49-F238E27FC236}">
                    <a16:creationId xmlns:a16="http://schemas.microsoft.com/office/drawing/2014/main" id="{B8104BE0-6834-4673-AE95-DC39970CD7F3}"/>
                  </a:ext>
                </a:extLst>
              </p:cNvPr>
              <p:cNvSpPr>
                <a:spLocks/>
              </p:cNvSpPr>
              <p:nvPr userDrawn="1"/>
            </p:nvSpPr>
            <p:spPr bwMode="auto">
              <a:xfrm>
                <a:off x="309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0" name="Freeform 118">
                <a:extLst>
                  <a:ext uri="{FF2B5EF4-FFF2-40B4-BE49-F238E27FC236}">
                    <a16:creationId xmlns:a16="http://schemas.microsoft.com/office/drawing/2014/main" id="{58ABAE89-171E-496F-8B69-11809B7CB53C}"/>
                  </a:ext>
                </a:extLst>
              </p:cNvPr>
              <p:cNvSpPr>
                <a:spLocks/>
              </p:cNvSpPr>
              <p:nvPr userDrawn="1"/>
            </p:nvSpPr>
            <p:spPr bwMode="auto">
              <a:xfrm>
                <a:off x="310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1" name="Freeform 119">
                <a:extLst>
                  <a:ext uri="{FF2B5EF4-FFF2-40B4-BE49-F238E27FC236}">
                    <a16:creationId xmlns:a16="http://schemas.microsoft.com/office/drawing/2014/main" id="{DC0D885A-2FDE-4965-8A7E-03BBE8376213}"/>
                  </a:ext>
                </a:extLst>
              </p:cNvPr>
              <p:cNvSpPr>
                <a:spLocks/>
              </p:cNvSpPr>
              <p:nvPr userDrawn="1"/>
            </p:nvSpPr>
            <p:spPr bwMode="auto">
              <a:xfrm>
                <a:off x="312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2" name="Freeform 120">
                <a:extLst>
                  <a:ext uri="{FF2B5EF4-FFF2-40B4-BE49-F238E27FC236}">
                    <a16:creationId xmlns:a16="http://schemas.microsoft.com/office/drawing/2014/main" id="{BC84FA74-3AE9-4581-8CAB-AE6E55EB0F2A}"/>
                  </a:ext>
                </a:extLst>
              </p:cNvPr>
              <p:cNvSpPr>
                <a:spLocks/>
              </p:cNvSpPr>
              <p:nvPr userDrawn="1"/>
            </p:nvSpPr>
            <p:spPr bwMode="auto">
              <a:xfrm>
                <a:off x="313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3" name="Freeform 121">
                <a:extLst>
                  <a:ext uri="{FF2B5EF4-FFF2-40B4-BE49-F238E27FC236}">
                    <a16:creationId xmlns:a16="http://schemas.microsoft.com/office/drawing/2014/main" id="{79AD1446-D590-4E14-837A-ACABEEFAFB32}"/>
                  </a:ext>
                </a:extLst>
              </p:cNvPr>
              <p:cNvSpPr>
                <a:spLocks/>
              </p:cNvSpPr>
              <p:nvPr userDrawn="1"/>
            </p:nvSpPr>
            <p:spPr bwMode="auto">
              <a:xfrm>
                <a:off x="315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4" name="Freeform 122">
                <a:extLst>
                  <a:ext uri="{FF2B5EF4-FFF2-40B4-BE49-F238E27FC236}">
                    <a16:creationId xmlns:a16="http://schemas.microsoft.com/office/drawing/2014/main" id="{3B1B4E7E-A5C0-4295-908B-50B76432F7A8}"/>
                  </a:ext>
                </a:extLst>
              </p:cNvPr>
              <p:cNvSpPr>
                <a:spLocks/>
              </p:cNvSpPr>
              <p:nvPr userDrawn="1"/>
            </p:nvSpPr>
            <p:spPr bwMode="auto">
              <a:xfrm>
                <a:off x="3165"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5" name="Freeform 123">
                <a:extLst>
                  <a:ext uri="{FF2B5EF4-FFF2-40B4-BE49-F238E27FC236}">
                    <a16:creationId xmlns:a16="http://schemas.microsoft.com/office/drawing/2014/main" id="{AB0E9E68-C53E-4CA9-A5E3-5C4A2E2948F4}"/>
                  </a:ext>
                </a:extLst>
              </p:cNvPr>
              <p:cNvSpPr>
                <a:spLocks/>
              </p:cNvSpPr>
              <p:nvPr userDrawn="1"/>
            </p:nvSpPr>
            <p:spPr bwMode="auto">
              <a:xfrm>
                <a:off x="3178"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6" name="Freeform 124">
                <a:extLst>
                  <a:ext uri="{FF2B5EF4-FFF2-40B4-BE49-F238E27FC236}">
                    <a16:creationId xmlns:a16="http://schemas.microsoft.com/office/drawing/2014/main" id="{9B49DF29-D50E-45F4-BF61-6EFEE26593A5}"/>
                  </a:ext>
                </a:extLst>
              </p:cNvPr>
              <p:cNvSpPr>
                <a:spLocks/>
              </p:cNvSpPr>
              <p:nvPr userDrawn="1"/>
            </p:nvSpPr>
            <p:spPr bwMode="auto">
              <a:xfrm>
                <a:off x="3191"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7" name="Freeform 125">
                <a:extLst>
                  <a:ext uri="{FF2B5EF4-FFF2-40B4-BE49-F238E27FC236}">
                    <a16:creationId xmlns:a16="http://schemas.microsoft.com/office/drawing/2014/main" id="{68BF2BC0-E21F-496E-9AFE-B0B19DAA25C1}"/>
                  </a:ext>
                </a:extLst>
              </p:cNvPr>
              <p:cNvSpPr>
                <a:spLocks/>
              </p:cNvSpPr>
              <p:nvPr userDrawn="1"/>
            </p:nvSpPr>
            <p:spPr bwMode="auto">
              <a:xfrm>
                <a:off x="320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8" name="Freeform 126">
                <a:extLst>
                  <a:ext uri="{FF2B5EF4-FFF2-40B4-BE49-F238E27FC236}">
                    <a16:creationId xmlns:a16="http://schemas.microsoft.com/office/drawing/2014/main" id="{58396176-8591-41E7-8473-E34979791024}"/>
                  </a:ext>
                </a:extLst>
              </p:cNvPr>
              <p:cNvSpPr>
                <a:spLocks/>
              </p:cNvSpPr>
              <p:nvPr userDrawn="1"/>
            </p:nvSpPr>
            <p:spPr bwMode="auto">
              <a:xfrm>
                <a:off x="3217"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9" name="Freeform 127">
                <a:extLst>
                  <a:ext uri="{FF2B5EF4-FFF2-40B4-BE49-F238E27FC236}">
                    <a16:creationId xmlns:a16="http://schemas.microsoft.com/office/drawing/2014/main" id="{239C88FF-74ED-4DD3-8063-D36AFBB2EF7C}"/>
                  </a:ext>
                </a:extLst>
              </p:cNvPr>
              <p:cNvSpPr>
                <a:spLocks/>
              </p:cNvSpPr>
              <p:nvPr userDrawn="1"/>
            </p:nvSpPr>
            <p:spPr bwMode="auto">
              <a:xfrm>
                <a:off x="3230"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0" name="Freeform 128">
                <a:extLst>
                  <a:ext uri="{FF2B5EF4-FFF2-40B4-BE49-F238E27FC236}">
                    <a16:creationId xmlns:a16="http://schemas.microsoft.com/office/drawing/2014/main" id="{EA2656CE-B80C-4100-B96D-EC087FA40910}"/>
                  </a:ext>
                </a:extLst>
              </p:cNvPr>
              <p:cNvSpPr>
                <a:spLocks/>
              </p:cNvSpPr>
              <p:nvPr userDrawn="1"/>
            </p:nvSpPr>
            <p:spPr bwMode="auto">
              <a:xfrm>
                <a:off x="324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1" name="Freeform 129">
                <a:extLst>
                  <a:ext uri="{FF2B5EF4-FFF2-40B4-BE49-F238E27FC236}">
                    <a16:creationId xmlns:a16="http://schemas.microsoft.com/office/drawing/2014/main" id="{B320D53A-DAD4-42EC-9206-7DF79E66445F}"/>
                  </a:ext>
                </a:extLst>
              </p:cNvPr>
              <p:cNvSpPr>
                <a:spLocks/>
              </p:cNvSpPr>
              <p:nvPr userDrawn="1"/>
            </p:nvSpPr>
            <p:spPr bwMode="auto">
              <a:xfrm>
                <a:off x="3257"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2" name="Freeform 130">
                <a:extLst>
                  <a:ext uri="{FF2B5EF4-FFF2-40B4-BE49-F238E27FC236}">
                    <a16:creationId xmlns:a16="http://schemas.microsoft.com/office/drawing/2014/main" id="{6BDA6F4D-775B-4764-85F4-C8AA2992EE56}"/>
                  </a:ext>
                </a:extLst>
              </p:cNvPr>
              <p:cNvSpPr>
                <a:spLocks/>
              </p:cNvSpPr>
              <p:nvPr userDrawn="1"/>
            </p:nvSpPr>
            <p:spPr bwMode="auto">
              <a:xfrm>
                <a:off x="3270"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3" name="Freeform 131">
                <a:extLst>
                  <a:ext uri="{FF2B5EF4-FFF2-40B4-BE49-F238E27FC236}">
                    <a16:creationId xmlns:a16="http://schemas.microsoft.com/office/drawing/2014/main" id="{4A5CF118-240B-4787-94AF-808AAA8E9683}"/>
                  </a:ext>
                </a:extLst>
              </p:cNvPr>
              <p:cNvSpPr>
                <a:spLocks/>
              </p:cNvSpPr>
              <p:nvPr userDrawn="1"/>
            </p:nvSpPr>
            <p:spPr bwMode="auto">
              <a:xfrm>
                <a:off x="3283"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4" name="Freeform 132">
                <a:extLst>
                  <a:ext uri="{FF2B5EF4-FFF2-40B4-BE49-F238E27FC236}">
                    <a16:creationId xmlns:a16="http://schemas.microsoft.com/office/drawing/2014/main" id="{5BCE9189-9F04-421B-B4D7-C66EC9D4D1E9}"/>
                  </a:ext>
                </a:extLst>
              </p:cNvPr>
              <p:cNvSpPr>
                <a:spLocks/>
              </p:cNvSpPr>
              <p:nvPr userDrawn="1"/>
            </p:nvSpPr>
            <p:spPr bwMode="auto">
              <a:xfrm>
                <a:off x="329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5" name="Freeform 133">
                <a:extLst>
                  <a:ext uri="{FF2B5EF4-FFF2-40B4-BE49-F238E27FC236}">
                    <a16:creationId xmlns:a16="http://schemas.microsoft.com/office/drawing/2014/main" id="{2DBB9C6C-F8FE-4733-AED5-2FB4766520F4}"/>
                  </a:ext>
                </a:extLst>
              </p:cNvPr>
              <p:cNvSpPr>
                <a:spLocks/>
              </p:cNvSpPr>
              <p:nvPr userDrawn="1"/>
            </p:nvSpPr>
            <p:spPr bwMode="auto">
              <a:xfrm>
                <a:off x="330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6" name="Freeform 134">
                <a:extLst>
                  <a:ext uri="{FF2B5EF4-FFF2-40B4-BE49-F238E27FC236}">
                    <a16:creationId xmlns:a16="http://schemas.microsoft.com/office/drawing/2014/main" id="{EF89C426-429B-4760-80F5-2FE3D3532DF1}"/>
                  </a:ext>
                </a:extLst>
              </p:cNvPr>
              <p:cNvSpPr>
                <a:spLocks/>
              </p:cNvSpPr>
              <p:nvPr userDrawn="1"/>
            </p:nvSpPr>
            <p:spPr bwMode="auto">
              <a:xfrm>
                <a:off x="332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7" name="Freeform 135">
                <a:extLst>
                  <a:ext uri="{FF2B5EF4-FFF2-40B4-BE49-F238E27FC236}">
                    <a16:creationId xmlns:a16="http://schemas.microsoft.com/office/drawing/2014/main" id="{D2CC20B9-994D-428A-8658-1F6F42A1C64C}"/>
                  </a:ext>
                </a:extLst>
              </p:cNvPr>
              <p:cNvSpPr>
                <a:spLocks/>
              </p:cNvSpPr>
              <p:nvPr userDrawn="1"/>
            </p:nvSpPr>
            <p:spPr bwMode="auto">
              <a:xfrm>
                <a:off x="333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8" name="Freeform 136">
                <a:extLst>
                  <a:ext uri="{FF2B5EF4-FFF2-40B4-BE49-F238E27FC236}">
                    <a16:creationId xmlns:a16="http://schemas.microsoft.com/office/drawing/2014/main" id="{E1543A23-483B-4A3A-8B25-B4B891D02653}"/>
                  </a:ext>
                </a:extLst>
              </p:cNvPr>
              <p:cNvSpPr>
                <a:spLocks/>
              </p:cNvSpPr>
              <p:nvPr userDrawn="1"/>
            </p:nvSpPr>
            <p:spPr bwMode="auto">
              <a:xfrm>
                <a:off x="335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9" name="Freeform 137">
                <a:extLst>
                  <a:ext uri="{FF2B5EF4-FFF2-40B4-BE49-F238E27FC236}">
                    <a16:creationId xmlns:a16="http://schemas.microsoft.com/office/drawing/2014/main" id="{CA584633-B9B5-4076-9E89-CC565215B252}"/>
                  </a:ext>
                </a:extLst>
              </p:cNvPr>
              <p:cNvSpPr>
                <a:spLocks/>
              </p:cNvSpPr>
              <p:nvPr userDrawn="1"/>
            </p:nvSpPr>
            <p:spPr bwMode="auto">
              <a:xfrm>
                <a:off x="3365"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0" name="Freeform 138">
                <a:extLst>
                  <a:ext uri="{FF2B5EF4-FFF2-40B4-BE49-F238E27FC236}">
                    <a16:creationId xmlns:a16="http://schemas.microsoft.com/office/drawing/2014/main" id="{F59317A5-5FC0-490E-9578-1C33ADF2A5E3}"/>
                  </a:ext>
                </a:extLst>
              </p:cNvPr>
              <p:cNvSpPr>
                <a:spLocks/>
              </p:cNvSpPr>
              <p:nvPr userDrawn="1"/>
            </p:nvSpPr>
            <p:spPr bwMode="auto">
              <a:xfrm>
                <a:off x="3378"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1" name="Freeform 139">
                <a:extLst>
                  <a:ext uri="{FF2B5EF4-FFF2-40B4-BE49-F238E27FC236}">
                    <a16:creationId xmlns:a16="http://schemas.microsoft.com/office/drawing/2014/main" id="{F8D98C05-8A00-4FC7-BB30-114AB4EEF3B5}"/>
                  </a:ext>
                </a:extLst>
              </p:cNvPr>
              <p:cNvSpPr>
                <a:spLocks/>
              </p:cNvSpPr>
              <p:nvPr userDrawn="1"/>
            </p:nvSpPr>
            <p:spPr bwMode="auto">
              <a:xfrm>
                <a:off x="339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2" name="Freeform 140">
                <a:extLst>
                  <a:ext uri="{FF2B5EF4-FFF2-40B4-BE49-F238E27FC236}">
                    <a16:creationId xmlns:a16="http://schemas.microsoft.com/office/drawing/2014/main" id="{D967ABA4-D336-45F9-BA5A-A0ABA0FD4956}"/>
                  </a:ext>
                </a:extLst>
              </p:cNvPr>
              <p:cNvSpPr>
                <a:spLocks/>
              </p:cNvSpPr>
              <p:nvPr userDrawn="1"/>
            </p:nvSpPr>
            <p:spPr bwMode="auto">
              <a:xfrm>
                <a:off x="3405"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3" name="Freeform 141">
                <a:extLst>
                  <a:ext uri="{FF2B5EF4-FFF2-40B4-BE49-F238E27FC236}">
                    <a16:creationId xmlns:a16="http://schemas.microsoft.com/office/drawing/2014/main" id="{EE348491-DEA7-4F27-AA29-5A4A3F42F09D}"/>
                  </a:ext>
                </a:extLst>
              </p:cNvPr>
              <p:cNvSpPr>
                <a:spLocks/>
              </p:cNvSpPr>
              <p:nvPr userDrawn="1"/>
            </p:nvSpPr>
            <p:spPr bwMode="auto">
              <a:xfrm>
                <a:off x="3418"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4" name="Freeform 142">
                <a:extLst>
                  <a:ext uri="{FF2B5EF4-FFF2-40B4-BE49-F238E27FC236}">
                    <a16:creationId xmlns:a16="http://schemas.microsoft.com/office/drawing/2014/main" id="{AB3D6DE8-35CF-43E5-8BC2-1876CAB8E954}"/>
                  </a:ext>
                </a:extLst>
              </p:cNvPr>
              <p:cNvSpPr>
                <a:spLocks/>
              </p:cNvSpPr>
              <p:nvPr userDrawn="1"/>
            </p:nvSpPr>
            <p:spPr bwMode="auto">
              <a:xfrm>
                <a:off x="3431"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5" name="Freeform 143">
                <a:extLst>
                  <a:ext uri="{FF2B5EF4-FFF2-40B4-BE49-F238E27FC236}">
                    <a16:creationId xmlns:a16="http://schemas.microsoft.com/office/drawing/2014/main" id="{EE019C3B-256D-4B88-84A1-FE2F00757404}"/>
                  </a:ext>
                </a:extLst>
              </p:cNvPr>
              <p:cNvSpPr>
                <a:spLocks/>
              </p:cNvSpPr>
              <p:nvPr userDrawn="1"/>
            </p:nvSpPr>
            <p:spPr bwMode="auto">
              <a:xfrm>
                <a:off x="344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6" name="Freeform 144">
                <a:extLst>
                  <a:ext uri="{FF2B5EF4-FFF2-40B4-BE49-F238E27FC236}">
                    <a16:creationId xmlns:a16="http://schemas.microsoft.com/office/drawing/2014/main" id="{4D4A519A-CF94-429C-8366-BA4B375D7C9F}"/>
                  </a:ext>
                </a:extLst>
              </p:cNvPr>
              <p:cNvSpPr>
                <a:spLocks/>
              </p:cNvSpPr>
              <p:nvPr userDrawn="1"/>
            </p:nvSpPr>
            <p:spPr bwMode="auto">
              <a:xfrm>
                <a:off x="3457"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7" name="Freeform 145">
                <a:extLst>
                  <a:ext uri="{FF2B5EF4-FFF2-40B4-BE49-F238E27FC236}">
                    <a16:creationId xmlns:a16="http://schemas.microsoft.com/office/drawing/2014/main" id="{D2000CBB-B775-4ACD-9354-7BE575ABF19E}"/>
                  </a:ext>
                </a:extLst>
              </p:cNvPr>
              <p:cNvSpPr>
                <a:spLocks/>
              </p:cNvSpPr>
              <p:nvPr userDrawn="1"/>
            </p:nvSpPr>
            <p:spPr bwMode="auto">
              <a:xfrm>
                <a:off x="3470"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8" name="Freeform 146">
                <a:extLst>
                  <a:ext uri="{FF2B5EF4-FFF2-40B4-BE49-F238E27FC236}">
                    <a16:creationId xmlns:a16="http://schemas.microsoft.com/office/drawing/2014/main" id="{E8B0C987-AE73-45F5-9463-AE171525D91A}"/>
                  </a:ext>
                </a:extLst>
              </p:cNvPr>
              <p:cNvSpPr>
                <a:spLocks/>
              </p:cNvSpPr>
              <p:nvPr userDrawn="1"/>
            </p:nvSpPr>
            <p:spPr bwMode="auto">
              <a:xfrm>
                <a:off x="3483"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9" name="Freeform 147">
                <a:extLst>
                  <a:ext uri="{FF2B5EF4-FFF2-40B4-BE49-F238E27FC236}">
                    <a16:creationId xmlns:a16="http://schemas.microsoft.com/office/drawing/2014/main" id="{4D7EBB9C-93F4-460C-84ED-763646493CB6}"/>
                  </a:ext>
                </a:extLst>
              </p:cNvPr>
              <p:cNvSpPr>
                <a:spLocks/>
              </p:cNvSpPr>
              <p:nvPr userDrawn="1"/>
            </p:nvSpPr>
            <p:spPr bwMode="auto">
              <a:xfrm>
                <a:off x="349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0" name="Freeform 148">
                <a:extLst>
                  <a:ext uri="{FF2B5EF4-FFF2-40B4-BE49-F238E27FC236}">
                    <a16:creationId xmlns:a16="http://schemas.microsoft.com/office/drawing/2014/main" id="{1C337EF7-1E23-4395-A834-51BD06D384C7}"/>
                  </a:ext>
                </a:extLst>
              </p:cNvPr>
              <p:cNvSpPr>
                <a:spLocks/>
              </p:cNvSpPr>
              <p:nvPr userDrawn="1"/>
            </p:nvSpPr>
            <p:spPr bwMode="auto">
              <a:xfrm>
                <a:off x="350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1" name="Freeform 149">
                <a:extLst>
                  <a:ext uri="{FF2B5EF4-FFF2-40B4-BE49-F238E27FC236}">
                    <a16:creationId xmlns:a16="http://schemas.microsoft.com/office/drawing/2014/main" id="{60880574-B3DD-42AC-982C-42CFACF3B695}"/>
                  </a:ext>
                </a:extLst>
              </p:cNvPr>
              <p:cNvSpPr>
                <a:spLocks/>
              </p:cNvSpPr>
              <p:nvPr userDrawn="1"/>
            </p:nvSpPr>
            <p:spPr bwMode="auto">
              <a:xfrm>
                <a:off x="3527"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2" name="Freeform 150">
                <a:extLst>
                  <a:ext uri="{FF2B5EF4-FFF2-40B4-BE49-F238E27FC236}">
                    <a16:creationId xmlns:a16="http://schemas.microsoft.com/office/drawing/2014/main" id="{7DF3733B-2263-42A4-B8B3-558F97CDDB6B}"/>
                  </a:ext>
                </a:extLst>
              </p:cNvPr>
              <p:cNvSpPr>
                <a:spLocks/>
              </p:cNvSpPr>
              <p:nvPr userDrawn="1"/>
            </p:nvSpPr>
            <p:spPr bwMode="auto">
              <a:xfrm>
                <a:off x="3540"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3" name="Freeform 151">
                <a:extLst>
                  <a:ext uri="{FF2B5EF4-FFF2-40B4-BE49-F238E27FC236}">
                    <a16:creationId xmlns:a16="http://schemas.microsoft.com/office/drawing/2014/main" id="{4C542DB5-269A-4E97-9434-D01617181789}"/>
                  </a:ext>
                </a:extLst>
              </p:cNvPr>
              <p:cNvSpPr>
                <a:spLocks/>
              </p:cNvSpPr>
              <p:nvPr userDrawn="1"/>
            </p:nvSpPr>
            <p:spPr bwMode="auto">
              <a:xfrm>
                <a:off x="3553"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4" name="Freeform 152">
                <a:extLst>
                  <a:ext uri="{FF2B5EF4-FFF2-40B4-BE49-F238E27FC236}">
                    <a16:creationId xmlns:a16="http://schemas.microsoft.com/office/drawing/2014/main" id="{1EE0BD3F-3E8B-45DF-BB91-2A6F3B2E3189}"/>
                  </a:ext>
                </a:extLst>
              </p:cNvPr>
              <p:cNvSpPr>
                <a:spLocks/>
              </p:cNvSpPr>
              <p:nvPr userDrawn="1"/>
            </p:nvSpPr>
            <p:spPr bwMode="auto">
              <a:xfrm>
                <a:off x="356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5" name="Freeform 153">
                <a:extLst>
                  <a:ext uri="{FF2B5EF4-FFF2-40B4-BE49-F238E27FC236}">
                    <a16:creationId xmlns:a16="http://schemas.microsoft.com/office/drawing/2014/main" id="{379ED4EC-7B57-47E2-BE59-D29FAAEC7436}"/>
                  </a:ext>
                </a:extLst>
              </p:cNvPr>
              <p:cNvSpPr>
                <a:spLocks/>
              </p:cNvSpPr>
              <p:nvPr userDrawn="1"/>
            </p:nvSpPr>
            <p:spPr bwMode="auto">
              <a:xfrm>
                <a:off x="357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6" name="Freeform 154">
                <a:extLst>
                  <a:ext uri="{FF2B5EF4-FFF2-40B4-BE49-F238E27FC236}">
                    <a16:creationId xmlns:a16="http://schemas.microsoft.com/office/drawing/2014/main" id="{3571ED3A-6A4E-438A-B090-7A1E3B05E852}"/>
                  </a:ext>
                </a:extLst>
              </p:cNvPr>
              <p:cNvSpPr>
                <a:spLocks/>
              </p:cNvSpPr>
              <p:nvPr userDrawn="1"/>
            </p:nvSpPr>
            <p:spPr bwMode="auto">
              <a:xfrm>
                <a:off x="359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7" name="Freeform 155">
                <a:extLst>
                  <a:ext uri="{FF2B5EF4-FFF2-40B4-BE49-F238E27FC236}">
                    <a16:creationId xmlns:a16="http://schemas.microsoft.com/office/drawing/2014/main" id="{12F0BC94-6942-4556-88F3-4D9E49D2168F}"/>
                  </a:ext>
                </a:extLst>
              </p:cNvPr>
              <p:cNvSpPr>
                <a:spLocks/>
              </p:cNvSpPr>
              <p:nvPr userDrawn="1"/>
            </p:nvSpPr>
            <p:spPr bwMode="auto">
              <a:xfrm>
                <a:off x="3605"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8" name="Freeform 156">
                <a:extLst>
                  <a:ext uri="{FF2B5EF4-FFF2-40B4-BE49-F238E27FC236}">
                    <a16:creationId xmlns:a16="http://schemas.microsoft.com/office/drawing/2014/main" id="{8B185217-BA8A-47FD-AB67-7981FA2AFE8D}"/>
                  </a:ext>
                </a:extLst>
              </p:cNvPr>
              <p:cNvSpPr>
                <a:spLocks/>
              </p:cNvSpPr>
              <p:nvPr userDrawn="1"/>
            </p:nvSpPr>
            <p:spPr bwMode="auto">
              <a:xfrm>
                <a:off x="3618"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9" name="Freeform 157">
                <a:extLst>
                  <a:ext uri="{FF2B5EF4-FFF2-40B4-BE49-F238E27FC236}">
                    <a16:creationId xmlns:a16="http://schemas.microsoft.com/office/drawing/2014/main" id="{A4A8C956-400A-429F-A380-16A16D81AEB5}"/>
                  </a:ext>
                </a:extLst>
              </p:cNvPr>
              <p:cNvSpPr>
                <a:spLocks/>
              </p:cNvSpPr>
              <p:nvPr userDrawn="1"/>
            </p:nvSpPr>
            <p:spPr bwMode="auto">
              <a:xfrm>
                <a:off x="3631"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0" name="Freeform 158">
                <a:extLst>
                  <a:ext uri="{FF2B5EF4-FFF2-40B4-BE49-F238E27FC236}">
                    <a16:creationId xmlns:a16="http://schemas.microsoft.com/office/drawing/2014/main" id="{3951DF77-A876-4E4B-8CD6-48F601C1BFF6}"/>
                  </a:ext>
                </a:extLst>
              </p:cNvPr>
              <p:cNvSpPr>
                <a:spLocks/>
              </p:cNvSpPr>
              <p:nvPr userDrawn="1"/>
            </p:nvSpPr>
            <p:spPr bwMode="auto">
              <a:xfrm>
                <a:off x="364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1" name="Freeform 159">
                <a:extLst>
                  <a:ext uri="{FF2B5EF4-FFF2-40B4-BE49-F238E27FC236}">
                    <a16:creationId xmlns:a16="http://schemas.microsoft.com/office/drawing/2014/main" id="{A9F95854-C28E-4970-B0EB-E35F7E54A78F}"/>
                  </a:ext>
                </a:extLst>
              </p:cNvPr>
              <p:cNvSpPr>
                <a:spLocks/>
              </p:cNvSpPr>
              <p:nvPr userDrawn="1"/>
            </p:nvSpPr>
            <p:spPr bwMode="auto">
              <a:xfrm>
                <a:off x="3657"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2" name="Freeform 160">
                <a:extLst>
                  <a:ext uri="{FF2B5EF4-FFF2-40B4-BE49-F238E27FC236}">
                    <a16:creationId xmlns:a16="http://schemas.microsoft.com/office/drawing/2014/main" id="{1FB4B13F-2F84-4EDC-8650-51F59E387D9A}"/>
                  </a:ext>
                </a:extLst>
              </p:cNvPr>
              <p:cNvSpPr>
                <a:spLocks/>
              </p:cNvSpPr>
              <p:nvPr userDrawn="1"/>
            </p:nvSpPr>
            <p:spPr bwMode="auto">
              <a:xfrm>
                <a:off x="3670"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3" name="Freeform 161">
                <a:extLst>
                  <a:ext uri="{FF2B5EF4-FFF2-40B4-BE49-F238E27FC236}">
                    <a16:creationId xmlns:a16="http://schemas.microsoft.com/office/drawing/2014/main" id="{19865632-E968-4430-B1DC-56394C9EB89C}"/>
                  </a:ext>
                </a:extLst>
              </p:cNvPr>
              <p:cNvSpPr>
                <a:spLocks/>
              </p:cNvSpPr>
              <p:nvPr userDrawn="1"/>
            </p:nvSpPr>
            <p:spPr bwMode="auto">
              <a:xfrm>
                <a:off x="3683"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4" name="Freeform 162">
                <a:extLst>
                  <a:ext uri="{FF2B5EF4-FFF2-40B4-BE49-F238E27FC236}">
                    <a16:creationId xmlns:a16="http://schemas.microsoft.com/office/drawing/2014/main" id="{4201732E-9028-4915-919B-8DB785343710}"/>
                  </a:ext>
                </a:extLst>
              </p:cNvPr>
              <p:cNvSpPr>
                <a:spLocks/>
              </p:cNvSpPr>
              <p:nvPr userDrawn="1"/>
            </p:nvSpPr>
            <p:spPr bwMode="auto">
              <a:xfrm>
                <a:off x="369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5" name="Freeform 163">
                <a:extLst>
                  <a:ext uri="{FF2B5EF4-FFF2-40B4-BE49-F238E27FC236}">
                    <a16:creationId xmlns:a16="http://schemas.microsoft.com/office/drawing/2014/main" id="{E7CCFF68-E4AA-401B-B0D0-C1AA0F190798}"/>
                  </a:ext>
                </a:extLst>
              </p:cNvPr>
              <p:cNvSpPr>
                <a:spLocks/>
              </p:cNvSpPr>
              <p:nvPr userDrawn="1"/>
            </p:nvSpPr>
            <p:spPr bwMode="auto">
              <a:xfrm>
                <a:off x="370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6" name="Freeform 164">
                <a:extLst>
                  <a:ext uri="{FF2B5EF4-FFF2-40B4-BE49-F238E27FC236}">
                    <a16:creationId xmlns:a16="http://schemas.microsoft.com/office/drawing/2014/main" id="{1CB3BCE8-61CD-40F8-A32A-0F9B988531FB}"/>
                  </a:ext>
                </a:extLst>
              </p:cNvPr>
              <p:cNvSpPr>
                <a:spLocks/>
              </p:cNvSpPr>
              <p:nvPr userDrawn="1"/>
            </p:nvSpPr>
            <p:spPr bwMode="auto">
              <a:xfrm>
                <a:off x="370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7" name="Freeform 165">
                <a:extLst>
                  <a:ext uri="{FF2B5EF4-FFF2-40B4-BE49-F238E27FC236}">
                    <a16:creationId xmlns:a16="http://schemas.microsoft.com/office/drawing/2014/main" id="{26D06C68-317B-4A4A-ACA7-63EB3D577628}"/>
                  </a:ext>
                </a:extLst>
              </p:cNvPr>
              <p:cNvSpPr>
                <a:spLocks/>
              </p:cNvSpPr>
              <p:nvPr userDrawn="1"/>
            </p:nvSpPr>
            <p:spPr bwMode="auto">
              <a:xfrm>
                <a:off x="3931"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8" name="Freeform 166">
                <a:extLst>
                  <a:ext uri="{FF2B5EF4-FFF2-40B4-BE49-F238E27FC236}">
                    <a16:creationId xmlns:a16="http://schemas.microsoft.com/office/drawing/2014/main" id="{F6EC0BF2-E2D9-4868-82BE-F2B2104DAE94}"/>
                  </a:ext>
                </a:extLst>
              </p:cNvPr>
              <p:cNvSpPr>
                <a:spLocks/>
              </p:cNvSpPr>
              <p:nvPr userDrawn="1"/>
            </p:nvSpPr>
            <p:spPr bwMode="auto">
              <a:xfrm>
                <a:off x="394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9" name="Freeform 167">
                <a:extLst>
                  <a:ext uri="{FF2B5EF4-FFF2-40B4-BE49-F238E27FC236}">
                    <a16:creationId xmlns:a16="http://schemas.microsoft.com/office/drawing/2014/main" id="{7CDA71E3-5007-4DBE-82AE-9F3AC98288D1}"/>
                  </a:ext>
                </a:extLst>
              </p:cNvPr>
              <p:cNvSpPr>
                <a:spLocks/>
              </p:cNvSpPr>
              <p:nvPr userDrawn="1"/>
            </p:nvSpPr>
            <p:spPr bwMode="auto">
              <a:xfrm>
                <a:off x="396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0" name="Freeform 168">
                <a:extLst>
                  <a:ext uri="{FF2B5EF4-FFF2-40B4-BE49-F238E27FC236}">
                    <a16:creationId xmlns:a16="http://schemas.microsoft.com/office/drawing/2014/main" id="{22C9CD77-06BD-4DA3-8970-35F8482537D2}"/>
                  </a:ext>
                </a:extLst>
              </p:cNvPr>
              <p:cNvSpPr>
                <a:spLocks/>
              </p:cNvSpPr>
              <p:nvPr userDrawn="1"/>
            </p:nvSpPr>
            <p:spPr bwMode="auto">
              <a:xfrm>
                <a:off x="3975"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1" name="Freeform 169">
                <a:extLst>
                  <a:ext uri="{FF2B5EF4-FFF2-40B4-BE49-F238E27FC236}">
                    <a16:creationId xmlns:a16="http://schemas.microsoft.com/office/drawing/2014/main" id="{5AFCBE11-24F3-485C-BC2C-484475F98C1C}"/>
                  </a:ext>
                </a:extLst>
              </p:cNvPr>
              <p:cNvSpPr>
                <a:spLocks/>
              </p:cNvSpPr>
              <p:nvPr userDrawn="1"/>
            </p:nvSpPr>
            <p:spPr bwMode="auto">
              <a:xfrm>
                <a:off x="3988"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2" name="Freeform 170">
                <a:extLst>
                  <a:ext uri="{FF2B5EF4-FFF2-40B4-BE49-F238E27FC236}">
                    <a16:creationId xmlns:a16="http://schemas.microsoft.com/office/drawing/2014/main" id="{A875F0B9-9347-4558-841C-D459EEB989E2}"/>
                  </a:ext>
                </a:extLst>
              </p:cNvPr>
              <p:cNvSpPr>
                <a:spLocks/>
              </p:cNvSpPr>
              <p:nvPr userDrawn="1"/>
            </p:nvSpPr>
            <p:spPr bwMode="auto">
              <a:xfrm>
                <a:off x="4001"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3" name="Freeform 171">
                <a:extLst>
                  <a:ext uri="{FF2B5EF4-FFF2-40B4-BE49-F238E27FC236}">
                    <a16:creationId xmlns:a16="http://schemas.microsoft.com/office/drawing/2014/main" id="{3B784873-FC7F-49C1-861F-0CD97254FF27}"/>
                  </a:ext>
                </a:extLst>
              </p:cNvPr>
              <p:cNvSpPr>
                <a:spLocks/>
              </p:cNvSpPr>
              <p:nvPr userDrawn="1"/>
            </p:nvSpPr>
            <p:spPr bwMode="auto">
              <a:xfrm>
                <a:off x="401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4" name="Freeform 172">
                <a:extLst>
                  <a:ext uri="{FF2B5EF4-FFF2-40B4-BE49-F238E27FC236}">
                    <a16:creationId xmlns:a16="http://schemas.microsoft.com/office/drawing/2014/main" id="{E520A8A4-E56E-470F-B438-4E876C220AB5}"/>
                  </a:ext>
                </a:extLst>
              </p:cNvPr>
              <p:cNvSpPr>
                <a:spLocks/>
              </p:cNvSpPr>
              <p:nvPr userDrawn="1"/>
            </p:nvSpPr>
            <p:spPr bwMode="auto">
              <a:xfrm>
                <a:off x="4027"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5" name="Freeform 173">
                <a:extLst>
                  <a:ext uri="{FF2B5EF4-FFF2-40B4-BE49-F238E27FC236}">
                    <a16:creationId xmlns:a16="http://schemas.microsoft.com/office/drawing/2014/main" id="{F672E346-5838-4252-B216-60F2CF3D5C7C}"/>
                  </a:ext>
                </a:extLst>
              </p:cNvPr>
              <p:cNvSpPr>
                <a:spLocks/>
              </p:cNvSpPr>
              <p:nvPr userDrawn="1"/>
            </p:nvSpPr>
            <p:spPr bwMode="auto">
              <a:xfrm>
                <a:off x="4040"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6" name="Freeform 174">
                <a:extLst>
                  <a:ext uri="{FF2B5EF4-FFF2-40B4-BE49-F238E27FC236}">
                    <a16:creationId xmlns:a16="http://schemas.microsoft.com/office/drawing/2014/main" id="{3D06B1B0-1359-4D6C-AEF6-EF164658E0FD}"/>
                  </a:ext>
                </a:extLst>
              </p:cNvPr>
              <p:cNvSpPr>
                <a:spLocks/>
              </p:cNvSpPr>
              <p:nvPr userDrawn="1"/>
            </p:nvSpPr>
            <p:spPr bwMode="auto">
              <a:xfrm>
                <a:off x="4053"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7" name="Freeform 175">
                <a:extLst>
                  <a:ext uri="{FF2B5EF4-FFF2-40B4-BE49-F238E27FC236}">
                    <a16:creationId xmlns:a16="http://schemas.microsoft.com/office/drawing/2014/main" id="{BB8BE68E-7924-4F24-98BE-698AC632B7F2}"/>
                  </a:ext>
                </a:extLst>
              </p:cNvPr>
              <p:cNvSpPr>
                <a:spLocks/>
              </p:cNvSpPr>
              <p:nvPr userDrawn="1"/>
            </p:nvSpPr>
            <p:spPr bwMode="auto">
              <a:xfrm>
                <a:off x="406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8" name="Freeform 176">
                <a:extLst>
                  <a:ext uri="{FF2B5EF4-FFF2-40B4-BE49-F238E27FC236}">
                    <a16:creationId xmlns:a16="http://schemas.microsoft.com/office/drawing/2014/main" id="{B002B82C-7480-497C-A6F0-4313F0174502}"/>
                  </a:ext>
                </a:extLst>
              </p:cNvPr>
              <p:cNvSpPr>
                <a:spLocks/>
              </p:cNvSpPr>
              <p:nvPr userDrawn="1"/>
            </p:nvSpPr>
            <p:spPr bwMode="auto">
              <a:xfrm>
                <a:off x="407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9" name="Freeform 177">
                <a:extLst>
                  <a:ext uri="{FF2B5EF4-FFF2-40B4-BE49-F238E27FC236}">
                    <a16:creationId xmlns:a16="http://schemas.microsoft.com/office/drawing/2014/main" id="{7B68568C-7818-4819-A879-F4BD0CCD98BF}"/>
                  </a:ext>
                </a:extLst>
              </p:cNvPr>
              <p:cNvSpPr>
                <a:spLocks/>
              </p:cNvSpPr>
              <p:nvPr userDrawn="1"/>
            </p:nvSpPr>
            <p:spPr bwMode="auto">
              <a:xfrm>
                <a:off x="4093"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0" name="Freeform 178">
                <a:extLst>
                  <a:ext uri="{FF2B5EF4-FFF2-40B4-BE49-F238E27FC236}">
                    <a16:creationId xmlns:a16="http://schemas.microsoft.com/office/drawing/2014/main" id="{55D6E7D7-5AC8-4531-BE4A-FA5EF1A51730}"/>
                  </a:ext>
                </a:extLst>
              </p:cNvPr>
              <p:cNvSpPr>
                <a:spLocks/>
              </p:cNvSpPr>
              <p:nvPr userDrawn="1"/>
            </p:nvSpPr>
            <p:spPr bwMode="auto">
              <a:xfrm>
                <a:off x="410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1" name="Freeform 179">
                <a:extLst>
                  <a:ext uri="{FF2B5EF4-FFF2-40B4-BE49-F238E27FC236}">
                    <a16:creationId xmlns:a16="http://schemas.microsoft.com/office/drawing/2014/main" id="{514FFD3A-B94B-4CF3-A47A-7535737B48C5}"/>
                  </a:ext>
                </a:extLst>
              </p:cNvPr>
              <p:cNvSpPr>
                <a:spLocks/>
              </p:cNvSpPr>
              <p:nvPr userDrawn="1"/>
            </p:nvSpPr>
            <p:spPr bwMode="auto">
              <a:xfrm>
                <a:off x="411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2" name="Freeform 180">
                <a:extLst>
                  <a:ext uri="{FF2B5EF4-FFF2-40B4-BE49-F238E27FC236}">
                    <a16:creationId xmlns:a16="http://schemas.microsoft.com/office/drawing/2014/main" id="{54AE8384-9636-4C39-90B3-AAB504894B72}"/>
                  </a:ext>
                </a:extLst>
              </p:cNvPr>
              <p:cNvSpPr>
                <a:spLocks/>
              </p:cNvSpPr>
              <p:nvPr userDrawn="1"/>
            </p:nvSpPr>
            <p:spPr bwMode="auto">
              <a:xfrm>
                <a:off x="413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3" name="Freeform 181">
                <a:extLst>
                  <a:ext uri="{FF2B5EF4-FFF2-40B4-BE49-F238E27FC236}">
                    <a16:creationId xmlns:a16="http://schemas.microsoft.com/office/drawing/2014/main" id="{4EDDD4B5-5960-4AD3-B67B-BA736C567C38}"/>
                  </a:ext>
                </a:extLst>
              </p:cNvPr>
              <p:cNvSpPr>
                <a:spLocks/>
              </p:cNvSpPr>
              <p:nvPr userDrawn="1"/>
            </p:nvSpPr>
            <p:spPr bwMode="auto">
              <a:xfrm>
                <a:off x="414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4" name="Freeform 182">
                <a:extLst>
                  <a:ext uri="{FF2B5EF4-FFF2-40B4-BE49-F238E27FC236}">
                    <a16:creationId xmlns:a16="http://schemas.microsoft.com/office/drawing/2014/main" id="{F05320A4-1BFC-4301-AA57-62FEE5920F4A}"/>
                  </a:ext>
                </a:extLst>
              </p:cNvPr>
              <p:cNvSpPr>
                <a:spLocks/>
              </p:cNvSpPr>
              <p:nvPr userDrawn="1"/>
            </p:nvSpPr>
            <p:spPr bwMode="auto">
              <a:xfrm>
                <a:off x="416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5" name="Freeform 183">
                <a:extLst>
                  <a:ext uri="{FF2B5EF4-FFF2-40B4-BE49-F238E27FC236}">
                    <a16:creationId xmlns:a16="http://schemas.microsoft.com/office/drawing/2014/main" id="{D92278B4-1AB1-4941-BCC4-9020BB1A28A6}"/>
                  </a:ext>
                </a:extLst>
              </p:cNvPr>
              <p:cNvSpPr>
                <a:spLocks/>
              </p:cNvSpPr>
              <p:nvPr userDrawn="1"/>
            </p:nvSpPr>
            <p:spPr bwMode="auto">
              <a:xfrm>
                <a:off x="4175"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6" name="Freeform 184">
                <a:extLst>
                  <a:ext uri="{FF2B5EF4-FFF2-40B4-BE49-F238E27FC236}">
                    <a16:creationId xmlns:a16="http://schemas.microsoft.com/office/drawing/2014/main" id="{C9843298-6307-4F23-8405-5260C0EE5129}"/>
                  </a:ext>
                </a:extLst>
              </p:cNvPr>
              <p:cNvSpPr>
                <a:spLocks/>
              </p:cNvSpPr>
              <p:nvPr userDrawn="1"/>
            </p:nvSpPr>
            <p:spPr bwMode="auto">
              <a:xfrm>
                <a:off x="4188"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 name="Freeform 185">
                <a:extLst>
                  <a:ext uri="{FF2B5EF4-FFF2-40B4-BE49-F238E27FC236}">
                    <a16:creationId xmlns:a16="http://schemas.microsoft.com/office/drawing/2014/main" id="{FD1A2F2A-3EB7-407B-9527-42F1F42DDD5E}"/>
                  </a:ext>
                </a:extLst>
              </p:cNvPr>
              <p:cNvSpPr>
                <a:spLocks/>
              </p:cNvSpPr>
              <p:nvPr userDrawn="1"/>
            </p:nvSpPr>
            <p:spPr bwMode="auto">
              <a:xfrm>
                <a:off x="4201"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8" name="Freeform 186">
                <a:extLst>
                  <a:ext uri="{FF2B5EF4-FFF2-40B4-BE49-F238E27FC236}">
                    <a16:creationId xmlns:a16="http://schemas.microsoft.com/office/drawing/2014/main" id="{2D9DF54A-B627-401C-A064-CEEABB6058BF}"/>
                  </a:ext>
                </a:extLst>
              </p:cNvPr>
              <p:cNvSpPr>
                <a:spLocks/>
              </p:cNvSpPr>
              <p:nvPr userDrawn="1"/>
            </p:nvSpPr>
            <p:spPr bwMode="auto">
              <a:xfrm>
                <a:off x="421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9" name="Freeform 187">
                <a:extLst>
                  <a:ext uri="{FF2B5EF4-FFF2-40B4-BE49-F238E27FC236}">
                    <a16:creationId xmlns:a16="http://schemas.microsoft.com/office/drawing/2014/main" id="{00985CE5-CD9C-46F4-B2C6-E41591D98E76}"/>
                  </a:ext>
                </a:extLst>
              </p:cNvPr>
              <p:cNvSpPr>
                <a:spLocks/>
              </p:cNvSpPr>
              <p:nvPr userDrawn="1"/>
            </p:nvSpPr>
            <p:spPr bwMode="auto">
              <a:xfrm>
                <a:off x="4227"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0" name="Freeform 188">
                <a:extLst>
                  <a:ext uri="{FF2B5EF4-FFF2-40B4-BE49-F238E27FC236}">
                    <a16:creationId xmlns:a16="http://schemas.microsoft.com/office/drawing/2014/main" id="{EA7D2CC5-3C04-4191-A646-572C1BE17E9F}"/>
                  </a:ext>
                </a:extLst>
              </p:cNvPr>
              <p:cNvSpPr>
                <a:spLocks/>
              </p:cNvSpPr>
              <p:nvPr userDrawn="1"/>
            </p:nvSpPr>
            <p:spPr bwMode="auto">
              <a:xfrm>
                <a:off x="4241"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1" name="Freeform 189">
                <a:extLst>
                  <a:ext uri="{FF2B5EF4-FFF2-40B4-BE49-F238E27FC236}">
                    <a16:creationId xmlns:a16="http://schemas.microsoft.com/office/drawing/2014/main" id="{50FDB83F-E0B6-4F9A-A2ED-F1D3F6848FF5}"/>
                  </a:ext>
                </a:extLst>
              </p:cNvPr>
              <p:cNvSpPr>
                <a:spLocks/>
              </p:cNvSpPr>
              <p:nvPr userDrawn="1"/>
            </p:nvSpPr>
            <p:spPr bwMode="auto">
              <a:xfrm>
                <a:off x="425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2" name="Freeform 190">
                <a:extLst>
                  <a:ext uri="{FF2B5EF4-FFF2-40B4-BE49-F238E27FC236}">
                    <a16:creationId xmlns:a16="http://schemas.microsoft.com/office/drawing/2014/main" id="{96BFC251-141A-48AB-8169-0FB3A3440543}"/>
                  </a:ext>
                </a:extLst>
              </p:cNvPr>
              <p:cNvSpPr>
                <a:spLocks/>
              </p:cNvSpPr>
              <p:nvPr userDrawn="1"/>
            </p:nvSpPr>
            <p:spPr bwMode="auto">
              <a:xfrm>
                <a:off x="4267"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3" name="Freeform 191">
                <a:extLst>
                  <a:ext uri="{FF2B5EF4-FFF2-40B4-BE49-F238E27FC236}">
                    <a16:creationId xmlns:a16="http://schemas.microsoft.com/office/drawing/2014/main" id="{5B6AA1AE-A4B3-47BE-884C-E2546DED20C0}"/>
                  </a:ext>
                </a:extLst>
              </p:cNvPr>
              <p:cNvSpPr>
                <a:spLocks/>
              </p:cNvSpPr>
              <p:nvPr userDrawn="1"/>
            </p:nvSpPr>
            <p:spPr bwMode="auto">
              <a:xfrm>
                <a:off x="4280"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4" name="Freeform 192">
                <a:extLst>
                  <a:ext uri="{FF2B5EF4-FFF2-40B4-BE49-F238E27FC236}">
                    <a16:creationId xmlns:a16="http://schemas.microsoft.com/office/drawing/2014/main" id="{8349030F-7275-470E-95DB-6F39E6ACE9E0}"/>
                  </a:ext>
                </a:extLst>
              </p:cNvPr>
              <p:cNvSpPr>
                <a:spLocks/>
              </p:cNvSpPr>
              <p:nvPr userDrawn="1"/>
            </p:nvSpPr>
            <p:spPr bwMode="auto">
              <a:xfrm>
                <a:off x="4293"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5" name="Freeform 193">
                <a:extLst>
                  <a:ext uri="{FF2B5EF4-FFF2-40B4-BE49-F238E27FC236}">
                    <a16:creationId xmlns:a16="http://schemas.microsoft.com/office/drawing/2014/main" id="{093497E3-B80A-4AE7-B2B6-C614D65ADC1B}"/>
                  </a:ext>
                </a:extLst>
              </p:cNvPr>
              <p:cNvSpPr>
                <a:spLocks/>
              </p:cNvSpPr>
              <p:nvPr userDrawn="1"/>
            </p:nvSpPr>
            <p:spPr bwMode="auto">
              <a:xfrm>
                <a:off x="430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6" name="Freeform 194">
                <a:extLst>
                  <a:ext uri="{FF2B5EF4-FFF2-40B4-BE49-F238E27FC236}">
                    <a16:creationId xmlns:a16="http://schemas.microsoft.com/office/drawing/2014/main" id="{05A7A3C7-5B7B-471E-9710-EF49E005571C}"/>
                  </a:ext>
                </a:extLst>
              </p:cNvPr>
              <p:cNvSpPr>
                <a:spLocks/>
              </p:cNvSpPr>
              <p:nvPr userDrawn="1"/>
            </p:nvSpPr>
            <p:spPr bwMode="auto">
              <a:xfrm>
                <a:off x="431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7" name="Freeform 195">
                <a:extLst>
                  <a:ext uri="{FF2B5EF4-FFF2-40B4-BE49-F238E27FC236}">
                    <a16:creationId xmlns:a16="http://schemas.microsoft.com/office/drawing/2014/main" id="{3B883492-3751-4B23-8B27-18C7F193C6AF}"/>
                  </a:ext>
                </a:extLst>
              </p:cNvPr>
              <p:cNvSpPr>
                <a:spLocks/>
              </p:cNvSpPr>
              <p:nvPr userDrawn="1"/>
            </p:nvSpPr>
            <p:spPr bwMode="auto">
              <a:xfrm>
                <a:off x="433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8" name="Freeform 196">
                <a:extLst>
                  <a:ext uri="{FF2B5EF4-FFF2-40B4-BE49-F238E27FC236}">
                    <a16:creationId xmlns:a16="http://schemas.microsoft.com/office/drawing/2014/main" id="{0E215843-5C5C-43DE-928B-17EBBA85F23B}"/>
                  </a:ext>
                </a:extLst>
              </p:cNvPr>
              <p:cNvSpPr>
                <a:spLocks/>
              </p:cNvSpPr>
              <p:nvPr userDrawn="1"/>
            </p:nvSpPr>
            <p:spPr bwMode="auto">
              <a:xfrm>
                <a:off x="434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9" name="Freeform 197">
                <a:extLst>
                  <a:ext uri="{FF2B5EF4-FFF2-40B4-BE49-F238E27FC236}">
                    <a16:creationId xmlns:a16="http://schemas.microsoft.com/office/drawing/2014/main" id="{94E3C4AF-153C-4113-AB7C-20C87E7AB458}"/>
                  </a:ext>
                </a:extLst>
              </p:cNvPr>
              <p:cNvSpPr>
                <a:spLocks/>
              </p:cNvSpPr>
              <p:nvPr userDrawn="1"/>
            </p:nvSpPr>
            <p:spPr bwMode="auto">
              <a:xfrm>
                <a:off x="436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0" name="Freeform 198">
                <a:extLst>
                  <a:ext uri="{FF2B5EF4-FFF2-40B4-BE49-F238E27FC236}">
                    <a16:creationId xmlns:a16="http://schemas.microsoft.com/office/drawing/2014/main" id="{54C97EA7-E429-411D-A715-123E1969E15C}"/>
                  </a:ext>
                </a:extLst>
              </p:cNvPr>
              <p:cNvSpPr>
                <a:spLocks/>
              </p:cNvSpPr>
              <p:nvPr userDrawn="1"/>
            </p:nvSpPr>
            <p:spPr bwMode="auto">
              <a:xfrm>
                <a:off x="4376"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1" name="Freeform 199">
                <a:extLst>
                  <a:ext uri="{FF2B5EF4-FFF2-40B4-BE49-F238E27FC236}">
                    <a16:creationId xmlns:a16="http://schemas.microsoft.com/office/drawing/2014/main" id="{43EFA7FC-9785-4221-B774-5D98D4726FEF}"/>
                  </a:ext>
                </a:extLst>
              </p:cNvPr>
              <p:cNvSpPr>
                <a:spLocks/>
              </p:cNvSpPr>
              <p:nvPr userDrawn="1"/>
            </p:nvSpPr>
            <p:spPr bwMode="auto">
              <a:xfrm>
                <a:off x="4389"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2" name="Freeform 200">
                <a:extLst>
                  <a:ext uri="{FF2B5EF4-FFF2-40B4-BE49-F238E27FC236}">
                    <a16:creationId xmlns:a16="http://schemas.microsoft.com/office/drawing/2014/main" id="{CB39A407-A0A2-44DC-B038-A5B560941846}"/>
                  </a:ext>
                </a:extLst>
              </p:cNvPr>
              <p:cNvSpPr>
                <a:spLocks/>
              </p:cNvSpPr>
              <p:nvPr userDrawn="1"/>
            </p:nvSpPr>
            <p:spPr bwMode="auto">
              <a:xfrm>
                <a:off x="4402"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3" name="Freeform 201">
                <a:extLst>
                  <a:ext uri="{FF2B5EF4-FFF2-40B4-BE49-F238E27FC236}">
                    <a16:creationId xmlns:a16="http://schemas.microsoft.com/office/drawing/2014/main" id="{ED348768-A60F-4827-8CEE-A0CE896470E8}"/>
                  </a:ext>
                </a:extLst>
              </p:cNvPr>
              <p:cNvSpPr>
                <a:spLocks/>
              </p:cNvSpPr>
              <p:nvPr userDrawn="1"/>
            </p:nvSpPr>
            <p:spPr bwMode="auto">
              <a:xfrm>
                <a:off x="4415"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4" name="Freeform 202">
                <a:extLst>
                  <a:ext uri="{FF2B5EF4-FFF2-40B4-BE49-F238E27FC236}">
                    <a16:creationId xmlns:a16="http://schemas.microsoft.com/office/drawing/2014/main" id="{F39B2F25-0804-4183-ABCB-07E9EC4CAA98}"/>
                  </a:ext>
                </a:extLst>
              </p:cNvPr>
              <p:cNvSpPr>
                <a:spLocks/>
              </p:cNvSpPr>
              <p:nvPr userDrawn="1"/>
            </p:nvSpPr>
            <p:spPr bwMode="auto">
              <a:xfrm>
                <a:off x="4428"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5" name="Freeform 203">
                <a:extLst>
                  <a:ext uri="{FF2B5EF4-FFF2-40B4-BE49-F238E27FC236}">
                    <a16:creationId xmlns:a16="http://schemas.microsoft.com/office/drawing/2014/main" id="{BA156ABD-40D3-4515-B4DF-2D8CABD414DD}"/>
                  </a:ext>
                </a:extLst>
              </p:cNvPr>
              <p:cNvSpPr>
                <a:spLocks/>
              </p:cNvSpPr>
              <p:nvPr userDrawn="1"/>
            </p:nvSpPr>
            <p:spPr bwMode="auto">
              <a:xfrm>
                <a:off x="4441"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6" name="Freeform 204">
                <a:extLst>
                  <a:ext uri="{FF2B5EF4-FFF2-40B4-BE49-F238E27FC236}">
                    <a16:creationId xmlns:a16="http://schemas.microsoft.com/office/drawing/2014/main" id="{51DD51BA-FF2E-4682-B631-938B3B75E071}"/>
                  </a:ext>
                </a:extLst>
              </p:cNvPr>
              <p:cNvSpPr>
                <a:spLocks/>
              </p:cNvSpPr>
              <p:nvPr userDrawn="1"/>
            </p:nvSpPr>
            <p:spPr bwMode="auto">
              <a:xfrm>
                <a:off x="4454" y="27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7" name="Freeform 206">
              <a:extLst>
                <a:ext uri="{FF2B5EF4-FFF2-40B4-BE49-F238E27FC236}">
                  <a16:creationId xmlns:a16="http://schemas.microsoft.com/office/drawing/2014/main" id="{AADE741D-C579-4C77-8BEE-5E3E27929D3C}"/>
                </a:ext>
              </a:extLst>
            </p:cNvPr>
            <p:cNvSpPr>
              <a:spLocks/>
            </p:cNvSpPr>
            <p:nvPr userDrawn="1"/>
          </p:nvSpPr>
          <p:spPr bwMode="auto">
            <a:xfrm>
              <a:off x="7091363"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07">
              <a:extLst>
                <a:ext uri="{FF2B5EF4-FFF2-40B4-BE49-F238E27FC236}">
                  <a16:creationId xmlns:a16="http://schemas.microsoft.com/office/drawing/2014/main" id="{3A7AA364-BAFE-47AB-BF56-F4C37CEF2654}"/>
                </a:ext>
              </a:extLst>
            </p:cNvPr>
            <p:cNvSpPr>
              <a:spLocks/>
            </p:cNvSpPr>
            <p:nvPr userDrawn="1"/>
          </p:nvSpPr>
          <p:spPr bwMode="auto">
            <a:xfrm>
              <a:off x="7112000"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08">
              <a:extLst>
                <a:ext uri="{FF2B5EF4-FFF2-40B4-BE49-F238E27FC236}">
                  <a16:creationId xmlns:a16="http://schemas.microsoft.com/office/drawing/2014/main" id="{2BCD8D9A-D3F6-4D91-992A-7119CDE1E4E4}"/>
                </a:ext>
              </a:extLst>
            </p:cNvPr>
            <p:cNvSpPr>
              <a:spLocks/>
            </p:cNvSpPr>
            <p:nvPr userDrawn="1"/>
          </p:nvSpPr>
          <p:spPr bwMode="auto">
            <a:xfrm>
              <a:off x="7132638"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09">
              <a:extLst>
                <a:ext uri="{FF2B5EF4-FFF2-40B4-BE49-F238E27FC236}">
                  <a16:creationId xmlns:a16="http://schemas.microsoft.com/office/drawing/2014/main" id="{51362317-8BBB-40D0-ACA6-79C8EC68C0AC}"/>
                </a:ext>
              </a:extLst>
            </p:cNvPr>
            <p:cNvSpPr>
              <a:spLocks/>
            </p:cNvSpPr>
            <p:nvPr userDrawn="1"/>
          </p:nvSpPr>
          <p:spPr bwMode="auto">
            <a:xfrm>
              <a:off x="7153275"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10">
              <a:extLst>
                <a:ext uri="{FF2B5EF4-FFF2-40B4-BE49-F238E27FC236}">
                  <a16:creationId xmlns:a16="http://schemas.microsoft.com/office/drawing/2014/main" id="{3FF505C8-2654-447E-A012-962A0BFB0993}"/>
                </a:ext>
              </a:extLst>
            </p:cNvPr>
            <p:cNvSpPr>
              <a:spLocks/>
            </p:cNvSpPr>
            <p:nvPr userDrawn="1"/>
          </p:nvSpPr>
          <p:spPr bwMode="auto">
            <a:xfrm>
              <a:off x="7173913"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11">
              <a:extLst>
                <a:ext uri="{FF2B5EF4-FFF2-40B4-BE49-F238E27FC236}">
                  <a16:creationId xmlns:a16="http://schemas.microsoft.com/office/drawing/2014/main" id="{3E3A4632-D6AF-4F1A-9D85-567065335295}"/>
                </a:ext>
              </a:extLst>
            </p:cNvPr>
            <p:cNvSpPr>
              <a:spLocks/>
            </p:cNvSpPr>
            <p:nvPr userDrawn="1"/>
          </p:nvSpPr>
          <p:spPr bwMode="auto">
            <a:xfrm>
              <a:off x="7194550"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212">
              <a:extLst>
                <a:ext uri="{FF2B5EF4-FFF2-40B4-BE49-F238E27FC236}">
                  <a16:creationId xmlns:a16="http://schemas.microsoft.com/office/drawing/2014/main" id="{85ECFB83-4F43-48A0-AEF5-7D9A9F52679C}"/>
                </a:ext>
              </a:extLst>
            </p:cNvPr>
            <p:cNvSpPr>
              <a:spLocks/>
            </p:cNvSpPr>
            <p:nvPr userDrawn="1"/>
          </p:nvSpPr>
          <p:spPr bwMode="auto">
            <a:xfrm>
              <a:off x="7223125"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213">
              <a:extLst>
                <a:ext uri="{FF2B5EF4-FFF2-40B4-BE49-F238E27FC236}">
                  <a16:creationId xmlns:a16="http://schemas.microsoft.com/office/drawing/2014/main" id="{BB5EFF80-97FF-452F-A998-E58AD201F82F}"/>
                </a:ext>
              </a:extLst>
            </p:cNvPr>
            <p:cNvSpPr>
              <a:spLocks/>
            </p:cNvSpPr>
            <p:nvPr userDrawn="1"/>
          </p:nvSpPr>
          <p:spPr bwMode="auto">
            <a:xfrm>
              <a:off x="7243763"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214">
              <a:extLst>
                <a:ext uri="{FF2B5EF4-FFF2-40B4-BE49-F238E27FC236}">
                  <a16:creationId xmlns:a16="http://schemas.microsoft.com/office/drawing/2014/main" id="{063C5B8D-3F77-4423-9695-8307F9B943D4}"/>
                </a:ext>
              </a:extLst>
            </p:cNvPr>
            <p:cNvSpPr>
              <a:spLocks/>
            </p:cNvSpPr>
            <p:nvPr userDrawn="1"/>
          </p:nvSpPr>
          <p:spPr bwMode="auto">
            <a:xfrm>
              <a:off x="7264400"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15">
              <a:extLst>
                <a:ext uri="{FF2B5EF4-FFF2-40B4-BE49-F238E27FC236}">
                  <a16:creationId xmlns:a16="http://schemas.microsoft.com/office/drawing/2014/main" id="{1FE4F6B7-93FC-4D00-A188-5069477F7C67}"/>
                </a:ext>
              </a:extLst>
            </p:cNvPr>
            <p:cNvSpPr>
              <a:spLocks/>
            </p:cNvSpPr>
            <p:nvPr userDrawn="1"/>
          </p:nvSpPr>
          <p:spPr bwMode="auto">
            <a:xfrm>
              <a:off x="7285038"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16">
              <a:extLst>
                <a:ext uri="{FF2B5EF4-FFF2-40B4-BE49-F238E27FC236}">
                  <a16:creationId xmlns:a16="http://schemas.microsoft.com/office/drawing/2014/main" id="{57DE61B1-FD73-4E0F-9B1E-E8477538049B}"/>
                </a:ext>
              </a:extLst>
            </p:cNvPr>
            <p:cNvSpPr>
              <a:spLocks/>
            </p:cNvSpPr>
            <p:nvPr userDrawn="1"/>
          </p:nvSpPr>
          <p:spPr bwMode="auto">
            <a:xfrm>
              <a:off x="7305675"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17">
              <a:extLst>
                <a:ext uri="{FF2B5EF4-FFF2-40B4-BE49-F238E27FC236}">
                  <a16:creationId xmlns:a16="http://schemas.microsoft.com/office/drawing/2014/main" id="{3D90DA76-2F03-4FEF-ADEA-91BB3BCCFF23}"/>
                </a:ext>
              </a:extLst>
            </p:cNvPr>
            <p:cNvSpPr>
              <a:spLocks/>
            </p:cNvSpPr>
            <p:nvPr userDrawn="1"/>
          </p:nvSpPr>
          <p:spPr bwMode="auto">
            <a:xfrm>
              <a:off x="7326313"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18">
              <a:extLst>
                <a:ext uri="{FF2B5EF4-FFF2-40B4-BE49-F238E27FC236}">
                  <a16:creationId xmlns:a16="http://schemas.microsoft.com/office/drawing/2014/main" id="{F6F7BC56-D533-497E-84AA-B19D76EDDFF1}"/>
                </a:ext>
              </a:extLst>
            </p:cNvPr>
            <p:cNvSpPr>
              <a:spLocks/>
            </p:cNvSpPr>
            <p:nvPr userDrawn="1"/>
          </p:nvSpPr>
          <p:spPr bwMode="auto">
            <a:xfrm>
              <a:off x="7326313" y="440055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19">
              <a:extLst>
                <a:ext uri="{FF2B5EF4-FFF2-40B4-BE49-F238E27FC236}">
                  <a16:creationId xmlns:a16="http://schemas.microsoft.com/office/drawing/2014/main" id="{EB7FE5A9-E099-4A36-BA95-65ADAC5CBDF3}"/>
                </a:ext>
              </a:extLst>
            </p:cNvPr>
            <p:cNvSpPr>
              <a:spLocks noEditPoints="1"/>
            </p:cNvSpPr>
            <p:nvPr userDrawn="1"/>
          </p:nvSpPr>
          <p:spPr bwMode="auto">
            <a:xfrm>
              <a:off x="10160000" y="4513263"/>
              <a:ext cx="636588" cy="342900"/>
            </a:xfrm>
            <a:custGeom>
              <a:avLst/>
              <a:gdLst>
                <a:gd name="T0" fmla="*/ 344 w 401"/>
                <a:gd name="T1" fmla="*/ 57 h 216"/>
                <a:gd name="T2" fmla="*/ 318 w 401"/>
                <a:gd name="T3" fmla="*/ 0 h 216"/>
                <a:gd name="T4" fmla="*/ 287 w 401"/>
                <a:gd name="T5" fmla="*/ 57 h 216"/>
                <a:gd name="T6" fmla="*/ 287 w 401"/>
                <a:gd name="T7" fmla="*/ 79 h 216"/>
                <a:gd name="T8" fmla="*/ 235 w 401"/>
                <a:gd name="T9" fmla="*/ 79 h 216"/>
                <a:gd name="T10" fmla="*/ 235 w 401"/>
                <a:gd name="T11" fmla="*/ 57 h 216"/>
                <a:gd name="T12" fmla="*/ 205 w 401"/>
                <a:gd name="T13" fmla="*/ 0 h 216"/>
                <a:gd name="T14" fmla="*/ 174 w 401"/>
                <a:gd name="T15" fmla="*/ 57 h 216"/>
                <a:gd name="T16" fmla="*/ 174 w 401"/>
                <a:gd name="T17" fmla="*/ 79 h 216"/>
                <a:gd name="T18" fmla="*/ 118 w 401"/>
                <a:gd name="T19" fmla="*/ 79 h 216"/>
                <a:gd name="T20" fmla="*/ 118 w 401"/>
                <a:gd name="T21" fmla="*/ 57 h 216"/>
                <a:gd name="T22" fmla="*/ 87 w 401"/>
                <a:gd name="T23" fmla="*/ 0 h 216"/>
                <a:gd name="T24" fmla="*/ 57 w 401"/>
                <a:gd name="T25" fmla="*/ 57 h 216"/>
                <a:gd name="T26" fmla="*/ 57 w 401"/>
                <a:gd name="T27" fmla="*/ 79 h 216"/>
                <a:gd name="T28" fmla="*/ 74 w 401"/>
                <a:gd name="T29" fmla="*/ 136 h 216"/>
                <a:gd name="T30" fmla="*/ 104 w 401"/>
                <a:gd name="T31" fmla="*/ 216 h 216"/>
                <a:gd name="T32" fmla="*/ 118 w 401"/>
                <a:gd name="T33" fmla="*/ 136 h 216"/>
                <a:gd name="T34" fmla="*/ 192 w 401"/>
                <a:gd name="T35" fmla="*/ 136 h 216"/>
                <a:gd name="T36" fmla="*/ 218 w 401"/>
                <a:gd name="T37" fmla="*/ 216 h 216"/>
                <a:gd name="T38" fmla="*/ 226 w 401"/>
                <a:gd name="T39" fmla="*/ 136 h 216"/>
                <a:gd name="T40" fmla="*/ 300 w 401"/>
                <a:gd name="T41" fmla="*/ 136 h 216"/>
                <a:gd name="T42" fmla="*/ 331 w 401"/>
                <a:gd name="T43" fmla="*/ 216 h 216"/>
                <a:gd name="T44" fmla="*/ 401 w 401"/>
                <a:gd name="T45" fmla="*/ 136 h 216"/>
                <a:gd name="T46" fmla="*/ 370 w 401"/>
                <a:gd name="T47" fmla="*/ 79 h 216"/>
                <a:gd name="T48" fmla="*/ 96 w 401"/>
                <a:gd name="T49" fmla="*/ 207 h 216"/>
                <a:gd name="T50" fmla="*/ 83 w 401"/>
                <a:gd name="T51" fmla="*/ 132 h 216"/>
                <a:gd name="T52" fmla="*/ 78 w 401"/>
                <a:gd name="T53" fmla="*/ 70 h 216"/>
                <a:gd name="T54" fmla="*/ 78 w 401"/>
                <a:gd name="T55" fmla="*/ 48 h 216"/>
                <a:gd name="T56" fmla="*/ 87 w 401"/>
                <a:gd name="T57" fmla="*/ 13 h 216"/>
                <a:gd name="T58" fmla="*/ 100 w 401"/>
                <a:gd name="T59" fmla="*/ 48 h 216"/>
                <a:gd name="T60" fmla="*/ 100 w 401"/>
                <a:gd name="T61" fmla="*/ 70 h 216"/>
                <a:gd name="T62" fmla="*/ 126 w 401"/>
                <a:gd name="T63" fmla="*/ 132 h 216"/>
                <a:gd name="T64" fmla="*/ 135 w 401"/>
                <a:gd name="T65" fmla="*/ 132 h 216"/>
                <a:gd name="T66" fmla="*/ 157 w 401"/>
                <a:gd name="T67" fmla="*/ 132 h 216"/>
                <a:gd name="T68" fmla="*/ 213 w 401"/>
                <a:gd name="T69" fmla="*/ 132 h 216"/>
                <a:gd name="T70" fmla="*/ 196 w 401"/>
                <a:gd name="T71" fmla="*/ 207 h 216"/>
                <a:gd name="T72" fmla="*/ 165 w 401"/>
                <a:gd name="T73" fmla="*/ 132 h 216"/>
                <a:gd name="T74" fmla="*/ 196 w 401"/>
                <a:gd name="T75" fmla="*/ 70 h 216"/>
                <a:gd name="T76" fmla="*/ 192 w 401"/>
                <a:gd name="T77" fmla="*/ 48 h 216"/>
                <a:gd name="T78" fmla="*/ 205 w 401"/>
                <a:gd name="T79" fmla="*/ 13 h 216"/>
                <a:gd name="T80" fmla="*/ 218 w 401"/>
                <a:gd name="T81" fmla="*/ 48 h 216"/>
                <a:gd name="T82" fmla="*/ 218 w 401"/>
                <a:gd name="T83" fmla="*/ 70 h 216"/>
                <a:gd name="T84" fmla="*/ 235 w 401"/>
                <a:gd name="T85" fmla="*/ 132 h 216"/>
                <a:gd name="T86" fmla="*/ 248 w 401"/>
                <a:gd name="T87" fmla="*/ 132 h 216"/>
                <a:gd name="T88" fmla="*/ 274 w 401"/>
                <a:gd name="T89" fmla="*/ 132 h 216"/>
                <a:gd name="T90" fmla="*/ 383 w 401"/>
                <a:gd name="T91" fmla="*/ 132 h 216"/>
                <a:gd name="T92" fmla="*/ 322 w 401"/>
                <a:gd name="T93" fmla="*/ 207 h 216"/>
                <a:gd name="T94" fmla="*/ 309 w 401"/>
                <a:gd name="T95" fmla="*/ 132 h 216"/>
                <a:gd name="T96" fmla="*/ 266 w 401"/>
                <a:gd name="T97" fmla="*/ 110 h 216"/>
                <a:gd name="T98" fmla="*/ 283 w 401"/>
                <a:gd name="T99" fmla="*/ 70 h 216"/>
                <a:gd name="T100" fmla="*/ 283 w 401"/>
                <a:gd name="T101" fmla="*/ 48 h 216"/>
                <a:gd name="T102" fmla="*/ 348 w 401"/>
                <a:gd name="T103" fmla="*/ 48 h 216"/>
                <a:gd name="T104" fmla="*/ 348 w 401"/>
                <a:gd name="T105" fmla="*/ 70 h 216"/>
                <a:gd name="T106" fmla="*/ 383 w 401"/>
                <a:gd name="T107" fmla="*/ 132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1" h="216">
                  <a:moveTo>
                    <a:pt x="370" y="79"/>
                  </a:moveTo>
                  <a:lnTo>
                    <a:pt x="344" y="57"/>
                  </a:lnTo>
                  <a:lnTo>
                    <a:pt x="370" y="57"/>
                  </a:lnTo>
                  <a:lnTo>
                    <a:pt x="318" y="0"/>
                  </a:lnTo>
                  <a:lnTo>
                    <a:pt x="261" y="57"/>
                  </a:lnTo>
                  <a:lnTo>
                    <a:pt x="287" y="57"/>
                  </a:lnTo>
                  <a:lnTo>
                    <a:pt x="261" y="79"/>
                  </a:lnTo>
                  <a:lnTo>
                    <a:pt x="287" y="79"/>
                  </a:lnTo>
                  <a:lnTo>
                    <a:pt x="261" y="105"/>
                  </a:lnTo>
                  <a:lnTo>
                    <a:pt x="235" y="79"/>
                  </a:lnTo>
                  <a:lnTo>
                    <a:pt x="257" y="79"/>
                  </a:lnTo>
                  <a:lnTo>
                    <a:pt x="235" y="57"/>
                  </a:lnTo>
                  <a:lnTo>
                    <a:pt x="257" y="57"/>
                  </a:lnTo>
                  <a:lnTo>
                    <a:pt x="205" y="0"/>
                  </a:lnTo>
                  <a:lnTo>
                    <a:pt x="152" y="57"/>
                  </a:lnTo>
                  <a:lnTo>
                    <a:pt x="174" y="57"/>
                  </a:lnTo>
                  <a:lnTo>
                    <a:pt x="152" y="79"/>
                  </a:lnTo>
                  <a:lnTo>
                    <a:pt x="174" y="79"/>
                  </a:lnTo>
                  <a:lnTo>
                    <a:pt x="148" y="110"/>
                  </a:lnTo>
                  <a:lnTo>
                    <a:pt x="118" y="79"/>
                  </a:lnTo>
                  <a:lnTo>
                    <a:pt x="139" y="79"/>
                  </a:lnTo>
                  <a:lnTo>
                    <a:pt x="118" y="57"/>
                  </a:lnTo>
                  <a:lnTo>
                    <a:pt x="139" y="57"/>
                  </a:lnTo>
                  <a:lnTo>
                    <a:pt x="87" y="0"/>
                  </a:lnTo>
                  <a:lnTo>
                    <a:pt x="35" y="57"/>
                  </a:lnTo>
                  <a:lnTo>
                    <a:pt x="57" y="57"/>
                  </a:lnTo>
                  <a:lnTo>
                    <a:pt x="35" y="79"/>
                  </a:lnTo>
                  <a:lnTo>
                    <a:pt x="57" y="79"/>
                  </a:lnTo>
                  <a:lnTo>
                    <a:pt x="0" y="136"/>
                  </a:lnTo>
                  <a:lnTo>
                    <a:pt x="74" y="136"/>
                  </a:lnTo>
                  <a:lnTo>
                    <a:pt x="74" y="216"/>
                  </a:lnTo>
                  <a:lnTo>
                    <a:pt x="104" y="216"/>
                  </a:lnTo>
                  <a:lnTo>
                    <a:pt x="104" y="136"/>
                  </a:lnTo>
                  <a:lnTo>
                    <a:pt x="118" y="136"/>
                  </a:lnTo>
                  <a:lnTo>
                    <a:pt x="174" y="136"/>
                  </a:lnTo>
                  <a:lnTo>
                    <a:pt x="192" y="136"/>
                  </a:lnTo>
                  <a:lnTo>
                    <a:pt x="192" y="216"/>
                  </a:lnTo>
                  <a:lnTo>
                    <a:pt x="218" y="216"/>
                  </a:lnTo>
                  <a:lnTo>
                    <a:pt x="218" y="136"/>
                  </a:lnTo>
                  <a:lnTo>
                    <a:pt x="226" y="136"/>
                  </a:lnTo>
                  <a:lnTo>
                    <a:pt x="292" y="136"/>
                  </a:lnTo>
                  <a:lnTo>
                    <a:pt x="300" y="136"/>
                  </a:lnTo>
                  <a:lnTo>
                    <a:pt x="300" y="216"/>
                  </a:lnTo>
                  <a:lnTo>
                    <a:pt x="331" y="216"/>
                  </a:lnTo>
                  <a:lnTo>
                    <a:pt x="331" y="136"/>
                  </a:lnTo>
                  <a:lnTo>
                    <a:pt x="401" y="136"/>
                  </a:lnTo>
                  <a:lnTo>
                    <a:pt x="344" y="79"/>
                  </a:lnTo>
                  <a:lnTo>
                    <a:pt x="370" y="79"/>
                  </a:lnTo>
                  <a:close/>
                  <a:moveTo>
                    <a:pt x="96" y="132"/>
                  </a:moveTo>
                  <a:lnTo>
                    <a:pt x="96" y="207"/>
                  </a:lnTo>
                  <a:lnTo>
                    <a:pt x="83" y="207"/>
                  </a:lnTo>
                  <a:lnTo>
                    <a:pt x="83" y="132"/>
                  </a:lnTo>
                  <a:lnTo>
                    <a:pt x="17" y="132"/>
                  </a:lnTo>
                  <a:lnTo>
                    <a:pt x="78" y="70"/>
                  </a:lnTo>
                  <a:lnTo>
                    <a:pt x="52" y="70"/>
                  </a:lnTo>
                  <a:lnTo>
                    <a:pt x="78" y="48"/>
                  </a:lnTo>
                  <a:lnTo>
                    <a:pt x="52" y="48"/>
                  </a:lnTo>
                  <a:lnTo>
                    <a:pt x="87" y="13"/>
                  </a:lnTo>
                  <a:lnTo>
                    <a:pt x="122" y="48"/>
                  </a:lnTo>
                  <a:lnTo>
                    <a:pt x="100" y="48"/>
                  </a:lnTo>
                  <a:lnTo>
                    <a:pt x="122" y="70"/>
                  </a:lnTo>
                  <a:lnTo>
                    <a:pt x="100" y="70"/>
                  </a:lnTo>
                  <a:lnTo>
                    <a:pt x="139" y="114"/>
                  </a:lnTo>
                  <a:lnTo>
                    <a:pt x="126" y="132"/>
                  </a:lnTo>
                  <a:lnTo>
                    <a:pt x="96" y="132"/>
                  </a:lnTo>
                  <a:close/>
                  <a:moveTo>
                    <a:pt x="135" y="132"/>
                  </a:moveTo>
                  <a:lnTo>
                    <a:pt x="148" y="119"/>
                  </a:lnTo>
                  <a:lnTo>
                    <a:pt x="157" y="132"/>
                  </a:lnTo>
                  <a:lnTo>
                    <a:pt x="135" y="132"/>
                  </a:lnTo>
                  <a:close/>
                  <a:moveTo>
                    <a:pt x="213" y="132"/>
                  </a:moveTo>
                  <a:lnTo>
                    <a:pt x="213" y="207"/>
                  </a:lnTo>
                  <a:lnTo>
                    <a:pt x="196" y="207"/>
                  </a:lnTo>
                  <a:lnTo>
                    <a:pt x="196" y="132"/>
                  </a:lnTo>
                  <a:lnTo>
                    <a:pt x="165" y="132"/>
                  </a:lnTo>
                  <a:lnTo>
                    <a:pt x="152" y="114"/>
                  </a:lnTo>
                  <a:lnTo>
                    <a:pt x="196" y="70"/>
                  </a:lnTo>
                  <a:lnTo>
                    <a:pt x="170" y="70"/>
                  </a:lnTo>
                  <a:lnTo>
                    <a:pt x="192" y="48"/>
                  </a:lnTo>
                  <a:lnTo>
                    <a:pt x="170" y="48"/>
                  </a:lnTo>
                  <a:lnTo>
                    <a:pt x="205" y="13"/>
                  </a:lnTo>
                  <a:lnTo>
                    <a:pt x="239" y="48"/>
                  </a:lnTo>
                  <a:lnTo>
                    <a:pt x="218" y="48"/>
                  </a:lnTo>
                  <a:lnTo>
                    <a:pt x="239" y="70"/>
                  </a:lnTo>
                  <a:lnTo>
                    <a:pt x="218" y="70"/>
                  </a:lnTo>
                  <a:lnTo>
                    <a:pt x="253" y="110"/>
                  </a:lnTo>
                  <a:lnTo>
                    <a:pt x="235" y="132"/>
                  </a:lnTo>
                  <a:lnTo>
                    <a:pt x="213" y="132"/>
                  </a:lnTo>
                  <a:close/>
                  <a:moveTo>
                    <a:pt x="248" y="132"/>
                  </a:moveTo>
                  <a:lnTo>
                    <a:pt x="261" y="119"/>
                  </a:lnTo>
                  <a:lnTo>
                    <a:pt x="274" y="132"/>
                  </a:lnTo>
                  <a:lnTo>
                    <a:pt x="248" y="132"/>
                  </a:lnTo>
                  <a:close/>
                  <a:moveTo>
                    <a:pt x="383" y="132"/>
                  </a:moveTo>
                  <a:lnTo>
                    <a:pt x="322" y="132"/>
                  </a:lnTo>
                  <a:lnTo>
                    <a:pt x="322" y="207"/>
                  </a:lnTo>
                  <a:lnTo>
                    <a:pt x="309" y="207"/>
                  </a:lnTo>
                  <a:lnTo>
                    <a:pt x="309" y="132"/>
                  </a:lnTo>
                  <a:lnTo>
                    <a:pt x="283" y="132"/>
                  </a:lnTo>
                  <a:lnTo>
                    <a:pt x="266" y="110"/>
                  </a:lnTo>
                  <a:lnTo>
                    <a:pt x="305" y="70"/>
                  </a:lnTo>
                  <a:lnTo>
                    <a:pt x="283" y="70"/>
                  </a:lnTo>
                  <a:lnTo>
                    <a:pt x="305" y="48"/>
                  </a:lnTo>
                  <a:lnTo>
                    <a:pt x="283" y="48"/>
                  </a:lnTo>
                  <a:lnTo>
                    <a:pt x="318" y="13"/>
                  </a:lnTo>
                  <a:lnTo>
                    <a:pt x="348" y="48"/>
                  </a:lnTo>
                  <a:lnTo>
                    <a:pt x="327" y="48"/>
                  </a:lnTo>
                  <a:lnTo>
                    <a:pt x="348" y="70"/>
                  </a:lnTo>
                  <a:lnTo>
                    <a:pt x="327" y="70"/>
                  </a:lnTo>
                  <a:lnTo>
                    <a:pt x="383"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20">
              <a:extLst>
                <a:ext uri="{FF2B5EF4-FFF2-40B4-BE49-F238E27FC236}">
                  <a16:creationId xmlns:a16="http://schemas.microsoft.com/office/drawing/2014/main" id="{0047D958-FA8D-4D4E-B5E9-CDCD078C4EA2}"/>
                </a:ext>
              </a:extLst>
            </p:cNvPr>
            <p:cNvSpPr>
              <a:spLocks noEditPoints="1"/>
            </p:cNvSpPr>
            <p:nvPr userDrawn="1"/>
          </p:nvSpPr>
          <p:spPr bwMode="auto">
            <a:xfrm>
              <a:off x="7843838" y="4400550"/>
              <a:ext cx="2268538" cy="447675"/>
            </a:xfrm>
            <a:custGeom>
              <a:avLst/>
              <a:gdLst>
                <a:gd name="T0" fmla="*/ 91 w 328"/>
                <a:gd name="T1" fmla="*/ 0 h 64"/>
                <a:gd name="T2" fmla="*/ 124 w 328"/>
                <a:gd name="T3" fmla="*/ 59 h 64"/>
                <a:gd name="T4" fmla="*/ 328 w 328"/>
                <a:gd name="T5" fmla="*/ 63 h 64"/>
                <a:gd name="T6" fmla="*/ 327 w 328"/>
                <a:gd name="T7" fmla="*/ 2 h 64"/>
                <a:gd name="T8" fmla="*/ 193 w 328"/>
                <a:gd name="T9" fmla="*/ 21 h 64"/>
                <a:gd name="T10" fmla="*/ 123 w 328"/>
                <a:gd name="T11" fmla="*/ 57 h 64"/>
                <a:gd name="T12" fmla="*/ 113 w 328"/>
                <a:gd name="T13" fmla="*/ 5 h 64"/>
                <a:gd name="T14" fmla="*/ 150 w 328"/>
                <a:gd name="T15" fmla="*/ 19 h 64"/>
                <a:gd name="T16" fmla="*/ 140 w 328"/>
                <a:gd name="T17" fmla="*/ 20 h 64"/>
                <a:gd name="T18" fmla="*/ 132 w 328"/>
                <a:gd name="T19" fmla="*/ 10 h 64"/>
                <a:gd name="T20" fmla="*/ 188 w 328"/>
                <a:gd name="T21" fmla="*/ 15 h 64"/>
                <a:gd name="T22" fmla="*/ 191 w 328"/>
                <a:gd name="T23" fmla="*/ 49 h 64"/>
                <a:gd name="T24" fmla="*/ 134 w 328"/>
                <a:gd name="T25" fmla="*/ 38 h 64"/>
                <a:gd name="T26" fmla="*/ 139 w 328"/>
                <a:gd name="T27" fmla="*/ 40 h 64"/>
                <a:gd name="T28" fmla="*/ 155 w 328"/>
                <a:gd name="T29" fmla="*/ 38 h 64"/>
                <a:gd name="T30" fmla="*/ 156 w 328"/>
                <a:gd name="T31" fmla="*/ 38 h 64"/>
                <a:gd name="T32" fmla="*/ 172 w 328"/>
                <a:gd name="T33" fmla="*/ 40 h 64"/>
                <a:gd name="T34" fmla="*/ 179 w 328"/>
                <a:gd name="T35" fmla="*/ 38 h 64"/>
                <a:gd name="T36" fmla="*/ 185 w 328"/>
                <a:gd name="T37" fmla="*/ 40 h 64"/>
                <a:gd name="T38" fmla="*/ 180 w 328"/>
                <a:gd name="T39" fmla="*/ 36 h 64"/>
                <a:gd name="T40" fmla="*/ 178 w 328"/>
                <a:gd name="T41" fmla="*/ 36 h 64"/>
                <a:gd name="T42" fmla="*/ 162 w 328"/>
                <a:gd name="T43" fmla="*/ 33 h 64"/>
                <a:gd name="T44" fmla="*/ 155 w 328"/>
                <a:gd name="T45" fmla="*/ 36 h 64"/>
                <a:gd name="T46" fmla="*/ 149 w 328"/>
                <a:gd name="T47" fmla="*/ 33 h 64"/>
                <a:gd name="T48" fmla="*/ 134 w 328"/>
                <a:gd name="T49" fmla="*/ 36 h 64"/>
                <a:gd name="T50" fmla="*/ 138 w 328"/>
                <a:gd name="T51" fmla="*/ 42 h 64"/>
                <a:gd name="T52" fmla="*/ 149 w 328"/>
                <a:gd name="T53" fmla="*/ 42 h 64"/>
                <a:gd name="T54" fmla="*/ 157 w 328"/>
                <a:gd name="T55" fmla="*/ 45 h 64"/>
                <a:gd name="T56" fmla="*/ 162 w 328"/>
                <a:gd name="T57" fmla="*/ 45 h 64"/>
                <a:gd name="T58" fmla="*/ 177 w 328"/>
                <a:gd name="T59" fmla="*/ 42 h 64"/>
                <a:gd name="T60" fmla="*/ 179 w 328"/>
                <a:gd name="T61" fmla="*/ 42 h 64"/>
                <a:gd name="T62" fmla="*/ 180 w 328"/>
                <a:gd name="T63" fmla="*/ 29 h 64"/>
                <a:gd name="T64" fmla="*/ 172 w 328"/>
                <a:gd name="T65" fmla="*/ 31 h 64"/>
                <a:gd name="T66" fmla="*/ 166 w 328"/>
                <a:gd name="T67" fmla="*/ 29 h 64"/>
                <a:gd name="T68" fmla="*/ 154 w 328"/>
                <a:gd name="T69" fmla="*/ 31 h 64"/>
                <a:gd name="T70" fmla="*/ 148 w 328"/>
                <a:gd name="T71" fmla="*/ 29 h 64"/>
                <a:gd name="T72" fmla="*/ 133 w 328"/>
                <a:gd name="T73" fmla="*/ 31 h 64"/>
                <a:gd name="T74" fmla="*/ 123 w 328"/>
                <a:gd name="T75" fmla="*/ 7 h 64"/>
                <a:gd name="T76" fmla="*/ 135 w 328"/>
                <a:gd name="T77" fmla="*/ 50 h 64"/>
                <a:gd name="T78" fmla="*/ 198 w 328"/>
                <a:gd name="T79" fmla="*/ 56 h 64"/>
                <a:gd name="T80" fmla="*/ 203 w 328"/>
                <a:gd name="T81" fmla="*/ 62 h 64"/>
                <a:gd name="T82" fmla="*/ 215 w 328"/>
                <a:gd name="T83" fmla="*/ 6 h 64"/>
                <a:gd name="T84" fmla="*/ 217 w 328"/>
                <a:gd name="T85" fmla="*/ 5 h 64"/>
                <a:gd name="T86" fmla="*/ 230 w 328"/>
                <a:gd name="T87" fmla="*/ 62 h 64"/>
                <a:gd name="T88" fmla="*/ 236 w 328"/>
                <a:gd name="T89" fmla="*/ 2 h 64"/>
                <a:gd name="T90" fmla="*/ 241 w 328"/>
                <a:gd name="T91" fmla="*/ 62 h 64"/>
                <a:gd name="T92" fmla="*/ 254 w 328"/>
                <a:gd name="T93" fmla="*/ 2 h 64"/>
                <a:gd name="T94" fmla="*/ 256 w 328"/>
                <a:gd name="T95" fmla="*/ 2 h 64"/>
                <a:gd name="T96" fmla="*/ 268 w 328"/>
                <a:gd name="T97" fmla="*/ 62 h 64"/>
                <a:gd name="T98" fmla="*/ 275 w 328"/>
                <a:gd name="T99" fmla="*/ 2 h 64"/>
                <a:gd name="T100" fmla="*/ 280 w 328"/>
                <a:gd name="T101" fmla="*/ 62 h 64"/>
                <a:gd name="T102" fmla="*/ 292 w 328"/>
                <a:gd name="T103" fmla="*/ 2 h 64"/>
                <a:gd name="T104" fmla="*/ 294 w 328"/>
                <a:gd name="T105" fmla="*/ 2 h 64"/>
                <a:gd name="T106" fmla="*/ 307 w 328"/>
                <a:gd name="T107" fmla="*/ 62 h 64"/>
                <a:gd name="T108" fmla="*/ 313 w 328"/>
                <a:gd name="T109" fmla="*/ 2 h 64"/>
                <a:gd name="T110" fmla="*/ 318 w 328"/>
                <a:gd name="T111" fmla="*/ 62 h 64"/>
                <a:gd name="T112" fmla="*/ 132 w 328"/>
                <a:gd name="T113" fmla="*/ 27 h 64"/>
                <a:gd name="T114" fmla="*/ 113 w 328"/>
                <a:gd name="T115" fmla="*/ 62 h 64"/>
                <a:gd name="T116" fmla="*/ 2 w 328"/>
                <a:gd name="T117" fmla="*/ 2 h 64"/>
                <a:gd name="T118" fmla="*/ 129 w 328"/>
                <a:gd name="T119" fmla="*/ 5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8" h="64">
                  <a:moveTo>
                    <a:pt x="328" y="0"/>
                  </a:moveTo>
                  <a:cubicBezTo>
                    <a:pt x="240" y="0"/>
                    <a:pt x="240" y="0"/>
                    <a:pt x="240" y="0"/>
                  </a:cubicBezTo>
                  <a:cubicBezTo>
                    <a:pt x="239" y="0"/>
                    <a:pt x="201" y="3"/>
                    <a:pt x="177" y="19"/>
                  </a:cubicBezTo>
                  <a:cubicBezTo>
                    <a:pt x="177" y="19"/>
                    <a:pt x="177" y="19"/>
                    <a:pt x="177" y="19"/>
                  </a:cubicBezTo>
                  <a:cubicBezTo>
                    <a:pt x="169" y="19"/>
                    <a:pt x="162" y="19"/>
                    <a:pt x="155" y="19"/>
                  </a:cubicBezTo>
                  <a:cubicBezTo>
                    <a:pt x="150" y="15"/>
                    <a:pt x="145" y="13"/>
                    <a:pt x="139" y="10"/>
                  </a:cubicBezTo>
                  <a:cubicBezTo>
                    <a:pt x="139" y="10"/>
                    <a:pt x="139" y="10"/>
                    <a:pt x="139" y="10"/>
                  </a:cubicBezTo>
                  <a:cubicBezTo>
                    <a:pt x="116" y="2"/>
                    <a:pt x="91" y="0"/>
                    <a:pt x="91" y="0"/>
                  </a:cubicBezTo>
                  <a:cubicBezTo>
                    <a:pt x="1" y="0"/>
                    <a:pt x="1" y="0"/>
                    <a:pt x="1" y="0"/>
                  </a:cubicBezTo>
                  <a:cubicBezTo>
                    <a:pt x="0" y="0"/>
                    <a:pt x="0" y="0"/>
                    <a:pt x="0" y="1"/>
                  </a:cubicBezTo>
                  <a:cubicBezTo>
                    <a:pt x="0" y="63"/>
                    <a:pt x="0" y="63"/>
                    <a:pt x="0" y="63"/>
                  </a:cubicBezTo>
                  <a:cubicBezTo>
                    <a:pt x="0" y="63"/>
                    <a:pt x="0" y="64"/>
                    <a:pt x="1" y="64"/>
                  </a:cubicBezTo>
                  <a:cubicBezTo>
                    <a:pt x="118" y="64"/>
                    <a:pt x="118" y="64"/>
                    <a:pt x="118" y="64"/>
                  </a:cubicBezTo>
                  <a:cubicBezTo>
                    <a:pt x="118" y="64"/>
                    <a:pt x="118" y="64"/>
                    <a:pt x="119" y="64"/>
                  </a:cubicBezTo>
                  <a:cubicBezTo>
                    <a:pt x="124" y="59"/>
                    <a:pt x="124" y="59"/>
                    <a:pt x="124" y="59"/>
                  </a:cubicBezTo>
                  <a:cubicBezTo>
                    <a:pt x="124" y="59"/>
                    <a:pt x="124" y="59"/>
                    <a:pt x="124" y="59"/>
                  </a:cubicBezTo>
                  <a:cubicBezTo>
                    <a:pt x="197" y="59"/>
                    <a:pt x="197" y="59"/>
                    <a:pt x="197" y="59"/>
                  </a:cubicBezTo>
                  <a:cubicBezTo>
                    <a:pt x="198" y="59"/>
                    <a:pt x="198" y="59"/>
                    <a:pt x="198" y="59"/>
                  </a:cubicBezTo>
                  <a:cubicBezTo>
                    <a:pt x="201" y="63"/>
                    <a:pt x="201" y="63"/>
                    <a:pt x="201" y="63"/>
                  </a:cubicBezTo>
                  <a:cubicBezTo>
                    <a:pt x="202" y="63"/>
                    <a:pt x="202" y="64"/>
                    <a:pt x="202" y="64"/>
                  </a:cubicBezTo>
                  <a:cubicBezTo>
                    <a:pt x="328" y="64"/>
                    <a:pt x="328" y="64"/>
                    <a:pt x="328" y="64"/>
                  </a:cubicBezTo>
                  <a:cubicBezTo>
                    <a:pt x="328" y="64"/>
                    <a:pt x="328" y="64"/>
                    <a:pt x="328" y="64"/>
                  </a:cubicBezTo>
                  <a:cubicBezTo>
                    <a:pt x="328" y="64"/>
                    <a:pt x="328" y="64"/>
                    <a:pt x="328" y="63"/>
                  </a:cubicBezTo>
                  <a:cubicBezTo>
                    <a:pt x="328" y="63"/>
                    <a:pt x="328" y="63"/>
                    <a:pt x="328" y="63"/>
                  </a:cubicBezTo>
                  <a:cubicBezTo>
                    <a:pt x="328" y="63"/>
                    <a:pt x="328" y="63"/>
                    <a:pt x="328" y="63"/>
                  </a:cubicBezTo>
                  <a:cubicBezTo>
                    <a:pt x="328" y="63"/>
                    <a:pt x="328" y="63"/>
                    <a:pt x="328" y="63"/>
                  </a:cubicBezTo>
                  <a:cubicBezTo>
                    <a:pt x="328" y="1"/>
                    <a:pt x="328" y="1"/>
                    <a:pt x="328" y="1"/>
                  </a:cubicBezTo>
                  <a:cubicBezTo>
                    <a:pt x="328" y="0"/>
                    <a:pt x="328" y="0"/>
                    <a:pt x="328" y="0"/>
                  </a:cubicBezTo>
                  <a:close/>
                  <a:moveTo>
                    <a:pt x="327" y="62"/>
                  </a:moveTo>
                  <a:cubicBezTo>
                    <a:pt x="323" y="62"/>
                    <a:pt x="323" y="62"/>
                    <a:pt x="323" y="62"/>
                  </a:cubicBezTo>
                  <a:cubicBezTo>
                    <a:pt x="323" y="2"/>
                    <a:pt x="323" y="2"/>
                    <a:pt x="323" y="2"/>
                  </a:cubicBezTo>
                  <a:cubicBezTo>
                    <a:pt x="327" y="2"/>
                    <a:pt x="327" y="2"/>
                    <a:pt x="327" y="2"/>
                  </a:cubicBezTo>
                  <a:lnTo>
                    <a:pt x="327" y="62"/>
                  </a:lnTo>
                  <a:close/>
                  <a:moveTo>
                    <a:pt x="193" y="51"/>
                  </a:moveTo>
                  <a:cubicBezTo>
                    <a:pt x="193" y="51"/>
                    <a:pt x="193" y="51"/>
                    <a:pt x="193" y="51"/>
                  </a:cubicBezTo>
                  <a:cubicBezTo>
                    <a:pt x="193" y="25"/>
                    <a:pt x="193" y="25"/>
                    <a:pt x="193" y="25"/>
                  </a:cubicBezTo>
                  <a:cubicBezTo>
                    <a:pt x="193" y="25"/>
                    <a:pt x="193" y="25"/>
                    <a:pt x="193" y="25"/>
                  </a:cubicBezTo>
                  <a:cubicBezTo>
                    <a:pt x="194" y="22"/>
                    <a:pt x="194" y="22"/>
                    <a:pt x="194" y="22"/>
                  </a:cubicBezTo>
                  <a:cubicBezTo>
                    <a:pt x="194" y="22"/>
                    <a:pt x="194" y="21"/>
                    <a:pt x="193" y="21"/>
                  </a:cubicBezTo>
                  <a:cubicBezTo>
                    <a:pt x="193" y="21"/>
                    <a:pt x="193" y="21"/>
                    <a:pt x="193" y="21"/>
                  </a:cubicBezTo>
                  <a:cubicBezTo>
                    <a:pt x="193" y="12"/>
                    <a:pt x="193" y="12"/>
                    <a:pt x="193" y="12"/>
                  </a:cubicBezTo>
                  <a:cubicBezTo>
                    <a:pt x="194" y="12"/>
                    <a:pt x="195" y="12"/>
                    <a:pt x="196" y="11"/>
                  </a:cubicBezTo>
                  <a:cubicBezTo>
                    <a:pt x="196" y="54"/>
                    <a:pt x="196" y="54"/>
                    <a:pt x="196" y="54"/>
                  </a:cubicBezTo>
                  <a:lnTo>
                    <a:pt x="193" y="51"/>
                  </a:lnTo>
                  <a:close/>
                  <a:moveTo>
                    <a:pt x="107" y="4"/>
                  </a:moveTo>
                  <a:cubicBezTo>
                    <a:pt x="108" y="4"/>
                    <a:pt x="110" y="4"/>
                    <a:pt x="111" y="4"/>
                  </a:cubicBezTo>
                  <a:cubicBezTo>
                    <a:pt x="126" y="55"/>
                    <a:pt x="126" y="55"/>
                    <a:pt x="126" y="55"/>
                  </a:cubicBezTo>
                  <a:cubicBezTo>
                    <a:pt x="123" y="57"/>
                    <a:pt x="123" y="57"/>
                    <a:pt x="123" y="57"/>
                  </a:cubicBezTo>
                  <a:lnTo>
                    <a:pt x="107" y="4"/>
                  </a:lnTo>
                  <a:close/>
                  <a:moveTo>
                    <a:pt x="122" y="59"/>
                  </a:moveTo>
                  <a:cubicBezTo>
                    <a:pt x="119" y="61"/>
                    <a:pt x="119" y="61"/>
                    <a:pt x="119" y="61"/>
                  </a:cubicBezTo>
                  <a:cubicBezTo>
                    <a:pt x="102" y="3"/>
                    <a:pt x="102" y="3"/>
                    <a:pt x="102" y="3"/>
                  </a:cubicBezTo>
                  <a:cubicBezTo>
                    <a:pt x="103" y="3"/>
                    <a:pt x="104" y="3"/>
                    <a:pt x="105" y="3"/>
                  </a:cubicBezTo>
                  <a:lnTo>
                    <a:pt x="122" y="59"/>
                  </a:lnTo>
                  <a:close/>
                  <a:moveTo>
                    <a:pt x="127" y="54"/>
                  </a:moveTo>
                  <a:cubicBezTo>
                    <a:pt x="113" y="5"/>
                    <a:pt x="113" y="5"/>
                    <a:pt x="113" y="5"/>
                  </a:cubicBezTo>
                  <a:cubicBezTo>
                    <a:pt x="114" y="5"/>
                    <a:pt x="115" y="5"/>
                    <a:pt x="116" y="5"/>
                  </a:cubicBezTo>
                  <a:cubicBezTo>
                    <a:pt x="130" y="52"/>
                    <a:pt x="130" y="52"/>
                    <a:pt x="130" y="52"/>
                  </a:cubicBezTo>
                  <a:lnTo>
                    <a:pt x="127" y="54"/>
                  </a:lnTo>
                  <a:close/>
                  <a:moveTo>
                    <a:pt x="147" y="19"/>
                  </a:moveTo>
                  <a:cubicBezTo>
                    <a:pt x="145" y="15"/>
                    <a:pt x="145" y="15"/>
                    <a:pt x="145" y="15"/>
                  </a:cubicBezTo>
                  <a:cubicBezTo>
                    <a:pt x="147" y="16"/>
                    <a:pt x="148" y="16"/>
                    <a:pt x="149" y="17"/>
                  </a:cubicBezTo>
                  <a:cubicBezTo>
                    <a:pt x="149" y="17"/>
                    <a:pt x="149" y="17"/>
                    <a:pt x="149" y="17"/>
                  </a:cubicBezTo>
                  <a:cubicBezTo>
                    <a:pt x="150" y="19"/>
                    <a:pt x="150" y="19"/>
                    <a:pt x="150" y="19"/>
                  </a:cubicBezTo>
                  <a:cubicBezTo>
                    <a:pt x="149" y="19"/>
                    <a:pt x="148" y="19"/>
                    <a:pt x="147" y="19"/>
                  </a:cubicBezTo>
                  <a:close/>
                  <a:moveTo>
                    <a:pt x="145" y="19"/>
                  </a:moveTo>
                  <a:cubicBezTo>
                    <a:pt x="144" y="19"/>
                    <a:pt x="143" y="20"/>
                    <a:pt x="142" y="20"/>
                  </a:cubicBezTo>
                  <a:cubicBezTo>
                    <a:pt x="140" y="13"/>
                    <a:pt x="140" y="13"/>
                    <a:pt x="140" y="13"/>
                  </a:cubicBezTo>
                  <a:cubicBezTo>
                    <a:pt x="141" y="13"/>
                    <a:pt x="142" y="14"/>
                    <a:pt x="143" y="14"/>
                  </a:cubicBezTo>
                  <a:cubicBezTo>
                    <a:pt x="143" y="14"/>
                    <a:pt x="143" y="15"/>
                    <a:pt x="143" y="15"/>
                  </a:cubicBezTo>
                  <a:lnTo>
                    <a:pt x="145" y="19"/>
                  </a:lnTo>
                  <a:close/>
                  <a:moveTo>
                    <a:pt x="140" y="20"/>
                  </a:moveTo>
                  <a:cubicBezTo>
                    <a:pt x="139" y="20"/>
                    <a:pt x="138" y="20"/>
                    <a:pt x="137" y="20"/>
                  </a:cubicBezTo>
                  <a:cubicBezTo>
                    <a:pt x="134" y="11"/>
                    <a:pt x="134" y="11"/>
                    <a:pt x="134" y="11"/>
                  </a:cubicBezTo>
                  <a:cubicBezTo>
                    <a:pt x="135" y="11"/>
                    <a:pt x="136" y="11"/>
                    <a:pt x="138" y="12"/>
                  </a:cubicBezTo>
                  <a:lnTo>
                    <a:pt x="140" y="20"/>
                  </a:lnTo>
                  <a:close/>
                  <a:moveTo>
                    <a:pt x="135" y="20"/>
                  </a:moveTo>
                  <a:cubicBezTo>
                    <a:pt x="134" y="20"/>
                    <a:pt x="133" y="20"/>
                    <a:pt x="132" y="21"/>
                  </a:cubicBezTo>
                  <a:cubicBezTo>
                    <a:pt x="129" y="9"/>
                    <a:pt x="129" y="9"/>
                    <a:pt x="129" y="9"/>
                  </a:cubicBezTo>
                  <a:cubicBezTo>
                    <a:pt x="130" y="9"/>
                    <a:pt x="131" y="10"/>
                    <a:pt x="132" y="10"/>
                  </a:cubicBezTo>
                  <a:lnTo>
                    <a:pt x="135" y="20"/>
                  </a:lnTo>
                  <a:close/>
                  <a:moveTo>
                    <a:pt x="183" y="20"/>
                  </a:moveTo>
                  <a:cubicBezTo>
                    <a:pt x="183" y="17"/>
                    <a:pt x="183" y="17"/>
                    <a:pt x="183" y="17"/>
                  </a:cubicBezTo>
                  <a:cubicBezTo>
                    <a:pt x="183" y="17"/>
                    <a:pt x="183" y="17"/>
                    <a:pt x="183" y="17"/>
                  </a:cubicBezTo>
                  <a:cubicBezTo>
                    <a:pt x="184" y="16"/>
                    <a:pt x="185" y="16"/>
                    <a:pt x="186" y="15"/>
                  </a:cubicBezTo>
                  <a:cubicBezTo>
                    <a:pt x="186" y="20"/>
                    <a:pt x="186" y="20"/>
                    <a:pt x="186" y="20"/>
                  </a:cubicBezTo>
                  <a:cubicBezTo>
                    <a:pt x="185" y="20"/>
                    <a:pt x="184" y="20"/>
                    <a:pt x="183" y="20"/>
                  </a:cubicBezTo>
                  <a:close/>
                  <a:moveTo>
                    <a:pt x="188" y="15"/>
                  </a:moveTo>
                  <a:cubicBezTo>
                    <a:pt x="189" y="14"/>
                    <a:pt x="190" y="14"/>
                    <a:pt x="191" y="13"/>
                  </a:cubicBezTo>
                  <a:cubicBezTo>
                    <a:pt x="191" y="21"/>
                    <a:pt x="191" y="21"/>
                    <a:pt x="191" y="21"/>
                  </a:cubicBezTo>
                  <a:cubicBezTo>
                    <a:pt x="190" y="20"/>
                    <a:pt x="189" y="20"/>
                    <a:pt x="188" y="20"/>
                  </a:cubicBezTo>
                  <a:lnTo>
                    <a:pt x="188" y="15"/>
                  </a:lnTo>
                  <a:close/>
                  <a:moveTo>
                    <a:pt x="189" y="46"/>
                  </a:moveTo>
                  <a:cubicBezTo>
                    <a:pt x="189" y="46"/>
                    <a:pt x="189" y="46"/>
                    <a:pt x="189" y="46"/>
                  </a:cubicBezTo>
                  <a:cubicBezTo>
                    <a:pt x="191" y="34"/>
                    <a:pt x="191" y="34"/>
                    <a:pt x="191" y="34"/>
                  </a:cubicBezTo>
                  <a:cubicBezTo>
                    <a:pt x="191" y="49"/>
                    <a:pt x="191" y="49"/>
                    <a:pt x="191" y="49"/>
                  </a:cubicBezTo>
                  <a:lnTo>
                    <a:pt x="189" y="46"/>
                  </a:lnTo>
                  <a:close/>
                  <a:moveTo>
                    <a:pt x="184" y="45"/>
                  </a:moveTo>
                  <a:cubicBezTo>
                    <a:pt x="185" y="42"/>
                    <a:pt x="185" y="42"/>
                    <a:pt x="185" y="42"/>
                  </a:cubicBezTo>
                  <a:cubicBezTo>
                    <a:pt x="188" y="42"/>
                    <a:pt x="188" y="42"/>
                    <a:pt x="188" y="42"/>
                  </a:cubicBezTo>
                  <a:cubicBezTo>
                    <a:pt x="187" y="45"/>
                    <a:pt x="187" y="45"/>
                    <a:pt x="187" y="45"/>
                  </a:cubicBezTo>
                  <a:cubicBezTo>
                    <a:pt x="187" y="45"/>
                    <a:pt x="187" y="45"/>
                    <a:pt x="187" y="45"/>
                  </a:cubicBezTo>
                  <a:lnTo>
                    <a:pt x="184" y="45"/>
                  </a:lnTo>
                  <a:close/>
                  <a:moveTo>
                    <a:pt x="134" y="38"/>
                  </a:moveTo>
                  <a:cubicBezTo>
                    <a:pt x="137" y="38"/>
                    <a:pt x="137" y="38"/>
                    <a:pt x="137" y="38"/>
                  </a:cubicBezTo>
                  <a:cubicBezTo>
                    <a:pt x="138" y="40"/>
                    <a:pt x="138" y="40"/>
                    <a:pt x="138" y="40"/>
                  </a:cubicBezTo>
                  <a:cubicBezTo>
                    <a:pt x="135" y="40"/>
                    <a:pt x="135" y="40"/>
                    <a:pt x="135" y="40"/>
                  </a:cubicBezTo>
                  <a:lnTo>
                    <a:pt x="134" y="38"/>
                  </a:lnTo>
                  <a:close/>
                  <a:moveTo>
                    <a:pt x="139" y="38"/>
                  </a:moveTo>
                  <a:cubicBezTo>
                    <a:pt x="143" y="38"/>
                    <a:pt x="143" y="38"/>
                    <a:pt x="143" y="38"/>
                  </a:cubicBezTo>
                  <a:cubicBezTo>
                    <a:pt x="143" y="40"/>
                    <a:pt x="143" y="40"/>
                    <a:pt x="143" y="40"/>
                  </a:cubicBezTo>
                  <a:cubicBezTo>
                    <a:pt x="139" y="40"/>
                    <a:pt x="139" y="40"/>
                    <a:pt x="139" y="40"/>
                  </a:cubicBezTo>
                  <a:lnTo>
                    <a:pt x="139" y="38"/>
                  </a:lnTo>
                  <a:close/>
                  <a:moveTo>
                    <a:pt x="145" y="38"/>
                  </a:moveTo>
                  <a:cubicBezTo>
                    <a:pt x="149" y="38"/>
                    <a:pt x="149" y="38"/>
                    <a:pt x="149" y="38"/>
                  </a:cubicBezTo>
                  <a:cubicBezTo>
                    <a:pt x="149" y="40"/>
                    <a:pt x="149" y="40"/>
                    <a:pt x="149" y="40"/>
                  </a:cubicBezTo>
                  <a:cubicBezTo>
                    <a:pt x="145" y="40"/>
                    <a:pt x="145" y="40"/>
                    <a:pt x="145" y="40"/>
                  </a:cubicBezTo>
                  <a:lnTo>
                    <a:pt x="145" y="38"/>
                  </a:lnTo>
                  <a:close/>
                  <a:moveTo>
                    <a:pt x="151" y="38"/>
                  </a:moveTo>
                  <a:cubicBezTo>
                    <a:pt x="155" y="38"/>
                    <a:pt x="155" y="38"/>
                    <a:pt x="155" y="38"/>
                  </a:cubicBezTo>
                  <a:cubicBezTo>
                    <a:pt x="155" y="40"/>
                    <a:pt x="155" y="40"/>
                    <a:pt x="155" y="40"/>
                  </a:cubicBezTo>
                  <a:cubicBezTo>
                    <a:pt x="151" y="40"/>
                    <a:pt x="151" y="40"/>
                    <a:pt x="151" y="40"/>
                  </a:cubicBezTo>
                  <a:lnTo>
                    <a:pt x="151" y="38"/>
                  </a:lnTo>
                  <a:close/>
                  <a:moveTo>
                    <a:pt x="156" y="38"/>
                  </a:moveTo>
                  <a:cubicBezTo>
                    <a:pt x="160" y="38"/>
                    <a:pt x="160" y="38"/>
                    <a:pt x="160" y="38"/>
                  </a:cubicBezTo>
                  <a:cubicBezTo>
                    <a:pt x="160" y="40"/>
                    <a:pt x="160" y="40"/>
                    <a:pt x="160" y="40"/>
                  </a:cubicBezTo>
                  <a:cubicBezTo>
                    <a:pt x="156" y="40"/>
                    <a:pt x="156" y="40"/>
                    <a:pt x="156" y="40"/>
                  </a:cubicBezTo>
                  <a:lnTo>
                    <a:pt x="156" y="38"/>
                  </a:lnTo>
                  <a:close/>
                  <a:moveTo>
                    <a:pt x="162" y="38"/>
                  </a:moveTo>
                  <a:cubicBezTo>
                    <a:pt x="166" y="38"/>
                    <a:pt x="166" y="38"/>
                    <a:pt x="166" y="38"/>
                  </a:cubicBezTo>
                  <a:cubicBezTo>
                    <a:pt x="166" y="40"/>
                    <a:pt x="166" y="40"/>
                    <a:pt x="166" y="40"/>
                  </a:cubicBezTo>
                  <a:cubicBezTo>
                    <a:pt x="162" y="40"/>
                    <a:pt x="162" y="40"/>
                    <a:pt x="162" y="40"/>
                  </a:cubicBezTo>
                  <a:lnTo>
                    <a:pt x="162" y="38"/>
                  </a:lnTo>
                  <a:close/>
                  <a:moveTo>
                    <a:pt x="168" y="38"/>
                  </a:moveTo>
                  <a:cubicBezTo>
                    <a:pt x="172" y="38"/>
                    <a:pt x="172" y="38"/>
                    <a:pt x="172" y="38"/>
                  </a:cubicBezTo>
                  <a:cubicBezTo>
                    <a:pt x="172" y="40"/>
                    <a:pt x="172" y="40"/>
                    <a:pt x="172" y="40"/>
                  </a:cubicBezTo>
                  <a:cubicBezTo>
                    <a:pt x="168" y="40"/>
                    <a:pt x="168" y="40"/>
                    <a:pt x="168" y="40"/>
                  </a:cubicBezTo>
                  <a:lnTo>
                    <a:pt x="168" y="38"/>
                  </a:lnTo>
                  <a:close/>
                  <a:moveTo>
                    <a:pt x="174" y="38"/>
                  </a:moveTo>
                  <a:cubicBezTo>
                    <a:pt x="178" y="38"/>
                    <a:pt x="178" y="38"/>
                    <a:pt x="178" y="38"/>
                  </a:cubicBezTo>
                  <a:cubicBezTo>
                    <a:pt x="177" y="40"/>
                    <a:pt x="177" y="40"/>
                    <a:pt x="177" y="40"/>
                  </a:cubicBezTo>
                  <a:cubicBezTo>
                    <a:pt x="174" y="40"/>
                    <a:pt x="174" y="40"/>
                    <a:pt x="174" y="40"/>
                  </a:cubicBezTo>
                  <a:lnTo>
                    <a:pt x="174" y="38"/>
                  </a:lnTo>
                  <a:close/>
                  <a:moveTo>
                    <a:pt x="179" y="38"/>
                  </a:moveTo>
                  <a:cubicBezTo>
                    <a:pt x="183" y="38"/>
                    <a:pt x="183" y="38"/>
                    <a:pt x="183" y="38"/>
                  </a:cubicBezTo>
                  <a:cubicBezTo>
                    <a:pt x="183" y="40"/>
                    <a:pt x="183" y="40"/>
                    <a:pt x="183" y="40"/>
                  </a:cubicBezTo>
                  <a:cubicBezTo>
                    <a:pt x="179" y="40"/>
                    <a:pt x="179" y="40"/>
                    <a:pt x="179" y="40"/>
                  </a:cubicBezTo>
                  <a:lnTo>
                    <a:pt x="179" y="38"/>
                  </a:lnTo>
                  <a:close/>
                  <a:moveTo>
                    <a:pt x="185" y="38"/>
                  </a:moveTo>
                  <a:cubicBezTo>
                    <a:pt x="189" y="38"/>
                    <a:pt x="189" y="38"/>
                    <a:pt x="189" y="38"/>
                  </a:cubicBezTo>
                  <a:cubicBezTo>
                    <a:pt x="188" y="40"/>
                    <a:pt x="188" y="40"/>
                    <a:pt x="188" y="40"/>
                  </a:cubicBezTo>
                  <a:cubicBezTo>
                    <a:pt x="185" y="40"/>
                    <a:pt x="185" y="40"/>
                    <a:pt x="185" y="40"/>
                  </a:cubicBezTo>
                  <a:lnTo>
                    <a:pt x="185" y="38"/>
                  </a:lnTo>
                  <a:close/>
                  <a:moveTo>
                    <a:pt x="189" y="36"/>
                  </a:moveTo>
                  <a:cubicBezTo>
                    <a:pt x="185" y="36"/>
                    <a:pt x="185" y="36"/>
                    <a:pt x="185" y="36"/>
                  </a:cubicBezTo>
                  <a:cubicBezTo>
                    <a:pt x="186" y="33"/>
                    <a:pt x="186" y="33"/>
                    <a:pt x="186" y="33"/>
                  </a:cubicBezTo>
                  <a:cubicBezTo>
                    <a:pt x="189" y="33"/>
                    <a:pt x="189" y="33"/>
                    <a:pt x="189" y="33"/>
                  </a:cubicBezTo>
                  <a:lnTo>
                    <a:pt x="189" y="36"/>
                  </a:lnTo>
                  <a:close/>
                  <a:moveTo>
                    <a:pt x="184" y="36"/>
                  </a:moveTo>
                  <a:cubicBezTo>
                    <a:pt x="180" y="36"/>
                    <a:pt x="180" y="36"/>
                    <a:pt x="180" y="36"/>
                  </a:cubicBezTo>
                  <a:cubicBezTo>
                    <a:pt x="180" y="33"/>
                    <a:pt x="180" y="33"/>
                    <a:pt x="180" y="33"/>
                  </a:cubicBezTo>
                  <a:cubicBezTo>
                    <a:pt x="184" y="33"/>
                    <a:pt x="184" y="33"/>
                    <a:pt x="184" y="33"/>
                  </a:cubicBezTo>
                  <a:lnTo>
                    <a:pt x="184" y="36"/>
                  </a:lnTo>
                  <a:close/>
                  <a:moveTo>
                    <a:pt x="178" y="36"/>
                  </a:moveTo>
                  <a:cubicBezTo>
                    <a:pt x="174" y="36"/>
                    <a:pt x="174" y="36"/>
                    <a:pt x="174" y="36"/>
                  </a:cubicBezTo>
                  <a:cubicBezTo>
                    <a:pt x="174" y="33"/>
                    <a:pt x="174" y="33"/>
                    <a:pt x="174" y="33"/>
                  </a:cubicBezTo>
                  <a:cubicBezTo>
                    <a:pt x="178" y="33"/>
                    <a:pt x="178" y="33"/>
                    <a:pt x="178" y="33"/>
                  </a:cubicBezTo>
                  <a:lnTo>
                    <a:pt x="178" y="36"/>
                  </a:lnTo>
                  <a:close/>
                  <a:moveTo>
                    <a:pt x="172" y="36"/>
                  </a:moveTo>
                  <a:cubicBezTo>
                    <a:pt x="168" y="36"/>
                    <a:pt x="168" y="36"/>
                    <a:pt x="168" y="36"/>
                  </a:cubicBezTo>
                  <a:cubicBezTo>
                    <a:pt x="168" y="33"/>
                    <a:pt x="168" y="33"/>
                    <a:pt x="168" y="33"/>
                  </a:cubicBezTo>
                  <a:cubicBezTo>
                    <a:pt x="172" y="33"/>
                    <a:pt x="172" y="33"/>
                    <a:pt x="172" y="33"/>
                  </a:cubicBezTo>
                  <a:lnTo>
                    <a:pt x="172" y="36"/>
                  </a:lnTo>
                  <a:close/>
                  <a:moveTo>
                    <a:pt x="166" y="36"/>
                  </a:moveTo>
                  <a:cubicBezTo>
                    <a:pt x="162" y="36"/>
                    <a:pt x="162" y="36"/>
                    <a:pt x="162" y="36"/>
                  </a:cubicBezTo>
                  <a:cubicBezTo>
                    <a:pt x="162" y="33"/>
                    <a:pt x="162" y="33"/>
                    <a:pt x="162" y="33"/>
                  </a:cubicBezTo>
                  <a:cubicBezTo>
                    <a:pt x="166" y="33"/>
                    <a:pt x="166" y="33"/>
                    <a:pt x="166" y="33"/>
                  </a:cubicBezTo>
                  <a:lnTo>
                    <a:pt x="166" y="36"/>
                  </a:lnTo>
                  <a:close/>
                  <a:moveTo>
                    <a:pt x="160" y="36"/>
                  </a:moveTo>
                  <a:cubicBezTo>
                    <a:pt x="156" y="36"/>
                    <a:pt x="156" y="36"/>
                    <a:pt x="156" y="36"/>
                  </a:cubicBezTo>
                  <a:cubicBezTo>
                    <a:pt x="156" y="33"/>
                    <a:pt x="156" y="33"/>
                    <a:pt x="156" y="33"/>
                  </a:cubicBezTo>
                  <a:cubicBezTo>
                    <a:pt x="160" y="33"/>
                    <a:pt x="160" y="33"/>
                    <a:pt x="160" y="33"/>
                  </a:cubicBezTo>
                  <a:lnTo>
                    <a:pt x="160" y="36"/>
                  </a:lnTo>
                  <a:close/>
                  <a:moveTo>
                    <a:pt x="155" y="36"/>
                  </a:moveTo>
                  <a:cubicBezTo>
                    <a:pt x="151" y="36"/>
                    <a:pt x="151" y="36"/>
                    <a:pt x="151" y="36"/>
                  </a:cubicBezTo>
                  <a:cubicBezTo>
                    <a:pt x="150" y="33"/>
                    <a:pt x="150" y="33"/>
                    <a:pt x="150" y="33"/>
                  </a:cubicBezTo>
                  <a:cubicBezTo>
                    <a:pt x="154" y="33"/>
                    <a:pt x="154" y="33"/>
                    <a:pt x="154" y="33"/>
                  </a:cubicBezTo>
                  <a:lnTo>
                    <a:pt x="155" y="36"/>
                  </a:lnTo>
                  <a:close/>
                  <a:moveTo>
                    <a:pt x="149" y="36"/>
                  </a:moveTo>
                  <a:cubicBezTo>
                    <a:pt x="145" y="36"/>
                    <a:pt x="145" y="36"/>
                    <a:pt x="145" y="36"/>
                  </a:cubicBezTo>
                  <a:cubicBezTo>
                    <a:pt x="145" y="33"/>
                    <a:pt x="145" y="33"/>
                    <a:pt x="145" y="33"/>
                  </a:cubicBezTo>
                  <a:cubicBezTo>
                    <a:pt x="149" y="33"/>
                    <a:pt x="149" y="33"/>
                    <a:pt x="149" y="33"/>
                  </a:cubicBezTo>
                  <a:lnTo>
                    <a:pt x="149" y="36"/>
                  </a:lnTo>
                  <a:close/>
                  <a:moveTo>
                    <a:pt x="143" y="36"/>
                  </a:moveTo>
                  <a:cubicBezTo>
                    <a:pt x="139" y="36"/>
                    <a:pt x="139" y="36"/>
                    <a:pt x="139" y="36"/>
                  </a:cubicBezTo>
                  <a:cubicBezTo>
                    <a:pt x="139" y="33"/>
                    <a:pt x="139" y="33"/>
                    <a:pt x="139" y="33"/>
                  </a:cubicBezTo>
                  <a:cubicBezTo>
                    <a:pt x="143" y="33"/>
                    <a:pt x="143" y="33"/>
                    <a:pt x="143" y="33"/>
                  </a:cubicBezTo>
                  <a:lnTo>
                    <a:pt x="143" y="36"/>
                  </a:lnTo>
                  <a:close/>
                  <a:moveTo>
                    <a:pt x="137" y="36"/>
                  </a:moveTo>
                  <a:cubicBezTo>
                    <a:pt x="134" y="36"/>
                    <a:pt x="134" y="36"/>
                    <a:pt x="134" y="36"/>
                  </a:cubicBezTo>
                  <a:cubicBezTo>
                    <a:pt x="133" y="33"/>
                    <a:pt x="133" y="33"/>
                    <a:pt x="133" y="33"/>
                  </a:cubicBezTo>
                  <a:cubicBezTo>
                    <a:pt x="137" y="33"/>
                    <a:pt x="137" y="33"/>
                    <a:pt x="137" y="33"/>
                  </a:cubicBezTo>
                  <a:lnTo>
                    <a:pt x="137" y="36"/>
                  </a:lnTo>
                  <a:close/>
                  <a:moveTo>
                    <a:pt x="138" y="42"/>
                  </a:moveTo>
                  <a:cubicBezTo>
                    <a:pt x="138" y="45"/>
                    <a:pt x="138" y="45"/>
                    <a:pt x="138" y="45"/>
                  </a:cubicBezTo>
                  <a:cubicBezTo>
                    <a:pt x="136" y="45"/>
                    <a:pt x="136" y="45"/>
                    <a:pt x="136" y="45"/>
                  </a:cubicBezTo>
                  <a:cubicBezTo>
                    <a:pt x="135" y="42"/>
                    <a:pt x="135" y="42"/>
                    <a:pt x="135" y="42"/>
                  </a:cubicBezTo>
                  <a:lnTo>
                    <a:pt x="138" y="42"/>
                  </a:lnTo>
                  <a:close/>
                  <a:moveTo>
                    <a:pt x="140" y="45"/>
                  </a:moveTo>
                  <a:cubicBezTo>
                    <a:pt x="140" y="42"/>
                    <a:pt x="140" y="42"/>
                    <a:pt x="140" y="42"/>
                  </a:cubicBezTo>
                  <a:cubicBezTo>
                    <a:pt x="143" y="42"/>
                    <a:pt x="143" y="42"/>
                    <a:pt x="143" y="42"/>
                  </a:cubicBezTo>
                  <a:cubicBezTo>
                    <a:pt x="144" y="45"/>
                    <a:pt x="144" y="45"/>
                    <a:pt x="144" y="45"/>
                  </a:cubicBezTo>
                  <a:lnTo>
                    <a:pt x="140" y="45"/>
                  </a:lnTo>
                  <a:close/>
                  <a:moveTo>
                    <a:pt x="146" y="45"/>
                  </a:moveTo>
                  <a:cubicBezTo>
                    <a:pt x="145" y="42"/>
                    <a:pt x="145" y="42"/>
                    <a:pt x="145" y="42"/>
                  </a:cubicBezTo>
                  <a:cubicBezTo>
                    <a:pt x="149" y="42"/>
                    <a:pt x="149" y="42"/>
                    <a:pt x="149" y="42"/>
                  </a:cubicBezTo>
                  <a:cubicBezTo>
                    <a:pt x="149" y="45"/>
                    <a:pt x="149" y="45"/>
                    <a:pt x="149" y="45"/>
                  </a:cubicBezTo>
                  <a:lnTo>
                    <a:pt x="146" y="45"/>
                  </a:lnTo>
                  <a:close/>
                  <a:moveTo>
                    <a:pt x="151" y="45"/>
                  </a:moveTo>
                  <a:cubicBezTo>
                    <a:pt x="151" y="42"/>
                    <a:pt x="151" y="42"/>
                    <a:pt x="151" y="42"/>
                  </a:cubicBezTo>
                  <a:cubicBezTo>
                    <a:pt x="155" y="42"/>
                    <a:pt x="155" y="42"/>
                    <a:pt x="155" y="42"/>
                  </a:cubicBezTo>
                  <a:cubicBezTo>
                    <a:pt x="155" y="45"/>
                    <a:pt x="155" y="45"/>
                    <a:pt x="155" y="45"/>
                  </a:cubicBezTo>
                  <a:lnTo>
                    <a:pt x="151" y="45"/>
                  </a:lnTo>
                  <a:close/>
                  <a:moveTo>
                    <a:pt x="157" y="45"/>
                  </a:moveTo>
                  <a:cubicBezTo>
                    <a:pt x="157" y="42"/>
                    <a:pt x="157" y="42"/>
                    <a:pt x="157" y="42"/>
                  </a:cubicBezTo>
                  <a:cubicBezTo>
                    <a:pt x="160" y="42"/>
                    <a:pt x="160" y="42"/>
                    <a:pt x="160" y="42"/>
                  </a:cubicBezTo>
                  <a:cubicBezTo>
                    <a:pt x="160" y="45"/>
                    <a:pt x="160" y="45"/>
                    <a:pt x="160" y="45"/>
                  </a:cubicBezTo>
                  <a:lnTo>
                    <a:pt x="157" y="45"/>
                  </a:lnTo>
                  <a:close/>
                  <a:moveTo>
                    <a:pt x="162" y="42"/>
                  </a:moveTo>
                  <a:cubicBezTo>
                    <a:pt x="166" y="42"/>
                    <a:pt x="166" y="42"/>
                    <a:pt x="166" y="42"/>
                  </a:cubicBezTo>
                  <a:cubicBezTo>
                    <a:pt x="166" y="45"/>
                    <a:pt x="166" y="45"/>
                    <a:pt x="166" y="45"/>
                  </a:cubicBezTo>
                  <a:cubicBezTo>
                    <a:pt x="162" y="45"/>
                    <a:pt x="162" y="45"/>
                    <a:pt x="162" y="45"/>
                  </a:cubicBezTo>
                  <a:lnTo>
                    <a:pt x="162" y="42"/>
                  </a:lnTo>
                  <a:close/>
                  <a:moveTo>
                    <a:pt x="168" y="42"/>
                  </a:moveTo>
                  <a:cubicBezTo>
                    <a:pt x="172" y="42"/>
                    <a:pt x="172" y="42"/>
                    <a:pt x="172" y="42"/>
                  </a:cubicBezTo>
                  <a:cubicBezTo>
                    <a:pt x="171" y="45"/>
                    <a:pt x="171" y="45"/>
                    <a:pt x="171" y="45"/>
                  </a:cubicBezTo>
                  <a:cubicBezTo>
                    <a:pt x="168" y="45"/>
                    <a:pt x="168" y="45"/>
                    <a:pt x="168" y="45"/>
                  </a:cubicBezTo>
                  <a:lnTo>
                    <a:pt x="168" y="42"/>
                  </a:lnTo>
                  <a:close/>
                  <a:moveTo>
                    <a:pt x="173" y="42"/>
                  </a:moveTo>
                  <a:cubicBezTo>
                    <a:pt x="177" y="42"/>
                    <a:pt x="177" y="42"/>
                    <a:pt x="177" y="42"/>
                  </a:cubicBezTo>
                  <a:cubicBezTo>
                    <a:pt x="177" y="45"/>
                    <a:pt x="177" y="45"/>
                    <a:pt x="177" y="45"/>
                  </a:cubicBezTo>
                  <a:cubicBezTo>
                    <a:pt x="173" y="45"/>
                    <a:pt x="173" y="45"/>
                    <a:pt x="173" y="45"/>
                  </a:cubicBezTo>
                  <a:lnTo>
                    <a:pt x="173" y="42"/>
                  </a:lnTo>
                  <a:close/>
                  <a:moveTo>
                    <a:pt x="179" y="42"/>
                  </a:moveTo>
                  <a:cubicBezTo>
                    <a:pt x="183" y="42"/>
                    <a:pt x="183" y="42"/>
                    <a:pt x="183" y="42"/>
                  </a:cubicBezTo>
                  <a:cubicBezTo>
                    <a:pt x="183" y="45"/>
                    <a:pt x="183" y="45"/>
                    <a:pt x="183" y="45"/>
                  </a:cubicBezTo>
                  <a:cubicBezTo>
                    <a:pt x="179" y="45"/>
                    <a:pt x="179" y="45"/>
                    <a:pt x="179" y="45"/>
                  </a:cubicBezTo>
                  <a:lnTo>
                    <a:pt x="179" y="42"/>
                  </a:lnTo>
                  <a:close/>
                  <a:moveTo>
                    <a:pt x="190" y="31"/>
                  </a:moveTo>
                  <a:cubicBezTo>
                    <a:pt x="186" y="31"/>
                    <a:pt x="186" y="31"/>
                    <a:pt x="186" y="31"/>
                  </a:cubicBezTo>
                  <a:cubicBezTo>
                    <a:pt x="186" y="29"/>
                    <a:pt x="186" y="29"/>
                    <a:pt x="186" y="29"/>
                  </a:cubicBezTo>
                  <a:cubicBezTo>
                    <a:pt x="190" y="29"/>
                    <a:pt x="190" y="29"/>
                    <a:pt x="190" y="29"/>
                  </a:cubicBezTo>
                  <a:lnTo>
                    <a:pt x="190" y="31"/>
                  </a:lnTo>
                  <a:close/>
                  <a:moveTo>
                    <a:pt x="184" y="31"/>
                  </a:moveTo>
                  <a:cubicBezTo>
                    <a:pt x="180" y="31"/>
                    <a:pt x="180" y="31"/>
                    <a:pt x="180" y="31"/>
                  </a:cubicBezTo>
                  <a:cubicBezTo>
                    <a:pt x="180" y="29"/>
                    <a:pt x="180" y="29"/>
                    <a:pt x="180" y="29"/>
                  </a:cubicBezTo>
                  <a:cubicBezTo>
                    <a:pt x="184" y="29"/>
                    <a:pt x="184" y="29"/>
                    <a:pt x="184" y="29"/>
                  </a:cubicBezTo>
                  <a:lnTo>
                    <a:pt x="184" y="31"/>
                  </a:lnTo>
                  <a:close/>
                  <a:moveTo>
                    <a:pt x="178" y="31"/>
                  </a:moveTo>
                  <a:cubicBezTo>
                    <a:pt x="174" y="31"/>
                    <a:pt x="174" y="31"/>
                    <a:pt x="174" y="31"/>
                  </a:cubicBezTo>
                  <a:cubicBezTo>
                    <a:pt x="174" y="29"/>
                    <a:pt x="174" y="29"/>
                    <a:pt x="174" y="29"/>
                  </a:cubicBezTo>
                  <a:cubicBezTo>
                    <a:pt x="178" y="29"/>
                    <a:pt x="178" y="29"/>
                    <a:pt x="178" y="29"/>
                  </a:cubicBezTo>
                  <a:lnTo>
                    <a:pt x="178" y="31"/>
                  </a:lnTo>
                  <a:close/>
                  <a:moveTo>
                    <a:pt x="172" y="31"/>
                  </a:moveTo>
                  <a:cubicBezTo>
                    <a:pt x="168" y="31"/>
                    <a:pt x="168" y="31"/>
                    <a:pt x="168" y="31"/>
                  </a:cubicBezTo>
                  <a:cubicBezTo>
                    <a:pt x="168" y="29"/>
                    <a:pt x="168" y="29"/>
                    <a:pt x="168" y="29"/>
                  </a:cubicBezTo>
                  <a:cubicBezTo>
                    <a:pt x="172" y="29"/>
                    <a:pt x="172" y="29"/>
                    <a:pt x="172" y="29"/>
                  </a:cubicBezTo>
                  <a:lnTo>
                    <a:pt x="172" y="31"/>
                  </a:lnTo>
                  <a:close/>
                  <a:moveTo>
                    <a:pt x="166" y="31"/>
                  </a:moveTo>
                  <a:cubicBezTo>
                    <a:pt x="162" y="31"/>
                    <a:pt x="162" y="31"/>
                    <a:pt x="162" y="31"/>
                  </a:cubicBezTo>
                  <a:cubicBezTo>
                    <a:pt x="162" y="29"/>
                    <a:pt x="162" y="29"/>
                    <a:pt x="162" y="29"/>
                  </a:cubicBezTo>
                  <a:cubicBezTo>
                    <a:pt x="166" y="29"/>
                    <a:pt x="166" y="29"/>
                    <a:pt x="166" y="29"/>
                  </a:cubicBezTo>
                  <a:lnTo>
                    <a:pt x="166" y="31"/>
                  </a:lnTo>
                  <a:close/>
                  <a:moveTo>
                    <a:pt x="160" y="31"/>
                  </a:moveTo>
                  <a:cubicBezTo>
                    <a:pt x="156" y="31"/>
                    <a:pt x="156" y="31"/>
                    <a:pt x="156" y="31"/>
                  </a:cubicBezTo>
                  <a:cubicBezTo>
                    <a:pt x="156" y="29"/>
                    <a:pt x="156" y="29"/>
                    <a:pt x="156" y="29"/>
                  </a:cubicBezTo>
                  <a:cubicBezTo>
                    <a:pt x="160" y="29"/>
                    <a:pt x="160" y="29"/>
                    <a:pt x="160" y="29"/>
                  </a:cubicBezTo>
                  <a:lnTo>
                    <a:pt x="160" y="31"/>
                  </a:lnTo>
                  <a:close/>
                  <a:moveTo>
                    <a:pt x="154" y="29"/>
                  </a:moveTo>
                  <a:cubicBezTo>
                    <a:pt x="154" y="31"/>
                    <a:pt x="154" y="31"/>
                    <a:pt x="154" y="31"/>
                  </a:cubicBezTo>
                  <a:cubicBezTo>
                    <a:pt x="150" y="31"/>
                    <a:pt x="150" y="31"/>
                    <a:pt x="150" y="31"/>
                  </a:cubicBezTo>
                  <a:cubicBezTo>
                    <a:pt x="150" y="29"/>
                    <a:pt x="150" y="29"/>
                    <a:pt x="150" y="29"/>
                  </a:cubicBezTo>
                  <a:lnTo>
                    <a:pt x="154" y="29"/>
                  </a:lnTo>
                  <a:close/>
                  <a:moveTo>
                    <a:pt x="148" y="29"/>
                  </a:moveTo>
                  <a:cubicBezTo>
                    <a:pt x="148" y="31"/>
                    <a:pt x="148" y="31"/>
                    <a:pt x="148" y="31"/>
                  </a:cubicBezTo>
                  <a:cubicBezTo>
                    <a:pt x="144" y="31"/>
                    <a:pt x="144" y="31"/>
                    <a:pt x="144" y="31"/>
                  </a:cubicBezTo>
                  <a:cubicBezTo>
                    <a:pt x="144" y="29"/>
                    <a:pt x="144" y="29"/>
                    <a:pt x="144" y="29"/>
                  </a:cubicBezTo>
                  <a:lnTo>
                    <a:pt x="148" y="29"/>
                  </a:lnTo>
                  <a:close/>
                  <a:moveTo>
                    <a:pt x="142" y="29"/>
                  </a:moveTo>
                  <a:cubicBezTo>
                    <a:pt x="143" y="31"/>
                    <a:pt x="143" y="31"/>
                    <a:pt x="143" y="31"/>
                  </a:cubicBezTo>
                  <a:cubicBezTo>
                    <a:pt x="138" y="31"/>
                    <a:pt x="138" y="31"/>
                    <a:pt x="138" y="31"/>
                  </a:cubicBezTo>
                  <a:cubicBezTo>
                    <a:pt x="138" y="29"/>
                    <a:pt x="138" y="29"/>
                    <a:pt x="138" y="29"/>
                  </a:cubicBezTo>
                  <a:lnTo>
                    <a:pt x="142" y="29"/>
                  </a:lnTo>
                  <a:close/>
                  <a:moveTo>
                    <a:pt x="136" y="29"/>
                  </a:moveTo>
                  <a:cubicBezTo>
                    <a:pt x="137" y="31"/>
                    <a:pt x="137" y="31"/>
                    <a:pt x="137" y="31"/>
                  </a:cubicBezTo>
                  <a:cubicBezTo>
                    <a:pt x="133" y="31"/>
                    <a:pt x="133" y="31"/>
                    <a:pt x="133" y="31"/>
                  </a:cubicBezTo>
                  <a:cubicBezTo>
                    <a:pt x="132" y="29"/>
                    <a:pt x="132" y="29"/>
                    <a:pt x="132" y="29"/>
                  </a:cubicBezTo>
                  <a:lnTo>
                    <a:pt x="136" y="29"/>
                  </a:lnTo>
                  <a:close/>
                  <a:moveTo>
                    <a:pt x="130" y="21"/>
                  </a:moveTo>
                  <a:cubicBezTo>
                    <a:pt x="130" y="21"/>
                    <a:pt x="130" y="21"/>
                    <a:pt x="130" y="21"/>
                  </a:cubicBezTo>
                  <a:cubicBezTo>
                    <a:pt x="130" y="21"/>
                    <a:pt x="129" y="21"/>
                    <a:pt x="129" y="21"/>
                  </a:cubicBezTo>
                  <a:cubicBezTo>
                    <a:pt x="129" y="21"/>
                    <a:pt x="129" y="22"/>
                    <a:pt x="129" y="22"/>
                  </a:cubicBezTo>
                  <a:cubicBezTo>
                    <a:pt x="132" y="38"/>
                    <a:pt x="132" y="38"/>
                    <a:pt x="132" y="38"/>
                  </a:cubicBezTo>
                  <a:cubicBezTo>
                    <a:pt x="123" y="7"/>
                    <a:pt x="123" y="7"/>
                    <a:pt x="123" y="7"/>
                  </a:cubicBezTo>
                  <a:cubicBezTo>
                    <a:pt x="124" y="8"/>
                    <a:pt x="125" y="8"/>
                    <a:pt x="127" y="8"/>
                  </a:cubicBezTo>
                  <a:lnTo>
                    <a:pt x="130" y="21"/>
                  </a:lnTo>
                  <a:close/>
                  <a:moveTo>
                    <a:pt x="134" y="49"/>
                  </a:moveTo>
                  <a:cubicBezTo>
                    <a:pt x="131" y="51"/>
                    <a:pt x="131" y="51"/>
                    <a:pt x="131" y="51"/>
                  </a:cubicBezTo>
                  <a:cubicBezTo>
                    <a:pt x="118" y="6"/>
                    <a:pt x="118" y="6"/>
                    <a:pt x="118" y="6"/>
                  </a:cubicBezTo>
                  <a:cubicBezTo>
                    <a:pt x="119" y="6"/>
                    <a:pt x="120" y="6"/>
                    <a:pt x="121" y="7"/>
                  </a:cubicBezTo>
                  <a:lnTo>
                    <a:pt x="134" y="49"/>
                  </a:lnTo>
                  <a:close/>
                  <a:moveTo>
                    <a:pt x="135" y="50"/>
                  </a:moveTo>
                  <a:cubicBezTo>
                    <a:pt x="135" y="50"/>
                    <a:pt x="135" y="50"/>
                    <a:pt x="135" y="50"/>
                  </a:cubicBezTo>
                  <a:cubicBezTo>
                    <a:pt x="136" y="50"/>
                    <a:pt x="136" y="50"/>
                    <a:pt x="136" y="49"/>
                  </a:cubicBezTo>
                  <a:cubicBezTo>
                    <a:pt x="135" y="47"/>
                    <a:pt x="135" y="47"/>
                    <a:pt x="135" y="47"/>
                  </a:cubicBezTo>
                  <a:cubicBezTo>
                    <a:pt x="187" y="47"/>
                    <a:pt x="187" y="47"/>
                    <a:pt x="187" y="47"/>
                  </a:cubicBezTo>
                  <a:cubicBezTo>
                    <a:pt x="192" y="53"/>
                    <a:pt x="192" y="53"/>
                    <a:pt x="192" y="53"/>
                  </a:cubicBezTo>
                  <a:cubicBezTo>
                    <a:pt x="131" y="53"/>
                    <a:pt x="131" y="53"/>
                    <a:pt x="131" y="53"/>
                  </a:cubicBezTo>
                  <a:lnTo>
                    <a:pt x="135" y="50"/>
                  </a:lnTo>
                  <a:close/>
                  <a:moveTo>
                    <a:pt x="198" y="56"/>
                  </a:moveTo>
                  <a:cubicBezTo>
                    <a:pt x="198" y="11"/>
                    <a:pt x="198" y="11"/>
                    <a:pt x="198" y="11"/>
                  </a:cubicBezTo>
                  <a:cubicBezTo>
                    <a:pt x="199" y="10"/>
                    <a:pt x="200" y="10"/>
                    <a:pt x="201" y="10"/>
                  </a:cubicBezTo>
                  <a:cubicBezTo>
                    <a:pt x="201" y="60"/>
                    <a:pt x="201" y="60"/>
                    <a:pt x="201" y="60"/>
                  </a:cubicBezTo>
                  <a:lnTo>
                    <a:pt x="198" y="56"/>
                  </a:lnTo>
                  <a:close/>
                  <a:moveTo>
                    <a:pt x="203" y="9"/>
                  </a:moveTo>
                  <a:cubicBezTo>
                    <a:pt x="204" y="9"/>
                    <a:pt x="205" y="8"/>
                    <a:pt x="206" y="8"/>
                  </a:cubicBezTo>
                  <a:cubicBezTo>
                    <a:pt x="206" y="62"/>
                    <a:pt x="206" y="62"/>
                    <a:pt x="206" y="62"/>
                  </a:cubicBezTo>
                  <a:cubicBezTo>
                    <a:pt x="203" y="62"/>
                    <a:pt x="203" y="62"/>
                    <a:pt x="203" y="62"/>
                  </a:cubicBezTo>
                  <a:lnTo>
                    <a:pt x="203" y="9"/>
                  </a:lnTo>
                  <a:close/>
                  <a:moveTo>
                    <a:pt x="207" y="7"/>
                  </a:moveTo>
                  <a:cubicBezTo>
                    <a:pt x="208" y="7"/>
                    <a:pt x="209" y="7"/>
                    <a:pt x="210" y="7"/>
                  </a:cubicBezTo>
                  <a:cubicBezTo>
                    <a:pt x="210" y="62"/>
                    <a:pt x="210" y="62"/>
                    <a:pt x="210" y="62"/>
                  </a:cubicBezTo>
                  <a:cubicBezTo>
                    <a:pt x="207" y="62"/>
                    <a:pt x="207" y="62"/>
                    <a:pt x="207" y="62"/>
                  </a:cubicBezTo>
                  <a:lnTo>
                    <a:pt x="207" y="7"/>
                  </a:lnTo>
                  <a:close/>
                  <a:moveTo>
                    <a:pt x="212" y="6"/>
                  </a:moveTo>
                  <a:cubicBezTo>
                    <a:pt x="213" y="6"/>
                    <a:pt x="214" y="6"/>
                    <a:pt x="215" y="6"/>
                  </a:cubicBezTo>
                  <a:cubicBezTo>
                    <a:pt x="215" y="62"/>
                    <a:pt x="215" y="62"/>
                    <a:pt x="215" y="62"/>
                  </a:cubicBezTo>
                  <a:cubicBezTo>
                    <a:pt x="212" y="62"/>
                    <a:pt x="212" y="62"/>
                    <a:pt x="212" y="62"/>
                  </a:cubicBezTo>
                  <a:lnTo>
                    <a:pt x="212" y="6"/>
                  </a:lnTo>
                  <a:close/>
                  <a:moveTo>
                    <a:pt x="217" y="5"/>
                  </a:moveTo>
                  <a:cubicBezTo>
                    <a:pt x="218" y="5"/>
                    <a:pt x="219" y="5"/>
                    <a:pt x="220" y="4"/>
                  </a:cubicBezTo>
                  <a:cubicBezTo>
                    <a:pt x="220" y="62"/>
                    <a:pt x="220" y="62"/>
                    <a:pt x="220" y="62"/>
                  </a:cubicBezTo>
                  <a:cubicBezTo>
                    <a:pt x="217" y="62"/>
                    <a:pt x="217" y="62"/>
                    <a:pt x="217" y="62"/>
                  </a:cubicBezTo>
                  <a:lnTo>
                    <a:pt x="217" y="5"/>
                  </a:lnTo>
                  <a:close/>
                  <a:moveTo>
                    <a:pt x="222" y="4"/>
                  </a:moveTo>
                  <a:cubicBezTo>
                    <a:pt x="223" y="4"/>
                    <a:pt x="224" y="4"/>
                    <a:pt x="225" y="4"/>
                  </a:cubicBezTo>
                  <a:cubicBezTo>
                    <a:pt x="225" y="62"/>
                    <a:pt x="225" y="62"/>
                    <a:pt x="225" y="62"/>
                  </a:cubicBezTo>
                  <a:cubicBezTo>
                    <a:pt x="222" y="62"/>
                    <a:pt x="222" y="62"/>
                    <a:pt x="222" y="62"/>
                  </a:cubicBezTo>
                  <a:lnTo>
                    <a:pt x="222" y="4"/>
                  </a:lnTo>
                  <a:close/>
                  <a:moveTo>
                    <a:pt x="227" y="3"/>
                  </a:moveTo>
                  <a:cubicBezTo>
                    <a:pt x="228" y="3"/>
                    <a:pt x="229" y="3"/>
                    <a:pt x="230" y="3"/>
                  </a:cubicBezTo>
                  <a:cubicBezTo>
                    <a:pt x="230" y="62"/>
                    <a:pt x="230" y="62"/>
                    <a:pt x="230" y="62"/>
                  </a:cubicBezTo>
                  <a:cubicBezTo>
                    <a:pt x="227" y="62"/>
                    <a:pt x="227" y="62"/>
                    <a:pt x="227" y="62"/>
                  </a:cubicBezTo>
                  <a:lnTo>
                    <a:pt x="227" y="3"/>
                  </a:lnTo>
                  <a:close/>
                  <a:moveTo>
                    <a:pt x="232" y="3"/>
                  </a:moveTo>
                  <a:cubicBezTo>
                    <a:pt x="233" y="2"/>
                    <a:pt x="234" y="2"/>
                    <a:pt x="235" y="2"/>
                  </a:cubicBezTo>
                  <a:cubicBezTo>
                    <a:pt x="235" y="62"/>
                    <a:pt x="235" y="62"/>
                    <a:pt x="235" y="62"/>
                  </a:cubicBezTo>
                  <a:cubicBezTo>
                    <a:pt x="232" y="62"/>
                    <a:pt x="232" y="62"/>
                    <a:pt x="232" y="62"/>
                  </a:cubicBezTo>
                  <a:lnTo>
                    <a:pt x="232" y="3"/>
                  </a:lnTo>
                  <a:close/>
                  <a:moveTo>
                    <a:pt x="236" y="2"/>
                  </a:moveTo>
                  <a:cubicBezTo>
                    <a:pt x="238" y="2"/>
                    <a:pt x="239" y="2"/>
                    <a:pt x="239" y="2"/>
                  </a:cubicBezTo>
                  <a:cubicBezTo>
                    <a:pt x="239" y="62"/>
                    <a:pt x="239" y="62"/>
                    <a:pt x="239" y="62"/>
                  </a:cubicBezTo>
                  <a:cubicBezTo>
                    <a:pt x="236" y="62"/>
                    <a:pt x="236" y="62"/>
                    <a:pt x="236" y="62"/>
                  </a:cubicBezTo>
                  <a:lnTo>
                    <a:pt x="236" y="2"/>
                  </a:lnTo>
                  <a:close/>
                  <a:moveTo>
                    <a:pt x="241" y="2"/>
                  </a:moveTo>
                  <a:cubicBezTo>
                    <a:pt x="244" y="2"/>
                    <a:pt x="244" y="2"/>
                    <a:pt x="244" y="2"/>
                  </a:cubicBezTo>
                  <a:cubicBezTo>
                    <a:pt x="244" y="62"/>
                    <a:pt x="244" y="62"/>
                    <a:pt x="244" y="62"/>
                  </a:cubicBezTo>
                  <a:cubicBezTo>
                    <a:pt x="241" y="62"/>
                    <a:pt x="241" y="62"/>
                    <a:pt x="241" y="62"/>
                  </a:cubicBezTo>
                  <a:lnTo>
                    <a:pt x="241" y="2"/>
                  </a:lnTo>
                  <a:close/>
                  <a:moveTo>
                    <a:pt x="246" y="2"/>
                  </a:moveTo>
                  <a:cubicBezTo>
                    <a:pt x="249" y="2"/>
                    <a:pt x="249" y="2"/>
                    <a:pt x="249" y="2"/>
                  </a:cubicBezTo>
                  <a:cubicBezTo>
                    <a:pt x="249" y="62"/>
                    <a:pt x="249" y="62"/>
                    <a:pt x="249" y="62"/>
                  </a:cubicBezTo>
                  <a:cubicBezTo>
                    <a:pt x="246" y="62"/>
                    <a:pt x="246" y="62"/>
                    <a:pt x="246" y="62"/>
                  </a:cubicBezTo>
                  <a:lnTo>
                    <a:pt x="246" y="2"/>
                  </a:lnTo>
                  <a:close/>
                  <a:moveTo>
                    <a:pt x="251" y="2"/>
                  </a:moveTo>
                  <a:cubicBezTo>
                    <a:pt x="254" y="2"/>
                    <a:pt x="254" y="2"/>
                    <a:pt x="254" y="2"/>
                  </a:cubicBezTo>
                  <a:cubicBezTo>
                    <a:pt x="254" y="62"/>
                    <a:pt x="254" y="62"/>
                    <a:pt x="254" y="62"/>
                  </a:cubicBezTo>
                  <a:cubicBezTo>
                    <a:pt x="251" y="62"/>
                    <a:pt x="251" y="62"/>
                    <a:pt x="251" y="62"/>
                  </a:cubicBezTo>
                  <a:lnTo>
                    <a:pt x="251" y="2"/>
                  </a:lnTo>
                  <a:close/>
                  <a:moveTo>
                    <a:pt x="256" y="2"/>
                  </a:moveTo>
                  <a:cubicBezTo>
                    <a:pt x="259" y="2"/>
                    <a:pt x="259" y="2"/>
                    <a:pt x="259" y="2"/>
                  </a:cubicBezTo>
                  <a:cubicBezTo>
                    <a:pt x="259" y="62"/>
                    <a:pt x="259" y="62"/>
                    <a:pt x="259" y="62"/>
                  </a:cubicBezTo>
                  <a:cubicBezTo>
                    <a:pt x="256" y="62"/>
                    <a:pt x="256" y="62"/>
                    <a:pt x="256" y="62"/>
                  </a:cubicBezTo>
                  <a:lnTo>
                    <a:pt x="256" y="2"/>
                  </a:lnTo>
                  <a:close/>
                  <a:moveTo>
                    <a:pt x="260" y="2"/>
                  </a:moveTo>
                  <a:cubicBezTo>
                    <a:pt x="263" y="2"/>
                    <a:pt x="263" y="2"/>
                    <a:pt x="263" y="2"/>
                  </a:cubicBezTo>
                  <a:cubicBezTo>
                    <a:pt x="263" y="62"/>
                    <a:pt x="263" y="62"/>
                    <a:pt x="263" y="62"/>
                  </a:cubicBezTo>
                  <a:cubicBezTo>
                    <a:pt x="260" y="62"/>
                    <a:pt x="260" y="62"/>
                    <a:pt x="260" y="62"/>
                  </a:cubicBezTo>
                  <a:lnTo>
                    <a:pt x="260" y="2"/>
                  </a:lnTo>
                  <a:close/>
                  <a:moveTo>
                    <a:pt x="265" y="2"/>
                  </a:moveTo>
                  <a:cubicBezTo>
                    <a:pt x="268" y="2"/>
                    <a:pt x="268" y="2"/>
                    <a:pt x="268" y="2"/>
                  </a:cubicBezTo>
                  <a:cubicBezTo>
                    <a:pt x="268" y="62"/>
                    <a:pt x="268" y="62"/>
                    <a:pt x="268" y="62"/>
                  </a:cubicBezTo>
                  <a:cubicBezTo>
                    <a:pt x="265" y="62"/>
                    <a:pt x="265" y="62"/>
                    <a:pt x="265" y="62"/>
                  </a:cubicBezTo>
                  <a:lnTo>
                    <a:pt x="265" y="2"/>
                  </a:lnTo>
                  <a:close/>
                  <a:moveTo>
                    <a:pt x="270" y="2"/>
                  </a:moveTo>
                  <a:cubicBezTo>
                    <a:pt x="273" y="2"/>
                    <a:pt x="273" y="2"/>
                    <a:pt x="273" y="2"/>
                  </a:cubicBezTo>
                  <a:cubicBezTo>
                    <a:pt x="273" y="62"/>
                    <a:pt x="273" y="62"/>
                    <a:pt x="273" y="62"/>
                  </a:cubicBezTo>
                  <a:cubicBezTo>
                    <a:pt x="270" y="62"/>
                    <a:pt x="270" y="62"/>
                    <a:pt x="270" y="62"/>
                  </a:cubicBezTo>
                  <a:lnTo>
                    <a:pt x="270" y="2"/>
                  </a:lnTo>
                  <a:close/>
                  <a:moveTo>
                    <a:pt x="275" y="2"/>
                  </a:moveTo>
                  <a:cubicBezTo>
                    <a:pt x="278" y="2"/>
                    <a:pt x="278" y="2"/>
                    <a:pt x="278" y="2"/>
                  </a:cubicBezTo>
                  <a:cubicBezTo>
                    <a:pt x="278" y="62"/>
                    <a:pt x="278" y="62"/>
                    <a:pt x="278" y="62"/>
                  </a:cubicBezTo>
                  <a:cubicBezTo>
                    <a:pt x="275" y="62"/>
                    <a:pt x="275" y="62"/>
                    <a:pt x="275" y="62"/>
                  </a:cubicBezTo>
                  <a:lnTo>
                    <a:pt x="275" y="2"/>
                  </a:lnTo>
                  <a:close/>
                  <a:moveTo>
                    <a:pt x="280" y="2"/>
                  </a:moveTo>
                  <a:cubicBezTo>
                    <a:pt x="283" y="2"/>
                    <a:pt x="283" y="2"/>
                    <a:pt x="283" y="2"/>
                  </a:cubicBezTo>
                  <a:cubicBezTo>
                    <a:pt x="283" y="62"/>
                    <a:pt x="283" y="62"/>
                    <a:pt x="283" y="62"/>
                  </a:cubicBezTo>
                  <a:cubicBezTo>
                    <a:pt x="280" y="62"/>
                    <a:pt x="280" y="62"/>
                    <a:pt x="280" y="62"/>
                  </a:cubicBezTo>
                  <a:lnTo>
                    <a:pt x="280" y="2"/>
                  </a:lnTo>
                  <a:close/>
                  <a:moveTo>
                    <a:pt x="285" y="2"/>
                  </a:moveTo>
                  <a:cubicBezTo>
                    <a:pt x="288" y="2"/>
                    <a:pt x="288" y="2"/>
                    <a:pt x="288" y="2"/>
                  </a:cubicBezTo>
                  <a:cubicBezTo>
                    <a:pt x="288" y="62"/>
                    <a:pt x="288" y="62"/>
                    <a:pt x="288" y="62"/>
                  </a:cubicBezTo>
                  <a:cubicBezTo>
                    <a:pt x="285" y="62"/>
                    <a:pt x="285" y="62"/>
                    <a:pt x="285" y="62"/>
                  </a:cubicBezTo>
                  <a:lnTo>
                    <a:pt x="285" y="2"/>
                  </a:lnTo>
                  <a:close/>
                  <a:moveTo>
                    <a:pt x="289" y="2"/>
                  </a:moveTo>
                  <a:cubicBezTo>
                    <a:pt x="292" y="2"/>
                    <a:pt x="292" y="2"/>
                    <a:pt x="292" y="2"/>
                  </a:cubicBezTo>
                  <a:cubicBezTo>
                    <a:pt x="292" y="62"/>
                    <a:pt x="292" y="62"/>
                    <a:pt x="292" y="62"/>
                  </a:cubicBezTo>
                  <a:cubicBezTo>
                    <a:pt x="289" y="62"/>
                    <a:pt x="289" y="62"/>
                    <a:pt x="289" y="62"/>
                  </a:cubicBezTo>
                  <a:lnTo>
                    <a:pt x="289" y="2"/>
                  </a:lnTo>
                  <a:close/>
                  <a:moveTo>
                    <a:pt x="294" y="2"/>
                  </a:moveTo>
                  <a:cubicBezTo>
                    <a:pt x="297" y="2"/>
                    <a:pt x="297" y="2"/>
                    <a:pt x="297" y="2"/>
                  </a:cubicBezTo>
                  <a:cubicBezTo>
                    <a:pt x="297" y="62"/>
                    <a:pt x="297" y="62"/>
                    <a:pt x="297" y="62"/>
                  </a:cubicBezTo>
                  <a:cubicBezTo>
                    <a:pt x="294" y="62"/>
                    <a:pt x="294" y="62"/>
                    <a:pt x="294" y="62"/>
                  </a:cubicBezTo>
                  <a:lnTo>
                    <a:pt x="294" y="2"/>
                  </a:lnTo>
                  <a:close/>
                  <a:moveTo>
                    <a:pt x="299" y="2"/>
                  </a:moveTo>
                  <a:cubicBezTo>
                    <a:pt x="302" y="2"/>
                    <a:pt x="302" y="2"/>
                    <a:pt x="302" y="2"/>
                  </a:cubicBezTo>
                  <a:cubicBezTo>
                    <a:pt x="302" y="62"/>
                    <a:pt x="302" y="62"/>
                    <a:pt x="302" y="62"/>
                  </a:cubicBezTo>
                  <a:cubicBezTo>
                    <a:pt x="299" y="62"/>
                    <a:pt x="299" y="62"/>
                    <a:pt x="299" y="62"/>
                  </a:cubicBezTo>
                  <a:lnTo>
                    <a:pt x="299" y="2"/>
                  </a:lnTo>
                  <a:close/>
                  <a:moveTo>
                    <a:pt x="304" y="2"/>
                  </a:moveTo>
                  <a:cubicBezTo>
                    <a:pt x="307" y="2"/>
                    <a:pt x="307" y="2"/>
                    <a:pt x="307" y="2"/>
                  </a:cubicBezTo>
                  <a:cubicBezTo>
                    <a:pt x="307" y="62"/>
                    <a:pt x="307" y="62"/>
                    <a:pt x="307" y="62"/>
                  </a:cubicBezTo>
                  <a:cubicBezTo>
                    <a:pt x="304" y="62"/>
                    <a:pt x="304" y="62"/>
                    <a:pt x="304" y="62"/>
                  </a:cubicBezTo>
                  <a:lnTo>
                    <a:pt x="304" y="2"/>
                  </a:lnTo>
                  <a:close/>
                  <a:moveTo>
                    <a:pt x="309" y="2"/>
                  </a:moveTo>
                  <a:cubicBezTo>
                    <a:pt x="312" y="2"/>
                    <a:pt x="312" y="2"/>
                    <a:pt x="312" y="2"/>
                  </a:cubicBezTo>
                  <a:cubicBezTo>
                    <a:pt x="312" y="62"/>
                    <a:pt x="312" y="62"/>
                    <a:pt x="312" y="62"/>
                  </a:cubicBezTo>
                  <a:cubicBezTo>
                    <a:pt x="309" y="62"/>
                    <a:pt x="309" y="62"/>
                    <a:pt x="309" y="62"/>
                  </a:cubicBezTo>
                  <a:lnTo>
                    <a:pt x="309" y="2"/>
                  </a:lnTo>
                  <a:close/>
                  <a:moveTo>
                    <a:pt x="313" y="2"/>
                  </a:moveTo>
                  <a:cubicBezTo>
                    <a:pt x="316" y="2"/>
                    <a:pt x="316" y="2"/>
                    <a:pt x="316" y="2"/>
                  </a:cubicBezTo>
                  <a:cubicBezTo>
                    <a:pt x="316" y="62"/>
                    <a:pt x="316" y="62"/>
                    <a:pt x="316" y="62"/>
                  </a:cubicBezTo>
                  <a:cubicBezTo>
                    <a:pt x="313" y="62"/>
                    <a:pt x="313" y="62"/>
                    <a:pt x="313" y="62"/>
                  </a:cubicBezTo>
                  <a:lnTo>
                    <a:pt x="313" y="2"/>
                  </a:lnTo>
                  <a:close/>
                  <a:moveTo>
                    <a:pt x="318" y="2"/>
                  </a:moveTo>
                  <a:cubicBezTo>
                    <a:pt x="321" y="2"/>
                    <a:pt x="321" y="2"/>
                    <a:pt x="321" y="2"/>
                  </a:cubicBezTo>
                  <a:cubicBezTo>
                    <a:pt x="321" y="62"/>
                    <a:pt x="321" y="62"/>
                    <a:pt x="321" y="62"/>
                  </a:cubicBezTo>
                  <a:cubicBezTo>
                    <a:pt x="318" y="62"/>
                    <a:pt x="318" y="62"/>
                    <a:pt x="318" y="62"/>
                  </a:cubicBezTo>
                  <a:lnTo>
                    <a:pt x="318" y="2"/>
                  </a:lnTo>
                  <a:close/>
                  <a:moveTo>
                    <a:pt x="182" y="18"/>
                  </a:moveTo>
                  <a:cubicBezTo>
                    <a:pt x="182" y="19"/>
                    <a:pt x="182" y="19"/>
                    <a:pt x="182" y="19"/>
                  </a:cubicBezTo>
                  <a:cubicBezTo>
                    <a:pt x="181" y="19"/>
                    <a:pt x="180" y="19"/>
                    <a:pt x="179" y="19"/>
                  </a:cubicBezTo>
                  <a:cubicBezTo>
                    <a:pt x="180" y="19"/>
                    <a:pt x="181" y="18"/>
                    <a:pt x="182" y="18"/>
                  </a:cubicBezTo>
                  <a:close/>
                  <a:moveTo>
                    <a:pt x="192" y="22"/>
                  </a:moveTo>
                  <a:cubicBezTo>
                    <a:pt x="191" y="27"/>
                    <a:pt x="191" y="27"/>
                    <a:pt x="191" y="27"/>
                  </a:cubicBezTo>
                  <a:cubicBezTo>
                    <a:pt x="132" y="27"/>
                    <a:pt x="132" y="27"/>
                    <a:pt x="132" y="27"/>
                  </a:cubicBezTo>
                  <a:cubicBezTo>
                    <a:pt x="131" y="23"/>
                    <a:pt x="131" y="23"/>
                    <a:pt x="131" y="23"/>
                  </a:cubicBezTo>
                  <a:cubicBezTo>
                    <a:pt x="137" y="22"/>
                    <a:pt x="166" y="18"/>
                    <a:pt x="192" y="22"/>
                  </a:cubicBezTo>
                  <a:close/>
                  <a:moveTo>
                    <a:pt x="151" y="19"/>
                  </a:moveTo>
                  <a:cubicBezTo>
                    <a:pt x="151" y="18"/>
                    <a:pt x="151" y="18"/>
                    <a:pt x="151" y="18"/>
                  </a:cubicBezTo>
                  <a:cubicBezTo>
                    <a:pt x="152" y="19"/>
                    <a:pt x="152" y="19"/>
                    <a:pt x="152" y="19"/>
                  </a:cubicBezTo>
                  <a:cubicBezTo>
                    <a:pt x="152" y="19"/>
                    <a:pt x="152" y="19"/>
                    <a:pt x="151" y="19"/>
                  </a:cubicBezTo>
                  <a:close/>
                  <a:moveTo>
                    <a:pt x="95" y="2"/>
                  </a:moveTo>
                  <a:cubicBezTo>
                    <a:pt x="113" y="62"/>
                    <a:pt x="113" y="62"/>
                    <a:pt x="113" y="62"/>
                  </a:cubicBezTo>
                  <a:cubicBezTo>
                    <a:pt x="110" y="62"/>
                    <a:pt x="110" y="62"/>
                    <a:pt x="110" y="62"/>
                  </a:cubicBezTo>
                  <a:cubicBezTo>
                    <a:pt x="92" y="2"/>
                    <a:pt x="92" y="2"/>
                    <a:pt x="92" y="2"/>
                  </a:cubicBezTo>
                  <a:cubicBezTo>
                    <a:pt x="93" y="2"/>
                    <a:pt x="94" y="2"/>
                    <a:pt x="95" y="2"/>
                  </a:cubicBezTo>
                  <a:close/>
                  <a:moveTo>
                    <a:pt x="2" y="2"/>
                  </a:moveTo>
                  <a:cubicBezTo>
                    <a:pt x="90" y="2"/>
                    <a:pt x="90" y="2"/>
                    <a:pt x="90" y="2"/>
                  </a:cubicBezTo>
                  <a:cubicBezTo>
                    <a:pt x="108" y="62"/>
                    <a:pt x="108" y="62"/>
                    <a:pt x="108" y="62"/>
                  </a:cubicBezTo>
                  <a:cubicBezTo>
                    <a:pt x="2" y="62"/>
                    <a:pt x="2" y="62"/>
                    <a:pt x="2" y="62"/>
                  </a:cubicBezTo>
                  <a:lnTo>
                    <a:pt x="2" y="2"/>
                  </a:lnTo>
                  <a:close/>
                  <a:moveTo>
                    <a:pt x="115" y="62"/>
                  </a:moveTo>
                  <a:cubicBezTo>
                    <a:pt x="97" y="2"/>
                    <a:pt x="97" y="2"/>
                    <a:pt x="97" y="2"/>
                  </a:cubicBezTo>
                  <a:cubicBezTo>
                    <a:pt x="98" y="2"/>
                    <a:pt x="99" y="3"/>
                    <a:pt x="100" y="3"/>
                  </a:cubicBezTo>
                  <a:cubicBezTo>
                    <a:pt x="100" y="3"/>
                    <a:pt x="100" y="3"/>
                    <a:pt x="100" y="3"/>
                  </a:cubicBezTo>
                  <a:cubicBezTo>
                    <a:pt x="118" y="62"/>
                    <a:pt x="118" y="62"/>
                    <a:pt x="118" y="62"/>
                  </a:cubicBezTo>
                  <a:cubicBezTo>
                    <a:pt x="118" y="62"/>
                    <a:pt x="118" y="62"/>
                    <a:pt x="118" y="62"/>
                  </a:cubicBezTo>
                  <a:lnTo>
                    <a:pt x="115" y="62"/>
                  </a:lnTo>
                  <a:close/>
                  <a:moveTo>
                    <a:pt x="129" y="55"/>
                  </a:moveTo>
                  <a:cubicBezTo>
                    <a:pt x="129" y="55"/>
                    <a:pt x="129" y="55"/>
                    <a:pt x="129" y="55"/>
                  </a:cubicBezTo>
                  <a:cubicBezTo>
                    <a:pt x="193" y="55"/>
                    <a:pt x="193" y="55"/>
                    <a:pt x="193" y="55"/>
                  </a:cubicBezTo>
                  <a:cubicBezTo>
                    <a:pt x="194" y="55"/>
                    <a:pt x="194" y="55"/>
                    <a:pt x="194" y="55"/>
                  </a:cubicBezTo>
                  <a:cubicBezTo>
                    <a:pt x="196" y="57"/>
                    <a:pt x="196" y="57"/>
                    <a:pt x="196" y="57"/>
                  </a:cubicBezTo>
                  <a:cubicBezTo>
                    <a:pt x="196" y="57"/>
                    <a:pt x="196" y="58"/>
                    <a:pt x="196" y="58"/>
                  </a:cubicBezTo>
                  <a:cubicBezTo>
                    <a:pt x="126" y="58"/>
                    <a:pt x="126" y="58"/>
                    <a:pt x="126" y="58"/>
                  </a:cubicBezTo>
                  <a:lnTo>
                    <a:pt x="129"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21">
              <a:extLst>
                <a:ext uri="{FF2B5EF4-FFF2-40B4-BE49-F238E27FC236}">
                  <a16:creationId xmlns:a16="http://schemas.microsoft.com/office/drawing/2014/main" id="{523C7A11-A146-4C41-A7F5-F98422F984F1}"/>
                </a:ext>
              </a:extLst>
            </p:cNvPr>
            <p:cNvSpPr>
              <a:spLocks noEditPoints="1"/>
            </p:cNvSpPr>
            <p:nvPr userDrawn="1"/>
          </p:nvSpPr>
          <p:spPr bwMode="auto">
            <a:xfrm>
              <a:off x="-6350" y="4583113"/>
              <a:ext cx="2128838" cy="265113"/>
            </a:xfrm>
            <a:custGeom>
              <a:avLst/>
              <a:gdLst>
                <a:gd name="T0" fmla="*/ 1332 w 1341"/>
                <a:gd name="T1" fmla="*/ 163 h 167"/>
                <a:gd name="T2" fmla="*/ 1332 w 1341"/>
                <a:gd name="T3" fmla="*/ 163 h 167"/>
                <a:gd name="T4" fmla="*/ 1336 w 1341"/>
                <a:gd name="T5" fmla="*/ 163 h 167"/>
                <a:gd name="T6" fmla="*/ 1328 w 1341"/>
                <a:gd name="T7" fmla="*/ 61 h 167"/>
                <a:gd name="T8" fmla="*/ 1101 w 1341"/>
                <a:gd name="T9" fmla="*/ 0 h 167"/>
                <a:gd name="T10" fmla="*/ 940 w 1341"/>
                <a:gd name="T11" fmla="*/ 61 h 167"/>
                <a:gd name="T12" fmla="*/ 853 w 1341"/>
                <a:gd name="T13" fmla="*/ 0 h 167"/>
                <a:gd name="T14" fmla="*/ 692 w 1341"/>
                <a:gd name="T15" fmla="*/ 61 h 167"/>
                <a:gd name="T16" fmla="*/ 600 w 1341"/>
                <a:gd name="T17" fmla="*/ 4 h 167"/>
                <a:gd name="T18" fmla="*/ 439 w 1341"/>
                <a:gd name="T19" fmla="*/ 61 h 167"/>
                <a:gd name="T20" fmla="*/ 352 w 1341"/>
                <a:gd name="T21" fmla="*/ 4 h 167"/>
                <a:gd name="T22" fmla="*/ 191 w 1341"/>
                <a:gd name="T23" fmla="*/ 61 h 167"/>
                <a:gd name="T24" fmla="*/ 0 w 1341"/>
                <a:gd name="T25" fmla="*/ 167 h 167"/>
                <a:gd name="T26" fmla="*/ 605 w 1341"/>
                <a:gd name="T27" fmla="*/ 150 h 167"/>
                <a:gd name="T28" fmla="*/ 1319 w 1341"/>
                <a:gd name="T29" fmla="*/ 70 h 167"/>
                <a:gd name="T30" fmla="*/ 1101 w 1341"/>
                <a:gd name="T31" fmla="*/ 158 h 167"/>
                <a:gd name="T32" fmla="*/ 1319 w 1341"/>
                <a:gd name="T33" fmla="*/ 70 h 167"/>
                <a:gd name="T34" fmla="*/ 1092 w 1341"/>
                <a:gd name="T35" fmla="*/ 8 h 167"/>
                <a:gd name="T36" fmla="*/ 949 w 1341"/>
                <a:gd name="T37" fmla="*/ 154 h 167"/>
                <a:gd name="T38" fmla="*/ 940 w 1341"/>
                <a:gd name="T39" fmla="*/ 70 h 167"/>
                <a:gd name="T40" fmla="*/ 853 w 1341"/>
                <a:gd name="T41" fmla="*/ 158 h 167"/>
                <a:gd name="T42" fmla="*/ 940 w 1341"/>
                <a:gd name="T43" fmla="*/ 70 h 167"/>
                <a:gd name="T44" fmla="*/ 844 w 1341"/>
                <a:gd name="T45" fmla="*/ 8 h 167"/>
                <a:gd name="T46" fmla="*/ 696 w 1341"/>
                <a:gd name="T47" fmla="*/ 154 h 167"/>
                <a:gd name="T48" fmla="*/ 692 w 1341"/>
                <a:gd name="T49" fmla="*/ 70 h 167"/>
                <a:gd name="T50" fmla="*/ 600 w 1341"/>
                <a:gd name="T51" fmla="*/ 158 h 167"/>
                <a:gd name="T52" fmla="*/ 692 w 1341"/>
                <a:gd name="T53" fmla="*/ 70 h 167"/>
                <a:gd name="T54" fmla="*/ 592 w 1341"/>
                <a:gd name="T55" fmla="*/ 13 h 167"/>
                <a:gd name="T56" fmla="*/ 587 w 1341"/>
                <a:gd name="T57" fmla="*/ 158 h 167"/>
                <a:gd name="T58" fmla="*/ 448 w 1341"/>
                <a:gd name="T59" fmla="*/ 13 h 167"/>
                <a:gd name="T60" fmla="*/ 439 w 1341"/>
                <a:gd name="T61" fmla="*/ 158 h 167"/>
                <a:gd name="T62" fmla="*/ 352 w 1341"/>
                <a:gd name="T63" fmla="*/ 70 h 167"/>
                <a:gd name="T64" fmla="*/ 196 w 1341"/>
                <a:gd name="T65" fmla="*/ 13 h 167"/>
                <a:gd name="T66" fmla="*/ 344 w 1341"/>
                <a:gd name="T67" fmla="*/ 158 h 167"/>
                <a:gd name="T68" fmla="*/ 196 w 1341"/>
                <a:gd name="T69" fmla="*/ 13 h 167"/>
                <a:gd name="T70" fmla="*/ 191 w 1341"/>
                <a:gd name="T71" fmla="*/ 70 h 167"/>
                <a:gd name="T72" fmla="*/ 8 w 1341"/>
                <a:gd name="T73" fmla="*/ 15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41" h="167">
                  <a:moveTo>
                    <a:pt x="600" y="167"/>
                  </a:moveTo>
                  <a:lnTo>
                    <a:pt x="1332" y="163"/>
                  </a:lnTo>
                  <a:lnTo>
                    <a:pt x="1332" y="163"/>
                  </a:lnTo>
                  <a:lnTo>
                    <a:pt x="1332" y="163"/>
                  </a:lnTo>
                  <a:lnTo>
                    <a:pt x="1336" y="163"/>
                  </a:lnTo>
                  <a:lnTo>
                    <a:pt x="1336" y="163"/>
                  </a:lnTo>
                  <a:lnTo>
                    <a:pt x="1341" y="163"/>
                  </a:lnTo>
                  <a:lnTo>
                    <a:pt x="1328" y="61"/>
                  </a:lnTo>
                  <a:lnTo>
                    <a:pt x="1101" y="61"/>
                  </a:lnTo>
                  <a:lnTo>
                    <a:pt x="1101" y="0"/>
                  </a:lnTo>
                  <a:lnTo>
                    <a:pt x="940" y="0"/>
                  </a:lnTo>
                  <a:lnTo>
                    <a:pt x="940" y="61"/>
                  </a:lnTo>
                  <a:lnTo>
                    <a:pt x="853" y="61"/>
                  </a:lnTo>
                  <a:lnTo>
                    <a:pt x="853" y="0"/>
                  </a:lnTo>
                  <a:lnTo>
                    <a:pt x="692" y="0"/>
                  </a:lnTo>
                  <a:lnTo>
                    <a:pt x="692" y="61"/>
                  </a:lnTo>
                  <a:lnTo>
                    <a:pt x="600" y="61"/>
                  </a:lnTo>
                  <a:lnTo>
                    <a:pt x="600" y="4"/>
                  </a:lnTo>
                  <a:lnTo>
                    <a:pt x="439" y="4"/>
                  </a:lnTo>
                  <a:lnTo>
                    <a:pt x="439" y="61"/>
                  </a:lnTo>
                  <a:lnTo>
                    <a:pt x="352" y="61"/>
                  </a:lnTo>
                  <a:lnTo>
                    <a:pt x="352" y="4"/>
                  </a:lnTo>
                  <a:lnTo>
                    <a:pt x="191" y="4"/>
                  </a:lnTo>
                  <a:lnTo>
                    <a:pt x="191" y="61"/>
                  </a:lnTo>
                  <a:lnTo>
                    <a:pt x="26" y="61"/>
                  </a:lnTo>
                  <a:lnTo>
                    <a:pt x="0" y="167"/>
                  </a:lnTo>
                  <a:lnTo>
                    <a:pt x="587" y="167"/>
                  </a:lnTo>
                  <a:lnTo>
                    <a:pt x="605" y="150"/>
                  </a:lnTo>
                  <a:lnTo>
                    <a:pt x="600" y="167"/>
                  </a:lnTo>
                  <a:close/>
                  <a:moveTo>
                    <a:pt x="1319" y="70"/>
                  </a:moveTo>
                  <a:lnTo>
                    <a:pt x="1332" y="154"/>
                  </a:lnTo>
                  <a:lnTo>
                    <a:pt x="1101" y="158"/>
                  </a:lnTo>
                  <a:lnTo>
                    <a:pt x="1101" y="70"/>
                  </a:lnTo>
                  <a:lnTo>
                    <a:pt x="1319" y="70"/>
                  </a:lnTo>
                  <a:close/>
                  <a:moveTo>
                    <a:pt x="949" y="8"/>
                  </a:moveTo>
                  <a:lnTo>
                    <a:pt x="1092" y="8"/>
                  </a:lnTo>
                  <a:lnTo>
                    <a:pt x="1092" y="154"/>
                  </a:lnTo>
                  <a:lnTo>
                    <a:pt x="949" y="154"/>
                  </a:lnTo>
                  <a:lnTo>
                    <a:pt x="949" y="8"/>
                  </a:lnTo>
                  <a:close/>
                  <a:moveTo>
                    <a:pt x="940" y="70"/>
                  </a:moveTo>
                  <a:lnTo>
                    <a:pt x="940" y="158"/>
                  </a:lnTo>
                  <a:lnTo>
                    <a:pt x="853" y="158"/>
                  </a:lnTo>
                  <a:lnTo>
                    <a:pt x="853" y="70"/>
                  </a:lnTo>
                  <a:lnTo>
                    <a:pt x="940" y="70"/>
                  </a:lnTo>
                  <a:close/>
                  <a:moveTo>
                    <a:pt x="696" y="8"/>
                  </a:moveTo>
                  <a:lnTo>
                    <a:pt x="844" y="8"/>
                  </a:lnTo>
                  <a:lnTo>
                    <a:pt x="844" y="154"/>
                  </a:lnTo>
                  <a:lnTo>
                    <a:pt x="696" y="154"/>
                  </a:lnTo>
                  <a:lnTo>
                    <a:pt x="696" y="8"/>
                  </a:lnTo>
                  <a:close/>
                  <a:moveTo>
                    <a:pt x="692" y="70"/>
                  </a:moveTo>
                  <a:lnTo>
                    <a:pt x="692" y="158"/>
                  </a:lnTo>
                  <a:lnTo>
                    <a:pt x="600" y="158"/>
                  </a:lnTo>
                  <a:lnTo>
                    <a:pt x="600" y="70"/>
                  </a:lnTo>
                  <a:lnTo>
                    <a:pt x="692" y="70"/>
                  </a:lnTo>
                  <a:close/>
                  <a:moveTo>
                    <a:pt x="448" y="13"/>
                  </a:moveTo>
                  <a:lnTo>
                    <a:pt x="592" y="13"/>
                  </a:lnTo>
                  <a:lnTo>
                    <a:pt x="592" y="158"/>
                  </a:lnTo>
                  <a:lnTo>
                    <a:pt x="587" y="158"/>
                  </a:lnTo>
                  <a:lnTo>
                    <a:pt x="448" y="158"/>
                  </a:lnTo>
                  <a:lnTo>
                    <a:pt x="448" y="13"/>
                  </a:lnTo>
                  <a:close/>
                  <a:moveTo>
                    <a:pt x="439" y="70"/>
                  </a:moveTo>
                  <a:lnTo>
                    <a:pt x="439" y="158"/>
                  </a:lnTo>
                  <a:lnTo>
                    <a:pt x="352" y="158"/>
                  </a:lnTo>
                  <a:lnTo>
                    <a:pt x="352" y="70"/>
                  </a:lnTo>
                  <a:lnTo>
                    <a:pt x="439" y="70"/>
                  </a:lnTo>
                  <a:close/>
                  <a:moveTo>
                    <a:pt x="196" y="13"/>
                  </a:moveTo>
                  <a:lnTo>
                    <a:pt x="344" y="13"/>
                  </a:lnTo>
                  <a:lnTo>
                    <a:pt x="344" y="158"/>
                  </a:lnTo>
                  <a:lnTo>
                    <a:pt x="196" y="158"/>
                  </a:lnTo>
                  <a:lnTo>
                    <a:pt x="196" y="13"/>
                  </a:lnTo>
                  <a:close/>
                  <a:moveTo>
                    <a:pt x="30" y="70"/>
                  </a:moveTo>
                  <a:lnTo>
                    <a:pt x="191" y="70"/>
                  </a:lnTo>
                  <a:lnTo>
                    <a:pt x="191" y="158"/>
                  </a:lnTo>
                  <a:lnTo>
                    <a:pt x="8" y="158"/>
                  </a:lnTo>
                  <a:lnTo>
                    <a:pt x="30"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22">
              <a:extLst>
                <a:ext uri="{FF2B5EF4-FFF2-40B4-BE49-F238E27FC236}">
                  <a16:creationId xmlns:a16="http://schemas.microsoft.com/office/drawing/2014/main" id="{8BB75AA6-14D8-4400-91B2-8D9FF5586E86}"/>
                </a:ext>
              </a:extLst>
            </p:cNvPr>
            <p:cNvSpPr>
              <a:spLocks noEditPoints="1"/>
            </p:cNvSpPr>
            <p:nvPr userDrawn="1"/>
          </p:nvSpPr>
          <p:spPr bwMode="auto">
            <a:xfrm>
              <a:off x="366713" y="4630738"/>
              <a:ext cx="103188" cy="176213"/>
            </a:xfrm>
            <a:custGeom>
              <a:avLst/>
              <a:gdLst>
                <a:gd name="T0" fmla="*/ 13 w 15"/>
                <a:gd name="T1" fmla="*/ 8 h 25"/>
                <a:gd name="T2" fmla="*/ 11 w 15"/>
                <a:gd name="T3" fmla="*/ 9 h 25"/>
                <a:gd name="T4" fmla="*/ 10 w 15"/>
                <a:gd name="T5" fmla="*/ 10 h 25"/>
                <a:gd name="T6" fmla="*/ 7 w 15"/>
                <a:gd name="T7" fmla="*/ 13 h 25"/>
                <a:gd name="T8" fmla="*/ 6 w 15"/>
                <a:gd name="T9" fmla="*/ 13 h 25"/>
                <a:gd name="T10" fmla="*/ 8 w 15"/>
                <a:gd name="T11" fmla="*/ 11 h 25"/>
                <a:gd name="T12" fmla="*/ 11 w 15"/>
                <a:gd name="T13" fmla="*/ 7 h 25"/>
                <a:gd name="T14" fmla="*/ 12 w 15"/>
                <a:gd name="T15" fmla="*/ 5 h 25"/>
                <a:gd name="T16" fmla="*/ 11 w 15"/>
                <a:gd name="T17" fmla="*/ 4 h 25"/>
                <a:gd name="T18" fmla="*/ 10 w 15"/>
                <a:gd name="T19" fmla="*/ 2 h 25"/>
                <a:gd name="T20" fmla="*/ 9 w 15"/>
                <a:gd name="T21" fmla="*/ 1 h 25"/>
                <a:gd name="T22" fmla="*/ 7 w 15"/>
                <a:gd name="T23" fmla="*/ 1 h 25"/>
                <a:gd name="T24" fmla="*/ 7 w 15"/>
                <a:gd name="T25" fmla="*/ 2 h 25"/>
                <a:gd name="T26" fmla="*/ 7 w 15"/>
                <a:gd name="T27" fmla="*/ 5 h 25"/>
                <a:gd name="T28" fmla="*/ 7 w 15"/>
                <a:gd name="T29" fmla="*/ 6 h 25"/>
                <a:gd name="T30" fmla="*/ 7 w 15"/>
                <a:gd name="T31" fmla="*/ 9 h 25"/>
                <a:gd name="T32" fmla="*/ 4 w 15"/>
                <a:gd name="T33" fmla="*/ 11 h 25"/>
                <a:gd name="T34" fmla="*/ 3 w 15"/>
                <a:gd name="T35" fmla="*/ 12 h 25"/>
                <a:gd name="T36" fmla="*/ 4 w 15"/>
                <a:gd name="T37" fmla="*/ 13 h 25"/>
                <a:gd name="T38" fmla="*/ 5 w 15"/>
                <a:gd name="T39" fmla="*/ 13 h 25"/>
                <a:gd name="T40" fmla="*/ 4 w 15"/>
                <a:gd name="T41" fmla="*/ 15 h 25"/>
                <a:gd name="T42" fmla="*/ 3 w 15"/>
                <a:gd name="T43" fmla="*/ 17 h 25"/>
                <a:gd name="T44" fmla="*/ 1 w 15"/>
                <a:gd name="T45" fmla="*/ 20 h 25"/>
                <a:gd name="T46" fmla="*/ 0 w 15"/>
                <a:gd name="T47" fmla="*/ 20 h 25"/>
                <a:gd name="T48" fmla="*/ 1 w 15"/>
                <a:gd name="T49" fmla="*/ 22 h 25"/>
                <a:gd name="T50" fmla="*/ 2 w 15"/>
                <a:gd name="T51" fmla="*/ 25 h 25"/>
                <a:gd name="T52" fmla="*/ 4 w 15"/>
                <a:gd name="T53" fmla="*/ 23 h 25"/>
                <a:gd name="T54" fmla="*/ 4 w 15"/>
                <a:gd name="T55" fmla="*/ 22 h 25"/>
                <a:gd name="T56" fmla="*/ 3 w 15"/>
                <a:gd name="T57" fmla="*/ 20 h 25"/>
                <a:gd name="T58" fmla="*/ 5 w 15"/>
                <a:gd name="T59" fmla="*/ 18 h 25"/>
                <a:gd name="T60" fmla="*/ 6 w 15"/>
                <a:gd name="T61" fmla="*/ 20 h 25"/>
                <a:gd name="T62" fmla="*/ 7 w 15"/>
                <a:gd name="T63" fmla="*/ 21 h 25"/>
                <a:gd name="T64" fmla="*/ 6 w 15"/>
                <a:gd name="T65" fmla="*/ 22 h 25"/>
                <a:gd name="T66" fmla="*/ 7 w 15"/>
                <a:gd name="T67" fmla="*/ 23 h 25"/>
                <a:gd name="T68" fmla="*/ 8 w 15"/>
                <a:gd name="T69" fmla="*/ 24 h 25"/>
                <a:gd name="T70" fmla="*/ 9 w 15"/>
                <a:gd name="T71" fmla="*/ 23 h 25"/>
                <a:gd name="T72" fmla="*/ 11 w 15"/>
                <a:gd name="T73" fmla="*/ 21 h 25"/>
                <a:gd name="T74" fmla="*/ 13 w 15"/>
                <a:gd name="T75" fmla="*/ 22 h 25"/>
                <a:gd name="T76" fmla="*/ 14 w 15"/>
                <a:gd name="T77" fmla="*/ 18 h 25"/>
                <a:gd name="T78" fmla="*/ 14 w 15"/>
                <a:gd name="T79" fmla="*/ 17 h 25"/>
                <a:gd name="T80" fmla="*/ 14 w 15"/>
                <a:gd name="T81" fmla="*/ 13 h 25"/>
                <a:gd name="T82" fmla="*/ 15 w 15"/>
                <a:gd name="T83" fmla="*/ 10 h 25"/>
                <a:gd name="T84" fmla="*/ 14 w 15"/>
                <a:gd name="T85" fmla="*/ 8 h 25"/>
                <a:gd name="T86" fmla="*/ 8 w 15"/>
                <a:gd name="T87" fmla="*/ 15 h 25"/>
                <a:gd name="T88" fmla="*/ 8 w 15"/>
                <a:gd name="T89" fmla="*/ 17 h 25"/>
                <a:gd name="T90" fmla="*/ 7 w 15"/>
                <a:gd name="T91" fmla="*/ 18 h 25"/>
                <a:gd name="T92" fmla="*/ 7 w 15"/>
                <a:gd name="T93" fmla="*/ 16 h 25"/>
                <a:gd name="T94" fmla="*/ 7 w 15"/>
                <a:gd name="T95" fmla="*/ 14 h 25"/>
                <a:gd name="T96" fmla="*/ 8 w 15"/>
                <a:gd name="T97" fmla="*/ 14 h 25"/>
                <a:gd name="T98" fmla="*/ 9 w 15"/>
                <a:gd name="T99" fmla="*/ 14 h 25"/>
                <a:gd name="T100" fmla="*/ 11 w 15"/>
                <a:gd name="T101" fmla="*/ 14 h 25"/>
                <a:gd name="T102" fmla="*/ 11 w 15"/>
                <a:gd name="T103" fmla="*/ 16 h 25"/>
                <a:gd name="T104" fmla="*/ 11 w 15"/>
                <a:gd name="T105" fmla="*/ 20 h 25"/>
                <a:gd name="T106" fmla="*/ 10 w 15"/>
                <a:gd name="T107" fmla="*/ 19 h 25"/>
                <a:gd name="T108" fmla="*/ 9 w 15"/>
                <a:gd name="T109" fmla="*/ 18 h 25"/>
                <a:gd name="T110" fmla="*/ 9 w 15"/>
                <a:gd name="T111" fmla="*/ 16 h 25"/>
                <a:gd name="T112" fmla="*/ 10 w 15"/>
                <a:gd name="T113" fmla="*/ 13 h 25"/>
                <a:gd name="T114" fmla="*/ 10 w 15"/>
                <a:gd name="T115" fmla="*/ 11 h 25"/>
                <a:gd name="T116" fmla="*/ 12 w 15"/>
                <a:gd name="T117" fmla="*/ 10 h 25"/>
                <a:gd name="T118" fmla="*/ 11 w 15"/>
                <a:gd name="T119" fmla="*/ 1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 h="25">
                  <a:moveTo>
                    <a:pt x="14" y="8"/>
                  </a:moveTo>
                  <a:cubicBezTo>
                    <a:pt x="14" y="8"/>
                    <a:pt x="13" y="8"/>
                    <a:pt x="13" y="8"/>
                  </a:cubicBezTo>
                  <a:cubicBezTo>
                    <a:pt x="13" y="8"/>
                    <a:pt x="12" y="8"/>
                    <a:pt x="12" y="8"/>
                  </a:cubicBezTo>
                  <a:cubicBezTo>
                    <a:pt x="12" y="8"/>
                    <a:pt x="11" y="8"/>
                    <a:pt x="11" y="9"/>
                  </a:cubicBezTo>
                  <a:cubicBezTo>
                    <a:pt x="11" y="9"/>
                    <a:pt x="11" y="9"/>
                    <a:pt x="11" y="10"/>
                  </a:cubicBezTo>
                  <a:cubicBezTo>
                    <a:pt x="10" y="10"/>
                    <a:pt x="10" y="10"/>
                    <a:pt x="10" y="10"/>
                  </a:cubicBezTo>
                  <a:cubicBezTo>
                    <a:pt x="10" y="10"/>
                    <a:pt x="10" y="10"/>
                    <a:pt x="10" y="11"/>
                  </a:cubicBezTo>
                  <a:cubicBezTo>
                    <a:pt x="9" y="11"/>
                    <a:pt x="8" y="12"/>
                    <a:pt x="7" y="13"/>
                  </a:cubicBezTo>
                  <a:cubicBezTo>
                    <a:pt x="7" y="13"/>
                    <a:pt x="7" y="13"/>
                    <a:pt x="7" y="14"/>
                  </a:cubicBezTo>
                  <a:cubicBezTo>
                    <a:pt x="7" y="14"/>
                    <a:pt x="7" y="13"/>
                    <a:pt x="6" y="13"/>
                  </a:cubicBezTo>
                  <a:cubicBezTo>
                    <a:pt x="7" y="13"/>
                    <a:pt x="7" y="12"/>
                    <a:pt x="7" y="12"/>
                  </a:cubicBezTo>
                  <a:cubicBezTo>
                    <a:pt x="7" y="11"/>
                    <a:pt x="7" y="11"/>
                    <a:pt x="8" y="11"/>
                  </a:cubicBezTo>
                  <a:cubicBezTo>
                    <a:pt x="8" y="10"/>
                    <a:pt x="8" y="10"/>
                    <a:pt x="8" y="10"/>
                  </a:cubicBezTo>
                  <a:cubicBezTo>
                    <a:pt x="9" y="9"/>
                    <a:pt x="10" y="8"/>
                    <a:pt x="11" y="7"/>
                  </a:cubicBezTo>
                  <a:cubicBezTo>
                    <a:pt x="11" y="7"/>
                    <a:pt x="12" y="7"/>
                    <a:pt x="12" y="6"/>
                  </a:cubicBezTo>
                  <a:cubicBezTo>
                    <a:pt x="12" y="6"/>
                    <a:pt x="12" y="6"/>
                    <a:pt x="12" y="5"/>
                  </a:cubicBezTo>
                  <a:cubicBezTo>
                    <a:pt x="11" y="5"/>
                    <a:pt x="11" y="6"/>
                    <a:pt x="10" y="5"/>
                  </a:cubicBezTo>
                  <a:cubicBezTo>
                    <a:pt x="10" y="5"/>
                    <a:pt x="11" y="4"/>
                    <a:pt x="11" y="4"/>
                  </a:cubicBezTo>
                  <a:cubicBezTo>
                    <a:pt x="11" y="3"/>
                    <a:pt x="11" y="3"/>
                    <a:pt x="11" y="3"/>
                  </a:cubicBezTo>
                  <a:cubicBezTo>
                    <a:pt x="10" y="3"/>
                    <a:pt x="10" y="3"/>
                    <a:pt x="10" y="2"/>
                  </a:cubicBezTo>
                  <a:cubicBezTo>
                    <a:pt x="9" y="2"/>
                    <a:pt x="9" y="2"/>
                    <a:pt x="9" y="2"/>
                  </a:cubicBezTo>
                  <a:cubicBezTo>
                    <a:pt x="9" y="2"/>
                    <a:pt x="9" y="1"/>
                    <a:pt x="9" y="1"/>
                  </a:cubicBezTo>
                  <a:cubicBezTo>
                    <a:pt x="9" y="0"/>
                    <a:pt x="8" y="0"/>
                    <a:pt x="7" y="1"/>
                  </a:cubicBezTo>
                  <a:cubicBezTo>
                    <a:pt x="7" y="1"/>
                    <a:pt x="7" y="1"/>
                    <a:pt x="7" y="1"/>
                  </a:cubicBezTo>
                  <a:cubicBezTo>
                    <a:pt x="7" y="1"/>
                    <a:pt x="7" y="2"/>
                    <a:pt x="7" y="2"/>
                  </a:cubicBezTo>
                  <a:cubicBezTo>
                    <a:pt x="7" y="2"/>
                    <a:pt x="7" y="2"/>
                    <a:pt x="7" y="2"/>
                  </a:cubicBezTo>
                  <a:cubicBezTo>
                    <a:pt x="7" y="3"/>
                    <a:pt x="7" y="4"/>
                    <a:pt x="7" y="4"/>
                  </a:cubicBezTo>
                  <a:cubicBezTo>
                    <a:pt x="7" y="4"/>
                    <a:pt x="7" y="4"/>
                    <a:pt x="7" y="5"/>
                  </a:cubicBezTo>
                  <a:cubicBezTo>
                    <a:pt x="7" y="5"/>
                    <a:pt x="7" y="5"/>
                    <a:pt x="7" y="5"/>
                  </a:cubicBezTo>
                  <a:cubicBezTo>
                    <a:pt x="7" y="6"/>
                    <a:pt x="7" y="6"/>
                    <a:pt x="7" y="6"/>
                  </a:cubicBezTo>
                  <a:cubicBezTo>
                    <a:pt x="7" y="6"/>
                    <a:pt x="7" y="6"/>
                    <a:pt x="7" y="7"/>
                  </a:cubicBezTo>
                  <a:cubicBezTo>
                    <a:pt x="7" y="8"/>
                    <a:pt x="7" y="8"/>
                    <a:pt x="7" y="9"/>
                  </a:cubicBezTo>
                  <a:cubicBezTo>
                    <a:pt x="7" y="9"/>
                    <a:pt x="6" y="9"/>
                    <a:pt x="6" y="9"/>
                  </a:cubicBezTo>
                  <a:cubicBezTo>
                    <a:pt x="5" y="10"/>
                    <a:pt x="4" y="11"/>
                    <a:pt x="4" y="11"/>
                  </a:cubicBezTo>
                  <a:cubicBezTo>
                    <a:pt x="4" y="11"/>
                    <a:pt x="3" y="12"/>
                    <a:pt x="3" y="12"/>
                  </a:cubicBezTo>
                  <a:cubicBezTo>
                    <a:pt x="3" y="12"/>
                    <a:pt x="3" y="12"/>
                    <a:pt x="3" y="12"/>
                  </a:cubicBezTo>
                  <a:cubicBezTo>
                    <a:pt x="3" y="12"/>
                    <a:pt x="3" y="13"/>
                    <a:pt x="3" y="13"/>
                  </a:cubicBezTo>
                  <a:cubicBezTo>
                    <a:pt x="3" y="13"/>
                    <a:pt x="4" y="13"/>
                    <a:pt x="4" y="13"/>
                  </a:cubicBezTo>
                  <a:cubicBezTo>
                    <a:pt x="4" y="13"/>
                    <a:pt x="4" y="13"/>
                    <a:pt x="5" y="13"/>
                  </a:cubicBezTo>
                  <a:cubicBezTo>
                    <a:pt x="5" y="13"/>
                    <a:pt x="5" y="13"/>
                    <a:pt x="5" y="13"/>
                  </a:cubicBezTo>
                  <a:cubicBezTo>
                    <a:pt x="6" y="13"/>
                    <a:pt x="6" y="14"/>
                    <a:pt x="6" y="14"/>
                  </a:cubicBezTo>
                  <a:cubicBezTo>
                    <a:pt x="6" y="15"/>
                    <a:pt x="5" y="15"/>
                    <a:pt x="4" y="15"/>
                  </a:cubicBezTo>
                  <a:cubicBezTo>
                    <a:pt x="4" y="16"/>
                    <a:pt x="5" y="16"/>
                    <a:pt x="5" y="16"/>
                  </a:cubicBezTo>
                  <a:cubicBezTo>
                    <a:pt x="4" y="16"/>
                    <a:pt x="4" y="17"/>
                    <a:pt x="3" y="17"/>
                  </a:cubicBezTo>
                  <a:cubicBezTo>
                    <a:pt x="3" y="17"/>
                    <a:pt x="3" y="18"/>
                    <a:pt x="3" y="18"/>
                  </a:cubicBezTo>
                  <a:cubicBezTo>
                    <a:pt x="2" y="19"/>
                    <a:pt x="2" y="19"/>
                    <a:pt x="1" y="20"/>
                  </a:cubicBezTo>
                  <a:cubicBezTo>
                    <a:pt x="1" y="19"/>
                    <a:pt x="1" y="19"/>
                    <a:pt x="1" y="18"/>
                  </a:cubicBezTo>
                  <a:cubicBezTo>
                    <a:pt x="0" y="19"/>
                    <a:pt x="0" y="19"/>
                    <a:pt x="0" y="20"/>
                  </a:cubicBezTo>
                  <a:cubicBezTo>
                    <a:pt x="0" y="20"/>
                    <a:pt x="0" y="21"/>
                    <a:pt x="0" y="21"/>
                  </a:cubicBezTo>
                  <a:cubicBezTo>
                    <a:pt x="1" y="21"/>
                    <a:pt x="1" y="22"/>
                    <a:pt x="1" y="22"/>
                  </a:cubicBezTo>
                  <a:cubicBezTo>
                    <a:pt x="1" y="23"/>
                    <a:pt x="1" y="23"/>
                    <a:pt x="1" y="24"/>
                  </a:cubicBezTo>
                  <a:cubicBezTo>
                    <a:pt x="2" y="24"/>
                    <a:pt x="2" y="24"/>
                    <a:pt x="2" y="25"/>
                  </a:cubicBezTo>
                  <a:cubicBezTo>
                    <a:pt x="3" y="25"/>
                    <a:pt x="3" y="25"/>
                    <a:pt x="3" y="25"/>
                  </a:cubicBezTo>
                  <a:cubicBezTo>
                    <a:pt x="4" y="24"/>
                    <a:pt x="4" y="23"/>
                    <a:pt x="4" y="23"/>
                  </a:cubicBezTo>
                  <a:cubicBezTo>
                    <a:pt x="4" y="23"/>
                    <a:pt x="4" y="23"/>
                    <a:pt x="4" y="23"/>
                  </a:cubicBezTo>
                  <a:cubicBezTo>
                    <a:pt x="4" y="23"/>
                    <a:pt x="4" y="22"/>
                    <a:pt x="4" y="22"/>
                  </a:cubicBezTo>
                  <a:cubicBezTo>
                    <a:pt x="3" y="22"/>
                    <a:pt x="2" y="22"/>
                    <a:pt x="2" y="21"/>
                  </a:cubicBezTo>
                  <a:cubicBezTo>
                    <a:pt x="2" y="21"/>
                    <a:pt x="3" y="20"/>
                    <a:pt x="3" y="20"/>
                  </a:cubicBezTo>
                  <a:cubicBezTo>
                    <a:pt x="3" y="19"/>
                    <a:pt x="3" y="19"/>
                    <a:pt x="4" y="19"/>
                  </a:cubicBezTo>
                  <a:cubicBezTo>
                    <a:pt x="5" y="19"/>
                    <a:pt x="5" y="18"/>
                    <a:pt x="5" y="18"/>
                  </a:cubicBezTo>
                  <a:cubicBezTo>
                    <a:pt x="5" y="18"/>
                    <a:pt x="6" y="18"/>
                    <a:pt x="6" y="19"/>
                  </a:cubicBezTo>
                  <a:cubicBezTo>
                    <a:pt x="6" y="19"/>
                    <a:pt x="5" y="19"/>
                    <a:pt x="6" y="20"/>
                  </a:cubicBezTo>
                  <a:cubicBezTo>
                    <a:pt x="6" y="20"/>
                    <a:pt x="6" y="19"/>
                    <a:pt x="6" y="19"/>
                  </a:cubicBezTo>
                  <a:cubicBezTo>
                    <a:pt x="7" y="19"/>
                    <a:pt x="7" y="21"/>
                    <a:pt x="7" y="21"/>
                  </a:cubicBezTo>
                  <a:cubicBezTo>
                    <a:pt x="6" y="21"/>
                    <a:pt x="6" y="21"/>
                    <a:pt x="6" y="22"/>
                  </a:cubicBezTo>
                  <a:cubicBezTo>
                    <a:pt x="6" y="22"/>
                    <a:pt x="6" y="22"/>
                    <a:pt x="6" y="22"/>
                  </a:cubicBezTo>
                  <a:cubicBezTo>
                    <a:pt x="6" y="22"/>
                    <a:pt x="7" y="22"/>
                    <a:pt x="7" y="22"/>
                  </a:cubicBezTo>
                  <a:cubicBezTo>
                    <a:pt x="7" y="22"/>
                    <a:pt x="7" y="23"/>
                    <a:pt x="7" y="23"/>
                  </a:cubicBezTo>
                  <a:cubicBezTo>
                    <a:pt x="7" y="23"/>
                    <a:pt x="8" y="24"/>
                    <a:pt x="8" y="24"/>
                  </a:cubicBezTo>
                  <a:cubicBezTo>
                    <a:pt x="8" y="24"/>
                    <a:pt x="8" y="24"/>
                    <a:pt x="8" y="24"/>
                  </a:cubicBezTo>
                  <a:cubicBezTo>
                    <a:pt x="8" y="24"/>
                    <a:pt x="8" y="24"/>
                    <a:pt x="9" y="23"/>
                  </a:cubicBezTo>
                  <a:cubicBezTo>
                    <a:pt x="9" y="23"/>
                    <a:pt x="9" y="23"/>
                    <a:pt x="9" y="23"/>
                  </a:cubicBezTo>
                  <a:cubicBezTo>
                    <a:pt x="10" y="22"/>
                    <a:pt x="9" y="21"/>
                    <a:pt x="9" y="20"/>
                  </a:cubicBezTo>
                  <a:cubicBezTo>
                    <a:pt x="10" y="20"/>
                    <a:pt x="10" y="21"/>
                    <a:pt x="11" y="21"/>
                  </a:cubicBezTo>
                  <a:cubicBezTo>
                    <a:pt x="12" y="22"/>
                    <a:pt x="12" y="22"/>
                    <a:pt x="12" y="22"/>
                  </a:cubicBezTo>
                  <a:cubicBezTo>
                    <a:pt x="12" y="22"/>
                    <a:pt x="12" y="22"/>
                    <a:pt x="13" y="22"/>
                  </a:cubicBezTo>
                  <a:cubicBezTo>
                    <a:pt x="13" y="21"/>
                    <a:pt x="14" y="21"/>
                    <a:pt x="14" y="20"/>
                  </a:cubicBezTo>
                  <a:cubicBezTo>
                    <a:pt x="14" y="20"/>
                    <a:pt x="14" y="19"/>
                    <a:pt x="14" y="18"/>
                  </a:cubicBezTo>
                  <a:cubicBezTo>
                    <a:pt x="14" y="18"/>
                    <a:pt x="14" y="18"/>
                    <a:pt x="14" y="17"/>
                  </a:cubicBezTo>
                  <a:cubicBezTo>
                    <a:pt x="14" y="17"/>
                    <a:pt x="14" y="17"/>
                    <a:pt x="14" y="17"/>
                  </a:cubicBezTo>
                  <a:cubicBezTo>
                    <a:pt x="14" y="16"/>
                    <a:pt x="14" y="15"/>
                    <a:pt x="14" y="15"/>
                  </a:cubicBezTo>
                  <a:cubicBezTo>
                    <a:pt x="14" y="14"/>
                    <a:pt x="14" y="13"/>
                    <a:pt x="14" y="13"/>
                  </a:cubicBezTo>
                  <a:cubicBezTo>
                    <a:pt x="14" y="12"/>
                    <a:pt x="15" y="12"/>
                    <a:pt x="15" y="11"/>
                  </a:cubicBezTo>
                  <a:cubicBezTo>
                    <a:pt x="15" y="11"/>
                    <a:pt x="15" y="10"/>
                    <a:pt x="15" y="10"/>
                  </a:cubicBezTo>
                  <a:cubicBezTo>
                    <a:pt x="15" y="10"/>
                    <a:pt x="15" y="9"/>
                    <a:pt x="14" y="9"/>
                  </a:cubicBezTo>
                  <a:cubicBezTo>
                    <a:pt x="14" y="9"/>
                    <a:pt x="14" y="9"/>
                    <a:pt x="14" y="8"/>
                  </a:cubicBezTo>
                  <a:close/>
                  <a:moveTo>
                    <a:pt x="8" y="15"/>
                  </a:moveTo>
                  <a:cubicBezTo>
                    <a:pt x="8" y="15"/>
                    <a:pt x="8" y="15"/>
                    <a:pt x="8" y="15"/>
                  </a:cubicBezTo>
                  <a:cubicBezTo>
                    <a:pt x="8" y="15"/>
                    <a:pt x="8" y="16"/>
                    <a:pt x="8" y="16"/>
                  </a:cubicBezTo>
                  <a:cubicBezTo>
                    <a:pt x="8" y="16"/>
                    <a:pt x="8" y="16"/>
                    <a:pt x="8" y="17"/>
                  </a:cubicBezTo>
                  <a:cubicBezTo>
                    <a:pt x="8" y="17"/>
                    <a:pt x="8" y="17"/>
                    <a:pt x="7" y="18"/>
                  </a:cubicBezTo>
                  <a:cubicBezTo>
                    <a:pt x="7" y="18"/>
                    <a:pt x="7" y="18"/>
                    <a:pt x="7" y="18"/>
                  </a:cubicBezTo>
                  <a:cubicBezTo>
                    <a:pt x="7" y="17"/>
                    <a:pt x="7" y="17"/>
                    <a:pt x="7" y="16"/>
                  </a:cubicBezTo>
                  <a:cubicBezTo>
                    <a:pt x="7" y="16"/>
                    <a:pt x="7" y="16"/>
                    <a:pt x="7" y="16"/>
                  </a:cubicBezTo>
                  <a:cubicBezTo>
                    <a:pt x="7" y="16"/>
                    <a:pt x="7" y="15"/>
                    <a:pt x="7" y="15"/>
                  </a:cubicBezTo>
                  <a:cubicBezTo>
                    <a:pt x="7" y="15"/>
                    <a:pt x="7" y="14"/>
                    <a:pt x="7" y="14"/>
                  </a:cubicBezTo>
                  <a:cubicBezTo>
                    <a:pt x="7" y="14"/>
                    <a:pt x="7" y="14"/>
                    <a:pt x="7" y="14"/>
                  </a:cubicBezTo>
                  <a:cubicBezTo>
                    <a:pt x="7" y="14"/>
                    <a:pt x="8" y="14"/>
                    <a:pt x="8" y="14"/>
                  </a:cubicBezTo>
                  <a:cubicBezTo>
                    <a:pt x="8" y="14"/>
                    <a:pt x="8" y="13"/>
                    <a:pt x="8" y="13"/>
                  </a:cubicBezTo>
                  <a:cubicBezTo>
                    <a:pt x="8" y="13"/>
                    <a:pt x="8" y="14"/>
                    <a:pt x="9" y="14"/>
                  </a:cubicBezTo>
                  <a:cubicBezTo>
                    <a:pt x="8" y="14"/>
                    <a:pt x="8" y="14"/>
                    <a:pt x="8" y="15"/>
                  </a:cubicBezTo>
                  <a:close/>
                  <a:moveTo>
                    <a:pt x="11" y="14"/>
                  </a:moveTo>
                  <a:cubicBezTo>
                    <a:pt x="11" y="14"/>
                    <a:pt x="11" y="14"/>
                    <a:pt x="11" y="15"/>
                  </a:cubicBezTo>
                  <a:cubicBezTo>
                    <a:pt x="11" y="15"/>
                    <a:pt x="11" y="15"/>
                    <a:pt x="11" y="16"/>
                  </a:cubicBezTo>
                  <a:cubicBezTo>
                    <a:pt x="11" y="16"/>
                    <a:pt x="11" y="16"/>
                    <a:pt x="11" y="17"/>
                  </a:cubicBezTo>
                  <a:cubicBezTo>
                    <a:pt x="11" y="18"/>
                    <a:pt x="11" y="19"/>
                    <a:pt x="11" y="20"/>
                  </a:cubicBezTo>
                  <a:cubicBezTo>
                    <a:pt x="11" y="20"/>
                    <a:pt x="10" y="20"/>
                    <a:pt x="9" y="20"/>
                  </a:cubicBezTo>
                  <a:cubicBezTo>
                    <a:pt x="9" y="20"/>
                    <a:pt x="10" y="19"/>
                    <a:pt x="10" y="19"/>
                  </a:cubicBezTo>
                  <a:cubicBezTo>
                    <a:pt x="10" y="18"/>
                    <a:pt x="9" y="19"/>
                    <a:pt x="9" y="18"/>
                  </a:cubicBezTo>
                  <a:cubicBezTo>
                    <a:pt x="9" y="18"/>
                    <a:pt x="9" y="18"/>
                    <a:pt x="9" y="18"/>
                  </a:cubicBezTo>
                  <a:cubicBezTo>
                    <a:pt x="9" y="17"/>
                    <a:pt x="9" y="17"/>
                    <a:pt x="9" y="17"/>
                  </a:cubicBezTo>
                  <a:cubicBezTo>
                    <a:pt x="9" y="16"/>
                    <a:pt x="9" y="16"/>
                    <a:pt x="9" y="16"/>
                  </a:cubicBezTo>
                  <a:cubicBezTo>
                    <a:pt x="9" y="15"/>
                    <a:pt x="9" y="15"/>
                    <a:pt x="9" y="15"/>
                  </a:cubicBezTo>
                  <a:cubicBezTo>
                    <a:pt x="10" y="14"/>
                    <a:pt x="11" y="13"/>
                    <a:pt x="10" y="13"/>
                  </a:cubicBezTo>
                  <a:cubicBezTo>
                    <a:pt x="10" y="13"/>
                    <a:pt x="10" y="12"/>
                    <a:pt x="9" y="12"/>
                  </a:cubicBezTo>
                  <a:cubicBezTo>
                    <a:pt x="9" y="12"/>
                    <a:pt x="10" y="11"/>
                    <a:pt x="10" y="11"/>
                  </a:cubicBezTo>
                  <a:cubicBezTo>
                    <a:pt x="11" y="11"/>
                    <a:pt x="11" y="10"/>
                    <a:pt x="11" y="10"/>
                  </a:cubicBezTo>
                  <a:cubicBezTo>
                    <a:pt x="11" y="10"/>
                    <a:pt x="12" y="10"/>
                    <a:pt x="12" y="10"/>
                  </a:cubicBezTo>
                  <a:cubicBezTo>
                    <a:pt x="12" y="11"/>
                    <a:pt x="11" y="12"/>
                    <a:pt x="11" y="13"/>
                  </a:cubicBezTo>
                  <a:cubicBezTo>
                    <a:pt x="11" y="13"/>
                    <a:pt x="11" y="14"/>
                    <a:pt x="11"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23">
              <a:extLst>
                <a:ext uri="{FF2B5EF4-FFF2-40B4-BE49-F238E27FC236}">
                  <a16:creationId xmlns:a16="http://schemas.microsoft.com/office/drawing/2014/main" id="{5EF8E2FD-8718-4AEF-AAFC-1656644CBB2E}"/>
                </a:ext>
              </a:extLst>
            </p:cNvPr>
            <p:cNvSpPr>
              <a:spLocks/>
            </p:cNvSpPr>
            <p:nvPr userDrawn="1"/>
          </p:nvSpPr>
          <p:spPr bwMode="auto">
            <a:xfrm>
              <a:off x="1160463" y="4652963"/>
              <a:ext cx="90488" cy="125413"/>
            </a:xfrm>
            <a:custGeom>
              <a:avLst/>
              <a:gdLst>
                <a:gd name="T0" fmla="*/ 11 w 13"/>
                <a:gd name="T1" fmla="*/ 7 h 18"/>
                <a:gd name="T2" fmla="*/ 13 w 13"/>
                <a:gd name="T3" fmla="*/ 6 h 18"/>
                <a:gd name="T4" fmla="*/ 13 w 13"/>
                <a:gd name="T5" fmla="*/ 5 h 18"/>
                <a:gd name="T6" fmla="*/ 12 w 13"/>
                <a:gd name="T7" fmla="*/ 5 h 18"/>
                <a:gd name="T8" fmla="*/ 11 w 13"/>
                <a:gd name="T9" fmla="*/ 5 h 18"/>
                <a:gd name="T10" fmla="*/ 11 w 13"/>
                <a:gd name="T11" fmla="*/ 5 h 18"/>
                <a:gd name="T12" fmla="*/ 11 w 13"/>
                <a:gd name="T13" fmla="*/ 6 h 18"/>
                <a:gd name="T14" fmla="*/ 10 w 13"/>
                <a:gd name="T15" fmla="*/ 6 h 18"/>
                <a:gd name="T16" fmla="*/ 9 w 13"/>
                <a:gd name="T17" fmla="*/ 7 h 18"/>
                <a:gd name="T18" fmla="*/ 8 w 13"/>
                <a:gd name="T19" fmla="*/ 7 h 18"/>
                <a:gd name="T20" fmla="*/ 8 w 13"/>
                <a:gd name="T21" fmla="*/ 5 h 18"/>
                <a:gd name="T22" fmla="*/ 8 w 13"/>
                <a:gd name="T23" fmla="*/ 4 h 18"/>
                <a:gd name="T24" fmla="*/ 9 w 13"/>
                <a:gd name="T25" fmla="*/ 3 h 18"/>
                <a:gd name="T26" fmla="*/ 9 w 13"/>
                <a:gd name="T27" fmla="*/ 2 h 18"/>
                <a:gd name="T28" fmla="*/ 9 w 13"/>
                <a:gd name="T29" fmla="*/ 1 h 18"/>
                <a:gd name="T30" fmla="*/ 8 w 13"/>
                <a:gd name="T31" fmla="*/ 1 h 18"/>
                <a:gd name="T32" fmla="*/ 7 w 13"/>
                <a:gd name="T33" fmla="*/ 0 h 18"/>
                <a:gd name="T34" fmla="*/ 6 w 13"/>
                <a:gd name="T35" fmla="*/ 1 h 18"/>
                <a:gd name="T36" fmla="*/ 7 w 13"/>
                <a:gd name="T37" fmla="*/ 2 h 18"/>
                <a:gd name="T38" fmla="*/ 6 w 13"/>
                <a:gd name="T39" fmla="*/ 5 h 18"/>
                <a:gd name="T40" fmla="*/ 6 w 13"/>
                <a:gd name="T41" fmla="*/ 7 h 18"/>
                <a:gd name="T42" fmla="*/ 6 w 13"/>
                <a:gd name="T43" fmla="*/ 8 h 18"/>
                <a:gd name="T44" fmla="*/ 6 w 13"/>
                <a:gd name="T45" fmla="*/ 8 h 18"/>
                <a:gd name="T46" fmla="*/ 5 w 13"/>
                <a:gd name="T47" fmla="*/ 9 h 18"/>
                <a:gd name="T48" fmla="*/ 2 w 13"/>
                <a:gd name="T49" fmla="*/ 9 h 18"/>
                <a:gd name="T50" fmla="*/ 2 w 13"/>
                <a:gd name="T51" fmla="*/ 10 h 18"/>
                <a:gd name="T52" fmla="*/ 1 w 13"/>
                <a:gd name="T53" fmla="*/ 10 h 18"/>
                <a:gd name="T54" fmla="*/ 1 w 13"/>
                <a:gd name="T55" fmla="*/ 10 h 18"/>
                <a:gd name="T56" fmla="*/ 2 w 13"/>
                <a:gd name="T57" fmla="*/ 12 h 18"/>
                <a:gd name="T58" fmla="*/ 2 w 13"/>
                <a:gd name="T59" fmla="*/ 12 h 18"/>
                <a:gd name="T60" fmla="*/ 3 w 13"/>
                <a:gd name="T61" fmla="*/ 12 h 18"/>
                <a:gd name="T62" fmla="*/ 3 w 13"/>
                <a:gd name="T63" fmla="*/ 11 h 18"/>
                <a:gd name="T64" fmla="*/ 5 w 13"/>
                <a:gd name="T65" fmla="*/ 10 h 18"/>
                <a:gd name="T66" fmla="*/ 6 w 13"/>
                <a:gd name="T67" fmla="*/ 9 h 18"/>
                <a:gd name="T68" fmla="*/ 6 w 13"/>
                <a:gd name="T69" fmla="*/ 10 h 18"/>
                <a:gd name="T70" fmla="*/ 6 w 13"/>
                <a:gd name="T71" fmla="*/ 11 h 18"/>
                <a:gd name="T72" fmla="*/ 6 w 13"/>
                <a:gd name="T73" fmla="*/ 11 h 18"/>
                <a:gd name="T74" fmla="*/ 4 w 13"/>
                <a:gd name="T75" fmla="*/ 14 h 18"/>
                <a:gd name="T76" fmla="*/ 2 w 13"/>
                <a:gd name="T77" fmla="*/ 16 h 18"/>
                <a:gd name="T78" fmla="*/ 1 w 13"/>
                <a:gd name="T79" fmla="*/ 16 h 18"/>
                <a:gd name="T80" fmla="*/ 0 w 13"/>
                <a:gd name="T81" fmla="*/ 17 h 18"/>
                <a:gd name="T82" fmla="*/ 2 w 13"/>
                <a:gd name="T83" fmla="*/ 17 h 18"/>
                <a:gd name="T84" fmla="*/ 2 w 13"/>
                <a:gd name="T85" fmla="*/ 17 h 18"/>
                <a:gd name="T86" fmla="*/ 4 w 13"/>
                <a:gd name="T87" fmla="*/ 16 h 18"/>
                <a:gd name="T88" fmla="*/ 5 w 13"/>
                <a:gd name="T89" fmla="*/ 15 h 18"/>
                <a:gd name="T90" fmla="*/ 6 w 13"/>
                <a:gd name="T91" fmla="*/ 14 h 18"/>
                <a:gd name="T92" fmla="*/ 7 w 13"/>
                <a:gd name="T93" fmla="*/ 12 h 18"/>
                <a:gd name="T94" fmla="*/ 7 w 13"/>
                <a:gd name="T95" fmla="*/ 11 h 18"/>
                <a:gd name="T96" fmla="*/ 8 w 13"/>
                <a:gd name="T97" fmla="*/ 8 h 18"/>
                <a:gd name="T98" fmla="*/ 9 w 13"/>
                <a:gd name="T99" fmla="*/ 8 h 18"/>
                <a:gd name="T100" fmla="*/ 11 w 13"/>
                <a:gd name="T101"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 h="18">
                  <a:moveTo>
                    <a:pt x="11" y="7"/>
                  </a:moveTo>
                  <a:cubicBezTo>
                    <a:pt x="12" y="7"/>
                    <a:pt x="12" y="7"/>
                    <a:pt x="13" y="6"/>
                  </a:cubicBezTo>
                  <a:cubicBezTo>
                    <a:pt x="13" y="6"/>
                    <a:pt x="13" y="6"/>
                    <a:pt x="13" y="5"/>
                  </a:cubicBezTo>
                  <a:cubicBezTo>
                    <a:pt x="13" y="5"/>
                    <a:pt x="12" y="5"/>
                    <a:pt x="12" y="5"/>
                  </a:cubicBezTo>
                  <a:cubicBezTo>
                    <a:pt x="12" y="5"/>
                    <a:pt x="12" y="5"/>
                    <a:pt x="11" y="5"/>
                  </a:cubicBezTo>
                  <a:cubicBezTo>
                    <a:pt x="11" y="5"/>
                    <a:pt x="11" y="5"/>
                    <a:pt x="11" y="5"/>
                  </a:cubicBezTo>
                  <a:cubicBezTo>
                    <a:pt x="10" y="5"/>
                    <a:pt x="11" y="5"/>
                    <a:pt x="11" y="6"/>
                  </a:cubicBezTo>
                  <a:cubicBezTo>
                    <a:pt x="11" y="6"/>
                    <a:pt x="10" y="6"/>
                    <a:pt x="10" y="6"/>
                  </a:cubicBezTo>
                  <a:cubicBezTo>
                    <a:pt x="9" y="7"/>
                    <a:pt x="9" y="7"/>
                    <a:pt x="9" y="7"/>
                  </a:cubicBezTo>
                  <a:cubicBezTo>
                    <a:pt x="8" y="7"/>
                    <a:pt x="8" y="7"/>
                    <a:pt x="8" y="7"/>
                  </a:cubicBezTo>
                  <a:cubicBezTo>
                    <a:pt x="8" y="6"/>
                    <a:pt x="8" y="6"/>
                    <a:pt x="8" y="5"/>
                  </a:cubicBezTo>
                  <a:cubicBezTo>
                    <a:pt x="8" y="5"/>
                    <a:pt x="8" y="5"/>
                    <a:pt x="8" y="4"/>
                  </a:cubicBezTo>
                  <a:cubicBezTo>
                    <a:pt x="9" y="4"/>
                    <a:pt x="8" y="3"/>
                    <a:pt x="9" y="3"/>
                  </a:cubicBezTo>
                  <a:cubicBezTo>
                    <a:pt x="9" y="2"/>
                    <a:pt x="9" y="2"/>
                    <a:pt x="9" y="2"/>
                  </a:cubicBezTo>
                  <a:cubicBezTo>
                    <a:pt x="9" y="2"/>
                    <a:pt x="9" y="1"/>
                    <a:pt x="9" y="1"/>
                  </a:cubicBezTo>
                  <a:cubicBezTo>
                    <a:pt x="9" y="1"/>
                    <a:pt x="8" y="1"/>
                    <a:pt x="8" y="1"/>
                  </a:cubicBezTo>
                  <a:cubicBezTo>
                    <a:pt x="8" y="0"/>
                    <a:pt x="8" y="0"/>
                    <a:pt x="7" y="0"/>
                  </a:cubicBezTo>
                  <a:cubicBezTo>
                    <a:pt x="7" y="0"/>
                    <a:pt x="6" y="1"/>
                    <a:pt x="6" y="1"/>
                  </a:cubicBezTo>
                  <a:cubicBezTo>
                    <a:pt x="6" y="1"/>
                    <a:pt x="6" y="2"/>
                    <a:pt x="7" y="2"/>
                  </a:cubicBezTo>
                  <a:cubicBezTo>
                    <a:pt x="7" y="3"/>
                    <a:pt x="7" y="4"/>
                    <a:pt x="6" y="5"/>
                  </a:cubicBezTo>
                  <a:cubicBezTo>
                    <a:pt x="6" y="6"/>
                    <a:pt x="6" y="6"/>
                    <a:pt x="6" y="7"/>
                  </a:cubicBezTo>
                  <a:cubicBezTo>
                    <a:pt x="6" y="7"/>
                    <a:pt x="7" y="8"/>
                    <a:pt x="6" y="8"/>
                  </a:cubicBezTo>
                  <a:cubicBezTo>
                    <a:pt x="6" y="8"/>
                    <a:pt x="6" y="8"/>
                    <a:pt x="6" y="8"/>
                  </a:cubicBezTo>
                  <a:cubicBezTo>
                    <a:pt x="5" y="8"/>
                    <a:pt x="5" y="9"/>
                    <a:pt x="5" y="9"/>
                  </a:cubicBezTo>
                  <a:cubicBezTo>
                    <a:pt x="4" y="9"/>
                    <a:pt x="3" y="9"/>
                    <a:pt x="2" y="9"/>
                  </a:cubicBezTo>
                  <a:cubicBezTo>
                    <a:pt x="2" y="10"/>
                    <a:pt x="2" y="10"/>
                    <a:pt x="2" y="10"/>
                  </a:cubicBezTo>
                  <a:cubicBezTo>
                    <a:pt x="2" y="10"/>
                    <a:pt x="1" y="10"/>
                    <a:pt x="1" y="10"/>
                  </a:cubicBezTo>
                  <a:cubicBezTo>
                    <a:pt x="1" y="10"/>
                    <a:pt x="1" y="10"/>
                    <a:pt x="1" y="10"/>
                  </a:cubicBezTo>
                  <a:cubicBezTo>
                    <a:pt x="1" y="11"/>
                    <a:pt x="1" y="11"/>
                    <a:pt x="2" y="12"/>
                  </a:cubicBezTo>
                  <a:cubicBezTo>
                    <a:pt x="2" y="12"/>
                    <a:pt x="2" y="12"/>
                    <a:pt x="2" y="12"/>
                  </a:cubicBezTo>
                  <a:cubicBezTo>
                    <a:pt x="2" y="12"/>
                    <a:pt x="3" y="12"/>
                    <a:pt x="3" y="12"/>
                  </a:cubicBezTo>
                  <a:cubicBezTo>
                    <a:pt x="3" y="12"/>
                    <a:pt x="3" y="12"/>
                    <a:pt x="3" y="11"/>
                  </a:cubicBezTo>
                  <a:cubicBezTo>
                    <a:pt x="4" y="11"/>
                    <a:pt x="5" y="11"/>
                    <a:pt x="5" y="10"/>
                  </a:cubicBezTo>
                  <a:cubicBezTo>
                    <a:pt x="5" y="10"/>
                    <a:pt x="5" y="9"/>
                    <a:pt x="6" y="9"/>
                  </a:cubicBezTo>
                  <a:cubicBezTo>
                    <a:pt x="6" y="10"/>
                    <a:pt x="6" y="10"/>
                    <a:pt x="6" y="10"/>
                  </a:cubicBezTo>
                  <a:cubicBezTo>
                    <a:pt x="6" y="10"/>
                    <a:pt x="6" y="11"/>
                    <a:pt x="6" y="11"/>
                  </a:cubicBezTo>
                  <a:cubicBezTo>
                    <a:pt x="6" y="11"/>
                    <a:pt x="6" y="11"/>
                    <a:pt x="6" y="11"/>
                  </a:cubicBezTo>
                  <a:cubicBezTo>
                    <a:pt x="6" y="13"/>
                    <a:pt x="4" y="14"/>
                    <a:pt x="4" y="14"/>
                  </a:cubicBezTo>
                  <a:cubicBezTo>
                    <a:pt x="3" y="15"/>
                    <a:pt x="3" y="15"/>
                    <a:pt x="2" y="16"/>
                  </a:cubicBezTo>
                  <a:cubicBezTo>
                    <a:pt x="2" y="16"/>
                    <a:pt x="1" y="16"/>
                    <a:pt x="1" y="16"/>
                  </a:cubicBezTo>
                  <a:cubicBezTo>
                    <a:pt x="1" y="17"/>
                    <a:pt x="0" y="17"/>
                    <a:pt x="0" y="17"/>
                  </a:cubicBezTo>
                  <a:cubicBezTo>
                    <a:pt x="1" y="18"/>
                    <a:pt x="2" y="17"/>
                    <a:pt x="2" y="17"/>
                  </a:cubicBezTo>
                  <a:cubicBezTo>
                    <a:pt x="2" y="17"/>
                    <a:pt x="2" y="17"/>
                    <a:pt x="2" y="17"/>
                  </a:cubicBezTo>
                  <a:cubicBezTo>
                    <a:pt x="3" y="17"/>
                    <a:pt x="4" y="16"/>
                    <a:pt x="4" y="16"/>
                  </a:cubicBezTo>
                  <a:cubicBezTo>
                    <a:pt x="5" y="16"/>
                    <a:pt x="5" y="16"/>
                    <a:pt x="5" y="15"/>
                  </a:cubicBezTo>
                  <a:cubicBezTo>
                    <a:pt x="5" y="15"/>
                    <a:pt x="6" y="15"/>
                    <a:pt x="6" y="14"/>
                  </a:cubicBezTo>
                  <a:cubicBezTo>
                    <a:pt x="7" y="13"/>
                    <a:pt x="7" y="13"/>
                    <a:pt x="7" y="12"/>
                  </a:cubicBezTo>
                  <a:cubicBezTo>
                    <a:pt x="7" y="11"/>
                    <a:pt x="7" y="11"/>
                    <a:pt x="7" y="11"/>
                  </a:cubicBezTo>
                  <a:cubicBezTo>
                    <a:pt x="8" y="10"/>
                    <a:pt x="8" y="9"/>
                    <a:pt x="8" y="8"/>
                  </a:cubicBezTo>
                  <a:cubicBezTo>
                    <a:pt x="8" y="8"/>
                    <a:pt x="8" y="8"/>
                    <a:pt x="9" y="8"/>
                  </a:cubicBezTo>
                  <a:cubicBezTo>
                    <a:pt x="9" y="8"/>
                    <a:pt x="10" y="7"/>
                    <a:pt x="11"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24">
              <a:extLst>
                <a:ext uri="{FF2B5EF4-FFF2-40B4-BE49-F238E27FC236}">
                  <a16:creationId xmlns:a16="http://schemas.microsoft.com/office/drawing/2014/main" id="{CA27E63F-2F00-4384-AFE7-325B0DAB63E9}"/>
                </a:ext>
              </a:extLst>
            </p:cNvPr>
            <p:cNvSpPr>
              <a:spLocks/>
            </p:cNvSpPr>
            <p:nvPr userDrawn="1"/>
          </p:nvSpPr>
          <p:spPr bwMode="auto">
            <a:xfrm>
              <a:off x="1216025" y="4714875"/>
              <a:ext cx="55563" cy="49213"/>
            </a:xfrm>
            <a:custGeom>
              <a:avLst/>
              <a:gdLst>
                <a:gd name="T0" fmla="*/ 5 w 8"/>
                <a:gd name="T1" fmla="*/ 5 h 7"/>
                <a:gd name="T2" fmla="*/ 4 w 8"/>
                <a:gd name="T3" fmla="*/ 3 h 7"/>
                <a:gd name="T4" fmla="*/ 3 w 8"/>
                <a:gd name="T5" fmla="*/ 3 h 7"/>
                <a:gd name="T6" fmla="*/ 2 w 8"/>
                <a:gd name="T7" fmla="*/ 2 h 7"/>
                <a:gd name="T8" fmla="*/ 2 w 8"/>
                <a:gd name="T9" fmla="*/ 2 h 7"/>
                <a:gd name="T10" fmla="*/ 1 w 8"/>
                <a:gd name="T11" fmla="*/ 1 h 7"/>
                <a:gd name="T12" fmla="*/ 0 w 8"/>
                <a:gd name="T13" fmla="*/ 0 h 7"/>
                <a:gd name="T14" fmla="*/ 1 w 8"/>
                <a:gd name="T15" fmla="*/ 1 h 7"/>
                <a:gd name="T16" fmla="*/ 1 w 8"/>
                <a:gd name="T17" fmla="*/ 3 h 7"/>
                <a:gd name="T18" fmla="*/ 2 w 8"/>
                <a:gd name="T19" fmla="*/ 4 h 7"/>
                <a:gd name="T20" fmla="*/ 3 w 8"/>
                <a:gd name="T21" fmla="*/ 5 h 7"/>
                <a:gd name="T22" fmla="*/ 3 w 8"/>
                <a:gd name="T23" fmla="*/ 6 h 7"/>
                <a:gd name="T24" fmla="*/ 5 w 8"/>
                <a:gd name="T25" fmla="*/ 7 h 7"/>
                <a:gd name="T26" fmla="*/ 6 w 8"/>
                <a:gd name="T27" fmla="*/ 7 h 7"/>
                <a:gd name="T28" fmla="*/ 6 w 8"/>
                <a:gd name="T29" fmla="*/ 7 h 7"/>
                <a:gd name="T30" fmla="*/ 7 w 8"/>
                <a:gd name="T31" fmla="*/ 6 h 7"/>
                <a:gd name="T32" fmla="*/ 8 w 8"/>
                <a:gd name="T33" fmla="*/ 6 h 7"/>
                <a:gd name="T34" fmla="*/ 6 w 8"/>
                <a:gd name="T35" fmla="*/ 5 h 7"/>
                <a:gd name="T36" fmla="*/ 5 w 8"/>
                <a:gd name="T3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7">
                  <a:moveTo>
                    <a:pt x="5" y="5"/>
                  </a:moveTo>
                  <a:cubicBezTo>
                    <a:pt x="5" y="4"/>
                    <a:pt x="4" y="4"/>
                    <a:pt x="4" y="3"/>
                  </a:cubicBezTo>
                  <a:cubicBezTo>
                    <a:pt x="3" y="3"/>
                    <a:pt x="3" y="3"/>
                    <a:pt x="3" y="3"/>
                  </a:cubicBezTo>
                  <a:cubicBezTo>
                    <a:pt x="3" y="3"/>
                    <a:pt x="3" y="2"/>
                    <a:pt x="2" y="2"/>
                  </a:cubicBezTo>
                  <a:cubicBezTo>
                    <a:pt x="2" y="2"/>
                    <a:pt x="2" y="2"/>
                    <a:pt x="2" y="2"/>
                  </a:cubicBezTo>
                  <a:cubicBezTo>
                    <a:pt x="2" y="1"/>
                    <a:pt x="1" y="1"/>
                    <a:pt x="1" y="1"/>
                  </a:cubicBezTo>
                  <a:cubicBezTo>
                    <a:pt x="1" y="0"/>
                    <a:pt x="1" y="0"/>
                    <a:pt x="0" y="0"/>
                  </a:cubicBezTo>
                  <a:cubicBezTo>
                    <a:pt x="0" y="0"/>
                    <a:pt x="1" y="1"/>
                    <a:pt x="1" y="1"/>
                  </a:cubicBezTo>
                  <a:cubicBezTo>
                    <a:pt x="1" y="2"/>
                    <a:pt x="1" y="2"/>
                    <a:pt x="1" y="3"/>
                  </a:cubicBezTo>
                  <a:cubicBezTo>
                    <a:pt x="1" y="3"/>
                    <a:pt x="2" y="4"/>
                    <a:pt x="2" y="4"/>
                  </a:cubicBezTo>
                  <a:cubicBezTo>
                    <a:pt x="2" y="4"/>
                    <a:pt x="2" y="5"/>
                    <a:pt x="3" y="5"/>
                  </a:cubicBezTo>
                  <a:cubicBezTo>
                    <a:pt x="3" y="5"/>
                    <a:pt x="3" y="6"/>
                    <a:pt x="3" y="6"/>
                  </a:cubicBezTo>
                  <a:cubicBezTo>
                    <a:pt x="4" y="6"/>
                    <a:pt x="4" y="7"/>
                    <a:pt x="5" y="7"/>
                  </a:cubicBezTo>
                  <a:cubicBezTo>
                    <a:pt x="5" y="7"/>
                    <a:pt x="5" y="7"/>
                    <a:pt x="6" y="7"/>
                  </a:cubicBezTo>
                  <a:cubicBezTo>
                    <a:pt x="6" y="7"/>
                    <a:pt x="6" y="7"/>
                    <a:pt x="6" y="7"/>
                  </a:cubicBezTo>
                  <a:cubicBezTo>
                    <a:pt x="6" y="7"/>
                    <a:pt x="7" y="7"/>
                    <a:pt x="7" y="6"/>
                  </a:cubicBezTo>
                  <a:cubicBezTo>
                    <a:pt x="8" y="6"/>
                    <a:pt x="8" y="6"/>
                    <a:pt x="8" y="6"/>
                  </a:cubicBezTo>
                  <a:cubicBezTo>
                    <a:pt x="8" y="5"/>
                    <a:pt x="7" y="5"/>
                    <a:pt x="6" y="5"/>
                  </a:cubicBezTo>
                  <a:cubicBezTo>
                    <a:pt x="6" y="5"/>
                    <a:pt x="6" y="5"/>
                    <a:pt x="5"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25">
              <a:extLst>
                <a:ext uri="{FF2B5EF4-FFF2-40B4-BE49-F238E27FC236}">
                  <a16:creationId xmlns:a16="http://schemas.microsoft.com/office/drawing/2014/main" id="{39EFC3A5-E90F-4ABD-B3D8-75C33EFFD5C6}"/>
                </a:ext>
              </a:extLst>
            </p:cNvPr>
            <p:cNvSpPr>
              <a:spLocks noEditPoints="1"/>
            </p:cNvSpPr>
            <p:nvPr userDrawn="1"/>
          </p:nvSpPr>
          <p:spPr bwMode="auto">
            <a:xfrm>
              <a:off x="1562100" y="4638675"/>
              <a:ext cx="96838" cy="168275"/>
            </a:xfrm>
            <a:custGeom>
              <a:avLst/>
              <a:gdLst>
                <a:gd name="T0" fmla="*/ 12 w 14"/>
                <a:gd name="T1" fmla="*/ 5 h 24"/>
                <a:gd name="T2" fmla="*/ 14 w 14"/>
                <a:gd name="T3" fmla="*/ 2 h 24"/>
                <a:gd name="T4" fmla="*/ 13 w 14"/>
                <a:gd name="T5" fmla="*/ 1 h 24"/>
                <a:gd name="T6" fmla="*/ 11 w 14"/>
                <a:gd name="T7" fmla="*/ 4 h 24"/>
                <a:gd name="T8" fmla="*/ 10 w 14"/>
                <a:gd name="T9" fmla="*/ 5 h 24"/>
                <a:gd name="T10" fmla="*/ 9 w 14"/>
                <a:gd name="T11" fmla="*/ 7 h 24"/>
                <a:gd name="T12" fmla="*/ 10 w 14"/>
                <a:gd name="T13" fmla="*/ 9 h 24"/>
                <a:gd name="T14" fmla="*/ 8 w 14"/>
                <a:gd name="T15" fmla="*/ 6 h 24"/>
                <a:gd name="T16" fmla="*/ 9 w 14"/>
                <a:gd name="T17" fmla="*/ 3 h 24"/>
                <a:gd name="T18" fmla="*/ 9 w 14"/>
                <a:gd name="T19" fmla="*/ 0 h 24"/>
                <a:gd name="T20" fmla="*/ 7 w 14"/>
                <a:gd name="T21" fmla="*/ 2 h 24"/>
                <a:gd name="T22" fmla="*/ 5 w 14"/>
                <a:gd name="T23" fmla="*/ 5 h 24"/>
                <a:gd name="T24" fmla="*/ 3 w 14"/>
                <a:gd name="T25" fmla="*/ 6 h 24"/>
                <a:gd name="T26" fmla="*/ 4 w 14"/>
                <a:gd name="T27" fmla="*/ 8 h 24"/>
                <a:gd name="T28" fmla="*/ 2 w 14"/>
                <a:gd name="T29" fmla="*/ 8 h 24"/>
                <a:gd name="T30" fmla="*/ 2 w 14"/>
                <a:gd name="T31" fmla="*/ 11 h 24"/>
                <a:gd name="T32" fmla="*/ 4 w 14"/>
                <a:gd name="T33" fmla="*/ 11 h 24"/>
                <a:gd name="T34" fmla="*/ 5 w 14"/>
                <a:gd name="T35" fmla="*/ 9 h 24"/>
                <a:gd name="T36" fmla="*/ 5 w 14"/>
                <a:gd name="T37" fmla="*/ 11 h 24"/>
                <a:gd name="T38" fmla="*/ 9 w 14"/>
                <a:gd name="T39" fmla="*/ 9 h 24"/>
                <a:gd name="T40" fmla="*/ 7 w 14"/>
                <a:gd name="T41" fmla="*/ 12 h 24"/>
                <a:gd name="T42" fmla="*/ 4 w 14"/>
                <a:gd name="T43" fmla="*/ 13 h 24"/>
                <a:gd name="T44" fmla="*/ 5 w 14"/>
                <a:gd name="T45" fmla="*/ 14 h 24"/>
                <a:gd name="T46" fmla="*/ 9 w 14"/>
                <a:gd name="T47" fmla="*/ 11 h 24"/>
                <a:gd name="T48" fmla="*/ 8 w 14"/>
                <a:gd name="T49" fmla="*/ 15 h 24"/>
                <a:gd name="T50" fmla="*/ 6 w 14"/>
                <a:gd name="T51" fmla="*/ 18 h 24"/>
                <a:gd name="T52" fmla="*/ 4 w 14"/>
                <a:gd name="T53" fmla="*/ 20 h 24"/>
                <a:gd name="T54" fmla="*/ 0 w 14"/>
                <a:gd name="T55" fmla="*/ 22 h 24"/>
                <a:gd name="T56" fmla="*/ 4 w 14"/>
                <a:gd name="T57" fmla="*/ 21 h 24"/>
                <a:gd name="T58" fmla="*/ 8 w 14"/>
                <a:gd name="T59" fmla="*/ 18 h 24"/>
                <a:gd name="T60" fmla="*/ 8 w 14"/>
                <a:gd name="T61" fmla="*/ 22 h 24"/>
                <a:gd name="T62" fmla="*/ 6 w 14"/>
                <a:gd name="T63" fmla="*/ 23 h 24"/>
                <a:gd name="T64" fmla="*/ 9 w 14"/>
                <a:gd name="T65" fmla="*/ 23 h 24"/>
                <a:gd name="T66" fmla="*/ 11 w 14"/>
                <a:gd name="T67" fmla="*/ 21 h 24"/>
                <a:gd name="T68" fmla="*/ 9 w 14"/>
                <a:gd name="T69" fmla="*/ 18 h 24"/>
                <a:gd name="T70" fmla="*/ 11 w 14"/>
                <a:gd name="T71" fmla="*/ 17 h 24"/>
                <a:gd name="T72" fmla="*/ 9 w 14"/>
                <a:gd name="T73" fmla="*/ 14 h 24"/>
                <a:gd name="T74" fmla="*/ 14 w 14"/>
                <a:gd name="T75" fmla="*/ 9 h 24"/>
                <a:gd name="T76" fmla="*/ 11 w 14"/>
                <a:gd name="T77" fmla="*/ 9 h 24"/>
                <a:gd name="T78" fmla="*/ 12 w 14"/>
                <a:gd name="T79" fmla="*/ 6 h 24"/>
                <a:gd name="T80" fmla="*/ 5 w 14"/>
                <a:gd name="T81" fmla="*/ 6 h 24"/>
                <a:gd name="T82" fmla="*/ 7 w 14"/>
                <a:gd name="T83" fmla="*/ 8 h 24"/>
                <a:gd name="T84" fmla="*/ 7 w 14"/>
                <a:gd name="T85"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 h="24">
                  <a:moveTo>
                    <a:pt x="12" y="6"/>
                  </a:moveTo>
                  <a:cubicBezTo>
                    <a:pt x="12" y="6"/>
                    <a:pt x="12" y="6"/>
                    <a:pt x="12" y="6"/>
                  </a:cubicBezTo>
                  <a:cubicBezTo>
                    <a:pt x="12" y="6"/>
                    <a:pt x="12" y="5"/>
                    <a:pt x="12" y="5"/>
                  </a:cubicBezTo>
                  <a:cubicBezTo>
                    <a:pt x="12" y="5"/>
                    <a:pt x="13" y="4"/>
                    <a:pt x="13" y="3"/>
                  </a:cubicBezTo>
                  <a:cubicBezTo>
                    <a:pt x="13" y="3"/>
                    <a:pt x="13" y="3"/>
                    <a:pt x="14" y="3"/>
                  </a:cubicBezTo>
                  <a:cubicBezTo>
                    <a:pt x="14" y="3"/>
                    <a:pt x="14" y="2"/>
                    <a:pt x="14" y="2"/>
                  </a:cubicBezTo>
                  <a:cubicBezTo>
                    <a:pt x="14" y="2"/>
                    <a:pt x="14" y="2"/>
                    <a:pt x="13" y="1"/>
                  </a:cubicBezTo>
                  <a:cubicBezTo>
                    <a:pt x="14" y="1"/>
                    <a:pt x="14" y="1"/>
                    <a:pt x="14" y="1"/>
                  </a:cubicBezTo>
                  <a:cubicBezTo>
                    <a:pt x="13" y="1"/>
                    <a:pt x="13" y="1"/>
                    <a:pt x="13" y="1"/>
                  </a:cubicBezTo>
                  <a:cubicBezTo>
                    <a:pt x="13" y="1"/>
                    <a:pt x="12" y="1"/>
                    <a:pt x="12" y="1"/>
                  </a:cubicBezTo>
                  <a:cubicBezTo>
                    <a:pt x="12" y="2"/>
                    <a:pt x="12" y="2"/>
                    <a:pt x="12" y="2"/>
                  </a:cubicBezTo>
                  <a:cubicBezTo>
                    <a:pt x="12" y="3"/>
                    <a:pt x="12" y="4"/>
                    <a:pt x="11" y="4"/>
                  </a:cubicBezTo>
                  <a:cubicBezTo>
                    <a:pt x="11" y="5"/>
                    <a:pt x="11" y="6"/>
                    <a:pt x="10" y="6"/>
                  </a:cubicBezTo>
                  <a:cubicBezTo>
                    <a:pt x="10" y="6"/>
                    <a:pt x="10" y="6"/>
                    <a:pt x="10" y="6"/>
                  </a:cubicBezTo>
                  <a:cubicBezTo>
                    <a:pt x="10" y="5"/>
                    <a:pt x="10" y="5"/>
                    <a:pt x="10" y="5"/>
                  </a:cubicBezTo>
                  <a:cubicBezTo>
                    <a:pt x="9" y="5"/>
                    <a:pt x="8" y="5"/>
                    <a:pt x="8" y="5"/>
                  </a:cubicBezTo>
                  <a:cubicBezTo>
                    <a:pt x="9" y="5"/>
                    <a:pt x="9" y="5"/>
                    <a:pt x="9" y="6"/>
                  </a:cubicBezTo>
                  <a:cubicBezTo>
                    <a:pt x="9" y="6"/>
                    <a:pt x="9" y="7"/>
                    <a:pt x="9" y="7"/>
                  </a:cubicBezTo>
                  <a:cubicBezTo>
                    <a:pt x="10" y="7"/>
                    <a:pt x="10" y="7"/>
                    <a:pt x="10" y="7"/>
                  </a:cubicBezTo>
                  <a:cubicBezTo>
                    <a:pt x="10" y="8"/>
                    <a:pt x="10" y="8"/>
                    <a:pt x="10" y="8"/>
                  </a:cubicBezTo>
                  <a:cubicBezTo>
                    <a:pt x="10" y="8"/>
                    <a:pt x="10" y="9"/>
                    <a:pt x="10" y="9"/>
                  </a:cubicBezTo>
                  <a:cubicBezTo>
                    <a:pt x="10" y="9"/>
                    <a:pt x="9" y="9"/>
                    <a:pt x="8" y="9"/>
                  </a:cubicBezTo>
                  <a:cubicBezTo>
                    <a:pt x="8" y="8"/>
                    <a:pt x="7" y="7"/>
                    <a:pt x="8" y="7"/>
                  </a:cubicBezTo>
                  <a:cubicBezTo>
                    <a:pt x="8" y="7"/>
                    <a:pt x="8" y="7"/>
                    <a:pt x="8" y="6"/>
                  </a:cubicBezTo>
                  <a:cubicBezTo>
                    <a:pt x="9" y="6"/>
                    <a:pt x="8" y="5"/>
                    <a:pt x="8" y="5"/>
                  </a:cubicBezTo>
                  <a:cubicBezTo>
                    <a:pt x="8" y="4"/>
                    <a:pt x="8" y="4"/>
                    <a:pt x="8" y="4"/>
                  </a:cubicBezTo>
                  <a:cubicBezTo>
                    <a:pt x="8" y="3"/>
                    <a:pt x="9" y="3"/>
                    <a:pt x="9" y="3"/>
                  </a:cubicBezTo>
                  <a:cubicBezTo>
                    <a:pt x="9" y="3"/>
                    <a:pt x="10" y="2"/>
                    <a:pt x="10" y="2"/>
                  </a:cubicBezTo>
                  <a:cubicBezTo>
                    <a:pt x="10" y="2"/>
                    <a:pt x="10" y="1"/>
                    <a:pt x="10" y="1"/>
                  </a:cubicBezTo>
                  <a:cubicBezTo>
                    <a:pt x="10" y="1"/>
                    <a:pt x="10" y="0"/>
                    <a:pt x="9" y="0"/>
                  </a:cubicBezTo>
                  <a:cubicBezTo>
                    <a:pt x="9" y="0"/>
                    <a:pt x="9" y="0"/>
                    <a:pt x="8" y="0"/>
                  </a:cubicBezTo>
                  <a:cubicBezTo>
                    <a:pt x="8" y="0"/>
                    <a:pt x="7" y="0"/>
                    <a:pt x="7" y="0"/>
                  </a:cubicBezTo>
                  <a:cubicBezTo>
                    <a:pt x="7" y="1"/>
                    <a:pt x="7" y="1"/>
                    <a:pt x="7" y="2"/>
                  </a:cubicBezTo>
                  <a:cubicBezTo>
                    <a:pt x="7" y="3"/>
                    <a:pt x="7" y="3"/>
                    <a:pt x="7" y="4"/>
                  </a:cubicBezTo>
                  <a:cubicBezTo>
                    <a:pt x="7" y="4"/>
                    <a:pt x="7" y="4"/>
                    <a:pt x="7" y="5"/>
                  </a:cubicBezTo>
                  <a:cubicBezTo>
                    <a:pt x="7" y="5"/>
                    <a:pt x="6" y="5"/>
                    <a:pt x="5" y="5"/>
                  </a:cubicBezTo>
                  <a:cubicBezTo>
                    <a:pt x="5" y="5"/>
                    <a:pt x="4" y="5"/>
                    <a:pt x="4" y="5"/>
                  </a:cubicBezTo>
                  <a:cubicBezTo>
                    <a:pt x="4" y="6"/>
                    <a:pt x="4" y="6"/>
                    <a:pt x="4" y="6"/>
                  </a:cubicBezTo>
                  <a:cubicBezTo>
                    <a:pt x="3" y="6"/>
                    <a:pt x="3" y="6"/>
                    <a:pt x="3" y="6"/>
                  </a:cubicBezTo>
                  <a:cubicBezTo>
                    <a:pt x="3" y="6"/>
                    <a:pt x="2" y="7"/>
                    <a:pt x="2" y="7"/>
                  </a:cubicBezTo>
                  <a:cubicBezTo>
                    <a:pt x="2" y="7"/>
                    <a:pt x="3" y="7"/>
                    <a:pt x="3" y="7"/>
                  </a:cubicBezTo>
                  <a:cubicBezTo>
                    <a:pt x="3" y="7"/>
                    <a:pt x="3" y="7"/>
                    <a:pt x="4" y="8"/>
                  </a:cubicBezTo>
                  <a:cubicBezTo>
                    <a:pt x="4" y="8"/>
                    <a:pt x="4" y="8"/>
                    <a:pt x="4" y="9"/>
                  </a:cubicBezTo>
                  <a:cubicBezTo>
                    <a:pt x="4" y="9"/>
                    <a:pt x="4" y="9"/>
                    <a:pt x="4" y="9"/>
                  </a:cubicBezTo>
                  <a:cubicBezTo>
                    <a:pt x="3" y="9"/>
                    <a:pt x="3" y="8"/>
                    <a:pt x="2" y="8"/>
                  </a:cubicBezTo>
                  <a:cubicBezTo>
                    <a:pt x="2" y="9"/>
                    <a:pt x="2" y="9"/>
                    <a:pt x="2" y="9"/>
                  </a:cubicBezTo>
                  <a:cubicBezTo>
                    <a:pt x="2" y="10"/>
                    <a:pt x="2" y="10"/>
                    <a:pt x="2" y="10"/>
                  </a:cubicBezTo>
                  <a:cubicBezTo>
                    <a:pt x="2" y="10"/>
                    <a:pt x="2" y="11"/>
                    <a:pt x="2" y="11"/>
                  </a:cubicBezTo>
                  <a:cubicBezTo>
                    <a:pt x="2" y="11"/>
                    <a:pt x="2" y="11"/>
                    <a:pt x="2" y="11"/>
                  </a:cubicBezTo>
                  <a:cubicBezTo>
                    <a:pt x="3" y="11"/>
                    <a:pt x="3" y="12"/>
                    <a:pt x="3" y="12"/>
                  </a:cubicBezTo>
                  <a:cubicBezTo>
                    <a:pt x="4" y="12"/>
                    <a:pt x="4" y="11"/>
                    <a:pt x="4" y="11"/>
                  </a:cubicBezTo>
                  <a:cubicBezTo>
                    <a:pt x="4" y="10"/>
                    <a:pt x="4" y="10"/>
                    <a:pt x="4" y="10"/>
                  </a:cubicBezTo>
                  <a:cubicBezTo>
                    <a:pt x="5" y="10"/>
                    <a:pt x="5" y="10"/>
                    <a:pt x="5" y="10"/>
                  </a:cubicBezTo>
                  <a:cubicBezTo>
                    <a:pt x="5" y="10"/>
                    <a:pt x="5" y="9"/>
                    <a:pt x="5" y="9"/>
                  </a:cubicBezTo>
                  <a:cubicBezTo>
                    <a:pt x="5" y="9"/>
                    <a:pt x="5" y="8"/>
                    <a:pt x="5" y="8"/>
                  </a:cubicBezTo>
                  <a:cubicBezTo>
                    <a:pt x="6" y="8"/>
                    <a:pt x="6" y="9"/>
                    <a:pt x="6" y="9"/>
                  </a:cubicBezTo>
                  <a:cubicBezTo>
                    <a:pt x="6" y="10"/>
                    <a:pt x="5" y="10"/>
                    <a:pt x="5" y="11"/>
                  </a:cubicBezTo>
                  <a:cubicBezTo>
                    <a:pt x="5" y="11"/>
                    <a:pt x="6" y="10"/>
                    <a:pt x="6" y="10"/>
                  </a:cubicBezTo>
                  <a:cubicBezTo>
                    <a:pt x="6" y="10"/>
                    <a:pt x="6" y="9"/>
                    <a:pt x="7" y="9"/>
                  </a:cubicBezTo>
                  <a:cubicBezTo>
                    <a:pt x="7" y="10"/>
                    <a:pt x="8" y="10"/>
                    <a:pt x="9" y="9"/>
                  </a:cubicBezTo>
                  <a:cubicBezTo>
                    <a:pt x="9" y="9"/>
                    <a:pt x="9" y="10"/>
                    <a:pt x="9" y="10"/>
                  </a:cubicBezTo>
                  <a:cubicBezTo>
                    <a:pt x="9" y="11"/>
                    <a:pt x="8" y="11"/>
                    <a:pt x="8" y="11"/>
                  </a:cubicBezTo>
                  <a:cubicBezTo>
                    <a:pt x="8" y="11"/>
                    <a:pt x="7" y="11"/>
                    <a:pt x="7" y="12"/>
                  </a:cubicBezTo>
                  <a:cubicBezTo>
                    <a:pt x="7" y="12"/>
                    <a:pt x="6" y="12"/>
                    <a:pt x="6" y="12"/>
                  </a:cubicBezTo>
                  <a:cubicBezTo>
                    <a:pt x="6" y="12"/>
                    <a:pt x="5" y="13"/>
                    <a:pt x="5" y="13"/>
                  </a:cubicBezTo>
                  <a:cubicBezTo>
                    <a:pt x="5" y="13"/>
                    <a:pt x="5" y="13"/>
                    <a:pt x="4" y="13"/>
                  </a:cubicBezTo>
                  <a:cubicBezTo>
                    <a:pt x="4" y="13"/>
                    <a:pt x="3" y="14"/>
                    <a:pt x="3" y="14"/>
                  </a:cubicBezTo>
                  <a:cubicBezTo>
                    <a:pt x="3" y="15"/>
                    <a:pt x="4" y="15"/>
                    <a:pt x="4" y="15"/>
                  </a:cubicBezTo>
                  <a:cubicBezTo>
                    <a:pt x="5" y="15"/>
                    <a:pt x="5" y="14"/>
                    <a:pt x="5" y="14"/>
                  </a:cubicBezTo>
                  <a:cubicBezTo>
                    <a:pt x="6" y="14"/>
                    <a:pt x="6" y="14"/>
                    <a:pt x="6" y="13"/>
                  </a:cubicBezTo>
                  <a:cubicBezTo>
                    <a:pt x="7" y="13"/>
                    <a:pt x="7" y="13"/>
                    <a:pt x="8" y="12"/>
                  </a:cubicBezTo>
                  <a:cubicBezTo>
                    <a:pt x="8" y="12"/>
                    <a:pt x="8" y="11"/>
                    <a:pt x="9" y="11"/>
                  </a:cubicBezTo>
                  <a:cubicBezTo>
                    <a:pt x="9" y="11"/>
                    <a:pt x="10" y="11"/>
                    <a:pt x="10" y="11"/>
                  </a:cubicBezTo>
                  <a:cubicBezTo>
                    <a:pt x="9" y="13"/>
                    <a:pt x="9" y="14"/>
                    <a:pt x="7" y="14"/>
                  </a:cubicBezTo>
                  <a:cubicBezTo>
                    <a:pt x="8" y="15"/>
                    <a:pt x="8" y="15"/>
                    <a:pt x="8" y="15"/>
                  </a:cubicBezTo>
                  <a:cubicBezTo>
                    <a:pt x="8" y="15"/>
                    <a:pt x="8" y="15"/>
                    <a:pt x="8" y="16"/>
                  </a:cubicBezTo>
                  <a:cubicBezTo>
                    <a:pt x="8" y="16"/>
                    <a:pt x="7" y="17"/>
                    <a:pt x="7" y="17"/>
                  </a:cubicBezTo>
                  <a:cubicBezTo>
                    <a:pt x="6" y="17"/>
                    <a:pt x="6" y="18"/>
                    <a:pt x="6" y="18"/>
                  </a:cubicBezTo>
                  <a:cubicBezTo>
                    <a:pt x="5" y="18"/>
                    <a:pt x="5" y="18"/>
                    <a:pt x="4" y="19"/>
                  </a:cubicBezTo>
                  <a:cubicBezTo>
                    <a:pt x="4" y="19"/>
                    <a:pt x="4" y="19"/>
                    <a:pt x="4" y="19"/>
                  </a:cubicBezTo>
                  <a:cubicBezTo>
                    <a:pt x="4" y="19"/>
                    <a:pt x="4" y="19"/>
                    <a:pt x="4" y="20"/>
                  </a:cubicBezTo>
                  <a:cubicBezTo>
                    <a:pt x="3" y="20"/>
                    <a:pt x="3" y="20"/>
                    <a:pt x="3" y="20"/>
                  </a:cubicBezTo>
                  <a:cubicBezTo>
                    <a:pt x="3" y="20"/>
                    <a:pt x="3" y="20"/>
                    <a:pt x="2" y="20"/>
                  </a:cubicBezTo>
                  <a:cubicBezTo>
                    <a:pt x="2" y="21"/>
                    <a:pt x="0" y="21"/>
                    <a:pt x="0" y="22"/>
                  </a:cubicBezTo>
                  <a:cubicBezTo>
                    <a:pt x="1" y="23"/>
                    <a:pt x="2" y="22"/>
                    <a:pt x="3" y="23"/>
                  </a:cubicBezTo>
                  <a:cubicBezTo>
                    <a:pt x="3" y="22"/>
                    <a:pt x="3" y="22"/>
                    <a:pt x="4" y="22"/>
                  </a:cubicBezTo>
                  <a:cubicBezTo>
                    <a:pt x="4" y="22"/>
                    <a:pt x="4" y="22"/>
                    <a:pt x="4" y="21"/>
                  </a:cubicBezTo>
                  <a:cubicBezTo>
                    <a:pt x="5" y="21"/>
                    <a:pt x="6" y="20"/>
                    <a:pt x="6" y="20"/>
                  </a:cubicBezTo>
                  <a:cubicBezTo>
                    <a:pt x="6" y="19"/>
                    <a:pt x="7" y="19"/>
                    <a:pt x="7" y="18"/>
                  </a:cubicBezTo>
                  <a:cubicBezTo>
                    <a:pt x="8" y="18"/>
                    <a:pt x="8" y="18"/>
                    <a:pt x="8" y="18"/>
                  </a:cubicBezTo>
                  <a:cubicBezTo>
                    <a:pt x="9" y="18"/>
                    <a:pt x="8" y="19"/>
                    <a:pt x="8" y="20"/>
                  </a:cubicBezTo>
                  <a:cubicBezTo>
                    <a:pt x="8" y="21"/>
                    <a:pt x="9" y="21"/>
                    <a:pt x="9" y="21"/>
                  </a:cubicBezTo>
                  <a:cubicBezTo>
                    <a:pt x="9" y="22"/>
                    <a:pt x="8" y="21"/>
                    <a:pt x="8" y="22"/>
                  </a:cubicBezTo>
                  <a:cubicBezTo>
                    <a:pt x="8" y="22"/>
                    <a:pt x="8" y="22"/>
                    <a:pt x="8" y="22"/>
                  </a:cubicBezTo>
                  <a:cubicBezTo>
                    <a:pt x="7" y="22"/>
                    <a:pt x="6" y="22"/>
                    <a:pt x="5" y="22"/>
                  </a:cubicBezTo>
                  <a:cubicBezTo>
                    <a:pt x="5" y="23"/>
                    <a:pt x="6" y="23"/>
                    <a:pt x="6" y="23"/>
                  </a:cubicBezTo>
                  <a:cubicBezTo>
                    <a:pt x="7" y="23"/>
                    <a:pt x="7" y="23"/>
                    <a:pt x="7" y="23"/>
                  </a:cubicBezTo>
                  <a:cubicBezTo>
                    <a:pt x="7" y="23"/>
                    <a:pt x="8" y="23"/>
                    <a:pt x="8" y="23"/>
                  </a:cubicBezTo>
                  <a:cubicBezTo>
                    <a:pt x="9" y="23"/>
                    <a:pt x="9" y="23"/>
                    <a:pt x="9" y="23"/>
                  </a:cubicBezTo>
                  <a:cubicBezTo>
                    <a:pt x="9" y="23"/>
                    <a:pt x="10" y="24"/>
                    <a:pt x="10" y="23"/>
                  </a:cubicBezTo>
                  <a:cubicBezTo>
                    <a:pt x="10" y="23"/>
                    <a:pt x="11" y="23"/>
                    <a:pt x="11" y="23"/>
                  </a:cubicBezTo>
                  <a:cubicBezTo>
                    <a:pt x="12" y="22"/>
                    <a:pt x="11" y="22"/>
                    <a:pt x="11" y="21"/>
                  </a:cubicBezTo>
                  <a:cubicBezTo>
                    <a:pt x="10" y="21"/>
                    <a:pt x="10" y="20"/>
                    <a:pt x="10" y="20"/>
                  </a:cubicBezTo>
                  <a:cubicBezTo>
                    <a:pt x="10" y="20"/>
                    <a:pt x="10" y="19"/>
                    <a:pt x="10" y="19"/>
                  </a:cubicBezTo>
                  <a:cubicBezTo>
                    <a:pt x="10" y="19"/>
                    <a:pt x="9" y="19"/>
                    <a:pt x="9" y="18"/>
                  </a:cubicBezTo>
                  <a:cubicBezTo>
                    <a:pt x="9" y="18"/>
                    <a:pt x="9" y="18"/>
                    <a:pt x="9" y="18"/>
                  </a:cubicBezTo>
                  <a:cubicBezTo>
                    <a:pt x="9" y="18"/>
                    <a:pt x="9" y="17"/>
                    <a:pt x="9" y="17"/>
                  </a:cubicBezTo>
                  <a:cubicBezTo>
                    <a:pt x="10" y="17"/>
                    <a:pt x="10" y="17"/>
                    <a:pt x="11" y="17"/>
                  </a:cubicBezTo>
                  <a:cubicBezTo>
                    <a:pt x="12" y="17"/>
                    <a:pt x="12" y="16"/>
                    <a:pt x="12" y="15"/>
                  </a:cubicBezTo>
                  <a:cubicBezTo>
                    <a:pt x="12" y="15"/>
                    <a:pt x="11" y="15"/>
                    <a:pt x="11" y="15"/>
                  </a:cubicBezTo>
                  <a:cubicBezTo>
                    <a:pt x="11" y="14"/>
                    <a:pt x="10" y="14"/>
                    <a:pt x="9" y="14"/>
                  </a:cubicBezTo>
                  <a:cubicBezTo>
                    <a:pt x="10" y="13"/>
                    <a:pt x="10" y="12"/>
                    <a:pt x="11" y="12"/>
                  </a:cubicBezTo>
                  <a:cubicBezTo>
                    <a:pt x="11" y="12"/>
                    <a:pt x="12" y="12"/>
                    <a:pt x="12" y="11"/>
                  </a:cubicBezTo>
                  <a:cubicBezTo>
                    <a:pt x="13" y="11"/>
                    <a:pt x="13" y="9"/>
                    <a:pt x="14" y="9"/>
                  </a:cubicBezTo>
                  <a:cubicBezTo>
                    <a:pt x="13" y="9"/>
                    <a:pt x="14" y="9"/>
                    <a:pt x="14" y="8"/>
                  </a:cubicBezTo>
                  <a:cubicBezTo>
                    <a:pt x="14" y="8"/>
                    <a:pt x="13" y="8"/>
                    <a:pt x="13" y="8"/>
                  </a:cubicBezTo>
                  <a:cubicBezTo>
                    <a:pt x="12" y="8"/>
                    <a:pt x="12" y="8"/>
                    <a:pt x="11" y="9"/>
                  </a:cubicBezTo>
                  <a:cubicBezTo>
                    <a:pt x="11" y="9"/>
                    <a:pt x="11" y="9"/>
                    <a:pt x="11" y="9"/>
                  </a:cubicBezTo>
                  <a:cubicBezTo>
                    <a:pt x="11" y="8"/>
                    <a:pt x="11" y="8"/>
                    <a:pt x="11" y="7"/>
                  </a:cubicBezTo>
                  <a:cubicBezTo>
                    <a:pt x="11" y="7"/>
                    <a:pt x="11" y="7"/>
                    <a:pt x="12" y="6"/>
                  </a:cubicBezTo>
                  <a:close/>
                  <a:moveTo>
                    <a:pt x="5" y="8"/>
                  </a:moveTo>
                  <a:cubicBezTo>
                    <a:pt x="4" y="7"/>
                    <a:pt x="4" y="7"/>
                    <a:pt x="4" y="6"/>
                  </a:cubicBezTo>
                  <a:cubicBezTo>
                    <a:pt x="4" y="6"/>
                    <a:pt x="5" y="6"/>
                    <a:pt x="5" y="6"/>
                  </a:cubicBezTo>
                  <a:cubicBezTo>
                    <a:pt x="5" y="6"/>
                    <a:pt x="5" y="6"/>
                    <a:pt x="6" y="6"/>
                  </a:cubicBezTo>
                  <a:cubicBezTo>
                    <a:pt x="6" y="7"/>
                    <a:pt x="5" y="7"/>
                    <a:pt x="5" y="8"/>
                  </a:cubicBezTo>
                  <a:close/>
                  <a:moveTo>
                    <a:pt x="7" y="8"/>
                  </a:moveTo>
                  <a:cubicBezTo>
                    <a:pt x="6" y="8"/>
                    <a:pt x="6" y="8"/>
                    <a:pt x="5" y="8"/>
                  </a:cubicBezTo>
                  <a:cubicBezTo>
                    <a:pt x="6" y="7"/>
                    <a:pt x="6" y="6"/>
                    <a:pt x="6" y="6"/>
                  </a:cubicBezTo>
                  <a:cubicBezTo>
                    <a:pt x="7" y="6"/>
                    <a:pt x="7" y="7"/>
                    <a:pt x="7"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26">
              <a:extLst>
                <a:ext uri="{FF2B5EF4-FFF2-40B4-BE49-F238E27FC236}">
                  <a16:creationId xmlns:a16="http://schemas.microsoft.com/office/drawing/2014/main" id="{CDDAF155-1D68-4B1E-8684-A203360F5505}"/>
                </a:ext>
              </a:extLst>
            </p:cNvPr>
            <p:cNvSpPr>
              <a:spLocks/>
            </p:cNvSpPr>
            <p:nvPr userDrawn="1"/>
          </p:nvSpPr>
          <p:spPr bwMode="auto">
            <a:xfrm>
              <a:off x="1555750" y="4737100"/>
              <a:ext cx="20638" cy="34925"/>
            </a:xfrm>
            <a:custGeom>
              <a:avLst/>
              <a:gdLst>
                <a:gd name="T0" fmla="*/ 3 w 3"/>
                <a:gd name="T1" fmla="*/ 4 h 5"/>
                <a:gd name="T2" fmla="*/ 3 w 3"/>
                <a:gd name="T3" fmla="*/ 2 h 5"/>
                <a:gd name="T4" fmla="*/ 3 w 3"/>
                <a:gd name="T5" fmla="*/ 1 h 5"/>
                <a:gd name="T6" fmla="*/ 1 w 3"/>
                <a:gd name="T7" fmla="*/ 0 h 5"/>
                <a:gd name="T8" fmla="*/ 1 w 3"/>
                <a:gd name="T9" fmla="*/ 1 h 5"/>
                <a:gd name="T10" fmla="*/ 1 w 3"/>
                <a:gd name="T11" fmla="*/ 3 h 5"/>
                <a:gd name="T12" fmla="*/ 1 w 3"/>
                <a:gd name="T13" fmla="*/ 3 h 5"/>
                <a:gd name="T14" fmla="*/ 1 w 3"/>
                <a:gd name="T15" fmla="*/ 4 h 5"/>
                <a:gd name="T16" fmla="*/ 0 w 3"/>
                <a:gd name="T17" fmla="*/ 4 h 5"/>
                <a:gd name="T18" fmla="*/ 0 w 3"/>
                <a:gd name="T19" fmla="*/ 5 h 5"/>
                <a:gd name="T20" fmla="*/ 1 w 3"/>
                <a:gd name="T21" fmla="*/ 5 h 5"/>
                <a:gd name="T22" fmla="*/ 3 w 3"/>
                <a:gd name="T23" fmla="*/ 5 h 5"/>
                <a:gd name="T24" fmla="*/ 3 w 3"/>
                <a:gd name="T25"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5">
                  <a:moveTo>
                    <a:pt x="3" y="4"/>
                  </a:moveTo>
                  <a:cubicBezTo>
                    <a:pt x="3" y="3"/>
                    <a:pt x="3" y="2"/>
                    <a:pt x="3" y="2"/>
                  </a:cubicBezTo>
                  <a:cubicBezTo>
                    <a:pt x="3" y="2"/>
                    <a:pt x="3" y="2"/>
                    <a:pt x="3" y="1"/>
                  </a:cubicBezTo>
                  <a:cubicBezTo>
                    <a:pt x="2" y="1"/>
                    <a:pt x="2" y="0"/>
                    <a:pt x="1" y="0"/>
                  </a:cubicBezTo>
                  <a:cubicBezTo>
                    <a:pt x="1" y="0"/>
                    <a:pt x="1" y="1"/>
                    <a:pt x="1" y="1"/>
                  </a:cubicBezTo>
                  <a:cubicBezTo>
                    <a:pt x="1" y="2"/>
                    <a:pt x="1" y="2"/>
                    <a:pt x="1" y="3"/>
                  </a:cubicBezTo>
                  <a:cubicBezTo>
                    <a:pt x="1" y="3"/>
                    <a:pt x="1" y="3"/>
                    <a:pt x="1" y="3"/>
                  </a:cubicBezTo>
                  <a:cubicBezTo>
                    <a:pt x="1" y="3"/>
                    <a:pt x="1" y="3"/>
                    <a:pt x="1" y="4"/>
                  </a:cubicBezTo>
                  <a:cubicBezTo>
                    <a:pt x="1" y="4"/>
                    <a:pt x="0" y="4"/>
                    <a:pt x="0" y="4"/>
                  </a:cubicBezTo>
                  <a:cubicBezTo>
                    <a:pt x="0" y="4"/>
                    <a:pt x="0" y="5"/>
                    <a:pt x="0" y="5"/>
                  </a:cubicBezTo>
                  <a:cubicBezTo>
                    <a:pt x="0" y="5"/>
                    <a:pt x="1" y="5"/>
                    <a:pt x="1" y="5"/>
                  </a:cubicBezTo>
                  <a:cubicBezTo>
                    <a:pt x="2" y="5"/>
                    <a:pt x="2" y="5"/>
                    <a:pt x="3" y="5"/>
                  </a:cubicBezTo>
                  <a:cubicBezTo>
                    <a:pt x="3" y="5"/>
                    <a:pt x="3" y="4"/>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27">
              <a:extLst>
                <a:ext uri="{FF2B5EF4-FFF2-40B4-BE49-F238E27FC236}">
                  <a16:creationId xmlns:a16="http://schemas.microsoft.com/office/drawing/2014/main" id="{B4711972-CC6F-489F-88C2-F0607E3045E0}"/>
                </a:ext>
              </a:extLst>
            </p:cNvPr>
            <p:cNvSpPr>
              <a:spLocks/>
            </p:cNvSpPr>
            <p:nvPr userDrawn="1"/>
          </p:nvSpPr>
          <p:spPr bwMode="auto">
            <a:xfrm>
              <a:off x="808038" y="4652963"/>
              <a:ext cx="20638" cy="20638"/>
            </a:xfrm>
            <a:custGeom>
              <a:avLst/>
              <a:gdLst>
                <a:gd name="T0" fmla="*/ 1 w 3"/>
                <a:gd name="T1" fmla="*/ 2 h 3"/>
                <a:gd name="T2" fmla="*/ 3 w 3"/>
                <a:gd name="T3" fmla="*/ 2 h 3"/>
                <a:gd name="T4" fmla="*/ 3 w 3"/>
                <a:gd name="T5" fmla="*/ 1 h 3"/>
                <a:gd name="T6" fmla="*/ 2 w 3"/>
                <a:gd name="T7" fmla="*/ 0 h 3"/>
                <a:gd name="T8" fmla="*/ 0 w 3"/>
                <a:gd name="T9" fmla="*/ 1 h 3"/>
                <a:gd name="T10" fmla="*/ 1 w 3"/>
                <a:gd name="T11" fmla="*/ 2 h 3"/>
                <a:gd name="T12" fmla="*/ 1 w 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1" y="2"/>
                  </a:moveTo>
                  <a:cubicBezTo>
                    <a:pt x="2" y="2"/>
                    <a:pt x="3" y="3"/>
                    <a:pt x="3" y="2"/>
                  </a:cubicBezTo>
                  <a:cubicBezTo>
                    <a:pt x="3" y="2"/>
                    <a:pt x="3" y="1"/>
                    <a:pt x="3" y="1"/>
                  </a:cubicBezTo>
                  <a:cubicBezTo>
                    <a:pt x="3" y="0"/>
                    <a:pt x="2" y="0"/>
                    <a:pt x="2" y="0"/>
                  </a:cubicBezTo>
                  <a:cubicBezTo>
                    <a:pt x="1" y="0"/>
                    <a:pt x="0" y="0"/>
                    <a:pt x="0" y="1"/>
                  </a:cubicBezTo>
                  <a:cubicBezTo>
                    <a:pt x="0" y="1"/>
                    <a:pt x="0" y="1"/>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28">
              <a:extLst>
                <a:ext uri="{FF2B5EF4-FFF2-40B4-BE49-F238E27FC236}">
                  <a16:creationId xmlns:a16="http://schemas.microsoft.com/office/drawing/2014/main" id="{2471D4EA-6D10-4E29-B238-2B71ED3A9315}"/>
                </a:ext>
              </a:extLst>
            </p:cNvPr>
            <p:cNvSpPr>
              <a:spLocks/>
            </p:cNvSpPr>
            <p:nvPr userDrawn="1"/>
          </p:nvSpPr>
          <p:spPr bwMode="auto">
            <a:xfrm>
              <a:off x="781050" y="4667250"/>
              <a:ext cx="69850" cy="41275"/>
            </a:xfrm>
            <a:custGeom>
              <a:avLst/>
              <a:gdLst>
                <a:gd name="T0" fmla="*/ 1 w 10"/>
                <a:gd name="T1" fmla="*/ 6 h 6"/>
                <a:gd name="T2" fmla="*/ 3 w 10"/>
                <a:gd name="T3" fmla="*/ 6 h 6"/>
                <a:gd name="T4" fmla="*/ 3 w 10"/>
                <a:gd name="T5" fmla="*/ 5 h 6"/>
                <a:gd name="T6" fmla="*/ 4 w 10"/>
                <a:gd name="T7" fmla="*/ 5 h 6"/>
                <a:gd name="T8" fmla="*/ 5 w 10"/>
                <a:gd name="T9" fmla="*/ 4 h 6"/>
                <a:gd name="T10" fmla="*/ 6 w 10"/>
                <a:gd name="T11" fmla="*/ 3 h 6"/>
                <a:gd name="T12" fmla="*/ 7 w 10"/>
                <a:gd name="T13" fmla="*/ 2 h 6"/>
                <a:gd name="T14" fmla="*/ 10 w 10"/>
                <a:gd name="T15" fmla="*/ 0 h 6"/>
                <a:gd name="T16" fmla="*/ 9 w 10"/>
                <a:gd name="T17" fmla="*/ 0 h 6"/>
                <a:gd name="T18" fmla="*/ 9 w 10"/>
                <a:gd name="T19" fmla="*/ 0 h 6"/>
                <a:gd name="T20" fmla="*/ 7 w 10"/>
                <a:gd name="T21" fmla="*/ 1 h 6"/>
                <a:gd name="T22" fmla="*/ 6 w 10"/>
                <a:gd name="T23" fmla="*/ 2 h 6"/>
                <a:gd name="T24" fmla="*/ 5 w 10"/>
                <a:gd name="T25" fmla="*/ 2 h 6"/>
                <a:gd name="T26" fmla="*/ 5 w 10"/>
                <a:gd name="T27" fmla="*/ 2 h 6"/>
                <a:gd name="T28" fmla="*/ 3 w 10"/>
                <a:gd name="T29" fmla="*/ 3 h 6"/>
                <a:gd name="T30" fmla="*/ 2 w 10"/>
                <a:gd name="T31" fmla="*/ 4 h 6"/>
                <a:gd name="T32" fmla="*/ 0 w 10"/>
                <a:gd name="T33" fmla="*/ 5 h 6"/>
                <a:gd name="T34" fmla="*/ 0 w 10"/>
                <a:gd name="T35" fmla="*/ 6 h 6"/>
                <a:gd name="T36" fmla="*/ 1 w 10"/>
                <a:gd name="T3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6">
                  <a:moveTo>
                    <a:pt x="1" y="6"/>
                  </a:moveTo>
                  <a:cubicBezTo>
                    <a:pt x="1" y="6"/>
                    <a:pt x="2" y="6"/>
                    <a:pt x="3" y="6"/>
                  </a:cubicBezTo>
                  <a:cubicBezTo>
                    <a:pt x="3" y="6"/>
                    <a:pt x="3" y="6"/>
                    <a:pt x="3" y="5"/>
                  </a:cubicBezTo>
                  <a:cubicBezTo>
                    <a:pt x="4" y="5"/>
                    <a:pt x="4" y="5"/>
                    <a:pt x="4" y="5"/>
                  </a:cubicBezTo>
                  <a:cubicBezTo>
                    <a:pt x="4" y="4"/>
                    <a:pt x="4" y="4"/>
                    <a:pt x="5" y="4"/>
                  </a:cubicBezTo>
                  <a:cubicBezTo>
                    <a:pt x="5" y="4"/>
                    <a:pt x="6" y="3"/>
                    <a:pt x="6" y="3"/>
                  </a:cubicBezTo>
                  <a:cubicBezTo>
                    <a:pt x="7" y="2"/>
                    <a:pt x="7" y="2"/>
                    <a:pt x="7" y="2"/>
                  </a:cubicBezTo>
                  <a:cubicBezTo>
                    <a:pt x="9" y="2"/>
                    <a:pt x="10" y="1"/>
                    <a:pt x="10" y="0"/>
                  </a:cubicBezTo>
                  <a:cubicBezTo>
                    <a:pt x="10" y="0"/>
                    <a:pt x="10" y="0"/>
                    <a:pt x="9" y="0"/>
                  </a:cubicBezTo>
                  <a:cubicBezTo>
                    <a:pt x="9" y="0"/>
                    <a:pt x="9" y="0"/>
                    <a:pt x="9" y="0"/>
                  </a:cubicBezTo>
                  <a:cubicBezTo>
                    <a:pt x="8" y="0"/>
                    <a:pt x="8" y="1"/>
                    <a:pt x="7" y="1"/>
                  </a:cubicBezTo>
                  <a:cubicBezTo>
                    <a:pt x="7" y="1"/>
                    <a:pt x="6" y="2"/>
                    <a:pt x="6" y="2"/>
                  </a:cubicBezTo>
                  <a:cubicBezTo>
                    <a:pt x="6" y="2"/>
                    <a:pt x="5" y="2"/>
                    <a:pt x="5" y="2"/>
                  </a:cubicBezTo>
                  <a:cubicBezTo>
                    <a:pt x="5" y="2"/>
                    <a:pt x="5" y="2"/>
                    <a:pt x="5" y="2"/>
                  </a:cubicBezTo>
                  <a:cubicBezTo>
                    <a:pt x="4" y="3"/>
                    <a:pt x="4" y="3"/>
                    <a:pt x="3" y="3"/>
                  </a:cubicBezTo>
                  <a:cubicBezTo>
                    <a:pt x="3" y="3"/>
                    <a:pt x="2" y="4"/>
                    <a:pt x="2" y="4"/>
                  </a:cubicBezTo>
                  <a:cubicBezTo>
                    <a:pt x="1" y="4"/>
                    <a:pt x="0" y="5"/>
                    <a:pt x="0" y="5"/>
                  </a:cubicBezTo>
                  <a:cubicBezTo>
                    <a:pt x="0" y="5"/>
                    <a:pt x="0" y="5"/>
                    <a:pt x="0" y="6"/>
                  </a:cubicBezTo>
                  <a:cubicBezTo>
                    <a:pt x="0" y="6"/>
                    <a:pt x="0" y="6"/>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29">
              <a:extLst>
                <a:ext uri="{FF2B5EF4-FFF2-40B4-BE49-F238E27FC236}">
                  <a16:creationId xmlns:a16="http://schemas.microsoft.com/office/drawing/2014/main" id="{39497F56-4E74-4626-9055-1B2B7E0AC327}"/>
                </a:ext>
              </a:extLst>
            </p:cNvPr>
            <p:cNvSpPr>
              <a:spLocks/>
            </p:cNvSpPr>
            <p:nvPr userDrawn="1"/>
          </p:nvSpPr>
          <p:spPr bwMode="auto">
            <a:xfrm>
              <a:off x="808038" y="4694238"/>
              <a:ext cx="42863" cy="42863"/>
            </a:xfrm>
            <a:custGeom>
              <a:avLst/>
              <a:gdLst>
                <a:gd name="T0" fmla="*/ 5 w 6"/>
                <a:gd name="T1" fmla="*/ 3 h 6"/>
                <a:gd name="T2" fmla="*/ 4 w 6"/>
                <a:gd name="T3" fmla="*/ 3 h 6"/>
                <a:gd name="T4" fmla="*/ 5 w 6"/>
                <a:gd name="T5" fmla="*/ 3 h 6"/>
                <a:gd name="T6" fmla="*/ 5 w 6"/>
                <a:gd name="T7" fmla="*/ 2 h 6"/>
                <a:gd name="T8" fmla="*/ 6 w 6"/>
                <a:gd name="T9" fmla="*/ 1 h 6"/>
                <a:gd name="T10" fmla="*/ 4 w 6"/>
                <a:gd name="T11" fmla="*/ 0 h 6"/>
                <a:gd name="T12" fmla="*/ 3 w 6"/>
                <a:gd name="T13" fmla="*/ 1 h 6"/>
                <a:gd name="T14" fmla="*/ 1 w 6"/>
                <a:gd name="T15" fmla="*/ 2 h 6"/>
                <a:gd name="T16" fmla="*/ 0 w 6"/>
                <a:gd name="T17" fmla="*/ 3 h 6"/>
                <a:gd name="T18" fmla="*/ 1 w 6"/>
                <a:gd name="T19" fmla="*/ 3 h 6"/>
                <a:gd name="T20" fmla="*/ 2 w 6"/>
                <a:gd name="T21" fmla="*/ 2 h 6"/>
                <a:gd name="T22" fmla="*/ 3 w 6"/>
                <a:gd name="T23" fmla="*/ 2 h 6"/>
                <a:gd name="T24" fmla="*/ 3 w 6"/>
                <a:gd name="T25" fmla="*/ 2 h 6"/>
                <a:gd name="T26" fmla="*/ 3 w 6"/>
                <a:gd name="T27" fmla="*/ 3 h 6"/>
                <a:gd name="T28" fmla="*/ 3 w 6"/>
                <a:gd name="T29" fmla="*/ 3 h 6"/>
                <a:gd name="T30" fmla="*/ 2 w 6"/>
                <a:gd name="T31" fmla="*/ 3 h 6"/>
                <a:gd name="T32" fmla="*/ 2 w 6"/>
                <a:gd name="T33" fmla="*/ 4 h 6"/>
                <a:gd name="T34" fmla="*/ 2 w 6"/>
                <a:gd name="T35" fmla="*/ 5 h 6"/>
                <a:gd name="T36" fmla="*/ 3 w 6"/>
                <a:gd name="T37" fmla="*/ 5 h 6"/>
                <a:gd name="T38" fmla="*/ 4 w 6"/>
                <a:gd name="T39" fmla="*/ 5 h 6"/>
                <a:gd name="T40" fmla="*/ 5 w 6"/>
                <a:gd name="T41"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6">
                  <a:moveTo>
                    <a:pt x="5" y="3"/>
                  </a:moveTo>
                  <a:cubicBezTo>
                    <a:pt x="4" y="3"/>
                    <a:pt x="4" y="3"/>
                    <a:pt x="4" y="3"/>
                  </a:cubicBezTo>
                  <a:cubicBezTo>
                    <a:pt x="3" y="3"/>
                    <a:pt x="4" y="3"/>
                    <a:pt x="5" y="3"/>
                  </a:cubicBezTo>
                  <a:cubicBezTo>
                    <a:pt x="5" y="2"/>
                    <a:pt x="5" y="2"/>
                    <a:pt x="5" y="2"/>
                  </a:cubicBezTo>
                  <a:cubicBezTo>
                    <a:pt x="5" y="2"/>
                    <a:pt x="6" y="2"/>
                    <a:pt x="6" y="1"/>
                  </a:cubicBezTo>
                  <a:cubicBezTo>
                    <a:pt x="5" y="1"/>
                    <a:pt x="5" y="1"/>
                    <a:pt x="4" y="0"/>
                  </a:cubicBezTo>
                  <a:cubicBezTo>
                    <a:pt x="4" y="0"/>
                    <a:pt x="4" y="1"/>
                    <a:pt x="3" y="1"/>
                  </a:cubicBezTo>
                  <a:cubicBezTo>
                    <a:pt x="3" y="1"/>
                    <a:pt x="2" y="2"/>
                    <a:pt x="1" y="2"/>
                  </a:cubicBezTo>
                  <a:cubicBezTo>
                    <a:pt x="1" y="2"/>
                    <a:pt x="0" y="3"/>
                    <a:pt x="0" y="3"/>
                  </a:cubicBezTo>
                  <a:cubicBezTo>
                    <a:pt x="0" y="4"/>
                    <a:pt x="1" y="3"/>
                    <a:pt x="1" y="3"/>
                  </a:cubicBezTo>
                  <a:cubicBezTo>
                    <a:pt x="1" y="3"/>
                    <a:pt x="2" y="3"/>
                    <a:pt x="2" y="2"/>
                  </a:cubicBezTo>
                  <a:cubicBezTo>
                    <a:pt x="2" y="2"/>
                    <a:pt x="3" y="2"/>
                    <a:pt x="3" y="2"/>
                  </a:cubicBezTo>
                  <a:cubicBezTo>
                    <a:pt x="3" y="2"/>
                    <a:pt x="3" y="2"/>
                    <a:pt x="3" y="2"/>
                  </a:cubicBezTo>
                  <a:cubicBezTo>
                    <a:pt x="3" y="2"/>
                    <a:pt x="3" y="3"/>
                    <a:pt x="3" y="3"/>
                  </a:cubicBezTo>
                  <a:cubicBezTo>
                    <a:pt x="3" y="3"/>
                    <a:pt x="3" y="3"/>
                    <a:pt x="3" y="3"/>
                  </a:cubicBezTo>
                  <a:cubicBezTo>
                    <a:pt x="3" y="3"/>
                    <a:pt x="2" y="3"/>
                    <a:pt x="2" y="3"/>
                  </a:cubicBezTo>
                  <a:cubicBezTo>
                    <a:pt x="2" y="4"/>
                    <a:pt x="2" y="4"/>
                    <a:pt x="2" y="4"/>
                  </a:cubicBezTo>
                  <a:cubicBezTo>
                    <a:pt x="2" y="4"/>
                    <a:pt x="1" y="5"/>
                    <a:pt x="2" y="5"/>
                  </a:cubicBezTo>
                  <a:cubicBezTo>
                    <a:pt x="2" y="6"/>
                    <a:pt x="3" y="5"/>
                    <a:pt x="3" y="5"/>
                  </a:cubicBezTo>
                  <a:cubicBezTo>
                    <a:pt x="3" y="5"/>
                    <a:pt x="4" y="5"/>
                    <a:pt x="4" y="5"/>
                  </a:cubicBezTo>
                  <a:cubicBezTo>
                    <a:pt x="5" y="4"/>
                    <a:pt x="5" y="4"/>
                    <a:pt x="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30">
              <a:extLst>
                <a:ext uri="{FF2B5EF4-FFF2-40B4-BE49-F238E27FC236}">
                  <a16:creationId xmlns:a16="http://schemas.microsoft.com/office/drawing/2014/main" id="{963F1B5D-C6FC-474F-8C30-FD83C45F5654}"/>
                </a:ext>
              </a:extLst>
            </p:cNvPr>
            <p:cNvSpPr>
              <a:spLocks/>
            </p:cNvSpPr>
            <p:nvPr userDrawn="1"/>
          </p:nvSpPr>
          <p:spPr bwMode="auto">
            <a:xfrm>
              <a:off x="795338" y="4714875"/>
              <a:ext cx="20638" cy="22225"/>
            </a:xfrm>
            <a:custGeom>
              <a:avLst/>
              <a:gdLst>
                <a:gd name="T0" fmla="*/ 1 w 3"/>
                <a:gd name="T1" fmla="*/ 3 h 3"/>
                <a:gd name="T2" fmla="*/ 2 w 3"/>
                <a:gd name="T3" fmla="*/ 3 h 3"/>
                <a:gd name="T4" fmla="*/ 1 w 3"/>
                <a:gd name="T5" fmla="*/ 0 h 3"/>
                <a:gd name="T6" fmla="*/ 0 w 3"/>
                <a:gd name="T7" fmla="*/ 1 h 3"/>
                <a:gd name="T8" fmla="*/ 0 w 3"/>
                <a:gd name="T9" fmla="*/ 2 h 3"/>
                <a:gd name="T10" fmla="*/ 1 w 3"/>
                <a:gd name="T11" fmla="*/ 3 h 3"/>
              </a:gdLst>
              <a:ahLst/>
              <a:cxnLst>
                <a:cxn ang="0">
                  <a:pos x="T0" y="T1"/>
                </a:cxn>
                <a:cxn ang="0">
                  <a:pos x="T2" y="T3"/>
                </a:cxn>
                <a:cxn ang="0">
                  <a:pos x="T4" y="T5"/>
                </a:cxn>
                <a:cxn ang="0">
                  <a:pos x="T6" y="T7"/>
                </a:cxn>
                <a:cxn ang="0">
                  <a:pos x="T8" y="T9"/>
                </a:cxn>
                <a:cxn ang="0">
                  <a:pos x="T10" y="T11"/>
                </a:cxn>
              </a:cxnLst>
              <a:rect l="0" t="0" r="r" b="b"/>
              <a:pathLst>
                <a:path w="3" h="3">
                  <a:moveTo>
                    <a:pt x="1" y="3"/>
                  </a:moveTo>
                  <a:cubicBezTo>
                    <a:pt x="2" y="3"/>
                    <a:pt x="2" y="3"/>
                    <a:pt x="2" y="3"/>
                  </a:cubicBezTo>
                  <a:cubicBezTo>
                    <a:pt x="3" y="2"/>
                    <a:pt x="2" y="0"/>
                    <a:pt x="1" y="0"/>
                  </a:cubicBezTo>
                  <a:cubicBezTo>
                    <a:pt x="1" y="0"/>
                    <a:pt x="0" y="0"/>
                    <a:pt x="0" y="1"/>
                  </a:cubicBezTo>
                  <a:cubicBezTo>
                    <a:pt x="0" y="1"/>
                    <a:pt x="0" y="2"/>
                    <a:pt x="0" y="2"/>
                  </a:cubicBezTo>
                  <a:cubicBezTo>
                    <a:pt x="0"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31">
              <a:extLst>
                <a:ext uri="{FF2B5EF4-FFF2-40B4-BE49-F238E27FC236}">
                  <a16:creationId xmlns:a16="http://schemas.microsoft.com/office/drawing/2014/main" id="{C3F27B65-AE22-4AB1-BA80-8F026676F106}"/>
                </a:ext>
              </a:extLst>
            </p:cNvPr>
            <p:cNvSpPr>
              <a:spLocks noEditPoints="1"/>
            </p:cNvSpPr>
            <p:nvPr userDrawn="1"/>
          </p:nvSpPr>
          <p:spPr bwMode="auto">
            <a:xfrm>
              <a:off x="774700" y="4737100"/>
              <a:ext cx="53975" cy="55563"/>
            </a:xfrm>
            <a:custGeom>
              <a:avLst/>
              <a:gdLst>
                <a:gd name="T0" fmla="*/ 7 w 8"/>
                <a:gd name="T1" fmla="*/ 1 h 8"/>
                <a:gd name="T2" fmla="*/ 7 w 8"/>
                <a:gd name="T3" fmla="*/ 0 h 8"/>
                <a:gd name="T4" fmla="*/ 6 w 8"/>
                <a:gd name="T5" fmla="*/ 1 h 8"/>
                <a:gd name="T6" fmla="*/ 6 w 8"/>
                <a:gd name="T7" fmla="*/ 2 h 8"/>
                <a:gd name="T8" fmla="*/ 4 w 8"/>
                <a:gd name="T9" fmla="*/ 3 h 8"/>
                <a:gd name="T10" fmla="*/ 3 w 8"/>
                <a:gd name="T11" fmla="*/ 3 h 8"/>
                <a:gd name="T12" fmla="*/ 3 w 8"/>
                <a:gd name="T13" fmla="*/ 4 h 8"/>
                <a:gd name="T14" fmla="*/ 2 w 8"/>
                <a:gd name="T15" fmla="*/ 4 h 8"/>
                <a:gd name="T16" fmla="*/ 1 w 8"/>
                <a:gd name="T17" fmla="*/ 4 h 8"/>
                <a:gd name="T18" fmla="*/ 1 w 8"/>
                <a:gd name="T19" fmla="*/ 4 h 8"/>
                <a:gd name="T20" fmla="*/ 0 w 8"/>
                <a:gd name="T21" fmla="*/ 5 h 8"/>
                <a:gd name="T22" fmla="*/ 0 w 8"/>
                <a:gd name="T23" fmla="*/ 5 h 8"/>
                <a:gd name="T24" fmla="*/ 0 w 8"/>
                <a:gd name="T25" fmla="*/ 7 h 8"/>
                <a:gd name="T26" fmla="*/ 1 w 8"/>
                <a:gd name="T27" fmla="*/ 8 h 8"/>
                <a:gd name="T28" fmla="*/ 2 w 8"/>
                <a:gd name="T29" fmla="*/ 7 h 8"/>
                <a:gd name="T30" fmla="*/ 3 w 8"/>
                <a:gd name="T31" fmla="*/ 6 h 8"/>
                <a:gd name="T32" fmla="*/ 4 w 8"/>
                <a:gd name="T33" fmla="*/ 5 h 8"/>
                <a:gd name="T34" fmla="*/ 4 w 8"/>
                <a:gd name="T35" fmla="*/ 4 h 8"/>
                <a:gd name="T36" fmla="*/ 5 w 8"/>
                <a:gd name="T37" fmla="*/ 5 h 8"/>
                <a:gd name="T38" fmla="*/ 6 w 8"/>
                <a:gd name="T39" fmla="*/ 6 h 8"/>
                <a:gd name="T40" fmla="*/ 7 w 8"/>
                <a:gd name="T41" fmla="*/ 7 h 8"/>
                <a:gd name="T42" fmla="*/ 8 w 8"/>
                <a:gd name="T43" fmla="*/ 6 h 8"/>
                <a:gd name="T44" fmla="*/ 7 w 8"/>
                <a:gd name="T45" fmla="*/ 4 h 8"/>
                <a:gd name="T46" fmla="*/ 7 w 8"/>
                <a:gd name="T47" fmla="*/ 1 h 8"/>
                <a:gd name="T48" fmla="*/ 6 w 8"/>
                <a:gd name="T49" fmla="*/ 5 h 8"/>
                <a:gd name="T50" fmla="*/ 5 w 8"/>
                <a:gd name="T51" fmla="*/ 4 h 8"/>
                <a:gd name="T52" fmla="*/ 5 w 8"/>
                <a:gd name="T53" fmla="*/ 4 h 8"/>
                <a:gd name="T54" fmla="*/ 6 w 8"/>
                <a:gd name="T55" fmla="*/ 3 h 8"/>
                <a:gd name="T56" fmla="*/ 6 w 8"/>
                <a:gd name="T57" fmla="*/ 4 h 8"/>
                <a:gd name="T58" fmla="*/ 6 w 8"/>
                <a:gd name="T59"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 h="8">
                  <a:moveTo>
                    <a:pt x="7" y="1"/>
                  </a:moveTo>
                  <a:cubicBezTo>
                    <a:pt x="7" y="0"/>
                    <a:pt x="7" y="0"/>
                    <a:pt x="7" y="0"/>
                  </a:cubicBezTo>
                  <a:cubicBezTo>
                    <a:pt x="6" y="0"/>
                    <a:pt x="6" y="0"/>
                    <a:pt x="6" y="1"/>
                  </a:cubicBezTo>
                  <a:cubicBezTo>
                    <a:pt x="6" y="1"/>
                    <a:pt x="6" y="2"/>
                    <a:pt x="6" y="2"/>
                  </a:cubicBezTo>
                  <a:cubicBezTo>
                    <a:pt x="5" y="2"/>
                    <a:pt x="4" y="3"/>
                    <a:pt x="4" y="3"/>
                  </a:cubicBezTo>
                  <a:cubicBezTo>
                    <a:pt x="4" y="3"/>
                    <a:pt x="3" y="3"/>
                    <a:pt x="3" y="3"/>
                  </a:cubicBezTo>
                  <a:cubicBezTo>
                    <a:pt x="3" y="3"/>
                    <a:pt x="3" y="4"/>
                    <a:pt x="3" y="4"/>
                  </a:cubicBezTo>
                  <a:cubicBezTo>
                    <a:pt x="2" y="4"/>
                    <a:pt x="2" y="4"/>
                    <a:pt x="2" y="4"/>
                  </a:cubicBezTo>
                  <a:cubicBezTo>
                    <a:pt x="2" y="4"/>
                    <a:pt x="2" y="4"/>
                    <a:pt x="1" y="4"/>
                  </a:cubicBezTo>
                  <a:cubicBezTo>
                    <a:pt x="1" y="4"/>
                    <a:pt x="1" y="4"/>
                    <a:pt x="1" y="4"/>
                  </a:cubicBezTo>
                  <a:cubicBezTo>
                    <a:pt x="0" y="4"/>
                    <a:pt x="0" y="5"/>
                    <a:pt x="0" y="5"/>
                  </a:cubicBezTo>
                  <a:cubicBezTo>
                    <a:pt x="0" y="5"/>
                    <a:pt x="0" y="5"/>
                    <a:pt x="0" y="5"/>
                  </a:cubicBezTo>
                  <a:cubicBezTo>
                    <a:pt x="0" y="6"/>
                    <a:pt x="0" y="7"/>
                    <a:pt x="0" y="7"/>
                  </a:cubicBezTo>
                  <a:cubicBezTo>
                    <a:pt x="0" y="7"/>
                    <a:pt x="1" y="8"/>
                    <a:pt x="1" y="8"/>
                  </a:cubicBezTo>
                  <a:cubicBezTo>
                    <a:pt x="2" y="8"/>
                    <a:pt x="2" y="7"/>
                    <a:pt x="2" y="7"/>
                  </a:cubicBezTo>
                  <a:cubicBezTo>
                    <a:pt x="2" y="7"/>
                    <a:pt x="3" y="6"/>
                    <a:pt x="3" y="6"/>
                  </a:cubicBezTo>
                  <a:cubicBezTo>
                    <a:pt x="3" y="6"/>
                    <a:pt x="3" y="5"/>
                    <a:pt x="4" y="5"/>
                  </a:cubicBezTo>
                  <a:cubicBezTo>
                    <a:pt x="4" y="5"/>
                    <a:pt x="4" y="4"/>
                    <a:pt x="4" y="4"/>
                  </a:cubicBezTo>
                  <a:cubicBezTo>
                    <a:pt x="5" y="4"/>
                    <a:pt x="5" y="5"/>
                    <a:pt x="5" y="5"/>
                  </a:cubicBezTo>
                  <a:cubicBezTo>
                    <a:pt x="6" y="6"/>
                    <a:pt x="6" y="6"/>
                    <a:pt x="6" y="6"/>
                  </a:cubicBezTo>
                  <a:cubicBezTo>
                    <a:pt x="6" y="6"/>
                    <a:pt x="6" y="7"/>
                    <a:pt x="7" y="7"/>
                  </a:cubicBezTo>
                  <a:cubicBezTo>
                    <a:pt x="7" y="7"/>
                    <a:pt x="7" y="6"/>
                    <a:pt x="8" y="6"/>
                  </a:cubicBezTo>
                  <a:cubicBezTo>
                    <a:pt x="8" y="5"/>
                    <a:pt x="8" y="4"/>
                    <a:pt x="7" y="4"/>
                  </a:cubicBezTo>
                  <a:cubicBezTo>
                    <a:pt x="7" y="3"/>
                    <a:pt x="8" y="1"/>
                    <a:pt x="7" y="1"/>
                  </a:cubicBezTo>
                  <a:close/>
                  <a:moveTo>
                    <a:pt x="6" y="5"/>
                  </a:moveTo>
                  <a:cubicBezTo>
                    <a:pt x="6" y="5"/>
                    <a:pt x="6" y="5"/>
                    <a:pt x="5" y="4"/>
                  </a:cubicBezTo>
                  <a:cubicBezTo>
                    <a:pt x="5" y="4"/>
                    <a:pt x="5" y="4"/>
                    <a:pt x="5" y="4"/>
                  </a:cubicBezTo>
                  <a:cubicBezTo>
                    <a:pt x="5" y="4"/>
                    <a:pt x="5" y="3"/>
                    <a:pt x="6" y="3"/>
                  </a:cubicBezTo>
                  <a:cubicBezTo>
                    <a:pt x="6" y="2"/>
                    <a:pt x="6" y="3"/>
                    <a:pt x="6" y="4"/>
                  </a:cubicBezTo>
                  <a:cubicBezTo>
                    <a:pt x="6" y="4"/>
                    <a:pt x="6" y="4"/>
                    <a:pt x="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32">
              <a:extLst>
                <a:ext uri="{FF2B5EF4-FFF2-40B4-BE49-F238E27FC236}">
                  <a16:creationId xmlns:a16="http://schemas.microsoft.com/office/drawing/2014/main" id="{350299C6-B66D-4E77-A59E-25AF729F3A60}"/>
                </a:ext>
              </a:extLst>
            </p:cNvPr>
            <p:cNvSpPr>
              <a:spLocks/>
            </p:cNvSpPr>
            <p:nvPr userDrawn="1"/>
          </p:nvSpPr>
          <p:spPr bwMode="auto">
            <a:xfrm>
              <a:off x="836613" y="4743450"/>
              <a:ext cx="14288" cy="34925"/>
            </a:xfrm>
            <a:custGeom>
              <a:avLst/>
              <a:gdLst>
                <a:gd name="T0" fmla="*/ 0 w 2"/>
                <a:gd name="T1" fmla="*/ 0 h 5"/>
                <a:gd name="T2" fmla="*/ 0 w 2"/>
                <a:gd name="T3" fmla="*/ 1 h 5"/>
                <a:gd name="T4" fmla="*/ 0 w 2"/>
                <a:gd name="T5" fmla="*/ 4 h 5"/>
                <a:gd name="T6" fmla="*/ 1 w 2"/>
                <a:gd name="T7" fmla="*/ 5 h 5"/>
                <a:gd name="T8" fmla="*/ 2 w 2"/>
                <a:gd name="T9" fmla="*/ 4 h 5"/>
                <a:gd name="T10" fmla="*/ 2 w 2"/>
                <a:gd name="T11" fmla="*/ 1 h 5"/>
                <a:gd name="T12" fmla="*/ 0 w 2"/>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0" y="0"/>
                  </a:moveTo>
                  <a:cubicBezTo>
                    <a:pt x="0" y="0"/>
                    <a:pt x="0" y="1"/>
                    <a:pt x="0" y="1"/>
                  </a:cubicBezTo>
                  <a:cubicBezTo>
                    <a:pt x="0" y="2"/>
                    <a:pt x="0" y="3"/>
                    <a:pt x="0" y="4"/>
                  </a:cubicBezTo>
                  <a:cubicBezTo>
                    <a:pt x="0" y="4"/>
                    <a:pt x="0" y="5"/>
                    <a:pt x="1" y="5"/>
                  </a:cubicBezTo>
                  <a:cubicBezTo>
                    <a:pt x="1" y="5"/>
                    <a:pt x="1" y="4"/>
                    <a:pt x="2" y="4"/>
                  </a:cubicBezTo>
                  <a:cubicBezTo>
                    <a:pt x="2" y="3"/>
                    <a:pt x="2" y="2"/>
                    <a:pt x="2"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33">
              <a:extLst>
                <a:ext uri="{FF2B5EF4-FFF2-40B4-BE49-F238E27FC236}">
                  <a16:creationId xmlns:a16="http://schemas.microsoft.com/office/drawing/2014/main" id="{3CA16A6B-A8D0-439E-AAAC-8D7DBF49D489}"/>
                </a:ext>
              </a:extLst>
            </p:cNvPr>
            <p:cNvSpPr>
              <a:spLocks noEditPoints="1"/>
            </p:cNvSpPr>
            <p:nvPr userDrawn="1"/>
          </p:nvSpPr>
          <p:spPr bwMode="auto">
            <a:xfrm>
              <a:off x="4686300" y="3575050"/>
              <a:ext cx="2784475" cy="1266825"/>
            </a:xfrm>
            <a:custGeom>
              <a:avLst/>
              <a:gdLst>
                <a:gd name="T0" fmla="*/ 384 w 403"/>
                <a:gd name="T1" fmla="*/ 114 h 181"/>
                <a:gd name="T2" fmla="*/ 315 w 403"/>
                <a:gd name="T3" fmla="*/ 64 h 181"/>
                <a:gd name="T4" fmla="*/ 233 w 403"/>
                <a:gd name="T5" fmla="*/ 25 h 181"/>
                <a:gd name="T6" fmla="*/ 225 w 403"/>
                <a:gd name="T7" fmla="*/ 16 h 181"/>
                <a:gd name="T8" fmla="*/ 201 w 403"/>
                <a:gd name="T9" fmla="*/ 0 h 181"/>
                <a:gd name="T10" fmla="*/ 167 w 403"/>
                <a:gd name="T11" fmla="*/ 17 h 181"/>
                <a:gd name="T12" fmla="*/ 176 w 403"/>
                <a:gd name="T13" fmla="*/ 25 h 181"/>
                <a:gd name="T14" fmla="*/ 62 w 403"/>
                <a:gd name="T15" fmla="*/ 87 h 181"/>
                <a:gd name="T16" fmla="*/ 19 w 403"/>
                <a:gd name="T17" fmla="*/ 115 h 181"/>
                <a:gd name="T18" fmla="*/ 18 w 403"/>
                <a:gd name="T19" fmla="*/ 181 h 181"/>
                <a:gd name="T20" fmla="*/ 225 w 403"/>
                <a:gd name="T21" fmla="*/ 181 h 181"/>
                <a:gd name="T22" fmla="*/ 220 w 403"/>
                <a:gd name="T23" fmla="*/ 5 h 181"/>
                <a:gd name="T24" fmla="*/ 182 w 403"/>
                <a:gd name="T25" fmla="*/ 5 h 181"/>
                <a:gd name="T26" fmla="*/ 182 w 403"/>
                <a:gd name="T27" fmla="*/ 5 h 181"/>
                <a:gd name="T28" fmla="*/ 219 w 403"/>
                <a:gd name="T29" fmla="*/ 18 h 181"/>
                <a:gd name="T30" fmla="*/ 168 w 403"/>
                <a:gd name="T31" fmla="*/ 19 h 181"/>
                <a:gd name="T32" fmla="*/ 187 w 403"/>
                <a:gd name="T33" fmla="*/ 33 h 181"/>
                <a:gd name="T34" fmla="*/ 178 w 403"/>
                <a:gd name="T35" fmla="*/ 25 h 181"/>
                <a:gd name="T36" fmla="*/ 189 w 403"/>
                <a:gd name="T37" fmla="*/ 44 h 181"/>
                <a:gd name="T38" fmla="*/ 197 w 403"/>
                <a:gd name="T39" fmla="*/ 92 h 181"/>
                <a:gd name="T40" fmla="*/ 206 w 403"/>
                <a:gd name="T41" fmla="*/ 75 h 181"/>
                <a:gd name="T42" fmla="*/ 197 w 403"/>
                <a:gd name="T43" fmla="*/ 101 h 181"/>
                <a:gd name="T44" fmla="*/ 197 w 403"/>
                <a:gd name="T45" fmla="*/ 62 h 181"/>
                <a:gd name="T46" fmla="*/ 206 w 403"/>
                <a:gd name="T47" fmla="*/ 114 h 181"/>
                <a:gd name="T48" fmla="*/ 197 w 403"/>
                <a:gd name="T49" fmla="*/ 53 h 181"/>
                <a:gd name="T50" fmla="*/ 206 w 403"/>
                <a:gd name="T51" fmla="*/ 123 h 181"/>
                <a:gd name="T52" fmla="*/ 197 w 403"/>
                <a:gd name="T53" fmla="*/ 49 h 181"/>
                <a:gd name="T54" fmla="*/ 195 w 403"/>
                <a:gd name="T55" fmla="*/ 52 h 181"/>
                <a:gd name="T56" fmla="*/ 195 w 403"/>
                <a:gd name="T57" fmla="*/ 61 h 181"/>
                <a:gd name="T58" fmla="*/ 195 w 403"/>
                <a:gd name="T59" fmla="*/ 83 h 181"/>
                <a:gd name="T60" fmla="*/ 195 w 403"/>
                <a:gd name="T61" fmla="*/ 102 h 181"/>
                <a:gd name="T62" fmla="*/ 195 w 403"/>
                <a:gd name="T63" fmla="*/ 115 h 181"/>
                <a:gd name="T64" fmla="*/ 189 w 403"/>
                <a:gd name="T65" fmla="*/ 140 h 181"/>
                <a:gd name="T66" fmla="*/ 197 w 403"/>
                <a:gd name="T67" fmla="*/ 140 h 181"/>
                <a:gd name="T68" fmla="*/ 208 w 403"/>
                <a:gd name="T69" fmla="*/ 140 h 181"/>
                <a:gd name="T70" fmla="*/ 214 w 403"/>
                <a:gd name="T71" fmla="*/ 33 h 181"/>
                <a:gd name="T72" fmla="*/ 189 w 403"/>
                <a:gd name="T73" fmla="*/ 145 h 181"/>
                <a:gd name="T74" fmla="*/ 216 w 403"/>
                <a:gd name="T75" fmla="*/ 179 h 181"/>
                <a:gd name="T76" fmla="*/ 227 w 403"/>
                <a:gd name="T77" fmla="*/ 179 h 181"/>
                <a:gd name="T78" fmla="*/ 382 w 403"/>
                <a:gd name="T79" fmla="*/ 115 h 181"/>
                <a:gd name="T80" fmla="*/ 227 w 403"/>
                <a:gd name="T81" fmla="*/ 72 h 181"/>
                <a:gd name="T82" fmla="*/ 384 w 403"/>
                <a:gd name="T83" fmla="*/ 113 h 181"/>
                <a:gd name="T84" fmla="*/ 341 w 403"/>
                <a:gd name="T85" fmla="*/ 89 h 181"/>
                <a:gd name="T86" fmla="*/ 315 w 403"/>
                <a:gd name="T87" fmla="*/ 70 h 181"/>
                <a:gd name="T88" fmla="*/ 310 w 403"/>
                <a:gd name="T89" fmla="*/ 67 h 181"/>
                <a:gd name="T90" fmla="*/ 93 w 403"/>
                <a:gd name="T91" fmla="*/ 67 h 181"/>
                <a:gd name="T92" fmla="*/ 65 w 403"/>
                <a:gd name="T93" fmla="*/ 90 h 181"/>
                <a:gd name="T94" fmla="*/ 8 w 403"/>
                <a:gd name="T95" fmla="*/ 107 h 181"/>
                <a:gd name="T96" fmla="*/ 176 w 403"/>
                <a:gd name="T97" fmla="*/ 113 h 181"/>
                <a:gd name="T98" fmla="*/ 21 w 403"/>
                <a:gd name="T99" fmla="*/ 117 h 181"/>
                <a:gd name="T100" fmla="*/ 176 w 403"/>
                <a:gd name="T101" fmla="*/ 179 h 181"/>
                <a:gd name="T102" fmla="*/ 214 w 403"/>
                <a:gd name="T103" fmla="*/ 14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3" h="181">
                  <a:moveTo>
                    <a:pt x="384" y="179"/>
                  </a:moveTo>
                  <a:cubicBezTo>
                    <a:pt x="384" y="179"/>
                    <a:pt x="384" y="179"/>
                    <a:pt x="384" y="179"/>
                  </a:cubicBezTo>
                  <a:cubicBezTo>
                    <a:pt x="384" y="115"/>
                    <a:pt x="384" y="115"/>
                    <a:pt x="384" y="115"/>
                  </a:cubicBezTo>
                  <a:cubicBezTo>
                    <a:pt x="384" y="115"/>
                    <a:pt x="384" y="115"/>
                    <a:pt x="384" y="115"/>
                  </a:cubicBezTo>
                  <a:cubicBezTo>
                    <a:pt x="384" y="115"/>
                    <a:pt x="384" y="115"/>
                    <a:pt x="384" y="114"/>
                  </a:cubicBezTo>
                  <a:cubicBezTo>
                    <a:pt x="403" y="105"/>
                    <a:pt x="403" y="105"/>
                    <a:pt x="403" y="105"/>
                  </a:cubicBezTo>
                  <a:cubicBezTo>
                    <a:pt x="403" y="104"/>
                    <a:pt x="403" y="104"/>
                    <a:pt x="403" y="104"/>
                  </a:cubicBezTo>
                  <a:cubicBezTo>
                    <a:pt x="403" y="103"/>
                    <a:pt x="403" y="103"/>
                    <a:pt x="403" y="103"/>
                  </a:cubicBezTo>
                  <a:cubicBezTo>
                    <a:pt x="341" y="87"/>
                    <a:pt x="341" y="87"/>
                    <a:pt x="341" y="87"/>
                  </a:cubicBezTo>
                  <a:cubicBezTo>
                    <a:pt x="315" y="64"/>
                    <a:pt x="315" y="64"/>
                    <a:pt x="315" y="64"/>
                  </a:cubicBezTo>
                  <a:cubicBezTo>
                    <a:pt x="315" y="63"/>
                    <a:pt x="315" y="63"/>
                    <a:pt x="314" y="63"/>
                  </a:cubicBezTo>
                  <a:cubicBezTo>
                    <a:pt x="310" y="65"/>
                    <a:pt x="310" y="65"/>
                    <a:pt x="310" y="65"/>
                  </a:cubicBezTo>
                  <a:cubicBezTo>
                    <a:pt x="227" y="65"/>
                    <a:pt x="227" y="65"/>
                    <a:pt x="227" y="65"/>
                  </a:cubicBezTo>
                  <a:cubicBezTo>
                    <a:pt x="227" y="25"/>
                    <a:pt x="227" y="25"/>
                    <a:pt x="227" y="25"/>
                  </a:cubicBezTo>
                  <a:cubicBezTo>
                    <a:pt x="233" y="25"/>
                    <a:pt x="233" y="25"/>
                    <a:pt x="233" y="25"/>
                  </a:cubicBezTo>
                  <a:cubicBezTo>
                    <a:pt x="233" y="25"/>
                    <a:pt x="234" y="25"/>
                    <a:pt x="234" y="24"/>
                  </a:cubicBezTo>
                  <a:cubicBezTo>
                    <a:pt x="237" y="17"/>
                    <a:pt x="237" y="17"/>
                    <a:pt x="237" y="17"/>
                  </a:cubicBezTo>
                  <a:cubicBezTo>
                    <a:pt x="237" y="17"/>
                    <a:pt x="237" y="17"/>
                    <a:pt x="237" y="16"/>
                  </a:cubicBezTo>
                  <a:cubicBezTo>
                    <a:pt x="237" y="16"/>
                    <a:pt x="237" y="16"/>
                    <a:pt x="236" y="16"/>
                  </a:cubicBezTo>
                  <a:cubicBezTo>
                    <a:pt x="225" y="16"/>
                    <a:pt x="225" y="16"/>
                    <a:pt x="225" y="16"/>
                  </a:cubicBezTo>
                  <a:cubicBezTo>
                    <a:pt x="222" y="4"/>
                    <a:pt x="222" y="4"/>
                    <a:pt x="222" y="4"/>
                  </a:cubicBezTo>
                  <a:cubicBezTo>
                    <a:pt x="222" y="4"/>
                    <a:pt x="222" y="3"/>
                    <a:pt x="221" y="3"/>
                  </a:cubicBezTo>
                  <a:cubicBezTo>
                    <a:pt x="206" y="3"/>
                    <a:pt x="206" y="3"/>
                    <a:pt x="206" y="3"/>
                  </a:cubicBezTo>
                  <a:cubicBezTo>
                    <a:pt x="203" y="0"/>
                    <a:pt x="203" y="0"/>
                    <a:pt x="203" y="0"/>
                  </a:cubicBezTo>
                  <a:cubicBezTo>
                    <a:pt x="202" y="0"/>
                    <a:pt x="202" y="0"/>
                    <a:pt x="201" y="0"/>
                  </a:cubicBezTo>
                  <a:cubicBezTo>
                    <a:pt x="198" y="3"/>
                    <a:pt x="198" y="3"/>
                    <a:pt x="198" y="3"/>
                  </a:cubicBezTo>
                  <a:cubicBezTo>
                    <a:pt x="181" y="3"/>
                    <a:pt x="181" y="3"/>
                    <a:pt x="181" y="3"/>
                  </a:cubicBezTo>
                  <a:cubicBezTo>
                    <a:pt x="181" y="3"/>
                    <a:pt x="180" y="4"/>
                    <a:pt x="180" y="4"/>
                  </a:cubicBezTo>
                  <a:cubicBezTo>
                    <a:pt x="178" y="17"/>
                    <a:pt x="178" y="17"/>
                    <a:pt x="178" y="17"/>
                  </a:cubicBezTo>
                  <a:cubicBezTo>
                    <a:pt x="167" y="17"/>
                    <a:pt x="167" y="17"/>
                    <a:pt x="167" y="17"/>
                  </a:cubicBezTo>
                  <a:cubicBezTo>
                    <a:pt x="166" y="17"/>
                    <a:pt x="166" y="17"/>
                    <a:pt x="166" y="17"/>
                  </a:cubicBezTo>
                  <a:cubicBezTo>
                    <a:pt x="165" y="17"/>
                    <a:pt x="165" y="18"/>
                    <a:pt x="166" y="18"/>
                  </a:cubicBezTo>
                  <a:cubicBezTo>
                    <a:pt x="169" y="25"/>
                    <a:pt x="169" y="25"/>
                    <a:pt x="169" y="25"/>
                  </a:cubicBezTo>
                  <a:cubicBezTo>
                    <a:pt x="169" y="25"/>
                    <a:pt x="170" y="25"/>
                    <a:pt x="170" y="25"/>
                  </a:cubicBezTo>
                  <a:cubicBezTo>
                    <a:pt x="176" y="25"/>
                    <a:pt x="176" y="25"/>
                    <a:pt x="176" y="25"/>
                  </a:cubicBezTo>
                  <a:cubicBezTo>
                    <a:pt x="176" y="65"/>
                    <a:pt x="176" y="65"/>
                    <a:pt x="176" y="65"/>
                  </a:cubicBezTo>
                  <a:cubicBezTo>
                    <a:pt x="93" y="65"/>
                    <a:pt x="93" y="65"/>
                    <a:pt x="93" y="65"/>
                  </a:cubicBezTo>
                  <a:cubicBezTo>
                    <a:pt x="89" y="63"/>
                    <a:pt x="89" y="63"/>
                    <a:pt x="89" y="63"/>
                  </a:cubicBezTo>
                  <a:cubicBezTo>
                    <a:pt x="88" y="63"/>
                    <a:pt x="88" y="63"/>
                    <a:pt x="88" y="64"/>
                  </a:cubicBezTo>
                  <a:cubicBezTo>
                    <a:pt x="62" y="87"/>
                    <a:pt x="62" y="87"/>
                    <a:pt x="62" y="87"/>
                  </a:cubicBezTo>
                  <a:cubicBezTo>
                    <a:pt x="0" y="103"/>
                    <a:pt x="0" y="103"/>
                    <a:pt x="0" y="103"/>
                  </a:cubicBezTo>
                  <a:cubicBezTo>
                    <a:pt x="0" y="103"/>
                    <a:pt x="0" y="103"/>
                    <a:pt x="0" y="104"/>
                  </a:cubicBezTo>
                  <a:cubicBezTo>
                    <a:pt x="0" y="104"/>
                    <a:pt x="0" y="104"/>
                    <a:pt x="0" y="105"/>
                  </a:cubicBezTo>
                  <a:cubicBezTo>
                    <a:pt x="18" y="114"/>
                    <a:pt x="18" y="114"/>
                    <a:pt x="18" y="114"/>
                  </a:cubicBezTo>
                  <a:cubicBezTo>
                    <a:pt x="19" y="115"/>
                    <a:pt x="19" y="115"/>
                    <a:pt x="19" y="115"/>
                  </a:cubicBezTo>
                  <a:cubicBezTo>
                    <a:pt x="19" y="115"/>
                    <a:pt x="19" y="115"/>
                    <a:pt x="19" y="115"/>
                  </a:cubicBezTo>
                  <a:cubicBezTo>
                    <a:pt x="19" y="179"/>
                    <a:pt x="19" y="179"/>
                    <a:pt x="19" y="179"/>
                  </a:cubicBezTo>
                  <a:cubicBezTo>
                    <a:pt x="18" y="179"/>
                    <a:pt x="18" y="179"/>
                    <a:pt x="18" y="179"/>
                  </a:cubicBezTo>
                  <a:cubicBezTo>
                    <a:pt x="18" y="179"/>
                    <a:pt x="17" y="179"/>
                    <a:pt x="17" y="180"/>
                  </a:cubicBezTo>
                  <a:cubicBezTo>
                    <a:pt x="17" y="181"/>
                    <a:pt x="18" y="181"/>
                    <a:pt x="18" y="181"/>
                  </a:cubicBezTo>
                  <a:cubicBezTo>
                    <a:pt x="178" y="181"/>
                    <a:pt x="178" y="181"/>
                    <a:pt x="178" y="181"/>
                  </a:cubicBezTo>
                  <a:cubicBezTo>
                    <a:pt x="179" y="181"/>
                    <a:pt x="179" y="181"/>
                    <a:pt x="179" y="181"/>
                  </a:cubicBezTo>
                  <a:cubicBezTo>
                    <a:pt x="188" y="181"/>
                    <a:pt x="188" y="181"/>
                    <a:pt x="188" y="181"/>
                  </a:cubicBezTo>
                  <a:cubicBezTo>
                    <a:pt x="215" y="181"/>
                    <a:pt x="215" y="181"/>
                    <a:pt x="215" y="181"/>
                  </a:cubicBezTo>
                  <a:cubicBezTo>
                    <a:pt x="225" y="181"/>
                    <a:pt x="225" y="181"/>
                    <a:pt x="225" y="181"/>
                  </a:cubicBezTo>
                  <a:cubicBezTo>
                    <a:pt x="225" y="181"/>
                    <a:pt x="225" y="181"/>
                    <a:pt x="225" y="181"/>
                  </a:cubicBezTo>
                  <a:cubicBezTo>
                    <a:pt x="384" y="181"/>
                    <a:pt x="384" y="181"/>
                    <a:pt x="384" y="181"/>
                  </a:cubicBezTo>
                  <a:cubicBezTo>
                    <a:pt x="384" y="181"/>
                    <a:pt x="385" y="181"/>
                    <a:pt x="385" y="180"/>
                  </a:cubicBezTo>
                  <a:cubicBezTo>
                    <a:pt x="385" y="179"/>
                    <a:pt x="384" y="179"/>
                    <a:pt x="384" y="179"/>
                  </a:cubicBezTo>
                  <a:close/>
                  <a:moveTo>
                    <a:pt x="220" y="5"/>
                  </a:moveTo>
                  <a:cubicBezTo>
                    <a:pt x="223" y="16"/>
                    <a:pt x="223" y="16"/>
                    <a:pt x="223" y="16"/>
                  </a:cubicBezTo>
                  <a:cubicBezTo>
                    <a:pt x="220" y="16"/>
                    <a:pt x="220" y="16"/>
                    <a:pt x="220" y="16"/>
                  </a:cubicBezTo>
                  <a:cubicBezTo>
                    <a:pt x="208" y="5"/>
                    <a:pt x="208" y="5"/>
                    <a:pt x="208" y="5"/>
                  </a:cubicBezTo>
                  <a:lnTo>
                    <a:pt x="220" y="5"/>
                  </a:lnTo>
                  <a:close/>
                  <a:moveTo>
                    <a:pt x="182" y="5"/>
                  </a:moveTo>
                  <a:cubicBezTo>
                    <a:pt x="196" y="5"/>
                    <a:pt x="196" y="5"/>
                    <a:pt x="196" y="5"/>
                  </a:cubicBezTo>
                  <a:cubicBezTo>
                    <a:pt x="185" y="16"/>
                    <a:pt x="185" y="16"/>
                    <a:pt x="185" y="16"/>
                  </a:cubicBezTo>
                  <a:cubicBezTo>
                    <a:pt x="185" y="16"/>
                    <a:pt x="185" y="16"/>
                    <a:pt x="185" y="16"/>
                  </a:cubicBezTo>
                  <a:cubicBezTo>
                    <a:pt x="180" y="16"/>
                    <a:pt x="180" y="16"/>
                    <a:pt x="180" y="16"/>
                  </a:cubicBezTo>
                  <a:lnTo>
                    <a:pt x="182" y="5"/>
                  </a:lnTo>
                  <a:close/>
                  <a:moveTo>
                    <a:pt x="168" y="19"/>
                  </a:moveTo>
                  <a:cubicBezTo>
                    <a:pt x="185" y="19"/>
                    <a:pt x="185" y="19"/>
                    <a:pt x="185" y="19"/>
                  </a:cubicBezTo>
                  <a:cubicBezTo>
                    <a:pt x="185" y="19"/>
                    <a:pt x="185" y="19"/>
                    <a:pt x="185" y="18"/>
                  </a:cubicBezTo>
                  <a:cubicBezTo>
                    <a:pt x="202" y="2"/>
                    <a:pt x="202" y="2"/>
                    <a:pt x="202" y="2"/>
                  </a:cubicBezTo>
                  <a:cubicBezTo>
                    <a:pt x="219" y="18"/>
                    <a:pt x="219" y="18"/>
                    <a:pt x="219" y="18"/>
                  </a:cubicBezTo>
                  <a:cubicBezTo>
                    <a:pt x="219" y="18"/>
                    <a:pt x="219" y="18"/>
                    <a:pt x="219" y="18"/>
                  </a:cubicBezTo>
                  <a:cubicBezTo>
                    <a:pt x="235" y="18"/>
                    <a:pt x="235" y="18"/>
                    <a:pt x="235" y="18"/>
                  </a:cubicBezTo>
                  <a:cubicBezTo>
                    <a:pt x="232" y="23"/>
                    <a:pt x="232" y="23"/>
                    <a:pt x="232" y="23"/>
                  </a:cubicBezTo>
                  <a:cubicBezTo>
                    <a:pt x="170" y="23"/>
                    <a:pt x="170" y="23"/>
                    <a:pt x="170" y="23"/>
                  </a:cubicBezTo>
                  <a:lnTo>
                    <a:pt x="168" y="19"/>
                  </a:lnTo>
                  <a:close/>
                  <a:moveTo>
                    <a:pt x="179" y="179"/>
                  </a:moveTo>
                  <a:cubicBezTo>
                    <a:pt x="179" y="179"/>
                    <a:pt x="179" y="179"/>
                    <a:pt x="178" y="179"/>
                  </a:cubicBezTo>
                  <a:cubicBezTo>
                    <a:pt x="178" y="179"/>
                    <a:pt x="178" y="179"/>
                    <a:pt x="178" y="179"/>
                  </a:cubicBezTo>
                  <a:cubicBezTo>
                    <a:pt x="178" y="33"/>
                    <a:pt x="178" y="33"/>
                    <a:pt x="178" y="33"/>
                  </a:cubicBezTo>
                  <a:cubicBezTo>
                    <a:pt x="187" y="33"/>
                    <a:pt x="187" y="33"/>
                    <a:pt x="187" y="33"/>
                  </a:cubicBezTo>
                  <a:cubicBezTo>
                    <a:pt x="187" y="179"/>
                    <a:pt x="187" y="179"/>
                    <a:pt x="187" y="179"/>
                  </a:cubicBezTo>
                  <a:lnTo>
                    <a:pt x="179" y="179"/>
                  </a:lnTo>
                  <a:close/>
                  <a:moveTo>
                    <a:pt x="225" y="31"/>
                  </a:moveTo>
                  <a:cubicBezTo>
                    <a:pt x="178" y="31"/>
                    <a:pt x="178" y="31"/>
                    <a:pt x="178" y="31"/>
                  </a:cubicBezTo>
                  <a:cubicBezTo>
                    <a:pt x="178" y="25"/>
                    <a:pt x="178" y="25"/>
                    <a:pt x="178" y="25"/>
                  </a:cubicBezTo>
                  <a:cubicBezTo>
                    <a:pt x="225" y="25"/>
                    <a:pt x="225" y="25"/>
                    <a:pt x="225" y="25"/>
                  </a:cubicBezTo>
                  <a:lnTo>
                    <a:pt x="225" y="31"/>
                  </a:lnTo>
                  <a:close/>
                  <a:moveTo>
                    <a:pt x="214" y="47"/>
                  </a:moveTo>
                  <a:cubicBezTo>
                    <a:pt x="189" y="47"/>
                    <a:pt x="189" y="47"/>
                    <a:pt x="189" y="47"/>
                  </a:cubicBezTo>
                  <a:cubicBezTo>
                    <a:pt x="189" y="44"/>
                    <a:pt x="189" y="44"/>
                    <a:pt x="189" y="44"/>
                  </a:cubicBezTo>
                  <a:cubicBezTo>
                    <a:pt x="214" y="44"/>
                    <a:pt x="214" y="44"/>
                    <a:pt x="214" y="44"/>
                  </a:cubicBezTo>
                  <a:lnTo>
                    <a:pt x="214" y="47"/>
                  </a:lnTo>
                  <a:close/>
                  <a:moveTo>
                    <a:pt x="206" y="84"/>
                  </a:moveTo>
                  <a:cubicBezTo>
                    <a:pt x="206" y="92"/>
                    <a:pt x="206" y="92"/>
                    <a:pt x="206" y="92"/>
                  </a:cubicBezTo>
                  <a:cubicBezTo>
                    <a:pt x="197" y="92"/>
                    <a:pt x="197" y="92"/>
                    <a:pt x="197" y="92"/>
                  </a:cubicBezTo>
                  <a:cubicBezTo>
                    <a:pt x="197" y="84"/>
                    <a:pt x="197" y="84"/>
                    <a:pt x="197" y="84"/>
                  </a:cubicBezTo>
                  <a:lnTo>
                    <a:pt x="206" y="84"/>
                  </a:lnTo>
                  <a:close/>
                  <a:moveTo>
                    <a:pt x="197" y="82"/>
                  </a:moveTo>
                  <a:cubicBezTo>
                    <a:pt x="197" y="75"/>
                    <a:pt x="197" y="75"/>
                    <a:pt x="197" y="75"/>
                  </a:cubicBezTo>
                  <a:cubicBezTo>
                    <a:pt x="206" y="75"/>
                    <a:pt x="206" y="75"/>
                    <a:pt x="206" y="75"/>
                  </a:cubicBezTo>
                  <a:cubicBezTo>
                    <a:pt x="206" y="82"/>
                    <a:pt x="206" y="82"/>
                    <a:pt x="206" y="82"/>
                  </a:cubicBezTo>
                  <a:lnTo>
                    <a:pt x="197" y="82"/>
                  </a:lnTo>
                  <a:close/>
                  <a:moveTo>
                    <a:pt x="206" y="94"/>
                  </a:moveTo>
                  <a:cubicBezTo>
                    <a:pt x="206" y="101"/>
                    <a:pt x="206" y="101"/>
                    <a:pt x="206" y="101"/>
                  </a:cubicBezTo>
                  <a:cubicBezTo>
                    <a:pt x="197" y="101"/>
                    <a:pt x="197" y="101"/>
                    <a:pt x="197" y="101"/>
                  </a:cubicBezTo>
                  <a:cubicBezTo>
                    <a:pt x="197" y="94"/>
                    <a:pt x="197" y="94"/>
                    <a:pt x="197" y="94"/>
                  </a:cubicBezTo>
                  <a:lnTo>
                    <a:pt x="206" y="94"/>
                  </a:lnTo>
                  <a:close/>
                  <a:moveTo>
                    <a:pt x="206" y="73"/>
                  </a:moveTo>
                  <a:cubicBezTo>
                    <a:pt x="197" y="73"/>
                    <a:pt x="197" y="73"/>
                    <a:pt x="197" y="73"/>
                  </a:cubicBezTo>
                  <a:cubicBezTo>
                    <a:pt x="197" y="62"/>
                    <a:pt x="197" y="62"/>
                    <a:pt x="197" y="62"/>
                  </a:cubicBezTo>
                  <a:cubicBezTo>
                    <a:pt x="206" y="62"/>
                    <a:pt x="206" y="62"/>
                    <a:pt x="206" y="62"/>
                  </a:cubicBezTo>
                  <a:lnTo>
                    <a:pt x="206" y="73"/>
                  </a:lnTo>
                  <a:close/>
                  <a:moveTo>
                    <a:pt x="197" y="103"/>
                  </a:moveTo>
                  <a:cubicBezTo>
                    <a:pt x="206" y="103"/>
                    <a:pt x="206" y="103"/>
                    <a:pt x="206" y="103"/>
                  </a:cubicBezTo>
                  <a:cubicBezTo>
                    <a:pt x="206" y="114"/>
                    <a:pt x="206" y="114"/>
                    <a:pt x="206" y="114"/>
                  </a:cubicBezTo>
                  <a:cubicBezTo>
                    <a:pt x="197" y="114"/>
                    <a:pt x="197" y="114"/>
                    <a:pt x="197" y="114"/>
                  </a:cubicBezTo>
                  <a:lnTo>
                    <a:pt x="197" y="103"/>
                  </a:lnTo>
                  <a:close/>
                  <a:moveTo>
                    <a:pt x="206" y="60"/>
                  </a:moveTo>
                  <a:cubicBezTo>
                    <a:pt x="197" y="60"/>
                    <a:pt x="197" y="60"/>
                    <a:pt x="197" y="60"/>
                  </a:cubicBezTo>
                  <a:cubicBezTo>
                    <a:pt x="197" y="53"/>
                    <a:pt x="197" y="53"/>
                    <a:pt x="197" y="53"/>
                  </a:cubicBezTo>
                  <a:cubicBezTo>
                    <a:pt x="206" y="53"/>
                    <a:pt x="206" y="53"/>
                    <a:pt x="206" y="53"/>
                  </a:cubicBezTo>
                  <a:lnTo>
                    <a:pt x="206" y="60"/>
                  </a:lnTo>
                  <a:close/>
                  <a:moveTo>
                    <a:pt x="197" y="116"/>
                  </a:moveTo>
                  <a:cubicBezTo>
                    <a:pt x="206" y="116"/>
                    <a:pt x="206" y="116"/>
                    <a:pt x="206" y="116"/>
                  </a:cubicBezTo>
                  <a:cubicBezTo>
                    <a:pt x="206" y="123"/>
                    <a:pt x="206" y="123"/>
                    <a:pt x="206" y="123"/>
                  </a:cubicBezTo>
                  <a:cubicBezTo>
                    <a:pt x="197" y="123"/>
                    <a:pt x="197" y="123"/>
                    <a:pt x="197" y="123"/>
                  </a:cubicBezTo>
                  <a:lnTo>
                    <a:pt x="197" y="116"/>
                  </a:lnTo>
                  <a:close/>
                  <a:moveTo>
                    <a:pt x="206" y="51"/>
                  </a:moveTo>
                  <a:cubicBezTo>
                    <a:pt x="197" y="51"/>
                    <a:pt x="197" y="51"/>
                    <a:pt x="197" y="51"/>
                  </a:cubicBezTo>
                  <a:cubicBezTo>
                    <a:pt x="197" y="49"/>
                    <a:pt x="197" y="49"/>
                    <a:pt x="197" y="49"/>
                  </a:cubicBezTo>
                  <a:cubicBezTo>
                    <a:pt x="206" y="49"/>
                    <a:pt x="206" y="49"/>
                    <a:pt x="206" y="49"/>
                  </a:cubicBezTo>
                  <a:lnTo>
                    <a:pt x="206" y="51"/>
                  </a:lnTo>
                  <a:close/>
                  <a:moveTo>
                    <a:pt x="189" y="49"/>
                  </a:moveTo>
                  <a:cubicBezTo>
                    <a:pt x="195" y="49"/>
                    <a:pt x="195" y="49"/>
                    <a:pt x="195" y="49"/>
                  </a:cubicBezTo>
                  <a:cubicBezTo>
                    <a:pt x="195" y="52"/>
                    <a:pt x="195" y="52"/>
                    <a:pt x="195" y="52"/>
                  </a:cubicBezTo>
                  <a:cubicBezTo>
                    <a:pt x="195" y="52"/>
                    <a:pt x="195" y="52"/>
                    <a:pt x="195" y="52"/>
                  </a:cubicBezTo>
                  <a:cubicBezTo>
                    <a:pt x="195" y="52"/>
                    <a:pt x="195" y="52"/>
                    <a:pt x="195" y="52"/>
                  </a:cubicBezTo>
                  <a:cubicBezTo>
                    <a:pt x="195" y="61"/>
                    <a:pt x="195" y="61"/>
                    <a:pt x="195" y="61"/>
                  </a:cubicBezTo>
                  <a:cubicBezTo>
                    <a:pt x="195" y="61"/>
                    <a:pt x="195" y="61"/>
                    <a:pt x="195" y="61"/>
                  </a:cubicBezTo>
                  <a:cubicBezTo>
                    <a:pt x="195" y="61"/>
                    <a:pt x="195" y="61"/>
                    <a:pt x="195" y="61"/>
                  </a:cubicBezTo>
                  <a:cubicBezTo>
                    <a:pt x="195" y="74"/>
                    <a:pt x="195" y="74"/>
                    <a:pt x="195" y="74"/>
                  </a:cubicBezTo>
                  <a:cubicBezTo>
                    <a:pt x="195" y="74"/>
                    <a:pt x="195" y="74"/>
                    <a:pt x="195" y="74"/>
                  </a:cubicBezTo>
                  <a:cubicBezTo>
                    <a:pt x="195" y="74"/>
                    <a:pt x="195" y="74"/>
                    <a:pt x="195" y="74"/>
                  </a:cubicBezTo>
                  <a:cubicBezTo>
                    <a:pt x="195" y="83"/>
                    <a:pt x="195" y="83"/>
                    <a:pt x="195" y="83"/>
                  </a:cubicBezTo>
                  <a:cubicBezTo>
                    <a:pt x="195" y="83"/>
                    <a:pt x="195" y="83"/>
                    <a:pt x="195" y="83"/>
                  </a:cubicBezTo>
                  <a:cubicBezTo>
                    <a:pt x="195" y="83"/>
                    <a:pt x="195" y="83"/>
                    <a:pt x="195" y="83"/>
                  </a:cubicBezTo>
                  <a:cubicBezTo>
                    <a:pt x="195" y="93"/>
                    <a:pt x="195" y="93"/>
                    <a:pt x="195" y="93"/>
                  </a:cubicBezTo>
                  <a:cubicBezTo>
                    <a:pt x="195" y="93"/>
                    <a:pt x="195" y="93"/>
                    <a:pt x="195" y="93"/>
                  </a:cubicBezTo>
                  <a:cubicBezTo>
                    <a:pt x="195" y="94"/>
                    <a:pt x="195" y="94"/>
                    <a:pt x="195" y="94"/>
                  </a:cubicBezTo>
                  <a:cubicBezTo>
                    <a:pt x="195" y="102"/>
                    <a:pt x="195" y="102"/>
                    <a:pt x="195" y="102"/>
                  </a:cubicBezTo>
                  <a:cubicBezTo>
                    <a:pt x="195" y="102"/>
                    <a:pt x="195" y="102"/>
                    <a:pt x="195" y="102"/>
                  </a:cubicBezTo>
                  <a:cubicBezTo>
                    <a:pt x="195" y="103"/>
                    <a:pt x="195" y="103"/>
                    <a:pt x="195" y="103"/>
                  </a:cubicBezTo>
                  <a:cubicBezTo>
                    <a:pt x="195" y="115"/>
                    <a:pt x="195" y="115"/>
                    <a:pt x="195" y="115"/>
                  </a:cubicBezTo>
                  <a:cubicBezTo>
                    <a:pt x="195" y="115"/>
                    <a:pt x="195" y="115"/>
                    <a:pt x="195" y="115"/>
                  </a:cubicBezTo>
                  <a:cubicBezTo>
                    <a:pt x="195" y="115"/>
                    <a:pt x="195" y="115"/>
                    <a:pt x="195" y="115"/>
                  </a:cubicBezTo>
                  <a:cubicBezTo>
                    <a:pt x="195" y="124"/>
                    <a:pt x="195" y="124"/>
                    <a:pt x="195" y="124"/>
                  </a:cubicBezTo>
                  <a:cubicBezTo>
                    <a:pt x="195" y="124"/>
                    <a:pt x="195" y="124"/>
                    <a:pt x="195" y="124"/>
                  </a:cubicBezTo>
                  <a:cubicBezTo>
                    <a:pt x="195" y="124"/>
                    <a:pt x="195" y="124"/>
                    <a:pt x="195" y="124"/>
                  </a:cubicBezTo>
                  <a:cubicBezTo>
                    <a:pt x="195" y="140"/>
                    <a:pt x="195" y="140"/>
                    <a:pt x="195" y="140"/>
                  </a:cubicBezTo>
                  <a:cubicBezTo>
                    <a:pt x="189" y="140"/>
                    <a:pt x="189" y="140"/>
                    <a:pt x="189" y="140"/>
                  </a:cubicBezTo>
                  <a:lnTo>
                    <a:pt x="189" y="49"/>
                  </a:lnTo>
                  <a:close/>
                  <a:moveTo>
                    <a:pt x="197" y="125"/>
                  </a:moveTo>
                  <a:cubicBezTo>
                    <a:pt x="206" y="125"/>
                    <a:pt x="206" y="125"/>
                    <a:pt x="206" y="125"/>
                  </a:cubicBezTo>
                  <a:cubicBezTo>
                    <a:pt x="206" y="140"/>
                    <a:pt x="206" y="140"/>
                    <a:pt x="206" y="140"/>
                  </a:cubicBezTo>
                  <a:cubicBezTo>
                    <a:pt x="197" y="140"/>
                    <a:pt x="197" y="140"/>
                    <a:pt x="197" y="140"/>
                  </a:cubicBezTo>
                  <a:lnTo>
                    <a:pt x="197" y="125"/>
                  </a:lnTo>
                  <a:close/>
                  <a:moveTo>
                    <a:pt x="208" y="49"/>
                  </a:moveTo>
                  <a:cubicBezTo>
                    <a:pt x="214" y="49"/>
                    <a:pt x="214" y="49"/>
                    <a:pt x="214" y="49"/>
                  </a:cubicBezTo>
                  <a:cubicBezTo>
                    <a:pt x="214" y="140"/>
                    <a:pt x="214" y="140"/>
                    <a:pt x="214" y="140"/>
                  </a:cubicBezTo>
                  <a:cubicBezTo>
                    <a:pt x="208" y="140"/>
                    <a:pt x="208" y="140"/>
                    <a:pt x="208" y="140"/>
                  </a:cubicBezTo>
                  <a:lnTo>
                    <a:pt x="208" y="49"/>
                  </a:lnTo>
                  <a:close/>
                  <a:moveTo>
                    <a:pt x="214" y="42"/>
                  </a:moveTo>
                  <a:cubicBezTo>
                    <a:pt x="189" y="42"/>
                    <a:pt x="189" y="42"/>
                    <a:pt x="189" y="42"/>
                  </a:cubicBezTo>
                  <a:cubicBezTo>
                    <a:pt x="189" y="33"/>
                    <a:pt x="189" y="33"/>
                    <a:pt x="189" y="33"/>
                  </a:cubicBezTo>
                  <a:cubicBezTo>
                    <a:pt x="214" y="33"/>
                    <a:pt x="214" y="33"/>
                    <a:pt x="214" y="33"/>
                  </a:cubicBezTo>
                  <a:lnTo>
                    <a:pt x="214" y="42"/>
                  </a:lnTo>
                  <a:close/>
                  <a:moveTo>
                    <a:pt x="189" y="142"/>
                  </a:moveTo>
                  <a:cubicBezTo>
                    <a:pt x="214" y="142"/>
                    <a:pt x="214" y="142"/>
                    <a:pt x="214" y="142"/>
                  </a:cubicBezTo>
                  <a:cubicBezTo>
                    <a:pt x="214" y="145"/>
                    <a:pt x="214" y="145"/>
                    <a:pt x="214" y="145"/>
                  </a:cubicBezTo>
                  <a:cubicBezTo>
                    <a:pt x="189" y="145"/>
                    <a:pt x="189" y="145"/>
                    <a:pt x="189" y="145"/>
                  </a:cubicBezTo>
                  <a:lnTo>
                    <a:pt x="189" y="142"/>
                  </a:lnTo>
                  <a:close/>
                  <a:moveTo>
                    <a:pt x="216" y="33"/>
                  </a:moveTo>
                  <a:cubicBezTo>
                    <a:pt x="225" y="33"/>
                    <a:pt x="225" y="33"/>
                    <a:pt x="225" y="33"/>
                  </a:cubicBezTo>
                  <a:cubicBezTo>
                    <a:pt x="225" y="179"/>
                    <a:pt x="225" y="179"/>
                    <a:pt x="225" y="179"/>
                  </a:cubicBezTo>
                  <a:cubicBezTo>
                    <a:pt x="216" y="179"/>
                    <a:pt x="216" y="179"/>
                    <a:pt x="216" y="179"/>
                  </a:cubicBezTo>
                  <a:lnTo>
                    <a:pt x="216" y="33"/>
                  </a:lnTo>
                  <a:close/>
                  <a:moveTo>
                    <a:pt x="227" y="119"/>
                  </a:moveTo>
                  <a:cubicBezTo>
                    <a:pt x="382" y="119"/>
                    <a:pt x="382" y="119"/>
                    <a:pt x="382" y="119"/>
                  </a:cubicBezTo>
                  <a:cubicBezTo>
                    <a:pt x="382" y="179"/>
                    <a:pt x="382" y="179"/>
                    <a:pt x="382" y="179"/>
                  </a:cubicBezTo>
                  <a:cubicBezTo>
                    <a:pt x="227" y="179"/>
                    <a:pt x="227" y="179"/>
                    <a:pt x="227" y="179"/>
                  </a:cubicBezTo>
                  <a:lnTo>
                    <a:pt x="227" y="119"/>
                  </a:lnTo>
                  <a:close/>
                  <a:moveTo>
                    <a:pt x="382" y="117"/>
                  </a:moveTo>
                  <a:cubicBezTo>
                    <a:pt x="227" y="117"/>
                    <a:pt x="227" y="117"/>
                    <a:pt x="227" y="117"/>
                  </a:cubicBezTo>
                  <a:cubicBezTo>
                    <a:pt x="227" y="115"/>
                    <a:pt x="227" y="115"/>
                    <a:pt x="227" y="115"/>
                  </a:cubicBezTo>
                  <a:cubicBezTo>
                    <a:pt x="382" y="115"/>
                    <a:pt x="382" y="115"/>
                    <a:pt x="382" y="115"/>
                  </a:cubicBezTo>
                  <a:lnTo>
                    <a:pt x="382" y="117"/>
                  </a:lnTo>
                  <a:close/>
                  <a:moveTo>
                    <a:pt x="384" y="113"/>
                  </a:moveTo>
                  <a:cubicBezTo>
                    <a:pt x="227" y="113"/>
                    <a:pt x="227" y="113"/>
                    <a:pt x="227" y="113"/>
                  </a:cubicBezTo>
                  <a:cubicBezTo>
                    <a:pt x="227" y="72"/>
                    <a:pt x="227" y="72"/>
                    <a:pt x="227" y="72"/>
                  </a:cubicBezTo>
                  <a:cubicBezTo>
                    <a:pt x="227" y="72"/>
                    <a:pt x="227" y="72"/>
                    <a:pt x="227" y="72"/>
                  </a:cubicBezTo>
                  <a:cubicBezTo>
                    <a:pt x="314" y="72"/>
                    <a:pt x="314" y="72"/>
                    <a:pt x="314" y="72"/>
                  </a:cubicBezTo>
                  <a:cubicBezTo>
                    <a:pt x="336" y="92"/>
                    <a:pt x="336" y="92"/>
                    <a:pt x="336" y="92"/>
                  </a:cubicBezTo>
                  <a:cubicBezTo>
                    <a:pt x="337" y="92"/>
                    <a:pt x="337" y="92"/>
                    <a:pt x="337" y="92"/>
                  </a:cubicBezTo>
                  <a:cubicBezTo>
                    <a:pt x="394" y="107"/>
                    <a:pt x="394" y="107"/>
                    <a:pt x="394" y="107"/>
                  </a:cubicBezTo>
                  <a:lnTo>
                    <a:pt x="384" y="113"/>
                  </a:lnTo>
                  <a:close/>
                  <a:moveTo>
                    <a:pt x="310" y="67"/>
                  </a:moveTo>
                  <a:cubicBezTo>
                    <a:pt x="310" y="67"/>
                    <a:pt x="310" y="67"/>
                    <a:pt x="310" y="67"/>
                  </a:cubicBezTo>
                  <a:cubicBezTo>
                    <a:pt x="314" y="66"/>
                    <a:pt x="314" y="66"/>
                    <a:pt x="314" y="66"/>
                  </a:cubicBezTo>
                  <a:cubicBezTo>
                    <a:pt x="340" y="89"/>
                    <a:pt x="340" y="89"/>
                    <a:pt x="340" y="89"/>
                  </a:cubicBezTo>
                  <a:cubicBezTo>
                    <a:pt x="340" y="89"/>
                    <a:pt x="340" y="89"/>
                    <a:pt x="341" y="89"/>
                  </a:cubicBezTo>
                  <a:cubicBezTo>
                    <a:pt x="400" y="104"/>
                    <a:pt x="400" y="104"/>
                    <a:pt x="400" y="104"/>
                  </a:cubicBezTo>
                  <a:cubicBezTo>
                    <a:pt x="397" y="105"/>
                    <a:pt x="397" y="105"/>
                    <a:pt x="397" y="105"/>
                  </a:cubicBezTo>
                  <a:cubicBezTo>
                    <a:pt x="397" y="105"/>
                    <a:pt x="397" y="105"/>
                    <a:pt x="397" y="105"/>
                  </a:cubicBezTo>
                  <a:cubicBezTo>
                    <a:pt x="338" y="90"/>
                    <a:pt x="338" y="90"/>
                    <a:pt x="338" y="90"/>
                  </a:cubicBezTo>
                  <a:cubicBezTo>
                    <a:pt x="315" y="70"/>
                    <a:pt x="315" y="70"/>
                    <a:pt x="315" y="70"/>
                  </a:cubicBezTo>
                  <a:cubicBezTo>
                    <a:pt x="315" y="70"/>
                    <a:pt x="315" y="70"/>
                    <a:pt x="314" y="70"/>
                  </a:cubicBezTo>
                  <a:cubicBezTo>
                    <a:pt x="227" y="70"/>
                    <a:pt x="227" y="70"/>
                    <a:pt x="227" y="70"/>
                  </a:cubicBezTo>
                  <a:cubicBezTo>
                    <a:pt x="227" y="70"/>
                    <a:pt x="227" y="70"/>
                    <a:pt x="227" y="70"/>
                  </a:cubicBezTo>
                  <a:cubicBezTo>
                    <a:pt x="227" y="67"/>
                    <a:pt x="227" y="67"/>
                    <a:pt x="227" y="67"/>
                  </a:cubicBezTo>
                  <a:lnTo>
                    <a:pt x="310" y="67"/>
                  </a:lnTo>
                  <a:close/>
                  <a:moveTo>
                    <a:pt x="62" y="89"/>
                  </a:moveTo>
                  <a:cubicBezTo>
                    <a:pt x="63" y="89"/>
                    <a:pt x="63" y="89"/>
                    <a:pt x="63" y="89"/>
                  </a:cubicBezTo>
                  <a:cubicBezTo>
                    <a:pt x="89" y="66"/>
                    <a:pt x="89" y="66"/>
                    <a:pt x="89" y="66"/>
                  </a:cubicBezTo>
                  <a:cubicBezTo>
                    <a:pt x="93" y="67"/>
                    <a:pt x="93" y="67"/>
                    <a:pt x="93" y="67"/>
                  </a:cubicBezTo>
                  <a:cubicBezTo>
                    <a:pt x="93" y="67"/>
                    <a:pt x="93" y="67"/>
                    <a:pt x="93" y="67"/>
                  </a:cubicBezTo>
                  <a:cubicBezTo>
                    <a:pt x="176" y="67"/>
                    <a:pt x="176" y="67"/>
                    <a:pt x="176" y="67"/>
                  </a:cubicBezTo>
                  <a:cubicBezTo>
                    <a:pt x="176" y="70"/>
                    <a:pt x="176" y="70"/>
                    <a:pt x="176" y="70"/>
                  </a:cubicBezTo>
                  <a:cubicBezTo>
                    <a:pt x="88" y="70"/>
                    <a:pt x="88" y="70"/>
                    <a:pt x="88" y="70"/>
                  </a:cubicBezTo>
                  <a:cubicBezTo>
                    <a:pt x="88" y="70"/>
                    <a:pt x="88" y="70"/>
                    <a:pt x="88" y="70"/>
                  </a:cubicBezTo>
                  <a:cubicBezTo>
                    <a:pt x="65" y="90"/>
                    <a:pt x="65" y="90"/>
                    <a:pt x="65" y="90"/>
                  </a:cubicBezTo>
                  <a:cubicBezTo>
                    <a:pt x="6" y="105"/>
                    <a:pt x="6" y="105"/>
                    <a:pt x="6" y="105"/>
                  </a:cubicBezTo>
                  <a:cubicBezTo>
                    <a:pt x="6" y="105"/>
                    <a:pt x="6" y="105"/>
                    <a:pt x="6" y="105"/>
                  </a:cubicBezTo>
                  <a:cubicBezTo>
                    <a:pt x="3" y="104"/>
                    <a:pt x="3" y="104"/>
                    <a:pt x="3" y="104"/>
                  </a:cubicBezTo>
                  <a:lnTo>
                    <a:pt x="62" y="89"/>
                  </a:lnTo>
                  <a:close/>
                  <a:moveTo>
                    <a:pt x="8" y="107"/>
                  </a:moveTo>
                  <a:cubicBezTo>
                    <a:pt x="66" y="92"/>
                    <a:pt x="66" y="92"/>
                    <a:pt x="66" y="92"/>
                  </a:cubicBezTo>
                  <a:cubicBezTo>
                    <a:pt x="66" y="92"/>
                    <a:pt x="66" y="92"/>
                    <a:pt x="66" y="92"/>
                  </a:cubicBezTo>
                  <a:cubicBezTo>
                    <a:pt x="89" y="72"/>
                    <a:pt x="89" y="72"/>
                    <a:pt x="89" y="72"/>
                  </a:cubicBezTo>
                  <a:cubicBezTo>
                    <a:pt x="176" y="72"/>
                    <a:pt x="176" y="72"/>
                    <a:pt x="176" y="72"/>
                  </a:cubicBezTo>
                  <a:cubicBezTo>
                    <a:pt x="176" y="113"/>
                    <a:pt x="176" y="113"/>
                    <a:pt x="176" y="113"/>
                  </a:cubicBezTo>
                  <a:cubicBezTo>
                    <a:pt x="19" y="113"/>
                    <a:pt x="19" y="113"/>
                    <a:pt x="19" y="113"/>
                  </a:cubicBezTo>
                  <a:lnTo>
                    <a:pt x="8" y="107"/>
                  </a:lnTo>
                  <a:close/>
                  <a:moveTo>
                    <a:pt x="176" y="115"/>
                  </a:moveTo>
                  <a:cubicBezTo>
                    <a:pt x="176" y="117"/>
                    <a:pt x="176" y="117"/>
                    <a:pt x="176" y="117"/>
                  </a:cubicBezTo>
                  <a:cubicBezTo>
                    <a:pt x="21" y="117"/>
                    <a:pt x="21" y="117"/>
                    <a:pt x="21" y="117"/>
                  </a:cubicBezTo>
                  <a:cubicBezTo>
                    <a:pt x="21" y="115"/>
                    <a:pt x="21" y="115"/>
                    <a:pt x="21" y="115"/>
                  </a:cubicBezTo>
                  <a:lnTo>
                    <a:pt x="176" y="115"/>
                  </a:lnTo>
                  <a:close/>
                  <a:moveTo>
                    <a:pt x="21" y="119"/>
                  </a:moveTo>
                  <a:cubicBezTo>
                    <a:pt x="176" y="119"/>
                    <a:pt x="176" y="119"/>
                    <a:pt x="176" y="119"/>
                  </a:cubicBezTo>
                  <a:cubicBezTo>
                    <a:pt x="176" y="179"/>
                    <a:pt x="176" y="179"/>
                    <a:pt x="176" y="179"/>
                  </a:cubicBezTo>
                  <a:cubicBezTo>
                    <a:pt x="21" y="179"/>
                    <a:pt x="21" y="179"/>
                    <a:pt x="21" y="179"/>
                  </a:cubicBezTo>
                  <a:lnTo>
                    <a:pt x="21" y="119"/>
                  </a:lnTo>
                  <a:close/>
                  <a:moveTo>
                    <a:pt x="189" y="179"/>
                  </a:moveTo>
                  <a:cubicBezTo>
                    <a:pt x="189" y="147"/>
                    <a:pt x="189" y="147"/>
                    <a:pt x="189" y="147"/>
                  </a:cubicBezTo>
                  <a:cubicBezTo>
                    <a:pt x="214" y="147"/>
                    <a:pt x="214" y="147"/>
                    <a:pt x="214" y="147"/>
                  </a:cubicBezTo>
                  <a:cubicBezTo>
                    <a:pt x="214" y="179"/>
                    <a:pt x="214" y="179"/>
                    <a:pt x="214" y="179"/>
                  </a:cubicBezTo>
                  <a:lnTo>
                    <a:pt x="189" y="1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234">
              <a:extLst>
                <a:ext uri="{FF2B5EF4-FFF2-40B4-BE49-F238E27FC236}">
                  <a16:creationId xmlns:a16="http://schemas.microsoft.com/office/drawing/2014/main" id="{AD99A02A-B262-4342-A791-039B3D73C71D}"/>
                </a:ext>
              </a:extLst>
            </p:cNvPr>
            <p:cNvSpPr>
              <a:spLocks/>
            </p:cNvSpPr>
            <p:nvPr userDrawn="1"/>
          </p:nvSpPr>
          <p:spPr bwMode="auto">
            <a:xfrm>
              <a:off x="6034088" y="3622675"/>
              <a:ext cx="96838" cy="92075"/>
            </a:xfrm>
            <a:custGeom>
              <a:avLst/>
              <a:gdLst>
                <a:gd name="T0" fmla="*/ 39 w 61"/>
                <a:gd name="T1" fmla="*/ 22 h 58"/>
                <a:gd name="T2" fmla="*/ 30 w 61"/>
                <a:gd name="T3" fmla="*/ 0 h 58"/>
                <a:gd name="T4" fmla="*/ 22 w 61"/>
                <a:gd name="T5" fmla="*/ 22 h 58"/>
                <a:gd name="T6" fmla="*/ 0 w 61"/>
                <a:gd name="T7" fmla="*/ 22 h 58"/>
                <a:gd name="T8" fmla="*/ 17 w 61"/>
                <a:gd name="T9" fmla="*/ 36 h 58"/>
                <a:gd name="T10" fmla="*/ 13 w 61"/>
                <a:gd name="T11" fmla="*/ 58 h 58"/>
                <a:gd name="T12" fmla="*/ 30 w 61"/>
                <a:gd name="T13" fmla="*/ 44 h 58"/>
                <a:gd name="T14" fmla="*/ 48 w 61"/>
                <a:gd name="T15" fmla="*/ 58 h 58"/>
                <a:gd name="T16" fmla="*/ 43 w 61"/>
                <a:gd name="T17" fmla="*/ 36 h 58"/>
                <a:gd name="T18" fmla="*/ 61 w 61"/>
                <a:gd name="T19" fmla="*/ 22 h 58"/>
                <a:gd name="T20" fmla="*/ 39 w 61"/>
                <a:gd name="T21" fmla="*/ 2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 h="58">
                  <a:moveTo>
                    <a:pt x="39" y="22"/>
                  </a:moveTo>
                  <a:lnTo>
                    <a:pt x="30" y="0"/>
                  </a:lnTo>
                  <a:lnTo>
                    <a:pt x="22" y="22"/>
                  </a:lnTo>
                  <a:lnTo>
                    <a:pt x="0" y="22"/>
                  </a:lnTo>
                  <a:lnTo>
                    <a:pt x="17" y="36"/>
                  </a:lnTo>
                  <a:lnTo>
                    <a:pt x="13" y="58"/>
                  </a:lnTo>
                  <a:lnTo>
                    <a:pt x="30" y="44"/>
                  </a:lnTo>
                  <a:lnTo>
                    <a:pt x="48" y="58"/>
                  </a:lnTo>
                  <a:lnTo>
                    <a:pt x="43" y="36"/>
                  </a:lnTo>
                  <a:lnTo>
                    <a:pt x="61" y="22"/>
                  </a:lnTo>
                  <a:lnTo>
                    <a:pt x="39"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235">
              <a:extLst>
                <a:ext uri="{FF2B5EF4-FFF2-40B4-BE49-F238E27FC236}">
                  <a16:creationId xmlns:a16="http://schemas.microsoft.com/office/drawing/2014/main" id="{55E63C7C-84C5-4148-9B6D-75A8712181B6}"/>
                </a:ext>
              </a:extLst>
            </p:cNvPr>
            <p:cNvSpPr>
              <a:spLocks/>
            </p:cNvSpPr>
            <p:nvPr userDrawn="1"/>
          </p:nvSpPr>
          <p:spPr bwMode="auto">
            <a:xfrm>
              <a:off x="6034088" y="4630738"/>
              <a:ext cx="14288" cy="176213"/>
            </a:xfrm>
            <a:custGeom>
              <a:avLst/>
              <a:gdLst>
                <a:gd name="T0" fmla="*/ 1 w 2"/>
                <a:gd name="T1" fmla="*/ 0 h 25"/>
                <a:gd name="T2" fmla="*/ 0 w 2"/>
                <a:gd name="T3" fmla="*/ 1 h 25"/>
                <a:gd name="T4" fmla="*/ 0 w 2"/>
                <a:gd name="T5" fmla="*/ 24 h 25"/>
                <a:gd name="T6" fmla="*/ 1 w 2"/>
                <a:gd name="T7" fmla="*/ 25 h 25"/>
                <a:gd name="T8" fmla="*/ 2 w 2"/>
                <a:gd name="T9" fmla="*/ 24 h 25"/>
                <a:gd name="T10" fmla="*/ 2 w 2"/>
                <a:gd name="T11" fmla="*/ 1 h 25"/>
                <a:gd name="T12" fmla="*/ 1 w 2"/>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 h="25">
                  <a:moveTo>
                    <a:pt x="1" y="0"/>
                  </a:moveTo>
                  <a:cubicBezTo>
                    <a:pt x="0" y="0"/>
                    <a:pt x="0" y="0"/>
                    <a:pt x="0" y="1"/>
                  </a:cubicBezTo>
                  <a:cubicBezTo>
                    <a:pt x="0" y="24"/>
                    <a:pt x="0" y="24"/>
                    <a:pt x="0" y="24"/>
                  </a:cubicBezTo>
                  <a:cubicBezTo>
                    <a:pt x="0" y="25"/>
                    <a:pt x="0" y="25"/>
                    <a:pt x="1" y="25"/>
                  </a:cubicBezTo>
                  <a:cubicBezTo>
                    <a:pt x="2" y="25"/>
                    <a:pt x="2" y="25"/>
                    <a:pt x="2" y="24"/>
                  </a:cubicBezTo>
                  <a:cubicBezTo>
                    <a:pt x="2" y="1"/>
                    <a:pt x="2"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236">
              <a:extLst>
                <a:ext uri="{FF2B5EF4-FFF2-40B4-BE49-F238E27FC236}">
                  <a16:creationId xmlns:a16="http://schemas.microsoft.com/office/drawing/2014/main" id="{B5DD78F4-9E66-45B7-8DC1-F45A2D7DAA61}"/>
                </a:ext>
              </a:extLst>
            </p:cNvPr>
            <p:cNvSpPr>
              <a:spLocks/>
            </p:cNvSpPr>
            <p:nvPr userDrawn="1"/>
          </p:nvSpPr>
          <p:spPr bwMode="auto">
            <a:xfrm>
              <a:off x="6110288" y="4630738"/>
              <a:ext cx="12700" cy="176213"/>
            </a:xfrm>
            <a:custGeom>
              <a:avLst/>
              <a:gdLst>
                <a:gd name="T0" fmla="*/ 1 w 2"/>
                <a:gd name="T1" fmla="*/ 0 h 25"/>
                <a:gd name="T2" fmla="*/ 0 w 2"/>
                <a:gd name="T3" fmla="*/ 1 h 25"/>
                <a:gd name="T4" fmla="*/ 0 w 2"/>
                <a:gd name="T5" fmla="*/ 24 h 25"/>
                <a:gd name="T6" fmla="*/ 1 w 2"/>
                <a:gd name="T7" fmla="*/ 25 h 25"/>
                <a:gd name="T8" fmla="*/ 2 w 2"/>
                <a:gd name="T9" fmla="*/ 24 h 25"/>
                <a:gd name="T10" fmla="*/ 2 w 2"/>
                <a:gd name="T11" fmla="*/ 1 h 25"/>
                <a:gd name="T12" fmla="*/ 1 w 2"/>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 h="25">
                  <a:moveTo>
                    <a:pt x="1" y="0"/>
                  </a:moveTo>
                  <a:cubicBezTo>
                    <a:pt x="0" y="0"/>
                    <a:pt x="0" y="0"/>
                    <a:pt x="0" y="1"/>
                  </a:cubicBezTo>
                  <a:cubicBezTo>
                    <a:pt x="0" y="24"/>
                    <a:pt x="0" y="24"/>
                    <a:pt x="0" y="24"/>
                  </a:cubicBezTo>
                  <a:cubicBezTo>
                    <a:pt x="0" y="25"/>
                    <a:pt x="0" y="25"/>
                    <a:pt x="1" y="25"/>
                  </a:cubicBezTo>
                  <a:cubicBezTo>
                    <a:pt x="2" y="25"/>
                    <a:pt x="2" y="25"/>
                    <a:pt x="2" y="24"/>
                  </a:cubicBezTo>
                  <a:cubicBezTo>
                    <a:pt x="2" y="1"/>
                    <a:pt x="2"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37">
              <a:extLst>
                <a:ext uri="{FF2B5EF4-FFF2-40B4-BE49-F238E27FC236}">
                  <a16:creationId xmlns:a16="http://schemas.microsoft.com/office/drawing/2014/main" id="{EA763945-A697-4602-9851-4D792E8E041F}"/>
                </a:ext>
              </a:extLst>
            </p:cNvPr>
            <p:cNvSpPr>
              <a:spLocks/>
            </p:cNvSpPr>
            <p:nvPr userDrawn="1"/>
          </p:nvSpPr>
          <p:spPr bwMode="auto">
            <a:xfrm>
              <a:off x="6069013" y="4630738"/>
              <a:ext cx="12700" cy="176213"/>
            </a:xfrm>
            <a:custGeom>
              <a:avLst/>
              <a:gdLst>
                <a:gd name="T0" fmla="*/ 1 w 2"/>
                <a:gd name="T1" fmla="*/ 0 h 25"/>
                <a:gd name="T2" fmla="*/ 0 w 2"/>
                <a:gd name="T3" fmla="*/ 1 h 25"/>
                <a:gd name="T4" fmla="*/ 0 w 2"/>
                <a:gd name="T5" fmla="*/ 24 h 25"/>
                <a:gd name="T6" fmla="*/ 1 w 2"/>
                <a:gd name="T7" fmla="*/ 25 h 25"/>
                <a:gd name="T8" fmla="*/ 2 w 2"/>
                <a:gd name="T9" fmla="*/ 24 h 25"/>
                <a:gd name="T10" fmla="*/ 2 w 2"/>
                <a:gd name="T11" fmla="*/ 1 h 25"/>
                <a:gd name="T12" fmla="*/ 1 w 2"/>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2" h="25">
                  <a:moveTo>
                    <a:pt x="1" y="0"/>
                  </a:moveTo>
                  <a:cubicBezTo>
                    <a:pt x="1" y="0"/>
                    <a:pt x="0" y="0"/>
                    <a:pt x="0" y="1"/>
                  </a:cubicBezTo>
                  <a:cubicBezTo>
                    <a:pt x="0" y="24"/>
                    <a:pt x="0" y="24"/>
                    <a:pt x="0" y="24"/>
                  </a:cubicBezTo>
                  <a:cubicBezTo>
                    <a:pt x="0" y="25"/>
                    <a:pt x="1" y="25"/>
                    <a:pt x="1" y="25"/>
                  </a:cubicBezTo>
                  <a:cubicBezTo>
                    <a:pt x="2" y="25"/>
                    <a:pt x="2" y="25"/>
                    <a:pt x="2" y="24"/>
                  </a:cubicBezTo>
                  <a:cubicBezTo>
                    <a:pt x="2" y="1"/>
                    <a:pt x="2" y="1"/>
                    <a:pt x="2" y="1"/>
                  </a:cubicBezTo>
                  <a:cubicBezTo>
                    <a:pt x="2" y="0"/>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238">
              <a:extLst>
                <a:ext uri="{FF2B5EF4-FFF2-40B4-BE49-F238E27FC236}">
                  <a16:creationId xmlns:a16="http://schemas.microsoft.com/office/drawing/2014/main" id="{897C7830-48F3-4B2D-BC64-F86F27B54AB2}"/>
                </a:ext>
              </a:extLst>
            </p:cNvPr>
            <p:cNvSpPr>
              <a:spLocks/>
            </p:cNvSpPr>
            <p:nvPr userDrawn="1"/>
          </p:nvSpPr>
          <p:spPr bwMode="auto">
            <a:xfrm>
              <a:off x="6040438" y="3811588"/>
              <a:ext cx="14288" cy="42863"/>
            </a:xfrm>
            <a:custGeom>
              <a:avLst/>
              <a:gdLst>
                <a:gd name="T0" fmla="*/ 1 w 2"/>
                <a:gd name="T1" fmla="*/ 6 h 6"/>
                <a:gd name="T2" fmla="*/ 2 w 2"/>
                <a:gd name="T3" fmla="*/ 5 h 6"/>
                <a:gd name="T4" fmla="*/ 2 w 2"/>
                <a:gd name="T5" fmla="*/ 1 h 6"/>
                <a:gd name="T6" fmla="*/ 1 w 2"/>
                <a:gd name="T7" fmla="*/ 0 h 6"/>
                <a:gd name="T8" fmla="*/ 0 w 2"/>
                <a:gd name="T9" fmla="*/ 1 h 6"/>
                <a:gd name="T10" fmla="*/ 0 w 2"/>
                <a:gd name="T11" fmla="*/ 5 h 6"/>
                <a:gd name="T12" fmla="*/ 1 w 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1" y="6"/>
                  </a:moveTo>
                  <a:cubicBezTo>
                    <a:pt x="2" y="6"/>
                    <a:pt x="2" y="6"/>
                    <a:pt x="2" y="5"/>
                  </a:cubicBezTo>
                  <a:cubicBezTo>
                    <a:pt x="2" y="1"/>
                    <a:pt x="2" y="1"/>
                    <a:pt x="2" y="1"/>
                  </a:cubicBezTo>
                  <a:cubicBezTo>
                    <a:pt x="2" y="0"/>
                    <a:pt x="2" y="0"/>
                    <a:pt x="1" y="0"/>
                  </a:cubicBezTo>
                  <a:cubicBezTo>
                    <a:pt x="1" y="0"/>
                    <a:pt x="0" y="0"/>
                    <a:pt x="0" y="1"/>
                  </a:cubicBezTo>
                  <a:cubicBezTo>
                    <a:pt x="0" y="5"/>
                    <a:pt x="0" y="5"/>
                    <a:pt x="0" y="5"/>
                  </a:cubicBezTo>
                  <a:cubicBezTo>
                    <a:pt x="0" y="6"/>
                    <a:pt x="1" y="6"/>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239">
              <a:extLst>
                <a:ext uri="{FF2B5EF4-FFF2-40B4-BE49-F238E27FC236}">
                  <a16:creationId xmlns:a16="http://schemas.microsoft.com/office/drawing/2014/main" id="{B714EE0F-487B-4B6D-89B1-16103A725260}"/>
                </a:ext>
              </a:extLst>
            </p:cNvPr>
            <p:cNvSpPr>
              <a:spLocks/>
            </p:cNvSpPr>
            <p:nvPr userDrawn="1"/>
          </p:nvSpPr>
          <p:spPr bwMode="auto">
            <a:xfrm>
              <a:off x="6102350" y="3811588"/>
              <a:ext cx="14288" cy="42863"/>
            </a:xfrm>
            <a:custGeom>
              <a:avLst/>
              <a:gdLst>
                <a:gd name="T0" fmla="*/ 1 w 2"/>
                <a:gd name="T1" fmla="*/ 6 h 6"/>
                <a:gd name="T2" fmla="*/ 2 w 2"/>
                <a:gd name="T3" fmla="*/ 5 h 6"/>
                <a:gd name="T4" fmla="*/ 2 w 2"/>
                <a:gd name="T5" fmla="*/ 1 h 6"/>
                <a:gd name="T6" fmla="*/ 1 w 2"/>
                <a:gd name="T7" fmla="*/ 0 h 6"/>
                <a:gd name="T8" fmla="*/ 0 w 2"/>
                <a:gd name="T9" fmla="*/ 1 h 6"/>
                <a:gd name="T10" fmla="*/ 0 w 2"/>
                <a:gd name="T11" fmla="*/ 5 h 6"/>
                <a:gd name="T12" fmla="*/ 1 w 2"/>
                <a:gd name="T13" fmla="*/ 6 h 6"/>
              </a:gdLst>
              <a:ahLst/>
              <a:cxnLst>
                <a:cxn ang="0">
                  <a:pos x="T0" y="T1"/>
                </a:cxn>
                <a:cxn ang="0">
                  <a:pos x="T2" y="T3"/>
                </a:cxn>
                <a:cxn ang="0">
                  <a:pos x="T4" y="T5"/>
                </a:cxn>
                <a:cxn ang="0">
                  <a:pos x="T6" y="T7"/>
                </a:cxn>
                <a:cxn ang="0">
                  <a:pos x="T8" y="T9"/>
                </a:cxn>
                <a:cxn ang="0">
                  <a:pos x="T10" y="T11"/>
                </a:cxn>
                <a:cxn ang="0">
                  <a:pos x="T12" y="T13"/>
                </a:cxn>
              </a:cxnLst>
              <a:rect l="0" t="0" r="r" b="b"/>
              <a:pathLst>
                <a:path w="2" h="6">
                  <a:moveTo>
                    <a:pt x="1" y="6"/>
                  </a:moveTo>
                  <a:cubicBezTo>
                    <a:pt x="1" y="6"/>
                    <a:pt x="2" y="6"/>
                    <a:pt x="2" y="5"/>
                  </a:cubicBezTo>
                  <a:cubicBezTo>
                    <a:pt x="2" y="1"/>
                    <a:pt x="2" y="1"/>
                    <a:pt x="2" y="1"/>
                  </a:cubicBezTo>
                  <a:cubicBezTo>
                    <a:pt x="2" y="0"/>
                    <a:pt x="1" y="0"/>
                    <a:pt x="1" y="0"/>
                  </a:cubicBezTo>
                  <a:cubicBezTo>
                    <a:pt x="0" y="0"/>
                    <a:pt x="0" y="0"/>
                    <a:pt x="0" y="1"/>
                  </a:cubicBezTo>
                  <a:cubicBezTo>
                    <a:pt x="0" y="5"/>
                    <a:pt x="0" y="5"/>
                    <a:pt x="0" y="5"/>
                  </a:cubicBezTo>
                  <a:cubicBezTo>
                    <a:pt x="0" y="6"/>
                    <a:pt x="0" y="6"/>
                    <a:pt x="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240">
              <a:extLst>
                <a:ext uri="{FF2B5EF4-FFF2-40B4-BE49-F238E27FC236}">
                  <a16:creationId xmlns:a16="http://schemas.microsoft.com/office/drawing/2014/main" id="{564FFB50-02E8-4F53-AD8F-70356182CAFE}"/>
                </a:ext>
              </a:extLst>
            </p:cNvPr>
            <p:cNvSpPr>
              <a:spLocks/>
            </p:cNvSpPr>
            <p:nvPr userDrawn="1"/>
          </p:nvSpPr>
          <p:spPr bwMode="auto">
            <a:xfrm>
              <a:off x="5805488"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241">
              <a:extLst>
                <a:ext uri="{FF2B5EF4-FFF2-40B4-BE49-F238E27FC236}">
                  <a16:creationId xmlns:a16="http://schemas.microsoft.com/office/drawing/2014/main" id="{F331CAD3-87C6-49C4-9823-C899DDD46F3E}"/>
                </a:ext>
              </a:extLst>
            </p:cNvPr>
            <p:cNvSpPr>
              <a:spLocks/>
            </p:cNvSpPr>
            <p:nvPr userDrawn="1"/>
          </p:nvSpPr>
          <p:spPr bwMode="auto">
            <a:xfrm>
              <a:off x="5702300"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242">
              <a:extLst>
                <a:ext uri="{FF2B5EF4-FFF2-40B4-BE49-F238E27FC236}">
                  <a16:creationId xmlns:a16="http://schemas.microsoft.com/office/drawing/2014/main" id="{3015BFA8-0BFC-4C31-802C-24344C46EB7F}"/>
                </a:ext>
              </a:extLst>
            </p:cNvPr>
            <p:cNvSpPr>
              <a:spLocks/>
            </p:cNvSpPr>
            <p:nvPr userDrawn="1"/>
          </p:nvSpPr>
          <p:spPr bwMode="auto">
            <a:xfrm>
              <a:off x="5599113"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243">
              <a:extLst>
                <a:ext uri="{FF2B5EF4-FFF2-40B4-BE49-F238E27FC236}">
                  <a16:creationId xmlns:a16="http://schemas.microsoft.com/office/drawing/2014/main" id="{03B8E4D1-CBDA-433C-87AC-6A63B4D348D7}"/>
                </a:ext>
              </a:extLst>
            </p:cNvPr>
            <p:cNvSpPr>
              <a:spLocks/>
            </p:cNvSpPr>
            <p:nvPr userDrawn="1"/>
          </p:nvSpPr>
          <p:spPr bwMode="auto">
            <a:xfrm>
              <a:off x="5494338"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44">
              <a:extLst>
                <a:ext uri="{FF2B5EF4-FFF2-40B4-BE49-F238E27FC236}">
                  <a16:creationId xmlns:a16="http://schemas.microsoft.com/office/drawing/2014/main" id="{2A10B744-7B16-46CE-A63C-AFD22E32ABEA}"/>
                </a:ext>
              </a:extLst>
            </p:cNvPr>
            <p:cNvSpPr>
              <a:spLocks/>
            </p:cNvSpPr>
            <p:nvPr userDrawn="1"/>
          </p:nvSpPr>
          <p:spPr bwMode="auto">
            <a:xfrm>
              <a:off x="5391150" y="4435475"/>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0" y="0"/>
                    <a:pt x="0" y="0"/>
                    <a:pt x="0" y="1"/>
                  </a:cubicBezTo>
                  <a:cubicBezTo>
                    <a:pt x="0" y="18"/>
                    <a:pt x="0" y="18"/>
                    <a:pt x="0" y="18"/>
                  </a:cubicBezTo>
                  <a:cubicBezTo>
                    <a:pt x="0" y="18"/>
                    <a:pt x="0"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45">
              <a:extLst>
                <a:ext uri="{FF2B5EF4-FFF2-40B4-BE49-F238E27FC236}">
                  <a16:creationId xmlns:a16="http://schemas.microsoft.com/office/drawing/2014/main" id="{8237CF3B-3DC3-4242-B806-D20D2BB9F761}"/>
                </a:ext>
              </a:extLst>
            </p:cNvPr>
            <p:cNvSpPr>
              <a:spLocks/>
            </p:cNvSpPr>
            <p:nvPr userDrawn="1"/>
          </p:nvSpPr>
          <p:spPr bwMode="auto">
            <a:xfrm>
              <a:off x="5287963" y="4435475"/>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46">
              <a:extLst>
                <a:ext uri="{FF2B5EF4-FFF2-40B4-BE49-F238E27FC236}">
                  <a16:creationId xmlns:a16="http://schemas.microsoft.com/office/drawing/2014/main" id="{2DEC29DD-3BAA-47BD-9824-B8C3FE4815B3}"/>
                </a:ext>
              </a:extLst>
            </p:cNvPr>
            <p:cNvSpPr>
              <a:spLocks/>
            </p:cNvSpPr>
            <p:nvPr userDrawn="1"/>
          </p:nvSpPr>
          <p:spPr bwMode="auto">
            <a:xfrm>
              <a:off x="5183188" y="4435475"/>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47">
              <a:extLst>
                <a:ext uri="{FF2B5EF4-FFF2-40B4-BE49-F238E27FC236}">
                  <a16:creationId xmlns:a16="http://schemas.microsoft.com/office/drawing/2014/main" id="{B5C6E408-279C-426C-859A-0EC2881EDC20}"/>
                </a:ext>
              </a:extLst>
            </p:cNvPr>
            <p:cNvSpPr>
              <a:spLocks/>
            </p:cNvSpPr>
            <p:nvPr userDrawn="1"/>
          </p:nvSpPr>
          <p:spPr bwMode="auto">
            <a:xfrm>
              <a:off x="5080000" y="4435475"/>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48">
              <a:extLst>
                <a:ext uri="{FF2B5EF4-FFF2-40B4-BE49-F238E27FC236}">
                  <a16:creationId xmlns:a16="http://schemas.microsoft.com/office/drawing/2014/main" id="{D9299CBF-76B9-403D-B760-5F13A02411CE}"/>
                </a:ext>
              </a:extLst>
            </p:cNvPr>
            <p:cNvSpPr>
              <a:spLocks/>
            </p:cNvSpPr>
            <p:nvPr userDrawn="1"/>
          </p:nvSpPr>
          <p:spPr bwMode="auto">
            <a:xfrm>
              <a:off x="4976813" y="4435475"/>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10" y="19"/>
                    <a:pt x="10" y="18"/>
                    <a:pt x="10" y="18"/>
                  </a:cubicBezTo>
                  <a:cubicBezTo>
                    <a:pt x="10" y="1"/>
                    <a:pt x="10" y="1"/>
                    <a:pt x="10" y="1"/>
                  </a:cubicBezTo>
                  <a:cubicBezTo>
                    <a:pt x="10" y="0"/>
                    <a:pt x="10"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49">
              <a:extLst>
                <a:ext uri="{FF2B5EF4-FFF2-40B4-BE49-F238E27FC236}">
                  <a16:creationId xmlns:a16="http://schemas.microsoft.com/office/drawing/2014/main" id="{8D84A10F-A53F-46C4-9CB6-D791733614B3}"/>
                </a:ext>
              </a:extLst>
            </p:cNvPr>
            <p:cNvSpPr>
              <a:spLocks/>
            </p:cNvSpPr>
            <p:nvPr userDrawn="1"/>
          </p:nvSpPr>
          <p:spPr bwMode="auto">
            <a:xfrm>
              <a:off x="4879975"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50">
              <a:extLst>
                <a:ext uri="{FF2B5EF4-FFF2-40B4-BE49-F238E27FC236}">
                  <a16:creationId xmlns:a16="http://schemas.microsoft.com/office/drawing/2014/main" id="{D6A31D89-ED8F-4FB2-B787-E18E11012690}"/>
                </a:ext>
              </a:extLst>
            </p:cNvPr>
            <p:cNvSpPr>
              <a:spLocks/>
            </p:cNvSpPr>
            <p:nvPr userDrawn="1"/>
          </p:nvSpPr>
          <p:spPr bwMode="auto">
            <a:xfrm>
              <a:off x="5805488"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51">
              <a:extLst>
                <a:ext uri="{FF2B5EF4-FFF2-40B4-BE49-F238E27FC236}">
                  <a16:creationId xmlns:a16="http://schemas.microsoft.com/office/drawing/2014/main" id="{AE1E73B3-9868-4ED6-BBE1-2C554016C764}"/>
                </a:ext>
              </a:extLst>
            </p:cNvPr>
            <p:cNvSpPr>
              <a:spLocks/>
            </p:cNvSpPr>
            <p:nvPr userDrawn="1"/>
          </p:nvSpPr>
          <p:spPr bwMode="auto">
            <a:xfrm>
              <a:off x="5702300"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52">
              <a:extLst>
                <a:ext uri="{FF2B5EF4-FFF2-40B4-BE49-F238E27FC236}">
                  <a16:creationId xmlns:a16="http://schemas.microsoft.com/office/drawing/2014/main" id="{028A6721-6652-4C1C-8014-3DF8DAE2D729}"/>
                </a:ext>
              </a:extLst>
            </p:cNvPr>
            <p:cNvSpPr>
              <a:spLocks/>
            </p:cNvSpPr>
            <p:nvPr userDrawn="1"/>
          </p:nvSpPr>
          <p:spPr bwMode="auto">
            <a:xfrm>
              <a:off x="5599113"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53">
              <a:extLst>
                <a:ext uri="{FF2B5EF4-FFF2-40B4-BE49-F238E27FC236}">
                  <a16:creationId xmlns:a16="http://schemas.microsoft.com/office/drawing/2014/main" id="{54ED3B9D-02F5-439A-9BD5-B73FD34BFFF7}"/>
                </a:ext>
              </a:extLst>
            </p:cNvPr>
            <p:cNvSpPr>
              <a:spLocks/>
            </p:cNvSpPr>
            <p:nvPr userDrawn="1"/>
          </p:nvSpPr>
          <p:spPr bwMode="auto">
            <a:xfrm>
              <a:off x="5494338"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54">
              <a:extLst>
                <a:ext uri="{FF2B5EF4-FFF2-40B4-BE49-F238E27FC236}">
                  <a16:creationId xmlns:a16="http://schemas.microsoft.com/office/drawing/2014/main" id="{78006E3E-8AB9-4DB5-86CF-E21A64D67538}"/>
                </a:ext>
              </a:extLst>
            </p:cNvPr>
            <p:cNvSpPr>
              <a:spLocks/>
            </p:cNvSpPr>
            <p:nvPr userDrawn="1"/>
          </p:nvSpPr>
          <p:spPr bwMode="auto">
            <a:xfrm>
              <a:off x="5391150" y="4603750"/>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0" y="0"/>
                    <a:pt x="0" y="0"/>
                    <a:pt x="0" y="1"/>
                  </a:cubicBezTo>
                  <a:cubicBezTo>
                    <a:pt x="0" y="18"/>
                    <a:pt x="0" y="18"/>
                    <a:pt x="0" y="18"/>
                  </a:cubicBezTo>
                  <a:cubicBezTo>
                    <a:pt x="0" y="18"/>
                    <a:pt x="0"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55">
              <a:extLst>
                <a:ext uri="{FF2B5EF4-FFF2-40B4-BE49-F238E27FC236}">
                  <a16:creationId xmlns:a16="http://schemas.microsoft.com/office/drawing/2014/main" id="{67CEAFCA-6752-4211-8788-354AAE4DD89F}"/>
                </a:ext>
              </a:extLst>
            </p:cNvPr>
            <p:cNvSpPr>
              <a:spLocks/>
            </p:cNvSpPr>
            <p:nvPr userDrawn="1"/>
          </p:nvSpPr>
          <p:spPr bwMode="auto">
            <a:xfrm>
              <a:off x="5287963" y="4603750"/>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56">
              <a:extLst>
                <a:ext uri="{FF2B5EF4-FFF2-40B4-BE49-F238E27FC236}">
                  <a16:creationId xmlns:a16="http://schemas.microsoft.com/office/drawing/2014/main" id="{8E55C034-F764-4030-97A0-89C825A62E6B}"/>
                </a:ext>
              </a:extLst>
            </p:cNvPr>
            <p:cNvSpPr>
              <a:spLocks/>
            </p:cNvSpPr>
            <p:nvPr userDrawn="1"/>
          </p:nvSpPr>
          <p:spPr bwMode="auto">
            <a:xfrm>
              <a:off x="5183188" y="4603750"/>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57">
              <a:extLst>
                <a:ext uri="{FF2B5EF4-FFF2-40B4-BE49-F238E27FC236}">
                  <a16:creationId xmlns:a16="http://schemas.microsoft.com/office/drawing/2014/main" id="{42DBDEE5-082B-4133-8EDE-7D4875D083BA}"/>
                </a:ext>
              </a:extLst>
            </p:cNvPr>
            <p:cNvSpPr>
              <a:spLocks/>
            </p:cNvSpPr>
            <p:nvPr userDrawn="1"/>
          </p:nvSpPr>
          <p:spPr bwMode="auto">
            <a:xfrm>
              <a:off x="5080000" y="4603750"/>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58">
              <a:extLst>
                <a:ext uri="{FF2B5EF4-FFF2-40B4-BE49-F238E27FC236}">
                  <a16:creationId xmlns:a16="http://schemas.microsoft.com/office/drawing/2014/main" id="{7D9D5861-6427-4E09-936A-DB9EB2DF552B}"/>
                </a:ext>
              </a:extLst>
            </p:cNvPr>
            <p:cNvSpPr>
              <a:spLocks/>
            </p:cNvSpPr>
            <p:nvPr userDrawn="1"/>
          </p:nvSpPr>
          <p:spPr bwMode="auto">
            <a:xfrm>
              <a:off x="4976813" y="4603750"/>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10" y="19"/>
                    <a:pt x="10" y="18"/>
                    <a:pt x="10" y="18"/>
                  </a:cubicBezTo>
                  <a:cubicBezTo>
                    <a:pt x="10" y="1"/>
                    <a:pt x="10" y="1"/>
                    <a:pt x="10" y="1"/>
                  </a:cubicBezTo>
                  <a:cubicBezTo>
                    <a:pt x="10" y="0"/>
                    <a:pt x="10"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59">
              <a:extLst>
                <a:ext uri="{FF2B5EF4-FFF2-40B4-BE49-F238E27FC236}">
                  <a16:creationId xmlns:a16="http://schemas.microsoft.com/office/drawing/2014/main" id="{402DC8F3-4FC1-429B-8168-F0C504F311E4}"/>
                </a:ext>
              </a:extLst>
            </p:cNvPr>
            <p:cNvSpPr>
              <a:spLocks/>
            </p:cNvSpPr>
            <p:nvPr userDrawn="1"/>
          </p:nvSpPr>
          <p:spPr bwMode="auto">
            <a:xfrm>
              <a:off x="4879975"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60">
              <a:extLst>
                <a:ext uri="{FF2B5EF4-FFF2-40B4-BE49-F238E27FC236}">
                  <a16:creationId xmlns:a16="http://schemas.microsoft.com/office/drawing/2014/main" id="{F778D0A4-7037-4E50-BDB5-59B922F715A4}"/>
                </a:ext>
              </a:extLst>
            </p:cNvPr>
            <p:cNvSpPr>
              <a:spLocks/>
            </p:cNvSpPr>
            <p:nvPr userDrawn="1"/>
          </p:nvSpPr>
          <p:spPr bwMode="auto">
            <a:xfrm>
              <a:off x="7223125"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61">
              <a:extLst>
                <a:ext uri="{FF2B5EF4-FFF2-40B4-BE49-F238E27FC236}">
                  <a16:creationId xmlns:a16="http://schemas.microsoft.com/office/drawing/2014/main" id="{8370EDA8-097A-4A35-9C4D-2DD8409804B9}"/>
                </a:ext>
              </a:extLst>
            </p:cNvPr>
            <p:cNvSpPr>
              <a:spLocks/>
            </p:cNvSpPr>
            <p:nvPr userDrawn="1"/>
          </p:nvSpPr>
          <p:spPr bwMode="auto">
            <a:xfrm>
              <a:off x="7118350" y="4435475"/>
              <a:ext cx="63500"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62">
              <a:extLst>
                <a:ext uri="{FF2B5EF4-FFF2-40B4-BE49-F238E27FC236}">
                  <a16:creationId xmlns:a16="http://schemas.microsoft.com/office/drawing/2014/main" id="{83F09177-00EF-4119-A1F5-95E734CFFAB6}"/>
                </a:ext>
              </a:extLst>
            </p:cNvPr>
            <p:cNvSpPr>
              <a:spLocks/>
            </p:cNvSpPr>
            <p:nvPr userDrawn="1"/>
          </p:nvSpPr>
          <p:spPr bwMode="auto">
            <a:xfrm>
              <a:off x="7015163"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63">
              <a:extLst>
                <a:ext uri="{FF2B5EF4-FFF2-40B4-BE49-F238E27FC236}">
                  <a16:creationId xmlns:a16="http://schemas.microsoft.com/office/drawing/2014/main" id="{6EBCED04-FCCA-463E-AAA9-D9725D9EF946}"/>
                </a:ext>
              </a:extLst>
            </p:cNvPr>
            <p:cNvSpPr>
              <a:spLocks/>
            </p:cNvSpPr>
            <p:nvPr userDrawn="1"/>
          </p:nvSpPr>
          <p:spPr bwMode="auto">
            <a:xfrm>
              <a:off x="6911975"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64">
              <a:extLst>
                <a:ext uri="{FF2B5EF4-FFF2-40B4-BE49-F238E27FC236}">
                  <a16:creationId xmlns:a16="http://schemas.microsoft.com/office/drawing/2014/main" id="{3C540459-4929-40EC-9524-D7C9E546DBBB}"/>
                </a:ext>
              </a:extLst>
            </p:cNvPr>
            <p:cNvSpPr>
              <a:spLocks/>
            </p:cNvSpPr>
            <p:nvPr userDrawn="1"/>
          </p:nvSpPr>
          <p:spPr bwMode="auto">
            <a:xfrm>
              <a:off x="6807200" y="4435475"/>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0" y="0"/>
                    <a:pt x="0" y="0"/>
                    <a:pt x="0" y="1"/>
                  </a:cubicBezTo>
                  <a:cubicBezTo>
                    <a:pt x="0" y="18"/>
                    <a:pt x="0" y="18"/>
                    <a:pt x="0" y="18"/>
                  </a:cubicBezTo>
                  <a:cubicBezTo>
                    <a:pt x="0" y="18"/>
                    <a:pt x="0"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65">
              <a:extLst>
                <a:ext uri="{FF2B5EF4-FFF2-40B4-BE49-F238E27FC236}">
                  <a16:creationId xmlns:a16="http://schemas.microsoft.com/office/drawing/2014/main" id="{AB66A56F-097F-456F-BC55-DE97ACE19556}"/>
                </a:ext>
              </a:extLst>
            </p:cNvPr>
            <p:cNvSpPr>
              <a:spLocks/>
            </p:cNvSpPr>
            <p:nvPr userDrawn="1"/>
          </p:nvSpPr>
          <p:spPr bwMode="auto">
            <a:xfrm>
              <a:off x="6704013" y="4435475"/>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66">
              <a:extLst>
                <a:ext uri="{FF2B5EF4-FFF2-40B4-BE49-F238E27FC236}">
                  <a16:creationId xmlns:a16="http://schemas.microsoft.com/office/drawing/2014/main" id="{9451E2E8-C40A-4EB0-BF61-B37037FBD6E6}"/>
                </a:ext>
              </a:extLst>
            </p:cNvPr>
            <p:cNvSpPr>
              <a:spLocks/>
            </p:cNvSpPr>
            <p:nvPr userDrawn="1"/>
          </p:nvSpPr>
          <p:spPr bwMode="auto">
            <a:xfrm>
              <a:off x="6600825" y="4435475"/>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67">
              <a:extLst>
                <a:ext uri="{FF2B5EF4-FFF2-40B4-BE49-F238E27FC236}">
                  <a16:creationId xmlns:a16="http://schemas.microsoft.com/office/drawing/2014/main" id="{41B90538-4A77-43BC-B8DC-6D010D8B5816}"/>
                </a:ext>
              </a:extLst>
            </p:cNvPr>
            <p:cNvSpPr>
              <a:spLocks/>
            </p:cNvSpPr>
            <p:nvPr userDrawn="1"/>
          </p:nvSpPr>
          <p:spPr bwMode="auto">
            <a:xfrm>
              <a:off x="6497638" y="4435475"/>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268">
              <a:extLst>
                <a:ext uri="{FF2B5EF4-FFF2-40B4-BE49-F238E27FC236}">
                  <a16:creationId xmlns:a16="http://schemas.microsoft.com/office/drawing/2014/main" id="{3291E26C-51C8-4A3F-9BEA-C0B32A8DA90B}"/>
                </a:ext>
              </a:extLst>
            </p:cNvPr>
            <p:cNvSpPr>
              <a:spLocks/>
            </p:cNvSpPr>
            <p:nvPr userDrawn="1"/>
          </p:nvSpPr>
          <p:spPr bwMode="auto">
            <a:xfrm>
              <a:off x="6392863" y="4435475"/>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10" y="19"/>
                    <a:pt x="10" y="18"/>
                    <a:pt x="10" y="18"/>
                  </a:cubicBezTo>
                  <a:cubicBezTo>
                    <a:pt x="10" y="1"/>
                    <a:pt x="10" y="1"/>
                    <a:pt x="10" y="1"/>
                  </a:cubicBezTo>
                  <a:cubicBezTo>
                    <a:pt x="10" y="0"/>
                    <a:pt x="10"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269">
              <a:extLst>
                <a:ext uri="{FF2B5EF4-FFF2-40B4-BE49-F238E27FC236}">
                  <a16:creationId xmlns:a16="http://schemas.microsoft.com/office/drawing/2014/main" id="{9D35544C-4A11-4A75-A1C5-643705464A97}"/>
                </a:ext>
              </a:extLst>
            </p:cNvPr>
            <p:cNvSpPr>
              <a:spLocks/>
            </p:cNvSpPr>
            <p:nvPr userDrawn="1"/>
          </p:nvSpPr>
          <p:spPr bwMode="auto">
            <a:xfrm>
              <a:off x="6296025" y="4435475"/>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270">
              <a:extLst>
                <a:ext uri="{FF2B5EF4-FFF2-40B4-BE49-F238E27FC236}">
                  <a16:creationId xmlns:a16="http://schemas.microsoft.com/office/drawing/2014/main" id="{6878EEF6-52E8-41BF-941F-31C217B9077E}"/>
                </a:ext>
              </a:extLst>
            </p:cNvPr>
            <p:cNvSpPr>
              <a:spLocks/>
            </p:cNvSpPr>
            <p:nvPr userDrawn="1"/>
          </p:nvSpPr>
          <p:spPr bwMode="auto">
            <a:xfrm>
              <a:off x="7223125"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71">
              <a:extLst>
                <a:ext uri="{FF2B5EF4-FFF2-40B4-BE49-F238E27FC236}">
                  <a16:creationId xmlns:a16="http://schemas.microsoft.com/office/drawing/2014/main" id="{5F9864F4-2B7F-4EAF-A806-1261EE21A495}"/>
                </a:ext>
              </a:extLst>
            </p:cNvPr>
            <p:cNvSpPr>
              <a:spLocks/>
            </p:cNvSpPr>
            <p:nvPr userDrawn="1"/>
          </p:nvSpPr>
          <p:spPr bwMode="auto">
            <a:xfrm>
              <a:off x="7118350" y="4603750"/>
              <a:ext cx="63500"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72">
              <a:extLst>
                <a:ext uri="{FF2B5EF4-FFF2-40B4-BE49-F238E27FC236}">
                  <a16:creationId xmlns:a16="http://schemas.microsoft.com/office/drawing/2014/main" id="{C95AA4C0-17B3-47BB-AC99-9391D03A6C94}"/>
                </a:ext>
              </a:extLst>
            </p:cNvPr>
            <p:cNvSpPr>
              <a:spLocks/>
            </p:cNvSpPr>
            <p:nvPr userDrawn="1"/>
          </p:nvSpPr>
          <p:spPr bwMode="auto">
            <a:xfrm>
              <a:off x="7015163"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73">
              <a:extLst>
                <a:ext uri="{FF2B5EF4-FFF2-40B4-BE49-F238E27FC236}">
                  <a16:creationId xmlns:a16="http://schemas.microsoft.com/office/drawing/2014/main" id="{D687CCA2-C1C4-4EAC-8BEA-EBC8D20A2120}"/>
                </a:ext>
              </a:extLst>
            </p:cNvPr>
            <p:cNvSpPr>
              <a:spLocks/>
            </p:cNvSpPr>
            <p:nvPr userDrawn="1"/>
          </p:nvSpPr>
          <p:spPr bwMode="auto">
            <a:xfrm>
              <a:off x="6911975"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74">
              <a:extLst>
                <a:ext uri="{FF2B5EF4-FFF2-40B4-BE49-F238E27FC236}">
                  <a16:creationId xmlns:a16="http://schemas.microsoft.com/office/drawing/2014/main" id="{061E650D-CA34-454A-907D-C043557AE944}"/>
                </a:ext>
              </a:extLst>
            </p:cNvPr>
            <p:cNvSpPr>
              <a:spLocks/>
            </p:cNvSpPr>
            <p:nvPr userDrawn="1"/>
          </p:nvSpPr>
          <p:spPr bwMode="auto">
            <a:xfrm>
              <a:off x="6807200" y="4603750"/>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0" y="0"/>
                    <a:pt x="0" y="0"/>
                    <a:pt x="0" y="1"/>
                  </a:cubicBezTo>
                  <a:cubicBezTo>
                    <a:pt x="0" y="18"/>
                    <a:pt x="0" y="18"/>
                    <a:pt x="0" y="18"/>
                  </a:cubicBezTo>
                  <a:cubicBezTo>
                    <a:pt x="0" y="18"/>
                    <a:pt x="0"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275">
              <a:extLst>
                <a:ext uri="{FF2B5EF4-FFF2-40B4-BE49-F238E27FC236}">
                  <a16:creationId xmlns:a16="http://schemas.microsoft.com/office/drawing/2014/main" id="{912344B6-8C95-43F6-8563-F906AE9CB387}"/>
                </a:ext>
              </a:extLst>
            </p:cNvPr>
            <p:cNvSpPr>
              <a:spLocks/>
            </p:cNvSpPr>
            <p:nvPr userDrawn="1"/>
          </p:nvSpPr>
          <p:spPr bwMode="auto">
            <a:xfrm>
              <a:off x="6704013" y="4603750"/>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276">
              <a:extLst>
                <a:ext uri="{FF2B5EF4-FFF2-40B4-BE49-F238E27FC236}">
                  <a16:creationId xmlns:a16="http://schemas.microsoft.com/office/drawing/2014/main" id="{65A82C74-49D2-44F4-8DAF-7E6B10DAD251}"/>
                </a:ext>
              </a:extLst>
            </p:cNvPr>
            <p:cNvSpPr>
              <a:spLocks/>
            </p:cNvSpPr>
            <p:nvPr userDrawn="1"/>
          </p:nvSpPr>
          <p:spPr bwMode="auto">
            <a:xfrm>
              <a:off x="6600825" y="4603750"/>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277">
              <a:extLst>
                <a:ext uri="{FF2B5EF4-FFF2-40B4-BE49-F238E27FC236}">
                  <a16:creationId xmlns:a16="http://schemas.microsoft.com/office/drawing/2014/main" id="{A230F511-0A15-4B3C-982E-56965C992233}"/>
                </a:ext>
              </a:extLst>
            </p:cNvPr>
            <p:cNvSpPr>
              <a:spLocks/>
            </p:cNvSpPr>
            <p:nvPr userDrawn="1"/>
          </p:nvSpPr>
          <p:spPr bwMode="auto">
            <a:xfrm>
              <a:off x="6497638" y="4603750"/>
              <a:ext cx="68263"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9" y="19"/>
                    <a:pt x="10" y="18"/>
                    <a:pt x="10" y="18"/>
                  </a:cubicBezTo>
                  <a:cubicBezTo>
                    <a:pt x="10" y="1"/>
                    <a:pt x="10" y="1"/>
                    <a:pt x="10" y="1"/>
                  </a:cubicBezTo>
                  <a:cubicBezTo>
                    <a:pt x="10" y="0"/>
                    <a:pt x="9"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278">
              <a:extLst>
                <a:ext uri="{FF2B5EF4-FFF2-40B4-BE49-F238E27FC236}">
                  <a16:creationId xmlns:a16="http://schemas.microsoft.com/office/drawing/2014/main" id="{13AD53BF-CD3A-4B1E-9A9E-F9775D0A68C4}"/>
                </a:ext>
              </a:extLst>
            </p:cNvPr>
            <p:cNvSpPr>
              <a:spLocks/>
            </p:cNvSpPr>
            <p:nvPr userDrawn="1"/>
          </p:nvSpPr>
          <p:spPr bwMode="auto">
            <a:xfrm>
              <a:off x="6392863" y="4603750"/>
              <a:ext cx="69850" cy="133350"/>
            </a:xfrm>
            <a:custGeom>
              <a:avLst/>
              <a:gdLst>
                <a:gd name="T0" fmla="*/ 9 w 10"/>
                <a:gd name="T1" fmla="*/ 0 h 19"/>
                <a:gd name="T2" fmla="*/ 1 w 10"/>
                <a:gd name="T3" fmla="*/ 0 h 19"/>
                <a:gd name="T4" fmla="*/ 0 w 10"/>
                <a:gd name="T5" fmla="*/ 1 h 19"/>
                <a:gd name="T6" fmla="*/ 0 w 10"/>
                <a:gd name="T7" fmla="*/ 18 h 19"/>
                <a:gd name="T8" fmla="*/ 1 w 10"/>
                <a:gd name="T9" fmla="*/ 19 h 19"/>
                <a:gd name="T10" fmla="*/ 2 w 10"/>
                <a:gd name="T11" fmla="*/ 18 h 19"/>
                <a:gd name="T12" fmla="*/ 2 w 10"/>
                <a:gd name="T13" fmla="*/ 2 h 19"/>
                <a:gd name="T14" fmla="*/ 8 w 10"/>
                <a:gd name="T15" fmla="*/ 2 h 19"/>
                <a:gd name="T16" fmla="*/ 8 w 10"/>
                <a:gd name="T17" fmla="*/ 18 h 19"/>
                <a:gd name="T18" fmla="*/ 9 w 10"/>
                <a:gd name="T19" fmla="*/ 19 h 19"/>
                <a:gd name="T20" fmla="*/ 10 w 10"/>
                <a:gd name="T21" fmla="*/ 18 h 19"/>
                <a:gd name="T22" fmla="*/ 10 w 10"/>
                <a:gd name="T23" fmla="*/ 1 h 19"/>
                <a:gd name="T24" fmla="*/ 9 w 1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19">
                  <a:moveTo>
                    <a:pt x="9" y="0"/>
                  </a:moveTo>
                  <a:cubicBezTo>
                    <a:pt x="1" y="0"/>
                    <a:pt x="1" y="0"/>
                    <a:pt x="1" y="0"/>
                  </a:cubicBezTo>
                  <a:cubicBezTo>
                    <a:pt x="1" y="0"/>
                    <a:pt x="0" y="0"/>
                    <a:pt x="0" y="1"/>
                  </a:cubicBezTo>
                  <a:cubicBezTo>
                    <a:pt x="0" y="18"/>
                    <a:pt x="0" y="18"/>
                    <a:pt x="0" y="18"/>
                  </a:cubicBezTo>
                  <a:cubicBezTo>
                    <a:pt x="0" y="18"/>
                    <a:pt x="1" y="19"/>
                    <a:pt x="1" y="19"/>
                  </a:cubicBezTo>
                  <a:cubicBezTo>
                    <a:pt x="2" y="19"/>
                    <a:pt x="2" y="18"/>
                    <a:pt x="2" y="18"/>
                  </a:cubicBezTo>
                  <a:cubicBezTo>
                    <a:pt x="2" y="2"/>
                    <a:pt x="2" y="2"/>
                    <a:pt x="2" y="2"/>
                  </a:cubicBezTo>
                  <a:cubicBezTo>
                    <a:pt x="8" y="2"/>
                    <a:pt x="8" y="2"/>
                    <a:pt x="8" y="2"/>
                  </a:cubicBezTo>
                  <a:cubicBezTo>
                    <a:pt x="8" y="18"/>
                    <a:pt x="8" y="18"/>
                    <a:pt x="8" y="18"/>
                  </a:cubicBezTo>
                  <a:cubicBezTo>
                    <a:pt x="8" y="18"/>
                    <a:pt x="8" y="19"/>
                    <a:pt x="9" y="19"/>
                  </a:cubicBezTo>
                  <a:cubicBezTo>
                    <a:pt x="10" y="19"/>
                    <a:pt x="10" y="18"/>
                    <a:pt x="10" y="18"/>
                  </a:cubicBezTo>
                  <a:cubicBezTo>
                    <a:pt x="10" y="1"/>
                    <a:pt x="10" y="1"/>
                    <a:pt x="10" y="1"/>
                  </a:cubicBezTo>
                  <a:cubicBezTo>
                    <a:pt x="10" y="0"/>
                    <a:pt x="10" y="0"/>
                    <a:pt x="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279">
              <a:extLst>
                <a:ext uri="{FF2B5EF4-FFF2-40B4-BE49-F238E27FC236}">
                  <a16:creationId xmlns:a16="http://schemas.microsoft.com/office/drawing/2014/main" id="{204CB7FB-B645-4F06-B23F-5CDBA0DF2EEE}"/>
                </a:ext>
              </a:extLst>
            </p:cNvPr>
            <p:cNvSpPr>
              <a:spLocks/>
            </p:cNvSpPr>
            <p:nvPr userDrawn="1"/>
          </p:nvSpPr>
          <p:spPr bwMode="auto">
            <a:xfrm>
              <a:off x="6296025" y="4603750"/>
              <a:ext cx="61913" cy="133350"/>
            </a:xfrm>
            <a:custGeom>
              <a:avLst/>
              <a:gdLst>
                <a:gd name="T0" fmla="*/ 8 w 9"/>
                <a:gd name="T1" fmla="*/ 0 h 19"/>
                <a:gd name="T2" fmla="*/ 1 w 9"/>
                <a:gd name="T3" fmla="*/ 0 h 19"/>
                <a:gd name="T4" fmla="*/ 0 w 9"/>
                <a:gd name="T5" fmla="*/ 1 h 19"/>
                <a:gd name="T6" fmla="*/ 0 w 9"/>
                <a:gd name="T7" fmla="*/ 18 h 19"/>
                <a:gd name="T8" fmla="*/ 1 w 9"/>
                <a:gd name="T9" fmla="*/ 19 h 19"/>
                <a:gd name="T10" fmla="*/ 2 w 9"/>
                <a:gd name="T11" fmla="*/ 18 h 19"/>
                <a:gd name="T12" fmla="*/ 2 w 9"/>
                <a:gd name="T13" fmla="*/ 2 h 19"/>
                <a:gd name="T14" fmla="*/ 7 w 9"/>
                <a:gd name="T15" fmla="*/ 2 h 19"/>
                <a:gd name="T16" fmla="*/ 7 w 9"/>
                <a:gd name="T17" fmla="*/ 18 h 19"/>
                <a:gd name="T18" fmla="*/ 8 w 9"/>
                <a:gd name="T19" fmla="*/ 19 h 19"/>
                <a:gd name="T20" fmla="*/ 9 w 9"/>
                <a:gd name="T21" fmla="*/ 18 h 19"/>
                <a:gd name="T22" fmla="*/ 9 w 9"/>
                <a:gd name="T23" fmla="*/ 1 h 19"/>
                <a:gd name="T24" fmla="*/ 8 w 9"/>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19">
                  <a:moveTo>
                    <a:pt x="8" y="0"/>
                  </a:moveTo>
                  <a:cubicBezTo>
                    <a:pt x="1" y="0"/>
                    <a:pt x="1" y="0"/>
                    <a:pt x="1" y="0"/>
                  </a:cubicBezTo>
                  <a:cubicBezTo>
                    <a:pt x="0" y="0"/>
                    <a:pt x="0" y="0"/>
                    <a:pt x="0" y="1"/>
                  </a:cubicBezTo>
                  <a:cubicBezTo>
                    <a:pt x="0" y="18"/>
                    <a:pt x="0" y="18"/>
                    <a:pt x="0" y="18"/>
                  </a:cubicBezTo>
                  <a:cubicBezTo>
                    <a:pt x="0" y="18"/>
                    <a:pt x="0" y="19"/>
                    <a:pt x="1" y="19"/>
                  </a:cubicBezTo>
                  <a:cubicBezTo>
                    <a:pt x="1" y="19"/>
                    <a:pt x="2" y="18"/>
                    <a:pt x="2" y="18"/>
                  </a:cubicBezTo>
                  <a:cubicBezTo>
                    <a:pt x="2" y="2"/>
                    <a:pt x="2" y="2"/>
                    <a:pt x="2" y="2"/>
                  </a:cubicBezTo>
                  <a:cubicBezTo>
                    <a:pt x="7" y="2"/>
                    <a:pt x="7" y="2"/>
                    <a:pt x="7" y="2"/>
                  </a:cubicBezTo>
                  <a:cubicBezTo>
                    <a:pt x="7" y="18"/>
                    <a:pt x="7" y="18"/>
                    <a:pt x="7" y="18"/>
                  </a:cubicBezTo>
                  <a:cubicBezTo>
                    <a:pt x="7" y="18"/>
                    <a:pt x="8" y="19"/>
                    <a:pt x="8" y="19"/>
                  </a:cubicBezTo>
                  <a:cubicBezTo>
                    <a:pt x="9" y="19"/>
                    <a:pt x="9" y="18"/>
                    <a:pt x="9" y="18"/>
                  </a:cubicBezTo>
                  <a:cubicBezTo>
                    <a:pt x="9" y="1"/>
                    <a:pt x="9" y="1"/>
                    <a:pt x="9" y="1"/>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280">
              <a:extLst>
                <a:ext uri="{FF2B5EF4-FFF2-40B4-BE49-F238E27FC236}">
                  <a16:creationId xmlns:a16="http://schemas.microsoft.com/office/drawing/2014/main" id="{45BFC86C-761F-4504-8DC9-E79BC2081374}"/>
                </a:ext>
              </a:extLst>
            </p:cNvPr>
            <p:cNvSpPr>
              <a:spLocks noEditPoints="1"/>
            </p:cNvSpPr>
            <p:nvPr userDrawn="1"/>
          </p:nvSpPr>
          <p:spPr bwMode="auto">
            <a:xfrm>
              <a:off x="2101850" y="4162425"/>
              <a:ext cx="2170113" cy="679450"/>
            </a:xfrm>
            <a:custGeom>
              <a:avLst/>
              <a:gdLst>
                <a:gd name="T0" fmla="*/ 164 w 314"/>
                <a:gd name="T1" fmla="*/ 68 h 97"/>
                <a:gd name="T2" fmla="*/ 111 w 314"/>
                <a:gd name="T3" fmla="*/ 20 h 97"/>
                <a:gd name="T4" fmla="*/ 83 w 314"/>
                <a:gd name="T5" fmla="*/ 60 h 97"/>
                <a:gd name="T6" fmla="*/ 64 w 314"/>
                <a:gd name="T7" fmla="*/ 72 h 97"/>
                <a:gd name="T8" fmla="*/ 44 w 314"/>
                <a:gd name="T9" fmla="*/ 60 h 97"/>
                <a:gd name="T10" fmla="*/ 36 w 314"/>
                <a:gd name="T11" fmla="*/ 60 h 97"/>
                <a:gd name="T12" fmla="*/ 21 w 314"/>
                <a:gd name="T13" fmla="*/ 79 h 97"/>
                <a:gd name="T14" fmla="*/ 113 w 314"/>
                <a:gd name="T15" fmla="*/ 87 h 97"/>
                <a:gd name="T16" fmla="*/ 163 w 314"/>
                <a:gd name="T17" fmla="*/ 86 h 97"/>
                <a:gd name="T18" fmla="*/ 261 w 314"/>
                <a:gd name="T19" fmla="*/ 40 h 97"/>
                <a:gd name="T20" fmla="*/ 261 w 314"/>
                <a:gd name="T21" fmla="*/ 59 h 97"/>
                <a:gd name="T22" fmla="*/ 261 w 314"/>
                <a:gd name="T23" fmla="*/ 87 h 97"/>
                <a:gd name="T24" fmla="*/ 313 w 314"/>
                <a:gd name="T25" fmla="*/ 97 h 97"/>
                <a:gd name="T26" fmla="*/ 73 w 314"/>
                <a:gd name="T27" fmla="*/ 95 h 97"/>
                <a:gd name="T28" fmla="*/ 67 w 314"/>
                <a:gd name="T29" fmla="*/ 77 h 97"/>
                <a:gd name="T30" fmla="*/ 84 w 314"/>
                <a:gd name="T31" fmla="*/ 58 h 97"/>
                <a:gd name="T32" fmla="*/ 75 w 314"/>
                <a:gd name="T33" fmla="*/ 94 h 97"/>
                <a:gd name="T34" fmla="*/ 48 w 314"/>
                <a:gd name="T35" fmla="*/ 58 h 97"/>
                <a:gd name="T36" fmla="*/ 62 w 314"/>
                <a:gd name="T37" fmla="*/ 73 h 97"/>
                <a:gd name="T38" fmla="*/ 39 w 314"/>
                <a:gd name="T39" fmla="*/ 74 h 97"/>
                <a:gd name="T40" fmla="*/ 22 w 314"/>
                <a:gd name="T41" fmla="*/ 64 h 97"/>
                <a:gd name="T42" fmla="*/ 32 w 314"/>
                <a:gd name="T43" fmla="*/ 64 h 97"/>
                <a:gd name="T44" fmla="*/ 23 w 314"/>
                <a:gd name="T45" fmla="*/ 77 h 97"/>
                <a:gd name="T46" fmla="*/ 28 w 314"/>
                <a:gd name="T47" fmla="*/ 95 h 97"/>
                <a:gd name="T48" fmla="*/ 132 w 314"/>
                <a:gd name="T49" fmla="*/ 53 h 97"/>
                <a:gd name="T50" fmla="*/ 144 w 314"/>
                <a:gd name="T51" fmla="*/ 63 h 97"/>
                <a:gd name="T52" fmla="*/ 113 w 314"/>
                <a:gd name="T53" fmla="*/ 43 h 97"/>
                <a:gd name="T54" fmla="*/ 145 w 314"/>
                <a:gd name="T55" fmla="*/ 32 h 97"/>
                <a:gd name="T56" fmla="*/ 163 w 314"/>
                <a:gd name="T57" fmla="*/ 37 h 97"/>
                <a:gd name="T58" fmla="*/ 163 w 314"/>
                <a:gd name="T59" fmla="*/ 45 h 97"/>
                <a:gd name="T60" fmla="*/ 113 w 314"/>
                <a:gd name="T61" fmla="*/ 30 h 97"/>
                <a:gd name="T62" fmla="*/ 154 w 314"/>
                <a:gd name="T63" fmla="*/ 68 h 97"/>
                <a:gd name="T64" fmla="*/ 163 w 314"/>
                <a:gd name="T65" fmla="*/ 20 h 97"/>
                <a:gd name="T66" fmla="*/ 113 w 314"/>
                <a:gd name="T67" fmla="*/ 79 h 97"/>
                <a:gd name="T68" fmla="*/ 113 w 314"/>
                <a:gd name="T69" fmla="*/ 79 h 97"/>
                <a:gd name="T70" fmla="*/ 287 w 314"/>
                <a:gd name="T71" fmla="*/ 48 h 97"/>
                <a:gd name="T72" fmla="*/ 288 w 314"/>
                <a:gd name="T73" fmla="*/ 41 h 97"/>
                <a:gd name="T74" fmla="*/ 312 w 314"/>
                <a:gd name="T75" fmla="*/ 41 h 97"/>
                <a:gd name="T76" fmla="*/ 288 w 314"/>
                <a:gd name="T77" fmla="*/ 60 h 97"/>
                <a:gd name="T78" fmla="*/ 297 w 314"/>
                <a:gd name="T79" fmla="*/ 60 h 97"/>
                <a:gd name="T80" fmla="*/ 272 w 314"/>
                <a:gd name="T81" fmla="*/ 67 h 97"/>
                <a:gd name="T82" fmla="*/ 272 w 314"/>
                <a:gd name="T83" fmla="*/ 69 h 97"/>
                <a:gd name="T84" fmla="*/ 288 w 314"/>
                <a:gd name="T85" fmla="*/ 69 h 97"/>
                <a:gd name="T86" fmla="*/ 304 w 314"/>
                <a:gd name="T87" fmla="*/ 77 h 97"/>
                <a:gd name="T88" fmla="*/ 305 w 314"/>
                <a:gd name="T89" fmla="*/ 69 h 97"/>
                <a:gd name="T90" fmla="*/ 305 w 314"/>
                <a:gd name="T91" fmla="*/ 50 h 97"/>
                <a:gd name="T92" fmla="*/ 304 w 314"/>
                <a:gd name="T93" fmla="*/ 50 h 97"/>
                <a:gd name="T94" fmla="*/ 287 w 314"/>
                <a:gd name="T95" fmla="*/ 58 h 97"/>
                <a:gd name="T96" fmla="*/ 272 w 314"/>
                <a:gd name="T97" fmla="*/ 50 h 97"/>
                <a:gd name="T98" fmla="*/ 270 w 314"/>
                <a:gd name="T99" fmla="*/ 58 h 97"/>
                <a:gd name="T100" fmla="*/ 270 w 314"/>
                <a:gd name="T101" fmla="*/ 77 h 97"/>
                <a:gd name="T102" fmla="*/ 263 w 314"/>
                <a:gd name="T103" fmla="*/ 79 h 97"/>
                <a:gd name="T104" fmla="*/ 280 w 314"/>
                <a:gd name="T105" fmla="*/ 79 h 97"/>
                <a:gd name="T106" fmla="*/ 295 w 314"/>
                <a:gd name="T107" fmla="*/ 86 h 97"/>
                <a:gd name="T108" fmla="*/ 297 w 314"/>
                <a:gd name="T109" fmla="*/ 79 h 97"/>
                <a:gd name="T110" fmla="*/ 263 w 314"/>
                <a:gd name="T111" fmla="*/ 48 h 97"/>
                <a:gd name="T112" fmla="*/ 263 w 314"/>
                <a:gd name="T113" fmla="*/ 95 h 97"/>
                <a:gd name="T114" fmla="*/ 280 w 314"/>
                <a:gd name="T115" fmla="*/ 88 h 97"/>
                <a:gd name="T116" fmla="*/ 295 w 314"/>
                <a:gd name="T117" fmla="*/ 95 h 97"/>
                <a:gd name="T118" fmla="*/ 297 w 314"/>
                <a:gd name="T119" fmla="*/ 88 h 97"/>
                <a:gd name="T120" fmla="*/ 312 w 314"/>
                <a:gd name="T121" fmla="*/ 39 h 97"/>
                <a:gd name="T122" fmla="*/ 288 w 314"/>
                <a:gd name="T123" fmla="*/ 39 h 97"/>
                <a:gd name="T124" fmla="*/ 271 w 314"/>
                <a:gd name="T125" fmla="*/ 3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14" h="97">
                  <a:moveTo>
                    <a:pt x="263" y="1"/>
                  </a:moveTo>
                  <a:cubicBezTo>
                    <a:pt x="263" y="0"/>
                    <a:pt x="262" y="0"/>
                    <a:pt x="262" y="1"/>
                  </a:cubicBezTo>
                  <a:cubicBezTo>
                    <a:pt x="173" y="63"/>
                    <a:pt x="173" y="63"/>
                    <a:pt x="173" y="63"/>
                  </a:cubicBezTo>
                  <a:cubicBezTo>
                    <a:pt x="172" y="63"/>
                    <a:pt x="172" y="63"/>
                    <a:pt x="172" y="64"/>
                  </a:cubicBezTo>
                  <a:cubicBezTo>
                    <a:pt x="172" y="84"/>
                    <a:pt x="172" y="84"/>
                    <a:pt x="172" y="84"/>
                  </a:cubicBezTo>
                  <a:cubicBezTo>
                    <a:pt x="164" y="84"/>
                    <a:pt x="164" y="84"/>
                    <a:pt x="164" y="84"/>
                  </a:cubicBezTo>
                  <a:cubicBezTo>
                    <a:pt x="164" y="68"/>
                    <a:pt x="164" y="68"/>
                    <a:pt x="164" y="68"/>
                  </a:cubicBezTo>
                  <a:cubicBezTo>
                    <a:pt x="164" y="68"/>
                    <a:pt x="164" y="68"/>
                    <a:pt x="164" y="68"/>
                  </a:cubicBezTo>
                  <a:cubicBezTo>
                    <a:pt x="164" y="19"/>
                    <a:pt x="164" y="19"/>
                    <a:pt x="164" y="19"/>
                  </a:cubicBezTo>
                  <a:cubicBezTo>
                    <a:pt x="164" y="19"/>
                    <a:pt x="164" y="18"/>
                    <a:pt x="164" y="18"/>
                  </a:cubicBezTo>
                  <a:cubicBezTo>
                    <a:pt x="146" y="7"/>
                    <a:pt x="146" y="7"/>
                    <a:pt x="146" y="7"/>
                  </a:cubicBezTo>
                  <a:cubicBezTo>
                    <a:pt x="145" y="7"/>
                    <a:pt x="145" y="7"/>
                    <a:pt x="145" y="7"/>
                  </a:cubicBezTo>
                  <a:cubicBezTo>
                    <a:pt x="112" y="19"/>
                    <a:pt x="112" y="19"/>
                    <a:pt x="112" y="19"/>
                  </a:cubicBezTo>
                  <a:cubicBezTo>
                    <a:pt x="111" y="19"/>
                    <a:pt x="111" y="20"/>
                    <a:pt x="111" y="20"/>
                  </a:cubicBezTo>
                  <a:cubicBezTo>
                    <a:pt x="111" y="95"/>
                    <a:pt x="111" y="95"/>
                    <a:pt x="111" y="95"/>
                  </a:cubicBezTo>
                  <a:cubicBezTo>
                    <a:pt x="80" y="95"/>
                    <a:pt x="80" y="95"/>
                    <a:pt x="80" y="95"/>
                  </a:cubicBezTo>
                  <a:cubicBezTo>
                    <a:pt x="80" y="79"/>
                    <a:pt x="80" y="79"/>
                    <a:pt x="80" y="79"/>
                  </a:cubicBezTo>
                  <a:cubicBezTo>
                    <a:pt x="96" y="79"/>
                    <a:pt x="96" y="79"/>
                    <a:pt x="96" y="79"/>
                  </a:cubicBezTo>
                  <a:cubicBezTo>
                    <a:pt x="83" y="66"/>
                    <a:pt x="83" y="66"/>
                    <a:pt x="83" y="66"/>
                  </a:cubicBezTo>
                  <a:cubicBezTo>
                    <a:pt x="89" y="66"/>
                    <a:pt x="89" y="66"/>
                    <a:pt x="89" y="66"/>
                  </a:cubicBezTo>
                  <a:cubicBezTo>
                    <a:pt x="83" y="60"/>
                    <a:pt x="83" y="60"/>
                    <a:pt x="83" y="60"/>
                  </a:cubicBezTo>
                  <a:cubicBezTo>
                    <a:pt x="89" y="60"/>
                    <a:pt x="89" y="60"/>
                    <a:pt x="89" y="60"/>
                  </a:cubicBezTo>
                  <a:cubicBezTo>
                    <a:pt x="76" y="48"/>
                    <a:pt x="76" y="48"/>
                    <a:pt x="76" y="48"/>
                  </a:cubicBezTo>
                  <a:cubicBezTo>
                    <a:pt x="64" y="60"/>
                    <a:pt x="64" y="60"/>
                    <a:pt x="64" y="60"/>
                  </a:cubicBezTo>
                  <a:cubicBezTo>
                    <a:pt x="70" y="60"/>
                    <a:pt x="70" y="60"/>
                    <a:pt x="70" y="60"/>
                  </a:cubicBezTo>
                  <a:cubicBezTo>
                    <a:pt x="64" y="66"/>
                    <a:pt x="64" y="66"/>
                    <a:pt x="64" y="66"/>
                  </a:cubicBezTo>
                  <a:cubicBezTo>
                    <a:pt x="70" y="66"/>
                    <a:pt x="70" y="66"/>
                    <a:pt x="70" y="66"/>
                  </a:cubicBezTo>
                  <a:cubicBezTo>
                    <a:pt x="64" y="72"/>
                    <a:pt x="64" y="72"/>
                    <a:pt x="64" y="72"/>
                  </a:cubicBezTo>
                  <a:cubicBezTo>
                    <a:pt x="58" y="66"/>
                    <a:pt x="58" y="66"/>
                    <a:pt x="58" y="66"/>
                  </a:cubicBezTo>
                  <a:cubicBezTo>
                    <a:pt x="63" y="66"/>
                    <a:pt x="63" y="66"/>
                    <a:pt x="63" y="66"/>
                  </a:cubicBezTo>
                  <a:cubicBezTo>
                    <a:pt x="58" y="60"/>
                    <a:pt x="58" y="60"/>
                    <a:pt x="58" y="60"/>
                  </a:cubicBezTo>
                  <a:cubicBezTo>
                    <a:pt x="63" y="60"/>
                    <a:pt x="63" y="60"/>
                    <a:pt x="63" y="60"/>
                  </a:cubicBezTo>
                  <a:cubicBezTo>
                    <a:pt x="51" y="48"/>
                    <a:pt x="51" y="48"/>
                    <a:pt x="51" y="48"/>
                  </a:cubicBezTo>
                  <a:cubicBezTo>
                    <a:pt x="39" y="60"/>
                    <a:pt x="39" y="60"/>
                    <a:pt x="39" y="60"/>
                  </a:cubicBezTo>
                  <a:cubicBezTo>
                    <a:pt x="44" y="60"/>
                    <a:pt x="44" y="60"/>
                    <a:pt x="44" y="60"/>
                  </a:cubicBezTo>
                  <a:cubicBezTo>
                    <a:pt x="39" y="66"/>
                    <a:pt x="39" y="66"/>
                    <a:pt x="39" y="66"/>
                  </a:cubicBezTo>
                  <a:cubicBezTo>
                    <a:pt x="44" y="66"/>
                    <a:pt x="44" y="66"/>
                    <a:pt x="44" y="66"/>
                  </a:cubicBezTo>
                  <a:cubicBezTo>
                    <a:pt x="38" y="72"/>
                    <a:pt x="38" y="72"/>
                    <a:pt x="38" y="72"/>
                  </a:cubicBezTo>
                  <a:cubicBezTo>
                    <a:pt x="31" y="66"/>
                    <a:pt x="31" y="66"/>
                    <a:pt x="31" y="66"/>
                  </a:cubicBezTo>
                  <a:cubicBezTo>
                    <a:pt x="36" y="66"/>
                    <a:pt x="36" y="66"/>
                    <a:pt x="36" y="66"/>
                  </a:cubicBezTo>
                  <a:cubicBezTo>
                    <a:pt x="31" y="60"/>
                    <a:pt x="31" y="60"/>
                    <a:pt x="31" y="60"/>
                  </a:cubicBezTo>
                  <a:cubicBezTo>
                    <a:pt x="36" y="60"/>
                    <a:pt x="36" y="60"/>
                    <a:pt x="36" y="60"/>
                  </a:cubicBezTo>
                  <a:cubicBezTo>
                    <a:pt x="24" y="48"/>
                    <a:pt x="24" y="48"/>
                    <a:pt x="24" y="48"/>
                  </a:cubicBezTo>
                  <a:cubicBezTo>
                    <a:pt x="12" y="60"/>
                    <a:pt x="12" y="60"/>
                    <a:pt x="12" y="60"/>
                  </a:cubicBezTo>
                  <a:cubicBezTo>
                    <a:pt x="17" y="60"/>
                    <a:pt x="17" y="60"/>
                    <a:pt x="17" y="60"/>
                  </a:cubicBezTo>
                  <a:cubicBezTo>
                    <a:pt x="12" y="66"/>
                    <a:pt x="12" y="66"/>
                    <a:pt x="12" y="66"/>
                  </a:cubicBezTo>
                  <a:cubicBezTo>
                    <a:pt x="17" y="66"/>
                    <a:pt x="17" y="66"/>
                    <a:pt x="17" y="66"/>
                  </a:cubicBezTo>
                  <a:cubicBezTo>
                    <a:pt x="4" y="79"/>
                    <a:pt x="4" y="79"/>
                    <a:pt x="4" y="79"/>
                  </a:cubicBezTo>
                  <a:cubicBezTo>
                    <a:pt x="21" y="79"/>
                    <a:pt x="21" y="79"/>
                    <a:pt x="21" y="79"/>
                  </a:cubicBezTo>
                  <a:cubicBezTo>
                    <a:pt x="21" y="95"/>
                    <a:pt x="21" y="95"/>
                    <a:pt x="21" y="95"/>
                  </a:cubicBezTo>
                  <a:cubicBezTo>
                    <a:pt x="1" y="95"/>
                    <a:pt x="1" y="95"/>
                    <a:pt x="1" y="95"/>
                  </a:cubicBezTo>
                  <a:cubicBezTo>
                    <a:pt x="1" y="95"/>
                    <a:pt x="0" y="96"/>
                    <a:pt x="0" y="96"/>
                  </a:cubicBezTo>
                  <a:cubicBezTo>
                    <a:pt x="0" y="97"/>
                    <a:pt x="1" y="97"/>
                    <a:pt x="1" y="97"/>
                  </a:cubicBezTo>
                  <a:cubicBezTo>
                    <a:pt x="112" y="97"/>
                    <a:pt x="112" y="97"/>
                    <a:pt x="112" y="97"/>
                  </a:cubicBezTo>
                  <a:cubicBezTo>
                    <a:pt x="113" y="97"/>
                    <a:pt x="113" y="97"/>
                    <a:pt x="113" y="96"/>
                  </a:cubicBezTo>
                  <a:cubicBezTo>
                    <a:pt x="113" y="87"/>
                    <a:pt x="113" y="87"/>
                    <a:pt x="113" y="87"/>
                  </a:cubicBezTo>
                  <a:cubicBezTo>
                    <a:pt x="143" y="79"/>
                    <a:pt x="143" y="79"/>
                    <a:pt x="143" y="79"/>
                  </a:cubicBezTo>
                  <a:cubicBezTo>
                    <a:pt x="143" y="96"/>
                    <a:pt x="143" y="96"/>
                    <a:pt x="143" y="96"/>
                  </a:cubicBezTo>
                  <a:cubicBezTo>
                    <a:pt x="143" y="97"/>
                    <a:pt x="144" y="97"/>
                    <a:pt x="144" y="97"/>
                  </a:cubicBezTo>
                  <a:cubicBezTo>
                    <a:pt x="145" y="97"/>
                    <a:pt x="145" y="97"/>
                    <a:pt x="145" y="96"/>
                  </a:cubicBezTo>
                  <a:cubicBezTo>
                    <a:pt x="145" y="79"/>
                    <a:pt x="145" y="79"/>
                    <a:pt x="145" y="79"/>
                  </a:cubicBezTo>
                  <a:cubicBezTo>
                    <a:pt x="163" y="86"/>
                    <a:pt x="163" y="86"/>
                    <a:pt x="163" y="86"/>
                  </a:cubicBezTo>
                  <a:cubicBezTo>
                    <a:pt x="163" y="86"/>
                    <a:pt x="163" y="86"/>
                    <a:pt x="163" y="86"/>
                  </a:cubicBezTo>
                  <a:cubicBezTo>
                    <a:pt x="163" y="86"/>
                    <a:pt x="163" y="86"/>
                    <a:pt x="163" y="86"/>
                  </a:cubicBezTo>
                  <a:cubicBezTo>
                    <a:pt x="173" y="86"/>
                    <a:pt x="173" y="86"/>
                    <a:pt x="173" y="86"/>
                  </a:cubicBezTo>
                  <a:cubicBezTo>
                    <a:pt x="174" y="86"/>
                    <a:pt x="174" y="85"/>
                    <a:pt x="174" y="85"/>
                  </a:cubicBezTo>
                  <a:cubicBezTo>
                    <a:pt x="174" y="64"/>
                    <a:pt x="174" y="64"/>
                    <a:pt x="174" y="64"/>
                  </a:cubicBezTo>
                  <a:cubicBezTo>
                    <a:pt x="261" y="4"/>
                    <a:pt x="261" y="4"/>
                    <a:pt x="261" y="4"/>
                  </a:cubicBezTo>
                  <a:cubicBezTo>
                    <a:pt x="261" y="40"/>
                    <a:pt x="261" y="40"/>
                    <a:pt x="261" y="40"/>
                  </a:cubicBezTo>
                  <a:cubicBezTo>
                    <a:pt x="261" y="40"/>
                    <a:pt x="261" y="40"/>
                    <a:pt x="261" y="40"/>
                  </a:cubicBezTo>
                  <a:cubicBezTo>
                    <a:pt x="261" y="40"/>
                    <a:pt x="261" y="40"/>
                    <a:pt x="261" y="40"/>
                  </a:cubicBezTo>
                  <a:cubicBezTo>
                    <a:pt x="261" y="49"/>
                    <a:pt x="261" y="49"/>
                    <a:pt x="261" y="49"/>
                  </a:cubicBezTo>
                  <a:cubicBezTo>
                    <a:pt x="261" y="49"/>
                    <a:pt x="261" y="49"/>
                    <a:pt x="261" y="49"/>
                  </a:cubicBezTo>
                  <a:cubicBezTo>
                    <a:pt x="261" y="49"/>
                    <a:pt x="261" y="49"/>
                    <a:pt x="261" y="50"/>
                  </a:cubicBezTo>
                  <a:cubicBezTo>
                    <a:pt x="261" y="59"/>
                    <a:pt x="261" y="59"/>
                    <a:pt x="261" y="59"/>
                  </a:cubicBezTo>
                  <a:cubicBezTo>
                    <a:pt x="261" y="59"/>
                    <a:pt x="261" y="59"/>
                    <a:pt x="261" y="59"/>
                  </a:cubicBezTo>
                  <a:cubicBezTo>
                    <a:pt x="261" y="59"/>
                    <a:pt x="261" y="59"/>
                    <a:pt x="261" y="59"/>
                  </a:cubicBezTo>
                  <a:cubicBezTo>
                    <a:pt x="261" y="68"/>
                    <a:pt x="261" y="68"/>
                    <a:pt x="261" y="68"/>
                  </a:cubicBezTo>
                  <a:cubicBezTo>
                    <a:pt x="261" y="68"/>
                    <a:pt x="261" y="68"/>
                    <a:pt x="261" y="68"/>
                  </a:cubicBezTo>
                  <a:cubicBezTo>
                    <a:pt x="261" y="68"/>
                    <a:pt x="261" y="68"/>
                    <a:pt x="261" y="68"/>
                  </a:cubicBezTo>
                  <a:cubicBezTo>
                    <a:pt x="261" y="77"/>
                    <a:pt x="261" y="77"/>
                    <a:pt x="261" y="77"/>
                  </a:cubicBezTo>
                  <a:cubicBezTo>
                    <a:pt x="261" y="77"/>
                    <a:pt x="261" y="77"/>
                    <a:pt x="261" y="78"/>
                  </a:cubicBezTo>
                  <a:cubicBezTo>
                    <a:pt x="261" y="78"/>
                    <a:pt x="261" y="78"/>
                    <a:pt x="261" y="78"/>
                  </a:cubicBezTo>
                  <a:cubicBezTo>
                    <a:pt x="261" y="87"/>
                    <a:pt x="261" y="87"/>
                    <a:pt x="261" y="87"/>
                  </a:cubicBezTo>
                  <a:cubicBezTo>
                    <a:pt x="261" y="87"/>
                    <a:pt x="261" y="87"/>
                    <a:pt x="261" y="87"/>
                  </a:cubicBezTo>
                  <a:cubicBezTo>
                    <a:pt x="261" y="87"/>
                    <a:pt x="261" y="87"/>
                    <a:pt x="261" y="87"/>
                  </a:cubicBezTo>
                  <a:cubicBezTo>
                    <a:pt x="261" y="96"/>
                    <a:pt x="261" y="96"/>
                    <a:pt x="261" y="96"/>
                  </a:cubicBezTo>
                  <a:cubicBezTo>
                    <a:pt x="261" y="96"/>
                    <a:pt x="261" y="96"/>
                    <a:pt x="261" y="96"/>
                  </a:cubicBezTo>
                  <a:cubicBezTo>
                    <a:pt x="261" y="97"/>
                    <a:pt x="261" y="97"/>
                    <a:pt x="262" y="97"/>
                  </a:cubicBezTo>
                  <a:cubicBezTo>
                    <a:pt x="312" y="97"/>
                    <a:pt x="312" y="97"/>
                    <a:pt x="312" y="97"/>
                  </a:cubicBezTo>
                  <a:cubicBezTo>
                    <a:pt x="313" y="97"/>
                    <a:pt x="313" y="97"/>
                    <a:pt x="313" y="97"/>
                  </a:cubicBezTo>
                  <a:cubicBezTo>
                    <a:pt x="314" y="96"/>
                    <a:pt x="314" y="96"/>
                    <a:pt x="314" y="96"/>
                  </a:cubicBezTo>
                  <a:cubicBezTo>
                    <a:pt x="314" y="35"/>
                    <a:pt x="314" y="35"/>
                    <a:pt x="314" y="35"/>
                  </a:cubicBezTo>
                  <a:cubicBezTo>
                    <a:pt x="314" y="35"/>
                    <a:pt x="314" y="34"/>
                    <a:pt x="313" y="34"/>
                  </a:cubicBezTo>
                  <a:lnTo>
                    <a:pt x="263" y="1"/>
                  </a:lnTo>
                  <a:close/>
                  <a:moveTo>
                    <a:pt x="71" y="79"/>
                  </a:moveTo>
                  <a:cubicBezTo>
                    <a:pt x="73" y="79"/>
                    <a:pt x="73" y="79"/>
                    <a:pt x="73" y="79"/>
                  </a:cubicBezTo>
                  <a:cubicBezTo>
                    <a:pt x="73" y="95"/>
                    <a:pt x="73" y="95"/>
                    <a:pt x="73" y="95"/>
                  </a:cubicBezTo>
                  <a:cubicBezTo>
                    <a:pt x="54" y="95"/>
                    <a:pt x="54" y="95"/>
                    <a:pt x="54" y="95"/>
                  </a:cubicBezTo>
                  <a:cubicBezTo>
                    <a:pt x="54" y="79"/>
                    <a:pt x="54" y="79"/>
                    <a:pt x="54" y="79"/>
                  </a:cubicBezTo>
                  <a:cubicBezTo>
                    <a:pt x="56" y="79"/>
                    <a:pt x="56" y="79"/>
                    <a:pt x="56" y="79"/>
                  </a:cubicBezTo>
                  <a:lnTo>
                    <a:pt x="71" y="79"/>
                  </a:lnTo>
                  <a:close/>
                  <a:moveTo>
                    <a:pt x="61" y="77"/>
                  </a:moveTo>
                  <a:cubicBezTo>
                    <a:pt x="64" y="74"/>
                    <a:pt x="64" y="74"/>
                    <a:pt x="64" y="74"/>
                  </a:cubicBezTo>
                  <a:cubicBezTo>
                    <a:pt x="67" y="77"/>
                    <a:pt x="67" y="77"/>
                    <a:pt x="67" y="77"/>
                  </a:cubicBezTo>
                  <a:lnTo>
                    <a:pt x="61" y="77"/>
                  </a:lnTo>
                  <a:close/>
                  <a:moveTo>
                    <a:pt x="74" y="64"/>
                  </a:moveTo>
                  <a:cubicBezTo>
                    <a:pt x="69" y="64"/>
                    <a:pt x="69" y="64"/>
                    <a:pt x="69" y="64"/>
                  </a:cubicBezTo>
                  <a:cubicBezTo>
                    <a:pt x="74" y="58"/>
                    <a:pt x="74" y="58"/>
                    <a:pt x="74" y="58"/>
                  </a:cubicBezTo>
                  <a:cubicBezTo>
                    <a:pt x="69" y="58"/>
                    <a:pt x="69" y="58"/>
                    <a:pt x="69" y="58"/>
                  </a:cubicBezTo>
                  <a:cubicBezTo>
                    <a:pt x="76" y="50"/>
                    <a:pt x="76" y="50"/>
                    <a:pt x="76" y="50"/>
                  </a:cubicBezTo>
                  <a:cubicBezTo>
                    <a:pt x="84" y="58"/>
                    <a:pt x="84" y="58"/>
                    <a:pt x="84" y="58"/>
                  </a:cubicBezTo>
                  <a:cubicBezTo>
                    <a:pt x="79" y="58"/>
                    <a:pt x="79" y="58"/>
                    <a:pt x="79" y="58"/>
                  </a:cubicBezTo>
                  <a:cubicBezTo>
                    <a:pt x="84" y="64"/>
                    <a:pt x="84" y="64"/>
                    <a:pt x="84" y="64"/>
                  </a:cubicBezTo>
                  <a:cubicBezTo>
                    <a:pt x="79" y="64"/>
                    <a:pt x="79" y="64"/>
                    <a:pt x="79" y="64"/>
                  </a:cubicBezTo>
                  <a:cubicBezTo>
                    <a:pt x="92" y="77"/>
                    <a:pt x="92" y="77"/>
                    <a:pt x="92" y="77"/>
                  </a:cubicBezTo>
                  <a:cubicBezTo>
                    <a:pt x="78" y="77"/>
                    <a:pt x="78" y="77"/>
                    <a:pt x="78" y="77"/>
                  </a:cubicBezTo>
                  <a:cubicBezTo>
                    <a:pt x="78" y="94"/>
                    <a:pt x="78" y="94"/>
                    <a:pt x="78" y="94"/>
                  </a:cubicBezTo>
                  <a:cubicBezTo>
                    <a:pt x="75" y="94"/>
                    <a:pt x="75" y="94"/>
                    <a:pt x="75" y="94"/>
                  </a:cubicBezTo>
                  <a:cubicBezTo>
                    <a:pt x="75" y="77"/>
                    <a:pt x="75" y="77"/>
                    <a:pt x="75" y="77"/>
                  </a:cubicBezTo>
                  <a:cubicBezTo>
                    <a:pt x="69" y="77"/>
                    <a:pt x="69" y="77"/>
                    <a:pt x="69" y="77"/>
                  </a:cubicBezTo>
                  <a:cubicBezTo>
                    <a:pt x="65" y="73"/>
                    <a:pt x="65" y="73"/>
                    <a:pt x="65" y="73"/>
                  </a:cubicBezTo>
                  <a:lnTo>
                    <a:pt x="74" y="64"/>
                  </a:lnTo>
                  <a:close/>
                  <a:moveTo>
                    <a:pt x="49" y="64"/>
                  </a:moveTo>
                  <a:cubicBezTo>
                    <a:pt x="43" y="64"/>
                    <a:pt x="43" y="64"/>
                    <a:pt x="43" y="64"/>
                  </a:cubicBezTo>
                  <a:cubicBezTo>
                    <a:pt x="48" y="58"/>
                    <a:pt x="48" y="58"/>
                    <a:pt x="48" y="58"/>
                  </a:cubicBezTo>
                  <a:cubicBezTo>
                    <a:pt x="43" y="58"/>
                    <a:pt x="43" y="58"/>
                    <a:pt x="43" y="58"/>
                  </a:cubicBezTo>
                  <a:cubicBezTo>
                    <a:pt x="51" y="50"/>
                    <a:pt x="51" y="50"/>
                    <a:pt x="51" y="50"/>
                  </a:cubicBezTo>
                  <a:cubicBezTo>
                    <a:pt x="59" y="58"/>
                    <a:pt x="59" y="58"/>
                    <a:pt x="59" y="58"/>
                  </a:cubicBezTo>
                  <a:cubicBezTo>
                    <a:pt x="53" y="58"/>
                    <a:pt x="53" y="58"/>
                    <a:pt x="53" y="58"/>
                  </a:cubicBezTo>
                  <a:cubicBezTo>
                    <a:pt x="59" y="64"/>
                    <a:pt x="59" y="64"/>
                    <a:pt x="59" y="64"/>
                  </a:cubicBezTo>
                  <a:cubicBezTo>
                    <a:pt x="54" y="64"/>
                    <a:pt x="54" y="64"/>
                    <a:pt x="54" y="64"/>
                  </a:cubicBezTo>
                  <a:cubicBezTo>
                    <a:pt x="62" y="73"/>
                    <a:pt x="62" y="73"/>
                    <a:pt x="62" y="73"/>
                  </a:cubicBezTo>
                  <a:cubicBezTo>
                    <a:pt x="58" y="77"/>
                    <a:pt x="58" y="77"/>
                    <a:pt x="58" y="77"/>
                  </a:cubicBezTo>
                  <a:cubicBezTo>
                    <a:pt x="52" y="77"/>
                    <a:pt x="52" y="77"/>
                    <a:pt x="52" y="77"/>
                  </a:cubicBezTo>
                  <a:cubicBezTo>
                    <a:pt x="52" y="94"/>
                    <a:pt x="52" y="94"/>
                    <a:pt x="52" y="94"/>
                  </a:cubicBezTo>
                  <a:cubicBezTo>
                    <a:pt x="49" y="94"/>
                    <a:pt x="49" y="94"/>
                    <a:pt x="49" y="94"/>
                  </a:cubicBezTo>
                  <a:cubicBezTo>
                    <a:pt x="49" y="77"/>
                    <a:pt x="49" y="77"/>
                    <a:pt x="49" y="77"/>
                  </a:cubicBezTo>
                  <a:cubicBezTo>
                    <a:pt x="42" y="77"/>
                    <a:pt x="42" y="77"/>
                    <a:pt x="42" y="77"/>
                  </a:cubicBezTo>
                  <a:cubicBezTo>
                    <a:pt x="39" y="74"/>
                    <a:pt x="39" y="74"/>
                    <a:pt x="39" y="74"/>
                  </a:cubicBezTo>
                  <a:lnTo>
                    <a:pt x="49" y="64"/>
                  </a:lnTo>
                  <a:close/>
                  <a:moveTo>
                    <a:pt x="40" y="77"/>
                  </a:moveTo>
                  <a:cubicBezTo>
                    <a:pt x="35" y="77"/>
                    <a:pt x="35" y="77"/>
                    <a:pt x="35" y="77"/>
                  </a:cubicBezTo>
                  <a:cubicBezTo>
                    <a:pt x="38" y="75"/>
                    <a:pt x="38" y="75"/>
                    <a:pt x="38" y="75"/>
                  </a:cubicBezTo>
                  <a:lnTo>
                    <a:pt x="40" y="77"/>
                  </a:lnTo>
                  <a:close/>
                  <a:moveTo>
                    <a:pt x="8" y="77"/>
                  </a:moveTo>
                  <a:cubicBezTo>
                    <a:pt x="22" y="64"/>
                    <a:pt x="22" y="64"/>
                    <a:pt x="22" y="64"/>
                  </a:cubicBezTo>
                  <a:cubicBezTo>
                    <a:pt x="16" y="64"/>
                    <a:pt x="16" y="64"/>
                    <a:pt x="16" y="64"/>
                  </a:cubicBezTo>
                  <a:cubicBezTo>
                    <a:pt x="22" y="58"/>
                    <a:pt x="22" y="58"/>
                    <a:pt x="22" y="58"/>
                  </a:cubicBezTo>
                  <a:cubicBezTo>
                    <a:pt x="16" y="58"/>
                    <a:pt x="16" y="58"/>
                    <a:pt x="16" y="58"/>
                  </a:cubicBezTo>
                  <a:cubicBezTo>
                    <a:pt x="24" y="50"/>
                    <a:pt x="24" y="50"/>
                    <a:pt x="24" y="50"/>
                  </a:cubicBezTo>
                  <a:cubicBezTo>
                    <a:pt x="32" y="58"/>
                    <a:pt x="32" y="58"/>
                    <a:pt x="32" y="58"/>
                  </a:cubicBezTo>
                  <a:cubicBezTo>
                    <a:pt x="27" y="58"/>
                    <a:pt x="27" y="58"/>
                    <a:pt x="27" y="58"/>
                  </a:cubicBezTo>
                  <a:cubicBezTo>
                    <a:pt x="32" y="64"/>
                    <a:pt x="32" y="64"/>
                    <a:pt x="32" y="64"/>
                  </a:cubicBezTo>
                  <a:cubicBezTo>
                    <a:pt x="27" y="64"/>
                    <a:pt x="27" y="64"/>
                    <a:pt x="27" y="64"/>
                  </a:cubicBezTo>
                  <a:cubicBezTo>
                    <a:pt x="36" y="74"/>
                    <a:pt x="36" y="74"/>
                    <a:pt x="36" y="74"/>
                  </a:cubicBezTo>
                  <a:cubicBezTo>
                    <a:pt x="33" y="77"/>
                    <a:pt x="33" y="77"/>
                    <a:pt x="33" y="77"/>
                  </a:cubicBezTo>
                  <a:cubicBezTo>
                    <a:pt x="26" y="77"/>
                    <a:pt x="26" y="77"/>
                    <a:pt x="26" y="77"/>
                  </a:cubicBezTo>
                  <a:cubicBezTo>
                    <a:pt x="26" y="94"/>
                    <a:pt x="26" y="94"/>
                    <a:pt x="26" y="94"/>
                  </a:cubicBezTo>
                  <a:cubicBezTo>
                    <a:pt x="23" y="94"/>
                    <a:pt x="23" y="94"/>
                    <a:pt x="23" y="94"/>
                  </a:cubicBezTo>
                  <a:cubicBezTo>
                    <a:pt x="23" y="77"/>
                    <a:pt x="23" y="77"/>
                    <a:pt x="23" y="77"/>
                  </a:cubicBezTo>
                  <a:lnTo>
                    <a:pt x="8" y="77"/>
                  </a:lnTo>
                  <a:close/>
                  <a:moveTo>
                    <a:pt x="28" y="79"/>
                  </a:moveTo>
                  <a:cubicBezTo>
                    <a:pt x="31" y="79"/>
                    <a:pt x="31" y="79"/>
                    <a:pt x="31" y="79"/>
                  </a:cubicBezTo>
                  <a:cubicBezTo>
                    <a:pt x="44" y="79"/>
                    <a:pt x="44" y="79"/>
                    <a:pt x="44" y="79"/>
                  </a:cubicBezTo>
                  <a:cubicBezTo>
                    <a:pt x="48" y="79"/>
                    <a:pt x="48" y="79"/>
                    <a:pt x="48" y="79"/>
                  </a:cubicBezTo>
                  <a:cubicBezTo>
                    <a:pt x="48" y="95"/>
                    <a:pt x="48" y="95"/>
                    <a:pt x="48" y="95"/>
                  </a:cubicBezTo>
                  <a:cubicBezTo>
                    <a:pt x="28" y="95"/>
                    <a:pt x="28" y="95"/>
                    <a:pt x="28" y="95"/>
                  </a:cubicBezTo>
                  <a:lnTo>
                    <a:pt x="28" y="79"/>
                  </a:lnTo>
                  <a:close/>
                  <a:moveTo>
                    <a:pt x="113" y="45"/>
                  </a:moveTo>
                  <a:cubicBezTo>
                    <a:pt x="129" y="51"/>
                    <a:pt x="129" y="51"/>
                    <a:pt x="129" y="51"/>
                  </a:cubicBezTo>
                  <a:cubicBezTo>
                    <a:pt x="113" y="56"/>
                    <a:pt x="113" y="56"/>
                    <a:pt x="113" y="56"/>
                  </a:cubicBezTo>
                  <a:lnTo>
                    <a:pt x="113" y="45"/>
                  </a:lnTo>
                  <a:close/>
                  <a:moveTo>
                    <a:pt x="113" y="58"/>
                  </a:moveTo>
                  <a:cubicBezTo>
                    <a:pt x="132" y="53"/>
                    <a:pt x="132" y="53"/>
                    <a:pt x="132" y="53"/>
                  </a:cubicBezTo>
                  <a:cubicBezTo>
                    <a:pt x="140" y="56"/>
                    <a:pt x="140" y="56"/>
                    <a:pt x="140" y="56"/>
                  </a:cubicBezTo>
                  <a:cubicBezTo>
                    <a:pt x="113" y="63"/>
                    <a:pt x="113" y="63"/>
                    <a:pt x="113" y="63"/>
                  </a:cubicBezTo>
                  <a:lnTo>
                    <a:pt x="113" y="58"/>
                  </a:lnTo>
                  <a:close/>
                  <a:moveTo>
                    <a:pt x="113" y="65"/>
                  </a:moveTo>
                  <a:cubicBezTo>
                    <a:pt x="142" y="57"/>
                    <a:pt x="142" y="57"/>
                    <a:pt x="142" y="57"/>
                  </a:cubicBezTo>
                  <a:cubicBezTo>
                    <a:pt x="151" y="65"/>
                    <a:pt x="151" y="65"/>
                    <a:pt x="151" y="65"/>
                  </a:cubicBezTo>
                  <a:cubicBezTo>
                    <a:pt x="144" y="63"/>
                    <a:pt x="144" y="63"/>
                    <a:pt x="144" y="63"/>
                  </a:cubicBezTo>
                  <a:cubicBezTo>
                    <a:pt x="144" y="63"/>
                    <a:pt x="144" y="63"/>
                    <a:pt x="144" y="63"/>
                  </a:cubicBezTo>
                  <a:cubicBezTo>
                    <a:pt x="113" y="71"/>
                    <a:pt x="113" y="71"/>
                    <a:pt x="113" y="71"/>
                  </a:cubicBezTo>
                  <a:lnTo>
                    <a:pt x="113" y="65"/>
                  </a:lnTo>
                  <a:close/>
                  <a:moveTo>
                    <a:pt x="143" y="55"/>
                  </a:moveTo>
                  <a:cubicBezTo>
                    <a:pt x="143" y="55"/>
                    <a:pt x="143" y="55"/>
                    <a:pt x="143" y="55"/>
                  </a:cubicBezTo>
                  <a:cubicBezTo>
                    <a:pt x="143" y="55"/>
                    <a:pt x="143" y="55"/>
                    <a:pt x="143" y="55"/>
                  </a:cubicBezTo>
                  <a:cubicBezTo>
                    <a:pt x="113" y="43"/>
                    <a:pt x="113" y="43"/>
                    <a:pt x="113" y="43"/>
                  </a:cubicBezTo>
                  <a:cubicBezTo>
                    <a:pt x="113" y="37"/>
                    <a:pt x="113" y="37"/>
                    <a:pt x="113" y="37"/>
                  </a:cubicBezTo>
                  <a:cubicBezTo>
                    <a:pt x="142" y="50"/>
                    <a:pt x="142" y="50"/>
                    <a:pt x="142" y="50"/>
                  </a:cubicBezTo>
                  <a:cubicBezTo>
                    <a:pt x="163" y="69"/>
                    <a:pt x="163" y="69"/>
                    <a:pt x="163" y="69"/>
                  </a:cubicBezTo>
                  <a:cubicBezTo>
                    <a:pt x="163" y="73"/>
                    <a:pt x="163" y="73"/>
                    <a:pt x="163" y="73"/>
                  </a:cubicBezTo>
                  <a:lnTo>
                    <a:pt x="143" y="55"/>
                  </a:lnTo>
                  <a:close/>
                  <a:moveTo>
                    <a:pt x="163" y="43"/>
                  </a:moveTo>
                  <a:cubicBezTo>
                    <a:pt x="145" y="32"/>
                    <a:pt x="145" y="32"/>
                    <a:pt x="145" y="32"/>
                  </a:cubicBezTo>
                  <a:cubicBezTo>
                    <a:pt x="144" y="32"/>
                    <a:pt x="144" y="32"/>
                    <a:pt x="144" y="32"/>
                  </a:cubicBezTo>
                  <a:cubicBezTo>
                    <a:pt x="122" y="39"/>
                    <a:pt x="122" y="39"/>
                    <a:pt x="122" y="39"/>
                  </a:cubicBezTo>
                  <a:cubicBezTo>
                    <a:pt x="122" y="39"/>
                    <a:pt x="122" y="39"/>
                    <a:pt x="122" y="39"/>
                  </a:cubicBezTo>
                  <a:cubicBezTo>
                    <a:pt x="115" y="36"/>
                    <a:pt x="115" y="36"/>
                    <a:pt x="115" y="36"/>
                  </a:cubicBezTo>
                  <a:cubicBezTo>
                    <a:pt x="144" y="25"/>
                    <a:pt x="144" y="25"/>
                    <a:pt x="144" y="25"/>
                  </a:cubicBezTo>
                  <a:cubicBezTo>
                    <a:pt x="162" y="37"/>
                    <a:pt x="162" y="37"/>
                    <a:pt x="162" y="37"/>
                  </a:cubicBezTo>
                  <a:cubicBezTo>
                    <a:pt x="162" y="37"/>
                    <a:pt x="163" y="37"/>
                    <a:pt x="163" y="37"/>
                  </a:cubicBezTo>
                  <a:lnTo>
                    <a:pt x="163" y="43"/>
                  </a:lnTo>
                  <a:close/>
                  <a:moveTo>
                    <a:pt x="144" y="48"/>
                  </a:moveTo>
                  <a:cubicBezTo>
                    <a:pt x="143" y="48"/>
                    <a:pt x="143" y="48"/>
                    <a:pt x="143" y="48"/>
                  </a:cubicBezTo>
                  <a:cubicBezTo>
                    <a:pt x="125" y="40"/>
                    <a:pt x="125" y="40"/>
                    <a:pt x="125" y="40"/>
                  </a:cubicBezTo>
                  <a:cubicBezTo>
                    <a:pt x="144" y="34"/>
                    <a:pt x="144" y="34"/>
                    <a:pt x="144" y="34"/>
                  </a:cubicBezTo>
                  <a:cubicBezTo>
                    <a:pt x="162" y="45"/>
                    <a:pt x="162" y="45"/>
                    <a:pt x="162" y="45"/>
                  </a:cubicBezTo>
                  <a:cubicBezTo>
                    <a:pt x="162" y="45"/>
                    <a:pt x="163" y="45"/>
                    <a:pt x="163" y="45"/>
                  </a:cubicBezTo>
                  <a:cubicBezTo>
                    <a:pt x="163" y="66"/>
                    <a:pt x="163" y="66"/>
                    <a:pt x="163" y="66"/>
                  </a:cubicBezTo>
                  <a:lnTo>
                    <a:pt x="144" y="48"/>
                  </a:lnTo>
                  <a:close/>
                  <a:moveTo>
                    <a:pt x="163" y="35"/>
                  </a:moveTo>
                  <a:cubicBezTo>
                    <a:pt x="145" y="23"/>
                    <a:pt x="145" y="23"/>
                    <a:pt x="145" y="23"/>
                  </a:cubicBezTo>
                  <a:cubicBezTo>
                    <a:pt x="144" y="23"/>
                    <a:pt x="144" y="23"/>
                    <a:pt x="144" y="23"/>
                  </a:cubicBezTo>
                  <a:cubicBezTo>
                    <a:pt x="113" y="35"/>
                    <a:pt x="113" y="35"/>
                    <a:pt x="113" y="35"/>
                  </a:cubicBezTo>
                  <a:cubicBezTo>
                    <a:pt x="113" y="30"/>
                    <a:pt x="113" y="30"/>
                    <a:pt x="113" y="30"/>
                  </a:cubicBezTo>
                  <a:cubicBezTo>
                    <a:pt x="144" y="18"/>
                    <a:pt x="144" y="18"/>
                    <a:pt x="144" y="18"/>
                  </a:cubicBezTo>
                  <a:cubicBezTo>
                    <a:pt x="162" y="30"/>
                    <a:pt x="162" y="30"/>
                    <a:pt x="162" y="30"/>
                  </a:cubicBezTo>
                  <a:cubicBezTo>
                    <a:pt x="162" y="30"/>
                    <a:pt x="163" y="30"/>
                    <a:pt x="163" y="30"/>
                  </a:cubicBezTo>
                  <a:lnTo>
                    <a:pt x="163" y="35"/>
                  </a:lnTo>
                  <a:close/>
                  <a:moveTo>
                    <a:pt x="113" y="73"/>
                  </a:moveTo>
                  <a:cubicBezTo>
                    <a:pt x="144" y="64"/>
                    <a:pt x="144" y="64"/>
                    <a:pt x="144" y="64"/>
                  </a:cubicBezTo>
                  <a:cubicBezTo>
                    <a:pt x="154" y="68"/>
                    <a:pt x="154" y="68"/>
                    <a:pt x="154" y="68"/>
                  </a:cubicBezTo>
                  <a:cubicBezTo>
                    <a:pt x="162" y="76"/>
                    <a:pt x="162" y="76"/>
                    <a:pt x="162" y="76"/>
                  </a:cubicBezTo>
                  <a:cubicBezTo>
                    <a:pt x="144" y="69"/>
                    <a:pt x="144" y="69"/>
                    <a:pt x="144" y="69"/>
                  </a:cubicBezTo>
                  <a:cubicBezTo>
                    <a:pt x="144" y="69"/>
                    <a:pt x="144" y="69"/>
                    <a:pt x="144" y="69"/>
                  </a:cubicBezTo>
                  <a:cubicBezTo>
                    <a:pt x="113" y="77"/>
                    <a:pt x="113" y="77"/>
                    <a:pt x="113" y="77"/>
                  </a:cubicBezTo>
                  <a:lnTo>
                    <a:pt x="113" y="73"/>
                  </a:lnTo>
                  <a:close/>
                  <a:moveTo>
                    <a:pt x="145" y="9"/>
                  </a:moveTo>
                  <a:cubicBezTo>
                    <a:pt x="163" y="20"/>
                    <a:pt x="163" y="20"/>
                    <a:pt x="163" y="20"/>
                  </a:cubicBezTo>
                  <a:cubicBezTo>
                    <a:pt x="163" y="28"/>
                    <a:pt x="163" y="28"/>
                    <a:pt x="163" y="28"/>
                  </a:cubicBezTo>
                  <a:cubicBezTo>
                    <a:pt x="145" y="17"/>
                    <a:pt x="145" y="17"/>
                    <a:pt x="145" y="17"/>
                  </a:cubicBezTo>
                  <a:cubicBezTo>
                    <a:pt x="144" y="16"/>
                    <a:pt x="144" y="16"/>
                    <a:pt x="144" y="16"/>
                  </a:cubicBezTo>
                  <a:cubicBezTo>
                    <a:pt x="113" y="28"/>
                    <a:pt x="113" y="28"/>
                    <a:pt x="113" y="28"/>
                  </a:cubicBezTo>
                  <a:cubicBezTo>
                    <a:pt x="113" y="21"/>
                    <a:pt x="113" y="21"/>
                    <a:pt x="113" y="21"/>
                  </a:cubicBezTo>
                  <a:lnTo>
                    <a:pt x="145" y="9"/>
                  </a:lnTo>
                  <a:close/>
                  <a:moveTo>
                    <a:pt x="113" y="79"/>
                  </a:moveTo>
                  <a:cubicBezTo>
                    <a:pt x="144" y="71"/>
                    <a:pt x="144" y="71"/>
                    <a:pt x="144" y="71"/>
                  </a:cubicBezTo>
                  <a:cubicBezTo>
                    <a:pt x="163" y="78"/>
                    <a:pt x="163" y="78"/>
                    <a:pt x="163" y="78"/>
                  </a:cubicBezTo>
                  <a:cubicBezTo>
                    <a:pt x="163" y="84"/>
                    <a:pt x="163" y="84"/>
                    <a:pt x="163" y="84"/>
                  </a:cubicBezTo>
                  <a:cubicBezTo>
                    <a:pt x="144" y="77"/>
                    <a:pt x="144" y="77"/>
                    <a:pt x="144" y="77"/>
                  </a:cubicBezTo>
                  <a:cubicBezTo>
                    <a:pt x="144" y="77"/>
                    <a:pt x="144" y="77"/>
                    <a:pt x="144" y="77"/>
                  </a:cubicBezTo>
                  <a:cubicBezTo>
                    <a:pt x="113" y="85"/>
                    <a:pt x="113" y="85"/>
                    <a:pt x="113" y="85"/>
                  </a:cubicBezTo>
                  <a:lnTo>
                    <a:pt x="113" y="79"/>
                  </a:lnTo>
                  <a:close/>
                  <a:moveTo>
                    <a:pt x="278" y="41"/>
                  </a:moveTo>
                  <a:cubicBezTo>
                    <a:pt x="278" y="48"/>
                    <a:pt x="278" y="48"/>
                    <a:pt x="278" y="48"/>
                  </a:cubicBezTo>
                  <a:cubicBezTo>
                    <a:pt x="272" y="48"/>
                    <a:pt x="272" y="48"/>
                    <a:pt x="272" y="48"/>
                  </a:cubicBezTo>
                  <a:cubicBezTo>
                    <a:pt x="272" y="41"/>
                    <a:pt x="272" y="41"/>
                    <a:pt x="272" y="41"/>
                  </a:cubicBezTo>
                  <a:lnTo>
                    <a:pt x="278" y="41"/>
                  </a:lnTo>
                  <a:close/>
                  <a:moveTo>
                    <a:pt x="287" y="41"/>
                  </a:moveTo>
                  <a:cubicBezTo>
                    <a:pt x="287" y="48"/>
                    <a:pt x="287" y="48"/>
                    <a:pt x="287" y="48"/>
                  </a:cubicBezTo>
                  <a:cubicBezTo>
                    <a:pt x="280" y="48"/>
                    <a:pt x="280" y="48"/>
                    <a:pt x="280" y="48"/>
                  </a:cubicBezTo>
                  <a:cubicBezTo>
                    <a:pt x="280" y="41"/>
                    <a:pt x="280" y="41"/>
                    <a:pt x="280" y="41"/>
                  </a:cubicBezTo>
                  <a:lnTo>
                    <a:pt x="287" y="41"/>
                  </a:lnTo>
                  <a:close/>
                  <a:moveTo>
                    <a:pt x="295" y="41"/>
                  </a:moveTo>
                  <a:cubicBezTo>
                    <a:pt x="295" y="48"/>
                    <a:pt x="295" y="48"/>
                    <a:pt x="295" y="48"/>
                  </a:cubicBezTo>
                  <a:cubicBezTo>
                    <a:pt x="288" y="48"/>
                    <a:pt x="288" y="48"/>
                    <a:pt x="288" y="48"/>
                  </a:cubicBezTo>
                  <a:cubicBezTo>
                    <a:pt x="288" y="41"/>
                    <a:pt x="288" y="41"/>
                    <a:pt x="288" y="41"/>
                  </a:cubicBezTo>
                  <a:lnTo>
                    <a:pt x="295" y="41"/>
                  </a:lnTo>
                  <a:close/>
                  <a:moveTo>
                    <a:pt x="304" y="41"/>
                  </a:moveTo>
                  <a:cubicBezTo>
                    <a:pt x="304" y="48"/>
                    <a:pt x="304" y="48"/>
                    <a:pt x="304" y="48"/>
                  </a:cubicBezTo>
                  <a:cubicBezTo>
                    <a:pt x="297" y="48"/>
                    <a:pt x="297" y="48"/>
                    <a:pt x="297" y="48"/>
                  </a:cubicBezTo>
                  <a:cubicBezTo>
                    <a:pt x="297" y="41"/>
                    <a:pt x="297" y="41"/>
                    <a:pt x="297" y="41"/>
                  </a:cubicBezTo>
                  <a:lnTo>
                    <a:pt x="304" y="41"/>
                  </a:lnTo>
                  <a:close/>
                  <a:moveTo>
                    <a:pt x="312" y="41"/>
                  </a:moveTo>
                  <a:cubicBezTo>
                    <a:pt x="312" y="48"/>
                    <a:pt x="312" y="48"/>
                    <a:pt x="312" y="48"/>
                  </a:cubicBezTo>
                  <a:cubicBezTo>
                    <a:pt x="305" y="48"/>
                    <a:pt x="305" y="48"/>
                    <a:pt x="305" y="48"/>
                  </a:cubicBezTo>
                  <a:cubicBezTo>
                    <a:pt x="305" y="41"/>
                    <a:pt x="305" y="41"/>
                    <a:pt x="305" y="41"/>
                  </a:cubicBezTo>
                  <a:lnTo>
                    <a:pt x="312" y="41"/>
                  </a:lnTo>
                  <a:close/>
                  <a:moveTo>
                    <a:pt x="295" y="67"/>
                  </a:moveTo>
                  <a:cubicBezTo>
                    <a:pt x="288" y="67"/>
                    <a:pt x="288" y="67"/>
                    <a:pt x="288" y="67"/>
                  </a:cubicBezTo>
                  <a:cubicBezTo>
                    <a:pt x="288" y="60"/>
                    <a:pt x="288" y="60"/>
                    <a:pt x="288" y="60"/>
                  </a:cubicBezTo>
                  <a:cubicBezTo>
                    <a:pt x="295" y="60"/>
                    <a:pt x="295" y="60"/>
                    <a:pt x="295" y="60"/>
                  </a:cubicBezTo>
                  <a:lnTo>
                    <a:pt x="295" y="67"/>
                  </a:lnTo>
                  <a:close/>
                  <a:moveTo>
                    <a:pt x="297" y="60"/>
                  </a:moveTo>
                  <a:cubicBezTo>
                    <a:pt x="304" y="60"/>
                    <a:pt x="304" y="60"/>
                    <a:pt x="304" y="60"/>
                  </a:cubicBezTo>
                  <a:cubicBezTo>
                    <a:pt x="304" y="67"/>
                    <a:pt x="304" y="67"/>
                    <a:pt x="304" y="67"/>
                  </a:cubicBezTo>
                  <a:cubicBezTo>
                    <a:pt x="297" y="67"/>
                    <a:pt x="297" y="67"/>
                    <a:pt x="297" y="67"/>
                  </a:cubicBezTo>
                  <a:lnTo>
                    <a:pt x="297" y="60"/>
                  </a:lnTo>
                  <a:close/>
                  <a:moveTo>
                    <a:pt x="287" y="67"/>
                  </a:moveTo>
                  <a:cubicBezTo>
                    <a:pt x="280" y="67"/>
                    <a:pt x="280" y="67"/>
                    <a:pt x="280" y="67"/>
                  </a:cubicBezTo>
                  <a:cubicBezTo>
                    <a:pt x="280" y="60"/>
                    <a:pt x="280" y="60"/>
                    <a:pt x="280" y="60"/>
                  </a:cubicBezTo>
                  <a:cubicBezTo>
                    <a:pt x="287" y="60"/>
                    <a:pt x="287" y="60"/>
                    <a:pt x="287" y="60"/>
                  </a:cubicBezTo>
                  <a:lnTo>
                    <a:pt x="287" y="67"/>
                  </a:lnTo>
                  <a:close/>
                  <a:moveTo>
                    <a:pt x="278" y="67"/>
                  </a:moveTo>
                  <a:cubicBezTo>
                    <a:pt x="272" y="67"/>
                    <a:pt x="272" y="67"/>
                    <a:pt x="272" y="67"/>
                  </a:cubicBezTo>
                  <a:cubicBezTo>
                    <a:pt x="272" y="60"/>
                    <a:pt x="272" y="60"/>
                    <a:pt x="272" y="60"/>
                  </a:cubicBezTo>
                  <a:cubicBezTo>
                    <a:pt x="278" y="60"/>
                    <a:pt x="278" y="60"/>
                    <a:pt x="278" y="60"/>
                  </a:cubicBezTo>
                  <a:lnTo>
                    <a:pt x="278" y="67"/>
                  </a:lnTo>
                  <a:close/>
                  <a:moveTo>
                    <a:pt x="278" y="69"/>
                  </a:moveTo>
                  <a:cubicBezTo>
                    <a:pt x="278" y="77"/>
                    <a:pt x="278" y="77"/>
                    <a:pt x="278" y="77"/>
                  </a:cubicBezTo>
                  <a:cubicBezTo>
                    <a:pt x="272" y="77"/>
                    <a:pt x="272" y="77"/>
                    <a:pt x="272" y="77"/>
                  </a:cubicBezTo>
                  <a:cubicBezTo>
                    <a:pt x="272" y="69"/>
                    <a:pt x="272" y="69"/>
                    <a:pt x="272" y="69"/>
                  </a:cubicBezTo>
                  <a:lnTo>
                    <a:pt x="278" y="69"/>
                  </a:lnTo>
                  <a:close/>
                  <a:moveTo>
                    <a:pt x="280" y="69"/>
                  </a:moveTo>
                  <a:cubicBezTo>
                    <a:pt x="287" y="69"/>
                    <a:pt x="287" y="69"/>
                    <a:pt x="287" y="69"/>
                  </a:cubicBezTo>
                  <a:cubicBezTo>
                    <a:pt x="287" y="77"/>
                    <a:pt x="287" y="77"/>
                    <a:pt x="287" y="77"/>
                  </a:cubicBezTo>
                  <a:cubicBezTo>
                    <a:pt x="280" y="77"/>
                    <a:pt x="280" y="77"/>
                    <a:pt x="280" y="77"/>
                  </a:cubicBezTo>
                  <a:lnTo>
                    <a:pt x="280" y="69"/>
                  </a:lnTo>
                  <a:close/>
                  <a:moveTo>
                    <a:pt x="288" y="69"/>
                  </a:moveTo>
                  <a:cubicBezTo>
                    <a:pt x="295" y="69"/>
                    <a:pt x="295" y="69"/>
                    <a:pt x="295" y="69"/>
                  </a:cubicBezTo>
                  <a:cubicBezTo>
                    <a:pt x="295" y="77"/>
                    <a:pt x="295" y="77"/>
                    <a:pt x="295" y="77"/>
                  </a:cubicBezTo>
                  <a:cubicBezTo>
                    <a:pt x="288" y="77"/>
                    <a:pt x="288" y="77"/>
                    <a:pt x="288" y="77"/>
                  </a:cubicBezTo>
                  <a:lnTo>
                    <a:pt x="288" y="69"/>
                  </a:lnTo>
                  <a:close/>
                  <a:moveTo>
                    <a:pt x="297" y="69"/>
                  </a:moveTo>
                  <a:cubicBezTo>
                    <a:pt x="304" y="69"/>
                    <a:pt x="304" y="69"/>
                    <a:pt x="304" y="69"/>
                  </a:cubicBezTo>
                  <a:cubicBezTo>
                    <a:pt x="304" y="77"/>
                    <a:pt x="304" y="77"/>
                    <a:pt x="304" y="77"/>
                  </a:cubicBezTo>
                  <a:cubicBezTo>
                    <a:pt x="297" y="77"/>
                    <a:pt x="297" y="77"/>
                    <a:pt x="297" y="77"/>
                  </a:cubicBezTo>
                  <a:lnTo>
                    <a:pt x="297" y="69"/>
                  </a:lnTo>
                  <a:close/>
                  <a:moveTo>
                    <a:pt x="305" y="69"/>
                  </a:moveTo>
                  <a:cubicBezTo>
                    <a:pt x="312" y="69"/>
                    <a:pt x="312" y="69"/>
                    <a:pt x="312" y="69"/>
                  </a:cubicBezTo>
                  <a:cubicBezTo>
                    <a:pt x="312" y="77"/>
                    <a:pt x="312" y="77"/>
                    <a:pt x="312" y="77"/>
                  </a:cubicBezTo>
                  <a:cubicBezTo>
                    <a:pt x="305" y="77"/>
                    <a:pt x="305" y="77"/>
                    <a:pt x="305" y="77"/>
                  </a:cubicBezTo>
                  <a:lnTo>
                    <a:pt x="305" y="69"/>
                  </a:lnTo>
                  <a:close/>
                  <a:moveTo>
                    <a:pt x="305" y="67"/>
                  </a:moveTo>
                  <a:cubicBezTo>
                    <a:pt x="305" y="60"/>
                    <a:pt x="305" y="60"/>
                    <a:pt x="305" y="60"/>
                  </a:cubicBezTo>
                  <a:cubicBezTo>
                    <a:pt x="312" y="60"/>
                    <a:pt x="312" y="60"/>
                    <a:pt x="312" y="60"/>
                  </a:cubicBezTo>
                  <a:cubicBezTo>
                    <a:pt x="312" y="67"/>
                    <a:pt x="312" y="67"/>
                    <a:pt x="312" y="67"/>
                  </a:cubicBezTo>
                  <a:lnTo>
                    <a:pt x="305" y="67"/>
                  </a:lnTo>
                  <a:close/>
                  <a:moveTo>
                    <a:pt x="305" y="58"/>
                  </a:moveTo>
                  <a:cubicBezTo>
                    <a:pt x="305" y="50"/>
                    <a:pt x="305" y="50"/>
                    <a:pt x="305" y="50"/>
                  </a:cubicBezTo>
                  <a:cubicBezTo>
                    <a:pt x="312" y="50"/>
                    <a:pt x="312" y="50"/>
                    <a:pt x="312" y="50"/>
                  </a:cubicBezTo>
                  <a:cubicBezTo>
                    <a:pt x="312" y="58"/>
                    <a:pt x="312" y="58"/>
                    <a:pt x="312" y="58"/>
                  </a:cubicBezTo>
                  <a:lnTo>
                    <a:pt x="305" y="58"/>
                  </a:lnTo>
                  <a:close/>
                  <a:moveTo>
                    <a:pt x="304" y="58"/>
                  </a:moveTo>
                  <a:cubicBezTo>
                    <a:pt x="297" y="58"/>
                    <a:pt x="297" y="58"/>
                    <a:pt x="297" y="58"/>
                  </a:cubicBezTo>
                  <a:cubicBezTo>
                    <a:pt x="297" y="50"/>
                    <a:pt x="297" y="50"/>
                    <a:pt x="297" y="50"/>
                  </a:cubicBezTo>
                  <a:cubicBezTo>
                    <a:pt x="304" y="50"/>
                    <a:pt x="304" y="50"/>
                    <a:pt x="304" y="50"/>
                  </a:cubicBezTo>
                  <a:lnTo>
                    <a:pt x="304" y="58"/>
                  </a:lnTo>
                  <a:close/>
                  <a:moveTo>
                    <a:pt x="295" y="58"/>
                  </a:moveTo>
                  <a:cubicBezTo>
                    <a:pt x="288" y="58"/>
                    <a:pt x="288" y="58"/>
                    <a:pt x="288" y="58"/>
                  </a:cubicBezTo>
                  <a:cubicBezTo>
                    <a:pt x="288" y="50"/>
                    <a:pt x="288" y="50"/>
                    <a:pt x="288" y="50"/>
                  </a:cubicBezTo>
                  <a:cubicBezTo>
                    <a:pt x="295" y="50"/>
                    <a:pt x="295" y="50"/>
                    <a:pt x="295" y="50"/>
                  </a:cubicBezTo>
                  <a:lnTo>
                    <a:pt x="295" y="58"/>
                  </a:lnTo>
                  <a:close/>
                  <a:moveTo>
                    <a:pt x="287" y="58"/>
                  </a:moveTo>
                  <a:cubicBezTo>
                    <a:pt x="280" y="58"/>
                    <a:pt x="280" y="58"/>
                    <a:pt x="280" y="58"/>
                  </a:cubicBezTo>
                  <a:cubicBezTo>
                    <a:pt x="280" y="50"/>
                    <a:pt x="280" y="50"/>
                    <a:pt x="280" y="50"/>
                  </a:cubicBezTo>
                  <a:cubicBezTo>
                    <a:pt x="287" y="50"/>
                    <a:pt x="287" y="50"/>
                    <a:pt x="287" y="50"/>
                  </a:cubicBezTo>
                  <a:lnTo>
                    <a:pt x="287" y="58"/>
                  </a:lnTo>
                  <a:close/>
                  <a:moveTo>
                    <a:pt x="278" y="58"/>
                  </a:moveTo>
                  <a:cubicBezTo>
                    <a:pt x="272" y="58"/>
                    <a:pt x="272" y="58"/>
                    <a:pt x="272" y="58"/>
                  </a:cubicBezTo>
                  <a:cubicBezTo>
                    <a:pt x="272" y="50"/>
                    <a:pt x="272" y="50"/>
                    <a:pt x="272" y="50"/>
                  </a:cubicBezTo>
                  <a:cubicBezTo>
                    <a:pt x="278" y="50"/>
                    <a:pt x="278" y="50"/>
                    <a:pt x="278" y="50"/>
                  </a:cubicBezTo>
                  <a:lnTo>
                    <a:pt x="278" y="58"/>
                  </a:lnTo>
                  <a:close/>
                  <a:moveTo>
                    <a:pt x="270" y="58"/>
                  </a:moveTo>
                  <a:cubicBezTo>
                    <a:pt x="263" y="58"/>
                    <a:pt x="263" y="58"/>
                    <a:pt x="263" y="58"/>
                  </a:cubicBezTo>
                  <a:cubicBezTo>
                    <a:pt x="263" y="50"/>
                    <a:pt x="263" y="50"/>
                    <a:pt x="263" y="50"/>
                  </a:cubicBezTo>
                  <a:cubicBezTo>
                    <a:pt x="270" y="50"/>
                    <a:pt x="270" y="50"/>
                    <a:pt x="270" y="50"/>
                  </a:cubicBezTo>
                  <a:lnTo>
                    <a:pt x="270" y="58"/>
                  </a:lnTo>
                  <a:close/>
                  <a:moveTo>
                    <a:pt x="270" y="60"/>
                  </a:moveTo>
                  <a:cubicBezTo>
                    <a:pt x="270" y="67"/>
                    <a:pt x="270" y="67"/>
                    <a:pt x="270" y="67"/>
                  </a:cubicBezTo>
                  <a:cubicBezTo>
                    <a:pt x="263" y="67"/>
                    <a:pt x="263" y="67"/>
                    <a:pt x="263" y="67"/>
                  </a:cubicBezTo>
                  <a:cubicBezTo>
                    <a:pt x="263" y="60"/>
                    <a:pt x="263" y="60"/>
                    <a:pt x="263" y="60"/>
                  </a:cubicBezTo>
                  <a:lnTo>
                    <a:pt x="270" y="60"/>
                  </a:lnTo>
                  <a:close/>
                  <a:moveTo>
                    <a:pt x="270" y="69"/>
                  </a:moveTo>
                  <a:cubicBezTo>
                    <a:pt x="270" y="77"/>
                    <a:pt x="270" y="77"/>
                    <a:pt x="270" y="77"/>
                  </a:cubicBezTo>
                  <a:cubicBezTo>
                    <a:pt x="263" y="77"/>
                    <a:pt x="263" y="77"/>
                    <a:pt x="263" y="77"/>
                  </a:cubicBezTo>
                  <a:cubicBezTo>
                    <a:pt x="263" y="69"/>
                    <a:pt x="263" y="69"/>
                    <a:pt x="263" y="69"/>
                  </a:cubicBezTo>
                  <a:lnTo>
                    <a:pt x="270" y="69"/>
                  </a:lnTo>
                  <a:close/>
                  <a:moveTo>
                    <a:pt x="270" y="79"/>
                  </a:moveTo>
                  <a:cubicBezTo>
                    <a:pt x="270" y="86"/>
                    <a:pt x="270" y="86"/>
                    <a:pt x="270" y="86"/>
                  </a:cubicBezTo>
                  <a:cubicBezTo>
                    <a:pt x="263" y="86"/>
                    <a:pt x="263" y="86"/>
                    <a:pt x="263" y="86"/>
                  </a:cubicBezTo>
                  <a:cubicBezTo>
                    <a:pt x="263" y="79"/>
                    <a:pt x="263" y="79"/>
                    <a:pt x="263" y="79"/>
                  </a:cubicBezTo>
                  <a:lnTo>
                    <a:pt x="270" y="79"/>
                  </a:lnTo>
                  <a:close/>
                  <a:moveTo>
                    <a:pt x="272" y="79"/>
                  </a:moveTo>
                  <a:cubicBezTo>
                    <a:pt x="278" y="79"/>
                    <a:pt x="278" y="79"/>
                    <a:pt x="278" y="79"/>
                  </a:cubicBezTo>
                  <a:cubicBezTo>
                    <a:pt x="278" y="86"/>
                    <a:pt x="278" y="86"/>
                    <a:pt x="278" y="86"/>
                  </a:cubicBezTo>
                  <a:cubicBezTo>
                    <a:pt x="272" y="86"/>
                    <a:pt x="272" y="86"/>
                    <a:pt x="272" y="86"/>
                  </a:cubicBezTo>
                  <a:lnTo>
                    <a:pt x="272" y="79"/>
                  </a:lnTo>
                  <a:close/>
                  <a:moveTo>
                    <a:pt x="280" y="79"/>
                  </a:moveTo>
                  <a:cubicBezTo>
                    <a:pt x="287" y="79"/>
                    <a:pt x="287" y="79"/>
                    <a:pt x="287" y="79"/>
                  </a:cubicBezTo>
                  <a:cubicBezTo>
                    <a:pt x="287" y="86"/>
                    <a:pt x="287" y="86"/>
                    <a:pt x="287" y="86"/>
                  </a:cubicBezTo>
                  <a:cubicBezTo>
                    <a:pt x="280" y="86"/>
                    <a:pt x="280" y="86"/>
                    <a:pt x="280" y="86"/>
                  </a:cubicBezTo>
                  <a:lnTo>
                    <a:pt x="280" y="79"/>
                  </a:lnTo>
                  <a:close/>
                  <a:moveTo>
                    <a:pt x="288" y="79"/>
                  </a:moveTo>
                  <a:cubicBezTo>
                    <a:pt x="295" y="79"/>
                    <a:pt x="295" y="79"/>
                    <a:pt x="295" y="79"/>
                  </a:cubicBezTo>
                  <a:cubicBezTo>
                    <a:pt x="295" y="86"/>
                    <a:pt x="295" y="86"/>
                    <a:pt x="295" y="86"/>
                  </a:cubicBezTo>
                  <a:cubicBezTo>
                    <a:pt x="288" y="86"/>
                    <a:pt x="288" y="86"/>
                    <a:pt x="288" y="86"/>
                  </a:cubicBezTo>
                  <a:lnTo>
                    <a:pt x="288" y="79"/>
                  </a:lnTo>
                  <a:close/>
                  <a:moveTo>
                    <a:pt x="297" y="79"/>
                  </a:moveTo>
                  <a:cubicBezTo>
                    <a:pt x="304" y="79"/>
                    <a:pt x="304" y="79"/>
                    <a:pt x="304" y="79"/>
                  </a:cubicBezTo>
                  <a:cubicBezTo>
                    <a:pt x="304" y="86"/>
                    <a:pt x="304" y="86"/>
                    <a:pt x="304" y="86"/>
                  </a:cubicBezTo>
                  <a:cubicBezTo>
                    <a:pt x="297" y="86"/>
                    <a:pt x="297" y="86"/>
                    <a:pt x="297" y="86"/>
                  </a:cubicBezTo>
                  <a:lnTo>
                    <a:pt x="297" y="79"/>
                  </a:lnTo>
                  <a:close/>
                  <a:moveTo>
                    <a:pt x="305" y="79"/>
                  </a:moveTo>
                  <a:cubicBezTo>
                    <a:pt x="312" y="79"/>
                    <a:pt x="312" y="79"/>
                    <a:pt x="312" y="79"/>
                  </a:cubicBezTo>
                  <a:cubicBezTo>
                    <a:pt x="312" y="86"/>
                    <a:pt x="312" y="86"/>
                    <a:pt x="312" y="86"/>
                  </a:cubicBezTo>
                  <a:cubicBezTo>
                    <a:pt x="305" y="86"/>
                    <a:pt x="305" y="86"/>
                    <a:pt x="305" y="86"/>
                  </a:cubicBezTo>
                  <a:lnTo>
                    <a:pt x="305" y="79"/>
                  </a:lnTo>
                  <a:close/>
                  <a:moveTo>
                    <a:pt x="270" y="48"/>
                  </a:moveTo>
                  <a:cubicBezTo>
                    <a:pt x="263" y="48"/>
                    <a:pt x="263" y="48"/>
                    <a:pt x="263" y="48"/>
                  </a:cubicBezTo>
                  <a:cubicBezTo>
                    <a:pt x="263" y="41"/>
                    <a:pt x="263" y="41"/>
                    <a:pt x="263" y="41"/>
                  </a:cubicBezTo>
                  <a:cubicBezTo>
                    <a:pt x="270" y="41"/>
                    <a:pt x="270" y="41"/>
                    <a:pt x="270" y="41"/>
                  </a:cubicBezTo>
                  <a:lnTo>
                    <a:pt x="270" y="48"/>
                  </a:lnTo>
                  <a:close/>
                  <a:moveTo>
                    <a:pt x="263" y="88"/>
                  </a:moveTo>
                  <a:cubicBezTo>
                    <a:pt x="270" y="88"/>
                    <a:pt x="270" y="88"/>
                    <a:pt x="270" y="88"/>
                  </a:cubicBezTo>
                  <a:cubicBezTo>
                    <a:pt x="270" y="95"/>
                    <a:pt x="270" y="95"/>
                    <a:pt x="270" y="95"/>
                  </a:cubicBezTo>
                  <a:cubicBezTo>
                    <a:pt x="263" y="95"/>
                    <a:pt x="263" y="95"/>
                    <a:pt x="263" y="95"/>
                  </a:cubicBezTo>
                  <a:lnTo>
                    <a:pt x="263" y="88"/>
                  </a:lnTo>
                  <a:close/>
                  <a:moveTo>
                    <a:pt x="272" y="88"/>
                  </a:moveTo>
                  <a:cubicBezTo>
                    <a:pt x="278" y="88"/>
                    <a:pt x="278" y="88"/>
                    <a:pt x="278" y="88"/>
                  </a:cubicBezTo>
                  <a:cubicBezTo>
                    <a:pt x="278" y="95"/>
                    <a:pt x="278" y="95"/>
                    <a:pt x="278" y="95"/>
                  </a:cubicBezTo>
                  <a:cubicBezTo>
                    <a:pt x="272" y="95"/>
                    <a:pt x="272" y="95"/>
                    <a:pt x="272" y="95"/>
                  </a:cubicBezTo>
                  <a:lnTo>
                    <a:pt x="272" y="88"/>
                  </a:lnTo>
                  <a:close/>
                  <a:moveTo>
                    <a:pt x="280" y="88"/>
                  </a:moveTo>
                  <a:cubicBezTo>
                    <a:pt x="287" y="88"/>
                    <a:pt x="287" y="88"/>
                    <a:pt x="287" y="88"/>
                  </a:cubicBezTo>
                  <a:cubicBezTo>
                    <a:pt x="287" y="95"/>
                    <a:pt x="287" y="95"/>
                    <a:pt x="287" y="95"/>
                  </a:cubicBezTo>
                  <a:cubicBezTo>
                    <a:pt x="280" y="95"/>
                    <a:pt x="280" y="95"/>
                    <a:pt x="280" y="95"/>
                  </a:cubicBezTo>
                  <a:lnTo>
                    <a:pt x="280" y="88"/>
                  </a:lnTo>
                  <a:close/>
                  <a:moveTo>
                    <a:pt x="288" y="88"/>
                  </a:moveTo>
                  <a:cubicBezTo>
                    <a:pt x="295" y="88"/>
                    <a:pt x="295" y="88"/>
                    <a:pt x="295" y="88"/>
                  </a:cubicBezTo>
                  <a:cubicBezTo>
                    <a:pt x="295" y="95"/>
                    <a:pt x="295" y="95"/>
                    <a:pt x="295" y="95"/>
                  </a:cubicBezTo>
                  <a:cubicBezTo>
                    <a:pt x="288" y="95"/>
                    <a:pt x="288" y="95"/>
                    <a:pt x="288" y="95"/>
                  </a:cubicBezTo>
                  <a:lnTo>
                    <a:pt x="288" y="88"/>
                  </a:lnTo>
                  <a:close/>
                  <a:moveTo>
                    <a:pt x="297" y="88"/>
                  </a:moveTo>
                  <a:cubicBezTo>
                    <a:pt x="304" y="88"/>
                    <a:pt x="304" y="88"/>
                    <a:pt x="304" y="88"/>
                  </a:cubicBezTo>
                  <a:cubicBezTo>
                    <a:pt x="304" y="95"/>
                    <a:pt x="304" y="95"/>
                    <a:pt x="304" y="95"/>
                  </a:cubicBezTo>
                  <a:cubicBezTo>
                    <a:pt x="297" y="95"/>
                    <a:pt x="297" y="95"/>
                    <a:pt x="297" y="95"/>
                  </a:cubicBezTo>
                  <a:lnTo>
                    <a:pt x="297" y="88"/>
                  </a:lnTo>
                  <a:close/>
                  <a:moveTo>
                    <a:pt x="305" y="88"/>
                  </a:moveTo>
                  <a:cubicBezTo>
                    <a:pt x="312" y="88"/>
                    <a:pt x="312" y="88"/>
                    <a:pt x="312" y="88"/>
                  </a:cubicBezTo>
                  <a:cubicBezTo>
                    <a:pt x="312" y="95"/>
                    <a:pt x="312" y="95"/>
                    <a:pt x="312" y="95"/>
                  </a:cubicBezTo>
                  <a:cubicBezTo>
                    <a:pt x="305" y="95"/>
                    <a:pt x="305" y="95"/>
                    <a:pt x="305" y="95"/>
                  </a:cubicBezTo>
                  <a:lnTo>
                    <a:pt x="305" y="88"/>
                  </a:lnTo>
                  <a:close/>
                  <a:moveTo>
                    <a:pt x="312" y="36"/>
                  </a:moveTo>
                  <a:cubicBezTo>
                    <a:pt x="312" y="39"/>
                    <a:pt x="312" y="39"/>
                    <a:pt x="312" y="39"/>
                  </a:cubicBezTo>
                  <a:cubicBezTo>
                    <a:pt x="305" y="39"/>
                    <a:pt x="305" y="39"/>
                    <a:pt x="305" y="39"/>
                  </a:cubicBezTo>
                  <a:cubicBezTo>
                    <a:pt x="305" y="39"/>
                    <a:pt x="304" y="39"/>
                    <a:pt x="304" y="39"/>
                  </a:cubicBezTo>
                  <a:cubicBezTo>
                    <a:pt x="304" y="39"/>
                    <a:pt x="304" y="39"/>
                    <a:pt x="304" y="39"/>
                  </a:cubicBezTo>
                  <a:cubicBezTo>
                    <a:pt x="296" y="39"/>
                    <a:pt x="296" y="39"/>
                    <a:pt x="296" y="39"/>
                  </a:cubicBezTo>
                  <a:cubicBezTo>
                    <a:pt x="296" y="39"/>
                    <a:pt x="296" y="39"/>
                    <a:pt x="296" y="39"/>
                  </a:cubicBezTo>
                  <a:cubicBezTo>
                    <a:pt x="296" y="39"/>
                    <a:pt x="296" y="39"/>
                    <a:pt x="296" y="39"/>
                  </a:cubicBezTo>
                  <a:cubicBezTo>
                    <a:pt x="288" y="39"/>
                    <a:pt x="288" y="39"/>
                    <a:pt x="288" y="39"/>
                  </a:cubicBezTo>
                  <a:cubicBezTo>
                    <a:pt x="288" y="39"/>
                    <a:pt x="288" y="39"/>
                    <a:pt x="288" y="39"/>
                  </a:cubicBezTo>
                  <a:cubicBezTo>
                    <a:pt x="287" y="39"/>
                    <a:pt x="287" y="39"/>
                    <a:pt x="287" y="39"/>
                  </a:cubicBezTo>
                  <a:cubicBezTo>
                    <a:pt x="279" y="39"/>
                    <a:pt x="279" y="39"/>
                    <a:pt x="279" y="39"/>
                  </a:cubicBezTo>
                  <a:cubicBezTo>
                    <a:pt x="279" y="39"/>
                    <a:pt x="279" y="39"/>
                    <a:pt x="279" y="39"/>
                  </a:cubicBezTo>
                  <a:cubicBezTo>
                    <a:pt x="279" y="39"/>
                    <a:pt x="279" y="39"/>
                    <a:pt x="279" y="39"/>
                  </a:cubicBezTo>
                  <a:cubicBezTo>
                    <a:pt x="271" y="39"/>
                    <a:pt x="271" y="39"/>
                    <a:pt x="271" y="39"/>
                  </a:cubicBezTo>
                  <a:cubicBezTo>
                    <a:pt x="271" y="39"/>
                    <a:pt x="271" y="39"/>
                    <a:pt x="271" y="39"/>
                  </a:cubicBezTo>
                  <a:cubicBezTo>
                    <a:pt x="271" y="39"/>
                    <a:pt x="271" y="39"/>
                    <a:pt x="270" y="39"/>
                  </a:cubicBezTo>
                  <a:cubicBezTo>
                    <a:pt x="263" y="39"/>
                    <a:pt x="263" y="39"/>
                    <a:pt x="263" y="39"/>
                  </a:cubicBezTo>
                  <a:cubicBezTo>
                    <a:pt x="263" y="3"/>
                    <a:pt x="263" y="3"/>
                    <a:pt x="263" y="3"/>
                  </a:cubicBezTo>
                  <a:lnTo>
                    <a:pt x="31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281">
              <a:extLst>
                <a:ext uri="{FF2B5EF4-FFF2-40B4-BE49-F238E27FC236}">
                  <a16:creationId xmlns:a16="http://schemas.microsoft.com/office/drawing/2014/main" id="{11C049BF-9E88-4518-9B92-50EDB8E24032}"/>
                </a:ext>
              </a:extLst>
            </p:cNvPr>
            <p:cNvSpPr>
              <a:spLocks noEditPoints="1"/>
            </p:cNvSpPr>
            <p:nvPr userDrawn="1"/>
          </p:nvSpPr>
          <p:spPr bwMode="auto">
            <a:xfrm>
              <a:off x="4313238" y="4302125"/>
              <a:ext cx="434975" cy="531813"/>
            </a:xfrm>
            <a:custGeom>
              <a:avLst/>
              <a:gdLst>
                <a:gd name="T0" fmla="*/ 217 w 274"/>
                <a:gd name="T1" fmla="*/ 119 h 335"/>
                <a:gd name="T2" fmla="*/ 178 w 274"/>
                <a:gd name="T3" fmla="*/ 80 h 335"/>
                <a:gd name="T4" fmla="*/ 217 w 274"/>
                <a:gd name="T5" fmla="*/ 80 h 335"/>
                <a:gd name="T6" fmla="*/ 139 w 274"/>
                <a:gd name="T7" fmla="*/ 0 h 335"/>
                <a:gd name="T8" fmla="*/ 56 w 274"/>
                <a:gd name="T9" fmla="*/ 80 h 335"/>
                <a:gd name="T10" fmla="*/ 96 w 274"/>
                <a:gd name="T11" fmla="*/ 80 h 335"/>
                <a:gd name="T12" fmla="*/ 56 w 274"/>
                <a:gd name="T13" fmla="*/ 119 h 335"/>
                <a:gd name="T14" fmla="*/ 96 w 274"/>
                <a:gd name="T15" fmla="*/ 119 h 335"/>
                <a:gd name="T16" fmla="*/ 0 w 274"/>
                <a:gd name="T17" fmla="*/ 216 h 335"/>
                <a:gd name="T18" fmla="*/ 117 w 274"/>
                <a:gd name="T19" fmla="*/ 216 h 335"/>
                <a:gd name="T20" fmla="*/ 117 w 274"/>
                <a:gd name="T21" fmla="*/ 335 h 335"/>
                <a:gd name="T22" fmla="*/ 156 w 274"/>
                <a:gd name="T23" fmla="*/ 335 h 335"/>
                <a:gd name="T24" fmla="*/ 156 w 274"/>
                <a:gd name="T25" fmla="*/ 216 h 335"/>
                <a:gd name="T26" fmla="*/ 274 w 274"/>
                <a:gd name="T27" fmla="*/ 216 h 335"/>
                <a:gd name="T28" fmla="*/ 183 w 274"/>
                <a:gd name="T29" fmla="*/ 119 h 335"/>
                <a:gd name="T30" fmla="*/ 217 w 274"/>
                <a:gd name="T31" fmla="*/ 119 h 335"/>
                <a:gd name="T32" fmla="*/ 252 w 274"/>
                <a:gd name="T33" fmla="*/ 207 h 335"/>
                <a:gd name="T34" fmla="*/ 152 w 274"/>
                <a:gd name="T35" fmla="*/ 207 h 335"/>
                <a:gd name="T36" fmla="*/ 152 w 274"/>
                <a:gd name="T37" fmla="*/ 331 h 335"/>
                <a:gd name="T38" fmla="*/ 122 w 274"/>
                <a:gd name="T39" fmla="*/ 331 h 335"/>
                <a:gd name="T40" fmla="*/ 122 w 274"/>
                <a:gd name="T41" fmla="*/ 207 h 335"/>
                <a:gd name="T42" fmla="*/ 21 w 274"/>
                <a:gd name="T43" fmla="*/ 207 h 335"/>
                <a:gd name="T44" fmla="*/ 113 w 274"/>
                <a:gd name="T45" fmla="*/ 110 h 335"/>
                <a:gd name="T46" fmla="*/ 78 w 274"/>
                <a:gd name="T47" fmla="*/ 110 h 335"/>
                <a:gd name="T48" fmla="*/ 113 w 274"/>
                <a:gd name="T49" fmla="*/ 75 h 335"/>
                <a:gd name="T50" fmla="*/ 78 w 274"/>
                <a:gd name="T51" fmla="*/ 75 h 335"/>
                <a:gd name="T52" fmla="*/ 139 w 274"/>
                <a:gd name="T53" fmla="*/ 9 h 335"/>
                <a:gd name="T54" fmla="*/ 200 w 274"/>
                <a:gd name="T55" fmla="*/ 75 h 335"/>
                <a:gd name="T56" fmla="*/ 161 w 274"/>
                <a:gd name="T57" fmla="*/ 75 h 335"/>
                <a:gd name="T58" fmla="*/ 200 w 274"/>
                <a:gd name="T59" fmla="*/ 110 h 335"/>
                <a:gd name="T60" fmla="*/ 161 w 274"/>
                <a:gd name="T61" fmla="*/ 110 h 335"/>
                <a:gd name="T62" fmla="*/ 252 w 274"/>
                <a:gd name="T63" fmla="*/ 20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4" h="335">
                  <a:moveTo>
                    <a:pt x="217" y="119"/>
                  </a:moveTo>
                  <a:lnTo>
                    <a:pt x="178" y="80"/>
                  </a:lnTo>
                  <a:lnTo>
                    <a:pt x="217" y="80"/>
                  </a:lnTo>
                  <a:lnTo>
                    <a:pt x="139" y="0"/>
                  </a:lnTo>
                  <a:lnTo>
                    <a:pt x="56" y="80"/>
                  </a:lnTo>
                  <a:lnTo>
                    <a:pt x="96" y="80"/>
                  </a:lnTo>
                  <a:lnTo>
                    <a:pt x="56" y="119"/>
                  </a:lnTo>
                  <a:lnTo>
                    <a:pt x="96" y="119"/>
                  </a:lnTo>
                  <a:lnTo>
                    <a:pt x="0" y="216"/>
                  </a:lnTo>
                  <a:lnTo>
                    <a:pt x="117" y="216"/>
                  </a:lnTo>
                  <a:lnTo>
                    <a:pt x="117" y="335"/>
                  </a:lnTo>
                  <a:lnTo>
                    <a:pt x="156" y="335"/>
                  </a:lnTo>
                  <a:lnTo>
                    <a:pt x="156" y="216"/>
                  </a:lnTo>
                  <a:lnTo>
                    <a:pt x="274" y="216"/>
                  </a:lnTo>
                  <a:lnTo>
                    <a:pt x="183" y="119"/>
                  </a:lnTo>
                  <a:lnTo>
                    <a:pt x="217" y="119"/>
                  </a:lnTo>
                  <a:close/>
                  <a:moveTo>
                    <a:pt x="252" y="207"/>
                  </a:moveTo>
                  <a:lnTo>
                    <a:pt x="152" y="207"/>
                  </a:lnTo>
                  <a:lnTo>
                    <a:pt x="152" y="331"/>
                  </a:lnTo>
                  <a:lnTo>
                    <a:pt x="122" y="331"/>
                  </a:lnTo>
                  <a:lnTo>
                    <a:pt x="122" y="207"/>
                  </a:lnTo>
                  <a:lnTo>
                    <a:pt x="21" y="207"/>
                  </a:lnTo>
                  <a:lnTo>
                    <a:pt x="113" y="110"/>
                  </a:lnTo>
                  <a:lnTo>
                    <a:pt x="78" y="110"/>
                  </a:lnTo>
                  <a:lnTo>
                    <a:pt x="113" y="75"/>
                  </a:lnTo>
                  <a:lnTo>
                    <a:pt x="78" y="75"/>
                  </a:lnTo>
                  <a:lnTo>
                    <a:pt x="139" y="9"/>
                  </a:lnTo>
                  <a:lnTo>
                    <a:pt x="200" y="75"/>
                  </a:lnTo>
                  <a:lnTo>
                    <a:pt x="161" y="75"/>
                  </a:lnTo>
                  <a:lnTo>
                    <a:pt x="200" y="110"/>
                  </a:lnTo>
                  <a:lnTo>
                    <a:pt x="161" y="110"/>
                  </a:lnTo>
                  <a:lnTo>
                    <a:pt x="252"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3" name="Freeform 282">
              <a:extLst>
                <a:ext uri="{FF2B5EF4-FFF2-40B4-BE49-F238E27FC236}">
                  <a16:creationId xmlns:a16="http://schemas.microsoft.com/office/drawing/2014/main" id="{6C28633D-4F2D-4388-9EEC-78AD165B571F}"/>
                </a:ext>
              </a:extLst>
            </p:cNvPr>
            <p:cNvSpPr>
              <a:spLocks noEditPoints="1"/>
            </p:cNvSpPr>
            <p:nvPr userDrawn="1"/>
          </p:nvSpPr>
          <p:spPr bwMode="auto">
            <a:xfrm>
              <a:off x="7381875" y="4302125"/>
              <a:ext cx="428625" cy="531813"/>
            </a:xfrm>
            <a:custGeom>
              <a:avLst/>
              <a:gdLst>
                <a:gd name="T0" fmla="*/ 217 w 270"/>
                <a:gd name="T1" fmla="*/ 119 h 335"/>
                <a:gd name="T2" fmla="*/ 178 w 270"/>
                <a:gd name="T3" fmla="*/ 80 h 335"/>
                <a:gd name="T4" fmla="*/ 217 w 270"/>
                <a:gd name="T5" fmla="*/ 80 h 335"/>
                <a:gd name="T6" fmla="*/ 139 w 270"/>
                <a:gd name="T7" fmla="*/ 0 h 335"/>
                <a:gd name="T8" fmla="*/ 56 w 270"/>
                <a:gd name="T9" fmla="*/ 80 h 335"/>
                <a:gd name="T10" fmla="*/ 96 w 270"/>
                <a:gd name="T11" fmla="*/ 80 h 335"/>
                <a:gd name="T12" fmla="*/ 56 w 270"/>
                <a:gd name="T13" fmla="*/ 119 h 335"/>
                <a:gd name="T14" fmla="*/ 96 w 270"/>
                <a:gd name="T15" fmla="*/ 119 h 335"/>
                <a:gd name="T16" fmla="*/ 0 w 270"/>
                <a:gd name="T17" fmla="*/ 216 h 335"/>
                <a:gd name="T18" fmla="*/ 113 w 270"/>
                <a:gd name="T19" fmla="*/ 216 h 335"/>
                <a:gd name="T20" fmla="*/ 113 w 270"/>
                <a:gd name="T21" fmla="*/ 335 h 335"/>
                <a:gd name="T22" fmla="*/ 157 w 270"/>
                <a:gd name="T23" fmla="*/ 335 h 335"/>
                <a:gd name="T24" fmla="*/ 157 w 270"/>
                <a:gd name="T25" fmla="*/ 216 h 335"/>
                <a:gd name="T26" fmla="*/ 270 w 270"/>
                <a:gd name="T27" fmla="*/ 216 h 335"/>
                <a:gd name="T28" fmla="*/ 178 w 270"/>
                <a:gd name="T29" fmla="*/ 119 h 335"/>
                <a:gd name="T30" fmla="*/ 217 w 270"/>
                <a:gd name="T31" fmla="*/ 119 h 335"/>
                <a:gd name="T32" fmla="*/ 252 w 270"/>
                <a:gd name="T33" fmla="*/ 207 h 335"/>
                <a:gd name="T34" fmla="*/ 148 w 270"/>
                <a:gd name="T35" fmla="*/ 207 h 335"/>
                <a:gd name="T36" fmla="*/ 148 w 270"/>
                <a:gd name="T37" fmla="*/ 331 h 335"/>
                <a:gd name="T38" fmla="*/ 122 w 270"/>
                <a:gd name="T39" fmla="*/ 331 h 335"/>
                <a:gd name="T40" fmla="*/ 122 w 270"/>
                <a:gd name="T41" fmla="*/ 207 h 335"/>
                <a:gd name="T42" fmla="*/ 22 w 270"/>
                <a:gd name="T43" fmla="*/ 207 h 335"/>
                <a:gd name="T44" fmla="*/ 113 w 270"/>
                <a:gd name="T45" fmla="*/ 110 h 335"/>
                <a:gd name="T46" fmla="*/ 74 w 270"/>
                <a:gd name="T47" fmla="*/ 110 h 335"/>
                <a:gd name="T48" fmla="*/ 113 w 270"/>
                <a:gd name="T49" fmla="*/ 75 h 335"/>
                <a:gd name="T50" fmla="*/ 74 w 270"/>
                <a:gd name="T51" fmla="*/ 75 h 335"/>
                <a:gd name="T52" fmla="*/ 139 w 270"/>
                <a:gd name="T53" fmla="*/ 9 h 335"/>
                <a:gd name="T54" fmla="*/ 196 w 270"/>
                <a:gd name="T55" fmla="*/ 75 h 335"/>
                <a:gd name="T56" fmla="*/ 161 w 270"/>
                <a:gd name="T57" fmla="*/ 75 h 335"/>
                <a:gd name="T58" fmla="*/ 196 w 270"/>
                <a:gd name="T59" fmla="*/ 110 h 335"/>
                <a:gd name="T60" fmla="*/ 161 w 270"/>
                <a:gd name="T61" fmla="*/ 110 h 335"/>
                <a:gd name="T62" fmla="*/ 252 w 270"/>
                <a:gd name="T63" fmla="*/ 20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0" h="335">
                  <a:moveTo>
                    <a:pt x="217" y="119"/>
                  </a:moveTo>
                  <a:lnTo>
                    <a:pt x="178" y="80"/>
                  </a:lnTo>
                  <a:lnTo>
                    <a:pt x="217" y="80"/>
                  </a:lnTo>
                  <a:lnTo>
                    <a:pt x="139" y="0"/>
                  </a:lnTo>
                  <a:lnTo>
                    <a:pt x="56" y="80"/>
                  </a:lnTo>
                  <a:lnTo>
                    <a:pt x="96" y="80"/>
                  </a:lnTo>
                  <a:lnTo>
                    <a:pt x="56" y="119"/>
                  </a:lnTo>
                  <a:lnTo>
                    <a:pt x="96" y="119"/>
                  </a:lnTo>
                  <a:lnTo>
                    <a:pt x="0" y="216"/>
                  </a:lnTo>
                  <a:lnTo>
                    <a:pt x="113" y="216"/>
                  </a:lnTo>
                  <a:lnTo>
                    <a:pt x="113" y="335"/>
                  </a:lnTo>
                  <a:lnTo>
                    <a:pt x="157" y="335"/>
                  </a:lnTo>
                  <a:lnTo>
                    <a:pt x="157" y="216"/>
                  </a:lnTo>
                  <a:lnTo>
                    <a:pt x="270" y="216"/>
                  </a:lnTo>
                  <a:lnTo>
                    <a:pt x="178" y="119"/>
                  </a:lnTo>
                  <a:lnTo>
                    <a:pt x="217" y="119"/>
                  </a:lnTo>
                  <a:close/>
                  <a:moveTo>
                    <a:pt x="252" y="207"/>
                  </a:moveTo>
                  <a:lnTo>
                    <a:pt x="148" y="207"/>
                  </a:lnTo>
                  <a:lnTo>
                    <a:pt x="148" y="331"/>
                  </a:lnTo>
                  <a:lnTo>
                    <a:pt x="122" y="331"/>
                  </a:lnTo>
                  <a:lnTo>
                    <a:pt x="122" y="207"/>
                  </a:lnTo>
                  <a:lnTo>
                    <a:pt x="22" y="207"/>
                  </a:lnTo>
                  <a:lnTo>
                    <a:pt x="113" y="110"/>
                  </a:lnTo>
                  <a:lnTo>
                    <a:pt x="74" y="110"/>
                  </a:lnTo>
                  <a:lnTo>
                    <a:pt x="113" y="75"/>
                  </a:lnTo>
                  <a:lnTo>
                    <a:pt x="74" y="75"/>
                  </a:lnTo>
                  <a:lnTo>
                    <a:pt x="139" y="9"/>
                  </a:lnTo>
                  <a:lnTo>
                    <a:pt x="196" y="75"/>
                  </a:lnTo>
                  <a:lnTo>
                    <a:pt x="161" y="75"/>
                  </a:lnTo>
                  <a:lnTo>
                    <a:pt x="196" y="110"/>
                  </a:lnTo>
                  <a:lnTo>
                    <a:pt x="161" y="110"/>
                  </a:lnTo>
                  <a:lnTo>
                    <a:pt x="252"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Freeform 283">
              <a:extLst>
                <a:ext uri="{FF2B5EF4-FFF2-40B4-BE49-F238E27FC236}">
                  <a16:creationId xmlns:a16="http://schemas.microsoft.com/office/drawing/2014/main" id="{8B6C8BE1-20D1-4CB3-90FC-2199C8FF6C21}"/>
                </a:ext>
              </a:extLst>
            </p:cNvPr>
            <p:cNvSpPr>
              <a:spLocks noEditPoints="1"/>
            </p:cNvSpPr>
            <p:nvPr userDrawn="1"/>
          </p:nvSpPr>
          <p:spPr bwMode="auto">
            <a:xfrm>
              <a:off x="11722100" y="4714875"/>
              <a:ext cx="26988" cy="34925"/>
            </a:xfrm>
            <a:custGeom>
              <a:avLst/>
              <a:gdLst>
                <a:gd name="T0" fmla="*/ 2 w 4"/>
                <a:gd name="T1" fmla="*/ 0 h 5"/>
                <a:gd name="T2" fmla="*/ 0 w 4"/>
                <a:gd name="T3" fmla="*/ 1 h 5"/>
                <a:gd name="T4" fmla="*/ 1 w 4"/>
                <a:gd name="T5" fmla="*/ 4 h 5"/>
                <a:gd name="T6" fmla="*/ 2 w 4"/>
                <a:gd name="T7" fmla="*/ 5 h 5"/>
                <a:gd name="T8" fmla="*/ 3 w 4"/>
                <a:gd name="T9" fmla="*/ 4 h 5"/>
                <a:gd name="T10" fmla="*/ 3 w 4"/>
                <a:gd name="T11" fmla="*/ 1 h 5"/>
                <a:gd name="T12" fmla="*/ 2 w 4"/>
                <a:gd name="T13" fmla="*/ 0 h 5"/>
                <a:gd name="T14" fmla="*/ 2 w 4"/>
                <a:gd name="T15" fmla="*/ 4 h 5"/>
                <a:gd name="T16" fmla="*/ 1 w 4"/>
                <a:gd name="T17" fmla="*/ 3 h 5"/>
                <a:gd name="T18" fmla="*/ 1 w 4"/>
                <a:gd name="T19" fmla="*/ 1 h 5"/>
                <a:gd name="T20" fmla="*/ 2 w 4"/>
                <a:gd name="T21" fmla="*/ 1 h 5"/>
                <a:gd name="T22" fmla="*/ 2 w 4"/>
                <a:gd name="T23" fmla="*/ 1 h 5"/>
                <a:gd name="T24" fmla="*/ 2 w 4"/>
                <a:gd name="T25"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2" y="0"/>
                  </a:moveTo>
                  <a:cubicBezTo>
                    <a:pt x="1" y="0"/>
                    <a:pt x="1" y="0"/>
                    <a:pt x="0" y="1"/>
                  </a:cubicBezTo>
                  <a:cubicBezTo>
                    <a:pt x="0" y="1"/>
                    <a:pt x="0" y="4"/>
                    <a:pt x="1" y="4"/>
                  </a:cubicBezTo>
                  <a:cubicBezTo>
                    <a:pt x="1" y="4"/>
                    <a:pt x="2" y="5"/>
                    <a:pt x="2" y="5"/>
                  </a:cubicBezTo>
                  <a:cubicBezTo>
                    <a:pt x="2" y="5"/>
                    <a:pt x="2" y="4"/>
                    <a:pt x="3" y="4"/>
                  </a:cubicBezTo>
                  <a:cubicBezTo>
                    <a:pt x="4" y="4"/>
                    <a:pt x="4" y="2"/>
                    <a:pt x="3" y="1"/>
                  </a:cubicBezTo>
                  <a:cubicBezTo>
                    <a:pt x="3" y="0"/>
                    <a:pt x="2" y="0"/>
                    <a:pt x="2" y="0"/>
                  </a:cubicBezTo>
                  <a:close/>
                  <a:moveTo>
                    <a:pt x="2" y="4"/>
                  </a:moveTo>
                  <a:cubicBezTo>
                    <a:pt x="2" y="4"/>
                    <a:pt x="2" y="4"/>
                    <a:pt x="1" y="3"/>
                  </a:cubicBezTo>
                  <a:cubicBezTo>
                    <a:pt x="1" y="3"/>
                    <a:pt x="1" y="2"/>
                    <a:pt x="1" y="1"/>
                  </a:cubicBezTo>
                  <a:cubicBezTo>
                    <a:pt x="1" y="1"/>
                    <a:pt x="1" y="1"/>
                    <a:pt x="2" y="1"/>
                  </a:cubicBezTo>
                  <a:cubicBezTo>
                    <a:pt x="2" y="1"/>
                    <a:pt x="2" y="1"/>
                    <a:pt x="2" y="1"/>
                  </a:cubicBezTo>
                  <a:cubicBezTo>
                    <a:pt x="3" y="2"/>
                    <a:pt x="3" y="3"/>
                    <a:pt x="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Freeform 284">
              <a:extLst>
                <a:ext uri="{FF2B5EF4-FFF2-40B4-BE49-F238E27FC236}">
                  <a16:creationId xmlns:a16="http://schemas.microsoft.com/office/drawing/2014/main" id="{4254FD2F-4C3A-435C-91C0-25D45AA1D80A}"/>
                </a:ext>
              </a:extLst>
            </p:cNvPr>
            <p:cNvSpPr>
              <a:spLocks noEditPoints="1"/>
            </p:cNvSpPr>
            <p:nvPr userDrawn="1"/>
          </p:nvSpPr>
          <p:spPr bwMode="auto">
            <a:xfrm>
              <a:off x="11798300" y="4778375"/>
              <a:ext cx="20638" cy="34925"/>
            </a:xfrm>
            <a:custGeom>
              <a:avLst/>
              <a:gdLst>
                <a:gd name="T0" fmla="*/ 0 w 3"/>
                <a:gd name="T1" fmla="*/ 3 h 5"/>
                <a:gd name="T2" fmla="*/ 1 w 3"/>
                <a:gd name="T3" fmla="*/ 5 h 5"/>
                <a:gd name="T4" fmla="*/ 2 w 3"/>
                <a:gd name="T5" fmla="*/ 5 h 5"/>
                <a:gd name="T6" fmla="*/ 3 w 3"/>
                <a:gd name="T7" fmla="*/ 4 h 5"/>
                <a:gd name="T8" fmla="*/ 3 w 3"/>
                <a:gd name="T9" fmla="*/ 1 h 5"/>
                <a:gd name="T10" fmla="*/ 1 w 3"/>
                <a:gd name="T11" fmla="*/ 0 h 5"/>
                <a:gd name="T12" fmla="*/ 0 w 3"/>
                <a:gd name="T13" fmla="*/ 3 h 5"/>
                <a:gd name="T14" fmla="*/ 2 w 3"/>
                <a:gd name="T15" fmla="*/ 1 h 5"/>
                <a:gd name="T16" fmla="*/ 2 w 3"/>
                <a:gd name="T17" fmla="*/ 2 h 5"/>
                <a:gd name="T18" fmla="*/ 2 w 3"/>
                <a:gd name="T19" fmla="*/ 4 h 5"/>
                <a:gd name="T20" fmla="*/ 2 w 3"/>
                <a:gd name="T21" fmla="*/ 4 h 5"/>
                <a:gd name="T22" fmla="*/ 1 w 3"/>
                <a:gd name="T23" fmla="*/ 4 h 5"/>
                <a:gd name="T24" fmla="*/ 1 w 3"/>
                <a:gd name="T25" fmla="*/ 3 h 5"/>
                <a:gd name="T26" fmla="*/ 1 w 3"/>
                <a:gd name="T27" fmla="*/ 1 h 5"/>
                <a:gd name="T28" fmla="*/ 2 w 3"/>
                <a:gd name="T2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 h="5">
                  <a:moveTo>
                    <a:pt x="0" y="3"/>
                  </a:moveTo>
                  <a:cubicBezTo>
                    <a:pt x="0" y="4"/>
                    <a:pt x="1" y="5"/>
                    <a:pt x="1" y="5"/>
                  </a:cubicBezTo>
                  <a:cubicBezTo>
                    <a:pt x="2" y="5"/>
                    <a:pt x="2" y="5"/>
                    <a:pt x="2" y="5"/>
                  </a:cubicBezTo>
                  <a:cubicBezTo>
                    <a:pt x="2" y="5"/>
                    <a:pt x="2" y="5"/>
                    <a:pt x="3" y="4"/>
                  </a:cubicBezTo>
                  <a:cubicBezTo>
                    <a:pt x="3" y="4"/>
                    <a:pt x="3" y="2"/>
                    <a:pt x="3" y="1"/>
                  </a:cubicBezTo>
                  <a:cubicBezTo>
                    <a:pt x="3" y="1"/>
                    <a:pt x="2" y="0"/>
                    <a:pt x="1" y="0"/>
                  </a:cubicBezTo>
                  <a:cubicBezTo>
                    <a:pt x="0" y="1"/>
                    <a:pt x="0" y="2"/>
                    <a:pt x="0" y="3"/>
                  </a:cubicBezTo>
                  <a:close/>
                  <a:moveTo>
                    <a:pt x="2" y="1"/>
                  </a:moveTo>
                  <a:cubicBezTo>
                    <a:pt x="2" y="1"/>
                    <a:pt x="2" y="1"/>
                    <a:pt x="2" y="2"/>
                  </a:cubicBezTo>
                  <a:cubicBezTo>
                    <a:pt x="2" y="2"/>
                    <a:pt x="2" y="3"/>
                    <a:pt x="2" y="4"/>
                  </a:cubicBezTo>
                  <a:cubicBezTo>
                    <a:pt x="2" y="4"/>
                    <a:pt x="2" y="4"/>
                    <a:pt x="2" y="4"/>
                  </a:cubicBezTo>
                  <a:cubicBezTo>
                    <a:pt x="2" y="4"/>
                    <a:pt x="1" y="4"/>
                    <a:pt x="1" y="4"/>
                  </a:cubicBezTo>
                  <a:cubicBezTo>
                    <a:pt x="1" y="4"/>
                    <a:pt x="1" y="3"/>
                    <a:pt x="1" y="3"/>
                  </a:cubicBezTo>
                  <a:cubicBezTo>
                    <a:pt x="1" y="2"/>
                    <a:pt x="1" y="1"/>
                    <a:pt x="1"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Freeform 285">
              <a:extLst>
                <a:ext uri="{FF2B5EF4-FFF2-40B4-BE49-F238E27FC236}">
                  <a16:creationId xmlns:a16="http://schemas.microsoft.com/office/drawing/2014/main" id="{2847C492-104A-4B7C-BBE5-4136736F91D5}"/>
                </a:ext>
              </a:extLst>
            </p:cNvPr>
            <p:cNvSpPr>
              <a:spLocks noEditPoints="1"/>
            </p:cNvSpPr>
            <p:nvPr userDrawn="1"/>
          </p:nvSpPr>
          <p:spPr bwMode="auto">
            <a:xfrm>
              <a:off x="10941050" y="4232275"/>
              <a:ext cx="1244600" cy="615950"/>
            </a:xfrm>
            <a:custGeom>
              <a:avLst/>
              <a:gdLst>
                <a:gd name="T0" fmla="*/ 175 w 180"/>
                <a:gd name="T1" fmla="*/ 84 h 88"/>
                <a:gd name="T2" fmla="*/ 168 w 180"/>
                <a:gd name="T3" fmla="*/ 84 h 88"/>
                <a:gd name="T4" fmla="*/ 168 w 180"/>
                <a:gd name="T5" fmla="*/ 3 h 88"/>
                <a:gd name="T6" fmla="*/ 165 w 180"/>
                <a:gd name="T7" fmla="*/ 0 h 88"/>
                <a:gd name="T8" fmla="*/ 56 w 180"/>
                <a:gd name="T9" fmla="*/ 0 h 88"/>
                <a:gd name="T10" fmla="*/ 52 w 180"/>
                <a:gd name="T11" fmla="*/ 5 h 88"/>
                <a:gd name="T12" fmla="*/ 52 w 180"/>
                <a:gd name="T13" fmla="*/ 42 h 88"/>
                <a:gd name="T14" fmla="*/ 125 w 180"/>
                <a:gd name="T15" fmla="*/ 43 h 88"/>
                <a:gd name="T16" fmla="*/ 127 w 180"/>
                <a:gd name="T17" fmla="*/ 65 h 88"/>
                <a:gd name="T18" fmla="*/ 165 w 180"/>
                <a:gd name="T19" fmla="*/ 66 h 88"/>
                <a:gd name="T20" fmla="*/ 107 w 180"/>
                <a:gd name="T21" fmla="*/ 85 h 88"/>
                <a:gd name="T22" fmla="*/ 126 w 180"/>
                <a:gd name="T23" fmla="*/ 66 h 88"/>
                <a:gd name="T24" fmla="*/ 126 w 180"/>
                <a:gd name="T25" fmla="*/ 45 h 88"/>
                <a:gd name="T26" fmla="*/ 21 w 180"/>
                <a:gd name="T27" fmla="*/ 43 h 88"/>
                <a:gd name="T28" fmla="*/ 17 w 180"/>
                <a:gd name="T29" fmla="*/ 44 h 88"/>
                <a:gd name="T30" fmla="*/ 16 w 180"/>
                <a:gd name="T31" fmla="*/ 49 h 88"/>
                <a:gd name="T32" fmla="*/ 15 w 180"/>
                <a:gd name="T33" fmla="*/ 65 h 88"/>
                <a:gd name="T34" fmla="*/ 13 w 180"/>
                <a:gd name="T35" fmla="*/ 64 h 88"/>
                <a:gd name="T36" fmla="*/ 10 w 180"/>
                <a:gd name="T37" fmla="*/ 62 h 88"/>
                <a:gd name="T38" fmla="*/ 6 w 180"/>
                <a:gd name="T39" fmla="*/ 62 h 88"/>
                <a:gd name="T40" fmla="*/ 5 w 180"/>
                <a:gd name="T41" fmla="*/ 68 h 88"/>
                <a:gd name="T42" fmla="*/ 5 w 180"/>
                <a:gd name="T43" fmla="*/ 84 h 88"/>
                <a:gd name="T44" fmla="*/ 0 w 180"/>
                <a:gd name="T45" fmla="*/ 86 h 88"/>
                <a:gd name="T46" fmla="*/ 3 w 180"/>
                <a:gd name="T47" fmla="*/ 88 h 88"/>
                <a:gd name="T48" fmla="*/ 6 w 180"/>
                <a:gd name="T49" fmla="*/ 88 h 88"/>
                <a:gd name="T50" fmla="*/ 172 w 180"/>
                <a:gd name="T51" fmla="*/ 88 h 88"/>
                <a:gd name="T52" fmla="*/ 180 w 180"/>
                <a:gd name="T53" fmla="*/ 87 h 88"/>
                <a:gd name="T54" fmla="*/ 178 w 180"/>
                <a:gd name="T55" fmla="*/ 87 h 88"/>
                <a:gd name="T56" fmla="*/ 169 w 180"/>
                <a:gd name="T57" fmla="*/ 87 h 88"/>
                <a:gd name="T58" fmla="*/ 5 w 180"/>
                <a:gd name="T59" fmla="*/ 87 h 88"/>
                <a:gd name="T60" fmla="*/ 1 w 180"/>
                <a:gd name="T61" fmla="*/ 86 h 88"/>
                <a:gd name="T62" fmla="*/ 4 w 180"/>
                <a:gd name="T63" fmla="*/ 85 h 88"/>
                <a:gd name="T64" fmla="*/ 6 w 180"/>
                <a:gd name="T65" fmla="*/ 85 h 88"/>
                <a:gd name="T66" fmla="*/ 6 w 180"/>
                <a:gd name="T67" fmla="*/ 68 h 88"/>
                <a:gd name="T68" fmla="*/ 7 w 180"/>
                <a:gd name="T69" fmla="*/ 63 h 88"/>
                <a:gd name="T70" fmla="*/ 10 w 180"/>
                <a:gd name="T71" fmla="*/ 63 h 88"/>
                <a:gd name="T72" fmla="*/ 12 w 180"/>
                <a:gd name="T73" fmla="*/ 64 h 88"/>
                <a:gd name="T74" fmla="*/ 13 w 180"/>
                <a:gd name="T75" fmla="*/ 66 h 88"/>
                <a:gd name="T76" fmla="*/ 17 w 180"/>
                <a:gd name="T77" fmla="*/ 66 h 88"/>
                <a:gd name="T78" fmla="*/ 17 w 180"/>
                <a:gd name="T79" fmla="*/ 66 h 88"/>
                <a:gd name="T80" fmla="*/ 17 w 180"/>
                <a:gd name="T81" fmla="*/ 48 h 88"/>
                <a:gd name="T82" fmla="*/ 20 w 180"/>
                <a:gd name="T83" fmla="*/ 44 h 88"/>
                <a:gd name="T84" fmla="*/ 125 w 180"/>
                <a:gd name="T85" fmla="*/ 44 h 88"/>
                <a:gd name="T86" fmla="*/ 126 w 180"/>
                <a:gd name="T87" fmla="*/ 65 h 88"/>
                <a:gd name="T88" fmla="*/ 106 w 180"/>
                <a:gd name="T89" fmla="*/ 66 h 88"/>
                <a:gd name="T90" fmla="*/ 107 w 180"/>
                <a:gd name="T91" fmla="*/ 85 h 88"/>
                <a:gd name="T92" fmla="*/ 166 w 180"/>
                <a:gd name="T93" fmla="*/ 85 h 88"/>
                <a:gd name="T94" fmla="*/ 166 w 180"/>
                <a:gd name="T95" fmla="*/ 65 h 88"/>
                <a:gd name="T96" fmla="*/ 128 w 180"/>
                <a:gd name="T97" fmla="*/ 45 h 88"/>
                <a:gd name="T98" fmla="*/ 53 w 180"/>
                <a:gd name="T99" fmla="*/ 42 h 88"/>
                <a:gd name="T100" fmla="*/ 53 w 180"/>
                <a:gd name="T101" fmla="*/ 5 h 88"/>
                <a:gd name="T102" fmla="*/ 56 w 180"/>
                <a:gd name="T103" fmla="*/ 1 h 88"/>
                <a:gd name="T104" fmla="*/ 165 w 180"/>
                <a:gd name="T105" fmla="*/ 1 h 88"/>
                <a:gd name="T106" fmla="*/ 167 w 180"/>
                <a:gd name="T107" fmla="*/ 3 h 88"/>
                <a:gd name="T108" fmla="*/ 167 w 180"/>
                <a:gd name="T109" fmla="*/ 85 h 88"/>
                <a:gd name="T110" fmla="*/ 174 w 180"/>
                <a:gd name="T111" fmla="*/ 85 h 88"/>
                <a:gd name="T112" fmla="*/ 179 w 180"/>
                <a:gd name="T113" fmla="*/ 86 h 88"/>
                <a:gd name="T114" fmla="*/ 178 w 180"/>
                <a:gd name="T115" fmla="*/ 8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0" h="88">
                  <a:moveTo>
                    <a:pt x="180" y="85"/>
                  </a:moveTo>
                  <a:cubicBezTo>
                    <a:pt x="179" y="84"/>
                    <a:pt x="177" y="84"/>
                    <a:pt x="175" y="84"/>
                  </a:cubicBezTo>
                  <a:cubicBezTo>
                    <a:pt x="175" y="84"/>
                    <a:pt x="175" y="84"/>
                    <a:pt x="174" y="84"/>
                  </a:cubicBezTo>
                  <a:cubicBezTo>
                    <a:pt x="168" y="84"/>
                    <a:pt x="168" y="84"/>
                    <a:pt x="168" y="84"/>
                  </a:cubicBezTo>
                  <a:cubicBezTo>
                    <a:pt x="168" y="80"/>
                    <a:pt x="168" y="73"/>
                    <a:pt x="168" y="64"/>
                  </a:cubicBezTo>
                  <a:cubicBezTo>
                    <a:pt x="168" y="40"/>
                    <a:pt x="168" y="4"/>
                    <a:pt x="168" y="3"/>
                  </a:cubicBezTo>
                  <a:cubicBezTo>
                    <a:pt x="168" y="3"/>
                    <a:pt x="168" y="2"/>
                    <a:pt x="167" y="1"/>
                  </a:cubicBezTo>
                  <a:cubicBezTo>
                    <a:pt x="167" y="0"/>
                    <a:pt x="166" y="0"/>
                    <a:pt x="165" y="0"/>
                  </a:cubicBezTo>
                  <a:cubicBezTo>
                    <a:pt x="57" y="0"/>
                    <a:pt x="57" y="0"/>
                    <a:pt x="57" y="0"/>
                  </a:cubicBezTo>
                  <a:cubicBezTo>
                    <a:pt x="57" y="0"/>
                    <a:pt x="56" y="0"/>
                    <a:pt x="56" y="0"/>
                  </a:cubicBezTo>
                  <a:cubicBezTo>
                    <a:pt x="55" y="0"/>
                    <a:pt x="54" y="0"/>
                    <a:pt x="53" y="0"/>
                  </a:cubicBezTo>
                  <a:cubicBezTo>
                    <a:pt x="52" y="0"/>
                    <a:pt x="52" y="3"/>
                    <a:pt x="52" y="5"/>
                  </a:cubicBezTo>
                  <a:cubicBezTo>
                    <a:pt x="52" y="6"/>
                    <a:pt x="52" y="6"/>
                    <a:pt x="52" y="6"/>
                  </a:cubicBezTo>
                  <a:cubicBezTo>
                    <a:pt x="52" y="42"/>
                    <a:pt x="52" y="42"/>
                    <a:pt x="52" y="42"/>
                  </a:cubicBezTo>
                  <a:cubicBezTo>
                    <a:pt x="52" y="43"/>
                    <a:pt x="52" y="43"/>
                    <a:pt x="52" y="43"/>
                  </a:cubicBezTo>
                  <a:cubicBezTo>
                    <a:pt x="125" y="43"/>
                    <a:pt x="125" y="43"/>
                    <a:pt x="125" y="43"/>
                  </a:cubicBezTo>
                  <a:cubicBezTo>
                    <a:pt x="126" y="43"/>
                    <a:pt x="127" y="44"/>
                    <a:pt x="127" y="45"/>
                  </a:cubicBezTo>
                  <a:cubicBezTo>
                    <a:pt x="127" y="65"/>
                    <a:pt x="127" y="65"/>
                    <a:pt x="127" y="65"/>
                  </a:cubicBezTo>
                  <a:cubicBezTo>
                    <a:pt x="127" y="66"/>
                    <a:pt x="127" y="66"/>
                    <a:pt x="127" y="66"/>
                  </a:cubicBezTo>
                  <a:cubicBezTo>
                    <a:pt x="165" y="66"/>
                    <a:pt x="165" y="66"/>
                    <a:pt x="165" y="66"/>
                  </a:cubicBezTo>
                  <a:cubicBezTo>
                    <a:pt x="165" y="85"/>
                    <a:pt x="165" y="85"/>
                    <a:pt x="165" y="85"/>
                  </a:cubicBezTo>
                  <a:cubicBezTo>
                    <a:pt x="107" y="85"/>
                    <a:pt x="107" y="85"/>
                    <a:pt x="107" y="85"/>
                  </a:cubicBezTo>
                  <a:cubicBezTo>
                    <a:pt x="107" y="66"/>
                    <a:pt x="107" y="66"/>
                    <a:pt x="107" y="66"/>
                  </a:cubicBezTo>
                  <a:cubicBezTo>
                    <a:pt x="126" y="66"/>
                    <a:pt x="126" y="66"/>
                    <a:pt x="126" y="66"/>
                  </a:cubicBezTo>
                  <a:cubicBezTo>
                    <a:pt x="126" y="66"/>
                    <a:pt x="126" y="66"/>
                    <a:pt x="126" y="65"/>
                  </a:cubicBezTo>
                  <a:cubicBezTo>
                    <a:pt x="126" y="45"/>
                    <a:pt x="126" y="45"/>
                    <a:pt x="126" y="45"/>
                  </a:cubicBezTo>
                  <a:cubicBezTo>
                    <a:pt x="126" y="44"/>
                    <a:pt x="126" y="43"/>
                    <a:pt x="125" y="43"/>
                  </a:cubicBezTo>
                  <a:cubicBezTo>
                    <a:pt x="21" y="43"/>
                    <a:pt x="21" y="43"/>
                    <a:pt x="21" y="43"/>
                  </a:cubicBezTo>
                  <a:cubicBezTo>
                    <a:pt x="21" y="43"/>
                    <a:pt x="21" y="43"/>
                    <a:pt x="20" y="43"/>
                  </a:cubicBezTo>
                  <a:cubicBezTo>
                    <a:pt x="19" y="43"/>
                    <a:pt x="18" y="43"/>
                    <a:pt x="17" y="44"/>
                  </a:cubicBezTo>
                  <a:cubicBezTo>
                    <a:pt x="16" y="44"/>
                    <a:pt x="16" y="46"/>
                    <a:pt x="16" y="48"/>
                  </a:cubicBezTo>
                  <a:cubicBezTo>
                    <a:pt x="16" y="48"/>
                    <a:pt x="16" y="49"/>
                    <a:pt x="16" y="49"/>
                  </a:cubicBezTo>
                  <a:cubicBezTo>
                    <a:pt x="16" y="65"/>
                    <a:pt x="16" y="65"/>
                    <a:pt x="16" y="65"/>
                  </a:cubicBezTo>
                  <a:cubicBezTo>
                    <a:pt x="16" y="65"/>
                    <a:pt x="16" y="65"/>
                    <a:pt x="15" y="65"/>
                  </a:cubicBezTo>
                  <a:cubicBezTo>
                    <a:pt x="15" y="65"/>
                    <a:pt x="14" y="65"/>
                    <a:pt x="13" y="65"/>
                  </a:cubicBezTo>
                  <a:cubicBezTo>
                    <a:pt x="13" y="65"/>
                    <a:pt x="13" y="65"/>
                    <a:pt x="13" y="64"/>
                  </a:cubicBezTo>
                  <a:cubicBezTo>
                    <a:pt x="13" y="64"/>
                    <a:pt x="13" y="63"/>
                    <a:pt x="13" y="62"/>
                  </a:cubicBezTo>
                  <a:cubicBezTo>
                    <a:pt x="12" y="62"/>
                    <a:pt x="11" y="62"/>
                    <a:pt x="10" y="62"/>
                  </a:cubicBezTo>
                  <a:cubicBezTo>
                    <a:pt x="10" y="62"/>
                    <a:pt x="9" y="62"/>
                    <a:pt x="9" y="62"/>
                  </a:cubicBezTo>
                  <a:cubicBezTo>
                    <a:pt x="8" y="62"/>
                    <a:pt x="7" y="62"/>
                    <a:pt x="6" y="62"/>
                  </a:cubicBezTo>
                  <a:cubicBezTo>
                    <a:pt x="5" y="63"/>
                    <a:pt x="5" y="64"/>
                    <a:pt x="5" y="66"/>
                  </a:cubicBezTo>
                  <a:cubicBezTo>
                    <a:pt x="5" y="67"/>
                    <a:pt x="5" y="67"/>
                    <a:pt x="5" y="68"/>
                  </a:cubicBezTo>
                  <a:cubicBezTo>
                    <a:pt x="5" y="72"/>
                    <a:pt x="5" y="72"/>
                    <a:pt x="5" y="72"/>
                  </a:cubicBezTo>
                  <a:cubicBezTo>
                    <a:pt x="5" y="76"/>
                    <a:pt x="5" y="81"/>
                    <a:pt x="5" y="84"/>
                  </a:cubicBezTo>
                  <a:cubicBezTo>
                    <a:pt x="5" y="84"/>
                    <a:pt x="5" y="84"/>
                    <a:pt x="4" y="84"/>
                  </a:cubicBezTo>
                  <a:cubicBezTo>
                    <a:pt x="3" y="84"/>
                    <a:pt x="0" y="84"/>
                    <a:pt x="0" y="86"/>
                  </a:cubicBezTo>
                  <a:cubicBezTo>
                    <a:pt x="0" y="87"/>
                    <a:pt x="0" y="87"/>
                    <a:pt x="1" y="87"/>
                  </a:cubicBezTo>
                  <a:cubicBezTo>
                    <a:pt x="1" y="88"/>
                    <a:pt x="2" y="88"/>
                    <a:pt x="3" y="88"/>
                  </a:cubicBezTo>
                  <a:cubicBezTo>
                    <a:pt x="4" y="88"/>
                    <a:pt x="4" y="88"/>
                    <a:pt x="5" y="88"/>
                  </a:cubicBezTo>
                  <a:cubicBezTo>
                    <a:pt x="5" y="88"/>
                    <a:pt x="6" y="88"/>
                    <a:pt x="6" y="88"/>
                  </a:cubicBezTo>
                  <a:cubicBezTo>
                    <a:pt x="169" y="88"/>
                    <a:pt x="169" y="88"/>
                    <a:pt x="169" y="88"/>
                  </a:cubicBezTo>
                  <a:cubicBezTo>
                    <a:pt x="170" y="88"/>
                    <a:pt x="171" y="88"/>
                    <a:pt x="172" y="88"/>
                  </a:cubicBezTo>
                  <a:cubicBezTo>
                    <a:pt x="174" y="88"/>
                    <a:pt x="176" y="88"/>
                    <a:pt x="178" y="88"/>
                  </a:cubicBezTo>
                  <a:cubicBezTo>
                    <a:pt x="180" y="88"/>
                    <a:pt x="180" y="87"/>
                    <a:pt x="180" y="87"/>
                  </a:cubicBezTo>
                  <a:cubicBezTo>
                    <a:pt x="180" y="86"/>
                    <a:pt x="180" y="85"/>
                    <a:pt x="180" y="85"/>
                  </a:cubicBezTo>
                  <a:close/>
                  <a:moveTo>
                    <a:pt x="178" y="87"/>
                  </a:moveTo>
                  <a:cubicBezTo>
                    <a:pt x="176" y="87"/>
                    <a:pt x="174" y="87"/>
                    <a:pt x="172" y="87"/>
                  </a:cubicBezTo>
                  <a:cubicBezTo>
                    <a:pt x="171" y="87"/>
                    <a:pt x="170" y="87"/>
                    <a:pt x="169" y="87"/>
                  </a:cubicBezTo>
                  <a:cubicBezTo>
                    <a:pt x="6" y="87"/>
                    <a:pt x="6" y="87"/>
                    <a:pt x="6" y="87"/>
                  </a:cubicBezTo>
                  <a:cubicBezTo>
                    <a:pt x="6" y="87"/>
                    <a:pt x="5" y="87"/>
                    <a:pt x="5" y="87"/>
                  </a:cubicBezTo>
                  <a:cubicBezTo>
                    <a:pt x="3" y="87"/>
                    <a:pt x="2" y="87"/>
                    <a:pt x="1" y="87"/>
                  </a:cubicBezTo>
                  <a:cubicBezTo>
                    <a:pt x="1" y="87"/>
                    <a:pt x="1" y="87"/>
                    <a:pt x="1" y="86"/>
                  </a:cubicBezTo>
                  <a:cubicBezTo>
                    <a:pt x="1" y="85"/>
                    <a:pt x="2" y="85"/>
                    <a:pt x="3" y="85"/>
                  </a:cubicBezTo>
                  <a:cubicBezTo>
                    <a:pt x="3" y="85"/>
                    <a:pt x="4" y="85"/>
                    <a:pt x="4" y="85"/>
                  </a:cubicBezTo>
                  <a:cubicBezTo>
                    <a:pt x="5" y="85"/>
                    <a:pt x="5" y="85"/>
                    <a:pt x="6" y="85"/>
                  </a:cubicBezTo>
                  <a:cubicBezTo>
                    <a:pt x="6" y="85"/>
                    <a:pt x="6" y="85"/>
                    <a:pt x="6" y="85"/>
                  </a:cubicBezTo>
                  <a:cubicBezTo>
                    <a:pt x="6" y="81"/>
                    <a:pt x="6" y="76"/>
                    <a:pt x="6" y="72"/>
                  </a:cubicBezTo>
                  <a:cubicBezTo>
                    <a:pt x="6" y="68"/>
                    <a:pt x="6" y="68"/>
                    <a:pt x="6" y="68"/>
                  </a:cubicBezTo>
                  <a:cubicBezTo>
                    <a:pt x="6" y="67"/>
                    <a:pt x="6" y="67"/>
                    <a:pt x="6" y="66"/>
                  </a:cubicBezTo>
                  <a:cubicBezTo>
                    <a:pt x="6" y="65"/>
                    <a:pt x="6" y="63"/>
                    <a:pt x="7" y="63"/>
                  </a:cubicBezTo>
                  <a:cubicBezTo>
                    <a:pt x="7" y="62"/>
                    <a:pt x="8" y="63"/>
                    <a:pt x="9" y="63"/>
                  </a:cubicBezTo>
                  <a:cubicBezTo>
                    <a:pt x="9" y="63"/>
                    <a:pt x="10" y="63"/>
                    <a:pt x="10" y="63"/>
                  </a:cubicBezTo>
                  <a:cubicBezTo>
                    <a:pt x="11" y="62"/>
                    <a:pt x="12" y="62"/>
                    <a:pt x="12" y="63"/>
                  </a:cubicBezTo>
                  <a:cubicBezTo>
                    <a:pt x="12" y="63"/>
                    <a:pt x="12" y="64"/>
                    <a:pt x="12" y="64"/>
                  </a:cubicBezTo>
                  <a:cubicBezTo>
                    <a:pt x="12" y="65"/>
                    <a:pt x="12" y="65"/>
                    <a:pt x="12" y="66"/>
                  </a:cubicBezTo>
                  <a:cubicBezTo>
                    <a:pt x="12" y="66"/>
                    <a:pt x="12" y="66"/>
                    <a:pt x="13" y="66"/>
                  </a:cubicBezTo>
                  <a:cubicBezTo>
                    <a:pt x="13" y="66"/>
                    <a:pt x="14" y="66"/>
                    <a:pt x="15" y="66"/>
                  </a:cubicBezTo>
                  <a:cubicBezTo>
                    <a:pt x="16" y="66"/>
                    <a:pt x="16" y="66"/>
                    <a:pt x="17" y="66"/>
                  </a:cubicBezTo>
                  <a:cubicBezTo>
                    <a:pt x="17" y="66"/>
                    <a:pt x="17" y="66"/>
                    <a:pt x="17" y="66"/>
                  </a:cubicBezTo>
                  <a:cubicBezTo>
                    <a:pt x="17" y="66"/>
                    <a:pt x="17" y="66"/>
                    <a:pt x="17" y="66"/>
                  </a:cubicBezTo>
                  <a:cubicBezTo>
                    <a:pt x="17" y="49"/>
                    <a:pt x="17" y="49"/>
                    <a:pt x="17" y="49"/>
                  </a:cubicBezTo>
                  <a:cubicBezTo>
                    <a:pt x="17" y="49"/>
                    <a:pt x="17" y="48"/>
                    <a:pt x="17" y="48"/>
                  </a:cubicBezTo>
                  <a:cubicBezTo>
                    <a:pt x="17" y="47"/>
                    <a:pt x="17" y="45"/>
                    <a:pt x="18" y="44"/>
                  </a:cubicBezTo>
                  <a:cubicBezTo>
                    <a:pt x="18" y="44"/>
                    <a:pt x="19" y="44"/>
                    <a:pt x="20" y="44"/>
                  </a:cubicBezTo>
                  <a:cubicBezTo>
                    <a:pt x="21" y="44"/>
                    <a:pt x="21" y="44"/>
                    <a:pt x="21" y="44"/>
                  </a:cubicBezTo>
                  <a:cubicBezTo>
                    <a:pt x="125" y="44"/>
                    <a:pt x="125" y="44"/>
                    <a:pt x="125" y="44"/>
                  </a:cubicBezTo>
                  <a:cubicBezTo>
                    <a:pt x="125" y="44"/>
                    <a:pt x="126" y="44"/>
                    <a:pt x="126" y="45"/>
                  </a:cubicBezTo>
                  <a:cubicBezTo>
                    <a:pt x="126" y="65"/>
                    <a:pt x="126" y="65"/>
                    <a:pt x="126" y="65"/>
                  </a:cubicBezTo>
                  <a:cubicBezTo>
                    <a:pt x="107" y="65"/>
                    <a:pt x="107" y="65"/>
                    <a:pt x="107" y="65"/>
                  </a:cubicBezTo>
                  <a:cubicBezTo>
                    <a:pt x="107" y="65"/>
                    <a:pt x="106" y="65"/>
                    <a:pt x="106" y="66"/>
                  </a:cubicBezTo>
                  <a:cubicBezTo>
                    <a:pt x="106" y="85"/>
                    <a:pt x="106" y="85"/>
                    <a:pt x="106" y="85"/>
                  </a:cubicBezTo>
                  <a:cubicBezTo>
                    <a:pt x="106" y="85"/>
                    <a:pt x="107" y="85"/>
                    <a:pt x="107" y="85"/>
                  </a:cubicBezTo>
                  <a:cubicBezTo>
                    <a:pt x="166" y="85"/>
                    <a:pt x="166" y="85"/>
                    <a:pt x="166" y="85"/>
                  </a:cubicBezTo>
                  <a:cubicBezTo>
                    <a:pt x="166" y="85"/>
                    <a:pt x="166" y="85"/>
                    <a:pt x="166" y="85"/>
                  </a:cubicBezTo>
                  <a:cubicBezTo>
                    <a:pt x="166" y="65"/>
                    <a:pt x="166" y="65"/>
                    <a:pt x="166" y="65"/>
                  </a:cubicBezTo>
                  <a:cubicBezTo>
                    <a:pt x="166" y="65"/>
                    <a:pt x="166" y="65"/>
                    <a:pt x="166" y="65"/>
                  </a:cubicBezTo>
                  <a:cubicBezTo>
                    <a:pt x="128" y="65"/>
                    <a:pt x="128" y="65"/>
                    <a:pt x="128" y="65"/>
                  </a:cubicBezTo>
                  <a:cubicBezTo>
                    <a:pt x="128" y="45"/>
                    <a:pt x="128" y="45"/>
                    <a:pt x="128" y="45"/>
                  </a:cubicBezTo>
                  <a:cubicBezTo>
                    <a:pt x="128" y="43"/>
                    <a:pt x="126" y="42"/>
                    <a:pt x="125" y="42"/>
                  </a:cubicBezTo>
                  <a:cubicBezTo>
                    <a:pt x="53" y="42"/>
                    <a:pt x="53" y="42"/>
                    <a:pt x="53" y="42"/>
                  </a:cubicBezTo>
                  <a:cubicBezTo>
                    <a:pt x="53" y="6"/>
                    <a:pt x="53" y="6"/>
                    <a:pt x="53" y="6"/>
                  </a:cubicBezTo>
                  <a:cubicBezTo>
                    <a:pt x="53" y="6"/>
                    <a:pt x="53" y="6"/>
                    <a:pt x="53" y="5"/>
                  </a:cubicBezTo>
                  <a:cubicBezTo>
                    <a:pt x="53" y="3"/>
                    <a:pt x="53" y="1"/>
                    <a:pt x="54" y="1"/>
                  </a:cubicBezTo>
                  <a:cubicBezTo>
                    <a:pt x="54" y="1"/>
                    <a:pt x="55" y="1"/>
                    <a:pt x="56" y="1"/>
                  </a:cubicBezTo>
                  <a:cubicBezTo>
                    <a:pt x="56" y="1"/>
                    <a:pt x="57" y="1"/>
                    <a:pt x="57" y="1"/>
                  </a:cubicBezTo>
                  <a:cubicBezTo>
                    <a:pt x="165" y="1"/>
                    <a:pt x="165" y="1"/>
                    <a:pt x="165" y="1"/>
                  </a:cubicBezTo>
                  <a:cubicBezTo>
                    <a:pt x="166" y="1"/>
                    <a:pt x="166" y="1"/>
                    <a:pt x="167" y="2"/>
                  </a:cubicBezTo>
                  <a:cubicBezTo>
                    <a:pt x="167" y="2"/>
                    <a:pt x="167" y="3"/>
                    <a:pt x="167" y="3"/>
                  </a:cubicBezTo>
                  <a:cubicBezTo>
                    <a:pt x="167" y="4"/>
                    <a:pt x="167" y="31"/>
                    <a:pt x="167" y="64"/>
                  </a:cubicBezTo>
                  <a:cubicBezTo>
                    <a:pt x="167" y="73"/>
                    <a:pt x="167" y="81"/>
                    <a:pt x="167" y="85"/>
                  </a:cubicBezTo>
                  <a:cubicBezTo>
                    <a:pt x="167" y="85"/>
                    <a:pt x="167" y="85"/>
                    <a:pt x="168" y="85"/>
                  </a:cubicBezTo>
                  <a:cubicBezTo>
                    <a:pt x="174" y="85"/>
                    <a:pt x="174" y="85"/>
                    <a:pt x="174" y="85"/>
                  </a:cubicBezTo>
                  <a:cubicBezTo>
                    <a:pt x="175" y="85"/>
                    <a:pt x="175" y="85"/>
                    <a:pt x="175" y="85"/>
                  </a:cubicBezTo>
                  <a:cubicBezTo>
                    <a:pt x="177" y="85"/>
                    <a:pt x="178" y="85"/>
                    <a:pt x="179" y="86"/>
                  </a:cubicBezTo>
                  <a:cubicBezTo>
                    <a:pt x="179" y="86"/>
                    <a:pt x="179" y="86"/>
                    <a:pt x="179" y="86"/>
                  </a:cubicBezTo>
                  <a:cubicBezTo>
                    <a:pt x="179" y="87"/>
                    <a:pt x="179" y="87"/>
                    <a:pt x="178"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Freeform 286">
              <a:extLst>
                <a:ext uri="{FF2B5EF4-FFF2-40B4-BE49-F238E27FC236}">
                  <a16:creationId xmlns:a16="http://schemas.microsoft.com/office/drawing/2014/main" id="{9E272932-976E-4D1C-9627-E63CFDE63AC6}"/>
                </a:ext>
              </a:extLst>
            </p:cNvPr>
            <p:cNvSpPr>
              <a:spLocks noEditPoints="1"/>
            </p:cNvSpPr>
            <p:nvPr userDrawn="1"/>
          </p:nvSpPr>
          <p:spPr bwMode="auto">
            <a:xfrm>
              <a:off x="11915775" y="4275138"/>
              <a:ext cx="14288" cy="160338"/>
            </a:xfrm>
            <a:custGeom>
              <a:avLst/>
              <a:gdLst>
                <a:gd name="T0" fmla="*/ 1 w 2"/>
                <a:gd name="T1" fmla="*/ 23 h 23"/>
                <a:gd name="T2" fmla="*/ 2 w 2"/>
                <a:gd name="T3" fmla="*/ 22 h 23"/>
                <a:gd name="T4" fmla="*/ 2 w 2"/>
                <a:gd name="T5" fmla="*/ 1 h 23"/>
                <a:gd name="T6" fmla="*/ 1 w 2"/>
                <a:gd name="T7" fmla="*/ 0 h 23"/>
                <a:gd name="T8" fmla="*/ 0 w 2"/>
                <a:gd name="T9" fmla="*/ 1 h 23"/>
                <a:gd name="T10" fmla="*/ 0 w 2"/>
                <a:gd name="T11" fmla="*/ 22 h 23"/>
                <a:gd name="T12" fmla="*/ 1 w 2"/>
                <a:gd name="T13" fmla="*/ 23 h 23"/>
                <a:gd name="T14" fmla="*/ 1 w 2"/>
                <a:gd name="T15" fmla="*/ 1 h 23"/>
                <a:gd name="T16" fmla="*/ 1 w 2"/>
                <a:gd name="T17" fmla="*/ 1 h 23"/>
                <a:gd name="T18" fmla="*/ 1 w 2"/>
                <a:gd name="T19" fmla="*/ 1 h 23"/>
                <a:gd name="T20" fmla="*/ 1 w 2"/>
                <a:gd name="T21" fmla="*/ 22 h 23"/>
                <a:gd name="T22" fmla="*/ 1 w 2"/>
                <a:gd name="T23" fmla="*/ 22 h 23"/>
                <a:gd name="T24" fmla="*/ 1 w 2"/>
                <a:gd name="T2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3">
                  <a:moveTo>
                    <a:pt x="1" y="23"/>
                  </a:moveTo>
                  <a:cubicBezTo>
                    <a:pt x="1" y="23"/>
                    <a:pt x="2" y="23"/>
                    <a:pt x="2" y="22"/>
                  </a:cubicBezTo>
                  <a:cubicBezTo>
                    <a:pt x="2" y="1"/>
                    <a:pt x="2" y="1"/>
                    <a:pt x="2" y="1"/>
                  </a:cubicBezTo>
                  <a:cubicBezTo>
                    <a:pt x="2" y="0"/>
                    <a:pt x="1" y="0"/>
                    <a:pt x="1" y="0"/>
                  </a:cubicBezTo>
                  <a:cubicBezTo>
                    <a:pt x="0" y="0"/>
                    <a:pt x="0" y="0"/>
                    <a:pt x="0" y="1"/>
                  </a:cubicBezTo>
                  <a:cubicBezTo>
                    <a:pt x="0" y="22"/>
                    <a:pt x="0" y="22"/>
                    <a:pt x="0" y="22"/>
                  </a:cubicBezTo>
                  <a:cubicBezTo>
                    <a:pt x="0" y="23"/>
                    <a:pt x="0" y="23"/>
                    <a:pt x="1" y="23"/>
                  </a:cubicBezTo>
                  <a:close/>
                  <a:moveTo>
                    <a:pt x="1" y="1"/>
                  </a:moveTo>
                  <a:cubicBezTo>
                    <a:pt x="1" y="1"/>
                    <a:pt x="1" y="1"/>
                    <a:pt x="1" y="1"/>
                  </a:cubicBezTo>
                  <a:cubicBezTo>
                    <a:pt x="1" y="1"/>
                    <a:pt x="1" y="1"/>
                    <a:pt x="1" y="1"/>
                  </a:cubicBezTo>
                  <a:cubicBezTo>
                    <a:pt x="1" y="22"/>
                    <a:pt x="1" y="22"/>
                    <a:pt x="1" y="22"/>
                  </a:cubicBezTo>
                  <a:cubicBezTo>
                    <a:pt x="1" y="22"/>
                    <a:pt x="1" y="22"/>
                    <a:pt x="1" y="22"/>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Freeform 287">
              <a:extLst>
                <a:ext uri="{FF2B5EF4-FFF2-40B4-BE49-F238E27FC236}">
                  <a16:creationId xmlns:a16="http://schemas.microsoft.com/office/drawing/2014/main" id="{7E4BFC17-E450-4690-A6C3-7D748491D5E5}"/>
                </a:ext>
              </a:extLst>
            </p:cNvPr>
            <p:cNvSpPr>
              <a:spLocks noEditPoints="1"/>
            </p:cNvSpPr>
            <p:nvPr userDrawn="1"/>
          </p:nvSpPr>
          <p:spPr bwMode="auto">
            <a:xfrm>
              <a:off x="11736388" y="4568825"/>
              <a:ext cx="12700" cy="90488"/>
            </a:xfrm>
            <a:custGeom>
              <a:avLst/>
              <a:gdLst>
                <a:gd name="T0" fmla="*/ 1 w 2"/>
                <a:gd name="T1" fmla="*/ 13 h 13"/>
                <a:gd name="T2" fmla="*/ 2 w 2"/>
                <a:gd name="T3" fmla="*/ 12 h 13"/>
                <a:gd name="T4" fmla="*/ 2 w 2"/>
                <a:gd name="T5" fmla="*/ 1 h 13"/>
                <a:gd name="T6" fmla="*/ 1 w 2"/>
                <a:gd name="T7" fmla="*/ 0 h 13"/>
                <a:gd name="T8" fmla="*/ 0 w 2"/>
                <a:gd name="T9" fmla="*/ 1 h 13"/>
                <a:gd name="T10" fmla="*/ 0 w 2"/>
                <a:gd name="T11" fmla="*/ 12 h 13"/>
                <a:gd name="T12" fmla="*/ 1 w 2"/>
                <a:gd name="T13" fmla="*/ 13 h 13"/>
                <a:gd name="T14" fmla="*/ 1 w 2"/>
                <a:gd name="T15" fmla="*/ 1 h 13"/>
                <a:gd name="T16" fmla="*/ 1 w 2"/>
                <a:gd name="T17" fmla="*/ 1 h 13"/>
                <a:gd name="T18" fmla="*/ 1 w 2"/>
                <a:gd name="T19" fmla="*/ 1 h 13"/>
                <a:gd name="T20" fmla="*/ 1 w 2"/>
                <a:gd name="T21" fmla="*/ 12 h 13"/>
                <a:gd name="T22" fmla="*/ 1 w 2"/>
                <a:gd name="T23" fmla="*/ 12 h 13"/>
                <a:gd name="T24" fmla="*/ 1 w 2"/>
                <a:gd name="T25"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3">
                  <a:moveTo>
                    <a:pt x="1" y="13"/>
                  </a:moveTo>
                  <a:cubicBezTo>
                    <a:pt x="2" y="13"/>
                    <a:pt x="2" y="13"/>
                    <a:pt x="2" y="12"/>
                  </a:cubicBezTo>
                  <a:cubicBezTo>
                    <a:pt x="2" y="1"/>
                    <a:pt x="2" y="1"/>
                    <a:pt x="2" y="1"/>
                  </a:cubicBezTo>
                  <a:cubicBezTo>
                    <a:pt x="2" y="0"/>
                    <a:pt x="2" y="0"/>
                    <a:pt x="1" y="0"/>
                  </a:cubicBezTo>
                  <a:cubicBezTo>
                    <a:pt x="0" y="0"/>
                    <a:pt x="0" y="0"/>
                    <a:pt x="0" y="1"/>
                  </a:cubicBezTo>
                  <a:cubicBezTo>
                    <a:pt x="0" y="12"/>
                    <a:pt x="0" y="12"/>
                    <a:pt x="0" y="12"/>
                  </a:cubicBezTo>
                  <a:cubicBezTo>
                    <a:pt x="0" y="13"/>
                    <a:pt x="0" y="13"/>
                    <a:pt x="1" y="13"/>
                  </a:cubicBezTo>
                  <a:close/>
                  <a:moveTo>
                    <a:pt x="1" y="1"/>
                  </a:moveTo>
                  <a:cubicBezTo>
                    <a:pt x="1" y="1"/>
                    <a:pt x="1" y="1"/>
                    <a:pt x="1" y="1"/>
                  </a:cubicBezTo>
                  <a:cubicBezTo>
                    <a:pt x="1" y="1"/>
                    <a:pt x="1" y="1"/>
                    <a:pt x="1" y="1"/>
                  </a:cubicBezTo>
                  <a:cubicBezTo>
                    <a:pt x="1" y="12"/>
                    <a:pt x="1" y="12"/>
                    <a:pt x="1" y="12"/>
                  </a:cubicBezTo>
                  <a:cubicBezTo>
                    <a:pt x="1" y="12"/>
                    <a:pt x="1" y="12"/>
                    <a:pt x="1" y="12"/>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Freeform 288">
              <a:extLst>
                <a:ext uri="{FF2B5EF4-FFF2-40B4-BE49-F238E27FC236}">
                  <a16:creationId xmlns:a16="http://schemas.microsoft.com/office/drawing/2014/main" id="{BFB04962-49D6-4C2E-BB0F-8200765B4005}"/>
                </a:ext>
              </a:extLst>
            </p:cNvPr>
            <p:cNvSpPr>
              <a:spLocks noEditPoints="1"/>
            </p:cNvSpPr>
            <p:nvPr userDrawn="1"/>
          </p:nvSpPr>
          <p:spPr bwMode="auto">
            <a:xfrm>
              <a:off x="11845925" y="4476750"/>
              <a:ext cx="242888" cy="182563"/>
            </a:xfrm>
            <a:custGeom>
              <a:avLst/>
              <a:gdLst>
                <a:gd name="T0" fmla="*/ 35 w 35"/>
                <a:gd name="T1" fmla="*/ 0 h 26"/>
                <a:gd name="T2" fmla="*/ 0 w 35"/>
                <a:gd name="T3" fmla="*/ 0 h 26"/>
                <a:gd name="T4" fmla="*/ 0 w 35"/>
                <a:gd name="T5" fmla="*/ 1 h 26"/>
                <a:gd name="T6" fmla="*/ 0 w 35"/>
                <a:gd name="T7" fmla="*/ 25 h 26"/>
                <a:gd name="T8" fmla="*/ 0 w 35"/>
                <a:gd name="T9" fmla="*/ 26 h 26"/>
                <a:gd name="T10" fmla="*/ 35 w 35"/>
                <a:gd name="T11" fmla="*/ 26 h 26"/>
                <a:gd name="T12" fmla="*/ 35 w 35"/>
                <a:gd name="T13" fmla="*/ 25 h 26"/>
                <a:gd name="T14" fmla="*/ 35 w 35"/>
                <a:gd name="T15" fmla="*/ 1 h 26"/>
                <a:gd name="T16" fmla="*/ 35 w 35"/>
                <a:gd name="T17" fmla="*/ 0 h 26"/>
                <a:gd name="T18" fmla="*/ 34 w 35"/>
                <a:gd name="T19" fmla="*/ 25 h 26"/>
                <a:gd name="T20" fmla="*/ 1 w 35"/>
                <a:gd name="T21" fmla="*/ 25 h 26"/>
                <a:gd name="T22" fmla="*/ 1 w 35"/>
                <a:gd name="T23" fmla="*/ 1 h 26"/>
                <a:gd name="T24" fmla="*/ 34 w 35"/>
                <a:gd name="T25" fmla="*/ 1 h 26"/>
                <a:gd name="T26" fmla="*/ 34 w 35"/>
                <a:gd name="T27" fmla="*/ 25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26">
                  <a:moveTo>
                    <a:pt x="35" y="0"/>
                  </a:moveTo>
                  <a:cubicBezTo>
                    <a:pt x="0" y="0"/>
                    <a:pt x="0" y="0"/>
                    <a:pt x="0" y="0"/>
                  </a:cubicBezTo>
                  <a:cubicBezTo>
                    <a:pt x="0" y="0"/>
                    <a:pt x="0" y="0"/>
                    <a:pt x="0" y="1"/>
                  </a:cubicBezTo>
                  <a:cubicBezTo>
                    <a:pt x="0" y="25"/>
                    <a:pt x="0" y="25"/>
                    <a:pt x="0" y="25"/>
                  </a:cubicBezTo>
                  <a:cubicBezTo>
                    <a:pt x="0" y="26"/>
                    <a:pt x="0" y="26"/>
                    <a:pt x="0" y="26"/>
                  </a:cubicBezTo>
                  <a:cubicBezTo>
                    <a:pt x="35" y="26"/>
                    <a:pt x="35" y="26"/>
                    <a:pt x="35" y="26"/>
                  </a:cubicBezTo>
                  <a:cubicBezTo>
                    <a:pt x="35" y="26"/>
                    <a:pt x="35" y="26"/>
                    <a:pt x="35" y="25"/>
                  </a:cubicBezTo>
                  <a:cubicBezTo>
                    <a:pt x="35" y="1"/>
                    <a:pt x="35" y="1"/>
                    <a:pt x="35" y="1"/>
                  </a:cubicBezTo>
                  <a:cubicBezTo>
                    <a:pt x="35" y="0"/>
                    <a:pt x="35" y="0"/>
                    <a:pt x="35" y="0"/>
                  </a:cubicBezTo>
                  <a:close/>
                  <a:moveTo>
                    <a:pt x="34" y="25"/>
                  </a:moveTo>
                  <a:cubicBezTo>
                    <a:pt x="1" y="25"/>
                    <a:pt x="1" y="25"/>
                    <a:pt x="1" y="25"/>
                  </a:cubicBezTo>
                  <a:cubicBezTo>
                    <a:pt x="1" y="1"/>
                    <a:pt x="1" y="1"/>
                    <a:pt x="1" y="1"/>
                  </a:cubicBezTo>
                  <a:cubicBezTo>
                    <a:pt x="34" y="1"/>
                    <a:pt x="34" y="1"/>
                    <a:pt x="34" y="1"/>
                  </a:cubicBezTo>
                  <a:lnTo>
                    <a:pt x="3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0" name="Freeform 289">
              <a:extLst>
                <a:ext uri="{FF2B5EF4-FFF2-40B4-BE49-F238E27FC236}">
                  <a16:creationId xmlns:a16="http://schemas.microsoft.com/office/drawing/2014/main" id="{26738828-9113-4C35-972E-13B64F982E32}"/>
                </a:ext>
              </a:extLst>
            </p:cNvPr>
            <p:cNvSpPr>
              <a:spLocks noEditPoints="1"/>
            </p:cNvSpPr>
            <p:nvPr userDrawn="1"/>
          </p:nvSpPr>
          <p:spPr bwMode="auto">
            <a:xfrm>
              <a:off x="11804650" y="4275138"/>
              <a:ext cx="14288" cy="215900"/>
            </a:xfrm>
            <a:custGeom>
              <a:avLst/>
              <a:gdLst>
                <a:gd name="T0" fmla="*/ 1 w 2"/>
                <a:gd name="T1" fmla="*/ 0 h 31"/>
                <a:gd name="T2" fmla="*/ 0 w 2"/>
                <a:gd name="T3" fmla="*/ 2 h 31"/>
                <a:gd name="T4" fmla="*/ 0 w 2"/>
                <a:gd name="T5" fmla="*/ 30 h 31"/>
                <a:gd name="T6" fmla="*/ 1 w 2"/>
                <a:gd name="T7" fmla="*/ 31 h 31"/>
                <a:gd name="T8" fmla="*/ 2 w 2"/>
                <a:gd name="T9" fmla="*/ 30 h 31"/>
                <a:gd name="T10" fmla="*/ 2 w 2"/>
                <a:gd name="T11" fmla="*/ 2 h 31"/>
                <a:gd name="T12" fmla="*/ 1 w 2"/>
                <a:gd name="T13" fmla="*/ 0 h 31"/>
                <a:gd name="T14" fmla="*/ 1 w 2"/>
                <a:gd name="T15" fmla="*/ 30 h 31"/>
                <a:gd name="T16" fmla="*/ 1 w 2"/>
                <a:gd name="T17" fmla="*/ 30 h 31"/>
                <a:gd name="T18" fmla="*/ 1 w 2"/>
                <a:gd name="T19" fmla="*/ 2 h 31"/>
                <a:gd name="T20" fmla="*/ 1 w 2"/>
                <a:gd name="T21" fmla="*/ 1 h 31"/>
                <a:gd name="T22" fmla="*/ 1 w 2"/>
                <a:gd name="T23" fmla="*/ 2 h 31"/>
                <a:gd name="T24" fmla="*/ 1 w 2"/>
                <a:gd name="T25"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31">
                  <a:moveTo>
                    <a:pt x="1" y="0"/>
                  </a:moveTo>
                  <a:cubicBezTo>
                    <a:pt x="0" y="0"/>
                    <a:pt x="0" y="1"/>
                    <a:pt x="0" y="2"/>
                  </a:cubicBezTo>
                  <a:cubicBezTo>
                    <a:pt x="0" y="30"/>
                    <a:pt x="0" y="30"/>
                    <a:pt x="0" y="30"/>
                  </a:cubicBezTo>
                  <a:cubicBezTo>
                    <a:pt x="0" y="31"/>
                    <a:pt x="0" y="31"/>
                    <a:pt x="1" y="31"/>
                  </a:cubicBezTo>
                  <a:cubicBezTo>
                    <a:pt x="2" y="31"/>
                    <a:pt x="2" y="31"/>
                    <a:pt x="2" y="30"/>
                  </a:cubicBezTo>
                  <a:cubicBezTo>
                    <a:pt x="2" y="2"/>
                    <a:pt x="2" y="2"/>
                    <a:pt x="2" y="2"/>
                  </a:cubicBezTo>
                  <a:cubicBezTo>
                    <a:pt x="2" y="1"/>
                    <a:pt x="2" y="0"/>
                    <a:pt x="1" y="0"/>
                  </a:cubicBezTo>
                  <a:close/>
                  <a:moveTo>
                    <a:pt x="1" y="30"/>
                  </a:moveTo>
                  <a:cubicBezTo>
                    <a:pt x="1" y="30"/>
                    <a:pt x="1" y="30"/>
                    <a:pt x="1" y="30"/>
                  </a:cubicBezTo>
                  <a:cubicBezTo>
                    <a:pt x="1" y="2"/>
                    <a:pt x="1" y="2"/>
                    <a:pt x="1" y="2"/>
                  </a:cubicBezTo>
                  <a:cubicBezTo>
                    <a:pt x="1" y="1"/>
                    <a:pt x="1" y="1"/>
                    <a:pt x="1" y="1"/>
                  </a:cubicBezTo>
                  <a:cubicBezTo>
                    <a:pt x="1" y="1"/>
                    <a:pt x="1" y="1"/>
                    <a:pt x="1" y="2"/>
                  </a:cubicBezTo>
                  <a:lnTo>
                    <a:pt x="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Freeform 290">
              <a:extLst>
                <a:ext uri="{FF2B5EF4-FFF2-40B4-BE49-F238E27FC236}">
                  <a16:creationId xmlns:a16="http://schemas.microsoft.com/office/drawing/2014/main" id="{9BECEC93-B07F-4DEA-9A56-72BD6201911A}"/>
                </a:ext>
              </a:extLst>
            </p:cNvPr>
            <p:cNvSpPr>
              <a:spLocks noEditPoints="1"/>
            </p:cNvSpPr>
            <p:nvPr userDrawn="1"/>
          </p:nvSpPr>
          <p:spPr bwMode="auto">
            <a:xfrm>
              <a:off x="11542713" y="4568825"/>
              <a:ext cx="20638" cy="133350"/>
            </a:xfrm>
            <a:custGeom>
              <a:avLst/>
              <a:gdLst>
                <a:gd name="T0" fmla="*/ 2 w 3"/>
                <a:gd name="T1" fmla="*/ 19 h 19"/>
                <a:gd name="T2" fmla="*/ 3 w 3"/>
                <a:gd name="T3" fmla="*/ 18 h 19"/>
                <a:gd name="T4" fmla="*/ 3 w 3"/>
                <a:gd name="T5" fmla="*/ 1 h 19"/>
                <a:gd name="T6" fmla="*/ 2 w 3"/>
                <a:gd name="T7" fmla="*/ 0 h 19"/>
                <a:gd name="T8" fmla="*/ 0 w 3"/>
                <a:gd name="T9" fmla="*/ 1 h 19"/>
                <a:gd name="T10" fmla="*/ 0 w 3"/>
                <a:gd name="T11" fmla="*/ 18 h 19"/>
                <a:gd name="T12" fmla="*/ 2 w 3"/>
                <a:gd name="T13" fmla="*/ 19 h 19"/>
                <a:gd name="T14" fmla="*/ 1 w 3"/>
                <a:gd name="T15" fmla="*/ 1 h 19"/>
                <a:gd name="T16" fmla="*/ 2 w 3"/>
                <a:gd name="T17" fmla="*/ 1 h 19"/>
                <a:gd name="T18" fmla="*/ 2 w 3"/>
                <a:gd name="T19" fmla="*/ 1 h 19"/>
                <a:gd name="T20" fmla="*/ 2 w 3"/>
                <a:gd name="T21" fmla="*/ 18 h 19"/>
                <a:gd name="T22" fmla="*/ 1 w 3"/>
                <a:gd name="T23" fmla="*/ 18 h 19"/>
                <a:gd name="T24" fmla="*/ 1 w 3"/>
                <a:gd name="T2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19">
                  <a:moveTo>
                    <a:pt x="2" y="19"/>
                  </a:moveTo>
                  <a:cubicBezTo>
                    <a:pt x="2" y="19"/>
                    <a:pt x="3" y="19"/>
                    <a:pt x="3" y="18"/>
                  </a:cubicBezTo>
                  <a:cubicBezTo>
                    <a:pt x="3" y="1"/>
                    <a:pt x="3" y="1"/>
                    <a:pt x="3" y="1"/>
                  </a:cubicBezTo>
                  <a:cubicBezTo>
                    <a:pt x="3" y="0"/>
                    <a:pt x="2" y="0"/>
                    <a:pt x="2" y="0"/>
                  </a:cubicBezTo>
                  <a:cubicBezTo>
                    <a:pt x="1" y="0"/>
                    <a:pt x="0" y="0"/>
                    <a:pt x="0" y="1"/>
                  </a:cubicBezTo>
                  <a:cubicBezTo>
                    <a:pt x="0" y="18"/>
                    <a:pt x="0" y="18"/>
                    <a:pt x="0" y="18"/>
                  </a:cubicBezTo>
                  <a:cubicBezTo>
                    <a:pt x="0" y="19"/>
                    <a:pt x="1" y="19"/>
                    <a:pt x="2" y="19"/>
                  </a:cubicBezTo>
                  <a:close/>
                  <a:moveTo>
                    <a:pt x="1" y="1"/>
                  </a:moveTo>
                  <a:cubicBezTo>
                    <a:pt x="1" y="1"/>
                    <a:pt x="1" y="1"/>
                    <a:pt x="2" y="1"/>
                  </a:cubicBezTo>
                  <a:cubicBezTo>
                    <a:pt x="2" y="1"/>
                    <a:pt x="2" y="1"/>
                    <a:pt x="2" y="1"/>
                  </a:cubicBezTo>
                  <a:cubicBezTo>
                    <a:pt x="2" y="18"/>
                    <a:pt x="2" y="18"/>
                    <a:pt x="2" y="18"/>
                  </a:cubicBezTo>
                  <a:cubicBezTo>
                    <a:pt x="2" y="18"/>
                    <a:pt x="1" y="18"/>
                    <a:pt x="1" y="18"/>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Freeform 291">
              <a:extLst>
                <a:ext uri="{FF2B5EF4-FFF2-40B4-BE49-F238E27FC236}">
                  <a16:creationId xmlns:a16="http://schemas.microsoft.com/office/drawing/2014/main" id="{D7B6FD11-A3C9-4EB4-9546-EBE333636D2C}"/>
                </a:ext>
              </a:extLst>
            </p:cNvPr>
            <p:cNvSpPr>
              <a:spLocks noEditPoints="1"/>
            </p:cNvSpPr>
            <p:nvPr userDrawn="1"/>
          </p:nvSpPr>
          <p:spPr bwMode="auto">
            <a:xfrm>
              <a:off x="11363325" y="4275138"/>
              <a:ext cx="12700" cy="215900"/>
            </a:xfrm>
            <a:custGeom>
              <a:avLst/>
              <a:gdLst>
                <a:gd name="T0" fmla="*/ 1 w 2"/>
                <a:gd name="T1" fmla="*/ 0 h 31"/>
                <a:gd name="T2" fmla="*/ 0 w 2"/>
                <a:gd name="T3" fmla="*/ 2 h 31"/>
                <a:gd name="T4" fmla="*/ 0 w 2"/>
                <a:gd name="T5" fmla="*/ 30 h 31"/>
                <a:gd name="T6" fmla="*/ 1 w 2"/>
                <a:gd name="T7" fmla="*/ 31 h 31"/>
                <a:gd name="T8" fmla="*/ 2 w 2"/>
                <a:gd name="T9" fmla="*/ 30 h 31"/>
                <a:gd name="T10" fmla="*/ 2 w 2"/>
                <a:gd name="T11" fmla="*/ 2 h 31"/>
                <a:gd name="T12" fmla="*/ 1 w 2"/>
                <a:gd name="T13" fmla="*/ 0 h 31"/>
                <a:gd name="T14" fmla="*/ 2 w 2"/>
                <a:gd name="T15" fmla="*/ 30 h 31"/>
                <a:gd name="T16" fmla="*/ 1 w 2"/>
                <a:gd name="T17" fmla="*/ 30 h 31"/>
                <a:gd name="T18" fmla="*/ 1 w 2"/>
                <a:gd name="T19" fmla="*/ 2 h 31"/>
                <a:gd name="T20" fmla="*/ 1 w 2"/>
                <a:gd name="T21" fmla="*/ 1 h 31"/>
                <a:gd name="T22" fmla="*/ 2 w 2"/>
                <a:gd name="T23" fmla="*/ 2 h 31"/>
                <a:gd name="T24" fmla="*/ 2 w 2"/>
                <a:gd name="T25"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31">
                  <a:moveTo>
                    <a:pt x="1" y="0"/>
                  </a:moveTo>
                  <a:cubicBezTo>
                    <a:pt x="1" y="0"/>
                    <a:pt x="0" y="1"/>
                    <a:pt x="0" y="2"/>
                  </a:cubicBezTo>
                  <a:cubicBezTo>
                    <a:pt x="0" y="30"/>
                    <a:pt x="0" y="30"/>
                    <a:pt x="0" y="30"/>
                  </a:cubicBezTo>
                  <a:cubicBezTo>
                    <a:pt x="0" y="31"/>
                    <a:pt x="1" y="31"/>
                    <a:pt x="1" y="31"/>
                  </a:cubicBezTo>
                  <a:cubicBezTo>
                    <a:pt x="2" y="31"/>
                    <a:pt x="2" y="31"/>
                    <a:pt x="2" y="30"/>
                  </a:cubicBezTo>
                  <a:cubicBezTo>
                    <a:pt x="2" y="2"/>
                    <a:pt x="2" y="2"/>
                    <a:pt x="2" y="2"/>
                  </a:cubicBezTo>
                  <a:cubicBezTo>
                    <a:pt x="2" y="1"/>
                    <a:pt x="2" y="0"/>
                    <a:pt x="1" y="0"/>
                  </a:cubicBezTo>
                  <a:close/>
                  <a:moveTo>
                    <a:pt x="2" y="30"/>
                  </a:moveTo>
                  <a:cubicBezTo>
                    <a:pt x="2" y="30"/>
                    <a:pt x="1" y="30"/>
                    <a:pt x="1" y="30"/>
                  </a:cubicBezTo>
                  <a:cubicBezTo>
                    <a:pt x="1" y="2"/>
                    <a:pt x="1" y="2"/>
                    <a:pt x="1" y="2"/>
                  </a:cubicBezTo>
                  <a:cubicBezTo>
                    <a:pt x="1" y="1"/>
                    <a:pt x="1" y="1"/>
                    <a:pt x="1" y="1"/>
                  </a:cubicBezTo>
                  <a:cubicBezTo>
                    <a:pt x="1" y="1"/>
                    <a:pt x="2" y="1"/>
                    <a:pt x="2" y="2"/>
                  </a:cubicBezTo>
                  <a:lnTo>
                    <a:pt x="2"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Freeform 292">
              <a:extLst>
                <a:ext uri="{FF2B5EF4-FFF2-40B4-BE49-F238E27FC236}">
                  <a16:creationId xmlns:a16="http://schemas.microsoft.com/office/drawing/2014/main" id="{E0227E07-24E3-4375-BC48-CF247886EBD0}"/>
                </a:ext>
              </a:extLst>
            </p:cNvPr>
            <p:cNvSpPr>
              <a:spLocks noEditPoints="1"/>
            </p:cNvSpPr>
            <p:nvPr userDrawn="1"/>
          </p:nvSpPr>
          <p:spPr bwMode="auto">
            <a:xfrm>
              <a:off x="11425238" y="4589463"/>
              <a:ext cx="61913" cy="112713"/>
            </a:xfrm>
            <a:custGeom>
              <a:avLst/>
              <a:gdLst>
                <a:gd name="T0" fmla="*/ 1 w 9"/>
                <a:gd name="T1" fmla="*/ 16 h 16"/>
                <a:gd name="T2" fmla="*/ 8 w 9"/>
                <a:gd name="T3" fmla="*/ 16 h 16"/>
                <a:gd name="T4" fmla="*/ 9 w 9"/>
                <a:gd name="T5" fmla="*/ 15 h 16"/>
                <a:gd name="T6" fmla="*/ 9 w 9"/>
                <a:gd name="T7" fmla="*/ 1 h 16"/>
                <a:gd name="T8" fmla="*/ 8 w 9"/>
                <a:gd name="T9" fmla="*/ 0 h 16"/>
                <a:gd name="T10" fmla="*/ 1 w 9"/>
                <a:gd name="T11" fmla="*/ 0 h 16"/>
                <a:gd name="T12" fmla="*/ 0 w 9"/>
                <a:gd name="T13" fmla="*/ 1 h 16"/>
                <a:gd name="T14" fmla="*/ 0 w 9"/>
                <a:gd name="T15" fmla="*/ 15 h 16"/>
                <a:gd name="T16" fmla="*/ 1 w 9"/>
                <a:gd name="T17" fmla="*/ 16 h 16"/>
                <a:gd name="T18" fmla="*/ 1 w 9"/>
                <a:gd name="T19" fmla="*/ 1 h 16"/>
                <a:gd name="T20" fmla="*/ 8 w 9"/>
                <a:gd name="T21" fmla="*/ 1 h 16"/>
                <a:gd name="T22" fmla="*/ 8 w 9"/>
                <a:gd name="T23" fmla="*/ 15 h 16"/>
                <a:gd name="T24" fmla="*/ 1 w 9"/>
                <a:gd name="T25" fmla="*/ 15 h 16"/>
                <a:gd name="T26" fmla="*/ 1 w 9"/>
                <a:gd name="T2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16">
                  <a:moveTo>
                    <a:pt x="1" y="16"/>
                  </a:moveTo>
                  <a:cubicBezTo>
                    <a:pt x="8" y="16"/>
                    <a:pt x="8" y="16"/>
                    <a:pt x="8" y="16"/>
                  </a:cubicBezTo>
                  <a:cubicBezTo>
                    <a:pt x="8" y="16"/>
                    <a:pt x="9" y="15"/>
                    <a:pt x="9" y="15"/>
                  </a:cubicBezTo>
                  <a:cubicBezTo>
                    <a:pt x="9" y="1"/>
                    <a:pt x="9" y="1"/>
                    <a:pt x="9" y="1"/>
                  </a:cubicBezTo>
                  <a:cubicBezTo>
                    <a:pt x="9" y="0"/>
                    <a:pt x="8" y="0"/>
                    <a:pt x="8" y="0"/>
                  </a:cubicBezTo>
                  <a:cubicBezTo>
                    <a:pt x="1" y="0"/>
                    <a:pt x="1" y="0"/>
                    <a:pt x="1" y="0"/>
                  </a:cubicBezTo>
                  <a:cubicBezTo>
                    <a:pt x="0" y="0"/>
                    <a:pt x="0" y="0"/>
                    <a:pt x="0" y="1"/>
                  </a:cubicBezTo>
                  <a:cubicBezTo>
                    <a:pt x="0" y="15"/>
                    <a:pt x="0" y="15"/>
                    <a:pt x="0" y="15"/>
                  </a:cubicBezTo>
                  <a:cubicBezTo>
                    <a:pt x="0" y="15"/>
                    <a:pt x="0" y="16"/>
                    <a:pt x="1" y="16"/>
                  </a:cubicBezTo>
                  <a:close/>
                  <a:moveTo>
                    <a:pt x="1" y="1"/>
                  </a:moveTo>
                  <a:cubicBezTo>
                    <a:pt x="8" y="1"/>
                    <a:pt x="8" y="1"/>
                    <a:pt x="8" y="1"/>
                  </a:cubicBezTo>
                  <a:cubicBezTo>
                    <a:pt x="8" y="15"/>
                    <a:pt x="8" y="15"/>
                    <a:pt x="8" y="15"/>
                  </a:cubicBezTo>
                  <a:cubicBezTo>
                    <a:pt x="1" y="15"/>
                    <a:pt x="1" y="15"/>
                    <a:pt x="1" y="15"/>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Freeform 293">
              <a:extLst>
                <a:ext uri="{FF2B5EF4-FFF2-40B4-BE49-F238E27FC236}">
                  <a16:creationId xmlns:a16="http://schemas.microsoft.com/office/drawing/2014/main" id="{C590B498-B530-4843-ADA8-D0CDB4ACFA75}"/>
                </a:ext>
              </a:extLst>
            </p:cNvPr>
            <p:cNvSpPr>
              <a:spLocks noEditPoints="1"/>
            </p:cNvSpPr>
            <p:nvPr userDrawn="1"/>
          </p:nvSpPr>
          <p:spPr bwMode="auto">
            <a:xfrm>
              <a:off x="11695113" y="4275138"/>
              <a:ext cx="12700" cy="215900"/>
            </a:xfrm>
            <a:custGeom>
              <a:avLst/>
              <a:gdLst>
                <a:gd name="T0" fmla="*/ 1 w 2"/>
                <a:gd name="T1" fmla="*/ 0 h 31"/>
                <a:gd name="T2" fmla="*/ 0 w 2"/>
                <a:gd name="T3" fmla="*/ 2 h 31"/>
                <a:gd name="T4" fmla="*/ 0 w 2"/>
                <a:gd name="T5" fmla="*/ 30 h 31"/>
                <a:gd name="T6" fmla="*/ 1 w 2"/>
                <a:gd name="T7" fmla="*/ 31 h 31"/>
                <a:gd name="T8" fmla="*/ 2 w 2"/>
                <a:gd name="T9" fmla="*/ 30 h 31"/>
                <a:gd name="T10" fmla="*/ 2 w 2"/>
                <a:gd name="T11" fmla="*/ 2 h 31"/>
                <a:gd name="T12" fmla="*/ 1 w 2"/>
                <a:gd name="T13" fmla="*/ 0 h 31"/>
                <a:gd name="T14" fmla="*/ 1 w 2"/>
                <a:gd name="T15" fmla="*/ 30 h 31"/>
                <a:gd name="T16" fmla="*/ 1 w 2"/>
                <a:gd name="T17" fmla="*/ 30 h 31"/>
                <a:gd name="T18" fmla="*/ 1 w 2"/>
                <a:gd name="T19" fmla="*/ 2 h 31"/>
                <a:gd name="T20" fmla="*/ 1 w 2"/>
                <a:gd name="T21" fmla="*/ 1 h 31"/>
                <a:gd name="T22" fmla="*/ 1 w 2"/>
                <a:gd name="T23" fmla="*/ 2 h 31"/>
                <a:gd name="T24" fmla="*/ 1 w 2"/>
                <a:gd name="T25"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31">
                  <a:moveTo>
                    <a:pt x="1" y="0"/>
                  </a:moveTo>
                  <a:cubicBezTo>
                    <a:pt x="0" y="0"/>
                    <a:pt x="0" y="1"/>
                    <a:pt x="0" y="2"/>
                  </a:cubicBezTo>
                  <a:cubicBezTo>
                    <a:pt x="0" y="30"/>
                    <a:pt x="0" y="30"/>
                    <a:pt x="0" y="30"/>
                  </a:cubicBezTo>
                  <a:cubicBezTo>
                    <a:pt x="0" y="31"/>
                    <a:pt x="0" y="31"/>
                    <a:pt x="1" y="31"/>
                  </a:cubicBezTo>
                  <a:cubicBezTo>
                    <a:pt x="2" y="31"/>
                    <a:pt x="2" y="31"/>
                    <a:pt x="2" y="30"/>
                  </a:cubicBezTo>
                  <a:cubicBezTo>
                    <a:pt x="2" y="2"/>
                    <a:pt x="2" y="2"/>
                    <a:pt x="2" y="2"/>
                  </a:cubicBezTo>
                  <a:cubicBezTo>
                    <a:pt x="2" y="1"/>
                    <a:pt x="2" y="0"/>
                    <a:pt x="1" y="0"/>
                  </a:cubicBezTo>
                  <a:close/>
                  <a:moveTo>
                    <a:pt x="1" y="30"/>
                  </a:moveTo>
                  <a:cubicBezTo>
                    <a:pt x="1" y="30"/>
                    <a:pt x="1" y="30"/>
                    <a:pt x="1" y="30"/>
                  </a:cubicBezTo>
                  <a:cubicBezTo>
                    <a:pt x="1" y="2"/>
                    <a:pt x="1" y="2"/>
                    <a:pt x="1" y="2"/>
                  </a:cubicBezTo>
                  <a:cubicBezTo>
                    <a:pt x="1" y="1"/>
                    <a:pt x="1" y="1"/>
                    <a:pt x="1" y="1"/>
                  </a:cubicBezTo>
                  <a:cubicBezTo>
                    <a:pt x="1" y="1"/>
                    <a:pt x="1" y="1"/>
                    <a:pt x="1" y="2"/>
                  </a:cubicBezTo>
                  <a:lnTo>
                    <a:pt x="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Freeform 294">
              <a:extLst>
                <a:ext uri="{FF2B5EF4-FFF2-40B4-BE49-F238E27FC236}">
                  <a16:creationId xmlns:a16="http://schemas.microsoft.com/office/drawing/2014/main" id="{A524DABB-551C-4519-B21D-D7172A7FA5B1}"/>
                </a:ext>
              </a:extLst>
            </p:cNvPr>
            <p:cNvSpPr>
              <a:spLocks noEditPoints="1"/>
            </p:cNvSpPr>
            <p:nvPr userDrawn="1"/>
          </p:nvSpPr>
          <p:spPr bwMode="auto">
            <a:xfrm>
              <a:off x="11583988" y="4275138"/>
              <a:ext cx="14288" cy="215900"/>
            </a:xfrm>
            <a:custGeom>
              <a:avLst/>
              <a:gdLst>
                <a:gd name="T0" fmla="*/ 1 w 2"/>
                <a:gd name="T1" fmla="*/ 0 h 31"/>
                <a:gd name="T2" fmla="*/ 0 w 2"/>
                <a:gd name="T3" fmla="*/ 2 h 31"/>
                <a:gd name="T4" fmla="*/ 0 w 2"/>
                <a:gd name="T5" fmla="*/ 30 h 31"/>
                <a:gd name="T6" fmla="*/ 1 w 2"/>
                <a:gd name="T7" fmla="*/ 31 h 31"/>
                <a:gd name="T8" fmla="*/ 2 w 2"/>
                <a:gd name="T9" fmla="*/ 30 h 31"/>
                <a:gd name="T10" fmla="*/ 2 w 2"/>
                <a:gd name="T11" fmla="*/ 2 h 31"/>
                <a:gd name="T12" fmla="*/ 1 w 2"/>
                <a:gd name="T13" fmla="*/ 0 h 31"/>
                <a:gd name="T14" fmla="*/ 1 w 2"/>
                <a:gd name="T15" fmla="*/ 30 h 31"/>
                <a:gd name="T16" fmla="*/ 1 w 2"/>
                <a:gd name="T17" fmla="*/ 30 h 31"/>
                <a:gd name="T18" fmla="*/ 1 w 2"/>
                <a:gd name="T19" fmla="*/ 2 h 31"/>
                <a:gd name="T20" fmla="*/ 1 w 2"/>
                <a:gd name="T21" fmla="*/ 1 h 31"/>
                <a:gd name="T22" fmla="*/ 1 w 2"/>
                <a:gd name="T23" fmla="*/ 2 h 31"/>
                <a:gd name="T24" fmla="*/ 1 w 2"/>
                <a:gd name="T25"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31">
                  <a:moveTo>
                    <a:pt x="1" y="0"/>
                  </a:moveTo>
                  <a:cubicBezTo>
                    <a:pt x="1" y="0"/>
                    <a:pt x="0" y="1"/>
                    <a:pt x="0" y="2"/>
                  </a:cubicBezTo>
                  <a:cubicBezTo>
                    <a:pt x="0" y="30"/>
                    <a:pt x="0" y="30"/>
                    <a:pt x="0" y="30"/>
                  </a:cubicBezTo>
                  <a:cubicBezTo>
                    <a:pt x="0" y="31"/>
                    <a:pt x="1" y="31"/>
                    <a:pt x="1" y="31"/>
                  </a:cubicBezTo>
                  <a:cubicBezTo>
                    <a:pt x="2" y="31"/>
                    <a:pt x="2" y="31"/>
                    <a:pt x="2" y="30"/>
                  </a:cubicBezTo>
                  <a:cubicBezTo>
                    <a:pt x="2" y="2"/>
                    <a:pt x="2" y="2"/>
                    <a:pt x="2" y="2"/>
                  </a:cubicBezTo>
                  <a:cubicBezTo>
                    <a:pt x="2" y="1"/>
                    <a:pt x="2" y="0"/>
                    <a:pt x="1" y="0"/>
                  </a:cubicBezTo>
                  <a:close/>
                  <a:moveTo>
                    <a:pt x="1" y="30"/>
                  </a:moveTo>
                  <a:cubicBezTo>
                    <a:pt x="1" y="30"/>
                    <a:pt x="1" y="30"/>
                    <a:pt x="1" y="30"/>
                  </a:cubicBezTo>
                  <a:cubicBezTo>
                    <a:pt x="1" y="2"/>
                    <a:pt x="1" y="2"/>
                    <a:pt x="1" y="2"/>
                  </a:cubicBezTo>
                  <a:cubicBezTo>
                    <a:pt x="1" y="1"/>
                    <a:pt x="1" y="1"/>
                    <a:pt x="1" y="1"/>
                  </a:cubicBezTo>
                  <a:cubicBezTo>
                    <a:pt x="1" y="1"/>
                    <a:pt x="1" y="1"/>
                    <a:pt x="1" y="2"/>
                  </a:cubicBezTo>
                  <a:lnTo>
                    <a:pt x="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Freeform 295">
              <a:extLst>
                <a:ext uri="{FF2B5EF4-FFF2-40B4-BE49-F238E27FC236}">
                  <a16:creationId xmlns:a16="http://schemas.microsoft.com/office/drawing/2014/main" id="{6B629153-EF5B-4DFB-96B8-7752A9C26501}"/>
                </a:ext>
              </a:extLst>
            </p:cNvPr>
            <p:cNvSpPr>
              <a:spLocks noEditPoints="1"/>
            </p:cNvSpPr>
            <p:nvPr userDrawn="1"/>
          </p:nvSpPr>
          <p:spPr bwMode="auto">
            <a:xfrm>
              <a:off x="11472863" y="4275138"/>
              <a:ext cx="14288" cy="215900"/>
            </a:xfrm>
            <a:custGeom>
              <a:avLst/>
              <a:gdLst>
                <a:gd name="T0" fmla="*/ 1 w 2"/>
                <a:gd name="T1" fmla="*/ 0 h 31"/>
                <a:gd name="T2" fmla="*/ 0 w 2"/>
                <a:gd name="T3" fmla="*/ 2 h 31"/>
                <a:gd name="T4" fmla="*/ 0 w 2"/>
                <a:gd name="T5" fmla="*/ 30 h 31"/>
                <a:gd name="T6" fmla="*/ 1 w 2"/>
                <a:gd name="T7" fmla="*/ 31 h 31"/>
                <a:gd name="T8" fmla="*/ 2 w 2"/>
                <a:gd name="T9" fmla="*/ 30 h 31"/>
                <a:gd name="T10" fmla="*/ 2 w 2"/>
                <a:gd name="T11" fmla="*/ 2 h 31"/>
                <a:gd name="T12" fmla="*/ 1 w 2"/>
                <a:gd name="T13" fmla="*/ 0 h 31"/>
                <a:gd name="T14" fmla="*/ 1 w 2"/>
                <a:gd name="T15" fmla="*/ 30 h 31"/>
                <a:gd name="T16" fmla="*/ 1 w 2"/>
                <a:gd name="T17" fmla="*/ 30 h 31"/>
                <a:gd name="T18" fmla="*/ 1 w 2"/>
                <a:gd name="T19" fmla="*/ 2 h 31"/>
                <a:gd name="T20" fmla="*/ 1 w 2"/>
                <a:gd name="T21" fmla="*/ 1 h 31"/>
                <a:gd name="T22" fmla="*/ 1 w 2"/>
                <a:gd name="T23" fmla="*/ 2 h 31"/>
                <a:gd name="T24" fmla="*/ 1 w 2"/>
                <a:gd name="T25" fmla="*/ 3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31">
                  <a:moveTo>
                    <a:pt x="1" y="0"/>
                  </a:moveTo>
                  <a:cubicBezTo>
                    <a:pt x="1" y="0"/>
                    <a:pt x="0" y="1"/>
                    <a:pt x="0" y="2"/>
                  </a:cubicBezTo>
                  <a:cubicBezTo>
                    <a:pt x="0" y="30"/>
                    <a:pt x="0" y="30"/>
                    <a:pt x="0" y="30"/>
                  </a:cubicBezTo>
                  <a:cubicBezTo>
                    <a:pt x="0" y="31"/>
                    <a:pt x="1" y="31"/>
                    <a:pt x="1" y="31"/>
                  </a:cubicBezTo>
                  <a:cubicBezTo>
                    <a:pt x="2" y="31"/>
                    <a:pt x="2" y="31"/>
                    <a:pt x="2" y="30"/>
                  </a:cubicBezTo>
                  <a:cubicBezTo>
                    <a:pt x="2" y="2"/>
                    <a:pt x="2" y="2"/>
                    <a:pt x="2" y="2"/>
                  </a:cubicBezTo>
                  <a:cubicBezTo>
                    <a:pt x="2" y="1"/>
                    <a:pt x="2" y="0"/>
                    <a:pt x="1" y="0"/>
                  </a:cubicBezTo>
                  <a:close/>
                  <a:moveTo>
                    <a:pt x="1" y="30"/>
                  </a:moveTo>
                  <a:cubicBezTo>
                    <a:pt x="1" y="30"/>
                    <a:pt x="1" y="30"/>
                    <a:pt x="1" y="30"/>
                  </a:cubicBezTo>
                  <a:cubicBezTo>
                    <a:pt x="1" y="2"/>
                    <a:pt x="1" y="2"/>
                    <a:pt x="1" y="2"/>
                  </a:cubicBezTo>
                  <a:cubicBezTo>
                    <a:pt x="1" y="1"/>
                    <a:pt x="1" y="1"/>
                    <a:pt x="1" y="1"/>
                  </a:cubicBezTo>
                  <a:cubicBezTo>
                    <a:pt x="1" y="1"/>
                    <a:pt x="1" y="1"/>
                    <a:pt x="1" y="2"/>
                  </a:cubicBezTo>
                  <a:lnTo>
                    <a:pt x="1"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Freeform 296">
              <a:extLst>
                <a:ext uri="{FF2B5EF4-FFF2-40B4-BE49-F238E27FC236}">
                  <a16:creationId xmlns:a16="http://schemas.microsoft.com/office/drawing/2014/main" id="{CCDD0D7E-CD2E-4B90-BFB4-85CC613197CF}"/>
                </a:ext>
              </a:extLst>
            </p:cNvPr>
            <p:cNvSpPr>
              <a:spLocks noEditPoints="1"/>
            </p:cNvSpPr>
            <p:nvPr userDrawn="1"/>
          </p:nvSpPr>
          <p:spPr bwMode="auto">
            <a:xfrm>
              <a:off x="11064875" y="4799013"/>
              <a:ext cx="560388" cy="22225"/>
            </a:xfrm>
            <a:custGeom>
              <a:avLst/>
              <a:gdLst>
                <a:gd name="T0" fmla="*/ 80 w 81"/>
                <a:gd name="T1" fmla="*/ 0 h 3"/>
                <a:gd name="T2" fmla="*/ 1 w 81"/>
                <a:gd name="T3" fmla="*/ 0 h 3"/>
                <a:gd name="T4" fmla="*/ 0 w 81"/>
                <a:gd name="T5" fmla="*/ 0 h 3"/>
                <a:gd name="T6" fmla="*/ 0 w 81"/>
                <a:gd name="T7" fmla="*/ 3 h 3"/>
                <a:gd name="T8" fmla="*/ 1 w 81"/>
                <a:gd name="T9" fmla="*/ 3 h 3"/>
                <a:gd name="T10" fmla="*/ 80 w 81"/>
                <a:gd name="T11" fmla="*/ 3 h 3"/>
                <a:gd name="T12" fmla="*/ 81 w 81"/>
                <a:gd name="T13" fmla="*/ 3 h 3"/>
                <a:gd name="T14" fmla="*/ 81 w 81"/>
                <a:gd name="T15" fmla="*/ 0 h 3"/>
                <a:gd name="T16" fmla="*/ 80 w 81"/>
                <a:gd name="T17" fmla="*/ 0 h 3"/>
                <a:gd name="T18" fmla="*/ 80 w 81"/>
                <a:gd name="T19" fmla="*/ 2 h 3"/>
                <a:gd name="T20" fmla="*/ 1 w 81"/>
                <a:gd name="T21" fmla="*/ 2 h 3"/>
                <a:gd name="T22" fmla="*/ 1 w 81"/>
                <a:gd name="T23" fmla="*/ 1 h 3"/>
                <a:gd name="T24" fmla="*/ 80 w 81"/>
                <a:gd name="T25" fmla="*/ 1 h 3"/>
                <a:gd name="T26" fmla="*/ 80 w 81"/>
                <a:gd name="T27"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 h="3">
                  <a:moveTo>
                    <a:pt x="80" y="0"/>
                  </a:moveTo>
                  <a:cubicBezTo>
                    <a:pt x="1" y="0"/>
                    <a:pt x="1" y="0"/>
                    <a:pt x="1" y="0"/>
                  </a:cubicBezTo>
                  <a:cubicBezTo>
                    <a:pt x="0" y="0"/>
                    <a:pt x="0" y="0"/>
                    <a:pt x="0" y="0"/>
                  </a:cubicBezTo>
                  <a:cubicBezTo>
                    <a:pt x="0" y="3"/>
                    <a:pt x="0" y="3"/>
                    <a:pt x="0" y="3"/>
                  </a:cubicBezTo>
                  <a:cubicBezTo>
                    <a:pt x="0" y="3"/>
                    <a:pt x="0" y="3"/>
                    <a:pt x="1" y="3"/>
                  </a:cubicBezTo>
                  <a:cubicBezTo>
                    <a:pt x="80" y="3"/>
                    <a:pt x="80" y="3"/>
                    <a:pt x="80" y="3"/>
                  </a:cubicBezTo>
                  <a:cubicBezTo>
                    <a:pt x="81" y="3"/>
                    <a:pt x="81" y="3"/>
                    <a:pt x="81" y="3"/>
                  </a:cubicBezTo>
                  <a:cubicBezTo>
                    <a:pt x="81" y="0"/>
                    <a:pt x="81" y="0"/>
                    <a:pt x="81" y="0"/>
                  </a:cubicBezTo>
                  <a:cubicBezTo>
                    <a:pt x="81" y="0"/>
                    <a:pt x="81" y="0"/>
                    <a:pt x="80" y="0"/>
                  </a:cubicBezTo>
                  <a:close/>
                  <a:moveTo>
                    <a:pt x="80" y="2"/>
                  </a:moveTo>
                  <a:cubicBezTo>
                    <a:pt x="1" y="2"/>
                    <a:pt x="1" y="2"/>
                    <a:pt x="1" y="2"/>
                  </a:cubicBezTo>
                  <a:cubicBezTo>
                    <a:pt x="1" y="1"/>
                    <a:pt x="1" y="1"/>
                    <a:pt x="1" y="1"/>
                  </a:cubicBezTo>
                  <a:cubicBezTo>
                    <a:pt x="80" y="1"/>
                    <a:pt x="80" y="1"/>
                    <a:pt x="80" y="1"/>
                  </a:cubicBezTo>
                  <a:lnTo>
                    <a:pt x="8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8" name="Freeform 297">
              <a:extLst>
                <a:ext uri="{FF2B5EF4-FFF2-40B4-BE49-F238E27FC236}">
                  <a16:creationId xmlns:a16="http://schemas.microsoft.com/office/drawing/2014/main" id="{2AFF5404-BA3F-4558-AC7A-95132E8C69F7}"/>
                </a:ext>
              </a:extLst>
            </p:cNvPr>
            <p:cNvSpPr>
              <a:spLocks noEditPoints="1"/>
            </p:cNvSpPr>
            <p:nvPr userDrawn="1"/>
          </p:nvSpPr>
          <p:spPr bwMode="auto">
            <a:xfrm>
              <a:off x="11639550" y="4568825"/>
              <a:ext cx="12700" cy="133350"/>
            </a:xfrm>
            <a:custGeom>
              <a:avLst/>
              <a:gdLst>
                <a:gd name="T0" fmla="*/ 1 w 2"/>
                <a:gd name="T1" fmla="*/ 0 h 19"/>
                <a:gd name="T2" fmla="*/ 0 w 2"/>
                <a:gd name="T3" fmla="*/ 1 h 19"/>
                <a:gd name="T4" fmla="*/ 0 w 2"/>
                <a:gd name="T5" fmla="*/ 18 h 19"/>
                <a:gd name="T6" fmla="*/ 1 w 2"/>
                <a:gd name="T7" fmla="*/ 19 h 19"/>
                <a:gd name="T8" fmla="*/ 2 w 2"/>
                <a:gd name="T9" fmla="*/ 18 h 19"/>
                <a:gd name="T10" fmla="*/ 2 w 2"/>
                <a:gd name="T11" fmla="*/ 1 h 19"/>
                <a:gd name="T12" fmla="*/ 1 w 2"/>
                <a:gd name="T13" fmla="*/ 0 h 19"/>
                <a:gd name="T14" fmla="*/ 1 w 2"/>
                <a:gd name="T15" fmla="*/ 18 h 19"/>
                <a:gd name="T16" fmla="*/ 1 w 2"/>
                <a:gd name="T17" fmla="*/ 18 h 19"/>
                <a:gd name="T18" fmla="*/ 1 w 2"/>
                <a:gd name="T19" fmla="*/ 1 h 19"/>
                <a:gd name="T20" fmla="*/ 1 w 2"/>
                <a:gd name="T21" fmla="*/ 1 h 19"/>
                <a:gd name="T22" fmla="*/ 1 w 2"/>
                <a:gd name="T23" fmla="*/ 1 h 19"/>
                <a:gd name="T24" fmla="*/ 1 w 2"/>
                <a:gd name="T25"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9">
                  <a:moveTo>
                    <a:pt x="1" y="0"/>
                  </a:moveTo>
                  <a:cubicBezTo>
                    <a:pt x="1" y="0"/>
                    <a:pt x="0" y="0"/>
                    <a:pt x="0" y="1"/>
                  </a:cubicBezTo>
                  <a:cubicBezTo>
                    <a:pt x="0" y="18"/>
                    <a:pt x="0" y="18"/>
                    <a:pt x="0" y="18"/>
                  </a:cubicBezTo>
                  <a:cubicBezTo>
                    <a:pt x="0" y="19"/>
                    <a:pt x="1" y="19"/>
                    <a:pt x="1" y="19"/>
                  </a:cubicBezTo>
                  <a:cubicBezTo>
                    <a:pt x="2" y="19"/>
                    <a:pt x="2" y="19"/>
                    <a:pt x="2" y="18"/>
                  </a:cubicBezTo>
                  <a:cubicBezTo>
                    <a:pt x="2" y="1"/>
                    <a:pt x="2" y="1"/>
                    <a:pt x="2" y="1"/>
                  </a:cubicBezTo>
                  <a:cubicBezTo>
                    <a:pt x="2" y="0"/>
                    <a:pt x="2" y="0"/>
                    <a:pt x="1" y="0"/>
                  </a:cubicBezTo>
                  <a:close/>
                  <a:moveTo>
                    <a:pt x="1" y="18"/>
                  </a:moveTo>
                  <a:cubicBezTo>
                    <a:pt x="1" y="18"/>
                    <a:pt x="1" y="18"/>
                    <a:pt x="1" y="18"/>
                  </a:cubicBezTo>
                  <a:cubicBezTo>
                    <a:pt x="1" y="1"/>
                    <a:pt x="1" y="1"/>
                    <a:pt x="1" y="1"/>
                  </a:cubicBezTo>
                  <a:cubicBezTo>
                    <a:pt x="1" y="1"/>
                    <a:pt x="1" y="1"/>
                    <a:pt x="1" y="1"/>
                  </a:cubicBezTo>
                  <a:cubicBezTo>
                    <a:pt x="1" y="1"/>
                    <a:pt x="1" y="1"/>
                    <a:pt x="1" y="1"/>
                  </a:cubicBezTo>
                  <a:lnTo>
                    <a:pt x="1"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Freeform 298">
              <a:extLst>
                <a:ext uri="{FF2B5EF4-FFF2-40B4-BE49-F238E27FC236}">
                  <a16:creationId xmlns:a16="http://schemas.microsoft.com/office/drawing/2014/main" id="{A3F08672-4B94-49DA-9894-8B7779EFA877}"/>
                </a:ext>
              </a:extLst>
            </p:cNvPr>
            <p:cNvSpPr>
              <a:spLocks noEditPoints="1"/>
            </p:cNvSpPr>
            <p:nvPr userDrawn="1"/>
          </p:nvSpPr>
          <p:spPr bwMode="auto">
            <a:xfrm>
              <a:off x="11064875" y="4743450"/>
              <a:ext cx="484188" cy="28575"/>
            </a:xfrm>
            <a:custGeom>
              <a:avLst/>
              <a:gdLst>
                <a:gd name="T0" fmla="*/ 1 w 70"/>
                <a:gd name="T1" fmla="*/ 4 h 4"/>
                <a:gd name="T2" fmla="*/ 70 w 70"/>
                <a:gd name="T3" fmla="*/ 4 h 4"/>
                <a:gd name="T4" fmla="*/ 70 w 70"/>
                <a:gd name="T5" fmla="*/ 4 h 4"/>
                <a:gd name="T6" fmla="*/ 70 w 70"/>
                <a:gd name="T7" fmla="*/ 1 h 4"/>
                <a:gd name="T8" fmla="*/ 70 w 70"/>
                <a:gd name="T9" fmla="*/ 0 h 4"/>
                <a:gd name="T10" fmla="*/ 1 w 70"/>
                <a:gd name="T11" fmla="*/ 0 h 4"/>
                <a:gd name="T12" fmla="*/ 0 w 70"/>
                <a:gd name="T13" fmla="*/ 1 h 4"/>
                <a:gd name="T14" fmla="*/ 0 w 70"/>
                <a:gd name="T15" fmla="*/ 4 h 4"/>
                <a:gd name="T16" fmla="*/ 1 w 70"/>
                <a:gd name="T17" fmla="*/ 4 h 4"/>
                <a:gd name="T18" fmla="*/ 1 w 70"/>
                <a:gd name="T19" fmla="*/ 1 h 4"/>
                <a:gd name="T20" fmla="*/ 69 w 70"/>
                <a:gd name="T21" fmla="*/ 1 h 4"/>
                <a:gd name="T22" fmla="*/ 69 w 70"/>
                <a:gd name="T23" fmla="*/ 3 h 4"/>
                <a:gd name="T24" fmla="*/ 1 w 70"/>
                <a:gd name="T25" fmla="*/ 3 h 4"/>
                <a:gd name="T26" fmla="*/ 1 w 70"/>
                <a:gd name="T27" fmla="*/ 1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4">
                  <a:moveTo>
                    <a:pt x="1" y="4"/>
                  </a:moveTo>
                  <a:cubicBezTo>
                    <a:pt x="70" y="4"/>
                    <a:pt x="70" y="4"/>
                    <a:pt x="70" y="4"/>
                  </a:cubicBezTo>
                  <a:cubicBezTo>
                    <a:pt x="70" y="4"/>
                    <a:pt x="70" y="4"/>
                    <a:pt x="70" y="4"/>
                  </a:cubicBezTo>
                  <a:cubicBezTo>
                    <a:pt x="70" y="1"/>
                    <a:pt x="70" y="1"/>
                    <a:pt x="70" y="1"/>
                  </a:cubicBezTo>
                  <a:cubicBezTo>
                    <a:pt x="70" y="1"/>
                    <a:pt x="70" y="0"/>
                    <a:pt x="70" y="0"/>
                  </a:cubicBezTo>
                  <a:cubicBezTo>
                    <a:pt x="1" y="0"/>
                    <a:pt x="1" y="0"/>
                    <a:pt x="1" y="0"/>
                  </a:cubicBezTo>
                  <a:cubicBezTo>
                    <a:pt x="0" y="0"/>
                    <a:pt x="0" y="1"/>
                    <a:pt x="0" y="1"/>
                  </a:cubicBezTo>
                  <a:cubicBezTo>
                    <a:pt x="0" y="4"/>
                    <a:pt x="0" y="4"/>
                    <a:pt x="0" y="4"/>
                  </a:cubicBezTo>
                  <a:cubicBezTo>
                    <a:pt x="0" y="4"/>
                    <a:pt x="0" y="4"/>
                    <a:pt x="1" y="4"/>
                  </a:cubicBezTo>
                  <a:close/>
                  <a:moveTo>
                    <a:pt x="1" y="1"/>
                  </a:moveTo>
                  <a:cubicBezTo>
                    <a:pt x="69" y="1"/>
                    <a:pt x="69" y="1"/>
                    <a:pt x="69" y="1"/>
                  </a:cubicBezTo>
                  <a:cubicBezTo>
                    <a:pt x="69" y="3"/>
                    <a:pt x="69" y="3"/>
                    <a:pt x="69" y="3"/>
                  </a:cubicBezTo>
                  <a:cubicBezTo>
                    <a:pt x="1" y="3"/>
                    <a:pt x="1" y="3"/>
                    <a:pt x="1" y="3"/>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Freeform 299">
              <a:extLst>
                <a:ext uri="{FF2B5EF4-FFF2-40B4-BE49-F238E27FC236}">
                  <a16:creationId xmlns:a16="http://schemas.microsoft.com/office/drawing/2014/main" id="{48F1B8CF-EED5-4D7E-8A9A-5695636CCF44}"/>
                </a:ext>
              </a:extLst>
            </p:cNvPr>
            <p:cNvSpPr>
              <a:spLocks noEditPoints="1"/>
            </p:cNvSpPr>
            <p:nvPr userDrawn="1"/>
          </p:nvSpPr>
          <p:spPr bwMode="auto">
            <a:xfrm>
              <a:off x="12026900" y="4275138"/>
              <a:ext cx="12700" cy="160338"/>
            </a:xfrm>
            <a:custGeom>
              <a:avLst/>
              <a:gdLst>
                <a:gd name="T0" fmla="*/ 1 w 2"/>
                <a:gd name="T1" fmla="*/ 23 h 23"/>
                <a:gd name="T2" fmla="*/ 2 w 2"/>
                <a:gd name="T3" fmla="*/ 22 h 23"/>
                <a:gd name="T4" fmla="*/ 2 w 2"/>
                <a:gd name="T5" fmla="*/ 1 h 23"/>
                <a:gd name="T6" fmla="*/ 1 w 2"/>
                <a:gd name="T7" fmla="*/ 0 h 23"/>
                <a:gd name="T8" fmla="*/ 0 w 2"/>
                <a:gd name="T9" fmla="*/ 1 h 23"/>
                <a:gd name="T10" fmla="*/ 0 w 2"/>
                <a:gd name="T11" fmla="*/ 22 h 23"/>
                <a:gd name="T12" fmla="*/ 1 w 2"/>
                <a:gd name="T13" fmla="*/ 23 h 23"/>
                <a:gd name="T14" fmla="*/ 1 w 2"/>
                <a:gd name="T15" fmla="*/ 1 h 23"/>
                <a:gd name="T16" fmla="*/ 1 w 2"/>
                <a:gd name="T17" fmla="*/ 1 h 23"/>
                <a:gd name="T18" fmla="*/ 1 w 2"/>
                <a:gd name="T19" fmla="*/ 1 h 23"/>
                <a:gd name="T20" fmla="*/ 1 w 2"/>
                <a:gd name="T21" fmla="*/ 22 h 23"/>
                <a:gd name="T22" fmla="*/ 1 w 2"/>
                <a:gd name="T23" fmla="*/ 22 h 23"/>
                <a:gd name="T24" fmla="*/ 1 w 2"/>
                <a:gd name="T25"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23">
                  <a:moveTo>
                    <a:pt x="1" y="23"/>
                  </a:moveTo>
                  <a:cubicBezTo>
                    <a:pt x="1" y="23"/>
                    <a:pt x="2" y="23"/>
                    <a:pt x="2" y="22"/>
                  </a:cubicBezTo>
                  <a:cubicBezTo>
                    <a:pt x="2" y="1"/>
                    <a:pt x="2" y="1"/>
                    <a:pt x="2" y="1"/>
                  </a:cubicBezTo>
                  <a:cubicBezTo>
                    <a:pt x="2" y="0"/>
                    <a:pt x="1" y="0"/>
                    <a:pt x="1" y="0"/>
                  </a:cubicBezTo>
                  <a:cubicBezTo>
                    <a:pt x="0" y="0"/>
                    <a:pt x="0" y="0"/>
                    <a:pt x="0" y="1"/>
                  </a:cubicBezTo>
                  <a:cubicBezTo>
                    <a:pt x="0" y="22"/>
                    <a:pt x="0" y="22"/>
                    <a:pt x="0" y="22"/>
                  </a:cubicBezTo>
                  <a:cubicBezTo>
                    <a:pt x="0" y="23"/>
                    <a:pt x="0" y="23"/>
                    <a:pt x="1" y="23"/>
                  </a:cubicBezTo>
                  <a:close/>
                  <a:moveTo>
                    <a:pt x="1" y="1"/>
                  </a:moveTo>
                  <a:cubicBezTo>
                    <a:pt x="1" y="1"/>
                    <a:pt x="1" y="1"/>
                    <a:pt x="1" y="1"/>
                  </a:cubicBezTo>
                  <a:cubicBezTo>
                    <a:pt x="1" y="1"/>
                    <a:pt x="1" y="1"/>
                    <a:pt x="1" y="1"/>
                  </a:cubicBezTo>
                  <a:cubicBezTo>
                    <a:pt x="1" y="22"/>
                    <a:pt x="1" y="22"/>
                    <a:pt x="1" y="22"/>
                  </a:cubicBezTo>
                  <a:cubicBezTo>
                    <a:pt x="1" y="22"/>
                    <a:pt x="1" y="22"/>
                    <a:pt x="1" y="22"/>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Freeform 300">
              <a:extLst>
                <a:ext uri="{FF2B5EF4-FFF2-40B4-BE49-F238E27FC236}">
                  <a16:creationId xmlns:a16="http://schemas.microsoft.com/office/drawing/2014/main" id="{0418271E-1FB9-43D6-A76F-5E84E6B268CA}"/>
                </a:ext>
              </a:extLst>
            </p:cNvPr>
            <p:cNvSpPr>
              <a:spLocks noEditPoints="1"/>
            </p:cNvSpPr>
            <p:nvPr userDrawn="1"/>
          </p:nvSpPr>
          <p:spPr bwMode="auto">
            <a:xfrm>
              <a:off x="11293475" y="4589463"/>
              <a:ext cx="61913" cy="112713"/>
            </a:xfrm>
            <a:custGeom>
              <a:avLst/>
              <a:gdLst>
                <a:gd name="T0" fmla="*/ 1 w 9"/>
                <a:gd name="T1" fmla="*/ 16 h 16"/>
                <a:gd name="T2" fmla="*/ 8 w 9"/>
                <a:gd name="T3" fmla="*/ 16 h 16"/>
                <a:gd name="T4" fmla="*/ 9 w 9"/>
                <a:gd name="T5" fmla="*/ 15 h 16"/>
                <a:gd name="T6" fmla="*/ 9 w 9"/>
                <a:gd name="T7" fmla="*/ 1 h 16"/>
                <a:gd name="T8" fmla="*/ 8 w 9"/>
                <a:gd name="T9" fmla="*/ 0 h 16"/>
                <a:gd name="T10" fmla="*/ 1 w 9"/>
                <a:gd name="T11" fmla="*/ 0 h 16"/>
                <a:gd name="T12" fmla="*/ 0 w 9"/>
                <a:gd name="T13" fmla="*/ 1 h 16"/>
                <a:gd name="T14" fmla="*/ 0 w 9"/>
                <a:gd name="T15" fmla="*/ 15 h 16"/>
                <a:gd name="T16" fmla="*/ 1 w 9"/>
                <a:gd name="T17" fmla="*/ 16 h 16"/>
                <a:gd name="T18" fmla="*/ 1 w 9"/>
                <a:gd name="T19" fmla="*/ 1 h 16"/>
                <a:gd name="T20" fmla="*/ 8 w 9"/>
                <a:gd name="T21" fmla="*/ 1 h 16"/>
                <a:gd name="T22" fmla="*/ 8 w 9"/>
                <a:gd name="T23" fmla="*/ 15 h 16"/>
                <a:gd name="T24" fmla="*/ 1 w 9"/>
                <a:gd name="T25" fmla="*/ 15 h 16"/>
                <a:gd name="T26" fmla="*/ 1 w 9"/>
                <a:gd name="T2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16">
                  <a:moveTo>
                    <a:pt x="1" y="16"/>
                  </a:moveTo>
                  <a:cubicBezTo>
                    <a:pt x="8" y="16"/>
                    <a:pt x="8" y="16"/>
                    <a:pt x="8" y="16"/>
                  </a:cubicBezTo>
                  <a:cubicBezTo>
                    <a:pt x="9" y="16"/>
                    <a:pt x="9" y="15"/>
                    <a:pt x="9" y="15"/>
                  </a:cubicBezTo>
                  <a:cubicBezTo>
                    <a:pt x="9" y="1"/>
                    <a:pt x="9" y="1"/>
                    <a:pt x="9" y="1"/>
                  </a:cubicBezTo>
                  <a:cubicBezTo>
                    <a:pt x="9" y="0"/>
                    <a:pt x="9" y="0"/>
                    <a:pt x="8" y="0"/>
                  </a:cubicBezTo>
                  <a:cubicBezTo>
                    <a:pt x="1" y="0"/>
                    <a:pt x="1" y="0"/>
                    <a:pt x="1" y="0"/>
                  </a:cubicBezTo>
                  <a:cubicBezTo>
                    <a:pt x="1" y="0"/>
                    <a:pt x="0" y="0"/>
                    <a:pt x="0" y="1"/>
                  </a:cubicBezTo>
                  <a:cubicBezTo>
                    <a:pt x="0" y="15"/>
                    <a:pt x="0" y="15"/>
                    <a:pt x="0" y="15"/>
                  </a:cubicBezTo>
                  <a:cubicBezTo>
                    <a:pt x="0" y="15"/>
                    <a:pt x="1" y="16"/>
                    <a:pt x="1" y="16"/>
                  </a:cubicBezTo>
                  <a:close/>
                  <a:moveTo>
                    <a:pt x="1" y="1"/>
                  </a:moveTo>
                  <a:cubicBezTo>
                    <a:pt x="8" y="1"/>
                    <a:pt x="8" y="1"/>
                    <a:pt x="8" y="1"/>
                  </a:cubicBezTo>
                  <a:cubicBezTo>
                    <a:pt x="8" y="15"/>
                    <a:pt x="8" y="15"/>
                    <a:pt x="8" y="15"/>
                  </a:cubicBezTo>
                  <a:cubicBezTo>
                    <a:pt x="1" y="15"/>
                    <a:pt x="1" y="15"/>
                    <a:pt x="1" y="15"/>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2" name="Freeform 301">
              <a:extLst>
                <a:ext uri="{FF2B5EF4-FFF2-40B4-BE49-F238E27FC236}">
                  <a16:creationId xmlns:a16="http://schemas.microsoft.com/office/drawing/2014/main" id="{5D81A7ED-DEE6-4BD9-8FCA-C072A2688E16}"/>
                </a:ext>
              </a:extLst>
            </p:cNvPr>
            <p:cNvSpPr>
              <a:spLocks noEditPoints="1"/>
            </p:cNvSpPr>
            <p:nvPr userDrawn="1"/>
          </p:nvSpPr>
          <p:spPr bwMode="auto">
            <a:xfrm>
              <a:off x="11363325" y="4589463"/>
              <a:ext cx="53975" cy="112713"/>
            </a:xfrm>
            <a:custGeom>
              <a:avLst/>
              <a:gdLst>
                <a:gd name="T0" fmla="*/ 0 w 8"/>
                <a:gd name="T1" fmla="*/ 16 h 16"/>
                <a:gd name="T2" fmla="*/ 8 w 8"/>
                <a:gd name="T3" fmla="*/ 16 h 16"/>
                <a:gd name="T4" fmla="*/ 8 w 8"/>
                <a:gd name="T5" fmla="*/ 15 h 16"/>
                <a:gd name="T6" fmla="*/ 8 w 8"/>
                <a:gd name="T7" fmla="*/ 1 h 16"/>
                <a:gd name="T8" fmla="*/ 8 w 8"/>
                <a:gd name="T9" fmla="*/ 0 h 16"/>
                <a:gd name="T10" fmla="*/ 0 w 8"/>
                <a:gd name="T11" fmla="*/ 0 h 16"/>
                <a:gd name="T12" fmla="*/ 0 w 8"/>
                <a:gd name="T13" fmla="*/ 1 h 16"/>
                <a:gd name="T14" fmla="*/ 0 w 8"/>
                <a:gd name="T15" fmla="*/ 15 h 16"/>
                <a:gd name="T16" fmla="*/ 0 w 8"/>
                <a:gd name="T17" fmla="*/ 16 h 16"/>
                <a:gd name="T18" fmla="*/ 1 w 8"/>
                <a:gd name="T19" fmla="*/ 1 h 16"/>
                <a:gd name="T20" fmla="*/ 7 w 8"/>
                <a:gd name="T21" fmla="*/ 1 h 16"/>
                <a:gd name="T22" fmla="*/ 7 w 8"/>
                <a:gd name="T23" fmla="*/ 15 h 16"/>
                <a:gd name="T24" fmla="*/ 1 w 8"/>
                <a:gd name="T25" fmla="*/ 15 h 16"/>
                <a:gd name="T26" fmla="*/ 1 w 8"/>
                <a:gd name="T27"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6">
                  <a:moveTo>
                    <a:pt x="0" y="16"/>
                  </a:moveTo>
                  <a:cubicBezTo>
                    <a:pt x="8" y="16"/>
                    <a:pt x="8" y="16"/>
                    <a:pt x="8" y="16"/>
                  </a:cubicBezTo>
                  <a:cubicBezTo>
                    <a:pt x="8" y="16"/>
                    <a:pt x="8" y="15"/>
                    <a:pt x="8" y="15"/>
                  </a:cubicBezTo>
                  <a:cubicBezTo>
                    <a:pt x="8" y="1"/>
                    <a:pt x="8" y="1"/>
                    <a:pt x="8" y="1"/>
                  </a:cubicBezTo>
                  <a:cubicBezTo>
                    <a:pt x="8" y="0"/>
                    <a:pt x="8" y="0"/>
                    <a:pt x="8" y="0"/>
                  </a:cubicBezTo>
                  <a:cubicBezTo>
                    <a:pt x="0" y="0"/>
                    <a:pt x="0" y="0"/>
                    <a:pt x="0" y="0"/>
                  </a:cubicBezTo>
                  <a:cubicBezTo>
                    <a:pt x="0" y="0"/>
                    <a:pt x="0" y="0"/>
                    <a:pt x="0" y="1"/>
                  </a:cubicBezTo>
                  <a:cubicBezTo>
                    <a:pt x="0" y="15"/>
                    <a:pt x="0" y="15"/>
                    <a:pt x="0" y="15"/>
                  </a:cubicBezTo>
                  <a:cubicBezTo>
                    <a:pt x="0" y="15"/>
                    <a:pt x="0" y="16"/>
                    <a:pt x="0" y="16"/>
                  </a:cubicBezTo>
                  <a:close/>
                  <a:moveTo>
                    <a:pt x="1" y="1"/>
                  </a:moveTo>
                  <a:cubicBezTo>
                    <a:pt x="7" y="1"/>
                    <a:pt x="7" y="1"/>
                    <a:pt x="7" y="1"/>
                  </a:cubicBezTo>
                  <a:cubicBezTo>
                    <a:pt x="7" y="15"/>
                    <a:pt x="7" y="15"/>
                    <a:pt x="7" y="15"/>
                  </a:cubicBezTo>
                  <a:cubicBezTo>
                    <a:pt x="1" y="15"/>
                    <a:pt x="1" y="15"/>
                    <a:pt x="1" y="15"/>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3" name="Freeform 302">
              <a:extLst>
                <a:ext uri="{FF2B5EF4-FFF2-40B4-BE49-F238E27FC236}">
                  <a16:creationId xmlns:a16="http://schemas.microsoft.com/office/drawing/2014/main" id="{78C4ED4A-683D-4D60-93A1-94BB4A2DF115}"/>
                </a:ext>
              </a:extLst>
            </p:cNvPr>
            <p:cNvSpPr>
              <a:spLocks noEditPoints="1"/>
            </p:cNvSpPr>
            <p:nvPr userDrawn="1"/>
          </p:nvSpPr>
          <p:spPr bwMode="auto">
            <a:xfrm>
              <a:off x="11120438" y="4568825"/>
              <a:ext cx="14288" cy="133350"/>
            </a:xfrm>
            <a:custGeom>
              <a:avLst/>
              <a:gdLst>
                <a:gd name="T0" fmla="*/ 1 w 2"/>
                <a:gd name="T1" fmla="*/ 19 h 19"/>
                <a:gd name="T2" fmla="*/ 2 w 2"/>
                <a:gd name="T3" fmla="*/ 18 h 19"/>
                <a:gd name="T4" fmla="*/ 2 w 2"/>
                <a:gd name="T5" fmla="*/ 1 h 19"/>
                <a:gd name="T6" fmla="*/ 1 w 2"/>
                <a:gd name="T7" fmla="*/ 0 h 19"/>
                <a:gd name="T8" fmla="*/ 0 w 2"/>
                <a:gd name="T9" fmla="*/ 1 h 19"/>
                <a:gd name="T10" fmla="*/ 0 w 2"/>
                <a:gd name="T11" fmla="*/ 18 h 19"/>
                <a:gd name="T12" fmla="*/ 1 w 2"/>
                <a:gd name="T13" fmla="*/ 19 h 19"/>
                <a:gd name="T14" fmla="*/ 1 w 2"/>
                <a:gd name="T15" fmla="*/ 1 h 19"/>
                <a:gd name="T16" fmla="*/ 1 w 2"/>
                <a:gd name="T17" fmla="*/ 1 h 19"/>
                <a:gd name="T18" fmla="*/ 1 w 2"/>
                <a:gd name="T19" fmla="*/ 1 h 19"/>
                <a:gd name="T20" fmla="*/ 1 w 2"/>
                <a:gd name="T21" fmla="*/ 18 h 19"/>
                <a:gd name="T22" fmla="*/ 1 w 2"/>
                <a:gd name="T23" fmla="*/ 18 h 19"/>
                <a:gd name="T24" fmla="*/ 1 w 2"/>
                <a:gd name="T2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9">
                  <a:moveTo>
                    <a:pt x="1" y="19"/>
                  </a:moveTo>
                  <a:cubicBezTo>
                    <a:pt x="1" y="19"/>
                    <a:pt x="2" y="19"/>
                    <a:pt x="2" y="18"/>
                  </a:cubicBezTo>
                  <a:cubicBezTo>
                    <a:pt x="2" y="1"/>
                    <a:pt x="2" y="1"/>
                    <a:pt x="2" y="1"/>
                  </a:cubicBezTo>
                  <a:cubicBezTo>
                    <a:pt x="2" y="0"/>
                    <a:pt x="1" y="0"/>
                    <a:pt x="1" y="0"/>
                  </a:cubicBezTo>
                  <a:cubicBezTo>
                    <a:pt x="0" y="0"/>
                    <a:pt x="0" y="0"/>
                    <a:pt x="0" y="1"/>
                  </a:cubicBezTo>
                  <a:cubicBezTo>
                    <a:pt x="0" y="18"/>
                    <a:pt x="0" y="18"/>
                    <a:pt x="0" y="18"/>
                  </a:cubicBezTo>
                  <a:cubicBezTo>
                    <a:pt x="0" y="19"/>
                    <a:pt x="0" y="19"/>
                    <a:pt x="1" y="19"/>
                  </a:cubicBezTo>
                  <a:close/>
                  <a:moveTo>
                    <a:pt x="1" y="1"/>
                  </a:moveTo>
                  <a:cubicBezTo>
                    <a:pt x="1" y="1"/>
                    <a:pt x="1" y="1"/>
                    <a:pt x="1" y="1"/>
                  </a:cubicBezTo>
                  <a:cubicBezTo>
                    <a:pt x="1" y="1"/>
                    <a:pt x="1" y="1"/>
                    <a:pt x="1" y="1"/>
                  </a:cubicBezTo>
                  <a:cubicBezTo>
                    <a:pt x="1" y="18"/>
                    <a:pt x="1" y="18"/>
                    <a:pt x="1" y="18"/>
                  </a:cubicBezTo>
                  <a:cubicBezTo>
                    <a:pt x="1" y="18"/>
                    <a:pt x="1" y="18"/>
                    <a:pt x="1" y="18"/>
                  </a:cubicBezTo>
                  <a:lnTo>
                    <a:pt x="1"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4" name="Freeform 303">
              <a:extLst>
                <a:ext uri="{FF2B5EF4-FFF2-40B4-BE49-F238E27FC236}">
                  <a16:creationId xmlns:a16="http://schemas.microsoft.com/office/drawing/2014/main" id="{B3A0ADC4-C111-4023-85FD-BE26191C6C1F}"/>
                </a:ext>
              </a:extLst>
            </p:cNvPr>
            <p:cNvSpPr>
              <a:spLocks noEditPoints="1"/>
            </p:cNvSpPr>
            <p:nvPr userDrawn="1"/>
          </p:nvSpPr>
          <p:spPr bwMode="auto">
            <a:xfrm>
              <a:off x="11217275" y="4568825"/>
              <a:ext cx="14288" cy="133350"/>
            </a:xfrm>
            <a:custGeom>
              <a:avLst/>
              <a:gdLst>
                <a:gd name="T0" fmla="*/ 1 w 2"/>
                <a:gd name="T1" fmla="*/ 19 h 19"/>
                <a:gd name="T2" fmla="*/ 2 w 2"/>
                <a:gd name="T3" fmla="*/ 18 h 19"/>
                <a:gd name="T4" fmla="*/ 2 w 2"/>
                <a:gd name="T5" fmla="*/ 1 h 19"/>
                <a:gd name="T6" fmla="*/ 1 w 2"/>
                <a:gd name="T7" fmla="*/ 0 h 19"/>
                <a:gd name="T8" fmla="*/ 0 w 2"/>
                <a:gd name="T9" fmla="*/ 1 h 19"/>
                <a:gd name="T10" fmla="*/ 0 w 2"/>
                <a:gd name="T11" fmla="*/ 18 h 19"/>
                <a:gd name="T12" fmla="*/ 1 w 2"/>
                <a:gd name="T13" fmla="*/ 19 h 19"/>
                <a:gd name="T14" fmla="*/ 0 w 2"/>
                <a:gd name="T15" fmla="*/ 1 h 19"/>
                <a:gd name="T16" fmla="*/ 1 w 2"/>
                <a:gd name="T17" fmla="*/ 1 h 19"/>
                <a:gd name="T18" fmla="*/ 1 w 2"/>
                <a:gd name="T19" fmla="*/ 1 h 19"/>
                <a:gd name="T20" fmla="*/ 1 w 2"/>
                <a:gd name="T21" fmla="*/ 18 h 19"/>
                <a:gd name="T22" fmla="*/ 0 w 2"/>
                <a:gd name="T23" fmla="*/ 18 h 19"/>
                <a:gd name="T24" fmla="*/ 0 w 2"/>
                <a:gd name="T2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 h="19">
                  <a:moveTo>
                    <a:pt x="1" y="19"/>
                  </a:moveTo>
                  <a:cubicBezTo>
                    <a:pt x="1" y="19"/>
                    <a:pt x="2" y="19"/>
                    <a:pt x="2" y="18"/>
                  </a:cubicBezTo>
                  <a:cubicBezTo>
                    <a:pt x="2" y="1"/>
                    <a:pt x="2" y="1"/>
                    <a:pt x="2" y="1"/>
                  </a:cubicBezTo>
                  <a:cubicBezTo>
                    <a:pt x="2" y="0"/>
                    <a:pt x="1" y="0"/>
                    <a:pt x="1" y="0"/>
                  </a:cubicBezTo>
                  <a:cubicBezTo>
                    <a:pt x="0" y="0"/>
                    <a:pt x="0" y="0"/>
                    <a:pt x="0" y="1"/>
                  </a:cubicBezTo>
                  <a:cubicBezTo>
                    <a:pt x="0" y="18"/>
                    <a:pt x="0" y="18"/>
                    <a:pt x="0" y="18"/>
                  </a:cubicBezTo>
                  <a:cubicBezTo>
                    <a:pt x="0" y="19"/>
                    <a:pt x="0" y="19"/>
                    <a:pt x="1" y="19"/>
                  </a:cubicBezTo>
                  <a:close/>
                  <a:moveTo>
                    <a:pt x="0" y="1"/>
                  </a:moveTo>
                  <a:cubicBezTo>
                    <a:pt x="0" y="1"/>
                    <a:pt x="1" y="1"/>
                    <a:pt x="1" y="1"/>
                  </a:cubicBezTo>
                  <a:cubicBezTo>
                    <a:pt x="1" y="1"/>
                    <a:pt x="1" y="1"/>
                    <a:pt x="1" y="1"/>
                  </a:cubicBezTo>
                  <a:cubicBezTo>
                    <a:pt x="1" y="18"/>
                    <a:pt x="1" y="18"/>
                    <a:pt x="1" y="18"/>
                  </a:cubicBezTo>
                  <a:cubicBezTo>
                    <a:pt x="1" y="18"/>
                    <a:pt x="0" y="18"/>
                    <a:pt x="0" y="18"/>
                  </a:cubicBez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Freeform 304">
              <a:extLst>
                <a:ext uri="{FF2B5EF4-FFF2-40B4-BE49-F238E27FC236}">
                  <a16:creationId xmlns:a16="http://schemas.microsoft.com/office/drawing/2014/main" id="{3F8765D6-FA86-446D-9D90-48725CF8C8A1}"/>
                </a:ext>
              </a:extLst>
            </p:cNvPr>
            <p:cNvSpPr>
              <a:spLocks noEditPoints="1"/>
            </p:cNvSpPr>
            <p:nvPr userDrawn="1"/>
          </p:nvSpPr>
          <p:spPr bwMode="auto">
            <a:xfrm>
              <a:off x="12012613" y="4729163"/>
              <a:ext cx="26988" cy="34925"/>
            </a:xfrm>
            <a:custGeom>
              <a:avLst/>
              <a:gdLst>
                <a:gd name="T0" fmla="*/ 2 w 4"/>
                <a:gd name="T1" fmla="*/ 5 h 5"/>
                <a:gd name="T2" fmla="*/ 3 w 4"/>
                <a:gd name="T3" fmla="*/ 4 h 5"/>
                <a:gd name="T4" fmla="*/ 3 w 4"/>
                <a:gd name="T5" fmla="*/ 0 h 5"/>
                <a:gd name="T6" fmla="*/ 1 w 4"/>
                <a:gd name="T7" fmla="*/ 0 h 5"/>
                <a:gd name="T8" fmla="*/ 0 w 4"/>
                <a:gd name="T9" fmla="*/ 3 h 5"/>
                <a:gd name="T10" fmla="*/ 2 w 4"/>
                <a:gd name="T11" fmla="*/ 5 h 5"/>
                <a:gd name="T12" fmla="*/ 2 w 4"/>
                <a:gd name="T13" fmla="*/ 5 h 5"/>
                <a:gd name="T14" fmla="*/ 1 w 4"/>
                <a:gd name="T15" fmla="*/ 2 h 5"/>
                <a:gd name="T16" fmla="*/ 2 w 4"/>
                <a:gd name="T17" fmla="*/ 1 h 5"/>
                <a:gd name="T18" fmla="*/ 2 w 4"/>
                <a:gd name="T19" fmla="*/ 1 h 5"/>
                <a:gd name="T20" fmla="*/ 2 w 4"/>
                <a:gd name="T21" fmla="*/ 3 h 5"/>
                <a:gd name="T22" fmla="*/ 2 w 4"/>
                <a:gd name="T23" fmla="*/ 4 h 5"/>
                <a:gd name="T24" fmla="*/ 1 w 4"/>
                <a:gd name="T25"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2" y="5"/>
                  </a:moveTo>
                  <a:cubicBezTo>
                    <a:pt x="2" y="5"/>
                    <a:pt x="3" y="4"/>
                    <a:pt x="3" y="4"/>
                  </a:cubicBezTo>
                  <a:cubicBezTo>
                    <a:pt x="4" y="3"/>
                    <a:pt x="4" y="1"/>
                    <a:pt x="3" y="0"/>
                  </a:cubicBezTo>
                  <a:cubicBezTo>
                    <a:pt x="3" y="0"/>
                    <a:pt x="2" y="0"/>
                    <a:pt x="1" y="0"/>
                  </a:cubicBezTo>
                  <a:cubicBezTo>
                    <a:pt x="0" y="0"/>
                    <a:pt x="0" y="1"/>
                    <a:pt x="0" y="3"/>
                  </a:cubicBezTo>
                  <a:cubicBezTo>
                    <a:pt x="0" y="4"/>
                    <a:pt x="1" y="5"/>
                    <a:pt x="2" y="5"/>
                  </a:cubicBezTo>
                  <a:cubicBezTo>
                    <a:pt x="2" y="5"/>
                    <a:pt x="2" y="5"/>
                    <a:pt x="2" y="5"/>
                  </a:cubicBezTo>
                  <a:close/>
                  <a:moveTo>
                    <a:pt x="1" y="2"/>
                  </a:moveTo>
                  <a:cubicBezTo>
                    <a:pt x="1" y="2"/>
                    <a:pt x="1" y="1"/>
                    <a:pt x="2" y="1"/>
                  </a:cubicBezTo>
                  <a:cubicBezTo>
                    <a:pt x="2" y="1"/>
                    <a:pt x="2" y="1"/>
                    <a:pt x="2" y="1"/>
                  </a:cubicBezTo>
                  <a:cubicBezTo>
                    <a:pt x="3" y="2"/>
                    <a:pt x="3" y="3"/>
                    <a:pt x="2" y="3"/>
                  </a:cubicBezTo>
                  <a:cubicBezTo>
                    <a:pt x="2" y="4"/>
                    <a:pt x="2" y="4"/>
                    <a:pt x="2" y="4"/>
                  </a:cubicBezTo>
                  <a:cubicBezTo>
                    <a:pt x="1" y="4"/>
                    <a:pt x="1" y="3"/>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Freeform 305">
              <a:extLst>
                <a:ext uri="{FF2B5EF4-FFF2-40B4-BE49-F238E27FC236}">
                  <a16:creationId xmlns:a16="http://schemas.microsoft.com/office/drawing/2014/main" id="{4F68CBB4-7B75-4122-A25F-EE058A30491C}"/>
                </a:ext>
              </a:extLst>
            </p:cNvPr>
            <p:cNvSpPr>
              <a:spLocks noEditPoints="1"/>
            </p:cNvSpPr>
            <p:nvPr userDrawn="1"/>
          </p:nvSpPr>
          <p:spPr bwMode="auto">
            <a:xfrm>
              <a:off x="11936413" y="4743450"/>
              <a:ext cx="20638" cy="34925"/>
            </a:xfrm>
            <a:custGeom>
              <a:avLst/>
              <a:gdLst>
                <a:gd name="T0" fmla="*/ 2 w 3"/>
                <a:gd name="T1" fmla="*/ 5 h 5"/>
                <a:gd name="T2" fmla="*/ 3 w 3"/>
                <a:gd name="T3" fmla="*/ 4 h 5"/>
                <a:gd name="T4" fmla="*/ 3 w 3"/>
                <a:gd name="T5" fmla="*/ 4 h 5"/>
                <a:gd name="T6" fmla="*/ 3 w 3"/>
                <a:gd name="T7" fmla="*/ 3 h 5"/>
                <a:gd name="T8" fmla="*/ 3 w 3"/>
                <a:gd name="T9" fmla="*/ 1 h 5"/>
                <a:gd name="T10" fmla="*/ 2 w 3"/>
                <a:gd name="T11" fmla="*/ 0 h 5"/>
                <a:gd name="T12" fmla="*/ 2 w 3"/>
                <a:gd name="T13" fmla="*/ 0 h 5"/>
                <a:gd name="T14" fmla="*/ 0 w 3"/>
                <a:gd name="T15" fmla="*/ 1 h 5"/>
                <a:gd name="T16" fmla="*/ 0 w 3"/>
                <a:gd name="T17" fmla="*/ 4 h 5"/>
                <a:gd name="T18" fmla="*/ 2 w 3"/>
                <a:gd name="T19" fmla="*/ 5 h 5"/>
                <a:gd name="T20" fmla="*/ 2 w 3"/>
                <a:gd name="T21" fmla="*/ 5 h 5"/>
                <a:gd name="T22" fmla="*/ 1 w 3"/>
                <a:gd name="T23" fmla="*/ 1 h 5"/>
                <a:gd name="T24" fmla="*/ 2 w 3"/>
                <a:gd name="T25" fmla="*/ 1 h 5"/>
                <a:gd name="T26" fmla="*/ 2 w 3"/>
                <a:gd name="T27" fmla="*/ 1 h 5"/>
                <a:gd name="T28" fmla="*/ 2 w 3"/>
                <a:gd name="T29" fmla="*/ 1 h 5"/>
                <a:gd name="T30" fmla="*/ 2 w 3"/>
                <a:gd name="T31" fmla="*/ 2 h 5"/>
                <a:gd name="T32" fmla="*/ 2 w 3"/>
                <a:gd name="T33" fmla="*/ 4 h 5"/>
                <a:gd name="T34" fmla="*/ 2 w 3"/>
                <a:gd name="T35" fmla="*/ 4 h 5"/>
                <a:gd name="T36" fmla="*/ 1 w 3"/>
                <a:gd name="T37" fmla="*/ 4 h 5"/>
                <a:gd name="T38" fmla="*/ 1 w 3"/>
                <a:gd name="T39" fmla="*/ 1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 h="5">
                  <a:moveTo>
                    <a:pt x="2" y="5"/>
                  </a:moveTo>
                  <a:cubicBezTo>
                    <a:pt x="2" y="5"/>
                    <a:pt x="3" y="4"/>
                    <a:pt x="3" y="4"/>
                  </a:cubicBezTo>
                  <a:cubicBezTo>
                    <a:pt x="3" y="4"/>
                    <a:pt x="3" y="4"/>
                    <a:pt x="3" y="4"/>
                  </a:cubicBezTo>
                  <a:cubicBezTo>
                    <a:pt x="3" y="3"/>
                    <a:pt x="3" y="3"/>
                    <a:pt x="3" y="3"/>
                  </a:cubicBezTo>
                  <a:cubicBezTo>
                    <a:pt x="3" y="2"/>
                    <a:pt x="3" y="2"/>
                    <a:pt x="3" y="1"/>
                  </a:cubicBezTo>
                  <a:cubicBezTo>
                    <a:pt x="3" y="0"/>
                    <a:pt x="2" y="0"/>
                    <a:pt x="2" y="0"/>
                  </a:cubicBezTo>
                  <a:cubicBezTo>
                    <a:pt x="2" y="0"/>
                    <a:pt x="2" y="0"/>
                    <a:pt x="2" y="0"/>
                  </a:cubicBezTo>
                  <a:cubicBezTo>
                    <a:pt x="1" y="0"/>
                    <a:pt x="0" y="1"/>
                    <a:pt x="0" y="1"/>
                  </a:cubicBezTo>
                  <a:cubicBezTo>
                    <a:pt x="0" y="2"/>
                    <a:pt x="0" y="4"/>
                    <a:pt x="0" y="4"/>
                  </a:cubicBezTo>
                  <a:cubicBezTo>
                    <a:pt x="1" y="5"/>
                    <a:pt x="1" y="5"/>
                    <a:pt x="2" y="5"/>
                  </a:cubicBezTo>
                  <a:cubicBezTo>
                    <a:pt x="2" y="5"/>
                    <a:pt x="2" y="5"/>
                    <a:pt x="2" y="5"/>
                  </a:cubicBezTo>
                  <a:close/>
                  <a:moveTo>
                    <a:pt x="1" y="1"/>
                  </a:moveTo>
                  <a:cubicBezTo>
                    <a:pt x="1" y="1"/>
                    <a:pt x="1" y="1"/>
                    <a:pt x="2" y="1"/>
                  </a:cubicBezTo>
                  <a:cubicBezTo>
                    <a:pt x="2" y="1"/>
                    <a:pt x="2" y="1"/>
                    <a:pt x="2" y="1"/>
                  </a:cubicBezTo>
                  <a:cubicBezTo>
                    <a:pt x="2" y="1"/>
                    <a:pt x="2" y="1"/>
                    <a:pt x="2" y="1"/>
                  </a:cubicBezTo>
                  <a:cubicBezTo>
                    <a:pt x="2" y="2"/>
                    <a:pt x="2" y="2"/>
                    <a:pt x="2" y="2"/>
                  </a:cubicBezTo>
                  <a:cubicBezTo>
                    <a:pt x="2" y="3"/>
                    <a:pt x="2" y="3"/>
                    <a:pt x="2" y="4"/>
                  </a:cubicBezTo>
                  <a:cubicBezTo>
                    <a:pt x="2" y="4"/>
                    <a:pt x="2" y="4"/>
                    <a:pt x="2" y="4"/>
                  </a:cubicBezTo>
                  <a:cubicBezTo>
                    <a:pt x="1" y="4"/>
                    <a:pt x="1" y="4"/>
                    <a:pt x="1" y="4"/>
                  </a:cubicBezTo>
                  <a:cubicBezTo>
                    <a:pt x="1" y="4"/>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8" name="矩形 327">
            <a:extLst>
              <a:ext uri="{FF2B5EF4-FFF2-40B4-BE49-F238E27FC236}">
                <a16:creationId xmlns:a16="http://schemas.microsoft.com/office/drawing/2014/main" id="{F7E2B20D-3E84-49A3-A088-21F1B10E1FB2}"/>
              </a:ext>
            </a:extLst>
          </p:cNvPr>
          <p:cNvSpPr/>
          <p:nvPr userDrawn="1"/>
        </p:nvSpPr>
        <p:spPr>
          <a:xfrm>
            <a:off x="4977746" y="450243"/>
            <a:ext cx="2236510" cy="400110"/>
          </a:xfrm>
          <a:prstGeom prst="rect">
            <a:avLst/>
          </a:prstGeom>
        </p:spPr>
        <p:txBody>
          <a:bodyPr wrap="none">
            <a:spAutoFit/>
          </a:bodyPr>
          <a:lstStyle/>
          <a:p>
            <a:pPr lvl="0"/>
            <a:r>
              <a:rPr lang="zh-CN" altLang="en-US" sz="2000" dirty="0">
                <a:solidFill>
                  <a:srgbClr val="BD934E"/>
                </a:solidFill>
              </a:rPr>
              <a:t>请在这里添加标题</a:t>
            </a:r>
          </a:p>
        </p:txBody>
      </p:sp>
      <p:pic>
        <p:nvPicPr>
          <p:cNvPr id="329" name="图片 328" descr="G:\2021\校庆\PPT\logo-08.pnglogo-08">
            <a:extLst>
              <a:ext uri="{FF2B5EF4-FFF2-40B4-BE49-F238E27FC236}">
                <a16:creationId xmlns:a16="http://schemas.microsoft.com/office/drawing/2014/main" id="{8E51FA61-9223-46AC-BB98-E8AA102D1BF8}"/>
              </a:ext>
            </a:extLst>
          </p:cNvPr>
          <p:cNvPicPr>
            <a:picLocks noChangeAspect="1"/>
          </p:cNvPicPr>
          <p:nvPr userDrawn="1"/>
        </p:nvPicPr>
        <p:blipFill>
          <a:blip r:embed="rId3"/>
          <a:srcRect/>
          <a:stretch>
            <a:fillRect/>
          </a:stretch>
        </p:blipFill>
        <p:spPr>
          <a:xfrm rot="17197349" flipH="1">
            <a:off x="4494838" y="468682"/>
            <a:ext cx="525802" cy="484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b="1" i="0" u="none" strike="noStrike" kern="1200" cap="none" spc="300" normalizeH="0" baseline="0">
                <a:solidFill>
                  <a:schemeClr val="tx1">
                    <a:lumMod val="85000"/>
                    <a:lumOff val="15000"/>
                  </a:schemeClr>
                </a:solidFill>
                <a:effectLst/>
                <a:uFillTx/>
              </a:defRPr>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eaLnBrk="1" fontAlgn="auto" latinLnBrk="0" hangingPunct="1">
              <a:lnSpc>
                <a:spcPct val="130000"/>
              </a:lnSpc>
              <a:buNone/>
              <a:defRPr kumimoji="0" lang="zh-CN" altLang="en-US" sz="1800" b="0" i="0" u="none" strike="noStrike" kern="1200" cap="none" spc="150" normalizeH="0" baseline="0" noProof="1">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lvl1pPr marL="228600" indent="-228600" eaLnBrk="1" fontAlgn="auto" latinLnBrk="0" hangingPunct="1">
              <a:lnSpc>
                <a:spcPct val="130000"/>
              </a:lnSpc>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2pPr>
            <a:lvl3pPr marL="1143000" indent="-228600" eaLnBrk="1" fontAlgn="auto" latinLnBrk="0" hangingPunct="1">
              <a:lnSpc>
                <a:spcPct val="120000"/>
              </a:lnSpc>
              <a:buFont typeface="Arial" panose="020B0604020202020204" pitchFamily="34" charset="0"/>
              <a:buChar char="●"/>
              <a:defRPr sz="16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3pPr>
            <a:lvl4pPr marL="1600200" indent="-228600" eaLnBrk="1" fontAlgn="auto" latinLnBrk="0" hangingPunct="1">
              <a:lnSpc>
                <a:spcPct val="120000"/>
              </a:lnSpc>
              <a:buFont typeface="Wingdings" panose="05000000000000000000" charset="0"/>
              <a:buChar char=""/>
              <a:defRPr sz="1400" u="none" strike="noStrike" kern="1200" cap="none" spc="150" normalizeH="0" baseline="0">
                <a:solidFill>
                  <a:schemeClr val="tx1">
                    <a:lumMod val="65000"/>
                    <a:lumOff val="35000"/>
                  </a:schemeClr>
                </a:solidFill>
                <a:latin typeface="Arial" panose="020B0604020202020204" pitchFamily="34" charset="0"/>
                <a:ea typeface="微软雅黑" panose="020B0503020204020204" pitchFamily="34" charset="-122"/>
              </a:defRPr>
            </a:lvl4pPr>
            <a:lvl5pPr eaLnBrk="1" fontAlgn="auto" latinLnBrk="0" hangingPunct="1">
              <a:lnSpc>
                <a:spcPct val="120000"/>
              </a:lnSpc>
              <a:defRPr sz="1400" u="none" strike="noStrike" kern="1200" cap="none" spc="150" normalizeH="0">
                <a:solidFill>
                  <a:schemeClr val="tx1">
                    <a:lumMod val="65000"/>
                    <a:lumOff val="35000"/>
                  </a:schemeClr>
                </a:solidFill>
                <a:latin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lumMod val="75000"/>
                    <a:lumOff val="25000"/>
                  </a:schemeClr>
                </a:solidFill>
                <a:uFillTx/>
                <a:latin typeface="Arial" panose="020B0604020202020204" pitchFamily="34" charset="0"/>
                <a:ea typeface="微软雅黑" panose="020B0503020204020204" pitchFamily="34" charset="-12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lumMod val="75000"/>
                    <a:lumOff val="25000"/>
                  </a:schemeClr>
                </a:solidFill>
                <a:uFillTx/>
                <a:latin typeface="Arial" panose="020B0604020202020204" pitchFamily="34" charset="0"/>
                <a:ea typeface="微软雅黑" panose="020B0503020204020204" pitchFamily="34" charset="-122"/>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2pPr>
            <a:lvl3pPr marL="1143000" marR="0" lvl="2" indent="-228600" algn="l" defTabSz="914400" rtl="0" eaLnBrk="1" fontAlgn="auto" latinLnBrk="0" hangingPunct="1">
              <a:lnSpc>
                <a:spcPct val="120000"/>
              </a:lnSpc>
              <a:spcBef>
                <a:spcPts val="0"/>
              </a:spcBef>
              <a:spcAft>
                <a:spcPts val="600"/>
              </a:spcAft>
              <a:buFont typeface="Arial" panose="020B0604020202020204" pitchFamily="34" charset="0"/>
              <a:buChar char="●"/>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3pPr>
            <a:lvl4pPr marL="1600200" marR="0" lvl="3" indent="-228600" algn="l" defTabSz="914400" rtl="0" eaLnBrk="1" fontAlgn="auto" latinLnBrk="0" hangingPunct="1">
              <a:lnSpc>
                <a:spcPct val="120000"/>
              </a:lnSpc>
              <a:spcBef>
                <a:spcPts val="0"/>
              </a:spcBef>
              <a:spcAft>
                <a:spcPts val="300"/>
              </a:spcAft>
              <a:buFont typeface="Wingdings" panose="05000000000000000000"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4pPr>
            <a:lvl5pPr marL="2057400" marR="0" lvl="4" indent="-228600" algn="l" defTabSz="914400" rtl="0" eaLnBrk="1" fontAlgn="auto" latinLnBrk="0" hangingPunct="1">
              <a:lnSpc>
                <a:spcPct val="120000"/>
              </a:lnSpc>
              <a:spcBef>
                <a:spcPts val="0"/>
              </a:spcBef>
              <a:spcAft>
                <a:spcPts val="300"/>
              </a:spcAft>
              <a:buFont typeface="Arial" panose="020B0604020202020204" pitchFamily="34" charset="0"/>
              <a:buChar char="•"/>
              <a:defRPr kumimoji="0" lang="zh-CN" altLang="en-US" sz="14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bg>
      <p:bgPr>
        <a:solidFill>
          <a:srgbClr val="FFFFFF"/>
        </a:solidFill>
        <a:effectLst/>
      </p:bgPr>
    </p:bg>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lvl1pPr marL="0" marR="0" lvl="0" algn="l" defTabSz="914400" rtl="0" eaLnBrk="1" fontAlgn="auto" latinLnBrk="0" hangingPunct="1">
              <a:lnSpc>
                <a:spcPct val="100000"/>
              </a:lnSpc>
              <a:buNone/>
              <a:defRPr kumimoji="0" lang="zh-CN" altLang="en-US" sz="36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rgbClr val="FFFFFF"/>
        </a:solidFill>
        <a:effectLst/>
      </p:bgPr>
    </p:bg>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marL="0" marR="0" lvl="0" indent="0" algn="l" defTabSz="914400" rtl="0" eaLnBrk="1" fontAlgn="auto" latinLnBrk="0" hangingPunct="1">
              <a:lnSpc>
                <a:spcPct val="130000"/>
              </a:lnSpc>
              <a:spcBef>
                <a:spcPts val="0"/>
              </a:spcBef>
              <a:spcAft>
                <a:spcPts val="600"/>
              </a:spcAft>
              <a:buFont typeface="Arial" panose="020B0604020202020204" pitchFamily="34" charset="0"/>
              <a:buNone/>
              <a:defRPr kumimoji="0" lang="zh-CN" altLang="en-US" sz="1600" b="0" i="0" u="none" strike="noStrike" kern="1200" cap="none" spc="150" normalizeH="0" baseline="0" noProof="1" dirty="0">
                <a:solidFill>
                  <a:schemeClr val="tx1">
                    <a:lumMod val="65000"/>
                    <a:lumOff val="35000"/>
                  </a:schemeClr>
                </a:solidFill>
                <a:uFillTx/>
                <a:latin typeface="Arial" panose="020B0604020202020204" pitchFamily="34" charset="0"/>
                <a:ea typeface="微软雅黑" panose="020B0503020204020204" pitchFamily="34" charset="-122"/>
                <a:cs typeface="+mn-cs"/>
                <a:sym typeface="+mn-ea"/>
              </a:defRPr>
            </a:lvl1pPr>
            <a:lvl2pPr marL="457200" indent="0" defTabSz="914400" eaLnBrk="1" fontAlgn="auto" latinLnBrk="0" hangingPunct="1">
              <a:buFont typeface="Arial" panose="020B0604020202020204" pitchFamily="34" charset="0"/>
              <a:buNone/>
              <a:tabLst>
                <a:tab pos="1609725" algn="l"/>
                <a:tab pos="1609725" algn="l"/>
                <a:tab pos="1609725" algn="l"/>
                <a:tab pos="1609725" algn="l"/>
              </a:tabLst>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2pPr>
            <a:lvl3pPr eaLnBrk="1" fontAlgn="auto" latinLnBrk="0" hangingPunct="1">
              <a:buFont typeface="Arial" panose="020B0604020202020204" pitchFamily="34" charset="0"/>
              <a:buChar char="●"/>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3pPr>
            <a:lvl4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4pPr>
            <a:lvl5pPr eaLnBrk="1" fontAlgn="auto" latinLnBrk="0" hangingPunct="1">
              <a:defRPr u="none" strike="noStrike" kern="1200" cap="none" spc="150" normalizeH="0">
                <a:solidFill>
                  <a:schemeClr val="tx1">
                    <a:lumMod val="65000"/>
                    <a:lumOff val="35000"/>
                  </a:schemeClr>
                </a:solidFill>
                <a:uFillTx/>
                <a:latin typeface="Arial" panose="020B0604020202020204" pitchFamily="34" charset="0"/>
                <a:ea typeface="微软雅黑" panose="020B0503020204020204" pitchFamily="34" charset="-122"/>
              </a:defRPr>
            </a:lvl5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lvl1pPr>
              <a:defRPr baseline="0"/>
            </a:lvl1pPr>
          </a:lstStyle>
          <a:p>
            <a:r>
              <a:rPr lang="zh-CN" altLang="en-US"/>
              <a:t>单击此处编辑母版标题样式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竖排标题与文本">
    <p:bg>
      <p:bgPr>
        <a:solidFill>
          <a:srgbClr val="FFFFFF"/>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marL="0" marR="0" lvl="0" algn="l" defTabSz="914400" rtl="0" eaLnBrk="1" fontAlgn="auto" latinLnBrk="0" hangingPunct="1">
              <a:lnSpc>
                <a:spcPct val="100000"/>
              </a:lnSpc>
              <a:spcAft>
                <a:spcPts val="0"/>
              </a:spcAft>
              <a:buNone/>
              <a:defRPr kumimoji="0" lang="zh-CN" altLang="en-US" sz="2800" b="1" i="0" u="none" strike="noStrike" kern="1200" cap="none" spc="300" normalizeH="0" baseline="0" noProof="1" dirty="0">
                <a:solidFill>
                  <a:schemeClr val="tx1">
                    <a:lumMod val="85000"/>
                    <a:lumOff val="15000"/>
                  </a:schemeClr>
                </a:solidFill>
                <a:uFillTx/>
                <a:latin typeface="Arial" panose="020B0604020202020204" pitchFamily="34" charset="0"/>
                <a:ea typeface="微软雅黑" panose="020B0503020204020204" pitchFamily="34" charset="-122"/>
                <a:cs typeface="+mj-cs"/>
                <a:sym typeface="+mn-ea"/>
              </a:defRPr>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eaLnBrk="1" fontAlgn="auto" latinLnBrk="0" hangingPunct="1">
              <a:lnSpc>
                <a:spcPct val="130000"/>
              </a:lnSpc>
              <a:spcAft>
                <a:spcPts val="1000"/>
              </a:spcAft>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spcAft>
                <a:spcPts val="600"/>
              </a:spcAft>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spcAft>
                <a:spcPts val="600"/>
              </a:spcAft>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spcAft>
                <a:spcPts val="300"/>
              </a:spcAft>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spcAft>
                <a:spcPts val="300"/>
              </a:spcAft>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内容">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lvl1pPr marL="228600" indent="-228600" eaLnBrk="1" fontAlgn="auto" latinLnBrk="0" hangingPunct="1">
              <a:lnSpc>
                <a:spcPct val="130000"/>
              </a:lnSpc>
              <a:buFont typeface="Arial" panose="020B0604020202020204" pitchFamily="34" charset="0"/>
              <a:buChar char="●"/>
              <a:defRPr u="none" strike="noStrike" kern="1200" cap="none" spc="150" normalizeH="0" baseline="0">
                <a:solidFill>
                  <a:schemeClr val="tx1">
                    <a:lumMod val="65000"/>
                    <a:lumOff val="35000"/>
                  </a:schemeClr>
                </a:solidFill>
                <a:uFillTx/>
              </a:defRPr>
            </a:lvl1pPr>
            <a:lvl2pPr marL="685800" indent="-228600" defTabSz="914400" eaLnBrk="1" fontAlgn="auto" latinLnBrk="0" hangingPunct="1">
              <a:lnSpc>
                <a:spcPct val="120000"/>
              </a:lnSpc>
              <a:buFont typeface="Arial" panose="020B0604020202020204" pitchFamily="34" charset="0"/>
              <a:buChar char="●"/>
              <a:tabLst>
                <a:tab pos="1609725" algn="l"/>
                <a:tab pos="1609725" algn="l"/>
                <a:tab pos="1609725" algn="l"/>
                <a:tab pos="1609725" algn="l"/>
              </a:tabLst>
              <a:defRPr u="none" strike="noStrike" kern="1200" cap="none" spc="150" normalizeH="0" baseline="0">
                <a:solidFill>
                  <a:schemeClr val="tx1">
                    <a:lumMod val="65000"/>
                    <a:lumOff val="35000"/>
                  </a:schemeClr>
                </a:solidFill>
                <a:uFillTx/>
              </a:defRPr>
            </a:lvl2pPr>
            <a:lvl3pPr marL="11430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3pPr>
            <a:lvl4pPr marL="1600200" indent="-228600" eaLnBrk="1" fontAlgn="auto" latinLnBrk="0" hangingPunct="1">
              <a:lnSpc>
                <a:spcPct val="120000"/>
              </a:lnSpc>
              <a:buFont typeface="Wingdings" panose="05000000000000000000" charset="0"/>
              <a:buChar char=""/>
              <a:defRPr u="none" strike="noStrike" kern="1200" cap="none" spc="150" normalizeH="0" baseline="0">
                <a:solidFill>
                  <a:schemeClr val="tx1">
                    <a:lumMod val="65000"/>
                    <a:lumOff val="35000"/>
                  </a:schemeClr>
                </a:solidFill>
                <a:uFillTx/>
              </a:defRPr>
            </a:lvl4pPr>
            <a:lvl5pPr marL="2057400" indent="-228600" eaLnBrk="1" fontAlgn="auto" latinLnBrk="0" hangingPunct="1">
              <a:lnSpc>
                <a:spcPct val="120000"/>
              </a:lnSpc>
              <a:buFont typeface="Arial" panose="020B0604020202020204" pitchFamily="34" charset="0"/>
              <a:buChar char="•"/>
              <a:defRPr u="none" strike="noStrike" kern="1200" cap="none" spc="150" normalizeH="0" baseline="0">
                <a:solidFill>
                  <a:schemeClr val="tx1">
                    <a:lumMod val="65000"/>
                    <a:lumOff val="35000"/>
                  </a:schemeClr>
                </a:solidFill>
                <a:uFillTx/>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末尾幻灯片">
    <p:bg>
      <p:bgPr>
        <a:solidFill>
          <a:srgbClr val="FFFFFF"/>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marL="0" marR="0" algn="ctr" defTabSz="914400" rtl="0" eaLnBrk="1" fontAlgn="auto" latinLnBrk="0" hangingPunct="1">
              <a:lnSpc>
                <a:spcPct val="100000"/>
              </a:lnSpc>
              <a:buNone/>
              <a:defRPr kumimoji="0" lang="zh-CN" altLang="en-US" sz="6000" b="1" i="0" u="none" strike="noStrike" kern="1200" cap="none" spc="300" normalizeH="0" baseline="0" noProof="1" dirty="0">
                <a:solidFill>
                  <a:schemeClr val="tx1">
                    <a:lumMod val="85000"/>
                    <a:lumOff val="15000"/>
                  </a:schemeClr>
                </a:solidFill>
                <a:effectLst/>
                <a:uFillTx/>
                <a:latin typeface="Arial" panose="020B0604020202020204" pitchFamily="34" charset="0"/>
                <a:ea typeface="微软雅黑" panose="020B0503020204020204" pitchFamily="34" charset="-122"/>
                <a:cs typeface="+mj-cs"/>
                <a:sym typeface="+mn-ea"/>
              </a:defRPr>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marL="0" indent="0" algn="ctr">
              <a:lnSpc>
                <a:spcPct val="110000"/>
              </a:lnSpc>
              <a:buNone/>
              <a:defRPr sz="2400" spc="200" baseline="0">
                <a:solidFill>
                  <a:schemeClr val="tx1">
                    <a:lumMod val="65000"/>
                    <a:lumOff val="35000"/>
                  </a:schemeClr>
                </a:solidFill>
              </a:defRPr>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19" Type="http://schemas.openxmlformats.org/officeDocument/2006/relationships/tags" Target="../tags/tag6.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4"/>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1.xml"/><Relationship Id="rId7"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tags" Target="../tags/tag5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emf"/></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59.xml"/><Relationship Id="rId7" Type="http://schemas.openxmlformats.org/officeDocument/2006/relationships/image" Target="../media/image12.png"/><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11.png"/><Relationship Id="rId5" Type="http://schemas.openxmlformats.org/officeDocument/2006/relationships/notesSlide" Target="../notesSlides/notesSlide2.xml"/><Relationship Id="rId10" Type="http://schemas.openxmlformats.org/officeDocument/2006/relationships/image" Target="../media/image15.png"/><Relationship Id="rId4" Type="http://schemas.openxmlformats.org/officeDocument/2006/relationships/slideLayout" Target="../slideLayouts/slideLayout3.xml"/><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tags" Target="../tags/tag62.xml"/><Relationship Id="rId7" Type="http://schemas.openxmlformats.org/officeDocument/2006/relationships/image" Target="../media/image17.jpe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16.png"/><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65.xml"/><Relationship Id="rId7" Type="http://schemas.openxmlformats.org/officeDocument/2006/relationships/image" Target="../media/image19.png"/><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image" Target="../media/image18.png"/><Relationship Id="rId5" Type="http://schemas.openxmlformats.org/officeDocument/2006/relationships/notesSlide" Target="../notesSlides/notesSlide4.xml"/><Relationship Id="rId4"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68.xml"/><Relationship Id="rId7" Type="http://schemas.openxmlformats.org/officeDocument/2006/relationships/slideLayout" Target="../slideLayouts/slideLayout3.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tags" Target="../tags/tag71.xml"/><Relationship Id="rId11" Type="http://schemas.openxmlformats.org/officeDocument/2006/relationships/image" Target="../media/image22.png"/><Relationship Id="rId5" Type="http://schemas.openxmlformats.org/officeDocument/2006/relationships/tags" Target="../tags/tag70.xml"/><Relationship Id="rId10" Type="http://schemas.openxmlformats.org/officeDocument/2006/relationships/image" Target="../media/image21.png"/><Relationship Id="rId4" Type="http://schemas.openxmlformats.org/officeDocument/2006/relationships/tags" Target="../tags/tag69.xml"/><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tags" Target="../tags/tag74.xml"/><Relationship Id="rId7" Type="http://schemas.openxmlformats.org/officeDocument/2006/relationships/image" Target="../media/image24.png"/><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23.png"/><Relationship Id="rId5" Type="http://schemas.openxmlformats.org/officeDocument/2006/relationships/notesSlide" Target="../notesSlides/notesSlide6.xml"/><Relationship Id="rId10" Type="http://schemas.openxmlformats.org/officeDocument/2006/relationships/image" Target="../media/image27.png"/><Relationship Id="rId4" Type="http://schemas.openxmlformats.org/officeDocument/2006/relationships/slideLayout" Target="../slideLayouts/slideLayout3.xml"/><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tags" Target="../tags/tag77.xml"/><Relationship Id="rId7" Type="http://schemas.openxmlformats.org/officeDocument/2006/relationships/image" Target="../media/image29.png"/><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image" Target="../media/image28.png"/><Relationship Id="rId5" Type="http://schemas.openxmlformats.org/officeDocument/2006/relationships/notesSlide" Target="../notesSlides/notesSlide7.xml"/><Relationship Id="rId4"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png"/><Relationship Id="rId3" Type="http://schemas.openxmlformats.org/officeDocument/2006/relationships/tags" Target="../tags/tag80.xml"/><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31.png"/><Relationship Id="rId11" Type="http://schemas.openxmlformats.org/officeDocument/2006/relationships/image" Target="../media/image36.png"/><Relationship Id="rId5" Type="http://schemas.openxmlformats.org/officeDocument/2006/relationships/notesSlide" Target="../notesSlides/notesSlide8.xml"/><Relationship Id="rId10" Type="http://schemas.openxmlformats.org/officeDocument/2006/relationships/image" Target="../media/image35.png"/><Relationship Id="rId4" Type="http://schemas.openxmlformats.org/officeDocument/2006/relationships/slideLayout" Target="../slideLayouts/slideLayout3.xml"/><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tags" Target="../tags/tag83.xml"/><Relationship Id="rId7" Type="http://schemas.openxmlformats.org/officeDocument/2006/relationships/image" Target="../media/image40.png"/><Relationship Id="rId2" Type="http://schemas.openxmlformats.org/officeDocument/2006/relationships/tags" Target="../tags/tag82.xml"/><Relationship Id="rId1" Type="http://schemas.openxmlformats.org/officeDocument/2006/relationships/tags" Target="../tags/tag81.xml"/><Relationship Id="rId5" Type="http://schemas.openxmlformats.org/officeDocument/2006/relationships/notesSlide" Target="../notesSlides/notesSlide9.xml"/><Relationship Id="rId4" Type="http://schemas.openxmlformats.org/officeDocument/2006/relationships/slideLayout" Target="../slideLayouts/slideLayout3.xml"/><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image" Target="../media/image43.png"/><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42.png"/><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89.xml"/><Relationship Id="rId7" Type="http://schemas.openxmlformats.org/officeDocument/2006/relationships/image" Target="../media/image45.png"/><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44.png"/><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48.jpeg"/><Relationship Id="rId13" Type="http://schemas.openxmlformats.org/officeDocument/2006/relationships/image" Target="../media/image53.png"/><Relationship Id="rId3" Type="http://schemas.openxmlformats.org/officeDocument/2006/relationships/tags" Target="../tags/tag92.xml"/><Relationship Id="rId7" Type="http://schemas.openxmlformats.org/officeDocument/2006/relationships/image" Target="../media/image47.png"/><Relationship Id="rId12" Type="http://schemas.openxmlformats.org/officeDocument/2006/relationships/image" Target="../media/image52.jpeg"/><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image" Target="../media/image46.png"/><Relationship Id="rId11" Type="http://schemas.openxmlformats.org/officeDocument/2006/relationships/image" Target="../media/image51.jpeg"/><Relationship Id="rId5" Type="http://schemas.openxmlformats.org/officeDocument/2006/relationships/notesSlide" Target="../notesSlides/notesSlide12.xml"/><Relationship Id="rId10" Type="http://schemas.openxmlformats.org/officeDocument/2006/relationships/image" Target="../media/image50.png"/><Relationship Id="rId4" Type="http://schemas.openxmlformats.org/officeDocument/2006/relationships/slideLayout" Target="../slideLayouts/slideLayout3.xml"/><Relationship Id="rId9" Type="http://schemas.openxmlformats.org/officeDocument/2006/relationships/image" Target="../media/image49.jpeg"/></Relationships>
</file>

<file path=ppt/slides/_rels/slide13.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tags" Target="../tags/tag95.xml"/><Relationship Id="rId7" Type="http://schemas.openxmlformats.org/officeDocument/2006/relationships/image" Target="../media/image54.png"/><Relationship Id="rId2" Type="http://schemas.openxmlformats.org/officeDocument/2006/relationships/tags" Target="../tags/tag94.xml"/><Relationship Id="rId1" Type="http://schemas.openxmlformats.org/officeDocument/2006/relationships/tags" Target="../tags/tag93.xml"/><Relationship Id="rId5" Type="http://schemas.openxmlformats.org/officeDocument/2006/relationships/notesSlide" Target="../notesSlides/notesSlide13.xml"/><Relationship Id="rId4" Type="http://schemas.openxmlformats.org/officeDocument/2006/relationships/slideLayout" Target="../slideLayouts/slideLayout3.xml"/><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png"/><Relationship Id="rId7" Type="http://schemas.openxmlformats.org/officeDocument/2006/relationships/image" Target="../media/image56.png"/><Relationship Id="rId2" Type="http://schemas.openxmlformats.org/officeDocument/2006/relationships/slideLayout" Target="../slideLayouts/slideLayout12.xml"/><Relationship Id="rId1" Type="http://schemas.openxmlformats.org/officeDocument/2006/relationships/tags" Target="../tags/tag96.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0.emf"/><Relationship Id="rId4" Type="http://schemas.openxmlformats.org/officeDocument/2006/relationships/image" Target="../media/image6.png"/><Relationship Id="rId9" Type="http://schemas.openxmlformats.org/officeDocument/2006/relationships/image" Target="../media/image58.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12.xml"/><Relationship Id="rId5" Type="http://schemas.openxmlformats.org/officeDocument/2006/relationships/image" Target="../media/image55.png"/><Relationship Id="rId4"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77000">
              <a:srgbClr val="653673">
                <a:alpha val="100000"/>
              </a:srgbClr>
            </a:gs>
            <a:gs pos="100000">
              <a:srgbClr val="8C4BA0"/>
            </a:gs>
            <a:gs pos="20000">
              <a:srgbClr val="3E2146">
                <a:alpha val="100000"/>
              </a:srgbClr>
            </a:gs>
          </a:gsLst>
          <a:lin ang="5400000" scaled="0"/>
        </a:gradFill>
        <a:effectLst/>
      </p:bgPr>
    </p:bg>
    <p:spTree>
      <p:nvGrpSpPr>
        <p:cNvPr id="1" name=""/>
        <p:cNvGrpSpPr/>
        <p:nvPr/>
      </p:nvGrpSpPr>
      <p:grpSpPr>
        <a:xfrm>
          <a:off x="0" y="0"/>
          <a:ext cx="0" cy="0"/>
          <a:chOff x="0" y="0"/>
          <a:chExt cx="0" cy="0"/>
        </a:xfrm>
      </p:grpSpPr>
      <p:sp>
        <p:nvSpPr>
          <p:cNvPr id="8" name="文本框 7"/>
          <p:cNvSpPr txBox="1"/>
          <p:nvPr/>
        </p:nvSpPr>
        <p:spPr>
          <a:xfrm>
            <a:off x="902935" y="1791024"/>
            <a:ext cx="10418237" cy="738664"/>
          </a:xfrm>
          <a:prstGeom prst="rect">
            <a:avLst/>
          </a:prstGeom>
          <a:noFill/>
        </p:spPr>
        <p:txBody>
          <a:bodyPr wrap="none" rtlCol="0">
            <a:spAutoFit/>
          </a:bodyPr>
          <a:lstStyle/>
          <a:p>
            <a:pPr algn="ctr"/>
            <a:r>
              <a:rPr lang="zh-CN" altLang="en-US" sz="4200" b="1" dirty="0">
                <a:solidFill>
                  <a:schemeClr val="bg1"/>
                </a:solidFill>
                <a:latin typeface="微软雅黑" panose="020B0503020204020204" pitchFamily="34" charset="-122"/>
                <a:ea typeface="微软雅黑" panose="020B0503020204020204" pitchFamily="34" charset="-122"/>
              </a:rPr>
              <a:t>太赫兹光电导天线仿真建模与高频属性优化</a:t>
            </a:r>
          </a:p>
        </p:txBody>
      </p:sp>
      <p:sp>
        <p:nvSpPr>
          <p:cNvPr id="11" name="文本框 10"/>
          <p:cNvSpPr txBox="1"/>
          <p:nvPr/>
        </p:nvSpPr>
        <p:spPr>
          <a:xfrm>
            <a:off x="4805218" y="3982126"/>
            <a:ext cx="2581563" cy="400110"/>
          </a:xfrm>
          <a:prstGeom prst="rect">
            <a:avLst/>
          </a:prstGeom>
          <a:noFill/>
        </p:spPr>
        <p:txBody>
          <a:bodyPr wrap="square" rtlCol="0">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汇报人：徐尚哲</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pic>
        <p:nvPicPr>
          <p:cNvPr id="14" name="图片 13" descr="logo-05"/>
          <p:cNvPicPr>
            <a:picLocks noChangeAspect="1"/>
          </p:cNvPicPr>
          <p:nvPr/>
        </p:nvPicPr>
        <p:blipFill>
          <a:blip r:embed="rId4"/>
          <a:stretch>
            <a:fillRect/>
          </a:stretch>
        </p:blipFill>
        <p:spPr>
          <a:xfrm>
            <a:off x="10118383" y="-422672"/>
            <a:ext cx="2645633" cy="2441425"/>
          </a:xfrm>
          <a:prstGeom prst="rect">
            <a:avLst/>
          </a:prstGeom>
        </p:spPr>
      </p:pic>
      <p:pic>
        <p:nvPicPr>
          <p:cNvPr id="15" name="图片 14" descr="logo-06 - 副本"/>
          <p:cNvPicPr>
            <a:picLocks noChangeAspect="1"/>
          </p:cNvPicPr>
          <p:nvPr/>
        </p:nvPicPr>
        <p:blipFill>
          <a:blip r:embed="rId5"/>
          <a:stretch>
            <a:fillRect/>
          </a:stretch>
        </p:blipFill>
        <p:spPr>
          <a:xfrm>
            <a:off x="-951230" y="3771900"/>
            <a:ext cx="3503930" cy="3232785"/>
          </a:xfrm>
          <a:prstGeom prst="rect">
            <a:avLst/>
          </a:prstGeom>
        </p:spPr>
      </p:pic>
      <p:pic>
        <p:nvPicPr>
          <p:cNvPr id="5" name="图片 4" descr="logo-08"/>
          <p:cNvPicPr>
            <a:picLocks noChangeAspect="1"/>
          </p:cNvPicPr>
          <p:nvPr/>
        </p:nvPicPr>
        <p:blipFill>
          <a:blip r:embed="rId6"/>
          <a:stretch>
            <a:fillRect/>
          </a:stretch>
        </p:blipFill>
        <p:spPr>
          <a:xfrm>
            <a:off x="394970" y="5332730"/>
            <a:ext cx="4865370" cy="1885950"/>
          </a:xfrm>
          <a:prstGeom prst="rect">
            <a:avLst/>
          </a:prstGeom>
        </p:spPr>
      </p:pic>
      <p:pic>
        <p:nvPicPr>
          <p:cNvPr id="6" name="图片 5" descr="logo-08"/>
          <p:cNvPicPr>
            <a:picLocks noChangeAspect="1"/>
          </p:cNvPicPr>
          <p:nvPr/>
        </p:nvPicPr>
        <p:blipFill>
          <a:blip r:embed="rId6"/>
          <a:stretch>
            <a:fillRect/>
          </a:stretch>
        </p:blipFill>
        <p:spPr>
          <a:xfrm flipH="1">
            <a:off x="6907530" y="5332730"/>
            <a:ext cx="4865370" cy="1885950"/>
          </a:xfrm>
          <a:prstGeom prst="rect">
            <a:avLst/>
          </a:prstGeom>
        </p:spPr>
      </p:pic>
      <p:pic>
        <p:nvPicPr>
          <p:cNvPr id="21" name="图片 20" descr="logo_画板 1 副本 3"/>
          <p:cNvPicPr>
            <a:picLocks noChangeAspect="1"/>
          </p:cNvPicPr>
          <p:nvPr/>
        </p:nvPicPr>
        <p:blipFill>
          <a:blip r:embed="rId7"/>
          <a:stretch>
            <a:fillRect/>
          </a:stretch>
        </p:blipFill>
        <p:spPr>
          <a:xfrm>
            <a:off x="0" y="4992571"/>
            <a:ext cx="12233910" cy="1869440"/>
          </a:xfrm>
          <a:prstGeom prst="rect">
            <a:avLst/>
          </a:prstGeom>
        </p:spPr>
      </p:pic>
      <p:pic>
        <p:nvPicPr>
          <p:cNvPr id="4" name="图片 3" descr="G:\2021\校庆\PPT\logo-渐变金-10.pnglogo-渐变金-10"/>
          <p:cNvPicPr>
            <a:picLocks noChangeAspect="1"/>
          </p:cNvPicPr>
          <p:nvPr/>
        </p:nvPicPr>
        <p:blipFill>
          <a:blip r:embed="rId8"/>
          <a:srcRect/>
          <a:stretch>
            <a:fillRect/>
          </a:stretch>
        </p:blipFill>
        <p:spPr>
          <a:xfrm>
            <a:off x="3365046" y="-900112"/>
            <a:ext cx="5494020" cy="3620770"/>
          </a:xfrm>
          <a:prstGeom prst="rect">
            <a:avLst/>
          </a:prstGeom>
        </p:spPr>
      </p:pic>
      <p:sp>
        <p:nvSpPr>
          <p:cNvPr id="3" name="文本框 2">
            <a:extLst>
              <a:ext uri="{FF2B5EF4-FFF2-40B4-BE49-F238E27FC236}">
                <a16:creationId xmlns:a16="http://schemas.microsoft.com/office/drawing/2014/main" id="{38364D1B-3E32-F6A8-4EE3-3C97B3906B1E}"/>
              </a:ext>
            </a:extLst>
          </p:cNvPr>
          <p:cNvSpPr txBox="1"/>
          <p:nvPr/>
        </p:nvSpPr>
        <p:spPr>
          <a:xfrm>
            <a:off x="1726100" y="2529688"/>
            <a:ext cx="8392283" cy="584775"/>
          </a:xfrm>
          <a:prstGeom prst="rect">
            <a:avLst/>
          </a:prstGeom>
          <a:noFill/>
        </p:spPr>
        <p:txBody>
          <a:bodyPr wrap="square" rtlCol="0">
            <a:spAutoFit/>
          </a:bodyPr>
          <a:lstStyle/>
          <a:p>
            <a:pPr algn="ctr"/>
            <a:r>
              <a:rPr lang="en-US" altLang="zh-CN" sz="1600" b="1" i="1" dirty="0">
                <a:solidFill>
                  <a:schemeClr val="bg1"/>
                </a:solidFill>
                <a:latin typeface="微软雅黑" panose="020B0503020204020204" pitchFamily="34" charset="-122"/>
                <a:ea typeface="微软雅黑" panose="020B0503020204020204" pitchFamily="34" charset="-122"/>
              </a:rPr>
              <a:t>Simulation Modeling and High-Frequency characteristics Optimization of Terahertz Photoconductive Antenna</a:t>
            </a:r>
          </a:p>
        </p:txBody>
      </p:sp>
      <p:pic>
        <p:nvPicPr>
          <p:cNvPr id="9" name="Picture Placeholder 24">
            <a:extLst>
              <a:ext uri="{FF2B5EF4-FFF2-40B4-BE49-F238E27FC236}">
                <a16:creationId xmlns:a16="http://schemas.microsoft.com/office/drawing/2014/main" id="{6B91ADBA-0CE9-B84F-8618-B220544996AC}"/>
              </a:ext>
            </a:extLst>
          </p:cNvPr>
          <p:cNvPicPr>
            <a:picLocks noChangeAspect="1"/>
          </p:cNvPicPr>
          <p:nvPr/>
        </p:nvPicPr>
        <p:blipFill rotWithShape="1">
          <a:blip r:embed="rId9">
            <a:extLst>
              <a:ext uri="{28A0092B-C50C-407E-A947-70E740481C1C}">
                <a14:useLocalDpi xmlns:a14="http://schemas.microsoft.com/office/drawing/2010/main" val="0"/>
              </a:ext>
            </a:extLst>
          </a:blip>
          <a:srcRect l="-5450" t="-91582" r="-7334" b="-89301"/>
          <a:stretch/>
        </p:blipFill>
        <p:spPr>
          <a:xfrm>
            <a:off x="328941" y="502157"/>
            <a:ext cx="3328659" cy="757911"/>
          </a:xfrm>
          <a:prstGeom prst="rect">
            <a:avLst/>
          </a:prstGeom>
        </p:spPr>
      </p:pic>
      <p:sp>
        <p:nvSpPr>
          <p:cNvPr id="12" name="文本框 11">
            <a:extLst>
              <a:ext uri="{FF2B5EF4-FFF2-40B4-BE49-F238E27FC236}">
                <a16:creationId xmlns:a16="http://schemas.microsoft.com/office/drawing/2014/main" id="{C9F99E74-A515-7C4F-BA0E-5995A8282C48}"/>
              </a:ext>
            </a:extLst>
          </p:cNvPr>
          <p:cNvSpPr txBox="1"/>
          <p:nvPr/>
        </p:nvSpPr>
        <p:spPr>
          <a:xfrm>
            <a:off x="4118378" y="4541031"/>
            <a:ext cx="4186383" cy="400110"/>
          </a:xfrm>
          <a:prstGeom prst="rect">
            <a:avLst/>
          </a:prstGeom>
          <a:noFill/>
        </p:spPr>
        <p:txBody>
          <a:bodyPr wrap="square" rtlCol="0">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南京大学现代工程与应用科学学院</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文本框 15">
            <a:extLst>
              <a:ext uri="{FF2B5EF4-FFF2-40B4-BE49-F238E27FC236}">
                <a16:creationId xmlns:a16="http://schemas.microsoft.com/office/drawing/2014/main" id="{727161B7-B6DF-F8AE-A9D7-72DBDB659DCE}"/>
              </a:ext>
            </a:extLst>
          </p:cNvPr>
          <p:cNvSpPr txBox="1"/>
          <p:nvPr/>
        </p:nvSpPr>
        <p:spPr>
          <a:xfrm>
            <a:off x="4118377" y="4941141"/>
            <a:ext cx="4186383" cy="400110"/>
          </a:xfrm>
          <a:prstGeom prst="rect">
            <a:avLst/>
          </a:prstGeom>
          <a:noFill/>
        </p:spPr>
        <p:txBody>
          <a:bodyPr wrap="square" rtlCol="0">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固体微结构物理全国重点实验室</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B9553-13CE-662F-B154-27D42E1AF0FC}"/>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C2FF2ABE-E88D-8C4A-AB9A-39439F1B4215}"/>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C796AEF6-1579-4F4D-4B2E-0AB6E60E0A0D}"/>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AA97C415-7A9A-88F4-80D2-A736E8313C07}"/>
              </a:ext>
            </a:extLst>
          </p:cNvPr>
          <p:cNvCxnSpPr>
            <a:cxnSpLocks/>
          </p:cNvCxnSpPr>
          <p:nvPr/>
        </p:nvCxnSpPr>
        <p:spPr>
          <a:xfrm>
            <a:off x="4340352" y="640271"/>
            <a:ext cx="7668768"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092E6D2D-4D98-19F2-CB8A-266CCEC99E80}"/>
              </a:ext>
            </a:extLst>
          </p:cNvPr>
          <p:cNvSpPr>
            <a:spLocks noGrp="1"/>
          </p:cNvSpPr>
          <p:nvPr>
            <p:custDataLst>
              <p:tags r:id="rId3"/>
            </p:custDataLst>
          </p:nvPr>
        </p:nvSpPr>
        <p:spPr>
          <a:xfrm>
            <a:off x="2056440" y="212679"/>
            <a:ext cx="3395472"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600" dirty="0">
                <a:solidFill>
                  <a:schemeClr val="tx1">
                    <a:lumMod val="65000"/>
                    <a:lumOff val="35000"/>
                  </a:schemeClr>
                </a:solidFill>
              </a:rPr>
              <a:t>太赫兹技术</a:t>
            </a:r>
            <a:endParaRPr lang="zh-CN" altLang="en-US" sz="2600" dirty="0">
              <a:solidFill>
                <a:schemeClr val="tx1">
                  <a:lumMod val="65000"/>
                  <a:lumOff val="35000"/>
                </a:schemeClr>
              </a:solidFill>
              <a:ea typeface="微软雅黑" panose="020B0503020204020204" pitchFamily="34" charset="-122"/>
            </a:endParaRPr>
          </a:p>
        </p:txBody>
      </p:sp>
      <p:grpSp>
        <p:nvGrpSpPr>
          <p:cNvPr id="6" name="组合 5">
            <a:extLst>
              <a:ext uri="{FF2B5EF4-FFF2-40B4-BE49-F238E27FC236}">
                <a16:creationId xmlns:a16="http://schemas.microsoft.com/office/drawing/2014/main" id="{5A7B657C-68C5-A065-35E9-DE12A2AA9189}"/>
              </a:ext>
            </a:extLst>
          </p:cNvPr>
          <p:cNvGrpSpPr/>
          <p:nvPr/>
        </p:nvGrpSpPr>
        <p:grpSpPr>
          <a:xfrm>
            <a:off x="723858" y="3446838"/>
            <a:ext cx="10341998" cy="2339523"/>
            <a:chOff x="723858" y="3874137"/>
            <a:chExt cx="10341998" cy="2339523"/>
          </a:xfrm>
        </p:grpSpPr>
        <p:pic>
          <p:nvPicPr>
            <p:cNvPr id="8" name="图片 7">
              <a:extLst>
                <a:ext uri="{FF2B5EF4-FFF2-40B4-BE49-F238E27FC236}">
                  <a16:creationId xmlns:a16="http://schemas.microsoft.com/office/drawing/2014/main" id="{99E13EC7-DBB1-29EF-B5D9-C34FF7B9036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3858" y="4334060"/>
              <a:ext cx="2642870" cy="1879600"/>
            </a:xfrm>
            <a:prstGeom prst="rect">
              <a:avLst/>
            </a:prstGeom>
          </p:spPr>
        </p:pic>
        <p:pic>
          <p:nvPicPr>
            <p:cNvPr id="9" name="图片 8">
              <a:extLst>
                <a:ext uri="{FF2B5EF4-FFF2-40B4-BE49-F238E27FC236}">
                  <a16:creationId xmlns:a16="http://schemas.microsoft.com/office/drawing/2014/main" id="{52466003-88C9-EEBB-19D4-D7AB26B13C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20442" y="4330083"/>
              <a:ext cx="4488692" cy="1883577"/>
            </a:xfrm>
            <a:prstGeom prst="rect">
              <a:avLst/>
            </a:prstGeom>
          </p:spPr>
        </p:pic>
        <p:sp>
          <p:nvSpPr>
            <p:cNvPr id="11" name="文本框 10">
              <a:extLst>
                <a:ext uri="{FF2B5EF4-FFF2-40B4-BE49-F238E27FC236}">
                  <a16:creationId xmlns:a16="http://schemas.microsoft.com/office/drawing/2014/main" id="{6C84BB92-6AE0-21F9-3566-5FEA668E4AC2}"/>
                </a:ext>
              </a:extLst>
            </p:cNvPr>
            <p:cNvSpPr txBox="1"/>
            <p:nvPr/>
          </p:nvSpPr>
          <p:spPr>
            <a:xfrm>
              <a:off x="925922" y="3874137"/>
              <a:ext cx="2087506" cy="369332"/>
            </a:xfrm>
            <a:prstGeom prst="rect">
              <a:avLst/>
            </a:prstGeom>
            <a:noFill/>
          </p:spPr>
          <p:txBody>
            <a:bodyPr wrap="square">
              <a:spAutoFit/>
            </a:bodyPr>
            <a:lstStyle/>
            <a:p>
              <a:pPr marL="285750" indent="-285750">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Arial" panose="020B0604020202020204" pitchFamily="34" charset="0"/>
                </a:rPr>
                <a:t>新一代无线通信</a:t>
              </a:r>
              <a:endParaRPr lang="zh-CN" altLang="en-US" dirty="0">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F5EAB0E2-5399-E6A9-A1D1-B6E68D8BE518}"/>
                </a:ext>
              </a:extLst>
            </p:cNvPr>
            <p:cNvSpPr txBox="1"/>
            <p:nvPr/>
          </p:nvSpPr>
          <p:spPr>
            <a:xfrm>
              <a:off x="4909477" y="3874137"/>
              <a:ext cx="2628950" cy="369332"/>
            </a:xfrm>
            <a:prstGeom prst="rect">
              <a:avLst/>
            </a:prstGeom>
            <a:noFill/>
          </p:spPr>
          <p:txBody>
            <a:bodyPr wrap="square">
              <a:spAutoFit/>
            </a:bodyPr>
            <a:lstStyle/>
            <a:p>
              <a:pPr marL="285750" indent="-285750">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Arial" panose="020B0604020202020204" pitchFamily="34" charset="0"/>
                </a:rPr>
                <a:t>农作物种子智能识别</a:t>
              </a:r>
              <a:endParaRPr lang="zh-CN" altLang="en-US" dirty="0">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C7510052-6CFE-E205-9BFB-F41972B4852F}"/>
                </a:ext>
              </a:extLst>
            </p:cNvPr>
            <p:cNvSpPr txBox="1"/>
            <p:nvPr/>
          </p:nvSpPr>
          <p:spPr>
            <a:xfrm>
              <a:off x="8978350" y="3874137"/>
              <a:ext cx="2087506" cy="369332"/>
            </a:xfrm>
            <a:prstGeom prst="rect">
              <a:avLst/>
            </a:prstGeom>
            <a:noFill/>
          </p:spPr>
          <p:txBody>
            <a:bodyPr wrap="square">
              <a:spAutoFit/>
            </a:bodyPr>
            <a:lstStyle/>
            <a:p>
              <a:pPr marL="285750" indent="-285750">
                <a:buFont typeface="Wingdings" panose="05000000000000000000" pitchFamily="2" charset="2"/>
                <a:buChar char="ü"/>
              </a:pPr>
              <a:r>
                <a:rPr lang="zh-CN" altLang="en-US" dirty="0">
                  <a:latin typeface="微软雅黑" panose="020B0503020204020204" pitchFamily="34" charset="-122"/>
                  <a:ea typeface="微软雅黑" panose="020B0503020204020204" pitchFamily="34" charset="-122"/>
                  <a:cs typeface="Arial" panose="020B0604020202020204" pitchFamily="34" charset="0"/>
                </a:rPr>
                <a:t>无损检测与成像</a:t>
              </a:r>
              <a:endParaRPr lang="zh-CN" altLang="en-US" dirty="0">
                <a:latin typeface="微软雅黑" panose="020B0503020204020204" pitchFamily="34" charset="-122"/>
                <a:ea typeface="微软雅黑" panose="020B0503020204020204" pitchFamily="34" charset="-122"/>
              </a:endParaRPr>
            </a:p>
          </p:txBody>
        </p:sp>
      </p:grpSp>
      <p:sp>
        <p:nvSpPr>
          <p:cNvPr id="14" name="矩形 13">
            <a:extLst>
              <a:ext uri="{FF2B5EF4-FFF2-40B4-BE49-F238E27FC236}">
                <a16:creationId xmlns:a16="http://schemas.microsoft.com/office/drawing/2014/main" id="{69543005-5F53-EC95-BC64-23FE18FE6181}"/>
              </a:ext>
            </a:extLst>
          </p:cNvPr>
          <p:cNvSpPr/>
          <p:nvPr/>
        </p:nvSpPr>
        <p:spPr>
          <a:xfrm>
            <a:off x="524162" y="5862718"/>
            <a:ext cx="3042261" cy="246221"/>
          </a:xfrm>
          <a:prstGeom prst="rect">
            <a:avLst/>
          </a:prstGeom>
          <a:solidFill>
            <a:schemeClr val="bg1"/>
          </a:solidFill>
        </p:spPr>
        <p:txBody>
          <a:bodyPr wrap="square">
            <a:spAutoFit/>
          </a:bodyPr>
          <a:lstStyle/>
          <a:p>
            <a:pPr algn="ctr"/>
            <a:r>
              <a:rPr lang="en-US" altLang="zh-CN" sz="1000" dirty="0">
                <a:latin typeface="微软雅黑" panose="020B0503020204020204" pitchFamily="34" charset="-122"/>
                <a:ea typeface="微软雅黑" panose="020B0503020204020204" pitchFamily="34" charset="-122"/>
              </a:rPr>
              <a:t>Nature Photonics, 2016, 10(6): 371-379</a:t>
            </a:r>
            <a:endParaRPr lang="zh-CN" altLang="en-US" sz="1000" dirty="0">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E0BC798B-3CB0-2F10-AAE8-9B863418B396}"/>
              </a:ext>
            </a:extLst>
          </p:cNvPr>
          <p:cNvSpPr/>
          <p:nvPr/>
        </p:nvSpPr>
        <p:spPr>
          <a:xfrm>
            <a:off x="4574869" y="5862718"/>
            <a:ext cx="3042261" cy="246221"/>
          </a:xfrm>
          <a:prstGeom prst="rect">
            <a:avLst/>
          </a:prstGeom>
          <a:solidFill>
            <a:schemeClr val="bg1"/>
          </a:solidFill>
        </p:spPr>
        <p:txBody>
          <a:bodyPr wrap="square">
            <a:spAutoFit/>
          </a:bodyPr>
          <a:lstStyle/>
          <a:p>
            <a:pPr algn="ctr"/>
            <a:r>
              <a:rPr lang="en-US" altLang="zh-CN" sz="1000" dirty="0">
                <a:latin typeface="微软雅黑" panose="020B0503020204020204" pitchFamily="34" charset="-122"/>
                <a:ea typeface="微软雅黑" panose="020B0503020204020204" pitchFamily="34" charset="-122"/>
              </a:rPr>
              <a:t>Food Control, 2025, 176: 111290</a:t>
            </a:r>
            <a:endParaRPr lang="zh-CN" altLang="en-US" sz="1000" dirty="0">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id="{1E5EAF6A-058D-1F90-9918-B6044B97E7C8}"/>
              </a:ext>
            </a:extLst>
          </p:cNvPr>
          <p:cNvSpPr/>
          <p:nvPr/>
        </p:nvSpPr>
        <p:spPr>
          <a:xfrm>
            <a:off x="8625575" y="5862717"/>
            <a:ext cx="3042261" cy="246221"/>
          </a:xfrm>
          <a:prstGeom prst="rect">
            <a:avLst/>
          </a:prstGeom>
          <a:solidFill>
            <a:schemeClr val="bg1"/>
          </a:solidFill>
        </p:spPr>
        <p:txBody>
          <a:bodyPr wrap="square">
            <a:spAutoFit/>
          </a:bodyPr>
          <a:lstStyle/>
          <a:p>
            <a:pPr algn="ctr"/>
            <a:r>
              <a:rPr lang="en-US" altLang="zh-CN" sz="1000" dirty="0">
                <a:latin typeface="微软雅黑" panose="020B0503020204020204" pitchFamily="34" charset="-122"/>
                <a:ea typeface="微软雅黑" panose="020B0503020204020204" pitchFamily="34" charset="-122"/>
              </a:rPr>
              <a:t>Optics express, 2013, 21(15): 17800-17805</a:t>
            </a:r>
            <a:endParaRPr lang="zh-CN" altLang="en-US" sz="1000" dirty="0">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53E3EA1A-06BB-6EAD-F7A1-811C4F0C0622}"/>
              </a:ext>
            </a:extLst>
          </p:cNvPr>
          <p:cNvSpPr txBox="1"/>
          <p:nvPr/>
        </p:nvSpPr>
        <p:spPr>
          <a:xfrm>
            <a:off x="1420030" y="6108938"/>
            <a:ext cx="9351938" cy="499624"/>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zh-CN" altLang="en-US" sz="2000" b="1" dirty="0">
                <a:latin typeface="微软雅黑" panose="020B0503020204020204" pitchFamily="34" charset="-122"/>
                <a:ea typeface="微软雅黑" panose="020B0503020204020204" pitchFamily="34" charset="-122"/>
                <a:cs typeface="Arial" panose="020B0604020202020204" pitchFamily="34" charset="0"/>
              </a:rPr>
              <a:t>太赫兹技术在通信、材料表征、医疗、农业、天文、安检等领域有着广泛应用</a:t>
            </a:r>
            <a:endParaRPr lang="en-US" altLang="zh-CN" sz="2000" b="1"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21" name="Picture 15">
            <a:extLst>
              <a:ext uri="{FF2B5EF4-FFF2-40B4-BE49-F238E27FC236}">
                <a16:creationId xmlns:a16="http://schemas.microsoft.com/office/drawing/2014/main" id="{6EC6F909-1F03-EAF0-E64F-3808C956A2E8}"/>
              </a:ext>
            </a:extLst>
          </p:cNvPr>
          <p:cNvPicPr>
            <a:picLocks/>
          </p:cNvPicPr>
          <p:nvPr/>
        </p:nvPicPr>
        <p:blipFill>
          <a:blip r:embed="rId8">
            <a:extLst>
              <a:ext uri="{28A0092B-C50C-407E-A947-70E740481C1C}">
                <a14:useLocalDpi xmlns:a14="http://schemas.microsoft.com/office/drawing/2010/main" val="0"/>
              </a:ext>
            </a:extLst>
          </a:blip>
          <a:srcRect r="33691"/>
          <a:stretch>
            <a:fillRect/>
          </a:stretch>
        </p:blipFill>
        <p:spPr bwMode="auto">
          <a:xfrm>
            <a:off x="8637064" y="3902784"/>
            <a:ext cx="2828958" cy="1883576"/>
          </a:xfrm>
          <a:prstGeom prst="rect">
            <a:avLst/>
          </a:prstGeom>
          <a:noFill/>
          <a:ln>
            <a:noFill/>
          </a:ln>
        </p:spPr>
      </p:pic>
      <p:pic>
        <p:nvPicPr>
          <p:cNvPr id="23" name="图片 22">
            <a:extLst>
              <a:ext uri="{FF2B5EF4-FFF2-40B4-BE49-F238E27FC236}">
                <a16:creationId xmlns:a16="http://schemas.microsoft.com/office/drawing/2014/main" id="{38DED50C-101A-358E-D4F5-57B91BE46D90}"/>
              </a:ext>
            </a:extLst>
          </p:cNvPr>
          <p:cNvPicPr>
            <a:picLocks noChangeAspect="1"/>
          </p:cNvPicPr>
          <p:nvPr/>
        </p:nvPicPr>
        <p:blipFill>
          <a:blip r:embed="rId9"/>
          <a:stretch>
            <a:fillRect/>
          </a:stretch>
        </p:blipFill>
        <p:spPr>
          <a:xfrm>
            <a:off x="4666940" y="883260"/>
            <a:ext cx="6891528" cy="2241001"/>
          </a:xfrm>
          <a:prstGeom prst="rect">
            <a:avLst/>
          </a:prstGeom>
        </p:spPr>
      </p:pic>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CBED30D5-8F8F-38C0-F35B-D92E6E8E459B}"/>
                  </a:ext>
                </a:extLst>
              </p:cNvPr>
              <p:cNvSpPr txBox="1"/>
              <p:nvPr/>
            </p:nvSpPr>
            <p:spPr>
              <a:xfrm>
                <a:off x="827749" y="1100218"/>
                <a:ext cx="4081728" cy="1884618"/>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u"/>
                  <a:tabLst/>
                  <a:defRPr/>
                </a:pPr>
                <a14:m>
                  <m:oMath xmlns:m="http://schemas.openxmlformats.org/officeDocument/2006/math">
                    <m:sSup>
                      <m:sSupPr>
                        <m:ctrlP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ctrlPr>
                      </m:sSupPr>
                      <m:e>
                        <m: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10</m:t>
                        </m:r>
                      </m:e>
                      <m:sup>
                        <m: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11</m:t>
                        </m:r>
                      </m:sup>
                    </m:sSup>
                    <m: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m:t>
                    </m:r>
                    <m:sSup>
                      <m:sSupPr>
                        <m:ctrlP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ctrlPr>
                      </m:sSupPr>
                      <m:e>
                        <m: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10</m:t>
                        </m:r>
                      </m:e>
                      <m:sup>
                        <m: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13</m:t>
                        </m:r>
                      </m:sup>
                    </m:sSup>
                    <m: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 </m:t>
                    </m:r>
                    <m:r>
                      <m:rPr>
                        <m:sty m:val="p"/>
                      </m:rP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Hz</m:t>
                    </m:r>
                  </m:oMath>
                </a14:m>
                <a:endParaRPr kumimoji="0" lang="en-US" altLang="zh-CN" sz="2000" b="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u"/>
                  <a:tabLst/>
                  <a:defRPr/>
                </a:pPr>
                <a14:m>
                  <m:oMath xmlns:m="http://schemas.openxmlformats.org/officeDocument/2006/math">
                    <m: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0.03−3 </m:t>
                    </m:r>
                    <m:r>
                      <m:rPr>
                        <m:sty m:val="p"/>
                      </m:rPr>
                      <a:rPr kumimoji="0" lang="en-US" altLang="zh-CN" sz="2000" b="0" i="0" u="none" strike="noStrike" kern="1200" cap="none" spc="0" normalizeH="0" baseline="0" noProof="0" smtClean="0">
                        <a:ln>
                          <a:noFill/>
                        </a:ln>
                        <a:solidFill>
                          <a:prstClr val="black"/>
                        </a:solidFill>
                        <a:effectLst/>
                        <a:uLnTx/>
                        <a:uFillTx/>
                        <a:latin typeface="Cambria Math" panose="02040503050406030204" pitchFamily="18" charset="0"/>
                        <a:ea typeface="微软雅黑" panose="020B0503020204020204" pitchFamily="34" charset="-122"/>
                        <a:cs typeface="Arial" panose="020B0604020202020204" pitchFamily="34" charset="0"/>
                      </a:rPr>
                      <m:t>mm</m:t>
                    </m:r>
                  </m:oMath>
                </a14:m>
                <a:endParaRPr kumimoji="0" lang="en-US" altLang="zh-CN" sz="2000" b="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p"/>
                  <a:tabLst/>
                  <a:defRPr/>
                </a:pPr>
                <a:r>
                  <a:rPr lang="zh-CN"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电</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子学 </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 </a:t>
                </a:r>
                <a:r>
                  <a:rPr lang="zh-CN"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光</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rPr>
                  <a:t>子学</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342900" marR="0" lvl="0" indent="-342900" algn="l" defTabSz="914400" rtl="0" eaLnBrk="1" fontAlgn="auto" latinLnBrk="0" hangingPunct="1">
                  <a:lnSpc>
                    <a:spcPct val="150000"/>
                  </a:lnSpc>
                  <a:spcBef>
                    <a:spcPts val="0"/>
                  </a:spcBef>
                  <a:spcAft>
                    <a:spcPts val="0"/>
                  </a:spcAft>
                  <a:buClrTx/>
                  <a:buSzTx/>
                  <a:buFont typeface="Wingdings" panose="05000000000000000000" pitchFamily="2" charset="2"/>
                  <a:buChar char="p"/>
                  <a:tabLst/>
                  <a:defRPr/>
                </a:pPr>
                <a:r>
                  <a:rPr lang="zh-CN" altLang="en-US" sz="2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低光子能量、强穿透性</a:t>
                </a:r>
                <a:endParaRPr kumimoji="0" lang="zh-CN" altLang="en-US" sz="200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mc:Choice>
        <mc:Fallback xmlns="">
          <p:sp>
            <p:nvSpPr>
              <p:cNvPr id="26" name="文本框 25">
                <a:extLst>
                  <a:ext uri="{FF2B5EF4-FFF2-40B4-BE49-F238E27FC236}">
                    <a16:creationId xmlns:a16="http://schemas.microsoft.com/office/drawing/2014/main" id="{CBED30D5-8F8F-38C0-F35B-D92E6E8E459B}"/>
                  </a:ext>
                </a:extLst>
              </p:cNvPr>
              <p:cNvSpPr txBox="1">
                <a:spLocks noRot="1" noChangeAspect="1" noMove="1" noResize="1" noEditPoints="1" noAdjustHandles="1" noChangeArrowheads="1" noChangeShapeType="1" noTextEdit="1"/>
              </p:cNvSpPr>
              <p:nvPr/>
            </p:nvSpPr>
            <p:spPr>
              <a:xfrm>
                <a:off x="827749" y="1100218"/>
                <a:ext cx="4081728" cy="1884618"/>
              </a:xfrm>
              <a:prstGeom prst="rect">
                <a:avLst/>
              </a:prstGeom>
              <a:blipFill>
                <a:blip r:embed="rId10"/>
                <a:stretch>
                  <a:fillRect l="-1345" b="-4516"/>
                </a:stretch>
              </a:blipFill>
            </p:spPr>
            <p:txBody>
              <a:bodyPr/>
              <a:lstStyle/>
              <a:p>
                <a:r>
                  <a:rPr lang="zh-CN" altLang="en-US">
                    <a:noFill/>
                  </a:rPr>
                  <a:t> </a:t>
                </a:r>
              </a:p>
            </p:txBody>
          </p:sp>
        </mc:Fallback>
      </mc:AlternateContent>
      <p:sp>
        <p:nvSpPr>
          <p:cNvPr id="18" name="文本框 17">
            <a:extLst>
              <a:ext uri="{FF2B5EF4-FFF2-40B4-BE49-F238E27FC236}">
                <a16:creationId xmlns:a16="http://schemas.microsoft.com/office/drawing/2014/main" id="{376DB28F-D506-E6A7-EE35-C33FD66F89F7}"/>
              </a:ext>
            </a:extLst>
          </p:cNvPr>
          <p:cNvSpPr txBox="1"/>
          <p:nvPr/>
        </p:nvSpPr>
        <p:spPr>
          <a:xfrm>
            <a:off x="11593830" y="6343650"/>
            <a:ext cx="184731" cy="369332"/>
          </a:xfrm>
          <a:prstGeom prst="rect">
            <a:avLst/>
          </a:prstGeom>
          <a:noFill/>
        </p:spPr>
        <p:txBody>
          <a:bodyPr wrap="none" rtlCol="0">
            <a:spAutoFit/>
          </a:bodyPr>
          <a:lstStyle/>
          <a:p>
            <a:endParaRPr lang="zh-CN" altLang="en-US" dirty="0"/>
          </a:p>
        </p:txBody>
      </p:sp>
      <p:sp>
        <p:nvSpPr>
          <p:cNvPr id="20" name="灯片编号占位符 19">
            <a:extLst>
              <a:ext uri="{FF2B5EF4-FFF2-40B4-BE49-F238E27FC236}">
                <a16:creationId xmlns:a16="http://schemas.microsoft.com/office/drawing/2014/main" id="{0D605EBD-743F-080E-4A67-9D575424063B}"/>
              </a:ext>
            </a:extLst>
          </p:cNvPr>
          <p:cNvSpPr>
            <a:spLocks noGrp="1"/>
          </p:cNvSpPr>
          <p:nvPr>
            <p:ph type="sldNum" sz="quarter" idx="12"/>
          </p:nvPr>
        </p:nvSpPr>
        <p:spPr/>
        <p:txBody>
          <a:bodyPr/>
          <a:lstStyle/>
          <a:p>
            <a:fld id="{49AE70B2-8BF9-45C0-BB95-33D1B9D3A854}" type="slidenum">
              <a:rPr lang="zh-CN" altLang="en-US" smtClean="0"/>
              <a:t>1</a:t>
            </a:fld>
            <a:endParaRPr lang="zh-CN" altLang="en-US" dirty="0"/>
          </a:p>
        </p:txBody>
      </p:sp>
    </p:spTree>
    <p:custDataLst>
      <p:tags r:id="rId1"/>
    </p:custDataLst>
    <p:extLst>
      <p:ext uri="{BB962C8B-B14F-4D97-AF65-F5344CB8AC3E}">
        <p14:creationId xmlns:p14="http://schemas.microsoft.com/office/powerpoint/2010/main" val="33794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96B63-A1C1-76C3-96E4-E80F184ACBD1}"/>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90F55E33-54B5-4C35-6B27-E8DC30A01814}"/>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7DB84FEC-C517-1E93-1AB2-CB375E1271F2}"/>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BEADB076-101A-0237-9658-4B5AC2ED5008}"/>
              </a:ext>
            </a:extLst>
          </p:cNvPr>
          <p:cNvCxnSpPr>
            <a:cxnSpLocks/>
          </p:cNvCxnSpPr>
          <p:nvPr/>
        </p:nvCxnSpPr>
        <p:spPr>
          <a:xfrm>
            <a:off x="5278691" y="640271"/>
            <a:ext cx="6730429"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7A4D3706-31A9-FCA3-5FBE-D60F36C13C06}"/>
              </a:ext>
            </a:extLst>
          </p:cNvPr>
          <p:cNvSpPr>
            <a:spLocks noGrp="1"/>
          </p:cNvSpPr>
          <p:nvPr>
            <p:custDataLst>
              <p:tags r:id="rId3"/>
            </p:custDataLst>
          </p:nvPr>
        </p:nvSpPr>
        <p:spPr>
          <a:xfrm>
            <a:off x="1883219" y="231267"/>
            <a:ext cx="3395472"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600" dirty="0">
                <a:solidFill>
                  <a:schemeClr val="tx1">
                    <a:lumMod val="65000"/>
                    <a:lumOff val="35000"/>
                  </a:schemeClr>
                </a:solidFill>
                <a:ea typeface="微软雅黑" panose="020B0503020204020204" pitchFamily="34" charset="-122"/>
              </a:rPr>
              <a:t>太赫兹光电导天线</a:t>
            </a:r>
          </a:p>
        </p:txBody>
      </p:sp>
      <p:pic>
        <p:nvPicPr>
          <p:cNvPr id="7" name="图片 6">
            <a:extLst>
              <a:ext uri="{FF2B5EF4-FFF2-40B4-BE49-F238E27FC236}">
                <a16:creationId xmlns:a16="http://schemas.microsoft.com/office/drawing/2014/main" id="{2CCEB066-3A33-DA2A-ED8D-13CD02C0176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7213" y="1295400"/>
            <a:ext cx="4985366" cy="3408244"/>
          </a:xfrm>
          <a:prstGeom prst="rect">
            <a:avLst/>
          </a:prstGeom>
          <a:noFill/>
          <a:ln>
            <a:noFill/>
          </a:ln>
        </p:spPr>
      </p:pic>
      <p:sp>
        <p:nvSpPr>
          <p:cNvPr id="29" name="文本框 28">
            <a:extLst>
              <a:ext uri="{FF2B5EF4-FFF2-40B4-BE49-F238E27FC236}">
                <a16:creationId xmlns:a16="http://schemas.microsoft.com/office/drawing/2014/main" id="{9E442AFB-19ED-1E2A-3E8B-137646178209}"/>
              </a:ext>
            </a:extLst>
          </p:cNvPr>
          <p:cNvSpPr txBox="1"/>
          <p:nvPr/>
        </p:nvSpPr>
        <p:spPr>
          <a:xfrm>
            <a:off x="515069" y="5353268"/>
            <a:ext cx="4228656" cy="923330"/>
          </a:xfrm>
          <a:prstGeom prst="rect">
            <a:avLst/>
          </a:prstGeom>
          <a:solidFill>
            <a:srgbClr val="FFE5F2">
              <a:alpha val="29804"/>
            </a:srgbClr>
          </a:solidFill>
          <a:ln w="38100">
            <a:solidFill>
              <a:srgbClr val="8C4BA0"/>
            </a:solidFill>
          </a:ln>
        </p:spPr>
        <p:txBody>
          <a:bodyPr wrap="square">
            <a:spAutoFit/>
          </a:bodyPr>
          <a:lstStyle/>
          <a:p>
            <a:pPr marL="285750" indent="-285750">
              <a:buFont typeface="Wingdings" panose="05000000000000000000" pitchFamily="2" charset="2"/>
              <a:buChar char="l"/>
            </a:pPr>
            <a:r>
              <a:rPr lang="zh-CN" altLang="en-US" sz="1800" b="1" dirty="0">
                <a:latin typeface="微软雅黑" panose="020B0503020204020204" pitchFamily="34" charset="-122"/>
                <a:ea typeface="微软雅黑" panose="020B0503020204020204" pitchFamily="34" charset="-122"/>
              </a:rPr>
              <a:t>同时辐射和探测太赫兹</a:t>
            </a:r>
            <a:endParaRPr lang="en-US" altLang="zh-CN" sz="18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endParaRPr lang="en-US" altLang="zh-CN" sz="18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1800" b="1" dirty="0">
                <a:latin typeface="微软雅黑" panose="020B0503020204020204" pitchFamily="34" charset="-122"/>
                <a:ea typeface="微软雅黑" panose="020B0503020204020204" pitchFamily="34" charset="-122"/>
              </a:rPr>
              <a:t>制造工艺成熟、性能优越、调控简单</a:t>
            </a:r>
            <a:endParaRPr lang="en-US" altLang="zh-CN" sz="1800" b="1" dirty="0">
              <a:latin typeface="微软雅黑" panose="020B0503020204020204" pitchFamily="34" charset="-122"/>
              <a:ea typeface="微软雅黑" panose="020B0503020204020204" pitchFamily="34" charset="-122"/>
            </a:endParaRPr>
          </a:p>
        </p:txBody>
      </p:sp>
      <p:grpSp>
        <p:nvGrpSpPr>
          <p:cNvPr id="8" name="组合 7">
            <a:extLst>
              <a:ext uri="{FF2B5EF4-FFF2-40B4-BE49-F238E27FC236}">
                <a16:creationId xmlns:a16="http://schemas.microsoft.com/office/drawing/2014/main" id="{4B67CE31-2328-3A75-55E1-1AFEE0531975}"/>
              </a:ext>
            </a:extLst>
          </p:cNvPr>
          <p:cNvGrpSpPr/>
          <p:nvPr/>
        </p:nvGrpSpPr>
        <p:grpSpPr>
          <a:xfrm>
            <a:off x="5177544" y="3077057"/>
            <a:ext cx="6831576" cy="1647851"/>
            <a:chOff x="5278691" y="3774064"/>
            <a:chExt cx="6646096" cy="1603112"/>
          </a:xfrm>
        </p:grpSpPr>
        <p:pic>
          <p:nvPicPr>
            <p:cNvPr id="4" name="Picture 1">
              <a:extLst>
                <a:ext uri="{FF2B5EF4-FFF2-40B4-BE49-F238E27FC236}">
                  <a16:creationId xmlns:a16="http://schemas.microsoft.com/office/drawing/2014/main" id="{542061AE-69B6-2BC7-AEEA-46BE181BBEF1}"/>
                </a:ext>
              </a:extLst>
            </p:cNvPr>
            <p:cNvPicPr>
              <a:picLocks noChangeAspect="1"/>
            </p:cNvPicPr>
            <p:nvPr/>
          </p:nvPicPr>
          <p:blipFill>
            <a:blip r:embed="rId7" cstate="print">
              <a:extLst>
                <a:ext uri="{28A0092B-C50C-407E-A947-70E740481C1C}">
                  <a14:useLocalDpi xmlns:a14="http://schemas.microsoft.com/office/drawing/2010/main" val="0"/>
                </a:ext>
              </a:extLst>
            </a:blip>
            <a:srcRect l="7086" r="16518" b="49544"/>
            <a:stretch>
              <a:fillRect/>
            </a:stretch>
          </p:blipFill>
          <p:spPr>
            <a:xfrm>
              <a:off x="5278691" y="3774064"/>
              <a:ext cx="3257955" cy="1582424"/>
            </a:xfrm>
            <a:prstGeom prst="rect">
              <a:avLst/>
            </a:prstGeom>
          </p:spPr>
        </p:pic>
        <p:pic>
          <p:nvPicPr>
            <p:cNvPr id="6" name="Picture 1">
              <a:extLst>
                <a:ext uri="{FF2B5EF4-FFF2-40B4-BE49-F238E27FC236}">
                  <a16:creationId xmlns:a16="http://schemas.microsoft.com/office/drawing/2014/main" id="{AFDCB168-E219-1D97-DE67-150CC8F95CA1}"/>
                </a:ext>
              </a:extLst>
            </p:cNvPr>
            <p:cNvPicPr>
              <a:picLocks noChangeAspect="1"/>
            </p:cNvPicPr>
            <p:nvPr/>
          </p:nvPicPr>
          <p:blipFill>
            <a:blip r:embed="rId7" cstate="print">
              <a:extLst>
                <a:ext uri="{28A0092B-C50C-407E-A947-70E740481C1C}">
                  <a14:useLocalDpi xmlns:a14="http://schemas.microsoft.com/office/drawing/2010/main" val="0"/>
                </a:ext>
              </a:extLst>
            </a:blip>
            <a:srcRect l="7167" t="49544" r="16438"/>
            <a:stretch>
              <a:fillRect/>
            </a:stretch>
          </p:blipFill>
          <p:spPr>
            <a:xfrm>
              <a:off x="8666832" y="3794752"/>
              <a:ext cx="3257955" cy="1582424"/>
            </a:xfrm>
            <a:prstGeom prst="rect">
              <a:avLst/>
            </a:prstGeom>
          </p:spPr>
        </p:pic>
      </p:grpSp>
      <p:grpSp>
        <p:nvGrpSpPr>
          <p:cNvPr id="9" name="组合 8">
            <a:extLst>
              <a:ext uri="{FF2B5EF4-FFF2-40B4-BE49-F238E27FC236}">
                <a16:creationId xmlns:a16="http://schemas.microsoft.com/office/drawing/2014/main" id="{2544B77A-7B54-80D4-C508-634401FEF67F}"/>
              </a:ext>
            </a:extLst>
          </p:cNvPr>
          <p:cNvGrpSpPr/>
          <p:nvPr/>
        </p:nvGrpSpPr>
        <p:grpSpPr>
          <a:xfrm>
            <a:off x="5109879" y="1233708"/>
            <a:ext cx="6899241" cy="1626586"/>
            <a:chOff x="262823" y="5220866"/>
            <a:chExt cx="6154205" cy="1450934"/>
          </a:xfrm>
        </p:grpSpPr>
        <p:grpSp>
          <p:nvGrpSpPr>
            <p:cNvPr id="10" name="组合 9">
              <a:extLst>
                <a:ext uri="{FF2B5EF4-FFF2-40B4-BE49-F238E27FC236}">
                  <a16:creationId xmlns:a16="http://schemas.microsoft.com/office/drawing/2014/main" id="{A00B4AE6-1FE9-F102-15CF-15B4214EC55C}"/>
                </a:ext>
              </a:extLst>
            </p:cNvPr>
            <p:cNvGrpSpPr/>
            <p:nvPr/>
          </p:nvGrpSpPr>
          <p:grpSpPr>
            <a:xfrm>
              <a:off x="612169" y="5220866"/>
              <a:ext cx="5804859" cy="1450934"/>
              <a:chOff x="1121030" y="5145847"/>
              <a:chExt cx="4566711" cy="1450934"/>
            </a:xfrm>
          </p:grpSpPr>
          <p:sp>
            <p:nvSpPr>
              <p:cNvPr id="18" name="流程图: 合并 17">
                <a:extLst>
                  <a:ext uri="{FF2B5EF4-FFF2-40B4-BE49-F238E27FC236}">
                    <a16:creationId xmlns:a16="http://schemas.microsoft.com/office/drawing/2014/main" id="{2CD17051-4F62-1401-AA4A-EF92317DA185}"/>
                  </a:ext>
                </a:extLst>
              </p:cNvPr>
              <p:cNvSpPr/>
              <p:nvPr/>
            </p:nvSpPr>
            <p:spPr>
              <a:xfrm rot="16200000">
                <a:off x="2631426" y="5226597"/>
                <a:ext cx="657351" cy="757367"/>
              </a:xfrm>
              <a:prstGeom prst="flowChartMerge">
                <a:avLst/>
              </a:prstGeom>
              <a:solidFill>
                <a:srgbClr val="FFBA5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19" name="流程图: 合并 18">
                <a:extLst>
                  <a:ext uri="{FF2B5EF4-FFF2-40B4-BE49-F238E27FC236}">
                    <a16:creationId xmlns:a16="http://schemas.microsoft.com/office/drawing/2014/main" id="{B7A76CF9-268D-FFA4-ACB2-71D9110549F6}"/>
                  </a:ext>
                </a:extLst>
              </p:cNvPr>
              <p:cNvSpPr/>
              <p:nvPr/>
            </p:nvSpPr>
            <p:spPr>
              <a:xfrm rot="5400000" flipH="1">
                <a:off x="3325698" y="5226597"/>
                <a:ext cx="657351" cy="757367"/>
              </a:xfrm>
              <a:prstGeom prst="flowChartMerge">
                <a:avLst/>
              </a:prstGeom>
              <a:solidFill>
                <a:srgbClr val="FFBA5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20" name="等腰三角形 19">
                <a:extLst>
                  <a:ext uri="{FF2B5EF4-FFF2-40B4-BE49-F238E27FC236}">
                    <a16:creationId xmlns:a16="http://schemas.microsoft.com/office/drawing/2014/main" id="{E27CAB48-0B65-1682-F191-FED473EFEF34}"/>
                  </a:ext>
                </a:extLst>
              </p:cNvPr>
              <p:cNvSpPr/>
              <p:nvPr/>
            </p:nvSpPr>
            <p:spPr>
              <a:xfrm rot="5400000" flipH="1">
                <a:off x="4454576" y="5264658"/>
                <a:ext cx="645042" cy="693555"/>
              </a:xfrm>
              <a:prstGeom prst="triangle">
                <a:avLst/>
              </a:prstGeom>
              <a:solidFill>
                <a:srgbClr val="FFBA5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22" name="矩形 21">
                <a:extLst>
                  <a:ext uri="{FF2B5EF4-FFF2-40B4-BE49-F238E27FC236}">
                    <a16:creationId xmlns:a16="http://schemas.microsoft.com/office/drawing/2014/main" id="{A47F35C6-5774-A5DD-66BA-44C8BADC864D}"/>
                  </a:ext>
                </a:extLst>
              </p:cNvPr>
              <p:cNvSpPr/>
              <p:nvPr/>
            </p:nvSpPr>
            <p:spPr>
              <a:xfrm flipH="1">
                <a:off x="4320948" y="5145847"/>
                <a:ext cx="110395" cy="971107"/>
              </a:xfrm>
              <a:prstGeom prst="rect">
                <a:avLst/>
              </a:prstGeom>
              <a:solidFill>
                <a:srgbClr val="FFFFFF">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23" name="等腰三角形 22">
                <a:extLst>
                  <a:ext uri="{FF2B5EF4-FFF2-40B4-BE49-F238E27FC236}">
                    <a16:creationId xmlns:a16="http://schemas.microsoft.com/office/drawing/2014/main" id="{C9526F95-362D-76A9-B9FB-BF9733299917}"/>
                  </a:ext>
                </a:extLst>
              </p:cNvPr>
              <p:cNvSpPr/>
              <p:nvPr/>
            </p:nvSpPr>
            <p:spPr>
              <a:xfrm rot="16200000">
                <a:off x="1452145" y="5264658"/>
                <a:ext cx="645042" cy="693555"/>
              </a:xfrm>
              <a:prstGeom prst="triangle">
                <a:avLst/>
              </a:prstGeom>
              <a:solidFill>
                <a:srgbClr val="FFBA5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26" name="任意多边形: 形状 25">
                <a:extLst>
                  <a:ext uri="{FF2B5EF4-FFF2-40B4-BE49-F238E27FC236}">
                    <a16:creationId xmlns:a16="http://schemas.microsoft.com/office/drawing/2014/main" id="{465AE126-6BA6-8283-BEA7-F190C8655AF0}"/>
                  </a:ext>
                </a:extLst>
              </p:cNvPr>
              <p:cNvSpPr/>
              <p:nvPr/>
            </p:nvSpPr>
            <p:spPr>
              <a:xfrm>
                <a:off x="1416044" y="5332670"/>
                <a:ext cx="237574" cy="517452"/>
              </a:xfrm>
              <a:custGeom>
                <a:avLst/>
                <a:gdLst>
                  <a:gd name="csX0" fmla="*/ 24816 w 297718"/>
                  <a:gd name="csY0" fmla="*/ 0 h 517452"/>
                  <a:gd name="csX1" fmla="*/ 297718 w 297718"/>
                  <a:gd name="csY1" fmla="*/ 258726 h 517452"/>
                  <a:gd name="csX2" fmla="*/ 24816 w 297718"/>
                  <a:gd name="csY2" fmla="*/ 517452 h 517452"/>
                  <a:gd name="csX3" fmla="*/ 0 w 297718"/>
                  <a:gd name="csY3" fmla="*/ 515081 h 517452"/>
                  <a:gd name="csX4" fmla="*/ 0 w 297718"/>
                  <a:gd name="csY4" fmla="*/ 2372 h 517452"/>
                </a:gdLst>
                <a:ahLst/>
                <a:cxnLst>
                  <a:cxn ang="0">
                    <a:pos x="csX0" y="csY0"/>
                  </a:cxn>
                  <a:cxn ang="0">
                    <a:pos x="csX1" y="csY1"/>
                  </a:cxn>
                  <a:cxn ang="0">
                    <a:pos x="csX2" y="csY2"/>
                  </a:cxn>
                  <a:cxn ang="0">
                    <a:pos x="csX3" y="csY3"/>
                  </a:cxn>
                  <a:cxn ang="0">
                    <a:pos x="csX4" y="csY4"/>
                  </a:cxn>
                </a:cxnLst>
                <a:rect l="l" t="t" r="r" b="b"/>
                <a:pathLst>
                  <a:path w="297718" h="517452">
                    <a:moveTo>
                      <a:pt x="24816" y="0"/>
                    </a:moveTo>
                    <a:cubicBezTo>
                      <a:pt x="175536" y="0"/>
                      <a:pt x="297718" y="115836"/>
                      <a:pt x="297718" y="258726"/>
                    </a:cubicBezTo>
                    <a:cubicBezTo>
                      <a:pt x="297718" y="401616"/>
                      <a:pt x="175536" y="517452"/>
                      <a:pt x="24816" y="517452"/>
                    </a:cubicBezTo>
                    <a:lnTo>
                      <a:pt x="0" y="515081"/>
                    </a:lnTo>
                    <a:lnTo>
                      <a:pt x="0" y="2372"/>
                    </a:lnTo>
                    <a:close/>
                  </a:path>
                </a:pathLst>
              </a:custGeom>
              <a:solidFill>
                <a:srgbClr val="56CA95">
                  <a:lumMod val="60000"/>
                  <a:lumOff val="40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endParaRPr>
              </a:p>
            </p:txBody>
          </p:sp>
          <p:sp>
            <p:nvSpPr>
              <p:cNvPr id="28" name="文本框 27">
                <a:extLst>
                  <a:ext uri="{FF2B5EF4-FFF2-40B4-BE49-F238E27FC236}">
                    <a16:creationId xmlns:a16="http://schemas.microsoft.com/office/drawing/2014/main" id="{89CA0D9D-A7E7-B75F-77A0-9C7E40EF3F5E}"/>
                  </a:ext>
                </a:extLst>
              </p:cNvPr>
              <p:cNvSpPr txBox="1"/>
              <p:nvPr/>
            </p:nvSpPr>
            <p:spPr>
              <a:xfrm>
                <a:off x="1121030" y="5863754"/>
                <a:ext cx="767458"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000000"/>
                    </a:solidFill>
                    <a:effectLst/>
                    <a:uLnTx/>
                    <a:uFillTx/>
                    <a:latin typeface="微软雅黑"/>
                  </a:rPr>
                  <a:t>PCA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000000"/>
                    </a:solidFill>
                    <a:effectLst/>
                    <a:uLnTx/>
                    <a:uFillTx/>
                    <a:latin typeface="微软雅黑"/>
                  </a:rPr>
                  <a:t>emitter</a:t>
                </a:r>
                <a:endParaRPr kumimoji="0" lang="zh-CN" altLang="en-US" sz="1200" b="0" i="0" u="none" strike="noStrike" kern="0" cap="none" spc="0" normalizeH="0" baseline="0" noProof="0" dirty="0">
                  <a:ln>
                    <a:noFill/>
                  </a:ln>
                  <a:solidFill>
                    <a:srgbClr val="000000"/>
                  </a:solidFill>
                  <a:effectLst/>
                  <a:uLnTx/>
                  <a:uFillTx/>
                  <a:latin typeface="微软雅黑"/>
                </a:endParaRPr>
              </a:p>
            </p:txBody>
          </p:sp>
          <p:sp>
            <p:nvSpPr>
              <p:cNvPr id="30" name="任意多边形: 形状 29">
                <a:extLst>
                  <a:ext uri="{FF2B5EF4-FFF2-40B4-BE49-F238E27FC236}">
                    <a16:creationId xmlns:a16="http://schemas.microsoft.com/office/drawing/2014/main" id="{334110A5-2404-B94E-C9CF-E3E84EF321C2}"/>
                  </a:ext>
                </a:extLst>
              </p:cNvPr>
              <p:cNvSpPr/>
              <p:nvPr/>
            </p:nvSpPr>
            <p:spPr>
              <a:xfrm flipH="1">
                <a:off x="4914177" y="5332670"/>
                <a:ext cx="209697" cy="517452"/>
              </a:xfrm>
              <a:custGeom>
                <a:avLst/>
                <a:gdLst>
                  <a:gd name="csX0" fmla="*/ 24816 w 297718"/>
                  <a:gd name="csY0" fmla="*/ 0 h 517452"/>
                  <a:gd name="csX1" fmla="*/ 297718 w 297718"/>
                  <a:gd name="csY1" fmla="*/ 258726 h 517452"/>
                  <a:gd name="csX2" fmla="*/ 24816 w 297718"/>
                  <a:gd name="csY2" fmla="*/ 517452 h 517452"/>
                  <a:gd name="csX3" fmla="*/ 0 w 297718"/>
                  <a:gd name="csY3" fmla="*/ 515081 h 517452"/>
                  <a:gd name="csX4" fmla="*/ 0 w 297718"/>
                  <a:gd name="csY4" fmla="*/ 2372 h 517452"/>
                </a:gdLst>
                <a:ahLst/>
                <a:cxnLst>
                  <a:cxn ang="0">
                    <a:pos x="csX0" y="csY0"/>
                  </a:cxn>
                  <a:cxn ang="0">
                    <a:pos x="csX1" y="csY1"/>
                  </a:cxn>
                  <a:cxn ang="0">
                    <a:pos x="csX2" y="csY2"/>
                  </a:cxn>
                  <a:cxn ang="0">
                    <a:pos x="csX3" y="csY3"/>
                  </a:cxn>
                  <a:cxn ang="0">
                    <a:pos x="csX4" y="csY4"/>
                  </a:cxn>
                </a:cxnLst>
                <a:rect l="l" t="t" r="r" b="b"/>
                <a:pathLst>
                  <a:path w="297718" h="517452">
                    <a:moveTo>
                      <a:pt x="24816" y="0"/>
                    </a:moveTo>
                    <a:cubicBezTo>
                      <a:pt x="175536" y="0"/>
                      <a:pt x="297718" y="115836"/>
                      <a:pt x="297718" y="258726"/>
                    </a:cubicBezTo>
                    <a:cubicBezTo>
                      <a:pt x="297718" y="401616"/>
                      <a:pt x="175536" y="517452"/>
                      <a:pt x="24816" y="517452"/>
                    </a:cubicBezTo>
                    <a:lnTo>
                      <a:pt x="0" y="515081"/>
                    </a:lnTo>
                    <a:lnTo>
                      <a:pt x="0" y="2372"/>
                    </a:lnTo>
                    <a:close/>
                  </a:path>
                </a:pathLst>
              </a:custGeom>
              <a:solidFill>
                <a:srgbClr val="56CA95">
                  <a:lumMod val="60000"/>
                  <a:lumOff val="40000"/>
                </a:srgbClr>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endParaRPr>
              </a:p>
            </p:txBody>
          </p:sp>
          <p:cxnSp>
            <p:nvCxnSpPr>
              <p:cNvPr id="31" name="直接连接符 30">
                <a:extLst>
                  <a:ext uri="{FF2B5EF4-FFF2-40B4-BE49-F238E27FC236}">
                    <a16:creationId xmlns:a16="http://schemas.microsoft.com/office/drawing/2014/main" id="{DE8F6368-CF83-F769-B88C-3E1EF9C8B299}"/>
                  </a:ext>
                </a:extLst>
              </p:cNvPr>
              <p:cNvCxnSpPr>
                <a:cxnSpLocks/>
              </p:cNvCxnSpPr>
              <p:nvPr/>
            </p:nvCxnSpPr>
            <p:spPr>
              <a:xfrm>
                <a:off x="5141858" y="5591396"/>
                <a:ext cx="545883" cy="0"/>
              </a:xfrm>
              <a:prstGeom prst="line">
                <a:avLst/>
              </a:prstGeom>
              <a:noFill/>
              <a:ln w="19050" cap="flat" cmpd="sng" algn="ctr">
                <a:solidFill>
                  <a:srgbClr val="FF0000"/>
                </a:solidFill>
                <a:prstDash val="solid"/>
                <a:miter lim="800000"/>
              </a:ln>
              <a:effectLst/>
            </p:spPr>
          </p:cxnSp>
          <p:sp>
            <p:nvSpPr>
              <p:cNvPr id="32" name="文本框 31">
                <a:extLst>
                  <a:ext uri="{FF2B5EF4-FFF2-40B4-BE49-F238E27FC236}">
                    <a16:creationId xmlns:a16="http://schemas.microsoft.com/office/drawing/2014/main" id="{F9A56070-24D4-3EFC-4CAE-797D5CEE9DE7}"/>
                  </a:ext>
                </a:extLst>
              </p:cNvPr>
              <p:cNvSpPr txBox="1"/>
              <p:nvPr/>
            </p:nvSpPr>
            <p:spPr>
              <a:xfrm>
                <a:off x="4687340" y="5863753"/>
                <a:ext cx="829433"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000000"/>
                    </a:solidFill>
                    <a:effectLst/>
                    <a:uLnTx/>
                    <a:uFillTx/>
                    <a:latin typeface="微软雅黑"/>
                  </a:rPr>
                  <a:t>PCA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000000"/>
                    </a:solidFill>
                    <a:effectLst/>
                    <a:uLnTx/>
                    <a:uFillTx/>
                    <a:latin typeface="微软雅黑"/>
                  </a:rPr>
                  <a:t>detector</a:t>
                </a:r>
                <a:endParaRPr kumimoji="0" lang="zh-CN" altLang="en-US" sz="1200" b="0" i="0" u="none" strike="noStrike" kern="0" cap="none" spc="0" normalizeH="0" baseline="0" noProof="0" dirty="0">
                  <a:ln>
                    <a:noFill/>
                  </a:ln>
                  <a:solidFill>
                    <a:srgbClr val="000000"/>
                  </a:solidFill>
                  <a:effectLst/>
                  <a:uLnTx/>
                  <a:uFillTx/>
                  <a:latin typeface="微软雅黑"/>
                </a:endParaRPr>
              </a:p>
            </p:txBody>
          </p:sp>
          <p:sp>
            <p:nvSpPr>
              <p:cNvPr id="33" name="矩形 32">
                <a:extLst>
                  <a:ext uri="{FF2B5EF4-FFF2-40B4-BE49-F238E27FC236}">
                    <a16:creationId xmlns:a16="http://schemas.microsoft.com/office/drawing/2014/main" id="{58FA1CDA-2CC0-2E85-380E-A1B65E450A6C}"/>
                  </a:ext>
                </a:extLst>
              </p:cNvPr>
              <p:cNvSpPr/>
              <p:nvPr/>
            </p:nvSpPr>
            <p:spPr>
              <a:xfrm>
                <a:off x="2121444" y="5145847"/>
                <a:ext cx="110395" cy="971107"/>
              </a:xfrm>
              <a:prstGeom prst="rect">
                <a:avLst/>
              </a:prstGeom>
              <a:solidFill>
                <a:srgbClr val="FFFFFF">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34" name="矩形 33">
                <a:extLst>
                  <a:ext uri="{FF2B5EF4-FFF2-40B4-BE49-F238E27FC236}">
                    <a16:creationId xmlns:a16="http://schemas.microsoft.com/office/drawing/2014/main" id="{F7363319-AA14-7FBD-551E-657CC3FEF3E2}"/>
                  </a:ext>
                </a:extLst>
              </p:cNvPr>
              <p:cNvSpPr/>
              <p:nvPr/>
            </p:nvSpPr>
            <p:spPr>
              <a:xfrm>
                <a:off x="2231839" y="5288914"/>
                <a:ext cx="267557" cy="640199"/>
              </a:xfrm>
              <a:prstGeom prst="rect">
                <a:avLst/>
              </a:prstGeom>
              <a:solidFill>
                <a:srgbClr val="FFBA5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endParaRPr>
              </a:p>
            </p:txBody>
          </p:sp>
          <p:cxnSp>
            <p:nvCxnSpPr>
              <p:cNvPr id="35" name="直接连接符 34">
                <a:extLst>
                  <a:ext uri="{FF2B5EF4-FFF2-40B4-BE49-F238E27FC236}">
                    <a16:creationId xmlns:a16="http://schemas.microsoft.com/office/drawing/2014/main" id="{B9514FE1-1B0A-AB88-0095-48B5FE5FC305}"/>
                  </a:ext>
                </a:extLst>
              </p:cNvPr>
              <p:cNvCxnSpPr>
                <a:cxnSpLocks/>
              </p:cNvCxnSpPr>
              <p:nvPr/>
            </p:nvCxnSpPr>
            <p:spPr>
              <a:xfrm>
                <a:off x="5130306" y="5531499"/>
                <a:ext cx="304877" cy="0"/>
              </a:xfrm>
              <a:prstGeom prst="line">
                <a:avLst/>
              </a:prstGeom>
              <a:noFill/>
              <a:ln w="19050" cap="flat" cmpd="sng" algn="ctr">
                <a:solidFill>
                  <a:srgbClr val="000000"/>
                </a:solidFill>
                <a:prstDash val="solid"/>
                <a:miter lim="800000"/>
              </a:ln>
              <a:effectLst/>
            </p:spPr>
          </p:cxnSp>
          <p:sp>
            <p:nvSpPr>
              <p:cNvPr id="36" name="矩形 35">
                <a:extLst>
                  <a:ext uri="{FF2B5EF4-FFF2-40B4-BE49-F238E27FC236}">
                    <a16:creationId xmlns:a16="http://schemas.microsoft.com/office/drawing/2014/main" id="{F8770E48-F189-DB42-3437-B8AA44759109}"/>
                  </a:ext>
                </a:extLst>
              </p:cNvPr>
              <p:cNvSpPr/>
              <p:nvPr/>
            </p:nvSpPr>
            <p:spPr>
              <a:xfrm>
                <a:off x="4053390" y="5282592"/>
                <a:ext cx="267557" cy="640199"/>
              </a:xfrm>
              <a:prstGeom prst="rect">
                <a:avLst/>
              </a:prstGeom>
              <a:solidFill>
                <a:srgbClr val="FFBA55">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endParaRPr>
              </a:p>
            </p:txBody>
          </p:sp>
          <p:sp>
            <p:nvSpPr>
              <p:cNvPr id="37" name="矩形 36">
                <a:extLst>
                  <a:ext uri="{FF2B5EF4-FFF2-40B4-BE49-F238E27FC236}">
                    <a16:creationId xmlns:a16="http://schemas.microsoft.com/office/drawing/2014/main" id="{EECE87B3-B27B-68D1-FCA1-5C92D2F1F56B}"/>
                  </a:ext>
                </a:extLst>
              </p:cNvPr>
              <p:cNvSpPr/>
              <p:nvPr/>
            </p:nvSpPr>
            <p:spPr>
              <a:xfrm>
                <a:off x="2494953" y="5145847"/>
                <a:ext cx="110395" cy="971107"/>
              </a:xfrm>
              <a:prstGeom prst="rect">
                <a:avLst/>
              </a:prstGeom>
              <a:solidFill>
                <a:srgbClr val="FFFFFF">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38" name="矩形 37">
                <a:extLst>
                  <a:ext uri="{FF2B5EF4-FFF2-40B4-BE49-F238E27FC236}">
                    <a16:creationId xmlns:a16="http://schemas.microsoft.com/office/drawing/2014/main" id="{776BE79A-38B5-316C-F708-61B981B93714}"/>
                  </a:ext>
                </a:extLst>
              </p:cNvPr>
              <p:cNvSpPr/>
              <p:nvPr/>
            </p:nvSpPr>
            <p:spPr>
              <a:xfrm>
                <a:off x="3982223" y="5145847"/>
                <a:ext cx="110395" cy="971107"/>
              </a:xfrm>
              <a:prstGeom prst="rect">
                <a:avLst/>
              </a:prstGeom>
              <a:solidFill>
                <a:srgbClr val="FFFFFF">
                  <a:lumMod val="7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39" name="矩形 38">
                <a:extLst>
                  <a:ext uri="{FF2B5EF4-FFF2-40B4-BE49-F238E27FC236}">
                    <a16:creationId xmlns:a16="http://schemas.microsoft.com/office/drawing/2014/main" id="{8A570BFB-1389-6DC5-94D5-4322731C7190}"/>
                  </a:ext>
                </a:extLst>
              </p:cNvPr>
              <p:cNvSpPr/>
              <p:nvPr/>
            </p:nvSpPr>
            <p:spPr>
              <a:xfrm>
                <a:off x="3267200" y="5268450"/>
                <a:ext cx="83429" cy="685969"/>
              </a:xfrm>
              <a:prstGeom prst="rect">
                <a:avLst/>
              </a:prstGeom>
              <a:solidFill>
                <a:srgbClr val="6096E6">
                  <a:lumMod val="60000"/>
                  <a:lumOff val="4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40" name="文本框 39">
                <a:extLst>
                  <a:ext uri="{FF2B5EF4-FFF2-40B4-BE49-F238E27FC236}">
                    <a16:creationId xmlns:a16="http://schemas.microsoft.com/office/drawing/2014/main" id="{447F6B53-56CF-ABC4-84F0-316D97B62FF2}"/>
                  </a:ext>
                </a:extLst>
              </p:cNvPr>
              <p:cNvSpPr txBox="1"/>
              <p:nvPr/>
            </p:nvSpPr>
            <p:spPr>
              <a:xfrm>
                <a:off x="2531561" y="6135116"/>
                <a:ext cx="1636219"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0" i="0" u="none" strike="noStrike" kern="0" cap="none" spc="0" normalizeH="0" baseline="0" noProof="0" dirty="0">
                    <a:ln>
                      <a:noFill/>
                    </a:ln>
                    <a:solidFill>
                      <a:srgbClr val="000000"/>
                    </a:solidFill>
                    <a:effectLst/>
                    <a:uLnTx/>
                    <a:uFillTx/>
                    <a:latin typeface="微软雅黑"/>
                  </a:rPr>
                  <a:t>Sample with 2D Displacement table</a:t>
                </a:r>
                <a:endParaRPr kumimoji="0" lang="zh-CN" altLang="en-US" sz="1200" b="0" i="0" u="none" strike="noStrike" kern="0" cap="none" spc="0" normalizeH="0" baseline="0" noProof="0" dirty="0">
                  <a:ln>
                    <a:noFill/>
                  </a:ln>
                  <a:solidFill>
                    <a:srgbClr val="000000"/>
                  </a:solidFill>
                  <a:effectLst/>
                  <a:uLnTx/>
                  <a:uFillTx/>
                  <a:latin typeface="微软雅黑"/>
                </a:endParaRPr>
              </a:p>
            </p:txBody>
          </p:sp>
        </p:grpSp>
        <p:sp>
          <p:nvSpPr>
            <p:cNvPr id="12" name="矩形 11">
              <a:extLst>
                <a:ext uri="{FF2B5EF4-FFF2-40B4-BE49-F238E27FC236}">
                  <a16:creationId xmlns:a16="http://schemas.microsoft.com/office/drawing/2014/main" id="{0FA769C0-74EE-9CB8-A448-F51612DC2075}"/>
                </a:ext>
              </a:extLst>
            </p:cNvPr>
            <p:cNvSpPr/>
            <p:nvPr/>
          </p:nvSpPr>
          <p:spPr>
            <a:xfrm flipH="1">
              <a:off x="943582" y="5528257"/>
              <a:ext cx="45719" cy="31639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sp>
          <p:nvSpPr>
            <p:cNvPr id="15" name="矩形 14">
              <a:extLst>
                <a:ext uri="{FF2B5EF4-FFF2-40B4-BE49-F238E27FC236}">
                  <a16:creationId xmlns:a16="http://schemas.microsoft.com/office/drawing/2014/main" id="{97C654A0-48CD-B85B-04D2-7E7388B9734D}"/>
                </a:ext>
              </a:extLst>
            </p:cNvPr>
            <p:cNvSpPr/>
            <p:nvPr/>
          </p:nvSpPr>
          <p:spPr>
            <a:xfrm flipH="1">
              <a:off x="5700283" y="5526594"/>
              <a:ext cx="45719" cy="316392"/>
            </a:xfrm>
            <a:prstGeom prst="rect">
              <a:avLst/>
            </a:prstGeom>
            <a:solidFill>
              <a:sysClr val="windowText" lastClr="000000">
                <a:lumMod val="65000"/>
                <a:lumOff val="3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endParaRPr>
            </a:p>
          </p:txBody>
        </p:sp>
        <p:cxnSp>
          <p:nvCxnSpPr>
            <p:cNvPr id="16" name="直接连接符 15">
              <a:extLst>
                <a:ext uri="{FF2B5EF4-FFF2-40B4-BE49-F238E27FC236}">
                  <a16:creationId xmlns:a16="http://schemas.microsoft.com/office/drawing/2014/main" id="{C0FC4F79-B95E-DBBD-2B2F-1C824AB5B08B}"/>
                </a:ext>
              </a:extLst>
            </p:cNvPr>
            <p:cNvCxnSpPr>
              <a:cxnSpLocks/>
            </p:cNvCxnSpPr>
            <p:nvPr/>
          </p:nvCxnSpPr>
          <p:spPr>
            <a:xfrm flipH="1">
              <a:off x="262823" y="5666415"/>
              <a:ext cx="693885" cy="0"/>
            </a:xfrm>
            <a:prstGeom prst="line">
              <a:avLst/>
            </a:prstGeom>
            <a:noFill/>
            <a:ln w="19050" cap="flat" cmpd="sng" algn="ctr">
              <a:solidFill>
                <a:srgbClr val="FF0000"/>
              </a:solidFill>
              <a:prstDash val="solid"/>
              <a:miter lim="800000"/>
            </a:ln>
            <a:effectLst/>
          </p:spPr>
        </p:cxnSp>
        <p:cxnSp>
          <p:nvCxnSpPr>
            <p:cNvPr id="17" name="直接连接符 16">
              <a:extLst>
                <a:ext uri="{FF2B5EF4-FFF2-40B4-BE49-F238E27FC236}">
                  <a16:creationId xmlns:a16="http://schemas.microsoft.com/office/drawing/2014/main" id="{8BCFDF5C-26B9-70E4-5B6A-8DFEE2ADADB3}"/>
                </a:ext>
              </a:extLst>
            </p:cNvPr>
            <p:cNvCxnSpPr>
              <a:cxnSpLocks/>
            </p:cNvCxnSpPr>
            <p:nvPr/>
          </p:nvCxnSpPr>
          <p:spPr>
            <a:xfrm flipH="1">
              <a:off x="556045" y="5606518"/>
              <a:ext cx="387537" cy="0"/>
            </a:xfrm>
            <a:prstGeom prst="line">
              <a:avLst/>
            </a:prstGeom>
            <a:noFill/>
            <a:ln w="19050" cap="flat" cmpd="sng" algn="ctr">
              <a:solidFill>
                <a:srgbClr val="000000"/>
              </a:solidFill>
              <a:prstDash val="solid"/>
              <a:miter lim="800000"/>
            </a:ln>
            <a:effectLst/>
          </p:spPr>
        </p:cxnSp>
      </p:grpSp>
      <p:sp>
        <p:nvSpPr>
          <p:cNvPr id="42" name="文本框 41">
            <a:extLst>
              <a:ext uri="{FF2B5EF4-FFF2-40B4-BE49-F238E27FC236}">
                <a16:creationId xmlns:a16="http://schemas.microsoft.com/office/drawing/2014/main" id="{31D40C97-085D-BB8B-31DB-D1472549F2A3}"/>
              </a:ext>
            </a:extLst>
          </p:cNvPr>
          <p:cNvSpPr txBox="1"/>
          <p:nvPr/>
        </p:nvSpPr>
        <p:spPr>
          <a:xfrm>
            <a:off x="5988628" y="5353268"/>
            <a:ext cx="5883332" cy="923330"/>
          </a:xfrm>
          <a:prstGeom prst="rect">
            <a:avLst/>
          </a:prstGeom>
          <a:solidFill>
            <a:srgbClr val="FFE5F2">
              <a:alpha val="29804"/>
            </a:srgbClr>
          </a:solidFill>
          <a:ln w="38100">
            <a:solidFill>
              <a:srgbClr val="8C4BA0"/>
            </a:solidFill>
          </a:ln>
        </p:spPr>
        <p:txBody>
          <a:bodyPr wrap="square">
            <a:spAutoFit/>
          </a:bodyPr>
          <a:lstStyle/>
          <a:p>
            <a:pPr marL="285750" indent="-285750">
              <a:buFont typeface="Wingdings" panose="05000000000000000000" pitchFamily="2" charset="2"/>
              <a:buChar char="l"/>
            </a:pPr>
            <a:r>
              <a:rPr lang="zh-CN" altLang="en-US" b="1" dirty="0">
                <a:latin typeface="微软雅黑" panose="020B0503020204020204" pitchFamily="34" charset="-122"/>
                <a:ea typeface="微软雅黑" panose="020B0503020204020204" pitchFamily="34" charset="-122"/>
              </a:rPr>
              <a:t>在成像系统中，更高频率对应着更高的成像分辨率</a:t>
            </a:r>
            <a:endParaRPr lang="en-US" altLang="zh-CN" sz="18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endParaRPr lang="en-US" altLang="zh-CN" sz="1800" b="1"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l"/>
            </a:pPr>
            <a:r>
              <a:rPr lang="zh-CN" altLang="en-US" sz="1800" b="1" dirty="0">
                <a:latin typeface="微软雅黑" panose="020B0503020204020204" pitchFamily="34" charset="-122"/>
                <a:ea typeface="微软雅黑" panose="020B0503020204020204" pitchFamily="34" charset="-122"/>
              </a:rPr>
              <a:t>优化光电导天线的工作带宽、高频端信噪比</a:t>
            </a:r>
            <a:endParaRPr lang="en-US" altLang="zh-CN" sz="1800" b="1" dirty="0">
              <a:latin typeface="微软雅黑" panose="020B0503020204020204" pitchFamily="34" charset="-122"/>
              <a:ea typeface="微软雅黑" panose="020B0503020204020204" pitchFamily="34" charset="-122"/>
            </a:endParaRPr>
          </a:p>
        </p:txBody>
      </p:sp>
      <p:sp>
        <p:nvSpPr>
          <p:cNvPr id="43" name="灯片编号占位符 42">
            <a:extLst>
              <a:ext uri="{FF2B5EF4-FFF2-40B4-BE49-F238E27FC236}">
                <a16:creationId xmlns:a16="http://schemas.microsoft.com/office/drawing/2014/main" id="{AEEFE924-8525-8486-72DF-97DC8AFBED2E}"/>
              </a:ext>
            </a:extLst>
          </p:cNvPr>
          <p:cNvSpPr>
            <a:spLocks noGrp="1"/>
          </p:cNvSpPr>
          <p:nvPr>
            <p:ph type="sldNum" sz="quarter" idx="12"/>
          </p:nvPr>
        </p:nvSpPr>
        <p:spPr/>
        <p:txBody>
          <a:bodyPr/>
          <a:lstStyle/>
          <a:p>
            <a:fld id="{49AE70B2-8BF9-45C0-BB95-33D1B9D3A854}" type="slidenum">
              <a:rPr lang="zh-CN" altLang="en-US" smtClean="0"/>
              <a:t>2</a:t>
            </a:fld>
            <a:endParaRPr lang="zh-CN" altLang="en-US" dirty="0"/>
          </a:p>
        </p:txBody>
      </p:sp>
    </p:spTree>
    <p:custDataLst>
      <p:tags r:id="rId1"/>
    </p:custDataLst>
    <p:extLst>
      <p:ext uri="{BB962C8B-B14F-4D97-AF65-F5344CB8AC3E}">
        <p14:creationId xmlns:p14="http://schemas.microsoft.com/office/powerpoint/2010/main" val="19889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D5D79-1ACE-F58D-E25B-5DCAA74A6362}"/>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D8123B36-E0E2-9A05-3369-EEBA884A956F}"/>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D1363ADA-B54C-BD1E-29CB-C2B9558AED94}"/>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8F8EBACC-BA54-22D3-C739-9DFD96396588}"/>
              </a:ext>
            </a:extLst>
          </p:cNvPr>
          <p:cNvCxnSpPr>
            <a:cxnSpLocks/>
          </p:cNvCxnSpPr>
          <p:nvPr/>
        </p:nvCxnSpPr>
        <p:spPr>
          <a:xfrm>
            <a:off x="5532120" y="640271"/>
            <a:ext cx="6477000"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88C23826-096B-A5C8-177F-35552C36ED4F}"/>
              </a:ext>
            </a:extLst>
          </p:cNvPr>
          <p:cNvSpPr>
            <a:spLocks noGrp="1"/>
          </p:cNvSpPr>
          <p:nvPr>
            <p:custDataLst>
              <p:tags r:id="rId3"/>
            </p:custDataLst>
          </p:nvPr>
        </p:nvSpPr>
        <p:spPr>
          <a:xfrm>
            <a:off x="1883218" y="231267"/>
            <a:ext cx="3565081" cy="835660"/>
          </a:xfrm>
          <a:prstGeom prst="rect">
            <a:avLst/>
          </a:prstGeom>
        </p:spPr>
        <p:txBody>
          <a:bodyPr vert="horz" lIns="90170" tIns="46990" rIns="90170" bIns="46990" rtlCol="0" anchor="ctr" anchorCtr="0">
            <a:normAutofit fontScale="92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800" dirty="0">
                <a:solidFill>
                  <a:schemeClr val="tx1">
                    <a:lumMod val="65000"/>
                    <a:lumOff val="35000"/>
                  </a:schemeClr>
                </a:solidFill>
              </a:rPr>
              <a:t>光电导天线工作原理</a:t>
            </a:r>
            <a:endParaRPr lang="zh-CN" altLang="en-US" sz="2800" dirty="0">
              <a:solidFill>
                <a:schemeClr val="tx1">
                  <a:lumMod val="65000"/>
                  <a:lumOff val="35000"/>
                </a:schemeClr>
              </a:solidFill>
              <a:ea typeface="微软雅黑" panose="020B0503020204020204" pitchFamily="34" charset="-122"/>
            </a:endParaRPr>
          </a:p>
        </p:txBody>
      </p:sp>
      <p:pic>
        <p:nvPicPr>
          <p:cNvPr id="5" name="图片 4">
            <a:extLst>
              <a:ext uri="{FF2B5EF4-FFF2-40B4-BE49-F238E27FC236}">
                <a16:creationId xmlns:a16="http://schemas.microsoft.com/office/drawing/2014/main" id="{9D5ED3BD-A68A-5912-DD8F-CF14E0ABF1A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574" y="805659"/>
            <a:ext cx="4914264" cy="2794963"/>
          </a:xfrm>
          <a:prstGeom prst="rect">
            <a:avLst/>
          </a:prstGeom>
        </p:spPr>
      </p:pic>
      <p:grpSp>
        <p:nvGrpSpPr>
          <p:cNvPr id="44" name="组合 43">
            <a:extLst>
              <a:ext uri="{FF2B5EF4-FFF2-40B4-BE49-F238E27FC236}">
                <a16:creationId xmlns:a16="http://schemas.microsoft.com/office/drawing/2014/main" id="{62BD8D93-0D61-9790-6CFB-C295E075FC77}"/>
              </a:ext>
            </a:extLst>
          </p:cNvPr>
          <p:cNvGrpSpPr/>
          <p:nvPr/>
        </p:nvGrpSpPr>
        <p:grpSpPr>
          <a:xfrm>
            <a:off x="6165750" y="1115498"/>
            <a:ext cx="5631714" cy="5170117"/>
            <a:chOff x="6165750" y="1115498"/>
            <a:chExt cx="5631714" cy="5170117"/>
          </a:xfrm>
        </p:grpSpPr>
        <p:grpSp>
          <p:nvGrpSpPr>
            <p:cNvPr id="45" name="组合 44">
              <a:extLst>
                <a:ext uri="{FF2B5EF4-FFF2-40B4-BE49-F238E27FC236}">
                  <a16:creationId xmlns:a16="http://schemas.microsoft.com/office/drawing/2014/main" id="{3C70898E-9617-02F8-F2BB-A4C58408BD2D}"/>
                </a:ext>
              </a:extLst>
            </p:cNvPr>
            <p:cNvGrpSpPr/>
            <p:nvPr/>
          </p:nvGrpSpPr>
          <p:grpSpPr>
            <a:xfrm>
              <a:off x="6165750" y="1115498"/>
              <a:ext cx="5631714" cy="5170117"/>
              <a:chOff x="6165750" y="1115498"/>
              <a:chExt cx="5631714" cy="5170117"/>
            </a:xfrm>
          </p:grpSpPr>
          <p:sp>
            <p:nvSpPr>
              <p:cNvPr id="52" name="文本框 51">
                <a:extLst>
                  <a:ext uri="{FF2B5EF4-FFF2-40B4-BE49-F238E27FC236}">
                    <a16:creationId xmlns:a16="http://schemas.microsoft.com/office/drawing/2014/main" id="{E391F3CC-D43A-762D-09E8-83B5529E78A9}"/>
                  </a:ext>
                </a:extLst>
              </p:cNvPr>
              <p:cNvSpPr txBox="1"/>
              <p:nvPr/>
            </p:nvSpPr>
            <p:spPr>
              <a:xfrm>
                <a:off x="6608139" y="1115498"/>
                <a:ext cx="1574885" cy="400110"/>
              </a:xfrm>
              <a:prstGeom prst="rect">
                <a:avLst/>
              </a:prstGeom>
              <a:noFill/>
            </p:spPr>
            <p:txBody>
              <a:bodyPr wrap="square" rtlCol="0">
                <a:spAutoFit/>
              </a:bodyPr>
              <a:lstStyle/>
              <a:p>
                <a:r>
                  <a:rPr lang="zh-CN" altLang="en-US" sz="2000" b="1" dirty="0"/>
                  <a:t>材料与物理</a:t>
                </a:r>
              </a:p>
            </p:txBody>
          </p:sp>
          <p:sp>
            <p:nvSpPr>
              <p:cNvPr id="53" name="文本框 52">
                <a:extLst>
                  <a:ext uri="{FF2B5EF4-FFF2-40B4-BE49-F238E27FC236}">
                    <a16:creationId xmlns:a16="http://schemas.microsoft.com/office/drawing/2014/main" id="{53FC0FEE-C94B-F10F-C069-276CD4C4C013}"/>
                  </a:ext>
                </a:extLst>
              </p:cNvPr>
              <p:cNvSpPr txBox="1"/>
              <p:nvPr/>
            </p:nvSpPr>
            <p:spPr>
              <a:xfrm>
                <a:off x="9769054" y="1115498"/>
                <a:ext cx="1963480" cy="400110"/>
              </a:xfrm>
              <a:prstGeom prst="rect">
                <a:avLst/>
              </a:prstGeom>
              <a:noFill/>
            </p:spPr>
            <p:txBody>
              <a:bodyPr wrap="square" rtlCol="0">
                <a:spAutoFit/>
              </a:bodyPr>
              <a:lstStyle/>
              <a:p>
                <a:r>
                  <a:rPr lang="zh-CN" altLang="en-US" sz="2000" b="1" dirty="0"/>
                  <a:t>电路与器件</a:t>
                </a:r>
              </a:p>
            </p:txBody>
          </p:sp>
          <p:sp>
            <p:nvSpPr>
              <p:cNvPr id="54" name="矩形 53">
                <a:extLst>
                  <a:ext uri="{FF2B5EF4-FFF2-40B4-BE49-F238E27FC236}">
                    <a16:creationId xmlns:a16="http://schemas.microsoft.com/office/drawing/2014/main" id="{B08BF744-60B9-0517-A84B-019DE7826ACF}"/>
                  </a:ext>
                </a:extLst>
              </p:cNvPr>
              <p:cNvSpPr/>
              <p:nvPr/>
            </p:nvSpPr>
            <p:spPr>
              <a:xfrm>
                <a:off x="9337799" y="1672858"/>
                <a:ext cx="2459665" cy="928574"/>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a:extLst>
                  <a:ext uri="{FF2B5EF4-FFF2-40B4-BE49-F238E27FC236}">
                    <a16:creationId xmlns:a16="http://schemas.microsoft.com/office/drawing/2014/main" id="{9CB265DA-13C4-B927-BB85-705508C8D265}"/>
                  </a:ext>
                </a:extLst>
              </p:cNvPr>
              <p:cNvGrpSpPr/>
              <p:nvPr/>
            </p:nvGrpSpPr>
            <p:grpSpPr>
              <a:xfrm>
                <a:off x="6165752" y="1672858"/>
                <a:ext cx="2459665" cy="928574"/>
                <a:chOff x="6165752" y="1736651"/>
                <a:chExt cx="2459665" cy="928574"/>
              </a:xfrm>
            </p:grpSpPr>
            <p:sp>
              <p:nvSpPr>
                <p:cNvPr id="75" name="矩形 74">
                  <a:extLst>
                    <a:ext uri="{FF2B5EF4-FFF2-40B4-BE49-F238E27FC236}">
                      <a16:creationId xmlns:a16="http://schemas.microsoft.com/office/drawing/2014/main" id="{73A5B6CD-FC53-0C0C-35B3-CAC1BF4A4D8E}"/>
                    </a:ext>
                  </a:extLst>
                </p:cNvPr>
                <p:cNvSpPr/>
                <p:nvPr/>
              </p:nvSpPr>
              <p:spPr>
                <a:xfrm>
                  <a:off x="6165752" y="1736651"/>
                  <a:ext cx="2459665" cy="928574"/>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a:extLst>
                    <a:ext uri="{FF2B5EF4-FFF2-40B4-BE49-F238E27FC236}">
                      <a16:creationId xmlns:a16="http://schemas.microsoft.com/office/drawing/2014/main" id="{DC7D7814-A670-5621-7B57-05D1361B1AEF}"/>
                    </a:ext>
                  </a:extLst>
                </p:cNvPr>
                <p:cNvSpPr txBox="1"/>
                <p:nvPr/>
              </p:nvSpPr>
              <p:spPr>
                <a:xfrm>
                  <a:off x="6216503" y="1877772"/>
                  <a:ext cx="2365107" cy="646331"/>
                </a:xfrm>
                <a:prstGeom prst="rect">
                  <a:avLst/>
                </a:prstGeom>
                <a:noFill/>
              </p:spPr>
              <p:txBody>
                <a:bodyPr wrap="square" rtlCol="0">
                  <a:spAutoFit/>
                </a:bodyPr>
                <a:lstStyle/>
                <a:p>
                  <a:pPr algn="ctr"/>
                  <a:r>
                    <a:rPr lang="zh-CN" altLang="en-US" dirty="0"/>
                    <a:t>外加偏置电压，材料内部形成分布电场</a:t>
                  </a:r>
                </a:p>
              </p:txBody>
            </p:sp>
          </p:grpSp>
          <p:sp>
            <p:nvSpPr>
              <p:cNvPr id="56" name="文本框 55">
                <a:extLst>
                  <a:ext uri="{FF2B5EF4-FFF2-40B4-BE49-F238E27FC236}">
                    <a16:creationId xmlns:a16="http://schemas.microsoft.com/office/drawing/2014/main" id="{365109C9-C0EE-9A00-D835-393A90215CBB}"/>
                  </a:ext>
                </a:extLst>
              </p:cNvPr>
              <p:cNvSpPr txBox="1"/>
              <p:nvPr/>
            </p:nvSpPr>
            <p:spPr>
              <a:xfrm>
                <a:off x="9366149" y="1813978"/>
                <a:ext cx="2365107" cy="646331"/>
              </a:xfrm>
              <a:prstGeom prst="rect">
                <a:avLst/>
              </a:prstGeom>
              <a:noFill/>
            </p:spPr>
            <p:txBody>
              <a:bodyPr wrap="square" rtlCol="0">
                <a:spAutoFit/>
              </a:bodyPr>
              <a:lstStyle/>
              <a:p>
                <a:pPr algn="ctr"/>
                <a:r>
                  <a:rPr lang="zh-CN" altLang="en-US" dirty="0"/>
                  <a:t>电容器充电，两端形成电势差</a:t>
                </a:r>
              </a:p>
            </p:txBody>
          </p:sp>
          <p:grpSp>
            <p:nvGrpSpPr>
              <p:cNvPr id="57" name="组合 56">
                <a:extLst>
                  <a:ext uri="{FF2B5EF4-FFF2-40B4-BE49-F238E27FC236}">
                    <a16:creationId xmlns:a16="http://schemas.microsoft.com/office/drawing/2014/main" id="{68D2FB8A-24CC-8A7D-F376-D4FF696B3619}"/>
                  </a:ext>
                </a:extLst>
              </p:cNvPr>
              <p:cNvGrpSpPr/>
              <p:nvPr/>
            </p:nvGrpSpPr>
            <p:grpSpPr>
              <a:xfrm>
                <a:off x="6165752" y="2900919"/>
                <a:ext cx="2459665" cy="928574"/>
                <a:chOff x="6165752" y="1736651"/>
                <a:chExt cx="2459665" cy="928574"/>
              </a:xfrm>
            </p:grpSpPr>
            <p:sp>
              <p:nvSpPr>
                <p:cNvPr id="73" name="矩形 72">
                  <a:extLst>
                    <a:ext uri="{FF2B5EF4-FFF2-40B4-BE49-F238E27FC236}">
                      <a16:creationId xmlns:a16="http://schemas.microsoft.com/office/drawing/2014/main" id="{2FE8E474-4982-7E65-E278-F90BEE0BCE7C}"/>
                    </a:ext>
                  </a:extLst>
                </p:cNvPr>
                <p:cNvSpPr/>
                <p:nvPr/>
              </p:nvSpPr>
              <p:spPr>
                <a:xfrm>
                  <a:off x="6165752" y="1736651"/>
                  <a:ext cx="2459665" cy="928574"/>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a:extLst>
                    <a:ext uri="{FF2B5EF4-FFF2-40B4-BE49-F238E27FC236}">
                      <a16:creationId xmlns:a16="http://schemas.microsoft.com/office/drawing/2014/main" id="{C7775160-CAFC-31E5-DAB6-46DEDA9F0727}"/>
                    </a:ext>
                  </a:extLst>
                </p:cNvPr>
                <p:cNvSpPr txBox="1"/>
                <p:nvPr/>
              </p:nvSpPr>
              <p:spPr>
                <a:xfrm>
                  <a:off x="6216503" y="1877772"/>
                  <a:ext cx="2365107" cy="646331"/>
                </a:xfrm>
                <a:prstGeom prst="rect">
                  <a:avLst/>
                </a:prstGeom>
                <a:noFill/>
              </p:spPr>
              <p:txBody>
                <a:bodyPr wrap="square" rtlCol="0">
                  <a:spAutoFit/>
                </a:bodyPr>
                <a:lstStyle/>
                <a:p>
                  <a:pPr algn="ctr"/>
                  <a:r>
                    <a:rPr lang="zh-CN" altLang="en-US" dirty="0"/>
                    <a:t>泵浦光在半导体材料中激励光生载流子</a:t>
                  </a:r>
                </a:p>
              </p:txBody>
            </p:sp>
          </p:grpSp>
          <p:grpSp>
            <p:nvGrpSpPr>
              <p:cNvPr id="58" name="组合 57">
                <a:extLst>
                  <a:ext uri="{FF2B5EF4-FFF2-40B4-BE49-F238E27FC236}">
                    <a16:creationId xmlns:a16="http://schemas.microsoft.com/office/drawing/2014/main" id="{14D84A87-666B-1651-2ED3-69A68191A314}"/>
                  </a:ext>
                </a:extLst>
              </p:cNvPr>
              <p:cNvGrpSpPr/>
              <p:nvPr/>
            </p:nvGrpSpPr>
            <p:grpSpPr>
              <a:xfrm>
                <a:off x="9337799" y="2900919"/>
                <a:ext cx="2459665" cy="928574"/>
                <a:chOff x="6165752" y="1736651"/>
                <a:chExt cx="2459665" cy="928574"/>
              </a:xfrm>
            </p:grpSpPr>
            <p:sp>
              <p:nvSpPr>
                <p:cNvPr id="71" name="矩形 70">
                  <a:extLst>
                    <a:ext uri="{FF2B5EF4-FFF2-40B4-BE49-F238E27FC236}">
                      <a16:creationId xmlns:a16="http://schemas.microsoft.com/office/drawing/2014/main" id="{C46CBE69-7B8A-200A-C4D6-AE1557D41F04}"/>
                    </a:ext>
                  </a:extLst>
                </p:cNvPr>
                <p:cNvSpPr/>
                <p:nvPr/>
              </p:nvSpPr>
              <p:spPr>
                <a:xfrm>
                  <a:off x="6165752" y="1736651"/>
                  <a:ext cx="2459665" cy="928574"/>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文本框 71">
                  <a:extLst>
                    <a:ext uri="{FF2B5EF4-FFF2-40B4-BE49-F238E27FC236}">
                      <a16:creationId xmlns:a16="http://schemas.microsoft.com/office/drawing/2014/main" id="{13A506CB-58ED-6EF0-A273-0D4F69D5AE19}"/>
                    </a:ext>
                  </a:extLst>
                </p:cNvPr>
                <p:cNvSpPr txBox="1"/>
                <p:nvPr/>
              </p:nvSpPr>
              <p:spPr>
                <a:xfrm>
                  <a:off x="6216503" y="1877772"/>
                  <a:ext cx="2365107" cy="646331"/>
                </a:xfrm>
                <a:prstGeom prst="rect">
                  <a:avLst/>
                </a:prstGeom>
                <a:noFill/>
              </p:spPr>
              <p:txBody>
                <a:bodyPr wrap="square" rtlCol="0">
                  <a:spAutoFit/>
                </a:bodyPr>
                <a:lstStyle/>
                <a:p>
                  <a:pPr algn="ctr"/>
                  <a:r>
                    <a:rPr lang="zh-CN" altLang="en-US" dirty="0"/>
                    <a:t>电导率变化，电路瞬时导通，电容器放电</a:t>
                  </a:r>
                </a:p>
              </p:txBody>
            </p:sp>
          </p:grpSp>
          <p:grpSp>
            <p:nvGrpSpPr>
              <p:cNvPr id="59" name="组合 58">
                <a:extLst>
                  <a:ext uri="{FF2B5EF4-FFF2-40B4-BE49-F238E27FC236}">
                    <a16:creationId xmlns:a16="http://schemas.microsoft.com/office/drawing/2014/main" id="{8B7427F6-CB12-C259-D6CC-5033636EDB39}"/>
                  </a:ext>
                </a:extLst>
              </p:cNvPr>
              <p:cNvGrpSpPr/>
              <p:nvPr/>
            </p:nvGrpSpPr>
            <p:grpSpPr>
              <a:xfrm>
                <a:off x="6165750" y="4128980"/>
                <a:ext cx="2459665" cy="928574"/>
                <a:chOff x="6165752" y="1736651"/>
                <a:chExt cx="2459665" cy="928574"/>
              </a:xfrm>
            </p:grpSpPr>
            <p:sp>
              <p:nvSpPr>
                <p:cNvPr id="69" name="矩形 68">
                  <a:extLst>
                    <a:ext uri="{FF2B5EF4-FFF2-40B4-BE49-F238E27FC236}">
                      <a16:creationId xmlns:a16="http://schemas.microsoft.com/office/drawing/2014/main" id="{33812BA3-349F-B3F0-9BA2-71E8CFE3E464}"/>
                    </a:ext>
                  </a:extLst>
                </p:cNvPr>
                <p:cNvSpPr/>
                <p:nvPr/>
              </p:nvSpPr>
              <p:spPr>
                <a:xfrm>
                  <a:off x="6165752" y="1736651"/>
                  <a:ext cx="2459665" cy="928574"/>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文本框 69">
                  <a:extLst>
                    <a:ext uri="{FF2B5EF4-FFF2-40B4-BE49-F238E27FC236}">
                      <a16:creationId xmlns:a16="http://schemas.microsoft.com/office/drawing/2014/main" id="{4C0B027E-8CCF-1BBD-48B6-FFE01AA4F9C1}"/>
                    </a:ext>
                  </a:extLst>
                </p:cNvPr>
                <p:cNvSpPr txBox="1"/>
                <p:nvPr/>
              </p:nvSpPr>
              <p:spPr>
                <a:xfrm>
                  <a:off x="6216503" y="1877772"/>
                  <a:ext cx="2365107" cy="646331"/>
                </a:xfrm>
                <a:prstGeom prst="rect">
                  <a:avLst/>
                </a:prstGeom>
                <a:noFill/>
              </p:spPr>
              <p:txBody>
                <a:bodyPr wrap="square" rtlCol="0">
                  <a:spAutoFit/>
                </a:bodyPr>
                <a:lstStyle/>
                <a:p>
                  <a:pPr algn="ctr"/>
                  <a:r>
                    <a:rPr lang="zh-CN" altLang="en-US" dirty="0"/>
                    <a:t>载流子扩散、漂移、复合形成时变光电流</a:t>
                  </a:r>
                </a:p>
              </p:txBody>
            </p:sp>
          </p:grpSp>
          <p:grpSp>
            <p:nvGrpSpPr>
              <p:cNvPr id="60" name="组合 59">
                <a:extLst>
                  <a:ext uri="{FF2B5EF4-FFF2-40B4-BE49-F238E27FC236}">
                    <a16:creationId xmlns:a16="http://schemas.microsoft.com/office/drawing/2014/main" id="{46884482-0182-E58A-48D4-5B9B78C69F90}"/>
                  </a:ext>
                </a:extLst>
              </p:cNvPr>
              <p:cNvGrpSpPr/>
              <p:nvPr/>
            </p:nvGrpSpPr>
            <p:grpSpPr>
              <a:xfrm>
                <a:off x="9337798" y="4128979"/>
                <a:ext cx="2459665" cy="928574"/>
                <a:chOff x="6165752" y="1736651"/>
                <a:chExt cx="2459665" cy="928574"/>
              </a:xfrm>
            </p:grpSpPr>
            <p:sp>
              <p:nvSpPr>
                <p:cNvPr id="67" name="矩形 66">
                  <a:extLst>
                    <a:ext uri="{FF2B5EF4-FFF2-40B4-BE49-F238E27FC236}">
                      <a16:creationId xmlns:a16="http://schemas.microsoft.com/office/drawing/2014/main" id="{3BEC912D-98D4-19D0-C72B-85D82F1DE03D}"/>
                    </a:ext>
                  </a:extLst>
                </p:cNvPr>
                <p:cNvSpPr/>
                <p:nvPr/>
              </p:nvSpPr>
              <p:spPr>
                <a:xfrm>
                  <a:off x="6165752" y="1736651"/>
                  <a:ext cx="2459665" cy="928574"/>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67">
                  <a:extLst>
                    <a:ext uri="{FF2B5EF4-FFF2-40B4-BE49-F238E27FC236}">
                      <a16:creationId xmlns:a16="http://schemas.microsoft.com/office/drawing/2014/main" id="{A0696BA6-D5CC-FAF5-E3DF-E3F07907E70D}"/>
                    </a:ext>
                  </a:extLst>
                </p:cNvPr>
                <p:cNvSpPr txBox="1"/>
                <p:nvPr/>
              </p:nvSpPr>
              <p:spPr>
                <a:xfrm>
                  <a:off x="6216503" y="1877772"/>
                  <a:ext cx="2365107" cy="646331"/>
                </a:xfrm>
                <a:prstGeom prst="rect">
                  <a:avLst/>
                </a:prstGeom>
                <a:noFill/>
              </p:spPr>
              <p:txBody>
                <a:bodyPr wrap="square" rtlCol="0">
                  <a:spAutoFit/>
                </a:bodyPr>
                <a:lstStyle/>
                <a:p>
                  <a:pPr algn="ctr"/>
                  <a:r>
                    <a:rPr lang="zh-CN" altLang="en-US" dirty="0"/>
                    <a:t>交变电流源在天线中心处馈电</a:t>
                  </a:r>
                </a:p>
              </p:txBody>
            </p:sp>
          </p:grpSp>
          <p:grpSp>
            <p:nvGrpSpPr>
              <p:cNvPr id="61" name="组合 60">
                <a:extLst>
                  <a:ext uri="{FF2B5EF4-FFF2-40B4-BE49-F238E27FC236}">
                    <a16:creationId xmlns:a16="http://schemas.microsoft.com/office/drawing/2014/main" id="{0D1BA7A2-AEB9-59EE-2E26-A6D5D4978D0F}"/>
                  </a:ext>
                </a:extLst>
              </p:cNvPr>
              <p:cNvGrpSpPr/>
              <p:nvPr/>
            </p:nvGrpSpPr>
            <p:grpSpPr>
              <a:xfrm>
                <a:off x="6165750" y="5357041"/>
                <a:ext cx="2459665" cy="928574"/>
                <a:chOff x="6165752" y="1736651"/>
                <a:chExt cx="2459665" cy="928574"/>
              </a:xfrm>
            </p:grpSpPr>
            <p:sp>
              <p:nvSpPr>
                <p:cNvPr id="65" name="矩形 64">
                  <a:extLst>
                    <a:ext uri="{FF2B5EF4-FFF2-40B4-BE49-F238E27FC236}">
                      <a16:creationId xmlns:a16="http://schemas.microsoft.com/office/drawing/2014/main" id="{2B1D0D5F-DD69-A210-8A39-A1E702C8DE8E}"/>
                    </a:ext>
                  </a:extLst>
                </p:cNvPr>
                <p:cNvSpPr/>
                <p:nvPr/>
              </p:nvSpPr>
              <p:spPr>
                <a:xfrm>
                  <a:off x="6165752" y="1736651"/>
                  <a:ext cx="2459665" cy="928574"/>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文本框 65">
                  <a:extLst>
                    <a:ext uri="{FF2B5EF4-FFF2-40B4-BE49-F238E27FC236}">
                      <a16:creationId xmlns:a16="http://schemas.microsoft.com/office/drawing/2014/main" id="{30D4214F-22EF-C2A1-8121-1E0B4EB2412C}"/>
                    </a:ext>
                  </a:extLst>
                </p:cNvPr>
                <p:cNvSpPr txBox="1"/>
                <p:nvPr/>
              </p:nvSpPr>
              <p:spPr>
                <a:xfrm>
                  <a:off x="6216503" y="1877772"/>
                  <a:ext cx="2365107" cy="646331"/>
                </a:xfrm>
                <a:prstGeom prst="rect">
                  <a:avLst/>
                </a:prstGeom>
                <a:noFill/>
              </p:spPr>
              <p:txBody>
                <a:bodyPr wrap="square" rtlCol="0">
                  <a:spAutoFit/>
                </a:bodyPr>
                <a:lstStyle/>
                <a:p>
                  <a:pPr algn="ctr"/>
                  <a:r>
                    <a:rPr lang="zh-CN" altLang="en-US" dirty="0"/>
                    <a:t>金属中的振荡电流产生太赫兹电磁辐射</a:t>
                  </a:r>
                </a:p>
              </p:txBody>
            </p:sp>
          </p:grpSp>
          <p:grpSp>
            <p:nvGrpSpPr>
              <p:cNvPr id="62" name="组合 61">
                <a:extLst>
                  <a:ext uri="{FF2B5EF4-FFF2-40B4-BE49-F238E27FC236}">
                    <a16:creationId xmlns:a16="http://schemas.microsoft.com/office/drawing/2014/main" id="{C4F7FB96-29D9-5CE0-9773-C483C20C0E7B}"/>
                  </a:ext>
                </a:extLst>
              </p:cNvPr>
              <p:cNvGrpSpPr/>
              <p:nvPr/>
            </p:nvGrpSpPr>
            <p:grpSpPr>
              <a:xfrm>
                <a:off x="9337797" y="5357041"/>
                <a:ext cx="2459665" cy="928574"/>
                <a:chOff x="6165752" y="1736651"/>
                <a:chExt cx="2459665" cy="928574"/>
              </a:xfrm>
            </p:grpSpPr>
            <p:sp>
              <p:nvSpPr>
                <p:cNvPr id="63" name="矩形 62">
                  <a:extLst>
                    <a:ext uri="{FF2B5EF4-FFF2-40B4-BE49-F238E27FC236}">
                      <a16:creationId xmlns:a16="http://schemas.microsoft.com/office/drawing/2014/main" id="{18AEDC86-9937-056D-A48D-27B533B125F1}"/>
                    </a:ext>
                  </a:extLst>
                </p:cNvPr>
                <p:cNvSpPr/>
                <p:nvPr/>
              </p:nvSpPr>
              <p:spPr>
                <a:xfrm>
                  <a:off x="6165752" y="1736651"/>
                  <a:ext cx="2459665" cy="928574"/>
                </a:xfrm>
                <a:prstGeom prst="rect">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4" name="文本框 63">
                  <a:extLst>
                    <a:ext uri="{FF2B5EF4-FFF2-40B4-BE49-F238E27FC236}">
                      <a16:creationId xmlns:a16="http://schemas.microsoft.com/office/drawing/2014/main" id="{C54086F6-0E42-E43C-23CA-9ED02F347C08}"/>
                    </a:ext>
                  </a:extLst>
                </p:cNvPr>
                <p:cNvSpPr txBox="1"/>
                <p:nvPr/>
              </p:nvSpPr>
              <p:spPr>
                <a:xfrm>
                  <a:off x="6216503" y="1877772"/>
                  <a:ext cx="2365107" cy="646331"/>
                </a:xfrm>
                <a:prstGeom prst="rect">
                  <a:avLst/>
                </a:prstGeom>
                <a:noFill/>
              </p:spPr>
              <p:txBody>
                <a:bodyPr wrap="square" rtlCol="0">
                  <a:spAutoFit/>
                </a:bodyPr>
                <a:lstStyle/>
                <a:p>
                  <a:pPr algn="ctr"/>
                  <a:r>
                    <a:rPr lang="zh-CN" altLang="en-US" dirty="0"/>
                    <a:t>金属电极作为天线结构辐射电磁波</a:t>
                  </a:r>
                </a:p>
              </p:txBody>
            </p:sp>
          </p:grpSp>
        </p:grpSp>
        <p:cxnSp>
          <p:nvCxnSpPr>
            <p:cNvPr id="46" name="直接箭头连接符 45">
              <a:extLst>
                <a:ext uri="{FF2B5EF4-FFF2-40B4-BE49-F238E27FC236}">
                  <a16:creationId xmlns:a16="http://schemas.microsoft.com/office/drawing/2014/main" id="{59936A52-34D8-146A-808F-359E08ECD28A}"/>
                </a:ext>
              </a:extLst>
            </p:cNvPr>
            <p:cNvCxnSpPr>
              <a:cxnSpLocks/>
              <a:stCxn id="75" idx="2"/>
              <a:endCxn id="73" idx="0"/>
            </p:cNvCxnSpPr>
            <p:nvPr/>
          </p:nvCxnSpPr>
          <p:spPr>
            <a:xfrm>
              <a:off x="7395585" y="2601432"/>
              <a:ext cx="0" cy="299487"/>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a16="http://schemas.microsoft.com/office/drawing/2014/main" id="{CFB33ED7-901A-9F21-E0D9-97C35EB0D252}"/>
                </a:ext>
              </a:extLst>
            </p:cNvPr>
            <p:cNvCxnSpPr>
              <a:cxnSpLocks/>
            </p:cNvCxnSpPr>
            <p:nvPr/>
          </p:nvCxnSpPr>
          <p:spPr>
            <a:xfrm>
              <a:off x="7395581" y="3829493"/>
              <a:ext cx="0" cy="299487"/>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接箭头连接符 47">
              <a:extLst>
                <a:ext uri="{FF2B5EF4-FFF2-40B4-BE49-F238E27FC236}">
                  <a16:creationId xmlns:a16="http://schemas.microsoft.com/office/drawing/2014/main" id="{2421D418-BE85-62FA-0C93-B9C4ED1157B9}"/>
                </a:ext>
              </a:extLst>
            </p:cNvPr>
            <p:cNvCxnSpPr>
              <a:cxnSpLocks/>
            </p:cNvCxnSpPr>
            <p:nvPr/>
          </p:nvCxnSpPr>
          <p:spPr>
            <a:xfrm>
              <a:off x="7401538" y="5057553"/>
              <a:ext cx="0" cy="299487"/>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id="{8A85BBE5-DC0C-3504-461E-137525D6A06F}"/>
                </a:ext>
              </a:extLst>
            </p:cNvPr>
            <p:cNvCxnSpPr>
              <a:cxnSpLocks/>
              <a:stCxn id="54" idx="2"/>
              <a:endCxn id="71" idx="0"/>
            </p:cNvCxnSpPr>
            <p:nvPr/>
          </p:nvCxnSpPr>
          <p:spPr>
            <a:xfrm>
              <a:off x="10567632" y="2601432"/>
              <a:ext cx="0" cy="299487"/>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0" name="直接箭头连接符 49">
              <a:extLst>
                <a:ext uri="{FF2B5EF4-FFF2-40B4-BE49-F238E27FC236}">
                  <a16:creationId xmlns:a16="http://schemas.microsoft.com/office/drawing/2014/main" id="{97271402-B687-9C24-C067-27B35E291DD9}"/>
                </a:ext>
              </a:extLst>
            </p:cNvPr>
            <p:cNvCxnSpPr>
              <a:cxnSpLocks/>
            </p:cNvCxnSpPr>
            <p:nvPr/>
          </p:nvCxnSpPr>
          <p:spPr>
            <a:xfrm>
              <a:off x="10567629" y="3829493"/>
              <a:ext cx="0" cy="299487"/>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接箭头连接符 50">
              <a:extLst>
                <a:ext uri="{FF2B5EF4-FFF2-40B4-BE49-F238E27FC236}">
                  <a16:creationId xmlns:a16="http://schemas.microsoft.com/office/drawing/2014/main" id="{7CB281B9-F4BB-8F1F-E52C-4D9B0B9D2259}"/>
                </a:ext>
              </a:extLst>
            </p:cNvPr>
            <p:cNvCxnSpPr>
              <a:cxnSpLocks/>
            </p:cNvCxnSpPr>
            <p:nvPr/>
          </p:nvCxnSpPr>
          <p:spPr>
            <a:xfrm>
              <a:off x="10584216" y="5057552"/>
              <a:ext cx="0" cy="299487"/>
            </a:xfrm>
            <a:prstGeom prst="straightConnector1">
              <a:avLst/>
            </a:prstGeom>
            <a:ln w="28575">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 name="灯片编号占位符 3">
            <a:extLst>
              <a:ext uri="{FF2B5EF4-FFF2-40B4-BE49-F238E27FC236}">
                <a16:creationId xmlns:a16="http://schemas.microsoft.com/office/drawing/2014/main" id="{1E815FAC-74D2-2511-FDFD-A43382D277A3}"/>
              </a:ext>
            </a:extLst>
          </p:cNvPr>
          <p:cNvSpPr>
            <a:spLocks noGrp="1"/>
          </p:cNvSpPr>
          <p:nvPr>
            <p:ph type="sldNum" sz="quarter" idx="12"/>
          </p:nvPr>
        </p:nvSpPr>
        <p:spPr/>
        <p:txBody>
          <a:bodyPr/>
          <a:lstStyle/>
          <a:p>
            <a:fld id="{49AE70B2-8BF9-45C0-BB95-33D1B9D3A854}" type="slidenum">
              <a:rPr lang="zh-CN" altLang="en-US" smtClean="0"/>
              <a:t>3</a:t>
            </a:fld>
            <a:endParaRPr lang="zh-CN" altLang="en-US" dirty="0"/>
          </a:p>
        </p:txBody>
      </p:sp>
      <p:pic>
        <p:nvPicPr>
          <p:cNvPr id="7" name="图片 6">
            <a:extLst>
              <a:ext uri="{FF2B5EF4-FFF2-40B4-BE49-F238E27FC236}">
                <a16:creationId xmlns:a16="http://schemas.microsoft.com/office/drawing/2014/main" id="{CA226483-3C2F-8C2D-2329-CBA9C2972C61}"/>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5337"/>
          <a:stretch>
            <a:fillRect/>
          </a:stretch>
        </p:blipFill>
        <p:spPr bwMode="auto">
          <a:xfrm>
            <a:off x="610794" y="3829493"/>
            <a:ext cx="5095731" cy="2607626"/>
          </a:xfrm>
          <a:prstGeom prst="rect">
            <a:avLst/>
          </a:prstGeom>
          <a:noFill/>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2157795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66F05-3D77-9849-07AC-C05F70BBE159}"/>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DA2BA39C-C091-4193-6C30-F9A7D4938625}"/>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6784365D-889D-0757-14CA-159AFB9EC0E8}"/>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42F055B6-3EC7-E65B-99F2-7CA396C7D00B}"/>
              </a:ext>
            </a:extLst>
          </p:cNvPr>
          <p:cNvCxnSpPr>
            <a:cxnSpLocks/>
          </p:cNvCxnSpPr>
          <p:nvPr/>
        </p:nvCxnSpPr>
        <p:spPr>
          <a:xfrm>
            <a:off x="4529210" y="640271"/>
            <a:ext cx="7479910"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1D82823E-667B-3F9C-4636-46EC76D15ABE}"/>
              </a:ext>
            </a:extLst>
          </p:cNvPr>
          <p:cNvSpPr>
            <a:spLocks noGrp="1"/>
          </p:cNvSpPr>
          <p:nvPr>
            <p:custDataLst>
              <p:tags r:id="rId3"/>
            </p:custDataLst>
          </p:nvPr>
        </p:nvSpPr>
        <p:spPr>
          <a:xfrm>
            <a:off x="1883218" y="231267"/>
            <a:ext cx="3565081"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600" dirty="0">
                <a:solidFill>
                  <a:schemeClr val="tx1">
                    <a:lumMod val="65000"/>
                    <a:lumOff val="35000"/>
                  </a:schemeClr>
                </a:solidFill>
              </a:rPr>
              <a:t>仿真建模流程</a:t>
            </a:r>
            <a:endParaRPr lang="zh-CN" altLang="en-US" sz="2600" dirty="0">
              <a:solidFill>
                <a:schemeClr val="tx1">
                  <a:lumMod val="65000"/>
                  <a:lumOff val="35000"/>
                </a:schemeClr>
              </a:solidFill>
              <a:ea typeface="微软雅黑" panose="020B0503020204020204" pitchFamily="34" charset="-122"/>
            </a:endParaRPr>
          </a:p>
        </p:txBody>
      </p:sp>
      <p:grpSp>
        <p:nvGrpSpPr>
          <p:cNvPr id="7" name="组合 6">
            <a:extLst>
              <a:ext uri="{FF2B5EF4-FFF2-40B4-BE49-F238E27FC236}">
                <a16:creationId xmlns:a16="http://schemas.microsoft.com/office/drawing/2014/main" id="{706D9701-07FB-B70A-2516-FD8F67BBDFB1}"/>
              </a:ext>
            </a:extLst>
          </p:cNvPr>
          <p:cNvGrpSpPr/>
          <p:nvPr/>
        </p:nvGrpSpPr>
        <p:grpSpPr>
          <a:xfrm>
            <a:off x="478155" y="1058101"/>
            <a:ext cx="11449050" cy="495832"/>
            <a:chOff x="371475" y="1633288"/>
            <a:chExt cx="11449050" cy="495832"/>
          </a:xfrm>
        </p:grpSpPr>
        <p:sp>
          <p:nvSpPr>
            <p:cNvPr id="8" name="矩形 7">
              <a:extLst>
                <a:ext uri="{FF2B5EF4-FFF2-40B4-BE49-F238E27FC236}">
                  <a16:creationId xmlns:a16="http://schemas.microsoft.com/office/drawing/2014/main" id="{10C244B7-323D-B9B9-D35F-11881F153C44}"/>
                </a:ext>
              </a:extLst>
            </p:cNvPr>
            <p:cNvSpPr/>
            <p:nvPr/>
          </p:nvSpPr>
          <p:spPr>
            <a:xfrm>
              <a:off x="371475" y="1633288"/>
              <a:ext cx="11449050" cy="495832"/>
            </a:xfrm>
            <a:prstGeom prst="rect">
              <a:avLst/>
            </a:prstGeom>
            <a:solidFill>
              <a:srgbClr val="FFFFFF"/>
            </a:solidFill>
            <a:ln w="38100" cap="flat" cmpd="sng" algn="ctr">
              <a:solidFill>
                <a:srgbClr val="7030A0">
                  <a:alpha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9" name="文本框 8">
              <a:extLst>
                <a:ext uri="{FF2B5EF4-FFF2-40B4-BE49-F238E27FC236}">
                  <a16:creationId xmlns:a16="http://schemas.microsoft.com/office/drawing/2014/main" id="{0D533709-2039-397B-28F5-CF4C75CA422E}"/>
                </a:ext>
              </a:extLst>
            </p:cNvPr>
            <p:cNvSpPr txBox="1"/>
            <p:nvPr/>
          </p:nvSpPr>
          <p:spPr>
            <a:xfrm>
              <a:off x="375142" y="1685167"/>
              <a:ext cx="11445383" cy="396583"/>
            </a:xfrm>
            <a:prstGeom prst="rect">
              <a:avLst/>
            </a:prstGeom>
            <a:noFill/>
          </p:spPr>
          <p:txBody>
            <a:bodyPr wrap="square">
              <a:spAutoFit/>
            </a:bodyPr>
            <a:lstStyle/>
            <a:p>
              <a:pPr marL="285750" lvl="0" indent="-285750" defTabSz="914400" eaLnBrk="0" fontAlgn="base" hangingPunct="0">
                <a:lnSpc>
                  <a:spcPct val="120000"/>
                </a:lnSpc>
                <a:spcBef>
                  <a:spcPct val="0"/>
                </a:spcBef>
                <a:spcAft>
                  <a:spcPct val="0"/>
                </a:spcAft>
                <a:buFont typeface="Wingdings" panose="05000000000000000000" pitchFamily="2" charset="2"/>
                <a:buChar char="n"/>
                <a:defRPr/>
              </a:pP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光电导天线辐射太赫兹波的过程涉及至少三个物理场，是典型的多物理场耦合过程，适合使用</a:t>
              </a:r>
              <a:r>
                <a:rPr kumimoji="0" lang="en-US" altLang="zh-CN"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COMSOL</a:t>
              </a:r>
              <a:r>
                <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求解</a:t>
              </a:r>
            </a:p>
          </p:txBody>
        </p:sp>
      </p:grpSp>
      <p:grpSp>
        <p:nvGrpSpPr>
          <p:cNvPr id="29" name="组合 28">
            <a:extLst>
              <a:ext uri="{FF2B5EF4-FFF2-40B4-BE49-F238E27FC236}">
                <a16:creationId xmlns:a16="http://schemas.microsoft.com/office/drawing/2014/main" id="{B10B1F11-8653-8C82-86DC-30339C8B6907}"/>
              </a:ext>
            </a:extLst>
          </p:cNvPr>
          <p:cNvGrpSpPr/>
          <p:nvPr/>
        </p:nvGrpSpPr>
        <p:grpSpPr>
          <a:xfrm>
            <a:off x="277113" y="1794693"/>
            <a:ext cx="3718297" cy="4209867"/>
            <a:chOff x="478155" y="1733733"/>
            <a:chExt cx="3718297" cy="4209867"/>
          </a:xfrm>
        </p:grpSpPr>
        <p:sp>
          <p:nvSpPr>
            <p:cNvPr id="10" name="矩形 9">
              <a:extLst>
                <a:ext uri="{FF2B5EF4-FFF2-40B4-BE49-F238E27FC236}">
                  <a16:creationId xmlns:a16="http://schemas.microsoft.com/office/drawing/2014/main" id="{40F5CA65-836A-C683-1615-36D83BFCE642}"/>
                </a:ext>
              </a:extLst>
            </p:cNvPr>
            <p:cNvSpPr/>
            <p:nvPr>
              <p:custDataLst>
                <p:tags r:id="rId6"/>
              </p:custDataLst>
            </p:nvPr>
          </p:nvSpPr>
          <p:spPr>
            <a:xfrm>
              <a:off x="478155" y="1971762"/>
              <a:ext cx="3718297" cy="3971838"/>
            </a:xfrm>
            <a:prstGeom prst="rect">
              <a:avLst/>
            </a:prstGeom>
            <a:solidFill>
              <a:srgbClr val="FFFFFF"/>
            </a:solidFill>
            <a:ln w="3175" cap="flat" cmpd="sng" algn="ctr">
              <a:solidFill>
                <a:srgbClr val="63085E">
                  <a:alpha val="50000"/>
                </a:srgbClr>
              </a:solidFill>
              <a:prstDash val="solid"/>
              <a:miter lim="800000"/>
            </a:ln>
            <a:effectLst>
              <a:outerShdw blurRad="127000" dist="25400" algn="t" rotWithShape="0">
                <a:srgbClr val="63085E">
                  <a:lumMod val="50000"/>
                  <a:alpha val="10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11" name="梯形 10">
              <a:extLst>
                <a:ext uri="{FF2B5EF4-FFF2-40B4-BE49-F238E27FC236}">
                  <a16:creationId xmlns:a16="http://schemas.microsoft.com/office/drawing/2014/main" id="{BF60A6C4-49D0-909E-7F1D-2EB9EB2DDDEC}"/>
                </a:ext>
              </a:extLst>
            </p:cNvPr>
            <p:cNvSpPr/>
            <p:nvPr/>
          </p:nvSpPr>
          <p:spPr>
            <a:xfrm flipH="1">
              <a:off x="1035565" y="1836001"/>
              <a:ext cx="2603477" cy="143070"/>
            </a:xfrm>
            <a:prstGeom prst="trapezoid">
              <a:avLst>
                <a:gd name="adj" fmla="val 127242"/>
              </a:avLst>
            </a:prstGeom>
            <a:gradFill flip="none" rotWithShape="1">
              <a:gsLst>
                <a:gs pos="0">
                  <a:srgbClr val="63085E">
                    <a:alpha val="25000"/>
                  </a:srgbClr>
                </a:gs>
                <a:gs pos="100000">
                  <a:srgbClr val="63085E">
                    <a:alpha val="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ID4096"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2" name="矩形: 圆角 11">
              <a:extLst>
                <a:ext uri="{FF2B5EF4-FFF2-40B4-BE49-F238E27FC236}">
                  <a16:creationId xmlns:a16="http://schemas.microsoft.com/office/drawing/2014/main" id="{C079D342-D196-C769-E269-D3D92321C309}"/>
                </a:ext>
              </a:extLst>
            </p:cNvPr>
            <p:cNvSpPr/>
            <p:nvPr/>
          </p:nvSpPr>
          <p:spPr>
            <a:xfrm>
              <a:off x="1124579" y="1733733"/>
              <a:ext cx="2331772" cy="347606"/>
            </a:xfrm>
            <a:prstGeom prst="roundRect">
              <a:avLst>
                <a:gd name="adj" fmla="val 50000"/>
              </a:avLst>
            </a:prstGeom>
            <a:solidFill>
              <a:srgbClr val="6308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3" name="文本框 12">
              <a:extLst>
                <a:ext uri="{FF2B5EF4-FFF2-40B4-BE49-F238E27FC236}">
                  <a16:creationId xmlns:a16="http://schemas.microsoft.com/office/drawing/2014/main" id="{D52F82FB-47F0-2350-32A5-D26824AD1A5D}"/>
                </a:ext>
              </a:extLst>
            </p:cNvPr>
            <p:cNvSpPr txBox="1"/>
            <p:nvPr/>
          </p:nvSpPr>
          <p:spPr>
            <a:xfrm>
              <a:off x="1482550" y="1764617"/>
              <a:ext cx="1615828" cy="276999"/>
            </a:xfrm>
            <a:prstGeom prst="rect">
              <a:avLst/>
            </a:prstGeom>
            <a:noFill/>
          </p:spPr>
          <p:txBody>
            <a:bodyPr wrap="non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泵浦光能量分布</a:t>
              </a:r>
            </a:p>
          </p:txBody>
        </p:sp>
        <p:sp>
          <p:nvSpPr>
            <p:cNvPr id="14" name="文本框 13">
              <a:extLst>
                <a:ext uri="{FF2B5EF4-FFF2-40B4-BE49-F238E27FC236}">
                  <a16:creationId xmlns:a16="http://schemas.microsoft.com/office/drawing/2014/main" id="{E8904C14-CF2F-7E34-0DA4-73621F5D4190}"/>
                </a:ext>
              </a:extLst>
            </p:cNvPr>
            <p:cNvSpPr txBox="1"/>
            <p:nvPr/>
          </p:nvSpPr>
          <p:spPr>
            <a:xfrm>
              <a:off x="596353" y="2163052"/>
              <a:ext cx="3481902" cy="300220"/>
            </a:xfrm>
            <a:prstGeom prst="rect">
              <a:avLst/>
            </a:prstGeom>
            <a:solidFill>
              <a:srgbClr val="63085E">
                <a:alpha val="7000"/>
              </a:srgbClr>
            </a:solidFill>
            <a:effectLst/>
          </p:spPr>
          <p:txBody>
            <a:bodyPr wrap="square" lIns="63002" tIns="31501" rIns="63002" bIns="31501">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求解维度：</a:t>
              </a:r>
              <a:r>
                <a:rPr kumimoji="0" lang="en-US" altLang="zh-CN"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3D</a:t>
              </a:r>
              <a:endPar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15" name="组合 14">
              <a:extLst>
                <a:ext uri="{FF2B5EF4-FFF2-40B4-BE49-F238E27FC236}">
                  <a16:creationId xmlns:a16="http://schemas.microsoft.com/office/drawing/2014/main" id="{AB84D90B-1C34-96C4-27B2-6F739AB0B648}"/>
                </a:ext>
              </a:extLst>
            </p:cNvPr>
            <p:cNvGrpSpPr/>
            <p:nvPr/>
          </p:nvGrpSpPr>
          <p:grpSpPr>
            <a:xfrm>
              <a:off x="615541" y="4481640"/>
              <a:ext cx="3462714" cy="1385758"/>
              <a:chOff x="508859" y="4360093"/>
              <a:chExt cx="3462714" cy="1514564"/>
            </a:xfrm>
          </p:grpSpPr>
          <p:sp>
            <p:nvSpPr>
              <p:cNvPr id="16" name="矩形 15">
                <a:extLst>
                  <a:ext uri="{FF2B5EF4-FFF2-40B4-BE49-F238E27FC236}">
                    <a16:creationId xmlns:a16="http://schemas.microsoft.com/office/drawing/2014/main" id="{4023B011-2F51-4FCE-4FE5-55CBFB253FC1}"/>
                  </a:ext>
                </a:extLst>
              </p:cNvPr>
              <p:cNvSpPr/>
              <p:nvPr/>
            </p:nvSpPr>
            <p:spPr>
              <a:xfrm>
                <a:off x="508859" y="4360093"/>
                <a:ext cx="3462714" cy="1514564"/>
              </a:xfrm>
              <a:prstGeom prst="rect">
                <a:avLst/>
              </a:prstGeom>
              <a:solidFill>
                <a:srgbClr val="FFFFFF">
                  <a:lumMod val="85000"/>
                  <a:alpha val="30000"/>
                </a:srgbClr>
              </a:solidFill>
              <a:ln w="6350" cap="flat" cmpd="sng" algn="ctr">
                <a:noFill/>
                <a:prstDash val="lgDash"/>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E5EDF4"/>
                  </a:solidFill>
                  <a:effectLst/>
                  <a:uLnTx/>
                  <a:uFillTx/>
                  <a:latin typeface="微软雅黑" panose="020B0503020204020204" pitchFamily="34" charset="-122"/>
                  <a:ea typeface="微软雅黑" panose="020B0503020204020204" pitchFamily="34" charset="-122"/>
                </a:endParaRPr>
              </a:p>
            </p:txBody>
          </p:sp>
          <p:sp>
            <p:nvSpPr>
              <p:cNvPr id="17" name="文本框 16">
                <a:extLst>
                  <a:ext uri="{FF2B5EF4-FFF2-40B4-BE49-F238E27FC236}">
                    <a16:creationId xmlns:a16="http://schemas.microsoft.com/office/drawing/2014/main" id="{0E53BDA1-90E6-3817-955D-373667EE7EF3}"/>
                  </a:ext>
                </a:extLst>
              </p:cNvPr>
              <p:cNvSpPr txBox="1"/>
              <p:nvPr/>
            </p:nvSpPr>
            <p:spPr>
              <a:xfrm>
                <a:off x="645269" y="4503304"/>
                <a:ext cx="3189893" cy="1320448"/>
              </a:xfrm>
              <a:prstGeom prst="rect">
                <a:avLst/>
              </a:prstGeom>
              <a:noFill/>
            </p:spPr>
            <p:txBody>
              <a:bodyPr wrap="square" lIns="0" tIns="0" rIns="0" bIns="0">
                <a:spAutoFit/>
              </a:bodyPr>
              <a:lstStyle/>
              <a:p>
                <a:pPr marL="285750" marR="0" lvl="0" indent="-285750" defTabSz="914400" eaLnBrk="1" fontAlgn="auto" latinLnBrk="0" hangingPunct="1">
                  <a:lnSpc>
                    <a:spcPct val="120000"/>
                  </a:lnSpc>
                  <a:buClrTx/>
                  <a:buSzTx/>
                  <a:buFont typeface="Wingdings" panose="05000000000000000000" pitchFamily="2" charset="2"/>
                  <a:buChar char="p"/>
                  <a:tabLst/>
                  <a:defRPr/>
                </a:pPr>
                <a:r>
                  <a:rPr kumimoji="0" lang="zh-CN" altLang="en-US" sz="16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泵浦光是实现超快响应的核心</a:t>
                </a:r>
                <a:endParaRPr kumimoji="0" lang="en-US" altLang="zh-CN" sz="16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R="0" lvl="0" defTabSz="914400" eaLnBrk="1" fontAlgn="auto" latinLnBrk="0" hangingPunct="1">
                  <a:lnSpc>
                    <a:spcPct val="120000"/>
                  </a:lnSpc>
                  <a:spcAft>
                    <a:spcPts val="400"/>
                  </a:spcAft>
                  <a:buClrTx/>
                  <a:buSzTx/>
                  <a:tabLst/>
                  <a:defRPr/>
                </a:pPr>
                <a:endParaRPr kumimoji="0" lang="en-US" altLang="zh-CN" sz="14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285750" marR="0" lvl="0" indent="-285750" defTabSz="914400" eaLnBrk="1" fontAlgn="auto" latinLnBrk="0" hangingPunct="1">
                  <a:lnSpc>
                    <a:spcPct val="120000"/>
                  </a:lnSpc>
                  <a:spcAft>
                    <a:spcPts val="400"/>
                  </a:spcAft>
                  <a:buClrTx/>
                  <a:buSzTx/>
                  <a:buFont typeface="Wingdings" panose="05000000000000000000" pitchFamily="2" charset="2"/>
                  <a:buChar char="p"/>
                  <a:tabLst/>
                  <a:defRPr/>
                </a:pPr>
                <a:r>
                  <a:rPr lang="zh-CN" altLang="en-US" sz="1600" kern="0" dirty="0">
                    <a:latin typeface="微软雅黑" panose="020B0503020204020204" pitchFamily="34" charset="-122"/>
                    <a:ea typeface="微软雅黑" panose="020B0503020204020204" pitchFamily="34" charset="-122"/>
                  </a:rPr>
                  <a:t>光电导材料中的光场分布直接决定了载流子的生成分布</a:t>
                </a:r>
              </a:p>
            </p:txBody>
          </p:sp>
        </p:grpSp>
      </p:grpSp>
      <p:pic>
        <p:nvPicPr>
          <p:cNvPr id="31" name="图片 30">
            <a:extLst>
              <a:ext uri="{FF2B5EF4-FFF2-40B4-BE49-F238E27FC236}">
                <a16:creationId xmlns:a16="http://schemas.microsoft.com/office/drawing/2014/main" id="{B36101E1-B8AD-C627-3A57-B45EBCC869E6}"/>
              </a:ext>
            </a:extLst>
          </p:cNvPr>
          <p:cNvPicPr>
            <a:picLocks noChangeAspect="1"/>
          </p:cNvPicPr>
          <p:nvPr/>
        </p:nvPicPr>
        <p:blipFill>
          <a:blip r:embed="rId9"/>
          <a:stretch>
            <a:fillRect/>
          </a:stretch>
        </p:blipFill>
        <p:spPr>
          <a:xfrm>
            <a:off x="317846" y="2322099"/>
            <a:ext cx="3821043" cy="2197100"/>
          </a:xfrm>
          <a:prstGeom prst="rect">
            <a:avLst/>
          </a:prstGeom>
        </p:spPr>
      </p:pic>
      <p:grpSp>
        <p:nvGrpSpPr>
          <p:cNvPr id="34" name="组合 33">
            <a:extLst>
              <a:ext uri="{FF2B5EF4-FFF2-40B4-BE49-F238E27FC236}">
                <a16:creationId xmlns:a16="http://schemas.microsoft.com/office/drawing/2014/main" id="{824CCCCB-8539-152D-1C41-2BC6F3BDBCFD}"/>
              </a:ext>
            </a:extLst>
          </p:cNvPr>
          <p:cNvGrpSpPr/>
          <p:nvPr/>
        </p:nvGrpSpPr>
        <p:grpSpPr>
          <a:xfrm>
            <a:off x="4255414" y="1794693"/>
            <a:ext cx="3718297" cy="4209867"/>
            <a:chOff x="4499254" y="1733733"/>
            <a:chExt cx="3718297" cy="4209867"/>
          </a:xfrm>
        </p:grpSpPr>
        <p:sp>
          <p:nvSpPr>
            <p:cNvPr id="19" name="矩形 18">
              <a:extLst>
                <a:ext uri="{FF2B5EF4-FFF2-40B4-BE49-F238E27FC236}">
                  <a16:creationId xmlns:a16="http://schemas.microsoft.com/office/drawing/2014/main" id="{FD233DB6-1CE7-83D3-0059-05A4348362E6}"/>
                </a:ext>
              </a:extLst>
            </p:cNvPr>
            <p:cNvSpPr/>
            <p:nvPr>
              <p:custDataLst>
                <p:tags r:id="rId5"/>
              </p:custDataLst>
            </p:nvPr>
          </p:nvSpPr>
          <p:spPr>
            <a:xfrm>
              <a:off x="4499254" y="1971762"/>
              <a:ext cx="3718297" cy="3971838"/>
            </a:xfrm>
            <a:prstGeom prst="rect">
              <a:avLst/>
            </a:prstGeom>
            <a:solidFill>
              <a:srgbClr val="FFFFFF"/>
            </a:solidFill>
            <a:ln w="3175" cap="flat" cmpd="sng" algn="ctr">
              <a:solidFill>
                <a:srgbClr val="63085E">
                  <a:alpha val="50000"/>
                </a:srgbClr>
              </a:solidFill>
              <a:prstDash val="solid"/>
              <a:miter lim="800000"/>
            </a:ln>
            <a:effectLst>
              <a:outerShdw blurRad="127000" dist="25400" algn="t" rotWithShape="0">
                <a:srgbClr val="63085E">
                  <a:lumMod val="50000"/>
                  <a:alpha val="10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梯形 19">
              <a:extLst>
                <a:ext uri="{FF2B5EF4-FFF2-40B4-BE49-F238E27FC236}">
                  <a16:creationId xmlns:a16="http://schemas.microsoft.com/office/drawing/2014/main" id="{48694F09-0A17-0895-A808-0982E0977EE2}"/>
                </a:ext>
              </a:extLst>
            </p:cNvPr>
            <p:cNvSpPr/>
            <p:nvPr/>
          </p:nvSpPr>
          <p:spPr>
            <a:xfrm flipH="1">
              <a:off x="5056664" y="1836001"/>
              <a:ext cx="2603477" cy="143070"/>
            </a:xfrm>
            <a:prstGeom prst="trapezoid">
              <a:avLst>
                <a:gd name="adj" fmla="val 127242"/>
              </a:avLst>
            </a:prstGeom>
            <a:gradFill flip="none" rotWithShape="1">
              <a:gsLst>
                <a:gs pos="0">
                  <a:srgbClr val="63085E">
                    <a:alpha val="25000"/>
                  </a:srgbClr>
                </a:gs>
                <a:gs pos="100000">
                  <a:srgbClr val="63085E">
                    <a:alpha val="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ID4096"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1" name="矩形: 圆角 20">
              <a:extLst>
                <a:ext uri="{FF2B5EF4-FFF2-40B4-BE49-F238E27FC236}">
                  <a16:creationId xmlns:a16="http://schemas.microsoft.com/office/drawing/2014/main" id="{871F168C-989F-4323-D0FB-D5735FF7029A}"/>
                </a:ext>
              </a:extLst>
            </p:cNvPr>
            <p:cNvSpPr/>
            <p:nvPr/>
          </p:nvSpPr>
          <p:spPr>
            <a:xfrm>
              <a:off x="5145678" y="1733733"/>
              <a:ext cx="2331772" cy="347606"/>
            </a:xfrm>
            <a:prstGeom prst="roundRect">
              <a:avLst>
                <a:gd name="adj" fmla="val 50000"/>
              </a:avLst>
            </a:prstGeom>
            <a:solidFill>
              <a:srgbClr val="6308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2" name="文本框 21">
              <a:extLst>
                <a:ext uri="{FF2B5EF4-FFF2-40B4-BE49-F238E27FC236}">
                  <a16:creationId xmlns:a16="http://schemas.microsoft.com/office/drawing/2014/main" id="{6B6ADCE5-2D20-23B1-65EF-C5BB7793F031}"/>
                </a:ext>
              </a:extLst>
            </p:cNvPr>
            <p:cNvSpPr txBox="1"/>
            <p:nvPr/>
          </p:nvSpPr>
          <p:spPr>
            <a:xfrm>
              <a:off x="5388233" y="1764617"/>
              <a:ext cx="1846659" cy="276999"/>
            </a:xfrm>
            <a:prstGeom prst="rect">
              <a:avLst/>
            </a:prstGeom>
            <a:noFill/>
          </p:spPr>
          <p:txBody>
            <a:bodyPr wrap="non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载流子动力学过程</a:t>
              </a:r>
            </a:p>
          </p:txBody>
        </p:sp>
        <p:sp>
          <p:nvSpPr>
            <p:cNvPr id="23" name="文本框 22">
              <a:extLst>
                <a:ext uri="{FF2B5EF4-FFF2-40B4-BE49-F238E27FC236}">
                  <a16:creationId xmlns:a16="http://schemas.microsoft.com/office/drawing/2014/main" id="{AC18E113-D543-6905-D50F-4D5AD153CC65}"/>
                </a:ext>
              </a:extLst>
            </p:cNvPr>
            <p:cNvSpPr txBox="1"/>
            <p:nvPr/>
          </p:nvSpPr>
          <p:spPr>
            <a:xfrm>
              <a:off x="4617452" y="2163052"/>
              <a:ext cx="3481902" cy="300220"/>
            </a:xfrm>
            <a:prstGeom prst="rect">
              <a:avLst/>
            </a:prstGeom>
            <a:solidFill>
              <a:srgbClr val="63085E">
                <a:alpha val="7000"/>
              </a:srgbClr>
            </a:solidFill>
            <a:effectLst/>
          </p:spPr>
          <p:txBody>
            <a:bodyPr wrap="square" lIns="63002" tIns="31501" rIns="63002" bIns="31501">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求解维度：</a:t>
              </a:r>
              <a:r>
                <a:rPr kumimoji="0" lang="en-US" altLang="zh-CN"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2D </a:t>
              </a: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（显著降低计算开销）</a:t>
              </a:r>
            </a:p>
          </p:txBody>
        </p:sp>
        <p:grpSp>
          <p:nvGrpSpPr>
            <p:cNvPr id="24" name="组合 23">
              <a:extLst>
                <a:ext uri="{FF2B5EF4-FFF2-40B4-BE49-F238E27FC236}">
                  <a16:creationId xmlns:a16="http://schemas.microsoft.com/office/drawing/2014/main" id="{E82B95BC-E233-27D2-097B-E1DA3470B0EA}"/>
                </a:ext>
              </a:extLst>
            </p:cNvPr>
            <p:cNvGrpSpPr/>
            <p:nvPr/>
          </p:nvGrpSpPr>
          <p:grpSpPr>
            <a:xfrm>
              <a:off x="4636640" y="4481640"/>
              <a:ext cx="3462714" cy="1385758"/>
              <a:chOff x="508859" y="4676567"/>
              <a:chExt cx="3462714" cy="1514563"/>
            </a:xfrm>
          </p:grpSpPr>
          <p:sp>
            <p:nvSpPr>
              <p:cNvPr id="26" name="矩形 25">
                <a:extLst>
                  <a:ext uri="{FF2B5EF4-FFF2-40B4-BE49-F238E27FC236}">
                    <a16:creationId xmlns:a16="http://schemas.microsoft.com/office/drawing/2014/main" id="{70329907-8ABC-4655-6359-E122793E3028}"/>
                  </a:ext>
                </a:extLst>
              </p:cNvPr>
              <p:cNvSpPr/>
              <p:nvPr/>
            </p:nvSpPr>
            <p:spPr>
              <a:xfrm>
                <a:off x="508859" y="4676567"/>
                <a:ext cx="3462714" cy="1514563"/>
              </a:xfrm>
              <a:prstGeom prst="rect">
                <a:avLst/>
              </a:prstGeom>
              <a:solidFill>
                <a:srgbClr val="FFFFFF">
                  <a:lumMod val="85000"/>
                  <a:alpha val="30000"/>
                </a:srgbClr>
              </a:solidFill>
              <a:ln w="6350" cap="flat" cmpd="sng" algn="ctr">
                <a:noFill/>
                <a:prstDash val="lgDash"/>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E5EDF4"/>
                  </a:solidFill>
                  <a:effectLst/>
                  <a:uLnTx/>
                  <a:uFillTx/>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id="{D3A9DAA9-0AA3-80B4-EA4F-F8773AE6F39E}"/>
                  </a:ext>
                </a:extLst>
              </p:cNvPr>
              <p:cNvSpPr txBox="1"/>
              <p:nvPr/>
            </p:nvSpPr>
            <p:spPr>
              <a:xfrm>
                <a:off x="645269" y="4801656"/>
                <a:ext cx="3189893" cy="1320448"/>
              </a:xfrm>
              <a:prstGeom prst="rect">
                <a:avLst/>
              </a:prstGeom>
              <a:noFill/>
            </p:spPr>
            <p:txBody>
              <a:bodyPr wrap="square" lIns="0" tIns="0" rIns="0" bIns="0">
                <a:spAutoFit/>
              </a:bodyPr>
              <a:lstStyle/>
              <a:p>
                <a:pPr marL="285750" indent="-285750">
                  <a:lnSpc>
                    <a:spcPct val="120000"/>
                  </a:lnSpc>
                  <a:spcBef>
                    <a:spcPts val="0"/>
                  </a:spcBef>
                  <a:spcAft>
                    <a:spcPts val="400"/>
                  </a:spcAft>
                  <a:buFont typeface="Wingdings" panose="05000000000000000000" pitchFamily="2" charset="2"/>
                  <a:buChar char="p"/>
                  <a:defRPr/>
                </a:pPr>
                <a:r>
                  <a:rPr lang="zh-CN" altLang="en-US" sz="1600" kern="0" dirty="0">
                    <a:latin typeface="微软雅黑" panose="020B0503020204020204" pitchFamily="34" charset="-122"/>
                    <a:ea typeface="微软雅黑" panose="020B0503020204020204" pitchFamily="34" charset="-122"/>
                  </a:rPr>
                  <a:t>光电流的瞬态响应直接决定了太赫兹电磁波的时域脉冲和频谱</a:t>
                </a:r>
                <a:endParaRPr lang="en-US" altLang="zh-CN" sz="1600" kern="0" dirty="0">
                  <a:latin typeface="微软雅黑" panose="020B0503020204020204" pitchFamily="34" charset="-122"/>
                  <a:ea typeface="微软雅黑" panose="020B0503020204020204" pitchFamily="34" charset="-122"/>
                </a:endParaRPr>
              </a:p>
              <a:p>
                <a:pPr marL="285750" indent="-285750">
                  <a:lnSpc>
                    <a:spcPct val="120000"/>
                  </a:lnSpc>
                  <a:spcBef>
                    <a:spcPts val="0"/>
                  </a:spcBef>
                  <a:spcAft>
                    <a:spcPts val="400"/>
                  </a:spcAft>
                  <a:buFont typeface="Wingdings" panose="05000000000000000000" pitchFamily="2" charset="2"/>
                  <a:buChar char="p"/>
                  <a:defRPr/>
                </a:pPr>
                <a:r>
                  <a:rPr lang="zh-CN" altLang="en-US" sz="1600" kern="0" dirty="0">
                    <a:latin typeface="微软雅黑" panose="020B0503020204020204" pitchFamily="34" charset="-122"/>
                    <a:ea typeface="微软雅黑" panose="020B0503020204020204" pitchFamily="34" charset="-122"/>
                  </a:rPr>
                  <a:t>载流子的生成分布、输运和弛豫决定了响应光电流的时域形式</a:t>
                </a:r>
                <a:endParaRPr lang="en-US" altLang="zh-CN" sz="1600" kern="0" dirty="0">
                  <a:latin typeface="微软雅黑" panose="020B0503020204020204" pitchFamily="34" charset="-122"/>
                  <a:ea typeface="微软雅黑" panose="020B0503020204020204" pitchFamily="34" charset="-122"/>
                </a:endParaRPr>
              </a:p>
            </p:txBody>
          </p:sp>
        </p:grpSp>
        <p:pic>
          <p:nvPicPr>
            <p:cNvPr id="33" name="图片 32">
              <a:extLst>
                <a:ext uri="{FF2B5EF4-FFF2-40B4-BE49-F238E27FC236}">
                  <a16:creationId xmlns:a16="http://schemas.microsoft.com/office/drawing/2014/main" id="{7768674B-FF1E-F44C-5527-8E601BDC8BCF}"/>
                </a:ext>
              </a:extLst>
            </p:cNvPr>
            <p:cNvPicPr>
              <a:picLocks noChangeAspect="1"/>
            </p:cNvPicPr>
            <p:nvPr/>
          </p:nvPicPr>
          <p:blipFill>
            <a:blip r:embed="rId10"/>
            <a:stretch>
              <a:fillRect/>
            </a:stretch>
          </p:blipFill>
          <p:spPr>
            <a:xfrm>
              <a:off x="4580205" y="2568553"/>
              <a:ext cx="3462714" cy="1991060"/>
            </a:xfrm>
            <a:prstGeom prst="rect">
              <a:avLst/>
            </a:prstGeom>
          </p:spPr>
        </p:pic>
      </p:grpSp>
      <p:grpSp>
        <p:nvGrpSpPr>
          <p:cNvPr id="35" name="组合 34">
            <a:extLst>
              <a:ext uri="{FF2B5EF4-FFF2-40B4-BE49-F238E27FC236}">
                <a16:creationId xmlns:a16="http://schemas.microsoft.com/office/drawing/2014/main" id="{80BADF7C-086B-9552-4129-C565FE479CA6}"/>
              </a:ext>
            </a:extLst>
          </p:cNvPr>
          <p:cNvGrpSpPr/>
          <p:nvPr/>
        </p:nvGrpSpPr>
        <p:grpSpPr>
          <a:xfrm>
            <a:off x="8241335" y="1794693"/>
            <a:ext cx="3718297" cy="4209867"/>
            <a:chOff x="478155" y="1733733"/>
            <a:chExt cx="3718297" cy="4209867"/>
          </a:xfrm>
        </p:grpSpPr>
        <p:sp>
          <p:nvSpPr>
            <p:cNvPr id="36" name="矩形 35">
              <a:extLst>
                <a:ext uri="{FF2B5EF4-FFF2-40B4-BE49-F238E27FC236}">
                  <a16:creationId xmlns:a16="http://schemas.microsoft.com/office/drawing/2014/main" id="{60D0BBF5-6189-F07C-A5FC-4222E22C7460}"/>
                </a:ext>
              </a:extLst>
            </p:cNvPr>
            <p:cNvSpPr/>
            <p:nvPr>
              <p:custDataLst>
                <p:tags r:id="rId4"/>
              </p:custDataLst>
            </p:nvPr>
          </p:nvSpPr>
          <p:spPr>
            <a:xfrm>
              <a:off x="478155" y="1971762"/>
              <a:ext cx="3718297" cy="3971838"/>
            </a:xfrm>
            <a:prstGeom prst="rect">
              <a:avLst/>
            </a:prstGeom>
            <a:solidFill>
              <a:srgbClr val="FFFFFF"/>
            </a:solidFill>
            <a:ln w="3175" cap="flat" cmpd="sng" algn="ctr">
              <a:solidFill>
                <a:srgbClr val="63085E">
                  <a:alpha val="50000"/>
                </a:srgbClr>
              </a:solidFill>
              <a:prstDash val="solid"/>
              <a:miter lim="800000"/>
            </a:ln>
            <a:effectLst>
              <a:outerShdw blurRad="127000" dist="25400" algn="t" rotWithShape="0">
                <a:srgbClr val="63085E">
                  <a:lumMod val="50000"/>
                  <a:alpha val="10000"/>
                </a:srgbClr>
              </a:outerShdw>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37" name="梯形 36">
              <a:extLst>
                <a:ext uri="{FF2B5EF4-FFF2-40B4-BE49-F238E27FC236}">
                  <a16:creationId xmlns:a16="http://schemas.microsoft.com/office/drawing/2014/main" id="{7AFD9A84-E6FD-1A8D-8ECD-7A2B7487AB28}"/>
                </a:ext>
              </a:extLst>
            </p:cNvPr>
            <p:cNvSpPr/>
            <p:nvPr/>
          </p:nvSpPr>
          <p:spPr>
            <a:xfrm flipH="1">
              <a:off x="1035565" y="1836001"/>
              <a:ext cx="2603477" cy="143070"/>
            </a:xfrm>
            <a:prstGeom prst="trapezoid">
              <a:avLst>
                <a:gd name="adj" fmla="val 127242"/>
              </a:avLst>
            </a:prstGeom>
            <a:gradFill flip="none" rotWithShape="1">
              <a:gsLst>
                <a:gs pos="0">
                  <a:srgbClr val="63085E">
                    <a:alpha val="25000"/>
                  </a:srgbClr>
                </a:gs>
                <a:gs pos="100000">
                  <a:srgbClr val="63085E">
                    <a:alpha val="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ID4096"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8" name="矩形: 圆角 37">
              <a:extLst>
                <a:ext uri="{FF2B5EF4-FFF2-40B4-BE49-F238E27FC236}">
                  <a16:creationId xmlns:a16="http://schemas.microsoft.com/office/drawing/2014/main" id="{F685AD4A-8988-778C-2341-D41FFFBA830C}"/>
                </a:ext>
              </a:extLst>
            </p:cNvPr>
            <p:cNvSpPr/>
            <p:nvPr/>
          </p:nvSpPr>
          <p:spPr>
            <a:xfrm>
              <a:off x="1124579" y="1733733"/>
              <a:ext cx="2331772" cy="347606"/>
            </a:xfrm>
            <a:prstGeom prst="roundRect">
              <a:avLst>
                <a:gd name="adj" fmla="val 50000"/>
              </a:avLst>
            </a:prstGeom>
            <a:solidFill>
              <a:srgbClr val="63085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39" name="文本框 38">
              <a:extLst>
                <a:ext uri="{FF2B5EF4-FFF2-40B4-BE49-F238E27FC236}">
                  <a16:creationId xmlns:a16="http://schemas.microsoft.com/office/drawing/2014/main" id="{D7B03095-F04E-453A-9D53-BC524B27FCE8}"/>
                </a:ext>
              </a:extLst>
            </p:cNvPr>
            <p:cNvSpPr txBox="1"/>
            <p:nvPr/>
          </p:nvSpPr>
          <p:spPr>
            <a:xfrm>
              <a:off x="1482550" y="1764617"/>
              <a:ext cx="1615827" cy="276999"/>
            </a:xfrm>
            <a:prstGeom prst="rect">
              <a:avLst/>
            </a:prstGeom>
            <a:noFill/>
          </p:spPr>
          <p:txBody>
            <a:bodyPr wrap="non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b="1" kern="0" dirty="0">
                  <a:solidFill>
                    <a:srgbClr val="FFFFFF"/>
                  </a:solidFill>
                  <a:latin typeface="微软雅黑" panose="020B0503020204020204" pitchFamily="34" charset="-122"/>
                  <a:ea typeface="微软雅黑" panose="020B0503020204020204" pitchFamily="34" charset="-122"/>
                </a:rPr>
                <a:t>太赫兹电磁辐射</a:t>
              </a:r>
              <a:endParaRPr kumimoji="0" lang="zh-CN" altLang="en-US"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0" name="文本框 39">
              <a:extLst>
                <a:ext uri="{FF2B5EF4-FFF2-40B4-BE49-F238E27FC236}">
                  <a16:creationId xmlns:a16="http://schemas.microsoft.com/office/drawing/2014/main" id="{5C406B8B-250A-CE10-9A0F-B62443513DE4}"/>
                </a:ext>
              </a:extLst>
            </p:cNvPr>
            <p:cNvSpPr txBox="1"/>
            <p:nvPr/>
          </p:nvSpPr>
          <p:spPr>
            <a:xfrm>
              <a:off x="596353" y="2163052"/>
              <a:ext cx="3481902" cy="300220"/>
            </a:xfrm>
            <a:prstGeom prst="rect">
              <a:avLst/>
            </a:prstGeom>
            <a:solidFill>
              <a:srgbClr val="63085E">
                <a:alpha val="7000"/>
              </a:srgbClr>
            </a:solidFill>
            <a:effectLst/>
          </p:spPr>
          <p:txBody>
            <a:bodyPr wrap="square" lIns="63002" tIns="31501" rIns="63002" bIns="31501">
              <a:spAutoFit/>
            </a:bodyPr>
            <a:lstStyle/>
            <a:p>
              <a:pPr marL="0" marR="0" lvl="0" indent="0" algn="ctr" defTabSz="914400" eaLnBrk="1" fontAlgn="auto" latinLnBrk="0" hangingPunct="1">
                <a:lnSpc>
                  <a:spcPct val="12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求解维度：</a:t>
              </a:r>
              <a:r>
                <a:rPr kumimoji="0" lang="en-US" altLang="zh-CN"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3D</a:t>
              </a:r>
              <a:endParaRPr kumimoji="0" lang="zh-CN" altLang="en-US" sz="14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41" name="组合 40">
              <a:extLst>
                <a:ext uri="{FF2B5EF4-FFF2-40B4-BE49-F238E27FC236}">
                  <a16:creationId xmlns:a16="http://schemas.microsoft.com/office/drawing/2014/main" id="{F2452C11-1D2D-21DF-301C-64700C3F8DFC}"/>
                </a:ext>
              </a:extLst>
            </p:cNvPr>
            <p:cNvGrpSpPr/>
            <p:nvPr/>
          </p:nvGrpSpPr>
          <p:grpSpPr>
            <a:xfrm>
              <a:off x="615541" y="4481640"/>
              <a:ext cx="3462714" cy="1385758"/>
              <a:chOff x="508859" y="4360093"/>
              <a:chExt cx="3462714" cy="1514564"/>
            </a:xfrm>
          </p:grpSpPr>
          <p:sp>
            <p:nvSpPr>
              <p:cNvPr id="42" name="矩形 41">
                <a:extLst>
                  <a:ext uri="{FF2B5EF4-FFF2-40B4-BE49-F238E27FC236}">
                    <a16:creationId xmlns:a16="http://schemas.microsoft.com/office/drawing/2014/main" id="{329B4EE5-057D-0528-EBD6-270E52D0A4E3}"/>
                  </a:ext>
                </a:extLst>
              </p:cNvPr>
              <p:cNvSpPr/>
              <p:nvPr/>
            </p:nvSpPr>
            <p:spPr>
              <a:xfrm>
                <a:off x="508859" y="4360093"/>
                <a:ext cx="3462714" cy="1514564"/>
              </a:xfrm>
              <a:prstGeom prst="rect">
                <a:avLst/>
              </a:prstGeom>
              <a:solidFill>
                <a:srgbClr val="FFFFFF">
                  <a:lumMod val="85000"/>
                  <a:alpha val="30000"/>
                </a:srgbClr>
              </a:solidFill>
              <a:ln w="6350" cap="flat" cmpd="sng" algn="ctr">
                <a:noFill/>
                <a:prstDash val="lgDash"/>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E5EDF4"/>
                  </a:solidFill>
                  <a:effectLst/>
                  <a:uLnTx/>
                  <a:uFillTx/>
                  <a:latin typeface="微软雅黑" panose="020B0503020204020204" pitchFamily="34" charset="-122"/>
                  <a:ea typeface="微软雅黑" panose="020B0503020204020204" pitchFamily="34" charset="-122"/>
                </a:endParaRPr>
              </a:p>
            </p:txBody>
          </p:sp>
          <p:sp>
            <p:nvSpPr>
              <p:cNvPr id="43" name="文本框 42">
                <a:extLst>
                  <a:ext uri="{FF2B5EF4-FFF2-40B4-BE49-F238E27FC236}">
                    <a16:creationId xmlns:a16="http://schemas.microsoft.com/office/drawing/2014/main" id="{8DA0FA15-0139-F855-E899-DFF0727554ED}"/>
                  </a:ext>
                </a:extLst>
              </p:cNvPr>
              <p:cNvSpPr txBox="1"/>
              <p:nvPr/>
            </p:nvSpPr>
            <p:spPr>
              <a:xfrm>
                <a:off x="645269" y="4503304"/>
                <a:ext cx="3189893" cy="1264385"/>
              </a:xfrm>
              <a:prstGeom prst="rect">
                <a:avLst/>
              </a:prstGeom>
              <a:noFill/>
            </p:spPr>
            <p:txBody>
              <a:bodyPr wrap="square" lIns="0" tIns="0" rIns="0" bIns="0">
                <a:spAutoFit/>
              </a:bodyPr>
              <a:lstStyle/>
              <a:p>
                <a:pPr marL="285750" indent="-285750">
                  <a:lnSpc>
                    <a:spcPct val="120000"/>
                  </a:lnSpc>
                  <a:spcBef>
                    <a:spcPts val="0"/>
                  </a:spcBef>
                  <a:spcAft>
                    <a:spcPts val="400"/>
                  </a:spcAft>
                  <a:buFont typeface="Wingdings" panose="05000000000000000000" pitchFamily="2" charset="2"/>
                  <a:buChar char="p"/>
                  <a:defRPr/>
                </a:pPr>
                <a:r>
                  <a:rPr lang="zh-CN" altLang="en-US" sz="1600" kern="0" dirty="0">
                    <a:latin typeface="微软雅黑" panose="020B0503020204020204" pitchFamily="34" charset="-122"/>
                    <a:ea typeface="微软雅黑" panose="020B0503020204020204" pitchFamily="34" charset="-122"/>
                  </a:rPr>
                  <a:t>光电流的瞬态响应和金属天线辐射阻抗与频率的色散关系决定了器件峰值频率、共振抑制频点、工作带宽等频谱属性</a:t>
                </a:r>
                <a:endParaRPr lang="en-US" altLang="zh-CN" sz="1600" kern="0" dirty="0">
                  <a:latin typeface="微软雅黑" panose="020B0503020204020204" pitchFamily="34" charset="-122"/>
                  <a:ea typeface="微软雅黑" panose="020B0503020204020204" pitchFamily="34" charset="-122"/>
                </a:endParaRPr>
              </a:p>
            </p:txBody>
          </p:sp>
        </p:grpSp>
      </p:grpSp>
      <p:pic>
        <p:nvPicPr>
          <p:cNvPr id="78" name="图片 77">
            <a:extLst>
              <a:ext uri="{FF2B5EF4-FFF2-40B4-BE49-F238E27FC236}">
                <a16:creationId xmlns:a16="http://schemas.microsoft.com/office/drawing/2014/main" id="{EC36CD4E-A3AB-4F08-2080-89FE573ADFD7}"/>
              </a:ext>
            </a:extLst>
          </p:cNvPr>
          <p:cNvPicPr>
            <a:picLocks noChangeAspect="1"/>
          </p:cNvPicPr>
          <p:nvPr/>
        </p:nvPicPr>
        <p:blipFill>
          <a:blip r:embed="rId11"/>
          <a:stretch>
            <a:fillRect/>
          </a:stretch>
        </p:blipFill>
        <p:spPr>
          <a:xfrm>
            <a:off x="8968677" y="2549844"/>
            <a:ext cx="2282800" cy="1880231"/>
          </a:xfrm>
          <a:prstGeom prst="rect">
            <a:avLst/>
          </a:prstGeom>
        </p:spPr>
      </p:pic>
      <p:sp>
        <p:nvSpPr>
          <p:cNvPr id="80" name="箭头: 左弧形 79">
            <a:extLst>
              <a:ext uri="{FF2B5EF4-FFF2-40B4-BE49-F238E27FC236}">
                <a16:creationId xmlns:a16="http://schemas.microsoft.com/office/drawing/2014/main" id="{01522143-592E-F239-B425-FEEE8B29668C}"/>
              </a:ext>
            </a:extLst>
          </p:cNvPr>
          <p:cNvSpPr/>
          <p:nvPr/>
        </p:nvSpPr>
        <p:spPr>
          <a:xfrm rot="5400000" flipH="1" flipV="1">
            <a:off x="3995999" y="5283259"/>
            <a:ext cx="285780" cy="1744892"/>
          </a:xfrm>
          <a:prstGeom prst="curvedRightArrow">
            <a:avLst>
              <a:gd name="adj1" fmla="val 35366"/>
              <a:gd name="adj2" fmla="val 73050"/>
              <a:gd name="adj3" fmla="val 48535"/>
            </a:avLst>
          </a:prstGeom>
          <a:solidFill>
            <a:srgbClr val="AF74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1" name="文本框 80">
            <a:extLst>
              <a:ext uri="{FF2B5EF4-FFF2-40B4-BE49-F238E27FC236}">
                <a16:creationId xmlns:a16="http://schemas.microsoft.com/office/drawing/2014/main" id="{06483F43-FC5A-E57A-1FA4-89BA11A87AF8}"/>
              </a:ext>
            </a:extLst>
          </p:cNvPr>
          <p:cNvSpPr txBox="1"/>
          <p:nvPr/>
        </p:nvSpPr>
        <p:spPr>
          <a:xfrm>
            <a:off x="3000389" y="6346609"/>
            <a:ext cx="2277000" cy="307777"/>
          </a:xfrm>
          <a:prstGeom prst="rect">
            <a:avLst/>
          </a:prstGeom>
          <a:noFill/>
        </p:spPr>
        <p:txBody>
          <a:bodyPr wrap="square" rtlCol="0">
            <a:spAutoFit/>
          </a:bodyPr>
          <a:lstStyle/>
          <a:p>
            <a:pPr algn="ctr"/>
            <a:r>
              <a:rPr lang="zh-CN" altLang="en-US" sz="1400" dirty="0"/>
              <a:t>决定载流子生成分布</a:t>
            </a:r>
          </a:p>
        </p:txBody>
      </p:sp>
      <p:sp>
        <p:nvSpPr>
          <p:cNvPr id="83" name="箭头: 左弧形 82">
            <a:extLst>
              <a:ext uri="{FF2B5EF4-FFF2-40B4-BE49-F238E27FC236}">
                <a16:creationId xmlns:a16="http://schemas.microsoft.com/office/drawing/2014/main" id="{7AFD6AD7-DA8E-869E-DD60-EB30011F9D3A}"/>
              </a:ext>
            </a:extLst>
          </p:cNvPr>
          <p:cNvSpPr/>
          <p:nvPr/>
        </p:nvSpPr>
        <p:spPr>
          <a:xfrm rot="5400000" flipH="1" flipV="1">
            <a:off x="7986662" y="5283259"/>
            <a:ext cx="285780" cy="1744892"/>
          </a:xfrm>
          <a:prstGeom prst="curvedRightArrow">
            <a:avLst>
              <a:gd name="adj1" fmla="val 35366"/>
              <a:gd name="adj2" fmla="val 73050"/>
              <a:gd name="adj3" fmla="val 48535"/>
            </a:avLst>
          </a:prstGeom>
          <a:solidFill>
            <a:srgbClr val="AF74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5" name="文本框 84">
            <a:extLst>
              <a:ext uri="{FF2B5EF4-FFF2-40B4-BE49-F238E27FC236}">
                <a16:creationId xmlns:a16="http://schemas.microsoft.com/office/drawing/2014/main" id="{9AD4FB24-AFDD-914E-CC74-B78873F87C4F}"/>
              </a:ext>
            </a:extLst>
          </p:cNvPr>
          <p:cNvSpPr txBox="1"/>
          <p:nvPr/>
        </p:nvSpPr>
        <p:spPr>
          <a:xfrm>
            <a:off x="6874008" y="6352908"/>
            <a:ext cx="2511088" cy="307777"/>
          </a:xfrm>
          <a:prstGeom prst="rect">
            <a:avLst/>
          </a:prstGeom>
          <a:noFill/>
        </p:spPr>
        <p:txBody>
          <a:bodyPr wrap="square" rtlCol="0">
            <a:spAutoFit/>
          </a:bodyPr>
          <a:lstStyle/>
          <a:p>
            <a:pPr algn="ctr"/>
            <a:r>
              <a:rPr lang="zh-CN" altLang="en-US" sz="1400" dirty="0"/>
              <a:t>决定馈电端口光电流时域脉冲</a:t>
            </a:r>
          </a:p>
        </p:txBody>
      </p:sp>
      <p:sp>
        <p:nvSpPr>
          <p:cNvPr id="4" name="灯片编号占位符 3">
            <a:extLst>
              <a:ext uri="{FF2B5EF4-FFF2-40B4-BE49-F238E27FC236}">
                <a16:creationId xmlns:a16="http://schemas.microsoft.com/office/drawing/2014/main" id="{5910C2B1-8380-3FA3-C246-82142FD9157A}"/>
              </a:ext>
            </a:extLst>
          </p:cNvPr>
          <p:cNvSpPr>
            <a:spLocks noGrp="1"/>
          </p:cNvSpPr>
          <p:nvPr>
            <p:ph type="sldNum" sz="quarter" idx="12"/>
          </p:nvPr>
        </p:nvSpPr>
        <p:spPr/>
        <p:txBody>
          <a:bodyPr/>
          <a:lstStyle/>
          <a:p>
            <a:fld id="{49AE70B2-8BF9-45C0-BB95-33D1B9D3A854}" type="slidenum">
              <a:rPr lang="zh-CN" altLang="en-US" smtClean="0"/>
              <a:t>4</a:t>
            </a:fld>
            <a:endParaRPr lang="zh-CN" altLang="en-US" dirty="0"/>
          </a:p>
        </p:txBody>
      </p:sp>
    </p:spTree>
    <p:custDataLst>
      <p:tags r:id="rId1"/>
    </p:custDataLst>
    <p:extLst>
      <p:ext uri="{BB962C8B-B14F-4D97-AF65-F5344CB8AC3E}">
        <p14:creationId xmlns:p14="http://schemas.microsoft.com/office/powerpoint/2010/main" val="2791834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82FA6-7524-523E-3962-1891C498D98E}"/>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C4157831-CB6A-286C-2723-906D7F9AF11C}"/>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7D098F3C-FA13-DA98-F43D-2033CA94E877}"/>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BB5D2DB5-E8CF-B454-E8B5-CCF663680555}"/>
              </a:ext>
            </a:extLst>
          </p:cNvPr>
          <p:cNvCxnSpPr>
            <a:cxnSpLocks/>
          </p:cNvCxnSpPr>
          <p:nvPr/>
        </p:nvCxnSpPr>
        <p:spPr>
          <a:xfrm>
            <a:off x="4861560" y="640271"/>
            <a:ext cx="7147560"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8DEA6A74-FA07-C71F-BBD9-F982D28DB1F0}"/>
              </a:ext>
            </a:extLst>
          </p:cNvPr>
          <p:cNvSpPr>
            <a:spLocks noGrp="1"/>
          </p:cNvSpPr>
          <p:nvPr>
            <p:custDataLst>
              <p:tags r:id="rId3"/>
            </p:custDataLst>
          </p:nvPr>
        </p:nvSpPr>
        <p:spPr>
          <a:xfrm>
            <a:off x="1883218" y="231267"/>
            <a:ext cx="3565081"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600" dirty="0">
                <a:solidFill>
                  <a:schemeClr val="tx1">
                    <a:lumMod val="65000"/>
                    <a:lumOff val="35000"/>
                  </a:schemeClr>
                </a:solidFill>
              </a:rPr>
              <a:t>泵浦光能量分布</a:t>
            </a:r>
            <a:endParaRPr lang="zh-CN" altLang="en-US" sz="2600" dirty="0">
              <a:solidFill>
                <a:schemeClr val="tx1">
                  <a:lumMod val="65000"/>
                  <a:lumOff val="35000"/>
                </a:schemeClr>
              </a:solidFill>
              <a:ea typeface="微软雅黑" panose="020B0503020204020204" pitchFamily="34" charset="-122"/>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27EC8075-4B98-7FA2-9CF6-174EF3FE3EC3}"/>
                  </a:ext>
                </a:extLst>
              </p:cNvPr>
              <p:cNvSpPr txBox="1"/>
              <p:nvPr/>
            </p:nvSpPr>
            <p:spPr>
              <a:xfrm>
                <a:off x="219444" y="1006223"/>
                <a:ext cx="6742862" cy="5598136"/>
              </a:xfrm>
              <a:prstGeom prst="rect">
                <a:avLst/>
              </a:prstGeom>
              <a:noFill/>
            </p:spPr>
            <p:txBody>
              <a:bodyPr wrap="square" rtlCol="0">
                <a:spAutoFit/>
              </a:bodyPr>
              <a:lstStyle/>
              <a:p>
                <a:pPr marL="285750" indent="-285750">
                  <a:lnSpc>
                    <a:spcPct val="170000"/>
                  </a:lnSpc>
                  <a:buFont typeface="Arial" panose="020B0604020202020204" pitchFamily="34" charset="0"/>
                  <a:buChar char="•"/>
                </a:pPr>
                <a:r>
                  <a:rPr lang="zh-CN" altLang="en-US" sz="1600" dirty="0"/>
                  <a:t>泵浦光在半导体材料中的分布满足频域形式下的电磁波动方程：</a:t>
                </a:r>
                <a:endParaRPr lang="en-US" altLang="zh-CN" sz="1600" dirty="0"/>
              </a:p>
              <a:p>
                <a:pPr>
                  <a:lnSpc>
                    <a:spcPct val="170000"/>
                  </a:lnSpc>
                </a:pPr>
                <a14:m>
                  <m:oMathPara xmlns:m="http://schemas.openxmlformats.org/officeDocument/2006/math">
                    <m:oMath>
                      <m:eqArr>
                        <m:eqArrPr>
                          <m:ctrlPr>
                            <a:rPr lang="en-US" altLang="zh-CN" sz="1600" b="0" i="1" smtClean="0">
                              <a:latin typeface="Cambria Math" panose="02040503050406030204" pitchFamily="18" charset="0"/>
                            </a:rPr>
                          </m:ctrlPr>
                        </m:eqArrPr>
                        <m:e>
                          <m:r>
                            <a:rPr lang="zh-CN" altLang="en-US" sz="1600">
                              <a:latin typeface="Cambria Math" panose="02040503050406030204" pitchFamily="18" charset="0"/>
                            </a:rPr>
                            <m:t>−</m:t>
                          </m:r>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𝑘</m:t>
                              </m:r>
                            </m:e>
                            <m:sub>
                              <m:r>
                                <a:rPr lang="en-US" altLang="zh-CN" sz="1600">
                                  <a:latin typeface="Cambria Math" panose="02040503050406030204" pitchFamily="18" charset="0"/>
                                </a:rPr>
                                <m:t>0</m:t>
                              </m:r>
                            </m:sub>
                            <m:sup>
                              <m:r>
                                <a:rPr lang="en-US" altLang="zh-CN" sz="1600">
                                  <a:latin typeface="Cambria Math" panose="02040503050406030204" pitchFamily="18" charset="0"/>
                                </a:rPr>
                                <m:t>2</m:t>
                              </m:r>
                            </m:sup>
                          </m:sSubSup>
                          <m:d>
                            <m:dPr>
                              <m:ctrlPr>
                                <a:rPr lang="zh-CN" altLang="en-US" sz="1600" i="1">
                                  <a:latin typeface="Cambria Math" panose="02040503050406030204" pitchFamily="18" charset="0"/>
                                </a:rPr>
                              </m:ctrlPr>
                            </m:dPr>
                            <m:e>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𝜖</m:t>
                                  </m:r>
                                </m:e>
                                <m:sub>
                                  <m:r>
                                    <a:rPr lang="zh-CN" altLang="en-US" sz="1600" i="1">
                                      <a:latin typeface="Cambria Math" panose="02040503050406030204" pitchFamily="18" charset="0"/>
                                    </a:rPr>
                                    <m:t>𝑟</m:t>
                                  </m:r>
                                </m:sub>
                                <m:sup>
                                  <m:r>
                                    <a:rPr lang="en-US" altLang="zh-CN" sz="1600" i="1">
                                      <a:latin typeface="Cambria Math" panose="02040503050406030204" pitchFamily="18" charset="0"/>
                                    </a:rPr>
                                    <m:t>′</m:t>
                                  </m:r>
                                </m:sup>
                              </m:sSubSup>
                              <m:r>
                                <a:rPr lang="en-US" altLang="zh-CN" sz="1600">
                                  <a:latin typeface="Cambria Math" panose="02040503050406030204" pitchFamily="18" charset="0"/>
                                </a:rPr>
                                <m:t>+</m:t>
                              </m:r>
                              <m:r>
                                <a:rPr lang="en-US" altLang="zh-CN" sz="1600" b="0" i="1" smtClean="0">
                                  <a:latin typeface="Cambria Math" panose="02040503050406030204" pitchFamily="18" charset="0"/>
                                </a:rPr>
                                <m:t>𝑖</m:t>
                              </m:r>
                              <m:sSubSup>
                                <m:sSubSupPr>
                                  <m:ctrlPr>
                                    <a:rPr lang="en-US" altLang="zh-CN" sz="1600" b="0" i="1" smtClean="0">
                                      <a:latin typeface="Cambria Math" panose="02040503050406030204" pitchFamily="18" charset="0"/>
                                    </a:rPr>
                                  </m:ctrlPr>
                                </m:sSubSupPr>
                                <m:e>
                                  <m:r>
                                    <a:rPr lang="en-US" altLang="zh-CN" sz="1600" b="0" i="1" smtClean="0">
                                      <a:latin typeface="Cambria Math" panose="02040503050406030204" pitchFamily="18" charset="0"/>
                                    </a:rPr>
                                    <m:t>𝜖</m:t>
                                  </m:r>
                                </m:e>
                                <m:sub>
                                  <m:r>
                                    <a:rPr lang="en-US" altLang="zh-CN" sz="1600" b="0" i="1" smtClean="0">
                                      <a:latin typeface="Cambria Math" panose="02040503050406030204" pitchFamily="18" charset="0"/>
                                    </a:rPr>
                                    <m:t>𝑟</m:t>
                                  </m:r>
                                </m:sub>
                                <m:sup>
                                  <m:r>
                                    <a:rPr lang="en-US" altLang="zh-CN" sz="1600" b="0" i="1" smtClean="0">
                                      <a:latin typeface="Cambria Math" panose="02040503050406030204" pitchFamily="18" charset="0"/>
                                    </a:rPr>
                                    <m:t>′′</m:t>
                                  </m:r>
                                </m:sup>
                              </m:sSubSup>
                            </m:e>
                          </m:d>
                          <m:r>
                            <a:rPr lang="zh-CN" altLang="en-US" sz="1600" b="1" i="1">
                              <a:latin typeface="Cambria Math" panose="02040503050406030204" pitchFamily="18" charset="0"/>
                            </a:rPr>
                            <m:t>𝑬</m:t>
                          </m:r>
                          <m:r>
                            <a:rPr lang="en-US" altLang="zh-CN" sz="1600">
                              <a:latin typeface="Cambria Math" panose="02040503050406030204" pitchFamily="18" charset="0"/>
                            </a:rPr>
                            <m:t>=0</m:t>
                          </m:r>
                          <m:r>
                            <a:rPr lang="en-US" altLang="zh-CN" sz="1600" b="0" i="0" smtClean="0">
                              <a:latin typeface="Cambria Math" panose="02040503050406030204" pitchFamily="18" charset="0"/>
                            </a:rPr>
                            <m:t> </m:t>
                          </m:r>
                          <m:r>
                            <m:rPr>
                              <m:sty m:val="p"/>
                            </m:rPr>
                            <a:rPr lang="zh-CN" altLang="en-US" sz="1600">
                              <a:latin typeface="Cambria Math" panose="02040503050406030204" pitchFamily="18" charset="0"/>
                            </a:rPr>
                            <m:t>∇</m:t>
                          </m:r>
                          <m:r>
                            <a:rPr lang="en-US" altLang="zh-CN" sz="1600">
                              <a:latin typeface="Cambria Math" panose="02040503050406030204" pitchFamily="18" charset="0"/>
                            </a:rPr>
                            <m:t>×</m:t>
                          </m:r>
                          <m:d>
                            <m:dPr>
                              <m:ctrlPr>
                                <a:rPr lang="zh-CN" altLang="en-US" sz="1600">
                                  <a:latin typeface="Cambria Math" panose="02040503050406030204" pitchFamily="18" charset="0"/>
                                </a:rPr>
                              </m:ctrlPr>
                            </m:dPr>
                            <m:e>
                              <m:r>
                                <m:rPr>
                                  <m:sty m:val="p"/>
                                </m:rPr>
                                <a:rPr lang="zh-CN" altLang="en-US" sz="1600">
                                  <a:latin typeface="Cambria Math" panose="02040503050406030204" pitchFamily="18" charset="0"/>
                                </a:rPr>
                                <m:t>∇</m:t>
                              </m:r>
                              <m:r>
                                <a:rPr lang="en-US" altLang="zh-CN" sz="1600">
                                  <a:latin typeface="Cambria Math" panose="02040503050406030204" pitchFamily="18" charset="0"/>
                                </a:rPr>
                                <m:t>×</m:t>
                              </m:r>
                              <m:r>
                                <a:rPr lang="zh-CN" altLang="en-US" sz="1600" b="1" i="1">
                                  <a:latin typeface="Cambria Math" panose="02040503050406030204" pitchFamily="18" charset="0"/>
                                </a:rPr>
                                <m:t>𝑬</m:t>
                              </m:r>
                            </m:e>
                          </m:d>
                          <m:r>
                            <a:rPr lang="zh-CN" altLang="en-US" sz="1600">
                              <a:latin typeface="Cambria Math" panose="02040503050406030204" pitchFamily="18" charset="0"/>
                            </a:rPr>
                            <m:t>−</m:t>
                          </m:r>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𝑘</m:t>
                              </m:r>
                            </m:e>
                            <m:sub>
                              <m:r>
                                <a:rPr lang="en-US" altLang="zh-CN" sz="1600">
                                  <a:latin typeface="Cambria Math" panose="02040503050406030204" pitchFamily="18" charset="0"/>
                                </a:rPr>
                                <m:t>0</m:t>
                              </m:r>
                            </m:sub>
                            <m:sup>
                              <m:r>
                                <a:rPr lang="en-US" altLang="zh-CN" sz="1600">
                                  <a:latin typeface="Cambria Math" panose="02040503050406030204" pitchFamily="18" charset="0"/>
                                </a:rPr>
                                <m:t>2</m:t>
                              </m:r>
                            </m:sup>
                          </m:sSubSup>
                          <m:d>
                            <m:dPr>
                              <m:ctrlPr>
                                <a:rPr lang="zh-CN" altLang="en-US" sz="1600" i="1">
                                  <a:latin typeface="Cambria Math" panose="02040503050406030204" pitchFamily="18" charset="0"/>
                                </a:rPr>
                              </m:ctrlPr>
                            </m:dPr>
                            <m:e>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𝜖</m:t>
                                  </m:r>
                                </m:e>
                                <m:sub>
                                  <m:r>
                                    <a:rPr lang="zh-CN" altLang="en-US" sz="1600" i="1">
                                      <a:latin typeface="Cambria Math" panose="02040503050406030204" pitchFamily="18" charset="0"/>
                                    </a:rPr>
                                    <m:t>𝑟</m:t>
                                  </m:r>
                                </m:sub>
                                <m:sup>
                                  <m:r>
                                    <a:rPr lang="en-US" altLang="zh-CN" sz="1600" i="1">
                                      <a:latin typeface="Cambria Math" panose="02040503050406030204" pitchFamily="18" charset="0"/>
                                    </a:rPr>
                                    <m:t>′</m:t>
                                  </m:r>
                                </m:sup>
                              </m:sSubSup>
                              <m:r>
                                <a:rPr lang="en-US" altLang="zh-CN" sz="1600">
                                  <a:latin typeface="Cambria Math" panose="02040503050406030204" pitchFamily="18" charset="0"/>
                                </a:rPr>
                                <m:t>+</m:t>
                              </m:r>
                              <m:r>
                                <a:rPr lang="en-US" altLang="zh-CN" sz="1600" b="0" i="1" smtClean="0">
                                  <a:latin typeface="Cambria Math" panose="02040503050406030204" pitchFamily="18" charset="0"/>
                                </a:rPr>
                                <m:t>𝑖</m:t>
                              </m:r>
                              <m:sSubSup>
                                <m:sSubSupPr>
                                  <m:ctrlPr>
                                    <a:rPr lang="en-US" altLang="zh-CN" sz="1600" b="0" i="1" smtClean="0">
                                      <a:latin typeface="Cambria Math" panose="02040503050406030204" pitchFamily="18" charset="0"/>
                                    </a:rPr>
                                  </m:ctrlPr>
                                </m:sSubSupPr>
                                <m:e>
                                  <m:r>
                                    <a:rPr lang="en-US" altLang="zh-CN" sz="1600" b="0" i="1" smtClean="0">
                                      <a:latin typeface="Cambria Math" panose="02040503050406030204" pitchFamily="18" charset="0"/>
                                    </a:rPr>
                                    <m:t>𝜖</m:t>
                                  </m:r>
                                </m:e>
                                <m:sub>
                                  <m:r>
                                    <a:rPr lang="en-US" altLang="zh-CN" sz="1600" b="0" i="1" smtClean="0">
                                      <a:latin typeface="Cambria Math" panose="02040503050406030204" pitchFamily="18" charset="0"/>
                                    </a:rPr>
                                    <m:t>𝑟</m:t>
                                  </m:r>
                                </m:sub>
                                <m:sup>
                                  <m:r>
                                    <a:rPr lang="en-US" altLang="zh-CN" sz="1600" b="0" i="1" smtClean="0">
                                      <a:latin typeface="Cambria Math" panose="02040503050406030204" pitchFamily="18" charset="0"/>
                                    </a:rPr>
                                    <m:t>′′</m:t>
                                  </m:r>
                                </m:sup>
                              </m:sSubSup>
                            </m:e>
                          </m:d>
                          <m:r>
                            <a:rPr lang="zh-CN" altLang="en-US" sz="1600" b="1" i="1">
                              <a:latin typeface="Cambria Math" panose="02040503050406030204" pitchFamily="18" charset="0"/>
                            </a:rPr>
                            <m:t>𝑬</m:t>
                          </m:r>
                          <m:r>
                            <a:rPr lang="en-US" altLang="zh-CN" sz="1600">
                              <a:latin typeface="Cambria Math" panose="02040503050406030204" pitchFamily="18" charset="0"/>
                            </a:rPr>
                            <m:t>=0</m:t>
                          </m:r>
                          <m:r>
                            <a:rPr lang="en-US" altLang="zh-CN" sz="1600" b="0" i="0" smtClean="0">
                              <a:latin typeface="Cambria Math" panose="02040503050406030204" pitchFamily="18" charset="0"/>
                            </a:rPr>
                            <m:t> </m:t>
                          </m:r>
                          <m:r>
                            <a:rPr lang="en-US" altLang="zh-CN" sz="1600" b="0" i="1" smtClean="0">
                              <a:latin typeface="Cambria Math" panose="02040503050406030204" pitchFamily="18" charset="0"/>
                            </a:rPr>
                            <m:t>##(1)</m:t>
                          </m:r>
                        </m:e>
                      </m:eqArr>
                    </m:oMath>
                  </m:oMathPara>
                </a14:m>
                <a:endParaRPr lang="en-US" altLang="zh-CN" sz="1600" dirty="0"/>
              </a:p>
              <a:p>
                <a:pPr marL="285750" indent="-285750">
                  <a:lnSpc>
                    <a:spcPct val="170000"/>
                  </a:lnSpc>
                  <a:buFont typeface="Arial" panose="020B0604020202020204" pitchFamily="34" charset="0"/>
                  <a:buChar char="•"/>
                </a:pPr>
                <a:r>
                  <a:rPr lang="zh-CN" altLang="en-US" sz="1600" dirty="0"/>
                  <a:t>介电常数的虚部可以用光电导材料的吸收系数表示：</a:t>
                </a:r>
                <a:endParaRPr lang="en-US" altLang="zh-CN" sz="1600" dirty="0"/>
              </a:p>
              <a:p>
                <a:pPr>
                  <a:lnSpc>
                    <a:spcPct val="170000"/>
                  </a:lnSpc>
                </a:pPr>
                <a14:m>
                  <m:oMathPara xmlns:m="http://schemas.openxmlformats.org/officeDocument/2006/math">
                    <m:oMath>
                      <m:eqArr>
                        <m:eqArrPr>
                          <m:ctrlPr>
                            <a:rPr lang="en-US" altLang="zh-CN" sz="1600" b="0" i="1" smtClean="0">
                              <a:latin typeface="Cambria Math" panose="02040503050406030204" pitchFamily="18" charset="0"/>
                            </a:rPr>
                          </m:ctrlPr>
                        </m:eqArrPr>
                        <m:e>
                          <m:r>
                            <a:rPr lang="en-US" altLang="zh-CN" sz="1600" b="0" i="1" smtClean="0">
                              <a:latin typeface="Cambria Math" panose="02040503050406030204" pitchFamily="18" charset="0"/>
                            </a:rPr>
                            <m:t> </m:t>
                          </m:r>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𝜖</m:t>
                              </m:r>
                            </m:e>
                            <m:sub>
                              <m:r>
                                <a:rPr lang="zh-CN" altLang="en-US" sz="1600" i="1">
                                  <a:latin typeface="Cambria Math" panose="02040503050406030204" pitchFamily="18" charset="0"/>
                                </a:rPr>
                                <m:t>𝑟</m:t>
                              </m:r>
                            </m:sub>
                            <m:sup>
                              <m:r>
                                <a:rPr lang="en-US" altLang="zh-CN" sz="1600" i="1">
                                  <a:latin typeface="Cambria Math" panose="02040503050406030204" pitchFamily="18" charset="0"/>
                                </a:rPr>
                                <m:t>′′</m:t>
                              </m:r>
                            </m:sup>
                          </m:sSubSup>
                          <m:r>
                            <a:rPr lang="en-US" altLang="zh-CN" sz="1600" i="1">
                              <a:latin typeface="Cambria Math" panose="02040503050406030204" pitchFamily="18" charset="0"/>
                            </a:rPr>
                            <m:t>=</m:t>
                          </m:r>
                          <m:rad>
                            <m:radPr>
                              <m:degHide m:val="on"/>
                              <m:ctrlPr>
                                <a:rPr lang="zh-CN" altLang="en-US" sz="1600" i="1">
                                  <a:latin typeface="Cambria Math" panose="02040503050406030204" pitchFamily="18" charset="0"/>
                                </a:rPr>
                              </m:ctrlPr>
                            </m:radPr>
                            <m:deg/>
                            <m:e>
                              <m:f>
                                <m:fPr>
                                  <m:ctrlPr>
                                    <a:rPr lang="zh-CN" altLang="en-US" sz="1600" i="1">
                                      <a:latin typeface="Cambria Math" panose="02040503050406030204" pitchFamily="18" charset="0"/>
                                    </a:rPr>
                                  </m:ctrlPr>
                                </m:fPr>
                                <m:num>
                                  <m:sSup>
                                    <m:sSupPr>
                                      <m:ctrlPr>
                                        <a:rPr lang="zh-CN" altLang="en-US" sz="1600" i="1">
                                          <a:latin typeface="Cambria Math" panose="02040503050406030204" pitchFamily="18" charset="0"/>
                                        </a:rPr>
                                      </m:ctrlPr>
                                    </m:sSupPr>
                                    <m:e>
                                      <m:r>
                                        <a:rPr lang="zh-CN" altLang="en-US" sz="1600" i="1">
                                          <a:latin typeface="Cambria Math" panose="02040503050406030204" pitchFamily="18" charset="0"/>
                                        </a:rPr>
                                        <m:t>𝛼</m:t>
                                      </m:r>
                                    </m:e>
                                    <m:sup>
                                      <m:r>
                                        <a:rPr lang="en-US" altLang="zh-CN" sz="1600" i="1">
                                          <a:latin typeface="Cambria Math" panose="02040503050406030204" pitchFamily="18" charset="0"/>
                                        </a:rPr>
                                        <m:t>2</m:t>
                                      </m:r>
                                    </m:sup>
                                  </m:sSup>
                                  <m:d>
                                    <m:dPr>
                                      <m:ctrlPr>
                                        <a:rPr lang="zh-CN" altLang="en-US" sz="1600" i="1">
                                          <a:latin typeface="Cambria Math" panose="02040503050406030204" pitchFamily="18" charset="0"/>
                                        </a:rPr>
                                      </m:ctrlPr>
                                    </m:dPr>
                                    <m:e>
                                      <m:sSup>
                                        <m:sSupPr>
                                          <m:ctrlPr>
                                            <a:rPr lang="zh-CN" altLang="en-US" sz="1600" i="1">
                                              <a:latin typeface="Cambria Math" panose="02040503050406030204" pitchFamily="18" charset="0"/>
                                            </a:rPr>
                                          </m:ctrlPr>
                                        </m:sSupPr>
                                        <m:e>
                                          <m:r>
                                            <a:rPr lang="zh-CN" altLang="en-US" sz="1600" i="1">
                                              <a:latin typeface="Cambria Math" panose="02040503050406030204" pitchFamily="18" charset="0"/>
                                            </a:rPr>
                                            <m:t>𝛼</m:t>
                                          </m:r>
                                        </m:e>
                                        <m:sup>
                                          <m:r>
                                            <a:rPr lang="en-US" altLang="zh-CN" sz="1600" i="1">
                                              <a:latin typeface="Cambria Math" panose="02040503050406030204" pitchFamily="18" charset="0"/>
                                            </a:rPr>
                                            <m:t>2</m:t>
                                          </m:r>
                                        </m:sup>
                                      </m:sSup>
                                      <m:r>
                                        <a:rPr lang="en-US" altLang="zh-CN" sz="1600" i="1">
                                          <a:latin typeface="Cambria Math" panose="02040503050406030204" pitchFamily="18" charset="0"/>
                                        </a:rPr>
                                        <m:t>+</m:t>
                                      </m:r>
                                      <m:sSubSup>
                                        <m:sSubSupPr>
                                          <m:ctrlPr>
                                            <a:rPr lang="en-US" altLang="zh-CN" sz="1600" i="1">
                                              <a:latin typeface="Cambria Math" panose="02040503050406030204" pitchFamily="18" charset="0"/>
                                            </a:rPr>
                                          </m:ctrlPr>
                                        </m:sSubSupPr>
                                        <m:e>
                                          <m:r>
                                            <a:rPr lang="en-US" altLang="zh-CN" sz="1600" i="1">
                                              <a:latin typeface="Cambria Math" panose="02040503050406030204" pitchFamily="18" charset="0"/>
                                            </a:rPr>
                                            <m:t>4</m:t>
                                          </m:r>
                                          <m:r>
                                            <a:rPr lang="zh-CN" altLang="en-US" sz="1600" i="1">
                                              <a:latin typeface="Cambria Math" panose="02040503050406030204" pitchFamily="18" charset="0"/>
                                            </a:rPr>
                                            <m:t>𝑘</m:t>
                                          </m:r>
                                        </m:e>
                                        <m:sub>
                                          <m:r>
                                            <a:rPr lang="en-US" altLang="zh-CN" sz="1600" i="1">
                                              <a:latin typeface="Cambria Math" panose="02040503050406030204" pitchFamily="18" charset="0"/>
                                            </a:rPr>
                                            <m:t>0</m:t>
                                          </m:r>
                                        </m:sub>
                                        <m:sup>
                                          <m:r>
                                            <a:rPr lang="en-US" altLang="zh-CN" sz="1600" i="1">
                                              <a:latin typeface="Cambria Math" panose="02040503050406030204" pitchFamily="18" charset="0"/>
                                            </a:rPr>
                                            <m:t>2</m:t>
                                          </m:r>
                                        </m:sup>
                                      </m:sSubSup>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𝜖</m:t>
                                          </m:r>
                                        </m:e>
                                        <m:sub>
                                          <m:r>
                                            <a:rPr lang="zh-CN" altLang="en-US" sz="1600" i="1">
                                              <a:latin typeface="Cambria Math" panose="02040503050406030204" pitchFamily="18" charset="0"/>
                                            </a:rPr>
                                            <m:t>𝑟</m:t>
                                          </m:r>
                                        </m:sub>
                                      </m:sSub>
                                      <m:r>
                                        <a:rPr lang="en-US" altLang="zh-CN" sz="1600" i="1">
                                          <a:latin typeface="Cambria Math" panose="02040503050406030204" pitchFamily="18" charset="0"/>
                                        </a:rPr>
                                        <m:t>′</m:t>
                                      </m:r>
                                    </m:e>
                                  </m:d>
                                </m:num>
                                <m:den>
                                  <m:r>
                                    <a:rPr lang="en-US" altLang="zh-CN" sz="1600" i="1">
                                      <a:latin typeface="Cambria Math" panose="02040503050406030204" pitchFamily="18" charset="0"/>
                                    </a:rPr>
                                    <m:t>4</m:t>
                                  </m:r>
                                  <m:sSup>
                                    <m:sSupPr>
                                      <m:ctrlPr>
                                        <a:rPr lang="zh-CN" altLang="en-US" sz="1600" i="1">
                                          <a:latin typeface="Cambria Math" panose="02040503050406030204" pitchFamily="18" charset="0"/>
                                        </a:rPr>
                                      </m:ctrlPr>
                                    </m:sSupPr>
                                    <m:e>
                                      <m:r>
                                        <a:rPr lang="zh-CN" altLang="en-US" sz="1600" i="1">
                                          <a:latin typeface="Cambria Math" panose="02040503050406030204" pitchFamily="18" charset="0"/>
                                        </a:rPr>
                                        <m:t>𝜔</m:t>
                                      </m:r>
                                    </m:e>
                                    <m:sup>
                                      <m:r>
                                        <a:rPr lang="en-US" altLang="zh-CN" sz="1600" i="1">
                                          <a:latin typeface="Cambria Math" panose="02040503050406030204" pitchFamily="18" charset="0"/>
                                        </a:rPr>
                                        <m:t>4</m:t>
                                      </m:r>
                                    </m:sup>
                                  </m:sSup>
                                  <m:sSup>
                                    <m:sSupPr>
                                      <m:ctrlPr>
                                        <a:rPr lang="zh-CN" altLang="en-US" sz="1600" i="1">
                                          <a:latin typeface="Cambria Math" panose="02040503050406030204" pitchFamily="18" charset="0"/>
                                        </a:rPr>
                                      </m:ctrlPr>
                                    </m:sSupPr>
                                    <m:e>
                                      <m:r>
                                        <a:rPr lang="zh-CN" altLang="en-US" sz="1600" i="1">
                                          <a:latin typeface="Cambria Math" panose="02040503050406030204" pitchFamily="18" charset="0"/>
                                        </a:rPr>
                                        <m:t>𝜇</m:t>
                                      </m:r>
                                    </m:e>
                                    <m:sup>
                                      <m:r>
                                        <a:rPr lang="en-US" altLang="zh-CN" sz="1600" i="1">
                                          <a:latin typeface="Cambria Math" panose="02040503050406030204" pitchFamily="18" charset="0"/>
                                        </a:rPr>
                                        <m:t>2</m:t>
                                      </m:r>
                                    </m:sup>
                                  </m:sSup>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𝜖</m:t>
                                      </m:r>
                                    </m:e>
                                    <m:sub>
                                      <m:r>
                                        <a:rPr lang="en-US" altLang="zh-CN" sz="1600" i="1">
                                          <a:latin typeface="Cambria Math" panose="02040503050406030204" pitchFamily="18" charset="0"/>
                                        </a:rPr>
                                        <m:t>0</m:t>
                                      </m:r>
                                    </m:sub>
                                    <m:sup>
                                      <m:r>
                                        <a:rPr lang="en-US" altLang="zh-CN" sz="1600" i="1">
                                          <a:latin typeface="Cambria Math" panose="02040503050406030204" pitchFamily="18" charset="0"/>
                                        </a:rPr>
                                        <m:t>2</m:t>
                                      </m:r>
                                    </m:sup>
                                  </m:sSubSup>
                                </m:den>
                              </m:f>
                            </m:e>
                          </m:rad>
                          <m:r>
                            <a:rPr lang="en-US" altLang="zh-CN" sz="1600" b="0" i="1" smtClean="0">
                              <a:latin typeface="Cambria Math" panose="02040503050406030204" pitchFamily="18" charset="0"/>
                            </a:rPr>
                            <m:t> ##(2)</m:t>
                          </m:r>
                        </m:e>
                      </m:eqArr>
                    </m:oMath>
                  </m:oMathPara>
                </a14:m>
                <a:endParaRPr lang="en-US" altLang="zh-CN" sz="1600" dirty="0"/>
              </a:p>
              <a:p>
                <a:pPr marL="285750" indent="-285750">
                  <a:lnSpc>
                    <a:spcPct val="170000"/>
                  </a:lnSpc>
                  <a:buFont typeface="Arial" panose="020B0604020202020204" pitchFamily="34" charset="0"/>
                  <a:buChar char="•"/>
                </a:pPr>
                <a:r>
                  <a:rPr lang="zh-CN" altLang="en-US" sz="1600" dirty="0"/>
                  <a:t>对于脉冲飞秒激光器，单脉冲电场峰值的空间分布满足如下形式：</a:t>
                </a:r>
                <a:endParaRPr lang="en-US" altLang="zh-CN" sz="1600" dirty="0"/>
              </a:p>
              <a:p>
                <a:pPr>
                  <a:lnSpc>
                    <a:spcPct val="170000"/>
                  </a:lnSpc>
                </a:pPr>
                <a14:m>
                  <m:oMathPara xmlns:m="http://schemas.openxmlformats.org/officeDocument/2006/math">
                    <m:oMath>
                      <m:eqArr>
                        <m:eqArrPr>
                          <m:ctrlPr>
                            <a:rPr lang="en-US" altLang="zh-CN" sz="1600" b="1" i="1" smtClean="0">
                              <a:latin typeface="Cambria Math" panose="02040503050406030204" pitchFamily="18" charset="0"/>
                            </a:rPr>
                          </m:ctrlPr>
                        </m:eqArrPr>
                        <m:e>
                          <m:r>
                            <a:rPr lang="en-US" altLang="zh-CN" sz="1600" b="1" i="1" smtClean="0">
                              <a:latin typeface="Cambria Math" panose="02040503050406030204" pitchFamily="18" charset="0"/>
                            </a:rPr>
                            <m:t> </m:t>
                          </m:r>
                          <m:sSub>
                            <m:sSubPr>
                              <m:ctrlPr>
                                <a:rPr lang="zh-CN" altLang="en-US" sz="1600" b="1" i="1">
                                  <a:latin typeface="Cambria Math" panose="02040503050406030204" pitchFamily="18" charset="0"/>
                                </a:rPr>
                              </m:ctrlPr>
                            </m:sSubPr>
                            <m:e>
                              <m:r>
                                <a:rPr lang="zh-CN" altLang="en-US" sz="1600" b="1" i="1">
                                  <a:latin typeface="Cambria Math" panose="02040503050406030204" pitchFamily="18" charset="0"/>
                                </a:rPr>
                                <m:t>𝑬</m:t>
                              </m:r>
                            </m:e>
                            <m:sub>
                              <m:r>
                                <a:rPr lang="zh-CN" altLang="en-US" sz="1600" b="1" i="1">
                                  <a:latin typeface="Cambria Math" panose="02040503050406030204" pitchFamily="18" charset="0"/>
                                </a:rPr>
                                <m:t>𝟎</m:t>
                              </m:r>
                            </m:sub>
                          </m:sSub>
                          <m:r>
                            <a:rPr lang="en-US" altLang="zh-CN" sz="1600" i="1">
                              <a:latin typeface="Cambria Math" panose="02040503050406030204" pitchFamily="18" charset="0"/>
                            </a:rPr>
                            <m:t>=</m:t>
                          </m:r>
                          <m:rad>
                            <m:radPr>
                              <m:degHide m:val="on"/>
                              <m:ctrlPr>
                                <a:rPr lang="zh-CN" altLang="en-US" sz="1600" i="1">
                                  <a:latin typeface="Cambria Math" panose="02040503050406030204" pitchFamily="18" charset="0"/>
                                </a:rPr>
                              </m:ctrlPr>
                            </m:radPr>
                            <m:deg/>
                            <m:e>
                              <m:f>
                                <m:fPr>
                                  <m:ctrlPr>
                                    <a:rPr lang="en-US" altLang="zh-CN" sz="1600" i="1">
                                      <a:latin typeface="Cambria Math" panose="02040503050406030204" pitchFamily="18" charset="0"/>
                                    </a:rPr>
                                  </m:ctrlPr>
                                </m:fPr>
                                <m:num>
                                  <m:sSub>
                                    <m:sSubPr>
                                      <m:ctrlPr>
                                        <a:rPr lang="en-US" altLang="zh-CN" sz="1600" i="1">
                                          <a:latin typeface="Cambria Math" panose="02040503050406030204" pitchFamily="18" charset="0"/>
                                        </a:rPr>
                                      </m:ctrlPr>
                                    </m:sSubPr>
                                    <m:e>
                                      <m:r>
                                        <a:rPr lang="en-US" altLang="zh-CN" sz="1600" i="1">
                                          <a:latin typeface="Cambria Math" panose="02040503050406030204" pitchFamily="18" charset="0"/>
                                        </a:rPr>
                                        <m:t>8</m:t>
                                      </m:r>
                                      <m:r>
                                        <a:rPr lang="zh-CN" altLang="en-US" sz="1600" i="1">
                                          <a:latin typeface="Cambria Math" panose="02040503050406030204" pitchFamily="18" charset="0"/>
                                        </a:rPr>
                                        <m:t>𝑃</m:t>
                                      </m:r>
                                    </m:e>
                                    <m:sub>
                                      <m:r>
                                        <a:rPr lang="zh-CN" altLang="en-US" sz="1600" i="1">
                                          <a:latin typeface="Cambria Math" panose="02040503050406030204" pitchFamily="18" charset="0"/>
                                        </a:rPr>
                                        <m:t>𝑜</m:t>
                                      </m:r>
                                    </m:sub>
                                  </m:sSub>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𝜂</m:t>
                                      </m:r>
                                    </m:e>
                                    <m:sub>
                                      <m:r>
                                        <a:rPr lang="en-US" altLang="zh-CN" sz="1600" i="1">
                                          <a:latin typeface="Cambria Math" panose="02040503050406030204" pitchFamily="18" charset="0"/>
                                        </a:rPr>
                                        <m:t>0</m:t>
                                      </m:r>
                                    </m:sub>
                                  </m:sSub>
                                </m:num>
                                <m:den>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𝑓</m:t>
                                      </m:r>
                                    </m:e>
                                    <m:sub>
                                      <m:r>
                                        <a:rPr lang="zh-CN" altLang="en-US" sz="1600" i="1">
                                          <a:latin typeface="Cambria Math" panose="02040503050406030204" pitchFamily="18" charset="0"/>
                                        </a:rPr>
                                        <m:t>𝑝</m:t>
                                      </m:r>
                                    </m:sub>
                                  </m:sSub>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𝐷</m:t>
                                      </m:r>
                                    </m:e>
                                    <m:sub>
                                      <m:r>
                                        <a:rPr lang="zh-CN" altLang="en-US" sz="1600" i="1">
                                          <a:latin typeface="Cambria Math" panose="02040503050406030204" pitchFamily="18" charset="0"/>
                                        </a:rPr>
                                        <m:t>𝑥</m:t>
                                      </m:r>
                                    </m:sub>
                                  </m:sSub>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𝐷</m:t>
                                      </m:r>
                                    </m:e>
                                    <m:sub>
                                      <m:r>
                                        <a:rPr lang="zh-CN" altLang="en-US" sz="1600" i="1">
                                          <a:latin typeface="Cambria Math" panose="02040503050406030204" pitchFamily="18" charset="0"/>
                                        </a:rPr>
                                        <m:t>𝑦</m:t>
                                      </m:r>
                                    </m:sub>
                                  </m:sSub>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𝐷</m:t>
                                      </m:r>
                                    </m:e>
                                    <m:sub>
                                      <m:r>
                                        <a:rPr lang="zh-CN" altLang="en-US" sz="1600" i="1">
                                          <a:latin typeface="Cambria Math" panose="02040503050406030204" pitchFamily="18" charset="0"/>
                                        </a:rPr>
                                        <m:t>𝑡</m:t>
                                      </m:r>
                                    </m:sub>
                                  </m:sSub>
                                </m:den>
                              </m:f>
                            </m:e>
                          </m:rad>
                          <m:sSup>
                            <m:sSupPr>
                              <m:ctrlPr>
                                <a:rPr lang="zh-CN" altLang="en-US" sz="1600" i="1">
                                  <a:latin typeface="Cambria Math" panose="02040503050406030204" pitchFamily="18" charset="0"/>
                                </a:rPr>
                              </m:ctrlPr>
                            </m:sSupPr>
                            <m:e>
                              <m:d>
                                <m:dPr>
                                  <m:ctrlPr>
                                    <a:rPr lang="zh-CN" altLang="en-US" sz="1600" i="1">
                                      <a:latin typeface="Cambria Math" panose="02040503050406030204" pitchFamily="18" charset="0"/>
                                    </a:rPr>
                                  </m:ctrlPr>
                                </m:dPr>
                                <m:e>
                                  <m:r>
                                    <a:rPr lang="zh-CN" altLang="en-US" sz="1600" i="1">
                                      <a:latin typeface="Cambria Math" panose="02040503050406030204" pitchFamily="18" charset="0"/>
                                    </a:rPr>
                                    <m:t>−</m:t>
                                  </m:r>
                                  <m:f>
                                    <m:fPr>
                                      <m:ctrlPr>
                                        <a:rPr lang="en-US" altLang="zh-CN" sz="1600" i="1">
                                          <a:latin typeface="Cambria Math" panose="02040503050406030204" pitchFamily="18" charset="0"/>
                                        </a:rPr>
                                      </m:ctrlPr>
                                    </m:fPr>
                                    <m:num>
                                      <m:func>
                                        <m:funcPr>
                                          <m:ctrlPr>
                                            <a:rPr lang="en-US" altLang="zh-CN" sz="1600">
                                              <a:latin typeface="Cambria Math" panose="02040503050406030204" pitchFamily="18" charset="0"/>
                                            </a:rPr>
                                          </m:ctrlPr>
                                        </m:funcPr>
                                        <m:fName>
                                          <m:r>
                                            <m:rPr>
                                              <m:sty m:val="p"/>
                                            </m:rPr>
                                            <a:rPr lang="en-US" altLang="zh-CN" sz="1600">
                                              <a:latin typeface="Cambria Math" panose="02040503050406030204" pitchFamily="18" charset="0"/>
                                            </a:rPr>
                                            <m:t>ln</m:t>
                                          </m:r>
                                        </m:fName>
                                        <m:e>
                                          <m:d>
                                            <m:dPr>
                                              <m:ctrlPr>
                                                <a:rPr lang="en-US" altLang="zh-CN" sz="1600" i="1">
                                                  <a:latin typeface="Cambria Math" panose="02040503050406030204" pitchFamily="18" charset="0"/>
                                                </a:rPr>
                                              </m:ctrlPr>
                                            </m:dPr>
                                            <m:e>
                                              <m:r>
                                                <a:rPr lang="en-US" altLang="zh-CN" sz="1600" i="1">
                                                  <a:latin typeface="Cambria Math" panose="02040503050406030204" pitchFamily="18" charset="0"/>
                                                </a:rPr>
                                                <m:t>0.5</m:t>
                                              </m:r>
                                            </m:e>
                                          </m:d>
                                        </m:e>
                                      </m:func>
                                    </m:num>
                                    <m:den>
                                      <m:r>
                                        <m:rPr>
                                          <m:sty m:val="p"/>
                                        </m:rPr>
                                        <a:rPr lang="en-US" altLang="zh-CN" sz="1600">
                                          <a:latin typeface="Cambria Math" panose="02040503050406030204" pitchFamily="18" charset="0"/>
                                        </a:rPr>
                                        <m:t>π</m:t>
                                      </m:r>
                                    </m:den>
                                  </m:f>
                                </m:e>
                              </m:d>
                            </m:e>
                            <m:sup>
                              <m:f>
                                <m:fPr>
                                  <m:ctrlPr>
                                    <a:rPr lang="en-US" altLang="zh-CN" sz="1600" i="1">
                                      <a:latin typeface="Cambria Math" panose="02040503050406030204" pitchFamily="18" charset="0"/>
                                    </a:rPr>
                                  </m:ctrlPr>
                                </m:fPr>
                                <m:num>
                                  <m:r>
                                    <a:rPr lang="en-US" altLang="zh-CN" sz="1600" i="1">
                                      <a:latin typeface="Cambria Math" panose="02040503050406030204" pitchFamily="18" charset="0"/>
                                    </a:rPr>
                                    <m:t>3</m:t>
                                  </m:r>
                                </m:num>
                                <m:den>
                                  <m:r>
                                    <a:rPr lang="en-US" altLang="zh-CN" sz="1600" i="1">
                                      <a:latin typeface="Cambria Math" panose="02040503050406030204" pitchFamily="18" charset="0"/>
                                    </a:rPr>
                                    <m:t>4</m:t>
                                  </m:r>
                                </m:den>
                              </m:f>
                            </m:sup>
                          </m:sSup>
                          <m:func>
                            <m:funcPr>
                              <m:ctrlPr>
                                <a:rPr lang="en-US" altLang="zh-CN" sz="1600">
                                  <a:latin typeface="Cambria Math" panose="02040503050406030204" pitchFamily="18" charset="0"/>
                                </a:rPr>
                              </m:ctrlPr>
                            </m:funcPr>
                            <m:fName>
                              <m:r>
                                <m:rPr>
                                  <m:sty m:val="p"/>
                                </m:rPr>
                                <a:rPr lang="en-US" altLang="zh-CN" sz="1600">
                                  <a:latin typeface="Cambria Math" panose="02040503050406030204" pitchFamily="18" charset="0"/>
                                </a:rPr>
                                <m:t>exp</m:t>
                              </m:r>
                            </m:fName>
                            <m:e>
                              <m:d>
                                <m:dPr>
                                  <m:ctrlPr>
                                    <a:rPr lang="en-US" altLang="zh-CN" sz="1600" i="1">
                                      <a:latin typeface="Cambria Math" panose="02040503050406030204" pitchFamily="18" charset="0"/>
                                    </a:rPr>
                                  </m:ctrlPr>
                                </m:dPr>
                                <m:e>
                                  <m:r>
                                    <a:rPr lang="en-US" altLang="zh-CN" sz="1600" i="1">
                                      <a:latin typeface="Cambria Math" panose="02040503050406030204" pitchFamily="18" charset="0"/>
                                    </a:rPr>
                                    <m:t>2</m:t>
                                  </m:r>
                                  <m:func>
                                    <m:funcPr>
                                      <m:ctrlPr>
                                        <a:rPr lang="en-US" altLang="zh-CN" sz="1600">
                                          <a:latin typeface="Cambria Math" panose="02040503050406030204" pitchFamily="18" charset="0"/>
                                        </a:rPr>
                                      </m:ctrlPr>
                                    </m:funcPr>
                                    <m:fName>
                                      <m:r>
                                        <m:rPr>
                                          <m:sty m:val="p"/>
                                        </m:rPr>
                                        <a:rPr lang="en-US" altLang="zh-CN" sz="1600">
                                          <a:latin typeface="Cambria Math" panose="02040503050406030204" pitchFamily="18" charset="0"/>
                                        </a:rPr>
                                        <m:t>ln</m:t>
                                      </m:r>
                                    </m:fName>
                                    <m:e>
                                      <m:d>
                                        <m:dPr>
                                          <m:ctrlPr>
                                            <a:rPr lang="en-US" altLang="zh-CN" sz="1600" i="1">
                                              <a:latin typeface="Cambria Math" panose="02040503050406030204" pitchFamily="18" charset="0"/>
                                            </a:rPr>
                                          </m:ctrlPr>
                                        </m:dPr>
                                        <m:e>
                                          <m:r>
                                            <a:rPr lang="en-US" altLang="zh-CN" sz="1600" i="1">
                                              <a:latin typeface="Cambria Math" panose="02040503050406030204" pitchFamily="18" charset="0"/>
                                            </a:rPr>
                                            <m:t>0.5</m:t>
                                          </m:r>
                                        </m:e>
                                      </m:d>
                                    </m:e>
                                  </m:func>
                                  <m:d>
                                    <m:dPr>
                                      <m:ctrlPr>
                                        <a:rPr lang="zh-CN" altLang="en-US" sz="1600" i="1">
                                          <a:latin typeface="Cambria Math" panose="02040503050406030204" pitchFamily="18" charset="0"/>
                                        </a:rPr>
                                      </m:ctrlPr>
                                    </m:dPr>
                                    <m:e>
                                      <m:f>
                                        <m:fPr>
                                          <m:ctrlPr>
                                            <a:rPr lang="zh-CN" altLang="en-US" sz="1600" i="1">
                                              <a:latin typeface="Cambria Math" panose="02040503050406030204" pitchFamily="18" charset="0"/>
                                            </a:rPr>
                                          </m:ctrlPr>
                                        </m:fPr>
                                        <m:num>
                                          <m:sSup>
                                            <m:sSupPr>
                                              <m:ctrlPr>
                                                <a:rPr lang="zh-CN" altLang="en-US" sz="1600" i="1">
                                                  <a:latin typeface="Cambria Math" panose="02040503050406030204" pitchFamily="18" charset="0"/>
                                                </a:rPr>
                                              </m:ctrlPr>
                                            </m:sSupPr>
                                            <m:e>
                                              <m:d>
                                                <m:dPr>
                                                  <m:ctrlPr>
                                                    <a:rPr lang="zh-CN" altLang="en-US" sz="1600" i="1">
                                                      <a:latin typeface="Cambria Math" panose="02040503050406030204" pitchFamily="18" charset="0"/>
                                                    </a:rPr>
                                                  </m:ctrlPr>
                                                </m:dPr>
                                                <m:e>
                                                  <m:r>
                                                    <a:rPr lang="zh-CN" altLang="en-US" sz="1600" i="1">
                                                      <a:latin typeface="Cambria Math" panose="02040503050406030204" pitchFamily="18" charset="0"/>
                                                    </a:rPr>
                                                    <m:t>𝑥</m:t>
                                                  </m:r>
                                                  <m:r>
                                                    <a:rPr lang="zh-CN" altLang="en-US"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𝑥</m:t>
                                                      </m:r>
                                                    </m:e>
                                                    <m:sub>
                                                      <m:r>
                                                        <a:rPr lang="en-US" altLang="zh-CN" sz="1600" i="1">
                                                          <a:latin typeface="Cambria Math" panose="02040503050406030204" pitchFamily="18" charset="0"/>
                                                        </a:rPr>
                                                        <m:t>0</m:t>
                                                      </m:r>
                                                    </m:sub>
                                                  </m:sSub>
                                                </m:e>
                                              </m:d>
                                            </m:e>
                                            <m:sup>
                                              <m:r>
                                                <a:rPr lang="en-US" altLang="zh-CN" sz="1600" i="1">
                                                  <a:latin typeface="Cambria Math" panose="02040503050406030204" pitchFamily="18" charset="0"/>
                                                </a:rPr>
                                                <m:t>2</m:t>
                                              </m:r>
                                            </m:sup>
                                          </m:sSup>
                                        </m:num>
                                        <m:den>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𝐷</m:t>
                                              </m:r>
                                            </m:e>
                                            <m:sub>
                                              <m:r>
                                                <a:rPr lang="zh-CN" altLang="en-US" sz="1600" i="1">
                                                  <a:latin typeface="Cambria Math" panose="02040503050406030204" pitchFamily="18" charset="0"/>
                                                </a:rPr>
                                                <m:t>𝑥</m:t>
                                              </m:r>
                                            </m:sub>
                                            <m:sup>
                                              <m:r>
                                                <a:rPr lang="en-US" altLang="zh-CN" sz="1600" i="1">
                                                  <a:latin typeface="Cambria Math" panose="02040503050406030204" pitchFamily="18" charset="0"/>
                                                </a:rPr>
                                                <m:t>2</m:t>
                                              </m:r>
                                            </m:sup>
                                          </m:sSubSup>
                                        </m:den>
                                      </m:f>
                                      <m:r>
                                        <a:rPr lang="en-US" altLang="zh-CN" sz="1600" i="1">
                                          <a:latin typeface="Cambria Math" panose="02040503050406030204" pitchFamily="18" charset="0"/>
                                        </a:rPr>
                                        <m:t>+</m:t>
                                      </m:r>
                                      <m:f>
                                        <m:fPr>
                                          <m:ctrlPr>
                                            <a:rPr lang="zh-CN" altLang="en-US" sz="1600" i="1">
                                              <a:latin typeface="Cambria Math" panose="02040503050406030204" pitchFamily="18" charset="0"/>
                                            </a:rPr>
                                          </m:ctrlPr>
                                        </m:fPr>
                                        <m:num>
                                          <m:sSup>
                                            <m:sSupPr>
                                              <m:ctrlPr>
                                                <a:rPr lang="zh-CN" altLang="en-US" sz="1600" i="1">
                                                  <a:latin typeface="Cambria Math" panose="02040503050406030204" pitchFamily="18" charset="0"/>
                                                </a:rPr>
                                              </m:ctrlPr>
                                            </m:sSupPr>
                                            <m:e>
                                              <m:d>
                                                <m:dPr>
                                                  <m:ctrlPr>
                                                    <a:rPr lang="zh-CN" altLang="en-US" sz="1600" i="1">
                                                      <a:latin typeface="Cambria Math" panose="02040503050406030204" pitchFamily="18" charset="0"/>
                                                    </a:rPr>
                                                  </m:ctrlPr>
                                                </m:dPr>
                                                <m:e>
                                                  <m:r>
                                                    <a:rPr lang="zh-CN" altLang="en-US" sz="1600" i="1">
                                                      <a:latin typeface="Cambria Math" panose="02040503050406030204" pitchFamily="18" charset="0"/>
                                                    </a:rPr>
                                                    <m:t>𝑦</m:t>
                                                  </m:r>
                                                  <m:r>
                                                    <a:rPr lang="zh-CN" altLang="en-US"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𝑦</m:t>
                                                      </m:r>
                                                    </m:e>
                                                    <m:sub>
                                                      <m:r>
                                                        <a:rPr lang="en-US" altLang="zh-CN" sz="1600" i="1">
                                                          <a:latin typeface="Cambria Math" panose="02040503050406030204" pitchFamily="18" charset="0"/>
                                                        </a:rPr>
                                                        <m:t>0</m:t>
                                                      </m:r>
                                                    </m:sub>
                                                  </m:sSub>
                                                </m:e>
                                              </m:d>
                                            </m:e>
                                            <m:sup>
                                              <m:r>
                                                <a:rPr lang="en-US" altLang="zh-CN" sz="1600" i="1">
                                                  <a:latin typeface="Cambria Math" panose="02040503050406030204" pitchFamily="18" charset="0"/>
                                                </a:rPr>
                                                <m:t>2</m:t>
                                              </m:r>
                                            </m:sup>
                                          </m:sSup>
                                        </m:num>
                                        <m:den>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𝐷</m:t>
                                              </m:r>
                                            </m:e>
                                            <m:sub>
                                              <m:r>
                                                <a:rPr lang="zh-CN" altLang="en-US" sz="1600" i="1">
                                                  <a:latin typeface="Cambria Math" panose="02040503050406030204" pitchFamily="18" charset="0"/>
                                                </a:rPr>
                                                <m:t>𝑦</m:t>
                                              </m:r>
                                            </m:sub>
                                            <m:sup>
                                              <m:r>
                                                <a:rPr lang="en-US" altLang="zh-CN" sz="1600" i="1">
                                                  <a:latin typeface="Cambria Math" panose="02040503050406030204" pitchFamily="18" charset="0"/>
                                                </a:rPr>
                                                <m:t>2</m:t>
                                              </m:r>
                                            </m:sup>
                                          </m:sSubSup>
                                        </m:den>
                                      </m:f>
                                    </m:e>
                                  </m:d>
                                </m:e>
                              </m:d>
                            </m:e>
                          </m:func>
                          <m:acc>
                            <m:accPr>
                              <m:chr m:val="̂"/>
                              <m:ctrlPr>
                                <a:rPr lang="zh-CN" altLang="en-US" sz="1600" b="1" i="1">
                                  <a:latin typeface="Cambria Math" panose="02040503050406030204" pitchFamily="18" charset="0"/>
                                </a:rPr>
                              </m:ctrlPr>
                            </m:accPr>
                            <m:e>
                              <m:r>
                                <a:rPr lang="zh-CN" altLang="en-US" sz="1600" b="1" i="1">
                                  <a:latin typeface="Cambria Math" panose="02040503050406030204" pitchFamily="18" charset="0"/>
                                </a:rPr>
                                <m:t>𝒆</m:t>
                              </m:r>
                            </m:e>
                          </m:acc>
                          <m:r>
                            <a:rPr lang="en-US" altLang="zh-CN" sz="1600" b="1" i="1" smtClean="0">
                              <a:latin typeface="Cambria Math" panose="02040503050406030204" pitchFamily="18" charset="0"/>
                            </a:rPr>
                            <m:t> ##(</m:t>
                          </m:r>
                          <m:r>
                            <a:rPr lang="en-US" altLang="zh-CN" sz="1600" b="1" i="1" smtClean="0">
                              <a:latin typeface="Cambria Math" panose="02040503050406030204" pitchFamily="18" charset="0"/>
                            </a:rPr>
                            <m:t>𝟑</m:t>
                          </m:r>
                          <m:r>
                            <a:rPr lang="en-US" altLang="zh-CN" sz="1600" b="1" i="1" smtClean="0">
                              <a:latin typeface="Cambria Math" panose="02040503050406030204" pitchFamily="18" charset="0"/>
                            </a:rPr>
                            <m:t>)</m:t>
                          </m:r>
                        </m:e>
                      </m:eqArr>
                    </m:oMath>
                  </m:oMathPara>
                </a14:m>
                <a:endParaRPr lang="en-US" altLang="zh-CN" sz="1400" dirty="0"/>
              </a:p>
              <a:p>
                <a:pPr marL="285750" indent="-285750">
                  <a:lnSpc>
                    <a:spcPct val="170000"/>
                  </a:lnSpc>
                  <a:buFont typeface="Arial" panose="020B0604020202020204" pitchFamily="34" charset="0"/>
                  <a:buChar char="•"/>
                </a:pPr>
                <a:r>
                  <a:rPr lang="zh-CN" altLang="en-US" sz="1600" dirty="0"/>
                  <a:t>半导体材料吸收的光子能量密度可以近似为脉冲吸收功率密度：</a:t>
                </a:r>
                <a:endParaRPr lang="en-US" altLang="zh-CN" sz="1600" dirty="0"/>
              </a:p>
              <a:p>
                <a:pPr>
                  <a:lnSpc>
                    <a:spcPct val="170000"/>
                  </a:lnSpc>
                </a:pPr>
                <a14:m>
                  <m:oMathPara xmlns:m="http://schemas.openxmlformats.org/officeDocument/2006/math">
                    <m:oMath>
                      <m:eqArr>
                        <m:eqArrPr>
                          <m:ctrlPr>
                            <a:rPr lang="en-US" altLang="zh-CN" sz="1600" b="0" i="1" smtClean="0">
                              <a:latin typeface="Cambria Math" panose="02040503050406030204" pitchFamily="18" charset="0"/>
                            </a:rPr>
                          </m:ctrlPr>
                        </m:eqArrPr>
                        <m:e>
                          <m:r>
                            <a:rPr lang="en-US" altLang="zh-CN" sz="1600" b="0" i="1" smtClean="0">
                              <a:latin typeface="Cambria Math" panose="02040503050406030204" pitchFamily="18" charset="0"/>
                            </a:rPr>
                            <m:t> </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𝑃</m:t>
                              </m:r>
                            </m:e>
                            <m:sub>
                              <m:r>
                                <a:rPr lang="zh-CN" altLang="en-US" sz="1600" i="1">
                                  <a:latin typeface="Cambria Math" panose="02040503050406030204" pitchFamily="18" charset="0"/>
                                </a:rPr>
                                <m:t>𝑎𝑏𝑠</m:t>
                              </m:r>
                            </m:sub>
                          </m:sSub>
                          <m:r>
                            <a:rPr lang="en-US" altLang="zh-CN" sz="1600" i="1">
                              <a:latin typeface="Cambria Math" panose="02040503050406030204" pitchFamily="18" charset="0"/>
                            </a:rPr>
                            <m:t>=</m:t>
                          </m:r>
                          <m:f>
                            <m:fPr>
                              <m:ctrlPr>
                                <a:rPr lang="en-US" altLang="zh-CN" sz="1600" i="1">
                                  <a:latin typeface="Cambria Math" panose="02040503050406030204" pitchFamily="18" charset="0"/>
                                </a:rPr>
                              </m:ctrlPr>
                            </m:fPr>
                            <m:num>
                              <m:r>
                                <a:rPr lang="en-US" altLang="zh-CN" sz="1600" i="1">
                                  <a:latin typeface="Cambria Math" panose="02040503050406030204" pitchFamily="18" charset="0"/>
                                </a:rPr>
                                <m:t>1</m:t>
                              </m:r>
                            </m:num>
                            <m:den>
                              <m:r>
                                <a:rPr lang="en-US" altLang="zh-CN" sz="1600" i="1">
                                  <a:latin typeface="Cambria Math" panose="02040503050406030204" pitchFamily="18" charset="0"/>
                                </a:rPr>
                                <m:t>2</m:t>
                              </m:r>
                            </m:den>
                          </m:f>
                          <m:r>
                            <a:rPr lang="zh-CN" altLang="en-US" sz="1600" i="1">
                              <a:latin typeface="Cambria Math" panose="02040503050406030204" pitchFamily="18" charset="0"/>
                            </a:rPr>
                            <m:t>𝜔</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𝜖</m:t>
                              </m:r>
                            </m:e>
                            <m:sub>
                              <m:r>
                                <a:rPr lang="en-US" altLang="zh-CN" sz="1600" i="1">
                                  <a:latin typeface="Cambria Math" panose="02040503050406030204" pitchFamily="18" charset="0"/>
                                </a:rPr>
                                <m:t>0</m:t>
                              </m:r>
                            </m:sub>
                          </m:sSub>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𝜖</m:t>
                              </m:r>
                            </m:e>
                            <m:sub>
                              <m:r>
                                <a:rPr lang="zh-CN" altLang="en-US" sz="1600" i="1">
                                  <a:latin typeface="Cambria Math" panose="02040503050406030204" pitchFamily="18" charset="0"/>
                                </a:rPr>
                                <m:t>𝑟</m:t>
                              </m:r>
                            </m:sub>
                            <m:sup>
                              <m:r>
                                <a:rPr lang="en-US" altLang="zh-CN" sz="1600" i="1">
                                  <a:latin typeface="Cambria Math" panose="02040503050406030204" pitchFamily="18" charset="0"/>
                                </a:rPr>
                                <m:t>′′</m:t>
                              </m:r>
                            </m:sup>
                          </m:sSubSup>
                          <m:sSup>
                            <m:sSupPr>
                              <m:ctrlPr>
                                <a:rPr lang="zh-CN" altLang="en-US" sz="1600" b="1" i="1">
                                  <a:latin typeface="Cambria Math" panose="02040503050406030204" pitchFamily="18" charset="0"/>
                                </a:rPr>
                              </m:ctrlPr>
                            </m:sSupPr>
                            <m:e>
                              <m:d>
                                <m:dPr>
                                  <m:begChr m:val="|"/>
                                  <m:endChr m:val="|"/>
                                  <m:ctrlPr>
                                    <a:rPr lang="zh-CN" altLang="en-US" sz="1600" b="1" i="1">
                                      <a:latin typeface="Cambria Math" panose="02040503050406030204" pitchFamily="18" charset="0"/>
                                    </a:rPr>
                                  </m:ctrlPr>
                                </m:dPr>
                                <m:e>
                                  <m:r>
                                    <a:rPr lang="zh-CN" altLang="en-US" sz="1600" b="1" i="1">
                                      <a:latin typeface="Cambria Math" panose="02040503050406030204" pitchFamily="18" charset="0"/>
                                    </a:rPr>
                                    <m:t>𝑬</m:t>
                                  </m:r>
                                </m:e>
                              </m:d>
                            </m:e>
                            <m:sup>
                              <m:r>
                                <a:rPr lang="en-US" altLang="zh-CN" sz="1600" i="1">
                                  <a:latin typeface="Cambria Math" panose="02040503050406030204" pitchFamily="18" charset="0"/>
                                </a:rPr>
                                <m:t>2</m:t>
                              </m:r>
                            </m:sup>
                          </m:sSup>
                          <m:r>
                            <a:rPr lang="en-US" altLang="zh-CN" sz="1600" b="0" i="1" smtClean="0">
                              <a:latin typeface="Cambria Math" panose="02040503050406030204" pitchFamily="18" charset="0"/>
                            </a:rPr>
                            <m:t> ##(4)</m:t>
                          </m:r>
                        </m:e>
                      </m:eqArr>
                    </m:oMath>
                  </m:oMathPara>
                </a14:m>
                <a:endParaRPr lang="en-US" altLang="zh-CN" sz="1600" b="0" dirty="0"/>
              </a:p>
            </p:txBody>
          </p:sp>
        </mc:Choice>
        <mc:Fallback xmlns="">
          <p:sp>
            <p:nvSpPr>
              <p:cNvPr id="5" name="文本框 4">
                <a:extLst>
                  <a:ext uri="{FF2B5EF4-FFF2-40B4-BE49-F238E27FC236}">
                    <a16:creationId xmlns:a16="http://schemas.microsoft.com/office/drawing/2014/main" id="{27EC8075-4B98-7FA2-9CF6-174EF3FE3EC3}"/>
                  </a:ext>
                </a:extLst>
              </p:cNvPr>
              <p:cNvSpPr txBox="1">
                <a:spLocks noRot="1" noChangeAspect="1" noMove="1" noResize="1" noEditPoints="1" noAdjustHandles="1" noChangeArrowheads="1" noChangeShapeType="1" noTextEdit="1"/>
              </p:cNvSpPr>
              <p:nvPr/>
            </p:nvSpPr>
            <p:spPr>
              <a:xfrm>
                <a:off x="219444" y="1006223"/>
                <a:ext cx="6742862" cy="5598136"/>
              </a:xfrm>
              <a:prstGeom prst="rect">
                <a:avLst/>
              </a:prstGeom>
              <a:blipFill>
                <a:blip r:embed="rId6"/>
                <a:stretch>
                  <a:fillRect l="-362" r="-542"/>
                </a:stretch>
              </a:blipFill>
            </p:spPr>
            <p:txBody>
              <a:bodyPr/>
              <a:lstStyle/>
              <a:p>
                <a:r>
                  <a:rPr lang="zh-CN" altLang="en-US">
                    <a:noFill/>
                  </a:rPr>
                  <a:t> </a:t>
                </a:r>
              </a:p>
            </p:txBody>
          </p:sp>
        </mc:Fallback>
      </mc:AlternateContent>
      <p:grpSp>
        <p:nvGrpSpPr>
          <p:cNvPr id="58" name="组合 57">
            <a:extLst>
              <a:ext uri="{FF2B5EF4-FFF2-40B4-BE49-F238E27FC236}">
                <a16:creationId xmlns:a16="http://schemas.microsoft.com/office/drawing/2014/main" id="{00EA8A6F-E0F5-6141-6461-398A578D584A}"/>
              </a:ext>
            </a:extLst>
          </p:cNvPr>
          <p:cNvGrpSpPr/>
          <p:nvPr/>
        </p:nvGrpSpPr>
        <p:grpSpPr>
          <a:xfrm>
            <a:off x="6528319" y="902636"/>
            <a:ext cx="5766959" cy="3626850"/>
            <a:chOff x="6528319" y="902636"/>
            <a:chExt cx="5766959" cy="3626850"/>
          </a:xfrm>
        </p:grpSpPr>
        <p:pic>
          <p:nvPicPr>
            <p:cNvPr id="45" name="图片 44">
              <a:extLst>
                <a:ext uri="{FF2B5EF4-FFF2-40B4-BE49-F238E27FC236}">
                  <a16:creationId xmlns:a16="http://schemas.microsoft.com/office/drawing/2014/main" id="{B982F68F-E74E-4044-A526-D1D0B1A8D80D}"/>
                </a:ext>
              </a:extLst>
            </p:cNvPr>
            <p:cNvPicPr>
              <a:picLocks noChangeAspect="1"/>
            </p:cNvPicPr>
            <p:nvPr/>
          </p:nvPicPr>
          <p:blipFill>
            <a:blip r:embed="rId7"/>
            <a:stretch>
              <a:fillRect/>
            </a:stretch>
          </p:blipFill>
          <p:spPr>
            <a:xfrm>
              <a:off x="6528319" y="1213485"/>
              <a:ext cx="5766959" cy="3316001"/>
            </a:xfrm>
            <a:prstGeom prst="rect">
              <a:avLst/>
            </a:prstGeom>
          </p:spPr>
        </p:pic>
        <p:pic>
          <p:nvPicPr>
            <p:cNvPr id="47" name="图片 46">
              <a:extLst>
                <a:ext uri="{FF2B5EF4-FFF2-40B4-BE49-F238E27FC236}">
                  <a16:creationId xmlns:a16="http://schemas.microsoft.com/office/drawing/2014/main" id="{30CEA954-6746-FE4D-905D-2CBA929B11BD}"/>
                </a:ext>
              </a:extLst>
            </p:cNvPr>
            <p:cNvPicPr>
              <a:picLocks noChangeAspect="1"/>
            </p:cNvPicPr>
            <p:nvPr/>
          </p:nvPicPr>
          <p:blipFill>
            <a:blip r:embed="rId8"/>
            <a:stretch>
              <a:fillRect/>
            </a:stretch>
          </p:blipFill>
          <p:spPr>
            <a:xfrm>
              <a:off x="7003669" y="902636"/>
              <a:ext cx="2081340" cy="1139782"/>
            </a:xfrm>
            <a:prstGeom prst="rect">
              <a:avLst/>
            </a:prstGeom>
            <a:ln>
              <a:solidFill>
                <a:schemeClr val="tx1"/>
              </a:solidFill>
            </a:ln>
          </p:spPr>
        </p:pic>
        <p:pic>
          <p:nvPicPr>
            <p:cNvPr id="49" name="图片 48">
              <a:extLst>
                <a:ext uri="{FF2B5EF4-FFF2-40B4-BE49-F238E27FC236}">
                  <a16:creationId xmlns:a16="http://schemas.microsoft.com/office/drawing/2014/main" id="{10DDA77D-799E-9706-7C25-240C71DC68BF}"/>
                </a:ext>
              </a:extLst>
            </p:cNvPr>
            <p:cNvPicPr>
              <a:picLocks noChangeAspect="1"/>
            </p:cNvPicPr>
            <p:nvPr/>
          </p:nvPicPr>
          <p:blipFill>
            <a:blip r:embed="rId9"/>
            <a:stretch>
              <a:fillRect/>
            </a:stretch>
          </p:blipFill>
          <p:spPr>
            <a:xfrm>
              <a:off x="9291194" y="951121"/>
              <a:ext cx="2636390" cy="1037489"/>
            </a:xfrm>
            <a:prstGeom prst="rect">
              <a:avLst/>
            </a:prstGeom>
            <a:ln>
              <a:solidFill>
                <a:schemeClr val="tx1"/>
              </a:solidFill>
            </a:ln>
          </p:spPr>
        </p:pic>
        <p:cxnSp>
          <p:nvCxnSpPr>
            <p:cNvPr id="51" name="直接连接符 50">
              <a:extLst>
                <a:ext uri="{FF2B5EF4-FFF2-40B4-BE49-F238E27FC236}">
                  <a16:creationId xmlns:a16="http://schemas.microsoft.com/office/drawing/2014/main" id="{A28712DA-6699-1CF2-D647-89286AFF0A73}"/>
                </a:ext>
              </a:extLst>
            </p:cNvPr>
            <p:cNvCxnSpPr>
              <a:cxnSpLocks/>
              <a:stCxn id="47" idx="2"/>
            </p:cNvCxnSpPr>
            <p:nvPr/>
          </p:nvCxnSpPr>
          <p:spPr>
            <a:xfrm>
              <a:off x="8044339" y="2042418"/>
              <a:ext cx="893921" cy="52333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07194A21-CE07-E6ED-0B32-ADC6A7B7AB57}"/>
                </a:ext>
              </a:extLst>
            </p:cNvPr>
            <p:cNvSpPr txBox="1"/>
            <p:nvPr/>
          </p:nvSpPr>
          <p:spPr>
            <a:xfrm>
              <a:off x="7867875" y="4176953"/>
              <a:ext cx="3087846" cy="246221"/>
            </a:xfrm>
            <a:prstGeom prst="rect">
              <a:avLst/>
            </a:prstGeom>
            <a:noFill/>
          </p:spPr>
          <p:txBody>
            <a:bodyPr wrap="square" rtlCol="0">
              <a:spAutoFit/>
            </a:bodyPr>
            <a:lstStyle/>
            <a:p>
              <a:pPr algn="ctr"/>
              <a:r>
                <a:rPr lang="en-US" altLang="zh-CN" sz="1000" dirty="0"/>
                <a:t>Figure 1 Mesh and setting of </a:t>
              </a:r>
              <a:r>
                <a:rPr lang="en-US" altLang="zh-CN" sz="1000" dirty="0" err="1"/>
                <a:t>ewfd</a:t>
              </a:r>
              <a:r>
                <a:rPr lang="en-US" altLang="zh-CN" sz="1000" dirty="0"/>
                <a:t> model</a:t>
              </a:r>
              <a:endParaRPr lang="zh-CN" altLang="en-US" sz="1000" dirty="0"/>
            </a:p>
          </p:txBody>
        </p:sp>
      </p:grpSp>
      <p:grpSp>
        <p:nvGrpSpPr>
          <p:cNvPr id="57" name="组合 56">
            <a:extLst>
              <a:ext uri="{FF2B5EF4-FFF2-40B4-BE49-F238E27FC236}">
                <a16:creationId xmlns:a16="http://schemas.microsoft.com/office/drawing/2014/main" id="{C0EF9919-5B8C-32E7-AE5B-953E5D8AA404}"/>
              </a:ext>
            </a:extLst>
          </p:cNvPr>
          <p:cNvGrpSpPr/>
          <p:nvPr/>
        </p:nvGrpSpPr>
        <p:grpSpPr>
          <a:xfrm>
            <a:off x="7220145" y="3624663"/>
            <a:ext cx="5923961" cy="3406277"/>
            <a:chOff x="7082097" y="3504710"/>
            <a:chExt cx="5923961" cy="3406277"/>
          </a:xfrm>
        </p:grpSpPr>
        <p:pic>
          <p:nvPicPr>
            <p:cNvPr id="32" name="图片 31">
              <a:extLst>
                <a:ext uri="{FF2B5EF4-FFF2-40B4-BE49-F238E27FC236}">
                  <a16:creationId xmlns:a16="http://schemas.microsoft.com/office/drawing/2014/main" id="{07A780D4-1BBB-9F5C-27E8-54ACA6B6F023}"/>
                </a:ext>
              </a:extLst>
            </p:cNvPr>
            <p:cNvPicPr>
              <a:picLocks noChangeAspect="1"/>
            </p:cNvPicPr>
            <p:nvPr/>
          </p:nvPicPr>
          <p:blipFill>
            <a:blip r:embed="rId10"/>
            <a:stretch>
              <a:fillRect/>
            </a:stretch>
          </p:blipFill>
          <p:spPr>
            <a:xfrm>
              <a:off x="7082097" y="3504710"/>
              <a:ext cx="5923961" cy="3406277"/>
            </a:xfrm>
            <a:prstGeom prst="rect">
              <a:avLst/>
            </a:prstGeom>
          </p:spPr>
        </p:pic>
        <p:sp>
          <p:nvSpPr>
            <p:cNvPr id="56" name="文本框 55">
              <a:extLst>
                <a:ext uri="{FF2B5EF4-FFF2-40B4-BE49-F238E27FC236}">
                  <a16:creationId xmlns:a16="http://schemas.microsoft.com/office/drawing/2014/main" id="{2A833268-F8DF-8732-CFDD-217D4DB03B1C}"/>
                </a:ext>
              </a:extLst>
            </p:cNvPr>
            <p:cNvSpPr txBox="1"/>
            <p:nvPr/>
          </p:nvSpPr>
          <p:spPr>
            <a:xfrm>
              <a:off x="7597776" y="6217506"/>
              <a:ext cx="3866925" cy="246221"/>
            </a:xfrm>
            <a:prstGeom prst="rect">
              <a:avLst/>
            </a:prstGeom>
            <a:noFill/>
          </p:spPr>
          <p:txBody>
            <a:bodyPr wrap="square" rtlCol="0">
              <a:spAutoFit/>
            </a:bodyPr>
            <a:lstStyle/>
            <a:p>
              <a:pPr algn="ctr"/>
              <a:r>
                <a:rPr lang="en-US" altLang="zh-CN" sz="1000" dirty="0"/>
                <a:t>Figure 2 Optical distribution in semiconductor material</a:t>
              </a:r>
              <a:endParaRPr lang="zh-CN" altLang="en-US" sz="1000" dirty="0"/>
            </a:p>
          </p:txBody>
        </p:sp>
      </p:grpSp>
      <p:sp>
        <p:nvSpPr>
          <p:cNvPr id="4" name="灯片编号占位符 3">
            <a:extLst>
              <a:ext uri="{FF2B5EF4-FFF2-40B4-BE49-F238E27FC236}">
                <a16:creationId xmlns:a16="http://schemas.microsoft.com/office/drawing/2014/main" id="{2ED17DD5-14D5-306D-14A8-4841284AE4D9}"/>
              </a:ext>
            </a:extLst>
          </p:cNvPr>
          <p:cNvSpPr>
            <a:spLocks noGrp="1"/>
          </p:cNvSpPr>
          <p:nvPr>
            <p:ph type="sldNum" sz="quarter" idx="12"/>
          </p:nvPr>
        </p:nvSpPr>
        <p:spPr/>
        <p:txBody>
          <a:bodyPr/>
          <a:lstStyle/>
          <a:p>
            <a:fld id="{49AE70B2-8BF9-45C0-BB95-33D1B9D3A854}" type="slidenum">
              <a:rPr lang="zh-CN" altLang="en-US" smtClean="0"/>
              <a:t>5</a:t>
            </a:fld>
            <a:endParaRPr lang="zh-CN" altLang="en-US" dirty="0"/>
          </a:p>
        </p:txBody>
      </p:sp>
    </p:spTree>
    <p:custDataLst>
      <p:tags r:id="rId1"/>
    </p:custDataLst>
    <p:extLst>
      <p:ext uri="{BB962C8B-B14F-4D97-AF65-F5344CB8AC3E}">
        <p14:creationId xmlns:p14="http://schemas.microsoft.com/office/powerpoint/2010/main" val="4259907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B0BF7-DA74-0B39-C545-C963B84FA10C}"/>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40C89ACB-2BFE-DFD9-8F5C-0FACC53EA4E2}"/>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B223D727-B0D7-AEB1-9571-7440FDD89D5D}"/>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86E4B16D-2BA0-8F4C-779B-978BB72A28F9}"/>
              </a:ext>
            </a:extLst>
          </p:cNvPr>
          <p:cNvCxnSpPr>
            <a:cxnSpLocks/>
          </p:cNvCxnSpPr>
          <p:nvPr/>
        </p:nvCxnSpPr>
        <p:spPr>
          <a:xfrm>
            <a:off x="5212080" y="640271"/>
            <a:ext cx="6797040"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DD5881AE-88D0-E229-A132-CB8BAEC70DF7}"/>
              </a:ext>
            </a:extLst>
          </p:cNvPr>
          <p:cNvSpPr>
            <a:spLocks noGrp="1"/>
          </p:cNvSpPr>
          <p:nvPr>
            <p:custDataLst>
              <p:tags r:id="rId3"/>
            </p:custDataLst>
          </p:nvPr>
        </p:nvSpPr>
        <p:spPr>
          <a:xfrm>
            <a:off x="1883218" y="231267"/>
            <a:ext cx="3565081"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600" dirty="0">
                <a:solidFill>
                  <a:schemeClr val="tx1">
                    <a:lumMod val="65000"/>
                    <a:lumOff val="35000"/>
                  </a:schemeClr>
                </a:solidFill>
              </a:rPr>
              <a:t>载流子动力学过程</a:t>
            </a:r>
            <a:endParaRPr lang="zh-CN" altLang="en-US" sz="2600" dirty="0">
              <a:solidFill>
                <a:schemeClr val="tx1">
                  <a:lumMod val="65000"/>
                  <a:lumOff val="35000"/>
                </a:schemeClr>
              </a:solidFill>
              <a:ea typeface="微软雅黑" panose="020B0503020204020204" pitchFamily="34" charset="-122"/>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D16C9644-B4B0-BDBE-33F7-F42B6906F31F}"/>
                  </a:ext>
                </a:extLst>
              </p:cNvPr>
              <p:cNvSpPr txBox="1"/>
              <p:nvPr/>
            </p:nvSpPr>
            <p:spPr>
              <a:xfrm>
                <a:off x="271098" y="968068"/>
                <a:ext cx="6997386" cy="5673413"/>
              </a:xfrm>
              <a:prstGeom prst="rect">
                <a:avLst/>
              </a:prstGeom>
              <a:noFill/>
            </p:spPr>
            <p:txBody>
              <a:bodyPr wrap="square" rtlCol="0">
                <a:spAutoFit/>
              </a:bodyPr>
              <a:lstStyle/>
              <a:p>
                <a:pPr marL="285750" indent="-285750">
                  <a:lnSpc>
                    <a:spcPct val="135000"/>
                  </a:lnSpc>
                  <a:buFont typeface="Arial" panose="020B0604020202020204" pitchFamily="34" charset="0"/>
                  <a:buChar char="•"/>
                </a:pPr>
                <a:r>
                  <a:rPr lang="zh-CN" altLang="en-US" sz="1600" dirty="0"/>
                  <a:t>载流子的产生、输运和弛豫满足泊松方程和连续性方程：</a:t>
                </a:r>
                <a:endParaRPr lang="en-US" altLang="zh-CN" sz="1600" dirty="0"/>
              </a:p>
              <a:p>
                <a:pPr>
                  <a:lnSpc>
                    <a:spcPct val="135000"/>
                  </a:lnSpc>
                </a:pPr>
                <a14:m>
                  <m:oMathPara xmlns:m="http://schemas.openxmlformats.org/officeDocument/2006/math">
                    <m:oMath>
                      <m:eqArr>
                        <m:eqArrPr>
                          <m:ctrlPr>
                            <a:rPr lang="en-US" altLang="zh-CN" sz="1600" b="0" i="1" smtClean="0">
                              <a:latin typeface="Cambria Math" panose="02040503050406030204" pitchFamily="18" charset="0"/>
                            </a:rPr>
                          </m:ctrlPr>
                        </m:eqArrPr>
                        <m:e>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𝜖</m:t>
                              </m:r>
                            </m:e>
                            <m:sub>
                              <m:r>
                                <a:rPr lang="en-US" altLang="zh-CN" sz="1600" i="1">
                                  <a:latin typeface="Cambria Math" panose="02040503050406030204" pitchFamily="18" charset="0"/>
                                </a:rPr>
                                <m:t>0</m:t>
                              </m:r>
                            </m:sub>
                          </m:sSub>
                          <m:r>
                            <m:rPr>
                              <m:sty m:val="p"/>
                            </m:rPr>
                            <a:rPr lang="zh-CN" altLang="en-US" sz="1600">
                              <a:latin typeface="Cambria Math" panose="02040503050406030204" pitchFamily="18" charset="0"/>
                            </a:rPr>
                            <m:t>∇</m:t>
                          </m:r>
                          <m:r>
                            <a:rPr lang="zh-CN" altLang="en-US" sz="1600" i="1">
                              <a:latin typeface="Cambria Math" panose="02040503050406030204" pitchFamily="18" charset="0"/>
                            </a:rPr>
                            <m:t>⋅</m:t>
                          </m:r>
                          <m:d>
                            <m:dPr>
                              <m:ctrlPr>
                                <a:rPr lang="zh-CN" altLang="en-US" sz="1600" i="1">
                                  <a:latin typeface="Cambria Math" panose="02040503050406030204" pitchFamily="18" charset="0"/>
                                </a:rPr>
                              </m:ctrlPr>
                            </m:dPr>
                            <m:e>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𝜖</m:t>
                                  </m:r>
                                </m:e>
                                <m:sub>
                                  <m:r>
                                    <a:rPr lang="zh-CN" altLang="en-US" sz="1600" i="1">
                                      <a:latin typeface="Cambria Math" panose="02040503050406030204" pitchFamily="18" charset="0"/>
                                    </a:rPr>
                                    <m:t>𝑟</m:t>
                                  </m:r>
                                </m:sub>
                              </m:sSub>
                              <m:r>
                                <m:rPr>
                                  <m:sty m:val="p"/>
                                </m:rPr>
                                <a:rPr lang="zh-CN" altLang="en-US" sz="1600">
                                  <a:latin typeface="Cambria Math" panose="02040503050406030204" pitchFamily="18" charset="0"/>
                                </a:rPr>
                                <m:t>∇</m:t>
                              </m:r>
                              <m:r>
                                <a:rPr lang="zh-CN" altLang="en-US" sz="1600" i="1">
                                  <a:latin typeface="Cambria Math" panose="02040503050406030204" pitchFamily="18" charset="0"/>
                                </a:rPr>
                                <m:t>𝑉</m:t>
                              </m:r>
                            </m:e>
                          </m:d>
                          <m:r>
                            <a:rPr lang="en-US" altLang="zh-CN" sz="1600" i="1">
                              <a:latin typeface="Cambria Math" panose="02040503050406030204" pitchFamily="18" charset="0"/>
                            </a:rPr>
                            <m:t>=</m:t>
                          </m:r>
                          <m:r>
                            <a:rPr lang="zh-CN" altLang="en-US" sz="1600" i="1">
                              <a:latin typeface="Cambria Math" panose="02040503050406030204" pitchFamily="18" charset="0"/>
                            </a:rPr>
                            <m:t>𝑞</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𝑛</m:t>
                              </m:r>
                              <m:r>
                                <a:rPr lang="zh-CN" altLang="en-US" sz="1600" i="1">
                                  <a:latin typeface="Cambria Math" panose="02040503050406030204" pitchFamily="18" charset="0"/>
                                </a:rPr>
                                <m:t>−</m:t>
                              </m:r>
                              <m:r>
                                <a:rPr lang="zh-CN" altLang="en-US" sz="1600" i="1">
                                  <a:latin typeface="Cambria Math" panose="02040503050406030204" pitchFamily="18" charset="0"/>
                                </a:rPr>
                                <m:t>𝑝</m:t>
                              </m:r>
                              <m:r>
                                <a:rPr lang="zh-CN" altLang="en-US"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𝑁</m:t>
                                  </m:r>
                                </m:e>
                                <m:sub>
                                  <m:r>
                                    <a:rPr lang="zh-CN" altLang="en-US" sz="1600" i="1">
                                      <a:latin typeface="Cambria Math" panose="02040503050406030204" pitchFamily="18" charset="0"/>
                                    </a:rPr>
                                    <m:t>𝐷</m:t>
                                  </m:r>
                                </m:sub>
                              </m:sSub>
                              <m:r>
                                <a:rPr lang="en-US" altLang="zh-CN"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𝑁</m:t>
                                  </m:r>
                                </m:e>
                                <m:sub>
                                  <m:r>
                                    <a:rPr lang="zh-CN" altLang="en-US" sz="1600" i="1">
                                      <a:latin typeface="Cambria Math" panose="02040503050406030204" pitchFamily="18" charset="0"/>
                                    </a:rPr>
                                    <m:t>𝐴</m:t>
                                  </m:r>
                                </m:sub>
                              </m:sSub>
                            </m:e>
                          </m:d>
                          <m:r>
                            <a:rPr lang="en-US" altLang="zh-CN" sz="1600" b="0" i="1" smtClean="0">
                              <a:latin typeface="Cambria Math" panose="02040503050406030204" pitchFamily="18" charset="0"/>
                            </a:rPr>
                            <m:t> ##(6)</m:t>
                          </m:r>
                        </m:e>
                      </m:eqArr>
                    </m:oMath>
                  </m:oMathPara>
                </a14:m>
                <a:endParaRPr lang="en-US" altLang="zh-CN" sz="1600" dirty="0"/>
              </a:p>
              <a:p>
                <a:pPr>
                  <a:lnSpc>
                    <a:spcPct val="135000"/>
                  </a:lnSpc>
                </a:pPr>
                <a14:m>
                  <m:oMathPara xmlns:m="http://schemas.openxmlformats.org/officeDocument/2006/math">
                    <m:oMath>
                      <m:eqArr>
                        <m:eqArrPr>
                          <m:ctrlPr>
                            <a:rPr lang="en-US" altLang="zh-CN" sz="1600" b="0" i="1" smtClean="0">
                              <a:latin typeface="Cambria Math" panose="02040503050406030204" pitchFamily="18" charset="0"/>
                            </a:rPr>
                          </m:ctrlPr>
                        </m:eqArrPr>
                        <m:e>
                          <m:f>
                            <m:fPr>
                              <m:ctrlPr>
                                <a:rPr lang="zh-CN" altLang="en-US" sz="1600">
                                  <a:latin typeface="Cambria Math" panose="02040503050406030204" pitchFamily="18" charset="0"/>
                                </a:rPr>
                              </m:ctrlPr>
                            </m:fPr>
                            <m:num>
                              <m:r>
                                <a:rPr lang="zh-CN" altLang="en-US" sz="1600">
                                  <a:latin typeface="Cambria Math" panose="02040503050406030204" pitchFamily="18" charset="0"/>
                                </a:rPr>
                                <m:t>𝜕</m:t>
                              </m:r>
                              <m:r>
                                <a:rPr lang="zh-CN" altLang="en-US" sz="1600" i="1">
                                  <a:latin typeface="Cambria Math" panose="02040503050406030204" pitchFamily="18" charset="0"/>
                                </a:rPr>
                                <m:t>𝑛</m:t>
                              </m:r>
                            </m:num>
                            <m:den>
                              <m:r>
                                <a:rPr lang="zh-CN" altLang="en-US" sz="1600">
                                  <a:latin typeface="Cambria Math" panose="02040503050406030204" pitchFamily="18" charset="0"/>
                                </a:rPr>
                                <m:t>𝜕</m:t>
                              </m:r>
                              <m:r>
                                <a:rPr lang="zh-CN" altLang="en-US" sz="1600" i="1">
                                  <a:latin typeface="Cambria Math" panose="02040503050406030204" pitchFamily="18" charset="0"/>
                                </a:rPr>
                                <m:t>𝑡</m:t>
                              </m:r>
                            </m:den>
                          </m:f>
                          <m:r>
                            <a:rPr lang="en-US" altLang="zh-CN" sz="1600" i="1">
                              <a:latin typeface="Cambria Math" panose="02040503050406030204" pitchFamily="18" charset="0"/>
                            </a:rPr>
                            <m:t>=−</m:t>
                          </m:r>
                          <m:f>
                            <m:fPr>
                              <m:ctrlPr>
                                <a:rPr lang="en-US" altLang="zh-CN" sz="1600" i="1">
                                  <a:latin typeface="Cambria Math" panose="02040503050406030204" pitchFamily="18" charset="0"/>
                                </a:rPr>
                              </m:ctrlPr>
                            </m:fPr>
                            <m:num>
                              <m:r>
                                <a:rPr lang="en-US" altLang="zh-CN" sz="1600" i="1">
                                  <a:latin typeface="Cambria Math" panose="02040503050406030204" pitchFamily="18" charset="0"/>
                                </a:rPr>
                                <m:t>1</m:t>
                              </m:r>
                            </m:num>
                            <m:den>
                              <m:r>
                                <a:rPr lang="zh-CN" altLang="en-US" sz="1600" i="1">
                                  <a:latin typeface="Cambria Math" panose="02040503050406030204" pitchFamily="18" charset="0"/>
                                </a:rPr>
                                <m:t>𝑞</m:t>
                              </m:r>
                            </m:den>
                          </m:f>
                          <m:r>
                            <m:rPr>
                              <m:sty m:val="p"/>
                            </m:rPr>
                            <a:rPr lang="zh-CN" altLang="en-US" sz="1600">
                              <a:latin typeface="Cambria Math" panose="02040503050406030204" pitchFamily="18" charset="0"/>
                            </a:rPr>
                            <m:t>∇</m:t>
                          </m:r>
                          <m:r>
                            <a:rPr lang="zh-CN" altLang="en-US" sz="1600" i="1">
                              <a:latin typeface="Cambria Math" panose="02040503050406030204" pitchFamily="18" charset="0"/>
                            </a:rPr>
                            <m:t>⋅</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𝜇</m:t>
                                  </m:r>
                                </m:e>
                                <m:sub>
                                  <m:r>
                                    <a:rPr lang="zh-CN" altLang="en-US" sz="1600" i="1">
                                      <a:latin typeface="Cambria Math" panose="02040503050406030204" pitchFamily="18" charset="0"/>
                                    </a:rPr>
                                    <m:t>𝑛</m:t>
                                  </m:r>
                                </m:sub>
                              </m:sSub>
                              <m:r>
                                <a:rPr lang="zh-CN" altLang="en-US" sz="1600" i="1">
                                  <a:latin typeface="Cambria Math" panose="02040503050406030204" pitchFamily="18" charset="0"/>
                                </a:rPr>
                                <m:t>𝑞</m:t>
                              </m:r>
                              <m:r>
                                <m:rPr>
                                  <m:sty m:val="p"/>
                                </m:rPr>
                                <a:rPr lang="zh-CN" altLang="en-US" sz="1600">
                                  <a:latin typeface="Cambria Math" panose="02040503050406030204" pitchFamily="18" charset="0"/>
                                </a:rPr>
                                <m:t>∇</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𝑉</m:t>
                                  </m:r>
                                  <m:r>
                                    <a:rPr lang="en-US" altLang="zh-CN" sz="1600" i="1">
                                      <a:latin typeface="Cambria Math" panose="02040503050406030204" pitchFamily="18" charset="0"/>
                                    </a:rPr>
                                    <m:t>+</m:t>
                                  </m:r>
                                  <m:r>
                                    <a:rPr lang="zh-CN" altLang="en-US" sz="1600" i="1">
                                      <a:latin typeface="Cambria Math" panose="02040503050406030204" pitchFamily="18" charset="0"/>
                                    </a:rPr>
                                    <m:t>𝜒</m:t>
                                  </m:r>
                                </m:e>
                              </m:d>
                              <m:r>
                                <a:rPr lang="zh-CN" altLang="en-US" sz="1600" i="1">
                                  <a:latin typeface="Cambria Math" panose="02040503050406030204" pitchFamily="18" charset="0"/>
                                </a:rPr>
                                <m:t>𝑛</m:t>
                              </m:r>
                              <m:r>
                                <a:rPr lang="en-US" altLang="zh-CN"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𝜇</m:t>
                                  </m:r>
                                </m:e>
                                <m:sub>
                                  <m:r>
                                    <a:rPr lang="zh-CN" altLang="en-US" sz="1600" i="1">
                                      <a:latin typeface="Cambria Math" panose="02040503050406030204" pitchFamily="18" charset="0"/>
                                    </a:rPr>
                                    <m:t>𝑛</m:t>
                                  </m:r>
                                </m:sub>
                              </m:sSub>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𝑘</m:t>
                                  </m:r>
                                </m:e>
                                <m:sub>
                                  <m:r>
                                    <a:rPr lang="zh-CN" altLang="en-US" sz="1600" i="1">
                                      <a:latin typeface="Cambria Math" panose="02040503050406030204" pitchFamily="18" charset="0"/>
                                    </a:rPr>
                                    <m:t>𝐵</m:t>
                                  </m:r>
                                </m:sub>
                              </m:sSub>
                              <m:r>
                                <a:rPr lang="zh-CN" altLang="en-US" sz="1600" i="1">
                                  <a:latin typeface="Cambria Math" panose="02040503050406030204" pitchFamily="18" charset="0"/>
                                </a:rPr>
                                <m:t>𝑇𝐺</m:t>
                              </m:r>
                              <m:d>
                                <m:dPr>
                                  <m:ctrlPr>
                                    <a:rPr lang="zh-CN" altLang="en-US" sz="1600" i="1">
                                      <a:latin typeface="Cambria Math" panose="02040503050406030204" pitchFamily="18" charset="0"/>
                                    </a:rPr>
                                  </m:ctrlPr>
                                </m:dPr>
                                <m:e>
                                  <m:f>
                                    <m:fPr>
                                      <m:ctrlPr>
                                        <a:rPr lang="zh-CN" altLang="en-US" sz="1600" i="1">
                                          <a:latin typeface="Cambria Math" panose="02040503050406030204" pitchFamily="18" charset="0"/>
                                        </a:rPr>
                                      </m:ctrlPr>
                                    </m:fPr>
                                    <m:num>
                                      <m:r>
                                        <a:rPr lang="zh-CN" altLang="en-US" sz="1600" i="1">
                                          <a:latin typeface="Cambria Math" panose="02040503050406030204" pitchFamily="18" charset="0"/>
                                        </a:rPr>
                                        <m:t>𝑛</m:t>
                                      </m:r>
                                    </m:num>
                                    <m:den>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𝑁</m:t>
                                          </m:r>
                                        </m:e>
                                        <m:sub>
                                          <m:r>
                                            <a:rPr lang="zh-CN" altLang="en-US" sz="1600" i="1">
                                              <a:latin typeface="Cambria Math" panose="02040503050406030204" pitchFamily="18" charset="0"/>
                                            </a:rPr>
                                            <m:t>𝑐</m:t>
                                          </m:r>
                                        </m:sub>
                                      </m:sSub>
                                    </m:den>
                                  </m:f>
                                </m:e>
                              </m:d>
                              <m:r>
                                <m:rPr>
                                  <m:sty m:val="p"/>
                                </m:rPr>
                                <a:rPr lang="zh-CN" altLang="en-US" sz="1600">
                                  <a:latin typeface="Cambria Math" panose="02040503050406030204" pitchFamily="18" charset="0"/>
                                </a:rPr>
                                <m:t>∇</m:t>
                              </m:r>
                              <m:r>
                                <a:rPr lang="zh-CN" altLang="en-US" sz="1600" i="1">
                                  <a:latin typeface="Cambria Math" panose="02040503050406030204" pitchFamily="18" charset="0"/>
                                </a:rPr>
                                <m:t>𝑛</m:t>
                              </m:r>
                            </m:e>
                          </m:d>
                          <m:r>
                            <a:rPr lang="en-US" altLang="zh-CN" sz="1600" i="1">
                              <a:latin typeface="Cambria Math" panose="02040503050406030204" pitchFamily="18" charset="0"/>
                            </a:rPr>
                            <m:t>+</m:t>
                          </m:r>
                          <m:r>
                            <a:rPr lang="zh-CN" altLang="en-US" sz="1600" i="1">
                              <a:latin typeface="Cambria Math" panose="02040503050406030204" pitchFamily="18" charset="0"/>
                            </a:rPr>
                            <m:t>𝑔</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𝑥</m:t>
                              </m:r>
                              <m:r>
                                <a:rPr lang="en-US" altLang="zh-CN" sz="1600" i="1">
                                  <a:latin typeface="Cambria Math" panose="02040503050406030204" pitchFamily="18" charset="0"/>
                                </a:rPr>
                                <m:t>,</m:t>
                              </m:r>
                              <m:r>
                                <a:rPr lang="zh-CN" altLang="en-US" sz="1600" i="1">
                                  <a:latin typeface="Cambria Math" panose="02040503050406030204" pitchFamily="18" charset="0"/>
                                </a:rPr>
                                <m:t>𝑦</m:t>
                              </m:r>
                              <m:r>
                                <a:rPr lang="en-US" altLang="zh-CN" sz="1600" i="1">
                                  <a:latin typeface="Cambria Math" panose="02040503050406030204" pitchFamily="18" charset="0"/>
                                </a:rPr>
                                <m:t>,</m:t>
                              </m:r>
                              <m:r>
                                <a:rPr lang="zh-CN" altLang="en-US" sz="1600" i="1">
                                  <a:latin typeface="Cambria Math" panose="02040503050406030204" pitchFamily="18" charset="0"/>
                                </a:rPr>
                                <m:t>𝑡</m:t>
                              </m:r>
                            </m:e>
                          </m:d>
                          <m:r>
                            <a:rPr lang="zh-CN" altLang="en-US" sz="1600" i="1">
                              <a:latin typeface="Cambria Math" panose="02040503050406030204" pitchFamily="18" charset="0"/>
                            </a:rPr>
                            <m:t>−</m:t>
                          </m:r>
                          <m:r>
                            <a:rPr lang="zh-CN" altLang="en-US" sz="1600" i="1">
                              <a:latin typeface="Cambria Math" panose="02040503050406030204" pitchFamily="18" charset="0"/>
                            </a:rPr>
                            <m:t>𝑟</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𝑥</m:t>
                              </m:r>
                              <m:r>
                                <a:rPr lang="en-US" altLang="zh-CN" sz="1600" i="1">
                                  <a:latin typeface="Cambria Math" panose="02040503050406030204" pitchFamily="18" charset="0"/>
                                </a:rPr>
                                <m:t>,</m:t>
                              </m:r>
                              <m:r>
                                <a:rPr lang="zh-CN" altLang="en-US" sz="1600" i="1">
                                  <a:latin typeface="Cambria Math" panose="02040503050406030204" pitchFamily="18" charset="0"/>
                                </a:rPr>
                                <m:t>𝑦</m:t>
                              </m:r>
                            </m:e>
                          </m:d>
                          <m:r>
                            <a:rPr lang="en-US" altLang="zh-CN" sz="1600" b="0" i="1" smtClean="0">
                              <a:latin typeface="Cambria Math" panose="02040503050406030204" pitchFamily="18" charset="0"/>
                            </a:rPr>
                            <m:t> ##(7)</m:t>
                          </m:r>
                        </m:e>
                      </m:eqArr>
                    </m:oMath>
                  </m:oMathPara>
                </a14:m>
                <a:endParaRPr lang="en-US" altLang="zh-CN" sz="1600" dirty="0"/>
              </a:p>
              <a:p>
                <a:pPr>
                  <a:lnSpc>
                    <a:spcPct val="135000"/>
                  </a:lnSpc>
                </a:pPr>
                <a14:m>
                  <m:oMathPara xmlns:m="http://schemas.openxmlformats.org/officeDocument/2006/math">
                    <m:oMath>
                      <m:eqArr>
                        <m:eqArrPr>
                          <m:ctrlPr>
                            <a:rPr lang="en-US" altLang="zh-CN" sz="1600" b="0" i="1" smtClean="0">
                              <a:latin typeface="Cambria Math" panose="02040503050406030204" pitchFamily="18" charset="0"/>
                            </a:rPr>
                          </m:ctrlPr>
                        </m:eqArrPr>
                        <m:e>
                          <m:f>
                            <m:fPr>
                              <m:ctrlPr>
                                <a:rPr lang="zh-CN" altLang="en-US" sz="1600">
                                  <a:latin typeface="Cambria Math" panose="02040503050406030204" pitchFamily="18" charset="0"/>
                                </a:rPr>
                              </m:ctrlPr>
                            </m:fPr>
                            <m:num>
                              <m:r>
                                <a:rPr lang="zh-CN" altLang="en-US" sz="1600">
                                  <a:latin typeface="Cambria Math" panose="02040503050406030204" pitchFamily="18" charset="0"/>
                                </a:rPr>
                                <m:t>𝜕</m:t>
                              </m:r>
                              <m:r>
                                <a:rPr lang="zh-CN" altLang="en-US" sz="1600" i="1">
                                  <a:latin typeface="Cambria Math" panose="02040503050406030204" pitchFamily="18" charset="0"/>
                                </a:rPr>
                                <m:t>𝑝</m:t>
                              </m:r>
                            </m:num>
                            <m:den>
                              <m:r>
                                <a:rPr lang="zh-CN" altLang="en-US" sz="1600">
                                  <a:latin typeface="Cambria Math" panose="02040503050406030204" pitchFamily="18" charset="0"/>
                                </a:rPr>
                                <m:t>𝜕</m:t>
                              </m:r>
                              <m:r>
                                <a:rPr lang="zh-CN" altLang="en-US" sz="1600" i="1">
                                  <a:latin typeface="Cambria Math" panose="02040503050406030204" pitchFamily="18" charset="0"/>
                                </a:rPr>
                                <m:t>𝑡</m:t>
                              </m:r>
                            </m:den>
                          </m:f>
                          <m:r>
                            <a:rPr lang="en-US" altLang="zh-CN" sz="1600" i="1">
                              <a:latin typeface="Cambria Math" panose="02040503050406030204" pitchFamily="18" charset="0"/>
                            </a:rPr>
                            <m:t>=</m:t>
                          </m:r>
                          <m:f>
                            <m:fPr>
                              <m:ctrlPr>
                                <a:rPr lang="en-US" altLang="zh-CN" sz="1600" i="1">
                                  <a:latin typeface="Cambria Math" panose="02040503050406030204" pitchFamily="18" charset="0"/>
                                </a:rPr>
                              </m:ctrlPr>
                            </m:fPr>
                            <m:num>
                              <m:r>
                                <a:rPr lang="en-US" altLang="zh-CN" sz="1600" i="1">
                                  <a:latin typeface="Cambria Math" panose="02040503050406030204" pitchFamily="18" charset="0"/>
                                </a:rPr>
                                <m:t>1</m:t>
                              </m:r>
                            </m:num>
                            <m:den>
                              <m:r>
                                <a:rPr lang="zh-CN" altLang="en-US" sz="1600" i="1">
                                  <a:latin typeface="Cambria Math" panose="02040503050406030204" pitchFamily="18" charset="0"/>
                                </a:rPr>
                                <m:t>𝑞</m:t>
                              </m:r>
                            </m:den>
                          </m:f>
                          <m:r>
                            <m:rPr>
                              <m:sty m:val="p"/>
                            </m:rPr>
                            <a:rPr lang="zh-CN" altLang="en-US" sz="1600">
                              <a:latin typeface="Cambria Math" panose="02040503050406030204" pitchFamily="18" charset="0"/>
                            </a:rPr>
                            <m:t>∇</m:t>
                          </m:r>
                          <m:r>
                            <a:rPr lang="zh-CN" altLang="en-US" sz="1600" i="1">
                              <a:latin typeface="Cambria Math" panose="02040503050406030204" pitchFamily="18" charset="0"/>
                            </a:rPr>
                            <m:t>⋅</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𝜇</m:t>
                                  </m:r>
                                </m:e>
                                <m:sub>
                                  <m:r>
                                    <a:rPr lang="zh-CN" altLang="en-US" sz="1600" i="1">
                                      <a:latin typeface="Cambria Math" panose="02040503050406030204" pitchFamily="18" charset="0"/>
                                    </a:rPr>
                                    <m:t>𝑝</m:t>
                                  </m:r>
                                </m:sub>
                              </m:sSub>
                              <m:r>
                                <a:rPr lang="zh-CN" altLang="en-US" sz="1600" i="1">
                                  <a:latin typeface="Cambria Math" panose="02040503050406030204" pitchFamily="18" charset="0"/>
                                </a:rPr>
                                <m:t>𝑞</m:t>
                              </m:r>
                              <m:r>
                                <m:rPr>
                                  <m:sty m:val="p"/>
                                </m:rPr>
                                <a:rPr lang="zh-CN" altLang="en-US" sz="1600">
                                  <a:latin typeface="Cambria Math" panose="02040503050406030204" pitchFamily="18" charset="0"/>
                                </a:rPr>
                                <m:t>∇</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𝑉</m:t>
                                  </m:r>
                                  <m:r>
                                    <a:rPr lang="en-US" altLang="zh-CN" sz="1600" i="1">
                                      <a:latin typeface="Cambria Math" panose="02040503050406030204" pitchFamily="18" charset="0"/>
                                    </a:rPr>
                                    <m:t>+</m:t>
                                  </m:r>
                                  <m:r>
                                    <a:rPr lang="zh-CN" altLang="en-US" sz="1600" i="1">
                                      <a:latin typeface="Cambria Math" panose="02040503050406030204" pitchFamily="18" charset="0"/>
                                    </a:rPr>
                                    <m:t>𝜒</m:t>
                                  </m:r>
                                  <m:r>
                                    <a:rPr lang="en-US" altLang="zh-CN"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𝐸</m:t>
                                      </m:r>
                                    </m:e>
                                    <m:sub>
                                      <m:r>
                                        <a:rPr lang="zh-CN" altLang="en-US" sz="1600" i="1">
                                          <a:latin typeface="Cambria Math" panose="02040503050406030204" pitchFamily="18" charset="0"/>
                                        </a:rPr>
                                        <m:t>𝑔</m:t>
                                      </m:r>
                                    </m:sub>
                                  </m:sSub>
                                </m:e>
                              </m:d>
                              <m:r>
                                <a:rPr lang="zh-CN" altLang="en-US" sz="1600" i="1">
                                  <a:latin typeface="Cambria Math" panose="02040503050406030204" pitchFamily="18" charset="0"/>
                                </a:rPr>
                                <m:t>𝑝</m:t>
                              </m:r>
                              <m:r>
                                <a:rPr lang="en-US" altLang="zh-CN"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𝜇</m:t>
                                  </m:r>
                                </m:e>
                                <m:sub>
                                  <m:r>
                                    <a:rPr lang="zh-CN" altLang="en-US" sz="1600" i="1">
                                      <a:latin typeface="Cambria Math" panose="02040503050406030204" pitchFamily="18" charset="0"/>
                                    </a:rPr>
                                    <m:t>𝑝</m:t>
                                  </m:r>
                                </m:sub>
                              </m:sSub>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𝑘</m:t>
                                  </m:r>
                                </m:e>
                                <m:sub>
                                  <m:r>
                                    <a:rPr lang="zh-CN" altLang="en-US" sz="1600" i="1">
                                      <a:latin typeface="Cambria Math" panose="02040503050406030204" pitchFamily="18" charset="0"/>
                                    </a:rPr>
                                    <m:t>𝐵</m:t>
                                  </m:r>
                                </m:sub>
                              </m:sSub>
                              <m:r>
                                <a:rPr lang="zh-CN" altLang="en-US" sz="1600" i="1">
                                  <a:latin typeface="Cambria Math" panose="02040503050406030204" pitchFamily="18" charset="0"/>
                                </a:rPr>
                                <m:t>𝑇𝐺</m:t>
                              </m:r>
                              <m:d>
                                <m:dPr>
                                  <m:ctrlPr>
                                    <a:rPr lang="zh-CN" altLang="en-US" sz="1600" i="1">
                                      <a:latin typeface="Cambria Math" panose="02040503050406030204" pitchFamily="18" charset="0"/>
                                    </a:rPr>
                                  </m:ctrlPr>
                                </m:dPr>
                                <m:e>
                                  <m:f>
                                    <m:fPr>
                                      <m:ctrlPr>
                                        <a:rPr lang="zh-CN" altLang="en-US" sz="1600" i="1">
                                          <a:latin typeface="Cambria Math" panose="02040503050406030204" pitchFamily="18" charset="0"/>
                                        </a:rPr>
                                      </m:ctrlPr>
                                    </m:fPr>
                                    <m:num>
                                      <m:r>
                                        <a:rPr lang="zh-CN" altLang="en-US" sz="1600" i="1">
                                          <a:latin typeface="Cambria Math" panose="02040503050406030204" pitchFamily="18" charset="0"/>
                                        </a:rPr>
                                        <m:t>𝑝</m:t>
                                      </m:r>
                                    </m:num>
                                    <m:den>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𝑁</m:t>
                                          </m:r>
                                        </m:e>
                                        <m:sub>
                                          <m:r>
                                            <a:rPr lang="zh-CN" altLang="en-US" sz="1600" i="1">
                                              <a:latin typeface="Cambria Math" panose="02040503050406030204" pitchFamily="18" charset="0"/>
                                            </a:rPr>
                                            <m:t>𝑣</m:t>
                                          </m:r>
                                        </m:sub>
                                      </m:sSub>
                                    </m:den>
                                  </m:f>
                                </m:e>
                              </m:d>
                              <m:r>
                                <m:rPr>
                                  <m:sty m:val="p"/>
                                </m:rPr>
                                <a:rPr lang="zh-CN" altLang="en-US" sz="1600">
                                  <a:latin typeface="Cambria Math" panose="02040503050406030204" pitchFamily="18" charset="0"/>
                                </a:rPr>
                                <m:t>∇</m:t>
                              </m:r>
                              <m:r>
                                <a:rPr lang="zh-CN" altLang="en-US" sz="1600" i="1">
                                  <a:latin typeface="Cambria Math" panose="02040503050406030204" pitchFamily="18" charset="0"/>
                                </a:rPr>
                                <m:t>𝑝</m:t>
                              </m:r>
                            </m:e>
                          </m:d>
                          <m:r>
                            <a:rPr lang="en-US" altLang="zh-CN" sz="1600" i="1">
                              <a:latin typeface="Cambria Math" panose="02040503050406030204" pitchFamily="18" charset="0"/>
                            </a:rPr>
                            <m:t>+</m:t>
                          </m:r>
                          <m:r>
                            <a:rPr lang="zh-CN" altLang="en-US" sz="1600" i="1">
                              <a:latin typeface="Cambria Math" panose="02040503050406030204" pitchFamily="18" charset="0"/>
                            </a:rPr>
                            <m:t>𝑔</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𝑥</m:t>
                              </m:r>
                              <m:r>
                                <a:rPr lang="en-US" altLang="zh-CN" sz="1600" i="1">
                                  <a:latin typeface="Cambria Math" panose="02040503050406030204" pitchFamily="18" charset="0"/>
                                </a:rPr>
                                <m:t>,</m:t>
                              </m:r>
                              <m:r>
                                <a:rPr lang="zh-CN" altLang="en-US" sz="1600" i="1">
                                  <a:latin typeface="Cambria Math" panose="02040503050406030204" pitchFamily="18" charset="0"/>
                                </a:rPr>
                                <m:t>𝑦</m:t>
                              </m:r>
                              <m:r>
                                <a:rPr lang="en-US" altLang="zh-CN" sz="1600" i="1">
                                  <a:latin typeface="Cambria Math" panose="02040503050406030204" pitchFamily="18" charset="0"/>
                                </a:rPr>
                                <m:t>,</m:t>
                              </m:r>
                              <m:r>
                                <a:rPr lang="zh-CN" altLang="en-US" sz="1600" i="1">
                                  <a:latin typeface="Cambria Math" panose="02040503050406030204" pitchFamily="18" charset="0"/>
                                </a:rPr>
                                <m:t>𝑡</m:t>
                              </m:r>
                            </m:e>
                          </m:d>
                          <m:r>
                            <a:rPr lang="zh-CN" altLang="en-US" sz="1600" i="1">
                              <a:latin typeface="Cambria Math" panose="02040503050406030204" pitchFamily="18" charset="0"/>
                            </a:rPr>
                            <m:t>−</m:t>
                          </m:r>
                          <m:r>
                            <a:rPr lang="zh-CN" altLang="en-US" sz="1600" i="1">
                              <a:latin typeface="Cambria Math" panose="02040503050406030204" pitchFamily="18" charset="0"/>
                            </a:rPr>
                            <m:t>𝑟</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𝑥</m:t>
                              </m:r>
                              <m:r>
                                <a:rPr lang="en-US" altLang="zh-CN" sz="1600" i="1">
                                  <a:latin typeface="Cambria Math" panose="02040503050406030204" pitchFamily="18" charset="0"/>
                                </a:rPr>
                                <m:t>,</m:t>
                              </m:r>
                              <m:r>
                                <a:rPr lang="zh-CN" altLang="en-US" sz="1600" i="1">
                                  <a:latin typeface="Cambria Math" panose="02040503050406030204" pitchFamily="18" charset="0"/>
                                </a:rPr>
                                <m:t>𝑦</m:t>
                              </m:r>
                            </m:e>
                          </m:d>
                          <m:r>
                            <a:rPr lang="en-US" altLang="zh-CN" sz="1600" b="0" i="1" smtClean="0">
                              <a:latin typeface="Cambria Math" panose="02040503050406030204" pitchFamily="18" charset="0"/>
                            </a:rPr>
                            <m:t> #(8)</m:t>
                          </m:r>
                        </m:e>
                      </m:eqArr>
                    </m:oMath>
                  </m:oMathPara>
                </a14:m>
                <a:endParaRPr lang="en-US" altLang="zh-CN" sz="1600" dirty="0"/>
              </a:p>
              <a:p>
                <a:pPr>
                  <a:lnSpc>
                    <a:spcPct val="135000"/>
                  </a:lnSpc>
                </a:pPr>
                <a:endParaRPr lang="en-US" altLang="zh-CN" sz="1600" dirty="0"/>
              </a:p>
              <a:p>
                <a:pPr marL="285750" indent="-285750">
                  <a:lnSpc>
                    <a:spcPct val="135000"/>
                  </a:lnSpc>
                  <a:buFont typeface="Arial" panose="020B0604020202020204" pitchFamily="34" charset="0"/>
                  <a:buChar char="•"/>
                </a:pPr>
                <a:r>
                  <a:rPr lang="zh-CN" altLang="en-US" sz="1600" dirty="0"/>
                  <a:t>假设一个光子可以激发一个非平衡电子</a:t>
                </a:r>
                <a:r>
                  <a:rPr lang="en-US" altLang="zh-CN" sz="1600" dirty="0"/>
                  <a:t>-</a:t>
                </a:r>
                <a:r>
                  <a:rPr lang="zh-CN" altLang="en-US" sz="1600" dirty="0"/>
                  <a:t>空穴对，载流子的产生速率可以写作光功率密度空间分布与时域高斯脉冲的乘积：</a:t>
                </a:r>
                <a:endParaRPr lang="en-US" altLang="zh-CN" sz="1600" dirty="0"/>
              </a:p>
              <a:p>
                <a:pPr>
                  <a:lnSpc>
                    <a:spcPct val="135000"/>
                  </a:lnSpc>
                </a:pPr>
                <a14:m>
                  <m:oMathPara xmlns:m="http://schemas.openxmlformats.org/officeDocument/2006/math">
                    <m:oMath>
                      <m:eqArr>
                        <m:eqArrPr>
                          <m:ctrlPr>
                            <a:rPr lang="en-US" altLang="zh-CN" sz="1600" b="0" i="1" smtClean="0">
                              <a:latin typeface="Cambria Math" panose="02040503050406030204" pitchFamily="18" charset="0"/>
                            </a:rPr>
                          </m:ctrlPr>
                        </m:eqArrPr>
                        <m:e>
                          <m:r>
                            <a:rPr lang="en-US" altLang="zh-CN" sz="1600" b="0" i="1" smtClean="0">
                              <a:latin typeface="Cambria Math" panose="02040503050406030204" pitchFamily="18" charset="0"/>
                            </a:rPr>
                            <m:t> </m:t>
                          </m:r>
                          <m:r>
                            <a:rPr lang="zh-CN" altLang="en-US" sz="1600" i="1">
                              <a:latin typeface="Cambria Math" panose="02040503050406030204" pitchFamily="18" charset="0"/>
                            </a:rPr>
                            <m:t>𝑔</m:t>
                          </m:r>
                          <m:d>
                            <m:dPr>
                              <m:ctrlPr>
                                <a:rPr lang="zh-CN" altLang="en-US" sz="1600" i="1">
                                  <a:latin typeface="Cambria Math" panose="02040503050406030204" pitchFamily="18" charset="0"/>
                                </a:rPr>
                              </m:ctrlPr>
                            </m:dPr>
                            <m:e>
                              <m:r>
                                <a:rPr lang="zh-CN" altLang="en-US" sz="1600" i="1">
                                  <a:latin typeface="Cambria Math" panose="02040503050406030204" pitchFamily="18" charset="0"/>
                                </a:rPr>
                                <m:t>𝑥</m:t>
                              </m:r>
                              <m:r>
                                <a:rPr lang="en-US" altLang="zh-CN" sz="1600" i="1">
                                  <a:latin typeface="Cambria Math" panose="02040503050406030204" pitchFamily="18" charset="0"/>
                                </a:rPr>
                                <m:t>,</m:t>
                              </m:r>
                              <m:r>
                                <a:rPr lang="zh-CN" altLang="en-US" sz="1600" i="1">
                                  <a:latin typeface="Cambria Math" panose="02040503050406030204" pitchFamily="18" charset="0"/>
                                </a:rPr>
                                <m:t>𝑦</m:t>
                              </m:r>
                              <m:r>
                                <a:rPr lang="en-US" altLang="zh-CN" sz="1600" i="1">
                                  <a:latin typeface="Cambria Math" panose="02040503050406030204" pitchFamily="18" charset="0"/>
                                </a:rPr>
                                <m:t>,</m:t>
                              </m:r>
                              <m:r>
                                <a:rPr lang="zh-CN" altLang="en-US" sz="1600" i="1">
                                  <a:latin typeface="Cambria Math" panose="02040503050406030204" pitchFamily="18" charset="0"/>
                                </a:rPr>
                                <m:t>𝑡</m:t>
                              </m:r>
                            </m:e>
                          </m:d>
                          <m:r>
                            <a:rPr lang="en-US" altLang="zh-CN" sz="1600" i="1">
                              <a:latin typeface="Cambria Math" panose="02040503050406030204" pitchFamily="18" charset="0"/>
                            </a:rPr>
                            <m:t>=</m:t>
                          </m:r>
                          <m:f>
                            <m:fPr>
                              <m:ctrlPr>
                                <a:rPr lang="zh-CN" altLang="en-US" sz="1600" i="1">
                                  <a:latin typeface="Cambria Math" panose="02040503050406030204" pitchFamily="18" charset="0"/>
                                </a:rPr>
                              </m:ctrlPr>
                            </m:fPr>
                            <m:num>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𝑃</m:t>
                                  </m:r>
                                </m:e>
                                <m:sub>
                                  <m:r>
                                    <a:rPr lang="zh-CN" altLang="en-US" sz="1600" i="1">
                                      <a:latin typeface="Cambria Math" panose="02040503050406030204" pitchFamily="18" charset="0"/>
                                    </a:rPr>
                                    <m:t>𝑎𝑏𝑠</m:t>
                                  </m:r>
                                </m:sub>
                              </m:sSub>
                              <m:d>
                                <m:dPr>
                                  <m:ctrlPr>
                                    <a:rPr lang="zh-CN" altLang="en-US" sz="1600" i="1">
                                      <a:latin typeface="Cambria Math" panose="02040503050406030204" pitchFamily="18" charset="0"/>
                                    </a:rPr>
                                  </m:ctrlPr>
                                </m:dPr>
                                <m:e>
                                  <m:r>
                                    <a:rPr lang="zh-CN" altLang="en-US" sz="1600" i="1">
                                      <a:latin typeface="Cambria Math" panose="02040503050406030204" pitchFamily="18" charset="0"/>
                                    </a:rPr>
                                    <m:t>𝑥</m:t>
                                  </m:r>
                                  <m:r>
                                    <a:rPr lang="en-US" altLang="zh-CN" sz="1600" i="1">
                                      <a:latin typeface="Cambria Math" panose="02040503050406030204" pitchFamily="18" charset="0"/>
                                    </a:rPr>
                                    <m:t>,</m:t>
                                  </m:r>
                                  <m:r>
                                    <a:rPr lang="zh-CN" altLang="en-US" sz="1600" i="1">
                                      <a:latin typeface="Cambria Math" panose="02040503050406030204" pitchFamily="18" charset="0"/>
                                    </a:rPr>
                                    <m:t>𝑦</m:t>
                                  </m:r>
                                </m:e>
                              </m:d>
                            </m:num>
                            <m:den>
                              <m:r>
                                <a:rPr lang="en-US" altLang="zh-CN" sz="1600" i="1">
                                  <a:latin typeface="Cambria Math" panose="02040503050406030204" pitchFamily="18" charset="0"/>
                                </a:rPr>
                                <m:t>ℎ</m:t>
                              </m:r>
                              <m:r>
                                <a:rPr lang="zh-CN" altLang="en-US" sz="1600" i="1">
                                  <a:latin typeface="Cambria Math" panose="02040503050406030204" pitchFamily="18" charset="0"/>
                                </a:rPr>
                                <m:t>𝜈</m:t>
                              </m:r>
                            </m:den>
                          </m:f>
                          <m:func>
                            <m:funcPr>
                              <m:ctrlPr>
                                <a:rPr lang="en-US" altLang="zh-CN" sz="1600">
                                  <a:latin typeface="Cambria Math" panose="02040503050406030204" pitchFamily="18" charset="0"/>
                                </a:rPr>
                              </m:ctrlPr>
                            </m:funcPr>
                            <m:fName>
                              <m:r>
                                <m:rPr>
                                  <m:sty m:val="p"/>
                                </m:rPr>
                                <a:rPr lang="en-US" altLang="zh-CN" sz="1600">
                                  <a:latin typeface="Cambria Math" panose="02040503050406030204" pitchFamily="18" charset="0"/>
                                </a:rPr>
                                <m:t>exp</m:t>
                              </m:r>
                            </m:fName>
                            <m:e>
                              <m:d>
                                <m:dPr>
                                  <m:ctrlPr>
                                    <a:rPr lang="en-US" altLang="zh-CN" sz="1600" i="1">
                                      <a:latin typeface="Cambria Math" panose="02040503050406030204" pitchFamily="18" charset="0"/>
                                    </a:rPr>
                                  </m:ctrlPr>
                                </m:dPr>
                                <m:e>
                                  <m:r>
                                    <a:rPr lang="en-US" altLang="zh-CN" sz="1600" i="1">
                                      <a:latin typeface="Cambria Math" panose="02040503050406030204" pitchFamily="18" charset="0"/>
                                    </a:rPr>
                                    <m:t>4</m:t>
                                  </m:r>
                                  <m:func>
                                    <m:funcPr>
                                      <m:ctrlPr>
                                        <a:rPr lang="en-US" altLang="zh-CN" sz="1600">
                                          <a:latin typeface="Cambria Math" panose="02040503050406030204" pitchFamily="18" charset="0"/>
                                        </a:rPr>
                                      </m:ctrlPr>
                                    </m:funcPr>
                                    <m:fName>
                                      <m:r>
                                        <m:rPr>
                                          <m:sty m:val="p"/>
                                        </m:rPr>
                                        <a:rPr lang="en-US" altLang="zh-CN" sz="1600">
                                          <a:latin typeface="Cambria Math" panose="02040503050406030204" pitchFamily="18" charset="0"/>
                                        </a:rPr>
                                        <m:t>ln</m:t>
                                      </m:r>
                                    </m:fName>
                                    <m:e>
                                      <m:d>
                                        <m:dPr>
                                          <m:ctrlPr>
                                            <a:rPr lang="en-US" altLang="zh-CN" sz="1600" i="1">
                                              <a:latin typeface="Cambria Math" panose="02040503050406030204" pitchFamily="18" charset="0"/>
                                            </a:rPr>
                                          </m:ctrlPr>
                                        </m:dPr>
                                        <m:e>
                                          <m:r>
                                            <a:rPr lang="en-US" altLang="zh-CN" sz="1600" i="1">
                                              <a:latin typeface="Cambria Math" panose="02040503050406030204" pitchFamily="18" charset="0"/>
                                            </a:rPr>
                                            <m:t>0.5</m:t>
                                          </m:r>
                                        </m:e>
                                      </m:d>
                                    </m:e>
                                  </m:func>
                                  <m:f>
                                    <m:fPr>
                                      <m:ctrlPr>
                                        <a:rPr lang="zh-CN" altLang="en-US" sz="1600" i="1">
                                          <a:latin typeface="Cambria Math" panose="02040503050406030204" pitchFamily="18" charset="0"/>
                                        </a:rPr>
                                      </m:ctrlPr>
                                    </m:fPr>
                                    <m:num>
                                      <m:sSup>
                                        <m:sSupPr>
                                          <m:ctrlPr>
                                            <a:rPr lang="zh-CN" altLang="en-US" sz="1600" i="1">
                                              <a:latin typeface="Cambria Math" panose="02040503050406030204" pitchFamily="18" charset="0"/>
                                            </a:rPr>
                                          </m:ctrlPr>
                                        </m:sSupPr>
                                        <m:e>
                                          <m:d>
                                            <m:dPr>
                                              <m:ctrlPr>
                                                <a:rPr lang="zh-CN" altLang="en-US" sz="1600" i="1">
                                                  <a:latin typeface="Cambria Math" panose="02040503050406030204" pitchFamily="18" charset="0"/>
                                                </a:rPr>
                                              </m:ctrlPr>
                                            </m:dPr>
                                            <m:e>
                                              <m:r>
                                                <a:rPr lang="zh-CN" altLang="en-US" sz="1600" i="1">
                                                  <a:latin typeface="Cambria Math" panose="02040503050406030204" pitchFamily="18" charset="0"/>
                                                </a:rPr>
                                                <m:t>𝑡</m:t>
                                              </m:r>
                                              <m:r>
                                                <a:rPr lang="zh-CN" altLang="en-US"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𝑡</m:t>
                                                  </m:r>
                                                </m:e>
                                                <m:sub>
                                                  <m:r>
                                                    <a:rPr lang="en-US" altLang="zh-CN" sz="1600" i="1">
                                                      <a:latin typeface="Cambria Math" panose="02040503050406030204" pitchFamily="18" charset="0"/>
                                                    </a:rPr>
                                                    <m:t>0</m:t>
                                                  </m:r>
                                                </m:sub>
                                              </m:sSub>
                                            </m:e>
                                          </m:d>
                                        </m:e>
                                        <m:sup>
                                          <m:r>
                                            <a:rPr lang="en-US" altLang="zh-CN" sz="1600" i="1">
                                              <a:latin typeface="Cambria Math" panose="02040503050406030204" pitchFamily="18" charset="0"/>
                                            </a:rPr>
                                            <m:t>2</m:t>
                                          </m:r>
                                        </m:sup>
                                      </m:sSup>
                                    </m:num>
                                    <m:den>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𝐷</m:t>
                                          </m:r>
                                        </m:e>
                                        <m:sub>
                                          <m:r>
                                            <a:rPr lang="zh-CN" altLang="en-US" sz="1600" i="1">
                                              <a:latin typeface="Cambria Math" panose="02040503050406030204" pitchFamily="18" charset="0"/>
                                            </a:rPr>
                                            <m:t>𝑡</m:t>
                                          </m:r>
                                        </m:sub>
                                        <m:sup>
                                          <m:r>
                                            <a:rPr lang="en-US" altLang="zh-CN" sz="1600" i="1">
                                              <a:latin typeface="Cambria Math" panose="02040503050406030204" pitchFamily="18" charset="0"/>
                                            </a:rPr>
                                            <m:t>2</m:t>
                                          </m:r>
                                        </m:sup>
                                      </m:sSubSup>
                                    </m:den>
                                  </m:f>
                                </m:e>
                              </m:d>
                            </m:e>
                          </m:func>
                          <m:r>
                            <a:rPr lang="en-US" altLang="zh-CN" sz="1600" b="0" i="1" smtClean="0">
                              <a:latin typeface="Cambria Math" panose="02040503050406030204" pitchFamily="18" charset="0"/>
                            </a:rPr>
                            <m:t> ##(9)</m:t>
                          </m:r>
                        </m:e>
                      </m:eqArr>
                    </m:oMath>
                  </m:oMathPara>
                </a14:m>
                <a:endParaRPr lang="en-US" altLang="zh-CN" sz="1600" dirty="0"/>
              </a:p>
              <a:p>
                <a:pPr>
                  <a:lnSpc>
                    <a:spcPct val="135000"/>
                  </a:lnSpc>
                </a:pPr>
                <a:endParaRPr lang="en-US" altLang="zh-CN" sz="1600" dirty="0"/>
              </a:p>
              <a:p>
                <a:pPr marL="285750" indent="-285750">
                  <a:lnSpc>
                    <a:spcPct val="135000"/>
                  </a:lnSpc>
                  <a:buFont typeface="Arial" panose="020B0604020202020204" pitchFamily="34" charset="0"/>
                  <a:buChar char="•"/>
                </a:pPr>
                <a:r>
                  <a:rPr lang="zh-CN" altLang="en-US" sz="1600" dirty="0"/>
                  <a:t>对于常见的光电导材料，非平衡载流子的弛豫机制是</a:t>
                </a:r>
                <a:r>
                  <a:rPr lang="en-US" altLang="zh-CN" sz="1600" dirty="0"/>
                  <a:t>Shockley-Read-Hall</a:t>
                </a:r>
                <a:r>
                  <a:rPr lang="zh-CN" altLang="zh-CN" sz="1600" dirty="0"/>
                  <a:t>缺陷复合模型</a:t>
                </a:r>
                <a:r>
                  <a:rPr lang="zh-CN" altLang="en-US" sz="1600" dirty="0"/>
                  <a:t>，载流子复合速率满足如下形式：</a:t>
                </a:r>
                <a:endParaRPr lang="en-US" altLang="zh-CN" sz="1600" dirty="0"/>
              </a:p>
              <a:p>
                <a:pPr>
                  <a:lnSpc>
                    <a:spcPct val="135000"/>
                  </a:lnSpc>
                </a:pPr>
                <a14:m>
                  <m:oMathPara xmlns:m="http://schemas.openxmlformats.org/officeDocument/2006/math">
                    <m:oMath>
                      <m:eqArr>
                        <m:eqArrPr>
                          <m:ctrlPr>
                            <a:rPr lang="en-US" altLang="zh-CN" sz="1600" b="0" i="1" smtClean="0">
                              <a:latin typeface="Cambria Math" panose="02040503050406030204" pitchFamily="18" charset="0"/>
                            </a:rPr>
                          </m:ctrlPr>
                        </m:eqArrPr>
                        <m:e>
                          <m:r>
                            <a:rPr lang="en-US" altLang="zh-CN" sz="1600" b="0" i="1" smtClean="0">
                              <a:latin typeface="Cambria Math" panose="02040503050406030204" pitchFamily="18" charset="0"/>
                            </a:rPr>
                            <m:t> </m:t>
                          </m:r>
                          <m:r>
                            <a:rPr lang="zh-CN" altLang="en-US" sz="1600" i="1">
                              <a:latin typeface="Cambria Math" panose="02040503050406030204" pitchFamily="18" charset="0"/>
                            </a:rPr>
                            <m:t>𝑟</m:t>
                          </m:r>
                          <m:r>
                            <a:rPr lang="en-US" altLang="zh-CN" sz="1600" i="1">
                              <a:latin typeface="Cambria Math" panose="02040503050406030204" pitchFamily="18" charset="0"/>
                            </a:rPr>
                            <m:t>=</m:t>
                          </m:r>
                          <m:f>
                            <m:fPr>
                              <m:ctrlPr>
                                <a:rPr lang="zh-CN" altLang="en-US" sz="1600" i="1">
                                  <a:latin typeface="Cambria Math" panose="02040503050406030204" pitchFamily="18" charset="0"/>
                                </a:rPr>
                              </m:ctrlPr>
                            </m:fPr>
                            <m:num>
                              <m:r>
                                <a:rPr lang="zh-CN" altLang="en-US" sz="1600" i="1">
                                  <a:latin typeface="Cambria Math" panose="02040503050406030204" pitchFamily="18" charset="0"/>
                                </a:rPr>
                                <m:t>𝑛</m:t>
                              </m:r>
                              <m:r>
                                <a:rPr lang="zh-CN" altLang="en-US" sz="1600" i="1">
                                  <a:latin typeface="Cambria Math" panose="02040503050406030204" pitchFamily="18" charset="0"/>
                                </a:rPr>
                                <m:t>⋅</m:t>
                              </m:r>
                              <m:r>
                                <a:rPr lang="zh-CN" altLang="en-US" sz="1600" i="1">
                                  <a:latin typeface="Cambria Math" panose="02040503050406030204" pitchFamily="18" charset="0"/>
                                </a:rPr>
                                <m:t>𝑝</m:t>
                              </m:r>
                            </m:num>
                            <m:den>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𝜏</m:t>
                                  </m:r>
                                </m:e>
                                <m:sub>
                                  <m:r>
                                    <a:rPr lang="zh-CN" altLang="en-US" sz="1600" i="1">
                                      <a:latin typeface="Cambria Math" panose="02040503050406030204" pitchFamily="18" charset="0"/>
                                    </a:rPr>
                                    <m:t>𝑛</m:t>
                                  </m:r>
                                </m:sub>
                              </m:sSub>
                              <m:r>
                                <a:rPr lang="zh-CN" altLang="en-US" sz="1600" i="1">
                                  <a:latin typeface="Cambria Math" panose="02040503050406030204" pitchFamily="18" charset="0"/>
                                </a:rPr>
                                <m:t>⋅</m:t>
                              </m:r>
                              <m:r>
                                <a:rPr lang="zh-CN" altLang="en-US" sz="1600" i="1">
                                  <a:latin typeface="Cambria Math" panose="02040503050406030204" pitchFamily="18" charset="0"/>
                                </a:rPr>
                                <m:t>𝑛</m:t>
                              </m:r>
                              <m:r>
                                <a:rPr lang="en-US" altLang="zh-CN"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𝜏</m:t>
                                  </m:r>
                                </m:e>
                                <m:sub>
                                  <m:r>
                                    <a:rPr lang="zh-CN" altLang="en-US" sz="1600" i="1">
                                      <a:latin typeface="Cambria Math" panose="02040503050406030204" pitchFamily="18" charset="0"/>
                                    </a:rPr>
                                    <m:t>𝑝</m:t>
                                  </m:r>
                                </m:sub>
                              </m:sSub>
                              <m:r>
                                <a:rPr lang="zh-CN" altLang="en-US" sz="1600" i="1">
                                  <a:latin typeface="Cambria Math" panose="02040503050406030204" pitchFamily="18" charset="0"/>
                                </a:rPr>
                                <m:t>⋅</m:t>
                              </m:r>
                              <m:r>
                                <a:rPr lang="zh-CN" altLang="en-US" sz="1600" i="1">
                                  <a:latin typeface="Cambria Math" panose="02040503050406030204" pitchFamily="18" charset="0"/>
                                </a:rPr>
                                <m:t>𝑝</m:t>
                              </m:r>
                            </m:den>
                          </m:f>
                          <m:r>
                            <a:rPr lang="en-US" altLang="zh-CN" sz="1600" b="0" i="1" smtClean="0">
                              <a:latin typeface="Cambria Math" panose="02040503050406030204" pitchFamily="18" charset="0"/>
                            </a:rPr>
                            <m:t> ##(10)</m:t>
                          </m:r>
                        </m:e>
                      </m:eqArr>
                    </m:oMath>
                  </m:oMathPara>
                </a14:m>
                <a:endParaRPr lang="en-US" altLang="zh-CN" sz="1600" b="0" dirty="0"/>
              </a:p>
            </p:txBody>
          </p:sp>
        </mc:Choice>
        <mc:Fallback xmlns="">
          <p:sp>
            <p:nvSpPr>
              <p:cNvPr id="7" name="文本框 6">
                <a:extLst>
                  <a:ext uri="{FF2B5EF4-FFF2-40B4-BE49-F238E27FC236}">
                    <a16:creationId xmlns:a16="http://schemas.microsoft.com/office/drawing/2014/main" id="{D16C9644-B4B0-BDBE-33F7-F42B6906F31F}"/>
                  </a:ext>
                </a:extLst>
              </p:cNvPr>
              <p:cNvSpPr txBox="1">
                <a:spLocks noRot="1" noChangeAspect="1" noMove="1" noResize="1" noEditPoints="1" noAdjustHandles="1" noChangeArrowheads="1" noChangeShapeType="1" noTextEdit="1"/>
              </p:cNvSpPr>
              <p:nvPr/>
            </p:nvSpPr>
            <p:spPr>
              <a:xfrm>
                <a:off x="271098" y="968068"/>
                <a:ext cx="6997386" cy="5673413"/>
              </a:xfrm>
              <a:prstGeom prst="rect">
                <a:avLst/>
              </a:prstGeom>
              <a:blipFill>
                <a:blip r:embed="rId6"/>
                <a:stretch>
                  <a:fillRect l="-348" r="-87"/>
                </a:stretch>
              </a:blipFill>
            </p:spPr>
            <p:txBody>
              <a:bodyPr/>
              <a:lstStyle/>
              <a:p>
                <a:r>
                  <a:rPr lang="zh-CN" altLang="en-US">
                    <a:noFill/>
                  </a:rPr>
                  <a:t> </a:t>
                </a:r>
              </a:p>
            </p:txBody>
          </p:sp>
        </mc:Fallback>
      </mc:AlternateContent>
      <p:grpSp>
        <p:nvGrpSpPr>
          <p:cNvPr id="18" name="组合 17">
            <a:extLst>
              <a:ext uri="{FF2B5EF4-FFF2-40B4-BE49-F238E27FC236}">
                <a16:creationId xmlns:a16="http://schemas.microsoft.com/office/drawing/2014/main" id="{93F3A54B-C8D3-6733-0B5E-D8EA85CCF064}"/>
              </a:ext>
            </a:extLst>
          </p:cNvPr>
          <p:cNvGrpSpPr/>
          <p:nvPr/>
        </p:nvGrpSpPr>
        <p:grpSpPr>
          <a:xfrm>
            <a:off x="7717973" y="822436"/>
            <a:ext cx="4291147" cy="2680049"/>
            <a:chOff x="7572333" y="835152"/>
            <a:chExt cx="4291147" cy="2680049"/>
          </a:xfrm>
        </p:grpSpPr>
        <p:pic>
          <p:nvPicPr>
            <p:cNvPr id="9" name="图片 8">
              <a:extLst>
                <a:ext uri="{FF2B5EF4-FFF2-40B4-BE49-F238E27FC236}">
                  <a16:creationId xmlns:a16="http://schemas.microsoft.com/office/drawing/2014/main" id="{01582BBC-DD99-930B-E3A5-70804CA39A08}"/>
                </a:ext>
              </a:extLst>
            </p:cNvPr>
            <p:cNvPicPr>
              <a:picLocks noChangeAspect="1"/>
            </p:cNvPicPr>
            <p:nvPr/>
          </p:nvPicPr>
          <p:blipFill>
            <a:blip r:embed="rId7"/>
            <a:stretch>
              <a:fillRect/>
            </a:stretch>
          </p:blipFill>
          <p:spPr>
            <a:xfrm>
              <a:off x="7572333" y="835152"/>
              <a:ext cx="4232745" cy="2433828"/>
            </a:xfrm>
            <a:prstGeom prst="rect">
              <a:avLst/>
            </a:prstGeom>
          </p:spPr>
        </p:pic>
        <p:sp>
          <p:nvSpPr>
            <p:cNvPr id="11" name="文本框 10">
              <a:extLst>
                <a:ext uri="{FF2B5EF4-FFF2-40B4-BE49-F238E27FC236}">
                  <a16:creationId xmlns:a16="http://schemas.microsoft.com/office/drawing/2014/main" id="{4B0E1A6F-06F0-7810-D154-8C62F4B87760}"/>
                </a:ext>
              </a:extLst>
            </p:cNvPr>
            <p:cNvSpPr txBox="1"/>
            <p:nvPr/>
          </p:nvSpPr>
          <p:spPr>
            <a:xfrm>
              <a:off x="7630735" y="3268980"/>
              <a:ext cx="4232745" cy="246221"/>
            </a:xfrm>
            <a:prstGeom prst="rect">
              <a:avLst/>
            </a:prstGeom>
            <a:noFill/>
          </p:spPr>
          <p:txBody>
            <a:bodyPr wrap="square" rtlCol="0">
              <a:spAutoFit/>
            </a:bodyPr>
            <a:lstStyle/>
            <a:p>
              <a:pPr algn="ctr"/>
              <a:r>
                <a:rPr lang="en-US" altLang="zh-CN" sz="1000" dirty="0"/>
                <a:t>Figure 3 Photocurrent distribution in semiconductor material</a:t>
              </a:r>
              <a:endParaRPr lang="zh-CN" altLang="en-US" sz="1000" dirty="0"/>
            </a:p>
          </p:txBody>
        </p:sp>
      </p:grpSp>
      <p:grpSp>
        <p:nvGrpSpPr>
          <p:cNvPr id="4" name="组合 3">
            <a:extLst>
              <a:ext uri="{FF2B5EF4-FFF2-40B4-BE49-F238E27FC236}">
                <a16:creationId xmlns:a16="http://schemas.microsoft.com/office/drawing/2014/main" id="{CC6F1125-07EA-47B0-BA51-B3EF60E41920}"/>
              </a:ext>
            </a:extLst>
          </p:cNvPr>
          <p:cNvGrpSpPr/>
          <p:nvPr/>
        </p:nvGrpSpPr>
        <p:grpSpPr>
          <a:xfrm>
            <a:off x="7458124" y="3684649"/>
            <a:ext cx="4550995" cy="2867211"/>
            <a:chOff x="7458124" y="3684649"/>
            <a:chExt cx="4550995" cy="2867211"/>
          </a:xfrm>
        </p:grpSpPr>
        <p:pic>
          <p:nvPicPr>
            <p:cNvPr id="15" name="图片 14">
              <a:extLst>
                <a:ext uri="{FF2B5EF4-FFF2-40B4-BE49-F238E27FC236}">
                  <a16:creationId xmlns:a16="http://schemas.microsoft.com/office/drawing/2014/main" id="{132D4F81-C6E9-7129-8A19-BB0360A18A71}"/>
                </a:ext>
              </a:extLst>
            </p:cNvPr>
            <p:cNvPicPr>
              <a:picLocks noChangeAspect="1"/>
            </p:cNvPicPr>
            <p:nvPr/>
          </p:nvPicPr>
          <p:blipFill>
            <a:blip r:embed="rId8"/>
            <a:stretch>
              <a:fillRect/>
            </a:stretch>
          </p:blipFill>
          <p:spPr>
            <a:xfrm>
              <a:off x="7458124" y="3684649"/>
              <a:ext cx="4405356" cy="2533080"/>
            </a:xfrm>
            <a:prstGeom prst="rect">
              <a:avLst/>
            </a:prstGeom>
          </p:spPr>
        </p:pic>
        <p:sp>
          <p:nvSpPr>
            <p:cNvPr id="17" name="文本框 16">
              <a:extLst>
                <a:ext uri="{FF2B5EF4-FFF2-40B4-BE49-F238E27FC236}">
                  <a16:creationId xmlns:a16="http://schemas.microsoft.com/office/drawing/2014/main" id="{CF783570-31D7-04E1-66A6-C44EA1C9B473}"/>
                </a:ext>
              </a:extLst>
            </p:cNvPr>
            <p:cNvSpPr txBox="1"/>
            <p:nvPr/>
          </p:nvSpPr>
          <p:spPr>
            <a:xfrm>
              <a:off x="7776374" y="6305639"/>
              <a:ext cx="4232745" cy="246221"/>
            </a:xfrm>
            <a:prstGeom prst="rect">
              <a:avLst/>
            </a:prstGeom>
            <a:noFill/>
          </p:spPr>
          <p:txBody>
            <a:bodyPr wrap="square" rtlCol="0">
              <a:spAutoFit/>
            </a:bodyPr>
            <a:lstStyle/>
            <a:p>
              <a:pPr algn="ctr"/>
              <a:r>
                <a:rPr lang="en-US" altLang="zh-CN" sz="1000" dirty="0"/>
                <a:t>Figure 4 Terminal current as a function of time</a:t>
              </a:r>
              <a:endParaRPr lang="zh-CN" altLang="en-US" sz="1000" dirty="0"/>
            </a:p>
          </p:txBody>
        </p:sp>
      </p:grpSp>
      <p:sp>
        <p:nvSpPr>
          <p:cNvPr id="5" name="灯片编号占位符 4">
            <a:extLst>
              <a:ext uri="{FF2B5EF4-FFF2-40B4-BE49-F238E27FC236}">
                <a16:creationId xmlns:a16="http://schemas.microsoft.com/office/drawing/2014/main" id="{3DA81815-EC8A-E443-6A13-A6242B84F723}"/>
              </a:ext>
            </a:extLst>
          </p:cNvPr>
          <p:cNvSpPr>
            <a:spLocks noGrp="1"/>
          </p:cNvSpPr>
          <p:nvPr>
            <p:ph type="sldNum" sz="quarter" idx="12"/>
          </p:nvPr>
        </p:nvSpPr>
        <p:spPr/>
        <p:txBody>
          <a:bodyPr/>
          <a:lstStyle/>
          <a:p>
            <a:fld id="{49AE70B2-8BF9-45C0-BB95-33D1B9D3A854}" type="slidenum">
              <a:rPr lang="zh-CN" altLang="en-US" smtClean="0"/>
              <a:t>6</a:t>
            </a:fld>
            <a:endParaRPr lang="zh-CN" altLang="en-US" dirty="0"/>
          </a:p>
        </p:txBody>
      </p:sp>
    </p:spTree>
    <p:custDataLst>
      <p:tags r:id="rId1"/>
    </p:custDataLst>
    <p:extLst>
      <p:ext uri="{BB962C8B-B14F-4D97-AF65-F5344CB8AC3E}">
        <p14:creationId xmlns:p14="http://schemas.microsoft.com/office/powerpoint/2010/main" val="1455344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1B3A6-35D3-F680-7C06-D72E751F7A1D}"/>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E9F07A56-03FE-AC02-207C-7A91BBE84228}"/>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283C7DE8-6951-92B0-752E-61402F84D547}"/>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160004FA-739F-4CF4-CE6C-6925D2CCB26C}"/>
              </a:ext>
            </a:extLst>
          </p:cNvPr>
          <p:cNvCxnSpPr>
            <a:cxnSpLocks/>
          </p:cNvCxnSpPr>
          <p:nvPr/>
        </p:nvCxnSpPr>
        <p:spPr>
          <a:xfrm>
            <a:off x="4868195" y="640271"/>
            <a:ext cx="7140925"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B098E3B4-C907-5F62-0E65-2CD91DB87B89}"/>
              </a:ext>
            </a:extLst>
          </p:cNvPr>
          <p:cNvSpPr>
            <a:spLocks noGrp="1"/>
          </p:cNvSpPr>
          <p:nvPr>
            <p:custDataLst>
              <p:tags r:id="rId3"/>
            </p:custDataLst>
          </p:nvPr>
        </p:nvSpPr>
        <p:spPr>
          <a:xfrm>
            <a:off x="1883218" y="231267"/>
            <a:ext cx="3565081"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600" dirty="0">
                <a:solidFill>
                  <a:schemeClr val="tx1">
                    <a:lumMod val="65000"/>
                    <a:lumOff val="35000"/>
                  </a:schemeClr>
                </a:solidFill>
                <a:ea typeface="微软雅黑" panose="020B0503020204020204" pitchFamily="34" charset="-122"/>
              </a:rPr>
              <a:t>太赫兹电磁辐射</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FF9DC7C3-5E05-F863-5596-AD529EDCCE7C}"/>
                  </a:ext>
                </a:extLst>
              </p:cNvPr>
              <p:cNvSpPr txBox="1"/>
              <p:nvPr/>
            </p:nvSpPr>
            <p:spPr>
              <a:xfrm>
                <a:off x="390819" y="975844"/>
                <a:ext cx="11410362" cy="1451679"/>
              </a:xfrm>
              <a:prstGeom prst="rect">
                <a:avLst/>
              </a:prstGeom>
              <a:noFill/>
            </p:spPr>
            <p:txBody>
              <a:bodyPr wrap="square" rtlCol="0">
                <a:spAutoFit/>
              </a:bodyPr>
              <a:lstStyle/>
              <a:p>
                <a:pPr marL="285750" indent="-285750">
                  <a:lnSpc>
                    <a:spcPct val="130000"/>
                  </a:lnSpc>
                  <a:buFont typeface="Wingdings" panose="05000000000000000000" pitchFamily="2" charset="2"/>
                  <a:buChar char="p"/>
                </a:pPr>
                <a:r>
                  <a:rPr lang="zh-CN" altLang="en-US" sz="1600" dirty="0"/>
                  <a:t>太赫兹光电导天线可以近似为一个由交变电流源激励的偶极子天线，天线的几何结构决定其对外输出阻抗，电流在金属电极中的传输和太赫兹波在空气和衬底材料中的传播满足达朗贝尔方程：</a:t>
                </a:r>
                <a:endParaRPr lang="en-US" altLang="zh-CN" sz="1600" dirty="0"/>
              </a:p>
              <a:p>
                <a:pPr>
                  <a:lnSpc>
                    <a:spcPct val="130000"/>
                  </a:lnSpc>
                </a:pPr>
                <a14:m>
                  <m:oMathPara xmlns:m="http://schemas.openxmlformats.org/officeDocument/2006/math">
                    <m:oMath>
                      <m:eqArr>
                        <m:eqArrPr>
                          <m:ctrlPr>
                            <a:rPr lang="en-US" altLang="zh-CN" sz="1600" b="0" i="1" smtClean="0">
                              <a:latin typeface="Cambria Math" panose="02040503050406030204" pitchFamily="18" charset="0"/>
                            </a:rPr>
                          </m:ctrlPr>
                        </m:eqArrPr>
                        <m:e>
                          <m:r>
                            <a:rPr lang="en-US" altLang="zh-CN" sz="1600" b="0" i="1" smtClean="0">
                              <a:latin typeface="Cambria Math" panose="02040503050406030204" pitchFamily="18" charset="0"/>
                            </a:rPr>
                            <m:t> </m:t>
                          </m:r>
                          <m:r>
                            <m:rPr>
                              <m:sty m:val="p"/>
                            </m:rPr>
                            <a:rPr lang="zh-CN" altLang="en-US" sz="1600">
                              <a:latin typeface="Cambria Math" panose="02040503050406030204" pitchFamily="18" charset="0"/>
                            </a:rPr>
                            <m:t>∇</m:t>
                          </m:r>
                          <m:r>
                            <a:rPr lang="en-US" altLang="zh-CN" sz="1600" i="1">
                              <a:latin typeface="Cambria Math" panose="02040503050406030204" pitchFamily="18" charset="0"/>
                            </a:rPr>
                            <m:t>×</m:t>
                          </m:r>
                          <m:sSubSup>
                            <m:sSubSupPr>
                              <m:ctrlPr>
                                <a:rPr lang="zh-CN" altLang="en-US" sz="1600" i="1">
                                  <a:latin typeface="Cambria Math" panose="02040503050406030204" pitchFamily="18" charset="0"/>
                                </a:rPr>
                              </m:ctrlPr>
                            </m:sSubSupPr>
                            <m:e>
                              <m:r>
                                <a:rPr lang="zh-CN" altLang="en-US" sz="1600" i="1">
                                  <a:latin typeface="Cambria Math" panose="02040503050406030204" pitchFamily="18" charset="0"/>
                                </a:rPr>
                                <m:t>𝜇</m:t>
                              </m:r>
                            </m:e>
                            <m:sub>
                              <m:r>
                                <a:rPr lang="zh-CN" altLang="en-US" sz="1600" i="1">
                                  <a:latin typeface="Cambria Math" panose="02040503050406030204" pitchFamily="18" charset="0"/>
                                </a:rPr>
                                <m:t>𝑟</m:t>
                              </m:r>
                            </m:sub>
                            <m:sup>
                              <m:r>
                                <a:rPr lang="zh-CN" altLang="en-US" sz="1600" i="1">
                                  <a:latin typeface="Cambria Math" panose="02040503050406030204" pitchFamily="18" charset="0"/>
                                </a:rPr>
                                <m:t>−</m:t>
                              </m:r>
                              <m:r>
                                <a:rPr lang="en-US" altLang="zh-CN" sz="1600" i="1">
                                  <a:latin typeface="Cambria Math" panose="02040503050406030204" pitchFamily="18" charset="0"/>
                                </a:rPr>
                                <m:t>1</m:t>
                              </m:r>
                            </m:sup>
                          </m:sSubSup>
                          <m:d>
                            <m:dPr>
                              <m:ctrlPr>
                                <a:rPr lang="zh-CN" altLang="en-US" sz="1600">
                                  <a:latin typeface="Cambria Math" panose="02040503050406030204" pitchFamily="18" charset="0"/>
                                </a:rPr>
                              </m:ctrlPr>
                            </m:dPr>
                            <m:e>
                              <m:r>
                                <m:rPr>
                                  <m:sty m:val="p"/>
                                </m:rPr>
                                <a:rPr lang="zh-CN" altLang="en-US" sz="1600">
                                  <a:latin typeface="Cambria Math" panose="02040503050406030204" pitchFamily="18" charset="0"/>
                                </a:rPr>
                                <m:t>∇</m:t>
                              </m:r>
                              <m:r>
                                <a:rPr lang="en-US" altLang="zh-CN" sz="1600" i="1">
                                  <a:latin typeface="Cambria Math" panose="02040503050406030204" pitchFamily="18" charset="0"/>
                                </a:rPr>
                                <m:t>×</m:t>
                              </m:r>
                              <m:r>
                                <a:rPr lang="zh-CN" altLang="en-US" sz="1600" b="1" i="1">
                                  <a:latin typeface="Cambria Math" panose="02040503050406030204" pitchFamily="18" charset="0"/>
                                </a:rPr>
                                <m:t>𝑨</m:t>
                              </m:r>
                            </m:e>
                          </m:d>
                          <m:r>
                            <a:rPr lang="en-US" altLang="zh-CN"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𝜇</m:t>
                              </m:r>
                            </m:e>
                            <m:sub>
                              <m:r>
                                <a:rPr lang="en-US" altLang="zh-CN" sz="1600" i="1">
                                  <a:latin typeface="Cambria Math" panose="02040503050406030204" pitchFamily="18" charset="0"/>
                                </a:rPr>
                                <m:t>0</m:t>
                              </m:r>
                            </m:sub>
                          </m:sSub>
                          <m:r>
                            <a:rPr lang="zh-CN" altLang="en-US" sz="1600" i="1">
                              <a:latin typeface="Cambria Math" panose="02040503050406030204" pitchFamily="18" charset="0"/>
                            </a:rPr>
                            <m:t>𝜎</m:t>
                          </m:r>
                          <m:f>
                            <m:fPr>
                              <m:ctrlPr>
                                <a:rPr lang="zh-CN" altLang="en-US" sz="1600">
                                  <a:latin typeface="Cambria Math" panose="02040503050406030204" pitchFamily="18" charset="0"/>
                                </a:rPr>
                              </m:ctrlPr>
                            </m:fPr>
                            <m:num>
                              <m:r>
                                <a:rPr lang="zh-CN" altLang="en-US" sz="1600">
                                  <a:latin typeface="Cambria Math" panose="02040503050406030204" pitchFamily="18" charset="0"/>
                                </a:rPr>
                                <m:t>𝜕</m:t>
                              </m:r>
                              <m:r>
                                <a:rPr lang="zh-CN" altLang="en-US" sz="1600" b="1" i="1">
                                  <a:latin typeface="Cambria Math" panose="02040503050406030204" pitchFamily="18" charset="0"/>
                                </a:rPr>
                                <m:t>𝑨</m:t>
                              </m:r>
                            </m:num>
                            <m:den>
                              <m:r>
                                <a:rPr lang="zh-CN" altLang="en-US" sz="1600">
                                  <a:latin typeface="Cambria Math" panose="02040503050406030204" pitchFamily="18" charset="0"/>
                                </a:rPr>
                                <m:t>𝜕</m:t>
                              </m:r>
                              <m:r>
                                <a:rPr lang="zh-CN" altLang="en-US" sz="1600" i="1">
                                  <a:latin typeface="Cambria Math" panose="02040503050406030204" pitchFamily="18" charset="0"/>
                                </a:rPr>
                                <m:t>𝑡</m:t>
                              </m:r>
                            </m:den>
                          </m:f>
                          <m:r>
                            <a:rPr lang="en-US" altLang="zh-CN" sz="1600" i="1">
                              <a:latin typeface="Cambria Math" panose="02040503050406030204" pitchFamily="18" charset="0"/>
                            </a:rPr>
                            <m:t>+</m:t>
                          </m:r>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𝜇</m:t>
                              </m:r>
                            </m:e>
                            <m:sub>
                              <m:r>
                                <a:rPr lang="en-US" altLang="zh-CN" sz="1600" i="1">
                                  <a:latin typeface="Cambria Math" panose="02040503050406030204" pitchFamily="18" charset="0"/>
                                </a:rPr>
                                <m:t>0</m:t>
                              </m:r>
                            </m:sub>
                          </m:sSub>
                          <m:f>
                            <m:fPr>
                              <m:ctrlPr>
                                <a:rPr lang="zh-CN" altLang="en-US" sz="1600">
                                  <a:latin typeface="Cambria Math" panose="02040503050406030204" pitchFamily="18" charset="0"/>
                                </a:rPr>
                              </m:ctrlPr>
                            </m:fPr>
                            <m:num>
                              <m:r>
                                <a:rPr lang="zh-CN" altLang="en-US" sz="1600">
                                  <a:latin typeface="Cambria Math" panose="02040503050406030204" pitchFamily="18" charset="0"/>
                                </a:rPr>
                                <m:t>𝜕</m:t>
                              </m:r>
                            </m:num>
                            <m:den>
                              <m:r>
                                <a:rPr lang="zh-CN" altLang="en-US" sz="1600">
                                  <a:latin typeface="Cambria Math" panose="02040503050406030204" pitchFamily="18" charset="0"/>
                                </a:rPr>
                                <m:t>𝜕</m:t>
                              </m:r>
                              <m:r>
                                <a:rPr lang="zh-CN" altLang="en-US" sz="1600" i="1">
                                  <a:latin typeface="Cambria Math" panose="02040503050406030204" pitchFamily="18" charset="0"/>
                                </a:rPr>
                                <m:t>𝑡</m:t>
                              </m:r>
                            </m:den>
                          </m:f>
                          <m:d>
                            <m:dPr>
                              <m:ctrlPr>
                                <a:rPr lang="zh-CN" altLang="en-US" sz="1600" i="1">
                                  <a:latin typeface="Cambria Math" panose="02040503050406030204" pitchFamily="18" charset="0"/>
                                </a:rPr>
                              </m:ctrlPr>
                            </m:dPr>
                            <m:e>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𝜖</m:t>
                                  </m:r>
                                </m:e>
                                <m:sub>
                                  <m:r>
                                    <a:rPr lang="en-US" altLang="zh-CN" sz="1600" i="1">
                                      <a:latin typeface="Cambria Math" panose="02040503050406030204" pitchFamily="18" charset="0"/>
                                    </a:rPr>
                                    <m:t>0</m:t>
                                  </m:r>
                                </m:sub>
                              </m:sSub>
                              <m:sSub>
                                <m:sSubPr>
                                  <m:ctrlPr>
                                    <a:rPr lang="zh-CN" altLang="en-US" sz="1600" i="1">
                                      <a:latin typeface="Cambria Math" panose="02040503050406030204" pitchFamily="18" charset="0"/>
                                    </a:rPr>
                                  </m:ctrlPr>
                                </m:sSubPr>
                                <m:e>
                                  <m:r>
                                    <a:rPr lang="zh-CN" altLang="en-US" sz="1600" i="1">
                                      <a:latin typeface="Cambria Math" panose="02040503050406030204" pitchFamily="18" charset="0"/>
                                    </a:rPr>
                                    <m:t>𝜖</m:t>
                                  </m:r>
                                </m:e>
                                <m:sub>
                                  <m:r>
                                    <a:rPr lang="zh-CN" altLang="en-US" sz="1600" i="1">
                                      <a:latin typeface="Cambria Math" panose="02040503050406030204" pitchFamily="18" charset="0"/>
                                    </a:rPr>
                                    <m:t>𝑟</m:t>
                                  </m:r>
                                </m:sub>
                              </m:sSub>
                              <m:f>
                                <m:fPr>
                                  <m:ctrlPr>
                                    <a:rPr lang="zh-CN" altLang="en-US" sz="1600" i="1">
                                      <a:latin typeface="Cambria Math" panose="02040503050406030204" pitchFamily="18" charset="0"/>
                                    </a:rPr>
                                  </m:ctrlPr>
                                </m:fPr>
                                <m:num>
                                  <m:r>
                                    <a:rPr lang="zh-CN" altLang="en-US" sz="1600" i="1">
                                      <a:latin typeface="Cambria Math" panose="02040503050406030204" pitchFamily="18" charset="0"/>
                                    </a:rPr>
                                    <m:t>𝜕</m:t>
                                  </m:r>
                                  <m:r>
                                    <a:rPr lang="zh-CN" altLang="en-US" sz="1600" b="1" i="1">
                                      <a:latin typeface="Cambria Math" panose="02040503050406030204" pitchFamily="18" charset="0"/>
                                    </a:rPr>
                                    <m:t>𝑨</m:t>
                                  </m:r>
                                </m:num>
                                <m:den>
                                  <m:r>
                                    <a:rPr lang="zh-CN" altLang="en-US" sz="1600" i="1">
                                      <a:latin typeface="Cambria Math" panose="02040503050406030204" pitchFamily="18" charset="0"/>
                                    </a:rPr>
                                    <m:t>𝜕</m:t>
                                  </m:r>
                                  <m:r>
                                    <a:rPr lang="zh-CN" altLang="en-US" sz="1600" i="1">
                                      <a:latin typeface="Cambria Math" panose="02040503050406030204" pitchFamily="18" charset="0"/>
                                    </a:rPr>
                                    <m:t>𝑡</m:t>
                                  </m:r>
                                </m:den>
                              </m:f>
                            </m:e>
                          </m:d>
                          <m:r>
                            <a:rPr lang="en-US" altLang="zh-CN" sz="1600" i="1">
                              <a:latin typeface="Cambria Math" panose="02040503050406030204" pitchFamily="18" charset="0"/>
                            </a:rPr>
                            <m:t>=0</m:t>
                          </m:r>
                          <m:r>
                            <a:rPr lang="en-US" altLang="zh-CN" sz="1600" b="0" i="1" smtClean="0">
                              <a:latin typeface="Cambria Math" panose="02040503050406030204" pitchFamily="18" charset="0"/>
                            </a:rPr>
                            <m:t>#(11)</m:t>
                          </m:r>
                        </m:e>
                      </m:eqArr>
                    </m:oMath>
                  </m:oMathPara>
                </a14:m>
                <a:endParaRPr lang="en-US" altLang="zh-CN" sz="1600" b="0" dirty="0"/>
              </a:p>
            </p:txBody>
          </p:sp>
        </mc:Choice>
        <mc:Fallback xmlns="">
          <p:sp>
            <p:nvSpPr>
              <p:cNvPr id="6" name="文本框 5">
                <a:extLst>
                  <a:ext uri="{FF2B5EF4-FFF2-40B4-BE49-F238E27FC236}">
                    <a16:creationId xmlns:a16="http://schemas.microsoft.com/office/drawing/2014/main" id="{FF9DC7C3-5E05-F863-5596-AD529EDCCE7C}"/>
                  </a:ext>
                </a:extLst>
              </p:cNvPr>
              <p:cNvSpPr txBox="1">
                <a:spLocks noRot="1" noChangeAspect="1" noMove="1" noResize="1" noEditPoints="1" noAdjustHandles="1" noChangeArrowheads="1" noChangeShapeType="1" noTextEdit="1"/>
              </p:cNvSpPr>
              <p:nvPr/>
            </p:nvSpPr>
            <p:spPr>
              <a:xfrm>
                <a:off x="390819" y="975844"/>
                <a:ext cx="11410362" cy="1451679"/>
              </a:xfrm>
              <a:prstGeom prst="rect">
                <a:avLst/>
              </a:prstGeom>
              <a:blipFill>
                <a:blip r:embed="rId6"/>
                <a:stretch>
                  <a:fillRect l="-214"/>
                </a:stretch>
              </a:blipFill>
            </p:spPr>
            <p:txBody>
              <a:bodyPr/>
              <a:lstStyle/>
              <a:p>
                <a:r>
                  <a:rPr lang="zh-CN" altLang="en-US">
                    <a:noFill/>
                  </a:rPr>
                  <a:t> </a:t>
                </a:r>
              </a:p>
            </p:txBody>
          </p:sp>
        </mc:Fallback>
      </mc:AlternateContent>
      <p:grpSp>
        <p:nvGrpSpPr>
          <p:cNvPr id="66" name="组合 65">
            <a:extLst>
              <a:ext uri="{FF2B5EF4-FFF2-40B4-BE49-F238E27FC236}">
                <a16:creationId xmlns:a16="http://schemas.microsoft.com/office/drawing/2014/main" id="{B93E40AC-4257-C01E-08FE-ED3EBED06C2A}"/>
              </a:ext>
            </a:extLst>
          </p:cNvPr>
          <p:cNvGrpSpPr/>
          <p:nvPr/>
        </p:nvGrpSpPr>
        <p:grpSpPr>
          <a:xfrm>
            <a:off x="246063" y="2779609"/>
            <a:ext cx="4692279" cy="3835012"/>
            <a:chOff x="246063" y="2666483"/>
            <a:chExt cx="4692279" cy="3835012"/>
          </a:xfrm>
        </p:grpSpPr>
        <p:grpSp>
          <p:nvGrpSpPr>
            <p:cNvPr id="14" name="组合 13">
              <a:extLst>
                <a:ext uri="{FF2B5EF4-FFF2-40B4-BE49-F238E27FC236}">
                  <a16:creationId xmlns:a16="http://schemas.microsoft.com/office/drawing/2014/main" id="{3F21633B-FBD4-AE56-BE20-7CC6546CA41A}"/>
                </a:ext>
              </a:extLst>
            </p:cNvPr>
            <p:cNvGrpSpPr/>
            <p:nvPr/>
          </p:nvGrpSpPr>
          <p:grpSpPr>
            <a:xfrm>
              <a:off x="246063" y="2666483"/>
              <a:ext cx="4627641" cy="3287437"/>
              <a:chOff x="22453693" y="20253653"/>
              <a:chExt cx="8116524" cy="5765910"/>
            </a:xfrm>
          </p:grpSpPr>
          <p:pic>
            <p:nvPicPr>
              <p:cNvPr id="16" name="图片 15">
                <a:extLst>
                  <a:ext uri="{FF2B5EF4-FFF2-40B4-BE49-F238E27FC236}">
                    <a16:creationId xmlns:a16="http://schemas.microsoft.com/office/drawing/2014/main" id="{B6AD3E67-72C5-0A66-0BE2-8FB9D202DC65}"/>
                  </a:ext>
                </a:extLst>
              </p:cNvPr>
              <p:cNvPicPr>
                <a:picLocks noChangeAspect="1"/>
              </p:cNvPicPr>
              <p:nvPr/>
            </p:nvPicPr>
            <p:blipFill>
              <a:blip r:embed="rId7">
                <a:extLst>
                  <a:ext uri="{28A0092B-C50C-407E-A947-70E740481C1C}">
                    <a14:useLocalDpi xmlns:a14="http://schemas.microsoft.com/office/drawing/2010/main" val="0"/>
                  </a:ext>
                </a:extLst>
              </a:blip>
              <a:srcRect l="31704" t="4798" r="27569"/>
              <a:stretch>
                <a:fillRect/>
              </a:stretch>
            </p:blipFill>
            <p:spPr>
              <a:xfrm>
                <a:off x="22453693" y="20253653"/>
                <a:ext cx="4289795" cy="5765910"/>
              </a:xfrm>
              <a:prstGeom prst="rect">
                <a:avLst/>
              </a:prstGeom>
            </p:spPr>
          </p:pic>
          <p:pic>
            <p:nvPicPr>
              <p:cNvPr id="19" name="图片 18">
                <a:extLst>
                  <a:ext uri="{FF2B5EF4-FFF2-40B4-BE49-F238E27FC236}">
                    <a16:creationId xmlns:a16="http://schemas.microsoft.com/office/drawing/2014/main" id="{20F25C89-64F6-F3C9-9602-B80C77028DB8}"/>
                  </a:ext>
                </a:extLst>
              </p:cNvPr>
              <p:cNvPicPr>
                <a:picLocks noChangeAspect="1"/>
              </p:cNvPicPr>
              <p:nvPr/>
            </p:nvPicPr>
            <p:blipFill>
              <a:blip r:embed="rId8" cstate="print">
                <a:extLst>
                  <a:ext uri="{28A0092B-C50C-407E-A947-70E740481C1C}">
                    <a14:useLocalDpi xmlns:a14="http://schemas.microsoft.com/office/drawing/2010/main" val="0"/>
                  </a:ext>
                </a:extLst>
              </a:blip>
              <a:srcRect r="18844"/>
              <a:stretch>
                <a:fillRect/>
              </a:stretch>
            </p:blipFill>
            <p:spPr>
              <a:xfrm>
                <a:off x="27199783" y="22203347"/>
                <a:ext cx="3370434" cy="2388001"/>
              </a:xfrm>
              <a:prstGeom prst="rect">
                <a:avLst/>
              </a:prstGeom>
            </p:spPr>
          </p:pic>
          <p:sp>
            <p:nvSpPr>
              <p:cNvPr id="20" name="矩形 19">
                <a:extLst>
                  <a:ext uri="{FF2B5EF4-FFF2-40B4-BE49-F238E27FC236}">
                    <a16:creationId xmlns:a16="http://schemas.microsoft.com/office/drawing/2014/main" id="{C3AB5DD7-4C45-6149-4416-DDB97066A838}"/>
                  </a:ext>
                </a:extLst>
              </p:cNvPr>
              <p:cNvSpPr/>
              <p:nvPr/>
            </p:nvSpPr>
            <p:spPr>
              <a:xfrm>
                <a:off x="24923262" y="22742769"/>
                <a:ext cx="797169" cy="729753"/>
              </a:xfrm>
              <a:prstGeom prst="rect">
                <a:avLst/>
              </a:prstGeom>
              <a:noFill/>
              <a:ln w="3810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E052471E-1594-4AEB-6909-4FB592BA534D}"/>
                  </a:ext>
                </a:extLst>
              </p:cNvPr>
              <p:cNvSpPr/>
              <p:nvPr/>
            </p:nvSpPr>
            <p:spPr>
              <a:xfrm>
                <a:off x="27199783" y="22203347"/>
                <a:ext cx="3360772" cy="2388001"/>
              </a:xfrm>
              <a:prstGeom prst="rect">
                <a:avLst/>
              </a:prstGeom>
              <a:noFill/>
              <a:ln w="38100">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连接符 21">
                <a:extLst>
                  <a:ext uri="{FF2B5EF4-FFF2-40B4-BE49-F238E27FC236}">
                    <a16:creationId xmlns:a16="http://schemas.microsoft.com/office/drawing/2014/main" id="{D9E049E5-6127-DAA0-FB22-72D44E749A2F}"/>
                  </a:ext>
                </a:extLst>
              </p:cNvPr>
              <p:cNvCxnSpPr>
                <a:cxnSpLocks/>
              </p:cNvCxnSpPr>
              <p:nvPr/>
            </p:nvCxnSpPr>
            <p:spPr>
              <a:xfrm flipH="1">
                <a:off x="25720432" y="22219062"/>
                <a:ext cx="1479351" cy="523707"/>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1141C53A-6898-3650-1C76-102CBC27067C}"/>
                  </a:ext>
                </a:extLst>
              </p:cNvPr>
              <p:cNvCxnSpPr>
                <a:cxnSpLocks/>
              </p:cNvCxnSpPr>
              <p:nvPr/>
            </p:nvCxnSpPr>
            <p:spPr>
              <a:xfrm flipH="1" flipV="1">
                <a:off x="25720431" y="23462273"/>
                <a:ext cx="1479351" cy="1137993"/>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cxnSp>
          <p:nvCxnSpPr>
            <p:cNvPr id="29" name="直接连接符 28">
              <a:extLst>
                <a:ext uri="{FF2B5EF4-FFF2-40B4-BE49-F238E27FC236}">
                  <a16:creationId xmlns:a16="http://schemas.microsoft.com/office/drawing/2014/main" id="{5DBDF4C3-8B63-2236-6AB4-0BB8BC330FB0}"/>
                </a:ext>
              </a:extLst>
            </p:cNvPr>
            <p:cNvCxnSpPr>
              <a:cxnSpLocks/>
              <a:endCxn id="32" idx="0"/>
            </p:cNvCxnSpPr>
            <p:nvPr/>
          </p:nvCxnSpPr>
          <p:spPr>
            <a:xfrm>
              <a:off x="1949302" y="5387163"/>
              <a:ext cx="248336" cy="33589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09EB64ED-563C-9B2F-43A2-F3343CD49E32}"/>
                </a:ext>
              </a:extLst>
            </p:cNvPr>
            <p:cNvCxnSpPr>
              <a:cxnSpLocks/>
              <a:stCxn id="39" idx="1"/>
            </p:cNvCxnSpPr>
            <p:nvPr/>
          </p:nvCxnSpPr>
          <p:spPr>
            <a:xfrm flipH="1">
              <a:off x="1322340" y="2948955"/>
              <a:ext cx="1369553" cy="9493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文本框 31">
              <a:extLst>
                <a:ext uri="{FF2B5EF4-FFF2-40B4-BE49-F238E27FC236}">
                  <a16:creationId xmlns:a16="http://schemas.microsoft.com/office/drawing/2014/main" id="{5C694DB0-C1B9-4C44-131A-4159E7A9DDEE}"/>
                </a:ext>
              </a:extLst>
            </p:cNvPr>
            <p:cNvSpPr txBox="1"/>
            <p:nvPr/>
          </p:nvSpPr>
          <p:spPr>
            <a:xfrm>
              <a:off x="1834058" y="5723060"/>
              <a:ext cx="727160" cy="307777"/>
            </a:xfrm>
            <a:prstGeom prst="rect">
              <a:avLst/>
            </a:prstGeom>
            <a:noFill/>
            <a:ln>
              <a:solidFill>
                <a:schemeClr val="tx1"/>
              </a:solidFill>
            </a:ln>
          </p:spPr>
          <p:txBody>
            <a:bodyPr wrap="square" rtlCol="0">
              <a:spAutoFit/>
            </a:bodyPr>
            <a:lstStyle/>
            <a:p>
              <a:pPr algn="ctr"/>
              <a:r>
                <a:rPr lang="en-US" altLang="zh-CN" sz="1400" dirty="0"/>
                <a:t>InP</a:t>
              </a:r>
              <a:endParaRPr lang="zh-CN" altLang="en-US" sz="1400" dirty="0"/>
            </a:p>
          </p:txBody>
        </p:sp>
        <p:sp>
          <p:nvSpPr>
            <p:cNvPr id="39" name="文本框 38">
              <a:extLst>
                <a:ext uri="{FF2B5EF4-FFF2-40B4-BE49-F238E27FC236}">
                  <a16:creationId xmlns:a16="http://schemas.microsoft.com/office/drawing/2014/main" id="{3F184BFF-AA4A-5835-A922-93C3C59F9FF0}"/>
                </a:ext>
              </a:extLst>
            </p:cNvPr>
            <p:cNvSpPr txBox="1"/>
            <p:nvPr/>
          </p:nvSpPr>
          <p:spPr>
            <a:xfrm>
              <a:off x="2691893" y="2795066"/>
              <a:ext cx="625466" cy="307777"/>
            </a:xfrm>
            <a:prstGeom prst="rect">
              <a:avLst/>
            </a:prstGeom>
            <a:noFill/>
            <a:ln>
              <a:solidFill>
                <a:schemeClr val="tx1"/>
              </a:solidFill>
            </a:ln>
          </p:spPr>
          <p:txBody>
            <a:bodyPr wrap="square" rtlCol="0">
              <a:spAutoFit/>
            </a:bodyPr>
            <a:lstStyle/>
            <a:p>
              <a:pPr algn="ctr"/>
              <a:r>
                <a:rPr lang="en-US" altLang="zh-CN" sz="1400" dirty="0"/>
                <a:t>Air</a:t>
              </a:r>
              <a:endParaRPr lang="zh-CN" altLang="en-US" sz="1400" dirty="0"/>
            </a:p>
          </p:txBody>
        </p:sp>
        <p:cxnSp>
          <p:nvCxnSpPr>
            <p:cNvPr id="43" name="直接连接符 42">
              <a:extLst>
                <a:ext uri="{FF2B5EF4-FFF2-40B4-BE49-F238E27FC236}">
                  <a16:creationId xmlns:a16="http://schemas.microsoft.com/office/drawing/2014/main" id="{08B9CCB9-6D55-C991-0B94-C89804AC625F}"/>
                </a:ext>
              </a:extLst>
            </p:cNvPr>
            <p:cNvCxnSpPr>
              <a:cxnSpLocks/>
              <a:stCxn id="46" idx="2"/>
            </p:cNvCxnSpPr>
            <p:nvPr/>
          </p:nvCxnSpPr>
          <p:spPr>
            <a:xfrm flipH="1">
              <a:off x="3909185" y="3102843"/>
              <a:ext cx="357991" cy="86664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a16="http://schemas.microsoft.com/office/drawing/2014/main" id="{196E8E94-295A-13BA-1B12-5932246F0FD0}"/>
                </a:ext>
              </a:extLst>
            </p:cNvPr>
            <p:cNvSpPr txBox="1"/>
            <p:nvPr/>
          </p:nvSpPr>
          <p:spPr>
            <a:xfrm>
              <a:off x="3663402" y="2795066"/>
              <a:ext cx="1207548" cy="307777"/>
            </a:xfrm>
            <a:prstGeom prst="rect">
              <a:avLst/>
            </a:prstGeom>
            <a:noFill/>
            <a:ln>
              <a:solidFill>
                <a:schemeClr val="tx1"/>
              </a:solidFill>
            </a:ln>
          </p:spPr>
          <p:txBody>
            <a:bodyPr wrap="square" rtlCol="0">
              <a:spAutoFit/>
            </a:bodyPr>
            <a:lstStyle/>
            <a:p>
              <a:pPr algn="ctr"/>
              <a:r>
                <a:rPr lang="en-US" altLang="zh-CN" sz="1400" dirty="0"/>
                <a:t>Au-electrode</a:t>
              </a:r>
              <a:endParaRPr lang="zh-CN" altLang="en-US" sz="1400" dirty="0"/>
            </a:p>
          </p:txBody>
        </p:sp>
        <p:sp>
          <p:nvSpPr>
            <p:cNvPr id="53" name="文本框 52">
              <a:extLst>
                <a:ext uri="{FF2B5EF4-FFF2-40B4-BE49-F238E27FC236}">
                  <a16:creationId xmlns:a16="http://schemas.microsoft.com/office/drawing/2014/main" id="{9B0EB291-4B0F-B4E4-60B7-7B91193E847A}"/>
                </a:ext>
              </a:extLst>
            </p:cNvPr>
            <p:cNvSpPr txBox="1"/>
            <p:nvPr/>
          </p:nvSpPr>
          <p:spPr>
            <a:xfrm>
              <a:off x="3784407" y="5723059"/>
              <a:ext cx="1083788" cy="307777"/>
            </a:xfrm>
            <a:prstGeom prst="rect">
              <a:avLst/>
            </a:prstGeom>
            <a:noFill/>
            <a:ln>
              <a:solidFill>
                <a:schemeClr val="tx1"/>
              </a:solidFill>
            </a:ln>
          </p:spPr>
          <p:txBody>
            <a:bodyPr wrap="square" rtlCol="0">
              <a:spAutoFit/>
            </a:bodyPr>
            <a:lstStyle/>
            <a:p>
              <a:pPr algn="ctr"/>
              <a:r>
                <a:rPr lang="en-US" altLang="zh-CN" sz="1400" dirty="0"/>
                <a:t>Lump port</a:t>
              </a:r>
              <a:endParaRPr lang="zh-CN" altLang="en-US" sz="1400" dirty="0"/>
            </a:p>
          </p:txBody>
        </p:sp>
        <p:cxnSp>
          <p:nvCxnSpPr>
            <p:cNvPr id="54" name="直接连接符 53">
              <a:extLst>
                <a:ext uri="{FF2B5EF4-FFF2-40B4-BE49-F238E27FC236}">
                  <a16:creationId xmlns:a16="http://schemas.microsoft.com/office/drawing/2014/main" id="{2005FF31-6F2A-908B-5981-50661C03D68D}"/>
                </a:ext>
              </a:extLst>
            </p:cNvPr>
            <p:cNvCxnSpPr>
              <a:cxnSpLocks/>
              <a:endCxn id="53" idx="0"/>
            </p:cNvCxnSpPr>
            <p:nvPr/>
          </p:nvCxnSpPr>
          <p:spPr>
            <a:xfrm flipH="1">
              <a:off x="4326301" y="4876800"/>
              <a:ext cx="281141" cy="84625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文本框 57">
              <a:extLst>
                <a:ext uri="{FF2B5EF4-FFF2-40B4-BE49-F238E27FC236}">
                  <a16:creationId xmlns:a16="http://schemas.microsoft.com/office/drawing/2014/main" id="{C76C9F2B-CBE4-C1AB-7A64-CBF53612457B}"/>
                </a:ext>
              </a:extLst>
            </p:cNvPr>
            <p:cNvSpPr txBox="1"/>
            <p:nvPr/>
          </p:nvSpPr>
          <p:spPr>
            <a:xfrm>
              <a:off x="705597" y="6255274"/>
              <a:ext cx="4232745" cy="246221"/>
            </a:xfrm>
            <a:prstGeom prst="rect">
              <a:avLst/>
            </a:prstGeom>
            <a:noFill/>
          </p:spPr>
          <p:txBody>
            <a:bodyPr wrap="square" rtlCol="0">
              <a:spAutoFit/>
            </a:bodyPr>
            <a:lstStyle/>
            <a:p>
              <a:pPr algn="ctr"/>
              <a:r>
                <a:rPr lang="en-US" altLang="zh-CN" sz="1000" dirty="0"/>
                <a:t>Figure 5 Mesh and setting of temw model</a:t>
              </a:r>
              <a:endParaRPr lang="zh-CN" altLang="en-US" sz="1000" dirty="0"/>
            </a:p>
          </p:txBody>
        </p:sp>
        <p:sp>
          <p:nvSpPr>
            <p:cNvPr id="60" name="文本框 59">
              <a:extLst>
                <a:ext uri="{FF2B5EF4-FFF2-40B4-BE49-F238E27FC236}">
                  <a16:creationId xmlns:a16="http://schemas.microsoft.com/office/drawing/2014/main" id="{9ED03D7B-7EE6-B0A3-8679-684C222B4ACD}"/>
                </a:ext>
              </a:extLst>
            </p:cNvPr>
            <p:cNvSpPr txBox="1"/>
            <p:nvPr/>
          </p:nvSpPr>
          <p:spPr>
            <a:xfrm>
              <a:off x="1122627" y="4790554"/>
              <a:ext cx="692700" cy="307777"/>
            </a:xfrm>
            <a:prstGeom prst="rect">
              <a:avLst/>
            </a:prstGeom>
            <a:solidFill>
              <a:srgbClr val="FFFFFF"/>
            </a:solidFill>
            <a:ln>
              <a:solidFill>
                <a:schemeClr val="tx1"/>
              </a:solidFill>
            </a:ln>
          </p:spPr>
          <p:txBody>
            <a:bodyPr wrap="square" rtlCol="0">
              <a:spAutoFit/>
            </a:bodyPr>
            <a:lstStyle/>
            <a:p>
              <a:pPr algn="ctr"/>
              <a:r>
                <a:rPr lang="en-US" altLang="zh-CN" sz="1400" dirty="0"/>
                <a:t>PEC</a:t>
              </a:r>
              <a:endParaRPr lang="zh-CN" altLang="en-US" sz="1400" dirty="0"/>
            </a:p>
          </p:txBody>
        </p:sp>
        <p:sp>
          <p:nvSpPr>
            <p:cNvPr id="62" name="文本框 61">
              <a:extLst>
                <a:ext uri="{FF2B5EF4-FFF2-40B4-BE49-F238E27FC236}">
                  <a16:creationId xmlns:a16="http://schemas.microsoft.com/office/drawing/2014/main" id="{ECD774C1-DDC1-D57A-30A1-1B8B96A060C9}"/>
                </a:ext>
              </a:extLst>
            </p:cNvPr>
            <p:cNvSpPr txBox="1"/>
            <p:nvPr/>
          </p:nvSpPr>
          <p:spPr>
            <a:xfrm>
              <a:off x="2692596" y="3376836"/>
              <a:ext cx="624763" cy="307777"/>
            </a:xfrm>
            <a:prstGeom prst="rect">
              <a:avLst/>
            </a:prstGeom>
            <a:solidFill>
              <a:srgbClr val="FFFFFF"/>
            </a:solidFill>
            <a:ln>
              <a:solidFill>
                <a:schemeClr val="tx1"/>
              </a:solidFill>
            </a:ln>
          </p:spPr>
          <p:txBody>
            <a:bodyPr wrap="square" rtlCol="0">
              <a:spAutoFit/>
            </a:bodyPr>
            <a:lstStyle/>
            <a:p>
              <a:pPr algn="ctr"/>
              <a:r>
                <a:rPr lang="en-US" altLang="zh-CN" sz="1400" dirty="0"/>
                <a:t>PMC</a:t>
              </a:r>
              <a:endParaRPr lang="zh-CN" altLang="en-US" sz="1400" dirty="0"/>
            </a:p>
          </p:txBody>
        </p:sp>
        <p:cxnSp>
          <p:nvCxnSpPr>
            <p:cNvPr id="63" name="直接连接符 62">
              <a:extLst>
                <a:ext uri="{FF2B5EF4-FFF2-40B4-BE49-F238E27FC236}">
                  <a16:creationId xmlns:a16="http://schemas.microsoft.com/office/drawing/2014/main" id="{17653DB1-1AD1-2699-B7D8-348B2BFD3E88}"/>
                </a:ext>
              </a:extLst>
            </p:cNvPr>
            <p:cNvCxnSpPr>
              <a:cxnSpLocks/>
              <a:stCxn id="62" idx="1"/>
            </p:cNvCxnSpPr>
            <p:nvPr/>
          </p:nvCxnSpPr>
          <p:spPr>
            <a:xfrm flipH="1">
              <a:off x="2013512" y="3530725"/>
              <a:ext cx="679084" cy="1736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77" name="图片 76">
            <a:extLst>
              <a:ext uri="{FF2B5EF4-FFF2-40B4-BE49-F238E27FC236}">
                <a16:creationId xmlns:a16="http://schemas.microsoft.com/office/drawing/2014/main" id="{7A991169-7217-7F45-2840-CB7A2344BF5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30632" y="4456911"/>
            <a:ext cx="2706929" cy="1760818"/>
          </a:xfrm>
          <a:prstGeom prst="rect">
            <a:avLst/>
          </a:prstGeom>
        </p:spPr>
      </p:pic>
      <p:grpSp>
        <p:nvGrpSpPr>
          <p:cNvPr id="83" name="组合 82">
            <a:extLst>
              <a:ext uri="{FF2B5EF4-FFF2-40B4-BE49-F238E27FC236}">
                <a16:creationId xmlns:a16="http://schemas.microsoft.com/office/drawing/2014/main" id="{B965CFAA-BB66-E2C0-F585-40963DB1891A}"/>
              </a:ext>
            </a:extLst>
          </p:cNvPr>
          <p:cNvGrpSpPr/>
          <p:nvPr/>
        </p:nvGrpSpPr>
        <p:grpSpPr>
          <a:xfrm>
            <a:off x="9004478" y="4456911"/>
            <a:ext cx="2706929" cy="1760818"/>
            <a:chOff x="8685876" y="4456911"/>
            <a:chExt cx="2706929" cy="1760818"/>
          </a:xfrm>
        </p:grpSpPr>
        <p:pic>
          <p:nvPicPr>
            <p:cNvPr id="78" name="图片 77">
              <a:extLst>
                <a:ext uri="{FF2B5EF4-FFF2-40B4-BE49-F238E27FC236}">
                  <a16:creationId xmlns:a16="http://schemas.microsoft.com/office/drawing/2014/main" id="{755E534B-642B-8CC4-CB19-0A407C143D5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85876" y="4456911"/>
              <a:ext cx="2706929" cy="1760818"/>
            </a:xfrm>
            <a:prstGeom prst="rect">
              <a:avLst/>
            </a:prstGeom>
          </p:spPr>
        </p:pic>
        <p:pic>
          <p:nvPicPr>
            <p:cNvPr id="70" name="图片 69">
              <a:extLst>
                <a:ext uri="{FF2B5EF4-FFF2-40B4-BE49-F238E27FC236}">
                  <a16:creationId xmlns:a16="http://schemas.microsoft.com/office/drawing/2014/main" id="{F75F23B5-D05D-9291-B6B0-EF531E656F8C}"/>
                </a:ext>
              </a:extLst>
            </p:cNvPr>
            <p:cNvPicPr>
              <a:picLocks noChangeAspect="1"/>
            </p:cNvPicPr>
            <p:nvPr/>
          </p:nvPicPr>
          <p:blipFill>
            <a:blip r:embed="rId11"/>
            <a:srcRect r="17261" b="27124"/>
            <a:stretch>
              <a:fillRect/>
            </a:stretch>
          </p:blipFill>
          <p:spPr>
            <a:xfrm>
              <a:off x="8981246" y="5343022"/>
              <a:ext cx="851650" cy="500971"/>
            </a:xfrm>
            <a:prstGeom prst="rect">
              <a:avLst/>
            </a:prstGeom>
            <a:ln w="12700">
              <a:solidFill>
                <a:schemeClr val="tx1"/>
              </a:solidFill>
              <a:prstDash val="dash"/>
            </a:ln>
          </p:spPr>
        </p:pic>
        <p:sp>
          <p:nvSpPr>
            <p:cNvPr id="71" name="矩形 70">
              <a:extLst>
                <a:ext uri="{FF2B5EF4-FFF2-40B4-BE49-F238E27FC236}">
                  <a16:creationId xmlns:a16="http://schemas.microsoft.com/office/drawing/2014/main" id="{2967DC1C-47DE-899E-B221-970C356EBA66}"/>
                </a:ext>
              </a:extLst>
            </p:cNvPr>
            <p:cNvSpPr/>
            <p:nvPr/>
          </p:nvSpPr>
          <p:spPr>
            <a:xfrm>
              <a:off x="9030475" y="4506140"/>
              <a:ext cx="344598" cy="140142"/>
            </a:xfrm>
            <a:prstGeom prst="rect">
              <a:avLst/>
            </a:prstGeom>
            <a:noFill/>
            <a:ln w="127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Times New Roman" panose="02020603050405020304" pitchFamily="18" charset="0"/>
                <a:cs typeface="Times New Roman" panose="02020603050405020304" pitchFamily="18" charset="0"/>
              </a:endParaRPr>
            </a:p>
          </p:txBody>
        </p:sp>
        <p:cxnSp>
          <p:nvCxnSpPr>
            <p:cNvPr id="72" name="直接连接符 71">
              <a:extLst>
                <a:ext uri="{FF2B5EF4-FFF2-40B4-BE49-F238E27FC236}">
                  <a16:creationId xmlns:a16="http://schemas.microsoft.com/office/drawing/2014/main" id="{A8CAF4DA-5DB9-B403-5E2F-BA23EB7E11D3}"/>
                </a:ext>
              </a:extLst>
            </p:cNvPr>
            <p:cNvCxnSpPr>
              <a:cxnSpLocks/>
              <a:stCxn id="71" idx="1"/>
            </p:cNvCxnSpPr>
            <p:nvPr/>
          </p:nvCxnSpPr>
          <p:spPr>
            <a:xfrm flipH="1">
              <a:off x="8981246" y="4576211"/>
              <a:ext cx="49228" cy="76110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3" name="直接连接符 72">
              <a:extLst>
                <a:ext uri="{FF2B5EF4-FFF2-40B4-BE49-F238E27FC236}">
                  <a16:creationId xmlns:a16="http://schemas.microsoft.com/office/drawing/2014/main" id="{7403F670-4578-0ECC-1A6F-59AA32871E3A}"/>
                </a:ext>
              </a:extLst>
            </p:cNvPr>
            <p:cNvCxnSpPr>
              <a:cxnSpLocks/>
            </p:cNvCxnSpPr>
            <p:nvPr/>
          </p:nvCxnSpPr>
          <p:spPr>
            <a:xfrm>
              <a:off x="9375073" y="4646282"/>
              <a:ext cx="457823" cy="69103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pic>
        <p:nvPicPr>
          <p:cNvPr id="81" name="图片 80">
            <a:extLst>
              <a:ext uri="{FF2B5EF4-FFF2-40B4-BE49-F238E27FC236}">
                <a16:creationId xmlns:a16="http://schemas.microsoft.com/office/drawing/2014/main" id="{3CFC210C-E8E0-BEFD-9D3B-8AF1DFE0A405}"/>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004477" y="2634842"/>
            <a:ext cx="2706930" cy="1750821"/>
          </a:xfrm>
          <a:prstGeom prst="rect">
            <a:avLst/>
          </a:prstGeom>
        </p:spPr>
      </p:pic>
      <p:sp>
        <p:nvSpPr>
          <p:cNvPr id="82" name="文本框 81">
            <a:extLst>
              <a:ext uri="{FF2B5EF4-FFF2-40B4-BE49-F238E27FC236}">
                <a16:creationId xmlns:a16="http://schemas.microsoft.com/office/drawing/2014/main" id="{1753A494-428B-BE12-FD24-3EFDC5446BB3}"/>
              </a:ext>
            </a:extLst>
          </p:cNvPr>
          <p:cNvSpPr txBox="1"/>
          <p:nvPr/>
        </p:nvSpPr>
        <p:spPr>
          <a:xfrm>
            <a:off x="5509074" y="2614460"/>
            <a:ext cx="412331" cy="307777"/>
          </a:xfrm>
          <a:prstGeom prst="rect">
            <a:avLst/>
          </a:prstGeom>
          <a:noFill/>
        </p:spPr>
        <p:txBody>
          <a:bodyPr wrap="square" rtlCol="0">
            <a:spAutoFit/>
          </a:bodyPr>
          <a:lstStyle/>
          <a:p>
            <a:pPr algn="ctr"/>
            <a:r>
              <a:rPr lang="en-US" altLang="zh-CN" sz="1400" dirty="0"/>
              <a:t>(a)</a:t>
            </a:r>
            <a:endParaRPr lang="zh-CN" altLang="en-US" sz="1400" dirty="0"/>
          </a:p>
        </p:txBody>
      </p:sp>
      <p:sp>
        <p:nvSpPr>
          <p:cNvPr id="85" name="文本框 84">
            <a:extLst>
              <a:ext uri="{FF2B5EF4-FFF2-40B4-BE49-F238E27FC236}">
                <a16:creationId xmlns:a16="http://schemas.microsoft.com/office/drawing/2014/main" id="{EA7D5CAE-C81F-542A-4612-F9D1C09EDFFF}"/>
              </a:ext>
            </a:extLst>
          </p:cNvPr>
          <p:cNvSpPr txBox="1"/>
          <p:nvPr/>
        </p:nvSpPr>
        <p:spPr>
          <a:xfrm>
            <a:off x="8659855" y="2609206"/>
            <a:ext cx="412331" cy="307777"/>
          </a:xfrm>
          <a:prstGeom prst="rect">
            <a:avLst/>
          </a:prstGeom>
          <a:noFill/>
        </p:spPr>
        <p:txBody>
          <a:bodyPr wrap="square" rtlCol="0">
            <a:spAutoFit/>
          </a:bodyPr>
          <a:lstStyle/>
          <a:p>
            <a:pPr algn="ctr"/>
            <a:r>
              <a:rPr lang="en-US" altLang="zh-CN" sz="1400" dirty="0"/>
              <a:t>(b)</a:t>
            </a:r>
            <a:endParaRPr lang="zh-CN" altLang="en-US" sz="1400" dirty="0"/>
          </a:p>
        </p:txBody>
      </p:sp>
      <p:sp>
        <p:nvSpPr>
          <p:cNvPr id="87" name="文本框 86">
            <a:extLst>
              <a:ext uri="{FF2B5EF4-FFF2-40B4-BE49-F238E27FC236}">
                <a16:creationId xmlns:a16="http://schemas.microsoft.com/office/drawing/2014/main" id="{127FFF55-8476-693D-869F-B8089E420846}"/>
              </a:ext>
            </a:extLst>
          </p:cNvPr>
          <p:cNvSpPr txBox="1"/>
          <p:nvPr/>
        </p:nvSpPr>
        <p:spPr>
          <a:xfrm>
            <a:off x="5509073" y="4385663"/>
            <a:ext cx="412331" cy="307777"/>
          </a:xfrm>
          <a:prstGeom prst="rect">
            <a:avLst/>
          </a:prstGeom>
          <a:noFill/>
        </p:spPr>
        <p:txBody>
          <a:bodyPr wrap="square" rtlCol="0">
            <a:spAutoFit/>
          </a:bodyPr>
          <a:lstStyle/>
          <a:p>
            <a:pPr algn="ctr"/>
            <a:r>
              <a:rPr lang="en-US" altLang="zh-CN" sz="1400" dirty="0"/>
              <a:t>(c)</a:t>
            </a:r>
            <a:endParaRPr lang="zh-CN" altLang="en-US" sz="1400" dirty="0"/>
          </a:p>
        </p:txBody>
      </p:sp>
      <p:sp>
        <p:nvSpPr>
          <p:cNvPr id="89" name="文本框 88">
            <a:extLst>
              <a:ext uri="{FF2B5EF4-FFF2-40B4-BE49-F238E27FC236}">
                <a16:creationId xmlns:a16="http://schemas.microsoft.com/office/drawing/2014/main" id="{35046031-74FE-617A-86FE-17F013D4D0E2}"/>
              </a:ext>
            </a:extLst>
          </p:cNvPr>
          <p:cNvSpPr txBox="1"/>
          <p:nvPr/>
        </p:nvSpPr>
        <p:spPr>
          <a:xfrm>
            <a:off x="8659854" y="4385662"/>
            <a:ext cx="412331" cy="307777"/>
          </a:xfrm>
          <a:prstGeom prst="rect">
            <a:avLst/>
          </a:prstGeom>
          <a:noFill/>
        </p:spPr>
        <p:txBody>
          <a:bodyPr wrap="square" rtlCol="0">
            <a:spAutoFit/>
          </a:bodyPr>
          <a:lstStyle/>
          <a:p>
            <a:pPr algn="ctr"/>
            <a:r>
              <a:rPr lang="en-US" altLang="zh-CN" sz="1400" dirty="0"/>
              <a:t>(d)</a:t>
            </a:r>
            <a:endParaRPr lang="zh-CN" altLang="en-US" sz="1400" dirty="0"/>
          </a:p>
        </p:txBody>
      </p:sp>
      <p:sp>
        <p:nvSpPr>
          <p:cNvPr id="91" name="文本框 90">
            <a:extLst>
              <a:ext uri="{FF2B5EF4-FFF2-40B4-BE49-F238E27FC236}">
                <a16:creationId xmlns:a16="http://schemas.microsoft.com/office/drawing/2014/main" id="{42A3A682-3A85-A796-758C-5916B9F8048F}"/>
              </a:ext>
            </a:extLst>
          </p:cNvPr>
          <p:cNvSpPr txBox="1"/>
          <p:nvPr/>
        </p:nvSpPr>
        <p:spPr>
          <a:xfrm>
            <a:off x="6042578" y="6304357"/>
            <a:ext cx="5646882" cy="400110"/>
          </a:xfrm>
          <a:prstGeom prst="rect">
            <a:avLst/>
          </a:prstGeom>
          <a:noFill/>
        </p:spPr>
        <p:txBody>
          <a:bodyPr wrap="square" rtlCol="0">
            <a:spAutoFit/>
          </a:bodyPr>
          <a:lstStyle/>
          <a:p>
            <a:pPr algn="ctr"/>
            <a:r>
              <a:rPr lang="en-US" altLang="zh-CN" sz="1000" dirty="0"/>
              <a:t>Figure 6 (a) H-type dipole antenna; (b) Time-domain signal; (c) THz spectrum without noise and window function; (d) THz spectrum with 1% noise and different window functions</a:t>
            </a:r>
            <a:endParaRPr lang="zh-CN" altLang="en-US" sz="1000" dirty="0"/>
          </a:p>
        </p:txBody>
      </p:sp>
      <p:sp>
        <p:nvSpPr>
          <p:cNvPr id="4" name="灯片编号占位符 3">
            <a:extLst>
              <a:ext uri="{FF2B5EF4-FFF2-40B4-BE49-F238E27FC236}">
                <a16:creationId xmlns:a16="http://schemas.microsoft.com/office/drawing/2014/main" id="{F4D83D92-2A6D-E359-0923-1B3A597D84CE}"/>
              </a:ext>
            </a:extLst>
          </p:cNvPr>
          <p:cNvSpPr>
            <a:spLocks noGrp="1"/>
          </p:cNvSpPr>
          <p:nvPr>
            <p:ph type="sldNum" sz="quarter" idx="12"/>
          </p:nvPr>
        </p:nvSpPr>
        <p:spPr>
          <a:xfrm>
            <a:off x="9004477" y="6468376"/>
            <a:ext cx="2700000" cy="316800"/>
          </a:xfrm>
        </p:spPr>
        <p:txBody>
          <a:bodyPr/>
          <a:lstStyle/>
          <a:p>
            <a:fld id="{49AE70B2-8BF9-45C0-BB95-33D1B9D3A854}" type="slidenum">
              <a:rPr lang="zh-CN" altLang="en-US" smtClean="0"/>
              <a:t>7</a:t>
            </a:fld>
            <a:endParaRPr lang="zh-CN" altLang="en-US" dirty="0"/>
          </a:p>
        </p:txBody>
      </p:sp>
      <p:pic>
        <p:nvPicPr>
          <p:cNvPr id="5" name="图片 4">
            <a:extLst>
              <a:ext uri="{FF2B5EF4-FFF2-40B4-BE49-F238E27FC236}">
                <a16:creationId xmlns:a16="http://schemas.microsoft.com/office/drawing/2014/main" id="{DEB612BD-F0EE-F4DB-4FC5-99C7DECEC3D7}"/>
              </a:ext>
            </a:extLst>
          </p:cNvPr>
          <p:cNvPicPr>
            <a:picLocks noChangeAspect="1"/>
          </p:cNvPicPr>
          <p:nvPr/>
        </p:nvPicPr>
        <p:blipFill rotWithShape="1">
          <a:blip r:embed="rId13" cstate="print">
            <a:extLst>
              <a:ext uri="{28A0092B-C50C-407E-A947-70E740481C1C}">
                <a14:useLocalDpi xmlns:a14="http://schemas.microsoft.com/office/drawing/2010/main" val="0"/>
              </a:ext>
            </a:extLst>
          </a:blip>
          <a:srcRect r="9538"/>
          <a:stretch>
            <a:fillRect/>
          </a:stretch>
        </p:blipFill>
        <p:spPr bwMode="auto">
          <a:xfrm>
            <a:off x="6063741" y="2763094"/>
            <a:ext cx="2768425" cy="1451678"/>
          </a:xfrm>
          <a:prstGeom prst="rect">
            <a:avLst/>
          </a:prstGeom>
          <a:noFill/>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1028149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704F5-044C-2440-F633-6970D66F13D9}"/>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C2B43020-0B8A-369E-4A92-51E1385C1CC7}"/>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090FF6A4-CBC5-A34D-5394-75209D02C956}"/>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835AEB1C-1291-C21B-AA3C-0EC3D2B3892E}"/>
              </a:ext>
            </a:extLst>
          </p:cNvPr>
          <p:cNvCxnSpPr>
            <a:cxnSpLocks/>
          </p:cNvCxnSpPr>
          <p:nvPr/>
        </p:nvCxnSpPr>
        <p:spPr>
          <a:xfrm>
            <a:off x="5921404" y="640271"/>
            <a:ext cx="6087716"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E09396E0-DD92-BBB2-9166-579B50DE66BA}"/>
              </a:ext>
            </a:extLst>
          </p:cNvPr>
          <p:cNvSpPr>
            <a:spLocks noGrp="1"/>
          </p:cNvSpPr>
          <p:nvPr>
            <p:custDataLst>
              <p:tags r:id="rId3"/>
            </p:custDataLst>
          </p:nvPr>
        </p:nvSpPr>
        <p:spPr>
          <a:xfrm>
            <a:off x="1883218" y="231267"/>
            <a:ext cx="3947414" cy="835660"/>
          </a:xfrm>
          <a:prstGeom prst="rect">
            <a:avLst/>
          </a:prstGeom>
        </p:spPr>
        <p:txBody>
          <a:bodyPr vert="horz" lIns="90170" tIns="46990" rIns="90170" bIns="46990" rtlCol="0" anchor="ctr" anchorCtr="0">
            <a:normAutofit fontScale="92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800" dirty="0">
                <a:solidFill>
                  <a:schemeClr val="tx1">
                    <a:lumMod val="65000"/>
                    <a:lumOff val="35000"/>
                  </a:schemeClr>
                </a:solidFill>
              </a:rPr>
              <a:t>影响因素：载流子寿命</a:t>
            </a:r>
            <a:endParaRPr lang="zh-CN" altLang="en-US" sz="2800" dirty="0">
              <a:solidFill>
                <a:schemeClr val="tx1">
                  <a:lumMod val="65000"/>
                  <a:lumOff val="35000"/>
                </a:schemeClr>
              </a:solidFill>
              <a:ea typeface="微软雅黑" panose="020B0503020204020204" pitchFamily="34" charset="-122"/>
            </a:endParaRPr>
          </a:p>
        </p:txBody>
      </p:sp>
      <p:grpSp>
        <p:nvGrpSpPr>
          <p:cNvPr id="15" name="组合 14">
            <a:extLst>
              <a:ext uri="{FF2B5EF4-FFF2-40B4-BE49-F238E27FC236}">
                <a16:creationId xmlns:a16="http://schemas.microsoft.com/office/drawing/2014/main" id="{1DD9491A-B852-A8DA-5F93-10FB0A1AFE7B}"/>
              </a:ext>
            </a:extLst>
          </p:cNvPr>
          <p:cNvGrpSpPr/>
          <p:nvPr/>
        </p:nvGrpSpPr>
        <p:grpSpPr>
          <a:xfrm>
            <a:off x="1485150" y="4710747"/>
            <a:ext cx="9407874" cy="2015600"/>
            <a:chOff x="1591830" y="4846142"/>
            <a:chExt cx="9407874" cy="1789943"/>
          </a:xfrm>
        </p:grpSpPr>
        <p:sp>
          <p:nvSpPr>
            <p:cNvPr id="9" name="矩形 8">
              <a:extLst>
                <a:ext uri="{FF2B5EF4-FFF2-40B4-BE49-F238E27FC236}">
                  <a16:creationId xmlns:a16="http://schemas.microsoft.com/office/drawing/2014/main" id="{99937517-3924-684A-2351-911C89E3297F}"/>
                </a:ext>
              </a:extLst>
            </p:cNvPr>
            <p:cNvSpPr/>
            <p:nvPr/>
          </p:nvSpPr>
          <p:spPr>
            <a:xfrm>
              <a:off x="1591830" y="4846142"/>
              <a:ext cx="9407874" cy="1676577"/>
            </a:xfrm>
            <a:prstGeom prst="rect">
              <a:avLst/>
            </a:prstGeom>
            <a:solidFill>
              <a:srgbClr val="FFF3FF"/>
            </a:solidFill>
            <a:ln w="57150">
              <a:solidFill>
                <a:srgbClr val="8C4B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E81EE8B7-30F9-6EE4-5328-E85B47243882}"/>
                    </a:ext>
                  </a:extLst>
                </p:cNvPr>
                <p:cNvSpPr txBox="1"/>
                <p:nvPr/>
              </p:nvSpPr>
              <p:spPr>
                <a:xfrm>
                  <a:off x="1807260" y="4910356"/>
                  <a:ext cx="9007602" cy="1725729"/>
                </a:xfrm>
                <a:prstGeom prst="rect">
                  <a:avLst/>
                </a:prstGeom>
                <a:noFill/>
              </p:spPr>
              <p:txBody>
                <a:bodyPr wrap="square" rtlCol="0">
                  <a:spAutoFit/>
                </a:bodyPr>
                <a:lstStyle/>
                <a:p>
                  <a:pPr marL="285750" indent="-285750">
                    <a:lnSpc>
                      <a:spcPct val="120000"/>
                    </a:lnSpc>
                    <a:buFont typeface="Wingdings" panose="05000000000000000000" pitchFamily="2" charset="2"/>
                    <a:buChar char="l"/>
                  </a:pPr>
                  <a:r>
                    <a:rPr lang="zh-CN" altLang="en-US" b="1" dirty="0"/>
                    <a:t>太赫兹时域脉冲形状与载流子寿命有一定相关性，其时域峰峰值、峰值频率和工作带宽与载流子寿命无明显关联</a:t>
                  </a:r>
                  <a:endParaRPr lang="en-US" altLang="zh-CN" b="1" dirty="0"/>
                </a:p>
                <a:p>
                  <a:pPr marL="285750" indent="-285750">
                    <a:lnSpc>
                      <a:spcPct val="120000"/>
                    </a:lnSpc>
                    <a:buFont typeface="Wingdings" panose="05000000000000000000" pitchFamily="2" charset="2"/>
                    <a:buChar char="l"/>
                  </a:pPr>
                  <a:endParaRPr lang="en-US" altLang="zh-CN" dirty="0"/>
                </a:p>
                <a:p>
                  <a:pPr marL="285750" indent="-285750">
                    <a:lnSpc>
                      <a:spcPct val="120000"/>
                    </a:lnSpc>
                    <a:buFont typeface="Wingdings" panose="05000000000000000000" pitchFamily="2" charset="2"/>
                    <a:buChar char="l"/>
                  </a:pPr>
                  <a:r>
                    <a:rPr lang="zh-CN" altLang="en-US" b="1" dirty="0"/>
                    <a:t>随着载流子寿命变长，</a:t>
                  </a:r>
                  <a14:m>
                    <m:oMath xmlns:m="http://schemas.openxmlformats.org/officeDocument/2006/math">
                      <m:r>
                        <a:rPr lang="en-US" altLang="zh-CN" b="1" i="0" dirty="0" smtClean="0">
                          <a:latin typeface="Cambria Math" panose="02040503050406030204" pitchFamily="18" charset="0"/>
                        </a:rPr>
                        <m:t>𝟎</m:t>
                      </m:r>
                      <m:r>
                        <a:rPr lang="en-US" altLang="zh-CN" b="1" i="0" dirty="0" smtClean="0">
                          <a:latin typeface="Cambria Math" panose="02040503050406030204" pitchFamily="18" charset="0"/>
                        </a:rPr>
                        <m:t>−</m:t>
                      </m:r>
                      <m:r>
                        <a:rPr lang="en-US" altLang="zh-CN" b="1" i="0" dirty="0" smtClean="0">
                          <a:latin typeface="Cambria Math" panose="02040503050406030204" pitchFamily="18" charset="0"/>
                        </a:rPr>
                        <m:t>𝟏𝟎𝟎</m:t>
                      </m:r>
                      <m:r>
                        <a:rPr lang="en-US" altLang="zh-CN" b="1" i="0" dirty="0" smtClean="0">
                          <a:latin typeface="Cambria Math" panose="02040503050406030204" pitchFamily="18" charset="0"/>
                        </a:rPr>
                        <m:t> </m:t>
                      </m:r>
                      <m:r>
                        <a:rPr lang="en-US" altLang="zh-CN" b="1" i="0" dirty="0" smtClean="0">
                          <a:latin typeface="Cambria Math" panose="02040503050406030204" pitchFamily="18" charset="0"/>
                        </a:rPr>
                        <m:t>𝐆𝐇𝐳</m:t>
                      </m:r>
                    </m:oMath>
                  </a14:m>
                  <a:r>
                    <a:rPr lang="zh-CN" altLang="en-US" b="1" dirty="0"/>
                    <a:t>频率范围内太赫兹信号的信噪比略有提高；对于光电导发射天线，材料载流子寿命对频谱属性影响并不显著</a:t>
                  </a:r>
                </a:p>
              </p:txBody>
            </p:sp>
          </mc:Choice>
          <mc:Fallback xmlns="">
            <p:sp>
              <p:nvSpPr>
                <p:cNvPr id="13" name="文本框 12">
                  <a:extLst>
                    <a:ext uri="{FF2B5EF4-FFF2-40B4-BE49-F238E27FC236}">
                      <a16:creationId xmlns:a16="http://schemas.microsoft.com/office/drawing/2014/main" id="{E81EE8B7-30F9-6EE4-5328-E85B47243882}"/>
                    </a:ext>
                  </a:extLst>
                </p:cNvPr>
                <p:cNvSpPr txBox="1">
                  <a:spLocks noRot="1" noChangeAspect="1" noMove="1" noResize="1" noEditPoints="1" noAdjustHandles="1" noChangeArrowheads="1" noChangeShapeType="1" noTextEdit="1"/>
                </p:cNvSpPr>
                <p:nvPr/>
              </p:nvSpPr>
              <p:spPr>
                <a:xfrm>
                  <a:off x="1807260" y="4910356"/>
                  <a:ext cx="9007602" cy="1725729"/>
                </a:xfrm>
                <a:prstGeom prst="rect">
                  <a:avLst/>
                </a:prstGeom>
                <a:blipFill>
                  <a:blip r:embed="rId7"/>
                  <a:stretch>
                    <a:fillRect l="-474" t="-314"/>
                  </a:stretch>
                </a:blipFill>
              </p:spPr>
              <p:txBody>
                <a:bodyPr/>
                <a:lstStyle/>
                <a:p>
                  <a:r>
                    <a:rPr lang="zh-CN" altLang="en-US">
                      <a:noFill/>
                    </a:rPr>
                    <a:t> </a:t>
                  </a:r>
                </a:p>
              </p:txBody>
            </p:sp>
          </mc:Fallback>
        </mc:AlternateContent>
      </p:grpSp>
      <p:sp>
        <p:nvSpPr>
          <p:cNvPr id="4" name="灯片编号占位符 3">
            <a:extLst>
              <a:ext uri="{FF2B5EF4-FFF2-40B4-BE49-F238E27FC236}">
                <a16:creationId xmlns:a16="http://schemas.microsoft.com/office/drawing/2014/main" id="{04CC6621-8DC3-C302-4AA4-C0B31625A677}"/>
              </a:ext>
            </a:extLst>
          </p:cNvPr>
          <p:cNvSpPr>
            <a:spLocks noGrp="1"/>
          </p:cNvSpPr>
          <p:nvPr>
            <p:ph type="sldNum" sz="quarter" idx="12"/>
          </p:nvPr>
        </p:nvSpPr>
        <p:spPr/>
        <p:txBody>
          <a:bodyPr/>
          <a:lstStyle/>
          <a:p>
            <a:fld id="{49AE70B2-8BF9-45C0-BB95-33D1B9D3A854}" type="slidenum">
              <a:rPr lang="zh-CN" altLang="en-US" smtClean="0"/>
              <a:t>8</a:t>
            </a:fld>
            <a:endParaRPr lang="zh-CN" altLang="en-US" dirty="0"/>
          </a:p>
        </p:txBody>
      </p:sp>
      <p:grpSp>
        <p:nvGrpSpPr>
          <p:cNvPr id="6" name="组合 5">
            <a:extLst>
              <a:ext uri="{FF2B5EF4-FFF2-40B4-BE49-F238E27FC236}">
                <a16:creationId xmlns:a16="http://schemas.microsoft.com/office/drawing/2014/main" id="{85157FD9-6E32-7987-0106-9203D1582D64}"/>
              </a:ext>
            </a:extLst>
          </p:cNvPr>
          <p:cNvGrpSpPr/>
          <p:nvPr/>
        </p:nvGrpSpPr>
        <p:grpSpPr>
          <a:xfrm>
            <a:off x="1929763" y="1058101"/>
            <a:ext cx="8518647" cy="3412657"/>
            <a:chOff x="0" y="0"/>
            <a:chExt cx="5470821" cy="2191924"/>
          </a:xfrm>
        </p:grpSpPr>
        <p:pic>
          <p:nvPicPr>
            <p:cNvPr id="7" name="图片 6">
              <a:extLst>
                <a:ext uri="{FF2B5EF4-FFF2-40B4-BE49-F238E27FC236}">
                  <a16:creationId xmlns:a16="http://schemas.microsoft.com/office/drawing/2014/main" id="{C771E0C4-0487-9168-BD7F-9E7929CF9F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2904242" cy="2191924"/>
            </a:xfrm>
            <a:prstGeom prst="rect">
              <a:avLst/>
            </a:prstGeom>
          </p:spPr>
        </p:pic>
        <p:pic>
          <p:nvPicPr>
            <p:cNvPr id="8" name="图片 7">
              <a:extLst>
                <a:ext uri="{FF2B5EF4-FFF2-40B4-BE49-F238E27FC236}">
                  <a16:creationId xmlns:a16="http://schemas.microsoft.com/office/drawing/2014/main" id="{CB87EE7E-F7C4-25D2-C54C-F4536476E0C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25902" y="0"/>
              <a:ext cx="2444919" cy="2191924"/>
            </a:xfrm>
            <a:prstGeom prst="rect">
              <a:avLst/>
            </a:prstGeom>
          </p:spPr>
        </p:pic>
        <p:sp>
          <p:nvSpPr>
            <p:cNvPr id="10" name="文本框 75">
              <a:extLst>
                <a:ext uri="{FF2B5EF4-FFF2-40B4-BE49-F238E27FC236}">
                  <a16:creationId xmlns:a16="http://schemas.microsoft.com/office/drawing/2014/main" id="{05B3E89E-29A8-D56A-B8E1-ABA6CF157C42}"/>
                </a:ext>
              </a:extLst>
            </p:cNvPr>
            <p:cNvSpPr txBox="1"/>
            <p:nvPr/>
          </p:nvSpPr>
          <p:spPr>
            <a:xfrm>
              <a:off x="513719" y="81001"/>
              <a:ext cx="431800" cy="487680"/>
            </a:xfrm>
            <a:prstGeom prst="rect">
              <a:avLst/>
            </a:prstGeom>
            <a:noFill/>
          </p:spPr>
          <p:txBody>
            <a:bodyPr wrap="square" rtlCol="0">
              <a:noAutofit/>
            </a:bodyPr>
            <a:lstStyle/>
            <a:p>
              <a:pPr algn="just" fontAlgn="base">
                <a:buNone/>
              </a:pPr>
              <a:r>
                <a:rPr lang="en-US" sz="1400" kern="12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1" name="文本框 77">
              <a:extLst>
                <a:ext uri="{FF2B5EF4-FFF2-40B4-BE49-F238E27FC236}">
                  <a16:creationId xmlns:a16="http://schemas.microsoft.com/office/drawing/2014/main" id="{BE917518-8B1C-E6A9-9410-3A8CA74572B2}"/>
                </a:ext>
              </a:extLst>
            </p:cNvPr>
            <p:cNvSpPr txBox="1"/>
            <p:nvPr/>
          </p:nvSpPr>
          <p:spPr>
            <a:xfrm>
              <a:off x="3313164" y="48952"/>
              <a:ext cx="431800" cy="487680"/>
            </a:xfrm>
            <a:prstGeom prst="rect">
              <a:avLst/>
            </a:prstGeom>
            <a:noFill/>
          </p:spPr>
          <p:txBody>
            <a:bodyPr wrap="square" rtlCol="0">
              <a:noAutofit/>
            </a:bodyPr>
            <a:lstStyle/>
            <a:p>
              <a:pPr algn="just" fontAlgn="base">
                <a:buNone/>
              </a:pPr>
              <a:r>
                <a:rPr lang="en-US" sz="1400" kern="12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(b)</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grpSp>
    </p:spTree>
    <p:custDataLst>
      <p:tags r:id="rId1"/>
    </p:custDataLst>
    <p:extLst>
      <p:ext uri="{BB962C8B-B14F-4D97-AF65-F5344CB8AC3E}">
        <p14:creationId xmlns:p14="http://schemas.microsoft.com/office/powerpoint/2010/main" val="593139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A56B8-6D32-F621-ABE7-00C259D3F165}"/>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7ADEA167-BD81-1862-46A9-85499544F8CC}"/>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EDAF6DC6-A164-33B4-F2DC-9EB2FD6C9372}"/>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2F922A99-2F07-7686-05E3-61C7F80943FE}"/>
              </a:ext>
            </a:extLst>
          </p:cNvPr>
          <p:cNvCxnSpPr>
            <a:cxnSpLocks/>
          </p:cNvCxnSpPr>
          <p:nvPr/>
        </p:nvCxnSpPr>
        <p:spPr>
          <a:xfrm>
            <a:off x="5921404" y="640271"/>
            <a:ext cx="6087716"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C7912085-1925-874C-5915-AA2F2654F7AC}"/>
              </a:ext>
            </a:extLst>
          </p:cNvPr>
          <p:cNvSpPr>
            <a:spLocks noGrp="1"/>
          </p:cNvSpPr>
          <p:nvPr>
            <p:custDataLst>
              <p:tags r:id="rId3"/>
            </p:custDataLst>
          </p:nvPr>
        </p:nvSpPr>
        <p:spPr>
          <a:xfrm>
            <a:off x="1883218" y="231267"/>
            <a:ext cx="3947414" cy="835660"/>
          </a:xfrm>
          <a:prstGeom prst="rect">
            <a:avLst/>
          </a:prstGeom>
        </p:spPr>
        <p:txBody>
          <a:bodyPr vert="horz" lIns="90170" tIns="46990" rIns="90170" bIns="46990" rtlCol="0" anchor="ctr" anchorCtr="0">
            <a:normAutofit fontScale="92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800" dirty="0">
                <a:solidFill>
                  <a:schemeClr val="tx1">
                    <a:lumMod val="65000"/>
                    <a:lumOff val="35000"/>
                  </a:schemeClr>
                </a:solidFill>
              </a:rPr>
              <a:t>影响因素：偶极子臂长</a:t>
            </a:r>
            <a:endParaRPr lang="zh-CN" altLang="en-US" sz="2800" dirty="0">
              <a:solidFill>
                <a:schemeClr val="tx1">
                  <a:lumMod val="65000"/>
                  <a:lumOff val="35000"/>
                </a:schemeClr>
              </a:solidFill>
              <a:ea typeface="微软雅黑" panose="020B0503020204020204" pitchFamily="34" charset="-122"/>
            </a:endParaRPr>
          </a:p>
        </p:txBody>
      </p:sp>
      <p:grpSp>
        <p:nvGrpSpPr>
          <p:cNvPr id="15" name="组合 14">
            <a:extLst>
              <a:ext uri="{FF2B5EF4-FFF2-40B4-BE49-F238E27FC236}">
                <a16:creationId xmlns:a16="http://schemas.microsoft.com/office/drawing/2014/main" id="{A365B912-33AF-FF9E-51A8-A37D22972F66}"/>
              </a:ext>
            </a:extLst>
          </p:cNvPr>
          <p:cNvGrpSpPr/>
          <p:nvPr/>
        </p:nvGrpSpPr>
        <p:grpSpPr>
          <a:xfrm>
            <a:off x="1392063" y="4626864"/>
            <a:ext cx="9407874" cy="1903845"/>
            <a:chOff x="1591830" y="4778018"/>
            <a:chExt cx="9407874" cy="1903845"/>
          </a:xfrm>
        </p:grpSpPr>
        <p:sp>
          <p:nvSpPr>
            <p:cNvPr id="9" name="矩形 8">
              <a:extLst>
                <a:ext uri="{FF2B5EF4-FFF2-40B4-BE49-F238E27FC236}">
                  <a16:creationId xmlns:a16="http://schemas.microsoft.com/office/drawing/2014/main" id="{AF308D31-4266-57BC-9A0D-6A91B28A291C}"/>
                </a:ext>
              </a:extLst>
            </p:cNvPr>
            <p:cNvSpPr/>
            <p:nvPr/>
          </p:nvSpPr>
          <p:spPr>
            <a:xfrm>
              <a:off x="1591830" y="4778018"/>
              <a:ext cx="9407874" cy="1903845"/>
            </a:xfrm>
            <a:prstGeom prst="rect">
              <a:avLst/>
            </a:prstGeom>
            <a:solidFill>
              <a:srgbClr val="FFF3FF"/>
            </a:solidFill>
            <a:ln w="57150">
              <a:solidFill>
                <a:srgbClr val="8C4B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7F35D096-E060-B56C-F21E-F0BAB916A263}"/>
                </a:ext>
              </a:extLst>
            </p:cNvPr>
            <p:cNvSpPr txBox="1"/>
            <p:nvPr/>
          </p:nvSpPr>
          <p:spPr>
            <a:xfrm>
              <a:off x="1828038" y="4884415"/>
              <a:ext cx="9007602" cy="1725729"/>
            </a:xfrm>
            <a:prstGeom prst="rect">
              <a:avLst/>
            </a:prstGeom>
            <a:noFill/>
          </p:spPr>
          <p:txBody>
            <a:bodyPr wrap="square" rtlCol="0">
              <a:spAutoFit/>
            </a:bodyPr>
            <a:lstStyle/>
            <a:p>
              <a:pPr marL="285750" indent="-285750">
                <a:lnSpc>
                  <a:spcPct val="120000"/>
                </a:lnSpc>
                <a:buFont typeface="Wingdings" panose="05000000000000000000" pitchFamily="2" charset="2"/>
                <a:buChar char="l"/>
              </a:pPr>
              <a:r>
                <a:rPr lang="zh-CN" altLang="en-US" b="1" dirty="0"/>
                <a:t>随着天线偶极子臂长变长，太赫兹时域峰峰值先呈现亚线性上升，然后呈现饱和趋势甚至有所下降，这与传统微波偶极子天线特征有所差异</a:t>
              </a:r>
              <a:endParaRPr lang="en-US" altLang="zh-CN" b="1" dirty="0"/>
            </a:p>
            <a:p>
              <a:pPr marL="285750" indent="-285750">
                <a:lnSpc>
                  <a:spcPct val="120000"/>
                </a:lnSpc>
                <a:buFont typeface="Wingdings" panose="05000000000000000000" pitchFamily="2" charset="2"/>
                <a:buChar char="l"/>
              </a:pPr>
              <a:endParaRPr lang="en-US" altLang="zh-CN" dirty="0"/>
            </a:p>
            <a:p>
              <a:pPr marL="285750" indent="-285750">
                <a:lnSpc>
                  <a:spcPct val="120000"/>
                </a:lnSpc>
                <a:buFont typeface="Wingdings" panose="05000000000000000000" pitchFamily="2" charset="2"/>
                <a:buChar char="l"/>
              </a:pPr>
              <a:r>
                <a:rPr lang="zh-CN" altLang="en-US" b="1" dirty="0"/>
                <a:t>随臂长变长，频谱上表现为峰值频率向低频方向红移，工作带宽有所降低，并且频谱上出现非共振抑制频点和凹陷带，抑制频率随臂长变长向低频红移</a:t>
              </a:r>
            </a:p>
          </p:txBody>
        </p:sp>
      </p:grpSp>
      <p:graphicFrame>
        <p:nvGraphicFramePr>
          <p:cNvPr id="39" name="表格 38">
            <a:extLst>
              <a:ext uri="{FF2B5EF4-FFF2-40B4-BE49-F238E27FC236}">
                <a16:creationId xmlns:a16="http://schemas.microsoft.com/office/drawing/2014/main" id="{BEEC6790-B92B-F3BC-A0E5-84E9E0CF2BFD}"/>
              </a:ext>
            </a:extLst>
          </p:cNvPr>
          <p:cNvGraphicFramePr>
            <a:graphicFrameLocks noGrp="1"/>
          </p:cNvGraphicFramePr>
          <p:nvPr>
            <p:extLst>
              <p:ext uri="{D42A27DB-BD31-4B8C-83A1-F6EECF244321}">
                <p14:modId xmlns:p14="http://schemas.microsoft.com/office/powerpoint/2010/main" val="2053798703"/>
              </p:ext>
            </p:extLst>
          </p:nvPr>
        </p:nvGraphicFramePr>
        <p:xfrm>
          <a:off x="8112123" y="1368608"/>
          <a:ext cx="3816576" cy="2728096"/>
        </p:xfrm>
        <a:graphic>
          <a:graphicData uri="http://schemas.openxmlformats.org/drawingml/2006/table">
            <a:tbl>
              <a:tblPr firstRow="1" bandRow="1">
                <a:tableStyleId>{5C22544A-7EE6-4342-B048-85BDC9FD1C3A}</a:tableStyleId>
              </a:tblPr>
              <a:tblGrid>
                <a:gridCol w="1172436">
                  <a:extLst>
                    <a:ext uri="{9D8B030D-6E8A-4147-A177-3AD203B41FA5}">
                      <a16:colId xmlns:a16="http://schemas.microsoft.com/office/drawing/2014/main" val="2637632978"/>
                    </a:ext>
                  </a:extLst>
                </a:gridCol>
                <a:gridCol w="1463040">
                  <a:extLst>
                    <a:ext uri="{9D8B030D-6E8A-4147-A177-3AD203B41FA5}">
                      <a16:colId xmlns:a16="http://schemas.microsoft.com/office/drawing/2014/main" val="1168344018"/>
                    </a:ext>
                  </a:extLst>
                </a:gridCol>
                <a:gridCol w="1181100">
                  <a:extLst>
                    <a:ext uri="{9D8B030D-6E8A-4147-A177-3AD203B41FA5}">
                      <a16:colId xmlns:a16="http://schemas.microsoft.com/office/drawing/2014/main" val="2007696197"/>
                    </a:ext>
                  </a:extLst>
                </a:gridCol>
              </a:tblGrid>
              <a:tr h="788296">
                <a:tc>
                  <a:txBody>
                    <a:bodyPr/>
                    <a:lstStyle/>
                    <a:p>
                      <a:pPr algn="ctr"/>
                      <a:r>
                        <a:rPr lang="en-US" altLang="zh-CN" sz="1400" dirty="0"/>
                        <a:t>Dipole length (μm)</a:t>
                      </a:r>
                      <a:endParaRPr lang="zh-CN" altLang="en-US" sz="1400" dirty="0"/>
                    </a:p>
                  </a:txBody>
                  <a:tcPr anchor="ctr"/>
                </a:tc>
                <a:tc>
                  <a:txBody>
                    <a:bodyPr/>
                    <a:lstStyle/>
                    <a:p>
                      <a:pPr algn="ctr"/>
                      <a:r>
                        <a:rPr lang="en-US" altLang="zh-CN" sz="1400" dirty="0"/>
                        <a:t>Maximum frequency (THz)</a:t>
                      </a:r>
                      <a:endParaRPr lang="zh-CN" altLang="en-US" sz="1400" dirty="0"/>
                    </a:p>
                  </a:txBody>
                  <a:tcPr anchor="ctr"/>
                </a:tc>
                <a:tc>
                  <a:txBody>
                    <a:bodyPr/>
                    <a:lstStyle/>
                    <a:p>
                      <a:pPr algn="ctr"/>
                      <a:r>
                        <a:rPr lang="en-US" altLang="zh-CN" sz="1400" dirty="0"/>
                        <a:t>Bandwidth (THz)</a:t>
                      </a:r>
                      <a:endParaRPr lang="zh-CN" altLang="en-US" sz="1400" dirty="0"/>
                    </a:p>
                  </a:txBody>
                  <a:tcPr anchor="ctr"/>
                </a:tc>
                <a:extLst>
                  <a:ext uri="{0D108BD9-81ED-4DB2-BD59-A6C34878D82A}">
                    <a16:rowId xmlns:a16="http://schemas.microsoft.com/office/drawing/2014/main" val="3988679645"/>
                  </a:ext>
                </a:extLst>
              </a:tr>
              <a:tr h="484950">
                <a:tc>
                  <a:txBody>
                    <a:bodyPr/>
                    <a:lstStyle/>
                    <a:p>
                      <a:pPr algn="ctr"/>
                      <a:r>
                        <a:rPr lang="en-US" altLang="zh-CN" dirty="0"/>
                        <a:t>10</a:t>
                      </a:r>
                      <a:endParaRPr lang="zh-CN" altLang="en-US" dirty="0"/>
                    </a:p>
                  </a:txBody>
                  <a:tcPr anchor="ctr"/>
                </a:tc>
                <a:tc>
                  <a:txBody>
                    <a:bodyPr/>
                    <a:lstStyle/>
                    <a:p>
                      <a:pPr algn="ctr"/>
                      <a:r>
                        <a:rPr lang="en-US" altLang="zh-CN" dirty="0"/>
                        <a:t>1.58</a:t>
                      </a:r>
                      <a:endParaRPr lang="zh-CN" altLang="en-US" dirty="0"/>
                    </a:p>
                  </a:txBody>
                  <a:tcPr anchor="ctr"/>
                </a:tc>
                <a:tc>
                  <a:txBody>
                    <a:bodyPr/>
                    <a:lstStyle/>
                    <a:p>
                      <a:pPr algn="ctr"/>
                      <a:r>
                        <a:rPr lang="en-US" altLang="zh-CN" dirty="0"/>
                        <a:t>7.54</a:t>
                      </a:r>
                      <a:endParaRPr lang="zh-CN" altLang="en-US" dirty="0"/>
                    </a:p>
                  </a:txBody>
                  <a:tcPr anchor="ctr"/>
                </a:tc>
                <a:extLst>
                  <a:ext uri="{0D108BD9-81ED-4DB2-BD59-A6C34878D82A}">
                    <a16:rowId xmlns:a16="http://schemas.microsoft.com/office/drawing/2014/main" val="1019038260"/>
                  </a:ext>
                </a:extLst>
              </a:tr>
              <a:tr h="484950">
                <a:tc>
                  <a:txBody>
                    <a:bodyPr/>
                    <a:lstStyle/>
                    <a:p>
                      <a:pPr algn="ctr"/>
                      <a:r>
                        <a:rPr lang="en-US" altLang="zh-CN" dirty="0"/>
                        <a:t>20</a:t>
                      </a:r>
                      <a:endParaRPr lang="zh-CN" altLang="en-US" dirty="0"/>
                    </a:p>
                  </a:txBody>
                  <a:tcPr anchor="ctr"/>
                </a:tc>
                <a:tc>
                  <a:txBody>
                    <a:bodyPr/>
                    <a:lstStyle/>
                    <a:p>
                      <a:pPr algn="ctr"/>
                      <a:r>
                        <a:rPr lang="en-US" altLang="zh-CN" dirty="0"/>
                        <a:t>1.55</a:t>
                      </a:r>
                      <a:endParaRPr lang="zh-CN" altLang="en-US" dirty="0"/>
                    </a:p>
                  </a:txBody>
                  <a:tcPr anchor="ctr"/>
                </a:tc>
                <a:tc>
                  <a:txBody>
                    <a:bodyPr/>
                    <a:lstStyle/>
                    <a:p>
                      <a:pPr algn="ctr"/>
                      <a:r>
                        <a:rPr lang="en-US" altLang="zh-CN" dirty="0"/>
                        <a:t>7.29</a:t>
                      </a:r>
                      <a:endParaRPr lang="zh-CN" altLang="en-US" dirty="0"/>
                    </a:p>
                  </a:txBody>
                  <a:tcPr anchor="ctr"/>
                </a:tc>
                <a:extLst>
                  <a:ext uri="{0D108BD9-81ED-4DB2-BD59-A6C34878D82A}">
                    <a16:rowId xmlns:a16="http://schemas.microsoft.com/office/drawing/2014/main" val="3497923308"/>
                  </a:ext>
                </a:extLst>
              </a:tr>
              <a:tr h="484950">
                <a:tc>
                  <a:txBody>
                    <a:bodyPr/>
                    <a:lstStyle/>
                    <a:p>
                      <a:pPr algn="ctr"/>
                      <a:r>
                        <a:rPr lang="en-US" altLang="zh-CN" dirty="0"/>
                        <a:t>40</a:t>
                      </a:r>
                      <a:endParaRPr lang="zh-CN" altLang="en-US" dirty="0"/>
                    </a:p>
                  </a:txBody>
                  <a:tcPr anchor="ctr"/>
                </a:tc>
                <a:tc>
                  <a:txBody>
                    <a:bodyPr/>
                    <a:lstStyle/>
                    <a:p>
                      <a:pPr algn="ctr"/>
                      <a:r>
                        <a:rPr lang="en-US" altLang="zh-CN" dirty="0"/>
                        <a:t>0.92</a:t>
                      </a:r>
                      <a:endParaRPr lang="zh-CN" altLang="en-US" dirty="0"/>
                    </a:p>
                  </a:txBody>
                  <a:tcPr anchor="ctr"/>
                </a:tc>
                <a:tc>
                  <a:txBody>
                    <a:bodyPr/>
                    <a:lstStyle/>
                    <a:p>
                      <a:pPr algn="ctr"/>
                      <a:r>
                        <a:rPr lang="en-US" altLang="zh-CN" dirty="0"/>
                        <a:t>7.05</a:t>
                      </a:r>
                      <a:endParaRPr lang="zh-CN" altLang="en-US" dirty="0"/>
                    </a:p>
                  </a:txBody>
                  <a:tcPr anchor="ctr"/>
                </a:tc>
                <a:extLst>
                  <a:ext uri="{0D108BD9-81ED-4DB2-BD59-A6C34878D82A}">
                    <a16:rowId xmlns:a16="http://schemas.microsoft.com/office/drawing/2014/main" val="1606639069"/>
                  </a:ext>
                </a:extLst>
              </a:tr>
              <a:tr h="484950">
                <a:tc>
                  <a:txBody>
                    <a:bodyPr/>
                    <a:lstStyle/>
                    <a:p>
                      <a:pPr algn="ctr"/>
                      <a:r>
                        <a:rPr lang="en-US" altLang="zh-CN" dirty="0"/>
                        <a:t>80</a:t>
                      </a:r>
                      <a:endParaRPr lang="zh-CN" altLang="en-US" dirty="0"/>
                    </a:p>
                  </a:txBody>
                  <a:tcPr anchor="ctr"/>
                </a:tc>
                <a:tc>
                  <a:txBody>
                    <a:bodyPr/>
                    <a:lstStyle/>
                    <a:p>
                      <a:pPr algn="ctr"/>
                      <a:r>
                        <a:rPr lang="en-US" altLang="zh-CN" dirty="0"/>
                        <a:t>0.48</a:t>
                      </a:r>
                      <a:endParaRPr lang="zh-CN" altLang="en-US" dirty="0"/>
                    </a:p>
                  </a:txBody>
                  <a:tcPr anchor="ctr"/>
                </a:tc>
                <a:tc>
                  <a:txBody>
                    <a:bodyPr/>
                    <a:lstStyle/>
                    <a:p>
                      <a:pPr algn="ctr"/>
                      <a:r>
                        <a:rPr lang="en-US" altLang="zh-CN" dirty="0"/>
                        <a:t>6.67</a:t>
                      </a:r>
                      <a:endParaRPr lang="zh-CN" altLang="en-US" dirty="0"/>
                    </a:p>
                  </a:txBody>
                  <a:tcPr anchor="ctr"/>
                </a:tc>
                <a:extLst>
                  <a:ext uri="{0D108BD9-81ED-4DB2-BD59-A6C34878D82A}">
                    <a16:rowId xmlns:a16="http://schemas.microsoft.com/office/drawing/2014/main" val="3755136576"/>
                  </a:ext>
                </a:extLst>
              </a:tr>
            </a:tbl>
          </a:graphicData>
        </a:graphic>
      </p:graphicFrame>
      <p:sp>
        <p:nvSpPr>
          <p:cNvPr id="5" name="灯片编号占位符 4">
            <a:extLst>
              <a:ext uri="{FF2B5EF4-FFF2-40B4-BE49-F238E27FC236}">
                <a16:creationId xmlns:a16="http://schemas.microsoft.com/office/drawing/2014/main" id="{B3A85AFB-36AA-518A-4B1B-71A4625D3523}"/>
              </a:ext>
            </a:extLst>
          </p:cNvPr>
          <p:cNvSpPr>
            <a:spLocks noGrp="1"/>
          </p:cNvSpPr>
          <p:nvPr>
            <p:ph type="sldNum" sz="quarter" idx="12"/>
          </p:nvPr>
        </p:nvSpPr>
        <p:spPr/>
        <p:txBody>
          <a:bodyPr/>
          <a:lstStyle/>
          <a:p>
            <a:fld id="{49AE70B2-8BF9-45C0-BB95-33D1B9D3A854}" type="slidenum">
              <a:rPr lang="zh-CN" altLang="en-US" smtClean="0"/>
              <a:t>9</a:t>
            </a:fld>
            <a:endParaRPr lang="zh-CN" altLang="en-US" dirty="0"/>
          </a:p>
        </p:txBody>
      </p:sp>
      <p:grpSp>
        <p:nvGrpSpPr>
          <p:cNvPr id="35" name="组合 34">
            <a:extLst>
              <a:ext uri="{FF2B5EF4-FFF2-40B4-BE49-F238E27FC236}">
                <a16:creationId xmlns:a16="http://schemas.microsoft.com/office/drawing/2014/main" id="{796EB348-445C-9710-CC62-0BE2A5013EE2}"/>
              </a:ext>
            </a:extLst>
          </p:cNvPr>
          <p:cNvGrpSpPr/>
          <p:nvPr/>
        </p:nvGrpSpPr>
        <p:grpSpPr>
          <a:xfrm>
            <a:off x="642681" y="1222311"/>
            <a:ext cx="7165933" cy="3026883"/>
            <a:chOff x="0" y="0"/>
            <a:chExt cx="5188481" cy="2191924"/>
          </a:xfrm>
        </p:grpSpPr>
        <p:pic>
          <p:nvPicPr>
            <p:cNvPr id="36" name="图片 35">
              <a:extLst>
                <a:ext uri="{FF2B5EF4-FFF2-40B4-BE49-F238E27FC236}">
                  <a16:creationId xmlns:a16="http://schemas.microsoft.com/office/drawing/2014/main" id="{D6B5F606-A890-EB9A-C311-C1837049656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2842107" cy="2191924"/>
            </a:xfrm>
            <a:prstGeom prst="rect">
              <a:avLst/>
            </a:prstGeom>
          </p:spPr>
        </p:pic>
        <p:pic>
          <p:nvPicPr>
            <p:cNvPr id="37" name="图片 36">
              <a:extLst>
                <a:ext uri="{FF2B5EF4-FFF2-40B4-BE49-F238E27FC236}">
                  <a16:creationId xmlns:a16="http://schemas.microsoft.com/office/drawing/2014/main" id="{A43D7F34-E0D2-4034-3189-800F362D15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904201" y="144016"/>
              <a:ext cx="2284280" cy="2047908"/>
            </a:xfrm>
            <a:prstGeom prst="rect">
              <a:avLst/>
            </a:prstGeom>
          </p:spPr>
        </p:pic>
        <p:sp>
          <p:nvSpPr>
            <p:cNvPr id="38" name="文本框 66">
              <a:extLst>
                <a:ext uri="{FF2B5EF4-FFF2-40B4-BE49-F238E27FC236}">
                  <a16:creationId xmlns:a16="http://schemas.microsoft.com/office/drawing/2014/main" id="{FDFD416B-C303-511F-CCCA-E3944C658102}"/>
                </a:ext>
              </a:extLst>
            </p:cNvPr>
            <p:cNvSpPr txBox="1"/>
            <p:nvPr/>
          </p:nvSpPr>
          <p:spPr>
            <a:xfrm>
              <a:off x="381102" y="160969"/>
              <a:ext cx="431800" cy="487680"/>
            </a:xfrm>
            <a:prstGeom prst="rect">
              <a:avLst/>
            </a:prstGeom>
            <a:noFill/>
          </p:spPr>
          <p:txBody>
            <a:bodyPr wrap="square" rtlCol="0">
              <a:spAutoFit/>
            </a:bodyPr>
            <a:lstStyle/>
            <a:p>
              <a:pPr algn="just" fontAlgn="base">
                <a:buNone/>
              </a:pPr>
              <a:r>
                <a:rPr lang="en-US" sz="1400" kern="12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0" name="文本框 68">
              <a:extLst>
                <a:ext uri="{FF2B5EF4-FFF2-40B4-BE49-F238E27FC236}">
                  <a16:creationId xmlns:a16="http://schemas.microsoft.com/office/drawing/2014/main" id="{A282B78F-654E-5D73-CD9F-BC259F68BD19}"/>
                </a:ext>
              </a:extLst>
            </p:cNvPr>
            <p:cNvSpPr txBox="1"/>
            <p:nvPr/>
          </p:nvSpPr>
          <p:spPr>
            <a:xfrm>
              <a:off x="3162813" y="160969"/>
              <a:ext cx="432435" cy="487680"/>
            </a:xfrm>
            <a:prstGeom prst="rect">
              <a:avLst/>
            </a:prstGeom>
            <a:noFill/>
          </p:spPr>
          <p:txBody>
            <a:bodyPr wrap="square" rtlCol="0">
              <a:spAutoFit/>
            </a:bodyPr>
            <a:lstStyle/>
            <a:p>
              <a:pPr algn="just" fontAlgn="base">
                <a:buNone/>
              </a:pPr>
              <a:r>
                <a:rPr lang="en-US" sz="1400" kern="12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(b)</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grpSp>
    </p:spTree>
    <p:custDataLst>
      <p:tags r:id="rId1"/>
    </p:custDataLst>
    <p:extLst>
      <p:ext uri="{BB962C8B-B14F-4D97-AF65-F5344CB8AC3E}">
        <p14:creationId xmlns:p14="http://schemas.microsoft.com/office/powerpoint/2010/main" val="4117872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8C2700-1807-5C9E-4554-CD342C421A2E}"/>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5055FBAC-A46F-226C-381C-0968FD3746B9}"/>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854EDEA1-D09E-15C2-3B3B-751153B16EE2}"/>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DCEC3E4E-AFF0-0187-22A8-11F64BD8716A}"/>
              </a:ext>
            </a:extLst>
          </p:cNvPr>
          <p:cNvCxnSpPr>
            <a:cxnSpLocks/>
          </p:cNvCxnSpPr>
          <p:nvPr/>
        </p:nvCxnSpPr>
        <p:spPr>
          <a:xfrm>
            <a:off x="5921404" y="640271"/>
            <a:ext cx="6087716"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A13CF6EA-78A2-82DE-F9F4-4D1758443147}"/>
              </a:ext>
            </a:extLst>
          </p:cNvPr>
          <p:cNvSpPr>
            <a:spLocks noGrp="1"/>
          </p:cNvSpPr>
          <p:nvPr>
            <p:custDataLst>
              <p:tags r:id="rId3"/>
            </p:custDataLst>
          </p:nvPr>
        </p:nvSpPr>
        <p:spPr>
          <a:xfrm>
            <a:off x="1883218" y="231267"/>
            <a:ext cx="3947414" cy="835660"/>
          </a:xfrm>
          <a:prstGeom prst="rect">
            <a:avLst/>
          </a:prstGeom>
        </p:spPr>
        <p:txBody>
          <a:bodyPr vert="horz" lIns="90170" tIns="46990" rIns="90170" bIns="46990" rtlCol="0" anchor="ctr" anchorCtr="0">
            <a:normAutofit fontScale="92500"/>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800" dirty="0">
                <a:solidFill>
                  <a:schemeClr val="tx1">
                    <a:lumMod val="65000"/>
                    <a:lumOff val="35000"/>
                  </a:schemeClr>
                </a:solidFill>
              </a:rPr>
              <a:t>影响因素：泵浦光脉宽</a:t>
            </a:r>
            <a:endParaRPr lang="zh-CN" altLang="en-US" sz="2800" dirty="0">
              <a:solidFill>
                <a:schemeClr val="tx1">
                  <a:lumMod val="65000"/>
                  <a:lumOff val="35000"/>
                </a:schemeClr>
              </a:solidFill>
              <a:ea typeface="微软雅黑" panose="020B0503020204020204" pitchFamily="34" charset="-122"/>
            </a:endParaRPr>
          </a:p>
        </p:txBody>
      </p:sp>
      <p:grpSp>
        <p:nvGrpSpPr>
          <p:cNvPr id="15" name="组合 14">
            <a:extLst>
              <a:ext uri="{FF2B5EF4-FFF2-40B4-BE49-F238E27FC236}">
                <a16:creationId xmlns:a16="http://schemas.microsoft.com/office/drawing/2014/main" id="{A88D8E9A-9C97-D24F-A78F-87EDB0604CF4}"/>
              </a:ext>
            </a:extLst>
          </p:cNvPr>
          <p:cNvGrpSpPr/>
          <p:nvPr/>
        </p:nvGrpSpPr>
        <p:grpSpPr>
          <a:xfrm>
            <a:off x="1447050" y="4769942"/>
            <a:ext cx="9407874" cy="1676577"/>
            <a:chOff x="1591830" y="4846142"/>
            <a:chExt cx="9407874" cy="1676577"/>
          </a:xfrm>
        </p:grpSpPr>
        <p:sp>
          <p:nvSpPr>
            <p:cNvPr id="9" name="矩形 8">
              <a:extLst>
                <a:ext uri="{FF2B5EF4-FFF2-40B4-BE49-F238E27FC236}">
                  <a16:creationId xmlns:a16="http://schemas.microsoft.com/office/drawing/2014/main" id="{1FEB7BD2-52BD-72F2-7717-240792B5E3C7}"/>
                </a:ext>
              </a:extLst>
            </p:cNvPr>
            <p:cNvSpPr/>
            <p:nvPr/>
          </p:nvSpPr>
          <p:spPr>
            <a:xfrm>
              <a:off x="1591830" y="4846142"/>
              <a:ext cx="9407874" cy="1676577"/>
            </a:xfrm>
            <a:prstGeom prst="rect">
              <a:avLst/>
            </a:prstGeom>
            <a:solidFill>
              <a:srgbClr val="FFF3FF"/>
            </a:solidFill>
            <a:ln w="57150">
              <a:solidFill>
                <a:srgbClr val="8C4B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7D707C13-022E-616B-301B-409D539BDCA7}"/>
                </a:ext>
              </a:extLst>
            </p:cNvPr>
            <p:cNvSpPr txBox="1"/>
            <p:nvPr/>
          </p:nvSpPr>
          <p:spPr>
            <a:xfrm>
              <a:off x="1882128" y="4995887"/>
              <a:ext cx="9007602" cy="1393330"/>
            </a:xfrm>
            <a:prstGeom prst="rect">
              <a:avLst/>
            </a:prstGeom>
            <a:noFill/>
          </p:spPr>
          <p:txBody>
            <a:bodyPr wrap="square" rtlCol="0">
              <a:spAutoFit/>
            </a:bodyPr>
            <a:lstStyle/>
            <a:p>
              <a:pPr marL="285750" indent="-285750">
                <a:lnSpc>
                  <a:spcPct val="120000"/>
                </a:lnSpc>
                <a:buFont typeface="Wingdings" panose="05000000000000000000" pitchFamily="2" charset="2"/>
                <a:buChar char="l"/>
              </a:pPr>
              <a:r>
                <a:rPr lang="zh-CN" altLang="en-US" b="1" dirty="0"/>
                <a:t>随着泵浦光展宽，太赫兹时域峰峰值显著降低，频谱上则表现为工作带宽急剧下降</a:t>
              </a:r>
              <a:endParaRPr lang="en-US" altLang="zh-CN" b="1" dirty="0"/>
            </a:p>
            <a:p>
              <a:pPr marL="285750" indent="-285750">
                <a:lnSpc>
                  <a:spcPct val="120000"/>
                </a:lnSpc>
                <a:buFont typeface="Wingdings" panose="05000000000000000000" pitchFamily="2" charset="2"/>
                <a:buChar char="l"/>
              </a:pPr>
              <a:endParaRPr lang="en-US" altLang="zh-CN" dirty="0"/>
            </a:p>
            <a:p>
              <a:pPr marL="285750" indent="-285750">
                <a:lnSpc>
                  <a:spcPct val="120000"/>
                </a:lnSpc>
                <a:buFont typeface="Wingdings" panose="05000000000000000000" pitchFamily="2" charset="2"/>
                <a:buChar char="l"/>
              </a:pPr>
              <a:r>
                <a:rPr lang="zh-CN" altLang="en-US" b="1" dirty="0"/>
                <a:t>在太赫兹时域光谱系统中，相比材料载流子寿命和天线偶极子臂长，泵浦光脉宽对太赫兹时域峰峰值强度和频谱属性影响更为显著</a:t>
              </a:r>
            </a:p>
          </p:txBody>
        </p:sp>
      </p:grpSp>
      <p:sp>
        <p:nvSpPr>
          <p:cNvPr id="4" name="灯片编号占位符 3">
            <a:extLst>
              <a:ext uri="{FF2B5EF4-FFF2-40B4-BE49-F238E27FC236}">
                <a16:creationId xmlns:a16="http://schemas.microsoft.com/office/drawing/2014/main" id="{9BF3BF0C-C339-8190-B599-23123D2E9BE2}"/>
              </a:ext>
            </a:extLst>
          </p:cNvPr>
          <p:cNvSpPr>
            <a:spLocks noGrp="1"/>
          </p:cNvSpPr>
          <p:nvPr>
            <p:ph type="sldNum" sz="quarter" idx="12"/>
          </p:nvPr>
        </p:nvSpPr>
        <p:spPr/>
        <p:txBody>
          <a:bodyPr/>
          <a:lstStyle/>
          <a:p>
            <a:fld id="{49AE70B2-8BF9-45C0-BB95-33D1B9D3A854}" type="slidenum">
              <a:rPr lang="zh-CN" altLang="en-US" smtClean="0"/>
              <a:t>10</a:t>
            </a:fld>
            <a:endParaRPr lang="zh-CN" altLang="en-US" dirty="0"/>
          </a:p>
        </p:txBody>
      </p:sp>
      <p:grpSp>
        <p:nvGrpSpPr>
          <p:cNvPr id="6" name="组合 5">
            <a:extLst>
              <a:ext uri="{FF2B5EF4-FFF2-40B4-BE49-F238E27FC236}">
                <a16:creationId xmlns:a16="http://schemas.microsoft.com/office/drawing/2014/main" id="{3AC577BA-5388-DB5E-0D96-37B2C29D625A}"/>
              </a:ext>
            </a:extLst>
          </p:cNvPr>
          <p:cNvGrpSpPr/>
          <p:nvPr/>
        </p:nvGrpSpPr>
        <p:grpSpPr>
          <a:xfrm>
            <a:off x="1851130" y="1143372"/>
            <a:ext cx="8373916" cy="3372184"/>
            <a:chOff x="0" y="0"/>
            <a:chExt cx="5201407" cy="2094737"/>
          </a:xfrm>
        </p:grpSpPr>
        <p:pic>
          <p:nvPicPr>
            <p:cNvPr id="7" name="图片 6">
              <a:extLst>
                <a:ext uri="{FF2B5EF4-FFF2-40B4-BE49-F238E27FC236}">
                  <a16:creationId xmlns:a16="http://schemas.microsoft.com/office/drawing/2014/main" id="{4AD251F8-90FD-3CD8-7F3B-C3FAF27D03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0"/>
              <a:ext cx="2749613" cy="2094737"/>
            </a:xfrm>
            <a:prstGeom prst="rect">
              <a:avLst/>
            </a:prstGeom>
          </p:spPr>
        </p:pic>
        <p:pic>
          <p:nvPicPr>
            <p:cNvPr id="8" name="图片 7">
              <a:extLst>
                <a:ext uri="{FF2B5EF4-FFF2-40B4-BE49-F238E27FC236}">
                  <a16:creationId xmlns:a16="http://schemas.microsoft.com/office/drawing/2014/main" id="{014F1630-534D-7B45-96A9-A607621D7C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64893" y="0"/>
              <a:ext cx="2336514" cy="2094737"/>
            </a:xfrm>
            <a:prstGeom prst="rect">
              <a:avLst/>
            </a:prstGeom>
          </p:spPr>
        </p:pic>
        <p:sp>
          <p:nvSpPr>
            <p:cNvPr id="10" name="文本框 84">
              <a:extLst>
                <a:ext uri="{FF2B5EF4-FFF2-40B4-BE49-F238E27FC236}">
                  <a16:creationId xmlns:a16="http://schemas.microsoft.com/office/drawing/2014/main" id="{FDF40E07-0267-C2CB-ECE0-7D88323D56E6}"/>
                </a:ext>
              </a:extLst>
            </p:cNvPr>
            <p:cNvSpPr txBox="1"/>
            <p:nvPr/>
          </p:nvSpPr>
          <p:spPr>
            <a:xfrm>
              <a:off x="472833" y="75169"/>
              <a:ext cx="431800" cy="487680"/>
            </a:xfrm>
            <a:prstGeom prst="rect">
              <a:avLst/>
            </a:prstGeom>
            <a:noFill/>
          </p:spPr>
          <p:txBody>
            <a:bodyPr wrap="square" rtlCol="0">
              <a:spAutoFit/>
            </a:bodyPr>
            <a:lstStyle/>
            <a:p>
              <a:pPr algn="just" fontAlgn="base">
                <a:buNone/>
              </a:pPr>
              <a:r>
                <a:rPr lang="en-US" sz="1400" kern="12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1" name="文本框 86">
              <a:extLst>
                <a:ext uri="{FF2B5EF4-FFF2-40B4-BE49-F238E27FC236}">
                  <a16:creationId xmlns:a16="http://schemas.microsoft.com/office/drawing/2014/main" id="{1E76703F-FA50-DFF0-68E2-B2063F33DA53}"/>
                </a:ext>
              </a:extLst>
            </p:cNvPr>
            <p:cNvSpPr txBox="1"/>
            <p:nvPr/>
          </p:nvSpPr>
          <p:spPr>
            <a:xfrm>
              <a:off x="3128552" y="64296"/>
              <a:ext cx="432435" cy="487680"/>
            </a:xfrm>
            <a:prstGeom prst="rect">
              <a:avLst/>
            </a:prstGeom>
            <a:noFill/>
          </p:spPr>
          <p:txBody>
            <a:bodyPr wrap="square" rtlCol="0">
              <a:spAutoFit/>
            </a:bodyPr>
            <a:lstStyle/>
            <a:p>
              <a:pPr algn="just" fontAlgn="base">
                <a:buNone/>
              </a:pPr>
              <a:r>
                <a:rPr lang="en-US" sz="1400" kern="120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(b)</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grpSp>
    </p:spTree>
    <p:custDataLst>
      <p:tags r:id="rId1"/>
    </p:custDataLst>
    <p:extLst>
      <p:ext uri="{BB962C8B-B14F-4D97-AF65-F5344CB8AC3E}">
        <p14:creationId xmlns:p14="http://schemas.microsoft.com/office/powerpoint/2010/main" val="41079226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602FF-3E10-6F32-8381-2B065DF53C5F}"/>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4B02B754-46FC-D7AD-5804-41BCE4234279}"/>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8E405A9A-88D6-7B85-064F-E187790F8FA6}"/>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BD73C23A-C87E-BFB2-7000-D8AC051AC036}"/>
              </a:ext>
            </a:extLst>
          </p:cNvPr>
          <p:cNvCxnSpPr>
            <a:cxnSpLocks/>
          </p:cNvCxnSpPr>
          <p:nvPr/>
        </p:nvCxnSpPr>
        <p:spPr>
          <a:xfrm>
            <a:off x="5204460" y="640271"/>
            <a:ext cx="6804660"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sp>
        <p:nvSpPr>
          <p:cNvPr id="3" name="标题 12">
            <a:extLst>
              <a:ext uri="{FF2B5EF4-FFF2-40B4-BE49-F238E27FC236}">
                <a16:creationId xmlns:a16="http://schemas.microsoft.com/office/drawing/2014/main" id="{C7E2D406-EEFE-009F-2CC2-0F9EE80096ED}"/>
              </a:ext>
            </a:extLst>
          </p:cNvPr>
          <p:cNvSpPr>
            <a:spLocks noGrp="1"/>
          </p:cNvSpPr>
          <p:nvPr>
            <p:custDataLst>
              <p:tags r:id="rId3"/>
            </p:custDataLst>
          </p:nvPr>
        </p:nvSpPr>
        <p:spPr>
          <a:xfrm>
            <a:off x="1883218" y="231267"/>
            <a:ext cx="3947414"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600" dirty="0">
                <a:solidFill>
                  <a:schemeClr val="tx1">
                    <a:lumMod val="65000"/>
                    <a:lumOff val="35000"/>
                  </a:schemeClr>
                </a:solidFill>
              </a:rPr>
              <a:t>时域光谱采样实验</a:t>
            </a:r>
            <a:endParaRPr lang="zh-CN" altLang="en-US" sz="2600" dirty="0">
              <a:solidFill>
                <a:schemeClr val="tx1">
                  <a:lumMod val="65000"/>
                  <a:lumOff val="35000"/>
                </a:schemeClr>
              </a:solidFill>
              <a:ea typeface="微软雅黑" panose="020B0503020204020204" pitchFamily="34" charset="-122"/>
            </a:endParaRPr>
          </a:p>
        </p:txBody>
      </p:sp>
      <p:pic>
        <p:nvPicPr>
          <p:cNvPr id="7" name="图片 6">
            <a:extLst>
              <a:ext uri="{FF2B5EF4-FFF2-40B4-BE49-F238E27FC236}">
                <a16:creationId xmlns:a16="http://schemas.microsoft.com/office/drawing/2014/main" id="{AB2E2186-40A5-F62F-0719-B8AAF0FB7DA0}"/>
              </a:ext>
            </a:extLst>
          </p:cNvPr>
          <p:cNvPicPr>
            <a:picLocks noChangeAspect="1"/>
          </p:cNvPicPr>
          <p:nvPr/>
        </p:nvPicPr>
        <p:blipFill>
          <a:blip r:embed="rId6"/>
          <a:stretch>
            <a:fillRect/>
          </a:stretch>
        </p:blipFill>
        <p:spPr>
          <a:xfrm>
            <a:off x="469136" y="1145636"/>
            <a:ext cx="2828163" cy="1557939"/>
          </a:xfrm>
          <a:prstGeom prst="rect">
            <a:avLst/>
          </a:prstGeom>
        </p:spPr>
      </p:pic>
      <p:pic>
        <p:nvPicPr>
          <p:cNvPr id="10" name="图片 9">
            <a:extLst>
              <a:ext uri="{FF2B5EF4-FFF2-40B4-BE49-F238E27FC236}">
                <a16:creationId xmlns:a16="http://schemas.microsoft.com/office/drawing/2014/main" id="{6E38528E-1C85-865A-9AC9-E675A205C6BC}"/>
              </a:ext>
            </a:extLst>
          </p:cNvPr>
          <p:cNvPicPr>
            <a:picLocks noChangeAspect="1"/>
          </p:cNvPicPr>
          <p:nvPr/>
        </p:nvPicPr>
        <p:blipFill>
          <a:blip r:embed="rId7"/>
          <a:stretch>
            <a:fillRect/>
          </a:stretch>
        </p:blipFill>
        <p:spPr>
          <a:xfrm>
            <a:off x="3145704" y="1126416"/>
            <a:ext cx="1853580" cy="1557939"/>
          </a:xfrm>
          <a:prstGeom prst="rect">
            <a:avLst/>
          </a:prstGeom>
        </p:spPr>
      </p:pic>
      <p:grpSp>
        <p:nvGrpSpPr>
          <p:cNvPr id="24" name="组合 23">
            <a:extLst>
              <a:ext uri="{FF2B5EF4-FFF2-40B4-BE49-F238E27FC236}">
                <a16:creationId xmlns:a16="http://schemas.microsoft.com/office/drawing/2014/main" id="{3778EBA6-4D77-CA80-F104-8E34EA231443}"/>
              </a:ext>
            </a:extLst>
          </p:cNvPr>
          <p:cNvGrpSpPr/>
          <p:nvPr/>
        </p:nvGrpSpPr>
        <p:grpSpPr>
          <a:xfrm>
            <a:off x="797025" y="3141580"/>
            <a:ext cx="3765139" cy="3053187"/>
            <a:chOff x="686159" y="3289008"/>
            <a:chExt cx="3765139" cy="3053187"/>
          </a:xfrm>
        </p:grpSpPr>
        <p:grpSp>
          <p:nvGrpSpPr>
            <p:cNvPr id="11" name="组合 10">
              <a:extLst>
                <a:ext uri="{FF2B5EF4-FFF2-40B4-BE49-F238E27FC236}">
                  <a16:creationId xmlns:a16="http://schemas.microsoft.com/office/drawing/2014/main" id="{A4547C92-0466-6894-E6F6-7774C55C0568}"/>
                </a:ext>
              </a:extLst>
            </p:cNvPr>
            <p:cNvGrpSpPr/>
            <p:nvPr/>
          </p:nvGrpSpPr>
          <p:grpSpPr>
            <a:xfrm>
              <a:off x="686159" y="3289008"/>
              <a:ext cx="3765139" cy="1447856"/>
              <a:chOff x="7715515" y="3307649"/>
              <a:chExt cx="4187979" cy="1610457"/>
            </a:xfrm>
          </p:grpSpPr>
          <p:pic>
            <p:nvPicPr>
              <p:cNvPr id="12" name="图片 11">
                <a:extLst>
                  <a:ext uri="{FF2B5EF4-FFF2-40B4-BE49-F238E27FC236}">
                    <a16:creationId xmlns:a16="http://schemas.microsoft.com/office/drawing/2014/main" id="{12A42A6B-852B-5FC0-6D5A-3C9E62CCB61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41687" y="3390075"/>
                <a:ext cx="1961807" cy="1471355"/>
              </a:xfrm>
              <a:prstGeom prst="rect">
                <a:avLst/>
              </a:prstGeom>
            </p:spPr>
          </p:pic>
          <p:pic>
            <p:nvPicPr>
              <p:cNvPr id="14" name="图片 13">
                <a:extLst>
                  <a:ext uri="{FF2B5EF4-FFF2-40B4-BE49-F238E27FC236}">
                    <a16:creationId xmlns:a16="http://schemas.microsoft.com/office/drawing/2014/main" id="{72C3B5E3-3487-9AD2-F991-17509B83BD8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15515" y="3307649"/>
                <a:ext cx="2147275" cy="1610457"/>
              </a:xfrm>
              <a:prstGeom prst="rect">
                <a:avLst/>
              </a:prstGeom>
            </p:spPr>
          </p:pic>
          <p:sp>
            <p:nvSpPr>
              <p:cNvPr id="16" name="椭圆 15">
                <a:extLst>
                  <a:ext uri="{FF2B5EF4-FFF2-40B4-BE49-F238E27FC236}">
                    <a16:creationId xmlns:a16="http://schemas.microsoft.com/office/drawing/2014/main" id="{C263E6EF-D85E-624E-649C-4A415C34C31F}"/>
                  </a:ext>
                </a:extLst>
              </p:cNvPr>
              <p:cNvSpPr/>
              <p:nvPr/>
            </p:nvSpPr>
            <p:spPr>
              <a:xfrm>
                <a:off x="8109196" y="3960715"/>
                <a:ext cx="185145" cy="210504"/>
              </a:xfrm>
              <a:prstGeom prst="ellipse">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a:extLst>
                  <a:ext uri="{FF2B5EF4-FFF2-40B4-BE49-F238E27FC236}">
                    <a16:creationId xmlns:a16="http://schemas.microsoft.com/office/drawing/2014/main" id="{1F7680D6-75C9-4AC8-6844-947F2D7D202F}"/>
                  </a:ext>
                </a:extLst>
              </p:cNvPr>
              <p:cNvSpPr/>
              <p:nvPr/>
            </p:nvSpPr>
            <p:spPr>
              <a:xfrm>
                <a:off x="10368033" y="3738191"/>
                <a:ext cx="1237522" cy="596009"/>
              </a:xfrm>
              <a:prstGeom prst="roundRect">
                <a:avLst/>
              </a:prstGeom>
              <a:noFill/>
              <a:ln>
                <a:solidFill>
                  <a:srgbClr val="FF0000"/>
                </a:solidFill>
                <a:prstDash val="lgDashDot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a:extLst>
                  <a:ext uri="{FF2B5EF4-FFF2-40B4-BE49-F238E27FC236}">
                    <a16:creationId xmlns:a16="http://schemas.microsoft.com/office/drawing/2014/main" id="{915FCE6A-8BBE-BE22-05FA-D92A4EFD97FD}"/>
                  </a:ext>
                </a:extLst>
              </p:cNvPr>
              <p:cNvCxnSpPr>
                <a:cxnSpLocks/>
              </p:cNvCxnSpPr>
              <p:nvPr/>
            </p:nvCxnSpPr>
            <p:spPr>
              <a:xfrm>
                <a:off x="8294341" y="4065967"/>
                <a:ext cx="2147276" cy="26823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a16="http://schemas.microsoft.com/office/drawing/2014/main" id="{B6527CD5-0CC6-048F-0284-3B87D06FE343}"/>
                  </a:ext>
                </a:extLst>
              </p:cNvPr>
              <p:cNvCxnSpPr>
                <a:cxnSpLocks/>
                <a:stCxn id="16" idx="6"/>
              </p:cNvCxnSpPr>
              <p:nvPr/>
            </p:nvCxnSpPr>
            <p:spPr>
              <a:xfrm flipV="1">
                <a:off x="8294342" y="3738191"/>
                <a:ext cx="2147275" cy="3277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20" name="图片 19">
              <a:extLst>
                <a:ext uri="{FF2B5EF4-FFF2-40B4-BE49-F238E27FC236}">
                  <a16:creationId xmlns:a16="http://schemas.microsoft.com/office/drawing/2014/main" id="{6E08822F-96F8-6B1E-2C73-22D92861D78F}"/>
                </a:ext>
              </a:extLst>
            </p:cNvPr>
            <p:cNvPicPr>
              <a:picLocks noChangeAspect="1"/>
            </p:cNvPicPr>
            <p:nvPr/>
          </p:nvPicPr>
          <p:blipFill>
            <a:blip r:embed="rId10"/>
            <a:stretch>
              <a:fillRect/>
            </a:stretch>
          </p:blipFill>
          <p:spPr>
            <a:xfrm>
              <a:off x="727635" y="4936921"/>
              <a:ext cx="1847522" cy="1370740"/>
            </a:xfrm>
            <a:prstGeom prst="rect">
              <a:avLst/>
            </a:prstGeom>
          </p:spPr>
        </p:pic>
        <p:pic>
          <p:nvPicPr>
            <p:cNvPr id="21" name="图片 20">
              <a:extLst>
                <a:ext uri="{FF2B5EF4-FFF2-40B4-BE49-F238E27FC236}">
                  <a16:creationId xmlns:a16="http://schemas.microsoft.com/office/drawing/2014/main" id="{8BA85FCD-F94C-7A9F-E91D-414F5DAC3E25}"/>
                </a:ext>
              </a:extLst>
            </p:cNvPr>
            <p:cNvPicPr>
              <a:picLocks noChangeAspect="1"/>
            </p:cNvPicPr>
            <p:nvPr/>
          </p:nvPicPr>
          <p:blipFill>
            <a:blip r:embed="rId11" cstate="print">
              <a:extLst>
                <a:ext uri="{28A0092B-C50C-407E-A947-70E740481C1C}">
                  <a14:useLocalDpi xmlns:a14="http://schemas.microsoft.com/office/drawing/2010/main" val="0"/>
                </a:ext>
              </a:extLst>
            </a:blip>
            <a:srcRect l="13624" t="18345" r="18210" b="41939"/>
            <a:stretch/>
          </p:blipFill>
          <p:spPr>
            <a:xfrm>
              <a:off x="2928307" y="4893667"/>
              <a:ext cx="1397689" cy="1448528"/>
            </a:xfrm>
            <a:prstGeom prst="rect">
              <a:avLst/>
            </a:prstGeom>
          </p:spPr>
        </p:pic>
      </p:grpSp>
      <p:sp>
        <p:nvSpPr>
          <p:cNvPr id="23" name="文本框 22">
            <a:extLst>
              <a:ext uri="{FF2B5EF4-FFF2-40B4-BE49-F238E27FC236}">
                <a16:creationId xmlns:a16="http://schemas.microsoft.com/office/drawing/2014/main" id="{6BF3CE6B-3A22-D065-B120-EFED86E5EBAB}"/>
              </a:ext>
            </a:extLst>
          </p:cNvPr>
          <p:cNvSpPr txBox="1"/>
          <p:nvPr/>
        </p:nvSpPr>
        <p:spPr>
          <a:xfrm>
            <a:off x="495014" y="2760758"/>
            <a:ext cx="4560964" cy="246221"/>
          </a:xfrm>
          <a:prstGeom prst="rect">
            <a:avLst/>
          </a:prstGeom>
          <a:noFill/>
        </p:spPr>
        <p:txBody>
          <a:bodyPr wrap="square" rtlCol="0">
            <a:spAutoFit/>
          </a:bodyPr>
          <a:lstStyle/>
          <a:p>
            <a:pPr algn="ctr"/>
            <a:r>
              <a:rPr lang="en-US" altLang="zh-CN" sz="1000" dirty="0"/>
              <a:t>Figure 7 ErAs : InGaAs superlattice photoconductive materials grown by MBE</a:t>
            </a:r>
            <a:endParaRPr lang="zh-CN" altLang="en-US" sz="1000" dirty="0"/>
          </a:p>
        </p:txBody>
      </p:sp>
      <p:sp>
        <p:nvSpPr>
          <p:cNvPr id="28" name="文本框 27">
            <a:extLst>
              <a:ext uri="{FF2B5EF4-FFF2-40B4-BE49-F238E27FC236}">
                <a16:creationId xmlns:a16="http://schemas.microsoft.com/office/drawing/2014/main" id="{F21498D0-ACA8-36C0-8EDF-A70C1ADABB20}"/>
              </a:ext>
            </a:extLst>
          </p:cNvPr>
          <p:cNvSpPr txBox="1"/>
          <p:nvPr/>
        </p:nvSpPr>
        <p:spPr>
          <a:xfrm>
            <a:off x="569650" y="6337459"/>
            <a:ext cx="4232745" cy="246221"/>
          </a:xfrm>
          <a:prstGeom prst="rect">
            <a:avLst/>
          </a:prstGeom>
          <a:noFill/>
        </p:spPr>
        <p:txBody>
          <a:bodyPr wrap="square" rtlCol="0">
            <a:spAutoFit/>
          </a:bodyPr>
          <a:lstStyle/>
          <a:p>
            <a:pPr algn="ctr"/>
            <a:r>
              <a:rPr lang="en-US" altLang="zh-CN" sz="1000" dirty="0"/>
              <a:t>Figure 8 Fabricated and packaged H-type dipole antenna</a:t>
            </a:r>
            <a:endParaRPr lang="zh-CN" altLang="en-US" sz="1000" dirty="0"/>
          </a:p>
        </p:txBody>
      </p:sp>
      <p:pic>
        <p:nvPicPr>
          <p:cNvPr id="32" name="图片 31">
            <a:extLst>
              <a:ext uri="{FF2B5EF4-FFF2-40B4-BE49-F238E27FC236}">
                <a16:creationId xmlns:a16="http://schemas.microsoft.com/office/drawing/2014/main" id="{DCCA3179-3C3D-A15F-CBD5-03B228DA4E5F}"/>
              </a:ext>
            </a:extLst>
          </p:cNvPr>
          <p:cNvPicPr>
            <a:picLocks noChangeAspect="1"/>
          </p:cNvPicPr>
          <p:nvPr/>
        </p:nvPicPr>
        <p:blipFill>
          <a:blip r:embed="rId12" cstate="print">
            <a:extLst>
              <a:ext uri="{28A0092B-C50C-407E-A947-70E740481C1C}">
                <a14:useLocalDpi xmlns:a14="http://schemas.microsoft.com/office/drawing/2010/main" val="0"/>
              </a:ext>
            </a:extLst>
          </a:blip>
          <a:srcRect t="11491" b="17630"/>
          <a:stretch>
            <a:fillRect/>
          </a:stretch>
        </p:blipFill>
        <p:spPr>
          <a:xfrm>
            <a:off x="5754432" y="924896"/>
            <a:ext cx="5914820" cy="2272968"/>
          </a:xfrm>
          <a:prstGeom prst="rect">
            <a:avLst/>
          </a:prstGeom>
        </p:spPr>
      </p:pic>
      <p:sp>
        <p:nvSpPr>
          <p:cNvPr id="34" name="文本框 33">
            <a:extLst>
              <a:ext uri="{FF2B5EF4-FFF2-40B4-BE49-F238E27FC236}">
                <a16:creationId xmlns:a16="http://schemas.microsoft.com/office/drawing/2014/main" id="{103542A8-A841-F4AC-61D6-5118C33B23D0}"/>
              </a:ext>
            </a:extLst>
          </p:cNvPr>
          <p:cNvSpPr txBox="1"/>
          <p:nvPr/>
        </p:nvSpPr>
        <p:spPr>
          <a:xfrm>
            <a:off x="6543729" y="3236556"/>
            <a:ext cx="4232745" cy="246221"/>
          </a:xfrm>
          <a:prstGeom prst="rect">
            <a:avLst/>
          </a:prstGeom>
          <a:noFill/>
        </p:spPr>
        <p:txBody>
          <a:bodyPr wrap="square" rtlCol="0">
            <a:spAutoFit/>
          </a:bodyPr>
          <a:lstStyle/>
          <a:p>
            <a:pPr algn="ctr"/>
            <a:r>
              <a:rPr lang="en-US" altLang="zh-CN" sz="1000" dirty="0"/>
              <a:t>Figure 9 Fiber-coupled THz-TDS</a:t>
            </a:r>
            <a:endParaRPr lang="zh-CN" altLang="en-US" sz="1000" dirty="0"/>
          </a:p>
        </p:txBody>
      </p:sp>
      <mc:AlternateContent xmlns:mc="http://schemas.openxmlformats.org/markup-compatibility/2006" xmlns:a14="http://schemas.microsoft.com/office/drawing/2010/main">
        <mc:Choice Requires="a14">
          <p:graphicFrame>
            <p:nvGraphicFramePr>
              <p:cNvPr id="56" name="表格 55">
                <a:extLst>
                  <a:ext uri="{FF2B5EF4-FFF2-40B4-BE49-F238E27FC236}">
                    <a16:creationId xmlns:a16="http://schemas.microsoft.com/office/drawing/2014/main" id="{755506F7-7D2B-D340-19F2-B1C8A060B40A}"/>
                  </a:ext>
                </a:extLst>
              </p:cNvPr>
              <p:cNvGraphicFramePr>
                <a:graphicFrameLocks noGrp="1"/>
              </p:cNvGraphicFramePr>
              <p:nvPr>
                <p:extLst>
                  <p:ext uri="{D42A27DB-BD31-4B8C-83A1-F6EECF244321}">
                    <p14:modId xmlns:p14="http://schemas.microsoft.com/office/powerpoint/2010/main" val="2030090967"/>
                  </p:ext>
                </p:extLst>
              </p:nvPr>
            </p:nvGraphicFramePr>
            <p:xfrm>
              <a:off x="5371144" y="3702458"/>
              <a:ext cx="6577912" cy="1227647"/>
            </p:xfrm>
            <a:graphic>
              <a:graphicData uri="http://schemas.openxmlformats.org/drawingml/2006/table">
                <a:tbl>
                  <a:tblPr firstRow="1" bandRow="1">
                    <a:tableStyleId>{5C22544A-7EE6-4342-B048-85BDC9FD1C3A}</a:tableStyleId>
                  </a:tblPr>
                  <a:tblGrid>
                    <a:gridCol w="1644478">
                      <a:extLst>
                        <a:ext uri="{9D8B030D-6E8A-4147-A177-3AD203B41FA5}">
                          <a16:colId xmlns:a16="http://schemas.microsoft.com/office/drawing/2014/main" val="1433084945"/>
                        </a:ext>
                      </a:extLst>
                    </a:gridCol>
                    <a:gridCol w="1644478">
                      <a:extLst>
                        <a:ext uri="{9D8B030D-6E8A-4147-A177-3AD203B41FA5}">
                          <a16:colId xmlns:a16="http://schemas.microsoft.com/office/drawing/2014/main" val="2996679632"/>
                        </a:ext>
                      </a:extLst>
                    </a:gridCol>
                    <a:gridCol w="1644478">
                      <a:extLst>
                        <a:ext uri="{9D8B030D-6E8A-4147-A177-3AD203B41FA5}">
                          <a16:colId xmlns:a16="http://schemas.microsoft.com/office/drawing/2014/main" val="3583596153"/>
                        </a:ext>
                      </a:extLst>
                    </a:gridCol>
                    <a:gridCol w="1644478">
                      <a:extLst>
                        <a:ext uri="{9D8B030D-6E8A-4147-A177-3AD203B41FA5}">
                          <a16:colId xmlns:a16="http://schemas.microsoft.com/office/drawing/2014/main" val="4227055124"/>
                        </a:ext>
                      </a:extLst>
                    </a:gridCol>
                  </a:tblGrid>
                  <a:tr h="523793">
                    <a:tc>
                      <a:txBody>
                        <a:bodyPr/>
                        <a:lstStyle/>
                        <a:p>
                          <a:pPr algn="ctr"/>
                          <a:r>
                            <a:rPr lang="en-US" altLang="zh-CN" sz="1400" dirty="0"/>
                            <a:t>Material</a:t>
                          </a:r>
                          <a:endParaRPr lang="zh-CN" altLang="en-US" sz="1400" dirty="0"/>
                        </a:p>
                      </a:txBody>
                      <a:tcPr marL="111003" marR="111003" marT="55501" marB="55501" anchor="ctr"/>
                    </a:tc>
                    <a:tc>
                      <a:txBody>
                        <a:bodyPr/>
                        <a:lstStyle/>
                        <a:p>
                          <a:pPr algn="ctr"/>
                          <a:r>
                            <a:rPr lang="en-US" altLang="zh-CN" sz="1400" dirty="0"/>
                            <a:t>Thickness</a:t>
                          </a:r>
                        </a:p>
                        <a:p>
                          <a:pPr algn="ctr"/>
                          <a:r>
                            <a:rPr lang="en-US" altLang="zh-CN" sz="1400" dirty="0"/>
                            <a:t> (</a:t>
                          </a:r>
                          <a14:m>
                            <m:oMath xmlns:m="http://schemas.openxmlformats.org/officeDocument/2006/math">
                              <m:r>
                                <a:rPr lang="en-US" altLang="zh-CN" sz="1400" b="1" smtClean="0">
                                  <a:latin typeface="Cambria Math" panose="02040503050406030204" pitchFamily="18" charset="0"/>
                                </a:rPr>
                                <m:t>𝛍</m:t>
                              </m:r>
                              <m:r>
                                <a:rPr lang="en-US" altLang="zh-CN" sz="1400" b="1" smtClean="0">
                                  <a:latin typeface="Cambria Math" panose="02040503050406030204" pitchFamily="18" charset="0"/>
                                </a:rPr>
                                <m:t>𝐦</m:t>
                              </m:r>
                            </m:oMath>
                          </a14:m>
                          <a:r>
                            <a:rPr lang="en-US" altLang="zh-CN" sz="1400" dirty="0"/>
                            <a:t>)</a:t>
                          </a:r>
                          <a:endParaRPr lang="zh-CN" altLang="en-US" sz="1400" dirty="0"/>
                        </a:p>
                      </a:txBody>
                      <a:tcPr marL="111003" marR="111003" marT="55501" marB="55501" anchor="ctr"/>
                    </a:tc>
                    <a:tc>
                      <a:txBody>
                        <a:bodyPr/>
                        <a:lstStyle/>
                        <a:p>
                          <a:pPr algn="ctr"/>
                          <a:r>
                            <a:rPr lang="en-US" altLang="zh-CN" sz="1400" dirty="0"/>
                            <a:t>Resistance</a:t>
                          </a:r>
                        </a:p>
                        <a:p>
                          <a:pPr algn="ctr"/>
                          <a:r>
                            <a:rPr lang="en-US" altLang="zh-CN" sz="1400" dirty="0"/>
                            <a:t> (</a:t>
                          </a:r>
                          <a14:m>
                            <m:oMath xmlns:m="http://schemas.openxmlformats.org/officeDocument/2006/math">
                              <m:r>
                                <a:rPr lang="en-US" altLang="zh-CN" sz="1400" b="1" smtClean="0">
                                  <a:latin typeface="Cambria Math" panose="02040503050406030204" pitchFamily="18" charset="0"/>
                                </a:rPr>
                                <m:t>𝛀</m:t>
                              </m:r>
                              <m:r>
                                <a:rPr lang="en-US" altLang="zh-CN" sz="1400" b="1" smtClean="0">
                                  <a:latin typeface="Cambria Math" panose="02040503050406030204" pitchFamily="18" charset="0"/>
                                </a:rPr>
                                <m:t>⋅</m:t>
                              </m:r>
                              <m:r>
                                <a:rPr lang="en-US" altLang="zh-CN" sz="1400" b="1" smtClean="0">
                                  <a:latin typeface="Cambria Math" panose="02040503050406030204" pitchFamily="18" charset="0"/>
                                </a:rPr>
                                <m:t>𝐜𝐦</m:t>
                              </m:r>
                            </m:oMath>
                          </a14:m>
                          <a:r>
                            <a:rPr lang="en-US" altLang="zh-CN" sz="1400" dirty="0"/>
                            <a:t>)</a:t>
                          </a:r>
                          <a:endParaRPr lang="zh-CN" altLang="en-US" sz="1400" dirty="0"/>
                        </a:p>
                      </a:txBody>
                      <a:tcPr marL="111003" marR="111003" marT="55501" marB="55501" anchor="ctr"/>
                    </a:tc>
                    <a:tc>
                      <a:txBody>
                        <a:bodyPr/>
                        <a:lstStyle/>
                        <a:p>
                          <a:pPr algn="ctr"/>
                          <a:r>
                            <a:rPr lang="en-US" altLang="zh-CN" sz="1400" dirty="0"/>
                            <a:t>Mobility </a:t>
                          </a:r>
                        </a:p>
                        <a:p>
                          <a:pPr algn="ctr"/>
                          <a:r>
                            <a:rPr lang="en-US" altLang="zh-CN" sz="1400" dirty="0"/>
                            <a:t>(</a:t>
                          </a:r>
                          <a14:m>
                            <m:oMath xmlns:m="http://schemas.openxmlformats.org/officeDocument/2006/math">
                              <m:f>
                                <m:fPr>
                                  <m:ctrlPr>
                                    <a:rPr lang="en-US" altLang="zh-CN" sz="1400" b="1" smtClean="0">
                                      <a:latin typeface="Cambria Math" panose="02040503050406030204" pitchFamily="18" charset="0"/>
                                    </a:rPr>
                                  </m:ctrlPr>
                                </m:fPr>
                                <m:num>
                                  <m:r>
                                    <a:rPr lang="en-US" altLang="zh-CN" sz="1400" b="1" smtClean="0">
                                      <a:latin typeface="Cambria Math" panose="02040503050406030204" pitchFamily="18" charset="0"/>
                                    </a:rPr>
                                    <m:t>𝐜</m:t>
                                  </m:r>
                                  <m:sSup>
                                    <m:sSupPr>
                                      <m:ctrlPr>
                                        <a:rPr lang="en-US" altLang="zh-CN" sz="1400" b="1" smtClean="0">
                                          <a:latin typeface="Cambria Math" panose="02040503050406030204" pitchFamily="18" charset="0"/>
                                        </a:rPr>
                                      </m:ctrlPr>
                                    </m:sSupPr>
                                    <m:e>
                                      <m:r>
                                        <a:rPr lang="en-US" altLang="zh-CN" sz="1400" b="1" smtClean="0">
                                          <a:latin typeface="Cambria Math" panose="02040503050406030204" pitchFamily="18" charset="0"/>
                                        </a:rPr>
                                        <m:t>𝐦</m:t>
                                      </m:r>
                                    </m:e>
                                    <m:sup>
                                      <m:r>
                                        <a:rPr lang="en-US" altLang="zh-CN" sz="1400" b="1" smtClean="0">
                                          <a:latin typeface="Cambria Math" panose="02040503050406030204" pitchFamily="18" charset="0"/>
                                        </a:rPr>
                                        <m:t>𝟐</m:t>
                                      </m:r>
                                    </m:sup>
                                  </m:sSup>
                                </m:num>
                                <m:den>
                                  <m:r>
                                    <a:rPr lang="en-US" altLang="zh-CN" sz="1400" b="1" smtClean="0">
                                      <a:latin typeface="Cambria Math" panose="02040503050406030204" pitchFamily="18" charset="0"/>
                                    </a:rPr>
                                    <m:t>𝐕</m:t>
                                  </m:r>
                                  <m:r>
                                    <a:rPr lang="en-US" altLang="zh-CN" sz="1400" b="1" smtClean="0">
                                      <a:latin typeface="Cambria Math" panose="02040503050406030204" pitchFamily="18" charset="0"/>
                                    </a:rPr>
                                    <m:t>⋅</m:t>
                                  </m:r>
                                  <m:r>
                                    <a:rPr lang="en-US" altLang="zh-CN" sz="1400" b="1" smtClean="0">
                                      <a:latin typeface="Cambria Math" panose="02040503050406030204" pitchFamily="18" charset="0"/>
                                    </a:rPr>
                                    <m:t>𝐬</m:t>
                                  </m:r>
                                </m:den>
                              </m:f>
                            </m:oMath>
                          </a14:m>
                          <a:r>
                            <a:rPr lang="en-US" altLang="zh-CN" sz="1400" dirty="0"/>
                            <a:t>)</a:t>
                          </a:r>
                          <a:endParaRPr lang="zh-CN" altLang="en-US" sz="1400" dirty="0"/>
                        </a:p>
                      </a:txBody>
                      <a:tcPr marL="111003" marR="111003" marT="55501" marB="55501" anchor="ctr"/>
                    </a:tc>
                    <a:extLst>
                      <a:ext uri="{0D108BD9-81ED-4DB2-BD59-A6C34878D82A}">
                        <a16:rowId xmlns:a16="http://schemas.microsoft.com/office/drawing/2014/main" val="1309442965"/>
                      </a:ext>
                    </a:extLst>
                  </a:tr>
                  <a:tr h="563242">
                    <a:tc>
                      <a:txBody>
                        <a:bodyPr/>
                        <a:lstStyle/>
                        <a:p>
                          <a:pPr algn="ctr"/>
                          <a:r>
                            <a:rPr lang="en-US" altLang="zh-CN" sz="1400" dirty="0"/>
                            <a:t>InGaAs</a:t>
                          </a:r>
                          <a:endParaRPr lang="zh-CN" altLang="en-US" sz="1400" dirty="0"/>
                        </a:p>
                      </a:txBody>
                      <a:tcPr marL="111003" marR="111003" marT="55501" marB="55501" anchor="ctr"/>
                    </a:tc>
                    <a:tc>
                      <a:txBody>
                        <a:bodyPr/>
                        <a:lstStyle/>
                        <a:p>
                          <a:pPr algn="ctr"/>
                          <a:r>
                            <a:rPr lang="en-US" altLang="zh-CN" sz="1400" dirty="0"/>
                            <a:t>1.2</a:t>
                          </a:r>
                          <a:endParaRPr lang="zh-CN" altLang="en-US" sz="1400" dirty="0"/>
                        </a:p>
                      </a:txBody>
                      <a:tcPr marL="111003" marR="111003" marT="55501" marB="55501" anchor="ctr"/>
                    </a:tc>
                    <a:tc>
                      <a:txBody>
                        <a:bodyPr/>
                        <a:lstStyle/>
                        <a:p>
                          <a:pPr algn="ctr"/>
                          <a:r>
                            <a:rPr lang="en-US" altLang="zh-CN" sz="1400" dirty="0"/>
                            <a:t>254.233</a:t>
                          </a:r>
                          <a:endParaRPr lang="zh-CN" altLang="en-US" sz="1400" dirty="0"/>
                        </a:p>
                      </a:txBody>
                      <a:tcPr marL="111003" marR="111003" marT="55501" marB="55501" anchor="ctr"/>
                    </a:tc>
                    <a:tc>
                      <a:txBody>
                        <a:bodyPr/>
                        <a:lstStyle/>
                        <a:p>
                          <a:pPr algn="ctr"/>
                          <a:r>
                            <a:rPr lang="en-US" altLang="zh-CN" sz="1400" dirty="0"/>
                            <a:t>1701</a:t>
                          </a:r>
                          <a:endParaRPr lang="zh-CN" altLang="en-US" sz="1400" dirty="0"/>
                        </a:p>
                      </a:txBody>
                      <a:tcPr marL="111003" marR="111003" marT="55501" marB="55501" anchor="ctr"/>
                    </a:tc>
                    <a:extLst>
                      <a:ext uri="{0D108BD9-81ED-4DB2-BD59-A6C34878D82A}">
                        <a16:rowId xmlns:a16="http://schemas.microsoft.com/office/drawing/2014/main" val="2857197315"/>
                      </a:ext>
                    </a:extLst>
                  </a:tr>
                </a:tbl>
              </a:graphicData>
            </a:graphic>
          </p:graphicFrame>
        </mc:Choice>
        <mc:Fallback xmlns="">
          <p:graphicFrame>
            <p:nvGraphicFramePr>
              <p:cNvPr id="56" name="表格 55">
                <a:extLst>
                  <a:ext uri="{FF2B5EF4-FFF2-40B4-BE49-F238E27FC236}">
                    <a16:creationId xmlns:a16="http://schemas.microsoft.com/office/drawing/2014/main" id="{755506F7-7D2B-D340-19F2-B1C8A060B40A}"/>
                  </a:ext>
                </a:extLst>
              </p:cNvPr>
              <p:cNvGraphicFramePr>
                <a:graphicFrameLocks noGrp="1"/>
              </p:cNvGraphicFramePr>
              <p:nvPr>
                <p:extLst>
                  <p:ext uri="{D42A27DB-BD31-4B8C-83A1-F6EECF244321}">
                    <p14:modId xmlns:p14="http://schemas.microsoft.com/office/powerpoint/2010/main" val="2030090967"/>
                  </p:ext>
                </p:extLst>
              </p:nvPr>
            </p:nvGraphicFramePr>
            <p:xfrm>
              <a:off x="5371144" y="3702458"/>
              <a:ext cx="6577912" cy="1227647"/>
            </p:xfrm>
            <a:graphic>
              <a:graphicData uri="http://schemas.openxmlformats.org/drawingml/2006/table">
                <a:tbl>
                  <a:tblPr firstRow="1" bandRow="1">
                    <a:tableStyleId>{5C22544A-7EE6-4342-B048-85BDC9FD1C3A}</a:tableStyleId>
                  </a:tblPr>
                  <a:tblGrid>
                    <a:gridCol w="1644478">
                      <a:extLst>
                        <a:ext uri="{9D8B030D-6E8A-4147-A177-3AD203B41FA5}">
                          <a16:colId xmlns:a16="http://schemas.microsoft.com/office/drawing/2014/main" val="1433084945"/>
                        </a:ext>
                      </a:extLst>
                    </a:gridCol>
                    <a:gridCol w="1644478">
                      <a:extLst>
                        <a:ext uri="{9D8B030D-6E8A-4147-A177-3AD203B41FA5}">
                          <a16:colId xmlns:a16="http://schemas.microsoft.com/office/drawing/2014/main" val="2996679632"/>
                        </a:ext>
                      </a:extLst>
                    </a:gridCol>
                    <a:gridCol w="1644478">
                      <a:extLst>
                        <a:ext uri="{9D8B030D-6E8A-4147-A177-3AD203B41FA5}">
                          <a16:colId xmlns:a16="http://schemas.microsoft.com/office/drawing/2014/main" val="3583596153"/>
                        </a:ext>
                      </a:extLst>
                    </a:gridCol>
                    <a:gridCol w="1644478">
                      <a:extLst>
                        <a:ext uri="{9D8B030D-6E8A-4147-A177-3AD203B41FA5}">
                          <a16:colId xmlns:a16="http://schemas.microsoft.com/office/drawing/2014/main" val="4227055124"/>
                        </a:ext>
                      </a:extLst>
                    </a:gridCol>
                  </a:tblGrid>
                  <a:tr h="664405">
                    <a:tc>
                      <a:txBody>
                        <a:bodyPr/>
                        <a:lstStyle/>
                        <a:p>
                          <a:pPr algn="ctr"/>
                          <a:r>
                            <a:rPr lang="en-US" altLang="zh-CN" sz="1400" dirty="0"/>
                            <a:t>Material</a:t>
                          </a:r>
                          <a:endParaRPr lang="zh-CN" altLang="en-US" sz="1400" dirty="0"/>
                        </a:p>
                      </a:txBody>
                      <a:tcPr marL="111003" marR="111003" marT="55501" marB="55501" anchor="ctr"/>
                    </a:tc>
                    <a:tc>
                      <a:txBody>
                        <a:bodyPr/>
                        <a:lstStyle/>
                        <a:p>
                          <a:endParaRPr lang="zh-CN"/>
                        </a:p>
                      </a:txBody>
                      <a:tcPr marL="111003" marR="111003" marT="55501" marB="55501" anchor="ctr">
                        <a:blipFill>
                          <a:blip r:embed="rId13"/>
                          <a:stretch>
                            <a:fillRect l="-100370" t="-917" r="-201481" b="-87156"/>
                          </a:stretch>
                        </a:blipFill>
                      </a:tcPr>
                    </a:tc>
                    <a:tc>
                      <a:txBody>
                        <a:bodyPr/>
                        <a:lstStyle/>
                        <a:p>
                          <a:endParaRPr lang="zh-CN"/>
                        </a:p>
                      </a:txBody>
                      <a:tcPr marL="111003" marR="111003" marT="55501" marB="55501" anchor="ctr">
                        <a:blipFill>
                          <a:blip r:embed="rId13"/>
                          <a:stretch>
                            <a:fillRect l="-200370" t="-917" r="-101481" b="-87156"/>
                          </a:stretch>
                        </a:blipFill>
                      </a:tcPr>
                    </a:tc>
                    <a:tc>
                      <a:txBody>
                        <a:bodyPr/>
                        <a:lstStyle/>
                        <a:p>
                          <a:endParaRPr lang="zh-CN"/>
                        </a:p>
                      </a:txBody>
                      <a:tcPr marL="111003" marR="111003" marT="55501" marB="55501" anchor="ctr">
                        <a:blipFill>
                          <a:blip r:embed="rId13"/>
                          <a:stretch>
                            <a:fillRect l="-300370" t="-917" r="-1481" b="-87156"/>
                          </a:stretch>
                        </a:blipFill>
                      </a:tcPr>
                    </a:tc>
                    <a:extLst>
                      <a:ext uri="{0D108BD9-81ED-4DB2-BD59-A6C34878D82A}">
                        <a16:rowId xmlns:a16="http://schemas.microsoft.com/office/drawing/2014/main" val="1309442965"/>
                      </a:ext>
                    </a:extLst>
                  </a:tr>
                  <a:tr h="563242">
                    <a:tc>
                      <a:txBody>
                        <a:bodyPr/>
                        <a:lstStyle/>
                        <a:p>
                          <a:pPr algn="ctr"/>
                          <a:r>
                            <a:rPr lang="en-US" altLang="zh-CN" sz="1400" dirty="0"/>
                            <a:t>InGaAs</a:t>
                          </a:r>
                          <a:endParaRPr lang="zh-CN" altLang="en-US" sz="1400" dirty="0"/>
                        </a:p>
                      </a:txBody>
                      <a:tcPr marL="111003" marR="111003" marT="55501" marB="55501" anchor="ctr"/>
                    </a:tc>
                    <a:tc>
                      <a:txBody>
                        <a:bodyPr/>
                        <a:lstStyle/>
                        <a:p>
                          <a:pPr algn="ctr"/>
                          <a:r>
                            <a:rPr lang="en-US" altLang="zh-CN" sz="1400" dirty="0"/>
                            <a:t>1.2</a:t>
                          </a:r>
                          <a:endParaRPr lang="zh-CN" altLang="en-US" sz="1400" dirty="0"/>
                        </a:p>
                      </a:txBody>
                      <a:tcPr marL="111003" marR="111003" marT="55501" marB="55501" anchor="ctr"/>
                    </a:tc>
                    <a:tc>
                      <a:txBody>
                        <a:bodyPr/>
                        <a:lstStyle/>
                        <a:p>
                          <a:pPr algn="ctr"/>
                          <a:r>
                            <a:rPr lang="en-US" altLang="zh-CN" sz="1400" dirty="0"/>
                            <a:t>254.233</a:t>
                          </a:r>
                          <a:endParaRPr lang="zh-CN" altLang="en-US" sz="1400" dirty="0"/>
                        </a:p>
                      </a:txBody>
                      <a:tcPr marL="111003" marR="111003" marT="55501" marB="55501" anchor="ctr"/>
                    </a:tc>
                    <a:tc>
                      <a:txBody>
                        <a:bodyPr/>
                        <a:lstStyle/>
                        <a:p>
                          <a:pPr algn="ctr"/>
                          <a:r>
                            <a:rPr lang="en-US" altLang="zh-CN" sz="1400" dirty="0"/>
                            <a:t>1701</a:t>
                          </a:r>
                          <a:endParaRPr lang="zh-CN" altLang="en-US" sz="1400" dirty="0"/>
                        </a:p>
                      </a:txBody>
                      <a:tcPr marL="111003" marR="111003" marT="55501" marB="55501" anchor="ctr"/>
                    </a:tc>
                    <a:extLst>
                      <a:ext uri="{0D108BD9-81ED-4DB2-BD59-A6C34878D82A}">
                        <a16:rowId xmlns:a16="http://schemas.microsoft.com/office/drawing/2014/main" val="2857197315"/>
                      </a:ext>
                    </a:extLst>
                  </a:tr>
                </a:tbl>
              </a:graphicData>
            </a:graphic>
          </p:graphicFrame>
        </mc:Fallback>
      </mc:AlternateContent>
      <p:graphicFrame>
        <p:nvGraphicFramePr>
          <p:cNvPr id="58" name="表格 57">
            <a:extLst>
              <a:ext uri="{FF2B5EF4-FFF2-40B4-BE49-F238E27FC236}">
                <a16:creationId xmlns:a16="http://schemas.microsoft.com/office/drawing/2014/main" id="{52424980-48FB-880B-908D-419C1067FEE6}"/>
              </a:ext>
            </a:extLst>
          </p:cNvPr>
          <p:cNvGraphicFramePr>
            <a:graphicFrameLocks noGrp="1"/>
          </p:cNvGraphicFramePr>
          <p:nvPr>
            <p:extLst>
              <p:ext uri="{D42A27DB-BD31-4B8C-83A1-F6EECF244321}">
                <p14:modId xmlns:p14="http://schemas.microsoft.com/office/powerpoint/2010/main" val="991153705"/>
              </p:ext>
            </p:extLst>
          </p:nvPr>
        </p:nvGraphicFramePr>
        <p:xfrm>
          <a:off x="5371144" y="5107732"/>
          <a:ext cx="6577912" cy="1087035"/>
        </p:xfrm>
        <a:graphic>
          <a:graphicData uri="http://schemas.openxmlformats.org/drawingml/2006/table">
            <a:tbl>
              <a:tblPr firstRow="1" bandRow="1">
                <a:tableStyleId>{7DF18680-E054-41AD-8BC1-D1AEF772440D}</a:tableStyleId>
              </a:tblPr>
              <a:tblGrid>
                <a:gridCol w="1644478">
                  <a:extLst>
                    <a:ext uri="{9D8B030D-6E8A-4147-A177-3AD203B41FA5}">
                      <a16:colId xmlns:a16="http://schemas.microsoft.com/office/drawing/2014/main" val="1433084945"/>
                    </a:ext>
                  </a:extLst>
                </a:gridCol>
                <a:gridCol w="1644478">
                  <a:extLst>
                    <a:ext uri="{9D8B030D-6E8A-4147-A177-3AD203B41FA5}">
                      <a16:colId xmlns:a16="http://schemas.microsoft.com/office/drawing/2014/main" val="2996679632"/>
                    </a:ext>
                  </a:extLst>
                </a:gridCol>
                <a:gridCol w="1644478">
                  <a:extLst>
                    <a:ext uri="{9D8B030D-6E8A-4147-A177-3AD203B41FA5}">
                      <a16:colId xmlns:a16="http://schemas.microsoft.com/office/drawing/2014/main" val="3583596153"/>
                    </a:ext>
                  </a:extLst>
                </a:gridCol>
                <a:gridCol w="1644478">
                  <a:extLst>
                    <a:ext uri="{9D8B030D-6E8A-4147-A177-3AD203B41FA5}">
                      <a16:colId xmlns:a16="http://schemas.microsoft.com/office/drawing/2014/main" val="4227055124"/>
                    </a:ext>
                  </a:extLst>
                </a:gridCol>
              </a:tblGrid>
              <a:tr h="523793">
                <a:tc>
                  <a:txBody>
                    <a:bodyPr/>
                    <a:lstStyle/>
                    <a:p>
                      <a:pPr algn="ctr"/>
                      <a:r>
                        <a:rPr lang="en-US" altLang="zh-CN" sz="1200" dirty="0"/>
                        <a:t>Central wavelength</a:t>
                      </a:r>
                    </a:p>
                    <a:p>
                      <a:pPr algn="ctr"/>
                      <a:r>
                        <a:rPr lang="en-US" altLang="zh-CN" sz="1200" dirty="0"/>
                        <a:t>(nm)</a:t>
                      </a:r>
                      <a:endParaRPr lang="zh-CN" altLang="en-US" sz="1200" dirty="0"/>
                    </a:p>
                  </a:txBody>
                  <a:tcPr marL="111003" marR="111003" marT="55501" marB="55501" anchor="ctr"/>
                </a:tc>
                <a:tc>
                  <a:txBody>
                    <a:bodyPr/>
                    <a:lstStyle/>
                    <a:p>
                      <a:pPr algn="ctr"/>
                      <a:r>
                        <a:rPr lang="en-US" altLang="zh-CN" sz="1200" dirty="0"/>
                        <a:t>Pulse width</a:t>
                      </a:r>
                    </a:p>
                    <a:p>
                      <a:pPr algn="ctr"/>
                      <a:r>
                        <a:rPr lang="en-US" altLang="zh-CN" sz="1200" dirty="0"/>
                        <a:t>(fs)</a:t>
                      </a:r>
                      <a:endParaRPr lang="zh-CN" altLang="en-US" sz="1200" dirty="0"/>
                    </a:p>
                  </a:txBody>
                  <a:tcPr marL="111003" marR="111003" marT="55501" marB="55501" anchor="ctr"/>
                </a:tc>
                <a:tc>
                  <a:txBody>
                    <a:bodyPr/>
                    <a:lstStyle/>
                    <a:p>
                      <a:pPr algn="ctr"/>
                      <a:r>
                        <a:rPr lang="en-US" altLang="zh-CN" sz="1200" dirty="0"/>
                        <a:t>Repetition rate</a:t>
                      </a:r>
                    </a:p>
                    <a:p>
                      <a:pPr algn="ctr"/>
                      <a:r>
                        <a:rPr lang="zh-CN" altLang="en-US" sz="1200" dirty="0"/>
                        <a:t>（</a:t>
                      </a:r>
                      <a:r>
                        <a:rPr lang="en-US" altLang="zh-CN" sz="1200" dirty="0"/>
                        <a:t>MHz</a:t>
                      </a:r>
                      <a:r>
                        <a:rPr lang="zh-CN" altLang="en-US" sz="1200" dirty="0"/>
                        <a:t>）</a:t>
                      </a:r>
                    </a:p>
                  </a:txBody>
                  <a:tcPr marL="111003" marR="111003" marT="55501" marB="55501" anchor="ctr"/>
                </a:tc>
                <a:tc>
                  <a:txBody>
                    <a:bodyPr/>
                    <a:lstStyle/>
                    <a:p>
                      <a:pPr algn="ctr"/>
                      <a:r>
                        <a:rPr lang="en-US" altLang="zh-CN" sz="1200" dirty="0"/>
                        <a:t>Average power</a:t>
                      </a:r>
                    </a:p>
                    <a:p>
                      <a:pPr algn="ctr"/>
                      <a:r>
                        <a:rPr lang="zh-CN" altLang="en-US" sz="1200" dirty="0"/>
                        <a:t>（</a:t>
                      </a:r>
                      <a:r>
                        <a:rPr lang="en-US" altLang="zh-CN" sz="1200" dirty="0"/>
                        <a:t>mW</a:t>
                      </a:r>
                      <a:r>
                        <a:rPr lang="zh-CN" altLang="en-US" sz="1200" dirty="0"/>
                        <a:t>）</a:t>
                      </a:r>
                    </a:p>
                  </a:txBody>
                  <a:tcPr marL="111003" marR="111003" marT="55501" marB="55501" anchor="ctr"/>
                </a:tc>
                <a:extLst>
                  <a:ext uri="{0D108BD9-81ED-4DB2-BD59-A6C34878D82A}">
                    <a16:rowId xmlns:a16="http://schemas.microsoft.com/office/drawing/2014/main" val="1309442965"/>
                  </a:ext>
                </a:extLst>
              </a:tr>
              <a:tr h="563242">
                <a:tc>
                  <a:txBody>
                    <a:bodyPr/>
                    <a:lstStyle/>
                    <a:p>
                      <a:pPr algn="ctr"/>
                      <a:r>
                        <a:rPr lang="en-US" altLang="zh-CN" sz="1200" dirty="0"/>
                        <a:t>1560</a:t>
                      </a:r>
                      <a:endParaRPr lang="zh-CN" altLang="en-US" sz="1200" dirty="0"/>
                    </a:p>
                  </a:txBody>
                  <a:tcPr marL="111003" marR="111003" marT="55501" marB="55501" anchor="ctr"/>
                </a:tc>
                <a:tc>
                  <a:txBody>
                    <a:bodyPr/>
                    <a:lstStyle/>
                    <a:p>
                      <a:pPr algn="ctr"/>
                      <a:r>
                        <a:rPr lang="en-US" altLang="zh-CN" sz="1200" dirty="0"/>
                        <a:t>&lt;100</a:t>
                      </a:r>
                      <a:endParaRPr lang="zh-CN" altLang="en-US" sz="1200" dirty="0"/>
                    </a:p>
                  </a:txBody>
                  <a:tcPr marL="111003" marR="111003" marT="55501" marB="55501" anchor="ctr"/>
                </a:tc>
                <a:tc>
                  <a:txBody>
                    <a:bodyPr/>
                    <a:lstStyle/>
                    <a:p>
                      <a:pPr algn="ctr"/>
                      <a:r>
                        <a:rPr lang="en-US" altLang="zh-CN" sz="1200" dirty="0"/>
                        <a:t>100</a:t>
                      </a:r>
                      <a:endParaRPr lang="zh-CN" altLang="en-US" sz="1200" dirty="0"/>
                    </a:p>
                  </a:txBody>
                  <a:tcPr marL="111003" marR="111003" marT="55501" marB="55501" anchor="ctr"/>
                </a:tc>
                <a:tc>
                  <a:txBody>
                    <a:bodyPr/>
                    <a:lstStyle/>
                    <a:p>
                      <a:pPr algn="ctr"/>
                      <a:r>
                        <a:rPr lang="en-US" altLang="zh-CN" sz="1200" dirty="0"/>
                        <a:t>&lt;30</a:t>
                      </a:r>
                      <a:endParaRPr lang="zh-CN" altLang="en-US" sz="1200" dirty="0"/>
                    </a:p>
                  </a:txBody>
                  <a:tcPr marL="111003" marR="111003" marT="55501" marB="55501" anchor="ctr"/>
                </a:tc>
                <a:extLst>
                  <a:ext uri="{0D108BD9-81ED-4DB2-BD59-A6C34878D82A}">
                    <a16:rowId xmlns:a16="http://schemas.microsoft.com/office/drawing/2014/main" val="2857197315"/>
                  </a:ext>
                </a:extLst>
              </a:tr>
            </a:tbl>
          </a:graphicData>
        </a:graphic>
      </p:graphicFrame>
      <p:sp>
        <p:nvSpPr>
          <p:cNvPr id="60" name="文本框 59">
            <a:extLst>
              <a:ext uri="{FF2B5EF4-FFF2-40B4-BE49-F238E27FC236}">
                <a16:creationId xmlns:a16="http://schemas.microsoft.com/office/drawing/2014/main" id="{747CDF6B-64C4-46E9-4345-16D8F97630DA}"/>
              </a:ext>
            </a:extLst>
          </p:cNvPr>
          <p:cNvSpPr txBox="1"/>
          <p:nvPr/>
        </p:nvSpPr>
        <p:spPr>
          <a:xfrm>
            <a:off x="6543728" y="6337459"/>
            <a:ext cx="4232745" cy="246221"/>
          </a:xfrm>
          <a:prstGeom prst="rect">
            <a:avLst/>
          </a:prstGeom>
          <a:noFill/>
        </p:spPr>
        <p:txBody>
          <a:bodyPr wrap="square" rtlCol="0">
            <a:spAutoFit/>
          </a:bodyPr>
          <a:lstStyle/>
          <a:p>
            <a:pPr algn="ctr"/>
            <a:r>
              <a:rPr lang="en-US" altLang="zh-CN" sz="1000" dirty="0"/>
              <a:t>Table 1 Parameters of photoconductive material and femtosecond laser</a:t>
            </a:r>
            <a:endParaRPr lang="zh-CN" altLang="en-US" sz="1000" dirty="0"/>
          </a:p>
        </p:txBody>
      </p:sp>
      <p:sp>
        <p:nvSpPr>
          <p:cNvPr id="61" name="灯片编号占位符 60">
            <a:extLst>
              <a:ext uri="{FF2B5EF4-FFF2-40B4-BE49-F238E27FC236}">
                <a16:creationId xmlns:a16="http://schemas.microsoft.com/office/drawing/2014/main" id="{069680A4-1B7F-DF0F-C23A-D83CACC5ED15}"/>
              </a:ext>
            </a:extLst>
          </p:cNvPr>
          <p:cNvSpPr>
            <a:spLocks noGrp="1"/>
          </p:cNvSpPr>
          <p:nvPr>
            <p:ph type="sldNum" sz="quarter" idx="12"/>
          </p:nvPr>
        </p:nvSpPr>
        <p:spPr/>
        <p:txBody>
          <a:bodyPr/>
          <a:lstStyle/>
          <a:p>
            <a:fld id="{49AE70B2-8BF9-45C0-BB95-33D1B9D3A854}" type="slidenum">
              <a:rPr lang="zh-CN" altLang="en-US" smtClean="0"/>
              <a:t>11</a:t>
            </a:fld>
            <a:endParaRPr lang="zh-CN" altLang="en-US" dirty="0"/>
          </a:p>
        </p:txBody>
      </p:sp>
    </p:spTree>
    <p:custDataLst>
      <p:tags r:id="rId1"/>
    </p:custDataLst>
    <p:extLst>
      <p:ext uri="{BB962C8B-B14F-4D97-AF65-F5344CB8AC3E}">
        <p14:creationId xmlns:p14="http://schemas.microsoft.com/office/powerpoint/2010/main" val="996171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E2F97-27B6-9319-B7CF-991F674A688F}"/>
            </a:ext>
          </a:extLst>
        </p:cNvPr>
        <p:cNvGrpSpPr/>
        <p:nvPr/>
      </p:nvGrpSpPr>
      <p:grpSpPr>
        <a:xfrm>
          <a:off x="0" y="0"/>
          <a:ext cx="0" cy="0"/>
          <a:chOff x="0" y="0"/>
          <a:chExt cx="0" cy="0"/>
        </a:xfrm>
      </p:grpSpPr>
      <p:sp>
        <p:nvSpPr>
          <p:cNvPr id="2" name="矩形 1">
            <a:extLst>
              <a:ext uri="{FF2B5EF4-FFF2-40B4-BE49-F238E27FC236}">
                <a16:creationId xmlns:a16="http://schemas.microsoft.com/office/drawing/2014/main" id="{F6F30B21-4459-5B2C-B3F4-B15A4B8B16D6}"/>
              </a:ext>
            </a:extLst>
          </p:cNvPr>
          <p:cNvSpPr/>
          <p:nvPr/>
        </p:nvSpPr>
        <p:spPr>
          <a:xfrm>
            <a:off x="4340352" y="274320"/>
            <a:ext cx="3395472" cy="89611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标题 12">
            <a:extLst>
              <a:ext uri="{FF2B5EF4-FFF2-40B4-BE49-F238E27FC236}">
                <a16:creationId xmlns:a16="http://schemas.microsoft.com/office/drawing/2014/main" id="{7BDCBC2C-5B48-2416-C74C-0252D627C3C2}"/>
              </a:ext>
            </a:extLst>
          </p:cNvPr>
          <p:cNvSpPr>
            <a:spLocks noGrp="1"/>
          </p:cNvSpPr>
          <p:nvPr>
            <p:custDataLst>
              <p:tags r:id="rId2"/>
            </p:custDataLst>
          </p:nvPr>
        </p:nvSpPr>
        <p:spPr>
          <a:xfrm>
            <a:off x="1883219" y="222441"/>
            <a:ext cx="4914265"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endParaRPr lang="zh-CN" altLang="en-US" sz="2800" dirty="0">
              <a:solidFill>
                <a:schemeClr val="tx1">
                  <a:lumMod val="65000"/>
                  <a:lumOff val="35000"/>
                </a:schemeClr>
              </a:solidFill>
              <a:ea typeface="微软雅黑" panose="020B0503020204020204" pitchFamily="34" charset="-122"/>
            </a:endParaRPr>
          </a:p>
        </p:txBody>
      </p:sp>
      <p:cxnSp>
        <p:nvCxnSpPr>
          <p:cNvPr id="27" name="直接连接符 26">
            <a:extLst>
              <a:ext uri="{FF2B5EF4-FFF2-40B4-BE49-F238E27FC236}">
                <a16:creationId xmlns:a16="http://schemas.microsoft.com/office/drawing/2014/main" id="{E8F8A2D4-8C4A-D1A6-AF17-6AF5C22CD286}"/>
              </a:ext>
            </a:extLst>
          </p:cNvPr>
          <p:cNvCxnSpPr>
            <a:cxnSpLocks/>
          </p:cNvCxnSpPr>
          <p:nvPr/>
        </p:nvCxnSpPr>
        <p:spPr>
          <a:xfrm>
            <a:off x="5189220" y="640271"/>
            <a:ext cx="6819900" cy="0"/>
          </a:xfrm>
          <a:prstGeom prst="line">
            <a:avLst/>
          </a:prstGeom>
          <a:ln w="76200">
            <a:solidFill>
              <a:srgbClr val="BC924D"/>
            </a:solidFill>
          </a:ln>
        </p:spPr>
        <p:style>
          <a:lnRef idx="1">
            <a:schemeClr val="accent1"/>
          </a:lnRef>
          <a:fillRef idx="0">
            <a:schemeClr val="accent1"/>
          </a:fillRef>
          <a:effectRef idx="0">
            <a:schemeClr val="accent1"/>
          </a:effectRef>
          <a:fontRef idx="minor">
            <a:schemeClr val="tx1"/>
          </a:fontRef>
        </p:style>
      </p:cxnSp>
      <p:grpSp>
        <p:nvGrpSpPr>
          <p:cNvPr id="9" name="组合 8">
            <a:extLst>
              <a:ext uri="{FF2B5EF4-FFF2-40B4-BE49-F238E27FC236}">
                <a16:creationId xmlns:a16="http://schemas.microsoft.com/office/drawing/2014/main" id="{8A5E45A5-C307-6B49-37F0-55EB80B64E00}"/>
              </a:ext>
            </a:extLst>
          </p:cNvPr>
          <p:cNvGrpSpPr/>
          <p:nvPr/>
        </p:nvGrpSpPr>
        <p:grpSpPr>
          <a:xfrm>
            <a:off x="1535252" y="4907103"/>
            <a:ext cx="9407874" cy="1676577"/>
            <a:chOff x="1591830" y="4846142"/>
            <a:chExt cx="9407874" cy="1676577"/>
          </a:xfrm>
        </p:grpSpPr>
        <p:sp>
          <p:nvSpPr>
            <p:cNvPr id="13" name="矩形 12">
              <a:extLst>
                <a:ext uri="{FF2B5EF4-FFF2-40B4-BE49-F238E27FC236}">
                  <a16:creationId xmlns:a16="http://schemas.microsoft.com/office/drawing/2014/main" id="{DF62ABA8-4AC2-30B7-5179-7D6D61552522}"/>
                </a:ext>
              </a:extLst>
            </p:cNvPr>
            <p:cNvSpPr/>
            <p:nvPr/>
          </p:nvSpPr>
          <p:spPr>
            <a:xfrm>
              <a:off x="1591830" y="4846142"/>
              <a:ext cx="9407874" cy="1676577"/>
            </a:xfrm>
            <a:prstGeom prst="rect">
              <a:avLst/>
            </a:prstGeom>
            <a:solidFill>
              <a:srgbClr val="FFF3FF"/>
            </a:solidFill>
            <a:ln w="57150">
              <a:solidFill>
                <a:srgbClr val="8C4B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0CA1F895-1454-C4AE-71A8-870E8C134A25}"/>
                    </a:ext>
                  </a:extLst>
                </p:cNvPr>
                <p:cNvSpPr txBox="1"/>
                <p:nvPr/>
              </p:nvSpPr>
              <p:spPr>
                <a:xfrm>
                  <a:off x="1859268" y="4979493"/>
                  <a:ext cx="9007602" cy="1393330"/>
                </a:xfrm>
                <a:prstGeom prst="rect">
                  <a:avLst/>
                </a:prstGeom>
                <a:noFill/>
              </p:spPr>
              <p:txBody>
                <a:bodyPr wrap="square" rtlCol="0">
                  <a:spAutoFit/>
                </a:bodyPr>
                <a:lstStyle/>
                <a:p>
                  <a:pPr marL="285750" indent="-285750">
                    <a:lnSpc>
                      <a:spcPct val="120000"/>
                    </a:lnSpc>
                    <a:buFont typeface="Wingdings" panose="05000000000000000000" pitchFamily="2" charset="2"/>
                    <a:buChar char="l"/>
                  </a:pPr>
                  <a:r>
                    <a:rPr lang="zh-CN" altLang="en-US" b="1" dirty="0"/>
                    <a:t>从太赫兹时域采样实验结果分析，随着偶极子臂长变长，峰值频率向低频红移，频谱上出现明显的频率抑制点与凹陷带，器件的工作带宽变化不显著，基本符合仿真结果</a:t>
                  </a:r>
                  <a:endParaRPr lang="en-US" altLang="zh-CN" b="1" dirty="0"/>
                </a:p>
                <a:p>
                  <a:pPr marL="285750" indent="-285750">
                    <a:lnSpc>
                      <a:spcPct val="120000"/>
                    </a:lnSpc>
                    <a:buFont typeface="Wingdings" panose="05000000000000000000" pitchFamily="2" charset="2"/>
                    <a:buChar char="l"/>
                  </a:pPr>
                  <a:endParaRPr lang="en-US" altLang="zh-CN" dirty="0"/>
                </a:p>
                <a:p>
                  <a:pPr marL="285750" indent="-285750">
                    <a:lnSpc>
                      <a:spcPct val="120000"/>
                    </a:lnSpc>
                    <a:buFont typeface="Wingdings" panose="05000000000000000000" pitchFamily="2" charset="2"/>
                    <a:buChar char="l"/>
                  </a:pPr>
                  <a:r>
                    <a:rPr lang="zh-CN" altLang="en-US" b="1" dirty="0"/>
                    <a:t>偶极子天线臂长为</a:t>
                  </a:r>
                  <a14:m>
                    <m:oMath xmlns:m="http://schemas.openxmlformats.org/officeDocument/2006/math">
                      <m:r>
                        <a:rPr lang="en-US" altLang="zh-CN" b="1" i="0" smtClean="0">
                          <a:latin typeface="Cambria Math" panose="02040503050406030204" pitchFamily="18" charset="0"/>
                        </a:rPr>
                        <m:t>𝟏𝟎</m:t>
                      </m:r>
                      <m:r>
                        <a:rPr lang="en-US" altLang="zh-CN" b="1" i="0" smtClean="0">
                          <a:latin typeface="Cambria Math" panose="02040503050406030204" pitchFamily="18" charset="0"/>
                        </a:rPr>
                        <m:t> </m:t>
                      </m:r>
                      <m:r>
                        <a:rPr lang="en-US" altLang="zh-CN" b="1" i="0" smtClean="0">
                          <a:latin typeface="Cambria Math" panose="02040503050406030204" pitchFamily="18" charset="0"/>
                        </a:rPr>
                        <m:t>𝛍</m:t>
                      </m:r>
                      <m:r>
                        <a:rPr lang="en-US" altLang="zh-CN" b="1" i="0" smtClean="0">
                          <a:latin typeface="Cambria Math" panose="02040503050406030204" pitchFamily="18" charset="0"/>
                        </a:rPr>
                        <m:t>𝐦</m:t>
                      </m:r>
                    </m:oMath>
                  </a14:m>
                  <a:r>
                    <a:rPr lang="zh-CN" altLang="en-US" b="1" dirty="0"/>
                    <a:t>时，自研</a:t>
                  </a:r>
                  <a:r>
                    <a:rPr lang="en-US" altLang="zh-CN" b="1" dirty="0"/>
                    <a:t>InGaAs</a:t>
                  </a:r>
                  <a:r>
                    <a:rPr lang="zh-CN" altLang="en-US" b="1" dirty="0"/>
                    <a:t>天线全频段信噪比高于顶尖商用天线性能</a:t>
                  </a:r>
                </a:p>
              </p:txBody>
            </p:sp>
          </mc:Choice>
          <mc:Fallback xmlns="">
            <p:sp>
              <p:nvSpPr>
                <p:cNvPr id="15" name="文本框 14">
                  <a:extLst>
                    <a:ext uri="{FF2B5EF4-FFF2-40B4-BE49-F238E27FC236}">
                      <a16:creationId xmlns:a16="http://schemas.microsoft.com/office/drawing/2014/main" id="{0CA1F895-1454-C4AE-71A8-870E8C134A25}"/>
                    </a:ext>
                  </a:extLst>
                </p:cNvPr>
                <p:cNvSpPr txBox="1">
                  <a:spLocks noRot="1" noChangeAspect="1" noMove="1" noResize="1" noEditPoints="1" noAdjustHandles="1" noChangeArrowheads="1" noChangeShapeType="1" noTextEdit="1"/>
                </p:cNvSpPr>
                <p:nvPr/>
              </p:nvSpPr>
              <p:spPr>
                <a:xfrm>
                  <a:off x="1859268" y="4979493"/>
                  <a:ext cx="9007602" cy="1393330"/>
                </a:xfrm>
                <a:prstGeom prst="rect">
                  <a:avLst/>
                </a:prstGeom>
                <a:blipFill>
                  <a:blip r:embed="rId7"/>
                  <a:stretch>
                    <a:fillRect l="-474" t="-439" b="-6579"/>
                  </a:stretch>
                </a:blipFill>
              </p:spPr>
              <p:txBody>
                <a:bodyPr/>
                <a:lstStyle/>
                <a:p>
                  <a:r>
                    <a:rPr lang="zh-CN" altLang="en-US">
                      <a:noFill/>
                    </a:rPr>
                    <a:t> </a:t>
                  </a:r>
                </a:p>
              </p:txBody>
            </p:sp>
          </mc:Fallback>
        </mc:AlternateContent>
      </p:grpSp>
      <p:grpSp>
        <p:nvGrpSpPr>
          <p:cNvPr id="30" name="组合 29">
            <a:extLst>
              <a:ext uri="{FF2B5EF4-FFF2-40B4-BE49-F238E27FC236}">
                <a16:creationId xmlns:a16="http://schemas.microsoft.com/office/drawing/2014/main" id="{F3ED257F-309C-DAE1-F450-98FAB1362B1D}"/>
              </a:ext>
            </a:extLst>
          </p:cNvPr>
          <p:cNvGrpSpPr/>
          <p:nvPr/>
        </p:nvGrpSpPr>
        <p:grpSpPr>
          <a:xfrm>
            <a:off x="720043" y="1066927"/>
            <a:ext cx="5519146" cy="3607578"/>
            <a:chOff x="720043" y="1066927"/>
            <a:chExt cx="5519146" cy="3607578"/>
          </a:xfrm>
        </p:grpSpPr>
        <p:pic>
          <p:nvPicPr>
            <p:cNvPr id="26" name="图片 25">
              <a:extLst>
                <a:ext uri="{FF2B5EF4-FFF2-40B4-BE49-F238E27FC236}">
                  <a16:creationId xmlns:a16="http://schemas.microsoft.com/office/drawing/2014/main" id="{0B855A26-A7FB-B88B-2F4F-574ECCEE11DC}"/>
                </a:ext>
              </a:extLst>
            </p:cNvPr>
            <p:cNvPicPr>
              <a:picLocks noChangeAspect="1"/>
            </p:cNvPicPr>
            <p:nvPr/>
          </p:nvPicPr>
          <p:blipFill>
            <a:blip r:embed="rId8"/>
            <a:stretch>
              <a:fillRect/>
            </a:stretch>
          </p:blipFill>
          <p:spPr>
            <a:xfrm>
              <a:off x="720043" y="1066927"/>
              <a:ext cx="5519146" cy="3607578"/>
            </a:xfrm>
            <a:prstGeom prst="rect">
              <a:avLst/>
            </a:prstGeom>
          </p:spPr>
        </p:pic>
        <p:sp>
          <p:nvSpPr>
            <p:cNvPr id="29" name="文本框 28">
              <a:extLst>
                <a:ext uri="{FF2B5EF4-FFF2-40B4-BE49-F238E27FC236}">
                  <a16:creationId xmlns:a16="http://schemas.microsoft.com/office/drawing/2014/main" id="{91555924-A366-10E6-F7B1-E170C9768A71}"/>
                </a:ext>
              </a:extLst>
            </p:cNvPr>
            <p:cNvSpPr txBox="1"/>
            <p:nvPr/>
          </p:nvSpPr>
          <p:spPr>
            <a:xfrm>
              <a:off x="4079432" y="2275464"/>
              <a:ext cx="1894647" cy="523220"/>
            </a:xfrm>
            <a:prstGeom prst="rect">
              <a:avLst/>
            </a:prstGeom>
            <a:noFill/>
            <a:ln w="19050">
              <a:solidFill>
                <a:schemeClr val="tx1"/>
              </a:solidFill>
            </a:ln>
          </p:spPr>
          <p:txBody>
            <a:bodyPr wrap="square" rtlCol="0">
              <a:spAutoFit/>
            </a:bodyPr>
            <a:lstStyle/>
            <a:p>
              <a:r>
                <a:rPr lang="en-US" altLang="zh-CN" sz="1400" dirty="0">
                  <a:latin typeface="Times New Roman" panose="02020603050405020304" pitchFamily="18" charset="0"/>
                  <a:cs typeface="Times New Roman" panose="02020603050405020304" pitchFamily="18" charset="0"/>
                </a:rPr>
                <a:t>Bias voltage = 100 V</a:t>
              </a:r>
            </a:p>
            <a:p>
              <a:r>
                <a:rPr lang="en-US" altLang="zh-CN" sz="1400" dirty="0">
                  <a:latin typeface="Times New Roman" panose="02020603050405020304" pitchFamily="18" charset="0"/>
                  <a:cs typeface="Times New Roman" panose="02020603050405020304" pitchFamily="18" charset="0"/>
                </a:rPr>
                <a:t>Laser power = 30 mW</a:t>
              </a:r>
              <a:endParaRPr lang="zh-CN" altLang="en-US" sz="1400" dirty="0">
                <a:latin typeface="Times New Roman" panose="02020603050405020304" pitchFamily="18" charset="0"/>
                <a:cs typeface="Times New Roman" panose="02020603050405020304" pitchFamily="18" charset="0"/>
              </a:endParaRPr>
            </a:p>
          </p:txBody>
        </p:sp>
      </p:grpSp>
      <p:sp>
        <p:nvSpPr>
          <p:cNvPr id="31" name="灯片编号占位符 30">
            <a:extLst>
              <a:ext uri="{FF2B5EF4-FFF2-40B4-BE49-F238E27FC236}">
                <a16:creationId xmlns:a16="http://schemas.microsoft.com/office/drawing/2014/main" id="{A66356CB-C19F-1DA8-81A0-2E597AADF73A}"/>
              </a:ext>
            </a:extLst>
          </p:cNvPr>
          <p:cNvSpPr>
            <a:spLocks noGrp="1"/>
          </p:cNvSpPr>
          <p:nvPr>
            <p:ph type="sldNum" sz="quarter" idx="12"/>
          </p:nvPr>
        </p:nvSpPr>
        <p:spPr/>
        <p:txBody>
          <a:bodyPr/>
          <a:lstStyle/>
          <a:p>
            <a:fld id="{49AE70B2-8BF9-45C0-BB95-33D1B9D3A854}" type="slidenum">
              <a:rPr lang="zh-CN" altLang="en-US" smtClean="0"/>
              <a:t>12</a:t>
            </a:fld>
            <a:endParaRPr lang="zh-CN" altLang="en-US" dirty="0"/>
          </a:p>
        </p:txBody>
      </p:sp>
      <p:sp>
        <p:nvSpPr>
          <p:cNvPr id="35" name="标题 12">
            <a:extLst>
              <a:ext uri="{FF2B5EF4-FFF2-40B4-BE49-F238E27FC236}">
                <a16:creationId xmlns:a16="http://schemas.microsoft.com/office/drawing/2014/main" id="{E656D240-51AA-E51C-04D6-7D144EF950F6}"/>
              </a:ext>
            </a:extLst>
          </p:cNvPr>
          <p:cNvSpPr>
            <a:spLocks noGrp="1"/>
          </p:cNvSpPr>
          <p:nvPr>
            <p:custDataLst>
              <p:tags r:id="rId3"/>
            </p:custDataLst>
          </p:nvPr>
        </p:nvSpPr>
        <p:spPr>
          <a:xfrm>
            <a:off x="1883218" y="231267"/>
            <a:ext cx="3947414" cy="835660"/>
          </a:xfrm>
          <a:prstGeom prst="rect">
            <a:avLst/>
          </a:prstGeom>
        </p:spPr>
        <p:txBody>
          <a:bodyPr vert="horz" lIns="90170" tIns="46990" rIns="90170" bIns="46990" rtlCol="0" anchor="ctr" anchorCtr="0">
            <a:normAutofit/>
          </a:bodyPr>
          <a:lst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a:lstStyle>
          <a:p>
            <a:pPr algn="l"/>
            <a:r>
              <a:rPr lang="zh-CN" altLang="en-US" sz="2600" dirty="0">
                <a:solidFill>
                  <a:schemeClr val="tx1">
                    <a:lumMod val="65000"/>
                    <a:lumOff val="35000"/>
                  </a:schemeClr>
                </a:solidFill>
              </a:rPr>
              <a:t>时域光谱采样实验</a:t>
            </a:r>
            <a:endParaRPr lang="zh-CN" altLang="en-US" sz="2600" dirty="0">
              <a:solidFill>
                <a:schemeClr val="tx1">
                  <a:lumMod val="65000"/>
                  <a:lumOff val="35000"/>
                </a:schemeClr>
              </a:solidFill>
              <a:ea typeface="微软雅黑" panose="020B0503020204020204" pitchFamily="34" charset="-122"/>
            </a:endParaRPr>
          </a:p>
        </p:txBody>
      </p:sp>
      <p:pic>
        <p:nvPicPr>
          <p:cNvPr id="4" name="图片 3">
            <a:extLst>
              <a:ext uri="{FF2B5EF4-FFF2-40B4-BE49-F238E27FC236}">
                <a16:creationId xmlns:a16="http://schemas.microsoft.com/office/drawing/2014/main" id="{A4BA8DC6-6572-1DB8-591F-D8A74AD9A5D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797484" y="1069841"/>
            <a:ext cx="4021296" cy="3604664"/>
          </a:xfrm>
          <a:prstGeom prst="rect">
            <a:avLst/>
          </a:prstGeom>
        </p:spPr>
      </p:pic>
    </p:spTree>
    <p:custDataLst>
      <p:tags r:id="rId1"/>
    </p:custDataLst>
    <p:extLst>
      <p:ext uri="{BB962C8B-B14F-4D97-AF65-F5344CB8AC3E}">
        <p14:creationId xmlns:p14="http://schemas.microsoft.com/office/powerpoint/2010/main" val="2335281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76000">
              <a:srgbClr val="653673"/>
            </a:gs>
            <a:gs pos="100000">
              <a:srgbClr val="8C4BA0"/>
            </a:gs>
            <a:gs pos="20000">
              <a:srgbClr val="3E2146"/>
            </a:gs>
          </a:gsLst>
          <a:lin ang="5400000" scaled="0"/>
        </a:gradFill>
        <a:effectLst/>
      </p:bgPr>
    </p:bg>
    <p:spTree>
      <p:nvGrpSpPr>
        <p:cNvPr id="1" name=""/>
        <p:cNvGrpSpPr/>
        <p:nvPr/>
      </p:nvGrpSpPr>
      <p:grpSpPr>
        <a:xfrm>
          <a:off x="0" y="0"/>
          <a:ext cx="0" cy="0"/>
          <a:chOff x="0" y="0"/>
          <a:chExt cx="0" cy="0"/>
        </a:xfrm>
      </p:grpSpPr>
      <p:pic>
        <p:nvPicPr>
          <p:cNvPr id="14" name="图片 13" descr="logo-05"/>
          <p:cNvPicPr>
            <a:picLocks noChangeAspect="1"/>
          </p:cNvPicPr>
          <p:nvPr/>
        </p:nvPicPr>
        <p:blipFill>
          <a:blip r:embed="rId3"/>
          <a:stretch>
            <a:fillRect/>
          </a:stretch>
        </p:blipFill>
        <p:spPr>
          <a:xfrm>
            <a:off x="9492615" y="-1282700"/>
            <a:ext cx="4442460" cy="4099560"/>
          </a:xfrm>
          <a:prstGeom prst="rect">
            <a:avLst/>
          </a:prstGeom>
        </p:spPr>
      </p:pic>
      <p:pic>
        <p:nvPicPr>
          <p:cNvPr id="15" name="图片 14" descr="logo-06 - 副本"/>
          <p:cNvPicPr>
            <a:picLocks noChangeAspect="1"/>
          </p:cNvPicPr>
          <p:nvPr/>
        </p:nvPicPr>
        <p:blipFill>
          <a:blip r:embed="rId4"/>
          <a:stretch>
            <a:fillRect/>
          </a:stretch>
        </p:blipFill>
        <p:spPr>
          <a:xfrm>
            <a:off x="-951230" y="3771900"/>
            <a:ext cx="3503930" cy="3232785"/>
          </a:xfrm>
          <a:prstGeom prst="rect">
            <a:avLst/>
          </a:prstGeom>
        </p:spPr>
      </p:pic>
      <p:sp>
        <p:nvSpPr>
          <p:cNvPr id="8" name="文本框 7"/>
          <p:cNvSpPr txBox="1"/>
          <p:nvPr/>
        </p:nvSpPr>
        <p:spPr>
          <a:xfrm>
            <a:off x="4516818" y="2679621"/>
            <a:ext cx="3230880" cy="1014730"/>
          </a:xfrm>
          <a:prstGeom prst="rect">
            <a:avLst/>
          </a:prstGeom>
          <a:noFill/>
        </p:spPr>
        <p:txBody>
          <a:bodyPr wrap="none" rtlCol="0">
            <a:spAutoFit/>
          </a:bodyPr>
          <a:lstStyle/>
          <a:p>
            <a:pPr algn="ctr"/>
            <a:r>
              <a:rPr lang="zh-CN" altLang="en-US" sz="6000" b="1">
                <a:solidFill>
                  <a:srgbClr val="B88F4D"/>
                </a:solidFill>
                <a:latin typeface="微软雅黑" panose="020B0503020204020204" pitchFamily="34" charset="-122"/>
                <a:ea typeface="微软雅黑" panose="020B0503020204020204" pitchFamily="34" charset="-122"/>
              </a:rPr>
              <a:t>谢谢观看</a:t>
            </a:r>
          </a:p>
        </p:txBody>
      </p:sp>
      <p:pic>
        <p:nvPicPr>
          <p:cNvPr id="3" name="图片 2" descr="logo-08"/>
          <p:cNvPicPr>
            <a:picLocks noChangeAspect="1"/>
          </p:cNvPicPr>
          <p:nvPr/>
        </p:nvPicPr>
        <p:blipFill>
          <a:blip r:embed="rId5"/>
          <a:stretch>
            <a:fillRect/>
          </a:stretch>
        </p:blipFill>
        <p:spPr>
          <a:xfrm>
            <a:off x="394970" y="5332730"/>
            <a:ext cx="4865370" cy="1885950"/>
          </a:xfrm>
          <a:prstGeom prst="rect">
            <a:avLst/>
          </a:prstGeom>
        </p:spPr>
      </p:pic>
      <p:pic>
        <p:nvPicPr>
          <p:cNvPr id="4" name="图片 3" descr="logo-08"/>
          <p:cNvPicPr>
            <a:picLocks noChangeAspect="1"/>
          </p:cNvPicPr>
          <p:nvPr/>
        </p:nvPicPr>
        <p:blipFill>
          <a:blip r:embed="rId5"/>
          <a:stretch>
            <a:fillRect/>
          </a:stretch>
        </p:blipFill>
        <p:spPr>
          <a:xfrm flipH="1">
            <a:off x="6907530" y="5332730"/>
            <a:ext cx="4865370" cy="1885950"/>
          </a:xfrm>
          <a:prstGeom prst="rect">
            <a:avLst/>
          </a:prstGeom>
        </p:spPr>
      </p:pic>
      <p:pic>
        <p:nvPicPr>
          <p:cNvPr id="21" name="图片 20" descr="logo_画板 1 副本 3"/>
          <p:cNvPicPr>
            <a:picLocks noChangeAspect="1"/>
          </p:cNvPicPr>
          <p:nvPr/>
        </p:nvPicPr>
        <p:blipFill>
          <a:blip r:embed="rId6"/>
          <a:stretch>
            <a:fillRect/>
          </a:stretch>
        </p:blipFill>
        <p:spPr>
          <a:xfrm>
            <a:off x="-9525" y="4988560"/>
            <a:ext cx="12233910" cy="1869440"/>
          </a:xfrm>
          <a:prstGeom prst="rect">
            <a:avLst/>
          </a:prstGeom>
        </p:spPr>
      </p:pic>
      <p:pic>
        <p:nvPicPr>
          <p:cNvPr id="17" name="图片 16" descr="徽标&#10;&#10;描述已自动生成">
            <a:extLst>
              <a:ext uri="{FF2B5EF4-FFF2-40B4-BE49-F238E27FC236}">
                <a16:creationId xmlns:a16="http://schemas.microsoft.com/office/drawing/2014/main" id="{EE8E2994-A663-0042-BE15-5333905F40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035" y="3534433"/>
            <a:ext cx="3503930" cy="727122"/>
          </a:xfrm>
          <a:prstGeom prst="rect">
            <a:avLst/>
          </a:prstGeom>
        </p:spPr>
      </p:pic>
      <p:pic>
        <p:nvPicPr>
          <p:cNvPr id="6" name="图片 5">
            <a:extLst>
              <a:ext uri="{FF2B5EF4-FFF2-40B4-BE49-F238E27FC236}">
                <a16:creationId xmlns:a16="http://schemas.microsoft.com/office/drawing/2014/main" id="{DFA74F85-5E15-B898-ED4D-965B6DA56D5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28311" y="2493655"/>
            <a:ext cx="1317905" cy="1653565"/>
          </a:xfrm>
          <a:prstGeom prst="rect">
            <a:avLst/>
          </a:prstGeom>
          <a:effectLst/>
        </p:spPr>
      </p:pic>
      <p:pic>
        <p:nvPicPr>
          <p:cNvPr id="9" name="图片 8">
            <a:extLst>
              <a:ext uri="{FF2B5EF4-FFF2-40B4-BE49-F238E27FC236}">
                <a16:creationId xmlns:a16="http://schemas.microsoft.com/office/drawing/2014/main" id="{934263F4-7642-B5E2-4AD6-51A9BBA876A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563179" y="2493656"/>
            <a:ext cx="1668701" cy="1653565"/>
          </a:xfrm>
          <a:prstGeom prst="rect">
            <a:avLst/>
          </a:prstGeom>
        </p:spPr>
      </p:pic>
      <p:pic>
        <p:nvPicPr>
          <p:cNvPr id="11" name="Picture Placeholder 24">
            <a:extLst>
              <a:ext uri="{FF2B5EF4-FFF2-40B4-BE49-F238E27FC236}">
                <a16:creationId xmlns:a16="http://schemas.microsoft.com/office/drawing/2014/main" id="{B432C98C-13D1-81DC-07A6-3AC6D2F03D2C}"/>
              </a:ext>
            </a:extLst>
          </p:cNvPr>
          <p:cNvPicPr>
            <a:picLocks noChangeAspect="1"/>
          </p:cNvPicPr>
          <p:nvPr/>
        </p:nvPicPr>
        <p:blipFill rotWithShape="1">
          <a:blip r:embed="rId10">
            <a:extLst>
              <a:ext uri="{28A0092B-C50C-407E-A947-70E740481C1C}">
                <a14:useLocalDpi xmlns:a14="http://schemas.microsoft.com/office/drawing/2010/main" val="0"/>
              </a:ext>
            </a:extLst>
          </a:blip>
          <a:srcRect l="-5450" t="-91582" r="-7334" b="-89301"/>
          <a:stretch/>
        </p:blipFill>
        <p:spPr>
          <a:xfrm>
            <a:off x="297670" y="532637"/>
            <a:ext cx="3328659" cy="757911"/>
          </a:xfrm>
          <a:prstGeom prst="rect">
            <a:avLst/>
          </a:prstGeom>
        </p:spPr>
      </p:pic>
      <p:sp>
        <p:nvSpPr>
          <p:cNvPr id="12" name="灯片编号占位符 11">
            <a:extLst>
              <a:ext uri="{FF2B5EF4-FFF2-40B4-BE49-F238E27FC236}">
                <a16:creationId xmlns:a16="http://schemas.microsoft.com/office/drawing/2014/main" id="{B4A85C76-B1D3-5D73-11DA-811AB13E1220}"/>
              </a:ext>
            </a:extLst>
          </p:cNvPr>
          <p:cNvSpPr>
            <a:spLocks noGrp="1"/>
          </p:cNvSpPr>
          <p:nvPr>
            <p:ph type="sldNum" sz="quarter" idx="12"/>
          </p:nvPr>
        </p:nvSpPr>
        <p:spPr/>
        <p:txBody>
          <a:bodyPr/>
          <a:lstStyle/>
          <a:p>
            <a:fld id="{49AE70B2-8BF9-45C0-BB95-33D1B9D3A854}" type="slidenum">
              <a:rPr lang="zh-CN" altLang="en-US" smtClean="0"/>
              <a:t>13</a:t>
            </a:fld>
            <a:endParaRPr lang="zh-CN" altLang="en-US"/>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a:extLst>
              <a:ext uri="{FF2B5EF4-FFF2-40B4-BE49-F238E27FC236}">
                <a16:creationId xmlns:a16="http://schemas.microsoft.com/office/drawing/2014/main" id="{34BBC40B-C95A-6606-B5E5-81216D65E888}"/>
              </a:ext>
            </a:extLst>
          </p:cNvPr>
          <p:cNvGrpSpPr/>
          <p:nvPr/>
        </p:nvGrpSpPr>
        <p:grpSpPr>
          <a:xfrm>
            <a:off x="1366921" y="401655"/>
            <a:ext cx="8958183" cy="5713725"/>
            <a:chOff x="1366921" y="401655"/>
            <a:chExt cx="8958183" cy="5713725"/>
          </a:xfrm>
        </p:grpSpPr>
        <p:grpSp>
          <p:nvGrpSpPr>
            <p:cNvPr id="9" name="组合 8">
              <a:extLst>
                <a:ext uri="{FF2B5EF4-FFF2-40B4-BE49-F238E27FC236}">
                  <a16:creationId xmlns:a16="http://schemas.microsoft.com/office/drawing/2014/main" id="{EB8F7787-504F-DD85-41CE-F007726C6D54}"/>
                </a:ext>
              </a:extLst>
            </p:cNvPr>
            <p:cNvGrpSpPr/>
            <p:nvPr/>
          </p:nvGrpSpPr>
          <p:grpSpPr>
            <a:xfrm>
              <a:off x="1366921" y="401655"/>
              <a:ext cx="8760769" cy="2849964"/>
              <a:chOff x="1480334" y="1230994"/>
              <a:chExt cx="8760769" cy="2849964"/>
            </a:xfrm>
          </p:grpSpPr>
          <p:pic>
            <p:nvPicPr>
              <p:cNvPr id="6" name="图片 5">
                <a:extLst>
                  <a:ext uri="{FF2B5EF4-FFF2-40B4-BE49-F238E27FC236}">
                    <a16:creationId xmlns:a16="http://schemas.microsoft.com/office/drawing/2014/main" id="{53F1B40D-C8C7-4341-4874-9C6BB74D200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0334" y="1230994"/>
                <a:ext cx="4729079" cy="2837374"/>
              </a:xfrm>
              <a:prstGeom prst="rect">
                <a:avLst/>
              </a:prstGeom>
            </p:spPr>
          </p:pic>
          <p:pic>
            <p:nvPicPr>
              <p:cNvPr id="8" name="图片 7">
                <a:extLst>
                  <a:ext uri="{FF2B5EF4-FFF2-40B4-BE49-F238E27FC236}">
                    <a16:creationId xmlns:a16="http://schemas.microsoft.com/office/drawing/2014/main" id="{6EFC9827-2C4E-49EF-6A3E-4B26AD61794F}"/>
                  </a:ext>
                </a:extLst>
              </p:cNvPr>
              <p:cNvPicPr>
                <a:picLocks noChangeAspect="1"/>
              </p:cNvPicPr>
              <p:nvPr/>
            </p:nvPicPr>
            <p:blipFill>
              <a:blip r:embed="rId3"/>
              <a:stretch>
                <a:fillRect/>
              </a:stretch>
            </p:blipFill>
            <p:spPr>
              <a:xfrm>
                <a:off x="6780944" y="1230994"/>
                <a:ext cx="3460159" cy="2849964"/>
              </a:xfrm>
              <a:prstGeom prst="rect">
                <a:avLst/>
              </a:prstGeom>
            </p:spPr>
          </p:pic>
        </p:grpSp>
        <p:pic>
          <p:nvPicPr>
            <p:cNvPr id="11" name="图片 10">
              <a:extLst>
                <a:ext uri="{FF2B5EF4-FFF2-40B4-BE49-F238E27FC236}">
                  <a16:creationId xmlns:a16="http://schemas.microsoft.com/office/drawing/2014/main" id="{E3AE49B4-9C17-D521-069A-0AC324E792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46938" y="3520888"/>
              <a:ext cx="3806011" cy="2461698"/>
            </a:xfrm>
            <a:prstGeom prst="rect">
              <a:avLst/>
            </a:prstGeom>
          </p:spPr>
        </p:pic>
        <p:grpSp>
          <p:nvGrpSpPr>
            <p:cNvPr id="12" name="组合 11">
              <a:extLst>
                <a:ext uri="{FF2B5EF4-FFF2-40B4-BE49-F238E27FC236}">
                  <a16:creationId xmlns:a16="http://schemas.microsoft.com/office/drawing/2014/main" id="{D79971AD-5CB3-1EDA-0AEA-E1248DF81AA9}"/>
                </a:ext>
              </a:extLst>
            </p:cNvPr>
            <p:cNvGrpSpPr/>
            <p:nvPr/>
          </p:nvGrpSpPr>
          <p:grpSpPr>
            <a:xfrm>
              <a:off x="6215277" y="3429000"/>
              <a:ext cx="4109827" cy="2686380"/>
              <a:chOff x="1081768" y="1094394"/>
              <a:chExt cx="5519146" cy="3607578"/>
            </a:xfrm>
          </p:grpSpPr>
          <p:pic>
            <p:nvPicPr>
              <p:cNvPr id="13" name="图片 12">
                <a:extLst>
                  <a:ext uri="{FF2B5EF4-FFF2-40B4-BE49-F238E27FC236}">
                    <a16:creationId xmlns:a16="http://schemas.microsoft.com/office/drawing/2014/main" id="{88D48287-41E6-AB8A-15F5-97BCA642F559}"/>
                  </a:ext>
                </a:extLst>
              </p:cNvPr>
              <p:cNvPicPr>
                <a:picLocks noChangeAspect="1"/>
              </p:cNvPicPr>
              <p:nvPr/>
            </p:nvPicPr>
            <p:blipFill>
              <a:blip r:embed="rId5"/>
              <a:stretch>
                <a:fillRect/>
              </a:stretch>
            </p:blipFill>
            <p:spPr>
              <a:xfrm>
                <a:off x="1081768" y="1094394"/>
                <a:ext cx="5519146" cy="3607578"/>
              </a:xfrm>
              <a:prstGeom prst="rect">
                <a:avLst/>
              </a:prstGeom>
            </p:spPr>
          </p:pic>
          <p:sp>
            <p:nvSpPr>
              <p:cNvPr id="14" name="文本框 13">
                <a:extLst>
                  <a:ext uri="{FF2B5EF4-FFF2-40B4-BE49-F238E27FC236}">
                    <a16:creationId xmlns:a16="http://schemas.microsoft.com/office/drawing/2014/main" id="{3BF2002D-EB76-8A52-189E-3442AAFBD084}"/>
                  </a:ext>
                </a:extLst>
              </p:cNvPr>
              <p:cNvSpPr txBox="1"/>
              <p:nvPr/>
            </p:nvSpPr>
            <p:spPr>
              <a:xfrm>
                <a:off x="4441157" y="2302931"/>
                <a:ext cx="1894647" cy="557978"/>
              </a:xfrm>
              <a:prstGeom prst="rect">
                <a:avLst/>
              </a:prstGeom>
              <a:noFill/>
              <a:ln w="19050">
                <a:solidFill>
                  <a:schemeClr val="tx1"/>
                </a:solidFill>
              </a:ln>
            </p:spPr>
            <p:txBody>
              <a:bodyPr wrap="square" rtlCol="0">
                <a:spAutoFit/>
              </a:bodyPr>
              <a:lstStyle/>
              <a:p>
                <a:r>
                  <a:rPr lang="en-US" altLang="zh-CN" sz="1050" dirty="0">
                    <a:latin typeface="Times New Roman" panose="02020603050405020304" pitchFamily="18" charset="0"/>
                    <a:cs typeface="Times New Roman" panose="02020603050405020304" pitchFamily="18" charset="0"/>
                  </a:rPr>
                  <a:t>Bias voltage = 100 V</a:t>
                </a:r>
              </a:p>
              <a:p>
                <a:r>
                  <a:rPr lang="en-US" altLang="zh-CN" sz="1050" dirty="0">
                    <a:latin typeface="Times New Roman" panose="02020603050405020304" pitchFamily="18" charset="0"/>
                    <a:cs typeface="Times New Roman" panose="02020603050405020304" pitchFamily="18" charset="0"/>
                  </a:rPr>
                  <a:t>Pump power = 30 mW</a:t>
                </a:r>
                <a:endParaRPr lang="zh-CN" altLang="en-US" sz="1050" dirty="0">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10876347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6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6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6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6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6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69.xml><?xml version="1.0" encoding="utf-8"?>
<p:tagLst xmlns:a="http://schemas.openxmlformats.org/drawingml/2006/main" xmlns:r="http://schemas.openxmlformats.org/officeDocument/2006/relationships" xmlns:p="http://schemas.openxmlformats.org/presentationml/2006/main">
  <p:tag name="ADJUSTMENTS" val="5.022012"/>
</p:tagLst>
</file>

<file path=ppt/tags/tag70.xml><?xml version="1.0" encoding="utf-8"?>
<p:tagLst xmlns:a="http://schemas.openxmlformats.org/drawingml/2006/main" xmlns:r="http://schemas.openxmlformats.org/officeDocument/2006/relationships" xmlns:p="http://schemas.openxmlformats.org/presentationml/2006/main">
  <p:tag name="ADJUSTMENTS" val="5.022012"/>
</p:tagLst>
</file>

<file path=ppt/tags/tag71.xml><?xml version="1.0" encoding="utf-8"?>
<p:tagLst xmlns:a="http://schemas.openxmlformats.org/drawingml/2006/main" xmlns:r="http://schemas.openxmlformats.org/officeDocument/2006/relationships" xmlns:p="http://schemas.openxmlformats.org/presentationml/2006/main">
  <p:tag name="ADJUSTMENTS" val="5.022012"/>
</p:tagLst>
</file>

<file path=ppt/tags/tag7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7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75.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7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78.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8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81.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8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84.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8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87.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8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8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90.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9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93.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9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9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LAYERLEVEL" val="1"/>
  <p:tag name="KSO_WM_TAG_VERSION" val="1.0"/>
  <p:tag name="KSO_WM_BEAUTIFY_FLAG" val="#wm#"/>
  <p:tag name="KSO_WM_UNIT_ISCONTENTSTITLE" val="0"/>
  <p:tag name="KSO_WM_UNIT_NOCLEAR" val="0"/>
  <p:tag name="KSO_WM_UNIT_VALUE" val="9"/>
  <p:tag name="KSO_WM_UNIT_TYPE" val="a"/>
  <p:tag name="KSO_WM_UNIT_INDEX" val="1"/>
  <p:tag name="KSO_WM_UNIT_PRESET_TEXT" val="单击此处添加标题"/>
  <p:tag name="KSO_WM_TEMPLATE_CATEGORY" val="custom"/>
  <p:tag name="KSO_WM_TEMPLATE_INDEX" val="20205396"/>
  <p:tag name="KSO_WM_UNIT_ID" val="custom20205396_7*a*1"/>
  <p:tag name="KSO_WM_UNIT_ISNUMDGMTITLE" val="0"/>
</p:tagLst>
</file>

<file path=ppt/tags/tag96.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17912</TotalTime>
  <Words>1772</Words>
  <Application>Microsoft Office PowerPoint</Application>
  <PresentationFormat>宽屏</PresentationFormat>
  <Paragraphs>191</Paragraphs>
  <Slides>15</Slides>
  <Notes>13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15</vt:i4>
      </vt:variant>
    </vt:vector>
  </HeadingPairs>
  <TitlesOfParts>
    <vt:vector size="22" baseType="lpstr">
      <vt:lpstr>微软雅黑</vt:lpstr>
      <vt:lpstr>Arial</vt:lpstr>
      <vt:lpstr>Calibri</vt:lpstr>
      <vt:lpstr>Cambria Math</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PC</dc:creator>
  <cp:lastModifiedBy>shangzhe xu</cp:lastModifiedBy>
  <cp:revision>312</cp:revision>
  <dcterms:created xsi:type="dcterms:W3CDTF">2019-06-19T02:08:00Z</dcterms:created>
  <dcterms:modified xsi:type="dcterms:W3CDTF">2026-10-12T03:24:33Z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2052-11.1.0.10314</vt:lpwstr>
  </property>
</Properties>
</file>