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2.xml" ContentType="application/vnd.openxmlformats-officedocument.presentationml.notesSlide+xml"/>
  <Override PartName="/ppt/tags/tag23.xml" ContentType="application/vnd.openxmlformats-officedocument.presentationml.tags+xml"/>
  <Override PartName="/ppt/notesSlides/notesSlide3.xml" ContentType="application/vnd.openxmlformats-officedocument.presentationml.notesSlide+xml"/>
  <Override PartName="/ppt/tags/tag24.xml" ContentType="application/vnd.openxmlformats-officedocument.presentationml.tags+xml"/>
  <Override PartName="/ppt/notesSlides/notesSlide4.xml" ContentType="application/vnd.openxmlformats-officedocument.presentationml.notesSlide+xml"/>
  <Override PartName="/ppt/tags/tag25.xml" ContentType="application/vnd.openxmlformats-officedocument.presentationml.tags+xml"/>
  <Override PartName="/ppt/notesSlides/notesSlide5.xml" ContentType="application/vnd.openxmlformats-officedocument.presentationml.notesSlide+xml"/>
  <Override PartName="/ppt/tags/tag26.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3"/>
  </p:notesMasterIdLst>
  <p:sldIdLst>
    <p:sldId id="274" r:id="rId2"/>
    <p:sldId id="273" r:id="rId3"/>
    <p:sldId id="275" r:id="rId4"/>
    <p:sldId id="292" r:id="rId5"/>
    <p:sldId id="293" r:id="rId6"/>
    <p:sldId id="294" r:id="rId7"/>
    <p:sldId id="268" r:id="rId8"/>
    <p:sldId id="276" r:id="rId9"/>
    <p:sldId id="299" r:id="rId10"/>
    <p:sldId id="300" r:id="rId11"/>
    <p:sldId id="3362" r:id="rId12"/>
    <p:sldId id="3371" r:id="rId13"/>
    <p:sldId id="3374" r:id="rId14"/>
    <p:sldId id="277" r:id="rId15"/>
    <p:sldId id="296" r:id="rId16"/>
    <p:sldId id="3370" r:id="rId17"/>
    <p:sldId id="3363" r:id="rId18"/>
    <p:sldId id="279" r:id="rId19"/>
    <p:sldId id="272" r:id="rId20"/>
    <p:sldId id="3375" r:id="rId21"/>
    <p:sldId id="280" r:id="rId22"/>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E4495"/>
    <a:srgbClr val="949494"/>
    <a:srgbClr val="07811D"/>
    <a:srgbClr val="F0FCE0"/>
    <a:srgbClr val="FCF3E0"/>
    <a:srgbClr val="DBF2FF"/>
    <a:srgbClr val="DACBCC"/>
    <a:srgbClr val="EDE7E7"/>
    <a:srgbClr val="7E3B3F"/>
    <a:srgbClr val="F7F7F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A111915-BE36-4E01-A7E5-04B1672EAD32}" styleName="浅色样式 2 - 强调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C083E6E3-FA7D-4D7B-A595-EF9225AFEA82}" styleName="浅色样式 1 - 强调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FABFCF23-3B69-468F-B69F-88F6DE6A72F2}" styleName="中度样式 1 - 强调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8603FDC-E32A-4AB5-989C-0864C3EAD2B8}" styleName="主题样式 2 - 强调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073A0DAA-6AF3-43AB-8588-CEC1D06C72B9}" styleName="中度样式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浅色样式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753" autoAdjust="0"/>
    <p:restoredTop sz="96619" autoAdjust="0"/>
  </p:normalViewPr>
  <p:slideViewPr>
    <p:cSldViewPr snapToGrid="0">
      <p:cViewPr varScale="1">
        <p:scale>
          <a:sx n="113" d="100"/>
          <a:sy n="113" d="100"/>
        </p:scale>
        <p:origin x="696" y="108"/>
      </p:cViewPr>
      <p:guideLst/>
    </p:cSldViewPr>
  </p:slideViewPr>
  <p:notesTextViewPr>
    <p:cViewPr>
      <p:scale>
        <a:sx n="150" d="100"/>
        <a:sy n="150" d="100"/>
      </p:scale>
      <p:origin x="0" y="0"/>
    </p:cViewPr>
  </p:notesTextViewPr>
  <p:sorterViewPr>
    <p:cViewPr>
      <p:scale>
        <a:sx n="33" d="100"/>
        <a:sy n="33"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A2D1F-65D8-42F9-BC3A-0E3F21CEB848}" type="datetimeFigureOut">
              <a:rPr lang="zh-CN" altLang="en-US" smtClean="0"/>
              <a:t>2026/10/19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28BFF8E-85F6-46F2-8228-F42EC4F238C6}"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dirty="0">
                <a:latin typeface="DejaVu Sans" panose="020B0603030804020204" pitchFamily="34" charset="0"/>
                <a:cs typeface="DejaVu Sans" panose="020B0603030804020204" pitchFamily="34" charset="0"/>
              </a:rPr>
              <a:t>大家好，我是来自新疆大学的</a:t>
            </a:r>
            <a:r>
              <a:rPr lang="zh-CN" altLang="en-US" spc="300" dirty="0">
                <a:solidFill>
                  <a:schemeClr val="bg1"/>
                </a:solidFill>
                <a:latin typeface="DejaVu Sans" panose="020B0603030804020204" pitchFamily="34" charset="0"/>
                <a:cs typeface="DejaVu Sans" panose="020B0603030804020204" pitchFamily="34" charset="0"/>
              </a:rPr>
              <a:t>张蓓，我汇报的内容是基于</a:t>
            </a:r>
            <a:r>
              <a:rPr lang="en-US" altLang="zh-CN" spc="300" dirty="0">
                <a:solidFill>
                  <a:schemeClr val="bg1"/>
                </a:solidFill>
                <a:latin typeface="DejaVu Sans" panose="020B0603030804020204" pitchFamily="34" charset="0"/>
                <a:cs typeface="DejaVu Sans" panose="020B0603030804020204" pitchFamily="34" charset="0"/>
              </a:rPr>
              <a:t>2024</a:t>
            </a:r>
            <a:r>
              <a:rPr lang="zh-CN" altLang="en-US" spc="300" dirty="0">
                <a:solidFill>
                  <a:schemeClr val="bg1"/>
                </a:solidFill>
                <a:latin typeface="DejaVu Sans" panose="020B0603030804020204" pitchFamily="34" charset="0"/>
                <a:cs typeface="DejaVu Sans" panose="020B0603030804020204" pitchFamily="34" charset="0"/>
              </a:rPr>
              <a:t>年自治区重大科技专项超海拔区战略性金属矿区露天开采精细绿色爆破技术，题目是</a:t>
            </a:r>
            <a:r>
              <a:rPr lang="zh-CN" altLang="en-US" sz="1200" b="1" kern="1200" spc="300" dirty="0">
                <a:solidFill>
                  <a:schemeClr val="bg1"/>
                </a:solidFill>
                <a:latin typeface="+mj-ea"/>
                <a:ea typeface="+mn-ea"/>
                <a:cs typeface="+mn-cs"/>
              </a:rPr>
              <a:t>互层岩体台阶爆破主控岩层的判别方法</a:t>
            </a:r>
          </a:p>
          <a:p>
            <a:endParaRPr lang="zh-CN" altLang="en-US" dirty="0">
              <a:latin typeface="DejaVu Sans" panose="020B0603030804020204" pitchFamily="34" charset="0"/>
              <a:cs typeface="DejaVu Sans" panose="020B0603030804020204" pitchFamily="34" charset="0"/>
            </a:endParaRPr>
          </a:p>
        </p:txBody>
      </p:sp>
      <p:sp>
        <p:nvSpPr>
          <p:cNvPr id="4" name="灯片编号占位符 3"/>
          <p:cNvSpPr>
            <a:spLocks noGrp="1"/>
          </p:cNvSpPr>
          <p:nvPr>
            <p:ph type="sldNum" sz="quarter" idx="5"/>
          </p:nvPr>
        </p:nvSpPr>
        <p:spPr/>
        <p:txBody>
          <a:bodyPr/>
          <a:lstStyle/>
          <a:p>
            <a:fld id="{028BFF8E-85F6-46F2-8228-F42EC4F238C6}"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接下来</a:t>
            </a:r>
            <a:r>
              <a:rPr lang="zh-CN" altLang="zh-CN" sz="1200" kern="1200" dirty="0">
                <a:solidFill>
                  <a:schemeClr val="tx1"/>
                </a:solidFill>
                <a:effectLst/>
                <a:latin typeface="+mn-lt"/>
                <a:ea typeface="+mn-ea"/>
                <a:cs typeface="+mn-cs"/>
              </a:rPr>
              <a:t>我将围绕‘为什么研究’、‘机理是什么’、‘方法是什么’以及‘效果怎么样’这四个核心问题展开</a:t>
            </a:r>
            <a:endParaRPr lang="zh-CN" altLang="en-US" dirty="0"/>
          </a:p>
        </p:txBody>
      </p:sp>
      <p:sp>
        <p:nvSpPr>
          <p:cNvPr id="4" name="灯片编号占位符 3"/>
          <p:cNvSpPr>
            <a:spLocks noGrp="1"/>
          </p:cNvSpPr>
          <p:nvPr>
            <p:ph type="sldNum" sz="quarter" idx="5"/>
          </p:nvPr>
        </p:nvSpPr>
        <p:spPr/>
        <p:txBody>
          <a:bodyPr/>
          <a:lstStyle/>
          <a:p>
            <a:fld id="{028BFF8E-85F6-46F2-8228-F42EC4F238C6}"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28BFF8E-85F6-46F2-8228-F42EC4F238C6}"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1200" dirty="0">
                <a:latin typeface="+mn-ea"/>
              </a:rPr>
              <a:t>我国</a:t>
            </a:r>
            <a:r>
              <a:rPr lang="zh-CN" altLang="en-US" sz="1200" dirty="0">
                <a:solidFill>
                  <a:srgbClr val="FF0000"/>
                </a:solidFill>
                <a:latin typeface="+mn-ea"/>
              </a:rPr>
              <a:t>煤炭产量</a:t>
            </a:r>
            <a:r>
              <a:rPr lang="zh-CN" altLang="en-US" sz="1200" dirty="0">
                <a:latin typeface="+mn-ea"/>
              </a:rPr>
              <a:t>连续多年位居</a:t>
            </a:r>
            <a:r>
              <a:rPr lang="zh-CN" altLang="en-US" sz="1200" dirty="0">
                <a:solidFill>
                  <a:srgbClr val="FF0000"/>
                </a:solidFill>
                <a:latin typeface="+mn-ea"/>
              </a:rPr>
              <a:t>世界第一，</a:t>
            </a:r>
            <a:r>
              <a:rPr lang="en-US" altLang="zh-CN" sz="1200" dirty="0">
                <a:latin typeface="+mn-ea"/>
              </a:rPr>
              <a:t>《</a:t>
            </a:r>
            <a:r>
              <a:rPr lang="zh-CN" altLang="en-US" sz="1200" dirty="0">
                <a:latin typeface="+mn-ea"/>
              </a:rPr>
              <a:t>能源中长期发展规划纲要</a:t>
            </a:r>
            <a:r>
              <a:rPr lang="en-US" altLang="zh-CN" sz="1200" dirty="0">
                <a:latin typeface="+mn-ea"/>
              </a:rPr>
              <a:t>》</a:t>
            </a:r>
            <a:r>
              <a:rPr lang="zh-CN" altLang="en-US" sz="1200" dirty="0">
                <a:latin typeface="+mn-ea"/>
              </a:rPr>
              <a:t>提出我国将“坚持以煤炭为主体、电力为中心、油气和新能源全面发展的能源战略”。在今后较长的一段时期内，</a:t>
            </a:r>
            <a:r>
              <a:rPr lang="zh-CN" altLang="en-US" sz="1200" dirty="0">
                <a:solidFill>
                  <a:srgbClr val="FF0000"/>
                </a:solidFill>
                <a:latin typeface="+mn-ea"/>
              </a:rPr>
              <a:t>煤炭</a:t>
            </a:r>
            <a:r>
              <a:rPr lang="zh-CN" altLang="en-US" sz="1200" dirty="0">
                <a:latin typeface="+mn-ea"/>
              </a:rPr>
              <a:t>仍旧是我国的</a:t>
            </a:r>
            <a:r>
              <a:rPr lang="zh-CN" altLang="en-US" sz="1200" dirty="0">
                <a:solidFill>
                  <a:srgbClr val="FF0000"/>
                </a:solidFill>
                <a:latin typeface="+mn-ea"/>
              </a:rPr>
              <a:t>主体能源</a:t>
            </a:r>
            <a:r>
              <a:rPr lang="zh-CN" altLang="en-US" sz="1200" dirty="0">
                <a:latin typeface="+mn-ea"/>
              </a:rPr>
              <a:t>。</a:t>
            </a:r>
          </a:p>
          <a:p>
            <a:endParaRPr lang="zh-CN" altLang="en-US" dirty="0"/>
          </a:p>
        </p:txBody>
      </p:sp>
      <p:sp>
        <p:nvSpPr>
          <p:cNvPr id="4" name="灯片编号占位符 3"/>
          <p:cNvSpPr>
            <a:spLocks noGrp="1"/>
          </p:cNvSpPr>
          <p:nvPr>
            <p:ph type="sldNum" sz="quarter" idx="5"/>
          </p:nvPr>
        </p:nvSpPr>
        <p:spPr/>
        <p:txBody>
          <a:bodyPr/>
          <a:lstStyle/>
          <a:p>
            <a:fld id="{028BFF8E-85F6-46F2-8228-F42EC4F238C6}" type="slidenum">
              <a:rPr lang="zh-CN" altLang="en-US" smtClean="0"/>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200" kern="1200" dirty="0">
                <a:solidFill>
                  <a:schemeClr val="tx1"/>
                </a:solidFill>
                <a:effectLst/>
                <a:latin typeface="+mn-lt"/>
                <a:ea typeface="+mn-ea"/>
                <a:cs typeface="+mn-cs"/>
              </a:rPr>
              <a:t>而新疆，正是我国最重要的煤炭基地，储量占全国的</a:t>
            </a:r>
            <a:r>
              <a:rPr lang="en-US" altLang="zh-CN" sz="1200" kern="1200" dirty="0">
                <a:solidFill>
                  <a:schemeClr val="tx1"/>
                </a:solidFill>
                <a:effectLst/>
                <a:latin typeface="+mn-lt"/>
                <a:ea typeface="+mn-ea"/>
                <a:cs typeface="+mn-cs"/>
              </a:rPr>
              <a:t>40%</a:t>
            </a:r>
            <a:r>
              <a:rPr lang="zh-CN" altLang="zh-CN" sz="1200" kern="1200" dirty="0">
                <a:solidFill>
                  <a:schemeClr val="tx1"/>
                </a:solidFill>
                <a:effectLst/>
                <a:latin typeface="+mn-lt"/>
                <a:ea typeface="+mn-ea"/>
                <a:cs typeface="+mn-cs"/>
              </a:rPr>
              <a:t>，产能增速第一。对于新疆而言，露天开采是最高效、最主要的开采方式</a:t>
            </a:r>
            <a:endParaRPr lang="zh-CN" altLang="en-US" dirty="0"/>
          </a:p>
        </p:txBody>
      </p:sp>
      <p:sp>
        <p:nvSpPr>
          <p:cNvPr id="4" name="灯片编号占位符 3"/>
          <p:cNvSpPr>
            <a:spLocks noGrp="1"/>
          </p:cNvSpPr>
          <p:nvPr>
            <p:ph type="sldNum" sz="quarter" idx="5"/>
          </p:nvPr>
        </p:nvSpPr>
        <p:spPr/>
        <p:txBody>
          <a:bodyPr/>
          <a:lstStyle/>
          <a:p>
            <a:fld id="{028BFF8E-85F6-46F2-8228-F42EC4F238C6}" type="slidenum">
              <a:rPr lang="zh-CN" altLang="en-US" smtClean="0"/>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1200" b="1" dirty="0">
                <a:solidFill>
                  <a:schemeClr val="accent1"/>
                </a:solidFill>
                <a:latin typeface="微软雅黑" panose="020B0503020204020204" pitchFamily="34" charset="-122"/>
                <a:ea typeface="微软雅黑" panose="020B0503020204020204" pitchFamily="34" charset="-122"/>
              </a:rPr>
              <a:t>爆破</a:t>
            </a:r>
            <a:r>
              <a:rPr lang="zh-CN" altLang="en-US" sz="1200" dirty="0">
                <a:solidFill>
                  <a:schemeClr val="tx1"/>
                </a:solidFill>
                <a:latin typeface="微软雅黑" panose="020B0503020204020204" pitchFamily="34" charset="-122"/>
                <a:ea typeface="微软雅黑" panose="020B0503020204020204" pitchFamily="34" charset="-122"/>
              </a:rPr>
              <a:t>又是露天开采的重要工艺，</a:t>
            </a:r>
            <a:r>
              <a:rPr lang="zh-CN" altLang="en-US" sz="1200" b="1" dirty="0">
                <a:solidFill>
                  <a:schemeClr val="accent1"/>
                </a:solidFill>
                <a:latin typeface="微软雅黑" panose="020B0503020204020204" pitchFamily="34" charset="-122"/>
                <a:ea typeface="微软雅黑" panose="020B0503020204020204" pitchFamily="34" charset="-122"/>
              </a:rPr>
              <a:t>爆破效果</a:t>
            </a:r>
            <a:r>
              <a:rPr lang="zh-CN" altLang="en-US" sz="1200" dirty="0">
                <a:solidFill>
                  <a:schemeClr val="tx1"/>
                </a:solidFill>
                <a:latin typeface="微软雅黑" panose="020B0503020204020204" pitchFamily="34" charset="-122"/>
                <a:ea typeface="微软雅黑" panose="020B0503020204020204" pitchFamily="34" charset="-122"/>
              </a:rPr>
              <a:t>的好坏直接影响矿山生产的效率、成本和生态。</a:t>
            </a:r>
          </a:p>
          <a:p>
            <a:endParaRPr lang="zh-CN" altLang="en-US" dirty="0"/>
          </a:p>
        </p:txBody>
      </p:sp>
      <p:sp>
        <p:nvSpPr>
          <p:cNvPr id="4" name="灯片编号占位符 3"/>
          <p:cNvSpPr>
            <a:spLocks noGrp="1"/>
          </p:cNvSpPr>
          <p:nvPr>
            <p:ph type="sldNum" sz="quarter" idx="5"/>
          </p:nvPr>
        </p:nvSpPr>
        <p:spPr/>
        <p:txBody>
          <a:bodyPr/>
          <a:lstStyle/>
          <a:p>
            <a:fld id="{028BFF8E-85F6-46F2-8228-F42EC4F238C6}"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那么该怎样解决以上的问题呢，对此我们提出两个核心科学问题，</a:t>
            </a:r>
          </a:p>
        </p:txBody>
      </p:sp>
      <p:sp>
        <p:nvSpPr>
          <p:cNvPr id="4" name="灯片编号占位符 3"/>
          <p:cNvSpPr>
            <a:spLocks noGrp="1"/>
          </p:cNvSpPr>
          <p:nvPr>
            <p:ph type="sldNum" sz="quarter" idx="5"/>
          </p:nvPr>
        </p:nvSpPr>
        <p:spPr/>
        <p:txBody>
          <a:bodyPr/>
          <a:lstStyle/>
          <a:p>
            <a:fld id="{028BFF8E-85F6-46F2-8228-F42EC4F238C6}" type="slidenum">
              <a:rPr lang="zh-CN" altLang="en-US" smtClean="0"/>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首先，关于互层岩体对爆破的影响机理</a:t>
            </a:r>
          </a:p>
        </p:txBody>
      </p:sp>
      <p:sp>
        <p:nvSpPr>
          <p:cNvPr id="4" name="灯片编号占位符 3"/>
          <p:cNvSpPr>
            <a:spLocks noGrp="1"/>
          </p:cNvSpPr>
          <p:nvPr>
            <p:ph type="sldNum" sz="quarter" idx="5"/>
          </p:nvPr>
        </p:nvSpPr>
        <p:spPr/>
        <p:txBody>
          <a:bodyPr/>
          <a:lstStyle/>
          <a:p>
            <a:fld id="{028BFF8E-85F6-46F2-8228-F42EC4F238C6}" type="slidenum">
              <a:rPr lang="zh-CN" altLang="en-US" smtClean="0"/>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28BFF8E-85F6-46F2-8228-F42EC4F238C6}" type="slidenum">
              <a:rPr lang="zh-CN" altLang="en-US" smtClean="0"/>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我们根据某个矿山的实际情况，建立了如图所示的爆破台阶模型。</a:t>
            </a:r>
            <a:r>
              <a:rPr lang="zh-CN" altLang="en-US" sz="1200" kern="1200" dirty="0">
                <a:solidFill>
                  <a:schemeClr val="tx1"/>
                </a:solidFill>
                <a:effectLst/>
                <a:latin typeface="+mn-lt"/>
                <a:ea typeface="+mn-ea"/>
                <a:cs typeface="+mn-cs"/>
              </a:rPr>
              <a:t>通过国内外学者的大量研究可见，造成互层岩体爆破效果不佳的主要原因是互层岩体中的</a:t>
            </a:r>
            <a:r>
              <a:rPr lang="zh-CN" altLang="zh-CN" sz="1200" b="1" kern="1200" dirty="0">
                <a:solidFill>
                  <a:schemeClr val="tx1"/>
                </a:solidFill>
                <a:effectLst/>
                <a:latin typeface="+mn-lt"/>
                <a:ea typeface="+mn-ea"/>
                <a:cs typeface="+mn-cs"/>
              </a:rPr>
              <a:t>夹层厚度、波阻抗</a:t>
            </a:r>
            <a:r>
              <a:rPr lang="zh-CN" altLang="zh-CN" sz="1200" kern="1200" dirty="0">
                <a:solidFill>
                  <a:schemeClr val="tx1"/>
                </a:solidFill>
                <a:effectLst/>
                <a:latin typeface="+mn-lt"/>
                <a:ea typeface="+mn-ea"/>
                <a:cs typeface="+mn-cs"/>
              </a:rPr>
              <a:t>和</a:t>
            </a:r>
            <a:r>
              <a:rPr lang="zh-CN" altLang="zh-CN" sz="1200" b="1" kern="1200" dirty="0">
                <a:solidFill>
                  <a:schemeClr val="tx1"/>
                </a:solidFill>
                <a:effectLst/>
                <a:latin typeface="+mn-lt"/>
                <a:ea typeface="+mn-ea"/>
                <a:cs typeface="+mn-cs"/>
              </a:rPr>
              <a:t>距底盘高度</a:t>
            </a:r>
            <a:r>
              <a:rPr lang="zh-CN" altLang="en-US" sz="1200" b="1" kern="1200" dirty="0">
                <a:solidFill>
                  <a:schemeClr val="tx1"/>
                </a:solidFill>
                <a:effectLst/>
                <a:latin typeface="+mn-lt"/>
                <a:ea typeface="+mn-ea"/>
                <a:cs typeface="+mn-cs"/>
              </a:rPr>
              <a:t>等影响因素，本次讨论也围绕这三个因素展开。为此，我们设计了正交试验方案</a:t>
            </a:r>
            <a:endParaRPr lang="zh-CN" altLang="en-US" dirty="0"/>
          </a:p>
        </p:txBody>
      </p:sp>
      <p:sp>
        <p:nvSpPr>
          <p:cNvPr id="4" name="灯片编号占位符 3"/>
          <p:cNvSpPr>
            <a:spLocks noGrp="1"/>
          </p:cNvSpPr>
          <p:nvPr>
            <p:ph type="sldNum" sz="quarter" idx="5"/>
          </p:nvPr>
        </p:nvSpPr>
        <p:spPr/>
        <p:txBody>
          <a:bodyPr/>
          <a:lstStyle/>
          <a:p>
            <a:fld id="{028BFF8E-85F6-46F2-8228-F42EC4F238C6}" type="slidenum">
              <a:rPr lang="zh-CN" altLang="en-US" smtClean="0"/>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200" kern="1200" dirty="0">
                <a:solidFill>
                  <a:schemeClr val="tx1"/>
                </a:solidFill>
                <a:effectLst/>
                <a:latin typeface="+mn-lt"/>
                <a:ea typeface="+mn-ea"/>
                <a:cs typeface="+mn-cs"/>
              </a:rPr>
              <a:t>通过分析标准方差来评价爆破效果。</a:t>
            </a:r>
            <a:r>
              <a:rPr lang="zh-CN" altLang="en-US" sz="1200" kern="1200" dirty="0">
                <a:solidFill>
                  <a:schemeClr val="tx1"/>
                </a:solidFill>
                <a:effectLst/>
                <a:latin typeface="+mn-lt"/>
                <a:ea typeface="+mn-ea"/>
                <a:cs typeface="+mn-cs"/>
              </a:rPr>
              <a:t>得出结论：</a:t>
            </a:r>
            <a:r>
              <a:rPr lang="zh-CN" altLang="zh-CN" sz="1200" kern="1200" dirty="0">
                <a:solidFill>
                  <a:schemeClr val="tx1"/>
                </a:solidFill>
                <a:effectLst/>
                <a:latin typeface="+mn-lt"/>
                <a:ea typeface="+mn-ea"/>
                <a:cs typeface="+mn-cs"/>
              </a:rPr>
              <a:t>标准</a:t>
            </a:r>
            <a:r>
              <a:rPr lang="zh-CN" altLang="en-US" sz="1200" kern="1200" dirty="0">
                <a:solidFill>
                  <a:schemeClr val="tx1"/>
                </a:solidFill>
                <a:effectLst/>
                <a:latin typeface="+mn-lt"/>
                <a:ea typeface="+mn-ea"/>
                <a:cs typeface="+mn-cs"/>
              </a:rPr>
              <a:t>方</a:t>
            </a:r>
            <a:r>
              <a:rPr lang="zh-CN" altLang="zh-CN" sz="1200" kern="1200" dirty="0">
                <a:solidFill>
                  <a:schemeClr val="tx1"/>
                </a:solidFill>
                <a:effectLst/>
                <a:latin typeface="+mn-lt"/>
                <a:ea typeface="+mn-ea"/>
                <a:cs typeface="+mn-cs"/>
              </a:rPr>
              <a:t>差</a:t>
            </a:r>
            <a:r>
              <a:rPr lang="zh-CN" altLang="en-US" sz="1200" kern="1200" dirty="0">
                <a:solidFill>
                  <a:schemeClr val="tx1"/>
                </a:solidFill>
                <a:effectLst/>
                <a:latin typeface="+mn-lt"/>
                <a:ea typeface="+mn-ea"/>
                <a:cs typeface="+mn-cs"/>
              </a:rPr>
              <a:t>数值</a:t>
            </a:r>
            <a:r>
              <a:rPr lang="zh-CN" altLang="zh-CN" sz="1200" kern="1200" dirty="0">
                <a:solidFill>
                  <a:schemeClr val="tx1"/>
                </a:solidFill>
                <a:effectLst/>
                <a:latin typeface="+mn-lt"/>
                <a:ea typeface="+mn-ea"/>
                <a:cs typeface="+mn-cs"/>
              </a:rPr>
              <a:t>越小，代表应力分布越均匀，爆破效果就越好。</a:t>
            </a:r>
            <a:endParaRPr lang="zh-CN" altLang="en-US" dirty="0"/>
          </a:p>
        </p:txBody>
      </p:sp>
      <p:sp>
        <p:nvSpPr>
          <p:cNvPr id="4" name="灯片编号占位符 3"/>
          <p:cNvSpPr>
            <a:spLocks noGrp="1"/>
          </p:cNvSpPr>
          <p:nvPr>
            <p:ph type="sldNum" sz="quarter" idx="5"/>
          </p:nvPr>
        </p:nvSpPr>
        <p:spPr/>
        <p:txBody>
          <a:bodyPr/>
          <a:lstStyle/>
          <a:p>
            <a:fld id="{028BFF8E-85F6-46F2-8228-F42EC4F238C6}" type="slidenum">
              <a:rPr lang="zh-CN" altLang="en-US" smtClean="0"/>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C133B5-2D74-CF96-AC9B-7795F4E0289A}"/>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B0DBC083-CC62-64C3-199A-655626C652D4}"/>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BA30A31B-D44C-F60D-2DBC-CD537EBCF04D}"/>
              </a:ext>
            </a:extLst>
          </p:cNvPr>
          <p:cNvSpPr>
            <a:spLocks noGrp="1"/>
          </p:cNvSpPr>
          <p:nvPr>
            <p:ph type="body" idx="1"/>
          </p:nvPr>
        </p:nvSpPr>
        <p:spPr/>
        <p:txBody>
          <a:bodyPr/>
          <a:lstStyle/>
          <a:p>
            <a:r>
              <a:rPr lang="zh-CN" altLang="zh-CN" sz="1200" kern="1200" dirty="0">
                <a:solidFill>
                  <a:schemeClr val="tx1"/>
                </a:solidFill>
                <a:effectLst/>
                <a:latin typeface="+mn-lt"/>
                <a:ea typeface="+mn-ea"/>
                <a:cs typeface="+mn-cs"/>
              </a:rPr>
              <a:t>通过分析标准方差来评价爆破效果。</a:t>
            </a:r>
            <a:r>
              <a:rPr lang="zh-CN" altLang="en-US" sz="1200" kern="1200" dirty="0">
                <a:solidFill>
                  <a:schemeClr val="tx1"/>
                </a:solidFill>
                <a:effectLst/>
                <a:latin typeface="+mn-lt"/>
                <a:ea typeface="+mn-ea"/>
                <a:cs typeface="+mn-cs"/>
              </a:rPr>
              <a:t>得出结论：</a:t>
            </a:r>
            <a:r>
              <a:rPr lang="zh-CN" altLang="zh-CN" sz="1200" kern="1200" dirty="0">
                <a:solidFill>
                  <a:schemeClr val="tx1"/>
                </a:solidFill>
                <a:effectLst/>
                <a:latin typeface="+mn-lt"/>
                <a:ea typeface="+mn-ea"/>
                <a:cs typeface="+mn-cs"/>
              </a:rPr>
              <a:t>标准</a:t>
            </a:r>
            <a:r>
              <a:rPr lang="zh-CN" altLang="en-US" sz="1200" kern="1200" dirty="0">
                <a:solidFill>
                  <a:schemeClr val="tx1"/>
                </a:solidFill>
                <a:effectLst/>
                <a:latin typeface="+mn-lt"/>
                <a:ea typeface="+mn-ea"/>
                <a:cs typeface="+mn-cs"/>
              </a:rPr>
              <a:t>方</a:t>
            </a:r>
            <a:r>
              <a:rPr lang="zh-CN" altLang="zh-CN" sz="1200" kern="1200" dirty="0">
                <a:solidFill>
                  <a:schemeClr val="tx1"/>
                </a:solidFill>
                <a:effectLst/>
                <a:latin typeface="+mn-lt"/>
                <a:ea typeface="+mn-ea"/>
                <a:cs typeface="+mn-cs"/>
              </a:rPr>
              <a:t>差</a:t>
            </a:r>
            <a:r>
              <a:rPr lang="zh-CN" altLang="en-US" sz="1200" kern="1200" dirty="0">
                <a:solidFill>
                  <a:schemeClr val="tx1"/>
                </a:solidFill>
                <a:effectLst/>
                <a:latin typeface="+mn-lt"/>
                <a:ea typeface="+mn-ea"/>
                <a:cs typeface="+mn-cs"/>
              </a:rPr>
              <a:t>数值</a:t>
            </a:r>
            <a:r>
              <a:rPr lang="zh-CN" altLang="zh-CN" sz="1200" kern="1200" dirty="0">
                <a:solidFill>
                  <a:schemeClr val="tx1"/>
                </a:solidFill>
                <a:effectLst/>
                <a:latin typeface="+mn-lt"/>
                <a:ea typeface="+mn-ea"/>
                <a:cs typeface="+mn-cs"/>
              </a:rPr>
              <a:t>越小，代表应力分布越均匀，爆破效果就越好。</a:t>
            </a:r>
            <a:endParaRPr lang="zh-CN" altLang="en-US" dirty="0"/>
          </a:p>
        </p:txBody>
      </p:sp>
      <p:sp>
        <p:nvSpPr>
          <p:cNvPr id="4" name="灯片编号占位符 3">
            <a:extLst>
              <a:ext uri="{FF2B5EF4-FFF2-40B4-BE49-F238E27FC236}">
                <a16:creationId xmlns:a16="http://schemas.microsoft.com/office/drawing/2014/main" id="{6D00E766-218D-626D-5E1F-F0A1676D7445}"/>
              </a:ext>
            </a:extLst>
          </p:cNvPr>
          <p:cNvSpPr>
            <a:spLocks noGrp="1"/>
          </p:cNvSpPr>
          <p:nvPr>
            <p:ph type="sldNum" sz="quarter" idx="5"/>
          </p:nvPr>
        </p:nvSpPr>
        <p:spPr/>
        <p:txBody>
          <a:bodyPr/>
          <a:lstStyle/>
          <a:p>
            <a:fld id="{028BFF8E-85F6-46F2-8228-F42EC4F238C6}" type="slidenum">
              <a:rPr lang="zh-CN" altLang="en-US" smtClean="0"/>
              <a:t>12</a:t>
            </a:fld>
            <a:endParaRPr lang="zh-CN" altLang="en-US"/>
          </a:p>
        </p:txBody>
      </p:sp>
    </p:spTree>
    <p:extLst>
      <p:ext uri="{BB962C8B-B14F-4D97-AF65-F5344CB8AC3E}">
        <p14:creationId xmlns:p14="http://schemas.microsoft.com/office/powerpoint/2010/main" val="23629342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A704F8-69C3-33D5-5154-22BB50845DA2}"/>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87011670-3DC9-3B63-4925-0740812CDCB0}"/>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0F04C977-01E0-7BB2-535E-FF72B9471D68}"/>
              </a:ext>
            </a:extLst>
          </p:cNvPr>
          <p:cNvSpPr>
            <a:spLocks noGrp="1"/>
          </p:cNvSpPr>
          <p:nvPr>
            <p:ph type="body" idx="1"/>
          </p:nvPr>
        </p:nvSpPr>
        <p:spPr/>
        <p:txBody>
          <a:bodyPr/>
          <a:lstStyle/>
          <a:p>
            <a:r>
              <a:rPr lang="zh-CN" altLang="zh-CN" sz="1200" kern="1200" dirty="0">
                <a:solidFill>
                  <a:schemeClr val="tx1"/>
                </a:solidFill>
                <a:effectLst/>
                <a:latin typeface="+mn-lt"/>
                <a:ea typeface="+mn-ea"/>
                <a:cs typeface="+mn-cs"/>
              </a:rPr>
              <a:t>通过分析标准方差来评价爆破效果。</a:t>
            </a:r>
            <a:r>
              <a:rPr lang="zh-CN" altLang="en-US" sz="1200" kern="1200" dirty="0">
                <a:solidFill>
                  <a:schemeClr val="tx1"/>
                </a:solidFill>
                <a:effectLst/>
                <a:latin typeface="+mn-lt"/>
                <a:ea typeface="+mn-ea"/>
                <a:cs typeface="+mn-cs"/>
              </a:rPr>
              <a:t>得出结论：</a:t>
            </a:r>
            <a:r>
              <a:rPr lang="zh-CN" altLang="zh-CN" sz="1200" kern="1200" dirty="0">
                <a:solidFill>
                  <a:schemeClr val="tx1"/>
                </a:solidFill>
                <a:effectLst/>
                <a:latin typeface="+mn-lt"/>
                <a:ea typeface="+mn-ea"/>
                <a:cs typeface="+mn-cs"/>
              </a:rPr>
              <a:t>标准</a:t>
            </a:r>
            <a:r>
              <a:rPr lang="zh-CN" altLang="en-US" sz="1200" kern="1200" dirty="0">
                <a:solidFill>
                  <a:schemeClr val="tx1"/>
                </a:solidFill>
                <a:effectLst/>
                <a:latin typeface="+mn-lt"/>
                <a:ea typeface="+mn-ea"/>
                <a:cs typeface="+mn-cs"/>
              </a:rPr>
              <a:t>方</a:t>
            </a:r>
            <a:r>
              <a:rPr lang="zh-CN" altLang="zh-CN" sz="1200" kern="1200" dirty="0">
                <a:solidFill>
                  <a:schemeClr val="tx1"/>
                </a:solidFill>
                <a:effectLst/>
                <a:latin typeface="+mn-lt"/>
                <a:ea typeface="+mn-ea"/>
                <a:cs typeface="+mn-cs"/>
              </a:rPr>
              <a:t>差</a:t>
            </a:r>
            <a:r>
              <a:rPr lang="zh-CN" altLang="en-US" sz="1200" kern="1200" dirty="0">
                <a:solidFill>
                  <a:schemeClr val="tx1"/>
                </a:solidFill>
                <a:effectLst/>
                <a:latin typeface="+mn-lt"/>
                <a:ea typeface="+mn-ea"/>
                <a:cs typeface="+mn-cs"/>
              </a:rPr>
              <a:t>数值</a:t>
            </a:r>
            <a:r>
              <a:rPr lang="zh-CN" altLang="zh-CN" sz="1200" kern="1200" dirty="0">
                <a:solidFill>
                  <a:schemeClr val="tx1"/>
                </a:solidFill>
                <a:effectLst/>
                <a:latin typeface="+mn-lt"/>
                <a:ea typeface="+mn-ea"/>
                <a:cs typeface="+mn-cs"/>
              </a:rPr>
              <a:t>越小，代表应力分布越均匀，爆破效果就越好。</a:t>
            </a:r>
            <a:endParaRPr lang="zh-CN" altLang="en-US" dirty="0"/>
          </a:p>
        </p:txBody>
      </p:sp>
      <p:sp>
        <p:nvSpPr>
          <p:cNvPr id="4" name="灯片编号占位符 3">
            <a:extLst>
              <a:ext uri="{FF2B5EF4-FFF2-40B4-BE49-F238E27FC236}">
                <a16:creationId xmlns:a16="http://schemas.microsoft.com/office/drawing/2014/main" id="{AFF4FDF9-C1AF-799D-E0D7-4BA2E1EFDE75}"/>
              </a:ext>
            </a:extLst>
          </p:cNvPr>
          <p:cNvSpPr>
            <a:spLocks noGrp="1"/>
          </p:cNvSpPr>
          <p:nvPr>
            <p:ph type="sldNum" sz="quarter" idx="5"/>
          </p:nvPr>
        </p:nvSpPr>
        <p:spPr/>
        <p:txBody>
          <a:bodyPr/>
          <a:lstStyle/>
          <a:p>
            <a:fld id="{028BFF8E-85F6-46F2-8228-F42EC4F238C6}" type="slidenum">
              <a:rPr lang="zh-CN" altLang="en-US" smtClean="0"/>
              <a:t>13</a:t>
            </a:fld>
            <a:endParaRPr lang="zh-CN" altLang="en-US"/>
          </a:p>
        </p:txBody>
      </p:sp>
    </p:spTree>
    <p:extLst>
      <p:ext uri="{BB962C8B-B14F-4D97-AF65-F5344CB8AC3E}">
        <p14:creationId xmlns:p14="http://schemas.microsoft.com/office/powerpoint/2010/main" val="42101977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28BFF8E-85F6-46F2-8228-F42EC4F238C6}" type="slidenum">
              <a:rPr lang="zh-CN" altLang="en-US" smtClean="0"/>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28BFF8E-85F6-46F2-8228-F42EC4F238C6}" type="slidenum">
              <a:rPr lang="zh-CN" altLang="en-US" smtClean="0"/>
              <a:t>15</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279E05-923A-44E1-FFB6-D1F06DFD7BA0}"/>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1BA9691E-88A7-A5F6-EDC6-FF91ADA34665}"/>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80ED3EF6-5402-3E43-1D35-D1EA36E4FB29}"/>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0B2FDE38-4D46-3736-68E7-0EB58B12A937}"/>
              </a:ext>
            </a:extLst>
          </p:cNvPr>
          <p:cNvSpPr>
            <a:spLocks noGrp="1"/>
          </p:cNvSpPr>
          <p:nvPr>
            <p:ph type="sldNum" sz="quarter" idx="5"/>
          </p:nvPr>
        </p:nvSpPr>
        <p:spPr/>
        <p:txBody>
          <a:bodyPr/>
          <a:lstStyle/>
          <a:p>
            <a:fld id="{028BFF8E-85F6-46F2-8228-F42EC4F238C6}" type="slidenum">
              <a:rPr lang="zh-CN" altLang="en-US" smtClean="0"/>
              <a:t>16</a:t>
            </a:fld>
            <a:endParaRPr lang="zh-CN" altLang="en-US"/>
          </a:p>
        </p:txBody>
      </p:sp>
    </p:spTree>
    <p:extLst>
      <p:ext uri="{BB962C8B-B14F-4D97-AF65-F5344CB8AC3E}">
        <p14:creationId xmlns:p14="http://schemas.microsoft.com/office/powerpoint/2010/main" val="32703849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latin typeface="+mn-ea"/>
              </a:rPr>
              <a:t>根据极差分析的理论，</a:t>
            </a:r>
            <a:r>
              <a:rPr lang="zh-CN" altLang="zh-CN" dirty="0">
                <a:solidFill>
                  <a:schemeClr val="accent1"/>
                </a:solidFill>
                <a:latin typeface="+mn-ea"/>
              </a:rPr>
              <a:t>厚度</a:t>
            </a:r>
            <a:r>
              <a:rPr lang="zh-CN" altLang="zh-CN" dirty="0">
                <a:latin typeface="+mn-ea"/>
              </a:rPr>
              <a:t>对爆破效果</a:t>
            </a:r>
            <a:r>
              <a:rPr lang="zh-CN" altLang="zh-CN" dirty="0">
                <a:solidFill>
                  <a:schemeClr val="accent1"/>
                </a:solidFill>
                <a:latin typeface="+mn-ea"/>
              </a:rPr>
              <a:t>影响最大</a:t>
            </a:r>
            <a:r>
              <a:rPr lang="zh-CN" altLang="zh-CN" dirty="0">
                <a:latin typeface="+mn-ea"/>
              </a:rPr>
              <a:t>，</a:t>
            </a:r>
            <a:r>
              <a:rPr lang="zh-CN" altLang="zh-CN" dirty="0">
                <a:solidFill>
                  <a:schemeClr val="accent1"/>
                </a:solidFill>
                <a:latin typeface="+mn-ea"/>
              </a:rPr>
              <a:t>其次为波阻抗</a:t>
            </a:r>
            <a:r>
              <a:rPr lang="zh-CN" altLang="zh-CN" dirty="0">
                <a:latin typeface="+mn-ea"/>
              </a:rPr>
              <a:t>，</a:t>
            </a:r>
            <a:r>
              <a:rPr lang="zh-CN" altLang="zh-CN" dirty="0">
                <a:solidFill>
                  <a:schemeClr val="accent1"/>
                </a:solidFill>
                <a:latin typeface="+mn-ea"/>
              </a:rPr>
              <a:t>软弱夹层距离底盘的高度</a:t>
            </a:r>
            <a:r>
              <a:rPr lang="zh-CN" altLang="en-US" dirty="0">
                <a:solidFill>
                  <a:schemeClr val="accent1"/>
                </a:solidFill>
                <a:latin typeface="+mn-ea"/>
              </a:rPr>
              <a:t>对效果</a:t>
            </a:r>
            <a:r>
              <a:rPr lang="zh-CN" altLang="zh-CN" dirty="0">
                <a:solidFill>
                  <a:schemeClr val="accent1"/>
                </a:solidFill>
                <a:latin typeface="+mn-ea"/>
              </a:rPr>
              <a:t>影响程度</a:t>
            </a:r>
            <a:r>
              <a:rPr lang="zh-CN" altLang="en-US" dirty="0">
                <a:solidFill>
                  <a:schemeClr val="accent1"/>
                </a:solidFill>
                <a:latin typeface="+mn-ea"/>
              </a:rPr>
              <a:t>很</a:t>
            </a:r>
            <a:r>
              <a:rPr lang="zh-CN" altLang="zh-CN" dirty="0">
                <a:solidFill>
                  <a:schemeClr val="accent1"/>
                </a:solidFill>
                <a:latin typeface="+mn-ea"/>
              </a:rPr>
              <a:t>小</a:t>
            </a:r>
            <a:r>
              <a:rPr lang="zh-CN" altLang="zh-CN" dirty="0">
                <a:latin typeface="+mn-ea"/>
              </a:rPr>
              <a:t>。</a:t>
            </a:r>
            <a:r>
              <a:rPr lang="zh-CN" altLang="en-US" dirty="0">
                <a:latin typeface="+mn-ea"/>
              </a:rPr>
              <a:t>由</a:t>
            </a:r>
            <a:r>
              <a:rPr lang="zh-CN" altLang="en-US" dirty="0">
                <a:solidFill>
                  <a:schemeClr val="accent1"/>
                </a:solidFill>
                <a:latin typeface="+mn-ea"/>
              </a:rPr>
              <a:t>效应曲线</a:t>
            </a:r>
            <a:r>
              <a:rPr lang="zh-CN" altLang="en-US" dirty="0">
                <a:latin typeface="+mn-ea"/>
              </a:rPr>
              <a:t>可见软弱夹层</a:t>
            </a:r>
            <a:r>
              <a:rPr lang="zh-CN" altLang="en-US" dirty="0">
                <a:solidFill>
                  <a:schemeClr val="accent1"/>
                </a:solidFill>
                <a:latin typeface="+mn-ea"/>
              </a:rPr>
              <a:t>厚度越大</a:t>
            </a:r>
            <a:r>
              <a:rPr lang="zh-CN" altLang="en-US" dirty="0">
                <a:latin typeface="+mn-ea"/>
              </a:rPr>
              <a:t>、</a:t>
            </a:r>
            <a:r>
              <a:rPr lang="zh-CN" altLang="en-US" dirty="0">
                <a:solidFill>
                  <a:schemeClr val="accent1"/>
                </a:solidFill>
                <a:latin typeface="+mn-ea"/>
              </a:rPr>
              <a:t>波阻抗越小时</a:t>
            </a:r>
            <a:r>
              <a:rPr lang="zh-CN" altLang="en-US" dirty="0">
                <a:latin typeface="+mn-ea"/>
              </a:rPr>
              <a:t>，</a:t>
            </a:r>
            <a:r>
              <a:rPr lang="zh-CN" altLang="en-US" dirty="0">
                <a:solidFill>
                  <a:schemeClr val="accent1"/>
                </a:solidFill>
                <a:latin typeface="+mn-ea"/>
              </a:rPr>
              <a:t>爆破效果越差</a:t>
            </a:r>
            <a:r>
              <a:rPr lang="zh-CN" altLang="en-US" dirty="0">
                <a:latin typeface="+mn-ea"/>
              </a:rPr>
              <a:t>，软弱夹层距底盘的高度对效果的影响不明显。</a:t>
            </a:r>
            <a:endParaRPr lang="zh-CN" altLang="en-US" dirty="0"/>
          </a:p>
        </p:txBody>
      </p:sp>
      <p:sp>
        <p:nvSpPr>
          <p:cNvPr id="4" name="灯片编号占位符 3"/>
          <p:cNvSpPr>
            <a:spLocks noGrp="1"/>
          </p:cNvSpPr>
          <p:nvPr>
            <p:ph type="sldNum" sz="quarter" idx="5"/>
          </p:nvPr>
        </p:nvSpPr>
        <p:spPr/>
        <p:txBody>
          <a:bodyPr/>
          <a:lstStyle/>
          <a:p>
            <a:fld id="{028BFF8E-85F6-46F2-8228-F42EC4F238C6}" type="slidenum">
              <a:rPr lang="zh-CN" altLang="en-US" smtClean="0"/>
              <a:t>17</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28BFF8E-85F6-46F2-8228-F42EC4F238C6}" type="slidenum">
              <a:rPr lang="zh-CN" altLang="en-US" smtClean="0"/>
              <a:t>18</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1200" kern="100" dirty="0">
                <a:effectLst/>
                <a:latin typeface="宋体" panose="02010600030101010101" pitchFamily="2" charset="-122"/>
                <a:ea typeface="宋体" panose="02010600030101010101" pitchFamily="2" charset="-122"/>
                <a:cs typeface="Times New Roman" panose="02020603050405020304" pitchFamily="18" charset="0"/>
              </a:rPr>
              <a:t>本次汇报提出的主控岩层判别方法仅从理论方面进行了考虑，在实际取值计算过程中还需结合岩层自身的解理裂隙分布情况进行修正</a:t>
            </a:r>
            <a:r>
              <a:rPr lang="zh-CN" altLang="en-US" sz="1200" kern="100" dirty="0">
                <a:solidFill>
                  <a:schemeClr val="accent1"/>
                </a:solidFill>
                <a:effectLst/>
                <a:highlight>
                  <a:srgbClr val="FF0000"/>
                </a:highlight>
                <a:latin typeface="宋体" panose="02010600030101010101" pitchFamily="2" charset="-122"/>
                <a:ea typeface="宋体" panose="02010600030101010101" pitchFamily="2" charset="-122"/>
                <a:cs typeface="Times New Roman" panose="02020603050405020304" pitchFamily="18" charset="0"/>
              </a:rPr>
              <a:t>，此方面的量化系数的引入尚需进一步的研究；</a:t>
            </a:r>
            <a:endParaRPr lang="en-US" altLang="zh-CN" sz="1200" kern="100" dirty="0">
              <a:solidFill>
                <a:schemeClr val="accent1"/>
              </a:solidFill>
              <a:effectLst/>
              <a:highlight>
                <a:srgbClr val="FF0000"/>
              </a:highlight>
              <a:latin typeface="宋体" panose="02010600030101010101" pitchFamily="2" charset="-122"/>
              <a:ea typeface="宋体" panose="02010600030101010101" pitchFamily="2" charset="-122"/>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defRPr/>
            </a:pPr>
            <a:r>
              <a:rPr lang="zh-CN" altLang="en-US" sz="1200" kern="100" dirty="0">
                <a:solidFill>
                  <a:schemeClr val="accent1"/>
                </a:solidFill>
                <a:effectLst/>
                <a:highlight>
                  <a:srgbClr val="FF0000"/>
                </a:highlight>
                <a:latin typeface="宋体" panose="02010600030101010101" pitchFamily="2" charset="-122"/>
                <a:ea typeface="宋体" panose="02010600030101010101" pitchFamily="2" charset="-122"/>
                <a:cs typeface="Times New Roman" panose="02020603050405020304" pitchFamily="18" charset="0"/>
              </a:rPr>
              <a:t>未来我们尚需更多的工业测试进行详细的对比分析。</a:t>
            </a:r>
            <a:endParaRPr lang="zh-CN" altLang="en-US" sz="1200" kern="100" dirty="0">
              <a:solidFill>
                <a:schemeClr val="accent1"/>
              </a:solidFill>
              <a:effectLst/>
              <a:highlight>
                <a:srgbClr val="FF0000"/>
              </a:highlight>
              <a:latin typeface="Times New Roman" panose="02020603050405020304" pitchFamily="18" charset="0"/>
              <a:ea typeface="宋体"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028BFF8E-85F6-46F2-8228-F42EC4F238C6}" type="slidenum">
              <a:rPr lang="zh-CN" altLang="en-US" smtClean="0"/>
              <a:t>19</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ED4796-5ABC-53CD-6290-3FA9AA32EEAD}"/>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370A1664-9B37-BD0A-51D5-1B6686DB98D7}"/>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5F76C28A-D358-E7F8-C3BA-5C62063C63F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1200" kern="100" dirty="0">
                <a:effectLst/>
                <a:latin typeface="宋体" panose="02010600030101010101" pitchFamily="2" charset="-122"/>
                <a:ea typeface="宋体" panose="02010600030101010101" pitchFamily="2" charset="-122"/>
                <a:cs typeface="Times New Roman" panose="02020603050405020304" pitchFamily="18" charset="0"/>
              </a:rPr>
              <a:t>本次汇报提出的主控岩层判别方法仅从理论方面进行了考虑，在实际取值计算过程中还需结合岩层自身的解理裂隙分布情况进行修正</a:t>
            </a:r>
            <a:r>
              <a:rPr lang="zh-CN" altLang="en-US" sz="1200" kern="100" dirty="0">
                <a:solidFill>
                  <a:schemeClr val="accent1"/>
                </a:solidFill>
                <a:effectLst/>
                <a:highlight>
                  <a:srgbClr val="FF0000"/>
                </a:highlight>
                <a:latin typeface="宋体" panose="02010600030101010101" pitchFamily="2" charset="-122"/>
                <a:ea typeface="宋体" panose="02010600030101010101" pitchFamily="2" charset="-122"/>
                <a:cs typeface="Times New Roman" panose="02020603050405020304" pitchFamily="18" charset="0"/>
              </a:rPr>
              <a:t>，此方面的量化系数的引入尚需进一步的研究；</a:t>
            </a:r>
            <a:endParaRPr lang="en-US" altLang="zh-CN" sz="1200" kern="100" dirty="0">
              <a:solidFill>
                <a:schemeClr val="accent1"/>
              </a:solidFill>
              <a:effectLst/>
              <a:highlight>
                <a:srgbClr val="FF0000"/>
              </a:highlight>
              <a:latin typeface="宋体" panose="02010600030101010101" pitchFamily="2" charset="-122"/>
              <a:ea typeface="宋体" panose="02010600030101010101" pitchFamily="2" charset="-122"/>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defRPr/>
            </a:pPr>
            <a:r>
              <a:rPr lang="zh-CN" altLang="en-US" sz="1200" kern="100" dirty="0">
                <a:solidFill>
                  <a:schemeClr val="accent1"/>
                </a:solidFill>
                <a:effectLst/>
                <a:highlight>
                  <a:srgbClr val="FF0000"/>
                </a:highlight>
                <a:latin typeface="宋体" panose="02010600030101010101" pitchFamily="2" charset="-122"/>
                <a:ea typeface="宋体" panose="02010600030101010101" pitchFamily="2" charset="-122"/>
                <a:cs typeface="Times New Roman" panose="02020603050405020304" pitchFamily="18" charset="0"/>
              </a:rPr>
              <a:t>未来我们尚需更多的工业测试进行详细的对比分析。</a:t>
            </a:r>
            <a:endParaRPr lang="zh-CN" altLang="en-US" sz="1200" kern="100" dirty="0">
              <a:solidFill>
                <a:schemeClr val="accent1"/>
              </a:solidFill>
              <a:effectLst/>
              <a:highlight>
                <a:srgbClr val="FF0000"/>
              </a:highlight>
              <a:latin typeface="Times New Roman" panose="02020603050405020304" pitchFamily="18" charset="0"/>
              <a:ea typeface="宋体" panose="02010600030101010101" pitchFamily="2" charset="-122"/>
            </a:endParaRPr>
          </a:p>
          <a:p>
            <a:endParaRPr lang="zh-CN" altLang="en-US" dirty="0"/>
          </a:p>
        </p:txBody>
      </p:sp>
      <p:sp>
        <p:nvSpPr>
          <p:cNvPr id="4" name="灯片编号占位符 3">
            <a:extLst>
              <a:ext uri="{FF2B5EF4-FFF2-40B4-BE49-F238E27FC236}">
                <a16:creationId xmlns:a16="http://schemas.microsoft.com/office/drawing/2014/main" id="{29BEA761-3AC8-B452-4CA1-F7939DC230C6}"/>
              </a:ext>
            </a:extLst>
          </p:cNvPr>
          <p:cNvSpPr>
            <a:spLocks noGrp="1"/>
          </p:cNvSpPr>
          <p:nvPr>
            <p:ph type="sldNum" sz="quarter" idx="5"/>
          </p:nvPr>
        </p:nvSpPr>
        <p:spPr/>
        <p:txBody>
          <a:bodyPr/>
          <a:lstStyle/>
          <a:p>
            <a:fld id="{028BFF8E-85F6-46F2-8228-F42EC4F238C6}" type="slidenum">
              <a:rPr lang="zh-CN" altLang="en-US" smtClean="0"/>
              <a:t>20</a:t>
            </a:fld>
            <a:endParaRPr lang="zh-CN" altLang="en-US"/>
          </a:p>
        </p:txBody>
      </p:sp>
    </p:spTree>
    <p:extLst>
      <p:ext uri="{BB962C8B-B14F-4D97-AF65-F5344CB8AC3E}">
        <p14:creationId xmlns:p14="http://schemas.microsoft.com/office/powerpoint/2010/main" val="156784653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28BFF8E-85F6-46F2-8228-F42EC4F238C6}" type="slidenum">
              <a:rPr lang="zh-CN" altLang="en-US" smtClean="0"/>
              <a:t>21</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56A76998-A1E5-4B06-8FFE-6F962455A775}" type="datetimeFigureOut">
              <a:rPr lang="zh-CN" altLang="en-US" smtClean="0"/>
              <a:t>2026/10/19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32D9B64-810E-4134-90F5-DAAC0121C524}"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56A76998-A1E5-4B06-8FFE-6F962455A775}" type="datetimeFigureOut">
              <a:rPr lang="zh-CN" altLang="en-US" smtClean="0"/>
              <a:t>2026/10/19</a:t>
            </a:fld>
            <a:endParaRPr lang="zh-CN" altLang="en-US"/>
          </a:p>
        </p:txBody>
      </p:sp>
      <p:sp>
        <p:nvSpPr>
          <p:cNvPr id="5" name="页脚占位符 4"/>
          <p:cNvSpPr>
            <a:spLocks noGrp="1"/>
          </p:cNvSpPr>
          <p:nvPr>
            <p:ph type="ftr" sz="quarter" idx="11"/>
          </p:nvPr>
        </p:nvSpPr>
        <p:spPr/>
        <p:txBody>
          <a:bodyPr/>
          <a:lstStyle/>
          <a:p>
            <a:endParaRPr lang="zh-CN" altLang="en-US" dirty="0"/>
          </a:p>
        </p:txBody>
      </p:sp>
      <p:sp>
        <p:nvSpPr>
          <p:cNvPr id="6" name="灯片编号占位符 5"/>
          <p:cNvSpPr>
            <a:spLocks noGrp="1"/>
          </p:cNvSpPr>
          <p:nvPr>
            <p:ph type="sldNum" sz="quarter" idx="12"/>
          </p:nvPr>
        </p:nvSpPr>
        <p:spPr/>
        <p:txBody>
          <a:bodyPr/>
          <a:lstStyle/>
          <a:p>
            <a:fld id="{932D9B64-810E-4134-90F5-DAAC0121C524}"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标题和内容">
    <p:spTree>
      <p:nvGrpSpPr>
        <p:cNvPr id="1" name=""/>
        <p:cNvGrpSpPr/>
        <p:nvPr/>
      </p:nvGrpSpPr>
      <p:grpSpPr>
        <a:xfrm>
          <a:off x="0" y="0"/>
          <a:ext cx="0" cy="0"/>
          <a:chOff x="0" y="0"/>
          <a:chExt cx="0" cy="0"/>
        </a:xfrm>
      </p:grpSpPr>
      <p:sp>
        <p:nvSpPr>
          <p:cNvPr id="4" name="日期占位符 3"/>
          <p:cNvSpPr>
            <a:spLocks noGrp="1"/>
          </p:cNvSpPr>
          <p:nvPr userDrawn="1">
            <p:ph type="dt" sz="half" idx="10"/>
          </p:nvPr>
        </p:nvSpPr>
        <p:spPr/>
        <p:txBody>
          <a:bodyPr/>
          <a:lstStyle/>
          <a:p>
            <a:fld id="{56A76998-A1E5-4B06-8FFE-6F962455A775}" type="datetimeFigureOut">
              <a:rPr lang="zh-CN" altLang="en-US" smtClean="0"/>
              <a:t>2026/10/19</a:t>
            </a:fld>
            <a:endParaRPr lang="zh-CN" altLang="en-US"/>
          </a:p>
        </p:txBody>
      </p:sp>
      <p:sp>
        <p:nvSpPr>
          <p:cNvPr id="5" name="页脚占位符 4"/>
          <p:cNvSpPr>
            <a:spLocks noGrp="1"/>
          </p:cNvSpPr>
          <p:nvPr userDrawn="1">
            <p:ph type="ftr" sz="quarter" idx="11"/>
          </p:nvPr>
        </p:nvSpPr>
        <p:spPr/>
        <p:txBody>
          <a:bodyPr/>
          <a:lstStyle/>
          <a:p>
            <a:endParaRPr lang="zh-CN" altLang="en-US" dirty="0"/>
          </a:p>
        </p:txBody>
      </p:sp>
      <p:sp>
        <p:nvSpPr>
          <p:cNvPr id="6" name="灯片编号占位符 5"/>
          <p:cNvSpPr>
            <a:spLocks noGrp="1"/>
          </p:cNvSpPr>
          <p:nvPr userDrawn="1">
            <p:ph type="sldNum" sz="quarter" idx="12"/>
          </p:nvPr>
        </p:nvSpPr>
        <p:spPr/>
        <p:txBody>
          <a:bodyPr/>
          <a:lstStyle/>
          <a:p>
            <a:fld id="{932D9B64-810E-4134-90F5-DAAC0121C524}"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标题和内容">
    <p:spTree>
      <p:nvGrpSpPr>
        <p:cNvPr id="1" name=""/>
        <p:cNvGrpSpPr/>
        <p:nvPr/>
      </p:nvGrpSpPr>
      <p:grpSpPr>
        <a:xfrm>
          <a:off x="0" y="0"/>
          <a:ext cx="0" cy="0"/>
          <a:chOff x="0" y="0"/>
          <a:chExt cx="0" cy="0"/>
        </a:xfrm>
      </p:grpSpPr>
      <p:sp>
        <p:nvSpPr>
          <p:cNvPr id="4" name="日期占位符 3"/>
          <p:cNvSpPr>
            <a:spLocks noGrp="1"/>
          </p:cNvSpPr>
          <p:nvPr userDrawn="1">
            <p:ph type="dt" sz="half" idx="10"/>
          </p:nvPr>
        </p:nvSpPr>
        <p:spPr/>
        <p:txBody>
          <a:bodyPr/>
          <a:lstStyle/>
          <a:p>
            <a:fld id="{56A76998-A1E5-4B06-8FFE-6F962455A775}" type="datetimeFigureOut">
              <a:rPr lang="zh-CN" altLang="en-US" smtClean="0"/>
              <a:t>2026/10/19</a:t>
            </a:fld>
            <a:endParaRPr lang="zh-CN" altLang="en-US"/>
          </a:p>
        </p:txBody>
      </p:sp>
      <p:sp>
        <p:nvSpPr>
          <p:cNvPr id="5" name="页脚占位符 4"/>
          <p:cNvSpPr>
            <a:spLocks noGrp="1"/>
          </p:cNvSpPr>
          <p:nvPr userDrawn="1">
            <p:ph type="ftr" sz="quarter" idx="11"/>
          </p:nvPr>
        </p:nvSpPr>
        <p:spPr/>
        <p:txBody>
          <a:bodyPr/>
          <a:lstStyle/>
          <a:p>
            <a:endParaRPr lang="zh-CN" altLang="en-US"/>
          </a:p>
        </p:txBody>
      </p:sp>
      <p:sp>
        <p:nvSpPr>
          <p:cNvPr id="6" name="灯片编号占位符 5"/>
          <p:cNvSpPr>
            <a:spLocks noGrp="1"/>
          </p:cNvSpPr>
          <p:nvPr userDrawn="1">
            <p:ph type="sldNum" sz="quarter" idx="12"/>
          </p:nvPr>
        </p:nvSpPr>
        <p:spPr/>
        <p:txBody>
          <a:bodyPr/>
          <a:lstStyle/>
          <a:p>
            <a:fld id="{932D9B64-810E-4134-90F5-DAAC0121C524}"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标题和内容">
    <p:spTree>
      <p:nvGrpSpPr>
        <p:cNvPr id="1" name=""/>
        <p:cNvGrpSpPr/>
        <p:nvPr/>
      </p:nvGrpSpPr>
      <p:grpSpPr>
        <a:xfrm>
          <a:off x="0" y="0"/>
          <a:ext cx="0" cy="0"/>
          <a:chOff x="0" y="0"/>
          <a:chExt cx="0" cy="0"/>
        </a:xfrm>
      </p:grpSpPr>
      <p:sp>
        <p:nvSpPr>
          <p:cNvPr id="4" name="日期占位符 3"/>
          <p:cNvSpPr>
            <a:spLocks noGrp="1"/>
          </p:cNvSpPr>
          <p:nvPr userDrawn="1">
            <p:ph type="dt" sz="half" idx="10"/>
          </p:nvPr>
        </p:nvSpPr>
        <p:spPr/>
        <p:txBody>
          <a:bodyPr/>
          <a:lstStyle/>
          <a:p>
            <a:fld id="{56A76998-A1E5-4B06-8FFE-6F962455A775}" type="datetimeFigureOut">
              <a:rPr lang="zh-CN" altLang="en-US" smtClean="0"/>
              <a:t>2026/10/19</a:t>
            </a:fld>
            <a:endParaRPr lang="zh-CN" altLang="en-US"/>
          </a:p>
        </p:txBody>
      </p:sp>
      <p:sp>
        <p:nvSpPr>
          <p:cNvPr id="5" name="页脚占位符 4"/>
          <p:cNvSpPr>
            <a:spLocks noGrp="1"/>
          </p:cNvSpPr>
          <p:nvPr userDrawn="1">
            <p:ph type="ftr" sz="quarter" idx="11"/>
          </p:nvPr>
        </p:nvSpPr>
        <p:spPr/>
        <p:txBody>
          <a:bodyPr/>
          <a:lstStyle/>
          <a:p>
            <a:endParaRPr lang="zh-CN" altLang="en-US"/>
          </a:p>
        </p:txBody>
      </p:sp>
      <p:sp>
        <p:nvSpPr>
          <p:cNvPr id="6" name="灯片编号占位符 5"/>
          <p:cNvSpPr>
            <a:spLocks noGrp="1"/>
          </p:cNvSpPr>
          <p:nvPr userDrawn="1">
            <p:ph type="sldNum" sz="quarter" idx="12"/>
          </p:nvPr>
        </p:nvSpPr>
        <p:spPr/>
        <p:txBody>
          <a:bodyPr/>
          <a:lstStyle/>
          <a:p>
            <a:fld id="{932D9B64-810E-4134-90F5-DAAC0121C524}"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标题幻灯片">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F709E1E8-66D7-43EC-BF6A-A570390A3E10}" type="datetimeFigureOut">
              <a:rPr lang="zh-CN" altLang="en-US" smtClean="0"/>
              <a:t>2026/10/19</a:t>
            </a:fld>
            <a:endParaRPr lang="zh-CN" altLang="en-US"/>
          </a:p>
        </p:txBody>
      </p:sp>
      <p:sp>
        <p:nvSpPr>
          <p:cNvPr id="5" name="页脚占位符 4"/>
          <p:cNvSpPr>
            <a:spLocks noGrp="1"/>
          </p:cNvSpPr>
          <p:nvPr>
            <p:ph type="ftr" sz="quarter" idx="11"/>
          </p:nvPr>
        </p:nvSpPr>
        <p:spPr/>
        <p:txBody>
          <a:bodyPr/>
          <a:lstStyle/>
          <a:p>
            <a:endParaRPr lang="zh-CN" altLang="en-US" dirty="0"/>
          </a:p>
        </p:txBody>
      </p:sp>
      <p:sp>
        <p:nvSpPr>
          <p:cNvPr id="6" name="灯片编号占位符 5"/>
          <p:cNvSpPr>
            <a:spLocks noGrp="1"/>
          </p:cNvSpPr>
          <p:nvPr>
            <p:ph type="sldNum" sz="quarter" idx="12"/>
          </p:nvPr>
        </p:nvSpPr>
        <p:spPr/>
        <p:txBody>
          <a:bodyPr/>
          <a:lstStyle/>
          <a:p>
            <a:fld id="{C2F1DEAF-6612-4C35-BE36-8D23C36CD1F8}"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1_标题幻灯片">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F709E1E8-66D7-43EC-BF6A-A570390A3E10}" type="datetimeFigureOut">
              <a:rPr lang="zh-CN" altLang="en-US" smtClean="0"/>
              <a:t>2026/10/19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2F1DEAF-6612-4C35-BE36-8D23C36CD1F8}"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日期占位符 3"/>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6A76998-A1E5-4B06-8FFE-6F962455A775}" type="datetimeFigureOut">
              <a:rPr lang="zh-CN" altLang="en-US" smtClean="0"/>
              <a:t>2026/10/19</a:t>
            </a:fld>
            <a:endParaRPr lang="zh-CN" altLang="en-US"/>
          </a:p>
        </p:txBody>
      </p:sp>
      <p:sp>
        <p:nvSpPr>
          <p:cNvPr id="5" name="页脚占位符 4"/>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2D9B64-810E-4134-90F5-DAAC0121C524}"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tags" Target="../tags/tag1.xml"/><Relationship Id="rId5" Type="http://schemas.openxmlformats.org/officeDocument/2006/relationships/image" Target="../media/image2.emf"/><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tags" Target="../tags/tag14.xml"/><Relationship Id="rId18" Type="http://schemas.openxmlformats.org/officeDocument/2006/relationships/tags" Target="../tags/tag19.xml"/><Relationship Id="rId26" Type="http://schemas.openxmlformats.org/officeDocument/2006/relationships/slide" Target="slide8.xml"/><Relationship Id="rId3" Type="http://schemas.openxmlformats.org/officeDocument/2006/relationships/tags" Target="../tags/tag4.xml"/><Relationship Id="rId21" Type="http://schemas.openxmlformats.org/officeDocument/2006/relationships/tags" Target="../tags/tag22.xml"/><Relationship Id="rId7" Type="http://schemas.openxmlformats.org/officeDocument/2006/relationships/tags" Target="../tags/tag8.xml"/><Relationship Id="rId12" Type="http://schemas.openxmlformats.org/officeDocument/2006/relationships/tags" Target="../tags/tag13.xml"/><Relationship Id="rId17" Type="http://schemas.openxmlformats.org/officeDocument/2006/relationships/tags" Target="../tags/tag18.xml"/><Relationship Id="rId25" Type="http://schemas.openxmlformats.org/officeDocument/2006/relationships/slide" Target="slide14.xml"/><Relationship Id="rId2" Type="http://schemas.openxmlformats.org/officeDocument/2006/relationships/tags" Target="../tags/tag3.xml"/><Relationship Id="rId16" Type="http://schemas.openxmlformats.org/officeDocument/2006/relationships/tags" Target="../tags/tag17.xml"/><Relationship Id="rId20" Type="http://schemas.openxmlformats.org/officeDocument/2006/relationships/tags" Target="../tags/tag21.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24" Type="http://schemas.openxmlformats.org/officeDocument/2006/relationships/slide" Target="slide3.xml"/><Relationship Id="rId5" Type="http://schemas.openxmlformats.org/officeDocument/2006/relationships/tags" Target="../tags/tag6.xml"/><Relationship Id="rId15" Type="http://schemas.openxmlformats.org/officeDocument/2006/relationships/tags" Target="../tags/tag16.xml"/><Relationship Id="rId23" Type="http://schemas.openxmlformats.org/officeDocument/2006/relationships/notesSlide" Target="../notesSlides/notesSlide2.xml"/><Relationship Id="rId10" Type="http://schemas.openxmlformats.org/officeDocument/2006/relationships/tags" Target="../tags/tag11.xml"/><Relationship Id="rId19" Type="http://schemas.openxmlformats.org/officeDocument/2006/relationships/tags" Target="../tags/tag20.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tags" Target="../tags/tag15.xml"/><Relationship Id="rId22" Type="http://schemas.openxmlformats.org/officeDocument/2006/relationships/slideLayout" Target="../slideLayouts/slideLayout7.xml"/><Relationship Id="rId27" Type="http://schemas.openxmlformats.org/officeDocument/2006/relationships/slide" Target="slide18.xml"/></Relationships>
</file>

<file path=ppt/slides/_rels/slide3.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notesSlide" Target="../notesSlides/notesSlide3.xml"/><Relationship Id="rId7" Type="http://schemas.openxmlformats.org/officeDocument/2006/relationships/slide" Target="slide18.xml"/><Relationship Id="rId2" Type="http://schemas.openxmlformats.org/officeDocument/2006/relationships/slideLayout" Target="../slideLayouts/slideLayout2.xml"/><Relationship Id="rId1" Type="http://schemas.openxmlformats.org/officeDocument/2006/relationships/tags" Target="../tags/tag23.xml"/><Relationship Id="rId6" Type="http://schemas.openxmlformats.org/officeDocument/2006/relationships/slide" Target="slide14.xml"/><Relationship Id="rId5" Type="http://schemas.openxmlformats.org/officeDocument/2006/relationships/slide" Target="slide8.xml"/><Relationship Id="rId4" Type="http://schemas.openxmlformats.org/officeDocument/2006/relationships/slide" Target="slide3.xml"/></Relationships>
</file>

<file path=ppt/slides/_rels/slide4.xml.rels><?xml version="1.0" encoding="UTF-8" standalone="yes"?>
<Relationships xmlns="http://schemas.openxmlformats.org/package/2006/relationships"><Relationship Id="rId8" Type="http://schemas.openxmlformats.org/officeDocument/2006/relationships/slide" Target="slide3.xml"/><Relationship Id="rId3" Type="http://schemas.openxmlformats.org/officeDocument/2006/relationships/notesSlide" Target="../notesSlides/notesSlide4.xml"/><Relationship Id="rId7" Type="http://schemas.openxmlformats.org/officeDocument/2006/relationships/image" Target="../media/image4.jpg"/><Relationship Id="rId2" Type="http://schemas.openxmlformats.org/officeDocument/2006/relationships/slideLayout" Target="../slideLayouts/slideLayout1.xml"/><Relationship Id="rId1" Type="http://schemas.openxmlformats.org/officeDocument/2006/relationships/tags" Target="../tags/tag24.xml"/><Relationship Id="rId6" Type="http://schemas.openxmlformats.org/officeDocument/2006/relationships/image" Target="../media/image3.jpeg"/><Relationship Id="rId11" Type="http://schemas.openxmlformats.org/officeDocument/2006/relationships/slide" Target="slide18.xml"/><Relationship Id="rId5" Type="http://schemas.openxmlformats.org/officeDocument/2006/relationships/image" Target="../media/image2.emf"/><Relationship Id="rId10" Type="http://schemas.openxmlformats.org/officeDocument/2006/relationships/slide" Target="slide14.xml"/><Relationship Id="rId4" Type="http://schemas.openxmlformats.org/officeDocument/2006/relationships/image" Target="../media/image1.png"/><Relationship Id="rId9" Type="http://schemas.openxmlformats.org/officeDocument/2006/relationships/slide" Target="slide8.xml"/></Relationships>
</file>

<file path=ppt/slides/_rels/slide5.xml.rels><?xml version="1.0" encoding="UTF-8" standalone="yes"?>
<Relationships xmlns="http://schemas.openxmlformats.org/package/2006/relationships"><Relationship Id="rId8" Type="http://schemas.openxmlformats.org/officeDocument/2006/relationships/slide" Target="slide3.xml"/><Relationship Id="rId3" Type="http://schemas.openxmlformats.org/officeDocument/2006/relationships/notesSlide" Target="../notesSlides/notesSlide5.xml"/><Relationship Id="rId7" Type="http://schemas.openxmlformats.org/officeDocument/2006/relationships/image" Target="../media/image6.png"/><Relationship Id="rId2" Type="http://schemas.openxmlformats.org/officeDocument/2006/relationships/slideLayout" Target="../slideLayouts/slideLayout1.xml"/><Relationship Id="rId1" Type="http://schemas.openxmlformats.org/officeDocument/2006/relationships/tags" Target="../tags/tag25.xml"/><Relationship Id="rId6" Type="http://schemas.openxmlformats.org/officeDocument/2006/relationships/image" Target="../media/image5.png"/><Relationship Id="rId11" Type="http://schemas.openxmlformats.org/officeDocument/2006/relationships/slide" Target="slide18.xml"/><Relationship Id="rId5" Type="http://schemas.openxmlformats.org/officeDocument/2006/relationships/image" Target="../media/image2.emf"/><Relationship Id="rId10" Type="http://schemas.openxmlformats.org/officeDocument/2006/relationships/slide" Target="slide14.xml"/><Relationship Id="rId4" Type="http://schemas.openxmlformats.org/officeDocument/2006/relationships/image" Target="../media/image1.png"/><Relationship Id="rId9" Type="http://schemas.openxmlformats.org/officeDocument/2006/relationships/slide" Target="slide8.xml"/></Relationships>
</file>

<file path=ppt/slides/_rels/slide6.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slide" Target="slide3.xml"/><Relationship Id="rId3" Type="http://schemas.openxmlformats.org/officeDocument/2006/relationships/notesSlide" Target="../notesSlides/notesSlide6.xml"/><Relationship Id="rId7" Type="http://schemas.openxmlformats.org/officeDocument/2006/relationships/image" Target="../media/image8.png"/><Relationship Id="rId12" Type="http://schemas.openxmlformats.org/officeDocument/2006/relationships/image" Target="../media/image13.jpeg"/><Relationship Id="rId2" Type="http://schemas.openxmlformats.org/officeDocument/2006/relationships/slideLayout" Target="../slideLayouts/slideLayout1.xml"/><Relationship Id="rId16" Type="http://schemas.openxmlformats.org/officeDocument/2006/relationships/slide" Target="slide18.xml"/><Relationship Id="rId1" Type="http://schemas.openxmlformats.org/officeDocument/2006/relationships/tags" Target="../tags/tag26.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2.emf"/><Relationship Id="rId15" Type="http://schemas.openxmlformats.org/officeDocument/2006/relationships/slide" Target="slide14.xml"/><Relationship Id="rId10" Type="http://schemas.openxmlformats.org/officeDocument/2006/relationships/image" Target="../media/image11.jpeg"/><Relationship Id="rId4" Type="http://schemas.openxmlformats.org/officeDocument/2006/relationships/image" Target="../media/image1.png"/><Relationship Id="rId9" Type="http://schemas.openxmlformats.org/officeDocument/2006/relationships/image" Target="../media/image10.png"/><Relationship Id="rId14" Type="http://schemas.openxmlformats.org/officeDocument/2006/relationships/slide" Target="slide8.xml"/></Relationships>
</file>

<file path=ppt/slides/_rels/slide7.xml.rels><?xml version="1.0" encoding="UTF-8" standalone="yes"?>
<Relationships xmlns="http://schemas.openxmlformats.org/package/2006/relationships"><Relationship Id="rId8" Type="http://schemas.openxmlformats.org/officeDocument/2006/relationships/slide" Target="slide18.xml"/><Relationship Id="rId3" Type="http://schemas.openxmlformats.org/officeDocument/2006/relationships/image" Target="../media/image1.png"/><Relationship Id="rId7" Type="http://schemas.openxmlformats.org/officeDocument/2006/relationships/slide" Target="slide14.xml"/><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slide" Target="slide8.xml"/><Relationship Id="rId5" Type="http://schemas.openxmlformats.org/officeDocument/2006/relationships/slide" Target="slide3.xml"/><Relationship Id="rId4" Type="http://schemas.openxmlformats.org/officeDocument/2006/relationships/image" Target="../media/image2.emf"/></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slide" Target="slide18.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slide" Target="slide14.xml"/><Relationship Id="rId5" Type="http://schemas.openxmlformats.org/officeDocument/2006/relationships/slide" Target="slide8.xml"/><Relationship Id="rId4" Type="http://schemas.openxmlformats.org/officeDocument/2006/relationships/slide" Target="slide3.xml"/></Relationships>
</file>

<file path=ppt/slides/_rels/slide9.xml.rels><?xml version="1.0" encoding="UTF-8" standalone="yes"?>
<Relationships xmlns="http://schemas.openxmlformats.org/package/2006/relationships"><Relationship Id="rId8" Type="http://schemas.openxmlformats.org/officeDocument/2006/relationships/slide" Target="slide14.xml"/><Relationship Id="rId13" Type="http://schemas.openxmlformats.org/officeDocument/2006/relationships/image" Target="../media/image18.png"/><Relationship Id="rId3" Type="http://schemas.openxmlformats.org/officeDocument/2006/relationships/image" Target="../media/image1.png"/><Relationship Id="rId7" Type="http://schemas.openxmlformats.org/officeDocument/2006/relationships/slide" Target="slide8.xml"/><Relationship Id="rId12"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slide" Target="slide3.xml"/><Relationship Id="rId11" Type="http://schemas.openxmlformats.org/officeDocument/2006/relationships/image" Target="../media/image16.png"/><Relationship Id="rId5" Type="http://schemas.openxmlformats.org/officeDocument/2006/relationships/image" Target="../media/image14.png"/><Relationship Id="rId10" Type="http://schemas.openxmlformats.org/officeDocument/2006/relationships/image" Target="../media/image15.png"/><Relationship Id="rId4" Type="http://schemas.openxmlformats.org/officeDocument/2006/relationships/image" Target="../media/image2.emf"/><Relationship Id="rId9" Type="http://schemas.openxmlformats.org/officeDocument/2006/relationships/slide" Target="slide18.xml"/></Relationships>
</file>

<file path=ppt/slides/_rels/slide10.xml.rels><?xml version="1.0" encoding="UTF-8" standalone="yes"?>
<Relationships xmlns="http://schemas.openxmlformats.org/package/2006/relationships"><Relationship Id="rId8" Type="http://schemas.openxmlformats.org/officeDocument/2006/relationships/slide" Target="slide14.xml"/><Relationship Id="rId3" Type="http://schemas.openxmlformats.org/officeDocument/2006/relationships/image" Target="../media/image1.png"/><Relationship Id="rId7" Type="http://schemas.openxmlformats.org/officeDocument/2006/relationships/slide" Target="slide8.xml"/><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slide" Target="slide3.xml"/><Relationship Id="rId5" Type="http://schemas.openxmlformats.org/officeDocument/2006/relationships/image" Target="../media/image19.png"/><Relationship Id="rId4" Type="http://schemas.openxmlformats.org/officeDocument/2006/relationships/image" Target="../media/image2.emf"/><Relationship Id="rId9" Type="http://schemas.openxmlformats.org/officeDocument/2006/relationships/slide" Target="slide18.xml"/></Relationships>
</file>

<file path=ppt/slides/_rels/slide11.xml.rels><?xml version="1.0" encoding="UTF-8" standalone="yes"?>
<Relationships xmlns="http://schemas.openxmlformats.org/package/2006/relationships"><Relationship Id="rId8" Type="http://schemas.openxmlformats.org/officeDocument/2006/relationships/slide" Target="slide14.xml"/><Relationship Id="rId3" Type="http://schemas.openxmlformats.org/officeDocument/2006/relationships/image" Target="../media/image1.png"/><Relationship Id="rId7" Type="http://schemas.openxmlformats.org/officeDocument/2006/relationships/slide" Target="slide8.xml"/><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slide" Target="slide3.xml"/><Relationship Id="rId5" Type="http://schemas.openxmlformats.org/officeDocument/2006/relationships/image" Target="../media/image20.png"/><Relationship Id="rId4" Type="http://schemas.openxmlformats.org/officeDocument/2006/relationships/image" Target="../media/image2.emf"/><Relationship Id="rId9" Type="http://schemas.openxmlformats.org/officeDocument/2006/relationships/slide" Target="slide18.xml"/></Relationships>
</file>

<file path=ppt/slides/_rels/slide12.xml.rels><?xml version="1.0" encoding="UTF-8" standalone="yes"?>
<Relationships xmlns="http://schemas.openxmlformats.org/package/2006/relationships"><Relationship Id="rId8" Type="http://schemas.openxmlformats.org/officeDocument/2006/relationships/slide" Target="slide8.xml"/><Relationship Id="rId3" Type="http://schemas.openxmlformats.org/officeDocument/2006/relationships/image" Target="../media/image1.png"/><Relationship Id="rId7" Type="http://schemas.openxmlformats.org/officeDocument/2006/relationships/slide" Target="slide3.xml"/><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22.png"/><Relationship Id="rId5" Type="http://schemas.openxmlformats.org/officeDocument/2006/relationships/image" Target="../media/image21.png"/><Relationship Id="rId10" Type="http://schemas.openxmlformats.org/officeDocument/2006/relationships/slide" Target="slide18.xml"/><Relationship Id="rId4" Type="http://schemas.openxmlformats.org/officeDocument/2006/relationships/image" Target="../media/image2.emf"/><Relationship Id="rId9" Type="http://schemas.openxmlformats.org/officeDocument/2006/relationships/slide" Target="slide14.xml"/></Relationships>
</file>

<file path=ppt/slides/_rels/slide13.xml.rels><?xml version="1.0" encoding="UTF-8" standalone="yes"?>
<Relationships xmlns="http://schemas.openxmlformats.org/package/2006/relationships"><Relationship Id="rId8" Type="http://schemas.openxmlformats.org/officeDocument/2006/relationships/slide" Target="slide8.xml"/><Relationship Id="rId3" Type="http://schemas.openxmlformats.org/officeDocument/2006/relationships/image" Target="../media/image1.png"/><Relationship Id="rId7" Type="http://schemas.openxmlformats.org/officeDocument/2006/relationships/slide" Target="slide3.xml"/><Relationship Id="rId12" Type="http://schemas.openxmlformats.org/officeDocument/2006/relationships/image" Target="../media/image26.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24.png"/><Relationship Id="rId11" Type="http://schemas.openxmlformats.org/officeDocument/2006/relationships/image" Target="../media/image25.png"/><Relationship Id="rId5" Type="http://schemas.openxmlformats.org/officeDocument/2006/relationships/image" Target="../media/image23.png"/><Relationship Id="rId10" Type="http://schemas.openxmlformats.org/officeDocument/2006/relationships/slide" Target="slide18.xml"/><Relationship Id="rId4" Type="http://schemas.openxmlformats.org/officeDocument/2006/relationships/image" Target="../media/image2.emf"/><Relationship Id="rId9" Type="http://schemas.openxmlformats.org/officeDocument/2006/relationships/slide" Target="slide14.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slide" Target="slide18.xml"/><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slide" Target="slide14.xml"/><Relationship Id="rId5" Type="http://schemas.openxmlformats.org/officeDocument/2006/relationships/slide" Target="slide8.xml"/><Relationship Id="rId4" Type="http://schemas.openxmlformats.org/officeDocument/2006/relationships/slide" Target="slide3.xml"/></Relationships>
</file>

<file path=ppt/slides/_rels/slide15.xml.rels><?xml version="1.0" encoding="UTF-8" standalone="yes"?>
<Relationships xmlns="http://schemas.openxmlformats.org/package/2006/relationships"><Relationship Id="rId8" Type="http://schemas.openxmlformats.org/officeDocument/2006/relationships/slide" Target="slide18.xml"/><Relationship Id="rId13" Type="http://schemas.openxmlformats.org/officeDocument/2006/relationships/image" Target="../media/image31.png"/><Relationship Id="rId3" Type="http://schemas.openxmlformats.org/officeDocument/2006/relationships/image" Target="../media/image1.png"/><Relationship Id="rId7" Type="http://schemas.openxmlformats.org/officeDocument/2006/relationships/slide" Target="slide14.xml"/><Relationship Id="rId12" Type="http://schemas.openxmlformats.org/officeDocument/2006/relationships/image" Target="../media/image30.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slide" Target="slide8.xml"/><Relationship Id="rId11" Type="http://schemas.openxmlformats.org/officeDocument/2006/relationships/image" Target="../media/image29.png"/><Relationship Id="rId5" Type="http://schemas.openxmlformats.org/officeDocument/2006/relationships/slide" Target="slide3.xml"/><Relationship Id="rId10" Type="http://schemas.openxmlformats.org/officeDocument/2006/relationships/image" Target="../media/image28.png"/><Relationship Id="rId4" Type="http://schemas.openxmlformats.org/officeDocument/2006/relationships/image" Target="../media/image2.emf"/><Relationship Id="rId9" Type="http://schemas.openxmlformats.org/officeDocument/2006/relationships/image" Target="../media/image27.png"/></Relationships>
</file>

<file path=ppt/slides/_rels/slide16.xml.rels><?xml version="1.0" encoding="UTF-8" standalone="yes"?>
<Relationships xmlns="http://schemas.openxmlformats.org/package/2006/relationships"><Relationship Id="rId8" Type="http://schemas.openxmlformats.org/officeDocument/2006/relationships/image" Target="../media/image2.emf"/><Relationship Id="rId3" Type="http://schemas.openxmlformats.org/officeDocument/2006/relationships/image" Target="../media/image32.png"/><Relationship Id="rId7" Type="http://schemas.openxmlformats.org/officeDocument/2006/relationships/image" Target="../media/image1.png"/><Relationship Id="rId12" Type="http://schemas.openxmlformats.org/officeDocument/2006/relationships/slide" Target="slide18.xml"/><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35.png"/><Relationship Id="rId11" Type="http://schemas.openxmlformats.org/officeDocument/2006/relationships/slide" Target="slide14.xml"/><Relationship Id="rId5" Type="http://schemas.openxmlformats.org/officeDocument/2006/relationships/image" Target="../media/image34.png"/><Relationship Id="rId10" Type="http://schemas.openxmlformats.org/officeDocument/2006/relationships/slide" Target="slide8.xml"/><Relationship Id="rId4" Type="http://schemas.openxmlformats.org/officeDocument/2006/relationships/image" Target="../media/image33.png"/><Relationship Id="rId9" Type="http://schemas.openxmlformats.org/officeDocument/2006/relationships/slide" Target="slide3.xml"/></Relationships>
</file>

<file path=ppt/slides/_rels/slide17.xml.rels><?xml version="1.0" encoding="UTF-8" standalone="yes"?>
<Relationships xmlns="http://schemas.openxmlformats.org/package/2006/relationships"><Relationship Id="rId8" Type="http://schemas.openxmlformats.org/officeDocument/2006/relationships/slide" Target="slide18.xml"/><Relationship Id="rId3" Type="http://schemas.openxmlformats.org/officeDocument/2006/relationships/image" Target="../media/image1.png"/><Relationship Id="rId7" Type="http://schemas.openxmlformats.org/officeDocument/2006/relationships/slide" Target="slide14.xml"/><Relationship Id="rId12" Type="http://schemas.openxmlformats.org/officeDocument/2006/relationships/image" Target="../media/image39.emf"/><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slide" Target="slide8.xml"/><Relationship Id="rId11" Type="http://schemas.openxmlformats.org/officeDocument/2006/relationships/image" Target="../media/image38.emf"/><Relationship Id="rId5" Type="http://schemas.openxmlformats.org/officeDocument/2006/relationships/slide" Target="slide3.xml"/><Relationship Id="rId10" Type="http://schemas.openxmlformats.org/officeDocument/2006/relationships/image" Target="../media/image37.emf"/><Relationship Id="rId4" Type="http://schemas.openxmlformats.org/officeDocument/2006/relationships/image" Target="../media/image2.emf"/><Relationship Id="rId9" Type="http://schemas.openxmlformats.org/officeDocument/2006/relationships/image" Target="../media/image36.emf"/></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slide" Target="slide18.xml"/><Relationship Id="rId2" Type="http://schemas.openxmlformats.org/officeDocument/2006/relationships/notesSlide" Target="../notesSlides/notesSlide18.xml"/><Relationship Id="rId1" Type="http://schemas.openxmlformats.org/officeDocument/2006/relationships/slideLayout" Target="../slideLayouts/slideLayout5.xml"/><Relationship Id="rId6" Type="http://schemas.openxmlformats.org/officeDocument/2006/relationships/slide" Target="slide14.xml"/><Relationship Id="rId5" Type="http://schemas.openxmlformats.org/officeDocument/2006/relationships/slide" Target="slide8.xml"/><Relationship Id="rId4" Type="http://schemas.openxmlformats.org/officeDocument/2006/relationships/slide" Target="slide3.xml"/></Relationships>
</file>

<file path=ppt/slides/_rels/slide19.xml.rels><?xml version="1.0" encoding="UTF-8" standalone="yes"?>
<Relationships xmlns="http://schemas.openxmlformats.org/package/2006/relationships"><Relationship Id="rId8" Type="http://schemas.openxmlformats.org/officeDocument/2006/relationships/slide" Target="slide18.xml"/><Relationship Id="rId3" Type="http://schemas.openxmlformats.org/officeDocument/2006/relationships/image" Target="../media/image1.png"/><Relationship Id="rId7" Type="http://schemas.openxmlformats.org/officeDocument/2006/relationships/slide" Target="slide14.xml"/><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slide" Target="slide8.xml"/><Relationship Id="rId5" Type="http://schemas.openxmlformats.org/officeDocument/2006/relationships/slide" Target="slide3.xml"/><Relationship Id="rId4" Type="http://schemas.openxmlformats.org/officeDocument/2006/relationships/image" Target="../media/image2.emf"/></Relationships>
</file>

<file path=ppt/slides/_rels/slide20.xml.rels><?xml version="1.0" encoding="UTF-8" standalone="yes"?>
<Relationships xmlns="http://schemas.openxmlformats.org/package/2006/relationships"><Relationship Id="rId8" Type="http://schemas.openxmlformats.org/officeDocument/2006/relationships/slide" Target="slide18.xml"/><Relationship Id="rId3" Type="http://schemas.openxmlformats.org/officeDocument/2006/relationships/image" Target="../media/image1.png"/><Relationship Id="rId7" Type="http://schemas.openxmlformats.org/officeDocument/2006/relationships/slide" Target="slide14.xml"/><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slide" Target="slide8.xml"/><Relationship Id="rId5" Type="http://schemas.openxmlformats.org/officeDocument/2006/relationships/slide" Target="slide3.xml"/><Relationship Id="rId10" Type="http://schemas.openxmlformats.org/officeDocument/2006/relationships/image" Target="../media/image41.gif"/><Relationship Id="rId4" Type="http://schemas.openxmlformats.org/officeDocument/2006/relationships/image" Target="../media/image2.emf"/><Relationship Id="rId9" Type="http://schemas.openxmlformats.org/officeDocument/2006/relationships/image" Target="../media/image40.gif"/></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6.xml"/><Relationship Id="rId4" Type="http://schemas.openxmlformats.org/officeDocument/2006/relationships/image" Target="../media/image2.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powerpoint template design by DAJU_PPT正版来源小红书大橘PPT微信DAJU_PPT请勿抄袭搬运！盗版必究！"/>
          <p:cNvSpPr/>
          <p:nvPr/>
        </p:nvSpPr>
        <p:spPr>
          <a:xfrm>
            <a:off x="0" y="0"/>
            <a:ext cx="12192000" cy="5001537"/>
          </a:xfrm>
          <a:custGeom>
            <a:avLst/>
            <a:gdLst>
              <a:gd name="connsiteX0" fmla="*/ 0 w 12192000"/>
              <a:gd name="connsiteY0" fmla="*/ 0 h 4852970"/>
              <a:gd name="connsiteX1" fmla="*/ 12192000 w 12192000"/>
              <a:gd name="connsiteY1" fmla="*/ 0 h 4852970"/>
              <a:gd name="connsiteX2" fmla="*/ 12192000 w 12192000"/>
              <a:gd name="connsiteY2" fmla="*/ 3577730 h 4852970"/>
              <a:gd name="connsiteX3" fmla="*/ 12085722 w 12192000"/>
              <a:gd name="connsiteY3" fmla="*/ 3635995 h 4852970"/>
              <a:gd name="connsiteX4" fmla="*/ 6096000 w 12192000"/>
              <a:gd name="connsiteY4" fmla="*/ 4852970 h 4852970"/>
              <a:gd name="connsiteX5" fmla="*/ 106278 w 12192000"/>
              <a:gd name="connsiteY5" fmla="*/ 3635995 h 4852970"/>
              <a:gd name="connsiteX6" fmla="*/ 0 w 12192000"/>
              <a:gd name="connsiteY6" fmla="*/ 3577730 h 4852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4852970">
                <a:moveTo>
                  <a:pt x="0" y="0"/>
                </a:moveTo>
                <a:lnTo>
                  <a:pt x="12192000" y="0"/>
                </a:lnTo>
                <a:lnTo>
                  <a:pt x="12192000" y="3577730"/>
                </a:lnTo>
                <a:lnTo>
                  <a:pt x="12085722" y="3635995"/>
                </a:lnTo>
                <a:cubicBezTo>
                  <a:pt x="10662013" y="4379233"/>
                  <a:pt x="8507419" y="4852970"/>
                  <a:pt x="6096000" y="4852970"/>
                </a:cubicBezTo>
                <a:cubicBezTo>
                  <a:pt x="3684581" y="4852970"/>
                  <a:pt x="1529987" y="4379233"/>
                  <a:pt x="106278" y="3635995"/>
                </a:cubicBezTo>
                <a:lnTo>
                  <a:pt x="0" y="3577730"/>
                </a:lnTo>
                <a:close/>
              </a:path>
            </a:pathLst>
          </a:custGeom>
          <a:solidFill>
            <a:schemeClr val="accent2">
              <a:lumMod val="60000"/>
              <a:lumOff val="4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powerpoint template design by DAJU_PPT正版来源小红书大橘PPT微信DAJU_PPT请勿抄袭搬运！盗版必究！"/>
          <p:cNvSpPr/>
          <p:nvPr/>
        </p:nvSpPr>
        <p:spPr>
          <a:xfrm>
            <a:off x="-24065" y="-30180"/>
            <a:ext cx="12192000" cy="4617420"/>
          </a:xfrm>
          <a:custGeom>
            <a:avLst/>
            <a:gdLst>
              <a:gd name="connsiteX0" fmla="*/ 0 w 12192000"/>
              <a:gd name="connsiteY0" fmla="*/ 0 h 4672011"/>
              <a:gd name="connsiteX1" fmla="*/ 12192000 w 12192000"/>
              <a:gd name="connsiteY1" fmla="*/ 0 h 4672011"/>
              <a:gd name="connsiteX2" fmla="*/ 12192000 w 12192000"/>
              <a:gd name="connsiteY2" fmla="*/ 3396771 h 4672011"/>
              <a:gd name="connsiteX3" fmla="*/ 12085722 w 12192000"/>
              <a:gd name="connsiteY3" fmla="*/ 3455036 h 4672011"/>
              <a:gd name="connsiteX4" fmla="*/ 6096000 w 12192000"/>
              <a:gd name="connsiteY4" fmla="*/ 4672011 h 4672011"/>
              <a:gd name="connsiteX5" fmla="*/ 106278 w 12192000"/>
              <a:gd name="connsiteY5" fmla="*/ 3455036 h 4672011"/>
              <a:gd name="connsiteX6" fmla="*/ 0 w 12192000"/>
              <a:gd name="connsiteY6" fmla="*/ 3396771 h 46720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4672011">
                <a:moveTo>
                  <a:pt x="0" y="0"/>
                </a:moveTo>
                <a:lnTo>
                  <a:pt x="12192000" y="0"/>
                </a:lnTo>
                <a:lnTo>
                  <a:pt x="12192000" y="3396771"/>
                </a:lnTo>
                <a:lnTo>
                  <a:pt x="12085722" y="3455036"/>
                </a:lnTo>
                <a:cubicBezTo>
                  <a:pt x="10662013" y="4198274"/>
                  <a:pt x="8507419" y="4672011"/>
                  <a:pt x="6096000" y="4672011"/>
                </a:cubicBezTo>
                <a:cubicBezTo>
                  <a:pt x="3684581" y="4672011"/>
                  <a:pt x="1529987" y="4198274"/>
                  <a:pt x="106278" y="3455036"/>
                </a:cubicBezTo>
                <a:lnTo>
                  <a:pt x="0" y="3396771"/>
                </a:lnTo>
                <a:close/>
              </a:path>
            </a:pathLst>
          </a:custGeom>
          <a:solidFill>
            <a:srgbClr val="00206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powerpoint template design by DAJU_PPT正版来源小红书大橘PPT微信DAJU_PPT请勿抄袭搬运！盗版必究！"/>
          <p:cNvSpPr/>
          <p:nvPr/>
        </p:nvSpPr>
        <p:spPr>
          <a:xfrm>
            <a:off x="373379" y="2135147"/>
            <a:ext cx="11544301" cy="1231106"/>
          </a:xfrm>
          <a:prstGeom prst="rect">
            <a:avLst/>
          </a:prstGeom>
        </p:spPr>
        <p:txBody>
          <a:bodyPr wrap="square" lIns="0" tIns="0" rIns="0" bIns="0">
            <a:spAutoFit/>
          </a:bodyPr>
          <a:lstStyle/>
          <a:p>
            <a:pPr algn="ctr" fontAlgn="base"/>
            <a:r>
              <a:rPr lang="zh-CN" altLang="en-US" sz="4000" b="1" spc="300" dirty="0">
                <a:solidFill>
                  <a:schemeClr val="bg1"/>
                </a:solidFill>
                <a:latin typeface="+mj-ea"/>
                <a:ea typeface="+mj-ea"/>
              </a:rPr>
              <a:t>新疆高寒高海拔矿区含冰互层台阶爆破爆炸应力波演变规律数值模拟研究</a:t>
            </a:r>
          </a:p>
        </p:txBody>
      </p:sp>
      <p:sp>
        <p:nvSpPr>
          <p:cNvPr id="27" name="powerpoint template design by DAJU_PPT正版来源小红书大橘PPT微信DAJU_PPT请勿抄袭搬运！盗版必究！"/>
          <p:cNvSpPr txBox="1"/>
          <p:nvPr/>
        </p:nvSpPr>
        <p:spPr>
          <a:xfrm>
            <a:off x="1931194" y="6000562"/>
            <a:ext cx="8239127" cy="294889"/>
          </a:xfrm>
          <a:prstGeom prst="rect">
            <a:avLst/>
          </a:prstGeom>
        </p:spPr>
        <p:txBody>
          <a:bodyPr wrap="square" lIns="0" tIns="0" rIns="0" bIns="0">
            <a:spAutoFit/>
          </a:bodyPr>
          <a:lstStyle>
            <a:defPPr>
              <a:defRPr lang="zh-CN"/>
            </a:defPPr>
            <a:lvl1pPr algn="dist" fontAlgn="base">
              <a:defRPr sz="1600" b="0" i="0">
                <a:solidFill>
                  <a:schemeClr val="accent5">
                    <a:lumMod val="50000"/>
                  </a:schemeClr>
                </a:solidFill>
                <a:effectLst/>
                <a:latin typeface="+mn-ea"/>
              </a:defRPr>
            </a:lvl1pPr>
          </a:lstStyle>
          <a:p>
            <a:pPr algn="ctr">
              <a:lnSpc>
                <a:spcPct val="130000"/>
              </a:lnSpc>
            </a:pPr>
            <a:r>
              <a:rPr lang="en-US" altLang="zh-CN" spc="300" dirty="0">
                <a:solidFill>
                  <a:schemeClr val="tx1"/>
                </a:solidFill>
              </a:rPr>
              <a:t>2026</a:t>
            </a:r>
            <a:r>
              <a:rPr lang="zh-CN" altLang="en-US" spc="300" dirty="0">
                <a:solidFill>
                  <a:schemeClr val="tx1"/>
                </a:solidFill>
              </a:rPr>
              <a:t>年</a:t>
            </a:r>
            <a:r>
              <a:rPr lang="en-US" altLang="zh-CN" spc="300" dirty="0">
                <a:solidFill>
                  <a:schemeClr val="tx1"/>
                </a:solidFill>
              </a:rPr>
              <a:t>10</a:t>
            </a:r>
            <a:r>
              <a:rPr lang="zh-CN" altLang="en-US" spc="300" dirty="0">
                <a:solidFill>
                  <a:schemeClr val="tx1"/>
                </a:solidFill>
              </a:rPr>
              <a:t>月</a:t>
            </a:r>
            <a:r>
              <a:rPr lang="en-US" altLang="zh-CN" spc="300" dirty="0">
                <a:solidFill>
                  <a:schemeClr val="tx1"/>
                </a:solidFill>
              </a:rPr>
              <a:t>22</a:t>
            </a:r>
            <a:r>
              <a:rPr lang="zh-CN" altLang="en-US" spc="300" dirty="0">
                <a:solidFill>
                  <a:schemeClr val="tx1"/>
                </a:solidFill>
              </a:rPr>
              <a:t>日</a:t>
            </a:r>
          </a:p>
        </p:txBody>
      </p:sp>
      <p:sp>
        <p:nvSpPr>
          <p:cNvPr id="31" name="powerpoint template design by DAJU_PPT正版来源小红书大橘PPT微信DAJU_PPT请勿抄袭搬运！盗版必究！"/>
          <p:cNvSpPr/>
          <p:nvPr/>
        </p:nvSpPr>
        <p:spPr>
          <a:xfrm>
            <a:off x="4815296" y="5035219"/>
            <a:ext cx="2470912" cy="329963"/>
          </a:xfrm>
          <a:prstGeom prst="roundRect">
            <a:avLst>
              <a:gd name="adj" fmla="val 50000"/>
            </a:avLst>
          </a:prstGeom>
          <a:solidFill>
            <a:srgbClr val="002060"/>
          </a:solidFill>
          <a:ln w="12700" cap="flat" cmpd="sng" algn="ctr">
            <a:solidFill>
              <a:schemeClr val="accent2"/>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pc="300" dirty="0">
                <a:solidFill>
                  <a:schemeClr val="bg1"/>
                </a:solidFill>
              </a:rPr>
              <a:t>汇报人：冀芳灿</a:t>
            </a:r>
          </a:p>
        </p:txBody>
      </p:sp>
      <p:sp>
        <p:nvSpPr>
          <p:cNvPr id="32" name="powerpoint template design by DAJU_PPT正版来源小红书大橘PPT微信DAJU_PPT请勿抄袭搬运！盗版必究！"/>
          <p:cNvSpPr/>
          <p:nvPr/>
        </p:nvSpPr>
        <p:spPr>
          <a:xfrm>
            <a:off x="4815296" y="5590187"/>
            <a:ext cx="2470912" cy="329963"/>
          </a:xfrm>
          <a:prstGeom prst="roundRect">
            <a:avLst>
              <a:gd name="adj" fmla="val 50000"/>
            </a:avLst>
          </a:prstGeom>
          <a:solidFill>
            <a:srgbClr val="002060"/>
          </a:solidFill>
          <a:ln w="12700" cap="flat" cmpd="sng" algn="ctr">
            <a:solidFill>
              <a:schemeClr val="accent2"/>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pc="300" dirty="0">
                <a:solidFill>
                  <a:schemeClr val="bg1"/>
                </a:solidFill>
              </a:rPr>
              <a:t>新疆大学</a:t>
            </a:r>
          </a:p>
        </p:txBody>
      </p:sp>
      <p:sp>
        <p:nvSpPr>
          <p:cNvPr id="17" name="powerpoint template design by DAJU_PPT正版来源小红书大橘PPT微信DAJU_PPT请勿抄袭搬运！盗版必究！"/>
          <p:cNvSpPr txBox="1"/>
          <p:nvPr/>
        </p:nvSpPr>
        <p:spPr>
          <a:xfrm>
            <a:off x="428822" y="3259100"/>
            <a:ext cx="11603158" cy="707886"/>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2000" dirty="0">
                <a:solidFill>
                  <a:schemeClr val="bg1"/>
                </a:solidFill>
                <a:latin typeface="Arial" panose="020B0604020202020204" pitchFamily="34" charset="0"/>
                <a:cs typeface="Arial" panose="020B0604020202020204" pitchFamily="34" charset="0"/>
              </a:rPr>
              <a:t>Numerical Simulation Study on the Evolution Law of Blasting Stress Wave in Ice-Bearing Interbedded Strata during Bench Blasting in the Alpine High-Altitude Mining Area of Xinjiang</a:t>
            </a:r>
            <a:endParaRPr lang="en-US" altLang="zh-CN" sz="2000" spc="300" dirty="0">
              <a:solidFill>
                <a:schemeClr val="bg1"/>
              </a:solidFill>
            </a:endParaRPr>
          </a:p>
        </p:txBody>
      </p:sp>
      <p:sp>
        <p:nvSpPr>
          <p:cNvPr id="12" name="powerpoint template design by DAJU_PPT正版来源小红书大橘PPT微信DAJU_PPT请勿抄袭搬运！盗版必究！"/>
          <p:cNvSpPr/>
          <p:nvPr/>
        </p:nvSpPr>
        <p:spPr>
          <a:xfrm>
            <a:off x="5314354" y="933940"/>
            <a:ext cx="1230831" cy="1228728"/>
          </a:xfrm>
          <a:prstGeom prst="ellipse">
            <a:avLst/>
          </a:prstGeom>
          <a:solidFill>
            <a:schemeClr val="bg1"/>
          </a:solidFill>
          <a:ln w="12700" cap="flat" cmpd="sng" algn="ctr">
            <a:noFill/>
            <a:prstDash val="solid"/>
            <a:miter lim="800000"/>
          </a:ln>
          <a:effectLst>
            <a:outerShdw blurRad="101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3" name="Picture 2"/>
          <p:cNvPicPr/>
          <p:nvPr/>
        </p:nvPicPr>
        <p:blipFill rotWithShape="1">
          <a:blip r:embed="rId4"/>
          <a:srcRect l="4630" t="32951" r="70486" b="32626"/>
          <a:stretch>
            <a:fillRect/>
          </a:stretch>
        </p:blipFill>
        <p:spPr>
          <a:xfrm>
            <a:off x="5396777" y="1012149"/>
            <a:ext cx="1076328" cy="1074488"/>
          </a:xfrm>
          <a:prstGeom prst="rect">
            <a:avLst/>
          </a:prstGeom>
        </p:spPr>
      </p:pic>
      <p:pic>
        <p:nvPicPr>
          <p:cNvPr id="2" name="Picture Placeholder 24"/>
          <p:cNvPicPr>
            <a:picLocks noGrp="1" noChangeAspect="1"/>
          </p:cNvPicPr>
          <p:nvPr/>
        </p:nvPicPr>
        <p:blipFill rotWithShape="1">
          <a:blip r:embed="rId5">
            <a:extLst>
              <a:ext uri="{28A0092B-C50C-407E-A947-70E740481C1C}">
                <a14:useLocalDpi xmlns:a14="http://schemas.microsoft.com/office/drawing/2010/main" val="0"/>
              </a:ext>
            </a:extLst>
          </a:blip>
          <a:srcRect l="-5450" t="-91582" r="-7334" b="-89301"/>
          <a:stretch>
            <a:fillRect/>
          </a:stretch>
        </p:blipFill>
        <p:spPr>
          <a:xfrm>
            <a:off x="4836479" y="6240616"/>
            <a:ext cx="2470912" cy="617383"/>
          </a:xfrm>
          <a:prstGeom prst="rect">
            <a:avLst/>
          </a:prstGeom>
        </p:spPr>
      </p:pic>
      <p:sp>
        <p:nvSpPr>
          <p:cNvPr id="6" name="文本框 43"/>
          <p:cNvSpPr txBox="1"/>
          <p:nvPr/>
        </p:nvSpPr>
        <p:spPr>
          <a:xfrm>
            <a:off x="769929" y="471926"/>
            <a:ext cx="10787045" cy="523220"/>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buClrTx/>
              <a:buSzTx/>
              <a:buFontTx/>
              <a:buNone/>
            </a:pPr>
            <a:r>
              <a:rPr lang="zh-CN" altLang="en-US" sz="2800" b="1" spc="50" dirty="0">
                <a:ln w="9525" cmpd="sng">
                  <a:solidFill>
                    <a:srgbClr val="5B9BD5"/>
                  </a:solidFill>
                  <a:prstDash val="solid"/>
                </a:ln>
                <a:solidFill>
                  <a:srgbClr val="00B0F0"/>
                </a:solidFill>
                <a:effectLst>
                  <a:glow rad="38100">
                    <a:srgbClr val="5B9BD5">
                      <a:alpha val="40000"/>
                    </a:srgbClr>
                  </a:glow>
                </a:effectLst>
                <a:latin typeface="微软雅黑" panose="020B0503020204020204" pitchFamily="34" charset="-122"/>
                <a:ea typeface="微软雅黑" panose="020B0503020204020204" pitchFamily="34" charset="-122"/>
                <a:sym typeface="+mn-ea"/>
              </a:rPr>
              <a:t>超高海拔区战略性金属矿产露天开采精细绿色爆破技术</a:t>
            </a:r>
          </a:p>
        </p:txBody>
      </p:sp>
      <p:sp>
        <p:nvSpPr>
          <p:cNvPr id="7" name="文本框 8"/>
          <p:cNvSpPr txBox="1"/>
          <p:nvPr/>
        </p:nvSpPr>
        <p:spPr>
          <a:xfrm>
            <a:off x="635026" y="-28688"/>
            <a:ext cx="10362591" cy="59792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30000"/>
              </a:lnSpc>
              <a:spcBef>
                <a:spcPts val="0"/>
              </a:spcBef>
              <a:spcAft>
                <a:spcPts val="0"/>
              </a:spcAft>
              <a:buClrTx/>
              <a:buSzTx/>
              <a:buFontTx/>
              <a:buNone/>
              <a:defRPr/>
            </a:pPr>
            <a:r>
              <a:rPr kumimoji="0" lang="zh-CN" altLang="en-US" sz="2800" b="1" i="0" u="none" strike="noStrike" kern="1200" cap="none" spc="50" normalizeH="0" baseline="0" noProof="0" dirty="0">
                <a:ln w="9525" cmpd="sng">
                  <a:solidFill>
                    <a:srgbClr val="5B9BD5"/>
                  </a:solidFill>
                  <a:prstDash val="solid"/>
                </a:ln>
                <a:solidFill>
                  <a:srgbClr val="00B0F0"/>
                </a:solidFill>
                <a:effectLst>
                  <a:glow rad="38100">
                    <a:srgbClr val="5B9BD5">
                      <a:alpha val="40000"/>
                    </a:srgbClr>
                  </a:glow>
                </a:effectLst>
                <a:uLnTx/>
                <a:uFillTx/>
                <a:latin typeface="微软雅黑" panose="020B0503020204020204" pitchFamily="34" charset="-122"/>
                <a:ea typeface="微软雅黑" panose="020B0503020204020204" pitchFamily="34" charset="-122"/>
                <a:cs typeface="+mn-cs"/>
                <a:sym typeface="+mn-ea"/>
              </a:rPr>
              <a:t>新疆维吾尔自治区重大科技专项</a:t>
            </a:r>
          </a:p>
        </p:txBody>
      </p:sp>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powerpoint template design by DAJU_PPT正版来源小红书大橘PPT微信DAJU_PPT请勿抄袭搬运！盗版必究！"/>
          <p:cNvSpPr/>
          <p:nvPr/>
        </p:nvSpPr>
        <p:spPr>
          <a:xfrm>
            <a:off x="1" y="0"/>
            <a:ext cx="4672764" cy="6858000"/>
          </a:xfrm>
          <a:custGeom>
            <a:avLst/>
            <a:gdLst>
              <a:gd name="connsiteX0" fmla="*/ 0 w 4672764"/>
              <a:gd name="connsiteY0" fmla="*/ 0 h 6858000"/>
              <a:gd name="connsiteX1" fmla="*/ 3500871 w 4672764"/>
              <a:gd name="connsiteY1" fmla="*/ 0 h 6858000"/>
              <a:gd name="connsiteX2" fmla="*/ 3556359 w 4672764"/>
              <a:gd name="connsiteY2" fmla="*/ 67702 h 6858000"/>
              <a:gd name="connsiteX3" fmla="*/ 4672764 w 4672764"/>
              <a:gd name="connsiteY3" fmla="*/ 3429000 h 6858000"/>
              <a:gd name="connsiteX4" fmla="*/ 3556359 w 4672764"/>
              <a:gd name="connsiteY4" fmla="*/ 6790298 h 6858000"/>
              <a:gd name="connsiteX5" fmla="*/ 3500871 w 4672764"/>
              <a:gd name="connsiteY5" fmla="*/ 6858000 h 6858000"/>
              <a:gd name="connsiteX6" fmla="*/ 0 w 4672764"/>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72764" h="6858000">
                <a:moveTo>
                  <a:pt x="0" y="0"/>
                </a:moveTo>
                <a:lnTo>
                  <a:pt x="3500871" y="0"/>
                </a:lnTo>
                <a:lnTo>
                  <a:pt x="3556359" y="67702"/>
                </a:lnTo>
                <a:cubicBezTo>
                  <a:pt x="4250001" y="955482"/>
                  <a:pt x="4672764" y="2134810"/>
                  <a:pt x="4672764" y="3429000"/>
                </a:cubicBezTo>
                <a:cubicBezTo>
                  <a:pt x="4672764" y="4723191"/>
                  <a:pt x="4250001" y="5902518"/>
                  <a:pt x="3556359" y="6790298"/>
                </a:cubicBezTo>
                <a:lnTo>
                  <a:pt x="3500871" y="6858000"/>
                </a:lnTo>
                <a:lnTo>
                  <a:pt x="0" y="6858000"/>
                </a:lnTo>
                <a:close/>
              </a:path>
            </a:pathLst>
          </a:custGeom>
          <a:solidFill>
            <a:schemeClr val="accent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powerpoint template design by DAJU_PPT正版来源小红书大橘PPT微信DAJU_PPT请勿抄袭搬运！盗版必究！"/>
          <p:cNvSpPr/>
          <p:nvPr/>
        </p:nvSpPr>
        <p:spPr>
          <a:xfrm>
            <a:off x="2" y="0"/>
            <a:ext cx="4502761" cy="6858000"/>
          </a:xfrm>
          <a:custGeom>
            <a:avLst/>
            <a:gdLst>
              <a:gd name="connsiteX0" fmla="*/ 0 w 4502761"/>
              <a:gd name="connsiteY0" fmla="*/ 0 h 6858000"/>
              <a:gd name="connsiteX1" fmla="*/ 3330868 w 4502761"/>
              <a:gd name="connsiteY1" fmla="*/ 0 h 6858000"/>
              <a:gd name="connsiteX2" fmla="*/ 3386356 w 4502761"/>
              <a:gd name="connsiteY2" fmla="*/ 67702 h 6858000"/>
              <a:gd name="connsiteX3" fmla="*/ 4502761 w 4502761"/>
              <a:gd name="connsiteY3" fmla="*/ 3429000 h 6858000"/>
              <a:gd name="connsiteX4" fmla="*/ 3386356 w 4502761"/>
              <a:gd name="connsiteY4" fmla="*/ 6790298 h 6858000"/>
              <a:gd name="connsiteX5" fmla="*/ 3330868 w 4502761"/>
              <a:gd name="connsiteY5" fmla="*/ 6858000 h 6858000"/>
              <a:gd name="connsiteX6" fmla="*/ 0 w 450276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02761" h="6858000">
                <a:moveTo>
                  <a:pt x="0" y="0"/>
                </a:moveTo>
                <a:lnTo>
                  <a:pt x="3330868" y="0"/>
                </a:lnTo>
                <a:lnTo>
                  <a:pt x="3386356" y="67702"/>
                </a:lnTo>
                <a:cubicBezTo>
                  <a:pt x="4079998" y="955482"/>
                  <a:pt x="4502761" y="2134810"/>
                  <a:pt x="4502761" y="3429000"/>
                </a:cubicBezTo>
                <a:cubicBezTo>
                  <a:pt x="4502761" y="4723191"/>
                  <a:pt x="4079998" y="5902518"/>
                  <a:pt x="3386356" y="6790298"/>
                </a:cubicBezTo>
                <a:lnTo>
                  <a:pt x="3330868" y="6858000"/>
                </a:lnTo>
                <a:lnTo>
                  <a:pt x="0" y="6858000"/>
                </a:lnTo>
                <a:close/>
              </a:path>
            </a:pathLst>
          </a:custGeom>
          <a:solidFill>
            <a:srgbClr val="00206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 name="powerpoint template design by DAJU_PPT正版来源小红书大橘PPT微信DAJU_PPT请勿抄袭搬运！盗版必究！"/>
          <p:cNvGrpSpPr/>
          <p:nvPr/>
        </p:nvGrpSpPr>
        <p:grpSpPr>
          <a:xfrm>
            <a:off x="1245540" y="2818995"/>
            <a:ext cx="2011683" cy="1220022"/>
            <a:chOff x="1485240" y="2661526"/>
            <a:chExt cx="2011682" cy="1220020"/>
          </a:xfrm>
        </p:grpSpPr>
        <p:sp>
          <p:nvSpPr>
            <p:cNvPr id="67" name="powerpoint template design by DAJU_PPT正版来源小红书大橘PPT微信DAJU_PPT请勿抄袭搬运！盗版必究！-1"/>
            <p:cNvSpPr/>
            <p:nvPr/>
          </p:nvSpPr>
          <p:spPr>
            <a:xfrm>
              <a:off x="1798585" y="2661526"/>
              <a:ext cx="1384994" cy="830996"/>
            </a:xfrm>
            <a:prstGeom prst="rect">
              <a:avLst/>
            </a:prstGeom>
          </p:spPr>
          <p:txBody>
            <a:bodyPr wrap="none" lIns="0" tIns="0" rIns="0" bIns="0">
              <a:spAutoFit/>
            </a:bodyPr>
            <a:lstStyle/>
            <a:p>
              <a:pPr algn="ctr" fontAlgn="base"/>
              <a:r>
                <a:rPr lang="zh-CN" altLang="en-US" sz="5400" b="1" dirty="0">
                  <a:solidFill>
                    <a:schemeClr val="bg1"/>
                  </a:solidFill>
                  <a:latin typeface="+mj-ea"/>
                  <a:ea typeface="+mj-ea"/>
                </a:rPr>
                <a:t>目录</a:t>
              </a:r>
            </a:p>
          </p:txBody>
        </p:sp>
        <p:sp>
          <p:nvSpPr>
            <p:cNvPr id="68" name="powerpoint template design by DAJU_PPT正版来源小红书大橘PPT微信DAJU_PPT请勿抄袭搬运！盗版必究！-2"/>
            <p:cNvSpPr/>
            <p:nvPr/>
          </p:nvSpPr>
          <p:spPr>
            <a:xfrm>
              <a:off x="1485240" y="3604547"/>
              <a:ext cx="2011682" cy="276999"/>
            </a:xfrm>
            <a:prstGeom prst="rect">
              <a:avLst/>
            </a:prstGeom>
          </p:spPr>
          <p:txBody>
            <a:bodyPr wrap="square" lIns="0" tIns="0" rIns="0" bIns="0">
              <a:spAutoFit/>
            </a:bodyPr>
            <a:lstStyle/>
            <a:p>
              <a:pPr algn="dist" fontAlgn="base"/>
              <a:r>
                <a:rPr lang="en-US" altLang="zh-CN" dirty="0">
                  <a:solidFill>
                    <a:schemeClr val="bg1"/>
                  </a:solidFill>
                  <a:ea typeface="+mj-ea"/>
                </a:rPr>
                <a:t>CONTENT</a:t>
              </a:r>
              <a:endParaRPr lang="zh-CN" altLang="en-US" dirty="0">
                <a:solidFill>
                  <a:schemeClr val="bg1"/>
                </a:solidFill>
                <a:ea typeface="+mj-ea"/>
              </a:endParaRPr>
            </a:p>
          </p:txBody>
        </p:sp>
      </p:grpSp>
      <p:sp>
        <p:nvSpPr>
          <p:cNvPr id="49" name="powerpoint template design by DAJU_PPT正版来源小红书大橘PPT微信DAJU_PPT请勿抄袭搬运！盗版必究！"/>
          <p:cNvSpPr/>
          <p:nvPr>
            <p:custDataLst>
              <p:tags r:id="rId2"/>
            </p:custDataLst>
          </p:nvPr>
        </p:nvSpPr>
        <p:spPr>
          <a:xfrm>
            <a:off x="5276627" y="1160013"/>
            <a:ext cx="6602947" cy="739628"/>
          </a:xfrm>
          <a:custGeom>
            <a:avLst/>
            <a:gdLst>
              <a:gd name="connsiteX0" fmla="*/ 369814 w 6023837"/>
              <a:gd name="connsiteY0" fmla="*/ 0 h 739628"/>
              <a:gd name="connsiteX1" fmla="*/ 6023837 w 6023837"/>
              <a:gd name="connsiteY1" fmla="*/ 0 h 739628"/>
              <a:gd name="connsiteX2" fmla="*/ 6023837 w 6023837"/>
              <a:gd name="connsiteY2" fmla="*/ 739628 h 739628"/>
              <a:gd name="connsiteX3" fmla="*/ 369814 w 6023837"/>
              <a:gd name="connsiteY3" fmla="*/ 739628 h 739628"/>
              <a:gd name="connsiteX4" fmla="*/ 0 w 6023837"/>
              <a:gd name="connsiteY4" fmla="*/ 369814 h 739628"/>
              <a:gd name="connsiteX5" fmla="*/ 369814 w 6023837"/>
              <a:gd name="connsiteY5" fmla="*/ 0 h 739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23837" h="739628">
                <a:moveTo>
                  <a:pt x="369814" y="0"/>
                </a:moveTo>
                <a:lnTo>
                  <a:pt x="6023837" y="0"/>
                </a:lnTo>
                <a:lnTo>
                  <a:pt x="6023837" y="739628"/>
                </a:lnTo>
                <a:lnTo>
                  <a:pt x="369814" y="739628"/>
                </a:lnTo>
                <a:cubicBezTo>
                  <a:pt x="165572" y="739628"/>
                  <a:pt x="0" y="574057"/>
                  <a:pt x="0" y="369814"/>
                </a:cubicBezTo>
                <a:cubicBezTo>
                  <a:pt x="0" y="165571"/>
                  <a:pt x="165572" y="0"/>
                  <a:pt x="369814" y="0"/>
                </a:cubicBezTo>
                <a:close/>
              </a:path>
            </a:pathLst>
          </a:custGeom>
          <a:solidFill>
            <a:schemeClr val="bg1">
              <a:lumMod val="9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powerpoint template design by DAJU_PPT正版来源小红书大橘PPT微信DAJU_PPT请勿抄袭搬运！盗版必究！"/>
          <p:cNvSpPr/>
          <p:nvPr>
            <p:custDataLst>
              <p:tags r:id="rId3"/>
            </p:custDataLst>
          </p:nvPr>
        </p:nvSpPr>
        <p:spPr>
          <a:xfrm>
            <a:off x="5276628" y="3664449"/>
            <a:ext cx="6602951" cy="739628"/>
          </a:xfrm>
          <a:custGeom>
            <a:avLst/>
            <a:gdLst>
              <a:gd name="connsiteX0" fmla="*/ 369814 w 6023837"/>
              <a:gd name="connsiteY0" fmla="*/ 0 h 739628"/>
              <a:gd name="connsiteX1" fmla="*/ 6023837 w 6023837"/>
              <a:gd name="connsiteY1" fmla="*/ 0 h 739628"/>
              <a:gd name="connsiteX2" fmla="*/ 6023837 w 6023837"/>
              <a:gd name="connsiteY2" fmla="*/ 739628 h 739628"/>
              <a:gd name="connsiteX3" fmla="*/ 369814 w 6023837"/>
              <a:gd name="connsiteY3" fmla="*/ 739628 h 739628"/>
              <a:gd name="connsiteX4" fmla="*/ 0 w 6023837"/>
              <a:gd name="connsiteY4" fmla="*/ 369814 h 739628"/>
              <a:gd name="connsiteX5" fmla="*/ 369814 w 6023837"/>
              <a:gd name="connsiteY5" fmla="*/ 0 h 739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23837" h="739628">
                <a:moveTo>
                  <a:pt x="369814" y="0"/>
                </a:moveTo>
                <a:lnTo>
                  <a:pt x="6023837" y="0"/>
                </a:lnTo>
                <a:lnTo>
                  <a:pt x="6023837" y="739628"/>
                </a:lnTo>
                <a:lnTo>
                  <a:pt x="369814" y="739628"/>
                </a:lnTo>
                <a:cubicBezTo>
                  <a:pt x="165572" y="739628"/>
                  <a:pt x="0" y="574057"/>
                  <a:pt x="0" y="369814"/>
                </a:cubicBezTo>
                <a:cubicBezTo>
                  <a:pt x="0" y="165571"/>
                  <a:pt x="165572" y="0"/>
                  <a:pt x="369814" y="0"/>
                </a:cubicBezTo>
                <a:close/>
              </a:path>
            </a:pathLst>
          </a:custGeom>
          <a:solidFill>
            <a:schemeClr val="bg1">
              <a:lumMod val="9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powerpoint template design by DAJU_PPT正版来源小红书大橘PPT微信DAJU_PPT请勿抄袭搬运！盗版必究！"/>
          <p:cNvSpPr/>
          <p:nvPr>
            <p:custDataLst>
              <p:tags r:id="rId4"/>
            </p:custDataLst>
          </p:nvPr>
        </p:nvSpPr>
        <p:spPr>
          <a:xfrm>
            <a:off x="5276625" y="2412231"/>
            <a:ext cx="6602951" cy="739628"/>
          </a:xfrm>
          <a:custGeom>
            <a:avLst/>
            <a:gdLst>
              <a:gd name="connsiteX0" fmla="*/ 369814 w 6023836"/>
              <a:gd name="connsiteY0" fmla="*/ 0 h 739628"/>
              <a:gd name="connsiteX1" fmla="*/ 6023836 w 6023836"/>
              <a:gd name="connsiteY1" fmla="*/ 0 h 739628"/>
              <a:gd name="connsiteX2" fmla="*/ 6023836 w 6023836"/>
              <a:gd name="connsiteY2" fmla="*/ 739628 h 739628"/>
              <a:gd name="connsiteX3" fmla="*/ 369814 w 6023836"/>
              <a:gd name="connsiteY3" fmla="*/ 739628 h 739628"/>
              <a:gd name="connsiteX4" fmla="*/ 0 w 6023836"/>
              <a:gd name="connsiteY4" fmla="*/ 369814 h 739628"/>
              <a:gd name="connsiteX5" fmla="*/ 369814 w 6023836"/>
              <a:gd name="connsiteY5" fmla="*/ 0 h 739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23836" h="739628">
                <a:moveTo>
                  <a:pt x="369814" y="0"/>
                </a:moveTo>
                <a:lnTo>
                  <a:pt x="6023836" y="0"/>
                </a:lnTo>
                <a:lnTo>
                  <a:pt x="6023836" y="739628"/>
                </a:lnTo>
                <a:lnTo>
                  <a:pt x="369814" y="739628"/>
                </a:lnTo>
                <a:cubicBezTo>
                  <a:pt x="165571" y="739628"/>
                  <a:pt x="0" y="574057"/>
                  <a:pt x="0" y="369814"/>
                </a:cubicBezTo>
                <a:cubicBezTo>
                  <a:pt x="0" y="165571"/>
                  <a:pt x="165571" y="0"/>
                  <a:pt x="369814" y="0"/>
                </a:cubicBezTo>
                <a:close/>
              </a:path>
            </a:pathLst>
          </a:custGeom>
          <a:solidFill>
            <a:schemeClr val="bg1">
              <a:lumMod val="9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powerpoint template design by DAJU_PPT正版来源小红书大橘PPT微信DAJU_PPT请勿抄袭搬运！盗版必究！"/>
          <p:cNvSpPr txBox="1"/>
          <p:nvPr>
            <p:custDataLst>
              <p:tags r:id="rId5"/>
            </p:custDataLst>
          </p:nvPr>
        </p:nvSpPr>
        <p:spPr>
          <a:xfrm>
            <a:off x="6236788" y="1268216"/>
            <a:ext cx="3645955" cy="523220"/>
          </a:xfrm>
          <a:prstGeom prst="rect">
            <a:avLst/>
          </a:prstGeom>
          <a:noFill/>
        </p:spPr>
        <p:txBody>
          <a:bodyPr wrap="square" rtlCol="0">
            <a:spAutoFit/>
          </a:bodyPr>
          <a:lstStyle/>
          <a:p>
            <a:r>
              <a:rPr lang="zh-CN" altLang="en-US" sz="2800" b="1" spc="200" dirty="0">
                <a:latin typeface="+mj-ea"/>
                <a:ea typeface="+mj-ea"/>
              </a:rPr>
              <a:t>研究背景与意义</a:t>
            </a:r>
          </a:p>
        </p:txBody>
      </p:sp>
      <p:grpSp>
        <p:nvGrpSpPr>
          <p:cNvPr id="3" name="powerpoint template design by DAJU_PPT正版来源小红书大橘PPT微信DAJU_PPT请勿抄袭搬运！盗版必究！"/>
          <p:cNvGrpSpPr/>
          <p:nvPr>
            <p:custDataLst>
              <p:tags r:id="rId6"/>
            </p:custDataLst>
          </p:nvPr>
        </p:nvGrpSpPr>
        <p:grpSpPr>
          <a:xfrm>
            <a:off x="5368048" y="1246501"/>
            <a:ext cx="640863" cy="566659"/>
            <a:chOff x="6259584" y="1110431"/>
            <a:chExt cx="640862" cy="566658"/>
          </a:xfrm>
        </p:grpSpPr>
        <p:sp>
          <p:nvSpPr>
            <p:cNvPr id="54" name="powerpoint template design by DAJU_PPT正版来源小红书大橘PPT微信DAJU_PPT请勿抄袭搬运！盗版必究！-1"/>
            <p:cNvSpPr/>
            <p:nvPr>
              <p:custDataLst>
                <p:tags r:id="rId20"/>
              </p:custDataLst>
            </p:nvPr>
          </p:nvSpPr>
          <p:spPr>
            <a:xfrm>
              <a:off x="6296686" y="1110431"/>
              <a:ext cx="566658" cy="566658"/>
            </a:xfrm>
            <a:prstGeom prst="ellipse">
              <a:avLst/>
            </a:prstGeom>
            <a:solidFill>
              <a:schemeClr val="accent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sp>
          <p:nvSpPr>
            <p:cNvPr id="56" name="powerpoint template design by DAJU_PPT正版来源小红书大橘PPT微信DAJU_PPT请勿抄袭搬运！盗版必究！-2">
              <a:hlinkClick r:id="rId24" action="ppaction://hlinksldjump"/>
            </p:cNvPr>
            <p:cNvSpPr/>
            <p:nvPr>
              <p:custDataLst>
                <p:tags r:id="rId21"/>
              </p:custDataLst>
            </p:nvPr>
          </p:nvSpPr>
          <p:spPr>
            <a:xfrm>
              <a:off x="6259584" y="1156696"/>
              <a:ext cx="640862" cy="474128"/>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2000" dirty="0">
                  <a:solidFill>
                    <a:schemeClr val="bg1"/>
                  </a:solidFill>
                </a:rPr>
                <a:t>01</a:t>
              </a:r>
              <a:endParaRPr lang="zh-CN" altLang="en-US" sz="2000" dirty="0">
                <a:solidFill>
                  <a:schemeClr val="bg1"/>
                </a:solidFill>
              </a:endParaRPr>
            </a:p>
          </p:txBody>
        </p:sp>
      </p:grpSp>
      <p:sp>
        <p:nvSpPr>
          <p:cNvPr id="58" name="powerpoint template design by DAJU_PPT正版来源小红书大橘PPT微信DAJU_PPT请勿抄袭搬运！盗版必究！"/>
          <p:cNvSpPr txBox="1"/>
          <p:nvPr>
            <p:custDataLst>
              <p:tags r:id="rId7"/>
            </p:custDataLst>
          </p:nvPr>
        </p:nvSpPr>
        <p:spPr>
          <a:xfrm>
            <a:off x="6236789" y="3772652"/>
            <a:ext cx="4767541" cy="523220"/>
          </a:xfrm>
          <a:prstGeom prst="rect">
            <a:avLst/>
          </a:prstGeom>
          <a:noFill/>
        </p:spPr>
        <p:txBody>
          <a:bodyPr wrap="square" rtlCol="0">
            <a:spAutoFit/>
          </a:bodyPr>
          <a:lstStyle/>
          <a:p>
            <a:r>
              <a:rPr lang="zh-CN" altLang="en-US" sz="2800" b="1" spc="200" dirty="0">
                <a:latin typeface="+mj-ea"/>
                <a:ea typeface="+mj-ea"/>
              </a:rPr>
              <a:t>含冰层几何特征影响规律</a:t>
            </a:r>
          </a:p>
        </p:txBody>
      </p:sp>
      <p:grpSp>
        <p:nvGrpSpPr>
          <p:cNvPr id="5" name="powerpoint template design by DAJU_PPT正版来源小红书大橘PPT微信DAJU_PPT请勿抄袭搬运！盗版必究！"/>
          <p:cNvGrpSpPr/>
          <p:nvPr>
            <p:custDataLst>
              <p:tags r:id="rId8"/>
            </p:custDataLst>
          </p:nvPr>
        </p:nvGrpSpPr>
        <p:grpSpPr>
          <a:xfrm>
            <a:off x="5368049" y="3750937"/>
            <a:ext cx="640863" cy="566659"/>
            <a:chOff x="6259584" y="3148109"/>
            <a:chExt cx="640862" cy="566658"/>
          </a:xfrm>
        </p:grpSpPr>
        <p:sp>
          <p:nvSpPr>
            <p:cNvPr id="57" name="powerpoint template design by DAJU_PPT正版来源小红书大橘PPT微信DAJU_PPT请勿抄袭搬运！盗版必究！-1"/>
            <p:cNvSpPr/>
            <p:nvPr>
              <p:custDataLst>
                <p:tags r:id="rId18"/>
              </p:custDataLst>
            </p:nvPr>
          </p:nvSpPr>
          <p:spPr>
            <a:xfrm>
              <a:off x="6296686" y="3148109"/>
              <a:ext cx="566658" cy="566658"/>
            </a:xfrm>
            <a:prstGeom prst="ellipse">
              <a:avLst/>
            </a:prstGeom>
            <a:solidFill>
              <a:schemeClr val="accent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sp>
          <p:nvSpPr>
            <p:cNvPr id="59" name="powerpoint template design by DAJU_PPT正版来源小红书大橘PPT微信DAJU_PPT请勿抄袭搬运！盗版必究！-2">
              <a:hlinkClick r:id="rId25" action="ppaction://hlinksldjump"/>
            </p:cNvPr>
            <p:cNvSpPr/>
            <p:nvPr>
              <p:custDataLst>
                <p:tags r:id="rId19"/>
              </p:custDataLst>
            </p:nvPr>
          </p:nvSpPr>
          <p:spPr>
            <a:xfrm>
              <a:off x="6259584" y="3194374"/>
              <a:ext cx="640862" cy="474128"/>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2000" dirty="0">
                  <a:solidFill>
                    <a:schemeClr val="bg1"/>
                  </a:solidFill>
                </a:rPr>
                <a:t>03</a:t>
              </a:r>
              <a:endParaRPr lang="zh-CN" altLang="en-US" sz="2000" dirty="0">
                <a:solidFill>
                  <a:schemeClr val="bg1"/>
                </a:solidFill>
              </a:endParaRPr>
            </a:p>
          </p:txBody>
        </p:sp>
      </p:grpSp>
      <p:sp>
        <p:nvSpPr>
          <p:cNvPr id="61" name="powerpoint template design by DAJU_PPT正版来源小红书大橘PPT微信DAJU_PPT请勿抄袭搬运！盗版必究！"/>
          <p:cNvSpPr txBox="1"/>
          <p:nvPr>
            <p:custDataLst>
              <p:tags r:id="rId9"/>
            </p:custDataLst>
          </p:nvPr>
        </p:nvSpPr>
        <p:spPr>
          <a:xfrm>
            <a:off x="6236970" y="2520190"/>
            <a:ext cx="5642605" cy="523220"/>
          </a:xfrm>
          <a:prstGeom prst="rect">
            <a:avLst/>
          </a:prstGeom>
          <a:noFill/>
        </p:spPr>
        <p:txBody>
          <a:bodyPr wrap="square" rtlCol="0">
            <a:spAutoFit/>
          </a:bodyPr>
          <a:lstStyle/>
          <a:p>
            <a:r>
              <a:rPr lang="en-US" altLang="zh-CN" sz="2800" b="1" spc="200" dirty="0">
                <a:latin typeface="+mj-ea"/>
                <a:ea typeface="+mj-ea"/>
              </a:rPr>
              <a:t>COMSOL</a:t>
            </a:r>
            <a:r>
              <a:rPr lang="zh-CN" altLang="en-US" sz="2800" b="1" spc="200" dirty="0">
                <a:latin typeface="+mj-ea"/>
                <a:ea typeface="+mj-ea"/>
              </a:rPr>
              <a:t>数值模拟与工况设计</a:t>
            </a:r>
          </a:p>
        </p:txBody>
      </p:sp>
      <p:grpSp>
        <p:nvGrpSpPr>
          <p:cNvPr id="4" name="powerpoint template design by DAJU_PPT正版来源小红书大橘PPT微信DAJU_PPT请勿抄袭搬运！盗版必究！"/>
          <p:cNvGrpSpPr/>
          <p:nvPr>
            <p:custDataLst>
              <p:tags r:id="rId10"/>
            </p:custDataLst>
          </p:nvPr>
        </p:nvGrpSpPr>
        <p:grpSpPr>
          <a:xfrm>
            <a:off x="5368050" y="2498718"/>
            <a:ext cx="640863" cy="566659"/>
            <a:chOff x="6259584" y="2129270"/>
            <a:chExt cx="640862" cy="566658"/>
          </a:xfrm>
        </p:grpSpPr>
        <p:sp>
          <p:nvSpPr>
            <p:cNvPr id="60" name="powerpoint template design by DAJU_PPT正版来源小红书大橘PPT微信DAJU_PPT请勿抄袭搬运！盗版必究！-1"/>
            <p:cNvSpPr/>
            <p:nvPr>
              <p:custDataLst>
                <p:tags r:id="rId16"/>
              </p:custDataLst>
            </p:nvPr>
          </p:nvSpPr>
          <p:spPr>
            <a:xfrm>
              <a:off x="6296686" y="2129270"/>
              <a:ext cx="566658" cy="566658"/>
            </a:xfrm>
            <a:prstGeom prst="ellipse">
              <a:avLst/>
            </a:prstGeom>
            <a:solidFill>
              <a:schemeClr val="accent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sp>
          <p:nvSpPr>
            <p:cNvPr id="62" name="powerpoint template design by DAJU_PPT正版来源小红书大橘PPT微信DAJU_PPT请勿抄袭搬运！盗版必究！-2">
              <a:hlinkClick r:id="rId26" action="ppaction://hlinksldjump"/>
            </p:cNvPr>
            <p:cNvSpPr/>
            <p:nvPr>
              <p:custDataLst>
                <p:tags r:id="rId17"/>
              </p:custDataLst>
            </p:nvPr>
          </p:nvSpPr>
          <p:spPr>
            <a:xfrm>
              <a:off x="6259584" y="2175535"/>
              <a:ext cx="640862" cy="474128"/>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2000" dirty="0">
                  <a:solidFill>
                    <a:schemeClr val="bg1"/>
                  </a:solidFill>
                </a:rPr>
                <a:t>02</a:t>
              </a:r>
              <a:endParaRPr lang="zh-CN" altLang="en-US" sz="2000" dirty="0">
                <a:solidFill>
                  <a:schemeClr val="bg1"/>
                </a:solidFill>
              </a:endParaRPr>
            </a:p>
          </p:txBody>
        </p:sp>
      </p:grpSp>
      <p:sp>
        <p:nvSpPr>
          <p:cNvPr id="70" name="powerpoint template design by DAJU_PPT正版来源小红书大橘PPT微信DAJU_PPT请勿抄袭搬运！盗版必究！"/>
          <p:cNvSpPr/>
          <p:nvPr>
            <p:custDataLst>
              <p:tags r:id="rId11"/>
            </p:custDataLst>
          </p:nvPr>
        </p:nvSpPr>
        <p:spPr>
          <a:xfrm>
            <a:off x="5276624" y="4916667"/>
            <a:ext cx="6602950" cy="739628"/>
          </a:xfrm>
          <a:custGeom>
            <a:avLst/>
            <a:gdLst>
              <a:gd name="connsiteX0" fmla="*/ 369814 w 6023836"/>
              <a:gd name="connsiteY0" fmla="*/ 0 h 739628"/>
              <a:gd name="connsiteX1" fmla="*/ 6023836 w 6023836"/>
              <a:gd name="connsiteY1" fmla="*/ 0 h 739628"/>
              <a:gd name="connsiteX2" fmla="*/ 6023836 w 6023836"/>
              <a:gd name="connsiteY2" fmla="*/ 739628 h 739628"/>
              <a:gd name="connsiteX3" fmla="*/ 369814 w 6023836"/>
              <a:gd name="connsiteY3" fmla="*/ 739628 h 739628"/>
              <a:gd name="connsiteX4" fmla="*/ 0 w 6023836"/>
              <a:gd name="connsiteY4" fmla="*/ 369814 h 739628"/>
              <a:gd name="connsiteX5" fmla="*/ 369814 w 6023836"/>
              <a:gd name="connsiteY5" fmla="*/ 0 h 739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23836" h="739628">
                <a:moveTo>
                  <a:pt x="369814" y="0"/>
                </a:moveTo>
                <a:lnTo>
                  <a:pt x="6023836" y="0"/>
                </a:lnTo>
                <a:lnTo>
                  <a:pt x="6023836" y="739628"/>
                </a:lnTo>
                <a:lnTo>
                  <a:pt x="369814" y="739628"/>
                </a:lnTo>
                <a:cubicBezTo>
                  <a:pt x="165571" y="739628"/>
                  <a:pt x="0" y="574057"/>
                  <a:pt x="0" y="369814"/>
                </a:cubicBezTo>
                <a:cubicBezTo>
                  <a:pt x="0" y="165571"/>
                  <a:pt x="165571" y="0"/>
                  <a:pt x="369814" y="0"/>
                </a:cubicBezTo>
                <a:close/>
              </a:path>
            </a:pathLst>
          </a:custGeom>
          <a:solidFill>
            <a:schemeClr val="bg1">
              <a:lumMod val="9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powerpoint template design by DAJU_PPT正版来源小红书大橘PPT微信DAJU_PPT请勿抄袭搬运！盗版必究！"/>
          <p:cNvSpPr txBox="1"/>
          <p:nvPr>
            <p:custDataLst>
              <p:tags r:id="rId12"/>
            </p:custDataLst>
          </p:nvPr>
        </p:nvSpPr>
        <p:spPr>
          <a:xfrm>
            <a:off x="6236789" y="5024870"/>
            <a:ext cx="3466327" cy="523220"/>
          </a:xfrm>
          <a:prstGeom prst="rect">
            <a:avLst/>
          </a:prstGeom>
          <a:noFill/>
        </p:spPr>
        <p:txBody>
          <a:bodyPr wrap="square" rtlCol="0">
            <a:spAutoFit/>
          </a:bodyPr>
          <a:lstStyle/>
          <a:p>
            <a:r>
              <a:rPr lang="zh-CN" altLang="en-US" sz="2800" b="1" spc="200" dirty="0">
                <a:latin typeface="+mj-ea"/>
                <a:ea typeface="+mj-ea"/>
              </a:rPr>
              <a:t>研究总结与展望</a:t>
            </a:r>
          </a:p>
        </p:txBody>
      </p:sp>
      <p:grpSp>
        <p:nvGrpSpPr>
          <p:cNvPr id="7" name="powerpoint template design by DAJU_PPT正版来源小红书大橘PPT微信DAJU_PPT请勿抄袭搬运！盗版必究！"/>
          <p:cNvGrpSpPr/>
          <p:nvPr>
            <p:custDataLst>
              <p:tags r:id="rId13"/>
            </p:custDataLst>
          </p:nvPr>
        </p:nvGrpSpPr>
        <p:grpSpPr>
          <a:xfrm>
            <a:off x="5368048" y="5003155"/>
            <a:ext cx="640863" cy="566659"/>
            <a:chOff x="6259584" y="5180911"/>
            <a:chExt cx="640862" cy="566658"/>
          </a:xfrm>
        </p:grpSpPr>
        <p:sp>
          <p:nvSpPr>
            <p:cNvPr id="71" name="powerpoint template design by DAJU_PPT正版来源小红书大橘PPT微信DAJU_PPT请勿抄袭搬运！盗版必究！-1"/>
            <p:cNvSpPr/>
            <p:nvPr>
              <p:custDataLst>
                <p:tags r:id="rId14"/>
              </p:custDataLst>
            </p:nvPr>
          </p:nvSpPr>
          <p:spPr>
            <a:xfrm>
              <a:off x="6296686" y="5180911"/>
              <a:ext cx="566658" cy="566658"/>
            </a:xfrm>
            <a:prstGeom prst="ellipse">
              <a:avLst/>
            </a:prstGeom>
            <a:solidFill>
              <a:schemeClr val="accent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powerpoint template design by DAJU_PPT正版来源小红书大橘PPT微信DAJU_PPT请勿抄袭搬运！盗版必究！-2">
              <a:hlinkClick r:id="rId27" action="ppaction://hlinksldjump"/>
            </p:cNvPr>
            <p:cNvSpPr/>
            <p:nvPr>
              <p:custDataLst>
                <p:tags r:id="rId15"/>
              </p:custDataLst>
            </p:nvPr>
          </p:nvSpPr>
          <p:spPr>
            <a:xfrm>
              <a:off x="6259584" y="5227176"/>
              <a:ext cx="640862" cy="474128"/>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2000" dirty="0">
                  <a:solidFill>
                    <a:schemeClr val="bg1"/>
                  </a:solidFill>
                </a:rPr>
                <a:t>04</a:t>
              </a:r>
              <a:endParaRPr lang="zh-CN" altLang="en-US" sz="2000" dirty="0">
                <a:solidFill>
                  <a:schemeClr val="bg1"/>
                </a:solidFill>
              </a:endParaRPr>
            </a:p>
          </p:txBody>
        </p:sp>
      </p:grpSp>
      <p:grpSp>
        <p:nvGrpSpPr>
          <p:cNvPr id="12" name="powerpoint template design by DAJU_PPT正版来源小红书大橘PPT微信DAJU_PPT请勿抄袭搬运！盗版必究！"/>
          <p:cNvGrpSpPr/>
          <p:nvPr/>
        </p:nvGrpSpPr>
        <p:grpSpPr>
          <a:xfrm>
            <a:off x="2251381" y="1890484"/>
            <a:ext cx="0" cy="3077032"/>
            <a:chOff x="2251381" y="1387465"/>
            <a:chExt cx="0" cy="3077032"/>
          </a:xfrm>
        </p:grpSpPr>
        <p:cxnSp>
          <p:nvCxnSpPr>
            <p:cNvPr id="10" name="powerpoint template design by DAJU_PPT正版来源小红书大橘PPT微信DAJU_PPT请勿抄袭搬运！盗版必究！-1"/>
            <p:cNvCxnSpPr/>
            <p:nvPr/>
          </p:nvCxnSpPr>
          <p:spPr>
            <a:xfrm>
              <a:off x="2251381" y="1387465"/>
              <a:ext cx="0" cy="540000"/>
            </a:xfrm>
            <a:prstGeom prst="line">
              <a:avLst/>
            </a:prstGeom>
            <a:ln>
              <a:gradFill>
                <a:gsLst>
                  <a:gs pos="0">
                    <a:schemeClr val="accent2">
                      <a:alpha val="0"/>
                    </a:schemeClr>
                  </a:gs>
                  <a:gs pos="100000">
                    <a:schemeClr val="accent2"/>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7" name="powerpoint template design by DAJU_PPT正版来源小红书大橘PPT微信DAJU_PPT请勿抄袭搬运！盗版必究！-2"/>
            <p:cNvCxnSpPr/>
            <p:nvPr/>
          </p:nvCxnSpPr>
          <p:spPr>
            <a:xfrm flipV="1">
              <a:off x="2251381" y="3924497"/>
              <a:ext cx="0" cy="540000"/>
            </a:xfrm>
            <a:prstGeom prst="line">
              <a:avLst/>
            </a:prstGeom>
            <a:ln>
              <a:gradFill>
                <a:gsLst>
                  <a:gs pos="0">
                    <a:schemeClr val="accent2">
                      <a:alpha val="0"/>
                    </a:schemeClr>
                  </a:gs>
                  <a:gs pos="100000">
                    <a:schemeClr val="accent2"/>
                  </a:gs>
                </a:gsLst>
                <a:lin ang="5400000" scaled="1"/>
              </a:gradFill>
            </a:ln>
          </p:spPr>
          <p:style>
            <a:lnRef idx="1">
              <a:schemeClr val="accent1"/>
            </a:lnRef>
            <a:fillRef idx="0">
              <a:schemeClr val="accent1"/>
            </a:fillRef>
            <a:effectRef idx="0">
              <a:schemeClr val="accent1"/>
            </a:effectRef>
            <a:fontRef idx="minor">
              <a:schemeClr val="tx1"/>
            </a:fontRef>
          </p:style>
        </p:cxnSp>
      </p:grpSp>
    </p:spTree>
    <p:custDataLst>
      <p:tags r:id="rId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powerpoint template design by DAJU_PPT正版来源小红书大橘PPT微信DAJU_PPT请勿抄袭搬运！盗版必究！-1"/>
          <p:cNvSpPr/>
          <p:nvPr/>
        </p:nvSpPr>
        <p:spPr>
          <a:xfrm>
            <a:off x="0" y="0"/>
            <a:ext cx="12192000" cy="4890304"/>
          </a:xfrm>
          <a:custGeom>
            <a:avLst/>
            <a:gdLst>
              <a:gd name="connsiteX0" fmla="*/ 0 w 12192000"/>
              <a:gd name="connsiteY0" fmla="*/ 0 h 4441426"/>
              <a:gd name="connsiteX1" fmla="*/ 12192000 w 12192000"/>
              <a:gd name="connsiteY1" fmla="*/ 0 h 4441426"/>
              <a:gd name="connsiteX2" fmla="*/ 12192000 w 12192000"/>
              <a:gd name="connsiteY2" fmla="*/ 3166186 h 4441426"/>
              <a:gd name="connsiteX3" fmla="*/ 12085722 w 12192000"/>
              <a:gd name="connsiteY3" fmla="*/ 3224451 h 4441426"/>
              <a:gd name="connsiteX4" fmla="*/ 6096000 w 12192000"/>
              <a:gd name="connsiteY4" fmla="*/ 4441426 h 4441426"/>
              <a:gd name="connsiteX5" fmla="*/ 106278 w 12192000"/>
              <a:gd name="connsiteY5" fmla="*/ 3224451 h 4441426"/>
              <a:gd name="connsiteX6" fmla="*/ 0 w 12192000"/>
              <a:gd name="connsiteY6" fmla="*/ 3166186 h 4441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4441426">
                <a:moveTo>
                  <a:pt x="0" y="0"/>
                </a:moveTo>
                <a:lnTo>
                  <a:pt x="12192000" y="0"/>
                </a:lnTo>
                <a:lnTo>
                  <a:pt x="12192000" y="3166186"/>
                </a:lnTo>
                <a:lnTo>
                  <a:pt x="12085722" y="3224451"/>
                </a:lnTo>
                <a:cubicBezTo>
                  <a:pt x="10662013" y="3967689"/>
                  <a:pt x="8507419" y="4441426"/>
                  <a:pt x="6096000" y="4441426"/>
                </a:cubicBezTo>
                <a:cubicBezTo>
                  <a:pt x="3684581" y="4441426"/>
                  <a:pt x="1529987" y="3967689"/>
                  <a:pt x="106278" y="3224451"/>
                </a:cubicBezTo>
                <a:lnTo>
                  <a:pt x="0" y="3166186"/>
                </a:lnTo>
                <a:close/>
              </a:path>
            </a:pathLst>
          </a:custGeom>
          <a:solidFill>
            <a:schemeClr val="accent2">
              <a:lumMod val="60000"/>
              <a:lumOff val="4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powerpoint template design by DAJU_PPT正版来源小红书大橘PPT微信DAJU_PPT请勿抄袭搬运！盗版必究！-2"/>
          <p:cNvSpPr/>
          <p:nvPr/>
        </p:nvSpPr>
        <p:spPr>
          <a:xfrm>
            <a:off x="0" y="5"/>
            <a:ext cx="12192000" cy="4691057"/>
          </a:xfrm>
          <a:custGeom>
            <a:avLst/>
            <a:gdLst>
              <a:gd name="connsiteX0" fmla="*/ 0 w 12192000"/>
              <a:gd name="connsiteY0" fmla="*/ 0 h 4260468"/>
              <a:gd name="connsiteX1" fmla="*/ 12192000 w 12192000"/>
              <a:gd name="connsiteY1" fmla="*/ 0 h 4260468"/>
              <a:gd name="connsiteX2" fmla="*/ 12192000 w 12192000"/>
              <a:gd name="connsiteY2" fmla="*/ 2985228 h 4260468"/>
              <a:gd name="connsiteX3" fmla="*/ 12085722 w 12192000"/>
              <a:gd name="connsiteY3" fmla="*/ 3043493 h 4260468"/>
              <a:gd name="connsiteX4" fmla="*/ 6096000 w 12192000"/>
              <a:gd name="connsiteY4" fmla="*/ 4260468 h 4260468"/>
              <a:gd name="connsiteX5" fmla="*/ 106278 w 12192000"/>
              <a:gd name="connsiteY5" fmla="*/ 3043493 h 4260468"/>
              <a:gd name="connsiteX6" fmla="*/ 0 w 12192000"/>
              <a:gd name="connsiteY6" fmla="*/ 2985228 h 4260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4260468">
                <a:moveTo>
                  <a:pt x="0" y="0"/>
                </a:moveTo>
                <a:lnTo>
                  <a:pt x="12192000" y="0"/>
                </a:lnTo>
                <a:lnTo>
                  <a:pt x="12192000" y="2985228"/>
                </a:lnTo>
                <a:lnTo>
                  <a:pt x="12085722" y="3043493"/>
                </a:lnTo>
                <a:cubicBezTo>
                  <a:pt x="10662013" y="3786731"/>
                  <a:pt x="8507419" y="4260468"/>
                  <a:pt x="6096000" y="4260468"/>
                </a:cubicBezTo>
                <a:cubicBezTo>
                  <a:pt x="3684581" y="4260468"/>
                  <a:pt x="1529987" y="3786731"/>
                  <a:pt x="106278" y="3043493"/>
                </a:cubicBezTo>
                <a:lnTo>
                  <a:pt x="0" y="2985228"/>
                </a:lnTo>
                <a:close/>
              </a:path>
            </a:pathLst>
          </a:custGeom>
          <a:solidFill>
            <a:srgbClr val="00206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0" name="powerpoint template design by DAJU_PPT正版来源小红书大橘PPT微信DAJU_PPT请勿抄袭搬运！盗版必究！"/>
          <p:cNvSpPr/>
          <p:nvPr/>
        </p:nvSpPr>
        <p:spPr>
          <a:xfrm>
            <a:off x="5472963" y="4333106"/>
            <a:ext cx="1246076" cy="1246076"/>
          </a:xfrm>
          <a:prstGeom prst="ellipse">
            <a:avLst/>
          </a:prstGeom>
          <a:solidFill>
            <a:schemeClr val="bg1"/>
          </a:solidFill>
          <a:ln w="12700" cap="flat" cmpd="sng" algn="ctr">
            <a:noFill/>
            <a:prstDash val="solid"/>
            <a:miter lim="800000"/>
          </a:ln>
          <a:effectLst>
            <a:outerShdw blurRad="101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 name="powerpoint template design by DAJU_PPT正版来源小红书大橘PPT微信DAJU_PPT请勿抄袭搬运！盗版必究！"/>
          <p:cNvSpPr txBox="1"/>
          <p:nvPr/>
        </p:nvSpPr>
        <p:spPr>
          <a:xfrm>
            <a:off x="3550927" y="3205746"/>
            <a:ext cx="5090159" cy="707886"/>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4000" b="1" spc="300" dirty="0">
                <a:solidFill>
                  <a:schemeClr val="bg1"/>
                </a:solidFill>
                <a:latin typeface="+mj-ea"/>
                <a:ea typeface="+mj-ea"/>
                <a:cs typeface="阿里巴巴普惠体 R" panose="00020600040101010101" pitchFamily="18" charset="-122"/>
                <a:sym typeface="+mn-lt"/>
              </a:rPr>
              <a:t>研究背景与意义</a:t>
            </a:r>
          </a:p>
        </p:txBody>
      </p:sp>
      <p:sp>
        <p:nvSpPr>
          <p:cNvPr id="7" name="powerpoint template design by DAJU_PPT正版来源小红书大橘PPT微信DAJU_PPT请勿抄袭搬运！盗版必究！"/>
          <p:cNvSpPr/>
          <p:nvPr/>
        </p:nvSpPr>
        <p:spPr>
          <a:xfrm>
            <a:off x="4966527" y="1180694"/>
            <a:ext cx="2258952" cy="2215991"/>
          </a:xfrm>
          <a:prstGeom prst="rect">
            <a:avLst/>
          </a:prstGeom>
          <a:effectLst>
            <a:outerShdw blurRad="50800" dist="38100" dir="2700000" algn="tl" rotWithShape="0">
              <a:prstClr val="black">
                <a:alpha val="20000"/>
              </a:prstClr>
            </a:outerShdw>
          </a:effectLst>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3800" dirty="0">
                <a:solidFill>
                  <a:schemeClr val="bg1"/>
                </a:solidFill>
                <a:latin typeface="+mj-ea"/>
                <a:ea typeface="+mj-ea"/>
                <a:cs typeface="阿里巴巴普惠体 R" panose="00020600040101010101" pitchFamily="18" charset="-122"/>
                <a:sym typeface="+mn-lt"/>
              </a:rPr>
              <a:t>01</a:t>
            </a:r>
            <a:endParaRPr lang="zh-CN" altLang="en-US" sz="7200" dirty="0">
              <a:solidFill>
                <a:schemeClr val="bg1"/>
              </a:solidFill>
              <a:latin typeface="+mj-ea"/>
              <a:ea typeface="+mj-ea"/>
              <a:cs typeface="阿里巴巴普惠体 R" panose="00020600040101010101" pitchFamily="18" charset="-122"/>
              <a:sym typeface="+mn-lt"/>
            </a:endParaRPr>
          </a:p>
        </p:txBody>
      </p:sp>
      <p:grpSp>
        <p:nvGrpSpPr>
          <p:cNvPr id="3" name="组合 2"/>
          <p:cNvGrpSpPr/>
          <p:nvPr/>
        </p:nvGrpSpPr>
        <p:grpSpPr>
          <a:xfrm>
            <a:off x="-1" y="6296628"/>
            <a:ext cx="12191997" cy="561373"/>
            <a:chOff x="-1" y="6296628"/>
            <a:chExt cx="12191997" cy="561373"/>
          </a:xfrm>
        </p:grpSpPr>
        <p:sp>
          <p:nvSpPr>
            <p:cNvPr id="29" name="矩形 28"/>
            <p:cNvSpPr/>
            <p:nvPr/>
          </p:nvSpPr>
          <p:spPr>
            <a:xfrm>
              <a:off x="-1" y="6296628"/>
              <a:ext cx="12191997" cy="56137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30" name="文本框 29">
              <a:hlinkClick r:id="rId4" action="ppaction://hlinksldjump"/>
            </p:cNvPr>
            <p:cNvSpPr txBox="1"/>
            <p:nvPr/>
          </p:nvSpPr>
          <p:spPr>
            <a:xfrm>
              <a:off x="300832" y="6389371"/>
              <a:ext cx="1980000" cy="375888"/>
            </a:xfrm>
            <a:prstGeom prst="rect">
              <a:avLst/>
            </a:prstGeom>
            <a:solidFill>
              <a:schemeClr val="bg1">
                <a:lumMod val="95000"/>
              </a:schemeClr>
            </a:solidFill>
          </p:spPr>
          <p:txBody>
            <a:bodyPr wrap="none" rtlCol="0" anchor="ctr" anchorCtr="1">
              <a:noAutofit/>
            </a:bodyPr>
            <a:lstStyle>
              <a:defPPr>
                <a:defRPr lang="zh-CN"/>
              </a:defPPr>
              <a:lvl1pPr marR="0" lvl="0" indent="0" fontAlgn="auto">
                <a:lnSpc>
                  <a:spcPct val="100000"/>
                </a:lnSpc>
                <a:spcBef>
                  <a:spcPts val="0"/>
                </a:spcBef>
                <a:spcAft>
                  <a:spcPts val="0"/>
                </a:spcAft>
                <a:buClrTx/>
                <a:buSzTx/>
                <a:buFontTx/>
                <a:buNone/>
                <a:defRPr kumimoji="0" sz="1600" b="0" i="0" u="none" strike="noStrike" cap="none" spc="0" normalizeH="0" baseline="0">
                  <a:ln>
                    <a:noFill/>
                  </a:ln>
                  <a:solidFill>
                    <a:srgbClr val="FFFFFF">
                      <a:lumMod val="50000"/>
                    </a:srgbClr>
                  </a:solidFill>
                  <a:effectLst/>
                  <a:uLnTx/>
                  <a:uFillTx/>
                  <a:latin typeface="微软雅黑" panose="020B0503020204020204" pitchFamily="34" charset="-122"/>
                  <a:ea typeface="微软雅黑" panose="020B0503020204020204" pitchFamily="34" charset="-122"/>
                </a:defRPr>
              </a:lvl1pPr>
            </a:lstStyle>
            <a:p>
              <a:r>
                <a:rPr lang="zh-CN" altLang="en-US" sz="1400" b="1" dirty="0">
                  <a:solidFill>
                    <a:srgbClr val="002060"/>
                  </a:solidFill>
                </a:rPr>
                <a:t>研究背景与意义</a:t>
              </a:r>
            </a:p>
          </p:txBody>
        </p:sp>
        <p:sp>
          <p:nvSpPr>
            <p:cNvPr id="31" name="文本框 30">
              <a:hlinkClick r:id="rId5" action="ppaction://hlinksldjump"/>
            </p:cNvPr>
            <p:cNvSpPr txBox="1"/>
            <p:nvPr/>
          </p:nvSpPr>
          <p:spPr>
            <a:xfrm>
              <a:off x="3122776" y="6389371"/>
              <a:ext cx="1980000" cy="375888"/>
            </a:xfrm>
            <a:prstGeom prst="rect">
              <a:avLst/>
            </a:prstGeom>
            <a:solidFill>
              <a:schemeClr val="bg1">
                <a:lumMod val="95000"/>
              </a:schemeClr>
            </a:solidFill>
          </p:spPr>
          <p:txBody>
            <a:bodyPr wrap="none" rtlCol="0" anchor="ctr" anchorCtr="1">
              <a:noAutofit/>
            </a:bodyPr>
            <a:lstStyle/>
            <a:p>
              <a:pPr algn="l" defTabSz="914400">
                <a:defRPr/>
              </a:pPr>
              <a:r>
                <a:rPr lang="en-US" altLang="zh-CN" sz="1400" dirty="0">
                  <a:solidFill>
                    <a:srgbClr val="FFFFFF">
                      <a:lumMod val="50000"/>
                    </a:srgbClr>
                  </a:solidFill>
                  <a:latin typeface="微软雅黑" panose="020B0503020204020204" pitchFamily="34" charset="-122"/>
                  <a:ea typeface="微软雅黑" panose="020B0503020204020204" pitchFamily="34" charset="-122"/>
                </a:rPr>
                <a:t>COMSOL</a:t>
              </a:r>
              <a:r>
                <a:rPr lang="zh-CN" altLang="en-US" sz="1400" dirty="0">
                  <a:solidFill>
                    <a:srgbClr val="FFFFFF">
                      <a:lumMod val="50000"/>
                    </a:srgbClr>
                  </a:solidFill>
                  <a:latin typeface="微软雅黑" panose="020B0503020204020204" pitchFamily="34" charset="-122"/>
                  <a:ea typeface="微软雅黑" panose="020B0503020204020204" pitchFamily="34" charset="-122"/>
                </a:rPr>
                <a:t>数值模拟与工况设计</a:t>
              </a:r>
            </a:p>
          </p:txBody>
        </p:sp>
        <p:sp>
          <p:nvSpPr>
            <p:cNvPr id="32" name="文本框 31">
              <a:hlinkClick r:id="rId6" action="ppaction://hlinksldjump"/>
            </p:cNvPr>
            <p:cNvSpPr txBox="1"/>
            <p:nvPr/>
          </p:nvSpPr>
          <p:spPr>
            <a:xfrm>
              <a:off x="6537509" y="6389371"/>
              <a:ext cx="1980000" cy="375888"/>
            </a:xfrm>
            <a:prstGeom prst="rect">
              <a:avLst/>
            </a:prstGeom>
            <a:solidFill>
              <a:schemeClr val="bg1">
                <a:lumMod val="95000"/>
              </a:schemeClr>
            </a:solidFill>
          </p:spPr>
          <p:txBody>
            <a:bodyPr wrap="none" rtlCol="0" anchor="ctr" anchorCtr="1">
              <a:noAutofit/>
            </a:bodyPr>
            <a:lstStyle/>
            <a:p>
              <a:pPr algn="l" defTabSz="914400">
                <a:defRPr/>
              </a:pPr>
              <a:r>
                <a:rPr lang="zh-CN" altLang="en-US" sz="1400" dirty="0">
                  <a:solidFill>
                    <a:srgbClr val="FFFFFF">
                      <a:lumMod val="50000"/>
                    </a:srgbClr>
                  </a:solidFill>
                  <a:latin typeface="微软雅黑" panose="020B0503020204020204" pitchFamily="34" charset="-122"/>
                  <a:ea typeface="微软雅黑" panose="020B0503020204020204" pitchFamily="34" charset="-122"/>
                </a:rPr>
                <a:t>含冰层几何特征影响规律</a:t>
              </a:r>
            </a:p>
          </p:txBody>
        </p:sp>
        <p:sp>
          <p:nvSpPr>
            <p:cNvPr id="34" name="文本框 33">
              <a:hlinkClick r:id="rId7" action="ppaction://hlinksldjump"/>
            </p:cNvPr>
            <p:cNvSpPr txBox="1"/>
            <p:nvPr/>
          </p:nvSpPr>
          <p:spPr>
            <a:xfrm>
              <a:off x="9696761" y="6389371"/>
              <a:ext cx="1980000" cy="375888"/>
            </a:xfrm>
            <a:prstGeom prst="rect">
              <a:avLst/>
            </a:prstGeom>
            <a:solidFill>
              <a:schemeClr val="bg1">
                <a:lumMod val="95000"/>
              </a:schemeClr>
            </a:solidFill>
          </p:spPr>
          <p:txBody>
            <a:bodyPr wrap="none" rtlCol="0" anchor="ctr" anchorCtr="1">
              <a:noAutofit/>
            </a:bodyPr>
            <a:lstStyle/>
            <a:p>
              <a:pPr defTabSz="914400">
                <a:defRPr/>
              </a:pPr>
              <a:r>
                <a:rPr lang="zh-CN" altLang="en-US" sz="1400" dirty="0">
                  <a:solidFill>
                    <a:srgbClr val="FFFFFF">
                      <a:lumMod val="50000"/>
                    </a:srgbClr>
                  </a:solidFill>
                  <a:latin typeface="微软雅黑" panose="020B0503020204020204" pitchFamily="34" charset="-122"/>
                  <a:ea typeface="微软雅黑" panose="020B0503020204020204" pitchFamily="34" charset="-122"/>
                </a:rPr>
                <a:t>研究总结与展望</a:t>
              </a:r>
            </a:p>
          </p:txBody>
        </p:sp>
        <p:cxnSp>
          <p:nvCxnSpPr>
            <p:cNvPr id="35" name="直接连接符 34"/>
            <p:cNvCxnSpPr/>
            <p:nvPr/>
          </p:nvCxnSpPr>
          <p:spPr>
            <a:xfrm>
              <a:off x="2336045" y="6415273"/>
              <a:ext cx="0" cy="32409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5845367" y="6415273"/>
              <a:ext cx="0" cy="32409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a:off x="9413739" y="6415273"/>
              <a:ext cx="0" cy="32409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39" name="组合 38"/>
            <p:cNvGrpSpPr/>
            <p:nvPr/>
          </p:nvGrpSpPr>
          <p:grpSpPr>
            <a:xfrm>
              <a:off x="1194395" y="6296629"/>
              <a:ext cx="167640" cy="561372"/>
              <a:chOff x="8760368" y="6248400"/>
              <a:chExt cx="167640" cy="506730"/>
            </a:xfrm>
          </p:grpSpPr>
          <p:sp>
            <p:nvSpPr>
              <p:cNvPr id="40" name="等腰三角形 39"/>
              <p:cNvSpPr/>
              <p:nvPr/>
            </p:nvSpPr>
            <p:spPr>
              <a:xfrm flipV="1">
                <a:off x="8760368" y="6248400"/>
                <a:ext cx="167640" cy="60960"/>
              </a:xfrm>
              <a:prstGeom prst="triangle">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等腰三角形 40"/>
              <p:cNvSpPr/>
              <p:nvPr/>
            </p:nvSpPr>
            <p:spPr>
              <a:xfrm>
                <a:off x="8760368" y="6694170"/>
                <a:ext cx="167640" cy="60960"/>
              </a:xfrm>
              <a:prstGeom prst="triangle">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pic>
        <p:nvPicPr>
          <p:cNvPr id="2" name="Picture 2"/>
          <p:cNvPicPr/>
          <p:nvPr/>
        </p:nvPicPr>
        <p:blipFill rotWithShape="1">
          <a:blip r:embed="rId8"/>
          <a:srcRect l="4630" t="32951" r="70486" b="32626"/>
          <a:stretch>
            <a:fillRect/>
          </a:stretch>
        </p:blipFill>
        <p:spPr>
          <a:xfrm>
            <a:off x="5551171" y="4411319"/>
            <a:ext cx="1089660" cy="1089659"/>
          </a:xfrm>
          <a:prstGeom prst="rect">
            <a:avLst/>
          </a:prstGeom>
        </p:spPr>
      </p:pic>
    </p:spTree>
    <p:custDataLst>
      <p:tags r:id="rId1"/>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powerpoint template design by DAJU_PPT正版来源小红书大橘PPT微信DAJU_PPT请勿抄袭搬运！盗版必究！"/>
          <p:cNvSpPr txBox="1"/>
          <p:nvPr/>
        </p:nvSpPr>
        <p:spPr>
          <a:xfrm>
            <a:off x="657372" y="280712"/>
            <a:ext cx="5254128" cy="400110"/>
          </a:xfrm>
          <a:prstGeom prst="rect">
            <a:avLst/>
          </a:prstGeom>
          <a:noFill/>
        </p:spPr>
        <p:txBody>
          <a:bodyPr wrap="square" rtlCol="0">
            <a:spAutoFit/>
          </a:bodyPr>
          <a:lstStyle/>
          <a:p>
            <a:pPr defTabSz="914400">
              <a:defRPr/>
            </a:pPr>
            <a:r>
              <a:rPr lang="zh-CN" altLang="en-US" sz="2000" b="1" spc="300" dirty="0">
                <a:solidFill>
                  <a:srgbClr val="002060"/>
                </a:solidFill>
                <a:latin typeface="微软雅黑" panose="020B0503020204020204" pitchFamily="34" charset="-122"/>
                <a:ea typeface="微软雅黑" panose="020B0503020204020204" pitchFamily="34" charset="-122"/>
              </a:rPr>
              <a:t>研究背景与意义</a:t>
            </a:r>
          </a:p>
        </p:txBody>
      </p:sp>
      <p:cxnSp>
        <p:nvCxnSpPr>
          <p:cNvPr id="21" name="powerpoint template design by DAJU_PPT正版来源小红书大橘PPT微信DAJU_PPT请勿抄袭搬运！盗版必究！"/>
          <p:cNvCxnSpPr/>
          <p:nvPr/>
        </p:nvCxnSpPr>
        <p:spPr>
          <a:xfrm>
            <a:off x="0" y="770500"/>
            <a:ext cx="12191998"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a:off x="0" y="770500"/>
            <a:ext cx="12191998"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nvGrpSpPr>
          <p:cNvPr id="43" name="组合 42"/>
          <p:cNvGrpSpPr/>
          <p:nvPr/>
        </p:nvGrpSpPr>
        <p:grpSpPr>
          <a:xfrm>
            <a:off x="116064" y="102193"/>
            <a:ext cx="541309" cy="599859"/>
            <a:chOff x="116063" y="102193"/>
            <a:chExt cx="541309" cy="599859"/>
          </a:xfrm>
        </p:grpSpPr>
        <p:sp>
          <p:nvSpPr>
            <p:cNvPr id="44" name="矩形: 圆角 43"/>
            <p:cNvSpPr/>
            <p:nvPr/>
          </p:nvSpPr>
          <p:spPr>
            <a:xfrm>
              <a:off x="349506" y="492924"/>
              <a:ext cx="209128" cy="209128"/>
            </a:xfrm>
            <a:prstGeom prst="roundRect">
              <a:avLst>
                <a:gd name="adj" fmla="val 19200"/>
              </a:avLst>
            </a:prstGeom>
            <a:solidFill>
              <a:schemeClr val="accent2">
                <a:alpha val="58000"/>
              </a:schemeClr>
            </a:solidFill>
            <a:ln w="6350" cap="flat" cmpd="sng" algn="ctr">
              <a:solidFill>
                <a:schemeClr val="accent2"/>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矩形: 圆角 44"/>
            <p:cNvSpPr/>
            <p:nvPr/>
          </p:nvSpPr>
          <p:spPr>
            <a:xfrm>
              <a:off x="116063" y="204280"/>
              <a:ext cx="338007" cy="338007"/>
            </a:xfrm>
            <a:prstGeom prst="roundRect">
              <a:avLst>
                <a:gd name="adj" fmla="val 19200"/>
              </a:avLst>
            </a:prstGeom>
            <a:solidFill>
              <a:srgbClr val="002060">
                <a:alpha val="70000"/>
              </a:srgbClr>
            </a:solidFill>
            <a:ln w="6350" cap="flat" cmpd="sng" algn="ctr">
              <a:solidFill>
                <a:srgbClr val="002060"/>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6" name="矩形: 圆角 45"/>
            <p:cNvSpPr/>
            <p:nvPr/>
          </p:nvSpPr>
          <p:spPr>
            <a:xfrm>
              <a:off x="528549" y="102193"/>
              <a:ext cx="128823" cy="128823"/>
            </a:xfrm>
            <a:prstGeom prst="roundRect">
              <a:avLst>
                <a:gd name="adj" fmla="val 19200"/>
              </a:avLst>
            </a:prstGeom>
            <a:solidFill>
              <a:schemeClr val="accent2">
                <a:alpha val="23000"/>
              </a:schemeClr>
            </a:solidFill>
            <a:ln w="6350" cap="flat" cmpd="sng" algn="ctr">
              <a:solidFill>
                <a:schemeClr val="accent2">
                  <a:alpha val="62000"/>
                </a:schemeClr>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pic>
        <p:nvPicPr>
          <p:cNvPr id="4" name="Picture 2"/>
          <p:cNvPicPr/>
          <p:nvPr/>
        </p:nvPicPr>
        <p:blipFill rotWithShape="1">
          <a:blip r:embed="rId4"/>
          <a:srcRect t="30509" b="30509"/>
          <a:stretch>
            <a:fillRect/>
          </a:stretch>
        </p:blipFill>
        <p:spPr>
          <a:xfrm>
            <a:off x="10262940" y="22372"/>
            <a:ext cx="1634867" cy="400101"/>
          </a:xfrm>
          <a:prstGeom prst="rect">
            <a:avLst/>
          </a:prstGeom>
        </p:spPr>
      </p:pic>
      <p:pic>
        <p:nvPicPr>
          <p:cNvPr id="2" name="Picture Placeholder 24"/>
          <p:cNvPicPr>
            <a:picLocks noGrp="1" noChangeAspect="1"/>
          </p:cNvPicPr>
          <p:nvPr/>
        </p:nvPicPr>
        <p:blipFill rotWithShape="1">
          <a:blip r:embed="rId5" cstate="print">
            <a:extLst>
              <a:ext uri="{28A0092B-C50C-407E-A947-70E740481C1C}">
                <a14:useLocalDpi xmlns:a14="http://schemas.microsoft.com/office/drawing/2010/main" val="0"/>
              </a:ext>
            </a:extLst>
          </a:blip>
          <a:srcRect l="-5450" t="-91582" r="-7334" b="-89301"/>
          <a:stretch>
            <a:fillRect/>
          </a:stretch>
        </p:blipFill>
        <p:spPr>
          <a:xfrm>
            <a:off x="10262940" y="322788"/>
            <a:ext cx="1966301" cy="447712"/>
          </a:xfrm>
          <a:prstGeom prst="rect">
            <a:avLst/>
          </a:prstGeom>
        </p:spPr>
      </p:pic>
      <p:sp>
        <p:nvSpPr>
          <p:cNvPr id="3" name="文本框 1"/>
          <p:cNvSpPr txBox="1"/>
          <p:nvPr/>
        </p:nvSpPr>
        <p:spPr>
          <a:xfrm>
            <a:off x="365833" y="937910"/>
            <a:ext cx="11309611" cy="1399870"/>
          </a:xfrm>
          <a:prstGeom prst="rect">
            <a:avLst/>
          </a:prstGeom>
          <a:noFill/>
        </p:spPr>
        <p:txBody>
          <a:bodyPr wrap="square">
            <a:spAutoFit/>
          </a:bodyPr>
          <a:lstStyle>
            <a:defPPr>
              <a:defRPr lang="zh-CN"/>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285750" indent="-285750" algn="just" defTabSz="685800" eaLnBrk="0" fontAlgn="base" hangingPunct="0">
              <a:lnSpc>
                <a:spcPct val="120000"/>
              </a:lnSpc>
              <a:spcBef>
                <a:spcPts val="915"/>
              </a:spcBef>
              <a:spcAft>
                <a:spcPct val="0"/>
              </a:spcAft>
              <a:buFont typeface="Wingdings" panose="05000000000000000000" pitchFamily="2" charset="2"/>
              <a:buChar char="Ø"/>
              <a:defRPr/>
            </a:pPr>
            <a:r>
              <a:rPr lang="zh-CN" altLang="en-US" sz="2000" spc="-5"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露天台阶爆破是矿山岩石破碎、剥离及采装作业中的</a:t>
            </a:r>
            <a:r>
              <a:rPr lang="zh-CN" altLang="en-US" sz="2000" b="1" spc="-5"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关键工序</a:t>
            </a:r>
            <a:r>
              <a:rPr lang="zh-CN" altLang="en-US" sz="2000" spc="-5"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a:t>
            </a:r>
            <a:endParaRPr lang="en-US" altLang="zh-CN" sz="2000" spc="-5"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endParaRPr>
          </a:p>
          <a:p>
            <a:pPr marL="285750" indent="-285750" algn="just" defTabSz="685800" eaLnBrk="0" fontAlgn="base" hangingPunct="0">
              <a:lnSpc>
                <a:spcPct val="120000"/>
              </a:lnSpc>
              <a:spcBef>
                <a:spcPts val="915"/>
              </a:spcBef>
              <a:spcAft>
                <a:spcPct val="0"/>
              </a:spcAft>
              <a:buFont typeface="Wingdings" panose="05000000000000000000" pitchFamily="2" charset="2"/>
              <a:buChar char="Ø"/>
              <a:defRPr/>
            </a:pPr>
            <a:r>
              <a:rPr lang="zh-CN" altLang="en-US" sz="2000" spc="-5"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爆炸荷载作用下，岩体经历</a:t>
            </a:r>
            <a:r>
              <a:rPr lang="zh-CN" altLang="en-US" sz="2000" b="1" spc="-5"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应力波传播</a:t>
            </a:r>
            <a:r>
              <a:rPr lang="zh-CN" altLang="en-US" sz="2000" spc="-5"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2000" b="1" spc="-5"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裂纹萌生扩展</a:t>
            </a:r>
            <a:r>
              <a:rPr lang="zh-CN" altLang="en-US" sz="2000" spc="-5"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以及</a:t>
            </a:r>
            <a:r>
              <a:rPr lang="zh-CN" altLang="en-US" sz="2000" b="1" spc="-5"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块体抛掷</a:t>
            </a:r>
            <a:r>
              <a:rPr lang="zh-CN" altLang="en-US" sz="2000" spc="-5"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等复杂动力过程</a:t>
            </a:r>
            <a:r>
              <a:rPr lang="zh-CN" altLang="en-US" sz="2000" dirty="0">
                <a:latin typeface="+mn-ea"/>
              </a:rPr>
              <a:t>。</a:t>
            </a:r>
            <a:endParaRPr lang="en-US" altLang="zh-CN" sz="2000" dirty="0">
              <a:latin typeface="+mn-ea"/>
            </a:endParaRPr>
          </a:p>
          <a:p>
            <a:pPr marL="285750" indent="-285750" algn="just" defTabSz="685800" eaLnBrk="0" fontAlgn="base" hangingPunct="0">
              <a:lnSpc>
                <a:spcPct val="120000"/>
              </a:lnSpc>
              <a:spcBef>
                <a:spcPts val="915"/>
              </a:spcBef>
              <a:spcAft>
                <a:spcPct val="0"/>
              </a:spcAft>
              <a:buFont typeface="Wingdings" panose="05000000000000000000" pitchFamily="2" charset="2"/>
              <a:buChar char="Ø"/>
              <a:defRPr/>
            </a:pPr>
            <a:r>
              <a:rPr lang="zh-CN" altLang="en-US" sz="2000" dirty="0">
                <a:latin typeface="+mn-ea"/>
              </a:rPr>
              <a:t>爆破能量在岩体内部的传播与分配直接影响破碎效果、边坡稳定及施工安全。</a:t>
            </a:r>
          </a:p>
        </p:txBody>
      </p:sp>
      <p:pic>
        <p:nvPicPr>
          <p:cNvPr id="6" name="图片 5">
            <a:extLst>
              <a:ext uri="{FF2B5EF4-FFF2-40B4-BE49-F238E27FC236}">
                <a16:creationId xmlns:a16="http://schemas.microsoft.com/office/drawing/2014/main" id="{5B766851-D961-7454-B69D-D50DD076B26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92961" y="2372031"/>
            <a:ext cx="4849449" cy="3635665"/>
          </a:xfrm>
          <a:prstGeom prst="rect">
            <a:avLst/>
          </a:prstGeom>
        </p:spPr>
      </p:pic>
      <p:pic>
        <p:nvPicPr>
          <p:cNvPr id="8" name="图片 7">
            <a:extLst>
              <a:ext uri="{FF2B5EF4-FFF2-40B4-BE49-F238E27FC236}">
                <a16:creationId xmlns:a16="http://schemas.microsoft.com/office/drawing/2014/main" id="{407D7B5D-0C31-0BE1-8F41-C240E0E884D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396643" y="2372032"/>
            <a:ext cx="4849447" cy="3635664"/>
          </a:xfrm>
          <a:prstGeom prst="rect">
            <a:avLst/>
          </a:prstGeom>
        </p:spPr>
      </p:pic>
      <p:grpSp>
        <p:nvGrpSpPr>
          <p:cNvPr id="5" name="组合 4">
            <a:extLst>
              <a:ext uri="{FF2B5EF4-FFF2-40B4-BE49-F238E27FC236}">
                <a16:creationId xmlns:a16="http://schemas.microsoft.com/office/drawing/2014/main" id="{F1EF1873-4B9C-3A3D-3E45-BCC0112C18B7}"/>
              </a:ext>
            </a:extLst>
          </p:cNvPr>
          <p:cNvGrpSpPr/>
          <p:nvPr/>
        </p:nvGrpSpPr>
        <p:grpSpPr>
          <a:xfrm>
            <a:off x="-1" y="6296628"/>
            <a:ext cx="12191997" cy="561373"/>
            <a:chOff x="-1" y="6296628"/>
            <a:chExt cx="12191997" cy="561373"/>
          </a:xfrm>
        </p:grpSpPr>
        <p:sp>
          <p:nvSpPr>
            <p:cNvPr id="7" name="矩形 6">
              <a:extLst>
                <a:ext uri="{FF2B5EF4-FFF2-40B4-BE49-F238E27FC236}">
                  <a16:creationId xmlns:a16="http://schemas.microsoft.com/office/drawing/2014/main" id="{ACA3F5CF-5E79-F341-E058-1747344BE940}"/>
                </a:ext>
              </a:extLst>
            </p:cNvPr>
            <p:cNvSpPr/>
            <p:nvPr/>
          </p:nvSpPr>
          <p:spPr>
            <a:xfrm>
              <a:off x="-1" y="6296628"/>
              <a:ext cx="12191997" cy="56137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9" name="文本框 8">
              <a:hlinkClick r:id="rId8" action="ppaction://hlinksldjump"/>
              <a:extLst>
                <a:ext uri="{FF2B5EF4-FFF2-40B4-BE49-F238E27FC236}">
                  <a16:creationId xmlns:a16="http://schemas.microsoft.com/office/drawing/2014/main" id="{641250BD-522F-D749-A69B-DCF52706B857}"/>
                </a:ext>
              </a:extLst>
            </p:cNvPr>
            <p:cNvSpPr txBox="1"/>
            <p:nvPr/>
          </p:nvSpPr>
          <p:spPr>
            <a:xfrm>
              <a:off x="300832" y="6389371"/>
              <a:ext cx="1980000" cy="375888"/>
            </a:xfrm>
            <a:prstGeom prst="rect">
              <a:avLst/>
            </a:prstGeom>
            <a:solidFill>
              <a:schemeClr val="bg1">
                <a:lumMod val="95000"/>
              </a:schemeClr>
            </a:solidFill>
          </p:spPr>
          <p:txBody>
            <a:bodyPr wrap="none" rtlCol="0" anchor="ctr" anchorCtr="1">
              <a:noAutofit/>
            </a:bodyPr>
            <a:lstStyle>
              <a:defPPr>
                <a:defRPr lang="zh-CN"/>
              </a:defPPr>
              <a:lvl1pPr marR="0" lvl="0" indent="0" fontAlgn="auto">
                <a:lnSpc>
                  <a:spcPct val="100000"/>
                </a:lnSpc>
                <a:spcBef>
                  <a:spcPts val="0"/>
                </a:spcBef>
                <a:spcAft>
                  <a:spcPts val="0"/>
                </a:spcAft>
                <a:buClrTx/>
                <a:buSzTx/>
                <a:buFontTx/>
                <a:buNone/>
                <a:defRPr kumimoji="0" sz="1600" b="0" i="0" u="none" strike="noStrike" cap="none" spc="0" normalizeH="0" baseline="0">
                  <a:ln>
                    <a:noFill/>
                  </a:ln>
                  <a:solidFill>
                    <a:srgbClr val="FFFFFF">
                      <a:lumMod val="50000"/>
                    </a:srgbClr>
                  </a:solidFill>
                  <a:effectLst/>
                  <a:uLnTx/>
                  <a:uFillTx/>
                  <a:latin typeface="微软雅黑" panose="020B0503020204020204" pitchFamily="34" charset="-122"/>
                  <a:ea typeface="微软雅黑" panose="020B0503020204020204" pitchFamily="34" charset="-122"/>
                </a:defRPr>
              </a:lvl1pPr>
            </a:lstStyle>
            <a:p>
              <a:r>
                <a:rPr lang="zh-CN" altLang="en-US" sz="1400" b="1" dirty="0">
                  <a:solidFill>
                    <a:srgbClr val="002060"/>
                  </a:solidFill>
                </a:rPr>
                <a:t>研究背景与意义</a:t>
              </a:r>
            </a:p>
          </p:txBody>
        </p:sp>
        <p:sp>
          <p:nvSpPr>
            <p:cNvPr id="10" name="文本框 9">
              <a:hlinkClick r:id="rId9" action="ppaction://hlinksldjump"/>
              <a:extLst>
                <a:ext uri="{FF2B5EF4-FFF2-40B4-BE49-F238E27FC236}">
                  <a16:creationId xmlns:a16="http://schemas.microsoft.com/office/drawing/2014/main" id="{7C31A66C-CEA5-DFE8-153C-2210CE6FACE0}"/>
                </a:ext>
              </a:extLst>
            </p:cNvPr>
            <p:cNvSpPr txBox="1"/>
            <p:nvPr/>
          </p:nvSpPr>
          <p:spPr>
            <a:xfrm>
              <a:off x="3122776" y="6389371"/>
              <a:ext cx="1980000" cy="375888"/>
            </a:xfrm>
            <a:prstGeom prst="rect">
              <a:avLst/>
            </a:prstGeom>
            <a:solidFill>
              <a:schemeClr val="bg1">
                <a:lumMod val="95000"/>
              </a:schemeClr>
            </a:solidFill>
          </p:spPr>
          <p:txBody>
            <a:bodyPr wrap="none" rtlCol="0" anchor="ctr" anchorCtr="1">
              <a:noAutofit/>
            </a:bodyPr>
            <a:lstStyle/>
            <a:p>
              <a:pPr algn="l" defTabSz="914400">
                <a:defRPr/>
              </a:pPr>
              <a:r>
                <a:rPr lang="en-US" altLang="zh-CN" sz="1400" dirty="0">
                  <a:solidFill>
                    <a:srgbClr val="FFFFFF">
                      <a:lumMod val="50000"/>
                    </a:srgbClr>
                  </a:solidFill>
                  <a:latin typeface="微软雅黑" panose="020B0503020204020204" pitchFamily="34" charset="-122"/>
                  <a:ea typeface="微软雅黑" panose="020B0503020204020204" pitchFamily="34" charset="-122"/>
                </a:rPr>
                <a:t>COMSOL</a:t>
              </a:r>
              <a:r>
                <a:rPr lang="zh-CN" altLang="en-US" sz="1400" dirty="0">
                  <a:solidFill>
                    <a:srgbClr val="FFFFFF">
                      <a:lumMod val="50000"/>
                    </a:srgbClr>
                  </a:solidFill>
                  <a:latin typeface="微软雅黑" panose="020B0503020204020204" pitchFamily="34" charset="-122"/>
                  <a:ea typeface="微软雅黑" panose="020B0503020204020204" pitchFamily="34" charset="-122"/>
                </a:rPr>
                <a:t>数值模拟与工况设计</a:t>
              </a:r>
            </a:p>
          </p:txBody>
        </p:sp>
        <p:sp>
          <p:nvSpPr>
            <p:cNvPr id="11" name="文本框 10">
              <a:hlinkClick r:id="rId10" action="ppaction://hlinksldjump"/>
              <a:extLst>
                <a:ext uri="{FF2B5EF4-FFF2-40B4-BE49-F238E27FC236}">
                  <a16:creationId xmlns:a16="http://schemas.microsoft.com/office/drawing/2014/main" id="{0A67B577-85CC-5B3A-B675-00C0DB867D1D}"/>
                </a:ext>
              </a:extLst>
            </p:cNvPr>
            <p:cNvSpPr txBox="1"/>
            <p:nvPr/>
          </p:nvSpPr>
          <p:spPr>
            <a:xfrm>
              <a:off x="6537509" y="6389371"/>
              <a:ext cx="1980000" cy="375888"/>
            </a:xfrm>
            <a:prstGeom prst="rect">
              <a:avLst/>
            </a:prstGeom>
            <a:solidFill>
              <a:schemeClr val="bg1">
                <a:lumMod val="95000"/>
              </a:schemeClr>
            </a:solidFill>
          </p:spPr>
          <p:txBody>
            <a:bodyPr wrap="none" rtlCol="0" anchor="ctr" anchorCtr="1">
              <a:noAutofit/>
            </a:bodyPr>
            <a:lstStyle/>
            <a:p>
              <a:pPr algn="l" defTabSz="914400">
                <a:defRPr/>
              </a:pPr>
              <a:r>
                <a:rPr lang="zh-CN" altLang="en-US" sz="1400" dirty="0">
                  <a:solidFill>
                    <a:srgbClr val="FFFFFF">
                      <a:lumMod val="50000"/>
                    </a:srgbClr>
                  </a:solidFill>
                  <a:latin typeface="微软雅黑" panose="020B0503020204020204" pitchFamily="34" charset="-122"/>
                  <a:ea typeface="微软雅黑" panose="020B0503020204020204" pitchFamily="34" charset="-122"/>
                </a:rPr>
                <a:t>含冰层几何特征影响规律</a:t>
              </a:r>
            </a:p>
          </p:txBody>
        </p:sp>
        <p:sp>
          <p:nvSpPr>
            <p:cNvPr id="12" name="文本框 11">
              <a:hlinkClick r:id="rId11" action="ppaction://hlinksldjump"/>
              <a:extLst>
                <a:ext uri="{FF2B5EF4-FFF2-40B4-BE49-F238E27FC236}">
                  <a16:creationId xmlns:a16="http://schemas.microsoft.com/office/drawing/2014/main" id="{3D21CDD9-63AF-1909-FB84-446912A5D8F1}"/>
                </a:ext>
              </a:extLst>
            </p:cNvPr>
            <p:cNvSpPr txBox="1"/>
            <p:nvPr/>
          </p:nvSpPr>
          <p:spPr>
            <a:xfrm>
              <a:off x="9696761" y="6389371"/>
              <a:ext cx="1980000" cy="375888"/>
            </a:xfrm>
            <a:prstGeom prst="rect">
              <a:avLst/>
            </a:prstGeom>
            <a:solidFill>
              <a:schemeClr val="bg1">
                <a:lumMod val="95000"/>
              </a:schemeClr>
            </a:solidFill>
          </p:spPr>
          <p:txBody>
            <a:bodyPr wrap="none" rtlCol="0" anchor="ctr" anchorCtr="1">
              <a:noAutofit/>
            </a:bodyPr>
            <a:lstStyle/>
            <a:p>
              <a:pPr defTabSz="914400">
                <a:defRPr/>
              </a:pPr>
              <a:r>
                <a:rPr lang="zh-CN" altLang="en-US" sz="1400" dirty="0">
                  <a:solidFill>
                    <a:srgbClr val="FFFFFF">
                      <a:lumMod val="50000"/>
                    </a:srgbClr>
                  </a:solidFill>
                  <a:latin typeface="微软雅黑" panose="020B0503020204020204" pitchFamily="34" charset="-122"/>
                  <a:ea typeface="微软雅黑" panose="020B0503020204020204" pitchFamily="34" charset="-122"/>
                </a:rPr>
                <a:t>研究总结与展望</a:t>
              </a:r>
            </a:p>
          </p:txBody>
        </p:sp>
        <p:cxnSp>
          <p:nvCxnSpPr>
            <p:cNvPr id="13" name="直接连接符 12">
              <a:extLst>
                <a:ext uri="{FF2B5EF4-FFF2-40B4-BE49-F238E27FC236}">
                  <a16:creationId xmlns:a16="http://schemas.microsoft.com/office/drawing/2014/main" id="{747403F7-D7EC-00CF-7F74-F554FE886EDC}"/>
                </a:ext>
              </a:extLst>
            </p:cNvPr>
            <p:cNvCxnSpPr/>
            <p:nvPr/>
          </p:nvCxnSpPr>
          <p:spPr>
            <a:xfrm>
              <a:off x="2336045" y="6415273"/>
              <a:ext cx="0" cy="32409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a:extLst>
                <a:ext uri="{FF2B5EF4-FFF2-40B4-BE49-F238E27FC236}">
                  <a16:creationId xmlns:a16="http://schemas.microsoft.com/office/drawing/2014/main" id="{C723C581-1255-B98C-68C1-B70C2CC018E6}"/>
                </a:ext>
              </a:extLst>
            </p:cNvPr>
            <p:cNvCxnSpPr/>
            <p:nvPr/>
          </p:nvCxnSpPr>
          <p:spPr>
            <a:xfrm>
              <a:off x="5845367" y="6415273"/>
              <a:ext cx="0" cy="32409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a:extLst>
                <a:ext uri="{FF2B5EF4-FFF2-40B4-BE49-F238E27FC236}">
                  <a16:creationId xmlns:a16="http://schemas.microsoft.com/office/drawing/2014/main" id="{151EA611-65F8-D27B-C6D7-64160AD7A0DD}"/>
                </a:ext>
              </a:extLst>
            </p:cNvPr>
            <p:cNvCxnSpPr/>
            <p:nvPr/>
          </p:nvCxnSpPr>
          <p:spPr>
            <a:xfrm>
              <a:off x="9413739" y="6415273"/>
              <a:ext cx="0" cy="32409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17" name="组合 16">
              <a:extLst>
                <a:ext uri="{FF2B5EF4-FFF2-40B4-BE49-F238E27FC236}">
                  <a16:creationId xmlns:a16="http://schemas.microsoft.com/office/drawing/2014/main" id="{F252F187-EBDB-123F-65BC-6BF35AC3716E}"/>
                </a:ext>
              </a:extLst>
            </p:cNvPr>
            <p:cNvGrpSpPr/>
            <p:nvPr/>
          </p:nvGrpSpPr>
          <p:grpSpPr>
            <a:xfrm>
              <a:off x="1194395" y="6296629"/>
              <a:ext cx="167640" cy="561372"/>
              <a:chOff x="8760368" y="6248400"/>
              <a:chExt cx="167640" cy="506730"/>
            </a:xfrm>
          </p:grpSpPr>
          <p:sp>
            <p:nvSpPr>
              <p:cNvPr id="18" name="等腰三角形 17">
                <a:extLst>
                  <a:ext uri="{FF2B5EF4-FFF2-40B4-BE49-F238E27FC236}">
                    <a16:creationId xmlns:a16="http://schemas.microsoft.com/office/drawing/2014/main" id="{B2770AE1-2CFA-12DD-F71F-279E78693249}"/>
                  </a:ext>
                </a:extLst>
              </p:cNvPr>
              <p:cNvSpPr/>
              <p:nvPr/>
            </p:nvSpPr>
            <p:spPr>
              <a:xfrm flipV="1">
                <a:off x="8760368" y="6248400"/>
                <a:ext cx="167640" cy="60960"/>
              </a:xfrm>
              <a:prstGeom prst="triangle">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等腰三角形 18">
                <a:extLst>
                  <a:ext uri="{FF2B5EF4-FFF2-40B4-BE49-F238E27FC236}">
                    <a16:creationId xmlns:a16="http://schemas.microsoft.com/office/drawing/2014/main" id="{9715E070-2DD2-F8BA-FACC-0773A680B729}"/>
                  </a:ext>
                </a:extLst>
              </p:cNvPr>
              <p:cNvSpPr/>
              <p:nvPr/>
            </p:nvSpPr>
            <p:spPr>
              <a:xfrm>
                <a:off x="8760368" y="6694170"/>
                <a:ext cx="167640" cy="60960"/>
              </a:xfrm>
              <a:prstGeom prst="triangle">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Tree>
    <p:custDataLst>
      <p:tags r:id="rId1"/>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powerpoint template design by DAJU_PPT正版来源小红书大橘PPT微信DAJU_PPT请勿抄袭搬运！盗版必究！"/>
          <p:cNvSpPr txBox="1"/>
          <p:nvPr/>
        </p:nvSpPr>
        <p:spPr>
          <a:xfrm>
            <a:off x="657372" y="280712"/>
            <a:ext cx="5254128" cy="400110"/>
          </a:xfrm>
          <a:prstGeom prst="rect">
            <a:avLst/>
          </a:prstGeom>
          <a:noFill/>
        </p:spPr>
        <p:txBody>
          <a:bodyPr wrap="square" rtlCol="0">
            <a:spAutoFit/>
          </a:bodyPr>
          <a:lstStyle/>
          <a:p>
            <a:pPr defTabSz="914400">
              <a:defRPr/>
            </a:pPr>
            <a:r>
              <a:rPr lang="zh-CN" altLang="en-US" sz="2000" b="1" spc="300" dirty="0">
                <a:solidFill>
                  <a:srgbClr val="002060"/>
                </a:solidFill>
                <a:latin typeface="微软雅黑" panose="020B0503020204020204" pitchFamily="34" charset="-122"/>
                <a:ea typeface="微软雅黑" panose="020B0503020204020204" pitchFamily="34" charset="-122"/>
              </a:rPr>
              <a:t>研究背景与意义</a:t>
            </a:r>
          </a:p>
        </p:txBody>
      </p:sp>
      <p:cxnSp>
        <p:nvCxnSpPr>
          <p:cNvPr id="21" name="powerpoint template design by DAJU_PPT正版来源小红书大橘PPT微信DAJU_PPT请勿抄袭搬运！盗版必究！"/>
          <p:cNvCxnSpPr/>
          <p:nvPr/>
        </p:nvCxnSpPr>
        <p:spPr>
          <a:xfrm>
            <a:off x="0" y="770500"/>
            <a:ext cx="12191998"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nvGrpSpPr>
          <p:cNvPr id="43" name="组合 42"/>
          <p:cNvGrpSpPr/>
          <p:nvPr/>
        </p:nvGrpSpPr>
        <p:grpSpPr>
          <a:xfrm>
            <a:off x="116064" y="102193"/>
            <a:ext cx="541309" cy="599859"/>
            <a:chOff x="116063" y="102193"/>
            <a:chExt cx="541309" cy="599859"/>
          </a:xfrm>
        </p:grpSpPr>
        <p:sp>
          <p:nvSpPr>
            <p:cNvPr id="44" name="矩形: 圆角 43"/>
            <p:cNvSpPr/>
            <p:nvPr/>
          </p:nvSpPr>
          <p:spPr>
            <a:xfrm>
              <a:off x="349506" y="492924"/>
              <a:ext cx="209128" cy="209128"/>
            </a:xfrm>
            <a:prstGeom prst="roundRect">
              <a:avLst>
                <a:gd name="adj" fmla="val 19200"/>
              </a:avLst>
            </a:prstGeom>
            <a:solidFill>
              <a:schemeClr val="accent2">
                <a:alpha val="58000"/>
              </a:schemeClr>
            </a:solidFill>
            <a:ln w="6350" cap="flat" cmpd="sng" algn="ctr">
              <a:solidFill>
                <a:schemeClr val="accent2"/>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矩形: 圆角 44"/>
            <p:cNvSpPr/>
            <p:nvPr/>
          </p:nvSpPr>
          <p:spPr>
            <a:xfrm>
              <a:off x="116063" y="204280"/>
              <a:ext cx="338007" cy="338007"/>
            </a:xfrm>
            <a:prstGeom prst="roundRect">
              <a:avLst>
                <a:gd name="adj" fmla="val 19200"/>
              </a:avLst>
            </a:prstGeom>
            <a:solidFill>
              <a:srgbClr val="002060">
                <a:alpha val="70000"/>
              </a:srgbClr>
            </a:solidFill>
            <a:ln w="6350" cap="flat" cmpd="sng" algn="ctr">
              <a:solidFill>
                <a:srgbClr val="002060"/>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6" name="矩形: 圆角 45"/>
            <p:cNvSpPr/>
            <p:nvPr/>
          </p:nvSpPr>
          <p:spPr>
            <a:xfrm>
              <a:off x="528549" y="102193"/>
              <a:ext cx="128823" cy="128823"/>
            </a:xfrm>
            <a:prstGeom prst="roundRect">
              <a:avLst>
                <a:gd name="adj" fmla="val 19200"/>
              </a:avLst>
            </a:prstGeom>
            <a:solidFill>
              <a:schemeClr val="accent2">
                <a:alpha val="23000"/>
              </a:schemeClr>
            </a:solidFill>
            <a:ln w="6350" cap="flat" cmpd="sng" algn="ctr">
              <a:solidFill>
                <a:schemeClr val="accent2">
                  <a:alpha val="62000"/>
                </a:schemeClr>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pic>
        <p:nvPicPr>
          <p:cNvPr id="50" name="Picture 2"/>
          <p:cNvPicPr/>
          <p:nvPr/>
        </p:nvPicPr>
        <p:blipFill rotWithShape="1">
          <a:blip r:embed="rId4"/>
          <a:srcRect t="30509" b="30509"/>
          <a:stretch>
            <a:fillRect/>
          </a:stretch>
        </p:blipFill>
        <p:spPr>
          <a:xfrm>
            <a:off x="10262940" y="22372"/>
            <a:ext cx="1634867" cy="400101"/>
          </a:xfrm>
          <a:prstGeom prst="rect">
            <a:avLst/>
          </a:prstGeom>
        </p:spPr>
      </p:pic>
      <p:pic>
        <p:nvPicPr>
          <p:cNvPr id="51" name="Picture Placeholder 24"/>
          <p:cNvPicPr>
            <a:picLocks noGrp="1" noChangeAspect="1"/>
          </p:cNvPicPr>
          <p:nvPr/>
        </p:nvPicPr>
        <p:blipFill rotWithShape="1">
          <a:blip r:embed="rId5" cstate="print">
            <a:extLst>
              <a:ext uri="{28A0092B-C50C-407E-A947-70E740481C1C}">
                <a14:useLocalDpi xmlns:a14="http://schemas.microsoft.com/office/drawing/2010/main" val="0"/>
              </a:ext>
            </a:extLst>
          </a:blip>
          <a:srcRect l="-5450" t="-91582" r="-7334" b="-89301"/>
          <a:stretch>
            <a:fillRect/>
          </a:stretch>
        </p:blipFill>
        <p:spPr>
          <a:xfrm>
            <a:off x="10262940" y="322788"/>
            <a:ext cx="1966301" cy="447712"/>
          </a:xfrm>
          <a:prstGeom prst="rect">
            <a:avLst/>
          </a:prstGeom>
        </p:spPr>
      </p:pic>
      <p:sp>
        <p:nvSpPr>
          <p:cNvPr id="69" name="文本框 1"/>
          <p:cNvSpPr txBox="1"/>
          <p:nvPr/>
        </p:nvSpPr>
        <p:spPr>
          <a:xfrm>
            <a:off x="785050" y="786434"/>
            <a:ext cx="10697889" cy="915122"/>
          </a:xfrm>
          <a:prstGeom prst="rect">
            <a:avLst/>
          </a:prstGeom>
          <a:noFill/>
        </p:spPr>
        <p:txBody>
          <a:bodyPr wrap="square">
            <a:spAutoFit/>
          </a:bodyPr>
          <a:lstStyle>
            <a:defPPr>
              <a:defRPr lang="zh-CN"/>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285750" indent="-285750" algn="just" defTabSz="685800" eaLnBrk="0" fontAlgn="base" hangingPunct="0">
              <a:lnSpc>
                <a:spcPct val="120000"/>
              </a:lnSpc>
              <a:spcBef>
                <a:spcPts val="915"/>
              </a:spcBef>
              <a:spcAft>
                <a:spcPct val="0"/>
              </a:spcAft>
              <a:buFont typeface="Wingdings" panose="05000000000000000000" pitchFamily="2" charset="2"/>
              <a:buChar char="Ø"/>
              <a:defRPr/>
            </a:pPr>
            <a:r>
              <a:rPr lang="zh-CN" altLang="en-US" sz="2000" dirty="0">
                <a:latin typeface="微软雅黑" panose="020B0503020204020204" pitchFamily="34" charset="-122"/>
                <a:ea typeface="微软雅黑" panose="020B0503020204020204" pitchFamily="34" charset="-122"/>
              </a:rPr>
              <a:t>天然岩体具有显著的</a:t>
            </a:r>
            <a:r>
              <a:rPr lang="zh-CN" altLang="en-US" sz="2000" b="1" dirty="0">
                <a:solidFill>
                  <a:schemeClr val="accent1"/>
                </a:solidFill>
                <a:latin typeface="微软雅黑" panose="020B0503020204020204" pitchFamily="34" charset="-122"/>
                <a:ea typeface="微软雅黑" panose="020B0503020204020204" pitchFamily="34" charset="-122"/>
              </a:rPr>
              <a:t>非均质与层状结构</a:t>
            </a:r>
            <a:r>
              <a:rPr lang="zh-CN" altLang="en-US" sz="2000" dirty="0">
                <a:latin typeface="微软雅黑" panose="020B0503020204020204" pitchFamily="34" charset="-122"/>
                <a:ea typeface="微软雅黑" panose="020B0503020204020204" pitchFamily="34" charset="-122"/>
              </a:rPr>
              <a:t>特征</a:t>
            </a:r>
            <a:r>
              <a:rPr lang="zh-CN" altLang="en-US" sz="2000" dirty="0">
                <a:solidFill>
                  <a:prstClr val="black"/>
                </a:solidFill>
                <a:latin typeface="微软雅黑" panose="020B0503020204020204" pitchFamily="34" charset="-122"/>
                <a:ea typeface="微软雅黑" panose="020B0503020204020204" pitchFamily="34" charset="-122"/>
              </a:rPr>
              <a:t>。</a:t>
            </a:r>
            <a:endParaRPr lang="en-US" altLang="zh-CN" sz="2000" dirty="0">
              <a:solidFill>
                <a:prstClr val="black"/>
              </a:solidFill>
              <a:latin typeface="微软雅黑" panose="020B0503020204020204" pitchFamily="34" charset="-122"/>
              <a:ea typeface="微软雅黑" panose="020B0503020204020204" pitchFamily="34" charset="-122"/>
            </a:endParaRPr>
          </a:p>
          <a:p>
            <a:pPr marL="285750" indent="-285750" algn="just" defTabSz="685800" eaLnBrk="0" fontAlgn="base" hangingPunct="0">
              <a:lnSpc>
                <a:spcPct val="120000"/>
              </a:lnSpc>
              <a:spcBef>
                <a:spcPts val="915"/>
              </a:spcBef>
              <a:spcAft>
                <a:spcPct val="0"/>
              </a:spcAft>
              <a:buFont typeface="Wingdings" panose="05000000000000000000" pitchFamily="2" charset="2"/>
              <a:buChar char="Ø"/>
              <a:defRPr/>
            </a:pPr>
            <a:r>
              <a:rPr lang="zh-CN" altLang="en-US" sz="2000" dirty="0">
                <a:solidFill>
                  <a:prstClr val="black"/>
                </a:solidFill>
                <a:latin typeface="微软雅黑" panose="020B0503020204020204" pitchFamily="34" charset="-122"/>
                <a:ea typeface="微软雅黑" panose="020B0503020204020204" pitchFamily="34" charset="-122"/>
              </a:rPr>
              <a:t>含冰层的几何形态与力学差异，是导致台阶爆破动力响应空间</a:t>
            </a:r>
            <a:r>
              <a:rPr lang="zh-CN" altLang="en-US" sz="2000" b="1" dirty="0">
                <a:solidFill>
                  <a:srgbClr val="C00000"/>
                </a:solidFill>
                <a:latin typeface="微软雅黑" panose="020B0503020204020204" pitchFamily="34" charset="-122"/>
                <a:ea typeface="微软雅黑" panose="020B0503020204020204" pitchFamily="34" charset="-122"/>
              </a:rPr>
              <a:t>非均匀性</a:t>
            </a:r>
            <a:r>
              <a:rPr lang="zh-CN" altLang="en-US" sz="2000" dirty="0">
                <a:solidFill>
                  <a:prstClr val="black"/>
                </a:solidFill>
                <a:latin typeface="微软雅黑" panose="020B0503020204020204" pitchFamily="34" charset="-122"/>
                <a:ea typeface="微软雅黑" panose="020B0503020204020204" pitchFamily="34" charset="-122"/>
              </a:rPr>
              <a:t>的关键因素。</a:t>
            </a:r>
            <a:endParaRPr lang="en-US" altLang="zh-CN" sz="2000" dirty="0">
              <a:solidFill>
                <a:prstClr val="black"/>
              </a:solidFill>
              <a:latin typeface="微软雅黑" panose="020B0503020204020204" pitchFamily="34" charset="-122"/>
              <a:ea typeface="微软雅黑" panose="020B0503020204020204" pitchFamily="34" charset="-122"/>
            </a:endParaRPr>
          </a:p>
        </p:txBody>
      </p:sp>
      <p:pic>
        <p:nvPicPr>
          <p:cNvPr id="8" name="图片 7">
            <a:extLst>
              <a:ext uri="{FF2B5EF4-FFF2-40B4-BE49-F238E27FC236}">
                <a16:creationId xmlns:a16="http://schemas.microsoft.com/office/drawing/2014/main" id="{128C5FA3-5E59-6F2C-D05D-47BA3B3AC4F0}"/>
              </a:ext>
            </a:extLst>
          </p:cNvPr>
          <p:cNvPicPr>
            <a:picLocks noChangeAspect="1"/>
          </p:cNvPicPr>
          <p:nvPr/>
        </p:nvPicPr>
        <p:blipFill>
          <a:blip r:embed="rId6"/>
          <a:srcRect r="27125"/>
          <a:stretch>
            <a:fillRect/>
          </a:stretch>
        </p:blipFill>
        <p:spPr>
          <a:xfrm>
            <a:off x="6429373" y="1759456"/>
            <a:ext cx="5468434" cy="3889222"/>
          </a:xfrm>
          <a:prstGeom prst="rect">
            <a:avLst/>
          </a:prstGeom>
        </p:spPr>
      </p:pic>
      <p:sp>
        <p:nvSpPr>
          <p:cNvPr id="10" name="任意多边形: 形状 9">
            <a:extLst>
              <a:ext uri="{FF2B5EF4-FFF2-40B4-BE49-F238E27FC236}">
                <a16:creationId xmlns:a16="http://schemas.microsoft.com/office/drawing/2014/main" id="{6E76B5B2-0011-A423-0916-E6527F5B3AA8}"/>
              </a:ext>
            </a:extLst>
          </p:cNvPr>
          <p:cNvSpPr/>
          <p:nvPr/>
        </p:nvSpPr>
        <p:spPr>
          <a:xfrm>
            <a:off x="7223760" y="3355903"/>
            <a:ext cx="2491740" cy="442275"/>
          </a:xfrm>
          <a:custGeom>
            <a:avLst/>
            <a:gdLst>
              <a:gd name="csX0" fmla="*/ 0 w 2491740"/>
              <a:gd name="csY0" fmla="*/ 114615 h 442275"/>
              <a:gd name="csX1" fmla="*/ 1158240 w 2491740"/>
              <a:gd name="csY1" fmla="*/ 7935 h 442275"/>
              <a:gd name="csX2" fmla="*/ 1577340 w 2491740"/>
              <a:gd name="csY2" fmla="*/ 305115 h 442275"/>
              <a:gd name="csX3" fmla="*/ 2141220 w 2491740"/>
              <a:gd name="csY3" fmla="*/ 221295 h 442275"/>
              <a:gd name="csX4" fmla="*/ 2491740 w 2491740"/>
              <a:gd name="csY4" fmla="*/ 442275 h 442275"/>
            </a:gdLst>
            <a:ahLst/>
            <a:cxnLst>
              <a:cxn ang="0">
                <a:pos x="csX0" y="csY0"/>
              </a:cxn>
              <a:cxn ang="0">
                <a:pos x="csX1" y="csY1"/>
              </a:cxn>
              <a:cxn ang="0">
                <a:pos x="csX2" y="csY2"/>
              </a:cxn>
              <a:cxn ang="0">
                <a:pos x="csX3" y="csY3"/>
              </a:cxn>
              <a:cxn ang="0">
                <a:pos x="csX4" y="csY4"/>
              </a:cxn>
            </a:cxnLst>
            <a:rect l="l" t="t" r="r" b="b"/>
            <a:pathLst>
              <a:path w="2491740" h="442275">
                <a:moveTo>
                  <a:pt x="0" y="114615"/>
                </a:moveTo>
                <a:cubicBezTo>
                  <a:pt x="447675" y="45400"/>
                  <a:pt x="895350" y="-23815"/>
                  <a:pt x="1158240" y="7935"/>
                </a:cubicBezTo>
                <a:cubicBezTo>
                  <a:pt x="1421130" y="39685"/>
                  <a:pt x="1413510" y="269555"/>
                  <a:pt x="1577340" y="305115"/>
                </a:cubicBezTo>
                <a:cubicBezTo>
                  <a:pt x="1741170" y="340675"/>
                  <a:pt x="1988820" y="198435"/>
                  <a:pt x="2141220" y="221295"/>
                </a:cubicBezTo>
                <a:cubicBezTo>
                  <a:pt x="2293620" y="244155"/>
                  <a:pt x="2392680" y="343215"/>
                  <a:pt x="2491740" y="442275"/>
                </a:cubicBezTo>
              </a:path>
            </a:pathLst>
          </a:custGeom>
          <a:noFill/>
          <a:ln w="19050">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形状 10">
            <a:extLst>
              <a:ext uri="{FF2B5EF4-FFF2-40B4-BE49-F238E27FC236}">
                <a16:creationId xmlns:a16="http://schemas.microsoft.com/office/drawing/2014/main" id="{C705DA50-779F-8E90-E0B8-A164EA8921A5}"/>
              </a:ext>
            </a:extLst>
          </p:cNvPr>
          <p:cNvSpPr/>
          <p:nvPr/>
        </p:nvSpPr>
        <p:spPr>
          <a:xfrm>
            <a:off x="7223760" y="3554023"/>
            <a:ext cx="2491740" cy="442275"/>
          </a:xfrm>
          <a:custGeom>
            <a:avLst/>
            <a:gdLst>
              <a:gd name="csX0" fmla="*/ 0 w 2491740"/>
              <a:gd name="csY0" fmla="*/ 114615 h 442275"/>
              <a:gd name="csX1" fmla="*/ 1158240 w 2491740"/>
              <a:gd name="csY1" fmla="*/ 7935 h 442275"/>
              <a:gd name="csX2" fmla="*/ 1577340 w 2491740"/>
              <a:gd name="csY2" fmla="*/ 305115 h 442275"/>
              <a:gd name="csX3" fmla="*/ 2141220 w 2491740"/>
              <a:gd name="csY3" fmla="*/ 221295 h 442275"/>
              <a:gd name="csX4" fmla="*/ 2491740 w 2491740"/>
              <a:gd name="csY4" fmla="*/ 442275 h 442275"/>
            </a:gdLst>
            <a:ahLst/>
            <a:cxnLst>
              <a:cxn ang="0">
                <a:pos x="csX0" y="csY0"/>
              </a:cxn>
              <a:cxn ang="0">
                <a:pos x="csX1" y="csY1"/>
              </a:cxn>
              <a:cxn ang="0">
                <a:pos x="csX2" y="csY2"/>
              </a:cxn>
              <a:cxn ang="0">
                <a:pos x="csX3" y="csY3"/>
              </a:cxn>
              <a:cxn ang="0">
                <a:pos x="csX4" y="csY4"/>
              </a:cxn>
            </a:cxnLst>
            <a:rect l="l" t="t" r="r" b="b"/>
            <a:pathLst>
              <a:path w="2491740" h="442275">
                <a:moveTo>
                  <a:pt x="0" y="114615"/>
                </a:moveTo>
                <a:cubicBezTo>
                  <a:pt x="447675" y="45400"/>
                  <a:pt x="895350" y="-23815"/>
                  <a:pt x="1158240" y="7935"/>
                </a:cubicBezTo>
                <a:cubicBezTo>
                  <a:pt x="1421130" y="39685"/>
                  <a:pt x="1413510" y="269555"/>
                  <a:pt x="1577340" y="305115"/>
                </a:cubicBezTo>
                <a:cubicBezTo>
                  <a:pt x="1741170" y="340675"/>
                  <a:pt x="1988820" y="198435"/>
                  <a:pt x="2141220" y="221295"/>
                </a:cubicBezTo>
                <a:cubicBezTo>
                  <a:pt x="2293620" y="244155"/>
                  <a:pt x="2392680" y="343215"/>
                  <a:pt x="2491740" y="442275"/>
                </a:cubicBezTo>
              </a:path>
            </a:pathLst>
          </a:custGeom>
          <a:noFill/>
          <a:ln w="19050">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3" name="直接箭头连接符 12">
            <a:extLst>
              <a:ext uri="{FF2B5EF4-FFF2-40B4-BE49-F238E27FC236}">
                <a16:creationId xmlns:a16="http://schemas.microsoft.com/office/drawing/2014/main" id="{7C980460-465E-0679-C595-62E2387CC9F8}"/>
              </a:ext>
            </a:extLst>
          </p:cNvPr>
          <p:cNvCxnSpPr>
            <a:cxnSpLocks/>
            <a:stCxn id="10" idx="1"/>
          </p:cNvCxnSpPr>
          <p:nvPr/>
        </p:nvCxnSpPr>
        <p:spPr>
          <a:xfrm flipV="1">
            <a:off x="8382000" y="2967598"/>
            <a:ext cx="548640" cy="396240"/>
          </a:xfrm>
          <a:prstGeom prst="straightConnector1">
            <a:avLst/>
          </a:prstGeom>
          <a:ln w="19050">
            <a:solidFill>
              <a:schemeClr val="accent1">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6" name="文本框 15">
            <a:extLst>
              <a:ext uri="{FF2B5EF4-FFF2-40B4-BE49-F238E27FC236}">
                <a16:creationId xmlns:a16="http://schemas.microsoft.com/office/drawing/2014/main" id="{BE7B33B4-5397-DC41-9F4B-E381605A15ED}"/>
              </a:ext>
            </a:extLst>
          </p:cNvPr>
          <p:cNvSpPr txBox="1"/>
          <p:nvPr/>
        </p:nvSpPr>
        <p:spPr>
          <a:xfrm>
            <a:off x="8382000" y="2593529"/>
            <a:ext cx="1286840" cy="400110"/>
          </a:xfrm>
          <a:prstGeom prst="rect">
            <a:avLst/>
          </a:prstGeom>
          <a:noFill/>
        </p:spPr>
        <p:txBody>
          <a:bodyPr wrap="square" rtlCol="0">
            <a:spAutoFit/>
          </a:bodyPr>
          <a:lstStyle/>
          <a:p>
            <a:r>
              <a:rPr lang="zh-CN" altLang="en-US" sz="2000" b="1" dirty="0">
                <a:highlight>
                  <a:srgbClr val="FFFF00"/>
                </a:highlight>
              </a:rPr>
              <a:t>含冰层</a:t>
            </a:r>
          </a:p>
        </p:txBody>
      </p:sp>
      <p:sp>
        <p:nvSpPr>
          <p:cNvPr id="17" name="文本框 1">
            <a:extLst>
              <a:ext uri="{FF2B5EF4-FFF2-40B4-BE49-F238E27FC236}">
                <a16:creationId xmlns:a16="http://schemas.microsoft.com/office/drawing/2014/main" id="{15CCE472-4F4C-1926-AF9B-170B5079CB0C}"/>
              </a:ext>
            </a:extLst>
          </p:cNvPr>
          <p:cNvSpPr txBox="1"/>
          <p:nvPr/>
        </p:nvSpPr>
        <p:spPr>
          <a:xfrm>
            <a:off x="1574693" y="5826796"/>
            <a:ext cx="3520250" cy="430374"/>
          </a:xfrm>
          <a:prstGeom prst="rect">
            <a:avLst/>
          </a:prstGeom>
          <a:noFill/>
        </p:spPr>
        <p:txBody>
          <a:bodyPr wrap="square">
            <a:spAutoFit/>
          </a:bodyPr>
          <a:lstStyle>
            <a:defPPr>
              <a:defRPr lang="zh-CN"/>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285750" indent="-285750" algn="just" defTabSz="685800" eaLnBrk="0" fontAlgn="base" hangingPunct="0">
              <a:lnSpc>
                <a:spcPct val="120000"/>
              </a:lnSpc>
              <a:spcBef>
                <a:spcPts val="915"/>
              </a:spcBef>
              <a:spcAft>
                <a:spcPct val="0"/>
              </a:spcAft>
              <a:buFont typeface="Wingdings" panose="05000000000000000000" pitchFamily="2" charset="2"/>
              <a:buChar char="Ø"/>
              <a:defRPr/>
            </a:pPr>
            <a:r>
              <a:rPr lang="zh-CN" altLang="en-US" sz="2000" b="1" dirty="0">
                <a:latin typeface="微软雅黑" panose="020B0503020204020204" pitchFamily="34" charset="-122"/>
                <a:ea typeface="微软雅黑" panose="020B0503020204020204" pitchFamily="34" charset="-122"/>
              </a:rPr>
              <a:t>含冰层台阶数值模型</a:t>
            </a:r>
            <a:endParaRPr lang="en-US" altLang="zh-CN" sz="2000" dirty="0">
              <a:solidFill>
                <a:prstClr val="black"/>
              </a:solidFill>
              <a:latin typeface="微软雅黑" panose="020B0503020204020204" pitchFamily="34" charset="-122"/>
              <a:ea typeface="微软雅黑" panose="020B0503020204020204" pitchFamily="34" charset="-122"/>
            </a:endParaRPr>
          </a:p>
        </p:txBody>
      </p:sp>
      <p:sp>
        <p:nvSpPr>
          <p:cNvPr id="18" name="文本框 1">
            <a:extLst>
              <a:ext uri="{FF2B5EF4-FFF2-40B4-BE49-F238E27FC236}">
                <a16:creationId xmlns:a16="http://schemas.microsoft.com/office/drawing/2014/main" id="{7171602A-9960-CA4F-52B1-E9E814AE162D}"/>
              </a:ext>
            </a:extLst>
          </p:cNvPr>
          <p:cNvSpPr txBox="1"/>
          <p:nvPr/>
        </p:nvSpPr>
        <p:spPr>
          <a:xfrm>
            <a:off x="7832515" y="5810600"/>
            <a:ext cx="3520250" cy="430374"/>
          </a:xfrm>
          <a:prstGeom prst="rect">
            <a:avLst/>
          </a:prstGeom>
          <a:noFill/>
        </p:spPr>
        <p:txBody>
          <a:bodyPr wrap="square">
            <a:spAutoFit/>
          </a:bodyPr>
          <a:lstStyle>
            <a:defPPr>
              <a:defRPr lang="zh-CN"/>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285750" indent="-285750" algn="just" defTabSz="685800" eaLnBrk="0" fontAlgn="base" hangingPunct="0">
              <a:lnSpc>
                <a:spcPct val="120000"/>
              </a:lnSpc>
              <a:spcBef>
                <a:spcPts val="915"/>
              </a:spcBef>
              <a:spcAft>
                <a:spcPct val="0"/>
              </a:spcAft>
              <a:buFont typeface="Wingdings" panose="05000000000000000000" pitchFamily="2" charset="2"/>
              <a:buChar char="Ø"/>
              <a:defRPr/>
            </a:pPr>
            <a:r>
              <a:rPr lang="zh-CN" altLang="en-US" sz="2000" b="1" dirty="0">
                <a:latin typeface="微软雅黑" panose="020B0503020204020204" pitchFamily="34" charset="-122"/>
                <a:ea typeface="微软雅黑" panose="020B0503020204020204" pitchFamily="34" charset="-122"/>
              </a:rPr>
              <a:t>露天台阶含冰层现场</a:t>
            </a:r>
            <a:endParaRPr lang="en-US" altLang="zh-CN" sz="2000" dirty="0">
              <a:solidFill>
                <a:prstClr val="black"/>
              </a:solidFill>
              <a:latin typeface="微软雅黑" panose="020B0503020204020204" pitchFamily="34" charset="-122"/>
              <a:ea typeface="微软雅黑" panose="020B0503020204020204" pitchFamily="34" charset="-122"/>
            </a:endParaRPr>
          </a:p>
        </p:txBody>
      </p:sp>
      <p:pic>
        <p:nvPicPr>
          <p:cNvPr id="3" name="图片 2">
            <a:extLst>
              <a:ext uri="{FF2B5EF4-FFF2-40B4-BE49-F238E27FC236}">
                <a16:creationId xmlns:a16="http://schemas.microsoft.com/office/drawing/2014/main" id="{42F7EFC1-0E11-A424-D2D6-3BDC0AD46585}"/>
              </a:ext>
            </a:extLst>
          </p:cNvPr>
          <p:cNvPicPr>
            <a:picLocks noChangeAspect="1"/>
          </p:cNvPicPr>
          <p:nvPr/>
        </p:nvPicPr>
        <p:blipFill>
          <a:blip r:embed="rId7"/>
          <a:srcRect l="16110" t="2380" r="14042" b="2498"/>
          <a:stretch>
            <a:fillRect/>
          </a:stretch>
        </p:blipFill>
        <p:spPr>
          <a:xfrm>
            <a:off x="643991" y="1784794"/>
            <a:ext cx="5206262" cy="3929924"/>
          </a:xfrm>
          <a:prstGeom prst="rect">
            <a:avLst/>
          </a:prstGeom>
        </p:spPr>
      </p:pic>
      <p:cxnSp>
        <p:nvCxnSpPr>
          <p:cNvPr id="9" name="直接箭头连接符 8">
            <a:extLst>
              <a:ext uri="{FF2B5EF4-FFF2-40B4-BE49-F238E27FC236}">
                <a16:creationId xmlns:a16="http://schemas.microsoft.com/office/drawing/2014/main" id="{90B8AAEF-CCE1-F8C2-606B-07237DE35540}"/>
              </a:ext>
            </a:extLst>
          </p:cNvPr>
          <p:cNvCxnSpPr/>
          <p:nvPr/>
        </p:nvCxnSpPr>
        <p:spPr>
          <a:xfrm flipV="1">
            <a:off x="998907" y="1977896"/>
            <a:ext cx="0" cy="296367"/>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 name="直接箭头连接符 11">
            <a:extLst>
              <a:ext uri="{FF2B5EF4-FFF2-40B4-BE49-F238E27FC236}">
                <a16:creationId xmlns:a16="http://schemas.microsoft.com/office/drawing/2014/main" id="{BE867B83-7E32-6043-7F61-E3D5106653EE}"/>
              </a:ext>
            </a:extLst>
          </p:cNvPr>
          <p:cNvCxnSpPr>
            <a:cxnSpLocks/>
          </p:cNvCxnSpPr>
          <p:nvPr/>
        </p:nvCxnSpPr>
        <p:spPr>
          <a:xfrm rot="5400000" flipV="1">
            <a:off x="1136474" y="2126080"/>
            <a:ext cx="0" cy="296367"/>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5" name="文本框 14">
            <a:extLst>
              <a:ext uri="{FF2B5EF4-FFF2-40B4-BE49-F238E27FC236}">
                <a16:creationId xmlns:a16="http://schemas.microsoft.com/office/drawing/2014/main" id="{C2C4F98E-BF66-C660-DC32-D899AD3DFF27}"/>
              </a:ext>
            </a:extLst>
          </p:cNvPr>
          <p:cNvSpPr txBox="1"/>
          <p:nvPr/>
        </p:nvSpPr>
        <p:spPr>
          <a:xfrm>
            <a:off x="911861" y="1720516"/>
            <a:ext cx="177800" cy="252000"/>
          </a:xfrm>
          <a:prstGeom prst="rect">
            <a:avLst/>
          </a:prstGeom>
          <a:noFill/>
        </p:spPr>
        <p:txBody>
          <a:bodyPr wrap="square" rtlCol="0" anchor="ctr">
            <a:spAutoFit/>
          </a:bodyPr>
          <a:lstStyle/>
          <a:p>
            <a:pPr algn="ctr"/>
            <a:r>
              <a:rPr lang="en-US" altLang="zh-CN" sz="1600" dirty="0">
                <a:latin typeface="Times New Roman" panose="02020603050405020304" pitchFamily="18" charset="0"/>
                <a:cs typeface="Times New Roman" panose="02020603050405020304" pitchFamily="18" charset="0"/>
              </a:rPr>
              <a:t>y</a:t>
            </a:r>
            <a:endParaRPr lang="zh-CN" altLang="en-US" sz="1600" dirty="0">
              <a:latin typeface="Times New Roman" panose="02020603050405020304" pitchFamily="18" charset="0"/>
              <a:cs typeface="Times New Roman" panose="02020603050405020304" pitchFamily="18" charset="0"/>
            </a:endParaRPr>
          </a:p>
        </p:txBody>
      </p:sp>
      <p:sp>
        <p:nvSpPr>
          <p:cNvPr id="19" name="文本框 18">
            <a:extLst>
              <a:ext uri="{FF2B5EF4-FFF2-40B4-BE49-F238E27FC236}">
                <a16:creationId xmlns:a16="http://schemas.microsoft.com/office/drawing/2014/main" id="{EF9CC57C-9315-6519-9F7E-A59B6E4A58E1}"/>
              </a:ext>
            </a:extLst>
          </p:cNvPr>
          <p:cNvSpPr txBox="1"/>
          <p:nvPr/>
        </p:nvSpPr>
        <p:spPr>
          <a:xfrm>
            <a:off x="1293600" y="2165892"/>
            <a:ext cx="179600" cy="180000"/>
          </a:xfrm>
          <a:prstGeom prst="rect">
            <a:avLst/>
          </a:prstGeom>
          <a:noFill/>
        </p:spPr>
        <p:txBody>
          <a:bodyPr wrap="square" rtlCol="0" anchor="ctr">
            <a:spAutoFit/>
          </a:bodyPr>
          <a:lstStyle/>
          <a:p>
            <a:pPr algn="ctr"/>
            <a:r>
              <a:rPr lang="en-US" altLang="zh-CN" sz="1600" dirty="0">
                <a:latin typeface="Times New Roman" panose="02020603050405020304" pitchFamily="18" charset="0"/>
                <a:cs typeface="Times New Roman" panose="02020603050405020304" pitchFamily="18" charset="0"/>
              </a:rPr>
              <a:t>x</a:t>
            </a:r>
            <a:endParaRPr lang="zh-CN" altLang="en-US" sz="1600" dirty="0">
              <a:latin typeface="Times New Roman" panose="02020603050405020304" pitchFamily="18" charset="0"/>
              <a:cs typeface="Times New Roman" panose="02020603050405020304" pitchFamily="18" charset="0"/>
            </a:endParaRPr>
          </a:p>
        </p:txBody>
      </p:sp>
      <p:sp>
        <p:nvSpPr>
          <p:cNvPr id="20" name="文本框 19">
            <a:extLst>
              <a:ext uri="{FF2B5EF4-FFF2-40B4-BE49-F238E27FC236}">
                <a16:creationId xmlns:a16="http://schemas.microsoft.com/office/drawing/2014/main" id="{E75C0713-5E54-5011-5F09-7E1CC836A227}"/>
              </a:ext>
            </a:extLst>
          </p:cNvPr>
          <p:cNvSpPr txBox="1"/>
          <p:nvPr/>
        </p:nvSpPr>
        <p:spPr>
          <a:xfrm>
            <a:off x="577721" y="5017648"/>
            <a:ext cx="311680" cy="369332"/>
          </a:xfrm>
          <a:prstGeom prst="rect">
            <a:avLst/>
          </a:prstGeom>
          <a:noFill/>
        </p:spPr>
        <p:txBody>
          <a:bodyPr wrap="square" rtlCol="0">
            <a:spAutoFit/>
          </a:bodyPr>
          <a:lstStyle/>
          <a:p>
            <a:r>
              <a:rPr lang="en-US" altLang="zh-CN" b="1" dirty="0">
                <a:latin typeface="Times New Roman" panose="02020603050405020304" pitchFamily="18" charset="0"/>
                <a:cs typeface="Times New Roman" panose="02020603050405020304" pitchFamily="18" charset="0"/>
              </a:rPr>
              <a:t>a</a:t>
            </a:r>
            <a:endParaRPr lang="zh-CN" altLang="en-US" b="1" dirty="0">
              <a:latin typeface="Times New Roman" panose="02020603050405020304" pitchFamily="18" charset="0"/>
              <a:cs typeface="Times New Roman" panose="02020603050405020304" pitchFamily="18" charset="0"/>
            </a:endParaRPr>
          </a:p>
        </p:txBody>
      </p:sp>
      <p:sp>
        <p:nvSpPr>
          <p:cNvPr id="22" name="文本框 21">
            <a:extLst>
              <a:ext uri="{FF2B5EF4-FFF2-40B4-BE49-F238E27FC236}">
                <a16:creationId xmlns:a16="http://schemas.microsoft.com/office/drawing/2014/main" id="{E80879CF-8CB0-C114-359B-28CA72E9C6A0}"/>
              </a:ext>
            </a:extLst>
          </p:cNvPr>
          <p:cNvSpPr txBox="1"/>
          <p:nvPr/>
        </p:nvSpPr>
        <p:spPr>
          <a:xfrm>
            <a:off x="3026281" y="5497653"/>
            <a:ext cx="311680" cy="369332"/>
          </a:xfrm>
          <a:prstGeom prst="rect">
            <a:avLst/>
          </a:prstGeom>
          <a:noFill/>
        </p:spPr>
        <p:txBody>
          <a:bodyPr wrap="square" rtlCol="0">
            <a:spAutoFit/>
          </a:bodyPr>
          <a:lstStyle/>
          <a:p>
            <a:r>
              <a:rPr lang="en-US" altLang="zh-CN" b="1" dirty="0">
                <a:latin typeface="Times New Roman" panose="02020603050405020304" pitchFamily="18" charset="0"/>
                <a:cs typeface="Times New Roman" panose="02020603050405020304" pitchFamily="18" charset="0"/>
              </a:rPr>
              <a:t>b</a:t>
            </a:r>
            <a:endParaRPr lang="zh-CN" altLang="en-US" b="1" dirty="0">
              <a:latin typeface="Times New Roman" panose="02020603050405020304" pitchFamily="18" charset="0"/>
              <a:cs typeface="Times New Roman" panose="02020603050405020304" pitchFamily="18" charset="0"/>
            </a:endParaRPr>
          </a:p>
        </p:txBody>
      </p:sp>
      <p:sp>
        <p:nvSpPr>
          <p:cNvPr id="23" name="文本框 22">
            <a:extLst>
              <a:ext uri="{FF2B5EF4-FFF2-40B4-BE49-F238E27FC236}">
                <a16:creationId xmlns:a16="http://schemas.microsoft.com/office/drawing/2014/main" id="{3347B253-7538-4847-A278-37F9CE20BECB}"/>
              </a:ext>
            </a:extLst>
          </p:cNvPr>
          <p:cNvSpPr txBox="1"/>
          <p:nvPr/>
        </p:nvSpPr>
        <p:spPr>
          <a:xfrm>
            <a:off x="5654729" y="3658352"/>
            <a:ext cx="311680" cy="369332"/>
          </a:xfrm>
          <a:prstGeom prst="rect">
            <a:avLst/>
          </a:prstGeom>
          <a:noFill/>
        </p:spPr>
        <p:txBody>
          <a:bodyPr wrap="square" rtlCol="0">
            <a:spAutoFit/>
          </a:bodyPr>
          <a:lstStyle/>
          <a:p>
            <a:r>
              <a:rPr lang="en-US" altLang="zh-CN" b="1" dirty="0">
                <a:latin typeface="Times New Roman" panose="02020603050405020304" pitchFamily="18" charset="0"/>
                <a:cs typeface="Times New Roman" panose="02020603050405020304" pitchFamily="18" charset="0"/>
              </a:rPr>
              <a:t>c</a:t>
            </a:r>
            <a:endParaRPr lang="zh-CN" altLang="en-US" b="1" dirty="0">
              <a:latin typeface="Times New Roman" panose="02020603050405020304" pitchFamily="18" charset="0"/>
              <a:cs typeface="Times New Roman" panose="02020603050405020304" pitchFamily="18" charset="0"/>
            </a:endParaRPr>
          </a:p>
        </p:txBody>
      </p:sp>
      <p:sp>
        <p:nvSpPr>
          <p:cNvPr id="24" name="文本框 23">
            <a:extLst>
              <a:ext uri="{FF2B5EF4-FFF2-40B4-BE49-F238E27FC236}">
                <a16:creationId xmlns:a16="http://schemas.microsoft.com/office/drawing/2014/main" id="{A126C62C-E516-DD6B-69E3-4553C809938A}"/>
              </a:ext>
            </a:extLst>
          </p:cNvPr>
          <p:cNvSpPr txBox="1"/>
          <p:nvPr/>
        </p:nvSpPr>
        <p:spPr>
          <a:xfrm>
            <a:off x="4531003" y="1576382"/>
            <a:ext cx="311680" cy="369332"/>
          </a:xfrm>
          <a:prstGeom prst="rect">
            <a:avLst/>
          </a:prstGeom>
          <a:noFill/>
        </p:spPr>
        <p:txBody>
          <a:bodyPr wrap="square" rtlCol="0">
            <a:spAutoFit/>
          </a:bodyPr>
          <a:lstStyle/>
          <a:p>
            <a:r>
              <a:rPr lang="en-US" altLang="zh-CN" b="1" dirty="0">
                <a:latin typeface="Times New Roman" panose="02020603050405020304" pitchFamily="18" charset="0"/>
                <a:cs typeface="Times New Roman" panose="02020603050405020304" pitchFamily="18" charset="0"/>
              </a:rPr>
              <a:t>d</a:t>
            </a:r>
            <a:endParaRPr lang="zh-CN" altLang="en-US" b="1" dirty="0">
              <a:latin typeface="Times New Roman" panose="02020603050405020304" pitchFamily="18" charset="0"/>
              <a:cs typeface="Times New Roman" panose="02020603050405020304" pitchFamily="18" charset="0"/>
            </a:endParaRPr>
          </a:p>
        </p:txBody>
      </p:sp>
      <p:sp>
        <p:nvSpPr>
          <p:cNvPr id="25" name="文本框 24">
            <a:extLst>
              <a:ext uri="{FF2B5EF4-FFF2-40B4-BE49-F238E27FC236}">
                <a16:creationId xmlns:a16="http://schemas.microsoft.com/office/drawing/2014/main" id="{7BAF6B2F-5234-5161-05D9-913EBB32D1D0}"/>
              </a:ext>
            </a:extLst>
          </p:cNvPr>
          <p:cNvSpPr txBox="1"/>
          <p:nvPr/>
        </p:nvSpPr>
        <p:spPr>
          <a:xfrm>
            <a:off x="2935442" y="3334735"/>
            <a:ext cx="311680" cy="369332"/>
          </a:xfrm>
          <a:prstGeom prst="rect">
            <a:avLst/>
          </a:prstGeom>
          <a:noFill/>
        </p:spPr>
        <p:txBody>
          <a:bodyPr wrap="square" rtlCol="0">
            <a:spAutoFit/>
          </a:bodyPr>
          <a:lstStyle/>
          <a:p>
            <a:r>
              <a:rPr lang="en-US" altLang="zh-CN" b="1" dirty="0">
                <a:latin typeface="Times New Roman" panose="02020603050405020304" pitchFamily="18" charset="0"/>
                <a:cs typeface="Times New Roman" panose="02020603050405020304" pitchFamily="18" charset="0"/>
              </a:rPr>
              <a:t>e</a:t>
            </a:r>
            <a:endParaRPr lang="zh-CN" altLang="en-US" b="1" dirty="0">
              <a:latin typeface="Times New Roman" panose="02020603050405020304" pitchFamily="18" charset="0"/>
              <a:cs typeface="Times New Roman" panose="02020603050405020304" pitchFamily="18" charset="0"/>
            </a:endParaRPr>
          </a:p>
        </p:txBody>
      </p:sp>
      <p:sp>
        <p:nvSpPr>
          <p:cNvPr id="26" name="文本框 25">
            <a:extLst>
              <a:ext uri="{FF2B5EF4-FFF2-40B4-BE49-F238E27FC236}">
                <a16:creationId xmlns:a16="http://schemas.microsoft.com/office/drawing/2014/main" id="{E67496E0-6D75-CD46-D781-59EE9508EDCF}"/>
              </a:ext>
            </a:extLst>
          </p:cNvPr>
          <p:cNvSpPr txBox="1"/>
          <p:nvPr/>
        </p:nvSpPr>
        <p:spPr>
          <a:xfrm>
            <a:off x="1751802" y="4472655"/>
            <a:ext cx="311680" cy="369332"/>
          </a:xfrm>
          <a:prstGeom prst="rect">
            <a:avLst/>
          </a:prstGeom>
          <a:noFill/>
        </p:spPr>
        <p:txBody>
          <a:bodyPr wrap="square" rtlCol="0">
            <a:spAutoFit/>
          </a:bodyPr>
          <a:lstStyle/>
          <a:p>
            <a:r>
              <a:rPr lang="en-US" altLang="zh-CN" b="1" dirty="0">
                <a:latin typeface="Times New Roman" panose="02020603050405020304" pitchFamily="18" charset="0"/>
                <a:cs typeface="Times New Roman" panose="02020603050405020304" pitchFamily="18" charset="0"/>
              </a:rPr>
              <a:t>f</a:t>
            </a:r>
            <a:endParaRPr lang="zh-CN" altLang="en-US" b="1" dirty="0">
              <a:latin typeface="Times New Roman" panose="02020603050405020304" pitchFamily="18" charset="0"/>
              <a:cs typeface="Times New Roman" panose="02020603050405020304" pitchFamily="18" charset="0"/>
            </a:endParaRPr>
          </a:p>
        </p:txBody>
      </p:sp>
      <p:cxnSp>
        <p:nvCxnSpPr>
          <p:cNvPr id="28" name="直接连接符 27">
            <a:extLst>
              <a:ext uri="{FF2B5EF4-FFF2-40B4-BE49-F238E27FC236}">
                <a16:creationId xmlns:a16="http://schemas.microsoft.com/office/drawing/2014/main" id="{65726375-3E99-289C-108D-1F7F651FE8E0}"/>
              </a:ext>
            </a:extLst>
          </p:cNvPr>
          <p:cNvCxnSpPr/>
          <p:nvPr/>
        </p:nvCxnSpPr>
        <p:spPr>
          <a:xfrm flipV="1">
            <a:off x="4219575" y="1895475"/>
            <a:ext cx="0" cy="4953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直接连接符 28">
            <a:extLst>
              <a:ext uri="{FF2B5EF4-FFF2-40B4-BE49-F238E27FC236}">
                <a16:creationId xmlns:a16="http://schemas.microsoft.com/office/drawing/2014/main" id="{07DDE839-64D5-74D2-7C1C-5DE1B2EA550C}"/>
              </a:ext>
            </a:extLst>
          </p:cNvPr>
          <p:cNvCxnSpPr/>
          <p:nvPr/>
        </p:nvCxnSpPr>
        <p:spPr>
          <a:xfrm flipV="1">
            <a:off x="4250055" y="1895475"/>
            <a:ext cx="0" cy="4953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直接连接符 30">
            <a:extLst>
              <a:ext uri="{FF2B5EF4-FFF2-40B4-BE49-F238E27FC236}">
                <a16:creationId xmlns:a16="http://schemas.microsoft.com/office/drawing/2014/main" id="{08D0455C-3906-DC19-D1EE-ECE42D5DBAA7}"/>
              </a:ext>
            </a:extLst>
          </p:cNvPr>
          <p:cNvCxnSpPr/>
          <p:nvPr/>
        </p:nvCxnSpPr>
        <p:spPr>
          <a:xfrm flipH="1">
            <a:off x="2887980" y="1363980"/>
            <a:ext cx="22860" cy="30480"/>
          </a:xfrm>
          <a:prstGeom prst="line">
            <a:avLst/>
          </a:prstGeom>
        </p:spPr>
        <p:style>
          <a:lnRef idx="1">
            <a:schemeClr val="accent1"/>
          </a:lnRef>
          <a:fillRef idx="0">
            <a:schemeClr val="accent1"/>
          </a:fillRef>
          <a:effectRef idx="0">
            <a:schemeClr val="accent1"/>
          </a:effectRef>
          <a:fontRef idx="minor">
            <a:schemeClr val="tx1"/>
          </a:fontRef>
        </p:style>
      </p:cxnSp>
      <p:cxnSp>
        <p:nvCxnSpPr>
          <p:cNvPr id="33" name="直接连接符 32">
            <a:extLst>
              <a:ext uri="{FF2B5EF4-FFF2-40B4-BE49-F238E27FC236}">
                <a16:creationId xmlns:a16="http://schemas.microsoft.com/office/drawing/2014/main" id="{AC91E332-2ED3-8881-DCB5-E37CE2FD1905}"/>
              </a:ext>
            </a:extLst>
          </p:cNvPr>
          <p:cNvCxnSpPr/>
          <p:nvPr/>
        </p:nvCxnSpPr>
        <p:spPr>
          <a:xfrm flipH="1">
            <a:off x="4219575" y="1945714"/>
            <a:ext cx="30480" cy="26802"/>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直接连接符 33">
            <a:extLst>
              <a:ext uri="{FF2B5EF4-FFF2-40B4-BE49-F238E27FC236}">
                <a16:creationId xmlns:a16="http://schemas.microsoft.com/office/drawing/2014/main" id="{D092158F-D401-63B8-7EA5-5399352809F4}"/>
              </a:ext>
            </a:extLst>
          </p:cNvPr>
          <p:cNvCxnSpPr/>
          <p:nvPr/>
        </p:nvCxnSpPr>
        <p:spPr>
          <a:xfrm flipH="1">
            <a:off x="4219575" y="1980004"/>
            <a:ext cx="30480" cy="26802"/>
          </a:xfrm>
          <a:prstGeom prst="line">
            <a:avLst/>
          </a:prstGeom>
        </p:spPr>
        <p:style>
          <a:lnRef idx="1">
            <a:schemeClr val="accent1"/>
          </a:lnRef>
          <a:fillRef idx="0">
            <a:schemeClr val="accent1"/>
          </a:fillRef>
          <a:effectRef idx="0">
            <a:schemeClr val="accent1"/>
          </a:effectRef>
          <a:fontRef idx="minor">
            <a:schemeClr val="tx1"/>
          </a:fontRef>
        </p:style>
      </p:cxnSp>
      <p:cxnSp>
        <p:nvCxnSpPr>
          <p:cNvPr id="35" name="直接连接符 34">
            <a:extLst>
              <a:ext uri="{FF2B5EF4-FFF2-40B4-BE49-F238E27FC236}">
                <a16:creationId xmlns:a16="http://schemas.microsoft.com/office/drawing/2014/main" id="{61B125D1-3FBE-21C8-A12F-7C4483343579}"/>
              </a:ext>
            </a:extLst>
          </p:cNvPr>
          <p:cNvCxnSpPr/>
          <p:nvPr/>
        </p:nvCxnSpPr>
        <p:spPr>
          <a:xfrm flipH="1">
            <a:off x="4219575" y="2016199"/>
            <a:ext cx="30480" cy="26802"/>
          </a:xfrm>
          <a:prstGeom prst="line">
            <a:avLst/>
          </a:prstGeom>
        </p:spPr>
        <p:style>
          <a:lnRef idx="1">
            <a:schemeClr val="accent1"/>
          </a:lnRef>
          <a:fillRef idx="0">
            <a:schemeClr val="accent1"/>
          </a:fillRef>
          <a:effectRef idx="0">
            <a:schemeClr val="accent1"/>
          </a:effectRef>
          <a:fontRef idx="minor">
            <a:schemeClr val="tx1"/>
          </a:fontRef>
        </p:style>
      </p:cxnSp>
      <p:cxnSp>
        <p:nvCxnSpPr>
          <p:cNvPr id="36" name="直接连接符 35">
            <a:extLst>
              <a:ext uri="{FF2B5EF4-FFF2-40B4-BE49-F238E27FC236}">
                <a16:creationId xmlns:a16="http://schemas.microsoft.com/office/drawing/2014/main" id="{4A484587-B6A1-9284-4347-2D3BE5F11A02}"/>
              </a:ext>
            </a:extLst>
          </p:cNvPr>
          <p:cNvCxnSpPr/>
          <p:nvPr/>
        </p:nvCxnSpPr>
        <p:spPr>
          <a:xfrm flipH="1">
            <a:off x="4219575" y="2052394"/>
            <a:ext cx="30480" cy="26802"/>
          </a:xfrm>
          <a:prstGeom prst="line">
            <a:avLst/>
          </a:prstGeom>
        </p:spPr>
        <p:style>
          <a:lnRef idx="1">
            <a:schemeClr val="accent1"/>
          </a:lnRef>
          <a:fillRef idx="0">
            <a:schemeClr val="accent1"/>
          </a:fillRef>
          <a:effectRef idx="0">
            <a:schemeClr val="accent1"/>
          </a:effectRef>
          <a:fontRef idx="minor">
            <a:schemeClr val="tx1"/>
          </a:fontRef>
        </p:style>
      </p:cxnSp>
      <p:cxnSp>
        <p:nvCxnSpPr>
          <p:cNvPr id="37" name="直接连接符 36">
            <a:extLst>
              <a:ext uri="{FF2B5EF4-FFF2-40B4-BE49-F238E27FC236}">
                <a16:creationId xmlns:a16="http://schemas.microsoft.com/office/drawing/2014/main" id="{668D9CAB-9C9E-79D8-256B-2CA41CA120F0}"/>
              </a:ext>
            </a:extLst>
          </p:cNvPr>
          <p:cNvCxnSpPr/>
          <p:nvPr/>
        </p:nvCxnSpPr>
        <p:spPr>
          <a:xfrm flipH="1">
            <a:off x="4219575" y="2086684"/>
            <a:ext cx="30480" cy="26802"/>
          </a:xfrm>
          <a:prstGeom prst="line">
            <a:avLst/>
          </a:prstGeom>
        </p:spPr>
        <p:style>
          <a:lnRef idx="1">
            <a:schemeClr val="accent1"/>
          </a:lnRef>
          <a:fillRef idx="0">
            <a:schemeClr val="accent1"/>
          </a:fillRef>
          <a:effectRef idx="0">
            <a:schemeClr val="accent1"/>
          </a:effectRef>
          <a:fontRef idx="minor">
            <a:schemeClr val="tx1"/>
          </a:fontRef>
        </p:style>
      </p:cxnSp>
      <p:cxnSp>
        <p:nvCxnSpPr>
          <p:cNvPr id="38" name="直接连接符 37">
            <a:extLst>
              <a:ext uri="{FF2B5EF4-FFF2-40B4-BE49-F238E27FC236}">
                <a16:creationId xmlns:a16="http://schemas.microsoft.com/office/drawing/2014/main" id="{C3711B7D-4A9F-F646-A618-24BB10F6C4EB}"/>
              </a:ext>
            </a:extLst>
          </p:cNvPr>
          <p:cNvCxnSpPr/>
          <p:nvPr/>
        </p:nvCxnSpPr>
        <p:spPr>
          <a:xfrm flipH="1">
            <a:off x="4219575" y="2122879"/>
            <a:ext cx="30480" cy="26802"/>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直接连接符 38">
            <a:extLst>
              <a:ext uri="{FF2B5EF4-FFF2-40B4-BE49-F238E27FC236}">
                <a16:creationId xmlns:a16="http://schemas.microsoft.com/office/drawing/2014/main" id="{3599B992-8FCD-BC67-A8C3-655AA7B12AA4}"/>
              </a:ext>
            </a:extLst>
          </p:cNvPr>
          <p:cNvCxnSpPr/>
          <p:nvPr/>
        </p:nvCxnSpPr>
        <p:spPr>
          <a:xfrm flipH="1">
            <a:off x="4217670" y="2155264"/>
            <a:ext cx="30480" cy="26802"/>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直接连接符 39">
            <a:extLst>
              <a:ext uri="{FF2B5EF4-FFF2-40B4-BE49-F238E27FC236}">
                <a16:creationId xmlns:a16="http://schemas.microsoft.com/office/drawing/2014/main" id="{FCB884C9-0E50-58AB-959C-10D9F19F3E1B}"/>
              </a:ext>
            </a:extLst>
          </p:cNvPr>
          <p:cNvCxnSpPr/>
          <p:nvPr/>
        </p:nvCxnSpPr>
        <p:spPr>
          <a:xfrm flipH="1">
            <a:off x="4217670" y="2189554"/>
            <a:ext cx="30480" cy="26802"/>
          </a:xfrm>
          <a:prstGeom prst="line">
            <a:avLst/>
          </a:prstGeom>
        </p:spPr>
        <p:style>
          <a:lnRef idx="1">
            <a:schemeClr val="accent1"/>
          </a:lnRef>
          <a:fillRef idx="0">
            <a:schemeClr val="accent1"/>
          </a:fillRef>
          <a:effectRef idx="0">
            <a:schemeClr val="accent1"/>
          </a:effectRef>
          <a:fontRef idx="minor">
            <a:schemeClr val="tx1"/>
          </a:fontRef>
        </p:style>
      </p:cxnSp>
      <p:cxnSp>
        <p:nvCxnSpPr>
          <p:cNvPr id="41" name="直接连接符 40">
            <a:extLst>
              <a:ext uri="{FF2B5EF4-FFF2-40B4-BE49-F238E27FC236}">
                <a16:creationId xmlns:a16="http://schemas.microsoft.com/office/drawing/2014/main" id="{694355BA-9D41-6552-86F0-B8116BA5B985}"/>
              </a:ext>
            </a:extLst>
          </p:cNvPr>
          <p:cNvCxnSpPr/>
          <p:nvPr/>
        </p:nvCxnSpPr>
        <p:spPr>
          <a:xfrm flipH="1">
            <a:off x="4217670" y="2225749"/>
            <a:ext cx="30480" cy="26802"/>
          </a:xfrm>
          <a:prstGeom prst="line">
            <a:avLst/>
          </a:prstGeom>
        </p:spPr>
        <p:style>
          <a:lnRef idx="1">
            <a:schemeClr val="accent1"/>
          </a:lnRef>
          <a:fillRef idx="0">
            <a:schemeClr val="accent1"/>
          </a:fillRef>
          <a:effectRef idx="0">
            <a:schemeClr val="accent1"/>
          </a:effectRef>
          <a:fontRef idx="minor">
            <a:schemeClr val="tx1"/>
          </a:fontRef>
        </p:style>
      </p:cxnSp>
      <p:cxnSp>
        <p:nvCxnSpPr>
          <p:cNvPr id="42" name="直接连接符 41">
            <a:extLst>
              <a:ext uri="{FF2B5EF4-FFF2-40B4-BE49-F238E27FC236}">
                <a16:creationId xmlns:a16="http://schemas.microsoft.com/office/drawing/2014/main" id="{F14BF6F8-BDA2-E941-F10E-EF88C2BCBC39}"/>
              </a:ext>
            </a:extLst>
          </p:cNvPr>
          <p:cNvCxnSpPr/>
          <p:nvPr/>
        </p:nvCxnSpPr>
        <p:spPr>
          <a:xfrm flipH="1">
            <a:off x="4217670" y="2261944"/>
            <a:ext cx="30480" cy="26802"/>
          </a:xfrm>
          <a:prstGeom prst="line">
            <a:avLst/>
          </a:prstGeom>
        </p:spPr>
        <p:style>
          <a:lnRef idx="1">
            <a:schemeClr val="accent1"/>
          </a:lnRef>
          <a:fillRef idx="0">
            <a:schemeClr val="accent1"/>
          </a:fillRef>
          <a:effectRef idx="0">
            <a:schemeClr val="accent1"/>
          </a:effectRef>
          <a:fontRef idx="minor">
            <a:schemeClr val="tx1"/>
          </a:fontRef>
        </p:style>
      </p:cxnSp>
      <p:cxnSp>
        <p:nvCxnSpPr>
          <p:cNvPr id="63" name="直接连接符 62">
            <a:extLst>
              <a:ext uri="{FF2B5EF4-FFF2-40B4-BE49-F238E27FC236}">
                <a16:creationId xmlns:a16="http://schemas.microsoft.com/office/drawing/2014/main" id="{F6F35243-DE64-C1B4-5B16-AE014DD8F01A}"/>
              </a:ext>
            </a:extLst>
          </p:cNvPr>
          <p:cNvCxnSpPr/>
          <p:nvPr/>
        </p:nvCxnSpPr>
        <p:spPr>
          <a:xfrm flipH="1">
            <a:off x="4217670" y="2296234"/>
            <a:ext cx="30480" cy="26802"/>
          </a:xfrm>
          <a:prstGeom prst="line">
            <a:avLst/>
          </a:prstGeom>
        </p:spPr>
        <p:style>
          <a:lnRef idx="1">
            <a:schemeClr val="accent1"/>
          </a:lnRef>
          <a:fillRef idx="0">
            <a:schemeClr val="accent1"/>
          </a:fillRef>
          <a:effectRef idx="0">
            <a:schemeClr val="accent1"/>
          </a:effectRef>
          <a:fontRef idx="minor">
            <a:schemeClr val="tx1"/>
          </a:fontRef>
        </p:style>
      </p:cxnSp>
      <p:cxnSp>
        <p:nvCxnSpPr>
          <p:cNvPr id="64" name="直接连接符 63">
            <a:extLst>
              <a:ext uri="{FF2B5EF4-FFF2-40B4-BE49-F238E27FC236}">
                <a16:creationId xmlns:a16="http://schemas.microsoft.com/office/drawing/2014/main" id="{DCED3123-9F34-9D2F-EE1C-6AF050A322EE}"/>
              </a:ext>
            </a:extLst>
          </p:cNvPr>
          <p:cNvCxnSpPr/>
          <p:nvPr/>
        </p:nvCxnSpPr>
        <p:spPr>
          <a:xfrm flipH="1">
            <a:off x="4217670" y="2332429"/>
            <a:ext cx="30480" cy="26802"/>
          </a:xfrm>
          <a:prstGeom prst="line">
            <a:avLst/>
          </a:prstGeom>
        </p:spPr>
        <p:style>
          <a:lnRef idx="1">
            <a:schemeClr val="accent1"/>
          </a:lnRef>
          <a:fillRef idx="0">
            <a:schemeClr val="accent1"/>
          </a:fillRef>
          <a:effectRef idx="0">
            <a:schemeClr val="accent1"/>
          </a:effectRef>
          <a:fontRef idx="minor">
            <a:schemeClr val="tx1"/>
          </a:fontRef>
        </p:style>
      </p:cxnSp>
      <p:cxnSp>
        <p:nvCxnSpPr>
          <p:cNvPr id="65" name="直接连接符 64">
            <a:extLst>
              <a:ext uri="{FF2B5EF4-FFF2-40B4-BE49-F238E27FC236}">
                <a16:creationId xmlns:a16="http://schemas.microsoft.com/office/drawing/2014/main" id="{A38B76F7-057F-0B79-C77D-2BAB05429DBB}"/>
              </a:ext>
            </a:extLst>
          </p:cNvPr>
          <p:cNvCxnSpPr/>
          <p:nvPr/>
        </p:nvCxnSpPr>
        <p:spPr>
          <a:xfrm flipH="1">
            <a:off x="4217670" y="1913329"/>
            <a:ext cx="30480" cy="26802"/>
          </a:xfrm>
          <a:prstGeom prst="line">
            <a:avLst/>
          </a:prstGeom>
        </p:spPr>
        <p:style>
          <a:lnRef idx="1">
            <a:schemeClr val="accent1"/>
          </a:lnRef>
          <a:fillRef idx="0">
            <a:schemeClr val="accent1"/>
          </a:fillRef>
          <a:effectRef idx="0">
            <a:schemeClr val="accent1"/>
          </a:effectRef>
          <a:fontRef idx="minor">
            <a:schemeClr val="tx1"/>
          </a:fontRef>
        </p:style>
      </p:cxnSp>
      <p:cxnSp>
        <p:nvCxnSpPr>
          <p:cNvPr id="67" name="直接箭头连接符 66">
            <a:extLst>
              <a:ext uri="{FF2B5EF4-FFF2-40B4-BE49-F238E27FC236}">
                <a16:creationId xmlns:a16="http://schemas.microsoft.com/office/drawing/2014/main" id="{88CFB9EC-CA21-64A0-CA7A-95FF2556DC9B}"/>
              </a:ext>
            </a:extLst>
          </p:cNvPr>
          <p:cNvCxnSpPr>
            <a:cxnSpLocks/>
            <a:stCxn id="70" idx="3"/>
          </p:cNvCxnSpPr>
          <p:nvPr/>
        </p:nvCxnSpPr>
        <p:spPr>
          <a:xfrm>
            <a:off x="3214884" y="2185476"/>
            <a:ext cx="996436" cy="40273"/>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0" name="文本框 69">
            <a:extLst>
              <a:ext uri="{FF2B5EF4-FFF2-40B4-BE49-F238E27FC236}">
                <a16:creationId xmlns:a16="http://schemas.microsoft.com/office/drawing/2014/main" id="{B3F83D7F-E4C2-60BF-D273-95EB919FBEBD}"/>
              </a:ext>
            </a:extLst>
          </p:cNvPr>
          <p:cNvSpPr txBox="1"/>
          <p:nvPr/>
        </p:nvSpPr>
        <p:spPr>
          <a:xfrm>
            <a:off x="2366525" y="2016199"/>
            <a:ext cx="848359" cy="338554"/>
          </a:xfrm>
          <a:prstGeom prst="rect">
            <a:avLst/>
          </a:prstGeom>
          <a:noFill/>
        </p:spPr>
        <p:txBody>
          <a:bodyPr wrap="square" rtlCol="0">
            <a:spAutoFit/>
          </a:bodyPr>
          <a:lstStyle/>
          <a:p>
            <a:r>
              <a:rPr lang="zh-CN" altLang="en-US" sz="1600" dirty="0"/>
              <a:t>塞填段</a:t>
            </a:r>
          </a:p>
        </p:txBody>
      </p:sp>
      <p:cxnSp>
        <p:nvCxnSpPr>
          <p:cNvPr id="73" name="直接箭头连接符 72">
            <a:extLst>
              <a:ext uri="{FF2B5EF4-FFF2-40B4-BE49-F238E27FC236}">
                <a16:creationId xmlns:a16="http://schemas.microsoft.com/office/drawing/2014/main" id="{85656D46-14B4-F4A4-F01E-F9D67A0C17A5}"/>
              </a:ext>
            </a:extLst>
          </p:cNvPr>
          <p:cNvCxnSpPr>
            <a:cxnSpLocks/>
          </p:cNvCxnSpPr>
          <p:nvPr/>
        </p:nvCxnSpPr>
        <p:spPr>
          <a:xfrm>
            <a:off x="2129752" y="4128544"/>
            <a:ext cx="660952" cy="627045"/>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5" name="文本框 74">
            <a:extLst>
              <a:ext uri="{FF2B5EF4-FFF2-40B4-BE49-F238E27FC236}">
                <a16:creationId xmlns:a16="http://schemas.microsoft.com/office/drawing/2014/main" id="{4FDB953A-9740-3A58-285A-E889A349735E}"/>
              </a:ext>
            </a:extLst>
          </p:cNvPr>
          <p:cNvSpPr txBox="1"/>
          <p:nvPr/>
        </p:nvSpPr>
        <p:spPr>
          <a:xfrm>
            <a:off x="1589416" y="3789989"/>
            <a:ext cx="848359" cy="338554"/>
          </a:xfrm>
          <a:prstGeom prst="rect">
            <a:avLst/>
          </a:prstGeom>
          <a:noFill/>
        </p:spPr>
        <p:txBody>
          <a:bodyPr wrap="square" rtlCol="0">
            <a:spAutoFit/>
          </a:bodyPr>
          <a:lstStyle/>
          <a:p>
            <a:r>
              <a:rPr lang="zh-CN" altLang="en-US" sz="1600" dirty="0"/>
              <a:t>含冰层</a:t>
            </a:r>
          </a:p>
        </p:txBody>
      </p:sp>
      <p:sp>
        <p:nvSpPr>
          <p:cNvPr id="76" name="梯形 75">
            <a:extLst>
              <a:ext uri="{FF2B5EF4-FFF2-40B4-BE49-F238E27FC236}">
                <a16:creationId xmlns:a16="http://schemas.microsoft.com/office/drawing/2014/main" id="{16D41815-C45E-5AD4-2C36-2447D3CB4915}"/>
              </a:ext>
            </a:extLst>
          </p:cNvPr>
          <p:cNvSpPr/>
          <p:nvPr/>
        </p:nvSpPr>
        <p:spPr>
          <a:xfrm>
            <a:off x="2786893" y="4702605"/>
            <a:ext cx="2889734" cy="114258"/>
          </a:xfrm>
          <a:custGeom>
            <a:avLst/>
            <a:gdLst>
              <a:gd name="csX0" fmla="*/ 0 w 2889734"/>
              <a:gd name="csY0" fmla="*/ 112353 h 114258"/>
              <a:gd name="csX1" fmla="*/ 41423 w 2889734"/>
              <a:gd name="csY1" fmla="*/ 0 h 114258"/>
              <a:gd name="csX2" fmla="*/ 2889637 w 2889734"/>
              <a:gd name="csY2" fmla="*/ 3810 h 114258"/>
              <a:gd name="csX3" fmla="*/ 2889150 w 2889734"/>
              <a:gd name="csY3" fmla="*/ 114258 h 114258"/>
              <a:gd name="csX4" fmla="*/ 0 w 2889734"/>
              <a:gd name="csY4" fmla="*/ 112353 h 114258"/>
            </a:gdLst>
            <a:ahLst/>
            <a:cxnLst>
              <a:cxn ang="0">
                <a:pos x="csX0" y="csY0"/>
              </a:cxn>
              <a:cxn ang="0">
                <a:pos x="csX1" y="csY1"/>
              </a:cxn>
              <a:cxn ang="0">
                <a:pos x="csX2" y="csY2"/>
              </a:cxn>
              <a:cxn ang="0">
                <a:pos x="csX3" y="csY3"/>
              </a:cxn>
              <a:cxn ang="0">
                <a:pos x="csX4" y="csY4"/>
              </a:cxn>
            </a:cxnLst>
            <a:rect l="l" t="t" r="r" b="b"/>
            <a:pathLst>
              <a:path w="2889734" h="114258">
                <a:moveTo>
                  <a:pt x="0" y="112353"/>
                </a:moveTo>
                <a:lnTo>
                  <a:pt x="41423" y="0"/>
                </a:lnTo>
                <a:lnTo>
                  <a:pt x="2889637" y="3810"/>
                </a:lnTo>
                <a:cubicBezTo>
                  <a:pt x="2890110" y="39991"/>
                  <a:pt x="2888677" y="78077"/>
                  <a:pt x="2889150" y="114258"/>
                </a:cubicBezTo>
                <a:lnTo>
                  <a:pt x="0" y="112353"/>
                </a:lnTo>
                <a:close/>
              </a:path>
            </a:pathLst>
          </a:cu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7" name="组合 76">
            <a:extLst>
              <a:ext uri="{FF2B5EF4-FFF2-40B4-BE49-F238E27FC236}">
                <a16:creationId xmlns:a16="http://schemas.microsoft.com/office/drawing/2014/main" id="{1C924E84-9AF2-DD22-21BE-55D67415850D}"/>
              </a:ext>
            </a:extLst>
          </p:cNvPr>
          <p:cNvGrpSpPr/>
          <p:nvPr/>
        </p:nvGrpSpPr>
        <p:grpSpPr>
          <a:xfrm>
            <a:off x="-1" y="6296628"/>
            <a:ext cx="12191997" cy="561373"/>
            <a:chOff x="-1" y="6296628"/>
            <a:chExt cx="12191997" cy="561373"/>
          </a:xfrm>
        </p:grpSpPr>
        <p:sp>
          <p:nvSpPr>
            <p:cNvPr id="78" name="矩形 77">
              <a:extLst>
                <a:ext uri="{FF2B5EF4-FFF2-40B4-BE49-F238E27FC236}">
                  <a16:creationId xmlns:a16="http://schemas.microsoft.com/office/drawing/2014/main" id="{433F472E-6C70-D0B4-77B8-2B68FD9395B8}"/>
                </a:ext>
              </a:extLst>
            </p:cNvPr>
            <p:cNvSpPr/>
            <p:nvPr/>
          </p:nvSpPr>
          <p:spPr>
            <a:xfrm>
              <a:off x="-1" y="6296628"/>
              <a:ext cx="12191997" cy="56137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79" name="文本框 78">
              <a:hlinkClick r:id="rId8" action="ppaction://hlinksldjump"/>
              <a:extLst>
                <a:ext uri="{FF2B5EF4-FFF2-40B4-BE49-F238E27FC236}">
                  <a16:creationId xmlns:a16="http://schemas.microsoft.com/office/drawing/2014/main" id="{EF8FE738-A304-698E-5EB2-B0993D0833B6}"/>
                </a:ext>
              </a:extLst>
            </p:cNvPr>
            <p:cNvSpPr txBox="1"/>
            <p:nvPr/>
          </p:nvSpPr>
          <p:spPr>
            <a:xfrm>
              <a:off x="300832" y="6389371"/>
              <a:ext cx="1980000" cy="375888"/>
            </a:xfrm>
            <a:prstGeom prst="rect">
              <a:avLst/>
            </a:prstGeom>
            <a:solidFill>
              <a:schemeClr val="bg1">
                <a:lumMod val="95000"/>
              </a:schemeClr>
            </a:solidFill>
          </p:spPr>
          <p:txBody>
            <a:bodyPr wrap="none" rtlCol="0" anchor="ctr" anchorCtr="1">
              <a:noAutofit/>
            </a:bodyPr>
            <a:lstStyle>
              <a:defPPr>
                <a:defRPr lang="zh-CN"/>
              </a:defPPr>
              <a:lvl1pPr marR="0" lvl="0" indent="0" fontAlgn="auto">
                <a:lnSpc>
                  <a:spcPct val="100000"/>
                </a:lnSpc>
                <a:spcBef>
                  <a:spcPts val="0"/>
                </a:spcBef>
                <a:spcAft>
                  <a:spcPts val="0"/>
                </a:spcAft>
                <a:buClrTx/>
                <a:buSzTx/>
                <a:buFontTx/>
                <a:buNone/>
                <a:defRPr kumimoji="0" sz="1600" b="0" i="0" u="none" strike="noStrike" cap="none" spc="0" normalizeH="0" baseline="0">
                  <a:ln>
                    <a:noFill/>
                  </a:ln>
                  <a:solidFill>
                    <a:srgbClr val="FFFFFF">
                      <a:lumMod val="50000"/>
                    </a:srgbClr>
                  </a:solidFill>
                  <a:effectLst/>
                  <a:uLnTx/>
                  <a:uFillTx/>
                  <a:latin typeface="微软雅黑" panose="020B0503020204020204" pitchFamily="34" charset="-122"/>
                  <a:ea typeface="微软雅黑" panose="020B0503020204020204" pitchFamily="34" charset="-122"/>
                </a:defRPr>
              </a:lvl1pPr>
            </a:lstStyle>
            <a:p>
              <a:r>
                <a:rPr lang="zh-CN" altLang="en-US" sz="1400" b="1" dirty="0">
                  <a:solidFill>
                    <a:srgbClr val="002060"/>
                  </a:solidFill>
                </a:rPr>
                <a:t>研究背景与意义</a:t>
              </a:r>
            </a:p>
          </p:txBody>
        </p:sp>
        <p:sp>
          <p:nvSpPr>
            <p:cNvPr id="80" name="文本框 79">
              <a:hlinkClick r:id="rId9" action="ppaction://hlinksldjump"/>
              <a:extLst>
                <a:ext uri="{FF2B5EF4-FFF2-40B4-BE49-F238E27FC236}">
                  <a16:creationId xmlns:a16="http://schemas.microsoft.com/office/drawing/2014/main" id="{17FAF320-3B10-7FE4-B08B-B9B88B9F0E36}"/>
                </a:ext>
              </a:extLst>
            </p:cNvPr>
            <p:cNvSpPr txBox="1"/>
            <p:nvPr/>
          </p:nvSpPr>
          <p:spPr>
            <a:xfrm>
              <a:off x="3122776" y="6389371"/>
              <a:ext cx="1980000" cy="375888"/>
            </a:xfrm>
            <a:prstGeom prst="rect">
              <a:avLst/>
            </a:prstGeom>
            <a:solidFill>
              <a:schemeClr val="bg1">
                <a:lumMod val="95000"/>
              </a:schemeClr>
            </a:solidFill>
          </p:spPr>
          <p:txBody>
            <a:bodyPr wrap="none" rtlCol="0" anchor="ctr" anchorCtr="1">
              <a:noAutofit/>
            </a:bodyPr>
            <a:lstStyle/>
            <a:p>
              <a:pPr algn="l" defTabSz="914400">
                <a:defRPr/>
              </a:pPr>
              <a:r>
                <a:rPr lang="en-US" altLang="zh-CN" sz="1400" dirty="0">
                  <a:solidFill>
                    <a:srgbClr val="FFFFFF">
                      <a:lumMod val="50000"/>
                    </a:srgbClr>
                  </a:solidFill>
                  <a:latin typeface="微软雅黑" panose="020B0503020204020204" pitchFamily="34" charset="-122"/>
                  <a:ea typeface="微软雅黑" panose="020B0503020204020204" pitchFamily="34" charset="-122"/>
                </a:rPr>
                <a:t>COMSOL</a:t>
              </a:r>
              <a:r>
                <a:rPr lang="zh-CN" altLang="en-US" sz="1400" dirty="0">
                  <a:solidFill>
                    <a:srgbClr val="FFFFFF">
                      <a:lumMod val="50000"/>
                    </a:srgbClr>
                  </a:solidFill>
                  <a:latin typeface="微软雅黑" panose="020B0503020204020204" pitchFamily="34" charset="-122"/>
                  <a:ea typeface="微软雅黑" panose="020B0503020204020204" pitchFamily="34" charset="-122"/>
                </a:rPr>
                <a:t>数值模拟与工况设计</a:t>
              </a:r>
            </a:p>
          </p:txBody>
        </p:sp>
        <p:sp>
          <p:nvSpPr>
            <p:cNvPr id="81" name="文本框 80">
              <a:hlinkClick r:id="rId10" action="ppaction://hlinksldjump"/>
              <a:extLst>
                <a:ext uri="{FF2B5EF4-FFF2-40B4-BE49-F238E27FC236}">
                  <a16:creationId xmlns:a16="http://schemas.microsoft.com/office/drawing/2014/main" id="{85522E48-255E-321B-ACDE-181FDE6627B4}"/>
                </a:ext>
              </a:extLst>
            </p:cNvPr>
            <p:cNvSpPr txBox="1"/>
            <p:nvPr/>
          </p:nvSpPr>
          <p:spPr>
            <a:xfrm>
              <a:off x="6537509" y="6389371"/>
              <a:ext cx="1980000" cy="375888"/>
            </a:xfrm>
            <a:prstGeom prst="rect">
              <a:avLst/>
            </a:prstGeom>
            <a:solidFill>
              <a:schemeClr val="bg1">
                <a:lumMod val="95000"/>
              </a:schemeClr>
            </a:solidFill>
          </p:spPr>
          <p:txBody>
            <a:bodyPr wrap="none" rtlCol="0" anchor="ctr" anchorCtr="1">
              <a:noAutofit/>
            </a:bodyPr>
            <a:lstStyle/>
            <a:p>
              <a:pPr algn="l" defTabSz="914400">
                <a:defRPr/>
              </a:pPr>
              <a:r>
                <a:rPr lang="zh-CN" altLang="en-US" sz="1400" dirty="0">
                  <a:solidFill>
                    <a:srgbClr val="FFFFFF">
                      <a:lumMod val="50000"/>
                    </a:srgbClr>
                  </a:solidFill>
                  <a:latin typeface="微软雅黑" panose="020B0503020204020204" pitchFamily="34" charset="-122"/>
                  <a:ea typeface="微软雅黑" panose="020B0503020204020204" pitchFamily="34" charset="-122"/>
                </a:rPr>
                <a:t>含冰层几何特征影响规律</a:t>
              </a:r>
            </a:p>
          </p:txBody>
        </p:sp>
        <p:sp>
          <p:nvSpPr>
            <p:cNvPr id="82" name="文本框 81">
              <a:hlinkClick r:id="rId11" action="ppaction://hlinksldjump"/>
              <a:extLst>
                <a:ext uri="{FF2B5EF4-FFF2-40B4-BE49-F238E27FC236}">
                  <a16:creationId xmlns:a16="http://schemas.microsoft.com/office/drawing/2014/main" id="{FF67834B-B8E7-D62F-8D3B-7A8FB4584085}"/>
                </a:ext>
              </a:extLst>
            </p:cNvPr>
            <p:cNvSpPr txBox="1"/>
            <p:nvPr/>
          </p:nvSpPr>
          <p:spPr>
            <a:xfrm>
              <a:off x="9696761" y="6389371"/>
              <a:ext cx="1980000" cy="375888"/>
            </a:xfrm>
            <a:prstGeom prst="rect">
              <a:avLst/>
            </a:prstGeom>
            <a:solidFill>
              <a:schemeClr val="bg1">
                <a:lumMod val="95000"/>
              </a:schemeClr>
            </a:solidFill>
          </p:spPr>
          <p:txBody>
            <a:bodyPr wrap="none" rtlCol="0" anchor="ctr" anchorCtr="1">
              <a:noAutofit/>
            </a:bodyPr>
            <a:lstStyle/>
            <a:p>
              <a:pPr defTabSz="914400">
                <a:defRPr/>
              </a:pPr>
              <a:r>
                <a:rPr lang="zh-CN" altLang="en-US" sz="1400" dirty="0">
                  <a:solidFill>
                    <a:srgbClr val="FFFFFF">
                      <a:lumMod val="50000"/>
                    </a:srgbClr>
                  </a:solidFill>
                  <a:latin typeface="微软雅黑" panose="020B0503020204020204" pitchFamily="34" charset="-122"/>
                  <a:ea typeface="微软雅黑" panose="020B0503020204020204" pitchFamily="34" charset="-122"/>
                </a:rPr>
                <a:t>研究总结与展望</a:t>
              </a:r>
            </a:p>
          </p:txBody>
        </p:sp>
        <p:cxnSp>
          <p:nvCxnSpPr>
            <p:cNvPr id="83" name="直接连接符 82">
              <a:extLst>
                <a:ext uri="{FF2B5EF4-FFF2-40B4-BE49-F238E27FC236}">
                  <a16:creationId xmlns:a16="http://schemas.microsoft.com/office/drawing/2014/main" id="{0BFD0B28-032A-AF3F-876F-C3CC42339F69}"/>
                </a:ext>
              </a:extLst>
            </p:cNvPr>
            <p:cNvCxnSpPr/>
            <p:nvPr/>
          </p:nvCxnSpPr>
          <p:spPr>
            <a:xfrm>
              <a:off x="2336045" y="6415273"/>
              <a:ext cx="0" cy="32409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4" name="直接连接符 83">
              <a:extLst>
                <a:ext uri="{FF2B5EF4-FFF2-40B4-BE49-F238E27FC236}">
                  <a16:creationId xmlns:a16="http://schemas.microsoft.com/office/drawing/2014/main" id="{59CE93A1-D600-8E44-0D37-A02F8FB80BE1}"/>
                </a:ext>
              </a:extLst>
            </p:cNvPr>
            <p:cNvCxnSpPr/>
            <p:nvPr/>
          </p:nvCxnSpPr>
          <p:spPr>
            <a:xfrm>
              <a:off x="5845367" y="6415273"/>
              <a:ext cx="0" cy="32409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5" name="直接连接符 84">
              <a:extLst>
                <a:ext uri="{FF2B5EF4-FFF2-40B4-BE49-F238E27FC236}">
                  <a16:creationId xmlns:a16="http://schemas.microsoft.com/office/drawing/2014/main" id="{D5D08F98-2EF2-84B5-E83D-7799C208CAF1}"/>
                </a:ext>
              </a:extLst>
            </p:cNvPr>
            <p:cNvCxnSpPr/>
            <p:nvPr/>
          </p:nvCxnSpPr>
          <p:spPr>
            <a:xfrm>
              <a:off x="9413739" y="6415273"/>
              <a:ext cx="0" cy="32409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86" name="组合 85">
              <a:extLst>
                <a:ext uri="{FF2B5EF4-FFF2-40B4-BE49-F238E27FC236}">
                  <a16:creationId xmlns:a16="http://schemas.microsoft.com/office/drawing/2014/main" id="{13661EB7-B3F6-A109-CBF7-BEF28B23B817}"/>
                </a:ext>
              </a:extLst>
            </p:cNvPr>
            <p:cNvGrpSpPr/>
            <p:nvPr/>
          </p:nvGrpSpPr>
          <p:grpSpPr>
            <a:xfrm>
              <a:off x="1194395" y="6296629"/>
              <a:ext cx="167640" cy="561372"/>
              <a:chOff x="8760368" y="6248400"/>
              <a:chExt cx="167640" cy="506730"/>
            </a:xfrm>
          </p:grpSpPr>
          <p:sp>
            <p:nvSpPr>
              <p:cNvPr id="87" name="等腰三角形 86">
                <a:extLst>
                  <a:ext uri="{FF2B5EF4-FFF2-40B4-BE49-F238E27FC236}">
                    <a16:creationId xmlns:a16="http://schemas.microsoft.com/office/drawing/2014/main" id="{D76716F7-E573-4553-CDEE-EAEFDFB95201}"/>
                  </a:ext>
                </a:extLst>
              </p:cNvPr>
              <p:cNvSpPr/>
              <p:nvPr/>
            </p:nvSpPr>
            <p:spPr>
              <a:xfrm flipV="1">
                <a:off x="8760368" y="6248400"/>
                <a:ext cx="167640" cy="60960"/>
              </a:xfrm>
              <a:prstGeom prst="triangle">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等腰三角形 87">
                <a:extLst>
                  <a:ext uri="{FF2B5EF4-FFF2-40B4-BE49-F238E27FC236}">
                    <a16:creationId xmlns:a16="http://schemas.microsoft.com/office/drawing/2014/main" id="{CF3B7066-CFA9-538B-CAF9-659E9BD4481B}"/>
                  </a:ext>
                </a:extLst>
              </p:cNvPr>
              <p:cNvSpPr/>
              <p:nvPr/>
            </p:nvSpPr>
            <p:spPr>
              <a:xfrm>
                <a:off x="8760368" y="6694170"/>
                <a:ext cx="167640" cy="60960"/>
              </a:xfrm>
              <a:prstGeom prst="triangle">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Tree>
    <p:custDataLst>
      <p:tags r:id="rId1"/>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powerpoint template design by DAJU_PPT正版来源小红书大橘PPT微信DAJU_PPT请勿抄袭搬运！盗版必究！"/>
          <p:cNvSpPr txBox="1"/>
          <p:nvPr/>
        </p:nvSpPr>
        <p:spPr>
          <a:xfrm>
            <a:off x="657372" y="280712"/>
            <a:ext cx="5254128" cy="400110"/>
          </a:xfrm>
          <a:prstGeom prst="rect">
            <a:avLst/>
          </a:prstGeom>
          <a:noFill/>
        </p:spPr>
        <p:txBody>
          <a:bodyPr wrap="square" rtlCol="0">
            <a:spAutoFit/>
          </a:bodyPr>
          <a:lstStyle/>
          <a:p>
            <a:pPr defTabSz="914400">
              <a:defRPr/>
            </a:pPr>
            <a:r>
              <a:rPr lang="zh-CN" altLang="en-US" sz="2000" b="1" spc="300" dirty="0">
                <a:solidFill>
                  <a:srgbClr val="002060"/>
                </a:solidFill>
                <a:latin typeface="微软雅黑" panose="020B0503020204020204" pitchFamily="34" charset="-122"/>
                <a:ea typeface="微软雅黑" panose="020B0503020204020204" pitchFamily="34" charset="-122"/>
              </a:rPr>
              <a:t>研究背景与意义</a:t>
            </a:r>
          </a:p>
        </p:txBody>
      </p:sp>
      <p:cxnSp>
        <p:nvCxnSpPr>
          <p:cNvPr id="21" name="powerpoint template design by DAJU_PPT正版来源小红书大橘PPT微信DAJU_PPT请勿抄袭搬运！盗版必究！"/>
          <p:cNvCxnSpPr/>
          <p:nvPr/>
        </p:nvCxnSpPr>
        <p:spPr>
          <a:xfrm>
            <a:off x="0" y="770500"/>
            <a:ext cx="12191998"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a:off x="0" y="770500"/>
            <a:ext cx="12191998"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nvGrpSpPr>
          <p:cNvPr id="43" name="组合 42"/>
          <p:cNvGrpSpPr/>
          <p:nvPr/>
        </p:nvGrpSpPr>
        <p:grpSpPr>
          <a:xfrm>
            <a:off x="116064" y="102193"/>
            <a:ext cx="541309" cy="599859"/>
            <a:chOff x="116063" y="102193"/>
            <a:chExt cx="541309" cy="599859"/>
          </a:xfrm>
        </p:grpSpPr>
        <p:sp>
          <p:nvSpPr>
            <p:cNvPr id="44" name="矩形: 圆角 43"/>
            <p:cNvSpPr/>
            <p:nvPr/>
          </p:nvSpPr>
          <p:spPr>
            <a:xfrm>
              <a:off x="349506" y="492924"/>
              <a:ext cx="209128" cy="209128"/>
            </a:xfrm>
            <a:prstGeom prst="roundRect">
              <a:avLst>
                <a:gd name="adj" fmla="val 19200"/>
              </a:avLst>
            </a:prstGeom>
            <a:solidFill>
              <a:schemeClr val="accent2">
                <a:alpha val="58000"/>
              </a:schemeClr>
            </a:solidFill>
            <a:ln w="6350" cap="flat" cmpd="sng" algn="ctr">
              <a:solidFill>
                <a:schemeClr val="accent2"/>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矩形: 圆角 44"/>
            <p:cNvSpPr/>
            <p:nvPr/>
          </p:nvSpPr>
          <p:spPr>
            <a:xfrm>
              <a:off x="116063" y="204280"/>
              <a:ext cx="338007" cy="338007"/>
            </a:xfrm>
            <a:prstGeom prst="roundRect">
              <a:avLst>
                <a:gd name="adj" fmla="val 19200"/>
              </a:avLst>
            </a:prstGeom>
            <a:solidFill>
              <a:srgbClr val="002060">
                <a:alpha val="70000"/>
              </a:srgbClr>
            </a:solidFill>
            <a:ln w="6350" cap="flat" cmpd="sng" algn="ctr">
              <a:solidFill>
                <a:srgbClr val="002060"/>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矩形: 圆角 45"/>
            <p:cNvSpPr/>
            <p:nvPr/>
          </p:nvSpPr>
          <p:spPr>
            <a:xfrm>
              <a:off x="528549" y="102193"/>
              <a:ext cx="128823" cy="128823"/>
            </a:xfrm>
            <a:prstGeom prst="roundRect">
              <a:avLst>
                <a:gd name="adj" fmla="val 19200"/>
              </a:avLst>
            </a:prstGeom>
            <a:solidFill>
              <a:schemeClr val="accent2">
                <a:alpha val="23000"/>
              </a:schemeClr>
            </a:solidFill>
            <a:ln w="6350" cap="flat" cmpd="sng" algn="ctr">
              <a:solidFill>
                <a:schemeClr val="accent2">
                  <a:alpha val="62000"/>
                </a:schemeClr>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pic>
        <p:nvPicPr>
          <p:cNvPr id="2" name="Picture 2"/>
          <p:cNvPicPr/>
          <p:nvPr/>
        </p:nvPicPr>
        <p:blipFill rotWithShape="1">
          <a:blip r:embed="rId4"/>
          <a:srcRect t="30509" b="30509"/>
          <a:stretch>
            <a:fillRect/>
          </a:stretch>
        </p:blipFill>
        <p:spPr>
          <a:xfrm>
            <a:off x="10262940" y="22372"/>
            <a:ext cx="1634867" cy="400101"/>
          </a:xfrm>
          <a:prstGeom prst="rect">
            <a:avLst/>
          </a:prstGeom>
        </p:spPr>
      </p:pic>
      <p:pic>
        <p:nvPicPr>
          <p:cNvPr id="3" name="Picture Placeholder 24"/>
          <p:cNvPicPr>
            <a:picLocks noGrp="1" noChangeAspect="1"/>
          </p:cNvPicPr>
          <p:nvPr/>
        </p:nvPicPr>
        <p:blipFill rotWithShape="1">
          <a:blip r:embed="rId5" cstate="print">
            <a:extLst>
              <a:ext uri="{28A0092B-C50C-407E-A947-70E740481C1C}">
                <a14:useLocalDpi xmlns:a14="http://schemas.microsoft.com/office/drawing/2010/main" val="0"/>
              </a:ext>
            </a:extLst>
          </a:blip>
          <a:srcRect l="-5450" t="-91582" r="-7334" b="-89301"/>
          <a:stretch>
            <a:fillRect/>
          </a:stretch>
        </p:blipFill>
        <p:spPr>
          <a:xfrm>
            <a:off x="10262940" y="322788"/>
            <a:ext cx="1966301" cy="447712"/>
          </a:xfrm>
          <a:prstGeom prst="rect">
            <a:avLst/>
          </a:prstGeom>
        </p:spPr>
      </p:pic>
      <p:pic>
        <p:nvPicPr>
          <p:cNvPr id="10" name="图片 9"/>
          <p:cNvPicPr>
            <a:picLocks noChangeAspect="1" noChangeArrowheads="1"/>
          </p:cNvPicPr>
          <p:nvPr/>
        </p:nvPicPr>
        <p:blipFill>
          <a:blip r:embed="rId6" cstate="print"/>
          <a:srcRect/>
          <a:stretch>
            <a:fillRect/>
          </a:stretch>
        </p:blipFill>
        <p:spPr bwMode="auto">
          <a:xfrm>
            <a:off x="5182238" y="2666308"/>
            <a:ext cx="3172513" cy="144781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1" name="图片 10"/>
          <p:cNvPicPr>
            <a:picLocks noChangeAspect="1" noChangeArrowheads="1"/>
          </p:cNvPicPr>
          <p:nvPr/>
        </p:nvPicPr>
        <p:blipFill>
          <a:blip r:embed="rId7" cstate="print"/>
          <a:srcRect/>
          <a:stretch>
            <a:fillRect/>
          </a:stretch>
        </p:blipFill>
        <p:spPr bwMode="auto">
          <a:xfrm>
            <a:off x="5182238" y="4410408"/>
            <a:ext cx="3172513" cy="124924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2" name="图片 11"/>
          <p:cNvPicPr>
            <a:picLocks noChangeAspect="1"/>
          </p:cNvPicPr>
          <p:nvPr/>
        </p:nvPicPr>
        <p:blipFill>
          <a:blip r:embed="rId8" cstate="print"/>
          <a:stretch>
            <a:fillRect/>
          </a:stretch>
        </p:blipFill>
        <p:spPr bwMode="auto">
          <a:xfrm>
            <a:off x="5182240" y="1149631"/>
            <a:ext cx="3172511" cy="122242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3" name="图片 12"/>
          <p:cNvPicPr>
            <a:picLocks noChangeAspect="1"/>
          </p:cNvPicPr>
          <p:nvPr/>
        </p:nvPicPr>
        <p:blipFill>
          <a:blip r:embed="rId9"/>
          <a:stretch>
            <a:fillRect/>
          </a:stretch>
        </p:blipFill>
        <p:spPr bwMode="auto">
          <a:xfrm>
            <a:off x="454071" y="924244"/>
            <a:ext cx="3610641" cy="144781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5" name="矩形 14"/>
          <p:cNvSpPr/>
          <p:nvPr/>
        </p:nvSpPr>
        <p:spPr bwMode="auto">
          <a:xfrm>
            <a:off x="1424550" y="2043359"/>
            <a:ext cx="1669682" cy="276061"/>
          </a:xfrm>
          <a:prstGeom prst="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r>
              <a:rPr lang="zh-CN" altLang="en-US" dirty="0">
                <a:solidFill>
                  <a:schemeClr val="tx1"/>
                </a:solidFill>
                <a:latin typeface="微软雅黑" panose="020B0503020204020204" pitchFamily="34" charset="-122"/>
                <a:ea typeface="微软雅黑" panose="020B0503020204020204" pitchFamily="34" charset="-122"/>
              </a:rPr>
              <a:t>大块</a:t>
            </a:r>
          </a:p>
        </p:txBody>
      </p:sp>
      <p:sp>
        <p:nvSpPr>
          <p:cNvPr id="16" name="矩形 15"/>
          <p:cNvSpPr/>
          <p:nvPr/>
        </p:nvSpPr>
        <p:spPr bwMode="auto">
          <a:xfrm>
            <a:off x="5932596" y="2043358"/>
            <a:ext cx="1671798" cy="276061"/>
          </a:xfrm>
          <a:prstGeom prst="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r>
              <a:rPr lang="zh-CN" altLang="en-US" dirty="0">
                <a:solidFill>
                  <a:schemeClr val="tx1"/>
                </a:solidFill>
                <a:latin typeface="微软雅黑" panose="020B0503020204020204" pitchFamily="34" charset="-122"/>
                <a:ea typeface="微软雅黑" panose="020B0503020204020204" pitchFamily="34" charset="-122"/>
              </a:rPr>
              <a:t>飞石</a:t>
            </a:r>
          </a:p>
        </p:txBody>
      </p:sp>
      <p:sp>
        <p:nvSpPr>
          <p:cNvPr id="17" name="矩形 16"/>
          <p:cNvSpPr/>
          <p:nvPr/>
        </p:nvSpPr>
        <p:spPr bwMode="auto">
          <a:xfrm>
            <a:off x="5932595" y="3773888"/>
            <a:ext cx="1671798" cy="276060"/>
          </a:xfrm>
          <a:prstGeom prst="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r>
              <a:rPr lang="zh-CN" altLang="en-US" dirty="0">
                <a:solidFill>
                  <a:schemeClr val="tx1"/>
                </a:solidFill>
                <a:latin typeface="微软雅黑" panose="020B0503020204020204" pitchFamily="34" charset="-122"/>
                <a:ea typeface="微软雅黑" panose="020B0503020204020204" pitchFamily="34" charset="-122"/>
              </a:rPr>
              <a:t>根底</a:t>
            </a:r>
          </a:p>
        </p:txBody>
      </p:sp>
      <p:sp>
        <p:nvSpPr>
          <p:cNvPr id="18" name="矩形 17"/>
          <p:cNvSpPr/>
          <p:nvPr/>
        </p:nvSpPr>
        <p:spPr bwMode="auto">
          <a:xfrm>
            <a:off x="5932595" y="5331484"/>
            <a:ext cx="1669682" cy="276060"/>
          </a:xfrm>
          <a:prstGeom prst="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r>
              <a:rPr lang="zh-CN" altLang="en-US" dirty="0">
                <a:solidFill>
                  <a:schemeClr val="tx1"/>
                </a:solidFill>
                <a:latin typeface="微软雅黑" panose="020B0503020204020204" pitchFamily="34" charset="-122"/>
                <a:ea typeface="微软雅黑" panose="020B0503020204020204" pitchFamily="34" charset="-122"/>
              </a:rPr>
              <a:t>后拉</a:t>
            </a:r>
          </a:p>
        </p:txBody>
      </p:sp>
      <p:pic>
        <p:nvPicPr>
          <p:cNvPr id="19" name="Picture 2" descr="矿区爆破振动监测服务,爆破测振第三方监测,矿山煤矿震动测量_其它环境监测仪_维库仪器仪表网"/>
          <p:cNvPicPr>
            <a:picLocks noChangeAspect="1" noChangeArrowheads="1"/>
          </p:cNvPicPr>
          <p:nvPr/>
        </p:nvPicPr>
        <p:blipFill>
          <a:blip r:embed="rId10" cstate="print"/>
          <a:srcRect/>
          <a:stretch>
            <a:fillRect/>
          </a:stretch>
        </p:blipFill>
        <p:spPr bwMode="auto">
          <a:xfrm>
            <a:off x="454070" y="2666308"/>
            <a:ext cx="3610641" cy="144781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0" name="矩形 19"/>
          <p:cNvSpPr/>
          <p:nvPr/>
        </p:nvSpPr>
        <p:spPr bwMode="auto">
          <a:xfrm>
            <a:off x="1424550" y="3786859"/>
            <a:ext cx="1671798" cy="278269"/>
          </a:xfrm>
          <a:prstGeom prst="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r>
              <a:rPr lang="zh-CN" altLang="en-US" dirty="0">
                <a:solidFill>
                  <a:schemeClr val="tx1"/>
                </a:solidFill>
                <a:latin typeface="微软雅黑" panose="020B0503020204020204" pitchFamily="34" charset="-122"/>
                <a:ea typeface="微软雅黑" panose="020B0503020204020204" pitchFamily="34" charset="-122"/>
              </a:rPr>
              <a:t>振动</a:t>
            </a:r>
          </a:p>
        </p:txBody>
      </p:sp>
      <p:pic>
        <p:nvPicPr>
          <p:cNvPr id="22" name="图片 21"/>
          <p:cNvPicPr>
            <a:picLocks noChangeAspect="1"/>
          </p:cNvPicPr>
          <p:nvPr/>
        </p:nvPicPr>
        <p:blipFill>
          <a:blip r:embed="rId11"/>
          <a:stretch>
            <a:fillRect/>
          </a:stretch>
        </p:blipFill>
        <p:spPr bwMode="auto">
          <a:xfrm rot="10800000" flipV="1">
            <a:off x="454070" y="4408372"/>
            <a:ext cx="3610640" cy="129878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3" name="矩形 22"/>
          <p:cNvSpPr/>
          <p:nvPr/>
        </p:nvSpPr>
        <p:spPr bwMode="auto">
          <a:xfrm>
            <a:off x="1424550" y="5383594"/>
            <a:ext cx="1671798" cy="276060"/>
          </a:xfrm>
          <a:prstGeom prst="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r>
              <a:rPr lang="zh-CN" altLang="en-US" dirty="0">
                <a:solidFill>
                  <a:schemeClr val="tx1"/>
                </a:solidFill>
                <a:latin typeface="微软雅黑" panose="020B0503020204020204" pitchFamily="34" charset="-122"/>
                <a:ea typeface="微软雅黑" panose="020B0503020204020204" pitchFamily="34" charset="-122"/>
              </a:rPr>
              <a:t>冲孔</a:t>
            </a:r>
          </a:p>
        </p:txBody>
      </p:sp>
      <p:sp>
        <p:nvSpPr>
          <p:cNvPr id="50" name="powerpoint template design by DAJU_PPT正版来源小红书大橘PPT微信DAJU_PPT请勿抄袭搬运！盗版必究！"/>
          <p:cNvSpPr/>
          <p:nvPr/>
        </p:nvSpPr>
        <p:spPr>
          <a:xfrm>
            <a:off x="4364524" y="1902392"/>
            <a:ext cx="517899" cy="2977016"/>
          </a:xfrm>
          <a:prstGeom prst="rect">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ltLang="zh-CN" b="1" dirty="0">
              <a:solidFill>
                <a:schemeClr val="bg1"/>
              </a:solidFill>
              <a:latin typeface="微软雅黑" panose="020B0503020204020204" pitchFamily="34" charset="-122"/>
              <a:ea typeface="微软雅黑" panose="020B0503020204020204" pitchFamily="34" charset="-122"/>
            </a:endParaRPr>
          </a:p>
          <a:p>
            <a:pPr algn="ctr"/>
            <a:r>
              <a:rPr lang="zh-CN" altLang="en-US" sz="2200" b="1" dirty="0">
                <a:solidFill>
                  <a:schemeClr val="accent1"/>
                </a:solidFill>
                <a:latin typeface="微软雅黑" panose="020B0503020204020204" pitchFamily="34" charset="-122"/>
                <a:ea typeface="微软雅黑" panose="020B0503020204020204" pitchFamily="34" charset="-122"/>
              </a:rPr>
              <a:t>爆破</a:t>
            </a:r>
            <a:r>
              <a:rPr lang="zh-CN" altLang="en-US" sz="2200" b="1" dirty="0">
                <a:solidFill>
                  <a:schemeClr val="tx1"/>
                </a:solidFill>
                <a:latin typeface="微软雅黑" panose="020B0503020204020204" pitchFamily="34" charset="-122"/>
                <a:ea typeface="微软雅黑" panose="020B0503020204020204" pitchFamily="34" charset="-122"/>
              </a:rPr>
              <a:t>能量分布不均</a:t>
            </a:r>
            <a:endParaRPr lang="zh-CN" altLang="en-US" sz="2200" dirty="0">
              <a:solidFill>
                <a:schemeClr val="tx1"/>
              </a:solidFill>
              <a:latin typeface="微软雅黑" panose="020B0503020204020204" pitchFamily="34" charset="-122"/>
              <a:ea typeface="微软雅黑" panose="020B0503020204020204" pitchFamily="34" charset="-122"/>
            </a:endParaRPr>
          </a:p>
          <a:p>
            <a:pPr algn="ctr"/>
            <a:endParaRPr lang="zh-CN" altLang="en-US" dirty="0">
              <a:cs typeface="+mn-ea"/>
              <a:sym typeface="+mn-lt"/>
            </a:endParaRPr>
          </a:p>
        </p:txBody>
      </p:sp>
      <p:sp>
        <p:nvSpPr>
          <p:cNvPr id="4" name="powerpoint template design by DAJU_PPT正版来源小红书大橘PPT微信DAJU_PPT请勿抄袭搬运！盗版必究！">
            <a:extLst>
              <a:ext uri="{FF2B5EF4-FFF2-40B4-BE49-F238E27FC236}">
                <a16:creationId xmlns:a16="http://schemas.microsoft.com/office/drawing/2014/main" id="{920232B0-7395-149F-71CB-CBC25B185308}"/>
              </a:ext>
            </a:extLst>
          </p:cNvPr>
          <p:cNvSpPr/>
          <p:nvPr/>
        </p:nvSpPr>
        <p:spPr>
          <a:xfrm>
            <a:off x="8408531" y="1057440"/>
            <a:ext cx="3589356" cy="14824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just"/>
            <a:r>
              <a:rPr lang="zh-CN" altLang="en-US" sz="2000" dirty="0">
                <a:solidFill>
                  <a:schemeClr val="tx1"/>
                </a:solidFill>
                <a:latin typeface="微软雅黑" panose="020B0503020204020204" pitchFamily="34" charset="-122"/>
                <a:ea typeface="微软雅黑" panose="020B0503020204020204" pitchFamily="34" charset="-122"/>
              </a:rPr>
              <a:t>    含冰层会改变爆破应力波的</a:t>
            </a:r>
            <a:r>
              <a:rPr lang="zh-CN" altLang="en-US" sz="2000" b="1" dirty="0">
                <a:solidFill>
                  <a:srgbClr val="C00000"/>
                </a:solidFill>
                <a:latin typeface="微软雅黑" panose="020B0503020204020204" pitchFamily="34" charset="-122"/>
                <a:ea typeface="微软雅黑" panose="020B0503020204020204" pitchFamily="34" charset="-122"/>
              </a:rPr>
              <a:t>传播路径与能量分配</a:t>
            </a:r>
            <a:r>
              <a:rPr lang="zh-CN" altLang="en-US" sz="2000" dirty="0">
                <a:solidFill>
                  <a:schemeClr val="tx1"/>
                </a:solidFill>
                <a:latin typeface="微软雅黑" panose="020B0503020204020204" pitchFamily="34" charset="-122"/>
                <a:ea typeface="微软雅黑" panose="020B0503020204020204" pitchFamily="34" charset="-122"/>
              </a:rPr>
              <a:t>，使局部区域出现能量集中或屏蔽效应。</a:t>
            </a:r>
            <a:endParaRPr lang="zh-CN" altLang="en-US" sz="2000" dirty="0">
              <a:cs typeface="+mn-ea"/>
              <a:sym typeface="+mn-lt"/>
            </a:endParaRPr>
          </a:p>
        </p:txBody>
      </p:sp>
      <p:cxnSp>
        <p:nvCxnSpPr>
          <p:cNvPr id="7" name="直接箭头连接符 6">
            <a:extLst>
              <a:ext uri="{FF2B5EF4-FFF2-40B4-BE49-F238E27FC236}">
                <a16:creationId xmlns:a16="http://schemas.microsoft.com/office/drawing/2014/main" id="{ED158544-3336-A2A1-21F0-93CD34A98F3F}"/>
              </a:ext>
            </a:extLst>
          </p:cNvPr>
          <p:cNvCxnSpPr>
            <a:stCxn id="50" idx="1"/>
          </p:cNvCxnSpPr>
          <p:nvPr/>
        </p:nvCxnSpPr>
        <p:spPr>
          <a:xfrm flipH="1" flipV="1">
            <a:off x="4064710" y="1638300"/>
            <a:ext cx="299814" cy="1752600"/>
          </a:xfrm>
          <a:prstGeom prst="straightConnector1">
            <a:avLst/>
          </a:prstGeom>
          <a:ln w="12700">
            <a:tailEnd type="triangle"/>
          </a:ln>
        </p:spPr>
        <p:style>
          <a:lnRef idx="1">
            <a:schemeClr val="accent1"/>
          </a:lnRef>
          <a:fillRef idx="0">
            <a:schemeClr val="accent1"/>
          </a:fillRef>
          <a:effectRef idx="0">
            <a:schemeClr val="accent1"/>
          </a:effectRef>
          <a:fontRef idx="minor">
            <a:schemeClr val="tx1"/>
          </a:fontRef>
        </p:style>
      </p:cxnSp>
      <p:cxnSp>
        <p:nvCxnSpPr>
          <p:cNvPr id="9" name="直接箭头连接符 8">
            <a:extLst>
              <a:ext uri="{FF2B5EF4-FFF2-40B4-BE49-F238E27FC236}">
                <a16:creationId xmlns:a16="http://schemas.microsoft.com/office/drawing/2014/main" id="{510C4395-29E7-53BD-8296-B06D1BE35306}"/>
              </a:ext>
            </a:extLst>
          </p:cNvPr>
          <p:cNvCxnSpPr>
            <a:stCxn id="50" idx="1"/>
            <a:endCxn id="19" idx="3"/>
          </p:cNvCxnSpPr>
          <p:nvPr/>
        </p:nvCxnSpPr>
        <p:spPr>
          <a:xfrm flipH="1" flipV="1">
            <a:off x="4064711" y="3390216"/>
            <a:ext cx="299813" cy="684"/>
          </a:xfrm>
          <a:prstGeom prst="straightConnector1">
            <a:avLst/>
          </a:prstGeom>
          <a:ln w="12700">
            <a:tailEnd type="triangle"/>
          </a:ln>
        </p:spPr>
        <p:style>
          <a:lnRef idx="1">
            <a:schemeClr val="accent1"/>
          </a:lnRef>
          <a:fillRef idx="0">
            <a:schemeClr val="accent1"/>
          </a:fillRef>
          <a:effectRef idx="0">
            <a:schemeClr val="accent1"/>
          </a:effectRef>
          <a:fontRef idx="minor">
            <a:schemeClr val="tx1"/>
          </a:fontRef>
        </p:style>
      </p:cxnSp>
      <p:cxnSp>
        <p:nvCxnSpPr>
          <p:cNvPr id="26" name="直接箭头连接符 25">
            <a:extLst>
              <a:ext uri="{FF2B5EF4-FFF2-40B4-BE49-F238E27FC236}">
                <a16:creationId xmlns:a16="http://schemas.microsoft.com/office/drawing/2014/main" id="{EE55D01D-D8F6-A327-C102-2D3C55B36E47}"/>
              </a:ext>
            </a:extLst>
          </p:cNvPr>
          <p:cNvCxnSpPr>
            <a:stCxn id="50" idx="1"/>
            <a:endCxn id="22" idx="1"/>
          </p:cNvCxnSpPr>
          <p:nvPr/>
        </p:nvCxnSpPr>
        <p:spPr>
          <a:xfrm flipH="1">
            <a:off x="4064710" y="3390900"/>
            <a:ext cx="299814" cy="1666867"/>
          </a:xfrm>
          <a:prstGeom prst="straightConnector1">
            <a:avLst/>
          </a:prstGeom>
          <a:ln w="12700">
            <a:tailEnd type="triangle"/>
          </a:ln>
        </p:spPr>
        <p:style>
          <a:lnRef idx="1">
            <a:schemeClr val="accent1"/>
          </a:lnRef>
          <a:fillRef idx="0">
            <a:schemeClr val="accent1"/>
          </a:fillRef>
          <a:effectRef idx="0">
            <a:schemeClr val="accent1"/>
          </a:effectRef>
          <a:fontRef idx="minor">
            <a:schemeClr val="tx1"/>
          </a:fontRef>
        </p:style>
      </p:cxnSp>
      <p:cxnSp>
        <p:nvCxnSpPr>
          <p:cNvPr id="27" name="直接箭头连接符 26">
            <a:extLst>
              <a:ext uri="{FF2B5EF4-FFF2-40B4-BE49-F238E27FC236}">
                <a16:creationId xmlns:a16="http://schemas.microsoft.com/office/drawing/2014/main" id="{22420ECF-4CD1-8478-C52D-B6071950B832}"/>
              </a:ext>
            </a:extLst>
          </p:cNvPr>
          <p:cNvCxnSpPr>
            <a:cxnSpLocks/>
          </p:cNvCxnSpPr>
          <p:nvPr/>
        </p:nvCxnSpPr>
        <p:spPr>
          <a:xfrm flipV="1">
            <a:off x="4902910" y="1615440"/>
            <a:ext cx="299814" cy="1752600"/>
          </a:xfrm>
          <a:prstGeom prst="straightConnector1">
            <a:avLst/>
          </a:prstGeom>
          <a:ln w="12700">
            <a:tailEnd type="triangle"/>
          </a:ln>
        </p:spPr>
        <p:style>
          <a:lnRef idx="1">
            <a:schemeClr val="accent1"/>
          </a:lnRef>
          <a:fillRef idx="0">
            <a:schemeClr val="accent1"/>
          </a:fillRef>
          <a:effectRef idx="0">
            <a:schemeClr val="accent1"/>
          </a:effectRef>
          <a:fontRef idx="minor">
            <a:schemeClr val="tx1"/>
          </a:fontRef>
        </p:style>
      </p:cxnSp>
      <p:cxnSp>
        <p:nvCxnSpPr>
          <p:cNvPr id="28" name="直接箭头连接符 27">
            <a:extLst>
              <a:ext uri="{FF2B5EF4-FFF2-40B4-BE49-F238E27FC236}">
                <a16:creationId xmlns:a16="http://schemas.microsoft.com/office/drawing/2014/main" id="{BD14A5B9-DB8B-CF02-A8EC-7B5EA1B06011}"/>
              </a:ext>
            </a:extLst>
          </p:cNvPr>
          <p:cNvCxnSpPr>
            <a:cxnSpLocks/>
          </p:cNvCxnSpPr>
          <p:nvPr/>
        </p:nvCxnSpPr>
        <p:spPr>
          <a:xfrm flipV="1">
            <a:off x="4902911" y="3367356"/>
            <a:ext cx="299813" cy="684"/>
          </a:xfrm>
          <a:prstGeom prst="straightConnector1">
            <a:avLst/>
          </a:prstGeom>
          <a:ln w="12700">
            <a:tailEnd type="triangle"/>
          </a:ln>
        </p:spPr>
        <p:style>
          <a:lnRef idx="1">
            <a:schemeClr val="accent1"/>
          </a:lnRef>
          <a:fillRef idx="0">
            <a:schemeClr val="accent1"/>
          </a:fillRef>
          <a:effectRef idx="0">
            <a:schemeClr val="accent1"/>
          </a:effectRef>
          <a:fontRef idx="minor">
            <a:schemeClr val="tx1"/>
          </a:fontRef>
        </p:style>
      </p:cxnSp>
      <p:cxnSp>
        <p:nvCxnSpPr>
          <p:cNvPr id="29" name="直接箭头连接符 28">
            <a:extLst>
              <a:ext uri="{FF2B5EF4-FFF2-40B4-BE49-F238E27FC236}">
                <a16:creationId xmlns:a16="http://schemas.microsoft.com/office/drawing/2014/main" id="{CA386F03-58F1-F872-81E4-914C7C06335F}"/>
              </a:ext>
            </a:extLst>
          </p:cNvPr>
          <p:cNvCxnSpPr>
            <a:cxnSpLocks/>
          </p:cNvCxnSpPr>
          <p:nvPr/>
        </p:nvCxnSpPr>
        <p:spPr>
          <a:xfrm>
            <a:off x="4902910" y="3368040"/>
            <a:ext cx="299814" cy="1666867"/>
          </a:xfrm>
          <a:prstGeom prst="straightConnector1">
            <a:avLst/>
          </a:prstGeom>
          <a:ln w="12700">
            <a:tailEnd type="triangle"/>
          </a:ln>
        </p:spPr>
        <p:style>
          <a:lnRef idx="1">
            <a:schemeClr val="accent1"/>
          </a:lnRef>
          <a:fillRef idx="0">
            <a:schemeClr val="accent1"/>
          </a:fillRef>
          <a:effectRef idx="0">
            <a:schemeClr val="accent1"/>
          </a:effectRef>
          <a:fontRef idx="minor">
            <a:schemeClr val="tx1"/>
          </a:fontRef>
        </p:style>
      </p:cxnSp>
      <p:pic>
        <p:nvPicPr>
          <p:cNvPr id="6" name="图片 5">
            <a:extLst>
              <a:ext uri="{FF2B5EF4-FFF2-40B4-BE49-F238E27FC236}">
                <a16:creationId xmlns:a16="http://schemas.microsoft.com/office/drawing/2014/main" id="{C86F6DDA-EF46-BCD0-D347-9A0ED686C5C6}"/>
              </a:ext>
            </a:extLst>
          </p:cNvPr>
          <p:cNvPicPr>
            <a:picLocks/>
          </p:cNvPicPr>
          <p:nvPr/>
        </p:nvPicPr>
        <p:blipFill>
          <a:blip r:embed="rId12" cstate="print">
            <a:extLst>
              <a:ext uri="{28A0092B-C50C-407E-A947-70E740481C1C}">
                <a14:useLocalDpi xmlns:a14="http://schemas.microsoft.com/office/drawing/2010/main" val="0"/>
              </a:ext>
            </a:extLst>
          </a:blip>
          <a:srcRect t="9954" b="9954"/>
          <a:stretch/>
        </p:blipFill>
        <p:spPr>
          <a:xfrm>
            <a:off x="8707598" y="2604978"/>
            <a:ext cx="2991221" cy="3195582"/>
          </a:xfrm>
          <a:prstGeom prst="roundRect">
            <a:avLst>
              <a:gd name="adj" fmla="val 3435"/>
            </a:avLst>
          </a:prstGeom>
          <a:effectLst>
            <a:reflection blurRad="6350" stA="41000" endPos="15000" dir="5400000" sy="-100000" algn="bl" rotWithShape="0"/>
          </a:effectLst>
        </p:spPr>
      </p:pic>
      <p:grpSp>
        <p:nvGrpSpPr>
          <p:cNvPr id="8" name="组合 7">
            <a:extLst>
              <a:ext uri="{FF2B5EF4-FFF2-40B4-BE49-F238E27FC236}">
                <a16:creationId xmlns:a16="http://schemas.microsoft.com/office/drawing/2014/main" id="{BF9BEA2B-C8BE-F488-D1EB-45941AD55DE5}"/>
              </a:ext>
            </a:extLst>
          </p:cNvPr>
          <p:cNvGrpSpPr/>
          <p:nvPr/>
        </p:nvGrpSpPr>
        <p:grpSpPr>
          <a:xfrm>
            <a:off x="-1" y="6296628"/>
            <a:ext cx="12191997" cy="561373"/>
            <a:chOff x="-1" y="6296628"/>
            <a:chExt cx="12191997" cy="561373"/>
          </a:xfrm>
        </p:grpSpPr>
        <p:sp>
          <p:nvSpPr>
            <p:cNvPr id="24" name="矩形 23">
              <a:extLst>
                <a:ext uri="{FF2B5EF4-FFF2-40B4-BE49-F238E27FC236}">
                  <a16:creationId xmlns:a16="http://schemas.microsoft.com/office/drawing/2014/main" id="{762BC374-10D0-F217-CFD1-AFC68705B15C}"/>
                </a:ext>
              </a:extLst>
            </p:cNvPr>
            <p:cNvSpPr/>
            <p:nvPr/>
          </p:nvSpPr>
          <p:spPr>
            <a:xfrm>
              <a:off x="-1" y="6296628"/>
              <a:ext cx="12191997" cy="56137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25" name="文本框 24">
              <a:hlinkClick r:id="rId13" action="ppaction://hlinksldjump"/>
              <a:extLst>
                <a:ext uri="{FF2B5EF4-FFF2-40B4-BE49-F238E27FC236}">
                  <a16:creationId xmlns:a16="http://schemas.microsoft.com/office/drawing/2014/main" id="{1BDE5ECF-471E-5482-033D-E8EADC943B68}"/>
                </a:ext>
              </a:extLst>
            </p:cNvPr>
            <p:cNvSpPr txBox="1"/>
            <p:nvPr/>
          </p:nvSpPr>
          <p:spPr>
            <a:xfrm>
              <a:off x="300832" y="6389371"/>
              <a:ext cx="1980000" cy="375888"/>
            </a:xfrm>
            <a:prstGeom prst="rect">
              <a:avLst/>
            </a:prstGeom>
            <a:solidFill>
              <a:schemeClr val="bg1">
                <a:lumMod val="95000"/>
              </a:schemeClr>
            </a:solidFill>
          </p:spPr>
          <p:txBody>
            <a:bodyPr wrap="none" rtlCol="0" anchor="ctr" anchorCtr="1">
              <a:noAutofit/>
            </a:bodyPr>
            <a:lstStyle>
              <a:defPPr>
                <a:defRPr lang="zh-CN"/>
              </a:defPPr>
              <a:lvl1pPr marR="0" lvl="0" indent="0" fontAlgn="auto">
                <a:lnSpc>
                  <a:spcPct val="100000"/>
                </a:lnSpc>
                <a:spcBef>
                  <a:spcPts val="0"/>
                </a:spcBef>
                <a:spcAft>
                  <a:spcPts val="0"/>
                </a:spcAft>
                <a:buClrTx/>
                <a:buSzTx/>
                <a:buFontTx/>
                <a:buNone/>
                <a:defRPr kumimoji="0" sz="1600" b="0" i="0" u="none" strike="noStrike" cap="none" spc="0" normalizeH="0" baseline="0">
                  <a:ln>
                    <a:noFill/>
                  </a:ln>
                  <a:solidFill>
                    <a:srgbClr val="FFFFFF">
                      <a:lumMod val="50000"/>
                    </a:srgbClr>
                  </a:solidFill>
                  <a:effectLst/>
                  <a:uLnTx/>
                  <a:uFillTx/>
                  <a:latin typeface="微软雅黑" panose="020B0503020204020204" pitchFamily="34" charset="-122"/>
                  <a:ea typeface="微软雅黑" panose="020B0503020204020204" pitchFamily="34" charset="-122"/>
                </a:defRPr>
              </a:lvl1pPr>
            </a:lstStyle>
            <a:p>
              <a:r>
                <a:rPr lang="zh-CN" altLang="en-US" sz="1400" b="1" dirty="0">
                  <a:solidFill>
                    <a:srgbClr val="002060"/>
                  </a:solidFill>
                </a:rPr>
                <a:t>研究背景与意义</a:t>
              </a:r>
            </a:p>
          </p:txBody>
        </p:sp>
        <p:sp>
          <p:nvSpPr>
            <p:cNvPr id="30" name="文本框 29">
              <a:hlinkClick r:id="rId14" action="ppaction://hlinksldjump"/>
              <a:extLst>
                <a:ext uri="{FF2B5EF4-FFF2-40B4-BE49-F238E27FC236}">
                  <a16:creationId xmlns:a16="http://schemas.microsoft.com/office/drawing/2014/main" id="{E78BBE22-DB1A-A4D2-A512-B40007A7E4E2}"/>
                </a:ext>
              </a:extLst>
            </p:cNvPr>
            <p:cNvSpPr txBox="1"/>
            <p:nvPr/>
          </p:nvSpPr>
          <p:spPr>
            <a:xfrm>
              <a:off x="3122776" y="6389371"/>
              <a:ext cx="1980000" cy="375888"/>
            </a:xfrm>
            <a:prstGeom prst="rect">
              <a:avLst/>
            </a:prstGeom>
            <a:solidFill>
              <a:schemeClr val="bg1">
                <a:lumMod val="95000"/>
              </a:schemeClr>
            </a:solidFill>
          </p:spPr>
          <p:txBody>
            <a:bodyPr wrap="none" rtlCol="0" anchor="ctr" anchorCtr="1">
              <a:noAutofit/>
            </a:bodyPr>
            <a:lstStyle/>
            <a:p>
              <a:pPr algn="l" defTabSz="914400">
                <a:defRPr/>
              </a:pPr>
              <a:r>
                <a:rPr lang="en-US" altLang="zh-CN" sz="1400" dirty="0">
                  <a:solidFill>
                    <a:srgbClr val="FFFFFF">
                      <a:lumMod val="50000"/>
                    </a:srgbClr>
                  </a:solidFill>
                  <a:latin typeface="微软雅黑" panose="020B0503020204020204" pitchFamily="34" charset="-122"/>
                  <a:ea typeface="微软雅黑" panose="020B0503020204020204" pitchFamily="34" charset="-122"/>
                </a:rPr>
                <a:t>COMSOL</a:t>
              </a:r>
              <a:r>
                <a:rPr lang="zh-CN" altLang="en-US" sz="1400" dirty="0">
                  <a:solidFill>
                    <a:srgbClr val="FFFFFF">
                      <a:lumMod val="50000"/>
                    </a:srgbClr>
                  </a:solidFill>
                  <a:latin typeface="微软雅黑" panose="020B0503020204020204" pitchFamily="34" charset="-122"/>
                  <a:ea typeface="微软雅黑" panose="020B0503020204020204" pitchFamily="34" charset="-122"/>
                </a:rPr>
                <a:t>数值模拟与工况设计</a:t>
              </a:r>
            </a:p>
          </p:txBody>
        </p:sp>
        <p:sp>
          <p:nvSpPr>
            <p:cNvPr id="31" name="文本框 30">
              <a:hlinkClick r:id="rId15" action="ppaction://hlinksldjump"/>
              <a:extLst>
                <a:ext uri="{FF2B5EF4-FFF2-40B4-BE49-F238E27FC236}">
                  <a16:creationId xmlns:a16="http://schemas.microsoft.com/office/drawing/2014/main" id="{6F4C4C12-68EF-8776-AABE-98554A027C36}"/>
                </a:ext>
              </a:extLst>
            </p:cNvPr>
            <p:cNvSpPr txBox="1"/>
            <p:nvPr/>
          </p:nvSpPr>
          <p:spPr>
            <a:xfrm>
              <a:off x="6537509" y="6389371"/>
              <a:ext cx="1980000" cy="375888"/>
            </a:xfrm>
            <a:prstGeom prst="rect">
              <a:avLst/>
            </a:prstGeom>
            <a:solidFill>
              <a:schemeClr val="bg1">
                <a:lumMod val="95000"/>
              </a:schemeClr>
            </a:solidFill>
          </p:spPr>
          <p:txBody>
            <a:bodyPr wrap="none" rtlCol="0" anchor="ctr" anchorCtr="1">
              <a:noAutofit/>
            </a:bodyPr>
            <a:lstStyle/>
            <a:p>
              <a:pPr algn="l" defTabSz="914400">
                <a:defRPr/>
              </a:pPr>
              <a:r>
                <a:rPr lang="zh-CN" altLang="en-US" sz="1400" dirty="0">
                  <a:solidFill>
                    <a:srgbClr val="FFFFFF">
                      <a:lumMod val="50000"/>
                    </a:srgbClr>
                  </a:solidFill>
                  <a:latin typeface="微软雅黑" panose="020B0503020204020204" pitchFamily="34" charset="-122"/>
                  <a:ea typeface="微软雅黑" panose="020B0503020204020204" pitchFamily="34" charset="-122"/>
                </a:rPr>
                <a:t>含冰层几何特征影响规律</a:t>
              </a:r>
            </a:p>
          </p:txBody>
        </p:sp>
        <p:sp>
          <p:nvSpPr>
            <p:cNvPr id="32" name="文本框 31">
              <a:hlinkClick r:id="rId16" action="ppaction://hlinksldjump"/>
              <a:extLst>
                <a:ext uri="{FF2B5EF4-FFF2-40B4-BE49-F238E27FC236}">
                  <a16:creationId xmlns:a16="http://schemas.microsoft.com/office/drawing/2014/main" id="{FD2BD1C4-2CAB-FC90-2204-84F0D698B6BD}"/>
                </a:ext>
              </a:extLst>
            </p:cNvPr>
            <p:cNvSpPr txBox="1"/>
            <p:nvPr/>
          </p:nvSpPr>
          <p:spPr>
            <a:xfrm>
              <a:off x="9696761" y="6389371"/>
              <a:ext cx="1980000" cy="375888"/>
            </a:xfrm>
            <a:prstGeom prst="rect">
              <a:avLst/>
            </a:prstGeom>
            <a:solidFill>
              <a:schemeClr val="bg1">
                <a:lumMod val="95000"/>
              </a:schemeClr>
            </a:solidFill>
          </p:spPr>
          <p:txBody>
            <a:bodyPr wrap="none" rtlCol="0" anchor="ctr" anchorCtr="1">
              <a:noAutofit/>
            </a:bodyPr>
            <a:lstStyle/>
            <a:p>
              <a:pPr defTabSz="914400">
                <a:defRPr/>
              </a:pPr>
              <a:r>
                <a:rPr lang="zh-CN" altLang="en-US" sz="1400" dirty="0">
                  <a:solidFill>
                    <a:srgbClr val="FFFFFF">
                      <a:lumMod val="50000"/>
                    </a:srgbClr>
                  </a:solidFill>
                  <a:latin typeface="微软雅黑" panose="020B0503020204020204" pitchFamily="34" charset="-122"/>
                  <a:ea typeface="微软雅黑" panose="020B0503020204020204" pitchFamily="34" charset="-122"/>
                </a:rPr>
                <a:t>研究总结与展望</a:t>
              </a:r>
            </a:p>
          </p:txBody>
        </p:sp>
        <p:cxnSp>
          <p:nvCxnSpPr>
            <p:cNvPr id="33" name="直接连接符 32">
              <a:extLst>
                <a:ext uri="{FF2B5EF4-FFF2-40B4-BE49-F238E27FC236}">
                  <a16:creationId xmlns:a16="http://schemas.microsoft.com/office/drawing/2014/main" id="{C40584B4-FECC-4E7D-FE93-BF71E8CCE149}"/>
                </a:ext>
              </a:extLst>
            </p:cNvPr>
            <p:cNvCxnSpPr/>
            <p:nvPr/>
          </p:nvCxnSpPr>
          <p:spPr>
            <a:xfrm>
              <a:off x="2336045" y="6415273"/>
              <a:ext cx="0" cy="32409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4" name="直接连接符 33">
              <a:extLst>
                <a:ext uri="{FF2B5EF4-FFF2-40B4-BE49-F238E27FC236}">
                  <a16:creationId xmlns:a16="http://schemas.microsoft.com/office/drawing/2014/main" id="{691F38A9-94A9-B619-4872-0898E27EB7AC}"/>
                </a:ext>
              </a:extLst>
            </p:cNvPr>
            <p:cNvCxnSpPr/>
            <p:nvPr/>
          </p:nvCxnSpPr>
          <p:spPr>
            <a:xfrm>
              <a:off x="5845367" y="6415273"/>
              <a:ext cx="0" cy="32409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5" name="直接连接符 34">
              <a:extLst>
                <a:ext uri="{FF2B5EF4-FFF2-40B4-BE49-F238E27FC236}">
                  <a16:creationId xmlns:a16="http://schemas.microsoft.com/office/drawing/2014/main" id="{A7BB971B-C44C-4C1D-A0F4-FF2063C5F32A}"/>
                </a:ext>
              </a:extLst>
            </p:cNvPr>
            <p:cNvCxnSpPr/>
            <p:nvPr/>
          </p:nvCxnSpPr>
          <p:spPr>
            <a:xfrm>
              <a:off x="9413739" y="6415273"/>
              <a:ext cx="0" cy="32409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36" name="组合 35">
              <a:extLst>
                <a:ext uri="{FF2B5EF4-FFF2-40B4-BE49-F238E27FC236}">
                  <a16:creationId xmlns:a16="http://schemas.microsoft.com/office/drawing/2014/main" id="{FDB66041-D6EF-3C38-4183-F9EA6EBA949F}"/>
                </a:ext>
              </a:extLst>
            </p:cNvPr>
            <p:cNvGrpSpPr/>
            <p:nvPr/>
          </p:nvGrpSpPr>
          <p:grpSpPr>
            <a:xfrm>
              <a:off x="1194395" y="6296629"/>
              <a:ext cx="167640" cy="561372"/>
              <a:chOff x="8760368" y="6248400"/>
              <a:chExt cx="167640" cy="506730"/>
            </a:xfrm>
          </p:grpSpPr>
          <p:sp>
            <p:nvSpPr>
              <p:cNvPr id="37" name="等腰三角形 36">
                <a:extLst>
                  <a:ext uri="{FF2B5EF4-FFF2-40B4-BE49-F238E27FC236}">
                    <a16:creationId xmlns:a16="http://schemas.microsoft.com/office/drawing/2014/main" id="{7B18F022-C189-A50E-DE28-0D01FB444D80}"/>
                  </a:ext>
                </a:extLst>
              </p:cNvPr>
              <p:cNvSpPr/>
              <p:nvPr/>
            </p:nvSpPr>
            <p:spPr>
              <a:xfrm flipV="1">
                <a:off x="8760368" y="6248400"/>
                <a:ext cx="167640" cy="60960"/>
              </a:xfrm>
              <a:prstGeom prst="triangle">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等腰三角形 37">
                <a:extLst>
                  <a:ext uri="{FF2B5EF4-FFF2-40B4-BE49-F238E27FC236}">
                    <a16:creationId xmlns:a16="http://schemas.microsoft.com/office/drawing/2014/main" id="{523EF853-6467-E4CE-C4C2-3D663BEB11EA}"/>
                  </a:ext>
                </a:extLst>
              </p:cNvPr>
              <p:cNvSpPr/>
              <p:nvPr/>
            </p:nvSpPr>
            <p:spPr>
              <a:xfrm>
                <a:off x="8760368" y="6694170"/>
                <a:ext cx="167640" cy="60960"/>
              </a:xfrm>
              <a:prstGeom prst="triangle">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Tree>
    <p:custDataLst>
      <p:tags r:id="rId1"/>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powerpoint template design by DAJU_PPT正版来源小红书大橘PPT微信DAJU_PPT请勿抄袭搬运！盗版必究！"/>
          <p:cNvSpPr txBox="1"/>
          <p:nvPr/>
        </p:nvSpPr>
        <p:spPr>
          <a:xfrm>
            <a:off x="657372" y="280712"/>
            <a:ext cx="5254128" cy="400110"/>
          </a:xfrm>
          <a:prstGeom prst="rect">
            <a:avLst/>
          </a:prstGeom>
          <a:noFill/>
        </p:spPr>
        <p:txBody>
          <a:bodyPr wrap="square" rtlCol="0">
            <a:spAutoFit/>
          </a:bodyPr>
          <a:lstStyle/>
          <a:p>
            <a:pPr defTabSz="914400">
              <a:defRPr/>
            </a:pPr>
            <a:r>
              <a:rPr lang="zh-CN" altLang="en-US" sz="2000" b="1" spc="300" dirty="0">
                <a:solidFill>
                  <a:srgbClr val="002060"/>
                </a:solidFill>
                <a:latin typeface="微软雅黑" panose="020B0503020204020204" pitchFamily="34" charset="-122"/>
                <a:ea typeface="微软雅黑" panose="020B0503020204020204" pitchFamily="34" charset="-122"/>
              </a:rPr>
              <a:t>研究背景与意义</a:t>
            </a:r>
          </a:p>
        </p:txBody>
      </p:sp>
      <p:cxnSp>
        <p:nvCxnSpPr>
          <p:cNvPr id="21" name="powerpoint template design by DAJU_PPT正版来源小红书大橘PPT微信DAJU_PPT请勿抄袭搬运！盗版必究！"/>
          <p:cNvCxnSpPr/>
          <p:nvPr/>
        </p:nvCxnSpPr>
        <p:spPr>
          <a:xfrm>
            <a:off x="0" y="770500"/>
            <a:ext cx="12191998"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26" name="powerpoint template design by DAJU_PPT正版来源小红书大橘PPT微信DAJU_PPT请勿抄袭搬运！盗版必究！"/>
          <p:cNvSpPr/>
          <p:nvPr/>
        </p:nvSpPr>
        <p:spPr>
          <a:xfrm>
            <a:off x="2934824" y="2300176"/>
            <a:ext cx="8403736" cy="461665"/>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400" kern="0" dirty="0">
                <a:cs typeface="+mn-ea"/>
                <a:sym typeface="+mn-lt"/>
              </a:rPr>
              <a:t>软弱夹层厚度变化如何影响应力波传播范围与能量空间分布？</a:t>
            </a:r>
          </a:p>
        </p:txBody>
      </p:sp>
      <p:sp>
        <p:nvSpPr>
          <p:cNvPr id="28" name="powerpoint template design by DAJU_PPT正版来源小红书大橘PPT微信DAJU_PPT请勿抄袭搬运！盗版必究！"/>
          <p:cNvSpPr txBox="1"/>
          <p:nvPr/>
        </p:nvSpPr>
        <p:spPr>
          <a:xfrm>
            <a:off x="2174250" y="2241280"/>
            <a:ext cx="665567" cy="584775"/>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3200" dirty="0">
                <a:solidFill>
                  <a:schemeClr val="accent1"/>
                </a:solidFill>
                <a:cs typeface="+mn-ea"/>
                <a:sym typeface="+mn-lt"/>
              </a:rPr>
              <a:t>01</a:t>
            </a:r>
            <a:endParaRPr lang="zh-CN" altLang="en-US" sz="3200" dirty="0">
              <a:solidFill>
                <a:schemeClr val="accent1"/>
              </a:solidFill>
              <a:cs typeface="+mn-ea"/>
              <a:sym typeface="+mn-lt"/>
            </a:endParaRPr>
          </a:p>
        </p:txBody>
      </p:sp>
      <p:cxnSp>
        <p:nvCxnSpPr>
          <p:cNvPr id="29" name="powerpoint template design by DAJU_PPT正版来源小红书大橘PPT微信DAJU_PPT请勿抄袭搬运！盗版必究！"/>
          <p:cNvCxnSpPr/>
          <p:nvPr/>
        </p:nvCxnSpPr>
        <p:spPr>
          <a:xfrm>
            <a:off x="2820446" y="2179284"/>
            <a:ext cx="0" cy="73152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30" name="powerpoint template design by DAJU_PPT正版来源小红书大橘PPT微信DAJU_PPT请勿抄袭搬运！盗版必究！"/>
          <p:cNvSpPr/>
          <p:nvPr/>
        </p:nvSpPr>
        <p:spPr>
          <a:xfrm>
            <a:off x="2934825" y="3834721"/>
            <a:ext cx="8186857" cy="461665"/>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400" kern="0" dirty="0">
                <a:cs typeface="+mn-ea"/>
                <a:sym typeface="+mn-lt"/>
              </a:rPr>
              <a:t>软弱夹层倾角变化如何控制爆破动力响应的优势传播方向？</a:t>
            </a:r>
          </a:p>
        </p:txBody>
      </p:sp>
      <p:sp>
        <p:nvSpPr>
          <p:cNvPr id="32" name="powerpoint template design by DAJU_PPT正版来源小红书大橘PPT微信DAJU_PPT请勿抄袭搬运！盗版必究！"/>
          <p:cNvSpPr txBox="1"/>
          <p:nvPr/>
        </p:nvSpPr>
        <p:spPr>
          <a:xfrm>
            <a:off x="2174250" y="3814308"/>
            <a:ext cx="665567" cy="584775"/>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3200">
                <a:solidFill>
                  <a:schemeClr val="accent2"/>
                </a:solidFill>
                <a:cs typeface="+mn-ea"/>
                <a:sym typeface="+mn-lt"/>
              </a:rPr>
              <a:t>02</a:t>
            </a:r>
            <a:endParaRPr lang="zh-CN" altLang="en-US" sz="3200">
              <a:solidFill>
                <a:schemeClr val="accent2"/>
              </a:solidFill>
              <a:cs typeface="+mn-ea"/>
              <a:sym typeface="+mn-lt"/>
            </a:endParaRPr>
          </a:p>
        </p:txBody>
      </p:sp>
      <p:cxnSp>
        <p:nvCxnSpPr>
          <p:cNvPr id="33" name="powerpoint template design by DAJU_PPT正版来源小红书大橘PPT微信DAJU_PPT请勿抄袭搬运！盗版必究！"/>
          <p:cNvCxnSpPr/>
          <p:nvPr/>
        </p:nvCxnSpPr>
        <p:spPr>
          <a:xfrm>
            <a:off x="2820446" y="3752311"/>
            <a:ext cx="0" cy="73152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a:off x="0" y="770500"/>
            <a:ext cx="12191998"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nvGrpSpPr>
          <p:cNvPr id="43" name="组合 42"/>
          <p:cNvGrpSpPr/>
          <p:nvPr/>
        </p:nvGrpSpPr>
        <p:grpSpPr>
          <a:xfrm>
            <a:off x="116064" y="102193"/>
            <a:ext cx="541309" cy="599859"/>
            <a:chOff x="116063" y="102193"/>
            <a:chExt cx="541309" cy="599859"/>
          </a:xfrm>
        </p:grpSpPr>
        <p:sp>
          <p:nvSpPr>
            <p:cNvPr id="44" name="矩形: 圆角 43"/>
            <p:cNvSpPr/>
            <p:nvPr/>
          </p:nvSpPr>
          <p:spPr>
            <a:xfrm>
              <a:off x="349506" y="492924"/>
              <a:ext cx="209128" cy="209128"/>
            </a:xfrm>
            <a:prstGeom prst="roundRect">
              <a:avLst>
                <a:gd name="adj" fmla="val 19200"/>
              </a:avLst>
            </a:prstGeom>
            <a:solidFill>
              <a:schemeClr val="accent2">
                <a:alpha val="58000"/>
              </a:schemeClr>
            </a:solidFill>
            <a:ln w="6350" cap="flat" cmpd="sng" algn="ctr">
              <a:solidFill>
                <a:schemeClr val="accent2"/>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矩形: 圆角 44"/>
            <p:cNvSpPr/>
            <p:nvPr/>
          </p:nvSpPr>
          <p:spPr>
            <a:xfrm>
              <a:off x="116063" y="204280"/>
              <a:ext cx="338007" cy="338007"/>
            </a:xfrm>
            <a:prstGeom prst="roundRect">
              <a:avLst>
                <a:gd name="adj" fmla="val 19200"/>
              </a:avLst>
            </a:prstGeom>
            <a:solidFill>
              <a:srgbClr val="002060">
                <a:alpha val="70000"/>
              </a:srgbClr>
            </a:solidFill>
            <a:ln w="6350" cap="flat" cmpd="sng" algn="ctr">
              <a:solidFill>
                <a:srgbClr val="002060"/>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矩形: 圆角 45"/>
            <p:cNvSpPr/>
            <p:nvPr/>
          </p:nvSpPr>
          <p:spPr>
            <a:xfrm>
              <a:off x="528549" y="102193"/>
              <a:ext cx="128823" cy="128823"/>
            </a:xfrm>
            <a:prstGeom prst="roundRect">
              <a:avLst>
                <a:gd name="adj" fmla="val 19200"/>
              </a:avLst>
            </a:prstGeom>
            <a:solidFill>
              <a:schemeClr val="accent2">
                <a:alpha val="23000"/>
              </a:schemeClr>
            </a:solidFill>
            <a:ln w="6350" cap="flat" cmpd="sng" algn="ctr">
              <a:solidFill>
                <a:schemeClr val="accent2">
                  <a:alpha val="62000"/>
                </a:schemeClr>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pic>
        <p:nvPicPr>
          <p:cNvPr id="2" name="Picture 2"/>
          <p:cNvPicPr/>
          <p:nvPr/>
        </p:nvPicPr>
        <p:blipFill rotWithShape="1">
          <a:blip r:embed="rId3"/>
          <a:srcRect t="30509" b="30509"/>
          <a:stretch>
            <a:fillRect/>
          </a:stretch>
        </p:blipFill>
        <p:spPr>
          <a:xfrm>
            <a:off x="10262940" y="22372"/>
            <a:ext cx="1634867" cy="400101"/>
          </a:xfrm>
          <a:prstGeom prst="rect">
            <a:avLst/>
          </a:prstGeom>
        </p:spPr>
      </p:pic>
      <p:pic>
        <p:nvPicPr>
          <p:cNvPr id="3" name="Picture Placeholder 24"/>
          <p:cNvPicPr>
            <a:picLocks noGrp="1" noChangeAspect="1"/>
          </p:cNvPicPr>
          <p:nvPr/>
        </p:nvPicPr>
        <p:blipFill rotWithShape="1">
          <a:blip r:embed="rId4" cstate="print">
            <a:extLst>
              <a:ext uri="{28A0092B-C50C-407E-A947-70E740481C1C}">
                <a14:useLocalDpi xmlns:a14="http://schemas.microsoft.com/office/drawing/2010/main" val="0"/>
              </a:ext>
            </a:extLst>
          </a:blip>
          <a:srcRect l="-5450" t="-91582" r="-7334" b="-89301"/>
          <a:stretch>
            <a:fillRect/>
          </a:stretch>
        </p:blipFill>
        <p:spPr>
          <a:xfrm>
            <a:off x="10262940" y="322788"/>
            <a:ext cx="1966301" cy="447712"/>
          </a:xfrm>
          <a:prstGeom prst="rect">
            <a:avLst/>
          </a:prstGeom>
        </p:spPr>
      </p:pic>
      <p:sp>
        <p:nvSpPr>
          <p:cNvPr id="4" name="powerpoint template design by DAJU_PPT正版来源小红书大橘PPT微信DAJU_PPT请勿抄袭搬运！盗版必究！">
            <a:extLst>
              <a:ext uri="{FF2B5EF4-FFF2-40B4-BE49-F238E27FC236}">
                <a16:creationId xmlns:a16="http://schemas.microsoft.com/office/drawing/2014/main" id="{B29B4E50-1F65-3338-61DD-1822750F324B}"/>
              </a:ext>
            </a:extLst>
          </p:cNvPr>
          <p:cNvSpPr/>
          <p:nvPr/>
        </p:nvSpPr>
        <p:spPr>
          <a:xfrm>
            <a:off x="2686548" y="1675743"/>
            <a:ext cx="6818904" cy="461665"/>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400" b="1" kern="0" dirty="0">
                <a:cs typeface="+mn-ea"/>
                <a:sym typeface="+mn-lt"/>
              </a:rPr>
              <a:t>厚度效应</a:t>
            </a:r>
          </a:p>
        </p:txBody>
      </p:sp>
      <p:sp>
        <p:nvSpPr>
          <p:cNvPr id="5" name="powerpoint template design by DAJU_PPT正版来源小红书大橘PPT微信DAJU_PPT请勿抄袭搬运！盗版必究！">
            <a:extLst>
              <a:ext uri="{FF2B5EF4-FFF2-40B4-BE49-F238E27FC236}">
                <a16:creationId xmlns:a16="http://schemas.microsoft.com/office/drawing/2014/main" id="{056CCA72-1E62-2DDB-890A-2E45D6B93290}"/>
              </a:ext>
            </a:extLst>
          </p:cNvPr>
          <p:cNvSpPr/>
          <p:nvPr/>
        </p:nvSpPr>
        <p:spPr>
          <a:xfrm>
            <a:off x="2686548" y="3238726"/>
            <a:ext cx="6818904" cy="461665"/>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400" b="1" kern="0" dirty="0">
                <a:cs typeface="+mn-ea"/>
                <a:sym typeface="+mn-lt"/>
              </a:rPr>
              <a:t>倾角效应</a:t>
            </a:r>
          </a:p>
        </p:txBody>
      </p:sp>
      <p:grpSp>
        <p:nvGrpSpPr>
          <p:cNvPr id="6" name="组合 5">
            <a:extLst>
              <a:ext uri="{FF2B5EF4-FFF2-40B4-BE49-F238E27FC236}">
                <a16:creationId xmlns:a16="http://schemas.microsoft.com/office/drawing/2014/main" id="{2235B267-06D6-BCF7-6DAD-C80107C31383}"/>
              </a:ext>
            </a:extLst>
          </p:cNvPr>
          <p:cNvGrpSpPr/>
          <p:nvPr/>
        </p:nvGrpSpPr>
        <p:grpSpPr>
          <a:xfrm>
            <a:off x="-1" y="6296628"/>
            <a:ext cx="12191997" cy="561373"/>
            <a:chOff x="-1" y="6296628"/>
            <a:chExt cx="12191997" cy="561373"/>
          </a:xfrm>
        </p:grpSpPr>
        <p:sp>
          <p:nvSpPr>
            <p:cNvPr id="7" name="矩形 6">
              <a:extLst>
                <a:ext uri="{FF2B5EF4-FFF2-40B4-BE49-F238E27FC236}">
                  <a16:creationId xmlns:a16="http://schemas.microsoft.com/office/drawing/2014/main" id="{8AD9109A-8E9E-94F8-B001-2F541B726CD3}"/>
                </a:ext>
              </a:extLst>
            </p:cNvPr>
            <p:cNvSpPr/>
            <p:nvPr/>
          </p:nvSpPr>
          <p:spPr>
            <a:xfrm>
              <a:off x="-1" y="6296628"/>
              <a:ext cx="12191997" cy="56137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8" name="文本框 7">
              <a:hlinkClick r:id="rId5" action="ppaction://hlinksldjump"/>
              <a:extLst>
                <a:ext uri="{FF2B5EF4-FFF2-40B4-BE49-F238E27FC236}">
                  <a16:creationId xmlns:a16="http://schemas.microsoft.com/office/drawing/2014/main" id="{CA2CE7C7-BB87-63B1-116C-B8FD38641434}"/>
                </a:ext>
              </a:extLst>
            </p:cNvPr>
            <p:cNvSpPr txBox="1"/>
            <p:nvPr/>
          </p:nvSpPr>
          <p:spPr>
            <a:xfrm>
              <a:off x="300832" y="6389371"/>
              <a:ext cx="1980000" cy="375888"/>
            </a:xfrm>
            <a:prstGeom prst="rect">
              <a:avLst/>
            </a:prstGeom>
            <a:solidFill>
              <a:schemeClr val="bg1">
                <a:lumMod val="95000"/>
              </a:schemeClr>
            </a:solidFill>
          </p:spPr>
          <p:txBody>
            <a:bodyPr wrap="none" rtlCol="0" anchor="ctr" anchorCtr="1">
              <a:noAutofit/>
            </a:bodyPr>
            <a:lstStyle>
              <a:defPPr>
                <a:defRPr lang="zh-CN"/>
              </a:defPPr>
              <a:lvl1pPr marR="0" lvl="0" indent="0" fontAlgn="auto">
                <a:lnSpc>
                  <a:spcPct val="100000"/>
                </a:lnSpc>
                <a:spcBef>
                  <a:spcPts val="0"/>
                </a:spcBef>
                <a:spcAft>
                  <a:spcPts val="0"/>
                </a:spcAft>
                <a:buClrTx/>
                <a:buSzTx/>
                <a:buFontTx/>
                <a:buNone/>
                <a:defRPr kumimoji="0" sz="1600" b="0" i="0" u="none" strike="noStrike" cap="none" spc="0" normalizeH="0" baseline="0">
                  <a:ln>
                    <a:noFill/>
                  </a:ln>
                  <a:solidFill>
                    <a:srgbClr val="FFFFFF">
                      <a:lumMod val="50000"/>
                    </a:srgbClr>
                  </a:solidFill>
                  <a:effectLst/>
                  <a:uLnTx/>
                  <a:uFillTx/>
                  <a:latin typeface="微软雅黑" panose="020B0503020204020204" pitchFamily="34" charset="-122"/>
                  <a:ea typeface="微软雅黑" panose="020B0503020204020204" pitchFamily="34" charset="-122"/>
                </a:defRPr>
              </a:lvl1pPr>
            </a:lstStyle>
            <a:p>
              <a:r>
                <a:rPr lang="zh-CN" altLang="en-US" sz="1400" b="1" dirty="0">
                  <a:solidFill>
                    <a:srgbClr val="002060"/>
                  </a:solidFill>
                </a:rPr>
                <a:t>研究背景与意义</a:t>
              </a:r>
            </a:p>
          </p:txBody>
        </p:sp>
        <p:sp>
          <p:nvSpPr>
            <p:cNvPr id="9" name="文本框 8">
              <a:hlinkClick r:id="rId6" action="ppaction://hlinksldjump"/>
              <a:extLst>
                <a:ext uri="{FF2B5EF4-FFF2-40B4-BE49-F238E27FC236}">
                  <a16:creationId xmlns:a16="http://schemas.microsoft.com/office/drawing/2014/main" id="{F1004364-27A1-7BAB-1B4D-748951CD7427}"/>
                </a:ext>
              </a:extLst>
            </p:cNvPr>
            <p:cNvSpPr txBox="1"/>
            <p:nvPr/>
          </p:nvSpPr>
          <p:spPr>
            <a:xfrm>
              <a:off x="3122776" y="6389371"/>
              <a:ext cx="1980000" cy="375888"/>
            </a:xfrm>
            <a:prstGeom prst="rect">
              <a:avLst/>
            </a:prstGeom>
            <a:solidFill>
              <a:schemeClr val="bg1">
                <a:lumMod val="95000"/>
              </a:schemeClr>
            </a:solidFill>
          </p:spPr>
          <p:txBody>
            <a:bodyPr wrap="none" rtlCol="0" anchor="ctr" anchorCtr="1">
              <a:noAutofit/>
            </a:bodyPr>
            <a:lstStyle/>
            <a:p>
              <a:pPr algn="l" defTabSz="914400">
                <a:defRPr/>
              </a:pPr>
              <a:r>
                <a:rPr lang="en-US" altLang="zh-CN" sz="1400" dirty="0">
                  <a:solidFill>
                    <a:srgbClr val="FFFFFF">
                      <a:lumMod val="50000"/>
                    </a:srgbClr>
                  </a:solidFill>
                  <a:latin typeface="微软雅黑" panose="020B0503020204020204" pitchFamily="34" charset="-122"/>
                  <a:ea typeface="微软雅黑" panose="020B0503020204020204" pitchFamily="34" charset="-122"/>
                </a:rPr>
                <a:t>COMSOL</a:t>
              </a:r>
              <a:r>
                <a:rPr lang="zh-CN" altLang="en-US" sz="1400" dirty="0">
                  <a:solidFill>
                    <a:srgbClr val="FFFFFF">
                      <a:lumMod val="50000"/>
                    </a:srgbClr>
                  </a:solidFill>
                  <a:latin typeface="微软雅黑" panose="020B0503020204020204" pitchFamily="34" charset="-122"/>
                  <a:ea typeface="微软雅黑" panose="020B0503020204020204" pitchFamily="34" charset="-122"/>
                </a:rPr>
                <a:t>数值模拟与工况设计</a:t>
              </a:r>
            </a:p>
          </p:txBody>
        </p:sp>
        <p:sp>
          <p:nvSpPr>
            <p:cNvPr id="10" name="文本框 9">
              <a:hlinkClick r:id="rId7" action="ppaction://hlinksldjump"/>
              <a:extLst>
                <a:ext uri="{FF2B5EF4-FFF2-40B4-BE49-F238E27FC236}">
                  <a16:creationId xmlns:a16="http://schemas.microsoft.com/office/drawing/2014/main" id="{4EBE2F74-CF3B-F5C8-5EFE-B7D32DD92563}"/>
                </a:ext>
              </a:extLst>
            </p:cNvPr>
            <p:cNvSpPr txBox="1"/>
            <p:nvPr/>
          </p:nvSpPr>
          <p:spPr>
            <a:xfrm>
              <a:off x="6537509" y="6389371"/>
              <a:ext cx="1980000" cy="375888"/>
            </a:xfrm>
            <a:prstGeom prst="rect">
              <a:avLst/>
            </a:prstGeom>
            <a:solidFill>
              <a:schemeClr val="bg1">
                <a:lumMod val="95000"/>
              </a:schemeClr>
            </a:solidFill>
          </p:spPr>
          <p:txBody>
            <a:bodyPr wrap="none" rtlCol="0" anchor="ctr" anchorCtr="1">
              <a:noAutofit/>
            </a:bodyPr>
            <a:lstStyle/>
            <a:p>
              <a:pPr algn="l" defTabSz="914400">
                <a:defRPr/>
              </a:pPr>
              <a:r>
                <a:rPr lang="zh-CN" altLang="en-US" sz="1400" dirty="0">
                  <a:solidFill>
                    <a:srgbClr val="FFFFFF">
                      <a:lumMod val="50000"/>
                    </a:srgbClr>
                  </a:solidFill>
                  <a:latin typeface="微软雅黑" panose="020B0503020204020204" pitchFamily="34" charset="-122"/>
                  <a:ea typeface="微软雅黑" panose="020B0503020204020204" pitchFamily="34" charset="-122"/>
                </a:rPr>
                <a:t>含冰层几何特征影响规律</a:t>
              </a:r>
            </a:p>
          </p:txBody>
        </p:sp>
        <p:sp>
          <p:nvSpPr>
            <p:cNvPr id="11" name="文本框 10">
              <a:hlinkClick r:id="rId8" action="ppaction://hlinksldjump"/>
              <a:extLst>
                <a:ext uri="{FF2B5EF4-FFF2-40B4-BE49-F238E27FC236}">
                  <a16:creationId xmlns:a16="http://schemas.microsoft.com/office/drawing/2014/main" id="{CD728D3C-E777-14B0-3497-2FCCAC984F04}"/>
                </a:ext>
              </a:extLst>
            </p:cNvPr>
            <p:cNvSpPr txBox="1"/>
            <p:nvPr/>
          </p:nvSpPr>
          <p:spPr>
            <a:xfrm>
              <a:off x="9696761" y="6389371"/>
              <a:ext cx="1980000" cy="375888"/>
            </a:xfrm>
            <a:prstGeom prst="rect">
              <a:avLst/>
            </a:prstGeom>
            <a:solidFill>
              <a:schemeClr val="bg1">
                <a:lumMod val="95000"/>
              </a:schemeClr>
            </a:solidFill>
          </p:spPr>
          <p:txBody>
            <a:bodyPr wrap="none" rtlCol="0" anchor="ctr" anchorCtr="1">
              <a:noAutofit/>
            </a:bodyPr>
            <a:lstStyle/>
            <a:p>
              <a:pPr defTabSz="914400">
                <a:defRPr/>
              </a:pPr>
              <a:r>
                <a:rPr lang="zh-CN" altLang="en-US" sz="1400" dirty="0">
                  <a:solidFill>
                    <a:srgbClr val="FFFFFF">
                      <a:lumMod val="50000"/>
                    </a:srgbClr>
                  </a:solidFill>
                  <a:latin typeface="微软雅黑" panose="020B0503020204020204" pitchFamily="34" charset="-122"/>
                  <a:ea typeface="微软雅黑" panose="020B0503020204020204" pitchFamily="34" charset="-122"/>
                </a:rPr>
                <a:t>研究总结与展望</a:t>
              </a:r>
            </a:p>
          </p:txBody>
        </p:sp>
        <p:cxnSp>
          <p:nvCxnSpPr>
            <p:cNvPr id="12" name="直接连接符 11">
              <a:extLst>
                <a:ext uri="{FF2B5EF4-FFF2-40B4-BE49-F238E27FC236}">
                  <a16:creationId xmlns:a16="http://schemas.microsoft.com/office/drawing/2014/main" id="{68859930-03A6-622B-5D0F-90C9AEED06F5}"/>
                </a:ext>
              </a:extLst>
            </p:cNvPr>
            <p:cNvCxnSpPr/>
            <p:nvPr/>
          </p:nvCxnSpPr>
          <p:spPr>
            <a:xfrm>
              <a:off x="2336045" y="6415273"/>
              <a:ext cx="0" cy="32409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a:extLst>
                <a:ext uri="{FF2B5EF4-FFF2-40B4-BE49-F238E27FC236}">
                  <a16:creationId xmlns:a16="http://schemas.microsoft.com/office/drawing/2014/main" id="{A3D2D359-0349-1C7F-1D5F-FB0819D63E71}"/>
                </a:ext>
              </a:extLst>
            </p:cNvPr>
            <p:cNvCxnSpPr/>
            <p:nvPr/>
          </p:nvCxnSpPr>
          <p:spPr>
            <a:xfrm>
              <a:off x="5845367" y="6415273"/>
              <a:ext cx="0" cy="32409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a:extLst>
                <a:ext uri="{FF2B5EF4-FFF2-40B4-BE49-F238E27FC236}">
                  <a16:creationId xmlns:a16="http://schemas.microsoft.com/office/drawing/2014/main" id="{ECE14A60-9D15-0F32-B55A-4A7BFF68782E}"/>
                </a:ext>
              </a:extLst>
            </p:cNvPr>
            <p:cNvCxnSpPr/>
            <p:nvPr/>
          </p:nvCxnSpPr>
          <p:spPr>
            <a:xfrm>
              <a:off x="9413739" y="6415273"/>
              <a:ext cx="0" cy="32409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16" name="组合 15">
              <a:extLst>
                <a:ext uri="{FF2B5EF4-FFF2-40B4-BE49-F238E27FC236}">
                  <a16:creationId xmlns:a16="http://schemas.microsoft.com/office/drawing/2014/main" id="{7986FB45-1A88-7AEB-88AE-7E4B9D6FD9CC}"/>
                </a:ext>
              </a:extLst>
            </p:cNvPr>
            <p:cNvGrpSpPr/>
            <p:nvPr/>
          </p:nvGrpSpPr>
          <p:grpSpPr>
            <a:xfrm>
              <a:off x="1194395" y="6296629"/>
              <a:ext cx="167640" cy="561372"/>
              <a:chOff x="8760368" y="6248400"/>
              <a:chExt cx="167640" cy="506730"/>
            </a:xfrm>
          </p:grpSpPr>
          <p:sp>
            <p:nvSpPr>
              <p:cNvPr id="17" name="等腰三角形 16">
                <a:extLst>
                  <a:ext uri="{FF2B5EF4-FFF2-40B4-BE49-F238E27FC236}">
                    <a16:creationId xmlns:a16="http://schemas.microsoft.com/office/drawing/2014/main" id="{9AF916AD-71E8-3778-7781-44B97E3EC63A}"/>
                  </a:ext>
                </a:extLst>
              </p:cNvPr>
              <p:cNvSpPr/>
              <p:nvPr/>
            </p:nvSpPr>
            <p:spPr>
              <a:xfrm flipV="1">
                <a:off x="8760368" y="6248400"/>
                <a:ext cx="167640" cy="60960"/>
              </a:xfrm>
              <a:prstGeom prst="triangle">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等腰三角形 17">
                <a:extLst>
                  <a:ext uri="{FF2B5EF4-FFF2-40B4-BE49-F238E27FC236}">
                    <a16:creationId xmlns:a16="http://schemas.microsoft.com/office/drawing/2014/main" id="{4C2E97AE-4B53-23AF-4C9A-091D46133CF2}"/>
                  </a:ext>
                </a:extLst>
              </p:cNvPr>
              <p:cNvSpPr/>
              <p:nvPr/>
            </p:nvSpPr>
            <p:spPr>
              <a:xfrm>
                <a:off x="8760368" y="6694170"/>
                <a:ext cx="167640" cy="60960"/>
              </a:xfrm>
              <a:prstGeom prst="triangle">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powerpoint template design by DAJU_PPT正版来源小红书大橘PPT微信DAJU_PPT请勿抄袭搬运！盗版必究！-1"/>
          <p:cNvSpPr/>
          <p:nvPr/>
        </p:nvSpPr>
        <p:spPr>
          <a:xfrm>
            <a:off x="0" y="0"/>
            <a:ext cx="12192000" cy="4890304"/>
          </a:xfrm>
          <a:custGeom>
            <a:avLst/>
            <a:gdLst>
              <a:gd name="connsiteX0" fmla="*/ 0 w 12192000"/>
              <a:gd name="connsiteY0" fmla="*/ 0 h 4441426"/>
              <a:gd name="connsiteX1" fmla="*/ 12192000 w 12192000"/>
              <a:gd name="connsiteY1" fmla="*/ 0 h 4441426"/>
              <a:gd name="connsiteX2" fmla="*/ 12192000 w 12192000"/>
              <a:gd name="connsiteY2" fmla="*/ 3166186 h 4441426"/>
              <a:gd name="connsiteX3" fmla="*/ 12085722 w 12192000"/>
              <a:gd name="connsiteY3" fmla="*/ 3224451 h 4441426"/>
              <a:gd name="connsiteX4" fmla="*/ 6096000 w 12192000"/>
              <a:gd name="connsiteY4" fmla="*/ 4441426 h 4441426"/>
              <a:gd name="connsiteX5" fmla="*/ 106278 w 12192000"/>
              <a:gd name="connsiteY5" fmla="*/ 3224451 h 4441426"/>
              <a:gd name="connsiteX6" fmla="*/ 0 w 12192000"/>
              <a:gd name="connsiteY6" fmla="*/ 3166186 h 4441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4441426">
                <a:moveTo>
                  <a:pt x="0" y="0"/>
                </a:moveTo>
                <a:lnTo>
                  <a:pt x="12192000" y="0"/>
                </a:lnTo>
                <a:lnTo>
                  <a:pt x="12192000" y="3166186"/>
                </a:lnTo>
                <a:lnTo>
                  <a:pt x="12085722" y="3224451"/>
                </a:lnTo>
                <a:cubicBezTo>
                  <a:pt x="10662013" y="3967689"/>
                  <a:pt x="8507419" y="4441426"/>
                  <a:pt x="6096000" y="4441426"/>
                </a:cubicBezTo>
                <a:cubicBezTo>
                  <a:pt x="3684581" y="4441426"/>
                  <a:pt x="1529987" y="3967689"/>
                  <a:pt x="106278" y="3224451"/>
                </a:cubicBezTo>
                <a:lnTo>
                  <a:pt x="0" y="3166186"/>
                </a:lnTo>
                <a:close/>
              </a:path>
            </a:pathLst>
          </a:custGeom>
          <a:solidFill>
            <a:schemeClr val="accent2">
              <a:lumMod val="60000"/>
              <a:lumOff val="4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powerpoint template design by DAJU_PPT正版来源小红书大橘PPT微信DAJU_PPT请勿抄袭搬运！盗版必究！-2"/>
          <p:cNvSpPr/>
          <p:nvPr/>
        </p:nvSpPr>
        <p:spPr>
          <a:xfrm>
            <a:off x="0" y="5"/>
            <a:ext cx="12192000" cy="4691057"/>
          </a:xfrm>
          <a:custGeom>
            <a:avLst/>
            <a:gdLst>
              <a:gd name="connsiteX0" fmla="*/ 0 w 12192000"/>
              <a:gd name="connsiteY0" fmla="*/ 0 h 4260468"/>
              <a:gd name="connsiteX1" fmla="*/ 12192000 w 12192000"/>
              <a:gd name="connsiteY1" fmla="*/ 0 h 4260468"/>
              <a:gd name="connsiteX2" fmla="*/ 12192000 w 12192000"/>
              <a:gd name="connsiteY2" fmla="*/ 2985228 h 4260468"/>
              <a:gd name="connsiteX3" fmla="*/ 12085722 w 12192000"/>
              <a:gd name="connsiteY3" fmla="*/ 3043493 h 4260468"/>
              <a:gd name="connsiteX4" fmla="*/ 6096000 w 12192000"/>
              <a:gd name="connsiteY4" fmla="*/ 4260468 h 4260468"/>
              <a:gd name="connsiteX5" fmla="*/ 106278 w 12192000"/>
              <a:gd name="connsiteY5" fmla="*/ 3043493 h 4260468"/>
              <a:gd name="connsiteX6" fmla="*/ 0 w 12192000"/>
              <a:gd name="connsiteY6" fmla="*/ 2985228 h 4260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4260468">
                <a:moveTo>
                  <a:pt x="0" y="0"/>
                </a:moveTo>
                <a:lnTo>
                  <a:pt x="12192000" y="0"/>
                </a:lnTo>
                <a:lnTo>
                  <a:pt x="12192000" y="2985228"/>
                </a:lnTo>
                <a:lnTo>
                  <a:pt x="12085722" y="3043493"/>
                </a:lnTo>
                <a:cubicBezTo>
                  <a:pt x="10662013" y="3786731"/>
                  <a:pt x="8507419" y="4260468"/>
                  <a:pt x="6096000" y="4260468"/>
                </a:cubicBezTo>
                <a:cubicBezTo>
                  <a:pt x="3684581" y="4260468"/>
                  <a:pt x="1529987" y="3786731"/>
                  <a:pt x="106278" y="3043493"/>
                </a:cubicBezTo>
                <a:lnTo>
                  <a:pt x="0" y="2985228"/>
                </a:lnTo>
                <a:close/>
              </a:path>
            </a:pathLst>
          </a:custGeom>
          <a:solidFill>
            <a:srgbClr val="00206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0" name="powerpoint template design by DAJU_PPT正版来源小红书大橘PPT微信DAJU_PPT请勿抄袭搬运！盗版必究！"/>
          <p:cNvSpPr/>
          <p:nvPr/>
        </p:nvSpPr>
        <p:spPr>
          <a:xfrm>
            <a:off x="5472963" y="4333106"/>
            <a:ext cx="1246076" cy="1246076"/>
          </a:xfrm>
          <a:prstGeom prst="ellipse">
            <a:avLst/>
          </a:prstGeom>
          <a:solidFill>
            <a:schemeClr val="bg1"/>
          </a:solidFill>
          <a:ln w="12700" cap="flat" cmpd="sng" algn="ctr">
            <a:noFill/>
            <a:prstDash val="solid"/>
            <a:miter lim="800000"/>
          </a:ln>
          <a:effectLst>
            <a:outerShdw blurRad="101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 name="powerpoint template design by DAJU_PPT正版来源小红书大橘PPT微信DAJU_PPT请勿抄袭搬运！盗版必究！"/>
          <p:cNvSpPr txBox="1"/>
          <p:nvPr/>
        </p:nvSpPr>
        <p:spPr>
          <a:xfrm>
            <a:off x="1874521" y="3093917"/>
            <a:ext cx="8039100" cy="707886"/>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4000" b="1" spc="300" dirty="0">
                <a:solidFill>
                  <a:schemeClr val="bg1"/>
                </a:solidFill>
                <a:latin typeface="+mj-ea"/>
                <a:ea typeface="+mj-ea"/>
                <a:cs typeface="阿里巴巴普惠体 R" panose="00020600040101010101" pitchFamily="18" charset="-122"/>
                <a:sym typeface="+mn-lt"/>
              </a:rPr>
              <a:t>COMSOL </a:t>
            </a:r>
            <a:r>
              <a:rPr lang="zh-CN" altLang="en-US" sz="4000" b="1" spc="300" dirty="0">
                <a:solidFill>
                  <a:schemeClr val="bg1"/>
                </a:solidFill>
                <a:latin typeface="+mj-ea"/>
                <a:ea typeface="+mj-ea"/>
                <a:cs typeface="阿里巴巴普惠体 R" panose="00020600040101010101" pitchFamily="18" charset="-122"/>
                <a:sym typeface="+mn-lt"/>
              </a:rPr>
              <a:t>数值模型与工况设计</a:t>
            </a:r>
          </a:p>
        </p:txBody>
      </p:sp>
      <p:sp>
        <p:nvSpPr>
          <p:cNvPr id="7" name="powerpoint template design by DAJU_PPT正版来源小红书大橘PPT微信DAJU_PPT请勿抄袭搬运！盗版必究！"/>
          <p:cNvSpPr/>
          <p:nvPr/>
        </p:nvSpPr>
        <p:spPr>
          <a:xfrm>
            <a:off x="4966527" y="1180694"/>
            <a:ext cx="2258952" cy="2215991"/>
          </a:xfrm>
          <a:prstGeom prst="rect">
            <a:avLst/>
          </a:prstGeom>
          <a:effectLst>
            <a:outerShdw blurRad="50800" dist="38100" dir="2700000" algn="tl" rotWithShape="0">
              <a:prstClr val="black">
                <a:alpha val="20000"/>
              </a:prstClr>
            </a:outerShdw>
          </a:effectLst>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3800" dirty="0">
                <a:solidFill>
                  <a:schemeClr val="bg1"/>
                </a:solidFill>
                <a:latin typeface="+mj-ea"/>
                <a:ea typeface="+mj-ea"/>
                <a:cs typeface="阿里巴巴普惠体 R" panose="00020600040101010101" pitchFamily="18" charset="-122"/>
                <a:sym typeface="+mn-lt"/>
              </a:rPr>
              <a:t>02</a:t>
            </a:r>
            <a:endParaRPr lang="zh-CN" altLang="en-US" sz="7200" dirty="0">
              <a:solidFill>
                <a:schemeClr val="bg1"/>
              </a:solidFill>
              <a:latin typeface="+mj-ea"/>
              <a:ea typeface="+mj-ea"/>
              <a:cs typeface="阿里巴巴普惠体 R" panose="00020600040101010101" pitchFamily="18" charset="-122"/>
              <a:sym typeface="+mn-lt"/>
            </a:endParaRPr>
          </a:p>
        </p:txBody>
      </p:sp>
      <p:pic>
        <p:nvPicPr>
          <p:cNvPr id="2" name="Picture 2"/>
          <p:cNvPicPr/>
          <p:nvPr/>
        </p:nvPicPr>
        <p:blipFill rotWithShape="1">
          <a:blip r:embed="rId3"/>
          <a:srcRect l="4630" t="32951" r="70486" b="32626"/>
          <a:stretch>
            <a:fillRect/>
          </a:stretch>
        </p:blipFill>
        <p:spPr>
          <a:xfrm>
            <a:off x="5551171" y="4411319"/>
            <a:ext cx="1089660" cy="1089659"/>
          </a:xfrm>
          <a:prstGeom prst="rect">
            <a:avLst/>
          </a:prstGeom>
        </p:spPr>
      </p:pic>
      <p:grpSp>
        <p:nvGrpSpPr>
          <p:cNvPr id="4" name="组合 3">
            <a:extLst>
              <a:ext uri="{FF2B5EF4-FFF2-40B4-BE49-F238E27FC236}">
                <a16:creationId xmlns:a16="http://schemas.microsoft.com/office/drawing/2014/main" id="{C23EF109-F80F-D76B-3551-E890098190B6}"/>
              </a:ext>
            </a:extLst>
          </p:cNvPr>
          <p:cNvGrpSpPr/>
          <p:nvPr/>
        </p:nvGrpSpPr>
        <p:grpSpPr>
          <a:xfrm>
            <a:off x="-1" y="6296628"/>
            <a:ext cx="12191997" cy="561373"/>
            <a:chOff x="-1" y="6296628"/>
            <a:chExt cx="12191997" cy="561373"/>
          </a:xfrm>
        </p:grpSpPr>
        <p:sp>
          <p:nvSpPr>
            <p:cNvPr id="6" name="矩形 5">
              <a:extLst>
                <a:ext uri="{FF2B5EF4-FFF2-40B4-BE49-F238E27FC236}">
                  <a16:creationId xmlns:a16="http://schemas.microsoft.com/office/drawing/2014/main" id="{2566B3F6-DB64-6116-9522-757A10F1689A}"/>
                </a:ext>
              </a:extLst>
            </p:cNvPr>
            <p:cNvSpPr/>
            <p:nvPr/>
          </p:nvSpPr>
          <p:spPr>
            <a:xfrm>
              <a:off x="-1" y="6296628"/>
              <a:ext cx="12191997" cy="56137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8" name="文本框 7">
              <a:hlinkClick r:id="rId4" action="ppaction://hlinksldjump"/>
              <a:extLst>
                <a:ext uri="{FF2B5EF4-FFF2-40B4-BE49-F238E27FC236}">
                  <a16:creationId xmlns:a16="http://schemas.microsoft.com/office/drawing/2014/main" id="{19B0B8C9-1172-2318-8D09-BF41CD6F10B7}"/>
                </a:ext>
              </a:extLst>
            </p:cNvPr>
            <p:cNvSpPr txBox="1"/>
            <p:nvPr/>
          </p:nvSpPr>
          <p:spPr>
            <a:xfrm>
              <a:off x="300832" y="6389371"/>
              <a:ext cx="1980000" cy="375888"/>
            </a:xfrm>
            <a:prstGeom prst="rect">
              <a:avLst/>
            </a:prstGeom>
            <a:solidFill>
              <a:schemeClr val="bg1">
                <a:lumMod val="95000"/>
              </a:schemeClr>
            </a:solidFill>
          </p:spPr>
          <p:txBody>
            <a:bodyPr wrap="none" rtlCol="0" anchor="ctr" anchorCtr="1">
              <a:noAutofit/>
            </a:bodyPr>
            <a:lstStyle>
              <a:defPPr>
                <a:defRPr lang="zh-CN"/>
              </a:defPPr>
              <a:lvl1pPr marR="0" lvl="0" indent="0" fontAlgn="auto">
                <a:lnSpc>
                  <a:spcPct val="100000"/>
                </a:lnSpc>
                <a:spcBef>
                  <a:spcPts val="0"/>
                </a:spcBef>
                <a:spcAft>
                  <a:spcPts val="0"/>
                </a:spcAft>
                <a:buClrTx/>
                <a:buSzTx/>
                <a:buFontTx/>
                <a:buNone/>
                <a:defRPr kumimoji="0" sz="1600" b="0" i="0" u="none" strike="noStrike" cap="none" spc="0" normalizeH="0" baseline="0">
                  <a:ln>
                    <a:noFill/>
                  </a:ln>
                  <a:solidFill>
                    <a:srgbClr val="FFFFFF">
                      <a:lumMod val="50000"/>
                    </a:srgbClr>
                  </a:solidFill>
                  <a:effectLst/>
                  <a:uLnTx/>
                  <a:uFillTx/>
                  <a:latin typeface="微软雅黑" panose="020B0503020204020204" pitchFamily="34" charset="-122"/>
                  <a:ea typeface="微软雅黑" panose="020B0503020204020204" pitchFamily="34" charset="-122"/>
                </a:defRPr>
              </a:lvl1pPr>
            </a:lstStyle>
            <a:p>
              <a:r>
                <a:rPr lang="zh-CN" altLang="en-US" sz="1400" dirty="0">
                  <a:solidFill>
                    <a:srgbClr val="949494"/>
                  </a:solidFill>
                </a:rPr>
                <a:t>研究背景与意义</a:t>
              </a:r>
            </a:p>
          </p:txBody>
        </p:sp>
        <p:sp>
          <p:nvSpPr>
            <p:cNvPr id="17" name="文本框 16">
              <a:hlinkClick r:id="rId5" action="ppaction://hlinksldjump"/>
              <a:extLst>
                <a:ext uri="{FF2B5EF4-FFF2-40B4-BE49-F238E27FC236}">
                  <a16:creationId xmlns:a16="http://schemas.microsoft.com/office/drawing/2014/main" id="{A73E61E4-1C81-08F5-9C32-9DA728509457}"/>
                </a:ext>
              </a:extLst>
            </p:cNvPr>
            <p:cNvSpPr txBox="1"/>
            <p:nvPr/>
          </p:nvSpPr>
          <p:spPr>
            <a:xfrm>
              <a:off x="3122776" y="6389371"/>
              <a:ext cx="1980000" cy="375888"/>
            </a:xfrm>
            <a:prstGeom prst="rect">
              <a:avLst/>
            </a:prstGeom>
            <a:solidFill>
              <a:schemeClr val="bg1">
                <a:lumMod val="95000"/>
              </a:schemeClr>
            </a:solidFill>
          </p:spPr>
          <p:txBody>
            <a:bodyPr wrap="none" rtlCol="0" anchor="ctr" anchorCtr="1">
              <a:noAutofit/>
            </a:bodyPr>
            <a:lstStyle/>
            <a:p>
              <a:pPr algn="l" defTabSz="914400">
                <a:defRPr/>
              </a:pPr>
              <a:r>
                <a:rPr lang="en-US" altLang="zh-CN" sz="1400" b="1" dirty="0">
                  <a:solidFill>
                    <a:srgbClr val="002060"/>
                  </a:solidFill>
                  <a:latin typeface="微软雅黑" panose="020B0503020204020204" pitchFamily="34" charset="-122"/>
                  <a:ea typeface="微软雅黑" panose="020B0503020204020204" pitchFamily="34" charset="-122"/>
                </a:rPr>
                <a:t>COMSOL</a:t>
              </a:r>
              <a:r>
                <a:rPr lang="zh-CN" altLang="en-US" sz="1400" b="1" dirty="0">
                  <a:solidFill>
                    <a:srgbClr val="002060"/>
                  </a:solidFill>
                  <a:latin typeface="微软雅黑" panose="020B0503020204020204" pitchFamily="34" charset="-122"/>
                  <a:ea typeface="微软雅黑" panose="020B0503020204020204" pitchFamily="34" charset="-122"/>
                </a:rPr>
                <a:t>数值模拟与工况设计</a:t>
              </a:r>
            </a:p>
          </p:txBody>
        </p:sp>
        <p:sp>
          <p:nvSpPr>
            <p:cNvPr id="26" name="文本框 25">
              <a:hlinkClick r:id="rId6" action="ppaction://hlinksldjump"/>
              <a:extLst>
                <a:ext uri="{FF2B5EF4-FFF2-40B4-BE49-F238E27FC236}">
                  <a16:creationId xmlns:a16="http://schemas.microsoft.com/office/drawing/2014/main" id="{33B98FB1-A600-06C9-D7AA-114DC78651F0}"/>
                </a:ext>
              </a:extLst>
            </p:cNvPr>
            <p:cNvSpPr txBox="1"/>
            <p:nvPr/>
          </p:nvSpPr>
          <p:spPr>
            <a:xfrm>
              <a:off x="6537509" y="6389371"/>
              <a:ext cx="1980000" cy="375888"/>
            </a:xfrm>
            <a:prstGeom prst="rect">
              <a:avLst/>
            </a:prstGeom>
            <a:solidFill>
              <a:schemeClr val="bg1">
                <a:lumMod val="95000"/>
              </a:schemeClr>
            </a:solidFill>
          </p:spPr>
          <p:txBody>
            <a:bodyPr wrap="none" rtlCol="0" anchor="ctr" anchorCtr="1">
              <a:noAutofit/>
            </a:bodyPr>
            <a:lstStyle/>
            <a:p>
              <a:pPr algn="l" defTabSz="914400">
                <a:defRPr/>
              </a:pPr>
              <a:r>
                <a:rPr lang="zh-CN" altLang="en-US" sz="1400" dirty="0">
                  <a:solidFill>
                    <a:srgbClr val="FFFFFF">
                      <a:lumMod val="50000"/>
                    </a:srgbClr>
                  </a:solidFill>
                  <a:latin typeface="微软雅黑" panose="020B0503020204020204" pitchFamily="34" charset="-122"/>
                  <a:ea typeface="微软雅黑" panose="020B0503020204020204" pitchFamily="34" charset="-122"/>
                </a:rPr>
                <a:t>含冰层几何特征影响规律</a:t>
              </a:r>
            </a:p>
          </p:txBody>
        </p:sp>
        <p:sp>
          <p:nvSpPr>
            <p:cNvPr id="27" name="文本框 26">
              <a:hlinkClick r:id="rId7" action="ppaction://hlinksldjump"/>
              <a:extLst>
                <a:ext uri="{FF2B5EF4-FFF2-40B4-BE49-F238E27FC236}">
                  <a16:creationId xmlns:a16="http://schemas.microsoft.com/office/drawing/2014/main" id="{27CCF72C-2017-B561-EBEC-A1275015D664}"/>
                </a:ext>
              </a:extLst>
            </p:cNvPr>
            <p:cNvSpPr txBox="1"/>
            <p:nvPr/>
          </p:nvSpPr>
          <p:spPr>
            <a:xfrm>
              <a:off x="9696761" y="6389371"/>
              <a:ext cx="1980000" cy="375888"/>
            </a:xfrm>
            <a:prstGeom prst="rect">
              <a:avLst/>
            </a:prstGeom>
            <a:solidFill>
              <a:schemeClr val="bg1">
                <a:lumMod val="95000"/>
              </a:schemeClr>
            </a:solidFill>
          </p:spPr>
          <p:txBody>
            <a:bodyPr wrap="none" rtlCol="0" anchor="ctr" anchorCtr="1">
              <a:noAutofit/>
            </a:bodyPr>
            <a:lstStyle/>
            <a:p>
              <a:pPr defTabSz="914400">
                <a:defRPr/>
              </a:pPr>
              <a:r>
                <a:rPr lang="zh-CN" altLang="en-US" sz="1400" dirty="0">
                  <a:solidFill>
                    <a:srgbClr val="FFFFFF">
                      <a:lumMod val="50000"/>
                    </a:srgbClr>
                  </a:solidFill>
                  <a:latin typeface="微软雅黑" panose="020B0503020204020204" pitchFamily="34" charset="-122"/>
                  <a:ea typeface="微软雅黑" panose="020B0503020204020204" pitchFamily="34" charset="-122"/>
                </a:rPr>
                <a:t>研究总结与展望</a:t>
              </a:r>
            </a:p>
          </p:txBody>
        </p:sp>
        <p:cxnSp>
          <p:nvCxnSpPr>
            <p:cNvPr id="28" name="直接连接符 27">
              <a:extLst>
                <a:ext uri="{FF2B5EF4-FFF2-40B4-BE49-F238E27FC236}">
                  <a16:creationId xmlns:a16="http://schemas.microsoft.com/office/drawing/2014/main" id="{8E77B3AA-D2D3-465F-1EE5-55F59B8E7A37}"/>
                </a:ext>
              </a:extLst>
            </p:cNvPr>
            <p:cNvCxnSpPr/>
            <p:nvPr/>
          </p:nvCxnSpPr>
          <p:spPr>
            <a:xfrm>
              <a:off x="2336045" y="6415273"/>
              <a:ext cx="0" cy="32409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a:extLst>
                <a:ext uri="{FF2B5EF4-FFF2-40B4-BE49-F238E27FC236}">
                  <a16:creationId xmlns:a16="http://schemas.microsoft.com/office/drawing/2014/main" id="{7F9BD327-0962-0A2D-592F-B49EA78DF161}"/>
                </a:ext>
              </a:extLst>
            </p:cNvPr>
            <p:cNvCxnSpPr/>
            <p:nvPr/>
          </p:nvCxnSpPr>
          <p:spPr>
            <a:xfrm>
              <a:off x="5845367" y="6415273"/>
              <a:ext cx="0" cy="32409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0" name="直接连接符 29">
              <a:extLst>
                <a:ext uri="{FF2B5EF4-FFF2-40B4-BE49-F238E27FC236}">
                  <a16:creationId xmlns:a16="http://schemas.microsoft.com/office/drawing/2014/main" id="{43A42C30-BF42-6B7C-D77A-2C4099A1A5F8}"/>
                </a:ext>
              </a:extLst>
            </p:cNvPr>
            <p:cNvCxnSpPr/>
            <p:nvPr/>
          </p:nvCxnSpPr>
          <p:spPr>
            <a:xfrm>
              <a:off x="9413739" y="6415273"/>
              <a:ext cx="0" cy="32409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31" name="组合 30">
              <a:extLst>
                <a:ext uri="{FF2B5EF4-FFF2-40B4-BE49-F238E27FC236}">
                  <a16:creationId xmlns:a16="http://schemas.microsoft.com/office/drawing/2014/main" id="{DF717A6B-3C45-C5F3-F6BD-4D9DD4A9BDE6}"/>
                </a:ext>
              </a:extLst>
            </p:cNvPr>
            <p:cNvGrpSpPr/>
            <p:nvPr/>
          </p:nvGrpSpPr>
          <p:grpSpPr>
            <a:xfrm>
              <a:off x="3988039" y="6296629"/>
              <a:ext cx="167640" cy="561372"/>
              <a:chOff x="11554012" y="6248400"/>
              <a:chExt cx="167640" cy="506730"/>
            </a:xfrm>
          </p:grpSpPr>
          <p:sp>
            <p:nvSpPr>
              <p:cNvPr id="32" name="等腰三角形 31">
                <a:extLst>
                  <a:ext uri="{FF2B5EF4-FFF2-40B4-BE49-F238E27FC236}">
                    <a16:creationId xmlns:a16="http://schemas.microsoft.com/office/drawing/2014/main" id="{EB019537-C5E8-DB57-54A4-FB818FAE0E64}"/>
                  </a:ext>
                </a:extLst>
              </p:cNvPr>
              <p:cNvSpPr/>
              <p:nvPr/>
            </p:nvSpPr>
            <p:spPr>
              <a:xfrm flipV="1">
                <a:off x="11554012" y="6248400"/>
                <a:ext cx="167640" cy="60960"/>
              </a:xfrm>
              <a:prstGeom prst="triangle">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等腰三角形 32">
                <a:extLst>
                  <a:ext uri="{FF2B5EF4-FFF2-40B4-BE49-F238E27FC236}">
                    <a16:creationId xmlns:a16="http://schemas.microsoft.com/office/drawing/2014/main" id="{7A3A1F0A-755E-FCCD-38D2-84798CB8B651}"/>
                  </a:ext>
                </a:extLst>
              </p:cNvPr>
              <p:cNvSpPr/>
              <p:nvPr/>
            </p:nvSpPr>
            <p:spPr>
              <a:xfrm>
                <a:off x="11554012" y="6694170"/>
                <a:ext cx="167640" cy="60960"/>
              </a:xfrm>
              <a:prstGeom prst="triangle">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werpoint template design by DAJU_PPT正版来源小红书大橘PPT微信DAJU_PPT请勿抄袭搬运！盗版必究！"/>
          <p:cNvSpPr txBox="1"/>
          <p:nvPr/>
        </p:nvSpPr>
        <p:spPr>
          <a:xfrm>
            <a:off x="657372" y="280712"/>
            <a:ext cx="8149744" cy="400110"/>
          </a:xfrm>
          <a:prstGeom prst="rect">
            <a:avLst/>
          </a:prstGeom>
          <a:noFill/>
        </p:spPr>
        <p:txBody>
          <a:bodyPr wrap="square" rtlCol="0">
            <a:spAutoFit/>
          </a:bodyPr>
          <a:lstStyle>
            <a:defPPr>
              <a:defRPr lang="zh-CN"/>
            </a:defPPr>
            <a:lvl1pPr marR="0" lvl="0" indent="0" fontAlgn="auto">
              <a:lnSpc>
                <a:spcPct val="100000"/>
              </a:lnSpc>
              <a:spcBef>
                <a:spcPts val="0"/>
              </a:spcBef>
              <a:spcAft>
                <a:spcPts val="0"/>
              </a:spcAft>
              <a:buClrTx/>
              <a:buSzTx/>
              <a:buFontTx/>
              <a:buNone/>
              <a:defRPr kumimoji="0" sz="2000" b="1" i="0" u="none" strike="noStrike" cap="none" spc="300" normalizeH="0" baseline="0">
                <a:ln>
                  <a:noFill/>
                </a:ln>
                <a:solidFill>
                  <a:schemeClr val="accent1"/>
                </a:solidFill>
                <a:effectLst/>
                <a:uLnTx/>
                <a:uFillTx/>
                <a:latin typeface="微软雅黑" panose="020B0503020204020204" pitchFamily="34" charset="-122"/>
                <a:ea typeface="微软雅黑" panose="020B0503020204020204" pitchFamily="34" charset="-122"/>
              </a:defRPr>
            </a:lvl1pPr>
          </a:lstStyle>
          <a:p>
            <a:r>
              <a:rPr lang="en-US" altLang="zh-CN" dirty="0">
                <a:solidFill>
                  <a:srgbClr val="002060"/>
                </a:solidFill>
              </a:rPr>
              <a:t>COMSOL </a:t>
            </a:r>
            <a:r>
              <a:rPr lang="zh-CN" altLang="en-US" dirty="0">
                <a:solidFill>
                  <a:srgbClr val="002060"/>
                </a:solidFill>
              </a:rPr>
              <a:t>数值模型与工况设计</a:t>
            </a:r>
          </a:p>
        </p:txBody>
      </p:sp>
      <p:cxnSp>
        <p:nvCxnSpPr>
          <p:cNvPr id="5" name="powerpoint template design by DAJU_PPT正版来源小红书大橘PPT微信DAJU_PPT请勿抄袭搬运！盗版必究！"/>
          <p:cNvCxnSpPr/>
          <p:nvPr/>
        </p:nvCxnSpPr>
        <p:spPr>
          <a:xfrm>
            <a:off x="0" y="770500"/>
            <a:ext cx="12191998"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nvGrpSpPr>
          <p:cNvPr id="7" name="powerpoint template design by DAJU_PPT正版来源小红书大橘PPT微信DAJU_PPT请勿抄袭搬运！盗版必究！"/>
          <p:cNvGrpSpPr/>
          <p:nvPr/>
        </p:nvGrpSpPr>
        <p:grpSpPr>
          <a:xfrm>
            <a:off x="349505" y="102193"/>
            <a:ext cx="307867" cy="599859"/>
            <a:chOff x="349506" y="102193"/>
            <a:chExt cx="307866" cy="599859"/>
          </a:xfrm>
        </p:grpSpPr>
        <p:sp>
          <p:nvSpPr>
            <p:cNvPr id="8" name="powerpoint template design by DAJU_PPT正版来源小红书大橘PPT微信DAJU_PPT请勿抄袭搬运！盗版必究！-1"/>
            <p:cNvSpPr/>
            <p:nvPr/>
          </p:nvSpPr>
          <p:spPr>
            <a:xfrm>
              <a:off x="349506" y="492924"/>
              <a:ext cx="209128" cy="209128"/>
            </a:xfrm>
            <a:prstGeom prst="roundRect">
              <a:avLst>
                <a:gd name="adj" fmla="val 19200"/>
              </a:avLst>
            </a:prstGeom>
            <a:solidFill>
              <a:schemeClr val="accent2">
                <a:alpha val="58000"/>
              </a:schemeClr>
            </a:solidFill>
            <a:ln w="6350" cap="flat" cmpd="sng" algn="ctr">
              <a:solidFill>
                <a:schemeClr val="accent2"/>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powerpoint template design by DAJU_PPT正版来源小红书大橘PPT微信DAJU_PPT请勿抄袭搬运！盗版必究！-2"/>
            <p:cNvSpPr/>
            <p:nvPr/>
          </p:nvSpPr>
          <p:spPr>
            <a:xfrm>
              <a:off x="528549" y="102193"/>
              <a:ext cx="128823" cy="128823"/>
            </a:xfrm>
            <a:prstGeom prst="roundRect">
              <a:avLst>
                <a:gd name="adj" fmla="val 19200"/>
              </a:avLst>
            </a:prstGeom>
            <a:solidFill>
              <a:schemeClr val="accent2">
                <a:alpha val="23000"/>
              </a:schemeClr>
            </a:solidFill>
            <a:ln w="6350" cap="flat" cmpd="sng" algn="ctr">
              <a:solidFill>
                <a:schemeClr val="accent2">
                  <a:alpha val="62000"/>
                </a:schemeClr>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cxnSp>
        <p:nvCxnSpPr>
          <p:cNvPr id="35" name="直接连接符 34"/>
          <p:cNvCxnSpPr/>
          <p:nvPr/>
        </p:nvCxnSpPr>
        <p:spPr>
          <a:xfrm>
            <a:off x="0" y="770500"/>
            <a:ext cx="12191998"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nvGrpSpPr>
          <p:cNvPr id="36" name="组合 35"/>
          <p:cNvGrpSpPr/>
          <p:nvPr/>
        </p:nvGrpSpPr>
        <p:grpSpPr>
          <a:xfrm>
            <a:off x="116064" y="102193"/>
            <a:ext cx="541309" cy="599859"/>
            <a:chOff x="116063" y="102193"/>
            <a:chExt cx="541309" cy="599859"/>
          </a:xfrm>
        </p:grpSpPr>
        <p:sp>
          <p:nvSpPr>
            <p:cNvPr id="37" name="矩形: 圆角 36"/>
            <p:cNvSpPr/>
            <p:nvPr/>
          </p:nvSpPr>
          <p:spPr>
            <a:xfrm>
              <a:off x="349506" y="492924"/>
              <a:ext cx="209128" cy="209128"/>
            </a:xfrm>
            <a:prstGeom prst="roundRect">
              <a:avLst>
                <a:gd name="adj" fmla="val 19200"/>
              </a:avLst>
            </a:prstGeom>
            <a:solidFill>
              <a:schemeClr val="accent2">
                <a:alpha val="58000"/>
              </a:schemeClr>
            </a:solidFill>
            <a:ln w="6350" cap="flat" cmpd="sng" algn="ctr">
              <a:solidFill>
                <a:schemeClr val="accent2"/>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圆角 37"/>
            <p:cNvSpPr/>
            <p:nvPr/>
          </p:nvSpPr>
          <p:spPr>
            <a:xfrm>
              <a:off x="116063" y="204280"/>
              <a:ext cx="338007" cy="338007"/>
            </a:xfrm>
            <a:prstGeom prst="roundRect">
              <a:avLst>
                <a:gd name="adj" fmla="val 19200"/>
              </a:avLst>
            </a:prstGeom>
            <a:solidFill>
              <a:srgbClr val="002060">
                <a:alpha val="70000"/>
              </a:srgbClr>
            </a:solidFill>
            <a:ln w="6350" cap="flat" cmpd="sng" algn="ctr">
              <a:solidFill>
                <a:srgbClr val="002060"/>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9" name="矩形: 圆角 38"/>
            <p:cNvSpPr/>
            <p:nvPr/>
          </p:nvSpPr>
          <p:spPr>
            <a:xfrm>
              <a:off x="528549" y="102193"/>
              <a:ext cx="128823" cy="128823"/>
            </a:xfrm>
            <a:prstGeom prst="roundRect">
              <a:avLst>
                <a:gd name="adj" fmla="val 19200"/>
              </a:avLst>
            </a:prstGeom>
            <a:solidFill>
              <a:schemeClr val="accent2">
                <a:alpha val="23000"/>
              </a:schemeClr>
            </a:solidFill>
            <a:ln w="6350" cap="flat" cmpd="sng" algn="ctr">
              <a:solidFill>
                <a:schemeClr val="accent2">
                  <a:alpha val="62000"/>
                </a:schemeClr>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pic>
        <p:nvPicPr>
          <p:cNvPr id="3" name="Picture 2"/>
          <p:cNvPicPr/>
          <p:nvPr/>
        </p:nvPicPr>
        <p:blipFill rotWithShape="1">
          <a:blip r:embed="rId3"/>
          <a:srcRect t="30509" b="30509"/>
          <a:stretch>
            <a:fillRect/>
          </a:stretch>
        </p:blipFill>
        <p:spPr>
          <a:xfrm>
            <a:off x="10262940" y="22372"/>
            <a:ext cx="1634867" cy="400101"/>
          </a:xfrm>
          <a:prstGeom prst="rect">
            <a:avLst/>
          </a:prstGeom>
        </p:spPr>
      </p:pic>
      <p:pic>
        <p:nvPicPr>
          <p:cNvPr id="6" name="Picture Placeholder 24"/>
          <p:cNvPicPr>
            <a:picLocks noGrp="1" noChangeAspect="1"/>
          </p:cNvPicPr>
          <p:nvPr/>
        </p:nvPicPr>
        <p:blipFill rotWithShape="1">
          <a:blip r:embed="rId4" cstate="print">
            <a:extLst>
              <a:ext uri="{28A0092B-C50C-407E-A947-70E740481C1C}">
                <a14:useLocalDpi xmlns:a14="http://schemas.microsoft.com/office/drawing/2010/main" val="0"/>
              </a:ext>
            </a:extLst>
          </a:blip>
          <a:srcRect l="-5450" t="-91582" r="-7334" b="-89301"/>
          <a:stretch>
            <a:fillRect/>
          </a:stretch>
        </p:blipFill>
        <p:spPr>
          <a:xfrm>
            <a:off x="10262940" y="322788"/>
            <a:ext cx="1966301" cy="447712"/>
          </a:xfrm>
          <a:prstGeom prst="rect">
            <a:avLst/>
          </a:prstGeom>
        </p:spPr>
      </p:pic>
      <p:sp>
        <p:nvSpPr>
          <p:cNvPr id="9" name="文本框 8">
            <a:extLst>
              <a:ext uri="{FF2B5EF4-FFF2-40B4-BE49-F238E27FC236}">
                <a16:creationId xmlns:a16="http://schemas.microsoft.com/office/drawing/2014/main" id="{31623774-D567-080C-E5A2-D2D9ADB6455F}"/>
              </a:ext>
            </a:extLst>
          </p:cNvPr>
          <p:cNvSpPr txBox="1"/>
          <p:nvPr/>
        </p:nvSpPr>
        <p:spPr>
          <a:xfrm>
            <a:off x="558634" y="5202466"/>
            <a:ext cx="11145686" cy="1015663"/>
          </a:xfrm>
          <a:prstGeom prst="rect">
            <a:avLst/>
          </a:prstGeom>
          <a:noFill/>
        </p:spPr>
        <p:txBody>
          <a:bodyPr wrap="square">
            <a:spAutoFit/>
          </a:bodyPr>
          <a:lstStyle/>
          <a:p>
            <a:r>
              <a:rPr lang="zh-CN" altLang="en-US" sz="2000" dirty="0"/>
              <a:t>     本研究</a:t>
            </a:r>
            <a:r>
              <a:rPr lang="zh-CN" altLang="zh-CN" sz="2000" dirty="0"/>
              <a:t>基于准二维单孔台阶模型研究弱夹层对爆破动力响应的控制作用。为进一步开展连续介质框架下的参数化比较，依据其</a:t>
            </a:r>
            <a:r>
              <a:rPr lang="zh-CN" altLang="zh-CN" sz="2000" b="1" dirty="0">
                <a:solidFill>
                  <a:srgbClr val="C00000"/>
                </a:solidFill>
              </a:rPr>
              <a:t>几何构型、材料差异及单因素控制思路</a:t>
            </a:r>
            <a:r>
              <a:rPr lang="zh-CN" altLang="zh-CN" sz="2000" dirty="0"/>
              <a:t>，在COMSOL中建立二维瞬态动力模型。</a:t>
            </a:r>
            <a:endParaRPr lang="zh-CN" altLang="en-US" sz="2000" dirty="0"/>
          </a:p>
        </p:txBody>
      </p:sp>
      <p:sp>
        <p:nvSpPr>
          <p:cNvPr id="13" name="文本框 12">
            <a:extLst>
              <a:ext uri="{FF2B5EF4-FFF2-40B4-BE49-F238E27FC236}">
                <a16:creationId xmlns:a16="http://schemas.microsoft.com/office/drawing/2014/main" id="{30BE6C66-BD65-AB3C-C627-B89D4325DB89}"/>
              </a:ext>
            </a:extLst>
          </p:cNvPr>
          <p:cNvSpPr txBox="1"/>
          <p:nvPr/>
        </p:nvSpPr>
        <p:spPr>
          <a:xfrm>
            <a:off x="8401062" y="4720423"/>
            <a:ext cx="2594598" cy="369332"/>
          </a:xfrm>
          <a:prstGeom prst="rect">
            <a:avLst/>
          </a:prstGeom>
          <a:noFill/>
        </p:spPr>
        <p:txBody>
          <a:bodyPr wrap="square">
            <a:spAutoFit/>
          </a:bodyPr>
          <a:lstStyle/>
          <a:p>
            <a:pPr marL="285750" indent="-285750">
              <a:buFont typeface="Wingdings" panose="05000000000000000000" pitchFamily="2" charset="2"/>
              <a:buChar char="Ø"/>
            </a:pPr>
            <a:r>
              <a:rPr lang="zh-CN" altLang="zh-CN" dirty="0"/>
              <a:t>监测区域与测点布置</a:t>
            </a:r>
            <a:endParaRPr lang="zh-CN" altLang="en-US" dirty="0"/>
          </a:p>
        </p:txBody>
      </p:sp>
      <p:sp>
        <p:nvSpPr>
          <p:cNvPr id="15" name="文本框 14">
            <a:extLst>
              <a:ext uri="{FF2B5EF4-FFF2-40B4-BE49-F238E27FC236}">
                <a16:creationId xmlns:a16="http://schemas.microsoft.com/office/drawing/2014/main" id="{2F242594-D2C6-5C9E-B8B1-CE873C7E7F88}"/>
              </a:ext>
            </a:extLst>
          </p:cNvPr>
          <p:cNvSpPr txBox="1"/>
          <p:nvPr/>
        </p:nvSpPr>
        <p:spPr>
          <a:xfrm>
            <a:off x="830803" y="4625340"/>
            <a:ext cx="3855721" cy="369332"/>
          </a:xfrm>
          <a:prstGeom prst="rect">
            <a:avLst/>
          </a:prstGeom>
          <a:noFill/>
        </p:spPr>
        <p:txBody>
          <a:bodyPr wrap="square">
            <a:spAutoFit/>
          </a:bodyPr>
          <a:lstStyle/>
          <a:p>
            <a:pPr marL="285750" indent="-285750">
              <a:buFont typeface="Wingdings" panose="05000000000000000000" pitchFamily="2" charset="2"/>
              <a:buChar char="Ø"/>
            </a:pPr>
            <a:r>
              <a:rPr lang="zh-CN" altLang="zh-CN" dirty="0"/>
              <a:t>弱夹层—炮孔—自由面几何关系</a:t>
            </a:r>
            <a:endParaRPr lang="zh-CN" altLang="en-US" dirty="0"/>
          </a:p>
        </p:txBody>
      </p:sp>
      <p:grpSp>
        <p:nvGrpSpPr>
          <p:cNvPr id="18" name="组合 17">
            <a:extLst>
              <a:ext uri="{FF2B5EF4-FFF2-40B4-BE49-F238E27FC236}">
                <a16:creationId xmlns:a16="http://schemas.microsoft.com/office/drawing/2014/main" id="{7A98E097-B546-26BA-54EA-55B6A18C8926}"/>
              </a:ext>
            </a:extLst>
          </p:cNvPr>
          <p:cNvGrpSpPr/>
          <p:nvPr/>
        </p:nvGrpSpPr>
        <p:grpSpPr>
          <a:xfrm>
            <a:off x="6952920" y="966129"/>
            <a:ext cx="4952085" cy="3659211"/>
            <a:chOff x="6945722" y="953274"/>
            <a:chExt cx="4952085" cy="3659211"/>
          </a:xfrm>
        </p:grpSpPr>
        <p:pic>
          <p:nvPicPr>
            <p:cNvPr id="48" name="图片 47">
              <a:extLst>
                <a:ext uri="{FF2B5EF4-FFF2-40B4-BE49-F238E27FC236}">
                  <a16:creationId xmlns:a16="http://schemas.microsoft.com/office/drawing/2014/main" id="{FE572FF2-E106-FECD-7646-35612D78DBB2}"/>
                </a:ext>
              </a:extLst>
            </p:cNvPr>
            <p:cNvPicPr>
              <a:picLocks noChangeAspect="1"/>
            </p:cNvPicPr>
            <p:nvPr/>
          </p:nvPicPr>
          <p:blipFill>
            <a:blip r:embed="rId5" cstate="print">
              <a:extLst>
                <a:ext uri="{28A0092B-C50C-407E-A947-70E740481C1C}">
                  <a14:useLocalDpi xmlns:a14="http://schemas.microsoft.com/office/drawing/2010/main" val="0"/>
                </a:ext>
              </a:extLst>
            </a:blip>
            <a:srcRect l="12493" r="12493"/>
            <a:stretch/>
          </p:blipFill>
          <p:spPr>
            <a:xfrm>
              <a:off x="6945722" y="953274"/>
              <a:ext cx="4952085" cy="3659211"/>
            </a:xfrm>
            <a:prstGeom prst="rect">
              <a:avLst/>
            </a:prstGeom>
          </p:spPr>
        </p:pic>
        <p:sp>
          <p:nvSpPr>
            <p:cNvPr id="17" name="文本框 16">
              <a:extLst>
                <a:ext uri="{FF2B5EF4-FFF2-40B4-BE49-F238E27FC236}">
                  <a16:creationId xmlns:a16="http://schemas.microsoft.com/office/drawing/2014/main" id="{F6AFA031-3CA2-AA05-1D61-4E905C8549E0}"/>
                </a:ext>
              </a:extLst>
            </p:cNvPr>
            <p:cNvSpPr txBox="1"/>
            <p:nvPr/>
          </p:nvSpPr>
          <p:spPr>
            <a:xfrm>
              <a:off x="7520941" y="2656888"/>
              <a:ext cx="1718310" cy="369332"/>
            </a:xfrm>
            <a:prstGeom prst="rect">
              <a:avLst/>
            </a:prstGeom>
            <a:solidFill>
              <a:schemeClr val="bg1"/>
            </a:solidFill>
          </p:spPr>
          <p:txBody>
            <a:bodyPr wrap="square" rtlCol="0" anchor="ctr">
              <a:spAutoFit/>
            </a:bodyPr>
            <a:lstStyle/>
            <a:p>
              <a:pPr algn="ctr"/>
              <a:r>
                <a:rPr lang="zh-CN" altLang="en-US" dirty="0"/>
                <a:t>监测点</a:t>
              </a:r>
            </a:p>
          </p:txBody>
        </p:sp>
      </p:grpSp>
      <p:grpSp>
        <p:nvGrpSpPr>
          <p:cNvPr id="11" name="组合 10">
            <a:extLst>
              <a:ext uri="{FF2B5EF4-FFF2-40B4-BE49-F238E27FC236}">
                <a16:creationId xmlns:a16="http://schemas.microsoft.com/office/drawing/2014/main" id="{61F60EB6-DE48-9932-04AB-06C2A51B03BF}"/>
              </a:ext>
            </a:extLst>
          </p:cNvPr>
          <p:cNvGrpSpPr/>
          <p:nvPr/>
        </p:nvGrpSpPr>
        <p:grpSpPr>
          <a:xfrm>
            <a:off x="-1" y="6296628"/>
            <a:ext cx="12191997" cy="561373"/>
            <a:chOff x="-1" y="6296628"/>
            <a:chExt cx="12191997" cy="561373"/>
          </a:xfrm>
        </p:grpSpPr>
        <p:sp>
          <p:nvSpPr>
            <p:cNvPr id="12" name="矩形 11">
              <a:extLst>
                <a:ext uri="{FF2B5EF4-FFF2-40B4-BE49-F238E27FC236}">
                  <a16:creationId xmlns:a16="http://schemas.microsoft.com/office/drawing/2014/main" id="{7A7F5492-9E53-7C4E-F9FA-7DDC298B17BC}"/>
                </a:ext>
              </a:extLst>
            </p:cNvPr>
            <p:cNvSpPr/>
            <p:nvPr/>
          </p:nvSpPr>
          <p:spPr>
            <a:xfrm>
              <a:off x="-1" y="6296628"/>
              <a:ext cx="12191997" cy="56137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14" name="文本框 13">
              <a:hlinkClick r:id="rId6" action="ppaction://hlinksldjump"/>
              <a:extLst>
                <a:ext uri="{FF2B5EF4-FFF2-40B4-BE49-F238E27FC236}">
                  <a16:creationId xmlns:a16="http://schemas.microsoft.com/office/drawing/2014/main" id="{BBB6C7F4-81FE-C07E-92C0-64E2DC5676F6}"/>
                </a:ext>
              </a:extLst>
            </p:cNvPr>
            <p:cNvSpPr txBox="1"/>
            <p:nvPr/>
          </p:nvSpPr>
          <p:spPr>
            <a:xfrm>
              <a:off x="300832" y="6389371"/>
              <a:ext cx="1980000" cy="375888"/>
            </a:xfrm>
            <a:prstGeom prst="rect">
              <a:avLst/>
            </a:prstGeom>
            <a:solidFill>
              <a:schemeClr val="bg1">
                <a:lumMod val="95000"/>
              </a:schemeClr>
            </a:solidFill>
          </p:spPr>
          <p:txBody>
            <a:bodyPr wrap="none" rtlCol="0" anchor="ctr" anchorCtr="1">
              <a:noAutofit/>
            </a:bodyPr>
            <a:lstStyle>
              <a:defPPr>
                <a:defRPr lang="zh-CN"/>
              </a:defPPr>
              <a:lvl1pPr marR="0" lvl="0" indent="0" fontAlgn="auto">
                <a:lnSpc>
                  <a:spcPct val="100000"/>
                </a:lnSpc>
                <a:spcBef>
                  <a:spcPts val="0"/>
                </a:spcBef>
                <a:spcAft>
                  <a:spcPts val="0"/>
                </a:spcAft>
                <a:buClrTx/>
                <a:buSzTx/>
                <a:buFontTx/>
                <a:buNone/>
                <a:defRPr kumimoji="0" sz="1600" b="0" i="0" u="none" strike="noStrike" cap="none" spc="0" normalizeH="0" baseline="0">
                  <a:ln>
                    <a:noFill/>
                  </a:ln>
                  <a:solidFill>
                    <a:srgbClr val="FFFFFF">
                      <a:lumMod val="50000"/>
                    </a:srgbClr>
                  </a:solidFill>
                  <a:effectLst/>
                  <a:uLnTx/>
                  <a:uFillTx/>
                  <a:latin typeface="微软雅黑" panose="020B0503020204020204" pitchFamily="34" charset="-122"/>
                  <a:ea typeface="微软雅黑" panose="020B0503020204020204" pitchFamily="34" charset="-122"/>
                </a:defRPr>
              </a:lvl1pPr>
            </a:lstStyle>
            <a:p>
              <a:r>
                <a:rPr lang="zh-CN" altLang="en-US" sz="1400" dirty="0">
                  <a:solidFill>
                    <a:srgbClr val="949494"/>
                  </a:solidFill>
                </a:rPr>
                <a:t>研究背景与意义</a:t>
              </a:r>
            </a:p>
          </p:txBody>
        </p:sp>
        <p:sp>
          <p:nvSpPr>
            <p:cNvPr id="20" name="文本框 19">
              <a:hlinkClick r:id="rId7" action="ppaction://hlinksldjump"/>
              <a:extLst>
                <a:ext uri="{FF2B5EF4-FFF2-40B4-BE49-F238E27FC236}">
                  <a16:creationId xmlns:a16="http://schemas.microsoft.com/office/drawing/2014/main" id="{9C1B0A89-380E-302D-2C29-E707C57CD472}"/>
                </a:ext>
              </a:extLst>
            </p:cNvPr>
            <p:cNvSpPr txBox="1"/>
            <p:nvPr/>
          </p:nvSpPr>
          <p:spPr>
            <a:xfrm>
              <a:off x="3122776" y="6389371"/>
              <a:ext cx="1980000" cy="375888"/>
            </a:xfrm>
            <a:prstGeom prst="rect">
              <a:avLst/>
            </a:prstGeom>
            <a:solidFill>
              <a:schemeClr val="bg1">
                <a:lumMod val="95000"/>
              </a:schemeClr>
            </a:solidFill>
          </p:spPr>
          <p:txBody>
            <a:bodyPr wrap="none" rtlCol="0" anchor="ctr" anchorCtr="1">
              <a:noAutofit/>
            </a:bodyPr>
            <a:lstStyle/>
            <a:p>
              <a:pPr algn="l" defTabSz="914400">
                <a:defRPr/>
              </a:pPr>
              <a:r>
                <a:rPr lang="en-US" altLang="zh-CN" sz="1400" b="1" dirty="0">
                  <a:solidFill>
                    <a:srgbClr val="002060"/>
                  </a:solidFill>
                  <a:latin typeface="微软雅黑" panose="020B0503020204020204" pitchFamily="34" charset="-122"/>
                  <a:ea typeface="微软雅黑" panose="020B0503020204020204" pitchFamily="34" charset="-122"/>
                </a:rPr>
                <a:t>COMSOL</a:t>
              </a:r>
              <a:r>
                <a:rPr lang="zh-CN" altLang="en-US" sz="1400" b="1" dirty="0">
                  <a:solidFill>
                    <a:srgbClr val="002060"/>
                  </a:solidFill>
                  <a:latin typeface="微软雅黑" panose="020B0503020204020204" pitchFamily="34" charset="-122"/>
                  <a:ea typeface="微软雅黑" panose="020B0503020204020204" pitchFamily="34" charset="-122"/>
                </a:rPr>
                <a:t>数值模拟与工况设计</a:t>
              </a:r>
            </a:p>
          </p:txBody>
        </p:sp>
        <p:sp>
          <p:nvSpPr>
            <p:cNvPr id="21" name="文本框 20">
              <a:hlinkClick r:id="rId8" action="ppaction://hlinksldjump"/>
              <a:extLst>
                <a:ext uri="{FF2B5EF4-FFF2-40B4-BE49-F238E27FC236}">
                  <a16:creationId xmlns:a16="http://schemas.microsoft.com/office/drawing/2014/main" id="{B1CAF1C5-4CF4-F8F7-C4B8-7CD27DB29CB7}"/>
                </a:ext>
              </a:extLst>
            </p:cNvPr>
            <p:cNvSpPr txBox="1"/>
            <p:nvPr/>
          </p:nvSpPr>
          <p:spPr>
            <a:xfrm>
              <a:off x="6537509" y="6389371"/>
              <a:ext cx="1980000" cy="375888"/>
            </a:xfrm>
            <a:prstGeom prst="rect">
              <a:avLst/>
            </a:prstGeom>
            <a:solidFill>
              <a:schemeClr val="bg1">
                <a:lumMod val="95000"/>
              </a:schemeClr>
            </a:solidFill>
          </p:spPr>
          <p:txBody>
            <a:bodyPr wrap="none" rtlCol="0" anchor="ctr" anchorCtr="1">
              <a:noAutofit/>
            </a:bodyPr>
            <a:lstStyle/>
            <a:p>
              <a:pPr algn="l" defTabSz="914400">
                <a:defRPr/>
              </a:pPr>
              <a:r>
                <a:rPr lang="zh-CN" altLang="en-US" sz="1400" dirty="0">
                  <a:solidFill>
                    <a:srgbClr val="FFFFFF">
                      <a:lumMod val="50000"/>
                    </a:srgbClr>
                  </a:solidFill>
                  <a:latin typeface="微软雅黑" panose="020B0503020204020204" pitchFamily="34" charset="-122"/>
                  <a:ea typeface="微软雅黑" panose="020B0503020204020204" pitchFamily="34" charset="-122"/>
                </a:rPr>
                <a:t>含冰层几何特征影响规律</a:t>
              </a:r>
            </a:p>
          </p:txBody>
        </p:sp>
        <p:sp>
          <p:nvSpPr>
            <p:cNvPr id="22" name="文本框 21">
              <a:hlinkClick r:id="rId9" action="ppaction://hlinksldjump"/>
              <a:extLst>
                <a:ext uri="{FF2B5EF4-FFF2-40B4-BE49-F238E27FC236}">
                  <a16:creationId xmlns:a16="http://schemas.microsoft.com/office/drawing/2014/main" id="{369E5E8E-0C8B-64EB-EA94-C953230D55E4}"/>
                </a:ext>
              </a:extLst>
            </p:cNvPr>
            <p:cNvSpPr txBox="1"/>
            <p:nvPr/>
          </p:nvSpPr>
          <p:spPr>
            <a:xfrm>
              <a:off x="9696761" y="6389371"/>
              <a:ext cx="1980000" cy="375888"/>
            </a:xfrm>
            <a:prstGeom prst="rect">
              <a:avLst/>
            </a:prstGeom>
            <a:solidFill>
              <a:schemeClr val="bg1">
                <a:lumMod val="95000"/>
              </a:schemeClr>
            </a:solidFill>
          </p:spPr>
          <p:txBody>
            <a:bodyPr wrap="none" rtlCol="0" anchor="ctr" anchorCtr="1">
              <a:noAutofit/>
            </a:bodyPr>
            <a:lstStyle/>
            <a:p>
              <a:pPr defTabSz="914400">
                <a:defRPr/>
              </a:pPr>
              <a:r>
                <a:rPr lang="zh-CN" altLang="en-US" sz="1400" dirty="0">
                  <a:solidFill>
                    <a:srgbClr val="FFFFFF">
                      <a:lumMod val="50000"/>
                    </a:srgbClr>
                  </a:solidFill>
                  <a:latin typeface="微软雅黑" panose="020B0503020204020204" pitchFamily="34" charset="-122"/>
                  <a:ea typeface="微软雅黑" panose="020B0503020204020204" pitchFamily="34" charset="-122"/>
                </a:rPr>
                <a:t>研究总结与展望</a:t>
              </a:r>
            </a:p>
          </p:txBody>
        </p:sp>
        <p:cxnSp>
          <p:nvCxnSpPr>
            <p:cNvPr id="23" name="直接连接符 22">
              <a:extLst>
                <a:ext uri="{FF2B5EF4-FFF2-40B4-BE49-F238E27FC236}">
                  <a16:creationId xmlns:a16="http://schemas.microsoft.com/office/drawing/2014/main" id="{2D304D0F-0B0F-D5D0-C81F-2E64D5D05626}"/>
                </a:ext>
              </a:extLst>
            </p:cNvPr>
            <p:cNvCxnSpPr/>
            <p:nvPr/>
          </p:nvCxnSpPr>
          <p:spPr>
            <a:xfrm>
              <a:off x="2336045" y="6415273"/>
              <a:ext cx="0" cy="32409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a:extLst>
                <a:ext uri="{FF2B5EF4-FFF2-40B4-BE49-F238E27FC236}">
                  <a16:creationId xmlns:a16="http://schemas.microsoft.com/office/drawing/2014/main" id="{3FBB470A-BB19-A245-0CED-461E577B7AFE}"/>
                </a:ext>
              </a:extLst>
            </p:cNvPr>
            <p:cNvCxnSpPr/>
            <p:nvPr/>
          </p:nvCxnSpPr>
          <p:spPr>
            <a:xfrm>
              <a:off x="5845367" y="6415273"/>
              <a:ext cx="0" cy="32409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5" name="直接连接符 24">
              <a:extLst>
                <a:ext uri="{FF2B5EF4-FFF2-40B4-BE49-F238E27FC236}">
                  <a16:creationId xmlns:a16="http://schemas.microsoft.com/office/drawing/2014/main" id="{E9612E28-EB2C-D951-BC87-D543637BE3A2}"/>
                </a:ext>
              </a:extLst>
            </p:cNvPr>
            <p:cNvCxnSpPr/>
            <p:nvPr/>
          </p:nvCxnSpPr>
          <p:spPr>
            <a:xfrm>
              <a:off x="9413739" y="6415273"/>
              <a:ext cx="0" cy="32409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26" name="组合 25">
              <a:extLst>
                <a:ext uri="{FF2B5EF4-FFF2-40B4-BE49-F238E27FC236}">
                  <a16:creationId xmlns:a16="http://schemas.microsoft.com/office/drawing/2014/main" id="{79AE281C-5CCE-D7AC-520B-6BA0AA3B1B9C}"/>
                </a:ext>
              </a:extLst>
            </p:cNvPr>
            <p:cNvGrpSpPr/>
            <p:nvPr/>
          </p:nvGrpSpPr>
          <p:grpSpPr>
            <a:xfrm>
              <a:off x="3988039" y="6296629"/>
              <a:ext cx="167640" cy="561372"/>
              <a:chOff x="11554012" y="6248400"/>
              <a:chExt cx="167640" cy="506730"/>
            </a:xfrm>
          </p:grpSpPr>
          <p:sp>
            <p:nvSpPr>
              <p:cNvPr id="27" name="等腰三角形 26">
                <a:extLst>
                  <a:ext uri="{FF2B5EF4-FFF2-40B4-BE49-F238E27FC236}">
                    <a16:creationId xmlns:a16="http://schemas.microsoft.com/office/drawing/2014/main" id="{C092EC82-381C-CCCE-5066-50700B9DD080}"/>
                  </a:ext>
                </a:extLst>
              </p:cNvPr>
              <p:cNvSpPr/>
              <p:nvPr/>
            </p:nvSpPr>
            <p:spPr>
              <a:xfrm flipV="1">
                <a:off x="11554012" y="6248400"/>
                <a:ext cx="167640" cy="60960"/>
              </a:xfrm>
              <a:prstGeom prst="triangle">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等腰三角形 27">
                <a:extLst>
                  <a:ext uri="{FF2B5EF4-FFF2-40B4-BE49-F238E27FC236}">
                    <a16:creationId xmlns:a16="http://schemas.microsoft.com/office/drawing/2014/main" id="{397C481F-E342-CB65-5286-6C6908C04D55}"/>
                  </a:ext>
                </a:extLst>
              </p:cNvPr>
              <p:cNvSpPr/>
              <p:nvPr/>
            </p:nvSpPr>
            <p:spPr>
              <a:xfrm>
                <a:off x="11554012" y="6694170"/>
                <a:ext cx="167640" cy="60960"/>
              </a:xfrm>
              <a:prstGeom prst="triangle">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cxnSp>
        <p:nvCxnSpPr>
          <p:cNvPr id="30" name="直接箭头连接符 29">
            <a:extLst>
              <a:ext uri="{FF2B5EF4-FFF2-40B4-BE49-F238E27FC236}">
                <a16:creationId xmlns:a16="http://schemas.microsoft.com/office/drawing/2014/main" id="{CDBE11E5-BCD5-5069-8E3A-ECB9075D871E}"/>
              </a:ext>
            </a:extLst>
          </p:cNvPr>
          <p:cNvCxnSpPr>
            <a:cxnSpLocks/>
          </p:cNvCxnSpPr>
          <p:nvPr/>
        </p:nvCxnSpPr>
        <p:spPr>
          <a:xfrm>
            <a:off x="8807116" y="2976530"/>
            <a:ext cx="889645" cy="327922"/>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29" name="图片 28">
            <a:extLst>
              <a:ext uri="{FF2B5EF4-FFF2-40B4-BE49-F238E27FC236}">
                <a16:creationId xmlns:a16="http://schemas.microsoft.com/office/drawing/2014/main" id="{66CED74C-4F1B-25B1-97A5-EDAA6B76169C}"/>
              </a:ext>
            </a:extLst>
          </p:cNvPr>
          <p:cNvPicPr>
            <a:picLocks noChangeAspect="1"/>
          </p:cNvPicPr>
          <p:nvPr/>
        </p:nvPicPr>
        <p:blipFill>
          <a:blip r:embed="rId10"/>
          <a:srcRect l="16825" t="4353" r="14194" b="5504"/>
          <a:stretch>
            <a:fillRect/>
          </a:stretch>
        </p:blipFill>
        <p:spPr>
          <a:xfrm>
            <a:off x="3735336" y="883212"/>
            <a:ext cx="2236762" cy="1680306"/>
          </a:xfrm>
          <a:prstGeom prst="rect">
            <a:avLst/>
          </a:prstGeom>
        </p:spPr>
      </p:pic>
      <p:pic>
        <p:nvPicPr>
          <p:cNvPr id="31" name="图片 30">
            <a:extLst>
              <a:ext uri="{FF2B5EF4-FFF2-40B4-BE49-F238E27FC236}">
                <a16:creationId xmlns:a16="http://schemas.microsoft.com/office/drawing/2014/main" id="{0B0D8CFF-D079-9834-D7B7-1BCAF56F7DE7}"/>
              </a:ext>
            </a:extLst>
          </p:cNvPr>
          <p:cNvPicPr>
            <a:picLocks noChangeAspect="1"/>
          </p:cNvPicPr>
          <p:nvPr/>
        </p:nvPicPr>
        <p:blipFill>
          <a:blip r:embed="rId11"/>
          <a:srcRect l="15409" t="1730" r="12382" b="4093"/>
          <a:stretch>
            <a:fillRect/>
          </a:stretch>
        </p:blipFill>
        <p:spPr>
          <a:xfrm>
            <a:off x="657372" y="886448"/>
            <a:ext cx="2236763" cy="1677070"/>
          </a:xfrm>
          <a:prstGeom prst="rect">
            <a:avLst/>
          </a:prstGeom>
        </p:spPr>
      </p:pic>
      <p:pic>
        <p:nvPicPr>
          <p:cNvPr id="32" name="图片 31">
            <a:extLst>
              <a:ext uri="{FF2B5EF4-FFF2-40B4-BE49-F238E27FC236}">
                <a16:creationId xmlns:a16="http://schemas.microsoft.com/office/drawing/2014/main" id="{649C038B-B4AD-580F-928F-B32DEEDB98F6}"/>
              </a:ext>
            </a:extLst>
          </p:cNvPr>
          <p:cNvPicPr>
            <a:picLocks noChangeAspect="1"/>
          </p:cNvPicPr>
          <p:nvPr/>
        </p:nvPicPr>
        <p:blipFill>
          <a:blip r:embed="rId12"/>
          <a:srcRect l="17021" t="4513" r="14194" b="5572"/>
          <a:stretch>
            <a:fillRect/>
          </a:stretch>
        </p:blipFill>
        <p:spPr>
          <a:xfrm>
            <a:off x="3737844" y="2795734"/>
            <a:ext cx="2231745" cy="1677069"/>
          </a:xfrm>
          <a:prstGeom prst="rect">
            <a:avLst/>
          </a:prstGeom>
        </p:spPr>
      </p:pic>
      <p:pic>
        <p:nvPicPr>
          <p:cNvPr id="33" name="图片 32">
            <a:extLst>
              <a:ext uri="{FF2B5EF4-FFF2-40B4-BE49-F238E27FC236}">
                <a16:creationId xmlns:a16="http://schemas.microsoft.com/office/drawing/2014/main" id="{EFF00334-6FAD-70D2-D0F3-14AB98CDDB8F}"/>
              </a:ext>
            </a:extLst>
          </p:cNvPr>
          <p:cNvPicPr>
            <a:picLocks noChangeAspect="1"/>
          </p:cNvPicPr>
          <p:nvPr/>
        </p:nvPicPr>
        <p:blipFill>
          <a:blip r:embed="rId13"/>
          <a:srcRect l="16863" t="4707" r="13719" b="5914"/>
          <a:stretch>
            <a:fillRect/>
          </a:stretch>
        </p:blipFill>
        <p:spPr>
          <a:xfrm>
            <a:off x="662390" y="2854409"/>
            <a:ext cx="2231745" cy="1651900"/>
          </a:xfrm>
          <a:prstGeom prst="rect">
            <a:avLst/>
          </a:prstGeom>
        </p:spPr>
      </p:pic>
      <p:sp>
        <p:nvSpPr>
          <p:cNvPr id="34" name="梯形 33">
            <a:extLst>
              <a:ext uri="{FF2B5EF4-FFF2-40B4-BE49-F238E27FC236}">
                <a16:creationId xmlns:a16="http://schemas.microsoft.com/office/drawing/2014/main" id="{7126101B-2E30-0950-25DE-0887DF820B4D}"/>
              </a:ext>
            </a:extLst>
          </p:cNvPr>
          <p:cNvSpPr/>
          <p:nvPr/>
        </p:nvSpPr>
        <p:spPr>
          <a:xfrm>
            <a:off x="4651280" y="1941513"/>
            <a:ext cx="1291525" cy="264319"/>
          </a:xfrm>
          <a:custGeom>
            <a:avLst/>
            <a:gdLst>
              <a:gd name="csX0" fmla="*/ 0 w 1291525"/>
              <a:gd name="csY0" fmla="*/ 261937 h 264319"/>
              <a:gd name="csX1" fmla="*/ 80963 w 1291525"/>
              <a:gd name="csY1" fmla="*/ 0 h 264319"/>
              <a:gd name="csX2" fmla="*/ 1291525 w 1291525"/>
              <a:gd name="csY2" fmla="*/ 1190 h 264319"/>
              <a:gd name="csX3" fmla="*/ 1291525 w 1291525"/>
              <a:gd name="csY3" fmla="*/ 264319 h 264319"/>
              <a:gd name="csX4" fmla="*/ 0 w 1291525"/>
              <a:gd name="csY4" fmla="*/ 261937 h 264319"/>
            </a:gdLst>
            <a:ahLst/>
            <a:cxnLst>
              <a:cxn ang="0">
                <a:pos x="csX0" y="csY0"/>
              </a:cxn>
              <a:cxn ang="0">
                <a:pos x="csX1" y="csY1"/>
              </a:cxn>
              <a:cxn ang="0">
                <a:pos x="csX2" y="csY2"/>
              </a:cxn>
              <a:cxn ang="0">
                <a:pos x="csX3" y="csY3"/>
              </a:cxn>
              <a:cxn ang="0">
                <a:pos x="csX4" y="csY4"/>
              </a:cxn>
            </a:cxnLst>
            <a:rect l="l" t="t" r="r" b="b"/>
            <a:pathLst>
              <a:path w="1291525" h="264319">
                <a:moveTo>
                  <a:pt x="0" y="261937"/>
                </a:moveTo>
                <a:lnTo>
                  <a:pt x="80963" y="0"/>
                </a:lnTo>
                <a:lnTo>
                  <a:pt x="1291525" y="1190"/>
                </a:lnTo>
                <a:lnTo>
                  <a:pt x="1291525" y="264319"/>
                </a:lnTo>
                <a:lnTo>
                  <a:pt x="0" y="261937"/>
                </a:lnTo>
                <a:close/>
              </a:path>
            </a:pathLst>
          </a:cu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梯形 39">
            <a:extLst>
              <a:ext uri="{FF2B5EF4-FFF2-40B4-BE49-F238E27FC236}">
                <a16:creationId xmlns:a16="http://schemas.microsoft.com/office/drawing/2014/main" id="{9F513A88-64AD-C935-5CB5-E1D15F608BBC}"/>
              </a:ext>
            </a:extLst>
          </p:cNvPr>
          <p:cNvSpPr/>
          <p:nvPr/>
        </p:nvSpPr>
        <p:spPr>
          <a:xfrm>
            <a:off x="1565671" y="2163365"/>
            <a:ext cx="1295699" cy="61913"/>
          </a:xfrm>
          <a:custGeom>
            <a:avLst/>
            <a:gdLst>
              <a:gd name="csX0" fmla="*/ 0 w 1295699"/>
              <a:gd name="csY0" fmla="*/ 59532 h 61913"/>
              <a:gd name="csX1" fmla="*/ 22326 w 1295699"/>
              <a:gd name="csY1" fmla="*/ 0 h 61913"/>
              <a:gd name="csX2" fmla="*/ 1295699 w 1295699"/>
              <a:gd name="csY2" fmla="*/ 8335 h 61913"/>
              <a:gd name="csX3" fmla="*/ 1295402 w 1295699"/>
              <a:gd name="csY3" fmla="*/ 61913 h 61913"/>
              <a:gd name="csX4" fmla="*/ 0 w 1295699"/>
              <a:gd name="csY4" fmla="*/ 59532 h 61913"/>
            </a:gdLst>
            <a:ahLst/>
            <a:cxnLst>
              <a:cxn ang="0">
                <a:pos x="csX0" y="csY0"/>
              </a:cxn>
              <a:cxn ang="0">
                <a:pos x="csX1" y="csY1"/>
              </a:cxn>
              <a:cxn ang="0">
                <a:pos x="csX2" y="csY2"/>
              </a:cxn>
              <a:cxn ang="0">
                <a:pos x="csX3" y="csY3"/>
              </a:cxn>
              <a:cxn ang="0">
                <a:pos x="csX4" y="csY4"/>
              </a:cxn>
            </a:cxnLst>
            <a:rect l="l" t="t" r="r" b="b"/>
            <a:pathLst>
              <a:path w="1295699" h="61913">
                <a:moveTo>
                  <a:pt x="0" y="59532"/>
                </a:moveTo>
                <a:lnTo>
                  <a:pt x="22326" y="0"/>
                </a:lnTo>
                <a:lnTo>
                  <a:pt x="1295699" y="8335"/>
                </a:lnTo>
                <a:lnTo>
                  <a:pt x="1295402" y="61913"/>
                </a:lnTo>
                <a:lnTo>
                  <a:pt x="0" y="59532"/>
                </a:lnTo>
                <a:close/>
              </a:path>
            </a:pathLst>
          </a:cu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平行四边形 41">
            <a:extLst>
              <a:ext uri="{FF2B5EF4-FFF2-40B4-BE49-F238E27FC236}">
                <a16:creationId xmlns:a16="http://schemas.microsoft.com/office/drawing/2014/main" id="{06CB3C10-17E5-E293-9AAB-FC66B4DB606B}"/>
              </a:ext>
            </a:extLst>
          </p:cNvPr>
          <p:cNvSpPr/>
          <p:nvPr/>
        </p:nvSpPr>
        <p:spPr>
          <a:xfrm>
            <a:off x="5174058" y="2802879"/>
            <a:ext cx="654449" cy="1644640"/>
          </a:xfrm>
          <a:custGeom>
            <a:avLst/>
            <a:gdLst>
              <a:gd name="csX0" fmla="*/ 0 w 654449"/>
              <a:gd name="csY0" fmla="*/ 1644640 h 1644640"/>
              <a:gd name="csX1" fmla="*/ 598488 w 654449"/>
              <a:gd name="csY1" fmla="*/ 2381 h 1644640"/>
              <a:gd name="csX2" fmla="*/ 654449 w 654449"/>
              <a:gd name="csY2" fmla="*/ 0 h 1644640"/>
              <a:gd name="csX3" fmla="*/ 55961 w 654449"/>
              <a:gd name="csY3" fmla="*/ 1642258 h 1644640"/>
              <a:gd name="csX4" fmla="*/ 0 w 654449"/>
              <a:gd name="csY4" fmla="*/ 1644640 h 1644640"/>
            </a:gdLst>
            <a:ahLst/>
            <a:cxnLst>
              <a:cxn ang="0">
                <a:pos x="csX0" y="csY0"/>
              </a:cxn>
              <a:cxn ang="0">
                <a:pos x="csX1" y="csY1"/>
              </a:cxn>
              <a:cxn ang="0">
                <a:pos x="csX2" y="csY2"/>
              </a:cxn>
              <a:cxn ang="0">
                <a:pos x="csX3" y="csY3"/>
              </a:cxn>
              <a:cxn ang="0">
                <a:pos x="csX4" y="csY4"/>
              </a:cxn>
            </a:cxnLst>
            <a:rect l="l" t="t" r="r" b="b"/>
            <a:pathLst>
              <a:path w="654449" h="1644640">
                <a:moveTo>
                  <a:pt x="0" y="1644640"/>
                </a:moveTo>
                <a:lnTo>
                  <a:pt x="598488" y="2381"/>
                </a:lnTo>
                <a:lnTo>
                  <a:pt x="654449" y="0"/>
                </a:lnTo>
                <a:lnTo>
                  <a:pt x="55961" y="1642258"/>
                </a:lnTo>
                <a:lnTo>
                  <a:pt x="0" y="1644640"/>
                </a:lnTo>
                <a:close/>
              </a:path>
            </a:pathLst>
          </a:cu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平行四边形 42">
            <a:extLst>
              <a:ext uri="{FF2B5EF4-FFF2-40B4-BE49-F238E27FC236}">
                <a16:creationId xmlns:a16="http://schemas.microsoft.com/office/drawing/2014/main" id="{08547B79-2B4E-7F3F-C691-2FA3AA23631F}"/>
              </a:ext>
            </a:extLst>
          </p:cNvPr>
          <p:cNvSpPr/>
          <p:nvPr/>
        </p:nvSpPr>
        <p:spPr>
          <a:xfrm>
            <a:off x="1390651" y="3798093"/>
            <a:ext cx="1462684" cy="691753"/>
          </a:xfrm>
          <a:custGeom>
            <a:avLst/>
            <a:gdLst>
              <a:gd name="csX0" fmla="*/ 0 w 1462684"/>
              <a:gd name="csY0" fmla="*/ 689373 h 691753"/>
              <a:gd name="csX1" fmla="*/ 1462684 w 1462684"/>
              <a:gd name="csY1" fmla="*/ 0 h 691753"/>
              <a:gd name="csX2" fmla="*/ 1460897 w 1462684"/>
              <a:gd name="csY2" fmla="*/ 65485 h 691753"/>
              <a:gd name="csX3" fmla="*/ 110134 w 1462684"/>
              <a:gd name="csY3" fmla="*/ 691753 h 691753"/>
              <a:gd name="csX4" fmla="*/ 0 w 1462684"/>
              <a:gd name="csY4" fmla="*/ 689373 h 691753"/>
            </a:gdLst>
            <a:ahLst/>
            <a:cxnLst>
              <a:cxn ang="0">
                <a:pos x="csX0" y="csY0"/>
              </a:cxn>
              <a:cxn ang="0">
                <a:pos x="csX1" y="csY1"/>
              </a:cxn>
              <a:cxn ang="0">
                <a:pos x="csX2" y="csY2"/>
              </a:cxn>
              <a:cxn ang="0">
                <a:pos x="csX3" y="csY3"/>
              </a:cxn>
              <a:cxn ang="0">
                <a:pos x="csX4" y="csY4"/>
              </a:cxn>
            </a:cxnLst>
            <a:rect l="l" t="t" r="r" b="b"/>
            <a:pathLst>
              <a:path w="1462684" h="691753">
                <a:moveTo>
                  <a:pt x="0" y="689373"/>
                </a:moveTo>
                <a:lnTo>
                  <a:pt x="1462684" y="0"/>
                </a:lnTo>
                <a:cubicBezTo>
                  <a:pt x="1462088" y="21828"/>
                  <a:pt x="1461493" y="43657"/>
                  <a:pt x="1460897" y="65485"/>
                </a:cubicBezTo>
                <a:lnTo>
                  <a:pt x="110134" y="691753"/>
                </a:lnTo>
                <a:lnTo>
                  <a:pt x="0" y="689373"/>
                </a:lnTo>
                <a:close/>
              </a:path>
            </a:pathLst>
          </a:cu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5" name="直接箭头连接符 44">
            <a:extLst>
              <a:ext uri="{FF2B5EF4-FFF2-40B4-BE49-F238E27FC236}">
                <a16:creationId xmlns:a16="http://schemas.microsoft.com/office/drawing/2014/main" id="{68B3616D-4DB2-80D5-8B1D-8E14DB29599F}"/>
              </a:ext>
            </a:extLst>
          </p:cNvPr>
          <p:cNvCxnSpPr>
            <a:cxnSpLocks/>
          </p:cNvCxnSpPr>
          <p:nvPr/>
        </p:nvCxnSpPr>
        <p:spPr>
          <a:xfrm flipV="1">
            <a:off x="2861073" y="1584722"/>
            <a:ext cx="639365" cy="62111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9" name="直接箭头连接符 48">
            <a:extLst>
              <a:ext uri="{FF2B5EF4-FFF2-40B4-BE49-F238E27FC236}">
                <a16:creationId xmlns:a16="http://schemas.microsoft.com/office/drawing/2014/main" id="{691290FF-977D-D329-76A0-6B59F9C591F3}"/>
              </a:ext>
            </a:extLst>
          </p:cNvPr>
          <p:cNvCxnSpPr>
            <a:cxnSpLocks/>
          </p:cNvCxnSpPr>
          <p:nvPr/>
        </p:nvCxnSpPr>
        <p:spPr>
          <a:xfrm flipH="1" flipV="1">
            <a:off x="3600450" y="1583827"/>
            <a:ext cx="1086074" cy="464047"/>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4" name="文本框 53">
            <a:extLst>
              <a:ext uri="{FF2B5EF4-FFF2-40B4-BE49-F238E27FC236}">
                <a16:creationId xmlns:a16="http://schemas.microsoft.com/office/drawing/2014/main" id="{BFB063C0-BF62-1F83-9D82-A4A8BCC390AD}"/>
              </a:ext>
            </a:extLst>
          </p:cNvPr>
          <p:cNvSpPr txBox="1"/>
          <p:nvPr/>
        </p:nvSpPr>
        <p:spPr>
          <a:xfrm>
            <a:off x="2994147" y="1277221"/>
            <a:ext cx="1634981" cy="338554"/>
          </a:xfrm>
          <a:prstGeom prst="rect">
            <a:avLst/>
          </a:prstGeom>
          <a:noFill/>
        </p:spPr>
        <p:txBody>
          <a:bodyPr wrap="square" rtlCol="0">
            <a:spAutoFit/>
          </a:bodyPr>
          <a:lstStyle/>
          <a:p>
            <a:r>
              <a:rPr lang="zh-CN" altLang="en-US" sz="1600" dirty="0"/>
              <a:t>含冰层厚度变化</a:t>
            </a:r>
          </a:p>
        </p:txBody>
      </p:sp>
      <p:cxnSp>
        <p:nvCxnSpPr>
          <p:cNvPr id="55" name="直接箭头连接符 54">
            <a:extLst>
              <a:ext uri="{FF2B5EF4-FFF2-40B4-BE49-F238E27FC236}">
                <a16:creationId xmlns:a16="http://schemas.microsoft.com/office/drawing/2014/main" id="{92F71EB3-598F-66FF-CB48-4194E8F7F872}"/>
              </a:ext>
            </a:extLst>
          </p:cNvPr>
          <p:cNvCxnSpPr>
            <a:cxnSpLocks/>
          </p:cNvCxnSpPr>
          <p:nvPr/>
        </p:nvCxnSpPr>
        <p:spPr>
          <a:xfrm flipV="1">
            <a:off x="2853453" y="3482749"/>
            <a:ext cx="362665" cy="361383"/>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6" name="直接箭头连接符 55">
            <a:extLst>
              <a:ext uri="{FF2B5EF4-FFF2-40B4-BE49-F238E27FC236}">
                <a16:creationId xmlns:a16="http://schemas.microsoft.com/office/drawing/2014/main" id="{BB8C446C-7072-5211-0E11-C4F0D25F304E}"/>
              </a:ext>
            </a:extLst>
          </p:cNvPr>
          <p:cNvCxnSpPr>
            <a:cxnSpLocks/>
          </p:cNvCxnSpPr>
          <p:nvPr/>
        </p:nvCxnSpPr>
        <p:spPr>
          <a:xfrm flipH="1" flipV="1">
            <a:off x="3581596" y="3505578"/>
            <a:ext cx="1695089" cy="729228"/>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7" name="文本框 56">
            <a:extLst>
              <a:ext uri="{FF2B5EF4-FFF2-40B4-BE49-F238E27FC236}">
                <a16:creationId xmlns:a16="http://schemas.microsoft.com/office/drawing/2014/main" id="{74B93AAC-5A16-E00C-887D-9AE138A80467}"/>
              </a:ext>
            </a:extLst>
          </p:cNvPr>
          <p:cNvSpPr txBox="1"/>
          <p:nvPr/>
        </p:nvSpPr>
        <p:spPr>
          <a:xfrm>
            <a:off x="3006726" y="3183145"/>
            <a:ext cx="1679798" cy="338554"/>
          </a:xfrm>
          <a:prstGeom prst="rect">
            <a:avLst/>
          </a:prstGeom>
          <a:noFill/>
        </p:spPr>
        <p:txBody>
          <a:bodyPr wrap="square" rtlCol="0">
            <a:spAutoFit/>
          </a:bodyPr>
          <a:lstStyle/>
          <a:p>
            <a:r>
              <a:rPr lang="zh-CN" altLang="en-US" sz="1600" dirty="0"/>
              <a:t>含冰层角度变化</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werpoint template design by DAJU_PPT正版来源小红书大橘PPT微信DAJU_PPT请勿抄袭搬运！盗版必究！"/>
          <p:cNvSpPr txBox="1"/>
          <p:nvPr/>
        </p:nvSpPr>
        <p:spPr>
          <a:xfrm>
            <a:off x="657372" y="280712"/>
            <a:ext cx="8149744" cy="400110"/>
          </a:xfrm>
          <a:prstGeom prst="rect">
            <a:avLst/>
          </a:prstGeom>
          <a:noFill/>
        </p:spPr>
        <p:txBody>
          <a:bodyPr wrap="square" rtlCol="0">
            <a:spAutoFit/>
          </a:bodyPr>
          <a:lstStyle>
            <a:defPPr>
              <a:defRPr lang="zh-CN"/>
            </a:defPPr>
            <a:lvl1pPr marR="0" lvl="0" indent="0" fontAlgn="auto">
              <a:lnSpc>
                <a:spcPct val="100000"/>
              </a:lnSpc>
              <a:spcBef>
                <a:spcPts val="0"/>
              </a:spcBef>
              <a:spcAft>
                <a:spcPts val="0"/>
              </a:spcAft>
              <a:buClrTx/>
              <a:buSzTx/>
              <a:buFontTx/>
              <a:buNone/>
              <a:defRPr kumimoji="0" sz="2000" b="1" i="0" u="none" strike="noStrike" cap="none" spc="300" normalizeH="0" baseline="0">
                <a:ln>
                  <a:noFill/>
                </a:ln>
                <a:solidFill>
                  <a:schemeClr val="accent1"/>
                </a:solidFill>
                <a:effectLst/>
                <a:uLnTx/>
                <a:uFillTx/>
                <a:latin typeface="微软雅黑" panose="020B0503020204020204" pitchFamily="34" charset="-122"/>
                <a:ea typeface="微软雅黑" panose="020B0503020204020204" pitchFamily="34" charset="-122"/>
              </a:defRPr>
            </a:lvl1pPr>
          </a:lstStyle>
          <a:p>
            <a:r>
              <a:rPr lang="en-US" altLang="zh-CN" dirty="0">
                <a:solidFill>
                  <a:srgbClr val="002060"/>
                </a:solidFill>
              </a:rPr>
              <a:t>COMSOL </a:t>
            </a:r>
            <a:r>
              <a:rPr lang="zh-CN" altLang="en-US" dirty="0">
                <a:solidFill>
                  <a:srgbClr val="002060"/>
                </a:solidFill>
              </a:rPr>
              <a:t>数值模型与工况设计</a:t>
            </a:r>
          </a:p>
        </p:txBody>
      </p:sp>
      <p:cxnSp>
        <p:nvCxnSpPr>
          <p:cNvPr id="5" name="powerpoint template design by DAJU_PPT正版来源小红书大橘PPT微信DAJU_PPT请勿抄袭搬运！盗版必究！"/>
          <p:cNvCxnSpPr/>
          <p:nvPr/>
        </p:nvCxnSpPr>
        <p:spPr>
          <a:xfrm>
            <a:off x="0" y="770500"/>
            <a:ext cx="12191998"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nvGrpSpPr>
          <p:cNvPr id="7" name="powerpoint template design by DAJU_PPT正版来源小红书大橘PPT微信DAJU_PPT请勿抄袭搬运！盗版必究！"/>
          <p:cNvGrpSpPr/>
          <p:nvPr/>
        </p:nvGrpSpPr>
        <p:grpSpPr>
          <a:xfrm>
            <a:off x="349505" y="102193"/>
            <a:ext cx="307867" cy="599859"/>
            <a:chOff x="349506" y="102193"/>
            <a:chExt cx="307866" cy="599859"/>
          </a:xfrm>
        </p:grpSpPr>
        <p:sp>
          <p:nvSpPr>
            <p:cNvPr id="8" name="powerpoint template design by DAJU_PPT正版来源小红书大橘PPT微信DAJU_PPT请勿抄袭搬运！盗版必究！-1"/>
            <p:cNvSpPr/>
            <p:nvPr/>
          </p:nvSpPr>
          <p:spPr>
            <a:xfrm>
              <a:off x="349506" y="492924"/>
              <a:ext cx="209128" cy="209128"/>
            </a:xfrm>
            <a:prstGeom prst="roundRect">
              <a:avLst>
                <a:gd name="adj" fmla="val 19200"/>
              </a:avLst>
            </a:prstGeom>
            <a:solidFill>
              <a:schemeClr val="accent2">
                <a:alpha val="58000"/>
              </a:schemeClr>
            </a:solidFill>
            <a:ln w="6350" cap="flat" cmpd="sng" algn="ctr">
              <a:solidFill>
                <a:schemeClr val="accent2"/>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powerpoint template design by DAJU_PPT正版来源小红书大橘PPT微信DAJU_PPT请勿抄袭搬运！盗版必究！-2"/>
            <p:cNvSpPr/>
            <p:nvPr/>
          </p:nvSpPr>
          <p:spPr>
            <a:xfrm>
              <a:off x="528549" y="102193"/>
              <a:ext cx="128823" cy="128823"/>
            </a:xfrm>
            <a:prstGeom prst="roundRect">
              <a:avLst>
                <a:gd name="adj" fmla="val 19200"/>
              </a:avLst>
            </a:prstGeom>
            <a:solidFill>
              <a:schemeClr val="accent2">
                <a:alpha val="23000"/>
              </a:schemeClr>
            </a:solidFill>
            <a:ln w="6350" cap="flat" cmpd="sng" algn="ctr">
              <a:solidFill>
                <a:schemeClr val="accent2">
                  <a:alpha val="62000"/>
                </a:schemeClr>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cxnSp>
        <p:nvCxnSpPr>
          <p:cNvPr id="35" name="直接连接符 34"/>
          <p:cNvCxnSpPr/>
          <p:nvPr/>
        </p:nvCxnSpPr>
        <p:spPr>
          <a:xfrm>
            <a:off x="0" y="770500"/>
            <a:ext cx="12191998"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nvGrpSpPr>
          <p:cNvPr id="36" name="组合 35"/>
          <p:cNvGrpSpPr/>
          <p:nvPr/>
        </p:nvGrpSpPr>
        <p:grpSpPr>
          <a:xfrm>
            <a:off x="116064" y="102193"/>
            <a:ext cx="541309" cy="599859"/>
            <a:chOff x="116063" y="102193"/>
            <a:chExt cx="541309" cy="599859"/>
          </a:xfrm>
        </p:grpSpPr>
        <p:sp>
          <p:nvSpPr>
            <p:cNvPr id="37" name="矩形: 圆角 36"/>
            <p:cNvSpPr/>
            <p:nvPr/>
          </p:nvSpPr>
          <p:spPr>
            <a:xfrm>
              <a:off x="349506" y="492924"/>
              <a:ext cx="209128" cy="209128"/>
            </a:xfrm>
            <a:prstGeom prst="roundRect">
              <a:avLst>
                <a:gd name="adj" fmla="val 19200"/>
              </a:avLst>
            </a:prstGeom>
            <a:solidFill>
              <a:schemeClr val="accent2">
                <a:alpha val="58000"/>
              </a:schemeClr>
            </a:solidFill>
            <a:ln w="6350" cap="flat" cmpd="sng" algn="ctr">
              <a:solidFill>
                <a:schemeClr val="accent2"/>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圆角 37"/>
            <p:cNvSpPr/>
            <p:nvPr/>
          </p:nvSpPr>
          <p:spPr>
            <a:xfrm>
              <a:off x="116063" y="204280"/>
              <a:ext cx="338007" cy="338007"/>
            </a:xfrm>
            <a:prstGeom prst="roundRect">
              <a:avLst>
                <a:gd name="adj" fmla="val 19200"/>
              </a:avLst>
            </a:prstGeom>
            <a:solidFill>
              <a:srgbClr val="002060">
                <a:alpha val="70000"/>
              </a:srgbClr>
            </a:solidFill>
            <a:ln w="6350" cap="flat" cmpd="sng" algn="ctr">
              <a:solidFill>
                <a:srgbClr val="002060"/>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9" name="矩形: 圆角 38"/>
            <p:cNvSpPr/>
            <p:nvPr/>
          </p:nvSpPr>
          <p:spPr>
            <a:xfrm>
              <a:off x="528549" y="102193"/>
              <a:ext cx="128823" cy="128823"/>
            </a:xfrm>
            <a:prstGeom prst="roundRect">
              <a:avLst>
                <a:gd name="adj" fmla="val 19200"/>
              </a:avLst>
            </a:prstGeom>
            <a:solidFill>
              <a:schemeClr val="accent2">
                <a:alpha val="23000"/>
              </a:schemeClr>
            </a:solidFill>
            <a:ln w="6350" cap="flat" cmpd="sng" algn="ctr">
              <a:solidFill>
                <a:schemeClr val="accent2">
                  <a:alpha val="62000"/>
                </a:schemeClr>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pic>
        <p:nvPicPr>
          <p:cNvPr id="3" name="Picture 2"/>
          <p:cNvPicPr/>
          <p:nvPr/>
        </p:nvPicPr>
        <p:blipFill rotWithShape="1">
          <a:blip r:embed="rId3"/>
          <a:srcRect t="30509" b="30509"/>
          <a:stretch>
            <a:fillRect/>
          </a:stretch>
        </p:blipFill>
        <p:spPr>
          <a:xfrm>
            <a:off x="10262940" y="22372"/>
            <a:ext cx="1634867" cy="400101"/>
          </a:xfrm>
          <a:prstGeom prst="rect">
            <a:avLst/>
          </a:prstGeom>
        </p:spPr>
      </p:pic>
      <p:pic>
        <p:nvPicPr>
          <p:cNvPr id="6" name="Picture Placeholder 24"/>
          <p:cNvPicPr>
            <a:picLocks noGrp="1" noChangeAspect="1"/>
          </p:cNvPicPr>
          <p:nvPr/>
        </p:nvPicPr>
        <p:blipFill rotWithShape="1">
          <a:blip r:embed="rId4" cstate="print">
            <a:extLst>
              <a:ext uri="{28A0092B-C50C-407E-A947-70E740481C1C}">
                <a14:useLocalDpi xmlns:a14="http://schemas.microsoft.com/office/drawing/2010/main" val="0"/>
              </a:ext>
            </a:extLst>
          </a:blip>
          <a:srcRect l="-5450" t="-91582" r="-7334" b="-89301"/>
          <a:stretch>
            <a:fillRect/>
          </a:stretch>
        </p:blipFill>
        <p:spPr>
          <a:xfrm>
            <a:off x="10262940" y="322788"/>
            <a:ext cx="1966301" cy="447712"/>
          </a:xfrm>
          <a:prstGeom prst="rect">
            <a:avLst/>
          </a:prstGeom>
        </p:spPr>
      </p:pic>
      <p:sp>
        <p:nvSpPr>
          <p:cNvPr id="11" name="矩形 10"/>
          <p:cNvSpPr/>
          <p:nvPr/>
        </p:nvSpPr>
        <p:spPr>
          <a:xfrm>
            <a:off x="155527" y="5106800"/>
            <a:ext cx="5940474" cy="923330"/>
          </a:xfrm>
          <a:prstGeom prst="rect">
            <a:avLst/>
          </a:prstGeom>
          <a:ln w="19050">
            <a:solidFill>
              <a:schemeClr val="accent1"/>
            </a:solidFill>
            <a:prstDash val="dash"/>
          </a:ln>
        </p:spPr>
        <p:txBody>
          <a:bodyPr wrap="square">
            <a:spAutoFit/>
          </a:bodyPr>
          <a:lstStyle/>
          <a:p>
            <a:pPr algn="just" eaLnBrk="1" fontAlgn="auto" hangingPunct="1">
              <a:spcBef>
                <a:spcPts val="0"/>
              </a:spcBef>
              <a:spcAft>
                <a:spcPts val="0"/>
              </a:spcAft>
              <a:defRPr/>
            </a:pPr>
            <a:r>
              <a:rPr lang="zh-CN" altLang="en-US" kern="0" dirty="0">
                <a:latin typeface="+mn-ea"/>
                <a:cs typeface="Times New Roman" panose="02020603050405020304" pitchFamily="18" charset="0"/>
              </a:rPr>
              <a:t>   模型尺寸为：</a:t>
            </a:r>
            <a:r>
              <a:rPr lang="en-US" altLang="zh-CN" kern="0" dirty="0">
                <a:latin typeface="+mn-ea"/>
                <a:cs typeface="Times New Roman" panose="02020603050405020304" pitchFamily="18" charset="0"/>
              </a:rPr>
              <a:t>x</a:t>
            </a:r>
            <a:r>
              <a:rPr lang="zh-CN" altLang="en-US" kern="0" dirty="0">
                <a:latin typeface="+mn-ea"/>
                <a:cs typeface="Times New Roman" panose="02020603050405020304" pitchFamily="18" charset="0"/>
              </a:rPr>
              <a:t>方向长度为</a:t>
            </a:r>
            <a:r>
              <a:rPr lang="en-US" altLang="zh-CN" b="1" kern="0" dirty="0">
                <a:solidFill>
                  <a:schemeClr val="accent1"/>
                </a:solidFill>
                <a:latin typeface="+mn-ea"/>
                <a:cs typeface="Times New Roman" panose="02020603050405020304" pitchFamily="18" charset="0"/>
              </a:rPr>
              <a:t>20m</a:t>
            </a:r>
            <a:r>
              <a:rPr lang="zh-CN" altLang="en-US" kern="0" dirty="0">
                <a:latin typeface="+mn-ea"/>
                <a:cs typeface="Times New Roman" panose="02020603050405020304" pitchFamily="18" charset="0"/>
              </a:rPr>
              <a:t>，</a:t>
            </a:r>
            <a:r>
              <a:rPr lang="en-US" altLang="zh-CN" kern="0" dirty="0">
                <a:latin typeface="+mn-ea"/>
                <a:cs typeface="Times New Roman" panose="02020603050405020304" pitchFamily="18" charset="0"/>
              </a:rPr>
              <a:t>y</a:t>
            </a:r>
            <a:r>
              <a:rPr lang="zh-CN" altLang="en-US" kern="0" dirty="0">
                <a:latin typeface="+mn-ea"/>
                <a:cs typeface="Times New Roman" panose="02020603050405020304" pitchFamily="18" charset="0"/>
              </a:rPr>
              <a:t>方向长度为</a:t>
            </a:r>
            <a:r>
              <a:rPr lang="en-US" altLang="zh-CN" b="1" kern="0" dirty="0">
                <a:solidFill>
                  <a:schemeClr val="accent1"/>
                </a:solidFill>
                <a:latin typeface="+mn-ea"/>
                <a:cs typeface="Times New Roman" panose="02020603050405020304" pitchFamily="18" charset="0"/>
              </a:rPr>
              <a:t>15m</a:t>
            </a:r>
            <a:r>
              <a:rPr lang="zh-CN" altLang="en-US" kern="0" dirty="0">
                <a:latin typeface="+mn-ea"/>
                <a:cs typeface="Times New Roman" panose="02020603050405020304" pitchFamily="18" charset="0"/>
              </a:rPr>
              <a:t>，坡面角为</a:t>
            </a:r>
            <a:r>
              <a:rPr lang="en-US" altLang="zh-CN" b="1" kern="0" dirty="0">
                <a:solidFill>
                  <a:schemeClr val="accent1"/>
                </a:solidFill>
                <a:latin typeface="+mn-ea"/>
                <a:cs typeface="Times New Roman" panose="02020603050405020304" pitchFamily="18" charset="0"/>
              </a:rPr>
              <a:t>72°</a:t>
            </a:r>
            <a:r>
              <a:rPr lang="zh-CN" altLang="en-US" kern="0" dirty="0">
                <a:latin typeface="+mn-ea"/>
                <a:cs typeface="Times New Roman" panose="02020603050405020304" pitchFamily="18" charset="0"/>
              </a:rPr>
              <a:t>。炮孔直径为</a:t>
            </a:r>
            <a:r>
              <a:rPr lang="en-US" altLang="zh-CN" b="1" kern="0" dirty="0">
                <a:solidFill>
                  <a:schemeClr val="accent1"/>
                </a:solidFill>
                <a:latin typeface="+mn-ea"/>
                <a:cs typeface="Times New Roman" panose="02020603050405020304" pitchFamily="18" charset="0"/>
              </a:rPr>
              <a:t>140mm</a:t>
            </a:r>
            <a:r>
              <a:rPr lang="zh-CN" altLang="en-US" kern="0" dirty="0">
                <a:latin typeface="+mn-ea"/>
                <a:cs typeface="Times New Roman" panose="02020603050405020304" pitchFamily="18" charset="0"/>
              </a:rPr>
              <a:t>，超钻深度为</a:t>
            </a:r>
            <a:r>
              <a:rPr lang="en-US" altLang="zh-CN" b="1" kern="0" dirty="0">
                <a:solidFill>
                  <a:schemeClr val="accent1"/>
                </a:solidFill>
                <a:latin typeface="+mn-ea"/>
                <a:cs typeface="Times New Roman" panose="02020603050405020304" pitchFamily="18" charset="0"/>
              </a:rPr>
              <a:t>1.5m</a:t>
            </a:r>
            <a:r>
              <a:rPr lang="zh-CN" altLang="en-US" kern="0" dirty="0">
                <a:latin typeface="+mn-ea"/>
                <a:cs typeface="Times New Roman" panose="02020603050405020304" pitchFamily="18" charset="0"/>
              </a:rPr>
              <a:t>，炮孔深度为</a:t>
            </a:r>
            <a:r>
              <a:rPr lang="en-US" altLang="zh-CN" b="1" kern="0" dirty="0">
                <a:solidFill>
                  <a:schemeClr val="accent1"/>
                </a:solidFill>
                <a:latin typeface="+mn-ea"/>
                <a:cs typeface="Times New Roman" panose="02020603050405020304" pitchFamily="18" charset="0"/>
              </a:rPr>
              <a:t>13.5m</a:t>
            </a:r>
            <a:r>
              <a:rPr lang="zh-CN" altLang="en-US" kern="0" dirty="0">
                <a:latin typeface="+mn-ea"/>
                <a:cs typeface="Times New Roman" panose="02020603050405020304" pitchFamily="18" charset="0"/>
              </a:rPr>
              <a:t>，填塞长度为</a:t>
            </a:r>
            <a:r>
              <a:rPr lang="en-US" altLang="zh-CN" b="1" kern="0" dirty="0">
                <a:solidFill>
                  <a:schemeClr val="accent1"/>
                </a:solidFill>
                <a:latin typeface="+mn-ea"/>
                <a:cs typeface="Times New Roman" panose="02020603050405020304" pitchFamily="18" charset="0"/>
              </a:rPr>
              <a:t>3.5m</a:t>
            </a:r>
            <a:r>
              <a:rPr lang="zh-CN" altLang="en-US" kern="0" dirty="0">
                <a:latin typeface="+mn-ea"/>
                <a:cs typeface="Times New Roman" panose="02020603050405020304" pitchFamily="18" charset="0"/>
              </a:rPr>
              <a:t>。</a:t>
            </a:r>
          </a:p>
        </p:txBody>
      </p:sp>
      <p:graphicFrame>
        <p:nvGraphicFramePr>
          <p:cNvPr id="18" name="表格 17">
            <a:extLst>
              <a:ext uri="{FF2B5EF4-FFF2-40B4-BE49-F238E27FC236}">
                <a16:creationId xmlns:a16="http://schemas.microsoft.com/office/drawing/2014/main" id="{B17EBB43-30B3-0B73-2CA0-499C14C195C4}"/>
              </a:ext>
            </a:extLst>
          </p:cNvPr>
          <p:cNvGraphicFramePr>
            <a:graphicFrameLocks noGrp="1"/>
          </p:cNvGraphicFramePr>
          <p:nvPr>
            <p:extLst>
              <p:ext uri="{D42A27DB-BD31-4B8C-83A1-F6EECF244321}">
                <p14:modId xmlns:p14="http://schemas.microsoft.com/office/powerpoint/2010/main" val="4021276878"/>
              </p:ext>
            </p:extLst>
          </p:nvPr>
        </p:nvGraphicFramePr>
        <p:xfrm>
          <a:off x="155526" y="1106608"/>
          <a:ext cx="5940474" cy="3566291"/>
        </p:xfrm>
        <a:graphic>
          <a:graphicData uri="http://schemas.openxmlformats.org/drawingml/2006/table">
            <a:tbl>
              <a:tblPr firstRow="1" firstCol="1" bandRow="1">
                <a:tableStyleId>{5C22544A-7EE6-4342-B048-85BDC9FD1C3A}</a:tableStyleId>
              </a:tblPr>
              <a:tblGrid>
                <a:gridCol w="858668">
                  <a:extLst>
                    <a:ext uri="{9D8B030D-6E8A-4147-A177-3AD203B41FA5}">
                      <a16:colId xmlns:a16="http://schemas.microsoft.com/office/drawing/2014/main" val="2231342797"/>
                    </a:ext>
                  </a:extLst>
                </a:gridCol>
                <a:gridCol w="1393726">
                  <a:extLst>
                    <a:ext uri="{9D8B030D-6E8A-4147-A177-3AD203B41FA5}">
                      <a16:colId xmlns:a16="http://schemas.microsoft.com/office/drawing/2014/main" val="43268821"/>
                    </a:ext>
                  </a:extLst>
                </a:gridCol>
                <a:gridCol w="1790181">
                  <a:extLst>
                    <a:ext uri="{9D8B030D-6E8A-4147-A177-3AD203B41FA5}">
                      <a16:colId xmlns:a16="http://schemas.microsoft.com/office/drawing/2014/main" val="1468029035"/>
                    </a:ext>
                  </a:extLst>
                </a:gridCol>
                <a:gridCol w="1897899">
                  <a:extLst>
                    <a:ext uri="{9D8B030D-6E8A-4147-A177-3AD203B41FA5}">
                      <a16:colId xmlns:a16="http://schemas.microsoft.com/office/drawing/2014/main" val="3779272447"/>
                    </a:ext>
                  </a:extLst>
                </a:gridCol>
              </a:tblGrid>
              <a:tr h="519735">
                <a:tc>
                  <a:txBody>
                    <a:bodyPr/>
                    <a:lstStyle/>
                    <a:p>
                      <a:pPr algn="ctr">
                        <a:lnSpc>
                          <a:spcPct val="115000"/>
                        </a:lnSpc>
                        <a:spcAft>
                          <a:spcPts val="800"/>
                        </a:spcAft>
                        <a:buNone/>
                      </a:pPr>
                      <a:r>
                        <a:rPr lang="zh-CN" sz="1400" kern="100" dirty="0">
                          <a:effectLst/>
                        </a:rPr>
                        <a:t>单因素组</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tc>
                <a:tc>
                  <a:txBody>
                    <a:bodyPr/>
                    <a:lstStyle/>
                    <a:p>
                      <a:pPr algn="ctr">
                        <a:lnSpc>
                          <a:spcPct val="115000"/>
                        </a:lnSpc>
                        <a:spcAft>
                          <a:spcPts val="800"/>
                        </a:spcAft>
                        <a:buNone/>
                      </a:pPr>
                      <a:r>
                        <a:rPr lang="zh-CN" sz="1400" kern="100" dirty="0">
                          <a:effectLst/>
                        </a:rPr>
                        <a:t>变量名称</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tc>
                <a:tc>
                  <a:txBody>
                    <a:bodyPr/>
                    <a:lstStyle/>
                    <a:p>
                      <a:pPr indent="0" algn="ctr">
                        <a:lnSpc>
                          <a:spcPct val="115000"/>
                        </a:lnSpc>
                        <a:spcAft>
                          <a:spcPts val="800"/>
                        </a:spcAft>
                        <a:buNone/>
                      </a:pPr>
                      <a:r>
                        <a:rPr lang="zh-CN" sz="1400" kern="100" dirty="0">
                          <a:effectLst/>
                        </a:rPr>
                        <a:t>取值水平</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tc>
                <a:tc>
                  <a:txBody>
                    <a:bodyPr/>
                    <a:lstStyle/>
                    <a:p>
                      <a:pPr indent="0" algn="ctr">
                        <a:lnSpc>
                          <a:spcPct val="115000"/>
                        </a:lnSpc>
                        <a:spcAft>
                          <a:spcPts val="800"/>
                        </a:spcAft>
                        <a:buNone/>
                      </a:pPr>
                      <a:r>
                        <a:rPr lang="zh-CN" altLang="en-US" sz="1400" b="1" kern="100" dirty="0">
                          <a:solidFill>
                            <a:schemeClr val="lt1"/>
                          </a:solidFill>
                          <a:effectLst/>
                          <a:latin typeface="+mn-lt"/>
                          <a:ea typeface="+mn-ea"/>
                          <a:cs typeface="+mn-cs"/>
                        </a:rPr>
                        <a:t>控制条件</a:t>
                      </a:r>
                    </a:p>
                  </a:txBody>
                  <a:tcPr marL="68580" marR="68580" marT="0" marB="0" anchor="ctr"/>
                </a:tc>
                <a:extLst>
                  <a:ext uri="{0D108BD9-81ED-4DB2-BD59-A6C34878D82A}">
                    <a16:rowId xmlns:a16="http://schemas.microsoft.com/office/drawing/2014/main" val="1905664290"/>
                  </a:ext>
                </a:extLst>
              </a:tr>
              <a:tr h="1523278">
                <a:tc>
                  <a:txBody>
                    <a:bodyPr/>
                    <a:lstStyle/>
                    <a:p>
                      <a:pPr algn="ctr">
                        <a:lnSpc>
                          <a:spcPct val="115000"/>
                        </a:lnSpc>
                        <a:spcAft>
                          <a:spcPts val="800"/>
                        </a:spcAft>
                        <a:buNone/>
                      </a:pPr>
                      <a:r>
                        <a:rPr lang="zh-CN" sz="1400" kern="100" dirty="0">
                          <a:effectLst/>
                        </a:rPr>
                        <a:t>厚度组</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tc>
                <a:tc>
                  <a:txBody>
                    <a:bodyPr/>
                    <a:lstStyle/>
                    <a:p>
                      <a:pPr algn="ctr">
                        <a:lnSpc>
                          <a:spcPct val="115000"/>
                        </a:lnSpc>
                        <a:spcAft>
                          <a:spcPts val="800"/>
                        </a:spcAft>
                        <a:buNone/>
                      </a:pPr>
                      <a:r>
                        <a:rPr lang="zh-CN" sz="1400" kern="100" dirty="0">
                          <a:effectLst/>
                        </a:rPr>
                        <a:t>夹层厚度</a:t>
                      </a:r>
                      <a:r>
                        <a:rPr lang="en-US" sz="1400" kern="100" dirty="0">
                          <a:effectLst/>
                        </a:rPr>
                        <a:t> T / m</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tc>
                <a:tc>
                  <a:txBody>
                    <a:bodyPr/>
                    <a:lstStyle/>
                    <a:p>
                      <a:pPr algn="ctr">
                        <a:lnSpc>
                          <a:spcPct val="115000"/>
                        </a:lnSpc>
                        <a:spcAft>
                          <a:spcPts val="800"/>
                        </a:spcAft>
                        <a:buNone/>
                      </a:pPr>
                      <a:r>
                        <a:rPr lang="en-US" sz="1400" kern="100" dirty="0">
                          <a:effectLst/>
                        </a:rPr>
                        <a:t>0.5</a:t>
                      </a:r>
                      <a:r>
                        <a:rPr lang="zh-CN" sz="1400" kern="100" dirty="0">
                          <a:effectLst/>
                        </a:rPr>
                        <a:t>、</a:t>
                      </a:r>
                      <a:r>
                        <a:rPr lang="en-US" sz="1400" kern="100" dirty="0">
                          <a:effectLst/>
                        </a:rPr>
                        <a:t>1.5</a:t>
                      </a:r>
                      <a:r>
                        <a:rPr lang="zh-CN" sz="1400" kern="100" dirty="0">
                          <a:effectLst/>
                        </a:rPr>
                        <a:t>、</a:t>
                      </a:r>
                      <a:r>
                        <a:rPr lang="en-US" sz="1400" kern="100" dirty="0">
                          <a:effectLst/>
                        </a:rPr>
                        <a:t>2.0</a:t>
                      </a:r>
                      <a:r>
                        <a:rPr lang="zh-CN" sz="1400" kern="100" dirty="0">
                          <a:effectLst/>
                        </a:rPr>
                        <a:t>、</a:t>
                      </a:r>
                      <a:r>
                        <a:rPr lang="en-US" sz="1400" kern="100" dirty="0">
                          <a:effectLst/>
                        </a:rPr>
                        <a:t>2.5</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tc>
                <a:tc>
                  <a:txBody>
                    <a:bodyPr/>
                    <a:lstStyle/>
                    <a:p>
                      <a:pPr algn="ctr">
                        <a:lnSpc>
                          <a:spcPct val="100000"/>
                        </a:lnSpc>
                        <a:spcAft>
                          <a:spcPts val="800"/>
                        </a:spcAft>
                        <a:buNone/>
                      </a:pPr>
                      <a:r>
                        <a:rPr lang="zh-CN" altLang="zh-CN" sz="1400" dirty="0"/>
                        <a:t>θ=0°，其余条件一致</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1368441647"/>
                  </a:ext>
                </a:extLst>
              </a:tr>
              <a:tr h="1523278">
                <a:tc>
                  <a:txBody>
                    <a:bodyPr/>
                    <a:lstStyle/>
                    <a:p>
                      <a:pPr algn="ctr">
                        <a:lnSpc>
                          <a:spcPct val="115000"/>
                        </a:lnSpc>
                        <a:spcAft>
                          <a:spcPts val="800"/>
                        </a:spcAft>
                        <a:buNone/>
                      </a:pPr>
                      <a:r>
                        <a:rPr lang="zh-CN" sz="1400" kern="100" dirty="0">
                          <a:effectLst/>
                        </a:rPr>
                        <a:t>倾角组</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tc>
                <a:tc>
                  <a:txBody>
                    <a:bodyPr/>
                    <a:lstStyle/>
                    <a:p>
                      <a:pPr algn="ctr">
                        <a:lnSpc>
                          <a:spcPct val="115000"/>
                        </a:lnSpc>
                        <a:spcAft>
                          <a:spcPts val="800"/>
                        </a:spcAft>
                        <a:buNone/>
                      </a:pPr>
                      <a:r>
                        <a:rPr lang="zh-CN" sz="1400" kern="100" dirty="0">
                          <a:effectLst/>
                        </a:rPr>
                        <a:t>夹层倾角</a:t>
                      </a:r>
                      <a:r>
                        <a:rPr lang="en-US" sz="1400" kern="100" dirty="0">
                          <a:effectLst/>
                        </a:rPr>
                        <a:t> θ / °</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tc>
                <a:tc>
                  <a:txBody>
                    <a:bodyPr/>
                    <a:lstStyle/>
                    <a:p>
                      <a:pPr algn="ctr">
                        <a:lnSpc>
                          <a:spcPct val="115000"/>
                        </a:lnSpc>
                        <a:spcAft>
                          <a:spcPts val="800"/>
                        </a:spcAft>
                        <a:buNone/>
                      </a:pPr>
                      <a:r>
                        <a:rPr lang="en-US" sz="1400" kern="100" dirty="0">
                          <a:effectLst/>
                        </a:rPr>
                        <a:t>25</a:t>
                      </a:r>
                      <a:r>
                        <a:rPr lang="zh-CN" sz="1400" kern="100" dirty="0">
                          <a:effectLst/>
                        </a:rPr>
                        <a:t>、</a:t>
                      </a:r>
                      <a:r>
                        <a:rPr lang="en-US" sz="1400" kern="100" dirty="0">
                          <a:effectLst/>
                        </a:rPr>
                        <a:t>40</a:t>
                      </a:r>
                      <a:r>
                        <a:rPr lang="zh-CN" sz="1400" kern="100" dirty="0">
                          <a:effectLst/>
                        </a:rPr>
                        <a:t>、</a:t>
                      </a:r>
                      <a:r>
                        <a:rPr lang="en-US" sz="1400" kern="100" dirty="0">
                          <a:effectLst/>
                        </a:rPr>
                        <a:t>55</a:t>
                      </a:r>
                      <a:r>
                        <a:rPr lang="zh-CN" sz="1400" kern="100" dirty="0">
                          <a:effectLst/>
                        </a:rPr>
                        <a:t>、</a:t>
                      </a:r>
                      <a:r>
                        <a:rPr lang="en-US" sz="1400" kern="100" dirty="0">
                          <a:effectLst/>
                        </a:rPr>
                        <a:t>70</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tc>
                <a:tc>
                  <a:txBody>
                    <a:bodyPr/>
                    <a:lstStyle/>
                    <a:p>
                      <a:pPr algn="ctr">
                        <a:lnSpc>
                          <a:spcPct val="100000"/>
                        </a:lnSpc>
                        <a:spcAft>
                          <a:spcPts val="800"/>
                        </a:spcAft>
                        <a:buNone/>
                      </a:pPr>
                      <a:r>
                        <a:rPr lang="zh-CN" altLang="zh-CN" sz="1400" dirty="0"/>
                        <a:t>T=0.5 m，其余条件一致</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465752757"/>
                  </a:ext>
                </a:extLst>
              </a:tr>
            </a:tbl>
          </a:graphicData>
        </a:graphic>
      </p:graphicFrame>
      <p:sp>
        <p:nvSpPr>
          <p:cNvPr id="2" name="文本框 1">
            <a:extLst>
              <a:ext uri="{FF2B5EF4-FFF2-40B4-BE49-F238E27FC236}">
                <a16:creationId xmlns:a16="http://schemas.microsoft.com/office/drawing/2014/main" id="{F2010A85-EC09-FC89-6293-4663075FC301}"/>
              </a:ext>
            </a:extLst>
          </p:cNvPr>
          <p:cNvSpPr txBox="1"/>
          <p:nvPr/>
        </p:nvSpPr>
        <p:spPr>
          <a:xfrm>
            <a:off x="6786079" y="5078839"/>
            <a:ext cx="4788701" cy="923330"/>
          </a:xfrm>
          <a:prstGeom prst="rect">
            <a:avLst/>
          </a:prstGeom>
          <a:noFill/>
          <a:ln w="19050">
            <a:solidFill>
              <a:srgbClr val="002060"/>
            </a:solidFill>
            <a:prstDash val="dash"/>
          </a:ln>
        </p:spPr>
        <p:txBody>
          <a:bodyPr wrap="square" rtlCol="0">
            <a:spAutoFit/>
          </a:bodyPr>
          <a:lstStyle/>
          <a:p>
            <a:r>
              <a:rPr lang="en-US" altLang="zh-CN" dirty="0"/>
              <a:t>    </a:t>
            </a:r>
            <a:r>
              <a:rPr lang="zh-CN" altLang="zh-CN" dirty="0"/>
              <a:t>采用</a:t>
            </a:r>
            <a:r>
              <a:rPr lang="zh-CN" altLang="zh-CN" b="1" dirty="0">
                <a:solidFill>
                  <a:schemeClr val="accent1"/>
                </a:solidFill>
              </a:rPr>
              <a:t>单因素控制法</a:t>
            </a:r>
            <a:r>
              <a:rPr lang="zh-CN" altLang="zh-CN" dirty="0"/>
              <a:t>，仅改变目标变量，几何模型、炮孔位置、加载方式及其余材料参数</a:t>
            </a:r>
            <a:r>
              <a:rPr lang="zh-CN" altLang="zh-CN" b="1" dirty="0">
                <a:solidFill>
                  <a:schemeClr val="accent1"/>
                </a:solidFill>
              </a:rPr>
              <a:t>保持一致</a:t>
            </a:r>
            <a:r>
              <a:rPr lang="zh-CN" altLang="zh-CN" dirty="0"/>
              <a:t>。</a:t>
            </a:r>
            <a:endParaRPr lang="zh-CN" altLang="en-US" dirty="0"/>
          </a:p>
        </p:txBody>
      </p:sp>
      <p:pic>
        <p:nvPicPr>
          <p:cNvPr id="13" name="图片 12">
            <a:extLst>
              <a:ext uri="{FF2B5EF4-FFF2-40B4-BE49-F238E27FC236}">
                <a16:creationId xmlns:a16="http://schemas.microsoft.com/office/drawing/2014/main" id="{745C3B06-7857-B6F9-BDB9-FD68C41B2CED}"/>
              </a:ext>
            </a:extLst>
          </p:cNvPr>
          <p:cNvPicPr>
            <a:picLocks noChangeAspect="1"/>
          </p:cNvPicPr>
          <p:nvPr/>
        </p:nvPicPr>
        <p:blipFill>
          <a:blip r:embed="rId5" cstate="print">
            <a:extLst>
              <a:ext uri="{28A0092B-C50C-407E-A947-70E740481C1C}">
                <a14:useLocalDpi xmlns:a14="http://schemas.microsoft.com/office/drawing/2010/main" val="0"/>
              </a:ext>
            </a:extLst>
          </a:blip>
          <a:srcRect l="7851" r="7517"/>
          <a:stretch>
            <a:fillRect/>
          </a:stretch>
        </p:blipFill>
        <p:spPr>
          <a:xfrm>
            <a:off x="6696852" y="889144"/>
            <a:ext cx="5200955" cy="4096952"/>
          </a:xfrm>
          <a:prstGeom prst="rect">
            <a:avLst/>
          </a:prstGeom>
        </p:spPr>
      </p:pic>
      <p:grpSp>
        <p:nvGrpSpPr>
          <p:cNvPr id="9" name="组合 8">
            <a:extLst>
              <a:ext uri="{FF2B5EF4-FFF2-40B4-BE49-F238E27FC236}">
                <a16:creationId xmlns:a16="http://schemas.microsoft.com/office/drawing/2014/main" id="{A2324580-6E82-A5CC-F47B-A8584D3F4859}"/>
              </a:ext>
            </a:extLst>
          </p:cNvPr>
          <p:cNvGrpSpPr/>
          <p:nvPr/>
        </p:nvGrpSpPr>
        <p:grpSpPr>
          <a:xfrm>
            <a:off x="-1" y="6296628"/>
            <a:ext cx="12191997" cy="561373"/>
            <a:chOff x="-1" y="6296628"/>
            <a:chExt cx="12191997" cy="561373"/>
          </a:xfrm>
        </p:grpSpPr>
        <p:sp>
          <p:nvSpPr>
            <p:cNvPr id="12" name="矩形 11">
              <a:extLst>
                <a:ext uri="{FF2B5EF4-FFF2-40B4-BE49-F238E27FC236}">
                  <a16:creationId xmlns:a16="http://schemas.microsoft.com/office/drawing/2014/main" id="{45B90646-A5F7-8DCE-7CAD-33FD7BB022D3}"/>
                </a:ext>
              </a:extLst>
            </p:cNvPr>
            <p:cNvSpPr/>
            <p:nvPr/>
          </p:nvSpPr>
          <p:spPr>
            <a:xfrm>
              <a:off x="-1" y="6296628"/>
              <a:ext cx="12191997" cy="56137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14" name="文本框 13">
              <a:hlinkClick r:id="rId6" action="ppaction://hlinksldjump"/>
              <a:extLst>
                <a:ext uri="{FF2B5EF4-FFF2-40B4-BE49-F238E27FC236}">
                  <a16:creationId xmlns:a16="http://schemas.microsoft.com/office/drawing/2014/main" id="{4788A4B5-DC7D-E7CE-DD08-A79702751389}"/>
                </a:ext>
              </a:extLst>
            </p:cNvPr>
            <p:cNvSpPr txBox="1"/>
            <p:nvPr/>
          </p:nvSpPr>
          <p:spPr>
            <a:xfrm>
              <a:off x="300832" y="6389371"/>
              <a:ext cx="1980000" cy="375888"/>
            </a:xfrm>
            <a:prstGeom prst="rect">
              <a:avLst/>
            </a:prstGeom>
            <a:solidFill>
              <a:schemeClr val="bg1">
                <a:lumMod val="95000"/>
              </a:schemeClr>
            </a:solidFill>
          </p:spPr>
          <p:txBody>
            <a:bodyPr wrap="none" rtlCol="0" anchor="ctr" anchorCtr="1">
              <a:noAutofit/>
            </a:bodyPr>
            <a:lstStyle>
              <a:defPPr>
                <a:defRPr lang="zh-CN"/>
              </a:defPPr>
              <a:lvl1pPr marR="0" lvl="0" indent="0" fontAlgn="auto">
                <a:lnSpc>
                  <a:spcPct val="100000"/>
                </a:lnSpc>
                <a:spcBef>
                  <a:spcPts val="0"/>
                </a:spcBef>
                <a:spcAft>
                  <a:spcPts val="0"/>
                </a:spcAft>
                <a:buClrTx/>
                <a:buSzTx/>
                <a:buFontTx/>
                <a:buNone/>
                <a:defRPr kumimoji="0" sz="1600" b="0" i="0" u="none" strike="noStrike" cap="none" spc="0" normalizeH="0" baseline="0">
                  <a:ln>
                    <a:noFill/>
                  </a:ln>
                  <a:solidFill>
                    <a:srgbClr val="FFFFFF">
                      <a:lumMod val="50000"/>
                    </a:srgbClr>
                  </a:solidFill>
                  <a:effectLst/>
                  <a:uLnTx/>
                  <a:uFillTx/>
                  <a:latin typeface="微软雅黑" panose="020B0503020204020204" pitchFamily="34" charset="-122"/>
                  <a:ea typeface="微软雅黑" panose="020B0503020204020204" pitchFamily="34" charset="-122"/>
                </a:defRPr>
              </a:lvl1pPr>
            </a:lstStyle>
            <a:p>
              <a:r>
                <a:rPr lang="zh-CN" altLang="en-US" sz="1400" dirty="0">
                  <a:solidFill>
                    <a:srgbClr val="949494"/>
                  </a:solidFill>
                </a:rPr>
                <a:t>研究背景与意义</a:t>
              </a:r>
            </a:p>
          </p:txBody>
        </p:sp>
        <p:sp>
          <p:nvSpPr>
            <p:cNvPr id="15" name="文本框 14">
              <a:hlinkClick r:id="rId7" action="ppaction://hlinksldjump"/>
              <a:extLst>
                <a:ext uri="{FF2B5EF4-FFF2-40B4-BE49-F238E27FC236}">
                  <a16:creationId xmlns:a16="http://schemas.microsoft.com/office/drawing/2014/main" id="{8D15E286-BB8D-12FA-D1F6-8DA7D96C53FB}"/>
                </a:ext>
              </a:extLst>
            </p:cNvPr>
            <p:cNvSpPr txBox="1"/>
            <p:nvPr/>
          </p:nvSpPr>
          <p:spPr>
            <a:xfrm>
              <a:off x="3122776" y="6389371"/>
              <a:ext cx="1980000" cy="375888"/>
            </a:xfrm>
            <a:prstGeom prst="rect">
              <a:avLst/>
            </a:prstGeom>
            <a:solidFill>
              <a:schemeClr val="bg1">
                <a:lumMod val="95000"/>
              </a:schemeClr>
            </a:solidFill>
          </p:spPr>
          <p:txBody>
            <a:bodyPr wrap="none" rtlCol="0" anchor="ctr" anchorCtr="1">
              <a:noAutofit/>
            </a:bodyPr>
            <a:lstStyle/>
            <a:p>
              <a:pPr algn="l" defTabSz="914400">
                <a:defRPr/>
              </a:pPr>
              <a:r>
                <a:rPr lang="en-US" altLang="zh-CN" sz="1400" b="1" dirty="0">
                  <a:solidFill>
                    <a:srgbClr val="002060"/>
                  </a:solidFill>
                  <a:latin typeface="微软雅黑" panose="020B0503020204020204" pitchFamily="34" charset="-122"/>
                  <a:ea typeface="微软雅黑" panose="020B0503020204020204" pitchFamily="34" charset="-122"/>
                </a:rPr>
                <a:t>COMSOL</a:t>
              </a:r>
              <a:r>
                <a:rPr lang="zh-CN" altLang="en-US" sz="1400" b="1" dirty="0">
                  <a:solidFill>
                    <a:srgbClr val="002060"/>
                  </a:solidFill>
                  <a:latin typeface="微软雅黑" panose="020B0503020204020204" pitchFamily="34" charset="-122"/>
                  <a:ea typeface="微软雅黑" panose="020B0503020204020204" pitchFamily="34" charset="-122"/>
                </a:rPr>
                <a:t>数值模拟与工况设计</a:t>
              </a:r>
            </a:p>
          </p:txBody>
        </p:sp>
        <p:sp>
          <p:nvSpPr>
            <p:cNvPr id="16" name="文本框 15">
              <a:hlinkClick r:id="rId8" action="ppaction://hlinksldjump"/>
              <a:extLst>
                <a:ext uri="{FF2B5EF4-FFF2-40B4-BE49-F238E27FC236}">
                  <a16:creationId xmlns:a16="http://schemas.microsoft.com/office/drawing/2014/main" id="{84A34D4D-730F-4967-2C2E-86E915F0B59B}"/>
                </a:ext>
              </a:extLst>
            </p:cNvPr>
            <p:cNvSpPr txBox="1"/>
            <p:nvPr/>
          </p:nvSpPr>
          <p:spPr>
            <a:xfrm>
              <a:off x="6537509" y="6389371"/>
              <a:ext cx="1980000" cy="375888"/>
            </a:xfrm>
            <a:prstGeom prst="rect">
              <a:avLst/>
            </a:prstGeom>
            <a:solidFill>
              <a:schemeClr val="bg1">
                <a:lumMod val="95000"/>
              </a:schemeClr>
            </a:solidFill>
          </p:spPr>
          <p:txBody>
            <a:bodyPr wrap="none" rtlCol="0" anchor="ctr" anchorCtr="1">
              <a:noAutofit/>
            </a:bodyPr>
            <a:lstStyle/>
            <a:p>
              <a:pPr algn="l" defTabSz="914400">
                <a:defRPr/>
              </a:pPr>
              <a:r>
                <a:rPr lang="zh-CN" altLang="en-US" sz="1400" dirty="0">
                  <a:solidFill>
                    <a:srgbClr val="FFFFFF">
                      <a:lumMod val="50000"/>
                    </a:srgbClr>
                  </a:solidFill>
                  <a:latin typeface="微软雅黑" panose="020B0503020204020204" pitchFamily="34" charset="-122"/>
                  <a:ea typeface="微软雅黑" panose="020B0503020204020204" pitchFamily="34" charset="-122"/>
                </a:rPr>
                <a:t>含冰层几何特征影响规律</a:t>
              </a:r>
            </a:p>
          </p:txBody>
        </p:sp>
        <p:sp>
          <p:nvSpPr>
            <p:cNvPr id="17" name="文本框 16">
              <a:hlinkClick r:id="rId9" action="ppaction://hlinksldjump"/>
              <a:extLst>
                <a:ext uri="{FF2B5EF4-FFF2-40B4-BE49-F238E27FC236}">
                  <a16:creationId xmlns:a16="http://schemas.microsoft.com/office/drawing/2014/main" id="{AB8B6A72-D6A5-7E9F-03F4-84C930E8FB3B}"/>
                </a:ext>
              </a:extLst>
            </p:cNvPr>
            <p:cNvSpPr txBox="1"/>
            <p:nvPr/>
          </p:nvSpPr>
          <p:spPr>
            <a:xfrm>
              <a:off x="9696761" y="6389371"/>
              <a:ext cx="1980000" cy="375888"/>
            </a:xfrm>
            <a:prstGeom prst="rect">
              <a:avLst/>
            </a:prstGeom>
            <a:solidFill>
              <a:schemeClr val="bg1">
                <a:lumMod val="95000"/>
              </a:schemeClr>
            </a:solidFill>
          </p:spPr>
          <p:txBody>
            <a:bodyPr wrap="none" rtlCol="0" anchor="ctr" anchorCtr="1">
              <a:noAutofit/>
            </a:bodyPr>
            <a:lstStyle/>
            <a:p>
              <a:pPr defTabSz="914400">
                <a:defRPr/>
              </a:pPr>
              <a:r>
                <a:rPr lang="zh-CN" altLang="en-US" sz="1400" dirty="0">
                  <a:solidFill>
                    <a:srgbClr val="FFFFFF">
                      <a:lumMod val="50000"/>
                    </a:srgbClr>
                  </a:solidFill>
                  <a:latin typeface="微软雅黑" panose="020B0503020204020204" pitchFamily="34" charset="-122"/>
                  <a:ea typeface="微软雅黑" panose="020B0503020204020204" pitchFamily="34" charset="-122"/>
                </a:rPr>
                <a:t>研究总结与展望</a:t>
              </a:r>
            </a:p>
          </p:txBody>
        </p:sp>
        <p:cxnSp>
          <p:nvCxnSpPr>
            <p:cNvPr id="23" name="直接连接符 22">
              <a:extLst>
                <a:ext uri="{FF2B5EF4-FFF2-40B4-BE49-F238E27FC236}">
                  <a16:creationId xmlns:a16="http://schemas.microsoft.com/office/drawing/2014/main" id="{AD764BDD-1D1C-AF00-8CB4-070A9612E587}"/>
                </a:ext>
              </a:extLst>
            </p:cNvPr>
            <p:cNvCxnSpPr/>
            <p:nvPr/>
          </p:nvCxnSpPr>
          <p:spPr>
            <a:xfrm>
              <a:off x="2336045" y="6415273"/>
              <a:ext cx="0" cy="32409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a:extLst>
                <a:ext uri="{FF2B5EF4-FFF2-40B4-BE49-F238E27FC236}">
                  <a16:creationId xmlns:a16="http://schemas.microsoft.com/office/drawing/2014/main" id="{7A3992D9-FC4C-6D9E-A59A-4AF711FD58D1}"/>
                </a:ext>
              </a:extLst>
            </p:cNvPr>
            <p:cNvCxnSpPr/>
            <p:nvPr/>
          </p:nvCxnSpPr>
          <p:spPr>
            <a:xfrm>
              <a:off x="5845367" y="6415273"/>
              <a:ext cx="0" cy="32409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5" name="直接连接符 24">
              <a:extLst>
                <a:ext uri="{FF2B5EF4-FFF2-40B4-BE49-F238E27FC236}">
                  <a16:creationId xmlns:a16="http://schemas.microsoft.com/office/drawing/2014/main" id="{A0C9F598-056B-3BE4-B085-3EE82BD8189E}"/>
                </a:ext>
              </a:extLst>
            </p:cNvPr>
            <p:cNvCxnSpPr/>
            <p:nvPr/>
          </p:nvCxnSpPr>
          <p:spPr>
            <a:xfrm>
              <a:off x="9413739" y="6415273"/>
              <a:ext cx="0" cy="32409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26" name="组合 25">
              <a:extLst>
                <a:ext uri="{FF2B5EF4-FFF2-40B4-BE49-F238E27FC236}">
                  <a16:creationId xmlns:a16="http://schemas.microsoft.com/office/drawing/2014/main" id="{D4F311D0-F3BE-C22A-F4B0-48B7A9238D57}"/>
                </a:ext>
              </a:extLst>
            </p:cNvPr>
            <p:cNvGrpSpPr/>
            <p:nvPr/>
          </p:nvGrpSpPr>
          <p:grpSpPr>
            <a:xfrm>
              <a:off x="3988039" y="6296629"/>
              <a:ext cx="167640" cy="561372"/>
              <a:chOff x="11554012" y="6248400"/>
              <a:chExt cx="167640" cy="506730"/>
            </a:xfrm>
          </p:grpSpPr>
          <p:sp>
            <p:nvSpPr>
              <p:cNvPr id="27" name="等腰三角形 26">
                <a:extLst>
                  <a:ext uri="{FF2B5EF4-FFF2-40B4-BE49-F238E27FC236}">
                    <a16:creationId xmlns:a16="http://schemas.microsoft.com/office/drawing/2014/main" id="{92005782-6F04-5F59-19EE-EED3FF91F9C2}"/>
                  </a:ext>
                </a:extLst>
              </p:cNvPr>
              <p:cNvSpPr/>
              <p:nvPr/>
            </p:nvSpPr>
            <p:spPr>
              <a:xfrm flipV="1">
                <a:off x="11554012" y="6248400"/>
                <a:ext cx="167640" cy="60960"/>
              </a:xfrm>
              <a:prstGeom prst="triangle">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等腰三角形 27">
                <a:extLst>
                  <a:ext uri="{FF2B5EF4-FFF2-40B4-BE49-F238E27FC236}">
                    <a16:creationId xmlns:a16="http://schemas.microsoft.com/office/drawing/2014/main" id="{C81D9236-AA4D-8235-6807-8B2E23984CE2}"/>
                  </a:ext>
                </a:extLst>
              </p:cNvPr>
              <p:cNvSpPr/>
              <p:nvPr/>
            </p:nvSpPr>
            <p:spPr>
              <a:xfrm>
                <a:off x="11554012" y="6694170"/>
                <a:ext cx="167640" cy="60960"/>
              </a:xfrm>
              <a:prstGeom prst="triangle">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powerpoint template design by DAJU_PPT正版来源小红书大橘PPT微信DAJU_PPT请勿抄袭搬运！盗版必究！"/>
          <p:cNvGrpSpPr/>
          <p:nvPr/>
        </p:nvGrpSpPr>
        <p:grpSpPr>
          <a:xfrm>
            <a:off x="349505" y="102193"/>
            <a:ext cx="307867" cy="599859"/>
            <a:chOff x="349506" y="102193"/>
            <a:chExt cx="307866" cy="599859"/>
          </a:xfrm>
        </p:grpSpPr>
        <p:sp>
          <p:nvSpPr>
            <p:cNvPr id="8" name="powerpoint template design by DAJU_PPT正版来源小红书大橘PPT微信DAJU_PPT请勿抄袭搬运！盗版必究！-1"/>
            <p:cNvSpPr/>
            <p:nvPr/>
          </p:nvSpPr>
          <p:spPr>
            <a:xfrm>
              <a:off x="349506" y="492924"/>
              <a:ext cx="209128" cy="209128"/>
            </a:xfrm>
            <a:prstGeom prst="roundRect">
              <a:avLst>
                <a:gd name="adj" fmla="val 19200"/>
              </a:avLst>
            </a:prstGeom>
            <a:solidFill>
              <a:schemeClr val="accent2">
                <a:alpha val="58000"/>
              </a:schemeClr>
            </a:solidFill>
            <a:ln w="6350" cap="flat" cmpd="sng" algn="ctr">
              <a:solidFill>
                <a:schemeClr val="accent2"/>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powerpoint template design by DAJU_PPT正版来源小红书大橘PPT微信DAJU_PPT请勿抄袭搬运！盗版必究！-2"/>
            <p:cNvSpPr/>
            <p:nvPr/>
          </p:nvSpPr>
          <p:spPr>
            <a:xfrm>
              <a:off x="528549" y="102193"/>
              <a:ext cx="128823" cy="128823"/>
            </a:xfrm>
            <a:prstGeom prst="roundRect">
              <a:avLst>
                <a:gd name="adj" fmla="val 19200"/>
              </a:avLst>
            </a:prstGeom>
            <a:solidFill>
              <a:schemeClr val="accent2">
                <a:alpha val="23000"/>
              </a:schemeClr>
            </a:solidFill>
            <a:ln w="6350" cap="flat" cmpd="sng" algn="ctr">
              <a:solidFill>
                <a:schemeClr val="accent2">
                  <a:alpha val="62000"/>
                </a:schemeClr>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nvGrpSpPr>
          <p:cNvPr id="36" name="组合 35"/>
          <p:cNvGrpSpPr/>
          <p:nvPr/>
        </p:nvGrpSpPr>
        <p:grpSpPr>
          <a:xfrm>
            <a:off x="116064" y="102193"/>
            <a:ext cx="541309" cy="599859"/>
            <a:chOff x="116063" y="102193"/>
            <a:chExt cx="541309" cy="599859"/>
          </a:xfrm>
        </p:grpSpPr>
        <p:sp>
          <p:nvSpPr>
            <p:cNvPr id="37" name="矩形: 圆角 36"/>
            <p:cNvSpPr/>
            <p:nvPr/>
          </p:nvSpPr>
          <p:spPr>
            <a:xfrm>
              <a:off x="349506" y="492924"/>
              <a:ext cx="209128" cy="209128"/>
            </a:xfrm>
            <a:prstGeom prst="roundRect">
              <a:avLst>
                <a:gd name="adj" fmla="val 19200"/>
              </a:avLst>
            </a:prstGeom>
            <a:solidFill>
              <a:schemeClr val="accent2">
                <a:alpha val="58000"/>
              </a:schemeClr>
            </a:solidFill>
            <a:ln w="6350" cap="flat" cmpd="sng" algn="ctr">
              <a:solidFill>
                <a:schemeClr val="accent2"/>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圆角 37"/>
            <p:cNvSpPr/>
            <p:nvPr/>
          </p:nvSpPr>
          <p:spPr>
            <a:xfrm>
              <a:off x="116063" y="204280"/>
              <a:ext cx="338007" cy="338007"/>
            </a:xfrm>
            <a:prstGeom prst="roundRect">
              <a:avLst>
                <a:gd name="adj" fmla="val 19200"/>
              </a:avLst>
            </a:prstGeom>
            <a:solidFill>
              <a:srgbClr val="002060">
                <a:alpha val="70000"/>
              </a:srgbClr>
            </a:solidFill>
            <a:ln w="6350" cap="flat" cmpd="sng" algn="ctr">
              <a:solidFill>
                <a:srgbClr val="002060"/>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圆角 38"/>
            <p:cNvSpPr/>
            <p:nvPr/>
          </p:nvSpPr>
          <p:spPr>
            <a:xfrm>
              <a:off x="528549" y="102193"/>
              <a:ext cx="128823" cy="128823"/>
            </a:xfrm>
            <a:prstGeom prst="roundRect">
              <a:avLst>
                <a:gd name="adj" fmla="val 19200"/>
              </a:avLst>
            </a:prstGeom>
            <a:solidFill>
              <a:schemeClr val="accent2">
                <a:alpha val="23000"/>
              </a:schemeClr>
            </a:solidFill>
            <a:ln w="6350" cap="flat" cmpd="sng" algn="ctr">
              <a:solidFill>
                <a:schemeClr val="accent2">
                  <a:alpha val="62000"/>
                </a:schemeClr>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pic>
        <p:nvPicPr>
          <p:cNvPr id="3" name="Picture 2"/>
          <p:cNvPicPr/>
          <p:nvPr/>
        </p:nvPicPr>
        <p:blipFill rotWithShape="1">
          <a:blip r:embed="rId3"/>
          <a:srcRect t="30509" b="30509"/>
          <a:stretch>
            <a:fillRect/>
          </a:stretch>
        </p:blipFill>
        <p:spPr>
          <a:xfrm>
            <a:off x="10262940" y="22372"/>
            <a:ext cx="1634867" cy="400101"/>
          </a:xfrm>
          <a:prstGeom prst="rect">
            <a:avLst/>
          </a:prstGeom>
        </p:spPr>
      </p:pic>
      <p:pic>
        <p:nvPicPr>
          <p:cNvPr id="6" name="Picture Placeholder 24"/>
          <p:cNvPicPr>
            <a:picLocks noGrp="1" noChangeAspect="1"/>
          </p:cNvPicPr>
          <p:nvPr/>
        </p:nvPicPr>
        <p:blipFill rotWithShape="1">
          <a:blip r:embed="rId4" cstate="print">
            <a:extLst>
              <a:ext uri="{28A0092B-C50C-407E-A947-70E740481C1C}">
                <a14:useLocalDpi xmlns:a14="http://schemas.microsoft.com/office/drawing/2010/main" val="0"/>
              </a:ext>
            </a:extLst>
          </a:blip>
          <a:srcRect l="-5450" t="-91582" r="-7334" b="-89301"/>
          <a:stretch>
            <a:fillRect/>
          </a:stretch>
        </p:blipFill>
        <p:spPr>
          <a:xfrm>
            <a:off x="10262940" y="322788"/>
            <a:ext cx="1966301" cy="447712"/>
          </a:xfrm>
          <a:prstGeom prst="rect">
            <a:avLst/>
          </a:prstGeom>
        </p:spPr>
      </p:pic>
      <p:sp>
        <p:nvSpPr>
          <p:cNvPr id="43" name="文本框 42"/>
          <p:cNvSpPr txBox="1"/>
          <p:nvPr/>
        </p:nvSpPr>
        <p:spPr>
          <a:xfrm>
            <a:off x="119118" y="4798831"/>
            <a:ext cx="5667225" cy="1225868"/>
          </a:xfrm>
          <a:prstGeom prst="roundRect">
            <a:avLst/>
          </a:prstGeom>
          <a:solidFill>
            <a:srgbClr val="002060"/>
          </a:solidFill>
        </p:spPr>
        <p:txBody>
          <a:bodyPr wrap="square" anchor="ctr">
            <a:spAutoFit/>
          </a:bodyPr>
          <a:lstStyle/>
          <a:p>
            <a:pPr algn="just"/>
            <a:r>
              <a:rPr lang="zh-CN" altLang="en-US" sz="2200" b="1" dirty="0">
                <a:solidFill>
                  <a:schemeClr val="bg1"/>
                </a:solidFill>
                <a:latin typeface="+mn-ea"/>
              </a:rPr>
              <a:t>     根据现场围岩、含冰夹层的物理力学性质进行了参数设置；参考了</a:t>
            </a:r>
            <a:r>
              <a:rPr lang="en-US" altLang="zh-CN" sz="2200" b="1" dirty="0">
                <a:solidFill>
                  <a:schemeClr val="bg1"/>
                </a:solidFill>
                <a:latin typeface="+mn-ea"/>
              </a:rPr>
              <a:t>COMSOL</a:t>
            </a:r>
            <a:r>
              <a:rPr lang="zh-CN" altLang="en-US" sz="2200" b="1" dirty="0">
                <a:solidFill>
                  <a:schemeClr val="bg1"/>
                </a:solidFill>
                <a:latin typeface="+mn-ea"/>
              </a:rPr>
              <a:t>官网案例的爆炸应力波函数</a:t>
            </a:r>
          </a:p>
        </p:txBody>
      </p:sp>
      <p:sp>
        <p:nvSpPr>
          <p:cNvPr id="47" name="powerpoint template design by DAJU_PPT正版来源小红书大橘PPT微信DAJU_PPT请勿抄袭搬运！盗版必究！"/>
          <p:cNvSpPr txBox="1"/>
          <p:nvPr/>
        </p:nvSpPr>
        <p:spPr>
          <a:xfrm>
            <a:off x="657371" y="280712"/>
            <a:ext cx="8835285" cy="400110"/>
          </a:xfrm>
          <a:prstGeom prst="rect">
            <a:avLst/>
          </a:prstGeom>
          <a:noFill/>
        </p:spPr>
        <p:txBody>
          <a:bodyPr wrap="square" rtlCol="0">
            <a:spAutoFit/>
          </a:bodyPr>
          <a:lstStyle>
            <a:defPPr>
              <a:defRPr lang="zh-CN"/>
            </a:defPPr>
            <a:lvl1pPr marR="0" lvl="0" indent="0" fontAlgn="auto">
              <a:lnSpc>
                <a:spcPct val="100000"/>
              </a:lnSpc>
              <a:spcBef>
                <a:spcPts val="0"/>
              </a:spcBef>
              <a:spcAft>
                <a:spcPts val="0"/>
              </a:spcAft>
              <a:buClrTx/>
              <a:buSzTx/>
              <a:buFontTx/>
              <a:buNone/>
              <a:defRPr kumimoji="0" sz="2000" b="1" i="0" u="none" strike="noStrike" cap="none" spc="300" normalizeH="0" baseline="0">
                <a:ln>
                  <a:noFill/>
                </a:ln>
                <a:solidFill>
                  <a:schemeClr val="accent1"/>
                </a:solidFill>
                <a:effectLst/>
                <a:uLnTx/>
                <a:uFillTx/>
                <a:latin typeface="微软雅黑" panose="020B0503020204020204" pitchFamily="34" charset="-122"/>
                <a:ea typeface="微软雅黑" panose="020B0503020204020204" pitchFamily="34" charset="-122"/>
              </a:defRPr>
            </a:lvl1pPr>
          </a:lstStyle>
          <a:p>
            <a:r>
              <a:rPr lang="en-US" altLang="zh-CN" dirty="0">
                <a:solidFill>
                  <a:srgbClr val="002060"/>
                </a:solidFill>
              </a:rPr>
              <a:t>COMSOL </a:t>
            </a:r>
            <a:r>
              <a:rPr lang="zh-CN" altLang="en-US" dirty="0">
                <a:solidFill>
                  <a:srgbClr val="002060"/>
                </a:solidFill>
              </a:rPr>
              <a:t>数值模型与工况设计</a:t>
            </a:r>
          </a:p>
        </p:txBody>
      </p:sp>
      <p:graphicFrame>
        <p:nvGraphicFramePr>
          <p:cNvPr id="56" name="表格 55">
            <a:extLst>
              <a:ext uri="{FF2B5EF4-FFF2-40B4-BE49-F238E27FC236}">
                <a16:creationId xmlns:a16="http://schemas.microsoft.com/office/drawing/2014/main" id="{835D961B-173B-9E64-CC11-45F072EE3BFA}"/>
              </a:ext>
            </a:extLst>
          </p:cNvPr>
          <p:cNvGraphicFramePr>
            <a:graphicFrameLocks noGrp="1"/>
          </p:cNvGraphicFramePr>
          <p:nvPr>
            <p:extLst>
              <p:ext uri="{D42A27DB-BD31-4B8C-83A1-F6EECF244321}">
                <p14:modId xmlns:p14="http://schemas.microsoft.com/office/powerpoint/2010/main" val="579596347"/>
              </p:ext>
            </p:extLst>
          </p:nvPr>
        </p:nvGraphicFramePr>
        <p:xfrm>
          <a:off x="250446" y="993596"/>
          <a:ext cx="5411214" cy="3533305"/>
        </p:xfrm>
        <a:graphic>
          <a:graphicData uri="http://schemas.openxmlformats.org/drawingml/2006/table">
            <a:tbl>
              <a:tblPr firstRow="1" firstCol="1" bandRow="1">
                <a:tableStyleId>{5C22544A-7EE6-4342-B048-85BDC9FD1C3A}</a:tableStyleId>
              </a:tblPr>
              <a:tblGrid>
                <a:gridCol w="1997454">
                  <a:extLst>
                    <a:ext uri="{9D8B030D-6E8A-4147-A177-3AD203B41FA5}">
                      <a16:colId xmlns:a16="http://schemas.microsoft.com/office/drawing/2014/main" val="3219827086"/>
                    </a:ext>
                  </a:extLst>
                </a:gridCol>
                <a:gridCol w="1798320">
                  <a:extLst>
                    <a:ext uri="{9D8B030D-6E8A-4147-A177-3AD203B41FA5}">
                      <a16:colId xmlns:a16="http://schemas.microsoft.com/office/drawing/2014/main" val="3363137373"/>
                    </a:ext>
                  </a:extLst>
                </a:gridCol>
                <a:gridCol w="1615440">
                  <a:extLst>
                    <a:ext uri="{9D8B030D-6E8A-4147-A177-3AD203B41FA5}">
                      <a16:colId xmlns:a16="http://schemas.microsoft.com/office/drawing/2014/main" val="2177147090"/>
                    </a:ext>
                  </a:extLst>
                </a:gridCol>
              </a:tblGrid>
              <a:tr h="621229">
                <a:tc gridSpan="3">
                  <a:txBody>
                    <a:bodyPr/>
                    <a:lstStyle/>
                    <a:p>
                      <a:pPr algn="ctr">
                        <a:lnSpc>
                          <a:spcPct val="115000"/>
                        </a:lnSpc>
                        <a:spcAft>
                          <a:spcPts val="800"/>
                        </a:spcAft>
                        <a:buNone/>
                      </a:pPr>
                      <a:r>
                        <a:rPr lang="zh-CN" altLang="en-US" sz="1600" kern="100" dirty="0">
                          <a:solidFill>
                            <a:schemeClr val="tx1"/>
                          </a:solidFill>
                          <a:effectLst/>
                          <a:latin typeface="Times New Roman" panose="02020603050405020304" pitchFamily="18" charset="0"/>
                          <a:ea typeface="微软雅黑" panose="020B0503020204020204" pitchFamily="34" charset="-122"/>
                          <a:cs typeface="Times New Roman" panose="02020603050405020304" pitchFamily="18" charset="0"/>
                        </a:rPr>
                        <a:t>材料参数</a:t>
                      </a:r>
                      <a:endParaRPr lang="zh-CN" sz="1600" kern="100" dirty="0">
                        <a:solidFill>
                          <a:schemeClr val="tx1"/>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68580" marR="68580" marT="0" marB="0" anchor="ctr">
                    <a:solidFill>
                      <a:srgbClr val="DACBCC"/>
                    </a:solidFill>
                  </a:tcPr>
                </a:tc>
                <a:tc hMerge="1">
                  <a:txBody>
                    <a:bodyPr/>
                    <a:lstStyle/>
                    <a:p>
                      <a:pPr algn="ctr">
                        <a:lnSpc>
                          <a:spcPct val="115000"/>
                        </a:lnSpc>
                        <a:spcAft>
                          <a:spcPts val="800"/>
                        </a:spcAft>
                        <a:buNone/>
                      </a:pP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tc>
                <a:tc hMerge="1">
                  <a:txBody>
                    <a:bodyPr/>
                    <a:lstStyle/>
                    <a:p>
                      <a:pPr algn="ctr">
                        <a:lnSpc>
                          <a:spcPct val="115000"/>
                        </a:lnSpc>
                        <a:spcAft>
                          <a:spcPts val="800"/>
                        </a:spcAft>
                        <a:buNone/>
                      </a:pP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2397141875"/>
                  </a:ext>
                </a:extLst>
              </a:tr>
              <a:tr h="728019">
                <a:tc>
                  <a:txBody>
                    <a:bodyPr/>
                    <a:lstStyle/>
                    <a:p>
                      <a:pPr algn="ctr">
                        <a:lnSpc>
                          <a:spcPct val="115000"/>
                        </a:lnSpc>
                        <a:spcAft>
                          <a:spcPts val="800"/>
                        </a:spcAft>
                        <a:buNone/>
                      </a:pPr>
                      <a:r>
                        <a:rPr lang="zh-CN" altLang="en-US" sz="1600" kern="100" dirty="0">
                          <a:effectLst/>
                          <a:latin typeface="Times New Roman" panose="02020603050405020304" pitchFamily="18" charset="0"/>
                          <a:ea typeface="微软雅黑" panose="020B0503020204020204" pitchFamily="34" charset="-122"/>
                        </a:rPr>
                        <a:t>参数名称</a:t>
                      </a:r>
                      <a:endParaRPr lang="zh-CN" sz="1600" kern="100" dirty="0">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68580" marR="68580" marT="0" marB="0" anchor="ctr">
                    <a:solidFill>
                      <a:srgbClr val="89030A"/>
                    </a:solidFill>
                  </a:tcPr>
                </a:tc>
                <a:tc>
                  <a:txBody>
                    <a:bodyPr/>
                    <a:lstStyle/>
                    <a:p>
                      <a:pPr algn="ctr">
                        <a:lnSpc>
                          <a:spcPct val="115000"/>
                        </a:lnSpc>
                        <a:spcAft>
                          <a:spcPts val="800"/>
                        </a:spcAft>
                        <a:buNone/>
                      </a:pPr>
                      <a:r>
                        <a:rPr lang="zh-CN" altLang="en-US" sz="1600" b="1" kern="100" dirty="0">
                          <a:solidFill>
                            <a:schemeClr val="bg1"/>
                          </a:solidFill>
                          <a:effectLst/>
                          <a:latin typeface="Times New Roman" panose="02020603050405020304" pitchFamily="18" charset="0"/>
                          <a:ea typeface="微软雅黑" panose="020B0503020204020204" pitchFamily="34" charset="-122"/>
                          <a:cs typeface="Times New Roman" panose="02020603050405020304" pitchFamily="18" charset="0"/>
                        </a:rPr>
                        <a:t>围岩</a:t>
                      </a:r>
                      <a:endParaRPr lang="zh-CN" sz="1600" b="1" kern="100" dirty="0">
                        <a:solidFill>
                          <a:schemeClr val="bg1"/>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68580" marR="68580" marT="0" marB="0" anchor="ctr">
                    <a:solidFill>
                      <a:srgbClr val="89030A"/>
                    </a:solidFill>
                  </a:tcPr>
                </a:tc>
                <a:tc>
                  <a:txBody>
                    <a:bodyPr/>
                    <a:lstStyle/>
                    <a:p>
                      <a:pPr algn="ctr">
                        <a:lnSpc>
                          <a:spcPct val="115000"/>
                        </a:lnSpc>
                        <a:spcAft>
                          <a:spcPts val="800"/>
                        </a:spcAft>
                        <a:buNone/>
                      </a:pPr>
                      <a:r>
                        <a:rPr lang="zh-CN" altLang="en-US" sz="1600" b="1" kern="100" dirty="0">
                          <a:solidFill>
                            <a:schemeClr val="bg1"/>
                          </a:solidFill>
                          <a:effectLst/>
                          <a:latin typeface="Times New Roman" panose="02020603050405020304" pitchFamily="18" charset="0"/>
                          <a:ea typeface="微软雅黑" panose="020B0503020204020204" pitchFamily="34" charset="-122"/>
                        </a:rPr>
                        <a:t>软弱夹层</a:t>
                      </a:r>
                      <a:endParaRPr lang="zh-CN" sz="1600" b="1" kern="100" dirty="0">
                        <a:solidFill>
                          <a:schemeClr val="bg1"/>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68580" marR="68580" marT="0" marB="0" anchor="ctr">
                    <a:solidFill>
                      <a:srgbClr val="89030A"/>
                    </a:solidFill>
                  </a:tcPr>
                </a:tc>
                <a:extLst>
                  <a:ext uri="{0D108BD9-81ED-4DB2-BD59-A6C34878D82A}">
                    <a16:rowId xmlns:a16="http://schemas.microsoft.com/office/drawing/2014/main" val="4135602186"/>
                  </a:ext>
                </a:extLst>
              </a:tr>
              <a:tr h="728019">
                <a:tc>
                  <a:txBody>
                    <a:bodyPr/>
                    <a:lstStyle/>
                    <a:p>
                      <a:pPr algn="ctr">
                        <a:lnSpc>
                          <a:spcPct val="115000"/>
                        </a:lnSpc>
                        <a:spcAft>
                          <a:spcPts val="800"/>
                        </a:spcAft>
                        <a:buNone/>
                      </a:pPr>
                      <a:r>
                        <a:rPr lang="zh-CN" altLang="en-US" sz="1600" kern="100" dirty="0">
                          <a:effectLst/>
                          <a:latin typeface="Times New Roman" panose="02020603050405020304" pitchFamily="18" charset="0"/>
                          <a:ea typeface="微软雅黑" panose="020B0503020204020204" pitchFamily="34" charset="-122"/>
                          <a:cs typeface="Times New Roman" panose="02020603050405020304" pitchFamily="18" charset="0"/>
                        </a:rPr>
                        <a:t>密度</a:t>
                      </a:r>
                      <a:r>
                        <a:rPr lang="en-US" altLang="zh-CN" sz="1600" i="1" kern="100" dirty="0">
                          <a:effectLst/>
                          <a:latin typeface="Times New Roman" panose="02020603050405020304" pitchFamily="18" charset="0"/>
                          <a:ea typeface="微软雅黑" panose="020B0503020204020204" pitchFamily="34" charset="-122"/>
                          <a:cs typeface="Times New Roman" panose="02020603050405020304" pitchFamily="18" charset="0"/>
                        </a:rPr>
                        <a:t>ρ</a:t>
                      </a:r>
                      <a:r>
                        <a:rPr lang="zh-CN" altLang="en-US" sz="1600" kern="100" dirty="0">
                          <a:effectLst/>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1600" kern="100" dirty="0">
                          <a:effectLst/>
                          <a:latin typeface="Times New Roman" panose="02020603050405020304" pitchFamily="18" charset="0"/>
                          <a:ea typeface="微软雅黑" panose="020B0503020204020204" pitchFamily="34" charset="-122"/>
                          <a:cs typeface="Times New Roman" panose="02020603050405020304" pitchFamily="18" charset="0"/>
                        </a:rPr>
                        <a:t>kg/m</a:t>
                      </a:r>
                      <a:r>
                        <a:rPr lang="en-US" altLang="zh-CN" sz="1600" kern="100" baseline="30000" dirty="0">
                          <a:effectLst/>
                          <a:latin typeface="Times New Roman" panose="02020603050405020304" pitchFamily="18" charset="0"/>
                          <a:ea typeface="微软雅黑" panose="020B0503020204020204" pitchFamily="34" charset="-122"/>
                          <a:cs typeface="Times New Roman" panose="02020603050405020304" pitchFamily="18" charset="0"/>
                        </a:rPr>
                        <a:t>3</a:t>
                      </a:r>
                      <a:r>
                        <a:rPr lang="zh-CN" altLang="en-US" sz="1600" kern="100" dirty="0">
                          <a:effectLst/>
                          <a:latin typeface="Times New Roman" panose="02020603050405020304" pitchFamily="18" charset="0"/>
                          <a:ea typeface="微软雅黑" panose="020B0503020204020204" pitchFamily="34" charset="-122"/>
                          <a:cs typeface="Times New Roman" panose="02020603050405020304" pitchFamily="18" charset="0"/>
                        </a:rPr>
                        <a:t>）</a:t>
                      </a:r>
                      <a:endParaRPr lang="zh-CN" sz="1600" kern="100" dirty="0">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68580" marR="68580" marT="0" marB="0" anchor="ctr"/>
                </a:tc>
                <a:tc>
                  <a:txBody>
                    <a:bodyPr/>
                    <a:lstStyle/>
                    <a:p>
                      <a:pPr algn="ctr">
                        <a:lnSpc>
                          <a:spcPct val="115000"/>
                        </a:lnSpc>
                        <a:spcAft>
                          <a:spcPts val="800"/>
                        </a:spcAft>
                        <a:buNone/>
                      </a:pPr>
                      <a:r>
                        <a:rPr lang="en-US" sz="2400" b="1" kern="100" dirty="0">
                          <a:effectLst/>
                          <a:latin typeface="Times New Roman" panose="02020603050405020304" pitchFamily="18" charset="0"/>
                          <a:ea typeface="微软雅黑" panose="020B0503020204020204" pitchFamily="34" charset="-122"/>
                        </a:rPr>
                        <a:t>2700</a:t>
                      </a:r>
                      <a:endParaRPr lang="zh-CN" sz="2400" b="1" kern="100" dirty="0">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68580" marR="68580" marT="0" marB="0" anchor="ctr"/>
                </a:tc>
                <a:tc>
                  <a:txBody>
                    <a:bodyPr/>
                    <a:lstStyle/>
                    <a:p>
                      <a:pPr algn="ctr">
                        <a:lnSpc>
                          <a:spcPct val="115000"/>
                        </a:lnSpc>
                        <a:spcAft>
                          <a:spcPts val="800"/>
                        </a:spcAft>
                        <a:buNone/>
                      </a:pPr>
                      <a:r>
                        <a:rPr lang="en-US" sz="1600" kern="100" dirty="0">
                          <a:effectLst/>
                          <a:latin typeface="Times New Roman" panose="02020603050405020304" pitchFamily="18" charset="0"/>
                          <a:ea typeface="微软雅黑" panose="020B0503020204020204" pitchFamily="34" charset="-122"/>
                        </a:rPr>
                        <a:t>2200</a:t>
                      </a:r>
                      <a:endParaRPr lang="zh-CN" sz="1600" kern="100" dirty="0">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68580" marR="68580" marT="0" marB="0" anchor="ctr"/>
                </a:tc>
                <a:extLst>
                  <a:ext uri="{0D108BD9-81ED-4DB2-BD59-A6C34878D82A}">
                    <a16:rowId xmlns:a16="http://schemas.microsoft.com/office/drawing/2014/main" val="1357659743"/>
                  </a:ext>
                </a:extLst>
              </a:tr>
              <a:tr h="728019">
                <a:tc>
                  <a:txBody>
                    <a:bodyPr/>
                    <a:lstStyle/>
                    <a:p>
                      <a:pPr algn="ctr">
                        <a:lnSpc>
                          <a:spcPct val="115000"/>
                        </a:lnSpc>
                        <a:spcAft>
                          <a:spcPts val="800"/>
                        </a:spcAft>
                        <a:buNone/>
                      </a:pPr>
                      <a:r>
                        <a:rPr lang="zh-CN" altLang="en-US" sz="1600" kern="100" dirty="0">
                          <a:effectLst/>
                          <a:latin typeface="Times New Roman" panose="02020603050405020304" pitchFamily="18" charset="0"/>
                          <a:ea typeface="微软雅黑" panose="020B0503020204020204" pitchFamily="34" charset="-122"/>
                        </a:rPr>
                        <a:t>弹性模量</a:t>
                      </a:r>
                      <a:r>
                        <a:rPr lang="en-US" altLang="zh-CN" sz="1600" kern="100" dirty="0">
                          <a:effectLst/>
                          <a:latin typeface="Times New Roman" panose="02020603050405020304" pitchFamily="18" charset="0"/>
                          <a:ea typeface="微软雅黑" panose="020B0503020204020204" pitchFamily="34" charset="-122"/>
                          <a:cs typeface="Times New Roman" panose="02020603050405020304" pitchFamily="18" charset="0"/>
                        </a:rPr>
                        <a:t>E</a:t>
                      </a:r>
                      <a:r>
                        <a:rPr lang="zh-CN" altLang="en-US" sz="1600" kern="100" dirty="0">
                          <a:effectLst/>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1600" kern="100" dirty="0" err="1">
                          <a:effectLst/>
                          <a:latin typeface="Times New Roman" panose="02020603050405020304" pitchFamily="18" charset="0"/>
                          <a:ea typeface="微软雅黑" panose="020B0503020204020204" pitchFamily="34" charset="-122"/>
                          <a:cs typeface="Times New Roman" panose="02020603050405020304" pitchFamily="18" charset="0"/>
                        </a:rPr>
                        <a:t>GPa</a:t>
                      </a:r>
                      <a:r>
                        <a:rPr lang="zh-CN" altLang="en-US" sz="1600" kern="100" dirty="0">
                          <a:effectLst/>
                          <a:latin typeface="Times New Roman" panose="02020603050405020304" pitchFamily="18" charset="0"/>
                          <a:ea typeface="微软雅黑" panose="020B0503020204020204" pitchFamily="34" charset="-122"/>
                          <a:cs typeface="Times New Roman" panose="02020603050405020304" pitchFamily="18" charset="0"/>
                        </a:rPr>
                        <a:t>）</a:t>
                      </a:r>
                      <a:endParaRPr lang="zh-CN" sz="1600" kern="100" dirty="0">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68580" marR="68580" marT="0" marB="0" anchor="ctr"/>
                </a:tc>
                <a:tc>
                  <a:txBody>
                    <a:bodyPr/>
                    <a:lstStyle/>
                    <a:p>
                      <a:pPr algn="ctr">
                        <a:lnSpc>
                          <a:spcPct val="115000"/>
                        </a:lnSpc>
                        <a:spcAft>
                          <a:spcPts val="800"/>
                        </a:spcAft>
                        <a:buNone/>
                      </a:pPr>
                      <a:r>
                        <a:rPr lang="en-US" sz="2400" b="1" kern="100" dirty="0">
                          <a:effectLst/>
                          <a:latin typeface="Times New Roman" panose="02020603050405020304" pitchFamily="18" charset="0"/>
                          <a:ea typeface="微软雅黑" panose="020B0503020204020204" pitchFamily="34" charset="-122"/>
                        </a:rPr>
                        <a:t>50</a:t>
                      </a:r>
                      <a:endParaRPr lang="zh-CN" sz="2400" b="1" kern="100" dirty="0">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68580" marR="68580" marT="0" marB="0" anchor="ctr"/>
                </a:tc>
                <a:tc>
                  <a:txBody>
                    <a:bodyPr/>
                    <a:lstStyle/>
                    <a:p>
                      <a:pPr algn="ctr">
                        <a:lnSpc>
                          <a:spcPct val="115000"/>
                        </a:lnSpc>
                        <a:spcAft>
                          <a:spcPts val="800"/>
                        </a:spcAft>
                        <a:buNone/>
                      </a:pPr>
                      <a:r>
                        <a:rPr lang="en-US" sz="1600" kern="100" dirty="0">
                          <a:effectLst/>
                          <a:latin typeface="Times New Roman" panose="02020603050405020304" pitchFamily="18" charset="0"/>
                          <a:ea typeface="微软雅黑" panose="020B0503020204020204" pitchFamily="34" charset="-122"/>
                        </a:rPr>
                        <a:t>5</a:t>
                      </a:r>
                      <a:endParaRPr lang="zh-CN" sz="1600" kern="100" dirty="0">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68580" marR="68580" marT="0" marB="0" anchor="ctr"/>
                </a:tc>
                <a:extLst>
                  <a:ext uri="{0D108BD9-81ED-4DB2-BD59-A6C34878D82A}">
                    <a16:rowId xmlns:a16="http://schemas.microsoft.com/office/drawing/2014/main" val="2007417042"/>
                  </a:ext>
                </a:extLst>
              </a:tr>
              <a:tr h="728019">
                <a:tc>
                  <a:txBody>
                    <a:bodyPr/>
                    <a:lstStyle/>
                    <a:p>
                      <a:pPr algn="ctr">
                        <a:lnSpc>
                          <a:spcPct val="115000"/>
                        </a:lnSpc>
                        <a:spcAft>
                          <a:spcPts val="800"/>
                        </a:spcAft>
                        <a:buNone/>
                      </a:pPr>
                      <a:r>
                        <a:rPr lang="zh-CN" altLang="en-US" sz="1600" kern="100" dirty="0">
                          <a:effectLst/>
                          <a:latin typeface="Times New Roman" panose="02020603050405020304" pitchFamily="18" charset="0"/>
                          <a:ea typeface="微软雅黑" panose="020B0503020204020204" pitchFamily="34" charset="-122"/>
                        </a:rPr>
                        <a:t>泊松比</a:t>
                      </a:r>
                      <a:r>
                        <a:rPr lang="en-US" altLang="zh-CN" sz="1600" i="1" kern="100" dirty="0">
                          <a:effectLst/>
                          <a:latin typeface="Times New Roman" panose="02020603050405020304" pitchFamily="18" charset="0"/>
                          <a:ea typeface="微软雅黑" panose="020B0503020204020204" pitchFamily="34" charset="-122"/>
                          <a:cs typeface="Times New Roman" panose="02020603050405020304" pitchFamily="18" charset="0"/>
                        </a:rPr>
                        <a:t>v</a:t>
                      </a:r>
                      <a:r>
                        <a:rPr lang="zh-CN" altLang="en-US" sz="1600" kern="100" dirty="0">
                          <a:effectLst/>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1600" kern="100" dirty="0">
                          <a:effectLst/>
                          <a:latin typeface="Times New Roman" panose="02020603050405020304" pitchFamily="18" charset="0"/>
                          <a:ea typeface="微软雅黑" panose="020B0503020204020204" pitchFamily="34" charset="-122"/>
                          <a:cs typeface="Times New Roman" panose="02020603050405020304" pitchFamily="18" charset="0"/>
                        </a:rPr>
                        <a:t>—</a:t>
                      </a:r>
                      <a:r>
                        <a:rPr lang="zh-CN" altLang="en-US" sz="1600" kern="100" dirty="0">
                          <a:effectLst/>
                          <a:latin typeface="Times New Roman" panose="02020603050405020304" pitchFamily="18" charset="0"/>
                          <a:ea typeface="微软雅黑" panose="020B0503020204020204" pitchFamily="34" charset="-122"/>
                          <a:cs typeface="Times New Roman" panose="02020603050405020304" pitchFamily="18" charset="0"/>
                        </a:rPr>
                        <a:t>）</a:t>
                      </a:r>
                      <a:endParaRPr lang="zh-CN" sz="1600" kern="100" dirty="0">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68580" marR="68580" marT="0" marB="0" anchor="ctr"/>
                </a:tc>
                <a:tc>
                  <a:txBody>
                    <a:bodyPr/>
                    <a:lstStyle/>
                    <a:p>
                      <a:pPr algn="ctr">
                        <a:lnSpc>
                          <a:spcPct val="115000"/>
                        </a:lnSpc>
                        <a:spcAft>
                          <a:spcPts val="800"/>
                        </a:spcAft>
                        <a:buNone/>
                      </a:pPr>
                      <a:r>
                        <a:rPr lang="en-US" sz="2400" b="1" kern="100" dirty="0">
                          <a:effectLst/>
                          <a:latin typeface="Times New Roman" panose="02020603050405020304" pitchFamily="18" charset="0"/>
                          <a:ea typeface="微软雅黑" panose="020B0503020204020204" pitchFamily="34" charset="-122"/>
                        </a:rPr>
                        <a:t>0.25</a:t>
                      </a:r>
                      <a:endParaRPr lang="zh-CN" sz="2400" b="1" kern="100" dirty="0">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68580" marR="68580" marT="0" marB="0" anchor="ctr"/>
                </a:tc>
                <a:tc>
                  <a:txBody>
                    <a:bodyPr/>
                    <a:lstStyle/>
                    <a:p>
                      <a:pPr algn="ctr">
                        <a:lnSpc>
                          <a:spcPct val="115000"/>
                        </a:lnSpc>
                        <a:spcAft>
                          <a:spcPts val="800"/>
                        </a:spcAft>
                        <a:buNone/>
                      </a:pPr>
                      <a:r>
                        <a:rPr lang="en-US" sz="1600" kern="100" dirty="0">
                          <a:effectLst/>
                          <a:latin typeface="Times New Roman" panose="02020603050405020304" pitchFamily="18" charset="0"/>
                          <a:ea typeface="微软雅黑" panose="020B0503020204020204" pitchFamily="34" charset="-122"/>
                        </a:rPr>
                        <a:t>0.35</a:t>
                      </a:r>
                      <a:endParaRPr lang="zh-CN" sz="1600" kern="100" dirty="0">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68580" marR="68580" marT="0" marB="0" anchor="ctr"/>
                </a:tc>
                <a:extLst>
                  <a:ext uri="{0D108BD9-81ED-4DB2-BD59-A6C34878D82A}">
                    <a16:rowId xmlns:a16="http://schemas.microsoft.com/office/drawing/2014/main" val="3278208152"/>
                  </a:ext>
                </a:extLst>
              </a:tr>
            </a:tbl>
          </a:graphicData>
        </a:graphic>
      </p:graphicFrame>
      <p:cxnSp>
        <p:nvCxnSpPr>
          <p:cNvPr id="4" name="直接连接符 3">
            <a:extLst>
              <a:ext uri="{FF2B5EF4-FFF2-40B4-BE49-F238E27FC236}">
                <a16:creationId xmlns:a16="http://schemas.microsoft.com/office/drawing/2014/main" id="{5C3B5ECB-50AF-BE4F-B83E-2E6098910964}"/>
              </a:ext>
            </a:extLst>
          </p:cNvPr>
          <p:cNvCxnSpPr/>
          <p:nvPr/>
        </p:nvCxnSpPr>
        <p:spPr>
          <a:xfrm>
            <a:off x="37243" y="702052"/>
            <a:ext cx="12191998"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5" name="直接连接符 4">
            <a:extLst>
              <a:ext uri="{FF2B5EF4-FFF2-40B4-BE49-F238E27FC236}">
                <a16:creationId xmlns:a16="http://schemas.microsoft.com/office/drawing/2014/main" id="{18259582-43BA-312F-ED5E-FF8952D7F7AB}"/>
              </a:ext>
            </a:extLst>
          </p:cNvPr>
          <p:cNvCxnSpPr>
            <a:cxnSpLocks/>
          </p:cNvCxnSpPr>
          <p:nvPr/>
        </p:nvCxnSpPr>
        <p:spPr>
          <a:xfrm flipV="1">
            <a:off x="5863395" y="910358"/>
            <a:ext cx="0" cy="4285956"/>
          </a:xfrm>
          <a:prstGeom prst="line">
            <a:avLst/>
          </a:prstGeom>
          <a:ln w="12700">
            <a:solidFill>
              <a:srgbClr val="DACBCC"/>
            </a:solidFill>
          </a:ln>
        </p:spPr>
        <p:style>
          <a:lnRef idx="1">
            <a:schemeClr val="accent1"/>
          </a:lnRef>
          <a:fillRef idx="0">
            <a:schemeClr val="accent1"/>
          </a:fillRef>
          <a:effectRef idx="0">
            <a:schemeClr val="accent1"/>
          </a:effectRef>
          <a:fontRef idx="minor">
            <a:schemeClr val="tx1"/>
          </a:fontRef>
        </p:style>
      </p:cxnSp>
      <p:graphicFrame>
        <p:nvGraphicFramePr>
          <p:cNvPr id="11" name="表格 10">
            <a:extLst>
              <a:ext uri="{FF2B5EF4-FFF2-40B4-BE49-F238E27FC236}">
                <a16:creationId xmlns:a16="http://schemas.microsoft.com/office/drawing/2014/main" id="{337CC121-3125-417B-7834-392019BC7345}"/>
              </a:ext>
            </a:extLst>
          </p:cNvPr>
          <p:cNvGraphicFramePr>
            <a:graphicFrameLocks noGrp="1"/>
          </p:cNvGraphicFramePr>
          <p:nvPr>
            <p:extLst>
              <p:ext uri="{D42A27DB-BD31-4B8C-83A1-F6EECF244321}">
                <p14:modId xmlns:p14="http://schemas.microsoft.com/office/powerpoint/2010/main" val="2478677161"/>
              </p:ext>
            </p:extLst>
          </p:nvPr>
        </p:nvGraphicFramePr>
        <p:xfrm>
          <a:off x="5940447" y="897486"/>
          <a:ext cx="5874761" cy="2066430"/>
        </p:xfrm>
        <a:graphic>
          <a:graphicData uri="http://schemas.openxmlformats.org/drawingml/2006/table">
            <a:tbl>
              <a:tblPr firstRow="1" firstCol="1" bandRow="1">
                <a:tableStyleId>{5C22544A-7EE6-4342-B048-85BDC9FD1C3A}</a:tableStyleId>
              </a:tblPr>
              <a:tblGrid>
                <a:gridCol w="1248629">
                  <a:extLst>
                    <a:ext uri="{9D8B030D-6E8A-4147-A177-3AD203B41FA5}">
                      <a16:colId xmlns:a16="http://schemas.microsoft.com/office/drawing/2014/main" val="3219827086"/>
                    </a:ext>
                  </a:extLst>
                </a:gridCol>
                <a:gridCol w="2635994">
                  <a:extLst>
                    <a:ext uri="{9D8B030D-6E8A-4147-A177-3AD203B41FA5}">
                      <a16:colId xmlns:a16="http://schemas.microsoft.com/office/drawing/2014/main" val="3363137373"/>
                    </a:ext>
                  </a:extLst>
                </a:gridCol>
                <a:gridCol w="1990138">
                  <a:extLst>
                    <a:ext uri="{9D8B030D-6E8A-4147-A177-3AD203B41FA5}">
                      <a16:colId xmlns:a16="http://schemas.microsoft.com/office/drawing/2014/main" val="2177147090"/>
                    </a:ext>
                  </a:extLst>
                </a:gridCol>
              </a:tblGrid>
              <a:tr h="363322">
                <a:tc gridSpan="3">
                  <a:txBody>
                    <a:bodyPr/>
                    <a:lstStyle/>
                    <a:p>
                      <a:pPr algn="ctr">
                        <a:lnSpc>
                          <a:spcPct val="115000"/>
                        </a:lnSpc>
                        <a:spcAft>
                          <a:spcPts val="800"/>
                        </a:spcAft>
                        <a:buNone/>
                      </a:pPr>
                      <a:r>
                        <a:rPr lang="zh-CN" altLang="en-US" sz="1600" kern="100" dirty="0">
                          <a:solidFill>
                            <a:schemeClr val="tx1"/>
                          </a:solidFill>
                          <a:effectLst/>
                          <a:latin typeface="Times New Roman" panose="02020603050405020304" pitchFamily="18" charset="0"/>
                          <a:ea typeface="微软雅黑" panose="020B0503020204020204" pitchFamily="34" charset="-122"/>
                          <a:cs typeface="Times New Roman" panose="02020603050405020304" pitchFamily="18" charset="0"/>
                        </a:rPr>
                        <a:t>应力波函数</a:t>
                      </a:r>
                      <a:endParaRPr lang="zh-CN" sz="1600" kern="100" dirty="0">
                        <a:solidFill>
                          <a:schemeClr val="tx1"/>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68580" marR="68580" marT="0" marB="0" anchor="ctr">
                    <a:solidFill>
                      <a:srgbClr val="DACBCC"/>
                    </a:solidFill>
                  </a:tcPr>
                </a:tc>
                <a:tc hMerge="1">
                  <a:txBody>
                    <a:bodyPr/>
                    <a:lstStyle/>
                    <a:p>
                      <a:pPr algn="ctr">
                        <a:lnSpc>
                          <a:spcPct val="115000"/>
                        </a:lnSpc>
                        <a:spcAft>
                          <a:spcPts val="800"/>
                        </a:spcAft>
                        <a:buNone/>
                      </a:pP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tc>
                <a:tc hMerge="1">
                  <a:txBody>
                    <a:bodyPr/>
                    <a:lstStyle/>
                    <a:p>
                      <a:pPr algn="ctr">
                        <a:lnSpc>
                          <a:spcPct val="115000"/>
                        </a:lnSpc>
                        <a:spcAft>
                          <a:spcPts val="800"/>
                        </a:spcAft>
                        <a:buNone/>
                      </a:pP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2397141875"/>
                  </a:ext>
                </a:extLst>
              </a:tr>
              <a:tr h="425777">
                <a:tc>
                  <a:txBody>
                    <a:bodyPr/>
                    <a:lstStyle/>
                    <a:p>
                      <a:pPr algn="ctr">
                        <a:lnSpc>
                          <a:spcPct val="115000"/>
                        </a:lnSpc>
                        <a:spcAft>
                          <a:spcPts val="800"/>
                        </a:spcAft>
                        <a:buNone/>
                      </a:pPr>
                      <a:r>
                        <a:rPr lang="zh-CN" altLang="en-US" sz="1600" kern="100" dirty="0">
                          <a:effectLst/>
                          <a:latin typeface="Times New Roman" panose="02020603050405020304" pitchFamily="18" charset="0"/>
                          <a:ea typeface="微软雅黑" panose="020B0503020204020204" pitchFamily="34" charset="-122"/>
                        </a:rPr>
                        <a:t>名称</a:t>
                      </a:r>
                      <a:endParaRPr lang="zh-CN" sz="1600" kern="100" dirty="0">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68580" marR="68580" marT="0" marB="0" anchor="ctr">
                    <a:solidFill>
                      <a:srgbClr val="89030A"/>
                    </a:solidFill>
                  </a:tcPr>
                </a:tc>
                <a:tc>
                  <a:txBody>
                    <a:bodyPr/>
                    <a:lstStyle/>
                    <a:p>
                      <a:pPr algn="ctr">
                        <a:lnSpc>
                          <a:spcPct val="115000"/>
                        </a:lnSpc>
                        <a:spcAft>
                          <a:spcPts val="800"/>
                        </a:spcAft>
                        <a:buNone/>
                      </a:pPr>
                      <a:r>
                        <a:rPr lang="zh-CN" altLang="en-US" sz="1600" b="1" kern="100" dirty="0">
                          <a:solidFill>
                            <a:schemeClr val="bg1"/>
                          </a:solidFill>
                          <a:effectLst/>
                          <a:latin typeface="Times New Roman" panose="02020603050405020304" pitchFamily="18" charset="0"/>
                          <a:ea typeface="微软雅黑" panose="020B0503020204020204" pitchFamily="34" charset="-122"/>
                          <a:cs typeface="Times New Roman" panose="02020603050405020304" pitchFamily="18" charset="0"/>
                        </a:rPr>
                        <a:t>表达式</a:t>
                      </a:r>
                      <a:endParaRPr lang="zh-CN" sz="1600" b="1" kern="100" dirty="0">
                        <a:solidFill>
                          <a:schemeClr val="bg1"/>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68580" marR="68580" marT="0" marB="0" anchor="ctr">
                    <a:solidFill>
                      <a:srgbClr val="89030A"/>
                    </a:solidFill>
                  </a:tcPr>
                </a:tc>
                <a:tc>
                  <a:txBody>
                    <a:bodyPr/>
                    <a:lstStyle/>
                    <a:p>
                      <a:pPr algn="ctr">
                        <a:lnSpc>
                          <a:spcPct val="115000"/>
                        </a:lnSpc>
                        <a:spcAft>
                          <a:spcPts val="800"/>
                        </a:spcAft>
                        <a:buNone/>
                      </a:pPr>
                      <a:r>
                        <a:rPr lang="zh-CN" altLang="en-US" sz="1600" b="1" kern="100" dirty="0">
                          <a:solidFill>
                            <a:schemeClr val="bg1"/>
                          </a:solidFill>
                          <a:effectLst/>
                          <a:latin typeface="Times New Roman" panose="02020603050405020304" pitchFamily="18" charset="0"/>
                          <a:ea typeface="微软雅黑" panose="020B0503020204020204" pitchFamily="34" charset="-122"/>
                        </a:rPr>
                        <a:t>值</a:t>
                      </a:r>
                      <a:endParaRPr lang="zh-CN" sz="1600" b="1" kern="100" dirty="0">
                        <a:solidFill>
                          <a:schemeClr val="bg1"/>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68580" marR="68580" marT="0" marB="0" anchor="ctr">
                    <a:solidFill>
                      <a:srgbClr val="89030A"/>
                    </a:solidFill>
                  </a:tcPr>
                </a:tc>
                <a:extLst>
                  <a:ext uri="{0D108BD9-81ED-4DB2-BD59-A6C34878D82A}">
                    <a16:rowId xmlns:a16="http://schemas.microsoft.com/office/drawing/2014/main" val="4135602186"/>
                  </a:ext>
                </a:extLst>
              </a:tr>
              <a:tr h="425777">
                <a:tc>
                  <a:txBody>
                    <a:bodyPr/>
                    <a:lstStyle/>
                    <a:p>
                      <a:pPr algn="ctr" fontAlgn="ctr">
                        <a:buNone/>
                      </a:pPr>
                      <a:r>
                        <a:rPr lang="zh-CN" sz="1600" u="none" strike="noStrike" dirty="0">
                          <a:effectLst/>
                          <a:latin typeface="Times New Roman" panose="02020603050405020304" pitchFamily="18" charset="0"/>
                          <a:cs typeface="Times New Roman" panose="02020603050405020304" pitchFamily="18" charset="0"/>
                        </a:rPr>
                        <a:t>Q</a:t>
                      </a:r>
                      <a:endParaRPr lang="zh-CN" sz="1600" b="0" i="0" u="none" strike="noStrike" dirty="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4763" marR="4763" marT="4763" marB="0" anchor="ctr"/>
                </a:tc>
                <a:tc>
                  <a:txBody>
                    <a:bodyPr/>
                    <a:lstStyle/>
                    <a:p>
                      <a:pPr algn="ctr">
                        <a:lnSpc>
                          <a:spcPct val="115000"/>
                        </a:lnSpc>
                        <a:spcAft>
                          <a:spcPts val="800"/>
                        </a:spcAft>
                        <a:buNone/>
                      </a:pPr>
                      <a:r>
                        <a:rPr lang="en-US" sz="1600" kern="100" dirty="0">
                          <a:effectLst/>
                          <a:latin typeface="Times New Roman" panose="02020603050405020304" pitchFamily="18" charset="0"/>
                          <a:ea typeface="微软雅黑" panose="020B0503020204020204" pitchFamily="34" charset="-122"/>
                        </a:rPr>
                        <a:t>135000[g]</a:t>
                      </a:r>
                    </a:p>
                  </a:txBody>
                  <a:tcPr marL="68580" marR="68580" marT="0" marB="0" anchor="ctr"/>
                </a:tc>
                <a:tc>
                  <a:txBody>
                    <a:bodyPr/>
                    <a:lstStyle/>
                    <a:p>
                      <a:pPr algn="ctr">
                        <a:lnSpc>
                          <a:spcPct val="115000"/>
                        </a:lnSpc>
                        <a:spcAft>
                          <a:spcPts val="800"/>
                        </a:spcAft>
                        <a:buNone/>
                      </a:pPr>
                      <a:r>
                        <a:rPr lang="en-US" sz="1600" kern="100" dirty="0">
                          <a:effectLst/>
                          <a:latin typeface="Times New Roman" panose="02020603050405020304" pitchFamily="18" charset="0"/>
                          <a:ea typeface="微软雅黑" panose="020B0503020204020204" pitchFamily="34" charset="-122"/>
                        </a:rPr>
                        <a:t>135</a:t>
                      </a:r>
                      <a:r>
                        <a:rPr lang="en-US" altLang="zh-CN" sz="1600" kern="100" dirty="0">
                          <a:effectLst/>
                          <a:latin typeface="Times New Roman" panose="02020603050405020304" pitchFamily="18" charset="0"/>
                          <a:ea typeface="微软雅黑" panose="020B0503020204020204" pitchFamily="34" charset="-122"/>
                        </a:rPr>
                        <a:t>kg</a:t>
                      </a:r>
                      <a:endParaRPr lang="en-US" sz="1600" kern="100" dirty="0">
                        <a:effectLst/>
                        <a:latin typeface="Times New Roman" panose="02020603050405020304" pitchFamily="18" charset="0"/>
                        <a:ea typeface="微软雅黑" panose="020B0503020204020204" pitchFamily="34" charset="-122"/>
                      </a:endParaRPr>
                    </a:p>
                  </a:txBody>
                  <a:tcPr marL="68580" marR="68580" marT="0" marB="0" anchor="ctr"/>
                </a:tc>
                <a:extLst>
                  <a:ext uri="{0D108BD9-81ED-4DB2-BD59-A6C34878D82A}">
                    <a16:rowId xmlns:a16="http://schemas.microsoft.com/office/drawing/2014/main" val="1357659743"/>
                  </a:ext>
                </a:extLst>
              </a:tr>
              <a:tr h="425777">
                <a:tc>
                  <a:txBody>
                    <a:bodyPr/>
                    <a:lstStyle/>
                    <a:p>
                      <a:pPr algn="ctr" fontAlgn="ctr">
                        <a:buNone/>
                      </a:pPr>
                      <a:r>
                        <a:rPr lang="zh-CN" sz="1600" u="none" strike="noStrike" dirty="0">
                          <a:effectLst/>
                          <a:latin typeface="Times New Roman" panose="02020603050405020304" pitchFamily="18" charset="0"/>
                          <a:cs typeface="Times New Roman" panose="02020603050405020304" pitchFamily="18" charset="0"/>
                        </a:rPr>
                        <a:t>P0</a:t>
                      </a:r>
                      <a:endParaRPr lang="zh-CN" sz="1600" b="0" i="0" u="none" strike="noStrike" dirty="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4763" marR="4763" marT="4763" marB="0" anchor="ctr"/>
                </a:tc>
                <a:tc>
                  <a:txBody>
                    <a:bodyPr/>
                    <a:lstStyle/>
                    <a:p>
                      <a:pPr algn="ctr">
                        <a:lnSpc>
                          <a:spcPct val="115000"/>
                        </a:lnSpc>
                        <a:spcAft>
                          <a:spcPts val="800"/>
                        </a:spcAft>
                        <a:buNone/>
                      </a:pPr>
                      <a:r>
                        <a:rPr lang="pt-BR" sz="1600" kern="100" dirty="0">
                          <a:effectLst/>
                          <a:latin typeface="Times New Roman" panose="02020603050405020304" pitchFamily="18" charset="0"/>
                          <a:ea typeface="微软雅黑" panose="020B0503020204020204" pitchFamily="34" charset="-122"/>
                        </a:rPr>
                        <a:t>140e6[N]*(Q/1[kg])^(2/3)</a:t>
                      </a:r>
                    </a:p>
                  </a:txBody>
                  <a:tcPr marL="68580" marR="68580" marT="0" marB="0" anchor="ctr"/>
                </a:tc>
                <a:tc>
                  <a:txBody>
                    <a:bodyPr/>
                    <a:lstStyle/>
                    <a:p>
                      <a:pPr algn="ctr">
                        <a:lnSpc>
                          <a:spcPct val="115000"/>
                        </a:lnSpc>
                        <a:spcAft>
                          <a:spcPts val="800"/>
                        </a:spcAft>
                        <a:buNone/>
                      </a:pPr>
                      <a:r>
                        <a:rPr lang="en-US" sz="1600" kern="100" dirty="0">
                          <a:effectLst/>
                          <a:latin typeface="Times New Roman" panose="02020603050405020304" pitchFamily="18" charset="0"/>
                          <a:ea typeface="微软雅黑" panose="020B0503020204020204" pitchFamily="34" charset="-122"/>
                        </a:rPr>
                        <a:t>3.6843E9 N</a:t>
                      </a:r>
                    </a:p>
                  </a:txBody>
                  <a:tcPr marL="68580" marR="68580" marT="0" marB="0" anchor="ctr"/>
                </a:tc>
                <a:extLst>
                  <a:ext uri="{0D108BD9-81ED-4DB2-BD59-A6C34878D82A}">
                    <a16:rowId xmlns:a16="http://schemas.microsoft.com/office/drawing/2014/main" val="2007417042"/>
                  </a:ext>
                </a:extLst>
              </a:tr>
              <a:tr h="425777">
                <a:tc>
                  <a:txBody>
                    <a:bodyPr/>
                    <a:lstStyle/>
                    <a:p>
                      <a:pPr algn="ctr" fontAlgn="ctr">
                        <a:buNone/>
                      </a:pPr>
                      <a:r>
                        <a:rPr lang="zh-CN" sz="1600" u="none" strike="noStrike" dirty="0">
                          <a:effectLst/>
                          <a:latin typeface="Times New Roman" panose="02020603050405020304" pitchFamily="18" charset="0"/>
                          <a:cs typeface="Times New Roman" panose="02020603050405020304" pitchFamily="18" charset="0"/>
                        </a:rPr>
                        <a:t>t0</a:t>
                      </a:r>
                      <a:endParaRPr lang="zh-CN" sz="1600" b="0" i="0" u="none" strike="noStrike" dirty="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4763" marR="4763" marT="4763" marB="0" anchor="ctr"/>
                </a:tc>
                <a:tc>
                  <a:txBody>
                    <a:bodyPr/>
                    <a:lstStyle/>
                    <a:p>
                      <a:pPr algn="ctr">
                        <a:lnSpc>
                          <a:spcPct val="115000"/>
                        </a:lnSpc>
                        <a:spcAft>
                          <a:spcPts val="800"/>
                        </a:spcAft>
                        <a:buNone/>
                      </a:pPr>
                      <a:r>
                        <a:rPr lang="pt-BR" sz="1600" kern="100" dirty="0">
                          <a:effectLst/>
                          <a:latin typeface="Times New Roman" panose="02020603050405020304" pitchFamily="18" charset="0"/>
                          <a:ea typeface="微软雅黑" panose="020B0503020204020204" pitchFamily="34" charset="-122"/>
                        </a:rPr>
                        <a:t>0.81e-3[s]*(Q/1[kg])^(1/3)</a:t>
                      </a:r>
                    </a:p>
                  </a:txBody>
                  <a:tcPr marL="68580" marR="68580" marT="0" marB="0" anchor="ctr"/>
                </a:tc>
                <a:tc>
                  <a:txBody>
                    <a:bodyPr/>
                    <a:lstStyle/>
                    <a:p>
                      <a:pPr algn="ctr">
                        <a:lnSpc>
                          <a:spcPct val="115000"/>
                        </a:lnSpc>
                        <a:spcAft>
                          <a:spcPts val="800"/>
                        </a:spcAft>
                        <a:buNone/>
                      </a:pPr>
                      <a:r>
                        <a:rPr lang="en-US" sz="1600" kern="100" dirty="0">
                          <a:effectLst/>
                          <a:latin typeface="Times New Roman" panose="02020603050405020304" pitchFamily="18" charset="0"/>
                          <a:ea typeface="微软雅黑" panose="020B0503020204020204" pitchFamily="34" charset="-122"/>
                        </a:rPr>
                        <a:t>0.0041552</a:t>
                      </a:r>
                      <a:r>
                        <a:rPr lang="en-US" altLang="zh-CN" sz="1600" kern="100" dirty="0">
                          <a:effectLst/>
                          <a:latin typeface="Times New Roman" panose="02020603050405020304" pitchFamily="18" charset="0"/>
                          <a:ea typeface="微软雅黑" panose="020B0503020204020204" pitchFamily="34" charset="-122"/>
                        </a:rPr>
                        <a:t>s</a:t>
                      </a:r>
                      <a:endParaRPr lang="en-US" sz="1600" kern="100" dirty="0">
                        <a:effectLst/>
                        <a:latin typeface="Times New Roman" panose="02020603050405020304" pitchFamily="18" charset="0"/>
                        <a:ea typeface="微软雅黑" panose="020B0503020204020204" pitchFamily="34" charset="-122"/>
                      </a:endParaRPr>
                    </a:p>
                  </a:txBody>
                  <a:tcPr marL="68580" marR="68580" marT="0" marB="0" anchor="ctr"/>
                </a:tc>
                <a:extLst>
                  <a:ext uri="{0D108BD9-81ED-4DB2-BD59-A6C34878D82A}">
                    <a16:rowId xmlns:a16="http://schemas.microsoft.com/office/drawing/2014/main" val="3278208152"/>
                  </a:ext>
                </a:extLst>
              </a:tr>
            </a:tbl>
          </a:graphicData>
        </a:graphic>
      </p:graphicFrame>
      <p:pic>
        <p:nvPicPr>
          <p:cNvPr id="13" name="图片 12">
            <a:extLst>
              <a:ext uri="{FF2B5EF4-FFF2-40B4-BE49-F238E27FC236}">
                <a16:creationId xmlns:a16="http://schemas.microsoft.com/office/drawing/2014/main" id="{0AD04CC5-4D31-0B3D-D549-6FAEC5D5411C}"/>
              </a:ext>
            </a:extLst>
          </p:cNvPr>
          <p:cNvPicPr>
            <a:picLocks noChangeAspect="1"/>
          </p:cNvPicPr>
          <p:nvPr/>
        </p:nvPicPr>
        <p:blipFill>
          <a:blip r:embed="rId5"/>
          <a:stretch>
            <a:fillRect/>
          </a:stretch>
        </p:blipFill>
        <p:spPr>
          <a:xfrm>
            <a:off x="6717585" y="3017853"/>
            <a:ext cx="4320483" cy="2092753"/>
          </a:xfrm>
          <a:prstGeom prst="rect">
            <a:avLst/>
          </a:prstGeom>
        </p:spPr>
      </p:pic>
      <p:grpSp>
        <p:nvGrpSpPr>
          <p:cNvPr id="41" name="组合 40">
            <a:extLst>
              <a:ext uri="{FF2B5EF4-FFF2-40B4-BE49-F238E27FC236}">
                <a16:creationId xmlns:a16="http://schemas.microsoft.com/office/drawing/2014/main" id="{6F9C1BF5-0B4E-7D6A-5956-8BD931A6C1BC}"/>
              </a:ext>
            </a:extLst>
          </p:cNvPr>
          <p:cNvGrpSpPr/>
          <p:nvPr/>
        </p:nvGrpSpPr>
        <p:grpSpPr>
          <a:xfrm>
            <a:off x="-1" y="6296628"/>
            <a:ext cx="12191997" cy="561373"/>
            <a:chOff x="-1" y="6296628"/>
            <a:chExt cx="12191997" cy="561373"/>
          </a:xfrm>
        </p:grpSpPr>
        <p:sp>
          <p:nvSpPr>
            <p:cNvPr id="42" name="矩形 41">
              <a:extLst>
                <a:ext uri="{FF2B5EF4-FFF2-40B4-BE49-F238E27FC236}">
                  <a16:creationId xmlns:a16="http://schemas.microsoft.com/office/drawing/2014/main" id="{81F5C5F3-FC46-6C2B-86C5-38D18E619016}"/>
                </a:ext>
              </a:extLst>
            </p:cNvPr>
            <p:cNvSpPr/>
            <p:nvPr/>
          </p:nvSpPr>
          <p:spPr>
            <a:xfrm>
              <a:off x="-1" y="6296628"/>
              <a:ext cx="12191997" cy="56137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44" name="文本框 43">
              <a:hlinkClick r:id="rId6" action="ppaction://hlinksldjump"/>
              <a:extLst>
                <a:ext uri="{FF2B5EF4-FFF2-40B4-BE49-F238E27FC236}">
                  <a16:creationId xmlns:a16="http://schemas.microsoft.com/office/drawing/2014/main" id="{70AEF335-034D-C732-E02B-14E41EFBD5E5}"/>
                </a:ext>
              </a:extLst>
            </p:cNvPr>
            <p:cNvSpPr txBox="1"/>
            <p:nvPr/>
          </p:nvSpPr>
          <p:spPr>
            <a:xfrm>
              <a:off x="300832" y="6389371"/>
              <a:ext cx="1980000" cy="375888"/>
            </a:xfrm>
            <a:prstGeom prst="rect">
              <a:avLst/>
            </a:prstGeom>
            <a:solidFill>
              <a:schemeClr val="bg1">
                <a:lumMod val="95000"/>
              </a:schemeClr>
            </a:solidFill>
          </p:spPr>
          <p:txBody>
            <a:bodyPr wrap="none" rtlCol="0" anchor="ctr" anchorCtr="1">
              <a:noAutofit/>
            </a:bodyPr>
            <a:lstStyle>
              <a:defPPr>
                <a:defRPr lang="zh-CN"/>
              </a:defPPr>
              <a:lvl1pPr marR="0" lvl="0" indent="0" fontAlgn="auto">
                <a:lnSpc>
                  <a:spcPct val="100000"/>
                </a:lnSpc>
                <a:spcBef>
                  <a:spcPts val="0"/>
                </a:spcBef>
                <a:spcAft>
                  <a:spcPts val="0"/>
                </a:spcAft>
                <a:buClrTx/>
                <a:buSzTx/>
                <a:buFontTx/>
                <a:buNone/>
                <a:defRPr kumimoji="0" sz="1600" b="0" i="0" u="none" strike="noStrike" cap="none" spc="0" normalizeH="0" baseline="0">
                  <a:ln>
                    <a:noFill/>
                  </a:ln>
                  <a:solidFill>
                    <a:srgbClr val="FFFFFF">
                      <a:lumMod val="50000"/>
                    </a:srgbClr>
                  </a:solidFill>
                  <a:effectLst/>
                  <a:uLnTx/>
                  <a:uFillTx/>
                  <a:latin typeface="微软雅黑" panose="020B0503020204020204" pitchFamily="34" charset="-122"/>
                  <a:ea typeface="微软雅黑" panose="020B0503020204020204" pitchFamily="34" charset="-122"/>
                </a:defRPr>
              </a:lvl1pPr>
            </a:lstStyle>
            <a:p>
              <a:r>
                <a:rPr lang="zh-CN" altLang="en-US" sz="1400" dirty="0">
                  <a:solidFill>
                    <a:srgbClr val="949494"/>
                  </a:solidFill>
                </a:rPr>
                <a:t>研究背景与意义</a:t>
              </a:r>
            </a:p>
          </p:txBody>
        </p:sp>
        <p:sp>
          <p:nvSpPr>
            <p:cNvPr id="45" name="文本框 44">
              <a:hlinkClick r:id="rId7" action="ppaction://hlinksldjump"/>
              <a:extLst>
                <a:ext uri="{FF2B5EF4-FFF2-40B4-BE49-F238E27FC236}">
                  <a16:creationId xmlns:a16="http://schemas.microsoft.com/office/drawing/2014/main" id="{FDE354AD-7AFD-9C16-F9E1-3FA1CBD2ACF7}"/>
                </a:ext>
              </a:extLst>
            </p:cNvPr>
            <p:cNvSpPr txBox="1"/>
            <p:nvPr/>
          </p:nvSpPr>
          <p:spPr>
            <a:xfrm>
              <a:off x="3122776" y="6389371"/>
              <a:ext cx="1980000" cy="375888"/>
            </a:xfrm>
            <a:prstGeom prst="rect">
              <a:avLst/>
            </a:prstGeom>
            <a:solidFill>
              <a:schemeClr val="bg1">
                <a:lumMod val="95000"/>
              </a:schemeClr>
            </a:solidFill>
          </p:spPr>
          <p:txBody>
            <a:bodyPr wrap="none" rtlCol="0" anchor="ctr" anchorCtr="1">
              <a:noAutofit/>
            </a:bodyPr>
            <a:lstStyle/>
            <a:p>
              <a:pPr algn="l" defTabSz="914400">
                <a:defRPr/>
              </a:pPr>
              <a:r>
                <a:rPr lang="en-US" altLang="zh-CN" sz="1400" b="1" dirty="0">
                  <a:solidFill>
                    <a:srgbClr val="002060"/>
                  </a:solidFill>
                  <a:latin typeface="微软雅黑" panose="020B0503020204020204" pitchFamily="34" charset="-122"/>
                  <a:ea typeface="微软雅黑" panose="020B0503020204020204" pitchFamily="34" charset="-122"/>
                </a:rPr>
                <a:t>COMSOL</a:t>
              </a:r>
              <a:r>
                <a:rPr lang="zh-CN" altLang="en-US" sz="1400" b="1" dirty="0">
                  <a:solidFill>
                    <a:srgbClr val="002060"/>
                  </a:solidFill>
                  <a:latin typeface="微软雅黑" panose="020B0503020204020204" pitchFamily="34" charset="-122"/>
                  <a:ea typeface="微软雅黑" panose="020B0503020204020204" pitchFamily="34" charset="-122"/>
                </a:rPr>
                <a:t>数值模拟与工况设计</a:t>
              </a:r>
            </a:p>
          </p:txBody>
        </p:sp>
        <p:sp>
          <p:nvSpPr>
            <p:cNvPr id="46" name="文本框 45">
              <a:hlinkClick r:id="rId8" action="ppaction://hlinksldjump"/>
              <a:extLst>
                <a:ext uri="{FF2B5EF4-FFF2-40B4-BE49-F238E27FC236}">
                  <a16:creationId xmlns:a16="http://schemas.microsoft.com/office/drawing/2014/main" id="{7BD9B1F9-D4F1-15FE-42E1-C87C3B66FFE7}"/>
                </a:ext>
              </a:extLst>
            </p:cNvPr>
            <p:cNvSpPr txBox="1"/>
            <p:nvPr/>
          </p:nvSpPr>
          <p:spPr>
            <a:xfrm>
              <a:off x="6537509" y="6389371"/>
              <a:ext cx="1980000" cy="375888"/>
            </a:xfrm>
            <a:prstGeom prst="rect">
              <a:avLst/>
            </a:prstGeom>
            <a:solidFill>
              <a:schemeClr val="bg1">
                <a:lumMod val="95000"/>
              </a:schemeClr>
            </a:solidFill>
          </p:spPr>
          <p:txBody>
            <a:bodyPr wrap="none" rtlCol="0" anchor="ctr" anchorCtr="1">
              <a:noAutofit/>
            </a:bodyPr>
            <a:lstStyle/>
            <a:p>
              <a:pPr algn="l" defTabSz="914400">
                <a:defRPr/>
              </a:pPr>
              <a:r>
                <a:rPr lang="zh-CN" altLang="en-US" sz="1400" dirty="0">
                  <a:solidFill>
                    <a:srgbClr val="FFFFFF">
                      <a:lumMod val="50000"/>
                    </a:srgbClr>
                  </a:solidFill>
                  <a:latin typeface="微软雅黑" panose="020B0503020204020204" pitchFamily="34" charset="-122"/>
                  <a:ea typeface="微软雅黑" panose="020B0503020204020204" pitchFamily="34" charset="-122"/>
                </a:rPr>
                <a:t>含冰层几何特征影响规律</a:t>
              </a:r>
            </a:p>
          </p:txBody>
        </p:sp>
        <p:sp>
          <p:nvSpPr>
            <p:cNvPr id="48" name="文本框 47">
              <a:hlinkClick r:id="rId9" action="ppaction://hlinksldjump"/>
              <a:extLst>
                <a:ext uri="{FF2B5EF4-FFF2-40B4-BE49-F238E27FC236}">
                  <a16:creationId xmlns:a16="http://schemas.microsoft.com/office/drawing/2014/main" id="{825FD926-37E9-E11D-DCA7-23733B09B1AF}"/>
                </a:ext>
              </a:extLst>
            </p:cNvPr>
            <p:cNvSpPr txBox="1"/>
            <p:nvPr/>
          </p:nvSpPr>
          <p:spPr>
            <a:xfrm>
              <a:off x="9696761" y="6389371"/>
              <a:ext cx="1980000" cy="375888"/>
            </a:xfrm>
            <a:prstGeom prst="rect">
              <a:avLst/>
            </a:prstGeom>
            <a:solidFill>
              <a:schemeClr val="bg1">
                <a:lumMod val="95000"/>
              </a:schemeClr>
            </a:solidFill>
          </p:spPr>
          <p:txBody>
            <a:bodyPr wrap="none" rtlCol="0" anchor="ctr" anchorCtr="1">
              <a:noAutofit/>
            </a:bodyPr>
            <a:lstStyle/>
            <a:p>
              <a:pPr defTabSz="914400">
                <a:defRPr/>
              </a:pPr>
              <a:r>
                <a:rPr lang="zh-CN" altLang="en-US" sz="1400" dirty="0">
                  <a:solidFill>
                    <a:srgbClr val="FFFFFF">
                      <a:lumMod val="50000"/>
                    </a:srgbClr>
                  </a:solidFill>
                  <a:latin typeface="微软雅黑" panose="020B0503020204020204" pitchFamily="34" charset="-122"/>
                  <a:ea typeface="微软雅黑" panose="020B0503020204020204" pitchFamily="34" charset="-122"/>
                </a:rPr>
                <a:t>研究总结与展望</a:t>
              </a:r>
            </a:p>
          </p:txBody>
        </p:sp>
        <p:cxnSp>
          <p:nvCxnSpPr>
            <p:cNvPr id="49" name="直接连接符 48">
              <a:extLst>
                <a:ext uri="{FF2B5EF4-FFF2-40B4-BE49-F238E27FC236}">
                  <a16:creationId xmlns:a16="http://schemas.microsoft.com/office/drawing/2014/main" id="{CEC25399-DAB2-5416-5FDA-0EEAEC36F596}"/>
                </a:ext>
              </a:extLst>
            </p:cNvPr>
            <p:cNvCxnSpPr/>
            <p:nvPr/>
          </p:nvCxnSpPr>
          <p:spPr>
            <a:xfrm>
              <a:off x="2336045" y="6415273"/>
              <a:ext cx="0" cy="32409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0" name="直接连接符 49">
              <a:extLst>
                <a:ext uri="{FF2B5EF4-FFF2-40B4-BE49-F238E27FC236}">
                  <a16:creationId xmlns:a16="http://schemas.microsoft.com/office/drawing/2014/main" id="{554A5CE5-C844-FB08-A9B1-1C8AFB86C51A}"/>
                </a:ext>
              </a:extLst>
            </p:cNvPr>
            <p:cNvCxnSpPr/>
            <p:nvPr/>
          </p:nvCxnSpPr>
          <p:spPr>
            <a:xfrm>
              <a:off x="5845367" y="6415273"/>
              <a:ext cx="0" cy="32409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1" name="直接连接符 50">
              <a:extLst>
                <a:ext uri="{FF2B5EF4-FFF2-40B4-BE49-F238E27FC236}">
                  <a16:creationId xmlns:a16="http://schemas.microsoft.com/office/drawing/2014/main" id="{E8ADAF2C-710F-3A3B-925A-213256F2DC2C}"/>
                </a:ext>
              </a:extLst>
            </p:cNvPr>
            <p:cNvCxnSpPr/>
            <p:nvPr/>
          </p:nvCxnSpPr>
          <p:spPr>
            <a:xfrm>
              <a:off x="9413739" y="6415273"/>
              <a:ext cx="0" cy="32409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52" name="组合 51">
              <a:extLst>
                <a:ext uri="{FF2B5EF4-FFF2-40B4-BE49-F238E27FC236}">
                  <a16:creationId xmlns:a16="http://schemas.microsoft.com/office/drawing/2014/main" id="{91AE5633-2D0C-1316-4B81-FB2CDF43CB84}"/>
                </a:ext>
              </a:extLst>
            </p:cNvPr>
            <p:cNvGrpSpPr/>
            <p:nvPr/>
          </p:nvGrpSpPr>
          <p:grpSpPr>
            <a:xfrm>
              <a:off x="3988039" y="6296629"/>
              <a:ext cx="167640" cy="561372"/>
              <a:chOff x="11554012" y="6248400"/>
              <a:chExt cx="167640" cy="506730"/>
            </a:xfrm>
          </p:grpSpPr>
          <p:sp>
            <p:nvSpPr>
              <p:cNvPr id="53" name="等腰三角形 52">
                <a:extLst>
                  <a:ext uri="{FF2B5EF4-FFF2-40B4-BE49-F238E27FC236}">
                    <a16:creationId xmlns:a16="http://schemas.microsoft.com/office/drawing/2014/main" id="{5F244D36-AB60-1A5E-2DA2-2C1266324978}"/>
                  </a:ext>
                </a:extLst>
              </p:cNvPr>
              <p:cNvSpPr/>
              <p:nvPr/>
            </p:nvSpPr>
            <p:spPr>
              <a:xfrm flipV="1">
                <a:off x="11554012" y="6248400"/>
                <a:ext cx="167640" cy="60960"/>
              </a:xfrm>
              <a:prstGeom prst="triangle">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等腰三角形 53">
                <a:extLst>
                  <a:ext uri="{FF2B5EF4-FFF2-40B4-BE49-F238E27FC236}">
                    <a16:creationId xmlns:a16="http://schemas.microsoft.com/office/drawing/2014/main" id="{A01D4DE9-304A-B7C3-F78B-C235E6912392}"/>
                  </a:ext>
                </a:extLst>
              </p:cNvPr>
              <p:cNvSpPr/>
              <p:nvPr/>
            </p:nvSpPr>
            <p:spPr>
              <a:xfrm>
                <a:off x="11554012" y="6694170"/>
                <a:ext cx="167640" cy="60960"/>
              </a:xfrm>
              <a:prstGeom prst="triangle">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aphicFrame>
        <p:nvGraphicFramePr>
          <p:cNvPr id="59" name="表格 58">
            <a:extLst>
              <a:ext uri="{FF2B5EF4-FFF2-40B4-BE49-F238E27FC236}">
                <a16:creationId xmlns:a16="http://schemas.microsoft.com/office/drawing/2014/main" id="{79076319-C8F3-1DFF-E456-7F20D1F656D5}"/>
              </a:ext>
            </a:extLst>
          </p:cNvPr>
          <p:cNvGraphicFramePr>
            <a:graphicFrameLocks noGrp="1"/>
          </p:cNvGraphicFramePr>
          <p:nvPr>
            <p:extLst>
              <p:ext uri="{D42A27DB-BD31-4B8C-83A1-F6EECF244321}">
                <p14:modId xmlns:p14="http://schemas.microsoft.com/office/powerpoint/2010/main" val="2832482378"/>
              </p:ext>
            </p:extLst>
          </p:nvPr>
        </p:nvGraphicFramePr>
        <p:xfrm>
          <a:off x="6069196" y="5260128"/>
          <a:ext cx="5874762" cy="919948"/>
        </p:xfrm>
        <a:graphic>
          <a:graphicData uri="http://schemas.openxmlformats.org/drawingml/2006/table">
            <a:tbl>
              <a:tblPr firstRow="1" bandRow="1">
                <a:tableStyleId>{5C22544A-7EE6-4342-B048-85BDC9FD1C3A}</a:tableStyleId>
              </a:tblPr>
              <a:tblGrid>
                <a:gridCol w="747814">
                  <a:extLst>
                    <a:ext uri="{9D8B030D-6E8A-4147-A177-3AD203B41FA5}">
                      <a16:colId xmlns:a16="http://schemas.microsoft.com/office/drawing/2014/main" val="1237889414"/>
                    </a:ext>
                  </a:extLst>
                </a:gridCol>
                <a:gridCol w="750438">
                  <a:extLst>
                    <a:ext uri="{9D8B030D-6E8A-4147-A177-3AD203B41FA5}">
                      <a16:colId xmlns:a16="http://schemas.microsoft.com/office/drawing/2014/main" val="4104404826"/>
                    </a:ext>
                  </a:extLst>
                </a:gridCol>
                <a:gridCol w="4376510">
                  <a:extLst>
                    <a:ext uri="{9D8B030D-6E8A-4147-A177-3AD203B41FA5}">
                      <a16:colId xmlns:a16="http://schemas.microsoft.com/office/drawing/2014/main" val="2671448545"/>
                    </a:ext>
                  </a:extLst>
                </a:gridCol>
              </a:tblGrid>
              <a:tr h="459974">
                <a:tc>
                  <a:txBody>
                    <a:bodyPr/>
                    <a:lstStyle/>
                    <a:p>
                      <a:pPr algn="ctr"/>
                      <a:r>
                        <a:rPr lang="zh-CN" altLang="en-US" sz="1600" dirty="0"/>
                        <a:t>起始</a:t>
                      </a:r>
                    </a:p>
                  </a:txBody>
                  <a:tcPr anchor="ctr"/>
                </a:tc>
                <a:tc>
                  <a:txBody>
                    <a:bodyPr/>
                    <a:lstStyle/>
                    <a:p>
                      <a:pPr algn="ctr"/>
                      <a:r>
                        <a:rPr lang="zh-CN" altLang="en-US" sz="1600" dirty="0"/>
                        <a:t>结束</a:t>
                      </a:r>
                    </a:p>
                  </a:txBody>
                  <a:tcPr anchor="ctr"/>
                </a:tc>
                <a:tc>
                  <a:txBody>
                    <a:bodyPr/>
                    <a:lstStyle/>
                    <a:p>
                      <a:pPr algn="ctr"/>
                      <a:r>
                        <a:rPr lang="zh-CN" altLang="en-US" sz="1600" dirty="0"/>
                        <a:t>函数</a:t>
                      </a:r>
                    </a:p>
                  </a:txBody>
                  <a:tcPr anchor="ctr"/>
                </a:tc>
                <a:extLst>
                  <a:ext uri="{0D108BD9-81ED-4DB2-BD59-A6C34878D82A}">
                    <a16:rowId xmlns:a16="http://schemas.microsoft.com/office/drawing/2014/main" val="1148760547"/>
                  </a:ext>
                </a:extLst>
              </a:tr>
              <a:tr h="459974">
                <a:tc>
                  <a:txBody>
                    <a:bodyPr/>
                    <a:lstStyle/>
                    <a:p>
                      <a:pPr algn="ctr"/>
                      <a:r>
                        <a:rPr lang="en-US" altLang="zh-CN" sz="1600" dirty="0">
                          <a:latin typeface="Times New Roman" panose="02020603050405020304" pitchFamily="18" charset="0"/>
                          <a:cs typeface="Times New Roman" panose="02020603050405020304" pitchFamily="18" charset="0"/>
                        </a:rPr>
                        <a:t>0</a:t>
                      </a:r>
                      <a:endParaRPr lang="zh-CN" altLang="en-US" sz="1600" dirty="0">
                        <a:latin typeface="Times New Roman" panose="02020603050405020304" pitchFamily="18" charset="0"/>
                        <a:cs typeface="Times New Roman" panose="02020603050405020304" pitchFamily="18" charset="0"/>
                      </a:endParaRPr>
                    </a:p>
                  </a:txBody>
                  <a:tcPr anchor="ctr"/>
                </a:tc>
                <a:tc>
                  <a:txBody>
                    <a:bodyPr/>
                    <a:lstStyle/>
                    <a:p>
                      <a:pPr algn="ctr"/>
                      <a:r>
                        <a:rPr lang="en-US" altLang="zh-CN" sz="1600" dirty="0">
                          <a:latin typeface="Times New Roman" panose="02020603050405020304" pitchFamily="18" charset="0"/>
                          <a:cs typeface="Times New Roman" panose="02020603050405020304" pitchFamily="18" charset="0"/>
                        </a:rPr>
                        <a:t>t0</a:t>
                      </a:r>
                      <a:endParaRPr lang="zh-CN" altLang="en-US" sz="1600" dirty="0">
                        <a:latin typeface="Times New Roman" panose="02020603050405020304" pitchFamily="18" charset="0"/>
                        <a:cs typeface="Times New Roman" panose="02020603050405020304" pitchFamily="18" charset="0"/>
                      </a:endParaRPr>
                    </a:p>
                  </a:txBody>
                  <a:tcPr anchor="ctr"/>
                </a:tc>
                <a:tc>
                  <a:txBody>
                    <a:bodyPr/>
                    <a:lstStyle/>
                    <a:p>
                      <a:pPr algn="ctr"/>
                      <a:r>
                        <a:rPr lang="en-US" altLang="zh-CN" sz="1600" dirty="0">
                          <a:latin typeface="Times New Roman" panose="02020603050405020304" pitchFamily="18" charset="0"/>
                          <a:cs typeface="Times New Roman" panose="02020603050405020304" pitchFamily="18" charset="0"/>
                        </a:rPr>
                        <a:t>P0*exp(-gamma*t/t0)*sin(4*pi/(1+t0/t))</a:t>
                      </a:r>
                      <a:endParaRPr lang="zh-CN" altLang="en-US" sz="1600" dirty="0">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1220574632"/>
                  </a:ext>
                </a:extLst>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889FEE-78DA-B727-C556-105A469DF503}"/>
            </a:ext>
          </a:extLst>
        </p:cNvPr>
        <p:cNvGrpSpPr/>
        <p:nvPr/>
      </p:nvGrpSpPr>
      <p:grpSpPr>
        <a:xfrm>
          <a:off x="0" y="0"/>
          <a:ext cx="0" cy="0"/>
          <a:chOff x="0" y="0"/>
          <a:chExt cx="0" cy="0"/>
        </a:xfrm>
      </p:grpSpPr>
      <p:grpSp>
        <p:nvGrpSpPr>
          <p:cNvPr id="7" name="powerpoint template design by DAJU_PPT正版来源小红书大橘PPT微信DAJU_PPT请勿抄袭搬运！盗版必究！">
            <a:extLst>
              <a:ext uri="{FF2B5EF4-FFF2-40B4-BE49-F238E27FC236}">
                <a16:creationId xmlns:a16="http://schemas.microsoft.com/office/drawing/2014/main" id="{28529320-C769-255B-D6A7-2E10E38D5C65}"/>
              </a:ext>
            </a:extLst>
          </p:cNvPr>
          <p:cNvGrpSpPr/>
          <p:nvPr/>
        </p:nvGrpSpPr>
        <p:grpSpPr>
          <a:xfrm>
            <a:off x="349505" y="102193"/>
            <a:ext cx="307867" cy="599859"/>
            <a:chOff x="349506" y="102193"/>
            <a:chExt cx="307866" cy="599859"/>
          </a:xfrm>
        </p:grpSpPr>
        <p:sp>
          <p:nvSpPr>
            <p:cNvPr id="8" name="powerpoint template design by DAJU_PPT正版来源小红书大橘PPT微信DAJU_PPT请勿抄袭搬运！盗版必究！-1">
              <a:extLst>
                <a:ext uri="{FF2B5EF4-FFF2-40B4-BE49-F238E27FC236}">
                  <a16:creationId xmlns:a16="http://schemas.microsoft.com/office/drawing/2014/main" id="{D0D3337A-11E3-2B93-322E-DB8F6869CD80}"/>
                </a:ext>
              </a:extLst>
            </p:cNvPr>
            <p:cNvSpPr/>
            <p:nvPr/>
          </p:nvSpPr>
          <p:spPr>
            <a:xfrm>
              <a:off x="349506" y="492924"/>
              <a:ext cx="209128" cy="209128"/>
            </a:xfrm>
            <a:prstGeom prst="roundRect">
              <a:avLst>
                <a:gd name="adj" fmla="val 19200"/>
              </a:avLst>
            </a:prstGeom>
            <a:solidFill>
              <a:schemeClr val="accent2">
                <a:alpha val="58000"/>
              </a:schemeClr>
            </a:solidFill>
            <a:ln w="6350" cap="flat" cmpd="sng" algn="ctr">
              <a:solidFill>
                <a:schemeClr val="accent2"/>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powerpoint template design by DAJU_PPT正版来源小红书大橘PPT微信DAJU_PPT请勿抄袭搬运！盗版必究！-2">
              <a:extLst>
                <a:ext uri="{FF2B5EF4-FFF2-40B4-BE49-F238E27FC236}">
                  <a16:creationId xmlns:a16="http://schemas.microsoft.com/office/drawing/2014/main" id="{025B0C48-9735-AF78-845D-7AA739916BDF}"/>
                </a:ext>
              </a:extLst>
            </p:cNvPr>
            <p:cNvSpPr/>
            <p:nvPr/>
          </p:nvSpPr>
          <p:spPr>
            <a:xfrm>
              <a:off x="528549" y="102193"/>
              <a:ext cx="128823" cy="128823"/>
            </a:xfrm>
            <a:prstGeom prst="roundRect">
              <a:avLst>
                <a:gd name="adj" fmla="val 19200"/>
              </a:avLst>
            </a:prstGeom>
            <a:solidFill>
              <a:schemeClr val="accent2">
                <a:alpha val="23000"/>
              </a:schemeClr>
            </a:solidFill>
            <a:ln w="6350" cap="flat" cmpd="sng" algn="ctr">
              <a:solidFill>
                <a:schemeClr val="accent2">
                  <a:alpha val="62000"/>
                </a:schemeClr>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nvGrpSpPr>
          <p:cNvPr id="36" name="组合 35">
            <a:extLst>
              <a:ext uri="{FF2B5EF4-FFF2-40B4-BE49-F238E27FC236}">
                <a16:creationId xmlns:a16="http://schemas.microsoft.com/office/drawing/2014/main" id="{060F4C92-C782-1DF7-2FC6-2AD4148A234C}"/>
              </a:ext>
            </a:extLst>
          </p:cNvPr>
          <p:cNvGrpSpPr/>
          <p:nvPr/>
        </p:nvGrpSpPr>
        <p:grpSpPr>
          <a:xfrm>
            <a:off x="116064" y="102193"/>
            <a:ext cx="541309" cy="599859"/>
            <a:chOff x="116063" y="102193"/>
            <a:chExt cx="541309" cy="599859"/>
          </a:xfrm>
        </p:grpSpPr>
        <p:sp>
          <p:nvSpPr>
            <p:cNvPr id="37" name="矩形: 圆角 36">
              <a:extLst>
                <a:ext uri="{FF2B5EF4-FFF2-40B4-BE49-F238E27FC236}">
                  <a16:creationId xmlns:a16="http://schemas.microsoft.com/office/drawing/2014/main" id="{79F05EF3-5318-EE12-586C-220A6A6D817F}"/>
                </a:ext>
              </a:extLst>
            </p:cNvPr>
            <p:cNvSpPr/>
            <p:nvPr/>
          </p:nvSpPr>
          <p:spPr>
            <a:xfrm>
              <a:off x="349506" y="492924"/>
              <a:ext cx="209128" cy="209128"/>
            </a:xfrm>
            <a:prstGeom prst="roundRect">
              <a:avLst>
                <a:gd name="adj" fmla="val 19200"/>
              </a:avLst>
            </a:prstGeom>
            <a:solidFill>
              <a:schemeClr val="accent2">
                <a:alpha val="58000"/>
              </a:schemeClr>
            </a:solidFill>
            <a:ln w="6350" cap="flat" cmpd="sng" algn="ctr">
              <a:solidFill>
                <a:schemeClr val="accent2"/>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圆角 37">
              <a:extLst>
                <a:ext uri="{FF2B5EF4-FFF2-40B4-BE49-F238E27FC236}">
                  <a16:creationId xmlns:a16="http://schemas.microsoft.com/office/drawing/2014/main" id="{C7187B6D-CD0F-8E24-AFFD-191AC84142A3}"/>
                </a:ext>
              </a:extLst>
            </p:cNvPr>
            <p:cNvSpPr/>
            <p:nvPr/>
          </p:nvSpPr>
          <p:spPr>
            <a:xfrm>
              <a:off x="116063" y="204280"/>
              <a:ext cx="338007" cy="338007"/>
            </a:xfrm>
            <a:prstGeom prst="roundRect">
              <a:avLst>
                <a:gd name="adj" fmla="val 19200"/>
              </a:avLst>
            </a:prstGeom>
            <a:solidFill>
              <a:srgbClr val="002060">
                <a:alpha val="70000"/>
              </a:srgbClr>
            </a:solidFill>
            <a:ln w="6350" cap="flat" cmpd="sng" algn="ctr">
              <a:solidFill>
                <a:srgbClr val="002060"/>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圆角 38">
              <a:extLst>
                <a:ext uri="{FF2B5EF4-FFF2-40B4-BE49-F238E27FC236}">
                  <a16:creationId xmlns:a16="http://schemas.microsoft.com/office/drawing/2014/main" id="{9394FB9A-92F0-7099-9B1A-EF0320E67846}"/>
                </a:ext>
              </a:extLst>
            </p:cNvPr>
            <p:cNvSpPr/>
            <p:nvPr/>
          </p:nvSpPr>
          <p:spPr>
            <a:xfrm>
              <a:off x="528549" y="102193"/>
              <a:ext cx="128823" cy="128823"/>
            </a:xfrm>
            <a:prstGeom prst="roundRect">
              <a:avLst>
                <a:gd name="adj" fmla="val 19200"/>
              </a:avLst>
            </a:prstGeom>
            <a:solidFill>
              <a:schemeClr val="accent2">
                <a:alpha val="23000"/>
              </a:schemeClr>
            </a:solidFill>
            <a:ln w="6350" cap="flat" cmpd="sng" algn="ctr">
              <a:solidFill>
                <a:schemeClr val="accent2">
                  <a:alpha val="62000"/>
                </a:schemeClr>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pic>
        <p:nvPicPr>
          <p:cNvPr id="3" name="Picture 2">
            <a:extLst>
              <a:ext uri="{FF2B5EF4-FFF2-40B4-BE49-F238E27FC236}">
                <a16:creationId xmlns:a16="http://schemas.microsoft.com/office/drawing/2014/main" id="{FFA7B180-D040-BFDB-E35F-7EC6095B93DD}"/>
              </a:ext>
            </a:extLst>
          </p:cNvPr>
          <p:cNvPicPr/>
          <p:nvPr/>
        </p:nvPicPr>
        <p:blipFill rotWithShape="1">
          <a:blip r:embed="rId3"/>
          <a:srcRect t="30509" b="30509"/>
          <a:stretch>
            <a:fillRect/>
          </a:stretch>
        </p:blipFill>
        <p:spPr>
          <a:xfrm>
            <a:off x="10262940" y="22372"/>
            <a:ext cx="1634867" cy="400101"/>
          </a:xfrm>
          <a:prstGeom prst="rect">
            <a:avLst/>
          </a:prstGeom>
        </p:spPr>
      </p:pic>
      <p:pic>
        <p:nvPicPr>
          <p:cNvPr id="6" name="Picture Placeholder 24">
            <a:extLst>
              <a:ext uri="{FF2B5EF4-FFF2-40B4-BE49-F238E27FC236}">
                <a16:creationId xmlns:a16="http://schemas.microsoft.com/office/drawing/2014/main" id="{8166DA79-7569-4AA7-D65A-F8075199AA3F}"/>
              </a:ext>
            </a:extLst>
          </p:cNvPr>
          <p:cNvPicPr>
            <a:picLocks noGrp="1" noChangeAspect="1"/>
          </p:cNvPicPr>
          <p:nvPr/>
        </p:nvPicPr>
        <p:blipFill rotWithShape="1">
          <a:blip r:embed="rId4" cstate="print">
            <a:extLst>
              <a:ext uri="{28A0092B-C50C-407E-A947-70E740481C1C}">
                <a14:useLocalDpi xmlns:a14="http://schemas.microsoft.com/office/drawing/2010/main" val="0"/>
              </a:ext>
            </a:extLst>
          </a:blip>
          <a:srcRect l="-5450" t="-91582" r="-7334" b="-89301"/>
          <a:stretch>
            <a:fillRect/>
          </a:stretch>
        </p:blipFill>
        <p:spPr>
          <a:xfrm>
            <a:off x="10262940" y="322788"/>
            <a:ext cx="1966301" cy="447712"/>
          </a:xfrm>
          <a:prstGeom prst="rect">
            <a:avLst/>
          </a:prstGeom>
        </p:spPr>
      </p:pic>
      <p:sp>
        <p:nvSpPr>
          <p:cNvPr id="47" name="powerpoint template design by DAJU_PPT正版来源小红书大橘PPT微信DAJU_PPT请勿抄袭搬运！盗版必究！">
            <a:extLst>
              <a:ext uri="{FF2B5EF4-FFF2-40B4-BE49-F238E27FC236}">
                <a16:creationId xmlns:a16="http://schemas.microsoft.com/office/drawing/2014/main" id="{7B3F88FA-6B3E-65AD-2AC1-F223FE785B44}"/>
              </a:ext>
            </a:extLst>
          </p:cNvPr>
          <p:cNvSpPr txBox="1"/>
          <p:nvPr/>
        </p:nvSpPr>
        <p:spPr>
          <a:xfrm>
            <a:off x="657371" y="280712"/>
            <a:ext cx="8835285" cy="400110"/>
          </a:xfrm>
          <a:prstGeom prst="rect">
            <a:avLst/>
          </a:prstGeom>
          <a:noFill/>
        </p:spPr>
        <p:txBody>
          <a:bodyPr wrap="square" rtlCol="0">
            <a:spAutoFit/>
          </a:bodyPr>
          <a:lstStyle>
            <a:defPPr>
              <a:defRPr lang="zh-CN"/>
            </a:defPPr>
            <a:lvl1pPr marR="0" lvl="0" indent="0" fontAlgn="auto">
              <a:lnSpc>
                <a:spcPct val="100000"/>
              </a:lnSpc>
              <a:spcBef>
                <a:spcPts val="0"/>
              </a:spcBef>
              <a:spcAft>
                <a:spcPts val="0"/>
              </a:spcAft>
              <a:buClrTx/>
              <a:buSzTx/>
              <a:buFontTx/>
              <a:buNone/>
              <a:defRPr kumimoji="0" sz="2000" b="1" i="0" u="none" strike="noStrike" cap="none" spc="300" normalizeH="0" baseline="0">
                <a:ln>
                  <a:noFill/>
                </a:ln>
                <a:solidFill>
                  <a:schemeClr val="accent1"/>
                </a:solidFill>
                <a:effectLst/>
                <a:uLnTx/>
                <a:uFillTx/>
                <a:latin typeface="微软雅黑" panose="020B0503020204020204" pitchFamily="34" charset="-122"/>
                <a:ea typeface="微软雅黑" panose="020B0503020204020204" pitchFamily="34" charset="-122"/>
              </a:defRPr>
            </a:lvl1pPr>
          </a:lstStyle>
          <a:p>
            <a:r>
              <a:rPr lang="en-US" altLang="zh-CN" dirty="0">
                <a:solidFill>
                  <a:srgbClr val="002060"/>
                </a:solidFill>
              </a:rPr>
              <a:t>COMSOL </a:t>
            </a:r>
            <a:r>
              <a:rPr lang="zh-CN" altLang="en-US" dirty="0">
                <a:solidFill>
                  <a:srgbClr val="002060"/>
                </a:solidFill>
              </a:rPr>
              <a:t>数值模型与工况设计</a:t>
            </a:r>
          </a:p>
        </p:txBody>
      </p:sp>
      <p:sp>
        <p:nvSpPr>
          <p:cNvPr id="13" name="文本框 12">
            <a:extLst>
              <a:ext uri="{FF2B5EF4-FFF2-40B4-BE49-F238E27FC236}">
                <a16:creationId xmlns:a16="http://schemas.microsoft.com/office/drawing/2014/main" id="{F5558E23-97EA-B540-AC76-E740239AE607}"/>
              </a:ext>
            </a:extLst>
          </p:cNvPr>
          <p:cNvSpPr txBox="1"/>
          <p:nvPr/>
        </p:nvSpPr>
        <p:spPr>
          <a:xfrm>
            <a:off x="92727" y="5614334"/>
            <a:ext cx="11998537" cy="476726"/>
          </a:xfrm>
          <a:prstGeom prst="roundRect">
            <a:avLst/>
          </a:prstGeom>
          <a:solidFill>
            <a:srgbClr val="DACBCC"/>
          </a:solidFill>
          <a:ln w="12700">
            <a:solidFill>
              <a:schemeClr val="accent1"/>
            </a:solidFill>
            <a:prstDash val="dash"/>
          </a:ln>
        </p:spPr>
        <p:txBody>
          <a:bodyPr wrap="square" anchor="ctr">
            <a:spAutoFit/>
          </a:bodyPr>
          <a:lstStyle/>
          <a:p>
            <a:pPr algn="ctr"/>
            <a:r>
              <a:rPr lang="zh-CN" altLang="en-US" sz="2200" b="1" dirty="0">
                <a:solidFill>
                  <a:srgbClr val="002060"/>
                </a:solidFill>
                <a:latin typeface="+mn-ea"/>
              </a:rPr>
              <a:t>在不同介质的交界面处，应力波会发生反射</a:t>
            </a:r>
            <a:endParaRPr lang="zh-CN" altLang="en-US" sz="2200" b="1" dirty="0">
              <a:solidFill>
                <a:schemeClr val="accent3"/>
              </a:solidFill>
              <a:latin typeface="+mn-ea"/>
            </a:endParaRPr>
          </a:p>
        </p:txBody>
      </p:sp>
      <p:pic>
        <p:nvPicPr>
          <p:cNvPr id="2" name="图片 1">
            <a:extLst>
              <a:ext uri="{FF2B5EF4-FFF2-40B4-BE49-F238E27FC236}">
                <a16:creationId xmlns:a16="http://schemas.microsoft.com/office/drawing/2014/main" id="{20BB8341-59B6-086B-2FF2-4B1E6BCEDEF5}"/>
              </a:ext>
            </a:extLst>
          </p:cNvPr>
          <p:cNvPicPr>
            <a:picLocks noChangeAspect="1"/>
          </p:cNvPicPr>
          <p:nvPr/>
        </p:nvPicPr>
        <p:blipFill>
          <a:blip r:embed="rId5"/>
          <a:stretch>
            <a:fillRect/>
          </a:stretch>
        </p:blipFill>
        <p:spPr>
          <a:xfrm>
            <a:off x="116064" y="1776192"/>
            <a:ext cx="5383383" cy="3065901"/>
          </a:xfrm>
          <a:prstGeom prst="rect">
            <a:avLst/>
          </a:prstGeom>
        </p:spPr>
      </p:pic>
      <p:grpSp>
        <p:nvGrpSpPr>
          <p:cNvPr id="5" name="组合 4">
            <a:extLst>
              <a:ext uri="{FF2B5EF4-FFF2-40B4-BE49-F238E27FC236}">
                <a16:creationId xmlns:a16="http://schemas.microsoft.com/office/drawing/2014/main" id="{416695B1-D84D-F5AF-08CD-C576E735E52B}"/>
              </a:ext>
            </a:extLst>
          </p:cNvPr>
          <p:cNvGrpSpPr/>
          <p:nvPr/>
        </p:nvGrpSpPr>
        <p:grpSpPr>
          <a:xfrm>
            <a:off x="5489446" y="837801"/>
            <a:ext cx="6683162" cy="4513524"/>
            <a:chOff x="5489446" y="837801"/>
            <a:chExt cx="6683162" cy="4513524"/>
          </a:xfrm>
        </p:grpSpPr>
        <p:pic>
          <p:nvPicPr>
            <p:cNvPr id="11" name="图片 10">
              <a:extLst>
                <a:ext uri="{FF2B5EF4-FFF2-40B4-BE49-F238E27FC236}">
                  <a16:creationId xmlns:a16="http://schemas.microsoft.com/office/drawing/2014/main" id="{43C638CB-24FE-F30A-6FD8-496127A4A62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489446" y="837801"/>
              <a:ext cx="6408362" cy="4513524"/>
            </a:xfrm>
            <a:prstGeom prst="rect">
              <a:avLst/>
            </a:prstGeom>
          </p:spPr>
        </p:pic>
        <p:sp>
          <p:nvSpPr>
            <p:cNvPr id="12" name="文本框 11">
              <a:extLst>
                <a:ext uri="{FF2B5EF4-FFF2-40B4-BE49-F238E27FC236}">
                  <a16:creationId xmlns:a16="http://schemas.microsoft.com/office/drawing/2014/main" id="{4CEBA3F1-9E80-77F5-FA86-D04ADB2544D6}"/>
                </a:ext>
              </a:extLst>
            </p:cNvPr>
            <p:cNvSpPr txBox="1"/>
            <p:nvPr/>
          </p:nvSpPr>
          <p:spPr>
            <a:xfrm>
              <a:off x="5636885" y="1096150"/>
              <a:ext cx="2109834" cy="461665"/>
            </a:xfrm>
            <a:prstGeom prst="rect">
              <a:avLst/>
            </a:prstGeom>
            <a:solidFill>
              <a:schemeClr val="accent3"/>
            </a:solidFill>
          </p:spPr>
          <p:txBody>
            <a:bodyPr wrap="square" anchor="ctr">
              <a:spAutoFit/>
            </a:bodyPr>
            <a:lstStyle/>
            <a:p>
              <a:pPr algn="ctr"/>
              <a:r>
                <a:rPr lang="zh-CN" altLang="en-US" sz="2400" b="1" dirty="0">
                  <a:solidFill>
                    <a:schemeClr val="bg1"/>
                  </a:solidFill>
                  <a:latin typeface="+mn-ea"/>
                </a:rPr>
                <a:t>边界条件设置</a:t>
              </a:r>
            </a:p>
          </p:txBody>
        </p:sp>
        <p:sp>
          <p:nvSpPr>
            <p:cNvPr id="9" name="文本框 8">
              <a:extLst>
                <a:ext uri="{FF2B5EF4-FFF2-40B4-BE49-F238E27FC236}">
                  <a16:creationId xmlns:a16="http://schemas.microsoft.com/office/drawing/2014/main" id="{5D6EE529-C8C0-AE2B-FF9C-B55961956506}"/>
                </a:ext>
              </a:extLst>
            </p:cNvPr>
            <p:cNvSpPr txBox="1"/>
            <p:nvPr/>
          </p:nvSpPr>
          <p:spPr>
            <a:xfrm>
              <a:off x="6783153" y="2669156"/>
              <a:ext cx="1008640" cy="369332"/>
            </a:xfrm>
            <a:prstGeom prst="rect">
              <a:avLst/>
            </a:prstGeom>
            <a:noFill/>
          </p:spPr>
          <p:txBody>
            <a:bodyPr wrap="square" rtlCol="0">
              <a:spAutoFit/>
            </a:bodyPr>
            <a:lstStyle/>
            <a:p>
              <a:r>
                <a:rPr lang="zh-CN" altLang="en-US" b="1" dirty="0">
                  <a:solidFill>
                    <a:srgbClr val="0E4495"/>
                  </a:solidFill>
                </a:rPr>
                <a:t>空气</a:t>
              </a:r>
            </a:p>
          </p:txBody>
        </p:sp>
        <p:sp>
          <p:nvSpPr>
            <p:cNvPr id="17" name="文本框 16">
              <a:extLst>
                <a:ext uri="{FF2B5EF4-FFF2-40B4-BE49-F238E27FC236}">
                  <a16:creationId xmlns:a16="http://schemas.microsoft.com/office/drawing/2014/main" id="{C684684F-C0E5-360E-DA80-76EABEBE63C5}"/>
                </a:ext>
              </a:extLst>
            </p:cNvPr>
            <p:cNvSpPr txBox="1"/>
            <p:nvPr/>
          </p:nvSpPr>
          <p:spPr>
            <a:xfrm>
              <a:off x="8584000" y="1317271"/>
              <a:ext cx="1008640" cy="369332"/>
            </a:xfrm>
            <a:prstGeom prst="rect">
              <a:avLst/>
            </a:prstGeom>
            <a:noFill/>
          </p:spPr>
          <p:txBody>
            <a:bodyPr wrap="square" rtlCol="0">
              <a:spAutoFit/>
            </a:bodyPr>
            <a:lstStyle/>
            <a:p>
              <a:r>
                <a:rPr lang="zh-CN" altLang="en-US" b="1" dirty="0">
                  <a:solidFill>
                    <a:srgbClr val="0E4495"/>
                  </a:solidFill>
                </a:rPr>
                <a:t>空气</a:t>
              </a:r>
            </a:p>
          </p:txBody>
        </p:sp>
        <p:sp>
          <p:nvSpPr>
            <p:cNvPr id="18" name="文本框 17">
              <a:extLst>
                <a:ext uri="{FF2B5EF4-FFF2-40B4-BE49-F238E27FC236}">
                  <a16:creationId xmlns:a16="http://schemas.microsoft.com/office/drawing/2014/main" id="{6244A279-EB5C-BA4A-AF21-F604211D5FEC}"/>
                </a:ext>
              </a:extLst>
            </p:cNvPr>
            <p:cNvSpPr txBox="1"/>
            <p:nvPr/>
          </p:nvSpPr>
          <p:spPr>
            <a:xfrm>
              <a:off x="8420806" y="4066744"/>
              <a:ext cx="1008640" cy="369332"/>
            </a:xfrm>
            <a:prstGeom prst="rect">
              <a:avLst/>
            </a:prstGeom>
            <a:noFill/>
          </p:spPr>
          <p:txBody>
            <a:bodyPr wrap="square" rtlCol="0">
              <a:spAutoFit/>
            </a:bodyPr>
            <a:lstStyle/>
            <a:p>
              <a:r>
                <a:rPr lang="zh-CN" altLang="en-US" b="1" dirty="0"/>
                <a:t>岩石</a:t>
              </a:r>
            </a:p>
          </p:txBody>
        </p:sp>
        <p:sp>
          <p:nvSpPr>
            <p:cNvPr id="19" name="文本框 18">
              <a:extLst>
                <a:ext uri="{FF2B5EF4-FFF2-40B4-BE49-F238E27FC236}">
                  <a16:creationId xmlns:a16="http://schemas.microsoft.com/office/drawing/2014/main" id="{94D4D4CC-8F15-F5EA-B274-BA6B698074B6}"/>
                </a:ext>
              </a:extLst>
            </p:cNvPr>
            <p:cNvSpPr txBox="1"/>
            <p:nvPr/>
          </p:nvSpPr>
          <p:spPr>
            <a:xfrm>
              <a:off x="9254300" y="4979821"/>
              <a:ext cx="1008640" cy="369332"/>
            </a:xfrm>
            <a:prstGeom prst="rect">
              <a:avLst/>
            </a:prstGeom>
            <a:noFill/>
          </p:spPr>
          <p:txBody>
            <a:bodyPr wrap="square" rtlCol="0">
              <a:spAutoFit/>
            </a:bodyPr>
            <a:lstStyle/>
            <a:p>
              <a:r>
                <a:rPr lang="zh-CN" altLang="en-US" b="1" dirty="0"/>
                <a:t>岩石</a:t>
              </a:r>
            </a:p>
          </p:txBody>
        </p:sp>
        <p:sp>
          <p:nvSpPr>
            <p:cNvPr id="20" name="文本框 19">
              <a:extLst>
                <a:ext uri="{FF2B5EF4-FFF2-40B4-BE49-F238E27FC236}">
                  <a16:creationId xmlns:a16="http://schemas.microsoft.com/office/drawing/2014/main" id="{BEE01BFF-8272-C301-6C98-42103EC9C091}"/>
                </a:ext>
              </a:extLst>
            </p:cNvPr>
            <p:cNvSpPr txBox="1"/>
            <p:nvPr/>
          </p:nvSpPr>
          <p:spPr>
            <a:xfrm>
              <a:off x="11163968" y="3362489"/>
              <a:ext cx="1008640" cy="369332"/>
            </a:xfrm>
            <a:prstGeom prst="rect">
              <a:avLst/>
            </a:prstGeom>
            <a:noFill/>
          </p:spPr>
          <p:txBody>
            <a:bodyPr wrap="square" rtlCol="0">
              <a:spAutoFit/>
            </a:bodyPr>
            <a:lstStyle/>
            <a:p>
              <a:r>
                <a:rPr lang="zh-CN" altLang="en-US" b="1" dirty="0"/>
                <a:t>岩石</a:t>
              </a:r>
            </a:p>
          </p:txBody>
        </p:sp>
        <p:sp>
          <p:nvSpPr>
            <p:cNvPr id="35" name="文本框 34">
              <a:extLst>
                <a:ext uri="{FF2B5EF4-FFF2-40B4-BE49-F238E27FC236}">
                  <a16:creationId xmlns:a16="http://schemas.microsoft.com/office/drawing/2014/main" id="{A0774842-5F63-A2AD-CD60-58A4530DF2CC}"/>
                </a:ext>
              </a:extLst>
            </p:cNvPr>
            <p:cNvSpPr txBox="1"/>
            <p:nvPr/>
          </p:nvSpPr>
          <p:spPr>
            <a:xfrm>
              <a:off x="5683162" y="4331985"/>
              <a:ext cx="1008640" cy="369332"/>
            </a:xfrm>
            <a:prstGeom prst="rect">
              <a:avLst/>
            </a:prstGeom>
            <a:noFill/>
          </p:spPr>
          <p:txBody>
            <a:bodyPr wrap="square" rtlCol="0">
              <a:spAutoFit/>
            </a:bodyPr>
            <a:lstStyle/>
            <a:p>
              <a:r>
                <a:rPr lang="zh-CN" altLang="en-US" b="1" dirty="0"/>
                <a:t>岩石</a:t>
              </a:r>
            </a:p>
          </p:txBody>
        </p:sp>
      </p:grpSp>
      <p:grpSp>
        <p:nvGrpSpPr>
          <p:cNvPr id="40" name="组合 39">
            <a:extLst>
              <a:ext uri="{FF2B5EF4-FFF2-40B4-BE49-F238E27FC236}">
                <a16:creationId xmlns:a16="http://schemas.microsoft.com/office/drawing/2014/main" id="{D94062BE-F1AD-F9CE-28CC-DC91F4E75ACE}"/>
              </a:ext>
            </a:extLst>
          </p:cNvPr>
          <p:cNvGrpSpPr/>
          <p:nvPr/>
        </p:nvGrpSpPr>
        <p:grpSpPr>
          <a:xfrm>
            <a:off x="-1" y="6296628"/>
            <a:ext cx="12191997" cy="561373"/>
            <a:chOff x="-1" y="6296628"/>
            <a:chExt cx="12191997" cy="561373"/>
          </a:xfrm>
        </p:grpSpPr>
        <p:sp>
          <p:nvSpPr>
            <p:cNvPr id="41" name="矩形 40">
              <a:extLst>
                <a:ext uri="{FF2B5EF4-FFF2-40B4-BE49-F238E27FC236}">
                  <a16:creationId xmlns:a16="http://schemas.microsoft.com/office/drawing/2014/main" id="{F236964C-2EFA-0803-CE8A-23CBF665DFD8}"/>
                </a:ext>
              </a:extLst>
            </p:cNvPr>
            <p:cNvSpPr/>
            <p:nvPr/>
          </p:nvSpPr>
          <p:spPr>
            <a:xfrm>
              <a:off x="-1" y="6296628"/>
              <a:ext cx="12191997" cy="56137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42" name="文本框 41">
              <a:hlinkClick r:id="rId7" action="ppaction://hlinksldjump"/>
              <a:extLst>
                <a:ext uri="{FF2B5EF4-FFF2-40B4-BE49-F238E27FC236}">
                  <a16:creationId xmlns:a16="http://schemas.microsoft.com/office/drawing/2014/main" id="{325955A1-3765-99EE-8800-FE8BDD56E935}"/>
                </a:ext>
              </a:extLst>
            </p:cNvPr>
            <p:cNvSpPr txBox="1"/>
            <p:nvPr/>
          </p:nvSpPr>
          <p:spPr>
            <a:xfrm>
              <a:off x="300832" y="6389371"/>
              <a:ext cx="1980000" cy="375888"/>
            </a:xfrm>
            <a:prstGeom prst="rect">
              <a:avLst/>
            </a:prstGeom>
            <a:solidFill>
              <a:schemeClr val="bg1">
                <a:lumMod val="95000"/>
              </a:schemeClr>
            </a:solidFill>
          </p:spPr>
          <p:txBody>
            <a:bodyPr wrap="none" rtlCol="0" anchor="ctr" anchorCtr="1">
              <a:noAutofit/>
            </a:bodyPr>
            <a:lstStyle>
              <a:defPPr>
                <a:defRPr lang="zh-CN"/>
              </a:defPPr>
              <a:lvl1pPr marR="0" lvl="0" indent="0" fontAlgn="auto">
                <a:lnSpc>
                  <a:spcPct val="100000"/>
                </a:lnSpc>
                <a:spcBef>
                  <a:spcPts val="0"/>
                </a:spcBef>
                <a:spcAft>
                  <a:spcPts val="0"/>
                </a:spcAft>
                <a:buClrTx/>
                <a:buSzTx/>
                <a:buFontTx/>
                <a:buNone/>
                <a:defRPr kumimoji="0" sz="1600" b="0" i="0" u="none" strike="noStrike" cap="none" spc="0" normalizeH="0" baseline="0">
                  <a:ln>
                    <a:noFill/>
                  </a:ln>
                  <a:solidFill>
                    <a:srgbClr val="FFFFFF">
                      <a:lumMod val="50000"/>
                    </a:srgbClr>
                  </a:solidFill>
                  <a:effectLst/>
                  <a:uLnTx/>
                  <a:uFillTx/>
                  <a:latin typeface="微软雅黑" panose="020B0503020204020204" pitchFamily="34" charset="-122"/>
                  <a:ea typeface="微软雅黑" panose="020B0503020204020204" pitchFamily="34" charset="-122"/>
                </a:defRPr>
              </a:lvl1pPr>
            </a:lstStyle>
            <a:p>
              <a:r>
                <a:rPr lang="zh-CN" altLang="en-US" sz="1400" dirty="0">
                  <a:solidFill>
                    <a:srgbClr val="949494"/>
                  </a:solidFill>
                </a:rPr>
                <a:t>研究背景与意义</a:t>
              </a:r>
            </a:p>
          </p:txBody>
        </p:sp>
        <p:sp>
          <p:nvSpPr>
            <p:cNvPr id="44" name="文本框 43">
              <a:hlinkClick r:id="rId8" action="ppaction://hlinksldjump"/>
              <a:extLst>
                <a:ext uri="{FF2B5EF4-FFF2-40B4-BE49-F238E27FC236}">
                  <a16:creationId xmlns:a16="http://schemas.microsoft.com/office/drawing/2014/main" id="{FD8C7816-FDCF-4C75-53BE-6E58F365EAAF}"/>
                </a:ext>
              </a:extLst>
            </p:cNvPr>
            <p:cNvSpPr txBox="1"/>
            <p:nvPr/>
          </p:nvSpPr>
          <p:spPr>
            <a:xfrm>
              <a:off x="3122776" y="6389371"/>
              <a:ext cx="1980000" cy="375888"/>
            </a:xfrm>
            <a:prstGeom prst="rect">
              <a:avLst/>
            </a:prstGeom>
            <a:solidFill>
              <a:schemeClr val="bg1">
                <a:lumMod val="95000"/>
              </a:schemeClr>
            </a:solidFill>
          </p:spPr>
          <p:txBody>
            <a:bodyPr wrap="none" rtlCol="0" anchor="ctr" anchorCtr="1">
              <a:noAutofit/>
            </a:bodyPr>
            <a:lstStyle/>
            <a:p>
              <a:pPr algn="l" defTabSz="914400">
                <a:defRPr/>
              </a:pPr>
              <a:r>
                <a:rPr lang="en-US" altLang="zh-CN" sz="1400" b="1" dirty="0">
                  <a:solidFill>
                    <a:srgbClr val="002060"/>
                  </a:solidFill>
                  <a:latin typeface="微软雅黑" panose="020B0503020204020204" pitchFamily="34" charset="-122"/>
                  <a:ea typeface="微软雅黑" panose="020B0503020204020204" pitchFamily="34" charset="-122"/>
                </a:rPr>
                <a:t>COMSOL</a:t>
              </a:r>
              <a:r>
                <a:rPr lang="zh-CN" altLang="en-US" sz="1400" b="1" dirty="0">
                  <a:solidFill>
                    <a:srgbClr val="002060"/>
                  </a:solidFill>
                  <a:latin typeface="微软雅黑" panose="020B0503020204020204" pitchFamily="34" charset="-122"/>
                  <a:ea typeface="微软雅黑" panose="020B0503020204020204" pitchFamily="34" charset="-122"/>
                </a:rPr>
                <a:t>数值模拟与工况设计</a:t>
              </a:r>
            </a:p>
          </p:txBody>
        </p:sp>
        <p:sp>
          <p:nvSpPr>
            <p:cNvPr id="45" name="文本框 44">
              <a:hlinkClick r:id="rId9" action="ppaction://hlinksldjump"/>
              <a:extLst>
                <a:ext uri="{FF2B5EF4-FFF2-40B4-BE49-F238E27FC236}">
                  <a16:creationId xmlns:a16="http://schemas.microsoft.com/office/drawing/2014/main" id="{44DB100D-A3CF-E746-9D32-7E1DFA0B737F}"/>
                </a:ext>
              </a:extLst>
            </p:cNvPr>
            <p:cNvSpPr txBox="1"/>
            <p:nvPr/>
          </p:nvSpPr>
          <p:spPr>
            <a:xfrm>
              <a:off x="6537509" y="6389371"/>
              <a:ext cx="1980000" cy="375888"/>
            </a:xfrm>
            <a:prstGeom prst="rect">
              <a:avLst/>
            </a:prstGeom>
            <a:solidFill>
              <a:schemeClr val="bg1">
                <a:lumMod val="95000"/>
              </a:schemeClr>
            </a:solidFill>
          </p:spPr>
          <p:txBody>
            <a:bodyPr wrap="none" rtlCol="0" anchor="ctr" anchorCtr="1">
              <a:noAutofit/>
            </a:bodyPr>
            <a:lstStyle/>
            <a:p>
              <a:pPr algn="l" defTabSz="914400">
                <a:defRPr/>
              </a:pPr>
              <a:r>
                <a:rPr lang="zh-CN" altLang="en-US" sz="1400" dirty="0">
                  <a:solidFill>
                    <a:srgbClr val="FFFFFF">
                      <a:lumMod val="50000"/>
                    </a:srgbClr>
                  </a:solidFill>
                  <a:latin typeface="微软雅黑" panose="020B0503020204020204" pitchFamily="34" charset="-122"/>
                  <a:ea typeface="微软雅黑" panose="020B0503020204020204" pitchFamily="34" charset="-122"/>
                </a:rPr>
                <a:t>含冰层几何特征影响规律</a:t>
              </a:r>
            </a:p>
          </p:txBody>
        </p:sp>
        <p:sp>
          <p:nvSpPr>
            <p:cNvPr id="46" name="文本框 45">
              <a:hlinkClick r:id="rId10" action="ppaction://hlinksldjump"/>
              <a:extLst>
                <a:ext uri="{FF2B5EF4-FFF2-40B4-BE49-F238E27FC236}">
                  <a16:creationId xmlns:a16="http://schemas.microsoft.com/office/drawing/2014/main" id="{24BE3531-D394-05E8-E498-09EE990DFA89}"/>
                </a:ext>
              </a:extLst>
            </p:cNvPr>
            <p:cNvSpPr txBox="1"/>
            <p:nvPr/>
          </p:nvSpPr>
          <p:spPr>
            <a:xfrm>
              <a:off x="9696761" y="6389371"/>
              <a:ext cx="1980000" cy="375888"/>
            </a:xfrm>
            <a:prstGeom prst="rect">
              <a:avLst/>
            </a:prstGeom>
            <a:solidFill>
              <a:schemeClr val="bg1">
                <a:lumMod val="95000"/>
              </a:schemeClr>
            </a:solidFill>
          </p:spPr>
          <p:txBody>
            <a:bodyPr wrap="none" rtlCol="0" anchor="ctr" anchorCtr="1">
              <a:noAutofit/>
            </a:bodyPr>
            <a:lstStyle/>
            <a:p>
              <a:pPr defTabSz="914400">
                <a:defRPr/>
              </a:pPr>
              <a:r>
                <a:rPr lang="zh-CN" altLang="en-US" sz="1400" dirty="0">
                  <a:solidFill>
                    <a:srgbClr val="FFFFFF">
                      <a:lumMod val="50000"/>
                    </a:srgbClr>
                  </a:solidFill>
                  <a:latin typeface="微软雅黑" panose="020B0503020204020204" pitchFamily="34" charset="-122"/>
                  <a:ea typeface="微软雅黑" panose="020B0503020204020204" pitchFamily="34" charset="-122"/>
                </a:rPr>
                <a:t>研究总结与展望</a:t>
              </a:r>
            </a:p>
          </p:txBody>
        </p:sp>
        <p:cxnSp>
          <p:nvCxnSpPr>
            <p:cNvPr id="48" name="直接连接符 47">
              <a:extLst>
                <a:ext uri="{FF2B5EF4-FFF2-40B4-BE49-F238E27FC236}">
                  <a16:creationId xmlns:a16="http://schemas.microsoft.com/office/drawing/2014/main" id="{705AEC20-8FF3-E47B-D1D2-90BF41D77735}"/>
                </a:ext>
              </a:extLst>
            </p:cNvPr>
            <p:cNvCxnSpPr/>
            <p:nvPr/>
          </p:nvCxnSpPr>
          <p:spPr>
            <a:xfrm>
              <a:off x="2336045" y="6415273"/>
              <a:ext cx="0" cy="32409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9" name="直接连接符 48">
              <a:extLst>
                <a:ext uri="{FF2B5EF4-FFF2-40B4-BE49-F238E27FC236}">
                  <a16:creationId xmlns:a16="http://schemas.microsoft.com/office/drawing/2014/main" id="{42713F2E-D8FA-2618-9E1E-42FF73DCBAF1}"/>
                </a:ext>
              </a:extLst>
            </p:cNvPr>
            <p:cNvCxnSpPr/>
            <p:nvPr/>
          </p:nvCxnSpPr>
          <p:spPr>
            <a:xfrm>
              <a:off x="5845367" y="6415273"/>
              <a:ext cx="0" cy="32409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0" name="直接连接符 49">
              <a:extLst>
                <a:ext uri="{FF2B5EF4-FFF2-40B4-BE49-F238E27FC236}">
                  <a16:creationId xmlns:a16="http://schemas.microsoft.com/office/drawing/2014/main" id="{33E417F3-F350-0F97-32A0-2B4703601DDE}"/>
                </a:ext>
              </a:extLst>
            </p:cNvPr>
            <p:cNvCxnSpPr/>
            <p:nvPr/>
          </p:nvCxnSpPr>
          <p:spPr>
            <a:xfrm>
              <a:off x="9413739" y="6415273"/>
              <a:ext cx="0" cy="32409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51" name="组合 50">
              <a:extLst>
                <a:ext uri="{FF2B5EF4-FFF2-40B4-BE49-F238E27FC236}">
                  <a16:creationId xmlns:a16="http://schemas.microsoft.com/office/drawing/2014/main" id="{632CD147-E867-84AC-3FB6-F7D8853F3B85}"/>
                </a:ext>
              </a:extLst>
            </p:cNvPr>
            <p:cNvGrpSpPr/>
            <p:nvPr/>
          </p:nvGrpSpPr>
          <p:grpSpPr>
            <a:xfrm>
              <a:off x="3988039" y="6296629"/>
              <a:ext cx="167640" cy="561372"/>
              <a:chOff x="11554012" y="6248400"/>
              <a:chExt cx="167640" cy="506730"/>
            </a:xfrm>
          </p:grpSpPr>
          <p:sp>
            <p:nvSpPr>
              <p:cNvPr id="52" name="等腰三角形 51">
                <a:extLst>
                  <a:ext uri="{FF2B5EF4-FFF2-40B4-BE49-F238E27FC236}">
                    <a16:creationId xmlns:a16="http://schemas.microsoft.com/office/drawing/2014/main" id="{11E2B96A-43EB-112A-23B1-5F6B6E575BC0}"/>
                  </a:ext>
                </a:extLst>
              </p:cNvPr>
              <p:cNvSpPr/>
              <p:nvPr/>
            </p:nvSpPr>
            <p:spPr>
              <a:xfrm flipV="1">
                <a:off x="11554012" y="6248400"/>
                <a:ext cx="167640" cy="60960"/>
              </a:xfrm>
              <a:prstGeom prst="triangle">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等腰三角形 52">
                <a:extLst>
                  <a:ext uri="{FF2B5EF4-FFF2-40B4-BE49-F238E27FC236}">
                    <a16:creationId xmlns:a16="http://schemas.microsoft.com/office/drawing/2014/main" id="{3CC1E1A2-E1AD-CDC6-BF2F-0573BE88F335}"/>
                  </a:ext>
                </a:extLst>
              </p:cNvPr>
              <p:cNvSpPr/>
              <p:nvPr/>
            </p:nvSpPr>
            <p:spPr>
              <a:xfrm>
                <a:off x="11554012" y="6694170"/>
                <a:ext cx="167640" cy="60960"/>
              </a:xfrm>
              <a:prstGeom prst="triangle">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14" name="文本框 13">
            <a:extLst>
              <a:ext uri="{FF2B5EF4-FFF2-40B4-BE49-F238E27FC236}">
                <a16:creationId xmlns:a16="http://schemas.microsoft.com/office/drawing/2014/main" id="{FB57BF65-1AAD-0303-DCB2-3EEB58FEBFD2}"/>
              </a:ext>
            </a:extLst>
          </p:cNvPr>
          <p:cNvSpPr txBox="1"/>
          <p:nvPr/>
        </p:nvSpPr>
        <p:spPr>
          <a:xfrm>
            <a:off x="125066" y="1093994"/>
            <a:ext cx="3362265" cy="461665"/>
          </a:xfrm>
          <a:prstGeom prst="rect">
            <a:avLst/>
          </a:prstGeom>
          <a:solidFill>
            <a:schemeClr val="accent3"/>
          </a:solidFill>
        </p:spPr>
        <p:txBody>
          <a:bodyPr wrap="square" anchor="ctr">
            <a:spAutoFit/>
          </a:bodyPr>
          <a:lstStyle/>
          <a:p>
            <a:pPr algn="ctr"/>
            <a:r>
              <a:rPr lang="zh-CN" altLang="en-US" sz="2400" b="1" dirty="0">
                <a:solidFill>
                  <a:schemeClr val="bg1"/>
                </a:solidFill>
                <a:latin typeface="+mn-ea"/>
              </a:rPr>
              <a:t>应力波反射与透射机理</a:t>
            </a:r>
          </a:p>
        </p:txBody>
      </p:sp>
    </p:spTree>
    <p:extLst>
      <p:ext uri="{BB962C8B-B14F-4D97-AF65-F5344CB8AC3E}">
        <p14:creationId xmlns:p14="http://schemas.microsoft.com/office/powerpoint/2010/main" val="21498423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226A88-91ED-B053-E644-05B9CCA6EB89}"/>
            </a:ext>
          </a:extLst>
        </p:cNvPr>
        <p:cNvGrpSpPr/>
        <p:nvPr/>
      </p:nvGrpSpPr>
      <p:grpSpPr>
        <a:xfrm>
          <a:off x="0" y="0"/>
          <a:ext cx="0" cy="0"/>
          <a:chOff x="0" y="0"/>
          <a:chExt cx="0" cy="0"/>
        </a:xfrm>
      </p:grpSpPr>
      <p:sp>
        <p:nvSpPr>
          <p:cNvPr id="16" name="矩形: 圆角 15">
            <a:extLst>
              <a:ext uri="{FF2B5EF4-FFF2-40B4-BE49-F238E27FC236}">
                <a16:creationId xmlns:a16="http://schemas.microsoft.com/office/drawing/2014/main" id="{758A085E-A35F-E569-BDAE-6512C8C1D7DC}"/>
              </a:ext>
            </a:extLst>
          </p:cNvPr>
          <p:cNvSpPr/>
          <p:nvPr/>
        </p:nvSpPr>
        <p:spPr>
          <a:xfrm>
            <a:off x="621453" y="1167325"/>
            <a:ext cx="4160520" cy="4108059"/>
          </a:xfrm>
          <a:prstGeom prst="roundRect">
            <a:avLst>
              <a:gd name="adj" fmla="val 8884"/>
            </a:avLst>
          </a:prstGeom>
          <a:solidFill>
            <a:srgbClr val="DACBC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7" name="powerpoint template design by DAJU_PPT正版来源小红书大橘PPT微信DAJU_PPT请勿抄袭搬运！盗版必究！">
            <a:extLst>
              <a:ext uri="{FF2B5EF4-FFF2-40B4-BE49-F238E27FC236}">
                <a16:creationId xmlns:a16="http://schemas.microsoft.com/office/drawing/2014/main" id="{E1FAC3D9-418A-7B8B-41B2-5066D0F14F82}"/>
              </a:ext>
            </a:extLst>
          </p:cNvPr>
          <p:cNvGrpSpPr/>
          <p:nvPr/>
        </p:nvGrpSpPr>
        <p:grpSpPr>
          <a:xfrm>
            <a:off x="349505" y="102193"/>
            <a:ext cx="307867" cy="599859"/>
            <a:chOff x="349506" y="102193"/>
            <a:chExt cx="307866" cy="599859"/>
          </a:xfrm>
        </p:grpSpPr>
        <p:sp>
          <p:nvSpPr>
            <p:cNvPr id="8" name="powerpoint template design by DAJU_PPT正版来源小红书大橘PPT微信DAJU_PPT请勿抄袭搬运！盗版必究！-1">
              <a:extLst>
                <a:ext uri="{FF2B5EF4-FFF2-40B4-BE49-F238E27FC236}">
                  <a16:creationId xmlns:a16="http://schemas.microsoft.com/office/drawing/2014/main" id="{413A29E4-A89B-9452-56F3-9C803AE3747D}"/>
                </a:ext>
              </a:extLst>
            </p:cNvPr>
            <p:cNvSpPr/>
            <p:nvPr/>
          </p:nvSpPr>
          <p:spPr>
            <a:xfrm>
              <a:off x="349506" y="492924"/>
              <a:ext cx="209128" cy="209128"/>
            </a:xfrm>
            <a:prstGeom prst="roundRect">
              <a:avLst>
                <a:gd name="adj" fmla="val 19200"/>
              </a:avLst>
            </a:prstGeom>
            <a:solidFill>
              <a:schemeClr val="accent2">
                <a:alpha val="58000"/>
              </a:schemeClr>
            </a:solidFill>
            <a:ln w="6350" cap="flat" cmpd="sng" algn="ctr">
              <a:solidFill>
                <a:schemeClr val="accent2"/>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powerpoint template design by DAJU_PPT正版来源小红书大橘PPT微信DAJU_PPT请勿抄袭搬运！盗版必究！-2">
              <a:extLst>
                <a:ext uri="{FF2B5EF4-FFF2-40B4-BE49-F238E27FC236}">
                  <a16:creationId xmlns:a16="http://schemas.microsoft.com/office/drawing/2014/main" id="{2787A1AE-84DD-F2C5-F704-B4A87F194666}"/>
                </a:ext>
              </a:extLst>
            </p:cNvPr>
            <p:cNvSpPr/>
            <p:nvPr/>
          </p:nvSpPr>
          <p:spPr>
            <a:xfrm>
              <a:off x="528549" y="102193"/>
              <a:ext cx="128823" cy="128823"/>
            </a:xfrm>
            <a:prstGeom prst="roundRect">
              <a:avLst>
                <a:gd name="adj" fmla="val 19200"/>
              </a:avLst>
            </a:prstGeom>
            <a:solidFill>
              <a:schemeClr val="accent2">
                <a:alpha val="23000"/>
              </a:schemeClr>
            </a:solidFill>
            <a:ln w="6350" cap="flat" cmpd="sng" algn="ctr">
              <a:solidFill>
                <a:schemeClr val="accent2">
                  <a:alpha val="62000"/>
                </a:schemeClr>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nvGrpSpPr>
          <p:cNvPr id="36" name="组合 35">
            <a:extLst>
              <a:ext uri="{FF2B5EF4-FFF2-40B4-BE49-F238E27FC236}">
                <a16:creationId xmlns:a16="http://schemas.microsoft.com/office/drawing/2014/main" id="{C430E6D1-8A0C-F1CC-6B9C-D34D772D8231}"/>
              </a:ext>
            </a:extLst>
          </p:cNvPr>
          <p:cNvGrpSpPr/>
          <p:nvPr/>
        </p:nvGrpSpPr>
        <p:grpSpPr>
          <a:xfrm>
            <a:off x="116064" y="102193"/>
            <a:ext cx="541309" cy="599859"/>
            <a:chOff x="116063" y="102193"/>
            <a:chExt cx="541309" cy="599859"/>
          </a:xfrm>
        </p:grpSpPr>
        <p:sp>
          <p:nvSpPr>
            <p:cNvPr id="37" name="矩形: 圆角 36">
              <a:extLst>
                <a:ext uri="{FF2B5EF4-FFF2-40B4-BE49-F238E27FC236}">
                  <a16:creationId xmlns:a16="http://schemas.microsoft.com/office/drawing/2014/main" id="{1281EEC2-CD8E-F5B7-DFED-8D93E0E8D9BA}"/>
                </a:ext>
              </a:extLst>
            </p:cNvPr>
            <p:cNvSpPr/>
            <p:nvPr/>
          </p:nvSpPr>
          <p:spPr>
            <a:xfrm>
              <a:off x="349506" y="492924"/>
              <a:ext cx="209128" cy="209128"/>
            </a:xfrm>
            <a:prstGeom prst="roundRect">
              <a:avLst>
                <a:gd name="adj" fmla="val 19200"/>
              </a:avLst>
            </a:prstGeom>
            <a:solidFill>
              <a:schemeClr val="accent2">
                <a:alpha val="58000"/>
              </a:schemeClr>
            </a:solidFill>
            <a:ln w="6350" cap="flat" cmpd="sng" algn="ctr">
              <a:solidFill>
                <a:schemeClr val="accent2"/>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圆角 37">
              <a:extLst>
                <a:ext uri="{FF2B5EF4-FFF2-40B4-BE49-F238E27FC236}">
                  <a16:creationId xmlns:a16="http://schemas.microsoft.com/office/drawing/2014/main" id="{C8039CAF-A2DF-C004-FEB5-E0D22A5469D4}"/>
                </a:ext>
              </a:extLst>
            </p:cNvPr>
            <p:cNvSpPr/>
            <p:nvPr/>
          </p:nvSpPr>
          <p:spPr>
            <a:xfrm>
              <a:off x="116063" y="204280"/>
              <a:ext cx="338007" cy="338007"/>
            </a:xfrm>
            <a:prstGeom prst="roundRect">
              <a:avLst>
                <a:gd name="adj" fmla="val 19200"/>
              </a:avLst>
            </a:prstGeom>
            <a:solidFill>
              <a:srgbClr val="002060">
                <a:alpha val="70000"/>
              </a:srgbClr>
            </a:solidFill>
            <a:ln w="6350" cap="flat" cmpd="sng" algn="ctr">
              <a:solidFill>
                <a:srgbClr val="002060"/>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圆角 38">
              <a:extLst>
                <a:ext uri="{FF2B5EF4-FFF2-40B4-BE49-F238E27FC236}">
                  <a16:creationId xmlns:a16="http://schemas.microsoft.com/office/drawing/2014/main" id="{264D4E2C-8279-113C-330E-76D7937BF0EA}"/>
                </a:ext>
              </a:extLst>
            </p:cNvPr>
            <p:cNvSpPr/>
            <p:nvPr/>
          </p:nvSpPr>
          <p:spPr>
            <a:xfrm>
              <a:off x="528549" y="102193"/>
              <a:ext cx="128823" cy="128823"/>
            </a:xfrm>
            <a:prstGeom prst="roundRect">
              <a:avLst>
                <a:gd name="adj" fmla="val 19200"/>
              </a:avLst>
            </a:prstGeom>
            <a:solidFill>
              <a:schemeClr val="accent2">
                <a:alpha val="23000"/>
              </a:schemeClr>
            </a:solidFill>
            <a:ln w="6350" cap="flat" cmpd="sng" algn="ctr">
              <a:solidFill>
                <a:schemeClr val="accent2">
                  <a:alpha val="62000"/>
                </a:schemeClr>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pic>
        <p:nvPicPr>
          <p:cNvPr id="3" name="Picture 2">
            <a:extLst>
              <a:ext uri="{FF2B5EF4-FFF2-40B4-BE49-F238E27FC236}">
                <a16:creationId xmlns:a16="http://schemas.microsoft.com/office/drawing/2014/main" id="{837EDF70-857B-5E4E-0290-D3E9F1A966EF}"/>
              </a:ext>
            </a:extLst>
          </p:cNvPr>
          <p:cNvPicPr/>
          <p:nvPr/>
        </p:nvPicPr>
        <p:blipFill rotWithShape="1">
          <a:blip r:embed="rId3"/>
          <a:srcRect t="30509" b="30509"/>
          <a:stretch>
            <a:fillRect/>
          </a:stretch>
        </p:blipFill>
        <p:spPr>
          <a:xfrm>
            <a:off x="10262940" y="22372"/>
            <a:ext cx="1634867" cy="400101"/>
          </a:xfrm>
          <a:prstGeom prst="rect">
            <a:avLst/>
          </a:prstGeom>
        </p:spPr>
      </p:pic>
      <p:pic>
        <p:nvPicPr>
          <p:cNvPr id="6" name="Picture Placeholder 24">
            <a:extLst>
              <a:ext uri="{FF2B5EF4-FFF2-40B4-BE49-F238E27FC236}">
                <a16:creationId xmlns:a16="http://schemas.microsoft.com/office/drawing/2014/main" id="{B0EF9912-8D92-0E4D-ADEB-5168B3BD2430}"/>
              </a:ext>
            </a:extLst>
          </p:cNvPr>
          <p:cNvPicPr>
            <a:picLocks noGrp="1" noChangeAspect="1"/>
          </p:cNvPicPr>
          <p:nvPr/>
        </p:nvPicPr>
        <p:blipFill rotWithShape="1">
          <a:blip r:embed="rId4" cstate="print">
            <a:extLst>
              <a:ext uri="{28A0092B-C50C-407E-A947-70E740481C1C}">
                <a14:useLocalDpi xmlns:a14="http://schemas.microsoft.com/office/drawing/2010/main" val="0"/>
              </a:ext>
            </a:extLst>
          </a:blip>
          <a:srcRect l="-5450" t="-91582" r="-7334" b="-89301"/>
          <a:stretch>
            <a:fillRect/>
          </a:stretch>
        </p:blipFill>
        <p:spPr>
          <a:xfrm>
            <a:off x="10262940" y="322788"/>
            <a:ext cx="1966301" cy="447712"/>
          </a:xfrm>
          <a:prstGeom prst="rect">
            <a:avLst/>
          </a:prstGeom>
        </p:spPr>
      </p:pic>
      <p:sp>
        <p:nvSpPr>
          <p:cNvPr id="47" name="powerpoint template design by DAJU_PPT正版来源小红书大橘PPT微信DAJU_PPT请勿抄袭搬运！盗版必究！">
            <a:extLst>
              <a:ext uri="{FF2B5EF4-FFF2-40B4-BE49-F238E27FC236}">
                <a16:creationId xmlns:a16="http://schemas.microsoft.com/office/drawing/2014/main" id="{19866C7A-BEC8-26E7-4988-AA4F4562036D}"/>
              </a:ext>
            </a:extLst>
          </p:cNvPr>
          <p:cNvSpPr txBox="1"/>
          <p:nvPr/>
        </p:nvSpPr>
        <p:spPr>
          <a:xfrm>
            <a:off x="757355" y="381769"/>
            <a:ext cx="8835285" cy="400110"/>
          </a:xfrm>
          <a:prstGeom prst="rect">
            <a:avLst/>
          </a:prstGeom>
          <a:noFill/>
        </p:spPr>
        <p:txBody>
          <a:bodyPr wrap="square" rtlCol="0">
            <a:spAutoFit/>
          </a:bodyPr>
          <a:lstStyle>
            <a:defPPr>
              <a:defRPr lang="zh-CN"/>
            </a:defPPr>
            <a:lvl1pPr marR="0" lvl="0" indent="0" fontAlgn="auto">
              <a:lnSpc>
                <a:spcPct val="100000"/>
              </a:lnSpc>
              <a:spcBef>
                <a:spcPts val="0"/>
              </a:spcBef>
              <a:spcAft>
                <a:spcPts val="0"/>
              </a:spcAft>
              <a:buClrTx/>
              <a:buSzTx/>
              <a:buFontTx/>
              <a:buNone/>
              <a:defRPr kumimoji="0" sz="2000" b="1" i="0" u="none" strike="noStrike" cap="none" spc="300" normalizeH="0" baseline="0">
                <a:ln>
                  <a:noFill/>
                </a:ln>
                <a:solidFill>
                  <a:schemeClr val="accent1"/>
                </a:solidFill>
                <a:effectLst/>
                <a:uLnTx/>
                <a:uFillTx/>
                <a:latin typeface="微软雅黑" panose="020B0503020204020204" pitchFamily="34" charset="-122"/>
                <a:ea typeface="微软雅黑" panose="020B0503020204020204" pitchFamily="34" charset="-122"/>
              </a:defRPr>
            </a:lvl1pPr>
          </a:lstStyle>
          <a:p>
            <a:r>
              <a:rPr lang="en-US" altLang="zh-CN" dirty="0">
                <a:solidFill>
                  <a:srgbClr val="002060"/>
                </a:solidFill>
              </a:rPr>
              <a:t>COMSOL </a:t>
            </a:r>
            <a:r>
              <a:rPr lang="zh-CN" altLang="en-US" dirty="0">
                <a:solidFill>
                  <a:srgbClr val="002060"/>
                </a:solidFill>
              </a:rPr>
              <a:t>数值模型与工况设计</a:t>
            </a:r>
          </a:p>
        </p:txBody>
      </p:sp>
      <p:sp>
        <p:nvSpPr>
          <p:cNvPr id="13" name="文本框 12">
            <a:extLst>
              <a:ext uri="{FF2B5EF4-FFF2-40B4-BE49-F238E27FC236}">
                <a16:creationId xmlns:a16="http://schemas.microsoft.com/office/drawing/2014/main" id="{B1096B67-00F6-E150-4BA6-55009ECB1230}"/>
              </a:ext>
            </a:extLst>
          </p:cNvPr>
          <p:cNvSpPr txBox="1"/>
          <p:nvPr/>
        </p:nvSpPr>
        <p:spPr>
          <a:xfrm>
            <a:off x="528550" y="5563883"/>
            <a:ext cx="11369258" cy="476726"/>
          </a:xfrm>
          <a:prstGeom prst="roundRect">
            <a:avLst/>
          </a:prstGeom>
          <a:solidFill>
            <a:srgbClr val="DACBCC"/>
          </a:solidFill>
          <a:ln w="12700">
            <a:solidFill>
              <a:schemeClr val="accent1"/>
            </a:solidFill>
            <a:prstDash val="dash"/>
          </a:ln>
        </p:spPr>
        <p:txBody>
          <a:bodyPr wrap="square" anchor="ctr">
            <a:spAutoFit/>
          </a:bodyPr>
          <a:lstStyle/>
          <a:p>
            <a:pPr algn="ctr"/>
            <a:r>
              <a:rPr lang="zh-CN" altLang="en-US" sz="2200" b="1" dirty="0">
                <a:solidFill>
                  <a:srgbClr val="002060"/>
                </a:solidFill>
                <a:latin typeface="+mn-ea"/>
              </a:rPr>
              <a:t>提取点阵数据，并通过方差评价最大主应力的分布均匀程度</a:t>
            </a:r>
          </a:p>
        </p:txBody>
      </p:sp>
      <p:sp>
        <p:nvSpPr>
          <p:cNvPr id="14" name="文本框 13">
            <a:extLst>
              <a:ext uri="{FF2B5EF4-FFF2-40B4-BE49-F238E27FC236}">
                <a16:creationId xmlns:a16="http://schemas.microsoft.com/office/drawing/2014/main" id="{AFC980AC-E587-B59E-0BA8-75A4643A81A6}"/>
              </a:ext>
            </a:extLst>
          </p:cNvPr>
          <p:cNvSpPr txBox="1"/>
          <p:nvPr/>
        </p:nvSpPr>
        <p:spPr>
          <a:xfrm>
            <a:off x="917900" y="917081"/>
            <a:ext cx="3567626" cy="461665"/>
          </a:xfrm>
          <a:prstGeom prst="rect">
            <a:avLst/>
          </a:prstGeom>
          <a:solidFill>
            <a:schemeClr val="accent3"/>
          </a:solidFill>
        </p:spPr>
        <p:txBody>
          <a:bodyPr wrap="square" anchor="ctr">
            <a:spAutoFit/>
          </a:bodyPr>
          <a:lstStyle/>
          <a:p>
            <a:pPr algn="ctr"/>
            <a:r>
              <a:rPr lang="zh-CN" altLang="en-US" sz="2400" b="1" dirty="0">
                <a:solidFill>
                  <a:schemeClr val="bg1"/>
                </a:solidFill>
                <a:latin typeface="+mn-ea"/>
              </a:rPr>
              <a:t>应力分布均匀性评价方法</a:t>
            </a:r>
          </a:p>
        </p:txBody>
      </p:sp>
      <p:sp>
        <p:nvSpPr>
          <p:cNvPr id="15" name="文本框 14">
            <a:extLst>
              <a:ext uri="{FF2B5EF4-FFF2-40B4-BE49-F238E27FC236}">
                <a16:creationId xmlns:a16="http://schemas.microsoft.com/office/drawing/2014/main" id="{C59698F8-DD62-7C2E-A7CE-A255355287B3}"/>
              </a:ext>
            </a:extLst>
          </p:cNvPr>
          <p:cNvSpPr txBox="1"/>
          <p:nvPr/>
        </p:nvSpPr>
        <p:spPr>
          <a:xfrm>
            <a:off x="621453" y="1436100"/>
            <a:ext cx="4160519" cy="1477328"/>
          </a:xfrm>
          <a:prstGeom prst="rect">
            <a:avLst/>
          </a:prstGeom>
          <a:noFill/>
        </p:spPr>
        <p:txBody>
          <a:bodyPr wrap="square" anchor="ctr">
            <a:spAutoFit/>
          </a:bodyPr>
          <a:lstStyle/>
          <a:p>
            <a:pPr algn="just"/>
            <a:r>
              <a:rPr lang="zh-CN" altLang="en-US" dirty="0">
                <a:latin typeface="Times New Roman" panose="02020603050405020304" pitchFamily="18" charset="0"/>
              </a:rPr>
              <a:t>     为定量表征二维平面内应力分布的均匀程度，对各工况下提取的</a:t>
            </a:r>
            <a:r>
              <a:rPr lang="en-US" altLang="zh-CN" dirty="0">
                <a:latin typeface="Times New Roman" panose="02020603050405020304" pitchFamily="18" charset="0"/>
              </a:rPr>
              <a:t>100</a:t>
            </a:r>
            <a:r>
              <a:rPr lang="zh-CN" altLang="en-US" dirty="0">
                <a:latin typeface="Times New Roman" panose="02020603050405020304" pitchFamily="18" charset="0"/>
              </a:rPr>
              <a:t>个应力点值进行统计分析。采用变异系数</a:t>
            </a:r>
            <a:r>
              <a:rPr lang="en-US" altLang="zh-CN" b="1" i="1" dirty="0">
                <a:solidFill>
                  <a:schemeClr val="accent1"/>
                </a:solidFill>
                <a:latin typeface="Times New Roman" panose="02020603050405020304" pitchFamily="18" charset="0"/>
              </a:rPr>
              <a:t>CV</a:t>
            </a:r>
            <a:r>
              <a:rPr lang="zh-CN" altLang="en-US" dirty="0">
                <a:latin typeface="Times New Roman" panose="02020603050405020304" pitchFamily="18" charset="0"/>
              </a:rPr>
              <a:t>表征整体离散程度，并采用应力集中系数</a:t>
            </a:r>
            <a:r>
              <a:rPr lang="en-US" altLang="zh-CN" b="1" i="1" dirty="0" err="1">
                <a:solidFill>
                  <a:schemeClr val="accent1"/>
                </a:solidFill>
                <a:latin typeface="Times New Roman" panose="02020603050405020304" pitchFamily="18" charset="0"/>
                <a:cs typeface="Times New Roman" panose="02020603050405020304" pitchFamily="18" charset="0"/>
              </a:rPr>
              <a:t>K</a:t>
            </a:r>
            <a:r>
              <a:rPr lang="en-US" altLang="zh-CN" b="1" i="1" baseline="-25000" dirty="0" err="1">
                <a:solidFill>
                  <a:schemeClr val="accent1"/>
                </a:solidFill>
                <a:latin typeface="Times New Roman" panose="02020603050405020304" pitchFamily="18" charset="0"/>
                <a:cs typeface="Times New Roman" panose="02020603050405020304" pitchFamily="18" charset="0"/>
              </a:rPr>
              <a:t>σ</a:t>
            </a:r>
            <a:r>
              <a:rPr lang="zh-CN" altLang="en-US" dirty="0">
                <a:latin typeface="Times New Roman" panose="02020603050405020304" pitchFamily="18" charset="0"/>
              </a:rPr>
              <a:t>表征局部高应力集中程度。</a:t>
            </a:r>
          </a:p>
        </p:txBody>
      </p:sp>
      <p:pic>
        <p:nvPicPr>
          <p:cNvPr id="40" name="图片 39">
            <a:extLst>
              <a:ext uri="{FF2B5EF4-FFF2-40B4-BE49-F238E27FC236}">
                <a16:creationId xmlns:a16="http://schemas.microsoft.com/office/drawing/2014/main" id="{0C76086C-7F39-1FF3-4A56-9D467E671D10}"/>
              </a:ext>
            </a:extLst>
          </p:cNvPr>
          <p:cNvPicPr>
            <a:picLocks noChangeAspect="1"/>
          </p:cNvPicPr>
          <p:nvPr/>
        </p:nvPicPr>
        <p:blipFill>
          <a:blip r:embed="rId5" cstate="print">
            <a:extLst>
              <a:ext uri="{28A0092B-C50C-407E-A947-70E740481C1C}">
                <a14:useLocalDpi xmlns:a14="http://schemas.microsoft.com/office/drawing/2010/main" val="0"/>
              </a:ext>
            </a:extLst>
          </a:blip>
          <a:srcRect l="17244" t="5548" r="14947" b="2979"/>
          <a:stretch>
            <a:fillRect/>
          </a:stretch>
        </p:blipFill>
        <p:spPr>
          <a:xfrm>
            <a:off x="6537509" y="1699087"/>
            <a:ext cx="5410588" cy="3668954"/>
          </a:xfrm>
          <a:prstGeom prst="rect">
            <a:avLst/>
          </a:prstGeom>
        </p:spPr>
      </p:pic>
      <p:pic>
        <p:nvPicPr>
          <p:cNvPr id="43" name="图片 42">
            <a:extLst>
              <a:ext uri="{FF2B5EF4-FFF2-40B4-BE49-F238E27FC236}">
                <a16:creationId xmlns:a16="http://schemas.microsoft.com/office/drawing/2014/main" id="{37D85F42-69B1-5CA4-FE97-9FC5FB57D5BE}"/>
              </a:ext>
            </a:extLst>
          </p:cNvPr>
          <p:cNvPicPr>
            <a:picLocks noChangeAspect="1"/>
          </p:cNvPicPr>
          <p:nvPr/>
        </p:nvPicPr>
        <p:blipFill>
          <a:blip r:embed="rId6"/>
          <a:stretch>
            <a:fillRect/>
          </a:stretch>
        </p:blipFill>
        <p:spPr>
          <a:xfrm>
            <a:off x="4964141" y="1167325"/>
            <a:ext cx="3788377" cy="2501166"/>
          </a:xfrm>
          <a:prstGeom prst="rect">
            <a:avLst/>
          </a:prstGeom>
        </p:spPr>
      </p:pic>
      <p:grpSp>
        <p:nvGrpSpPr>
          <p:cNvPr id="48" name="组合 47">
            <a:extLst>
              <a:ext uri="{FF2B5EF4-FFF2-40B4-BE49-F238E27FC236}">
                <a16:creationId xmlns:a16="http://schemas.microsoft.com/office/drawing/2014/main" id="{66466B22-D014-222A-C375-F0BFAF28DFC4}"/>
              </a:ext>
            </a:extLst>
          </p:cNvPr>
          <p:cNvGrpSpPr/>
          <p:nvPr/>
        </p:nvGrpSpPr>
        <p:grpSpPr>
          <a:xfrm>
            <a:off x="-1" y="6296628"/>
            <a:ext cx="12191997" cy="561373"/>
            <a:chOff x="-1" y="6296628"/>
            <a:chExt cx="12191997" cy="561373"/>
          </a:xfrm>
        </p:grpSpPr>
        <p:sp>
          <p:nvSpPr>
            <p:cNvPr id="49" name="矩形 48">
              <a:extLst>
                <a:ext uri="{FF2B5EF4-FFF2-40B4-BE49-F238E27FC236}">
                  <a16:creationId xmlns:a16="http://schemas.microsoft.com/office/drawing/2014/main" id="{A12177C5-D17C-7565-7770-9E8778807841}"/>
                </a:ext>
              </a:extLst>
            </p:cNvPr>
            <p:cNvSpPr/>
            <p:nvPr/>
          </p:nvSpPr>
          <p:spPr>
            <a:xfrm>
              <a:off x="-1" y="6296628"/>
              <a:ext cx="12191997" cy="56137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50" name="文本框 49">
              <a:hlinkClick r:id="rId7" action="ppaction://hlinksldjump"/>
              <a:extLst>
                <a:ext uri="{FF2B5EF4-FFF2-40B4-BE49-F238E27FC236}">
                  <a16:creationId xmlns:a16="http://schemas.microsoft.com/office/drawing/2014/main" id="{83E53ACB-9D42-7FB5-41D7-1E7E9A5BDD88}"/>
                </a:ext>
              </a:extLst>
            </p:cNvPr>
            <p:cNvSpPr txBox="1"/>
            <p:nvPr/>
          </p:nvSpPr>
          <p:spPr>
            <a:xfrm>
              <a:off x="300832" y="6389371"/>
              <a:ext cx="1980000" cy="375888"/>
            </a:xfrm>
            <a:prstGeom prst="rect">
              <a:avLst/>
            </a:prstGeom>
            <a:solidFill>
              <a:schemeClr val="bg1">
                <a:lumMod val="95000"/>
              </a:schemeClr>
            </a:solidFill>
          </p:spPr>
          <p:txBody>
            <a:bodyPr wrap="none" rtlCol="0" anchor="ctr" anchorCtr="1">
              <a:noAutofit/>
            </a:bodyPr>
            <a:lstStyle>
              <a:defPPr>
                <a:defRPr lang="zh-CN"/>
              </a:defPPr>
              <a:lvl1pPr marR="0" lvl="0" indent="0" fontAlgn="auto">
                <a:lnSpc>
                  <a:spcPct val="100000"/>
                </a:lnSpc>
                <a:spcBef>
                  <a:spcPts val="0"/>
                </a:spcBef>
                <a:spcAft>
                  <a:spcPts val="0"/>
                </a:spcAft>
                <a:buClrTx/>
                <a:buSzTx/>
                <a:buFontTx/>
                <a:buNone/>
                <a:defRPr kumimoji="0" sz="1600" b="0" i="0" u="none" strike="noStrike" cap="none" spc="0" normalizeH="0" baseline="0">
                  <a:ln>
                    <a:noFill/>
                  </a:ln>
                  <a:solidFill>
                    <a:srgbClr val="FFFFFF">
                      <a:lumMod val="50000"/>
                    </a:srgbClr>
                  </a:solidFill>
                  <a:effectLst/>
                  <a:uLnTx/>
                  <a:uFillTx/>
                  <a:latin typeface="微软雅黑" panose="020B0503020204020204" pitchFamily="34" charset="-122"/>
                  <a:ea typeface="微软雅黑" panose="020B0503020204020204" pitchFamily="34" charset="-122"/>
                </a:defRPr>
              </a:lvl1pPr>
            </a:lstStyle>
            <a:p>
              <a:r>
                <a:rPr lang="zh-CN" altLang="en-US" sz="1400" dirty="0">
                  <a:solidFill>
                    <a:srgbClr val="949494"/>
                  </a:solidFill>
                </a:rPr>
                <a:t>研究背景与意义</a:t>
              </a:r>
            </a:p>
          </p:txBody>
        </p:sp>
        <p:sp>
          <p:nvSpPr>
            <p:cNvPr id="51" name="文本框 50">
              <a:hlinkClick r:id="rId8" action="ppaction://hlinksldjump"/>
              <a:extLst>
                <a:ext uri="{FF2B5EF4-FFF2-40B4-BE49-F238E27FC236}">
                  <a16:creationId xmlns:a16="http://schemas.microsoft.com/office/drawing/2014/main" id="{2E6A9F33-F6A9-9FD6-3226-65D1255CF7B6}"/>
                </a:ext>
              </a:extLst>
            </p:cNvPr>
            <p:cNvSpPr txBox="1"/>
            <p:nvPr/>
          </p:nvSpPr>
          <p:spPr>
            <a:xfrm>
              <a:off x="3122776" y="6389371"/>
              <a:ext cx="1980000" cy="375888"/>
            </a:xfrm>
            <a:prstGeom prst="rect">
              <a:avLst/>
            </a:prstGeom>
            <a:solidFill>
              <a:schemeClr val="bg1">
                <a:lumMod val="95000"/>
              </a:schemeClr>
            </a:solidFill>
          </p:spPr>
          <p:txBody>
            <a:bodyPr wrap="none" rtlCol="0" anchor="ctr" anchorCtr="1">
              <a:noAutofit/>
            </a:bodyPr>
            <a:lstStyle/>
            <a:p>
              <a:pPr algn="l" defTabSz="914400">
                <a:defRPr/>
              </a:pPr>
              <a:r>
                <a:rPr lang="en-US" altLang="zh-CN" sz="1400" b="1" dirty="0">
                  <a:solidFill>
                    <a:srgbClr val="002060"/>
                  </a:solidFill>
                  <a:latin typeface="微软雅黑" panose="020B0503020204020204" pitchFamily="34" charset="-122"/>
                  <a:ea typeface="微软雅黑" panose="020B0503020204020204" pitchFamily="34" charset="-122"/>
                </a:rPr>
                <a:t>COMSOL</a:t>
              </a:r>
              <a:r>
                <a:rPr lang="zh-CN" altLang="en-US" sz="1400" b="1" dirty="0">
                  <a:solidFill>
                    <a:srgbClr val="002060"/>
                  </a:solidFill>
                  <a:latin typeface="微软雅黑" panose="020B0503020204020204" pitchFamily="34" charset="-122"/>
                  <a:ea typeface="微软雅黑" panose="020B0503020204020204" pitchFamily="34" charset="-122"/>
                </a:rPr>
                <a:t>数值模拟与工况设计</a:t>
              </a:r>
            </a:p>
          </p:txBody>
        </p:sp>
        <p:sp>
          <p:nvSpPr>
            <p:cNvPr id="52" name="文本框 51">
              <a:hlinkClick r:id="rId9" action="ppaction://hlinksldjump"/>
              <a:extLst>
                <a:ext uri="{FF2B5EF4-FFF2-40B4-BE49-F238E27FC236}">
                  <a16:creationId xmlns:a16="http://schemas.microsoft.com/office/drawing/2014/main" id="{C16042C4-47B1-49FC-876D-8ABEA50C5FE9}"/>
                </a:ext>
              </a:extLst>
            </p:cNvPr>
            <p:cNvSpPr txBox="1"/>
            <p:nvPr/>
          </p:nvSpPr>
          <p:spPr>
            <a:xfrm>
              <a:off x="6537509" y="6389371"/>
              <a:ext cx="1980000" cy="375888"/>
            </a:xfrm>
            <a:prstGeom prst="rect">
              <a:avLst/>
            </a:prstGeom>
            <a:solidFill>
              <a:schemeClr val="bg1">
                <a:lumMod val="95000"/>
              </a:schemeClr>
            </a:solidFill>
          </p:spPr>
          <p:txBody>
            <a:bodyPr wrap="none" rtlCol="0" anchor="ctr" anchorCtr="1">
              <a:noAutofit/>
            </a:bodyPr>
            <a:lstStyle/>
            <a:p>
              <a:pPr algn="l" defTabSz="914400">
                <a:defRPr/>
              </a:pPr>
              <a:r>
                <a:rPr lang="zh-CN" altLang="en-US" sz="1400" dirty="0">
                  <a:solidFill>
                    <a:srgbClr val="FFFFFF">
                      <a:lumMod val="50000"/>
                    </a:srgbClr>
                  </a:solidFill>
                  <a:latin typeface="微软雅黑" panose="020B0503020204020204" pitchFamily="34" charset="-122"/>
                  <a:ea typeface="微软雅黑" panose="020B0503020204020204" pitchFamily="34" charset="-122"/>
                </a:rPr>
                <a:t>含冰层几何特征影响规律</a:t>
              </a:r>
            </a:p>
          </p:txBody>
        </p:sp>
        <p:sp>
          <p:nvSpPr>
            <p:cNvPr id="53" name="文本框 52">
              <a:hlinkClick r:id="rId10" action="ppaction://hlinksldjump"/>
              <a:extLst>
                <a:ext uri="{FF2B5EF4-FFF2-40B4-BE49-F238E27FC236}">
                  <a16:creationId xmlns:a16="http://schemas.microsoft.com/office/drawing/2014/main" id="{6027FBFC-CCDF-34D6-38AD-89B47D364B32}"/>
                </a:ext>
              </a:extLst>
            </p:cNvPr>
            <p:cNvSpPr txBox="1"/>
            <p:nvPr/>
          </p:nvSpPr>
          <p:spPr>
            <a:xfrm>
              <a:off x="9696761" y="6389371"/>
              <a:ext cx="1980000" cy="375888"/>
            </a:xfrm>
            <a:prstGeom prst="rect">
              <a:avLst/>
            </a:prstGeom>
            <a:solidFill>
              <a:schemeClr val="bg1">
                <a:lumMod val="95000"/>
              </a:schemeClr>
            </a:solidFill>
          </p:spPr>
          <p:txBody>
            <a:bodyPr wrap="none" rtlCol="0" anchor="ctr" anchorCtr="1">
              <a:noAutofit/>
            </a:bodyPr>
            <a:lstStyle/>
            <a:p>
              <a:pPr defTabSz="914400">
                <a:defRPr/>
              </a:pPr>
              <a:r>
                <a:rPr lang="zh-CN" altLang="en-US" sz="1400" dirty="0">
                  <a:solidFill>
                    <a:srgbClr val="FFFFFF">
                      <a:lumMod val="50000"/>
                    </a:srgbClr>
                  </a:solidFill>
                  <a:latin typeface="微软雅黑" panose="020B0503020204020204" pitchFamily="34" charset="-122"/>
                  <a:ea typeface="微软雅黑" panose="020B0503020204020204" pitchFamily="34" charset="-122"/>
                </a:rPr>
                <a:t>研究总结与展望</a:t>
              </a:r>
            </a:p>
          </p:txBody>
        </p:sp>
        <p:cxnSp>
          <p:nvCxnSpPr>
            <p:cNvPr id="54" name="直接连接符 53">
              <a:extLst>
                <a:ext uri="{FF2B5EF4-FFF2-40B4-BE49-F238E27FC236}">
                  <a16:creationId xmlns:a16="http://schemas.microsoft.com/office/drawing/2014/main" id="{9F5E732A-DD2A-C9E2-EA83-89ACB82BFAE9}"/>
                </a:ext>
              </a:extLst>
            </p:cNvPr>
            <p:cNvCxnSpPr/>
            <p:nvPr/>
          </p:nvCxnSpPr>
          <p:spPr>
            <a:xfrm>
              <a:off x="2336045" y="6415273"/>
              <a:ext cx="0" cy="32409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5" name="直接连接符 54">
              <a:extLst>
                <a:ext uri="{FF2B5EF4-FFF2-40B4-BE49-F238E27FC236}">
                  <a16:creationId xmlns:a16="http://schemas.microsoft.com/office/drawing/2014/main" id="{45691356-A22D-FC80-6AFE-8C617F0E5C8A}"/>
                </a:ext>
              </a:extLst>
            </p:cNvPr>
            <p:cNvCxnSpPr/>
            <p:nvPr/>
          </p:nvCxnSpPr>
          <p:spPr>
            <a:xfrm>
              <a:off x="5845367" y="6415273"/>
              <a:ext cx="0" cy="32409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6" name="直接连接符 55">
              <a:extLst>
                <a:ext uri="{FF2B5EF4-FFF2-40B4-BE49-F238E27FC236}">
                  <a16:creationId xmlns:a16="http://schemas.microsoft.com/office/drawing/2014/main" id="{D2B7E771-CB87-A5ED-FC8A-068451A6E5B6}"/>
                </a:ext>
              </a:extLst>
            </p:cNvPr>
            <p:cNvCxnSpPr/>
            <p:nvPr/>
          </p:nvCxnSpPr>
          <p:spPr>
            <a:xfrm>
              <a:off x="9413739" y="6415273"/>
              <a:ext cx="0" cy="32409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57" name="组合 56">
              <a:extLst>
                <a:ext uri="{FF2B5EF4-FFF2-40B4-BE49-F238E27FC236}">
                  <a16:creationId xmlns:a16="http://schemas.microsoft.com/office/drawing/2014/main" id="{3C7DF73E-F26D-0BEA-0FB7-CCDA44FCF484}"/>
                </a:ext>
              </a:extLst>
            </p:cNvPr>
            <p:cNvGrpSpPr/>
            <p:nvPr/>
          </p:nvGrpSpPr>
          <p:grpSpPr>
            <a:xfrm>
              <a:off x="3988039" y="6296629"/>
              <a:ext cx="167640" cy="561372"/>
              <a:chOff x="11554012" y="6248400"/>
              <a:chExt cx="167640" cy="506730"/>
            </a:xfrm>
          </p:grpSpPr>
          <p:sp>
            <p:nvSpPr>
              <p:cNvPr id="58" name="等腰三角形 57">
                <a:extLst>
                  <a:ext uri="{FF2B5EF4-FFF2-40B4-BE49-F238E27FC236}">
                    <a16:creationId xmlns:a16="http://schemas.microsoft.com/office/drawing/2014/main" id="{082B306C-8EFD-EEE1-7061-6532E2C19589}"/>
                  </a:ext>
                </a:extLst>
              </p:cNvPr>
              <p:cNvSpPr/>
              <p:nvPr/>
            </p:nvSpPr>
            <p:spPr>
              <a:xfrm flipV="1">
                <a:off x="11554012" y="6248400"/>
                <a:ext cx="167640" cy="60960"/>
              </a:xfrm>
              <a:prstGeom prst="triangle">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等腰三角形 58">
                <a:extLst>
                  <a:ext uri="{FF2B5EF4-FFF2-40B4-BE49-F238E27FC236}">
                    <a16:creationId xmlns:a16="http://schemas.microsoft.com/office/drawing/2014/main" id="{4175F223-DF49-3985-E7C5-22ED3573D2D4}"/>
                  </a:ext>
                </a:extLst>
              </p:cNvPr>
              <p:cNvSpPr/>
              <p:nvPr/>
            </p:nvSpPr>
            <p:spPr>
              <a:xfrm>
                <a:off x="11554012" y="6694170"/>
                <a:ext cx="167640" cy="60960"/>
              </a:xfrm>
              <a:prstGeom prst="triangle">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pic>
        <p:nvPicPr>
          <p:cNvPr id="4" name="图片 3">
            <a:extLst>
              <a:ext uri="{FF2B5EF4-FFF2-40B4-BE49-F238E27FC236}">
                <a16:creationId xmlns:a16="http://schemas.microsoft.com/office/drawing/2014/main" id="{369855B8-332C-2D5D-6907-B644B720678C}"/>
              </a:ext>
            </a:extLst>
          </p:cNvPr>
          <p:cNvPicPr>
            <a:picLocks noChangeAspect="1"/>
          </p:cNvPicPr>
          <p:nvPr/>
        </p:nvPicPr>
        <p:blipFill>
          <a:blip r:embed="rId11"/>
          <a:srcRect l="10414" t="12023" r="7607" b="12700"/>
          <a:stretch>
            <a:fillRect/>
          </a:stretch>
        </p:blipFill>
        <p:spPr>
          <a:xfrm>
            <a:off x="1723672" y="2970782"/>
            <a:ext cx="1779851" cy="530627"/>
          </a:xfrm>
          <a:prstGeom prst="rect">
            <a:avLst/>
          </a:prstGeom>
        </p:spPr>
      </p:pic>
      <p:sp>
        <p:nvSpPr>
          <p:cNvPr id="9" name="文本框 8">
            <a:extLst>
              <a:ext uri="{FF2B5EF4-FFF2-40B4-BE49-F238E27FC236}">
                <a16:creationId xmlns:a16="http://schemas.microsoft.com/office/drawing/2014/main" id="{5F627907-B84D-2D0E-5721-D5D4FB4DA02F}"/>
              </a:ext>
            </a:extLst>
          </p:cNvPr>
          <p:cNvSpPr txBox="1"/>
          <p:nvPr/>
        </p:nvSpPr>
        <p:spPr>
          <a:xfrm>
            <a:off x="621453" y="3572181"/>
            <a:ext cx="4160520" cy="923330"/>
          </a:xfrm>
          <a:prstGeom prst="rect">
            <a:avLst/>
          </a:prstGeom>
          <a:noFill/>
        </p:spPr>
        <p:txBody>
          <a:bodyPr wrap="square">
            <a:spAutoFit/>
          </a:bodyPr>
          <a:lstStyle/>
          <a:p>
            <a:pPr algn="just">
              <a:buNone/>
            </a:pPr>
            <a:r>
              <a:rPr lang="zh-CN" altLang="zh-CN" dirty="0"/>
              <a:t>其中，</a:t>
            </a:r>
            <a:r>
              <a:rPr lang="el-GR" altLang="zh-CN" b="1" i="1" dirty="0">
                <a:solidFill>
                  <a:schemeClr val="accent1"/>
                </a:solidFill>
                <a:latin typeface="Times New Roman" panose="02020603050405020304" pitchFamily="18" charset="0"/>
                <a:cs typeface="Times New Roman" panose="02020603050405020304" pitchFamily="18" charset="0"/>
              </a:rPr>
              <a:t>σ</a:t>
            </a:r>
            <a:r>
              <a:rPr lang="zh-CN" altLang="zh-CN" dirty="0"/>
              <a:t>为100个测点的平均应力，</a:t>
            </a:r>
            <a:r>
              <a:rPr lang="zh-CN" altLang="zh-CN" b="1" dirty="0">
                <a:solidFill>
                  <a:schemeClr val="accent1"/>
                </a:solidFill>
              </a:rPr>
              <a:t>s</a:t>
            </a:r>
            <a:r>
              <a:rPr lang="zh-CN" altLang="zh-CN" dirty="0"/>
              <a:t>为标准差。</a:t>
            </a:r>
            <a:r>
              <a:rPr lang="zh-CN" altLang="zh-CN" b="1" i="1" dirty="0">
                <a:solidFill>
                  <a:schemeClr val="accent1"/>
                </a:solidFill>
              </a:rPr>
              <a:t>CV</a:t>
            </a:r>
            <a:r>
              <a:rPr lang="zh-CN" altLang="zh-CN" b="1" dirty="0"/>
              <a:t>越小，说明各测点相对于平均应力的波动越小，应力分布越均匀。</a:t>
            </a:r>
            <a:endParaRPr lang="zh-CN" altLang="zh-CN" dirty="0"/>
          </a:p>
        </p:txBody>
      </p:sp>
      <p:pic>
        <p:nvPicPr>
          <p:cNvPr id="11" name="图片 10">
            <a:extLst>
              <a:ext uri="{FF2B5EF4-FFF2-40B4-BE49-F238E27FC236}">
                <a16:creationId xmlns:a16="http://schemas.microsoft.com/office/drawing/2014/main" id="{FDD748B6-3C0E-4920-97D5-647496DEF060}"/>
              </a:ext>
            </a:extLst>
          </p:cNvPr>
          <p:cNvPicPr>
            <a:picLocks noChangeAspect="1"/>
          </p:cNvPicPr>
          <p:nvPr/>
        </p:nvPicPr>
        <p:blipFill>
          <a:blip r:embed="rId12"/>
          <a:srcRect l="13760" t="14147" r="9207" b="11993"/>
          <a:stretch>
            <a:fillRect/>
          </a:stretch>
        </p:blipFill>
        <p:spPr>
          <a:xfrm>
            <a:off x="1864995" y="4536151"/>
            <a:ext cx="1446792" cy="666404"/>
          </a:xfrm>
          <a:prstGeom prst="rect">
            <a:avLst/>
          </a:prstGeom>
        </p:spPr>
      </p:pic>
      <p:cxnSp>
        <p:nvCxnSpPr>
          <p:cNvPr id="5" name="直接箭头连接符 4">
            <a:extLst>
              <a:ext uri="{FF2B5EF4-FFF2-40B4-BE49-F238E27FC236}">
                <a16:creationId xmlns:a16="http://schemas.microsoft.com/office/drawing/2014/main" id="{E3319D20-A154-3AFA-19CD-D1B231C2F01A}"/>
              </a:ext>
            </a:extLst>
          </p:cNvPr>
          <p:cNvCxnSpPr>
            <a:stCxn id="43" idx="2"/>
          </p:cNvCxnSpPr>
          <p:nvPr/>
        </p:nvCxnSpPr>
        <p:spPr>
          <a:xfrm>
            <a:off x="6858330" y="3668491"/>
            <a:ext cx="2555409" cy="712440"/>
          </a:xfrm>
          <a:prstGeom prst="straightConnector1">
            <a:avLst/>
          </a:prstGeom>
          <a:ln w="1905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18" name="直接连接符 17">
            <a:extLst>
              <a:ext uri="{FF2B5EF4-FFF2-40B4-BE49-F238E27FC236}">
                <a16:creationId xmlns:a16="http://schemas.microsoft.com/office/drawing/2014/main" id="{77AF423D-35B5-5589-00F7-6A55B6F68A25}"/>
              </a:ext>
            </a:extLst>
          </p:cNvPr>
          <p:cNvCxnSpPr/>
          <p:nvPr/>
        </p:nvCxnSpPr>
        <p:spPr>
          <a:xfrm>
            <a:off x="1456732" y="3693715"/>
            <a:ext cx="75675" cy="0"/>
          </a:xfrm>
          <a:prstGeom prst="line">
            <a:avLst/>
          </a:prstGeom>
          <a:ln w="952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469421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powerpoint template design by DAJU_PPT正版来源小红书大橘PPT微信DAJU_PPT请勿抄袭搬运！盗版必究！-1"/>
          <p:cNvSpPr/>
          <p:nvPr/>
        </p:nvSpPr>
        <p:spPr>
          <a:xfrm>
            <a:off x="0" y="0"/>
            <a:ext cx="12192000" cy="4890304"/>
          </a:xfrm>
          <a:custGeom>
            <a:avLst/>
            <a:gdLst>
              <a:gd name="connsiteX0" fmla="*/ 0 w 12192000"/>
              <a:gd name="connsiteY0" fmla="*/ 0 h 4441426"/>
              <a:gd name="connsiteX1" fmla="*/ 12192000 w 12192000"/>
              <a:gd name="connsiteY1" fmla="*/ 0 h 4441426"/>
              <a:gd name="connsiteX2" fmla="*/ 12192000 w 12192000"/>
              <a:gd name="connsiteY2" fmla="*/ 3166186 h 4441426"/>
              <a:gd name="connsiteX3" fmla="*/ 12085722 w 12192000"/>
              <a:gd name="connsiteY3" fmla="*/ 3224451 h 4441426"/>
              <a:gd name="connsiteX4" fmla="*/ 6096000 w 12192000"/>
              <a:gd name="connsiteY4" fmla="*/ 4441426 h 4441426"/>
              <a:gd name="connsiteX5" fmla="*/ 106278 w 12192000"/>
              <a:gd name="connsiteY5" fmla="*/ 3224451 h 4441426"/>
              <a:gd name="connsiteX6" fmla="*/ 0 w 12192000"/>
              <a:gd name="connsiteY6" fmla="*/ 3166186 h 4441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4441426">
                <a:moveTo>
                  <a:pt x="0" y="0"/>
                </a:moveTo>
                <a:lnTo>
                  <a:pt x="12192000" y="0"/>
                </a:lnTo>
                <a:lnTo>
                  <a:pt x="12192000" y="3166186"/>
                </a:lnTo>
                <a:lnTo>
                  <a:pt x="12085722" y="3224451"/>
                </a:lnTo>
                <a:cubicBezTo>
                  <a:pt x="10662013" y="3967689"/>
                  <a:pt x="8507419" y="4441426"/>
                  <a:pt x="6096000" y="4441426"/>
                </a:cubicBezTo>
                <a:cubicBezTo>
                  <a:pt x="3684581" y="4441426"/>
                  <a:pt x="1529987" y="3967689"/>
                  <a:pt x="106278" y="3224451"/>
                </a:cubicBezTo>
                <a:lnTo>
                  <a:pt x="0" y="3166186"/>
                </a:lnTo>
                <a:close/>
              </a:path>
            </a:pathLst>
          </a:custGeom>
          <a:solidFill>
            <a:schemeClr val="accent2">
              <a:lumMod val="60000"/>
              <a:lumOff val="4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powerpoint template design by DAJU_PPT正版来源小红书大橘PPT微信DAJU_PPT请勿抄袭搬运！盗版必究！-2"/>
          <p:cNvSpPr/>
          <p:nvPr/>
        </p:nvSpPr>
        <p:spPr>
          <a:xfrm>
            <a:off x="0" y="5"/>
            <a:ext cx="12192000" cy="4691057"/>
          </a:xfrm>
          <a:custGeom>
            <a:avLst/>
            <a:gdLst>
              <a:gd name="connsiteX0" fmla="*/ 0 w 12192000"/>
              <a:gd name="connsiteY0" fmla="*/ 0 h 4260468"/>
              <a:gd name="connsiteX1" fmla="*/ 12192000 w 12192000"/>
              <a:gd name="connsiteY1" fmla="*/ 0 h 4260468"/>
              <a:gd name="connsiteX2" fmla="*/ 12192000 w 12192000"/>
              <a:gd name="connsiteY2" fmla="*/ 2985228 h 4260468"/>
              <a:gd name="connsiteX3" fmla="*/ 12085722 w 12192000"/>
              <a:gd name="connsiteY3" fmla="*/ 3043493 h 4260468"/>
              <a:gd name="connsiteX4" fmla="*/ 6096000 w 12192000"/>
              <a:gd name="connsiteY4" fmla="*/ 4260468 h 4260468"/>
              <a:gd name="connsiteX5" fmla="*/ 106278 w 12192000"/>
              <a:gd name="connsiteY5" fmla="*/ 3043493 h 4260468"/>
              <a:gd name="connsiteX6" fmla="*/ 0 w 12192000"/>
              <a:gd name="connsiteY6" fmla="*/ 2985228 h 4260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4260468">
                <a:moveTo>
                  <a:pt x="0" y="0"/>
                </a:moveTo>
                <a:lnTo>
                  <a:pt x="12192000" y="0"/>
                </a:lnTo>
                <a:lnTo>
                  <a:pt x="12192000" y="2985228"/>
                </a:lnTo>
                <a:lnTo>
                  <a:pt x="12085722" y="3043493"/>
                </a:lnTo>
                <a:cubicBezTo>
                  <a:pt x="10662013" y="3786731"/>
                  <a:pt x="8507419" y="4260468"/>
                  <a:pt x="6096000" y="4260468"/>
                </a:cubicBezTo>
                <a:cubicBezTo>
                  <a:pt x="3684581" y="4260468"/>
                  <a:pt x="1529987" y="3786731"/>
                  <a:pt x="106278" y="3043493"/>
                </a:cubicBezTo>
                <a:lnTo>
                  <a:pt x="0" y="2985228"/>
                </a:lnTo>
                <a:close/>
              </a:path>
            </a:pathLst>
          </a:custGeom>
          <a:solidFill>
            <a:srgbClr val="00206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0" name="powerpoint template design by DAJU_PPT正版来源小红书大橘PPT微信DAJU_PPT请勿抄袭搬运！盗版必究！"/>
          <p:cNvSpPr/>
          <p:nvPr/>
        </p:nvSpPr>
        <p:spPr>
          <a:xfrm>
            <a:off x="5472963" y="4333106"/>
            <a:ext cx="1246076" cy="1246076"/>
          </a:xfrm>
          <a:prstGeom prst="ellipse">
            <a:avLst/>
          </a:prstGeom>
          <a:solidFill>
            <a:schemeClr val="bg1"/>
          </a:solidFill>
          <a:ln w="12700" cap="flat" cmpd="sng" algn="ctr">
            <a:noFill/>
            <a:prstDash val="solid"/>
            <a:miter lim="800000"/>
          </a:ln>
          <a:effectLst>
            <a:outerShdw blurRad="101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 name="powerpoint template design by DAJU_PPT正版来源小红书大橘PPT微信DAJU_PPT请勿抄袭搬运！盗版必究！"/>
          <p:cNvSpPr txBox="1"/>
          <p:nvPr/>
        </p:nvSpPr>
        <p:spPr>
          <a:xfrm>
            <a:off x="2663952" y="3205745"/>
            <a:ext cx="6761988" cy="707886"/>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4000" b="1" spc="300" dirty="0">
                <a:solidFill>
                  <a:schemeClr val="bg1"/>
                </a:solidFill>
                <a:latin typeface="+mj-ea"/>
                <a:ea typeface="+mj-ea"/>
                <a:cs typeface="阿里巴巴普惠体 R" panose="00020600040101010101" pitchFamily="18" charset="-122"/>
                <a:sym typeface="+mn-lt"/>
              </a:rPr>
              <a:t>含冰层几何特征影响规律</a:t>
            </a:r>
          </a:p>
        </p:txBody>
      </p:sp>
      <p:sp>
        <p:nvSpPr>
          <p:cNvPr id="7" name="powerpoint template design by DAJU_PPT正版来源小红书大橘PPT微信DAJU_PPT请勿抄袭搬运！盗版必究！"/>
          <p:cNvSpPr/>
          <p:nvPr/>
        </p:nvSpPr>
        <p:spPr>
          <a:xfrm>
            <a:off x="4966527" y="1180694"/>
            <a:ext cx="2258952" cy="2215991"/>
          </a:xfrm>
          <a:prstGeom prst="rect">
            <a:avLst/>
          </a:prstGeom>
          <a:effectLst>
            <a:outerShdw blurRad="50800" dist="38100" dir="2700000" algn="tl" rotWithShape="0">
              <a:prstClr val="black">
                <a:alpha val="20000"/>
              </a:prstClr>
            </a:outerShdw>
          </a:effectLst>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3800" dirty="0">
                <a:solidFill>
                  <a:schemeClr val="bg1"/>
                </a:solidFill>
                <a:latin typeface="+mj-ea"/>
                <a:ea typeface="+mj-ea"/>
                <a:cs typeface="阿里巴巴普惠体 R" panose="00020600040101010101" pitchFamily="18" charset="-122"/>
                <a:sym typeface="+mn-lt"/>
              </a:rPr>
              <a:t>03</a:t>
            </a:r>
            <a:endParaRPr lang="zh-CN" altLang="en-US" sz="7200" dirty="0">
              <a:solidFill>
                <a:schemeClr val="bg1"/>
              </a:solidFill>
              <a:latin typeface="+mj-ea"/>
              <a:ea typeface="+mj-ea"/>
              <a:cs typeface="阿里巴巴普惠体 R" panose="00020600040101010101" pitchFamily="18" charset="-122"/>
              <a:sym typeface="+mn-lt"/>
            </a:endParaRPr>
          </a:p>
        </p:txBody>
      </p:sp>
      <p:pic>
        <p:nvPicPr>
          <p:cNvPr id="2" name="Picture 2"/>
          <p:cNvPicPr/>
          <p:nvPr/>
        </p:nvPicPr>
        <p:blipFill rotWithShape="1">
          <a:blip r:embed="rId3"/>
          <a:srcRect l="4630" t="32951" r="70486" b="32626"/>
          <a:stretch>
            <a:fillRect/>
          </a:stretch>
        </p:blipFill>
        <p:spPr>
          <a:xfrm>
            <a:off x="5551171" y="4411319"/>
            <a:ext cx="1089660" cy="1089659"/>
          </a:xfrm>
          <a:prstGeom prst="rect">
            <a:avLst/>
          </a:prstGeom>
        </p:spPr>
      </p:pic>
      <p:grpSp>
        <p:nvGrpSpPr>
          <p:cNvPr id="4" name="组合 3">
            <a:extLst>
              <a:ext uri="{FF2B5EF4-FFF2-40B4-BE49-F238E27FC236}">
                <a16:creationId xmlns:a16="http://schemas.microsoft.com/office/drawing/2014/main" id="{91902D26-CAEB-4620-7558-D270372BB9FE}"/>
              </a:ext>
            </a:extLst>
          </p:cNvPr>
          <p:cNvGrpSpPr/>
          <p:nvPr/>
        </p:nvGrpSpPr>
        <p:grpSpPr>
          <a:xfrm>
            <a:off x="-1" y="6296628"/>
            <a:ext cx="12191997" cy="561373"/>
            <a:chOff x="-1" y="6296628"/>
            <a:chExt cx="12191997" cy="561373"/>
          </a:xfrm>
        </p:grpSpPr>
        <p:sp>
          <p:nvSpPr>
            <p:cNvPr id="6" name="矩形 5">
              <a:extLst>
                <a:ext uri="{FF2B5EF4-FFF2-40B4-BE49-F238E27FC236}">
                  <a16:creationId xmlns:a16="http://schemas.microsoft.com/office/drawing/2014/main" id="{38621984-30AE-CF98-65FD-7BC2D6ED4233}"/>
                </a:ext>
              </a:extLst>
            </p:cNvPr>
            <p:cNvSpPr/>
            <p:nvPr/>
          </p:nvSpPr>
          <p:spPr>
            <a:xfrm>
              <a:off x="-1" y="6296628"/>
              <a:ext cx="12191997" cy="56137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8" name="文本框 7">
              <a:hlinkClick r:id="rId4" action="ppaction://hlinksldjump"/>
              <a:extLst>
                <a:ext uri="{FF2B5EF4-FFF2-40B4-BE49-F238E27FC236}">
                  <a16:creationId xmlns:a16="http://schemas.microsoft.com/office/drawing/2014/main" id="{11A0F585-C6B6-7BFC-AEE7-D716A0ADE45F}"/>
                </a:ext>
              </a:extLst>
            </p:cNvPr>
            <p:cNvSpPr txBox="1"/>
            <p:nvPr/>
          </p:nvSpPr>
          <p:spPr>
            <a:xfrm>
              <a:off x="300832" y="6389371"/>
              <a:ext cx="1980000" cy="375888"/>
            </a:xfrm>
            <a:prstGeom prst="rect">
              <a:avLst/>
            </a:prstGeom>
            <a:solidFill>
              <a:schemeClr val="bg1">
                <a:lumMod val="95000"/>
              </a:schemeClr>
            </a:solidFill>
          </p:spPr>
          <p:txBody>
            <a:bodyPr wrap="none" rtlCol="0" anchor="ctr" anchorCtr="1">
              <a:noAutofit/>
            </a:bodyPr>
            <a:lstStyle>
              <a:defPPr>
                <a:defRPr lang="zh-CN"/>
              </a:defPPr>
              <a:lvl1pPr marR="0" lvl="0" indent="0" fontAlgn="auto">
                <a:lnSpc>
                  <a:spcPct val="100000"/>
                </a:lnSpc>
                <a:spcBef>
                  <a:spcPts val="0"/>
                </a:spcBef>
                <a:spcAft>
                  <a:spcPts val="0"/>
                </a:spcAft>
                <a:buClrTx/>
                <a:buSzTx/>
                <a:buFontTx/>
                <a:buNone/>
                <a:defRPr kumimoji="0" sz="1600" b="0" i="0" u="none" strike="noStrike" cap="none" spc="0" normalizeH="0" baseline="0">
                  <a:ln>
                    <a:noFill/>
                  </a:ln>
                  <a:solidFill>
                    <a:srgbClr val="FFFFFF">
                      <a:lumMod val="50000"/>
                    </a:srgbClr>
                  </a:solidFill>
                  <a:effectLst/>
                  <a:uLnTx/>
                  <a:uFillTx/>
                  <a:latin typeface="微软雅黑" panose="020B0503020204020204" pitchFamily="34" charset="-122"/>
                  <a:ea typeface="微软雅黑" panose="020B0503020204020204" pitchFamily="34" charset="-122"/>
                </a:defRPr>
              </a:lvl1pPr>
            </a:lstStyle>
            <a:p>
              <a:r>
                <a:rPr lang="zh-CN" altLang="en-US" sz="1400" dirty="0">
                  <a:solidFill>
                    <a:srgbClr val="949494"/>
                  </a:solidFill>
                </a:rPr>
                <a:t>研究背景与意义</a:t>
              </a:r>
            </a:p>
          </p:txBody>
        </p:sp>
        <p:sp>
          <p:nvSpPr>
            <p:cNvPr id="17" name="文本框 16">
              <a:hlinkClick r:id="rId5" action="ppaction://hlinksldjump"/>
              <a:extLst>
                <a:ext uri="{FF2B5EF4-FFF2-40B4-BE49-F238E27FC236}">
                  <a16:creationId xmlns:a16="http://schemas.microsoft.com/office/drawing/2014/main" id="{66BCA011-F7E9-BFDE-5345-309E620AEF15}"/>
                </a:ext>
              </a:extLst>
            </p:cNvPr>
            <p:cNvSpPr txBox="1"/>
            <p:nvPr/>
          </p:nvSpPr>
          <p:spPr>
            <a:xfrm>
              <a:off x="3122776" y="6389371"/>
              <a:ext cx="1980000" cy="375888"/>
            </a:xfrm>
            <a:prstGeom prst="rect">
              <a:avLst/>
            </a:prstGeom>
            <a:solidFill>
              <a:schemeClr val="bg1">
                <a:lumMod val="95000"/>
              </a:schemeClr>
            </a:solidFill>
          </p:spPr>
          <p:txBody>
            <a:bodyPr wrap="none" rtlCol="0" anchor="ctr" anchorCtr="1">
              <a:noAutofit/>
            </a:bodyPr>
            <a:lstStyle/>
            <a:p>
              <a:pPr algn="l" defTabSz="914400">
                <a:defRPr/>
              </a:pPr>
              <a:r>
                <a:rPr lang="en-US" altLang="zh-CN" sz="1400" dirty="0">
                  <a:solidFill>
                    <a:srgbClr val="949494"/>
                  </a:solidFill>
                  <a:latin typeface="微软雅黑" panose="020B0503020204020204" pitchFamily="34" charset="-122"/>
                  <a:ea typeface="微软雅黑" panose="020B0503020204020204" pitchFamily="34" charset="-122"/>
                </a:rPr>
                <a:t>COMSOL</a:t>
              </a:r>
              <a:r>
                <a:rPr lang="zh-CN" altLang="en-US" sz="1400" dirty="0">
                  <a:solidFill>
                    <a:srgbClr val="949494"/>
                  </a:solidFill>
                  <a:latin typeface="微软雅黑" panose="020B0503020204020204" pitchFamily="34" charset="-122"/>
                  <a:ea typeface="微软雅黑" panose="020B0503020204020204" pitchFamily="34" charset="-122"/>
                </a:rPr>
                <a:t>数值模拟与工况设计</a:t>
              </a:r>
            </a:p>
          </p:txBody>
        </p:sp>
        <p:sp>
          <p:nvSpPr>
            <p:cNvPr id="26" name="文本框 25">
              <a:hlinkClick r:id="rId6" action="ppaction://hlinksldjump"/>
              <a:extLst>
                <a:ext uri="{FF2B5EF4-FFF2-40B4-BE49-F238E27FC236}">
                  <a16:creationId xmlns:a16="http://schemas.microsoft.com/office/drawing/2014/main" id="{E89F80E2-2747-164F-CCFA-BF234B788311}"/>
                </a:ext>
              </a:extLst>
            </p:cNvPr>
            <p:cNvSpPr txBox="1"/>
            <p:nvPr/>
          </p:nvSpPr>
          <p:spPr>
            <a:xfrm>
              <a:off x="6537509" y="6389371"/>
              <a:ext cx="1980000" cy="375888"/>
            </a:xfrm>
            <a:prstGeom prst="rect">
              <a:avLst/>
            </a:prstGeom>
            <a:solidFill>
              <a:schemeClr val="bg1">
                <a:lumMod val="95000"/>
              </a:schemeClr>
            </a:solidFill>
          </p:spPr>
          <p:txBody>
            <a:bodyPr wrap="none" rtlCol="0" anchor="ctr" anchorCtr="1">
              <a:noAutofit/>
            </a:bodyPr>
            <a:lstStyle/>
            <a:p>
              <a:pPr algn="l" defTabSz="914400">
                <a:defRPr/>
              </a:pPr>
              <a:r>
                <a:rPr lang="zh-CN" altLang="en-US" sz="1400" b="1" dirty="0">
                  <a:solidFill>
                    <a:srgbClr val="002060"/>
                  </a:solidFill>
                  <a:latin typeface="微软雅黑" panose="020B0503020204020204" pitchFamily="34" charset="-122"/>
                  <a:ea typeface="微软雅黑" panose="020B0503020204020204" pitchFamily="34" charset="-122"/>
                </a:rPr>
                <a:t>含冰层几何特征影响规律</a:t>
              </a:r>
            </a:p>
          </p:txBody>
        </p:sp>
        <p:sp>
          <p:nvSpPr>
            <p:cNvPr id="27" name="文本框 26">
              <a:hlinkClick r:id="rId7" action="ppaction://hlinksldjump"/>
              <a:extLst>
                <a:ext uri="{FF2B5EF4-FFF2-40B4-BE49-F238E27FC236}">
                  <a16:creationId xmlns:a16="http://schemas.microsoft.com/office/drawing/2014/main" id="{A1E3A670-606A-7824-9388-184FA2BD160E}"/>
                </a:ext>
              </a:extLst>
            </p:cNvPr>
            <p:cNvSpPr txBox="1"/>
            <p:nvPr/>
          </p:nvSpPr>
          <p:spPr>
            <a:xfrm>
              <a:off x="9696761" y="6389371"/>
              <a:ext cx="1980000" cy="375888"/>
            </a:xfrm>
            <a:prstGeom prst="rect">
              <a:avLst/>
            </a:prstGeom>
            <a:solidFill>
              <a:schemeClr val="bg1">
                <a:lumMod val="95000"/>
              </a:schemeClr>
            </a:solidFill>
          </p:spPr>
          <p:txBody>
            <a:bodyPr wrap="none" rtlCol="0" anchor="ctr" anchorCtr="1">
              <a:noAutofit/>
            </a:bodyPr>
            <a:lstStyle/>
            <a:p>
              <a:pPr defTabSz="914400">
                <a:defRPr/>
              </a:pPr>
              <a:r>
                <a:rPr lang="zh-CN" altLang="en-US" sz="1400" dirty="0">
                  <a:solidFill>
                    <a:srgbClr val="FFFFFF">
                      <a:lumMod val="50000"/>
                    </a:srgbClr>
                  </a:solidFill>
                  <a:latin typeface="微软雅黑" panose="020B0503020204020204" pitchFamily="34" charset="-122"/>
                  <a:ea typeface="微软雅黑" panose="020B0503020204020204" pitchFamily="34" charset="-122"/>
                </a:rPr>
                <a:t>研究总结与展望</a:t>
              </a:r>
            </a:p>
          </p:txBody>
        </p:sp>
        <p:cxnSp>
          <p:nvCxnSpPr>
            <p:cNvPr id="28" name="直接连接符 27">
              <a:extLst>
                <a:ext uri="{FF2B5EF4-FFF2-40B4-BE49-F238E27FC236}">
                  <a16:creationId xmlns:a16="http://schemas.microsoft.com/office/drawing/2014/main" id="{74BCB5CB-8696-EE46-B64F-59CD2A118562}"/>
                </a:ext>
              </a:extLst>
            </p:cNvPr>
            <p:cNvCxnSpPr/>
            <p:nvPr/>
          </p:nvCxnSpPr>
          <p:spPr>
            <a:xfrm>
              <a:off x="2336045" y="6415273"/>
              <a:ext cx="0" cy="32409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a:extLst>
                <a:ext uri="{FF2B5EF4-FFF2-40B4-BE49-F238E27FC236}">
                  <a16:creationId xmlns:a16="http://schemas.microsoft.com/office/drawing/2014/main" id="{91E45EBB-89A6-D7F6-DA61-217C123E4191}"/>
                </a:ext>
              </a:extLst>
            </p:cNvPr>
            <p:cNvCxnSpPr/>
            <p:nvPr/>
          </p:nvCxnSpPr>
          <p:spPr>
            <a:xfrm>
              <a:off x="5845367" y="6415273"/>
              <a:ext cx="0" cy="32409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0" name="直接连接符 29">
              <a:extLst>
                <a:ext uri="{FF2B5EF4-FFF2-40B4-BE49-F238E27FC236}">
                  <a16:creationId xmlns:a16="http://schemas.microsoft.com/office/drawing/2014/main" id="{10F86F7B-B080-7D2A-FB98-C546F826986A}"/>
                </a:ext>
              </a:extLst>
            </p:cNvPr>
            <p:cNvCxnSpPr/>
            <p:nvPr/>
          </p:nvCxnSpPr>
          <p:spPr>
            <a:xfrm>
              <a:off x="9413739" y="6415273"/>
              <a:ext cx="0" cy="32409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31" name="组合 30">
              <a:extLst>
                <a:ext uri="{FF2B5EF4-FFF2-40B4-BE49-F238E27FC236}">
                  <a16:creationId xmlns:a16="http://schemas.microsoft.com/office/drawing/2014/main" id="{C758185B-9357-6FFE-FF50-B2B85CA656AE}"/>
                </a:ext>
              </a:extLst>
            </p:cNvPr>
            <p:cNvGrpSpPr/>
            <p:nvPr/>
          </p:nvGrpSpPr>
          <p:grpSpPr>
            <a:xfrm>
              <a:off x="7439899" y="6296629"/>
              <a:ext cx="167640" cy="561372"/>
              <a:chOff x="15005872" y="6248400"/>
              <a:chExt cx="167640" cy="506730"/>
            </a:xfrm>
          </p:grpSpPr>
          <p:sp>
            <p:nvSpPr>
              <p:cNvPr id="32" name="等腰三角形 31">
                <a:extLst>
                  <a:ext uri="{FF2B5EF4-FFF2-40B4-BE49-F238E27FC236}">
                    <a16:creationId xmlns:a16="http://schemas.microsoft.com/office/drawing/2014/main" id="{ED72C958-A3DD-796A-D4C0-632AF9094485}"/>
                  </a:ext>
                </a:extLst>
              </p:cNvPr>
              <p:cNvSpPr/>
              <p:nvPr/>
            </p:nvSpPr>
            <p:spPr>
              <a:xfrm flipV="1">
                <a:off x="15005872" y="6248400"/>
                <a:ext cx="167640" cy="60960"/>
              </a:xfrm>
              <a:prstGeom prst="triangle">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等腰三角形 32">
                <a:extLst>
                  <a:ext uri="{FF2B5EF4-FFF2-40B4-BE49-F238E27FC236}">
                    <a16:creationId xmlns:a16="http://schemas.microsoft.com/office/drawing/2014/main" id="{A5148C46-2B68-1D59-2995-9BB48307E480}"/>
                  </a:ext>
                </a:extLst>
              </p:cNvPr>
              <p:cNvSpPr/>
              <p:nvPr/>
            </p:nvSpPr>
            <p:spPr>
              <a:xfrm>
                <a:off x="15005872" y="6694170"/>
                <a:ext cx="167640" cy="60960"/>
              </a:xfrm>
              <a:prstGeom prst="triangle">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werpoint template design by DAJU_PPT正版来源小红书大橘PPT微信DAJU_PPT请勿抄袭搬运！盗版必究！"/>
          <p:cNvSpPr txBox="1"/>
          <p:nvPr/>
        </p:nvSpPr>
        <p:spPr>
          <a:xfrm>
            <a:off x="657372" y="280712"/>
            <a:ext cx="8149744" cy="400110"/>
          </a:xfrm>
          <a:prstGeom prst="rect">
            <a:avLst/>
          </a:prstGeom>
          <a:noFill/>
        </p:spPr>
        <p:txBody>
          <a:bodyPr wrap="square" rtlCol="0">
            <a:spAutoFit/>
          </a:bodyPr>
          <a:lstStyle>
            <a:defPPr>
              <a:defRPr lang="zh-CN"/>
            </a:defPPr>
            <a:lvl1pPr marR="0" lvl="0" indent="0" fontAlgn="auto">
              <a:lnSpc>
                <a:spcPct val="100000"/>
              </a:lnSpc>
              <a:spcBef>
                <a:spcPts val="0"/>
              </a:spcBef>
              <a:spcAft>
                <a:spcPts val="0"/>
              </a:spcAft>
              <a:buClrTx/>
              <a:buSzTx/>
              <a:buFontTx/>
              <a:buNone/>
              <a:defRPr kumimoji="0" sz="2000" b="1" i="0" u="none" strike="noStrike" cap="none" spc="300" normalizeH="0" baseline="0">
                <a:ln>
                  <a:noFill/>
                </a:ln>
                <a:solidFill>
                  <a:schemeClr val="accent1"/>
                </a:solidFill>
                <a:effectLst/>
                <a:uLnTx/>
                <a:uFillTx/>
                <a:latin typeface="微软雅黑" panose="020B0503020204020204" pitchFamily="34" charset="-122"/>
                <a:ea typeface="微软雅黑" panose="020B0503020204020204" pitchFamily="34" charset="-122"/>
              </a:defRPr>
            </a:lvl1pPr>
          </a:lstStyle>
          <a:p>
            <a:r>
              <a:rPr lang="en-US" altLang="zh-CN" dirty="0">
                <a:solidFill>
                  <a:srgbClr val="002060"/>
                </a:solidFill>
              </a:rPr>
              <a:t>COMSOL </a:t>
            </a:r>
            <a:r>
              <a:rPr lang="zh-CN" altLang="en-US" dirty="0">
                <a:solidFill>
                  <a:srgbClr val="002060"/>
                </a:solidFill>
              </a:rPr>
              <a:t>数值模型与工况设计</a:t>
            </a:r>
          </a:p>
        </p:txBody>
      </p:sp>
      <p:cxnSp>
        <p:nvCxnSpPr>
          <p:cNvPr id="5" name="powerpoint template design by DAJU_PPT正版来源小红书大橘PPT微信DAJU_PPT请勿抄袭搬运！盗版必究！"/>
          <p:cNvCxnSpPr/>
          <p:nvPr/>
        </p:nvCxnSpPr>
        <p:spPr>
          <a:xfrm>
            <a:off x="37243" y="770500"/>
            <a:ext cx="12191998"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nvGrpSpPr>
          <p:cNvPr id="7" name="powerpoint template design by DAJU_PPT正版来源小红书大橘PPT微信DAJU_PPT请勿抄袭搬运！盗版必究！"/>
          <p:cNvGrpSpPr/>
          <p:nvPr/>
        </p:nvGrpSpPr>
        <p:grpSpPr>
          <a:xfrm>
            <a:off x="349505" y="102193"/>
            <a:ext cx="307867" cy="599859"/>
            <a:chOff x="349506" y="102193"/>
            <a:chExt cx="307866" cy="599859"/>
          </a:xfrm>
        </p:grpSpPr>
        <p:sp>
          <p:nvSpPr>
            <p:cNvPr id="8" name="powerpoint template design by DAJU_PPT正版来源小红书大橘PPT微信DAJU_PPT请勿抄袭搬运！盗版必究！-1"/>
            <p:cNvSpPr/>
            <p:nvPr/>
          </p:nvSpPr>
          <p:spPr>
            <a:xfrm>
              <a:off x="349506" y="492924"/>
              <a:ext cx="209128" cy="209128"/>
            </a:xfrm>
            <a:prstGeom prst="roundRect">
              <a:avLst>
                <a:gd name="adj" fmla="val 19200"/>
              </a:avLst>
            </a:prstGeom>
            <a:solidFill>
              <a:schemeClr val="accent2">
                <a:alpha val="58000"/>
              </a:schemeClr>
            </a:solidFill>
            <a:ln w="6350" cap="flat" cmpd="sng" algn="ctr">
              <a:solidFill>
                <a:schemeClr val="accent2"/>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powerpoint template design by DAJU_PPT正版来源小红书大橘PPT微信DAJU_PPT请勿抄袭搬运！盗版必究！-2"/>
            <p:cNvSpPr/>
            <p:nvPr/>
          </p:nvSpPr>
          <p:spPr>
            <a:xfrm>
              <a:off x="528549" y="102193"/>
              <a:ext cx="128823" cy="128823"/>
            </a:xfrm>
            <a:prstGeom prst="roundRect">
              <a:avLst>
                <a:gd name="adj" fmla="val 19200"/>
              </a:avLst>
            </a:prstGeom>
            <a:solidFill>
              <a:schemeClr val="accent2">
                <a:alpha val="23000"/>
              </a:schemeClr>
            </a:solidFill>
            <a:ln w="6350" cap="flat" cmpd="sng" algn="ctr">
              <a:solidFill>
                <a:schemeClr val="accent2">
                  <a:alpha val="62000"/>
                </a:schemeClr>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nvGrpSpPr>
          <p:cNvPr id="36" name="组合 35"/>
          <p:cNvGrpSpPr/>
          <p:nvPr/>
        </p:nvGrpSpPr>
        <p:grpSpPr>
          <a:xfrm>
            <a:off x="116064" y="102193"/>
            <a:ext cx="541309" cy="599859"/>
            <a:chOff x="116063" y="102193"/>
            <a:chExt cx="541309" cy="599859"/>
          </a:xfrm>
        </p:grpSpPr>
        <p:sp>
          <p:nvSpPr>
            <p:cNvPr id="37" name="矩形: 圆角 36"/>
            <p:cNvSpPr/>
            <p:nvPr/>
          </p:nvSpPr>
          <p:spPr>
            <a:xfrm>
              <a:off x="349506" y="492924"/>
              <a:ext cx="209128" cy="209128"/>
            </a:xfrm>
            <a:prstGeom prst="roundRect">
              <a:avLst>
                <a:gd name="adj" fmla="val 19200"/>
              </a:avLst>
            </a:prstGeom>
            <a:solidFill>
              <a:schemeClr val="accent2">
                <a:alpha val="58000"/>
              </a:schemeClr>
            </a:solidFill>
            <a:ln w="6350" cap="flat" cmpd="sng" algn="ctr">
              <a:solidFill>
                <a:schemeClr val="accent2"/>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圆角 37"/>
            <p:cNvSpPr/>
            <p:nvPr/>
          </p:nvSpPr>
          <p:spPr>
            <a:xfrm>
              <a:off x="116063" y="204280"/>
              <a:ext cx="338007" cy="338007"/>
            </a:xfrm>
            <a:prstGeom prst="roundRect">
              <a:avLst>
                <a:gd name="adj" fmla="val 19200"/>
              </a:avLst>
            </a:prstGeom>
            <a:solidFill>
              <a:srgbClr val="002060">
                <a:alpha val="70000"/>
              </a:srgbClr>
            </a:solidFill>
            <a:ln w="6350" cap="flat" cmpd="sng" algn="ctr">
              <a:solidFill>
                <a:srgbClr val="002060"/>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圆角 38"/>
            <p:cNvSpPr/>
            <p:nvPr/>
          </p:nvSpPr>
          <p:spPr>
            <a:xfrm>
              <a:off x="528549" y="102193"/>
              <a:ext cx="128823" cy="128823"/>
            </a:xfrm>
            <a:prstGeom prst="roundRect">
              <a:avLst>
                <a:gd name="adj" fmla="val 19200"/>
              </a:avLst>
            </a:prstGeom>
            <a:solidFill>
              <a:schemeClr val="accent2">
                <a:alpha val="23000"/>
              </a:schemeClr>
            </a:solidFill>
            <a:ln w="6350" cap="flat" cmpd="sng" algn="ctr">
              <a:solidFill>
                <a:schemeClr val="accent2">
                  <a:alpha val="62000"/>
                </a:schemeClr>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pic>
        <p:nvPicPr>
          <p:cNvPr id="3" name="Picture 2"/>
          <p:cNvPicPr/>
          <p:nvPr/>
        </p:nvPicPr>
        <p:blipFill rotWithShape="1">
          <a:blip r:embed="rId3"/>
          <a:srcRect t="30509" b="30509"/>
          <a:stretch>
            <a:fillRect/>
          </a:stretch>
        </p:blipFill>
        <p:spPr>
          <a:xfrm>
            <a:off x="10262940" y="22372"/>
            <a:ext cx="1634867" cy="400101"/>
          </a:xfrm>
          <a:prstGeom prst="rect">
            <a:avLst/>
          </a:prstGeom>
        </p:spPr>
      </p:pic>
      <p:pic>
        <p:nvPicPr>
          <p:cNvPr id="6" name="Picture Placeholder 24"/>
          <p:cNvPicPr>
            <a:picLocks noGrp="1" noChangeAspect="1"/>
          </p:cNvPicPr>
          <p:nvPr/>
        </p:nvPicPr>
        <p:blipFill rotWithShape="1">
          <a:blip r:embed="rId4" cstate="print">
            <a:extLst>
              <a:ext uri="{28A0092B-C50C-407E-A947-70E740481C1C}">
                <a14:useLocalDpi xmlns:a14="http://schemas.microsoft.com/office/drawing/2010/main" val="0"/>
              </a:ext>
            </a:extLst>
          </a:blip>
          <a:srcRect l="-5450" t="-91582" r="-7334" b="-89301"/>
          <a:stretch>
            <a:fillRect/>
          </a:stretch>
        </p:blipFill>
        <p:spPr>
          <a:xfrm>
            <a:off x="10262940" y="322788"/>
            <a:ext cx="1966301" cy="447712"/>
          </a:xfrm>
          <a:prstGeom prst="rect">
            <a:avLst/>
          </a:prstGeom>
        </p:spPr>
      </p:pic>
      <p:sp>
        <p:nvSpPr>
          <p:cNvPr id="41" name="文本框 11"/>
          <p:cNvSpPr txBox="1"/>
          <p:nvPr/>
        </p:nvSpPr>
        <p:spPr>
          <a:xfrm>
            <a:off x="300832" y="1187385"/>
            <a:ext cx="4728368" cy="1791965"/>
          </a:xfrm>
          <a:prstGeom prst="rect">
            <a:avLst/>
          </a:prstGeom>
          <a:noFill/>
          <a:ln w="19050">
            <a:solidFill>
              <a:schemeClr val="accent1"/>
            </a:solidFill>
            <a:prstDash val="dash"/>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5000"/>
              </a:lnSpc>
            </a:pPr>
            <a:r>
              <a:rPr lang="zh-CN" altLang="en-US" dirty="0">
                <a:latin typeface="+mn-ea"/>
              </a:rPr>
              <a:t>       含冰层厚度控制应力场的扩展与重分布。</a:t>
            </a:r>
            <a:r>
              <a:rPr lang="zh-CN" altLang="en-US" b="1" dirty="0">
                <a:solidFill>
                  <a:schemeClr val="accent1"/>
                </a:solidFill>
                <a:latin typeface="+mn-ea"/>
              </a:rPr>
              <a:t>随厚度由</a:t>
            </a:r>
            <a:r>
              <a:rPr lang="en-US" altLang="zh-CN" b="1" dirty="0">
                <a:solidFill>
                  <a:schemeClr val="accent1"/>
                </a:solidFill>
                <a:latin typeface="+mn-ea"/>
              </a:rPr>
              <a:t>0.5m</a:t>
            </a:r>
            <a:r>
              <a:rPr lang="zh-CN" altLang="en-US" b="1" dirty="0">
                <a:solidFill>
                  <a:schemeClr val="accent1"/>
                </a:solidFill>
                <a:latin typeface="+mn-ea"/>
              </a:rPr>
              <a:t>增至</a:t>
            </a:r>
            <a:r>
              <a:rPr lang="en-US" altLang="zh-CN" b="1" dirty="0">
                <a:solidFill>
                  <a:schemeClr val="accent1"/>
                </a:solidFill>
                <a:latin typeface="+mn-ea"/>
              </a:rPr>
              <a:t>2.0m</a:t>
            </a:r>
            <a:r>
              <a:rPr lang="zh-CN" altLang="en-US" b="1" dirty="0">
                <a:solidFill>
                  <a:schemeClr val="accent1"/>
                </a:solidFill>
                <a:latin typeface="+mn-ea"/>
              </a:rPr>
              <a:t>，应力分布逐渐均匀</a:t>
            </a:r>
            <a:r>
              <a:rPr lang="zh-CN" altLang="en-US" dirty="0">
                <a:latin typeface="+mn-ea"/>
              </a:rPr>
              <a:t>，</a:t>
            </a:r>
            <a:r>
              <a:rPr lang="en-US" altLang="zh-CN" dirty="0">
                <a:latin typeface="+mn-ea"/>
              </a:rPr>
              <a:t>2.0m</a:t>
            </a:r>
            <a:r>
              <a:rPr lang="zh-CN" altLang="en-US" dirty="0">
                <a:latin typeface="+mn-ea"/>
              </a:rPr>
              <a:t>工况整体离散性和局部集中程度最低；</a:t>
            </a:r>
            <a:r>
              <a:rPr lang="zh-CN" altLang="en-US" b="1" dirty="0">
                <a:solidFill>
                  <a:schemeClr val="accent1"/>
                </a:solidFill>
                <a:latin typeface="+mn-ea"/>
              </a:rPr>
              <a:t>当厚度增至</a:t>
            </a:r>
            <a:r>
              <a:rPr lang="en-US" altLang="zh-CN" b="1" dirty="0">
                <a:solidFill>
                  <a:schemeClr val="accent1"/>
                </a:solidFill>
                <a:latin typeface="+mn-ea"/>
              </a:rPr>
              <a:t>2.5m</a:t>
            </a:r>
            <a:r>
              <a:rPr lang="zh-CN" altLang="en-US" b="1" dirty="0">
                <a:solidFill>
                  <a:schemeClr val="accent1"/>
                </a:solidFill>
                <a:latin typeface="+mn-ea"/>
              </a:rPr>
              <a:t>时，高应力区明显偏移并局部集中，应力非均匀性显著增强</a:t>
            </a:r>
            <a:r>
              <a:rPr lang="zh-CN" altLang="en-US" dirty="0">
                <a:latin typeface="+mn-ea"/>
              </a:rPr>
              <a:t>。 </a:t>
            </a:r>
            <a:endParaRPr lang="zh-CN" altLang="en-US" b="1" dirty="0"/>
          </a:p>
        </p:txBody>
      </p:sp>
      <p:graphicFrame>
        <p:nvGraphicFramePr>
          <p:cNvPr id="50" name="表格 49">
            <a:extLst>
              <a:ext uri="{FF2B5EF4-FFF2-40B4-BE49-F238E27FC236}">
                <a16:creationId xmlns:a16="http://schemas.microsoft.com/office/drawing/2014/main" id="{39932C3F-FF31-434B-2A67-B870E2CA5D04}"/>
              </a:ext>
            </a:extLst>
          </p:cNvPr>
          <p:cNvGraphicFramePr>
            <a:graphicFrameLocks noGrp="1"/>
          </p:cNvGraphicFramePr>
          <p:nvPr>
            <p:extLst>
              <p:ext uri="{D42A27DB-BD31-4B8C-83A1-F6EECF244321}">
                <p14:modId xmlns:p14="http://schemas.microsoft.com/office/powerpoint/2010/main" val="943654955"/>
              </p:ext>
            </p:extLst>
          </p:nvPr>
        </p:nvGraphicFramePr>
        <p:xfrm>
          <a:off x="300831" y="3097995"/>
          <a:ext cx="4728368" cy="2849462"/>
        </p:xfrm>
        <a:graphic>
          <a:graphicData uri="http://schemas.openxmlformats.org/drawingml/2006/table">
            <a:tbl>
              <a:tblPr firstRow="1" firstCol="1" bandRow="1">
                <a:tableStyleId>{5C22544A-7EE6-4342-B048-85BDC9FD1C3A}</a:tableStyleId>
              </a:tblPr>
              <a:tblGrid>
                <a:gridCol w="1329353">
                  <a:extLst>
                    <a:ext uri="{9D8B030D-6E8A-4147-A177-3AD203B41FA5}">
                      <a16:colId xmlns:a16="http://schemas.microsoft.com/office/drawing/2014/main" val="2240708781"/>
                    </a:ext>
                  </a:extLst>
                </a:gridCol>
                <a:gridCol w="1704037">
                  <a:extLst>
                    <a:ext uri="{9D8B030D-6E8A-4147-A177-3AD203B41FA5}">
                      <a16:colId xmlns:a16="http://schemas.microsoft.com/office/drawing/2014/main" val="2831961409"/>
                    </a:ext>
                  </a:extLst>
                </a:gridCol>
                <a:gridCol w="1694978">
                  <a:extLst>
                    <a:ext uri="{9D8B030D-6E8A-4147-A177-3AD203B41FA5}">
                      <a16:colId xmlns:a16="http://schemas.microsoft.com/office/drawing/2014/main" val="1213130042"/>
                    </a:ext>
                  </a:extLst>
                </a:gridCol>
              </a:tblGrid>
              <a:tr h="970138">
                <a:tc>
                  <a:txBody>
                    <a:bodyPr/>
                    <a:lstStyle/>
                    <a:p>
                      <a:pPr algn="ctr">
                        <a:lnSpc>
                          <a:spcPct val="115000"/>
                        </a:lnSpc>
                        <a:spcAft>
                          <a:spcPts val="800"/>
                        </a:spcAft>
                        <a:buNone/>
                      </a:pPr>
                      <a:r>
                        <a:rPr lang="zh-CN" sz="1600" kern="100" dirty="0">
                          <a:effectLst/>
                        </a:rPr>
                        <a:t>单因素组</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tc>
                <a:tc>
                  <a:txBody>
                    <a:bodyPr/>
                    <a:lstStyle/>
                    <a:p>
                      <a:pPr algn="ctr">
                        <a:lnSpc>
                          <a:spcPct val="115000"/>
                        </a:lnSpc>
                        <a:spcAft>
                          <a:spcPts val="800"/>
                        </a:spcAft>
                        <a:buNone/>
                      </a:pPr>
                      <a:r>
                        <a:rPr lang="zh-CN" sz="1600" kern="100" dirty="0">
                          <a:effectLst/>
                        </a:rPr>
                        <a:t>变量名称</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tc>
                <a:tc>
                  <a:txBody>
                    <a:bodyPr/>
                    <a:lstStyle/>
                    <a:p>
                      <a:pPr indent="0" algn="ctr">
                        <a:lnSpc>
                          <a:spcPct val="115000"/>
                        </a:lnSpc>
                        <a:spcAft>
                          <a:spcPts val="800"/>
                        </a:spcAft>
                        <a:buNone/>
                      </a:pPr>
                      <a:r>
                        <a:rPr lang="zh-CN" sz="1600" kern="100" dirty="0">
                          <a:effectLst/>
                        </a:rPr>
                        <a:t>取值水平</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2014530562"/>
                  </a:ext>
                </a:extLst>
              </a:tr>
              <a:tr h="469831">
                <a:tc rowSpan="4">
                  <a:txBody>
                    <a:bodyPr/>
                    <a:lstStyle/>
                    <a:p>
                      <a:pPr algn="ctr">
                        <a:lnSpc>
                          <a:spcPct val="115000"/>
                        </a:lnSpc>
                        <a:spcAft>
                          <a:spcPts val="800"/>
                        </a:spcAft>
                        <a:buNone/>
                      </a:pPr>
                      <a:r>
                        <a:rPr lang="zh-CN" sz="1600" kern="100" dirty="0">
                          <a:effectLst/>
                        </a:rPr>
                        <a:t>厚度组</a:t>
                      </a:r>
                    </a:p>
                  </a:txBody>
                  <a:tcPr marL="68580" marR="68580" marT="0" marB="0" anchor="ctr"/>
                </a:tc>
                <a:tc rowSpan="4">
                  <a:txBody>
                    <a:bodyPr/>
                    <a:lstStyle/>
                    <a:p>
                      <a:pPr algn="ctr">
                        <a:lnSpc>
                          <a:spcPct val="115000"/>
                        </a:lnSpc>
                        <a:spcAft>
                          <a:spcPts val="800"/>
                        </a:spcAft>
                        <a:buNone/>
                      </a:pPr>
                      <a:r>
                        <a:rPr lang="zh-CN" sz="1600" kern="100" dirty="0">
                          <a:effectLst/>
                        </a:rPr>
                        <a:t>夹层厚度</a:t>
                      </a:r>
                      <a:r>
                        <a:rPr lang="en-US" sz="1600" kern="100" dirty="0">
                          <a:effectLst/>
                        </a:rPr>
                        <a:t> T / m</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tc>
                <a:tc>
                  <a:txBody>
                    <a:bodyPr/>
                    <a:lstStyle/>
                    <a:p>
                      <a:pPr algn="ctr">
                        <a:lnSpc>
                          <a:spcPct val="115000"/>
                        </a:lnSpc>
                        <a:spcAft>
                          <a:spcPts val="800"/>
                        </a:spcAft>
                        <a:buNone/>
                      </a:pPr>
                      <a:r>
                        <a:rPr lang="en-US" sz="1600" kern="100" dirty="0">
                          <a:effectLst/>
                        </a:rPr>
                        <a:t>0.5</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602768197"/>
                  </a:ext>
                </a:extLst>
              </a:tr>
              <a:tr h="469831">
                <a:tc vMerge="1">
                  <a:txBody>
                    <a:bodyPr/>
                    <a:lstStyle/>
                    <a:p>
                      <a:endParaRPr/>
                    </a:p>
                  </a:txBody>
                  <a:tcPr marL="68580" marR="68580" marT="0" marB="0" anchor="ctr"/>
                </a:tc>
                <a:tc vMerge="1">
                  <a:txBody>
                    <a:bodyPr/>
                    <a:lstStyle/>
                    <a:p>
                      <a:pPr algn="just">
                        <a:lnSpc>
                          <a:spcPct val="115000"/>
                        </a:lnSpc>
                        <a:spcAft>
                          <a:spcPts val="800"/>
                        </a:spcAft>
                        <a:buNone/>
                      </a:pPr>
                      <a:endParaRPr lang="zh-CN" sz="11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tc>
                <a:tc>
                  <a:txBody>
                    <a:bodyPr/>
                    <a:lstStyle/>
                    <a:p>
                      <a:pPr algn="ctr">
                        <a:lnSpc>
                          <a:spcPct val="115000"/>
                        </a:lnSpc>
                        <a:spcAft>
                          <a:spcPts val="800"/>
                        </a:spcAft>
                        <a:buNone/>
                      </a:pPr>
                      <a:r>
                        <a:rPr lang="en-US" sz="1600" kern="100" dirty="0">
                          <a:effectLst/>
                        </a:rPr>
                        <a:t>1.5</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3120928057"/>
                  </a:ext>
                </a:extLst>
              </a:tr>
              <a:tr h="469831">
                <a:tc vMerge="1">
                  <a:txBody>
                    <a:bodyPr/>
                    <a:lstStyle/>
                    <a:p>
                      <a:endParaRPr/>
                    </a:p>
                  </a:txBody>
                  <a:tcPr marL="68580" marR="68580" marT="0" marB="0" anchor="ctr"/>
                </a:tc>
                <a:tc vMerge="1">
                  <a:txBody>
                    <a:bodyPr/>
                    <a:lstStyle/>
                    <a:p>
                      <a:pPr algn="just">
                        <a:lnSpc>
                          <a:spcPct val="115000"/>
                        </a:lnSpc>
                        <a:spcAft>
                          <a:spcPts val="800"/>
                        </a:spcAft>
                        <a:buNone/>
                      </a:pPr>
                      <a:endParaRPr lang="zh-CN" sz="11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tc>
                <a:tc>
                  <a:txBody>
                    <a:bodyPr/>
                    <a:lstStyle/>
                    <a:p>
                      <a:pPr algn="ctr">
                        <a:lnSpc>
                          <a:spcPct val="115000"/>
                        </a:lnSpc>
                        <a:spcAft>
                          <a:spcPts val="800"/>
                        </a:spcAft>
                        <a:buNone/>
                      </a:pPr>
                      <a:r>
                        <a:rPr lang="en-US" sz="1600" kern="100" dirty="0">
                          <a:effectLst/>
                        </a:rPr>
                        <a:t>2.0</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3631794797"/>
                  </a:ext>
                </a:extLst>
              </a:tr>
              <a:tr h="469831">
                <a:tc vMerge="1">
                  <a:txBody>
                    <a:bodyPr/>
                    <a:lstStyle/>
                    <a:p>
                      <a:pPr algn="ctr">
                        <a:lnSpc>
                          <a:spcPct val="115000"/>
                        </a:lnSpc>
                        <a:spcAft>
                          <a:spcPts val="800"/>
                        </a:spcAft>
                        <a:buNone/>
                      </a:pPr>
                      <a:endParaRPr lang="zh-CN" sz="11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tc>
                <a:tc vMerge="1">
                  <a:txBody>
                    <a:bodyPr/>
                    <a:lstStyle/>
                    <a:p>
                      <a:pPr algn="just">
                        <a:lnSpc>
                          <a:spcPct val="115000"/>
                        </a:lnSpc>
                        <a:spcAft>
                          <a:spcPts val="800"/>
                        </a:spcAft>
                        <a:buNone/>
                      </a:pPr>
                      <a:endParaRPr lang="zh-CN" sz="11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tc>
                <a:tc>
                  <a:txBody>
                    <a:bodyPr/>
                    <a:lstStyle/>
                    <a:p>
                      <a:pPr algn="ctr">
                        <a:lnSpc>
                          <a:spcPct val="115000"/>
                        </a:lnSpc>
                        <a:spcAft>
                          <a:spcPts val="800"/>
                        </a:spcAft>
                        <a:buNone/>
                      </a:pPr>
                      <a:r>
                        <a:rPr lang="en-US" altLang="zh-CN" sz="1600" kern="100" dirty="0">
                          <a:effectLst/>
                        </a:rPr>
                        <a:t>2.5</a:t>
                      </a:r>
                      <a:endParaRPr lang="zh-CN" alt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4250270745"/>
                  </a:ext>
                </a:extLst>
              </a:tr>
            </a:tbl>
          </a:graphicData>
        </a:graphic>
      </p:graphicFrame>
      <p:grpSp>
        <p:nvGrpSpPr>
          <p:cNvPr id="11" name="组合 10">
            <a:extLst>
              <a:ext uri="{FF2B5EF4-FFF2-40B4-BE49-F238E27FC236}">
                <a16:creationId xmlns:a16="http://schemas.microsoft.com/office/drawing/2014/main" id="{BF6C833D-FF59-2E0D-D599-7001B06B5CED}"/>
              </a:ext>
            </a:extLst>
          </p:cNvPr>
          <p:cNvGrpSpPr/>
          <p:nvPr/>
        </p:nvGrpSpPr>
        <p:grpSpPr>
          <a:xfrm>
            <a:off x="-1" y="6296628"/>
            <a:ext cx="12191997" cy="561373"/>
            <a:chOff x="-1" y="6296628"/>
            <a:chExt cx="12191997" cy="561373"/>
          </a:xfrm>
        </p:grpSpPr>
        <p:sp>
          <p:nvSpPr>
            <p:cNvPr id="12" name="矩形 11">
              <a:extLst>
                <a:ext uri="{FF2B5EF4-FFF2-40B4-BE49-F238E27FC236}">
                  <a16:creationId xmlns:a16="http://schemas.microsoft.com/office/drawing/2014/main" id="{E6B2554F-5D6B-4E64-A53C-EB93554F0BC3}"/>
                </a:ext>
              </a:extLst>
            </p:cNvPr>
            <p:cNvSpPr/>
            <p:nvPr/>
          </p:nvSpPr>
          <p:spPr>
            <a:xfrm>
              <a:off x="-1" y="6296628"/>
              <a:ext cx="12191997" cy="56137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13" name="文本框 12">
              <a:hlinkClick r:id="rId5" action="ppaction://hlinksldjump"/>
              <a:extLst>
                <a:ext uri="{FF2B5EF4-FFF2-40B4-BE49-F238E27FC236}">
                  <a16:creationId xmlns:a16="http://schemas.microsoft.com/office/drawing/2014/main" id="{30AF65DE-0814-EDA3-F89E-6C963CDA3B10}"/>
                </a:ext>
              </a:extLst>
            </p:cNvPr>
            <p:cNvSpPr txBox="1"/>
            <p:nvPr/>
          </p:nvSpPr>
          <p:spPr>
            <a:xfrm>
              <a:off x="300832" y="6389371"/>
              <a:ext cx="1980000" cy="375888"/>
            </a:xfrm>
            <a:prstGeom prst="rect">
              <a:avLst/>
            </a:prstGeom>
            <a:solidFill>
              <a:schemeClr val="bg1">
                <a:lumMod val="95000"/>
              </a:schemeClr>
            </a:solidFill>
          </p:spPr>
          <p:txBody>
            <a:bodyPr wrap="none" rtlCol="0" anchor="ctr" anchorCtr="1">
              <a:noAutofit/>
            </a:bodyPr>
            <a:lstStyle>
              <a:defPPr>
                <a:defRPr lang="zh-CN"/>
              </a:defPPr>
              <a:lvl1pPr marR="0" lvl="0" indent="0" fontAlgn="auto">
                <a:lnSpc>
                  <a:spcPct val="100000"/>
                </a:lnSpc>
                <a:spcBef>
                  <a:spcPts val="0"/>
                </a:spcBef>
                <a:spcAft>
                  <a:spcPts val="0"/>
                </a:spcAft>
                <a:buClrTx/>
                <a:buSzTx/>
                <a:buFontTx/>
                <a:buNone/>
                <a:defRPr kumimoji="0" sz="1600" b="0" i="0" u="none" strike="noStrike" cap="none" spc="0" normalizeH="0" baseline="0">
                  <a:ln>
                    <a:noFill/>
                  </a:ln>
                  <a:solidFill>
                    <a:srgbClr val="FFFFFF">
                      <a:lumMod val="50000"/>
                    </a:srgbClr>
                  </a:solidFill>
                  <a:effectLst/>
                  <a:uLnTx/>
                  <a:uFillTx/>
                  <a:latin typeface="微软雅黑" panose="020B0503020204020204" pitchFamily="34" charset="-122"/>
                  <a:ea typeface="微软雅黑" panose="020B0503020204020204" pitchFamily="34" charset="-122"/>
                </a:defRPr>
              </a:lvl1pPr>
            </a:lstStyle>
            <a:p>
              <a:r>
                <a:rPr lang="zh-CN" altLang="en-US" sz="1400" dirty="0">
                  <a:solidFill>
                    <a:srgbClr val="949494"/>
                  </a:solidFill>
                </a:rPr>
                <a:t>研究背景与意义</a:t>
              </a:r>
            </a:p>
          </p:txBody>
        </p:sp>
        <p:sp>
          <p:nvSpPr>
            <p:cNvPr id="14" name="文本框 13">
              <a:hlinkClick r:id="rId6" action="ppaction://hlinksldjump"/>
              <a:extLst>
                <a:ext uri="{FF2B5EF4-FFF2-40B4-BE49-F238E27FC236}">
                  <a16:creationId xmlns:a16="http://schemas.microsoft.com/office/drawing/2014/main" id="{93441C26-CC55-246B-B905-F9684B494AA1}"/>
                </a:ext>
              </a:extLst>
            </p:cNvPr>
            <p:cNvSpPr txBox="1"/>
            <p:nvPr/>
          </p:nvSpPr>
          <p:spPr>
            <a:xfrm>
              <a:off x="3122776" y="6389371"/>
              <a:ext cx="1980000" cy="375888"/>
            </a:xfrm>
            <a:prstGeom prst="rect">
              <a:avLst/>
            </a:prstGeom>
            <a:solidFill>
              <a:schemeClr val="bg1">
                <a:lumMod val="95000"/>
              </a:schemeClr>
            </a:solidFill>
          </p:spPr>
          <p:txBody>
            <a:bodyPr wrap="none" rtlCol="0" anchor="ctr" anchorCtr="1">
              <a:noAutofit/>
            </a:bodyPr>
            <a:lstStyle/>
            <a:p>
              <a:pPr algn="l" defTabSz="914400">
                <a:defRPr/>
              </a:pPr>
              <a:r>
                <a:rPr lang="en-US" altLang="zh-CN" sz="1400" dirty="0">
                  <a:solidFill>
                    <a:srgbClr val="949494"/>
                  </a:solidFill>
                  <a:latin typeface="微软雅黑" panose="020B0503020204020204" pitchFamily="34" charset="-122"/>
                  <a:ea typeface="微软雅黑" panose="020B0503020204020204" pitchFamily="34" charset="-122"/>
                </a:rPr>
                <a:t>COMSOL</a:t>
              </a:r>
              <a:r>
                <a:rPr lang="zh-CN" altLang="en-US" sz="1400" dirty="0">
                  <a:solidFill>
                    <a:srgbClr val="949494"/>
                  </a:solidFill>
                  <a:latin typeface="微软雅黑" panose="020B0503020204020204" pitchFamily="34" charset="-122"/>
                  <a:ea typeface="微软雅黑" panose="020B0503020204020204" pitchFamily="34" charset="-122"/>
                </a:rPr>
                <a:t>数值模拟与工况设计</a:t>
              </a:r>
            </a:p>
          </p:txBody>
        </p:sp>
        <p:sp>
          <p:nvSpPr>
            <p:cNvPr id="15" name="文本框 14">
              <a:hlinkClick r:id="rId7" action="ppaction://hlinksldjump"/>
              <a:extLst>
                <a:ext uri="{FF2B5EF4-FFF2-40B4-BE49-F238E27FC236}">
                  <a16:creationId xmlns:a16="http://schemas.microsoft.com/office/drawing/2014/main" id="{35BCC281-E0D1-67E2-848D-7CBDB4F2C0AB}"/>
                </a:ext>
              </a:extLst>
            </p:cNvPr>
            <p:cNvSpPr txBox="1"/>
            <p:nvPr/>
          </p:nvSpPr>
          <p:spPr>
            <a:xfrm>
              <a:off x="6537509" y="6389371"/>
              <a:ext cx="1980000" cy="375888"/>
            </a:xfrm>
            <a:prstGeom prst="rect">
              <a:avLst/>
            </a:prstGeom>
            <a:solidFill>
              <a:schemeClr val="bg1">
                <a:lumMod val="95000"/>
              </a:schemeClr>
            </a:solidFill>
          </p:spPr>
          <p:txBody>
            <a:bodyPr wrap="none" rtlCol="0" anchor="ctr" anchorCtr="1">
              <a:noAutofit/>
            </a:bodyPr>
            <a:lstStyle/>
            <a:p>
              <a:pPr algn="l" defTabSz="914400">
                <a:defRPr/>
              </a:pPr>
              <a:r>
                <a:rPr lang="zh-CN" altLang="en-US" sz="1400" b="1" dirty="0">
                  <a:solidFill>
                    <a:srgbClr val="002060"/>
                  </a:solidFill>
                  <a:latin typeface="微软雅黑" panose="020B0503020204020204" pitchFamily="34" charset="-122"/>
                  <a:ea typeface="微软雅黑" panose="020B0503020204020204" pitchFamily="34" charset="-122"/>
                </a:rPr>
                <a:t>含冰层几何特征影响规律</a:t>
              </a:r>
            </a:p>
          </p:txBody>
        </p:sp>
        <p:sp>
          <p:nvSpPr>
            <p:cNvPr id="16" name="文本框 15">
              <a:hlinkClick r:id="rId8" action="ppaction://hlinksldjump"/>
              <a:extLst>
                <a:ext uri="{FF2B5EF4-FFF2-40B4-BE49-F238E27FC236}">
                  <a16:creationId xmlns:a16="http://schemas.microsoft.com/office/drawing/2014/main" id="{176D282D-DBC5-8107-0C5D-A15A434BAE45}"/>
                </a:ext>
              </a:extLst>
            </p:cNvPr>
            <p:cNvSpPr txBox="1"/>
            <p:nvPr/>
          </p:nvSpPr>
          <p:spPr>
            <a:xfrm>
              <a:off x="9696761" y="6389371"/>
              <a:ext cx="1980000" cy="375888"/>
            </a:xfrm>
            <a:prstGeom prst="rect">
              <a:avLst/>
            </a:prstGeom>
            <a:solidFill>
              <a:schemeClr val="bg1">
                <a:lumMod val="95000"/>
              </a:schemeClr>
            </a:solidFill>
          </p:spPr>
          <p:txBody>
            <a:bodyPr wrap="none" rtlCol="0" anchor="ctr" anchorCtr="1">
              <a:noAutofit/>
            </a:bodyPr>
            <a:lstStyle/>
            <a:p>
              <a:pPr defTabSz="914400">
                <a:defRPr/>
              </a:pPr>
              <a:r>
                <a:rPr lang="zh-CN" altLang="en-US" sz="1400" dirty="0">
                  <a:solidFill>
                    <a:srgbClr val="FFFFFF">
                      <a:lumMod val="50000"/>
                    </a:srgbClr>
                  </a:solidFill>
                  <a:latin typeface="微软雅黑" panose="020B0503020204020204" pitchFamily="34" charset="-122"/>
                  <a:ea typeface="微软雅黑" panose="020B0503020204020204" pitchFamily="34" charset="-122"/>
                </a:rPr>
                <a:t>研究总结与展望</a:t>
              </a:r>
            </a:p>
          </p:txBody>
        </p:sp>
        <p:cxnSp>
          <p:nvCxnSpPr>
            <p:cNvPr id="17" name="直接连接符 16">
              <a:extLst>
                <a:ext uri="{FF2B5EF4-FFF2-40B4-BE49-F238E27FC236}">
                  <a16:creationId xmlns:a16="http://schemas.microsoft.com/office/drawing/2014/main" id="{3BBC9F5A-7F4C-FF43-CEC1-5699AD0696CC}"/>
                </a:ext>
              </a:extLst>
            </p:cNvPr>
            <p:cNvCxnSpPr/>
            <p:nvPr/>
          </p:nvCxnSpPr>
          <p:spPr>
            <a:xfrm>
              <a:off x="2336045" y="6415273"/>
              <a:ext cx="0" cy="32409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a:extLst>
                <a:ext uri="{FF2B5EF4-FFF2-40B4-BE49-F238E27FC236}">
                  <a16:creationId xmlns:a16="http://schemas.microsoft.com/office/drawing/2014/main" id="{4A42F9CD-DED3-7E66-3D9B-1D1C6713DAC2}"/>
                </a:ext>
              </a:extLst>
            </p:cNvPr>
            <p:cNvCxnSpPr/>
            <p:nvPr/>
          </p:nvCxnSpPr>
          <p:spPr>
            <a:xfrm>
              <a:off x="5845367" y="6415273"/>
              <a:ext cx="0" cy="32409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a:extLst>
                <a:ext uri="{FF2B5EF4-FFF2-40B4-BE49-F238E27FC236}">
                  <a16:creationId xmlns:a16="http://schemas.microsoft.com/office/drawing/2014/main" id="{E4FE5CDB-980F-1B8B-1EE7-83BE1EFFE371}"/>
                </a:ext>
              </a:extLst>
            </p:cNvPr>
            <p:cNvCxnSpPr/>
            <p:nvPr/>
          </p:nvCxnSpPr>
          <p:spPr>
            <a:xfrm>
              <a:off x="9413739" y="6415273"/>
              <a:ext cx="0" cy="32409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20" name="组合 19">
              <a:extLst>
                <a:ext uri="{FF2B5EF4-FFF2-40B4-BE49-F238E27FC236}">
                  <a16:creationId xmlns:a16="http://schemas.microsoft.com/office/drawing/2014/main" id="{B3D7834D-B501-8A83-B1E8-E3B53044DE8F}"/>
                </a:ext>
              </a:extLst>
            </p:cNvPr>
            <p:cNvGrpSpPr/>
            <p:nvPr/>
          </p:nvGrpSpPr>
          <p:grpSpPr>
            <a:xfrm>
              <a:off x="7439899" y="6296629"/>
              <a:ext cx="167640" cy="561372"/>
              <a:chOff x="15005872" y="6248400"/>
              <a:chExt cx="167640" cy="506730"/>
            </a:xfrm>
          </p:grpSpPr>
          <p:sp>
            <p:nvSpPr>
              <p:cNvPr id="21" name="等腰三角形 20">
                <a:extLst>
                  <a:ext uri="{FF2B5EF4-FFF2-40B4-BE49-F238E27FC236}">
                    <a16:creationId xmlns:a16="http://schemas.microsoft.com/office/drawing/2014/main" id="{30A313F1-A6A0-CAF6-E3F6-4B4CC61C7AEC}"/>
                  </a:ext>
                </a:extLst>
              </p:cNvPr>
              <p:cNvSpPr/>
              <p:nvPr/>
            </p:nvSpPr>
            <p:spPr>
              <a:xfrm flipV="1">
                <a:off x="15005872" y="6248400"/>
                <a:ext cx="167640" cy="60960"/>
              </a:xfrm>
              <a:prstGeom prst="triangle">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等腰三角形 21">
                <a:extLst>
                  <a:ext uri="{FF2B5EF4-FFF2-40B4-BE49-F238E27FC236}">
                    <a16:creationId xmlns:a16="http://schemas.microsoft.com/office/drawing/2014/main" id="{16C4D8BB-6A86-F425-A3C2-ADEFFD458AD4}"/>
                  </a:ext>
                </a:extLst>
              </p:cNvPr>
              <p:cNvSpPr/>
              <p:nvPr/>
            </p:nvSpPr>
            <p:spPr>
              <a:xfrm>
                <a:off x="15005872" y="6694170"/>
                <a:ext cx="167640" cy="60960"/>
              </a:xfrm>
              <a:prstGeom prst="triangle">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67" name="组合 66">
            <a:extLst>
              <a:ext uri="{FF2B5EF4-FFF2-40B4-BE49-F238E27FC236}">
                <a16:creationId xmlns:a16="http://schemas.microsoft.com/office/drawing/2014/main" id="{04B3698C-DC1A-AA1E-24C4-6157A453F803}"/>
              </a:ext>
            </a:extLst>
          </p:cNvPr>
          <p:cNvGrpSpPr/>
          <p:nvPr/>
        </p:nvGrpSpPr>
        <p:grpSpPr>
          <a:xfrm>
            <a:off x="5271054" y="998677"/>
            <a:ext cx="3126190" cy="2344625"/>
            <a:chOff x="5271054" y="998677"/>
            <a:chExt cx="3126190" cy="2344625"/>
          </a:xfrm>
        </p:grpSpPr>
        <p:pic>
          <p:nvPicPr>
            <p:cNvPr id="2" name="图片 1">
              <a:extLst>
                <a:ext uri="{FF2B5EF4-FFF2-40B4-BE49-F238E27FC236}">
                  <a16:creationId xmlns:a16="http://schemas.microsoft.com/office/drawing/2014/main" id="{4FF161A8-D552-A6A0-CA42-C4BEA90B5AFB}"/>
                </a:ext>
              </a:extLst>
            </p:cNvPr>
            <p:cNvPicPr>
              <a:picLocks noChangeAspect="1"/>
            </p:cNvPicPr>
            <p:nvPr/>
          </p:nvPicPr>
          <p:blipFill>
            <a:blip r:embed="rId9"/>
            <a:srcRect l="14098" t="5986" r="16751" b="4282"/>
            <a:stretch>
              <a:fillRect/>
            </a:stretch>
          </p:blipFill>
          <p:spPr>
            <a:xfrm>
              <a:off x="5271054" y="1219302"/>
              <a:ext cx="2847301" cy="2124000"/>
            </a:xfrm>
            <a:prstGeom prst="rect">
              <a:avLst/>
            </a:prstGeom>
          </p:spPr>
        </p:pic>
        <p:sp>
          <p:nvSpPr>
            <p:cNvPr id="43" name="矩形 42">
              <a:extLst>
                <a:ext uri="{FF2B5EF4-FFF2-40B4-BE49-F238E27FC236}">
                  <a16:creationId xmlns:a16="http://schemas.microsoft.com/office/drawing/2014/main" id="{E937AB8A-7EAA-4985-0FC9-F03ABD8EF32E}"/>
                </a:ext>
              </a:extLst>
            </p:cNvPr>
            <p:cNvSpPr/>
            <p:nvPr/>
          </p:nvSpPr>
          <p:spPr>
            <a:xfrm>
              <a:off x="5610222" y="2394160"/>
              <a:ext cx="685800" cy="3048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dirty="0"/>
                <a:t>0.5</a:t>
              </a:r>
              <a:endParaRPr lang="zh-CN" altLang="en-US" dirty="0"/>
            </a:p>
          </p:txBody>
        </p:sp>
        <p:cxnSp>
          <p:nvCxnSpPr>
            <p:cNvPr id="9" name="直接箭头连接符 8">
              <a:extLst>
                <a:ext uri="{FF2B5EF4-FFF2-40B4-BE49-F238E27FC236}">
                  <a16:creationId xmlns:a16="http://schemas.microsoft.com/office/drawing/2014/main" id="{1F474D28-5981-215F-C7B8-9A39B697D36E}"/>
                </a:ext>
              </a:extLst>
            </p:cNvPr>
            <p:cNvCxnSpPr>
              <a:cxnSpLocks/>
            </p:cNvCxnSpPr>
            <p:nvPr/>
          </p:nvCxnSpPr>
          <p:spPr>
            <a:xfrm>
              <a:off x="6261191" y="2720596"/>
              <a:ext cx="138010" cy="116979"/>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28" name="图片 27">
              <a:extLst>
                <a:ext uri="{FF2B5EF4-FFF2-40B4-BE49-F238E27FC236}">
                  <a16:creationId xmlns:a16="http://schemas.microsoft.com/office/drawing/2014/main" id="{56167307-2A92-99A2-9505-18BEDF76CE15}"/>
                </a:ext>
              </a:extLst>
            </p:cNvPr>
            <p:cNvPicPr>
              <a:picLocks noChangeAspect="1"/>
            </p:cNvPicPr>
            <p:nvPr/>
          </p:nvPicPr>
          <p:blipFill>
            <a:blip r:embed="rId9"/>
            <a:srcRect l="94762" r="-66"/>
            <a:stretch>
              <a:fillRect/>
            </a:stretch>
          </p:blipFill>
          <p:spPr>
            <a:xfrm>
              <a:off x="8181343" y="998677"/>
              <a:ext cx="215901" cy="2340000"/>
            </a:xfrm>
            <a:prstGeom prst="rect">
              <a:avLst/>
            </a:prstGeom>
          </p:spPr>
        </p:pic>
        <p:cxnSp>
          <p:nvCxnSpPr>
            <p:cNvPr id="51" name="直接连接符 50">
              <a:extLst>
                <a:ext uri="{FF2B5EF4-FFF2-40B4-BE49-F238E27FC236}">
                  <a16:creationId xmlns:a16="http://schemas.microsoft.com/office/drawing/2014/main" id="{46BFEA99-D1BB-24AC-F656-B6FF2DAB06E2}"/>
                </a:ext>
              </a:extLst>
            </p:cNvPr>
            <p:cNvCxnSpPr>
              <a:cxnSpLocks/>
            </p:cNvCxnSpPr>
            <p:nvPr/>
          </p:nvCxnSpPr>
          <p:spPr>
            <a:xfrm>
              <a:off x="6454008" y="2842337"/>
              <a:ext cx="1616974" cy="0"/>
            </a:xfrm>
            <a:prstGeom prst="line">
              <a:avLst/>
            </a:prstGeom>
            <a:ln w="12700">
              <a:solidFill>
                <a:srgbClr val="FFFF00"/>
              </a:solidFill>
              <a:prstDash val="dash"/>
            </a:ln>
          </p:spPr>
          <p:style>
            <a:lnRef idx="1">
              <a:schemeClr val="accent1"/>
            </a:lnRef>
            <a:fillRef idx="0">
              <a:schemeClr val="accent1"/>
            </a:fillRef>
            <a:effectRef idx="0">
              <a:schemeClr val="accent1"/>
            </a:effectRef>
            <a:fontRef idx="minor">
              <a:schemeClr val="tx1"/>
            </a:fontRef>
          </p:style>
        </p:cxnSp>
        <p:cxnSp>
          <p:nvCxnSpPr>
            <p:cNvPr id="55" name="直接连接符 54">
              <a:extLst>
                <a:ext uri="{FF2B5EF4-FFF2-40B4-BE49-F238E27FC236}">
                  <a16:creationId xmlns:a16="http://schemas.microsoft.com/office/drawing/2014/main" id="{9E293663-71E4-21B7-3490-75BFDF3A24D2}"/>
                </a:ext>
              </a:extLst>
            </p:cNvPr>
            <p:cNvCxnSpPr>
              <a:cxnSpLocks/>
            </p:cNvCxnSpPr>
            <p:nvPr/>
          </p:nvCxnSpPr>
          <p:spPr>
            <a:xfrm>
              <a:off x="6414982" y="2914650"/>
              <a:ext cx="1656000" cy="0"/>
            </a:xfrm>
            <a:prstGeom prst="line">
              <a:avLst/>
            </a:prstGeom>
            <a:ln w="12700">
              <a:solidFill>
                <a:srgbClr val="FFFF00"/>
              </a:solidFill>
              <a:prstDash val="dash"/>
            </a:ln>
          </p:spPr>
          <p:style>
            <a:lnRef idx="1">
              <a:schemeClr val="accent1"/>
            </a:lnRef>
            <a:fillRef idx="0">
              <a:schemeClr val="accent1"/>
            </a:fillRef>
            <a:effectRef idx="0">
              <a:schemeClr val="accent1"/>
            </a:effectRef>
            <a:fontRef idx="minor">
              <a:schemeClr val="tx1"/>
            </a:fontRef>
          </p:style>
        </p:cxnSp>
      </p:grpSp>
      <p:grpSp>
        <p:nvGrpSpPr>
          <p:cNvPr id="66" name="组合 65">
            <a:extLst>
              <a:ext uri="{FF2B5EF4-FFF2-40B4-BE49-F238E27FC236}">
                <a16:creationId xmlns:a16="http://schemas.microsoft.com/office/drawing/2014/main" id="{5047FAFE-D45E-AE34-E053-4D763823C702}"/>
              </a:ext>
            </a:extLst>
          </p:cNvPr>
          <p:cNvGrpSpPr/>
          <p:nvPr/>
        </p:nvGrpSpPr>
        <p:grpSpPr>
          <a:xfrm>
            <a:off x="5271053" y="3517804"/>
            <a:ext cx="3118949" cy="2340000"/>
            <a:chOff x="5271053" y="3517804"/>
            <a:chExt cx="3118949" cy="2340000"/>
          </a:xfrm>
        </p:grpSpPr>
        <p:pic>
          <p:nvPicPr>
            <p:cNvPr id="40" name="图片 39">
              <a:extLst>
                <a:ext uri="{FF2B5EF4-FFF2-40B4-BE49-F238E27FC236}">
                  <a16:creationId xmlns:a16="http://schemas.microsoft.com/office/drawing/2014/main" id="{0CEF4369-B3CC-B670-5B64-30C35D0FBA8B}"/>
                </a:ext>
              </a:extLst>
            </p:cNvPr>
            <p:cNvPicPr>
              <a:picLocks noChangeAspect="1"/>
            </p:cNvPicPr>
            <p:nvPr/>
          </p:nvPicPr>
          <p:blipFill>
            <a:blip r:embed="rId10"/>
            <a:srcRect l="14910" t="7187" r="17850" b="5093"/>
            <a:stretch>
              <a:fillRect/>
            </a:stretch>
          </p:blipFill>
          <p:spPr>
            <a:xfrm>
              <a:off x="5271053" y="3733804"/>
              <a:ext cx="2832150" cy="2124000"/>
            </a:xfrm>
            <a:prstGeom prst="rect">
              <a:avLst/>
            </a:prstGeom>
          </p:spPr>
        </p:pic>
        <p:sp>
          <p:nvSpPr>
            <p:cNvPr id="48" name="矩形 47">
              <a:extLst>
                <a:ext uri="{FF2B5EF4-FFF2-40B4-BE49-F238E27FC236}">
                  <a16:creationId xmlns:a16="http://schemas.microsoft.com/office/drawing/2014/main" id="{6978237D-0366-1CDA-DA9C-F9544BD8BCB7}"/>
                </a:ext>
              </a:extLst>
            </p:cNvPr>
            <p:cNvSpPr/>
            <p:nvPr/>
          </p:nvSpPr>
          <p:spPr>
            <a:xfrm>
              <a:off x="5614973" y="4779553"/>
              <a:ext cx="685800" cy="3048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dirty="0"/>
                <a:t>2.0</a:t>
              </a:r>
              <a:endParaRPr lang="zh-CN" altLang="en-US" dirty="0"/>
            </a:p>
          </p:txBody>
        </p:sp>
        <p:pic>
          <p:nvPicPr>
            <p:cNvPr id="34" name="图片 33">
              <a:extLst>
                <a:ext uri="{FF2B5EF4-FFF2-40B4-BE49-F238E27FC236}">
                  <a16:creationId xmlns:a16="http://schemas.microsoft.com/office/drawing/2014/main" id="{6885A562-570D-1419-4291-BF058713AC33}"/>
                </a:ext>
              </a:extLst>
            </p:cNvPr>
            <p:cNvPicPr>
              <a:picLocks noChangeAspect="1"/>
            </p:cNvPicPr>
            <p:nvPr/>
          </p:nvPicPr>
          <p:blipFill>
            <a:blip r:embed="rId10"/>
            <a:srcRect l="94837"/>
            <a:stretch>
              <a:fillRect/>
            </a:stretch>
          </p:blipFill>
          <p:spPr>
            <a:xfrm>
              <a:off x="8179863" y="3517804"/>
              <a:ext cx="210139" cy="2340000"/>
            </a:xfrm>
            <a:prstGeom prst="rect">
              <a:avLst/>
            </a:prstGeom>
          </p:spPr>
        </p:pic>
        <p:cxnSp>
          <p:nvCxnSpPr>
            <p:cNvPr id="56" name="直接连接符 55">
              <a:extLst>
                <a:ext uri="{FF2B5EF4-FFF2-40B4-BE49-F238E27FC236}">
                  <a16:creationId xmlns:a16="http://schemas.microsoft.com/office/drawing/2014/main" id="{9D203423-5343-23EC-8AFE-F7E7490F364A}"/>
                </a:ext>
              </a:extLst>
            </p:cNvPr>
            <p:cNvCxnSpPr>
              <a:cxnSpLocks/>
            </p:cNvCxnSpPr>
            <p:nvPr/>
          </p:nvCxnSpPr>
          <p:spPr>
            <a:xfrm>
              <a:off x="6506495" y="5124071"/>
              <a:ext cx="1548000" cy="0"/>
            </a:xfrm>
            <a:prstGeom prst="line">
              <a:avLst/>
            </a:prstGeom>
            <a:ln w="12700">
              <a:solidFill>
                <a:srgbClr val="FFFF00"/>
              </a:solidFill>
              <a:prstDash val="dash"/>
            </a:ln>
          </p:spPr>
          <p:style>
            <a:lnRef idx="1">
              <a:schemeClr val="accent1"/>
            </a:lnRef>
            <a:fillRef idx="0">
              <a:schemeClr val="accent1"/>
            </a:fillRef>
            <a:effectRef idx="0">
              <a:schemeClr val="accent1"/>
            </a:effectRef>
            <a:fontRef idx="minor">
              <a:schemeClr val="tx1"/>
            </a:fontRef>
          </p:style>
        </p:cxnSp>
        <p:cxnSp>
          <p:nvCxnSpPr>
            <p:cNvPr id="57" name="直接连接符 56">
              <a:extLst>
                <a:ext uri="{FF2B5EF4-FFF2-40B4-BE49-F238E27FC236}">
                  <a16:creationId xmlns:a16="http://schemas.microsoft.com/office/drawing/2014/main" id="{20638DC4-5A3E-2599-A9DC-13B986E3C08A}"/>
                </a:ext>
              </a:extLst>
            </p:cNvPr>
            <p:cNvCxnSpPr>
              <a:cxnSpLocks/>
            </p:cNvCxnSpPr>
            <p:nvPr/>
          </p:nvCxnSpPr>
          <p:spPr>
            <a:xfrm>
              <a:off x="6429338" y="5400280"/>
              <a:ext cx="1620000" cy="0"/>
            </a:xfrm>
            <a:prstGeom prst="line">
              <a:avLst/>
            </a:prstGeom>
            <a:ln w="12700">
              <a:solidFill>
                <a:srgbClr val="FFFF00"/>
              </a:solidFill>
              <a:prstDash val="dash"/>
            </a:ln>
          </p:spPr>
          <p:style>
            <a:lnRef idx="1">
              <a:schemeClr val="accent1"/>
            </a:lnRef>
            <a:fillRef idx="0">
              <a:schemeClr val="accent1"/>
            </a:fillRef>
            <a:effectRef idx="0">
              <a:schemeClr val="accent1"/>
            </a:effectRef>
            <a:fontRef idx="minor">
              <a:schemeClr val="tx1"/>
            </a:fontRef>
          </p:style>
        </p:cxnSp>
        <p:cxnSp>
          <p:nvCxnSpPr>
            <p:cNvPr id="58" name="直接箭头连接符 57">
              <a:extLst>
                <a:ext uri="{FF2B5EF4-FFF2-40B4-BE49-F238E27FC236}">
                  <a16:creationId xmlns:a16="http://schemas.microsoft.com/office/drawing/2014/main" id="{7E26FF50-760B-E5D8-64D9-A6297D495836}"/>
                </a:ext>
              </a:extLst>
            </p:cNvPr>
            <p:cNvCxnSpPr>
              <a:cxnSpLocks/>
            </p:cNvCxnSpPr>
            <p:nvPr/>
          </p:nvCxnSpPr>
          <p:spPr>
            <a:xfrm>
              <a:off x="6283416" y="5124071"/>
              <a:ext cx="138010" cy="116979"/>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65" name="组合 64">
            <a:extLst>
              <a:ext uri="{FF2B5EF4-FFF2-40B4-BE49-F238E27FC236}">
                <a16:creationId xmlns:a16="http://schemas.microsoft.com/office/drawing/2014/main" id="{2A538E08-36C0-387D-3DD1-84C3D2BCB10F}"/>
              </a:ext>
            </a:extLst>
          </p:cNvPr>
          <p:cNvGrpSpPr/>
          <p:nvPr/>
        </p:nvGrpSpPr>
        <p:grpSpPr>
          <a:xfrm>
            <a:off x="8622225" y="3517804"/>
            <a:ext cx="3138257" cy="2340000"/>
            <a:chOff x="8507925" y="3519324"/>
            <a:chExt cx="3138257" cy="2340000"/>
          </a:xfrm>
        </p:grpSpPr>
        <p:pic>
          <p:nvPicPr>
            <p:cNvPr id="30" name="图片 29">
              <a:extLst>
                <a:ext uri="{FF2B5EF4-FFF2-40B4-BE49-F238E27FC236}">
                  <a16:creationId xmlns:a16="http://schemas.microsoft.com/office/drawing/2014/main" id="{87D0C5EB-A891-1A41-1F0F-B5EA7554EBC4}"/>
                </a:ext>
              </a:extLst>
            </p:cNvPr>
            <p:cNvPicPr>
              <a:picLocks noChangeAspect="1"/>
            </p:cNvPicPr>
            <p:nvPr/>
          </p:nvPicPr>
          <p:blipFill>
            <a:blip r:embed="rId11"/>
            <a:srcRect l="13858" t="5463" r="16359" b="4093"/>
            <a:stretch>
              <a:fillRect/>
            </a:stretch>
          </p:blipFill>
          <p:spPr>
            <a:xfrm>
              <a:off x="8507925" y="3733804"/>
              <a:ext cx="2813741" cy="2124000"/>
            </a:xfrm>
            <a:prstGeom prst="rect">
              <a:avLst/>
            </a:prstGeom>
          </p:spPr>
        </p:pic>
        <p:sp>
          <p:nvSpPr>
            <p:cNvPr id="46" name="矩形 45">
              <a:extLst>
                <a:ext uri="{FF2B5EF4-FFF2-40B4-BE49-F238E27FC236}">
                  <a16:creationId xmlns:a16="http://schemas.microsoft.com/office/drawing/2014/main" id="{313E2E32-117D-6E83-55E4-8A8FF8058DF9}"/>
                </a:ext>
              </a:extLst>
            </p:cNvPr>
            <p:cNvSpPr/>
            <p:nvPr/>
          </p:nvSpPr>
          <p:spPr>
            <a:xfrm>
              <a:off x="8812965" y="4868453"/>
              <a:ext cx="685800" cy="3048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dirty="0"/>
                <a:t>2.5</a:t>
              </a:r>
              <a:endParaRPr lang="zh-CN" altLang="en-US" dirty="0"/>
            </a:p>
          </p:txBody>
        </p:sp>
        <p:pic>
          <p:nvPicPr>
            <p:cNvPr id="29" name="图片 28">
              <a:extLst>
                <a:ext uri="{FF2B5EF4-FFF2-40B4-BE49-F238E27FC236}">
                  <a16:creationId xmlns:a16="http://schemas.microsoft.com/office/drawing/2014/main" id="{C7EFA34E-F27F-3DEF-2521-4F1A01334BA7}"/>
                </a:ext>
              </a:extLst>
            </p:cNvPr>
            <p:cNvPicPr>
              <a:picLocks noChangeAspect="1"/>
            </p:cNvPicPr>
            <p:nvPr/>
          </p:nvPicPr>
          <p:blipFill>
            <a:blip r:embed="rId11"/>
            <a:srcRect l="94925"/>
            <a:stretch>
              <a:fillRect/>
            </a:stretch>
          </p:blipFill>
          <p:spPr>
            <a:xfrm>
              <a:off x="11439589" y="3519324"/>
              <a:ext cx="206593" cy="2340000"/>
            </a:xfrm>
            <a:prstGeom prst="rect">
              <a:avLst/>
            </a:prstGeom>
          </p:spPr>
        </p:pic>
        <p:cxnSp>
          <p:nvCxnSpPr>
            <p:cNvPr id="59" name="直接连接符 58">
              <a:extLst>
                <a:ext uri="{FF2B5EF4-FFF2-40B4-BE49-F238E27FC236}">
                  <a16:creationId xmlns:a16="http://schemas.microsoft.com/office/drawing/2014/main" id="{7593FA11-99B0-F3F4-F14C-0A0B7536CBBA}"/>
                </a:ext>
              </a:extLst>
            </p:cNvPr>
            <p:cNvCxnSpPr>
              <a:cxnSpLocks/>
            </p:cNvCxnSpPr>
            <p:nvPr/>
          </p:nvCxnSpPr>
          <p:spPr>
            <a:xfrm>
              <a:off x="9763792" y="5084353"/>
              <a:ext cx="1512000" cy="0"/>
            </a:xfrm>
            <a:prstGeom prst="line">
              <a:avLst/>
            </a:prstGeom>
            <a:ln w="12700">
              <a:solidFill>
                <a:srgbClr val="FFFF00"/>
              </a:solidFill>
              <a:prstDash val="dash"/>
            </a:ln>
          </p:spPr>
          <p:style>
            <a:lnRef idx="1">
              <a:schemeClr val="accent1"/>
            </a:lnRef>
            <a:fillRef idx="0">
              <a:schemeClr val="accent1"/>
            </a:fillRef>
            <a:effectRef idx="0">
              <a:schemeClr val="accent1"/>
            </a:effectRef>
            <a:fontRef idx="minor">
              <a:schemeClr val="tx1"/>
            </a:fontRef>
          </p:style>
        </p:cxnSp>
        <p:cxnSp>
          <p:nvCxnSpPr>
            <p:cNvPr id="60" name="直接连接符 59">
              <a:extLst>
                <a:ext uri="{FF2B5EF4-FFF2-40B4-BE49-F238E27FC236}">
                  <a16:creationId xmlns:a16="http://schemas.microsoft.com/office/drawing/2014/main" id="{EC94592A-3172-55EB-CB98-6F8BF711A928}"/>
                </a:ext>
              </a:extLst>
            </p:cNvPr>
            <p:cNvCxnSpPr>
              <a:cxnSpLocks/>
            </p:cNvCxnSpPr>
            <p:nvPr/>
          </p:nvCxnSpPr>
          <p:spPr>
            <a:xfrm>
              <a:off x="9630649" y="5427268"/>
              <a:ext cx="1656000" cy="0"/>
            </a:xfrm>
            <a:prstGeom prst="line">
              <a:avLst/>
            </a:prstGeom>
            <a:ln w="12700">
              <a:solidFill>
                <a:srgbClr val="FFFF00"/>
              </a:solidFill>
              <a:prstDash val="dash"/>
            </a:ln>
          </p:spPr>
          <p:style>
            <a:lnRef idx="1">
              <a:schemeClr val="accent1"/>
            </a:lnRef>
            <a:fillRef idx="0">
              <a:schemeClr val="accent1"/>
            </a:fillRef>
            <a:effectRef idx="0">
              <a:schemeClr val="accent1"/>
            </a:effectRef>
            <a:fontRef idx="minor">
              <a:schemeClr val="tx1"/>
            </a:fontRef>
          </p:style>
        </p:cxnSp>
        <p:cxnSp>
          <p:nvCxnSpPr>
            <p:cNvPr id="61" name="直接箭头连接符 60">
              <a:extLst>
                <a:ext uri="{FF2B5EF4-FFF2-40B4-BE49-F238E27FC236}">
                  <a16:creationId xmlns:a16="http://schemas.microsoft.com/office/drawing/2014/main" id="{C57EDF58-E1A0-6FAE-222C-3D8AA487BEF3}"/>
                </a:ext>
              </a:extLst>
            </p:cNvPr>
            <p:cNvCxnSpPr>
              <a:cxnSpLocks/>
            </p:cNvCxnSpPr>
            <p:nvPr/>
          </p:nvCxnSpPr>
          <p:spPr>
            <a:xfrm>
              <a:off x="9498765" y="5182560"/>
              <a:ext cx="138010" cy="116979"/>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68" name="组合 67">
            <a:extLst>
              <a:ext uri="{FF2B5EF4-FFF2-40B4-BE49-F238E27FC236}">
                <a16:creationId xmlns:a16="http://schemas.microsoft.com/office/drawing/2014/main" id="{11487704-C71E-56C7-AABF-5AD04764EB7A}"/>
              </a:ext>
            </a:extLst>
          </p:cNvPr>
          <p:cNvGrpSpPr/>
          <p:nvPr/>
        </p:nvGrpSpPr>
        <p:grpSpPr>
          <a:xfrm>
            <a:off x="8622225" y="1003673"/>
            <a:ext cx="3144927" cy="2340000"/>
            <a:chOff x="8507925" y="998677"/>
            <a:chExt cx="3144927" cy="2340000"/>
          </a:xfrm>
        </p:grpSpPr>
        <p:pic>
          <p:nvPicPr>
            <p:cNvPr id="33" name="图片 32">
              <a:extLst>
                <a:ext uri="{FF2B5EF4-FFF2-40B4-BE49-F238E27FC236}">
                  <a16:creationId xmlns:a16="http://schemas.microsoft.com/office/drawing/2014/main" id="{4DC4FDF0-D7E4-50BB-291E-1EE056FA8A05}"/>
                </a:ext>
              </a:extLst>
            </p:cNvPr>
            <p:cNvPicPr>
              <a:picLocks noChangeAspect="1"/>
            </p:cNvPicPr>
            <p:nvPr/>
          </p:nvPicPr>
          <p:blipFill>
            <a:blip r:embed="rId12"/>
            <a:srcRect l="15347" t="7187" r="17850" b="5093"/>
            <a:stretch>
              <a:fillRect/>
            </a:stretch>
          </p:blipFill>
          <p:spPr>
            <a:xfrm>
              <a:off x="8507925" y="1190557"/>
              <a:ext cx="2813741" cy="2124000"/>
            </a:xfrm>
            <a:prstGeom prst="rect">
              <a:avLst/>
            </a:prstGeom>
          </p:spPr>
        </p:pic>
        <p:sp>
          <p:nvSpPr>
            <p:cNvPr id="44" name="矩形 43">
              <a:extLst>
                <a:ext uri="{FF2B5EF4-FFF2-40B4-BE49-F238E27FC236}">
                  <a16:creationId xmlns:a16="http://schemas.microsoft.com/office/drawing/2014/main" id="{44B949D5-A62F-B9DB-74FF-5170E4787430}"/>
                </a:ext>
              </a:extLst>
            </p:cNvPr>
            <p:cNvSpPr/>
            <p:nvPr/>
          </p:nvSpPr>
          <p:spPr>
            <a:xfrm>
              <a:off x="8898007" y="2302794"/>
              <a:ext cx="685800" cy="3048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dirty="0"/>
                <a:t>1.5</a:t>
              </a:r>
              <a:endParaRPr lang="zh-CN" altLang="en-US" dirty="0"/>
            </a:p>
          </p:txBody>
        </p:sp>
        <p:pic>
          <p:nvPicPr>
            <p:cNvPr id="31" name="图片 30">
              <a:extLst>
                <a:ext uri="{FF2B5EF4-FFF2-40B4-BE49-F238E27FC236}">
                  <a16:creationId xmlns:a16="http://schemas.microsoft.com/office/drawing/2014/main" id="{3B03FE61-3B40-C1A7-295A-AE9058505BBA}"/>
                </a:ext>
              </a:extLst>
            </p:cNvPr>
            <p:cNvPicPr>
              <a:picLocks noChangeAspect="1"/>
            </p:cNvPicPr>
            <p:nvPr/>
          </p:nvPicPr>
          <p:blipFill>
            <a:blip r:embed="rId13"/>
            <a:srcRect l="94470" t="192" r="127" b="-192"/>
            <a:stretch>
              <a:fillRect/>
            </a:stretch>
          </p:blipFill>
          <p:spPr>
            <a:xfrm>
              <a:off x="11432921" y="998677"/>
              <a:ext cx="219931" cy="2340000"/>
            </a:xfrm>
            <a:prstGeom prst="rect">
              <a:avLst/>
            </a:prstGeom>
          </p:spPr>
        </p:pic>
        <p:cxnSp>
          <p:nvCxnSpPr>
            <p:cNvPr id="62" name="直接连接符 61">
              <a:extLst>
                <a:ext uri="{FF2B5EF4-FFF2-40B4-BE49-F238E27FC236}">
                  <a16:creationId xmlns:a16="http://schemas.microsoft.com/office/drawing/2014/main" id="{2163D32A-CB02-25CE-1A6E-5CA7563FB26B}"/>
                </a:ext>
              </a:extLst>
            </p:cNvPr>
            <p:cNvCxnSpPr>
              <a:cxnSpLocks/>
            </p:cNvCxnSpPr>
            <p:nvPr/>
          </p:nvCxnSpPr>
          <p:spPr>
            <a:xfrm>
              <a:off x="9727792" y="2656290"/>
              <a:ext cx="1548000" cy="0"/>
            </a:xfrm>
            <a:prstGeom prst="line">
              <a:avLst/>
            </a:prstGeom>
            <a:ln w="12700">
              <a:solidFill>
                <a:srgbClr val="FFFF00"/>
              </a:solidFill>
              <a:prstDash val="dash"/>
            </a:ln>
          </p:spPr>
          <p:style>
            <a:lnRef idx="1">
              <a:schemeClr val="accent1"/>
            </a:lnRef>
            <a:fillRef idx="0">
              <a:schemeClr val="accent1"/>
            </a:fillRef>
            <a:effectRef idx="0">
              <a:schemeClr val="accent1"/>
            </a:effectRef>
            <a:fontRef idx="minor">
              <a:schemeClr val="tx1"/>
            </a:fontRef>
          </p:style>
        </p:cxnSp>
        <p:cxnSp>
          <p:nvCxnSpPr>
            <p:cNvPr id="63" name="直接连接符 62">
              <a:extLst>
                <a:ext uri="{FF2B5EF4-FFF2-40B4-BE49-F238E27FC236}">
                  <a16:creationId xmlns:a16="http://schemas.microsoft.com/office/drawing/2014/main" id="{7B14DA0C-5153-B5E7-BB3B-B9E737DE91C0}"/>
                </a:ext>
              </a:extLst>
            </p:cNvPr>
            <p:cNvCxnSpPr>
              <a:cxnSpLocks/>
            </p:cNvCxnSpPr>
            <p:nvPr/>
          </p:nvCxnSpPr>
          <p:spPr>
            <a:xfrm>
              <a:off x="9662559" y="2858693"/>
              <a:ext cx="1620000" cy="0"/>
            </a:xfrm>
            <a:prstGeom prst="line">
              <a:avLst/>
            </a:prstGeom>
            <a:ln w="12700">
              <a:solidFill>
                <a:srgbClr val="FFFF00"/>
              </a:solidFill>
              <a:prstDash val="dash"/>
            </a:ln>
          </p:spPr>
          <p:style>
            <a:lnRef idx="1">
              <a:schemeClr val="accent1"/>
            </a:lnRef>
            <a:fillRef idx="0">
              <a:schemeClr val="accent1"/>
            </a:fillRef>
            <a:effectRef idx="0">
              <a:schemeClr val="accent1"/>
            </a:effectRef>
            <a:fontRef idx="minor">
              <a:schemeClr val="tx1"/>
            </a:fontRef>
          </p:style>
        </p:cxnSp>
        <p:cxnSp>
          <p:nvCxnSpPr>
            <p:cNvPr id="64" name="直接箭头连接符 63">
              <a:extLst>
                <a:ext uri="{FF2B5EF4-FFF2-40B4-BE49-F238E27FC236}">
                  <a16:creationId xmlns:a16="http://schemas.microsoft.com/office/drawing/2014/main" id="{4F1E4888-C54E-634A-D4C6-C1CF3C5CB030}"/>
                </a:ext>
              </a:extLst>
            </p:cNvPr>
            <p:cNvCxnSpPr>
              <a:cxnSpLocks/>
            </p:cNvCxnSpPr>
            <p:nvPr/>
          </p:nvCxnSpPr>
          <p:spPr>
            <a:xfrm>
              <a:off x="9486065" y="2623510"/>
              <a:ext cx="138010" cy="116979"/>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CB615F-1FC5-E988-46B7-EE0291C424DD}"/>
            </a:ext>
          </a:extLst>
        </p:cNvPr>
        <p:cNvGrpSpPr/>
        <p:nvPr/>
      </p:nvGrpSpPr>
      <p:grpSpPr>
        <a:xfrm>
          <a:off x="0" y="0"/>
          <a:ext cx="0" cy="0"/>
          <a:chOff x="0" y="0"/>
          <a:chExt cx="0" cy="0"/>
        </a:xfrm>
      </p:grpSpPr>
      <p:pic>
        <p:nvPicPr>
          <p:cNvPr id="32" name="图片 31">
            <a:extLst>
              <a:ext uri="{FF2B5EF4-FFF2-40B4-BE49-F238E27FC236}">
                <a16:creationId xmlns:a16="http://schemas.microsoft.com/office/drawing/2014/main" id="{9DB6BFDC-0DFE-C433-7D6E-63DD461D2500}"/>
              </a:ext>
            </a:extLst>
          </p:cNvPr>
          <p:cNvPicPr>
            <a:picLocks noChangeAspect="1"/>
          </p:cNvPicPr>
          <p:nvPr/>
        </p:nvPicPr>
        <p:blipFill>
          <a:blip r:embed="rId3"/>
          <a:srcRect l="15348" t="7577" r="17956" b="5278"/>
          <a:stretch>
            <a:fillRect/>
          </a:stretch>
        </p:blipFill>
        <p:spPr>
          <a:xfrm>
            <a:off x="4946712" y="3822406"/>
            <a:ext cx="2875674" cy="2160000"/>
          </a:xfrm>
          <a:prstGeom prst="rect">
            <a:avLst/>
          </a:prstGeom>
        </p:spPr>
      </p:pic>
      <p:pic>
        <p:nvPicPr>
          <p:cNvPr id="26" name="图片 25">
            <a:extLst>
              <a:ext uri="{FF2B5EF4-FFF2-40B4-BE49-F238E27FC236}">
                <a16:creationId xmlns:a16="http://schemas.microsoft.com/office/drawing/2014/main" id="{4C9E3D7D-E43E-C432-728D-34540E1A9FCA}"/>
              </a:ext>
            </a:extLst>
          </p:cNvPr>
          <p:cNvPicPr>
            <a:picLocks noChangeAspect="1"/>
          </p:cNvPicPr>
          <p:nvPr/>
        </p:nvPicPr>
        <p:blipFill>
          <a:blip r:embed="rId4"/>
          <a:srcRect l="14150" t="5943" r="16775" b="4093"/>
          <a:stretch>
            <a:fillRect/>
          </a:stretch>
        </p:blipFill>
        <p:spPr>
          <a:xfrm>
            <a:off x="4942097" y="1045350"/>
            <a:ext cx="2884904" cy="2160000"/>
          </a:xfrm>
          <a:prstGeom prst="rect">
            <a:avLst/>
          </a:prstGeom>
        </p:spPr>
      </p:pic>
      <p:pic>
        <p:nvPicPr>
          <p:cNvPr id="30" name="图片 29">
            <a:extLst>
              <a:ext uri="{FF2B5EF4-FFF2-40B4-BE49-F238E27FC236}">
                <a16:creationId xmlns:a16="http://schemas.microsoft.com/office/drawing/2014/main" id="{49FA0C02-A492-AF59-C723-00AA48782002}"/>
              </a:ext>
            </a:extLst>
          </p:cNvPr>
          <p:cNvPicPr>
            <a:picLocks noChangeAspect="1"/>
          </p:cNvPicPr>
          <p:nvPr/>
        </p:nvPicPr>
        <p:blipFill>
          <a:blip r:embed="rId5"/>
          <a:srcRect l="13965" t="18104" r="31769" b="11235"/>
          <a:stretch>
            <a:fillRect/>
          </a:stretch>
        </p:blipFill>
        <p:spPr>
          <a:xfrm>
            <a:off x="8667750" y="1045350"/>
            <a:ext cx="2885556" cy="2160000"/>
          </a:xfrm>
          <a:prstGeom prst="rect">
            <a:avLst/>
          </a:prstGeom>
        </p:spPr>
      </p:pic>
      <p:pic>
        <p:nvPicPr>
          <p:cNvPr id="28" name="图片 27">
            <a:extLst>
              <a:ext uri="{FF2B5EF4-FFF2-40B4-BE49-F238E27FC236}">
                <a16:creationId xmlns:a16="http://schemas.microsoft.com/office/drawing/2014/main" id="{B889A852-B65C-8C89-B594-ABD306F9C914}"/>
              </a:ext>
            </a:extLst>
          </p:cNvPr>
          <p:cNvPicPr>
            <a:picLocks noChangeAspect="1"/>
          </p:cNvPicPr>
          <p:nvPr/>
        </p:nvPicPr>
        <p:blipFill>
          <a:blip r:embed="rId6"/>
          <a:srcRect l="15294" t="7749" r="18010" b="5648"/>
          <a:stretch>
            <a:fillRect/>
          </a:stretch>
        </p:blipFill>
        <p:spPr>
          <a:xfrm>
            <a:off x="8667750" y="3822406"/>
            <a:ext cx="2893658" cy="2160000"/>
          </a:xfrm>
          <a:prstGeom prst="rect">
            <a:avLst/>
          </a:prstGeom>
        </p:spPr>
      </p:pic>
      <p:sp>
        <p:nvSpPr>
          <p:cNvPr id="4" name="powerpoint template design by DAJU_PPT正版来源小红书大橘PPT微信DAJU_PPT请勿抄袭搬运！盗版必究！">
            <a:extLst>
              <a:ext uri="{FF2B5EF4-FFF2-40B4-BE49-F238E27FC236}">
                <a16:creationId xmlns:a16="http://schemas.microsoft.com/office/drawing/2014/main" id="{E8AAC9D6-3538-275E-C9FB-E1A05C0C5334}"/>
              </a:ext>
            </a:extLst>
          </p:cNvPr>
          <p:cNvSpPr txBox="1"/>
          <p:nvPr/>
        </p:nvSpPr>
        <p:spPr>
          <a:xfrm>
            <a:off x="657372" y="280712"/>
            <a:ext cx="8149744" cy="400110"/>
          </a:xfrm>
          <a:prstGeom prst="rect">
            <a:avLst/>
          </a:prstGeom>
          <a:noFill/>
        </p:spPr>
        <p:txBody>
          <a:bodyPr wrap="square" rtlCol="0">
            <a:spAutoFit/>
          </a:bodyPr>
          <a:lstStyle>
            <a:defPPr>
              <a:defRPr lang="zh-CN"/>
            </a:defPPr>
            <a:lvl1pPr marR="0" lvl="0" indent="0" fontAlgn="auto">
              <a:lnSpc>
                <a:spcPct val="100000"/>
              </a:lnSpc>
              <a:spcBef>
                <a:spcPts val="0"/>
              </a:spcBef>
              <a:spcAft>
                <a:spcPts val="0"/>
              </a:spcAft>
              <a:buClrTx/>
              <a:buSzTx/>
              <a:buFontTx/>
              <a:buNone/>
              <a:defRPr kumimoji="0" sz="2000" b="1" i="0" u="none" strike="noStrike" cap="none" spc="300" normalizeH="0" baseline="0">
                <a:ln>
                  <a:noFill/>
                </a:ln>
                <a:solidFill>
                  <a:schemeClr val="accent1"/>
                </a:solidFill>
                <a:effectLst/>
                <a:uLnTx/>
                <a:uFillTx/>
                <a:latin typeface="微软雅黑" panose="020B0503020204020204" pitchFamily="34" charset="-122"/>
                <a:ea typeface="微软雅黑" panose="020B0503020204020204" pitchFamily="34" charset="-122"/>
              </a:defRPr>
            </a:lvl1pPr>
          </a:lstStyle>
          <a:p>
            <a:r>
              <a:rPr lang="en-US" altLang="zh-CN" dirty="0">
                <a:solidFill>
                  <a:srgbClr val="002060"/>
                </a:solidFill>
              </a:rPr>
              <a:t>COMSOL </a:t>
            </a:r>
            <a:r>
              <a:rPr lang="zh-CN" altLang="en-US" dirty="0">
                <a:solidFill>
                  <a:srgbClr val="002060"/>
                </a:solidFill>
              </a:rPr>
              <a:t>数值模型与工况设计</a:t>
            </a:r>
          </a:p>
        </p:txBody>
      </p:sp>
      <p:cxnSp>
        <p:nvCxnSpPr>
          <p:cNvPr id="5" name="powerpoint template design by DAJU_PPT正版来源小红书大橘PPT微信DAJU_PPT请勿抄袭搬运！盗版必究！">
            <a:extLst>
              <a:ext uri="{FF2B5EF4-FFF2-40B4-BE49-F238E27FC236}">
                <a16:creationId xmlns:a16="http://schemas.microsoft.com/office/drawing/2014/main" id="{B1667697-0708-0137-E21A-83659852DDC3}"/>
              </a:ext>
            </a:extLst>
          </p:cNvPr>
          <p:cNvCxnSpPr/>
          <p:nvPr/>
        </p:nvCxnSpPr>
        <p:spPr>
          <a:xfrm>
            <a:off x="0" y="770500"/>
            <a:ext cx="12191998"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nvGrpSpPr>
          <p:cNvPr id="7" name="powerpoint template design by DAJU_PPT正版来源小红书大橘PPT微信DAJU_PPT请勿抄袭搬运！盗版必究！">
            <a:extLst>
              <a:ext uri="{FF2B5EF4-FFF2-40B4-BE49-F238E27FC236}">
                <a16:creationId xmlns:a16="http://schemas.microsoft.com/office/drawing/2014/main" id="{EB08D0C6-B0F7-1A09-5CC5-8B663271D0D5}"/>
              </a:ext>
            </a:extLst>
          </p:cNvPr>
          <p:cNvGrpSpPr/>
          <p:nvPr/>
        </p:nvGrpSpPr>
        <p:grpSpPr>
          <a:xfrm>
            <a:off x="349505" y="102193"/>
            <a:ext cx="307867" cy="599859"/>
            <a:chOff x="349506" y="102193"/>
            <a:chExt cx="307866" cy="599859"/>
          </a:xfrm>
        </p:grpSpPr>
        <p:sp>
          <p:nvSpPr>
            <p:cNvPr id="8" name="powerpoint template design by DAJU_PPT正版来源小红书大橘PPT微信DAJU_PPT请勿抄袭搬运！盗版必究！-1">
              <a:extLst>
                <a:ext uri="{FF2B5EF4-FFF2-40B4-BE49-F238E27FC236}">
                  <a16:creationId xmlns:a16="http://schemas.microsoft.com/office/drawing/2014/main" id="{E2D37CE4-3BDA-5132-5EE0-99C413DC9592}"/>
                </a:ext>
              </a:extLst>
            </p:cNvPr>
            <p:cNvSpPr/>
            <p:nvPr/>
          </p:nvSpPr>
          <p:spPr>
            <a:xfrm>
              <a:off x="349506" y="492924"/>
              <a:ext cx="209128" cy="209128"/>
            </a:xfrm>
            <a:prstGeom prst="roundRect">
              <a:avLst>
                <a:gd name="adj" fmla="val 19200"/>
              </a:avLst>
            </a:prstGeom>
            <a:solidFill>
              <a:schemeClr val="accent2">
                <a:alpha val="58000"/>
              </a:schemeClr>
            </a:solidFill>
            <a:ln w="6350" cap="flat" cmpd="sng" algn="ctr">
              <a:solidFill>
                <a:schemeClr val="accent2"/>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powerpoint template design by DAJU_PPT正版来源小红书大橘PPT微信DAJU_PPT请勿抄袭搬运！盗版必究！-2">
              <a:extLst>
                <a:ext uri="{FF2B5EF4-FFF2-40B4-BE49-F238E27FC236}">
                  <a16:creationId xmlns:a16="http://schemas.microsoft.com/office/drawing/2014/main" id="{CB688D95-A133-2ADE-49C1-80AE949AB40A}"/>
                </a:ext>
              </a:extLst>
            </p:cNvPr>
            <p:cNvSpPr/>
            <p:nvPr/>
          </p:nvSpPr>
          <p:spPr>
            <a:xfrm>
              <a:off x="528549" y="102193"/>
              <a:ext cx="128823" cy="128823"/>
            </a:xfrm>
            <a:prstGeom prst="roundRect">
              <a:avLst>
                <a:gd name="adj" fmla="val 19200"/>
              </a:avLst>
            </a:prstGeom>
            <a:solidFill>
              <a:schemeClr val="accent2">
                <a:alpha val="23000"/>
              </a:schemeClr>
            </a:solidFill>
            <a:ln w="6350" cap="flat" cmpd="sng" algn="ctr">
              <a:solidFill>
                <a:schemeClr val="accent2">
                  <a:alpha val="62000"/>
                </a:schemeClr>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nvGrpSpPr>
          <p:cNvPr id="36" name="组合 35">
            <a:extLst>
              <a:ext uri="{FF2B5EF4-FFF2-40B4-BE49-F238E27FC236}">
                <a16:creationId xmlns:a16="http://schemas.microsoft.com/office/drawing/2014/main" id="{126ED938-7CEE-443F-36C1-2A8BC077B9DA}"/>
              </a:ext>
            </a:extLst>
          </p:cNvPr>
          <p:cNvGrpSpPr/>
          <p:nvPr/>
        </p:nvGrpSpPr>
        <p:grpSpPr>
          <a:xfrm>
            <a:off x="116064" y="102193"/>
            <a:ext cx="541309" cy="599859"/>
            <a:chOff x="116063" y="102193"/>
            <a:chExt cx="541309" cy="599859"/>
          </a:xfrm>
        </p:grpSpPr>
        <p:sp>
          <p:nvSpPr>
            <p:cNvPr id="37" name="矩形: 圆角 36">
              <a:extLst>
                <a:ext uri="{FF2B5EF4-FFF2-40B4-BE49-F238E27FC236}">
                  <a16:creationId xmlns:a16="http://schemas.microsoft.com/office/drawing/2014/main" id="{B56E6644-6432-365B-D39A-F08B01D8B45F}"/>
                </a:ext>
              </a:extLst>
            </p:cNvPr>
            <p:cNvSpPr/>
            <p:nvPr/>
          </p:nvSpPr>
          <p:spPr>
            <a:xfrm>
              <a:off x="349506" y="492924"/>
              <a:ext cx="209128" cy="209128"/>
            </a:xfrm>
            <a:prstGeom prst="roundRect">
              <a:avLst>
                <a:gd name="adj" fmla="val 19200"/>
              </a:avLst>
            </a:prstGeom>
            <a:solidFill>
              <a:schemeClr val="accent2">
                <a:alpha val="58000"/>
              </a:schemeClr>
            </a:solidFill>
            <a:ln w="6350" cap="flat" cmpd="sng" algn="ctr">
              <a:solidFill>
                <a:schemeClr val="accent2"/>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圆角 37">
              <a:extLst>
                <a:ext uri="{FF2B5EF4-FFF2-40B4-BE49-F238E27FC236}">
                  <a16:creationId xmlns:a16="http://schemas.microsoft.com/office/drawing/2014/main" id="{0CCC3A27-AF65-6499-8BF7-23C3CF17A2E4}"/>
                </a:ext>
              </a:extLst>
            </p:cNvPr>
            <p:cNvSpPr/>
            <p:nvPr/>
          </p:nvSpPr>
          <p:spPr>
            <a:xfrm>
              <a:off x="116063" y="204280"/>
              <a:ext cx="338007" cy="338007"/>
            </a:xfrm>
            <a:prstGeom prst="roundRect">
              <a:avLst>
                <a:gd name="adj" fmla="val 19200"/>
              </a:avLst>
            </a:prstGeom>
            <a:solidFill>
              <a:srgbClr val="002060">
                <a:alpha val="70000"/>
              </a:srgbClr>
            </a:solidFill>
            <a:ln w="6350" cap="flat" cmpd="sng" algn="ctr">
              <a:solidFill>
                <a:srgbClr val="002060"/>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圆角 38">
              <a:extLst>
                <a:ext uri="{FF2B5EF4-FFF2-40B4-BE49-F238E27FC236}">
                  <a16:creationId xmlns:a16="http://schemas.microsoft.com/office/drawing/2014/main" id="{534EBA76-5E83-1B1A-2DD9-64E4F04A612E}"/>
                </a:ext>
              </a:extLst>
            </p:cNvPr>
            <p:cNvSpPr/>
            <p:nvPr/>
          </p:nvSpPr>
          <p:spPr>
            <a:xfrm>
              <a:off x="528549" y="102193"/>
              <a:ext cx="128823" cy="128823"/>
            </a:xfrm>
            <a:prstGeom prst="roundRect">
              <a:avLst>
                <a:gd name="adj" fmla="val 19200"/>
              </a:avLst>
            </a:prstGeom>
            <a:solidFill>
              <a:schemeClr val="accent2">
                <a:alpha val="23000"/>
              </a:schemeClr>
            </a:solidFill>
            <a:ln w="6350" cap="flat" cmpd="sng" algn="ctr">
              <a:solidFill>
                <a:schemeClr val="accent2">
                  <a:alpha val="62000"/>
                </a:schemeClr>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pic>
        <p:nvPicPr>
          <p:cNvPr id="3" name="Picture 2">
            <a:extLst>
              <a:ext uri="{FF2B5EF4-FFF2-40B4-BE49-F238E27FC236}">
                <a16:creationId xmlns:a16="http://schemas.microsoft.com/office/drawing/2014/main" id="{B6ABCC48-51B8-C5C4-99CA-398FB7CD7BBD}"/>
              </a:ext>
            </a:extLst>
          </p:cNvPr>
          <p:cNvPicPr/>
          <p:nvPr/>
        </p:nvPicPr>
        <p:blipFill rotWithShape="1">
          <a:blip r:embed="rId7"/>
          <a:srcRect t="30509" b="30509"/>
          <a:stretch>
            <a:fillRect/>
          </a:stretch>
        </p:blipFill>
        <p:spPr>
          <a:xfrm>
            <a:off x="10262940" y="22372"/>
            <a:ext cx="1634867" cy="400101"/>
          </a:xfrm>
          <a:prstGeom prst="rect">
            <a:avLst/>
          </a:prstGeom>
        </p:spPr>
      </p:pic>
      <p:pic>
        <p:nvPicPr>
          <p:cNvPr id="6" name="Picture Placeholder 24">
            <a:extLst>
              <a:ext uri="{FF2B5EF4-FFF2-40B4-BE49-F238E27FC236}">
                <a16:creationId xmlns:a16="http://schemas.microsoft.com/office/drawing/2014/main" id="{B56F6DB1-38DC-11F7-EE35-AF2FDC4C37E6}"/>
              </a:ext>
            </a:extLst>
          </p:cNvPr>
          <p:cNvPicPr>
            <a:picLocks noGrp="1" noChangeAspect="1"/>
          </p:cNvPicPr>
          <p:nvPr/>
        </p:nvPicPr>
        <p:blipFill rotWithShape="1">
          <a:blip r:embed="rId8" cstate="print">
            <a:extLst>
              <a:ext uri="{28A0092B-C50C-407E-A947-70E740481C1C}">
                <a14:useLocalDpi xmlns:a14="http://schemas.microsoft.com/office/drawing/2010/main" val="0"/>
              </a:ext>
            </a:extLst>
          </a:blip>
          <a:srcRect l="-5450" t="-91582" r="-7334" b="-89301"/>
          <a:stretch>
            <a:fillRect/>
          </a:stretch>
        </p:blipFill>
        <p:spPr>
          <a:xfrm>
            <a:off x="10262940" y="322788"/>
            <a:ext cx="1966301" cy="447712"/>
          </a:xfrm>
          <a:prstGeom prst="rect">
            <a:avLst/>
          </a:prstGeom>
        </p:spPr>
      </p:pic>
      <p:sp>
        <p:nvSpPr>
          <p:cNvPr id="41" name="文本框 11">
            <a:extLst>
              <a:ext uri="{FF2B5EF4-FFF2-40B4-BE49-F238E27FC236}">
                <a16:creationId xmlns:a16="http://schemas.microsoft.com/office/drawing/2014/main" id="{EFB0B3B5-6422-48DA-7EC4-D22D93B09965}"/>
              </a:ext>
            </a:extLst>
          </p:cNvPr>
          <p:cNvSpPr txBox="1"/>
          <p:nvPr/>
        </p:nvSpPr>
        <p:spPr>
          <a:xfrm>
            <a:off x="329050" y="1093733"/>
            <a:ext cx="4259581" cy="2138214"/>
          </a:xfrm>
          <a:prstGeom prst="rect">
            <a:avLst/>
          </a:prstGeom>
          <a:noFill/>
          <a:ln w="19050">
            <a:solidFill>
              <a:schemeClr val="accent3"/>
            </a:solidFill>
            <a:prstDash val="dash"/>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5000"/>
              </a:lnSpc>
            </a:pPr>
            <a:r>
              <a:rPr lang="zh-CN" altLang="en-US" dirty="0">
                <a:latin typeface="+mn-ea"/>
              </a:rPr>
              <a:t>       含冰层倾角控制应力波传播方向及空间分布。</a:t>
            </a:r>
            <a:r>
              <a:rPr lang="zh-CN" altLang="en-US" b="1" dirty="0">
                <a:solidFill>
                  <a:schemeClr val="accent1"/>
                </a:solidFill>
                <a:latin typeface="+mn-ea"/>
              </a:rPr>
              <a:t>随倾角增大，应力高值区逐渐沿夹层方向偏转</a:t>
            </a:r>
            <a:r>
              <a:rPr lang="zh-CN" altLang="en-US" dirty="0">
                <a:latin typeface="+mn-ea"/>
              </a:rPr>
              <a:t>；</a:t>
            </a:r>
            <a:r>
              <a:rPr lang="en-US" altLang="zh-CN" dirty="0">
                <a:latin typeface="+mn-ea"/>
              </a:rPr>
              <a:t>40°</a:t>
            </a:r>
            <a:r>
              <a:rPr lang="zh-CN" altLang="en-US" dirty="0">
                <a:latin typeface="+mn-ea"/>
              </a:rPr>
              <a:t>工况局部应力集中较明显，</a:t>
            </a:r>
            <a:r>
              <a:rPr lang="en-US" altLang="zh-CN" dirty="0">
                <a:latin typeface="+mn-ea"/>
              </a:rPr>
              <a:t>55°</a:t>
            </a:r>
            <a:r>
              <a:rPr lang="zh-CN" altLang="en-US" dirty="0">
                <a:latin typeface="+mn-ea"/>
              </a:rPr>
              <a:t>～</a:t>
            </a:r>
            <a:r>
              <a:rPr lang="en-US" altLang="zh-CN" dirty="0">
                <a:latin typeface="+mn-ea"/>
              </a:rPr>
              <a:t>70°</a:t>
            </a:r>
            <a:r>
              <a:rPr lang="zh-CN" altLang="en-US" dirty="0">
                <a:latin typeface="+mn-ea"/>
              </a:rPr>
              <a:t>应力分布逐渐均匀，其中</a:t>
            </a:r>
            <a:r>
              <a:rPr lang="en-US" altLang="zh-CN" dirty="0">
                <a:latin typeface="+mn-ea"/>
              </a:rPr>
              <a:t>70°</a:t>
            </a:r>
            <a:r>
              <a:rPr lang="zh-CN" altLang="en-US" dirty="0">
                <a:latin typeface="+mn-ea"/>
              </a:rPr>
              <a:t>工况整体离散性和局部集中程度最低。</a:t>
            </a:r>
            <a:endParaRPr lang="zh-CN" altLang="en-US" dirty="0"/>
          </a:p>
        </p:txBody>
      </p:sp>
      <p:sp>
        <p:nvSpPr>
          <p:cNvPr id="43" name="矩形 42">
            <a:extLst>
              <a:ext uri="{FF2B5EF4-FFF2-40B4-BE49-F238E27FC236}">
                <a16:creationId xmlns:a16="http://schemas.microsoft.com/office/drawing/2014/main" id="{72412BC6-297C-10CA-F8B0-C0E97D8A0966}"/>
              </a:ext>
            </a:extLst>
          </p:cNvPr>
          <p:cNvSpPr/>
          <p:nvPr/>
        </p:nvSpPr>
        <p:spPr>
          <a:xfrm>
            <a:off x="5333330" y="2299015"/>
            <a:ext cx="685800" cy="3048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dirty="0"/>
              <a:t>25°</a:t>
            </a:r>
            <a:endParaRPr lang="zh-CN" altLang="en-US" dirty="0"/>
          </a:p>
        </p:txBody>
      </p:sp>
      <p:sp>
        <p:nvSpPr>
          <p:cNvPr id="44" name="矩形 43">
            <a:extLst>
              <a:ext uri="{FF2B5EF4-FFF2-40B4-BE49-F238E27FC236}">
                <a16:creationId xmlns:a16="http://schemas.microsoft.com/office/drawing/2014/main" id="{93120E9E-3E8F-D154-7DD2-BFA5FA7CC47A}"/>
              </a:ext>
            </a:extLst>
          </p:cNvPr>
          <p:cNvSpPr/>
          <p:nvPr/>
        </p:nvSpPr>
        <p:spPr>
          <a:xfrm>
            <a:off x="8991965" y="2299015"/>
            <a:ext cx="685800" cy="3048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dirty="0"/>
              <a:t>40°</a:t>
            </a:r>
            <a:endParaRPr lang="zh-CN" altLang="en-US" dirty="0"/>
          </a:p>
        </p:txBody>
      </p:sp>
      <p:sp>
        <p:nvSpPr>
          <p:cNvPr id="46" name="矩形 45">
            <a:extLst>
              <a:ext uri="{FF2B5EF4-FFF2-40B4-BE49-F238E27FC236}">
                <a16:creationId xmlns:a16="http://schemas.microsoft.com/office/drawing/2014/main" id="{18C373E0-9348-82CD-7D24-0F7A9D5FB3AE}"/>
              </a:ext>
            </a:extLst>
          </p:cNvPr>
          <p:cNvSpPr/>
          <p:nvPr/>
        </p:nvSpPr>
        <p:spPr>
          <a:xfrm>
            <a:off x="9010961" y="5001703"/>
            <a:ext cx="685800" cy="3048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dirty="0"/>
              <a:t>70°</a:t>
            </a:r>
            <a:endParaRPr lang="zh-CN" altLang="en-US" dirty="0"/>
          </a:p>
        </p:txBody>
      </p:sp>
      <p:sp>
        <p:nvSpPr>
          <p:cNvPr id="48" name="矩形 47">
            <a:extLst>
              <a:ext uri="{FF2B5EF4-FFF2-40B4-BE49-F238E27FC236}">
                <a16:creationId xmlns:a16="http://schemas.microsoft.com/office/drawing/2014/main" id="{9F2C8BE7-1F47-3FB7-2F43-FB3FAFF3D12C}"/>
              </a:ext>
            </a:extLst>
          </p:cNvPr>
          <p:cNvSpPr/>
          <p:nvPr/>
        </p:nvSpPr>
        <p:spPr>
          <a:xfrm>
            <a:off x="5333330" y="5096953"/>
            <a:ext cx="685800" cy="3048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dirty="0"/>
              <a:t>55°</a:t>
            </a:r>
            <a:endParaRPr lang="zh-CN" altLang="en-US" dirty="0"/>
          </a:p>
        </p:txBody>
      </p:sp>
      <p:graphicFrame>
        <p:nvGraphicFramePr>
          <p:cNvPr id="50" name="表格 49">
            <a:extLst>
              <a:ext uri="{FF2B5EF4-FFF2-40B4-BE49-F238E27FC236}">
                <a16:creationId xmlns:a16="http://schemas.microsoft.com/office/drawing/2014/main" id="{057AC98D-CA73-20E0-890A-B87E766F3402}"/>
              </a:ext>
            </a:extLst>
          </p:cNvPr>
          <p:cNvGraphicFramePr>
            <a:graphicFrameLocks noGrp="1"/>
          </p:cNvGraphicFramePr>
          <p:nvPr>
            <p:extLst>
              <p:ext uri="{D42A27DB-BD31-4B8C-83A1-F6EECF244321}">
                <p14:modId xmlns:p14="http://schemas.microsoft.com/office/powerpoint/2010/main" val="1285376748"/>
              </p:ext>
            </p:extLst>
          </p:nvPr>
        </p:nvGraphicFramePr>
        <p:xfrm>
          <a:off x="300832" y="3458414"/>
          <a:ext cx="4287799" cy="2629085"/>
        </p:xfrm>
        <a:graphic>
          <a:graphicData uri="http://schemas.openxmlformats.org/drawingml/2006/table">
            <a:tbl>
              <a:tblPr firstRow="1" firstCol="1" bandRow="1">
                <a:tableStyleId>{5C22544A-7EE6-4342-B048-85BDC9FD1C3A}</a:tableStyleId>
              </a:tblPr>
              <a:tblGrid>
                <a:gridCol w="1223168">
                  <a:extLst>
                    <a:ext uri="{9D8B030D-6E8A-4147-A177-3AD203B41FA5}">
                      <a16:colId xmlns:a16="http://schemas.microsoft.com/office/drawing/2014/main" val="2240708781"/>
                    </a:ext>
                  </a:extLst>
                </a:gridCol>
                <a:gridCol w="1461005">
                  <a:extLst>
                    <a:ext uri="{9D8B030D-6E8A-4147-A177-3AD203B41FA5}">
                      <a16:colId xmlns:a16="http://schemas.microsoft.com/office/drawing/2014/main" val="2831961409"/>
                    </a:ext>
                  </a:extLst>
                </a:gridCol>
                <a:gridCol w="1603626">
                  <a:extLst>
                    <a:ext uri="{9D8B030D-6E8A-4147-A177-3AD203B41FA5}">
                      <a16:colId xmlns:a16="http://schemas.microsoft.com/office/drawing/2014/main" val="1213130042"/>
                    </a:ext>
                  </a:extLst>
                </a:gridCol>
              </a:tblGrid>
              <a:tr h="525817">
                <a:tc>
                  <a:txBody>
                    <a:bodyPr/>
                    <a:lstStyle/>
                    <a:p>
                      <a:pPr algn="ctr">
                        <a:lnSpc>
                          <a:spcPct val="115000"/>
                        </a:lnSpc>
                        <a:spcAft>
                          <a:spcPts val="800"/>
                        </a:spcAft>
                        <a:buNone/>
                      </a:pPr>
                      <a:r>
                        <a:rPr lang="zh-CN" sz="1600" kern="100" dirty="0">
                          <a:effectLst/>
                        </a:rPr>
                        <a:t>单因素组</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tc>
                <a:tc>
                  <a:txBody>
                    <a:bodyPr/>
                    <a:lstStyle/>
                    <a:p>
                      <a:pPr algn="ctr">
                        <a:lnSpc>
                          <a:spcPct val="115000"/>
                        </a:lnSpc>
                        <a:spcAft>
                          <a:spcPts val="800"/>
                        </a:spcAft>
                        <a:buNone/>
                      </a:pPr>
                      <a:r>
                        <a:rPr lang="zh-CN" sz="1600" kern="100">
                          <a:effectLst/>
                        </a:rPr>
                        <a:t>变量名称</a:t>
                      </a:r>
                      <a:endParaRPr lang="zh-CN" sz="1600" kern="10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tc>
                <a:tc>
                  <a:txBody>
                    <a:bodyPr/>
                    <a:lstStyle/>
                    <a:p>
                      <a:pPr indent="0" algn="ctr">
                        <a:lnSpc>
                          <a:spcPct val="115000"/>
                        </a:lnSpc>
                        <a:spcAft>
                          <a:spcPts val="800"/>
                        </a:spcAft>
                        <a:buNone/>
                      </a:pPr>
                      <a:r>
                        <a:rPr lang="zh-CN" sz="1600" kern="100" dirty="0">
                          <a:effectLst/>
                        </a:rPr>
                        <a:t>取值水平</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2014530562"/>
                  </a:ext>
                </a:extLst>
              </a:tr>
              <a:tr h="525817">
                <a:tc rowSpan="4">
                  <a:txBody>
                    <a:bodyPr/>
                    <a:lstStyle/>
                    <a:p>
                      <a:pPr algn="ctr">
                        <a:lnSpc>
                          <a:spcPct val="115000"/>
                        </a:lnSpc>
                        <a:spcAft>
                          <a:spcPts val="800"/>
                        </a:spcAft>
                        <a:buNone/>
                      </a:pPr>
                      <a:r>
                        <a:rPr lang="zh-CN" altLang="en-US" sz="1600" kern="100" dirty="0">
                          <a:effectLst/>
                        </a:rPr>
                        <a:t>倾角组</a:t>
                      </a:r>
                      <a:endParaRPr lang="zh-CN" sz="1600" kern="100" dirty="0">
                        <a:effectLst/>
                      </a:endParaRPr>
                    </a:p>
                  </a:txBody>
                  <a:tcPr marL="68580" marR="68580" marT="0" marB="0" anchor="ctr"/>
                </a:tc>
                <a:tc rowSpan="4">
                  <a:txBody>
                    <a:bodyPr/>
                    <a:lstStyle/>
                    <a:p>
                      <a:pPr algn="ctr">
                        <a:lnSpc>
                          <a:spcPct val="115000"/>
                        </a:lnSpc>
                        <a:spcAft>
                          <a:spcPts val="800"/>
                        </a:spcAft>
                        <a:buNone/>
                      </a:pPr>
                      <a:r>
                        <a:rPr lang="zh-CN" altLang="zh-CN" sz="1600" kern="100" dirty="0">
                          <a:effectLst/>
                        </a:rPr>
                        <a:t>夹层倾角</a:t>
                      </a:r>
                      <a:r>
                        <a:rPr lang="en-US" altLang="zh-CN" sz="1600" kern="100" dirty="0">
                          <a:effectLst/>
                        </a:rPr>
                        <a:t> θ / °</a:t>
                      </a:r>
                      <a:endParaRPr lang="zh-CN" alt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tc>
                <a:tc>
                  <a:txBody>
                    <a:bodyPr/>
                    <a:lstStyle/>
                    <a:p>
                      <a:pPr algn="ctr">
                        <a:lnSpc>
                          <a:spcPct val="115000"/>
                        </a:lnSpc>
                        <a:spcAft>
                          <a:spcPts val="800"/>
                        </a:spcAft>
                        <a:buNone/>
                      </a:pPr>
                      <a:r>
                        <a:rPr lang="en-US" sz="1600" kern="100" dirty="0">
                          <a:effectLst/>
                        </a:rPr>
                        <a:t>25</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602768197"/>
                  </a:ext>
                </a:extLst>
              </a:tr>
              <a:tr h="525817">
                <a:tc vMerge="1">
                  <a:txBody>
                    <a:bodyPr/>
                    <a:lstStyle/>
                    <a:p>
                      <a:endParaRPr/>
                    </a:p>
                  </a:txBody>
                  <a:tcPr marL="68580" marR="68580" marT="0" marB="0" anchor="ctr"/>
                </a:tc>
                <a:tc vMerge="1">
                  <a:txBody>
                    <a:bodyPr/>
                    <a:lstStyle/>
                    <a:p>
                      <a:pPr algn="just">
                        <a:lnSpc>
                          <a:spcPct val="115000"/>
                        </a:lnSpc>
                        <a:spcAft>
                          <a:spcPts val="800"/>
                        </a:spcAft>
                        <a:buNone/>
                      </a:pPr>
                      <a:endParaRPr lang="zh-CN" sz="11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tc>
                <a:tc>
                  <a:txBody>
                    <a:bodyPr/>
                    <a:lstStyle/>
                    <a:p>
                      <a:pPr algn="ctr">
                        <a:lnSpc>
                          <a:spcPct val="115000"/>
                        </a:lnSpc>
                        <a:spcAft>
                          <a:spcPts val="800"/>
                        </a:spcAft>
                        <a:buNone/>
                      </a:pPr>
                      <a:r>
                        <a:rPr lang="en-US" sz="1600" kern="100" dirty="0">
                          <a:effectLst/>
                        </a:rPr>
                        <a:t>40</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3120928057"/>
                  </a:ext>
                </a:extLst>
              </a:tr>
              <a:tr h="525817">
                <a:tc vMerge="1">
                  <a:txBody>
                    <a:bodyPr/>
                    <a:lstStyle/>
                    <a:p>
                      <a:endParaRPr/>
                    </a:p>
                  </a:txBody>
                  <a:tcPr marL="68580" marR="68580" marT="0" marB="0" anchor="ctr"/>
                </a:tc>
                <a:tc vMerge="1">
                  <a:txBody>
                    <a:bodyPr/>
                    <a:lstStyle/>
                    <a:p>
                      <a:pPr algn="just">
                        <a:lnSpc>
                          <a:spcPct val="115000"/>
                        </a:lnSpc>
                        <a:spcAft>
                          <a:spcPts val="800"/>
                        </a:spcAft>
                        <a:buNone/>
                      </a:pPr>
                      <a:endParaRPr lang="zh-CN" sz="11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tc>
                <a:tc>
                  <a:txBody>
                    <a:bodyPr/>
                    <a:lstStyle/>
                    <a:p>
                      <a:pPr algn="ctr">
                        <a:lnSpc>
                          <a:spcPct val="115000"/>
                        </a:lnSpc>
                        <a:spcAft>
                          <a:spcPts val="800"/>
                        </a:spcAft>
                        <a:buNone/>
                      </a:pPr>
                      <a:r>
                        <a:rPr lang="en-US" sz="1600" kern="100" dirty="0">
                          <a:effectLst/>
                        </a:rPr>
                        <a:t>55</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3631794797"/>
                  </a:ext>
                </a:extLst>
              </a:tr>
              <a:tr h="525817">
                <a:tc vMerge="1">
                  <a:txBody>
                    <a:bodyPr/>
                    <a:lstStyle/>
                    <a:p>
                      <a:pPr algn="ctr">
                        <a:lnSpc>
                          <a:spcPct val="115000"/>
                        </a:lnSpc>
                        <a:spcAft>
                          <a:spcPts val="800"/>
                        </a:spcAft>
                        <a:buNone/>
                      </a:pPr>
                      <a:endParaRPr lang="zh-CN" sz="11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tc>
                <a:tc vMerge="1">
                  <a:txBody>
                    <a:bodyPr/>
                    <a:lstStyle/>
                    <a:p>
                      <a:pPr algn="just">
                        <a:lnSpc>
                          <a:spcPct val="115000"/>
                        </a:lnSpc>
                        <a:spcAft>
                          <a:spcPts val="800"/>
                        </a:spcAft>
                        <a:buNone/>
                      </a:pPr>
                      <a:endParaRPr lang="zh-CN" sz="11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tc>
                <a:tc>
                  <a:txBody>
                    <a:bodyPr/>
                    <a:lstStyle/>
                    <a:p>
                      <a:pPr algn="ctr">
                        <a:lnSpc>
                          <a:spcPct val="115000"/>
                        </a:lnSpc>
                        <a:spcAft>
                          <a:spcPts val="800"/>
                        </a:spcAft>
                        <a:buNone/>
                      </a:pPr>
                      <a:r>
                        <a:rPr lang="en-US" altLang="zh-CN" sz="1600" kern="100" dirty="0">
                          <a:effectLst/>
                        </a:rPr>
                        <a:t>70</a:t>
                      </a:r>
                      <a:endParaRPr lang="zh-CN" alt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4250270745"/>
                  </a:ext>
                </a:extLst>
              </a:tr>
            </a:tbl>
          </a:graphicData>
        </a:graphic>
      </p:graphicFrame>
      <p:grpSp>
        <p:nvGrpSpPr>
          <p:cNvPr id="13" name="组合 12">
            <a:extLst>
              <a:ext uri="{FF2B5EF4-FFF2-40B4-BE49-F238E27FC236}">
                <a16:creationId xmlns:a16="http://schemas.microsoft.com/office/drawing/2014/main" id="{39DFFB91-C2F9-2D88-FF49-F68B332635FF}"/>
              </a:ext>
            </a:extLst>
          </p:cNvPr>
          <p:cNvGrpSpPr/>
          <p:nvPr/>
        </p:nvGrpSpPr>
        <p:grpSpPr>
          <a:xfrm>
            <a:off x="-1" y="6296628"/>
            <a:ext cx="12191997" cy="561373"/>
            <a:chOff x="-1" y="6296628"/>
            <a:chExt cx="12191997" cy="561373"/>
          </a:xfrm>
        </p:grpSpPr>
        <p:sp>
          <p:nvSpPr>
            <p:cNvPr id="14" name="矩形 13">
              <a:extLst>
                <a:ext uri="{FF2B5EF4-FFF2-40B4-BE49-F238E27FC236}">
                  <a16:creationId xmlns:a16="http://schemas.microsoft.com/office/drawing/2014/main" id="{7005C510-4C46-434E-306D-4F3DAFB71B01}"/>
                </a:ext>
              </a:extLst>
            </p:cNvPr>
            <p:cNvSpPr/>
            <p:nvPr/>
          </p:nvSpPr>
          <p:spPr>
            <a:xfrm>
              <a:off x="-1" y="6296628"/>
              <a:ext cx="12191997" cy="56137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15" name="文本框 14">
              <a:hlinkClick r:id="rId9" action="ppaction://hlinksldjump"/>
              <a:extLst>
                <a:ext uri="{FF2B5EF4-FFF2-40B4-BE49-F238E27FC236}">
                  <a16:creationId xmlns:a16="http://schemas.microsoft.com/office/drawing/2014/main" id="{9C66DA09-271A-3C3B-8531-6A307D6C4D29}"/>
                </a:ext>
              </a:extLst>
            </p:cNvPr>
            <p:cNvSpPr txBox="1"/>
            <p:nvPr/>
          </p:nvSpPr>
          <p:spPr>
            <a:xfrm>
              <a:off x="300832" y="6389371"/>
              <a:ext cx="1980000" cy="375888"/>
            </a:xfrm>
            <a:prstGeom prst="rect">
              <a:avLst/>
            </a:prstGeom>
            <a:solidFill>
              <a:schemeClr val="bg1">
                <a:lumMod val="95000"/>
              </a:schemeClr>
            </a:solidFill>
          </p:spPr>
          <p:txBody>
            <a:bodyPr wrap="none" rtlCol="0" anchor="ctr" anchorCtr="1">
              <a:noAutofit/>
            </a:bodyPr>
            <a:lstStyle>
              <a:defPPr>
                <a:defRPr lang="zh-CN"/>
              </a:defPPr>
              <a:lvl1pPr marR="0" lvl="0" indent="0" fontAlgn="auto">
                <a:lnSpc>
                  <a:spcPct val="100000"/>
                </a:lnSpc>
                <a:spcBef>
                  <a:spcPts val="0"/>
                </a:spcBef>
                <a:spcAft>
                  <a:spcPts val="0"/>
                </a:spcAft>
                <a:buClrTx/>
                <a:buSzTx/>
                <a:buFontTx/>
                <a:buNone/>
                <a:defRPr kumimoji="0" sz="1600" b="0" i="0" u="none" strike="noStrike" cap="none" spc="0" normalizeH="0" baseline="0">
                  <a:ln>
                    <a:noFill/>
                  </a:ln>
                  <a:solidFill>
                    <a:srgbClr val="FFFFFF">
                      <a:lumMod val="50000"/>
                    </a:srgbClr>
                  </a:solidFill>
                  <a:effectLst/>
                  <a:uLnTx/>
                  <a:uFillTx/>
                  <a:latin typeface="微软雅黑" panose="020B0503020204020204" pitchFamily="34" charset="-122"/>
                  <a:ea typeface="微软雅黑" panose="020B0503020204020204" pitchFamily="34" charset="-122"/>
                </a:defRPr>
              </a:lvl1pPr>
            </a:lstStyle>
            <a:p>
              <a:r>
                <a:rPr lang="zh-CN" altLang="en-US" sz="1400" dirty="0">
                  <a:solidFill>
                    <a:srgbClr val="949494"/>
                  </a:solidFill>
                </a:rPr>
                <a:t>研究背景与意义</a:t>
              </a:r>
            </a:p>
          </p:txBody>
        </p:sp>
        <p:sp>
          <p:nvSpPr>
            <p:cNvPr id="16" name="文本框 15">
              <a:hlinkClick r:id="rId10" action="ppaction://hlinksldjump"/>
              <a:extLst>
                <a:ext uri="{FF2B5EF4-FFF2-40B4-BE49-F238E27FC236}">
                  <a16:creationId xmlns:a16="http://schemas.microsoft.com/office/drawing/2014/main" id="{01820B25-19C2-A173-4D1D-9B068A8A9BB0}"/>
                </a:ext>
              </a:extLst>
            </p:cNvPr>
            <p:cNvSpPr txBox="1"/>
            <p:nvPr/>
          </p:nvSpPr>
          <p:spPr>
            <a:xfrm>
              <a:off x="3122776" y="6389371"/>
              <a:ext cx="1980000" cy="375888"/>
            </a:xfrm>
            <a:prstGeom prst="rect">
              <a:avLst/>
            </a:prstGeom>
            <a:solidFill>
              <a:schemeClr val="bg1">
                <a:lumMod val="95000"/>
              </a:schemeClr>
            </a:solidFill>
          </p:spPr>
          <p:txBody>
            <a:bodyPr wrap="none" rtlCol="0" anchor="ctr" anchorCtr="1">
              <a:noAutofit/>
            </a:bodyPr>
            <a:lstStyle/>
            <a:p>
              <a:pPr algn="l" defTabSz="914400">
                <a:defRPr/>
              </a:pPr>
              <a:r>
                <a:rPr lang="en-US" altLang="zh-CN" sz="1400" dirty="0">
                  <a:solidFill>
                    <a:srgbClr val="949494"/>
                  </a:solidFill>
                  <a:latin typeface="微软雅黑" panose="020B0503020204020204" pitchFamily="34" charset="-122"/>
                  <a:ea typeface="微软雅黑" panose="020B0503020204020204" pitchFamily="34" charset="-122"/>
                </a:rPr>
                <a:t>COMSOL</a:t>
              </a:r>
              <a:r>
                <a:rPr lang="zh-CN" altLang="en-US" sz="1400" dirty="0">
                  <a:solidFill>
                    <a:srgbClr val="949494"/>
                  </a:solidFill>
                  <a:latin typeface="微软雅黑" panose="020B0503020204020204" pitchFamily="34" charset="-122"/>
                  <a:ea typeface="微软雅黑" panose="020B0503020204020204" pitchFamily="34" charset="-122"/>
                </a:rPr>
                <a:t>数值模拟与工况设计</a:t>
              </a:r>
            </a:p>
          </p:txBody>
        </p:sp>
        <p:sp>
          <p:nvSpPr>
            <p:cNvPr id="17" name="文本框 16">
              <a:hlinkClick r:id="rId11" action="ppaction://hlinksldjump"/>
              <a:extLst>
                <a:ext uri="{FF2B5EF4-FFF2-40B4-BE49-F238E27FC236}">
                  <a16:creationId xmlns:a16="http://schemas.microsoft.com/office/drawing/2014/main" id="{16AE2747-6ACD-BA70-849A-DB27D1F5B92B}"/>
                </a:ext>
              </a:extLst>
            </p:cNvPr>
            <p:cNvSpPr txBox="1"/>
            <p:nvPr/>
          </p:nvSpPr>
          <p:spPr>
            <a:xfrm>
              <a:off x="6537509" y="6389371"/>
              <a:ext cx="1980000" cy="375888"/>
            </a:xfrm>
            <a:prstGeom prst="rect">
              <a:avLst/>
            </a:prstGeom>
            <a:solidFill>
              <a:schemeClr val="bg1">
                <a:lumMod val="95000"/>
              </a:schemeClr>
            </a:solidFill>
          </p:spPr>
          <p:txBody>
            <a:bodyPr wrap="none" rtlCol="0" anchor="ctr" anchorCtr="1">
              <a:noAutofit/>
            </a:bodyPr>
            <a:lstStyle/>
            <a:p>
              <a:pPr algn="l" defTabSz="914400">
                <a:defRPr/>
              </a:pPr>
              <a:r>
                <a:rPr lang="zh-CN" altLang="en-US" sz="1400" b="1" dirty="0">
                  <a:solidFill>
                    <a:srgbClr val="002060"/>
                  </a:solidFill>
                  <a:latin typeface="微软雅黑" panose="020B0503020204020204" pitchFamily="34" charset="-122"/>
                  <a:ea typeface="微软雅黑" panose="020B0503020204020204" pitchFamily="34" charset="-122"/>
                </a:rPr>
                <a:t>含冰层几何特征影响规律</a:t>
              </a:r>
            </a:p>
          </p:txBody>
        </p:sp>
        <p:sp>
          <p:nvSpPr>
            <p:cNvPr id="18" name="文本框 17">
              <a:hlinkClick r:id="rId12" action="ppaction://hlinksldjump"/>
              <a:extLst>
                <a:ext uri="{FF2B5EF4-FFF2-40B4-BE49-F238E27FC236}">
                  <a16:creationId xmlns:a16="http://schemas.microsoft.com/office/drawing/2014/main" id="{686C96C4-0D9C-E97C-5BE7-245B5B921AB3}"/>
                </a:ext>
              </a:extLst>
            </p:cNvPr>
            <p:cNvSpPr txBox="1"/>
            <p:nvPr/>
          </p:nvSpPr>
          <p:spPr>
            <a:xfrm>
              <a:off x="9696761" y="6389371"/>
              <a:ext cx="1980000" cy="375888"/>
            </a:xfrm>
            <a:prstGeom prst="rect">
              <a:avLst/>
            </a:prstGeom>
            <a:solidFill>
              <a:schemeClr val="bg1">
                <a:lumMod val="95000"/>
              </a:schemeClr>
            </a:solidFill>
          </p:spPr>
          <p:txBody>
            <a:bodyPr wrap="none" rtlCol="0" anchor="ctr" anchorCtr="1">
              <a:noAutofit/>
            </a:bodyPr>
            <a:lstStyle/>
            <a:p>
              <a:pPr defTabSz="914400">
                <a:defRPr/>
              </a:pPr>
              <a:r>
                <a:rPr lang="zh-CN" altLang="en-US" sz="1400" dirty="0">
                  <a:solidFill>
                    <a:srgbClr val="FFFFFF">
                      <a:lumMod val="50000"/>
                    </a:srgbClr>
                  </a:solidFill>
                  <a:latin typeface="微软雅黑" panose="020B0503020204020204" pitchFamily="34" charset="-122"/>
                  <a:ea typeface="微软雅黑" panose="020B0503020204020204" pitchFamily="34" charset="-122"/>
                </a:rPr>
                <a:t>研究总结与展望</a:t>
              </a:r>
            </a:p>
          </p:txBody>
        </p:sp>
        <p:cxnSp>
          <p:nvCxnSpPr>
            <p:cNvPr id="19" name="直接连接符 18">
              <a:extLst>
                <a:ext uri="{FF2B5EF4-FFF2-40B4-BE49-F238E27FC236}">
                  <a16:creationId xmlns:a16="http://schemas.microsoft.com/office/drawing/2014/main" id="{3D1B3507-588F-708D-86BD-C418BD32E99A}"/>
                </a:ext>
              </a:extLst>
            </p:cNvPr>
            <p:cNvCxnSpPr/>
            <p:nvPr/>
          </p:nvCxnSpPr>
          <p:spPr>
            <a:xfrm>
              <a:off x="2336045" y="6415273"/>
              <a:ext cx="0" cy="32409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a:extLst>
                <a:ext uri="{FF2B5EF4-FFF2-40B4-BE49-F238E27FC236}">
                  <a16:creationId xmlns:a16="http://schemas.microsoft.com/office/drawing/2014/main" id="{CD7D912B-E065-C6DB-8266-F368A6FED503}"/>
                </a:ext>
              </a:extLst>
            </p:cNvPr>
            <p:cNvCxnSpPr/>
            <p:nvPr/>
          </p:nvCxnSpPr>
          <p:spPr>
            <a:xfrm>
              <a:off x="5845367" y="6415273"/>
              <a:ext cx="0" cy="32409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a:extLst>
                <a:ext uri="{FF2B5EF4-FFF2-40B4-BE49-F238E27FC236}">
                  <a16:creationId xmlns:a16="http://schemas.microsoft.com/office/drawing/2014/main" id="{E63FBCE2-0D22-B64B-23E2-911435768128}"/>
                </a:ext>
              </a:extLst>
            </p:cNvPr>
            <p:cNvCxnSpPr/>
            <p:nvPr/>
          </p:nvCxnSpPr>
          <p:spPr>
            <a:xfrm>
              <a:off x="9413739" y="6415273"/>
              <a:ext cx="0" cy="32409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22" name="组合 21">
              <a:extLst>
                <a:ext uri="{FF2B5EF4-FFF2-40B4-BE49-F238E27FC236}">
                  <a16:creationId xmlns:a16="http://schemas.microsoft.com/office/drawing/2014/main" id="{5AE6EEFF-F612-E28E-EE17-1C65C80A9F8F}"/>
                </a:ext>
              </a:extLst>
            </p:cNvPr>
            <p:cNvGrpSpPr/>
            <p:nvPr/>
          </p:nvGrpSpPr>
          <p:grpSpPr>
            <a:xfrm>
              <a:off x="7439899" y="6296629"/>
              <a:ext cx="167640" cy="561372"/>
              <a:chOff x="15005872" y="6248400"/>
              <a:chExt cx="167640" cy="506730"/>
            </a:xfrm>
          </p:grpSpPr>
          <p:sp>
            <p:nvSpPr>
              <p:cNvPr id="23" name="等腰三角形 22">
                <a:extLst>
                  <a:ext uri="{FF2B5EF4-FFF2-40B4-BE49-F238E27FC236}">
                    <a16:creationId xmlns:a16="http://schemas.microsoft.com/office/drawing/2014/main" id="{1A696C08-733A-639D-5DC8-BBA75E320C2B}"/>
                  </a:ext>
                </a:extLst>
              </p:cNvPr>
              <p:cNvSpPr/>
              <p:nvPr/>
            </p:nvSpPr>
            <p:spPr>
              <a:xfrm flipV="1">
                <a:off x="15005872" y="6248400"/>
                <a:ext cx="167640" cy="60960"/>
              </a:xfrm>
              <a:prstGeom prst="triangle">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等腰三角形 23">
                <a:extLst>
                  <a:ext uri="{FF2B5EF4-FFF2-40B4-BE49-F238E27FC236}">
                    <a16:creationId xmlns:a16="http://schemas.microsoft.com/office/drawing/2014/main" id="{B3C5CEF5-9F79-910B-D47D-0457E4F7772E}"/>
                  </a:ext>
                </a:extLst>
              </p:cNvPr>
              <p:cNvSpPr/>
              <p:nvPr/>
            </p:nvSpPr>
            <p:spPr>
              <a:xfrm>
                <a:off x="15005872" y="6694170"/>
                <a:ext cx="167640" cy="60960"/>
              </a:xfrm>
              <a:prstGeom prst="triangle">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pic>
        <p:nvPicPr>
          <p:cNvPr id="25" name="图片 24">
            <a:extLst>
              <a:ext uri="{FF2B5EF4-FFF2-40B4-BE49-F238E27FC236}">
                <a16:creationId xmlns:a16="http://schemas.microsoft.com/office/drawing/2014/main" id="{4AB62513-D931-092F-3B30-BE55927BBDE2}"/>
              </a:ext>
            </a:extLst>
          </p:cNvPr>
          <p:cNvPicPr>
            <a:picLocks noChangeAspect="1"/>
          </p:cNvPicPr>
          <p:nvPr/>
        </p:nvPicPr>
        <p:blipFill>
          <a:blip r:embed="rId4"/>
          <a:srcRect l="94593"/>
          <a:stretch>
            <a:fillRect/>
          </a:stretch>
        </p:blipFill>
        <p:spPr>
          <a:xfrm>
            <a:off x="7928464" y="891947"/>
            <a:ext cx="220125" cy="2340000"/>
          </a:xfrm>
          <a:prstGeom prst="rect">
            <a:avLst/>
          </a:prstGeom>
        </p:spPr>
      </p:pic>
      <p:pic>
        <p:nvPicPr>
          <p:cNvPr id="27" name="图片 26">
            <a:extLst>
              <a:ext uri="{FF2B5EF4-FFF2-40B4-BE49-F238E27FC236}">
                <a16:creationId xmlns:a16="http://schemas.microsoft.com/office/drawing/2014/main" id="{5898D34F-ED02-F5F9-5BBA-029CD5475CCE}"/>
              </a:ext>
            </a:extLst>
          </p:cNvPr>
          <p:cNvPicPr>
            <a:picLocks noChangeAspect="1"/>
          </p:cNvPicPr>
          <p:nvPr/>
        </p:nvPicPr>
        <p:blipFill>
          <a:blip r:embed="rId6"/>
          <a:srcRect l="94659"/>
          <a:stretch>
            <a:fillRect/>
          </a:stretch>
        </p:blipFill>
        <p:spPr>
          <a:xfrm>
            <a:off x="11658977" y="3642406"/>
            <a:ext cx="217398" cy="2340000"/>
          </a:xfrm>
          <a:prstGeom prst="rect">
            <a:avLst/>
          </a:prstGeom>
        </p:spPr>
      </p:pic>
      <p:pic>
        <p:nvPicPr>
          <p:cNvPr id="29" name="图片 28">
            <a:extLst>
              <a:ext uri="{FF2B5EF4-FFF2-40B4-BE49-F238E27FC236}">
                <a16:creationId xmlns:a16="http://schemas.microsoft.com/office/drawing/2014/main" id="{004D72E5-12D5-0543-AC2D-B530D3BE3F30}"/>
              </a:ext>
            </a:extLst>
          </p:cNvPr>
          <p:cNvPicPr>
            <a:picLocks noChangeAspect="1"/>
          </p:cNvPicPr>
          <p:nvPr/>
        </p:nvPicPr>
        <p:blipFill>
          <a:blip r:embed="rId5"/>
          <a:srcRect l="94659"/>
          <a:stretch>
            <a:fillRect/>
          </a:stretch>
        </p:blipFill>
        <p:spPr>
          <a:xfrm>
            <a:off x="11658977" y="870185"/>
            <a:ext cx="217398" cy="2340000"/>
          </a:xfrm>
          <a:prstGeom prst="rect">
            <a:avLst/>
          </a:prstGeom>
        </p:spPr>
      </p:pic>
      <p:pic>
        <p:nvPicPr>
          <p:cNvPr id="31" name="图片 30">
            <a:extLst>
              <a:ext uri="{FF2B5EF4-FFF2-40B4-BE49-F238E27FC236}">
                <a16:creationId xmlns:a16="http://schemas.microsoft.com/office/drawing/2014/main" id="{B64F1BC8-F43E-A846-DEC3-F7766E056829}"/>
              </a:ext>
            </a:extLst>
          </p:cNvPr>
          <p:cNvPicPr>
            <a:picLocks noChangeAspect="1"/>
          </p:cNvPicPr>
          <p:nvPr/>
        </p:nvPicPr>
        <p:blipFill>
          <a:blip r:embed="rId3"/>
          <a:srcRect l="94251"/>
          <a:stretch>
            <a:fillRect/>
          </a:stretch>
        </p:blipFill>
        <p:spPr>
          <a:xfrm>
            <a:off x="7928464" y="3642406"/>
            <a:ext cx="234000" cy="2340000"/>
          </a:xfrm>
          <a:prstGeom prst="rect">
            <a:avLst/>
          </a:prstGeom>
        </p:spPr>
      </p:pic>
      <p:cxnSp>
        <p:nvCxnSpPr>
          <p:cNvPr id="34" name="直接连接符 33">
            <a:extLst>
              <a:ext uri="{FF2B5EF4-FFF2-40B4-BE49-F238E27FC236}">
                <a16:creationId xmlns:a16="http://schemas.microsoft.com/office/drawing/2014/main" id="{3EF2F0C7-144D-7539-E1F7-275BDB6AA23C}"/>
              </a:ext>
            </a:extLst>
          </p:cNvPr>
          <p:cNvCxnSpPr>
            <a:cxnSpLocks/>
          </p:cNvCxnSpPr>
          <p:nvPr/>
        </p:nvCxnSpPr>
        <p:spPr>
          <a:xfrm flipV="1">
            <a:off x="5866209" y="2288381"/>
            <a:ext cx="1931194" cy="897732"/>
          </a:xfrm>
          <a:prstGeom prst="line">
            <a:avLst/>
          </a:prstGeom>
          <a:ln w="12700">
            <a:solidFill>
              <a:srgbClr val="FFFF00"/>
            </a:solidFill>
            <a:prstDash val="dash"/>
          </a:ln>
        </p:spPr>
        <p:style>
          <a:lnRef idx="1">
            <a:schemeClr val="accent1"/>
          </a:lnRef>
          <a:fillRef idx="0">
            <a:schemeClr val="accent1"/>
          </a:fillRef>
          <a:effectRef idx="0">
            <a:schemeClr val="accent1"/>
          </a:effectRef>
          <a:fontRef idx="minor">
            <a:schemeClr val="tx1"/>
          </a:fontRef>
        </p:style>
      </p:cxnSp>
      <p:cxnSp>
        <p:nvCxnSpPr>
          <p:cNvPr id="35" name="直接连接符 34">
            <a:extLst>
              <a:ext uri="{FF2B5EF4-FFF2-40B4-BE49-F238E27FC236}">
                <a16:creationId xmlns:a16="http://schemas.microsoft.com/office/drawing/2014/main" id="{9CBF8A7B-8986-ACC0-4A6F-766EEEDFDEC6}"/>
              </a:ext>
            </a:extLst>
          </p:cNvPr>
          <p:cNvCxnSpPr>
            <a:cxnSpLocks/>
          </p:cNvCxnSpPr>
          <p:nvPr/>
        </p:nvCxnSpPr>
        <p:spPr>
          <a:xfrm flipV="1">
            <a:off x="6054328" y="2376488"/>
            <a:ext cx="1743075" cy="809625"/>
          </a:xfrm>
          <a:prstGeom prst="line">
            <a:avLst/>
          </a:prstGeom>
          <a:ln w="12700">
            <a:solidFill>
              <a:srgbClr val="FFFF00"/>
            </a:solidFill>
            <a:prstDash val="dash"/>
          </a:ln>
        </p:spPr>
        <p:style>
          <a:lnRef idx="1">
            <a:schemeClr val="accent1"/>
          </a:lnRef>
          <a:fillRef idx="0">
            <a:schemeClr val="accent1"/>
          </a:fillRef>
          <a:effectRef idx="0">
            <a:schemeClr val="accent1"/>
          </a:effectRef>
          <a:fontRef idx="minor">
            <a:schemeClr val="tx1"/>
          </a:fontRef>
        </p:style>
      </p:cxnSp>
      <p:cxnSp>
        <p:nvCxnSpPr>
          <p:cNvPr id="52" name="直接箭头连接符 51">
            <a:extLst>
              <a:ext uri="{FF2B5EF4-FFF2-40B4-BE49-F238E27FC236}">
                <a16:creationId xmlns:a16="http://schemas.microsoft.com/office/drawing/2014/main" id="{8EC058F2-EB17-B98C-188E-AB285BE73176}"/>
              </a:ext>
            </a:extLst>
          </p:cNvPr>
          <p:cNvCxnSpPr>
            <a:cxnSpLocks/>
          </p:cNvCxnSpPr>
          <p:nvPr/>
        </p:nvCxnSpPr>
        <p:spPr>
          <a:xfrm>
            <a:off x="6019130" y="2649152"/>
            <a:ext cx="508499" cy="465523"/>
          </a:xfrm>
          <a:prstGeom prst="straightConnector1">
            <a:avLst/>
          </a:prstGeom>
          <a:ln w="19050">
            <a:solidFill>
              <a:srgbClr val="FFFF00"/>
            </a:solidFill>
            <a:tailEnd type="triangle"/>
          </a:ln>
        </p:spPr>
        <p:style>
          <a:lnRef idx="1">
            <a:schemeClr val="accent1"/>
          </a:lnRef>
          <a:fillRef idx="0">
            <a:schemeClr val="accent1"/>
          </a:fillRef>
          <a:effectRef idx="0">
            <a:schemeClr val="accent1"/>
          </a:effectRef>
          <a:fontRef idx="minor">
            <a:schemeClr val="tx1"/>
          </a:fontRef>
        </p:style>
      </p:cxnSp>
      <p:sp>
        <p:nvSpPr>
          <p:cNvPr id="58" name="任意多边形: 形状 57">
            <a:extLst>
              <a:ext uri="{FF2B5EF4-FFF2-40B4-BE49-F238E27FC236}">
                <a16:creationId xmlns:a16="http://schemas.microsoft.com/office/drawing/2014/main" id="{0A92BB86-CF54-18C8-36FC-0296F8A41B20}"/>
              </a:ext>
            </a:extLst>
          </p:cNvPr>
          <p:cNvSpPr/>
          <p:nvPr/>
        </p:nvSpPr>
        <p:spPr>
          <a:xfrm>
            <a:off x="6563916" y="2958703"/>
            <a:ext cx="111074" cy="222647"/>
          </a:xfrm>
          <a:custGeom>
            <a:avLst/>
            <a:gdLst>
              <a:gd name="csX0" fmla="*/ 0 w 111074"/>
              <a:gd name="csY0" fmla="*/ 0 h 222647"/>
              <a:gd name="csX1" fmla="*/ 108347 w 111074"/>
              <a:gd name="csY1" fmla="*/ 91678 h 222647"/>
              <a:gd name="csX2" fmla="*/ 67865 w 111074"/>
              <a:gd name="csY2" fmla="*/ 222647 h 222647"/>
            </a:gdLst>
            <a:ahLst/>
            <a:cxnLst>
              <a:cxn ang="0">
                <a:pos x="csX0" y="csY0"/>
              </a:cxn>
              <a:cxn ang="0">
                <a:pos x="csX1" y="csY1"/>
              </a:cxn>
              <a:cxn ang="0">
                <a:pos x="csX2" y="csY2"/>
              </a:cxn>
            </a:cxnLst>
            <a:rect l="l" t="t" r="r" b="b"/>
            <a:pathLst>
              <a:path w="111074" h="222647">
                <a:moveTo>
                  <a:pt x="0" y="0"/>
                </a:moveTo>
                <a:cubicBezTo>
                  <a:pt x="48518" y="27285"/>
                  <a:pt x="97036" y="54570"/>
                  <a:pt x="108347" y="91678"/>
                </a:cubicBezTo>
                <a:cubicBezTo>
                  <a:pt x="119658" y="128786"/>
                  <a:pt x="93761" y="175716"/>
                  <a:pt x="67865" y="222647"/>
                </a:cubicBezTo>
              </a:path>
            </a:pathLst>
          </a:custGeom>
          <a:no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任意多边形: 形状 58">
            <a:extLst>
              <a:ext uri="{FF2B5EF4-FFF2-40B4-BE49-F238E27FC236}">
                <a16:creationId xmlns:a16="http://schemas.microsoft.com/office/drawing/2014/main" id="{2AC629E9-DBF8-FDB7-6E84-D6667EF156AB}"/>
              </a:ext>
            </a:extLst>
          </p:cNvPr>
          <p:cNvSpPr/>
          <p:nvPr/>
        </p:nvSpPr>
        <p:spPr>
          <a:xfrm>
            <a:off x="6832998" y="5766197"/>
            <a:ext cx="109882" cy="180975"/>
          </a:xfrm>
          <a:custGeom>
            <a:avLst/>
            <a:gdLst>
              <a:gd name="csX0" fmla="*/ 0 w 111074"/>
              <a:gd name="csY0" fmla="*/ 0 h 222647"/>
              <a:gd name="csX1" fmla="*/ 108347 w 111074"/>
              <a:gd name="csY1" fmla="*/ 91678 h 222647"/>
              <a:gd name="csX2" fmla="*/ 67865 w 111074"/>
              <a:gd name="csY2" fmla="*/ 222647 h 222647"/>
            </a:gdLst>
            <a:ahLst/>
            <a:cxnLst>
              <a:cxn ang="0">
                <a:pos x="csX0" y="csY0"/>
              </a:cxn>
              <a:cxn ang="0">
                <a:pos x="csX1" y="csY1"/>
              </a:cxn>
              <a:cxn ang="0">
                <a:pos x="csX2" y="csY2"/>
              </a:cxn>
            </a:cxnLst>
            <a:rect l="l" t="t" r="r" b="b"/>
            <a:pathLst>
              <a:path w="111074" h="222647">
                <a:moveTo>
                  <a:pt x="0" y="0"/>
                </a:moveTo>
                <a:cubicBezTo>
                  <a:pt x="48518" y="27285"/>
                  <a:pt x="97036" y="54570"/>
                  <a:pt x="108347" y="91678"/>
                </a:cubicBezTo>
                <a:cubicBezTo>
                  <a:pt x="119658" y="128786"/>
                  <a:pt x="93761" y="175716"/>
                  <a:pt x="67865" y="222647"/>
                </a:cubicBezTo>
              </a:path>
            </a:pathLst>
          </a:custGeom>
          <a:no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0" name="直接箭头连接符 59">
            <a:extLst>
              <a:ext uri="{FF2B5EF4-FFF2-40B4-BE49-F238E27FC236}">
                <a16:creationId xmlns:a16="http://schemas.microsoft.com/office/drawing/2014/main" id="{9B5B2A64-B95D-001F-09BA-C87A4023AF43}"/>
              </a:ext>
            </a:extLst>
          </p:cNvPr>
          <p:cNvCxnSpPr>
            <a:cxnSpLocks/>
          </p:cNvCxnSpPr>
          <p:nvPr/>
        </p:nvCxnSpPr>
        <p:spPr>
          <a:xfrm>
            <a:off x="5977560" y="5413066"/>
            <a:ext cx="910379" cy="471021"/>
          </a:xfrm>
          <a:prstGeom prst="straightConnector1">
            <a:avLst/>
          </a:prstGeom>
          <a:ln w="19050">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64" name="直接连接符 63">
            <a:extLst>
              <a:ext uri="{FF2B5EF4-FFF2-40B4-BE49-F238E27FC236}">
                <a16:creationId xmlns:a16="http://schemas.microsoft.com/office/drawing/2014/main" id="{06694E64-9A11-1247-FFCF-EBA546DF6466}"/>
              </a:ext>
            </a:extLst>
          </p:cNvPr>
          <p:cNvCxnSpPr>
            <a:cxnSpLocks/>
          </p:cNvCxnSpPr>
          <p:nvPr/>
        </p:nvCxnSpPr>
        <p:spPr>
          <a:xfrm flipV="1">
            <a:off x="6619453" y="4295775"/>
            <a:ext cx="1158900" cy="1651397"/>
          </a:xfrm>
          <a:prstGeom prst="line">
            <a:avLst/>
          </a:prstGeom>
          <a:ln w="12700">
            <a:solidFill>
              <a:srgbClr val="FFFF00"/>
            </a:solidFill>
            <a:prstDash val="dash"/>
          </a:ln>
        </p:spPr>
        <p:style>
          <a:lnRef idx="1">
            <a:schemeClr val="accent1"/>
          </a:lnRef>
          <a:fillRef idx="0">
            <a:schemeClr val="accent1"/>
          </a:fillRef>
          <a:effectRef idx="0">
            <a:schemeClr val="accent1"/>
          </a:effectRef>
          <a:fontRef idx="minor">
            <a:schemeClr val="tx1"/>
          </a:fontRef>
        </p:style>
      </p:cxnSp>
      <p:cxnSp>
        <p:nvCxnSpPr>
          <p:cNvPr id="67" name="直接连接符 66">
            <a:extLst>
              <a:ext uri="{FF2B5EF4-FFF2-40B4-BE49-F238E27FC236}">
                <a16:creationId xmlns:a16="http://schemas.microsoft.com/office/drawing/2014/main" id="{2F136070-7792-91B3-AE71-2804E3AEF73B}"/>
              </a:ext>
            </a:extLst>
          </p:cNvPr>
          <p:cNvCxnSpPr/>
          <p:nvPr/>
        </p:nvCxnSpPr>
        <p:spPr>
          <a:xfrm flipV="1">
            <a:off x="6715125" y="4423172"/>
            <a:ext cx="1060847" cy="1524000"/>
          </a:xfrm>
          <a:prstGeom prst="line">
            <a:avLst/>
          </a:prstGeom>
          <a:ln w="12700">
            <a:solidFill>
              <a:srgbClr val="FFFF00"/>
            </a:solidFill>
            <a:prstDash val="dash"/>
          </a:ln>
        </p:spPr>
        <p:style>
          <a:lnRef idx="1">
            <a:schemeClr val="accent1"/>
          </a:lnRef>
          <a:fillRef idx="0">
            <a:schemeClr val="accent1"/>
          </a:fillRef>
          <a:effectRef idx="0">
            <a:schemeClr val="accent1"/>
          </a:effectRef>
          <a:fontRef idx="minor">
            <a:schemeClr val="tx1"/>
          </a:fontRef>
        </p:style>
      </p:cxnSp>
      <p:cxnSp>
        <p:nvCxnSpPr>
          <p:cNvPr id="69" name="直接连接符 68">
            <a:extLst>
              <a:ext uri="{FF2B5EF4-FFF2-40B4-BE49-F238E27FC236}">
                <a16:creationId xmlns:a16="http://schemas.microsoft.com/office/drawing/2014/main" id="{495C54E9-8E27-22CB-77AD-4B570CC3F983}"/>
              </a:ext>
            </a:extLst>
          </p:cNvPr>
          <p:cNvCxnSpPr>
            <a:cxnSpLocks/>
          </p:cNvCxnSpPr>
          <p:nvPr/>
        </p:nvCxnSpPr>
        <p:spPr>
          <a:xfrm flipV="1">
            <a:off x="10531475" y="3851275"/>
            <a:ext cx="765175" cy="2108200"/>
          </a:xfrm>
          <a:prstGeom prst="line">
            <a:avLst/>
          </a:prstGeom>
          <a:ln w="12700">
            <a:solidFill>
              <a:srgbClr val="FFFF00"/>
            </a:solidFill>
            <a:prstDash val="dash"/>
          </a:ln>
        </p:spPr>
        <p:style>
          <a:lnRef idx="1">
            <a:schemeClr val="accent1"/>
          </a:lnRef>
          <a:fillRef idx="0">
            <a:schemeClr val="accent1"/>
          </a:fillRef>
          <a:effectRef idx="0">
            <a:schemeClr val="accent1"/>
          </a:effectRef>
          <a:fontRef idx="minor">
            <a:schemeClr val="tx1"/>
          </a:fontRef>
        </p:style>
      </p:cxnSp>
      <p:cxnSp>
        <p:nvCxnSpPr>
          <p:cNvPr id="73" name="直接连接符 72">
            <a:extLst>
              <a:ext uri="{FF2B5EF4-FFF2-40B4-BE49-F238E27FC236}">
                <a16:creationId xmlns:a16="http://schemas.microsoft.com/office/drawing/2014/main" id="{D197C9D2-7E5D-46AE-F66F-277825DE0B6C}"/>
              </a:ext>
            </a:extLst>
          </p:cNvPr>
          <p:cNvCxnSpPr>
            <a:cxnSpLocks/>
          </p:cNvCxnSpPr>
          <p:nvPr/>
        </p:nvCxnSpPr>
        <p:spPr>
          <a:xfrm flipV="1">
            <a:off x="10606088" y="3852863"/>
            <a:ext cx="771525" cy="2106612"/>
          </a:xfrm>
          <a:prstGeom prst="line">
            <a:avLst/>
          </a:prstGeom>
          <a:ln w="12700">
            <a:solidFill>
              <a:srgbClr val="FFFF00"/>
            </a:solidFill>
            <a:prstDash val="dash"/>
          </a:ln>
        </p:spPr>
        <p:style>
          <a:lnRef idx="1">
            <a:schemeClr val="accent1"/>
          </a:lnRef>
          <a:fillRef idx="0">
            <a:schemeClr val="accent1"/>
          </a:fillRef>
          <a:effectRef idx="0">
            <a:schemeClr val="accent1"/>
          </a:effectRef>
          <a:fontRef idx="minor">
            <a:schemeClr val="tx1"/>
          </a:fontRef>
        </p:style>
      </p:cxnSp>
      <p:sp>
        <p:nvSpPr>
          <p:cNvPr id="75" name="任意多边形: 形状 74">
            <a:extLst>
              <a:ext uri="{FF2B5EF4-FFF2-40B4-BE49-F238E27FC236}">
                <a16:creationId xmlns:a16="http://schemas.microsoft.com/office/drawing/2014/main" id="{9C30E29C-6B10-230B-22A0-8B42F1DB96B3}"/>
              </a:ext>
            </a:extLst>
          </p:cNvPr>
          <p:cNvSpPr/>
          <p:nvPr/>
        </p:nvSpPr>
        <p:spPr>
          <a:xfrm>
            <a:off x="10686761" y="5778500"/>
            <a:ext cx="109882" cy="180975"/>
          </a:xfrm>
          <a:custGeom>
            <a:avLst/>
            <a:gdLst>
              <a:gd name="csX0" fmla="*/ 0 w 111074"/>
              <a:gd name="csY0" fmla="*/ 0 h 222647"/>
              <a:gd name="csX1" fmla="*/ 108347 w 111074"/>
              <a:gd name="csY1" fmla="*/ 91678 h 222647"/>
              <a:gd name="csX2" fmla="*/ 67865 w 111074"/>
              <a:gd name="csY2" fmla="*/ 222647 h 222647"/>
            </a:gdLst>
            <a:ahLst/>
            <a:cxnLst>
              <a:cxn ang="0">
                <a:pos x="csX0" y="csY0"/>
              </a:cxn>
              <a:cxn ang="0">
                <a:pos x="csX1" y="csY1"/>
              </a:cxn>
              <a:cxn ang="0">
                <a:pos x="csX2" y="csY2"/>
              </a:cxn>
            </a:cxnLst>
            <a:rect l="l" t="t" r="r" b="b"/>
            <a:pathLst>
              <a:path w="111074" h="222647">
                <a:moveTo>
                  <a:pt x="0" y="0"/>
                </a:moveTo>
                <a:cubicBezTo>
                  <a:pt x="48518" y="27285"/>
                  <a:pt x="97036" y="54570"/>
                  <a:pt x="108347" y="91678"/>
                </a:cubicBezTo>
                <a:cubicBezTo>
                  <a:pt x="119658" y="128786"/>
                  <a:pt x="93761" y="175716"/>
                  <a:pt x="67865" y="222647"/>
                </a:cubicBezTo>
              </a:path>
            </a:pathLst>
          </a:custGeom>
          <a:no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6" name="直接箭头连接符 75">
            <a:extLst>
              <a:ext uri="{FF2B5EF4-FFF2-40B4-BE49-F238E27FC236}">
                <a16:creationId xmlns:a16="http://schemas.microsoft.com/office/drawing/2014/main" id="{91A1E14A-5DFF-8F7E-E2CB-A36E502DE7EA}"/>
              </a:ext>
            </a:extLst>
          </p:cNvPr>
          <p:cNvCxnSpPr>
            <a:cxnSpLocks/>
          </p:cNvCxnSpPr>
          <p:nvPr/>
        </p:nvCxnSpPr>
        <p:spPr>
          <a:xfrm>
            <a:off x="9689115" y="5335342"/>
            <a:ext cx="1061038" cy="548745"/>
          </a:xfrm>
          <a:prstGeom prst="straightConnector1">
            <a:avLst/>
          </a:prstGeom>
          <a:ln w="19050">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80" name="直接连接符 79">
            <a:extLst>
              <a:ext uri="{FF2B5EF4-FFF2-40B4-BE49-F238E27FC236}">
                <a16:creationId xmlns:a16="http://schemas.microsoft.com/office/drawing/2014/main" id="{932DA1AA-A91A-732F-253C-E9738750AB74}"/>
              </a:ext>
            </a:extLst>
          </p:cNvPr>
          <p:cNvCxnSpPr>
            <a:cxnSpLocks/>
          </p:cNvCxnSpPr>
          <p:nvPr/>
        </p:nvCxnSpPr>
        <p:spPr>
          <a:xfrm flipV="1">
            <a:off x="10193440" y="2064629"/>
            <a:ext cx="1332000" cy="1116000"/>
          </a:xfrm>
          <a:prstGeom prst="line">
            <a:avLst/>
          </a:prstGeom>
          <a:ln w="12700">
            <a:solidFill>
              <a:srgbClr val="FFFF00"/>
            </a:solidFill>
            <a:prstDash val="dash"/>
          </a:ln>
        </p:spPr>
        <p:style>
          <a:lnRef idx="1">
            <a:schemeClr val="accent1"/>
          </a:lnRef>
          <a:fillRef idx="0">
            <a:schemeClr val="accent1"/>
          </a:fillRef>
          <a:effectRef idx="0">
            <a:schemeClr val="accent1"/>
          </a:effectRef>
          <a:fontRef idx="minor">
            <a:schemeClr val="tx1"/>
          </a:fontRef>
        </p:style>
      </p:cxnSp>
      <p:cxnSp>
        <p:nvCxnSpPr>
          <p:cNvPr id="84" name="直接连接符 83">
            <a:extLst>
              <a:ext uri="{FF2B5EF4-FFF2-40B4-BE49-F238E27FC236}">
                <a16:creationId xmlns:a16="http://schemas.microsoft.com/office/drawing/2014/main" id="{6EDB9F04-EA06-2D5B-0A67-0D6745BEC767}"/>
              </a:ext>
            </a:extLst>
          </p:cNvPr>
          <p:cNvCxnSpPr>
            <a:cxnSpLocks/>
          </p:cNvCxnSpPr>
          <p:nvPr/>
        </p:nvCxnSpPr>
        <p:spPr>
          <a:xfrm flipV="1">
            <a:off x="10087769" y="1989241"/>
            <a:ext cx="1414859" cy="1188706"/>
          </a:xfrm>
          <a:prstGeom prst="line">
            <a:avLst/>
          </a:prstGeom>
          <a:ln w="12700">
            <a:solidFill>
              <a:srgbClr val="FFFF00"/>
            </a:solidFill>
            <a:prstDash val="dash"/>
          </a:ln>
        </p:spPr>
        <p:style>
          <a:lnRef idx="1">
            <a:schemeClr val="accent1"/>
          </a:lnRef>
          <a:fillRef idx="0">
            <a:schemeClr val="accent1"/>
          </a:fillRef>
          <a:effectRef idx="0">
            <a:schemeClr val="accent1"/>
          </a:effectRef>
          <a:fontRef idx="minor">
            <a:schemeClr val="tx1"/>
          </a:fontRef>
        </p:style>
      </p:cxnSp>
      <p:cxnSp>
        <p:nvCxnSpPr>
          <p:cNvPr id="86" name="直接箭头连接符 85">
            <a:extLst>
              <a:ext uri="{FF2B5EF4-FFF2-40B4-BE49-F238E27FC236}">
                <a16:creationId xmlns:a16="http://schemas.microsoft.com/office/drawing/2014/main" id="{6836EE54-03B9-A773-4B04-427476BFC615}"/>
              </a:ext>
            </a:extLst>
          </p:cNvPr>
          <p:cNvCxnSpPr>
            <a:cxnSpLocks/>
          </p:cNvCxnSpPr>
          <p:nvPr/>
        </p:nvCxnSpPr>
        <p:spPr>
          <a:xfrm>
            <a:off x="9684941" y="2622629"/>
            <a:ext cx="831700" cy="447397"/>
          </a:xfrm>
          <a:prstGeom prst="straightConnector1">
            <a:avLst/>
          </a:prstGeom>
          <a:ln w="19050">
            <a:solidFill>
              <a:srgbClr val="FFFF00"/>
            </a:solidFill>
            <a:tailEnd type="triangle"/>
          </a:ln>
        </p:spPr>
        <p:style>
          <a:lnRef idx="1">
            <a:schemeClr val="accent1"/>
          </a:lnRef>
          <a:fillRef idx="0">
            <a:schemeClr val="accent1"/>
          </a:fillRef>
          <a:effectRef idx="0">
            <a:schemeClr val="accent1"/>
          </a:effectRef>
          <a:fontRef idx="minor">
            <a:schemeClr val="tx1"/>
          </a:fontRef>
        </p:style>
      </p:cxnSp>
      <p:sp>
        <p:nvSpPr>
          <p:cNvPr id="87" name="任意多边形: 形状 86">
            <a:extLst>
              <a:ext uri="{FF2B5EF4-FFF2-40B4-BE49-F238E27FC236}">
                <a16:creationId xmlns:a16="http://schemas.microsoft.com/office/drawing/2014/main" id="{F9F35F19-AB84-6D2C-45D9-24E201AEB23A}"/>
              </a:ext>
            </a:extLst>
          </p:cNvPr>
          <p:cNvSpPr/>
          <p:nvPr/>
        </p:nvSpPr>
        <p:spPr>
          <a:xfrm>
            <a:off x="10461104" y="2948780"/>
            <a:ext cx="111074" cy="222647"/>
          </a:xfrm>
          <a:custGeom>
            <a:avLst/>
            <a:gdLst>
              <a:gd name="csX0" fmla="*/ 0 w 111074"/>
              <a:gd name="csY0" fmla="*/ 0 h 222647"/>
              <a:gd name="csX1" fmla="*/ 108347 w 111074"/>
              <a:gd name="csY1" fmla="*/ 91678 h 222647"/>
              <a:gd name="csX2" fmla="*/ 67865 w 111074"/>
              <a:gd name="csY2" fmla="*/ 222647 h 222647"/>
            </a:gdLst>
            <a:ahLst/>
            <a:cxnLst>
              <a:cxn ang="0">
                <a:pos x="csX0" y="csY0"/>
              </a:cxn>
              <a:cxn ang="0">
                <a:pos x="csX1" y="csY1"/>
              </a:cxn>
              <a:cxn ang="0">
                <a:pos x="csX2" y="csY2"/>
              </a:cxn>
            </a:cxnLst>
            <a:rect l="l" t="t" r="r" b="b"/>
            <a:pathLst>
              <a:path w="111074" h="222647">
                <a:moveTo>
                  <a:pt x="0" y="0"/>
                </a:moveTo>
                <a:cubicBezTo>
                  <a:pt x="48518" y="27285"/>
                  <a:pt x="97036" y="54570"/>
                  <a:pt x="108347" y="91678"/>
                </a:cubicBezTo>
                <a:cubicBezTo>
                  <a:pt x="119658" y="128786"/>
                  <a:pt x="93761" y="175716"/>
                  <a:pt x="67865" y="222647"/>
                </a:cubicBezTo>
              </a:path>
            </a:pathLst>
          </a:custGeom>
          <a:no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31141207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圆角 12">
            <a:extLst>
              <a:ext uri="{FF2B5EF4-FFF2-40B4-BE49-F238E27FC236}">
                <a16:creationId xmlns:a16="http://schemas.microsoft.com/office/drawing/2014/main" id="{1310DF4D-5118-FB9A-BEE0-35A510574BCA}"/>
              </a:ext>
            </a:extLst>
          </p:cNvPr>
          <p:cNvSpPr/>
          <p:nvPr/>
        </p:nvSpPr>
        <p:spPr>
          <a:xfrm>
            <a:off x="7062952" y="1147699"/>
            <a:ext cx="4843906" cy="4420681"/>
          </a:xfrm>
          <a:prstGeom prst="roundRect">
            <a:avLst>
              <a:gd name="adj" fmla="val 3699"/>
            </a:avLst>
          </a:prstGeom>
          <a:noFill/>
          <a:ln w="19050">
            <a:solidFill>
              <a:srgbClr val="00206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powerpoint template design by DAJU_PPT正版来源小红书大橘PPT微信DAJU_PPT请勿抄袭搬运！盗版必究！"/>
          <p:cNvSpPr txBox="1"/>
          <p:nvPr/>
        </p:nvSpPr>
        <p:spPr>
          <a:xfrm>
            <a:off x="657371" y="280712"/>
            <a:ext cx="8835285" cy="400110"/>
          </a:xfrm>
          <a:prstGeom prst="rect">
            <a:avLst/>
          </a:prstGeom>
          <a:noFill/>
        </p:spPr>
        <p:txBody>
          <a:bodyPr wrap="square" rtlCol="0">
            <a:spAutoFit/>
          </a:bodyPr>
          <a:lstStyle>
            <a:defPPr>
              <a:defRPr lang="zh-CN"/>
            </a:defPPr>
            <a:lvl1pPr marR="0" lvl="0" indent="0" fontAlgn="auto">
              <a:lnSpc>
                <a:spcPct val="100000"/>
              </a:lnSpc>
              <a:spcBef>
                <a:spcPts val="0"/>
              </a:spcBef>
              <a:spcAft>
                <a:spcPts val="0"/>
              </a:spcAft>
              <a:buClrTx/>
              <a:buSzTx/>
              <a:buFontTx/>
              <a:buNone/>
              <a:defRPr kumimoji="0" sz="2000" b="1" i="0" u="none" strike="noStrike" cap="none" spc="300" normalizeH="0" baseline="0">
                <a:ln>
                  <a:noFill/>
                </a:ln>
                <a:solidFill>
                  <a:schemeClr val="accent1"/>
                </a:solidFill>
                <a:effectLst/>
                <a:uLnTx/>
                <a:uFillTx/>
                <a:latin typeface="微软雅黑" panose="020B0503020204020204" pitchFamily="34" charset="-122"/>
                <a:ea typeface="微软雅黑" panose="020B0503020204020204" pitchFamily="34" charset="-122"/>
              </a:defRPr>
            </a:lvl1pPr>
          </a:lstStyle>
          <a:p>
            <a:r>
              <a:rPr lang="en-US" altLang="zh-CN" dirty="0">
                <a:solidFill>
                  <a:srgbClr val="002060"/>
                </a:solidFill>
              </a:rPr>
              <a:t>COMSOL </a:t>
            </a:r>
            <a:r>
              <a:rPr lang="zh-CN" altLang="en-US" dirty="0">
                <a:solidFill>
                  <a:srgbClr val="002060"/>
                </a:solidFill>
              </a:rPr>
              <a:t>数值模型与工况设计</a:t>
            </a:r>
          </a:p>
        </p:txBody>
      </p:sp>
      <p:grpSp>
        <p:nvGrpSpPr>
          <p:cNvPr id="7" name="powerpoint template design by DAJU_PPT正版来源小红书大橘PPT微信DAJU_PPT请勿抄袭搬运！盗版必究！"/>
          <p:cNvGrpSpPr/>
          <p:nvPr/>
        </p:nvGrpSpPr>
        <p:grpSpPr>
          <a:xfrm>
            <a:off x="349505" y="102193"/>
            <a:ext cx="307867" cy="599859"/>
            <a:chOff x="349506" y="102193"/>
            <a:chExt cx="307866" cy="599859"/>
          </a:xfrm>
        </p:grpSpPr>
        <p:sp>
          <p:nvSpPr>
            <p:cNvPr id="8" name="powerpoint template design by DAJU_PPT正版来源小红书大橘PPT微信DAJU_PPT请勿抄袭搬运！盗版必究！-1"/>
            <p:cNvSpPr/>
            <p:nvPr/>
          </p:nvSpPr>
          <p:spPr>
            <a:xfrm>
              <a:off x="349506" y="492924"/>
              <a:ext cx="209128" cy="209128"/>
            </a:xfrm>
            <a:prstGeom prst="roundRect">
              <a:avLst>
                <a:gd name="adj" fmla="val 19200"/>
              </a:avLst>
            </a:prstGeom>
            <a:solidFill>
              <a:schemeClr val="accent2">
                <a:alpha val="58000"/>
              </a:schemeClr>
            </a:solidFill>
            <a:ln w="6350" cap="flat" cmpd="sng" algn="ctr">
              <a:solidFill>
                <a:schemeClr val="accent2"/>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powerpoint template design by DAJU_PPT正版来源小红书大橘PPT微信DAJU_PPT请勿抄袭搬运！盗版必究！-2"/>
            <p:cNvSpPr/>
            <p:nvPr/>
          </p:nvSpPr>
          <p:spPr>
            <a:xfrm>
              <a:off x="528549" y="102193"/>
              <a:ext cx="128823" cy="128823"/>
            </a:xfrm>
            <a:prstGeom prst="roundRect">
              <a:avLst>
                <a:gd name="adj" fmla="val 19200"/>
              </a:avLst>
            </a:prstGeom>
            <a:solidFill>
              <a:schemeClr val="accent2">
                <a:alpha val="23000"/>
              </a:schemeClr>
            </a:solidFill>
            <a:ln w="6350" cap="flat" cmpd="sng" algn="ctr">
              <a:solidFill>
                <a:schemeClr val="accent2">
                  <a:alpha val="62000"/>
                </a:schemeClr>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nvGrpSpPr>
          <p:cNvPr id="36" name="组合 35"/>
          <p:cNvGrpSpPr/>
          <p:nvPr/>
        </p:nvGrpSpPr>
        <p:grpSpPr>
          <a:xfrm>
            <a:off x="116064" y="102193"/>
            <a:ext cx="541309" cy="599859"/>
            <a:chOff x="116063" y="102193"/>
            <a:chExt cx="541309" cy="599859"/>
          </a:xfrm>
        </p:grpSpPr>
        <p:sp>
          <p:nvSpPr>
            <p:cNvPr id="37" name="矩形: 圆角 36"/>
            <p:cNvSpPr/>
            <p:nvPr/>
          </p:nvSpPr>
          <p:spPr>
            <a:xfrm>
              <a:off x="349506" y="492924"/>
              <a:ext cx="209128" cy="209128"/>
            </a:xfrm>
            <a:prstGeom prst="roundRect">
              <a:avLst>
                <a:gd name="adj" fmla="val 19200"/>
              </a:avLst>
            </a:prstGeom>
            <a:solidFill>
              <a:schemeClr val="accent2">
                <a:alpha val="58000"/>
              </a:schemeClr>
            </a:solidFill>
            <a:ln w="6350" cap="flat" cmpd="sng" algn="ctr">
              <a:solidFill>
                <a:schemeClr val="accent2"/>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圆角 37"/>
            <p:cNvSpPr/>
            <p:nvPr/>
          </p:nvSpPr>
          <p:spPr>
            <a:xfrm>
              <a:off x="116063" y="204280"/>
              <a:ext cx="338007" cy="338007"/>
            </a:xfrm>
            <a:prstGeom prst="roundRect">
              <a:avLst>
                <a:gd name="adj" fmla="val 19200"/>
              </a:avLst>
            </a:prstGeom>
            <a:solidFill>
              <a:srgbClr val="002060">
                <a:alpha val="70000"/>
              </a:srgbClr>
            </a:solidFill>
            <a:ln w="6350" cap="flat" cmpd="sng" algn="ctr">
              <a:solidFill>
                <a:srgbClr val="002060"/>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圆角 38"/>
            <p:cNvSpPr/>
            <p:nvPr/>
          </p:nvSpPr>
          <p:spPr>
            <a:xfrm>
              <a:off x="528549" y="102193"/>
              <a:ext cx="128823" cy="128823"/>
            </a:xfrm>
            <a:prstGeom prst="roundRect">
              <a:avLst>
                <a:gd name="adj" fmla="val 19200"/>
              </a:avLst>
            </a:prstGeom>
            <a:solidFill>
              <a:schemeClr val="accent2">
                <a:alpha val="23000"/>
              </a:schemeClr>
            </a:solidFill>
            <a:ln w="6350" cap="flat" cmpd="sng" algn="ctr">
              <a:solidFill>
                <a:schemeClr val="accent2">
                  <a:alpha val="62000"/>
                </a:schemeClr>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pic>
        <p:nvPicPr>
          <p:cNvPr id="3" name="Picture 2"/>
          <p:cNvPicPr/>
          <p:nvPr/>
        </p:nvPicPr>
        <p:blipFill rotWithShape="1">
          <a:blip r:embed="rId3"/>
          <a:srcRect t="30509" b="30509"/>
          <a:stretch>
            <a:fillRect/>
          </a:stretch>
        </p:blipFill>
        <p:spPr>
          <a:xfrm>
            <a:off x="10262940" y="22372"/>
            <a:ext cx="1634867" cy="400101"/>
          </a:xfrm>
          <a:prstGeom prst="rect">
            <a:avLst/>
          </a:prstGeom>
        </p:spPr>
      </p:pic>
      <p:pic>
        <p:nvPicPr>
          <p:cNvPr id="6" name="Picture Placeholder 24"/>
          <p:cNvPicPr>
            <a:picLocks noGrp="1" noChangeAspect="1"/>
          </p:cNvPicPr>
          <p:nvPr/>
        </p:nvPicPr>
        <p:blipFill rotWithShape="1">
          <a:blip r:embed="rId4" cstate="print">
            <a:extLst>
              <a:ext uri="{28A0092B-C50C-407E-A947-70E740481C1C}">
                <a14:useLocalDpi xmlns:a14="http://schemas.microsoft.com/office/drawing/2010/main" val="0"/>
              </a:ext>
            </a:extLst>
          </a:blip>
          <a:srcRect l="-5450" t="-91582" r="-7334" b="-89301"/>
          <a:stretch>
            <a:fillRect/>
          </a:stretch>
        </p:blipFill>
        <p:spPr>
          <a:xfrm>
            <a:off x="10262940" y="322788"/>
            <a:ext cx="1966301" cy="447712"/>
          </a:xfrm>
          <a:prstGeom prst="rect">
            <a:avLst/>
          </a:prstGeom>
        </p:spPr>
      </p:pic>
      <p:grpSp>
        <p:nvGrpSpPr>
          <p:cNvPr id="15" name="组合 14">
            <a:extLst>
              <a:ext uri="{FF2B5EF4-FFF2-40B4-BE49-F238E27FC236}">
                <a16:creationId xmlns:a16="http://schemas.microsoft.com/office/drawing/2014/main" id="{26A330A7-F935-DA3C-6088-4EA3D65BEECA}"/>
              </a:ext>
            </a:extLst>
          </p:cNvPr>
          <p:cNvGrpSpPr/>
          <p:nvPr/>
        </p:nvGrpSpPr>
        <p:grpSpPr>
          <a:xfrm>
            <a:off x="-1" y="6296628"/>
            <a:ext cx="12191997" cy="561373"/>
            <a:chOff x="-1" y="6296628"/>
            <a:chExt cx="12191997" cy="561373"/>
          </a:xfrm>
        </p:grpSpPr>
        <p:sp>
          <p:nvSpPr>
            <p:cNvPr id="16" name="矩形 15">
              <a:extLst>
                <a:ext uri="{FF2B5EF4-FFF2-40B4-BE49-F238E27FC236}">
                  <a16:creationId xmlns:a16="http://schemas.microsoft.com/office/drawing/2014/main" id="{08C0EB0E-E105-C0E6-3871-A7E3F5E36B2D}"/>
                </a:ext>
              </a:extLst>
            </p:cNvPr>
            <p:cNvSpPr/>
            <p:nvPr/>
          </p:nvSpPr>
          <p:spPr>
            <a:xfrm>
              <a:off x="-1" y="6296628"/>
              <a:ext cx="12191997" cy="56137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17" name="文本框 16">
              <a:hlinkClick r:id="rId5" action="ppaction://hlinksldjump"/>
              <a:extLst>
                <a:ext uri="{FF2B5EF4-FFF2-40B4-BE49-F238E27FC236}">
                  <a16:creationId xmlns:a16="http://schemas.microsoft.com/office/drawing/2014/main" id="{EFCE54FD-1F97-5E41-FE03-6FE910B47C2F}"/>
                </a:ext>
              </a:extLst>
            </p:cNvPr>
            <p:cNvSpPr txBox="1"/>
            <p:nvPr/>
          </p:nvSpPr>
          <p:spPr>
            <a:xfrm>
              <a:off x="300832" y="6389371"/>
              <a:ext cx="1980000" cy="375888"/>
            </a:xfrm>
            <a:prstGeom prst="rect">
              <a:avLst/>
            </a:prstGeom>
            <a:solidFill>
              <a:schemeClr val="bg1">
                <a:lumMod val="95000"/>
              </a:schemeClr>
            </a:solidFill>
          </p:spPr>
          <p:txBody>
            <a:bodyPr wrap="none" rtlCol="0" anchor="ctr" anchorCtr="1">
              <a:noAutofit/>
            </a:bodyPr>
            <a:lstStyle>
              <a:defPPr>
                <a:defRPr lang="zh-CN"/>
              </a:defPPr>
              <a:lvl1pPr marR="0" lvl="0" indent="0" fontAlgn="auto">
                <a:lnSpc>
                  <a:spcPct val="100000"/>
                </a:lnSpc>
                <a:spcBef>
                  <a:spcPts val="0"/>
                </a:spcBef>
                <a:spcAft>
                  <a:spcPts val="0"/>
                </a:spcAft>
                <a:buClrTx/>
                <a:buSzTx/>
                <a:buFontTx/>
                <a:buNone/>
                <a:defRPr kumimoji="0" sz="1600" b="0" i="0" u="none" strike="noStrike" cap="none" spc="0" normalizeH="0" baseline="0">
                  <a:ln>
                    <a:noFill/>
                  </a:ln>
                  <a:solidFill>
                    <a:srgbClr val="FFFFFF">
                      <a:lumMod val="50000"/>
                    </a:srgbClr>
                  </a:solidFill>
                  <a:effectLst/>
                  <a:uLnTx/>
                  <a:uFillTx/>
                  <a:latin typeface="微软雅黑" panose="020B0503020204020204" pitchFamily="34" charset="-122"/>
                  <a:ea typeface="微软雅黑" panose="020B0503020204020204" pitchFamily="34" charset="-122"/>
                </a:defRPr>
              </a:lvl1pPr>
            </a:lstStyle>
            <a:p>
              <a:r>
                <a:rPr lang="zh-CN" altLang="en-US" sz="1400" dirty="0">
                  <a:solidFill>
                    <a:srgbClr val="949494"/>
                  </a:solidFill>
                </a:rPr>
                <a:t>研究背景与意义</a:t>
              </a:r>
            </a:p>
          </p:txBody>
        </p:sp>
        <p:sp>
          <p:nvSpPr>
            <p:cNvPr id="18" name="文本框 17">
              <a:hlinkClick r:id="rId6" action="ppaction://hlinksldjump"/>
              <a:extLst>
                <a:ext uri="{FF2B5EF4-FFF2-40B4-BE49-F238E27FC236}">
                  <a16:creationId xmlns:a16="http://schemas.microsoft.com/office/drawing/2014/main" id="{89B49A22-AAC0-766D-36F9-EAEA51FE1B45}"/>
                </a:ext>
              </a:extLst>
            </p:cNvPr>
            <p:cNvSpPr txBox="1"/>
            <p:nvPr/>
          </p:nvSpPr>
          <p:spPr>
            <a:xfrm>
              <a:off x="3122776" y="6389371"/>
              <a:ext cx="1980000" cy="375888"/>
            </a:xfrm>
            <a:prstGeom prst="rect">
              <a:avLst/>
            </a:prstGeom>
            <a:solidFill>
              <a:schemeClr val="bg1">
                <a:lumMod val="95000"/>
              </a:schemeClr>
            </a:solidFill>
          </p:spPr>
          <p:txBody>
            <a:bodyPr wrap="none" rtlCol="0" anchor="ctr" anchorCtr="1">
              <a:noAutofit/>
            </a:bodyPr>
            <a:lstStyle/>
            <a:p>
              <a:pPr algn="l" defTabSz="914400">
                <a:defRPr/>
              </a:pPr>
              <a:r>
                <a:rPr lang="en-US" altLang="zh-CN" sz="1400" dirty="0">
                  <a:solidFill>
                    <a:srgbClr val="949494"/>
                  </a:solidFill>
                  <a:latin typeface="微软雅黑" panose="020B0503020204020204" pitchFamily="34" charset="-122"/>
                  <a:ea typeface="微软雅黑" panose="020B0503020204020204" pitchFamily="34" charset="-122"/>
                </a:rPr>
                <a:t>COMSOL</a:t>
              </a:r>
              <a:r>
                <a:rPr lang="zh-CN" altLang="en-US" sz="1400" dirty="0">
                  <a:solidFill>
                    <a:srgbClr val="949494"/>
                  </a:solidFill>
                  <a:latin typeface="微软雅黑" panose="020B0503020204020204" pitchFamily="34" charset="-122"/>
                  <a:ea typeface="微软雅黑" panose="020B0503020204020204" pitchFamily="34" charset="-122"/>
                </a:rPr>
                <a:t>数值模拟与工况设计</a:t>
              </a:r>
            </a:p>
          </p:txBody>
        </p:sp>
        <p:sp>
          <p:nvSpPr>
            <p:cNvPr id="19" name="文本框 18">
              <a:hlinkClick r:id="rId7" action="ppaction://hlinksldjump"/>
              <a:extLst>
                <a:ext uri="{FF2B5EF4-FFF2-40B4-BE49-F238E27FC236}">
                  <a16:creationId xmlns:a16="http://schemas.microsoft.com/office/drawing/2014/main" id="{D9A38DA0-E048-BA1E-77D2-8EF43F03D4D4}"/>
                </a:ext>
              </a:extLst>
            </p:cNvPr>
            <p:cNvSpPr txBox="1"/>
            <p:nvPr/>
          </p:nvSpPr>
          <p:spPr>
            <a:xfrm>
              <a:off x="6537509" y="6389371"/>
              <a:ext cx="1980000" cy="375888"/>
            </a:xfrm>
            <a:prstGeom prst="rect">
              <a:avLst/>
            </a:prstGeom>
            <a:solidFill>
              <a:schemeClr val="bg1">
                <a:lumMod val="95000"/>
              </a:schemeClr>
            </a:solidFill>
          </p:spPr>
          <p:txBody>
            <a:bodyPr wrap="none" rtlCol="0" anchor="ctr" anchorCtr="1">
              <a:noAutofit/>
            </a:bodyPr>
            <a:lstStyle/>
            <a:p>
              <a:pPr algn="l" defTabSz="914400">
                <a:defRPr/>
              </a:pPr>
              <a:r>
                <a:rPr lang="zh-CN" altLang="en-US" sz="1400" b="1" dirty="0">
                  <a:solidFill>
                    <a:srgbClr val="002060"/>
                  </a:solidFill>
                  <a:latin typeface="微软雅黑" panose="020B0503020204020204" pitchFamily="34" charset="-122"/>
                  <a:ea typeface="微软雅黑" panose="020B0503020204020204" pitchFamily="34" charset="-122"/>
                </a:rPr>
                <a:t>含冰层几何特征影响规律</a:t>
              </a:r>
            </a:p>
          </p:txBody>
        </p:sp>
        <p:sp>
          <p:nvSpPr>
            <p:cNvPr id="20" name="文本框 19">
              <a:hlinkClick r:id="rId8" action="ppaction://hlinksldjump"/>
              <a:extLst>
                <a:ext uri="{FF2B5EF4-FFF2-40B4-BE49-F238E27FC236}">
                  <a16:creationId xmlns:a16="http://schemas.microsoft.com/office/drawing/2014/main" id="{6E2B2E74-5B46-A6A0-FC98-1DB939989D69}"/>
                </a:ext>
              </a:extLst>
            </p:cNvPr>
            <p:cNvSpPr txBox="1"/>
            <p:nvPr/>
          </p:nvSpPr>
          <p:spPr>
            <a:xfrm>
              <a:off x="9696761" y="6389371"/>
              <a:ext cx="1980000" cy="375888"/>
            </a:xfrm>
            <a:prstGeom prst="rect">
              <a:avLst/>
            </a:prstGeom>
            <a:solidFill>
              <a:schemeClr val="bg1">
                <a:lumMod val="95000"/>
              </a:schemeClr>
            </a:solidFill>
          </p:spPr>
          <p:txBody>
            <a:bodyPr wrap="none" rtlCol="0" anchor="ctr" anchorCtr="1">
              <a:noAutofit/>
            </a:bodyPr>
            <a:lstStyle/>
            <a:p>
              <a:pPr defTabSz="914400">
                <a:defRPr/>
              </a:pPr>
              <a:r>
                <a:rPr lang="zh-CN" altLang="en-US" sz="1400" dirty="0">
                  <a:solidFill>
                    <a:srgbClr val="FFFFFF">
                      <a:lumMod val="50000"/>
                    </a:srgbClr>
                  </a:solidFill>
                  <a:latin typeface="微软雅黑" panose="020B0503020204020204" pitchFamily="34" charset="-122"/>
                  <a:ea typeface="微软雅黑" panose="020B0503020204020204" pitchFamily="34" charset="-122"/>
                </a:rPr>
                <a:t>研究总结与展望</a:t>
              </a:r>
            </a:p>
          </p:txBody>
        </p:sp>
        <p:cxnSp>
          <p:nvCxnSpPr>
            <p:cNvPr id="21" name="直接连接符 20">
              <a:extLst>
                <a:ext uri="{FF2B5EF4-FFF2-40B4-BE49-F238E27FC236}">
                  <a16:creationId xmlns:a16="http://schemas.microsoft.com/office/drawing/2014/main" id="{6DBC30A8-3EE4-3DD6-8808-4D69F072ED90}"/>
                </a:ext>
              </a:extLst>
            </p:cNvPr>
            <p:cNvCxnSpPr/>
            <p:nvPr/>
          </p:nvCxnSpPr>
          <p:spPr>
            <a:xfrm>
              <a:off x="2336045" y="6415273"/>
              <a:ext cx="0" cy="32409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a:extLst>
                <a:ext uri="{FF2B5EF4-FFF2-40B4-BE49-F238E27FC236}">
                  <a16:creationId xmlns:a16="http://schemas.microsoft.com/office/drawing/2014/main" id="{DCD6770A-4FE3-866F-823E-5FF0CE7A498B}"/>
                </a:ext>
              </a:extLst>
            </p:cNvPr>
            <p:cNvCxnSpPr/>
            <p:nvPr/>
          </p:nvCxnSpPr>
          <p:spPr>
            <a:xfrm>
              <a:off x="5845367" y="6415273"/>
              <a:ext cx="0" cy="32409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a:extLst>
                <a:ext uri="{FF2B5EF4-FFF2-40B4-BE49-F238E27FC236}">
                  <a16:creationId xmlns:a16="http://schemas.microsoft.com/office/drawing/2014/main" id="{09B36D23-4EAD-1465-F75D-10477F4F5D6C}"/>
                </a:ext>
              </a:extLst>
            </p:cNvPr>
            <p:cNvCxnSpPr/>
            <p:nvPr/>
          </p:nvCxnSpPr>
          <p:spPr>
            <a:xfrm>
              <a:off x="9413739" y="6415273"/>
              <a:ext cx="0" cy="32409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25" name="组合 24">
              <a:extLst>
                <a:ext uri="{FF2B5EF4-FFF2-40B4-BE49-F238E27FC236}">
                  <a16:creationId xmlns:a16="http://schemas.microsoft.com/office/drawing/2014/main" id="{733A9C9C-D59E-C78C-EA19-947923AFFEC9}"/>
                </a:ext>
              </a:extLst>
            </p:cNvPr>
            <p:cNvGrpSpPr/>
            <p:nvPr/>
          </p:nvGrpSpPr>
          <p:grpSpPr>
            <a:xfrm>
              <a:off x="7439899" y="6296629"/>
              <a:ext cx="167640" cy="561372"/>
              <a:chOff x="15005872" y="6248400"/>
              <a:chExt cx="167640" cy="506730"/>
            </a:xfrm>
          </p:grpSpPr>
          <p:sp>
            <p:nvSpPr>
              <p:cNvPr id="26" name="等腰三角形 25">
                <a:extLst>
                  <a:ext uri="{FF2B5EF4-FFF2-40B4-BE49-F238E27FC236}">
                    <a16:creationId xmlns:a16="http://schemas.microsoft.com/office/drawing/2014/main" id="{8D5EEBCD-2E08-B92E-7C75-A1D4F6286BF4}"/>
                  </a:ext>
                </a:extLst>
              </p:cNvPr>
              <p:cNvSpPr/>
              <p:nvPr/>
            </p:nvSpPr>
            <p:spPr>
              <a:xfrm flipV="1">
                <a:off x="15005872" y="6248400"/>
                <a:ext cx="167640" cy="60960"/>
              </a:xfrm>
              <a:prstGeom prst="triangle">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等腰三角形 26">
                <a:extLst>
                  <a:ext uri="{FF2B5EF4-FFF2-40B4-BE49-F238E27FC236}">
                    <a16:creationId xmlns:a16="http://schemas.microsoft.com/office/drawing/2014/main" id="{0E219950-792E-B346-DC10-06603CE1400E}"/>
                  </a:ext>
                </a:extLst>
              </p:cNvPr>
              <p:cNvSpPr/>
              <p:nvPr/>
            </p:nvSpPr>
            <p:spPr>
              <a:xfrm>
                <a:off x="15005872" y="6694170"/>
                <a:ext cx="167640" cy="60960"/>
              </a:xfrm>
              <a:prstGeom prst="triangle">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pic>
        <p:nvPicPr>
          <p:cNvPr id="29" name="图片 28">
            <a:extLst>
              <a:ext uri="{FF2B5EF4-FFF2-40B4-BE49-F238E27FC236}">
                <a16:creationId xmlns:a16="http://schemas.microsoft.com/office/drawing/2014/main" id="{F8930EF8-BB9F-DDDE-C95D-D9C544A1C0F7}"/>
              </a:ext>
            </a:extLst>
          </p:cNvPr>
          <p:cNvPicPr>
            <a:picLocks noChangeAspect="1"/>
          </p:cNvPicPr>
          <p:nvPr/>
        </p:nvPicPr>
        <p:blipFill>
          <a:blip r:embed="rId9"/>
          <a:srcRect l="7420" t="8920" r="12412" b="3357"/>
          <a:stretch>
            <a:fillRect/>
          </a:stretch>
        </p:blipFill>
        <p:spPr>
          <a:xfrm>
            <a:off x="3531476" y="795709"/>
            <a:ext cx="3266631" cy="2736000"/>
          </a:xfrm>
          <a:prstGeom prst="rect">
            <a:avLst/>
          </a:prstGeom>
        </p:spPr>
      </p:pic>
      <p:pic>
        <p:nvPicPr>
          <p:cNvPr id="30" name="图片 29">
            <a:extLst>
              <a:ext uri="{FF2B5EF4-FFF2-40B4-BE49-F238E27FC236}">
                <a16:creationId xmlns:a16="http://schemas.microsoft.com/office/drawing/2014/main" id="{CF5715AA-1E69-9623-02EA-BD99C0322A31}"/>
              </a:ext>
            </a:extLst>
          </p:cNvPr>
          <p:cNvPicPr>
            <a:picLocks noChangeAspect="1"/>
          </p:cNvPicPr>
          <p:nvPr/>
        </p:nvPicPr>
        <p:blipFill>
          <a:blip r:embed="rId10"/>
          <a:srcRect l="6597" t="9104" r="10988" b="2989"/>
          <a:stretch>
            <a:fillRect/>
          </a:stretch>
        </p:blipFill>
        <p:spPr>
          <a:xfrm>
            <a:off x="150019" y="830931"/>
            <a:ext cx="3351157" cy="2736000"/>
          </a:xfrm>
          <a:prstGeom prst="rect">
            <a:avLst/>
          </a:prstGeom>
        </p:spPr>
      </p:pic>
      <p:pic>
        <p:nvPicPr>
          <p:cNvPr id="32" name="图片 31">
            <a:extLst>
              <a:ext uri="{FF2B5EF4-FFF2-40B4-BE49-F238E27FC236}">
                <a16:creationId xmlns:a16="http://schemas.microsoft.com/office/drawing/2014/main" id="{807A48C0-D00F-6A61-468B-7E2A8C62E234}"/>
              </a:ext>
            </a:extLst>
          </p:cNvPr>
          <p:cNvPicPr>
            <a:picLocks noChangeAspect="1"/>
          </p:cNvPicPr>
          <p:nvPr/>
        </p:nvPicPr>
        <p:blipFill>
          <a:blip r:embed="rId11"/>
          <a:srcRect l="5400" t="9905" r="12090" b="3264"/>
          <a:stretch>
            <a:fillRect/>
          </a:stretch>
        </p:blipFill>
        <p:spPr>
          <a:xfrm>
            <a:off x="3430749" y="3537634"/>
            <a:ext cx="3396600" cy="2736000"/>
          </a:xfrm>
          <a:prstGeom prst="rect">
            <a:avLst/>
          </a:prstGeom>
        </p:spPr>
      </p:pic>
      <p:pic>
        <p:nvPicPr>
          <p:cNvPr id="33" name="图片 32">
            <a:extLst>
              <a:ext uri="{FF2B5EF4-FFF2-40B4-BE49-F238E27FC236}">
                <a16:creationId xmlns:a16="http://schemas.microsoft.com/office/drawing/2014/main" id="{24D87D96-5CAF-7121-90A6-7A1B3A955A74}"/>
              </a:ext>
            </a:extLst>
          </p:cNvPr>
          <p:cNvPicPr>
            <a:picLocks noChangeAspect="1"/>
          </p:cNvPicPr>
          <p:nvPr/>
        </p:nvPicPr>
        <p:blipFill>
          <a:blip r:embed="rId12"/>
          <a:srcRect l="8035" t="8521" r="11474" b="3357"/>
          <a:stretch>
            <a:fillRect/>
          </a:stretch>
        </p:blipFill>
        <p:spPr>
          <a:xfrm>
            <a:off x="150019" y="3535815"/>
            <a:ext cx="3263656" cy="2734920"/>
          </a:xfrm>
          <a:prstGeom prst="rect">
            <a:avLst/>
          </a:prstGeom>
        </p:spPr>
      </p:pic>
      <p:sp>
        <p:nvSpPr>
          <p:cNvPr id="35" name="文本框 34">
            <a:extLst>
              <a:ext uri="{FF2B5EF4-FFF2-40B4-BE49-F238E27FC236}">
                <a16:creationId xmlns:a16="http://schemas.microsoft.com/office/drawing/2014/main" id="{C55EEB33-1E6D-AB9B-4852-F650624BC685}"/>
              </a:ext>
            </a:extLst>
          </p:cNvPr>
          <p:cNvSpPr txBox="1"/>
          <p:nvPr/>
        </p:nvSpPr>
        <p:spPr>
          <a:xfrm>
            <a:off x="7195382" y="1226908"/>
            <a:ext cx="4696837" cy="4215513"/>
          </a:xfrm>
          <a:prstGeom prst="rect">
            <a:avLst/>
          </a:prstGeom>
          <a:noFill/>
        </p:spPr>
        <p:txBody>
          <a:bodyPr wrap="square">
            <a:spAutoFit/>
          </a:bodyPr>
          <a:lstStyle/>
          <a:p>
            <a:pPr algn="just">
              <a:lnSpc>
                <a:spcPct val="125000"/>
              </a:lnSpc>
            </a:pPr>
            <a:r>
              <a:rPr lang="zh-CN" altLang="en-US" dirty="0">
                <a:latin typeface="Times New Roman" panose="02020603050405020304" pitchFamily="18" charset="0"/>
              </a:rPr>
              <a:t>     应力均匀性表现出明显的厚度与角度效应。 随含冰层厚度由</a:t>
            </a:r>
            <a:r>
              <a:rPr lang="en-US" altLang="zh-CN" dirty="0">
                <a:latin typeface="Times New Roman" panose="02020603050405020304" pitchFamily="18" charset="0"/>
              </a:rPr>
              <a:t>0</a:t>
            </a:r>
            <a:r>
              <a:rPr lang="zh-CN" altLang="en-US" dirty="0">
                <a:latin typeface="Times New Roman" panose="02020603050405020304" pitchFamily="18" charset="0"/>
              </a:rPr>
              <a:t>增至</a:t>
            </a:r>
            <a:r>
              <a:rPr lang="en-US" altLang="zh-CN" dirty="0">
                <a:latin typeface="Times New Roman" panose="02020603050405020304" pitchFamily="18" charset="0"/>
              </a:rPr>
              <a:t>2.0 m</a:t>
            </a:r>
            <a:r>
              <a:rPr lang="zh-CN" altLang="en-US" dirty="0">
                <a:latin typeface="Times New Roman" panose="02020603050405020304" pitchFamily="18" charset="0"/>
              </a:rPr>
              <a:t>，</a:t>
            </a:r>
            <a:r>
              <a:rPr lang="en-US" altLang="zh-CN" b="1" i="1" dirty="0">
                <a:solidFill>
                  <a:schemeClr val="accent1"/>
                </a:solidFill>
                <a:latin typeface="Times New Roman" panose="02020603050405020304" pitchFamily="18" charset="0"/>
                <a:cs typeface="Times New Roman" panose="02020603050405020304" pitchFamily="18" charset="0"/>
              </a:rPr>
              <a:t>CV</a:t>
            </a:r>
            <a:r>
              <a:rPr lang="zh-CN" altLang="en-US" b="1" dirty="0">
                <a:solidFill>
                  <a:schemeClr val="accent1"/>
                </a:solidFill>
                <a:latin typeface="Times New Roman" panose="02020603050405020304" pitchFamily="18" charset="0"/>
              </a:rPr>
              <a:t>由</a:t>
            </a:r>
            <a:r>
              <a:rPr lang="en-US" altLang="zh-CN" b="1" dirty="0">
                <a:solidFill>
                  <a:schemeClr val="accent1"/>
                </a:solidFill>
                <a:latin typeface="Times New Roman" panose="02020603050405020304" pitchFamily="18" charset="0"/>
              </a:rPr>
              <a:t>143.66%</a:t>
            </a:r>
            <a:r>
              <a:rPr lang="zh-CN" altLang="en-US" b="1" dirty="0">
                <a:solidFill>
                  <a:schemeClr val="accent1"/>
                </a:solidFill>
                <a:latin typeface="Times New Roman" panose="02020603050405020304" pitchFamily="18" charset="0"/>
              </a:rPr>
              <a:t>降至</a:t>
            </a:r>
            <a:r>
              <a:rPr lang="en-US" altLang="zh-CN" b="1" dirty="0">
                <a:solidFill>
                  <a:schemeClr val="accent1"/>
                </a:solidFill>
                <a:latin typeface="Times New Roman" panose="02020603050405020304" pitchFamily="18" charset="0"/>
              </a:rPr>
              <a:t>139.34%</a:t>
            </a:r>
            <a:r>
              <a:rPr lang="zh-CN" altLang="en-US" b="1" dirty="0">
                <a:solidFill>
                  <a:schemeClr val="accent1"/>
                </a:solidFill>
                <a:latin typeface="Times New Roman" panose="02020603050405020304" pitchFamily="18" charset="0"/>
              </a:rPr>
              <a:t>，</a:t>
            </a:r>
            <a:r>
              <a:rPr lang="en-US" altLang="zh-CN" b="1" i="1" dirty="0" err="1">
                <a:solidFill>
                  <a:schemeClr val="accent1"/>
                </a:solidFill>
                <a:latin typeface="Times New Roman" panose="02020603050405020304" pitchFamily="18" charset="0"/>
                <a:cs typeface="Times New Roman" panose="02020603050405020304" pitchFamily="18" charset="0"/>
              </a:rPr>
              <a:t>K</a:t>
            </a:r>
            <a:r>
              <a:rPr lang="en-US" altLang="zh-CN" b="1" i="1" baseline="-25000" dirty="0" err="1">
                <a:solidFill>
                  <a:schemeClr val="accent1"/>
                </a:solidFill>
                <a:latin typeface="Times New Roman" panose="02020603050405020304" pitchFamily="18" charset="0"/>
                <a:cs typeface="Times New Roman" panose="02020603050405020304" pitchFamily="18" charset="0"/>
              </a:rPr>
              <a:t>σ</a:t>
            </a:r>
            <a:r>
              <a:rPr lang="zh-CN" altLang="en-US" b="1" dirty="0">
                <a:solidFill>
                  <a:schemeClr val="accent1"/>
                </a:solidFill>
                <a:latin typeface="Times New Roman" panose="02020603050405020304" pitchFamily="18" charset="0"/>
              </a:rPr>
              <a:t>由</a:t>
            </a:r>
            <a:r>
              <a:rPr lang="en-US" altLang="zh-CN" b="1" dirty="0">
                <a:solidFill>
                  <a:schemeClr val="accent1"/>
                </a:solidFill>
                <a:latin typeface="Times New Roman" panose="02020603050405020304" pitchFamily="18" charset="0"/>
              </a:rPr>
              <a:t>4.86</a:t>
            </a:r>
            <a:r>
              <a:rPr lang="zh-CN" altLang="en-US" b="1" dirty="0">
                <a:solidFill>
                  <a:schemeClr val="accent1"/>
                </a:solidFill>
                <a:latin typeface="Times New Roman" panose="02020603050405020304" pitchFamily="18" charset="0"/>
              </a:rPr>
              <a:t>降至</a:t>
            </a:r>
            <a:r>
              <a:rPr lang="en-US" altLang="zh-CN" b="1" dirty="0">
                <a:solidFill>
                  <a:schemeClr val="accent1"/>
                </a:solidFill>
                <a:latin typeface="Times New Roman" panose="02020603050405020304" pitchFamily="18" charset="0"/>
              </a:rPr>
              <a:t>4.45</a:t>
            </a:r>
            <a:r>
              <a:rPr lang="zh-CN" altLang="en-US" b="1" dirty="0">
                <a:solidFill>
                  <a:schemeClr val="accent1"/>
                </a:solidFill>
                <a:latin typeface="Times New Roman" panose="02020603050405020304" pitchFamily="18" charset="0"/>
              </a:rPr>
              <a:t>，表明应力分布逐渐均匀、局部集中减弱</a:t>
            </a:r>
            <a:r>
              <a:rPr lang="zh-CN" altLang="en-US" dirty="0">
                <a:latin typeface="Times New Roman" panose="02020603050405020304" pitchFamily="18" charset="0"/>
              </a:rPr>
              <a:t>；当厚度增至</a:t>
            </a:r>
            <a:r>
              <a:rPr lang="en-US" altLang="zh-CN" b="1" dirty="0">
                <a:solidFill>
                  <a:schemeClr val="accent1"/>
                </a:solidFill>
                <a:latin typeface="Times New Roman" panose="02020603050405020304" pitchFamily="18" charset="0"/>
              </a:rPr>
              <a:t>2.5m</a:t>
            </a:r>
            <a:r>
              <a:rPr lang="zh-CN" altLang="en-US" dirty="0">
                <a:latin typeface="Times New Roman" panose="02020603050405020304" pitchFamily="18" charset="0"/>
              </a:rPr>
              <a:t>时，</a:t>
            </a:r>
            <a:r>
              <a:rPr lang="en-US" altLang="zh-CN" i="1" dirty="0">
                <a:latin typeface="Times New Roman" panose="02020603050405020304" pitchFamily="18" charset="0"/>
                <a:cs typeface="Times New Roman" panose="02020603050405020304" pitchFamily="18" charset="0"/>
              </a:rPr>
              <a:t> </a:t>
            </a:r>
            <a:r>
              <a:rPr lang="en-US" altLang="zh-CN" b="1" i="1" dirty="0">
                <a:solidFill>
                  <a:schemeClr val="accent1"/>
                </a:solidFill>
                <a:latin typeface="Times New Roman" panose="02020603050405020304" pitchFamily="18" charset="0"/>
                <a:cs typeface="Times New Roman" panose="02020603050405020304" pitchFamily="18" charset="0"/>
              </a:rPr>
              <a:t>CV</a:t>
            </a:r>
            <a:r>
              <a:rPr lang="zh-CN" altLang="en-US" b="1" dirty="0">
                <a:solidFill>
                  <a:schemeClr val="accent1"/>
                </a:solidFill>
                <a:latin typeface="Times New Roman" panose="02020603050405020304" pitchFamily="18" charset="0"/>
              </a:rPr>
              <a:t>和</a:t>
            </a:r>
            <a:r>
              <a:rPr lang="en-US" altLang="zh-CN" b="1" i="1" dirty="0" err="1">
                <a:solidFill>
                  <a:schemeClr val="accent1"/>
                </a:solidFill>
                <a:latin typeface="Times New Roman" panose="02020603050405020304" pitchFamily="18" charset="0"/>
                <a:cs typeface="Times New Roman" panose="02020603050405020304" pitchFamily="18" charset="0"/>
              </a:rPr>
              <a:t>K</a:t>
            </a:r>
            <a:r>
              <a:rPr lang="en-US" altLang="zh-CN" b="1" i="1" baseline="-25000" dirty="0" err="1">
                <a:solidFill>
                  <a:schemeClr val="accent1"/>
                </a:solidFill>
                <a:latin typeface="Times New Roman" panose="02020603050405020304" pitchFamily="18" charset="0"/>
                <a:cs typeface="Times New Roman" panose="02020603050405020304" pitchFamily="18" charset="0"/>
              </a:rPr>
              <a:t>σ</a:t>
            </a:r>
            <a:r>
              <a:rPr lang="zh-CN" altLang="en-US" b="1" dirty="0">
                <a:solidFill>
                  <a:schemeClr val="accent1"/>
                </a:solidFill>
                <a:latin typeface="Times New Roman" panose="02020603050405020304" pitchFamily="18" charset="0"/>
              </a:rPr>
              <a:t>分别升至</a:t>
            </a:r>
            <a:r>
              <a:rPr lang="en-US" altLang="zh-CN" b="1" dirty="0">
                <a:solidFill>
                  <a:schemeClr val="accent1"/>
                </a:solidFill>
                <a:latin typeface="Times New Roman" panose="02020603050405020304" pitchFamily="18" charset="0"/>
              </a:rPr>
              <a:t>176.68%</a:t>
            </a:r>
            <a:r>
              <a:rPr lang="zh-CN" altLang="en-US" b="1" dirty="0">
                <a:solidFill>
                  <a:schemeClr val="accent1"/>
                </a:solidFill>
                <a:latin typeface="Times New Roman" panose="02020603050405020304" pitchFamily="18" charset="0"/>
              </a:rPr>
              <a:t>和</a:t>
            </a:r>
            <a:r>
              <a:rPr lang="en-US" altLang="zh-CN" b="1" dirty="0">
                <a:solidFill>
                  <a:schemeClr val="accent1"/>
                </a:solidFill>
                <a:latin typeface="Times New Roman" panose="02020603050405020304" pitchFamily="18" charset="0"/>
              </a:rPr>
              <a:t>9.55</a:t>
            </a:r>
            <a:r>
              <a:rPr lang="zh-CN" altLang="en-US" dirty="0">
                <a:latin typeface="Times New Roman" panose="02020603050405020304" pitchFamily="18" charset="0"/>
              </a:rPr>
              <a:t>，应力离散与局部集中显著增强，说明</a:t>
            </a:r>
            <a:r>
              <a:rPr lang="en-US" altLang="zh-CN" dirty="0">
                <a:latin typeface="Times New Roman" panose="02020603050405020304" pitchFamily="18" charset="0"/>
              </a:rPr>
              <a:t>2.0m</a:t>
            </a:r>
            <a:r>
              <a:rPr lang="zh-CN" altLang="en-US" dirty="0">
                <a:latin typeface="Times New Roman" panose="02020603050405020304" pitchFamily="18" charset="0"/>
              </a:rPr>
              <a:t>附近均匀性较优，</a:t>
            </a:r>
            <a:r>
              <a:rPr lang="zh-CN" altLang="en-US" b="1" dirty="0">
                <a:solidFill>
                  <a:schemeClr val="accent1"/>
                </a:solidFill>
                <a:latin typeface="Times New Roman" panose="02020603050405020304" pitchFamily="18" charset="0"/>
              </a:rPr>
              <a:t>过大厚度会加剧应力集中</a:t>
            </a:r>
            <a:r>
              <a:rPr lang="zh-CN" altLang="en-US" dirty="0">
                <a:latin typeface="Times New Roman" panose="02020603050405020304" pitchFamily="18" charset="0"/>
              </a:rPr>
              <a:t>。</a:t>
            </a:r>
            <a:endParaRPr lang="en-US" altLang="zh-CN" dirty="0">
              <a:latin typeface="Times New Roman" panose="02020603050405020304" pitchFamily="18" charset="0"/>
            </a:endParaRPr>
          </a:p>
          <a:p>
            <a:pPr algn="just">
              <a:lnSpc>
                <a:spcPct val="125000"/>
              </a:lnSpc>
            </a:pPr>
            <a:r>
              <a:rPr lang="en-US" altLang="zh-CN" dirty="0">
                <a:latin typeface="Times New Roman" panose="02020603050405020304" pitchFamily="18" charset="0"/>
              </a:rPr>
              <a:t>     </a:t>
            </a:r>
            <a:r>
              <a:rPr lang="zh-CN" altLang="en-US" dirty="0">
                <a:latin typeface="Times New Roman" panose="02020603050405020304" pitchFamily="18" charset="0"/>
              </a:rPr>
              <a:t>随含冰层角度增大，</a:t>
            </a:r>
            <a:r>
              <a:rPr lang="en-US" altLang="zh-CN" i="1" dirty="0">
                <a:latin typeface="Times New Roman" panose="02020603050405020304" pitchFamily="18" charset="0"/>
                <a:cs typeface="Times New Roman" panose="02020603050405020304" pitchFamily="18" charset="0"/>
              </a:rPr>
              <a:t>CV</a:t>
            </a:r>
            <a:r>
              <a:rPr lang="zh-CN" altLang="en-US" dirty="0">
                <a:latin typeface="Times New Roman" panose="02020603050405020304" pitchFamily="18" charset="0"/>
              </a:rPr>
              <a:t>由</a:t>
            </a:r>
            <a:r>
              <a:rPr lang="en-US" altLang="zh-CN" dirty="0">
                <a:latin typeface="Times New Roman" panose="02020603050405020304" pitchFamily="18" charset="0"/>
              </a:rPr>
              <a:t>25°</a:t>
            </a:r>
            <a:r>
              <a:rPr lang="zh-CN" altLang="en-US" dirty="0">
                <a:latin typeface="Times New Roman" panose="02020603050405020304" pitchFamily="18" charset="0"/>
              </a:rPr>
              <a:t>时的</a:t>
            </a:r>
            <a:r>
              <a:rPr lang="en-US" altLang="zh-CN" dirty="0">
                <a:latin typeface="Times New Roman" panose="02020603050405020304" pitchFamily="18" charset="0"/>
              </a:rPr>
              <a:t>149.25%</a:t>
            </a:r>
            <a:r>
              <a:rPr lang="zh-CN" altLang="en-US" dirty="0">
                <a:latin typeface="Times New Roman" panose="02020603050405020304" pitchFamily="18" charset="0"/>
              </a:rPr>
              <a:t>降至</a:t>
            </a:r>
            <a:r>
              <a:rPr lang="en-US" altLang="zh-CN" dirty="0">
                <a:latin typeface="Times New Roman" panose="02020603050405020304" pitchFamily="18" charset="0"/>
              </a:rPr>
              <a:t>70°</a:t>
            </a:r>
            <a:r>
              <a:rPr lang="zh-CN" altLang="en-US" dirty="0">
                <a:latin typeface="Times New Roman" panose="02020603050405020304" pitchFamily="18" charset="0"/>
              </a:rPr>
              <a:t>时的</a:t>
            </a:r>
            <a:r>
              <a:rPr lang="en-US" altLang="zh-CN" dirty="0">
                <a:latin typeface="Times New Roman" panose="02020603050405020304" pitchFamily="18" charset="0"/>
              </a:rPr>
              <a:t>143.44%</a:t>
            </a:r>
            <a:r>
              <a:rPr lang="zh-CN" altLang="en-US" dirty="0">
                <a:latin typeface="Times New Roman" panose="02020603050405020304" pitchFamily="18" charset="0"/>
              </a:rPr>
              <a:t>；</a:t>
            </a:r>
            <a:r>
              <a:rPr lang="en-US" altLang="zh-CN" i="1" dirty="0">
                <a:latin typeface="Times New Roman" panose="02020603050405020304" pitchFamily="18" charset="0"/>
                <a:cs typeface="Times New Roman" panose="02020603050405020304" pitchFamily="18" charset="0"/>
              </a:rPr>
              <a:t> </a:t>
            </a:r>
            <a:r>
              <a:rPr lang="en-US" altLang="zh-CN" i="1" dirty="0" err="1">
                <a:latin typeface="Times New Roman" panose="02020603050405020304" pitchFamily="18" charset="0"/>
                <a:cs typeface="Times New Roman" panose="02020603050405020304" pitchFamily="18" charset="0"/>
              </a:rPr>
              <a:t>K</a:t>
            </a:r>
            <a:r>
              <a:rPr lang="en-US" altLang="zh-CN" i="1" baseline="-25000" dirty="0" err="1">
                <a:latin typeface="Times New Roman" panose="02020603050405020304" pitchFamily="18" charset="0"/>
                <a:cs typeface="Times New Roman" panose="02020603050405020304" pitchFamily="18" charset="0"/>
              </a:rPr>
              <a:t>σ</a:t>
            </a:r>
            <a:r>
              <a:rPr lang="zh-CN" altLang="en-US" dirty="0">
                <a:latin typeface="Times New Roman" panose="02020603050405020304" pitchFamily="18" charset="0"/>
              </a:rPr>
              <a:t>在</a:t>
            </a:r>
            <a:r>
              <a:rPr lang="en-US" altLang="zh-CN" dirty="0">
                <a:latin typeface="Times New Roman" panose="02020603050405020304" pitchFamily="18" charset="0"/>
              </a:rPr>
              <a:t>40°</a:t>
            </a:r>
            <a:r>
              <a:rPr lang="zh-CN" altLang="en-US" dirty="0">
                <a:latin typeface="Times New Roman" panose="02020603050405020304" pitchFamily="18" charset="0"/>
              </a:rPr>
              <a:t>达到</a:t>
            </a:r>
            <a:r>
              <a:rPr lang="en-US" altLang="zh-CN" dirty="0">
                <a:latin typeface="Times New Roman" panose="02020603050405020304" pitchFamily="18" charset="0"/>
              </a:rPr>
              <a:t>4.91</a:t>
            </a:r>
            <a:r>
              <a:rPr lang="zh-CN" altLang="en-US" dirty="0">
                <a:latin typeface="Times New Roman" panose="02020603050405020304" pitchFamily="18" charset="0"/>
              </a:rPr>
              <a:t>后逐渐下降至</a:t>
            </a:r>
            <a:r>
              <a:rPr lang="en-US" altLang="zh-CN" dirty="0">
                <a:latin typeface="Times New Roman" panose="02020603050405020304" pitchFamily="18" charset="0"/>
              </a:rPr>
              <a:t>70°</a:t>
            </a:r>
            <a:r>
              <a:rPr lang="zh-CN" altLang="en-US" dirty="0">
                <a:latin typeface="Times New Roman" panose="02020603050405020304" pitchFamily="18" charset="0"/>
              </a:rPr>
              <a:t>时的</a:t>
            </a:r>
            <a:r>
              <a:rPr lang="en-US" altLang="zh-CN" dirty="0">
                <a:latin typeface="Times New Roman" panose="02020603050405020304" pitchFamily="18" charset="0"/>
              </a:rPr>
              <a:t>4.61</a:t>
            </a:r>
            <a:r>
              <a:rPr lang="zh-CN" altLang="en-US" dirty="0">
                <a:latin typeface="Times New Roman" panose="02020603050405020304" pitchFamily="18" charset="0"/>
              </a:rPr>
              <a:t>。总体表明，</a:t>
            </a:r>
            <a:r>
              <a:rPr lang="zh-CN" altLang="en-US" b="1" dirty="0">
                <a:solidFill>
                  <a:schemeClr val="accent1"/>
                </a:solidFill>
                <a:latin typeface="Times New Roman" panose="02020603050405020304" pitchFamily="18" charset="0"/>
              </a:rPr>
              <a:t>较大倾角有利于改善应力均匀性</a:t>
            </a:r>
            <a:r>
              <a:rPr lang="zh-CN" altLang="en-US" dirty="0">
                <a:latin typeface="Times New Roman" panose="02020603050405020304" pitchFamily="18" charset="0"/>
              </a:rPr>
              <a:t>，其中</a:t>
            </a:r>
            <a:r>
              <a:rPr lang="en-US" altLang="zh-CN" dirty="0">
                <a:latin typeface="Times New Roman" panose="02020603050405020304" pitchFamily="18" charset="0"/>
              </a:rPr>
              <a:t>70°</a:t>
            </a:r>
            <a:r>
              <a:rPr lang="zh-CN" altLang="en-US" dirty="0">
                <a:latin typeface="Times New Roman" panose="02020603050405020304" pitchFamily="18" charset="0"/>
              </a:rPr>
              <a:t>工况整体离散性和局部应力集中程度较低。</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powerpoint template design by DAJU_PPT正版来源小红书大橘PPT微信DAJU_PPT请勿抄袭搬运！盗版必究！-1"/>
          <p:cNvSpPr/>
          <p:nvPr/>
        </p:nvSpPr>
        <p:spPr>
          <a:xfrm>
            <a:off x="0" y="0"/>
            <a:ext cx="12192000" cy="4890304"/>
          </a:xfrm>
          <a:custGeom>
            <a:avLst/>
            <a:gdLst>
              <a:gd name="connsiteX0" fmla="*/ 0 w 12192000"/>
              <a:gd name="connsiteY0" fmla="*/ 0 h 4441426"/>
              <a:gd name="connsiteX1" fmla="*/ 12192000 w 12192000"/>
              <a:gd name="connsiteY1" fmla="*/ 0 h 4441426"/>
              <a:gd name="connsiteX2" fmla="*/ 12192000 w 12192000"/>
              <a:gd name="connsiteY2" fmla="*/ 3166186 h 4441426"/>
              <a:gd name="connsiteX3" fmla="*/ 12085722 w 12192000"/>
              <a:gd name="connsiteY3" fmla="*/ 3224451 h 4441426"/>
              <a:gd name="connsiteX4" fmla="*/ 6096000 w 12192000"/>
              <a:gd name="connsiteY4" fmla="*/ 4441426 h 4441426"/>
              <a:gd name="connsiteX5" fmla="*/ 106278 w 12192000"/>
              <a:gd name="connsiteY5" fmla="*/ 3224451 h 4441426"/>
              <a:gd name="connsiteX6" fmla="*/ 0 w 12192000"/>
              <a:gd name="connsiteY6" fmla="*/ 3166186 h 4441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4441426">
                <a:moveTo>
                  <a:pt x="0" y="0"/>
                </a:moveTo>
                <a:lnTo>
                  <a:pt x="12192000" y="0"/>
                </a:lnTo>
                <a:lnTo>
                  <a:pt x="12192000" y="3166186"/>
                </a:lnTo>
                <a:lnTo>
                  <a:pt x="12085722" y="3224451"/>
                </a:lnTo>
                <a:cubicBezTo>
                  <a:pt x="10662013" y="3967689"/>
                  <a:pt x="8507419" y="4441426"/>
                  <a:pt x="6096000" y="4441426"/>
                </a:cubicBezTo>
                <a:cubicBezTo>
                  <a:pt x="3684581" y="4441426"/>
                  <a:pt x="1529987" y="3967689"/>
                  <a:pt x="106278" y="3224451"/>
                </a:cubicBezTo>
                <a:lnTo>
                  <a:pt x="0" y="3166186"/>
                </a:lnTo>
                <a:close/>
              </a:path>
            </a:pathLst>
          </a:custGeom>
          <a:solidFill>
            <a:schemeClr val="accent2">
              <a:lumMod val="60000"/>
              <a:lumOff val="4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powerpoint template design by DAJU_PPT正版来源小红书大橘PPT微信DAJU_PPT请勿抄袭搬运！盗版必究！-2"/>
          <p:cNvSpPr/>
          <p:nvPr/>
        </p:nvSpPr>
        <p:spPr>
          <a:xfrm>
            <a:off x="0" y="5"/>
            <a:ext cx="12192000" cy="4691057"/>
          </a:xfrm>
          <a:custGeom>
            <a:avLst/>
            <a:gdLst>
              <a:gd name="connsiteX0" fmla="*/ 0 w 12192000"/>
              <a:gd name="connsiteY0" fmla="*/ 0 h 4260468"/>
              <a:gd name="connsiteX1" fmla="*/ 12192000 w 12192000"/>
              <a:gd name="connsiteY1" fmla="*/ 0 h 4260468"/>
              <a:gd name="connsiteX2" fmla="*/ 12192000 w 12192000"/>
              <a:gd name="connsiteY2" fmla="*/ 2985228 h 4260468"/>
              <a:gd name="connsiteX3" fmla="*/ 12085722 w 12192000"/>
              <a:gd name="connsiteY3" fmla="*/ 3043493 h 4260468"/>
              <a:gd name="connsiteX4" fmla="*/ 6096000 w 12192000"/>
              <a:gd name="connsiteY4" fmla="*/ 4260468 h 4260468"/>
              <a:gd name="connsiteX5" fmla="*/ 106278 w 12192000"/>
              <a:gd name="connsiteY5" fmla="*/ 3043493 h 4260468"/>
              <a:gd name="connsiteX6" fmla="*/ 0 w 12192000"/>
              <a:gd name="connsiteY6" fmla="*/ 2985228 h 4260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4260468">
                <a:moveTo>
                  <a:pt x="0" y="0"/>
                </a:moveTo>
                <a:lnTo>
                  <a:pt x="12192000" y="0"/>
                </a:lnTo>
                <a:lnTo>
                  <a:pt x="12192000" y="2985228"/>
                </a:lnTo>
                <a:lnTo>
                  <a:pt x="12085722" y="3043493"/>
                </a:lnTo>
                <a:cubicBezTo>
                  <a:pt x="10662013" y="3786731"/>
                  <a:pt x="8507419" y="4260468"/>
                  <a:pt x="6096000" y="4260468"/>
                </a:cubicBezTo>
                <a:cubicBezTo>
                  <a:pt x="3684581" y="4260468"/>
                  <a:pt x="1529987" y="3786731"/>
                  <a:pt x="106278" y="3043493"/>
                </a:cubicBezTo>
                <a:lnTo>
                  <a:pt x="0" y="2985228"/>
                </a:lnTo>
                <a:close/>
              </a:path>
            </a:pathLst>
          </a:custGeom>
          <a:solidFill>
            <a:srgbClr val="00206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0" name="powerpoint template design by DAJU_PPT正版来源小红书大橘PPT微信DAJU_PPT请勿抄袭搬运！盗版必究！"/>
          <p:cNvSpPr/>
          <p:nvPr/>
        </p:nvSpPr>
        <p:spPr>
          <a:xfrm>
            <a:off x="5472963" y="4333106"/>
            <a:ext cx="1246076" cy="1246076"/>
          </a:xfrm>
          <a:prstGeom prst="ellipse">
            <a:avLst/>
          </a:prstGeom>
          <a:solidFill>
            <a:schemeClr val="bg1"/>
          </a:solidFill>
          <a:ln w="12700" cap="flat" cmpd="sng" algn="ctr">
            <a:noFill/>
            <a:prstDash val="solid"/>
            <a:miter lim="800000"/>
          </a:ln>
          <a:effectLst>
            <a:outerShdw blurRad="101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 name="powerpoint template design by DAJU_PPT正版来源小红书大橘PPT微信DAJU_PPT请勿抄袭搬运！盗版必究！"/>
          <p:cNvSpPr txBox="1"/>
          <p:nvPr/>
        </p:nvSpPr>
        <p:spPr>
          <a:xfrm>
            <a:off x="3550927" y="3205746"/>
            <a:ext cx="5090159" cy="707886"/>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4000" b="1" spc="300" dirty="0">
                <a:solidFill>
                  <a:schemeClr val="bg1"/>
                </a:solidFill>
                <a:latin typeface="+mj-ea"/>
                <a:ea typeface="+mj-ea"/>
                <a:cs typeface="阿里巴巴普惠体 R" panose="00020600040101010101" pitchFamily="18" charset="-122"/>
                <a:sym typeface="+mn-lt"/>
              </a:rPr>
              <a:t>研究总结与展望</a:t>
            </a:r>
          </a:p>
        </p:txBody>
      </p:sp>
      <p:sp>
        <p:nvSpPr>
          <p:cNvPr id="7" name="powerpoint template design by DAJU_PPT正版来源小红书大橘PPT微信DAJU_PPT请勿抄袭搬运！盗版必究！"/>
          <p:cNvSpPr/>
          <p:nvPr/>
        </p:nvSpPr>
        <p:spPr>
          <a:xfrm>
            <a:off x="4966527" y="1180694"/>
            <a:ext cx="2258952" cy="2215991"/>
          </a:xfrm>
          <a:prstGeom prst="rect">
            <a:avLst/>
          </a:prstGeom>
          <a:effectLst>
            <a:outerShdw blurRad="50800" dist="38100" dir="2700000" algn="tl" rotWithShape="0">
              <a:prstClr val="black">
                <a:alpha val="20000"/>
              </a:prstClr>
            </a:outerShdw>
          </a:effectLst>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3800" dirty="0">
                <a:solidFill>
                  <a:schemeClr val="bg1"/>
                </a:solidFill>
                <a:latin typeface="+mj-ea"/>
                <a:ea typeface="+mj-ea"/>
                <a:cs typeface="阿里巴巴普惠体 R" panose="00020600040101010101" pitchFamily="18" charset="-122"/>
                <a:sym typeface="+mn-lt"/>
              </a:rPr>
              <a:t>05</a:t>
            </a:r>
            <a:endParaRPr lang="zh-CN" altLang="en-US" sz="7200" dirty="0">
              <a:solidFill>
                <a:schemeClr val="bg1"/>
              </a:solidFill>
              <a:latin typeface="+mj-ea"/>
              <a:ea typeface="+mj-ea"/>
              <a:cs typeface="阿里巴巴普惠体 R" panose="00020600040101010101" pitchFamily="18" charset="-122"/>
              <a:sym typeface="+mn-lt"/>
            </a:endParaRPr>
          </a:p>
        </p:txBody>
      </p:sp>
      <p:pic>
        <p:nvPicPr>
          <p:cNvPr id="2" name="Picture 2"/>
          <p:cNvPicPr/>
          <p:nvPr/>
        </p:nvPicPr>
        <p:blipFill rotWithShape="1">
          <a:blip r:embed="rId3"/>
          <a:srcRect l="4630" t="32951" r="70486" b="32626"/>
          <a:stretch>
            <a:fillRect/>
          </a:stretch>
        </p:blipFill>
        <p:spPr>
          <a:xfrm>
            <a:off x="5551171" y="4411319"/>
            <a:ext cx="1089660" cy="1089659"/>
          </a:xfrm>
          <a:prstGeom prst="rect">
            <a:avLst/>
          </a:prstGeom>
        </p:spPr>
      </p:pic>
      <p:grpSp>
        <p:nvGrpSpPr>
          <p:cNvPr id="4" name="组合 3">
            <a:extLst>
              <a:ext uri="{FF2B5EF4-FFF2-40B4-BE49-F238E27FC236}">
                <a16:creationId xmlns:a16="http://schemas.microsoft.com/office/drawing/2014/main" id="{FCC4E6C8-9F29-CFCC-6897-B8701892A157}"/>
              </a:ext>
            </a:extLst>
          </p:cNvPr>
          <p:cNvGrpSpPr/>
          <p:nvPr/>
        </p:nvGrpSpPr>
        <p:grpSpPr>
          <a:xfrm>
            <a:off x="-1" y="6296628"/>
            <a:ext cx="12191997" cy="561373"/>
            <a:chOff x="-1" y="6296628"/>
            <a:chExt cx="12191997" cy="561373"/>
          </a:xfrm>
        </p:grpSpPr>
        <p:sp>
          <p:nvSpPr>
            <p:cNvPr id="6" name="矩形 5">
              <a:extLst>
                <a:ext uri="{FF2B5EF4-FFF2-40B4-BE49-F238E27FC236}">
                  <a16:creationId xmlns:a16="http://schemas.microsoft.com/office/drawing/2014/main" id="{8BF73EC5-2882-1ECF-C023-DA91B7E5F28B}"/>
                </a:ext>
              </a:extLst>
            </p:cNvPr>
            <p:cNvSpPr/>
            <p:nvPr/>
          </p:nvSpPr>
          <p:spPr>
            <a:xfrm>
              <a:off x="-1" y="6296628"/>
              <a:ext cx="12191997" cy="56137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8" name="文本框 7">
              <a:hlinkClick r:id="rId4" action="ppaction://hlinksldjump"/>
              <a:extLst>
                <a:ext uri="{FF2B5EF4-FFF2-40B4-BE49-F238E27FC236}">
                  <a16:creationId xmlns:a16="http://schemas.microsoft.com/office/drawing/2014/main" id="{B178188B-88C4-847D-7C76-5EB338038D9C}"/>
                </a:ext>
              </a:extLst>
            </p:cNvPr>
            <p:cNvSpPr txBox="1"/>
            <p:nvPr/>
          </p:nvSpPr>
          <p:spPr>
            <a:xfrm>
              <a:off x="300832" y="6389371"/>
              <a:ext cx="1980000" cy="375888"/>
            </a:xfrm>
            <a:prstGeom prst="rect">
              <a:avLst/>
            </a:prstGeom>
            <a:solidFill>
              <a:schemeClr val="bg1">
                <a:lumMod val="95000"/>
              </a:schemeClr>
            </a:solidFill>
          </p:spPr>
          <p:txBody>
            <a:bodyPr wrap="none" rtlCol="0" anchor="ctr" anchorCtr="1">
              <a:noAutofit/>
            </a:bodyPr>
            <a:lstStyle>
              <a:defPPr>
                <a:defRPr lang="zh-CN"/>
              </a:defPPr>
              <a:lvl1pPr marR="0" lvl="0" indent="0" fontAlgn="auto">
                <a:lnSpc>
                  <a:spcPct val="100000"/>
                </a:lnSpc>
                <a:spcBef>
                  <a:spcPts val="0"/>
                </a:spcBef>
                <a:spcAft>
                  <a:spcPts val="0"/>
                </a:spcAft>
                <a:buClrTx/>
                <a:buSzTx/>
                <a:buFontTx/>
                <a:buNone/>
                <a:defRPr kumimoji="0" sz="1600" b="0" i="0" u="none" strike="noStrike" cap="none" spc="0" normalizeH="0" baseline="0">
                  <a:ln>
                    <a:noFill/>
                  </a:ln>
                  <a:solidFill>
                    <a:srgbClr val="FFFFFF">
                      <a:lumMod val="50000"/>
                    </a:srgbClr>
                  </a:solidFill>
                  <a:effectLst/>
                  <a:uLnTx/>
                  <a:uFillTx/>
                  <a:latin typeface="微软雅黑" panose="020B0503020204020204" pitchFamily="34" charset="-122"/>
                  <a:ea typeface="微软雅黑" panose="020B0503020204020204" pitchFamily="34" charset="-122"/>
                </a:defRPr>
              </a:lvl1pPr>
            </a:lstStyle>
            <a:p>
              <a:r>
                <a:rPr lang="zh-CN" altLang="en-US" sz="1400" dirty="0">
                  <a:solidFill>
                    <a:srgbClr val="949494"/>
                  </a:solidFill>
                </a:rPr>
                <a:t>研究背景与意义</a:t>
              </a:r>
            </a:p>
          </p:txBody>
        </p:sp>
        <p:sp>
          <p:nvSpPr>
            <p:cNvPr id="17" name="文本框 16">
              <a:hlinkClick r:id="rId5" action="ppaction://hlinksldjump"/>
              <a:extLst>
                <a:ext uri="{FF2B5EF4-FFF2-40B4-BE49-F238E27FC236}">
                  <a16:creationId xmlns:a16="http://schemas.microsoft.com/office/drawing/2014/main" id="{1DA7FDAD-A80C-790D-1651-B523C1E6A193}"/>
                </a:ext>
              </a:extLst>
            </p:cNvPr>
            <p:cNvSpPr txBox="1"/>
            <p:nvPr/>
          </p:nvSpPr>
          <p:spPr>
            <a:xfrm>
              <a:off x="3122776" y="6389371"/>
              <a:ext cx="1980000" cy="375888"/>
            </a:xfrm>
            <a:prstGeom prst="rect">
              <a:avLst/>
            </a:prstGeom>
            <a:solidFill>
              <a:schemeClr val="bg1">
                <a:lumMod val="95000"/>
              </a:schemeClr>
            </a:solidFill>
          </p:spPr>
          <p:txBody>
            <a:bodyPr wrap="none" rtlCol="0" anchor="ctr" anchorCtr="1">
              <a:noAutofit/>
            </a:bodyPr>
            <a:lstStyle/>
            <a:p>
              <a:pPr algn="l" defTabSz="914400">
                <a:defRPr/>
              </a:pPr>
              <a:r>
                <a:rPr lang="en-US" altLang="zh-CN" sz="1400" dirty="0">
                  <a:solidFill>
                    <a:srgbClr val="949494"/>
                  </a:solidFill>
                  <a:latin typeface="微软雅黑" panose="020B0503020204020204" pitchFamily="34" charset="-122"/>
                  <a:ea typeface="微软雅黑" panose="020B0503020204020204" pitchFamily="34" charset="-122"/>
                </a:rPr>
                <a:t>COMSOL</a:t>
              </a:r>
              <a:r>
                <a:rPr lang="zh-CN" altLang="en-US" sz="1400" dirty="0">
                  <a:solidFill>
                    <a:srgbClr val="949494"/>
                  </a:solidFill>
                  <a:latin typeface="微软雅黑" panose="020B0503020204020204" pitchFamily="34" charset="-122"/>
                  <a:ea typeface="微软雅黑" panose="020B0503020204020204" pitchFamily="34" charset="-122"/>
                </a:rPr>
                <a:t>数值模拟与工况设计</a:t>
              </a:r>
            </a:p>
          </p:txBody>
        </p:sp>
        <p:sp>
          <p:nvSpPr>
            <p:cNvPr id="26" name="文本框 25">
              <a:hlinkClick r:id="rId6" action="ppaction://hlinksldjump"/>
              <a:extLst>
                <a:ext uri="{FF2B5EF4-FFF2-40B4-BE49-F238E27FC236}">
                  <a16:creationId xmlns:a16="http://schemas.microsoft.com/office/drawing/2014/main" id="{51D79E8A-C508-E13B-1605-F8CE430E7DF6}"/>
                </a:ext>
              </a:extLst>
            </p:cNvPr>
            <p:cNvSpPr txBox="1"/>
            <p:nvPr/>
          </p:nvSpPr>
          <p:spPr>
            <a:xfrm>
              <a:off x="6537509" y="6389371"/>
              <a:ext cx="1980000" cy="375888"/>
            </a:xfrm>
            <a:prstGeom prst="rect">
              <a:avLst/>
            </a:prstGeom>
            <a:solidFill>
              <a:schemeClr val="bg1">
                <a:lumMod val="95000"/>
              </a:schemeClr>
            </a:solidFill>
          </p:spPr>
          <p:txBody>
            <a:bodyPr wrap="none" rtlCol="0" anchor="ctr" anchorCtr="1">
              <a:noAutofit/>
            </a:bodyPr>
            <a:lstStyle/>
            <a:p>
              <a:pPr algn="l" defTabSz="914400">
                <a:defRPr/>
              </a:pPr>
              <a:r>
                <a:rPr lang="zh-CN" altLang="en-US" sz="1400" dirty="0">
                  <a:solidFill>
                    <a:srgbClr val="949494"/>
                  </a:solidFill>
                  <a:latin typeface="微软雅黑" panose="020B0503020204020204" pitchFamily="34" charset="-122"/>
                  <a:ea typeface="微软雅黑" panose="020B0503020204020204" pitchFamily="34" charset="-122"/>
                </a:rPr>
                <a:t>含冰层几何特征影响规律</a:t>
              </a:r>
            </a:p>
          </p:txBody>
        </p:sp>
        <p:sp>
          <p:nvSpPr>
            <p:cNvPr id="27" name="文本框 26">
              <a:hlinkClick r:id="rId7" action="ppaction://hlinksldjump"/>
              <a:extLst>
                <a:ext uri="{FF2B5EF4-FFF2-40B4-BE49-F238E27FC236}">
                  <a16:creationId xmlns:a16="http://schemas.microsoft.com/office/drawing/2014/main" id="{4C8E77C0-9980-7991-56DD-8661DA1737A7}"/>
                </a:ext>
              </a:extLst>
            </p:cNvPr>
            <p:cNvSpPr txBox="1"/>
            <p:nvPr/>
          </p:nvSpPr>
          <p:spPr>
            <a:xfrm>
              <a:off x="9696761" y="6389371"/>
              <a:ext cx="1980000" cy="375888"/>
            </a:xfrm>
            <a:prstGeom prst="rect">
              <a:avLst/>
            </a:prstGeom>
            <a:solidFill>
              <a:schemeClr val="bg1">
                <a:lumMod val="95000"/>
              </a:schemeClr>
            </a:solidFill>
          </p:spPr>
          <p:txBody>
            <a:bodyPr wrap="none" rtlCol="0" anchor="ctr" anchorCtr="1">
              <a:noAutofit/>
            </a:bodyPr>
            <a:lstStyle/>
            <a:p>
              <a:pPr defTabSz="914400">
                <a:defRPr/>
              </a:pPr>
              <a:r>
                <a:rPr lang="zh-CN" altLang="en-US" sz="1400" b="1" dirty="0">
                  <a:solidFill>
                    <a:srgbClr val="002060"/>
                  </a:solidFill>
                  <a:latin typeface="微软雅黑" panose="020B0503020204020204" pitchFamily="34" charset="-122"/>
                  <a:ea typeface="微软雅黑" panose="020B0503020204020204" pitchFamily="34" charset="-122"/>
                </a:rPr>
                <a:t>研究总结与展望</a:t>
              </a:r>
            </a:p>
          </p:txBody>
        </p:sp>
        <p:cxnSp>
          <p:nvCxnSpPr>
            <p:cNvPr id="28" name="直接连接符 27">
              <a:extLst>
                <a:ext uri="{FF2B5EF4-FFF2-40B4-BE49-F238E27FC236}">
                  <a16:creationId xmlns:a16="http://schemas.microsoft.com/office/drawing/2014/main" id="{D91178E6-482E-621A-9980-B34FB402E9A2}"/>
                </a:ext>
              </a:extLst>
            </p:cNvPr>
            <p:cNvCxnSpPr/>
            <p:nvPr/>
          </p:nvCxnSpPr>
          <p:spPr>
            <a:xfrm>
              <a:off x="2336045" y="6415273"/>
              <a:ext cx="0" cy="32409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a:extLst>
                <a:ext uri="{FF2B5EF4-FFF2-40B4-BE49-F238E27FC236}">
                  <a16:creationId xmlns:a16="http://schemas.microsoft.com/office/drawing/2014/main" id="{034B423D-1C92-3851-F2E4-57E4D494AD5B}"/>
                </a:ext>
              </a:extLst>
            </p:cNvPr>
            <p:cNvCxnSpPr/>
            <p:nvPr/>
          </p:nvCxnSpPr>
          <p:spPr>
            <a:xfrm>
              <a:off x="5845367" y="6415273"/>
              <a:ext cx="0" cy="32409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0" name="直接连接符 29">
              <a:extLst>
                <a:ext uri="{FF2B5EF4-FFF2-40B4-BE49-F238E27FC236}">
                  <a16:creationId xmlns:a16="http://schemas.microsoft.com/office/drawing/2014/main" id="{2653EB77-89AC-CFE1-9291-A6CEBA6E0AA9}"/>
                </a:ext>
              </a:extLst>
            </p:cNvPr>
            <p:cNvCxnSpPr/>
            <p:nvPr/>
          </p:nvCxnSpPr>
          <p:spPr>
            <a:xfrm>
              <a:off x="9413739" y="6415273"/>
              <a:ext cx="0" cy="32409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31" name="组合 30">
              <a:extLst>
                <a:ext uri="{FF2B5EF4-FFF2-40B4-BE49-F238E27FC236}">
                  <a16:creationId xmlns:a16="http://schemas.microsoft.com/office/drawing/2014/main" id="{8260541F-7279-6FA1-B8C8-2B8DB1714FEB}"/>
                </a:ext>
              </a:extLst>
            </p:cNvPr>
            <p:cNvGrpSpPr/>
            <p:nvPr/>
          </p:nvGrpSpPr>
          <p:grpSpPr>
            <a:xfrm>
              <a:off x="10617439" y="6296629"/>
              <a:ext cx="167640" cy="561372"/>
              <a:chOff x="18183412" y="6248400"/>
              <a:chExt cx="167640" cy="506730"/>
            </a:xfrm>
          </p:grpSpPr>
          <p:sp>
            <p:nvSpPr>
              <p:cNvPr id="32" name="等腰三角形 31">
                <a:extLst>
                  <a:ext uri="{FF2B5EF4-FFF2-40B4-BE49-F238E27FC236}">
                    <a16:creationId xmlns:a16="http://schemas.microsoft.com/office/drawing/2014/main" id="{F5837660-D932-6328-C699-9D17F2CC20BF}"/>
                  </a:ext>
                </a:extLst>
              </p:cNvPr>
              <p:cNvSpPr/>
              <p:nvPr/>
            </p:nvSpPr>
            <p:spPr>
              <a:xfrm flipV="1">
                <a:off x="18183412" y="6248400"/>
                <a:ext cx="167640" cy="60960"/>
              </a:xfrm>
              <a:prstGeom prst="triangle">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等腰三角形 32">
                <a:extLst>
                  <a:ext uri="{FF2B5EF4-FFF2-40B4-BE49-F238E27FC236}">
                    <a16:creationId xmlns:a16="http://schemas.microsoft.com/office/drawing/2014/main" id="{BEA11FAA-3C5D-D39F-CDC6-C1EAC9C25379}"/>
                  </a:ext>
                </a:extLst>
              </p:cNvPr>
              <p:cNvSpPr/>
              <p:nvPr/>
            </p:nvSpPr>
            <p:spPr>
              <a:xfrm>
                <a:off x="18183412" y="6694170"/>
                <a:ext cx="167640" cy="60960"/>
              </a:xfrm>
              <a:prstGeom prst="triangle">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owerpoint template design by DAJU_PPT正版来源小红书大橘PPT微信DAJU_PPT请勿抄袭搬运！盗版必究！"/>
          <p:cNvSpPr txBox="1"/>
          <p:nvPr/>
        </p:nvSpPr>
        <p:spPr>
          <a:xfrm>
            <a:off x="657372" y="280712"/>
            <a:ext cx="5254128" cy="400110"/>
          </a:xfrm>
          <a:prstGeom prst="rect">
            <a:avLst/>
          </a:prstGeom>
          <a:noFill/>
        </p:spPr>
        <p:txBody>
          <a:bodyPr wrap="square" rtlCol="0">
            <a:spAutoFit/>
          </a:bodyPr>
          <a:lstStyle>
            <a:defPPr>
              <a:defRPr lang="zh-CN"/>
            </a:defPPr>
            <a:lvl1pPr marR="0" lvl="0" indent="0" fontAlgn="auto">
              <a:lnSpc>
                <a:spcPct val="100000"/>
              </a:lnSpc>
              <a:spcBef>
                <a:spcPts val="0"/>
              </a:spcBef>
              <a:spcAft>
                <a:spcPts val="0"/>
              </a:spcAft>
              <a:buClrTx/>
              <a:buSzTx/>
              <a:buFontTx/>
              <a:buNone/>
              <a:defRPr kumimoji="0" sz="2000" b="1" i="0" u="none" strike="noStrike" cap="none" spc="300" normalizeH="0" baseline="0">
                <a:ln>
                  <a:noFill/>
                </a:ln>
                <a:solidFill>
                  <a:schemeClr val="accent1"/>
                </a:solidFill>
                <a:effectLst/>
                <a:uLnTx/>
                <a:uFillTx/>
                <a:latin typeface="微软雅黑" panose="020B0503020204020204" pitchFamily="34" charset="-122"/>
                <a:ea typeface="微软雅黑" panose="020B0503020204020204" pitchFamily="34" charset="-122"/>
              </a:defRPr>
            </a:lvl1pPr>
          </a:lstStyle>
          <a:p>
            <a:r>
              <a:rPr lang="zh-CN" altLang="en-US" dirty="0">
                <a:solidFill>
                  <a:srgbClr val="002060"/>
                </a:solidFill>
              </a:rPr>
              <a:t>研究总结与展望</a:t>
            </a:r>
          </a:p>
        </p:txBody>
      </p:sp>
      <p:cxnSp>
        <p:nvCxnSpPr>
          <p:cNvPr id="3" name="powerpoint template design by DAJU_PPT正版来源小红书大橘PPT微信DAJU_PPT请勿抄袭搬运！盗版必究！"/>
          <p:cNvCxnSpPr/>
          <p:nvPr/>
        </p:nvCxnSpPr>
        <p:spPr>
          <a:xfrm>
            <a:off x="0" y="770500"/>
            <a:ext cx="12191998"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nvGrpSpPr>
          <p:cNvPr id="5" name="powerpoint template design by DAJU_PPT正版来源小红书大橘PPT微信DAJU_PPT请勿抄袭搬运！盗版必究！"/>
          <p:cNvGrpSpPr/>
          <p:nvPr/>
        </p:nvGrpSpPr>
        <p:grpSpPr>
          <a:xfrm>
            <a:off x="349505" y="102193"/>
            <a:ext cx="307867" cy="599859"/>
            <a:chOff x="349506" y="102193"/>
            <a:chExt cx="307866" cy="599859"/>
          </a:xfrm>
        </p:grpSpPr>
        <p:sp>
          <p:nvSpPr>
            <p:cNvPr id="6" name="powerpoint template design by DAJU_PPT正版来源小红书大橘PPT微信DAJU_PPT请勿抄袭搬运！盗版必究！-1"/>
            <p:cNvSpPr/>
            <p:nvPr/>
          </p:nvSpPr>
          <p:spPr>
            <a:xfrm>
              <a:off x="349506" y="492924"/>
              <a:ext cx="209128" cy="209128"/>
            </a:xfrm>
            <a:prstGeom prst="roundRect">
              <a:avLst>
                <a:gd name="adj" fmla="val 19200"/>
              </a:avLst>
            </a:prstGeom>
            <a:solidFill>
              <a:schemeClr val="accent2">
                <a:alpha val="58000"/>
              </a:schemeClr>
            </a:solidFill>
            <a:ln w="6350" cap="flat" cmpd="sng" algn="ctr">
              <a:solidFill>
                <a:schemeClr val="accent2"/>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powerpoint template design by DAJU_PPT正版来源小红书大橘PPT微信DAJU_PPT请勿抄袭搬运！盗版必究！-2"/>
            <p:cNvSpPr/>
            <p:nvPr/>
          </p:nvSpPr>
          <p:spPr>
            <a:xfrm>
              <a:off x="528549" y="102193"/>
              <a:ext cx="128823" cy="128823"/>
            </a:xfrm>
            <a:prstGeom prst="roundRect">
              <a:avLst>
                <a:gd name="adj" fmla="val 19200"/>
              </a:avLst>
            </a:prstGeom>
            <a:solidFill>
              <a:schemeClr val="accent2">
                <a:alpha val="23000"/>
              </a:schemeClr>
            </a:solidFill>
            <a:ln w="6350" cap="flat" cmpd="sng" algn="ctr">
              <a:solidFill>
                <a:schemeClr val="accent2">
                  <a:alpha val="62000"/>
                </a:schemeClr>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cxnSp>
        <p:nvCxnSpPr>
          <p:cNvPr id="54" name="直接连接符 53"/>
          <p:cNvCxnSpPr/>
          <p:nvPr/>
        </p:nvCxnSpPr>
        <p:spPr>
          <a:xfrm>
            <a:off x="0" y="770500"/>
            <a:ext cx="12191998"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nvGrpSpPr>
          <p:cNvPr id="55" name="组合 54"/>
          <p:cNvGrpSpPr/>
          <p:nvPr/>
        </p:nvGrpSpPr>
        <p:grpSpPr>
          <a:xfrm>
            <a:off x="116064" y="102193"/>
            <a:ext cx="541309" cy="599859"/>
            <a:chOff x="116063" y="102193"/>
            <a:chExt cx="541309" cy="599859"/>
          </a:xfrm>
        </p:grpSpPr>
        <p:sp>
          <p:nvSpPr>
            <p:cNvPr id="56" name="矩形: 圆角 55"/>
            <p:cNvSpPr/>
            <p:nvPr/>
          </p:nvSpPr>
          <p:spPr>
            <a:xfrm>
              <a:off x="349506" y="492924"/>
              <a:ext cx="209128" cy="209128"/>
            </a:xfrm>
            <a:prstGeom prst="roundRect">
              <a:avLst>
                <a:gd name="adj" fmla="val 19200"/>
              </a:avLst>
            </a:prstGeom>
            <a:solidFill>
              <a:schemeClr val="accent2">
                <a:alpha val="58000"/>
              </a:schemeClr>
            </a:solidFill>
            <a:ln w="6350" cap="flat" cmpd="sng" algn="ctr">
              <a:solidFill>
                <a:schemeClr val="accent2"/>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矩形: 圆角 56"/>
            <p:cNvSpPr/>
            <p:nvPr/>
          </p:nvSpPr>
          <p:spPr>
            <a:xfrm>
              <a:off x="116063" y="204280"/>
              <a:ext cx="338007" cy="338007"/>
            </a:xfrm>
            <a:prstGeom prst="roundRect">
              <a:avLst>
                <a:gd name="adj" fmla="val 19200"/>
              </a:avLst>
            </a:prstGeom>
            <a:solidFill>
              <a:srgbClr val="002060">
                <a:alpha val="70000"/>
              </a:srgbClr>
            </a:solidFill>
            <a:ln w="6350" cap="flat" cmpd="sng" algn="ctr">
              <a:solidFill>
                <a:srgbClr val="002060"/>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矩形: 圆角 57"/>
            <p:cNvSpPr/>
            <p:nvPr/>
          </p:nvSpPr>
          <p:spPr>
            <a:xfrm>
              <a:off x="528549" y="102193"/>
              <a:ext cx="128823" cy="128823"/>
            </a:xfrm>
            <a:prstGeom prst="roundRect">
              <a:avLst>
                <a:gd name="adj" fmla="val 19200"/>
              </a:avLst>
            </a:prstGeom>
            <a:solidFill>
              <a:schemeClr val="accent2">
                <a:alpha val="23000"/>
              </a:schemeClr>
            </a:solidFill>
            <a:ln w="6350" cap="flat" cmpd="sng" algn="ctr">
              <a:solidFill>
                <a:schemeClr val="accent2">
                  <a:alpha val="62000"/>
                </a:schemeClr>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pic>
        <p:nvPicPr>
          <p:cNvPr id="60" name="Picture 2"/>
          <p:cNvPicPr/>
          <p:nvPr/>
        </p:nvPicPr>
        <p:blipFill rotWithShape="1">
          <a:blip r:embed="rId3"/>
          <a:srcRect t="30509" b="30509"/>
          <a:stretch>
            <a:fillRect/>
          </a:stretch>
        </p:blipFill>
        <p:spPr>
          <a:xfrm>
            <a:off x="10262940" y="22372"/>
            <a:ext cx="1634867" cy="400101"/>
          </a:xfrm>
          <a:prstGeom prst="rect">
            <a:avLst/>
          </a:prstGeom>
        </p:spPr>
      </p:pic>
      <p:pic>
        <p:nvPicPr>
          <p:cNvPr id="61" name="Picture Placeholder 24"/>
          <p:cNvPicPr>
            <a:picLocks noGrp="1" noChangeAspect="1"/>
          </p:cNvPicPr>
          <p:nvPr/>
        </p:nvPicPr>
        <p:blipFill rotWithShape="1">
          <a:blip r:embed="rId4" cstate="print">
            <a:extLst>
              <a:ext uri="{28A0092B-C50C-407E-A947-70E740481C1C}">
                <a14:useLocalDpi xmlns:a14="http://schemas.microsoft.com/office/drawing/2010/main" val="0"/>
              </a:ext>
            </a:extLst>
          </a:blip>
          <a:srcRect l="-5450" t="-91582" r="-7334" b="-89301"/>
          <a:stretch>
            <a:fillRect/>
          </a:stretch>
        </p:blipFill>
        <p:spPr>
          <a:xfrm>
            <a:off x="10262940" y="322788"/>
            <a:ext cx="1966301" cy="447712"/>
          </a:xfrm>
          <a:prstGeom prst="rect">
            <a:avLst/>
          </a:prstGeom>
        </p:spPr>
      </p:pic>
      <p:sp>
        <p:nvSpPr>
          <p:cNvPr id="4" name="Shape 44">
            <a:extLst>
              <a:ext uri="{FF2B5EF4-FFF2-40B4-BE49-F238E27FC236}">
                <a16:creationId xmlns:a16="http://schemas.microsoft.com/office/drawing/2014/main" id="{52798614-8B95-8970-EE6C-8235D9760D99}"/>
              </a:ext>
            </a:extLst>
          </p:cNvPr>
          <p:cNvSpPr/>
          <p:nvPr/>
        </p:nvSpPr>
        <p:spPr>
          <a:xfrm>
            <a:off x="220980" y="1011936"/>
            <a:ext cx="1280160" cy="347472"/>
          </a:xfrm>
          <a:prstGeom prst="chevron">
            <a:avLst/>
          </a:prstGeom>
          <a:solidFill>
            <a:srgbClr val="173F7B"/>
          </a:solidFill>
          <a:ln w="12700">
            <a:solidFill>
              <a:srgbClr val="173F7B"/>
            </a:solidFill>
            <a:prstDash val="solid"/>
          </a:ln>
        </p:spPr>
      </p:sp>
      <p:sp>
        <p:nvSpPr>
          <p:cNvPr id="7" name="Text 45">
            <a:extLst>
              <a:ext uri="{FF2B5EF4-FFF2-40B4-BE49-F238E27FC236}">
                <a16:creationId xmlns:a16="http://schemas.microsoft.com/office/drawing/2014/main" id="{0E611B74-C32B-54A7-F4FB-EE11C32B1166}"/>
              </a:ext>
            </a:extLst>
          </p:cNvPr>
          <p:cNvSpPr/>
          <p:nvPr/>
        </p:nvSpPr>
        <p:spPr>
          <a:xfrm>
            <a:off x="454152" y="1011935"/>
            <a:ext cx="978408" cy="347473"/>
          </a:xfrm>
          <a:prstGeom prst="rect">
            <a:avLst/>
          </a:prstGeom>
          <a:noFill/>
        </p:spPr>
        <p:txBody>
          <a:bodyPr wrap="square" lIns="254" tIns="254" rIns="254" bIns="254" rtlCol="0" anchor="ctr">
            <a:no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b="1" dirty="0">
                <a:solidFill>
                  <a:srgbClr val="FFFFFF"/>
                </a:solidFill>
                <a:latin typeface="微软雅黑" panose="020B0503020204020204" pitchFamily="34" charset="-122"/>
                <a:ea typeface="微软雅黑" panose="020B0503020204020204" pitchFamily="34" charset="-122"/>
                <a:cs typeface="微软雅黑" panose="020B0503020204020204" pitchFamily="34" charset="-120"/>
              </a:rPr>
              <a:t>主要结论</a:t>
            </a:r>
            <a:endParaRPr lang="en-US" dirty="0"/>
          </a:p>
        </p:txBody>
      </p:sp>
      <p:sp>
        <p:nvSpPr>
          <p:cNvPr id="9" name="Shape 46">
            <a:extLst>
              <a:ext uri="{FF2B5EF4-FFF2-40B4-BE49-F238E27FC236}">
                <a16:creationId xmlns:a16="http://schemas.microsoft.com/office/drawing/2014/main" id="{D6850717-8844-2603-87AA-F8D4327871BE}"/>
              </a:ext>
            </a:extLst>
          </p:cNvPr>
          <p:cNvSpPr/>
          <p:nvPr/>
        </p:nvSpPr>
        <p:spPr>
          <a:xfrm>
            <a:off x="220980" y="1432560"/>
            <a:ext cx="6773582" cy="1097280"/>
          </a:xfrm>
          <a:prstGeom prst="roundRect">
            <a:avLst>
              <a:gd name="adj" fmla="val 9091"/>
            </a:avLst>
          </a:prstGeom>
          <a:solidFill>
            <a:srgbClr val="FFF2F2"/>
          </a:solidFill>
          <a:ln w="12700">
            <a:solidFill>
              <a:srgbClr val="E6EEF7"/>
            </a:solidFill>
            <a:prstDash val="solid"/>
          </a:ln>
        </p:spPr>
      </p:sp>
      <p:sp>
        <p:nvSpPr>
          <p:cNvPr id="10" name="Shape 47">
            <a:extLst>
              <a:ext uri="{FF2B5EF4-FFF2-40B4-BE49-F238E27FC236}">
                <a16:creationId xmlns:a16="http://schemas.microsoft.com/office/drawing/2014/main" id="{28F01505-FC6C-D855-34F0-35C9436F6AD8}"/>
              </a:ext>
            </a:extLst>
          </p:cNvPr>
          <p:cNvSpPr/>
          <p:nvPr/>
        </p:nvSpPr>
        <p:spPr>
          <a:xfrm>
            <a:off x="358139" y="1707232"/>
            <a:ext cx="502920" cy="502920"/>
          </a:xfrm>
          <a:prstGeom prst="roundRect">
            <a:avLst>
              <a:gd name="adj" fmla="val 14545"/>
            </a:avLst>
          </a:prstGeom>
          <a:solidFill>
            <a:srgbClr val="B10612"/>
          </a:solidFill>
          <a:ln w="12700">
            <a:solidFill>
              <a:srgbClr val="B10612"/>
            </a:solidFill>
            <a:prstDash val="solid"/>
          </a:ln>
        </p:spPr>
      </p:sp>
      <p:sp>
        <p:nvSpPr>
          <p:cNvPr id="12" name="Text 48">
            <a:extLst>
              <a:ext uri="{FF2B5EF4-FFF2-40B4-BE49-F238E27FC236}">
                <a16:creationId xmlns:a16="http://schemas.microsoft.com/office/drawing/2014/main" id="{A1EC7496-1122-2D43-346E-0082CB84CF3A}"/>
              </a:ext>
            </a:extLst>
          </p:cNvPr>
          <p:cNvSpPr/>
          <p:nvPr/>
        </p:nvSpPr>
        <p:spPr>
          <a:xfrm>
            <a:off x="358139" y="1707232"/>
            <a:ext cx="502920" cy="502920"/>
          </a:xfrm>
          <a:prstGeom prst="rect">
            <a:avLst/>
          </a:prstGeom>
          <a:noFill/>
        </p:spPr>
        <p:txBody>
          <a:bodyPr wrap="square" lIns="254" tIns="254" rIns="254" bIns="254" rtlCol="0" anchor="ctr">
            <a:no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b="1" dirty="0">
                <a:solidFill>
                  <a:srgbClr val="FFFFFF"/>
                </a:solidFill>
                <a:latin typeface="微软雅黑" panose="020B0503020204020204" pitchFamily="34" charset="-122"/>
                <a:ea typeface="微软雅黑" panose="020B0503020204020204" pitchFamily="34" charset="-122"/>
                <a:cs typeface="微软雅黑" panose="020B0503020204020204" pitchFamily="34" charset="-120"/>
              </a:rPr>
              <a:t>01</a:t>
            </a:r>
            <a:endParaRPr lang="en-US" dirty="0"/>
          </a:p>
        </p:txBody>
      </p:sp>
      <p:sp>
        <p:nvSpPr>
          <p:cNvPr id="13" name="Text 49">
            <a:extLst>
              <a:ext uri="{FF2B5EF4-FFF2-40B4-BE49-F238E27FC236}">
                <a16:creationId xmlns:a16="http://schemas.microsoft.com/office/drawing/2014/main" id="{887A5D04-5EB2-7A65-2C65-672FCB63C163}"/>
              </a:ext>
            </a:extLst>
          </p:cNvPr>
          <p:cNvSpPr/>
          <p:nvPr/>
        </p:nvSpPr>
        <p:spPr>
          <a:xfrm>
            <a:off x="998220" y="1533144"/>
            <a:ext cx="6629400" cy="256032"/>
          </a:xfrm>
          <a:prstGeom prst="rect">
            <a:avLst/>
          </a:prstGeom>
          <a:noFill/>
        </p:spPr>
        <p:txBody>
          <a:bodyPr wrap="square" lIns="254" tIns="254" rIns="254" bIns="254" rtlCol="0" anchor="ctr">
            <a:no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b="1" dirty="0">
                <a:solidFill>
                  <a:srgbClr val="B10612"/>
                </a:solidFill>
                <a:latin typeface="微软雅黑" panose="020B0503020204020204" pitchFamily="34" charset="-122"/>
                <a:ea typeface="微软雅黑" panose="020B0503020204020204" pitchFamily="34" charset="-122"/>
                <a:cs typeface="微软雅黑" panose="020B0503020204020204" pitchFamily="34" charset="-120"/>
              </a:rPr>
              <a:t>弱夹层是爆破应力波传播过程中的重要动力学界面</a:t>
            </a:r>
            <a:endParaRPr lang="en-US" dirty="0"/>
          </a:p>
        </p:txBody>
      </p:sp>
      <p:sp>
        <p:nvSpPr>
          <p:cNvPr id="14" name="Text 50">
            <a:extLst>
              <a:ext uri="{FF2B5EF4-FFF2-40B4-BE49-F238E27FC236}">
                <a16:creationId xmlns:a16="http://schemas.microsoft.com/office/drawing/2014/main" id="{68D4DEF9-E6E0-BE6C-8DE4-9ADF3471B8FC}"/>
              </a:ext>
            </a:extLst>
          </p:cNvPr>
          <p:cNvSpPr/>
          <p:nvPr/>
        </p:nvSpPr>
        <p:spPr>
          <a:xfrm>
            <a:off x="998219" y="2008632"/>
            <a:ext cx="5996343" cy="301752"/>
          </a:xfrm>
          <a:prstGeom prst="rect">
            <a:avLst/>
          </a:prstGeom>
          <a:noFill/>
        </p:spPr>
        <p:txBody>
          <a:bodyPr wrap="square" lIns="254" tIns="254" rIns="254" bIns="254" rtlCol="0" anchor="ctr">
            <a:no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dirty="0">
                <a:solidFill>
                  <a:srgbClr val="333333"/>
                </a:solidFill>
                <a:latin typeface="微软雅黑" panose="020B0503020204020204" pitchFamily="34" charset="-122"/>
                <a:ea typeface="微软雅黑" panose="020B0503020204020204" pitchFamily="34" charset="-122"/>
                <a:cs typeface="微软雅黑" panose="020B0503020204020204" pitchFamily="34" charset="-120"/>
              </a:rPr>
              <a:t>界面反射、透射及局部耗散改变了原有近似径向传播特征，使应力场与能量分布呈现明显空间非对称性。</a:t>
            </a:r>
            <a:endParaRPr lang="en-US" dirty="0"/>
          </a:p>
        </p:txBody>
      </p:sp>
      <p:sp>
        <p:nvSpPr>
          <p:cNvPr id="15" name="Shape 51">
            <a:extLst>
              <a:ext uri="{FF2B5EF4-FFF2-40B4-BE49-F238E27FC236}">
                <a16:creationId xmlns:a16="http://schemas.microsoft.com/office/drawing/2014/main" id="{39CA8B9C-6CAD-0BD5-9960-73091CA0A2E5}"/>
              </a:ext>
            </a:extLst>
          </p:cNvPr>
          <p:cNvSpPr/>
          <p:nvPr/>
        </p:nvSpPr>
        <p:spPr>
          <a:xfrm>
            <a:off x="220980" y="2683764"/>
            <a:ext cx="6773582" cy="1344169"/>
          </a:xfrm>
          <a:prstGeom prst="roundRect">
            <a:avLst>
              <a:gd name="adj" fmla="val 9091"/>
            </a:avLst>
          </a:prstGeom>
          <a:solidFill>
            <a:srgbClr val="F0F6FF"/>
          </a:solidFill>
          <a:ln w="12700">
            <a:solidFill>
              <a:srgbClr val="E6EEF7"/>
            </a:solidFill>
            <a:prstDash val="solid"/>
          </a:ln>
        </p:spPr>
      </p:sp>
      <p:sp>
        <p:nvSpPr>
          <p:cNvPr id="16" name="Shape 52">
            <a:extLst>
              <a:ext uri="{FF2B5EF4-FFF2-40B4-BE49-F238E27FC236}">
                <a16:creationId xmlns:a16="http://schemas.microsoft.com/office/drawing/2014/main" id="{BC5DBF5F-013A-3B23-A893-8D620B7BE479}"/>
              </a:ext>
            </a:extLst>
          </p:cNvPr>
          <p:cNvSpPr/>
          <p:nvPr/>
        </p:nvSpPr>
        <p:spPr>
          <a:xfrm>
            <a:off x="348996" y="3066289"/>
            <a:ext cx="502920" cy="502920"/>
          </a:xfrm>
          <a:prstGeom prst="roundRect">
            <a:avLst>
              <a:gd name="adj" fmla="val 14545"/>
            </a:avLst>
          </a:prstGeom>
          <a:solidFill>
            <a:srgbClr val="173F7B"/>
          </a:solidFill>
          <a:ln w="12700">
            <a:solidFill>
              <a:srgbClr val="173F7B"/>
            </a:solidFill>
            <a:prstDash val="solid"/>
          </a:ln>
        </p:spPr>
      </p:sp>
      <p:sp>
        <p:nvSpPr>
          <p:cNvPr id="17" name="Text 53">
            <a:extLst>
              <a:ext uri="{FF2B5EF4-FFF2-40B4-BE49-F238E27FC236}">
                <a16:creationId xmlns:a16="http://schemas.microsoft.com/office/drawing/2014/main" id="{42F468D2-5492-D6E4-3D1C-E558E996CABE}"/>
              </a:ext>
            </a:extLst>
          </p:cNvPr>
          <p:cNvSpPr/>
          <p:nvPr/>
        </p:nvSpPr>
        <p:spPr>
          <a:xfrm>
            <a:off x="348996" y="3066288"/>
            <a:ext cx="502920" cy="502921"/>
          </a:xfrm>
          <a:prstGeom prst="rect">
            <a:avLst/>
          </a:prstGeom>
          <a:noFill/>
        </p:spPr>
        <p:txBody>
          <a:bodyPr wrap="square" lIns="254" tIns="254" rIns="254" bIns="254" rtlCol="0" anchor="ctr">
            <a:no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b="1" dirty="0">
                <a:solidFill>
                  <a:srgbClr val="FFFFFF"/>
                </a:solidFill>
                <a:latin typeface="微软雅黑" panose="020B0503020204020204" pitchFamily="34" charset="-122"/>
                <a:ea typeface="微软雅黑" panose="020B0503020204020204" pitchFamily="34" charset="-122"/>
                <a:cs typeface="微软雅黑" panose="020B0503020204020204" pitchFamily="34" charset="-120"/>
              </a:rPr>
              <a:t>02</a:t>
            </a:r>
            <a:endParaRPr lang="en-US" dirty="0"/>
          </a:p>
        </p:txBody>
      </p:sp>
      <p:sp>
        <p:nvSpPr>
          <p:cNvPr id="18" name="Text 54">
            <a:extLst>
              <a:ext uri="{FF2B5EF4-FFF2-40B4-BE49-F238E27FC236}">
                <a16:creationId xmlns:a16="http://schemas.microsoft.com/office/drawing/2014/main" id="{A19D3CB2-90E5-18BF-F137-01D1D0AFB439}"/>
              </a:ext>
            </a:extLst>
          </p:cNvPr>
          <p:cNvSpPr/>
          <p:nvPr/>
        </p:nvSpPr>
        <p:spPr>
          <a:xfrm>
            <a:off x="998220" y="2784349"/>
            <a:ext cx="5996342" cy="256032"/>
          </a:xfrm>
          <a:prstGeom prst="rect">
            <a:avLst/>
          </a:prstGeom>
          <a:noFill/>
        </p:spPr>
        <p:txBody>
          <a:bodyPr wrap="square" lIns="254" tIns="254" rIns="254" bIns="254" rtlCol="0" anchor="ctr">
            <a:no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b="1" dirty="0">
                <a:solidFill>
                  <a:srgbClr val="173F7B"/>
                </a:solidFill>
                <a:latin typeface="微软雅黑" panose="020B0503020204020204" pitchFamily="34" charset="-122"/>
                <a:ea typeface="微软雅黑" panose="020B0503020204020204" pitchFamily="34" charset="-122"/>
                <a:cs typeface="微软雅黑" panose="020B0503020204020204" pitchFamily="34" charset="-120"/>
              </a:rPr>
              <a:t>夹层厚度和倾角主要控制爆破动力响应的空间分布特征</a:t>
            </a:r>
            <a:endParaRPr lang="en-US" dirty="0"/>
          </a:p>
        </p:txBody>
      </p:sp>
      <p:sp>
        <p:nvSpPr>
          <p:cNvPr id="19" name="Text 55">
            <a:extLst>
              <a:ext uri="{FF2B5EF4-FFF2-40B4-BE49-F238E27FC236}">
                <a16:creationId xmlns:a16="http://schemas.microsoft.com/office/drawing/2014/main" id="{05DF1EB3-7C75-DB73-DDEC-9BBAD644F642}"/>
              </a:ext>
            </a:extLst>
          </p:cNvPr>
          <p:cNvSpPr/>
          <p:nvPr/>
        </p:nvSpPr>
        <p:spPr>
          <a:xfrm>
            <a:off x="998220" y="3396997"/>
            <a:ext cx="5890260" cy="301752"/>
          </a:xfrm>
          <a:prstGeom prst="rect">
            <a:avLst/>
          </a:prstGeom>
          <a:noFill/>
        </p:spPr>
        <p:txBody>
          <a:bodyPr wrap="square" lIns="254" tIns="254" rIns="254" bIns="254" rtlCol="0" anchor="ctr">
            <a:no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dirty="0">
                <a:solidFill>
                  <a:srgbClr val="333333"/>
                </a:solidFill>
                <a:latin typeface="微软雅黑" panose="020B0503020204020204" pitchFamily="34" charset="-122"/>
                <a:ea typeface="微软雅黑" panose="020B0503020204020204" pitchFamily="34" charset="-122"/>
                <a:cs typeface="微软雅黑" panose="020B0503020204020204" pitchFamily="34" charset="-120"/>
              </a:rPr>
              <a:t>随夹层增厚，应力影响范围扩大并由局部集中向空间扩散转变；倾角变化显著重构炮孔—夹层—自由面之间的能量传播路径。</a:t>
            </a:r>
            <a:endParaRPr lang="en-US" dirty="0"/>
          </a:p>
        </p:txBody>
      </p:sp>
      <p:sp>
        <p:nvSpPr>
          <p:cNvPr id="20" name="Shape 56">
            <a:extLst>
              <a:ext uri="{FF2B5EF4-FFF2-40B4-BE49-F238E27FC236}">
                <a16:creationId xmlns:a16="http://schemas.microsoft.com/office/drawing/2014/main" id="{39F877DC-6056-5665-620E-296E7BB7CF00}"/>
              </a:ext>
            </a:extLst>
          </p:cNvPr>
          <p:cNvSpPr/>
          <p:nvPr/>
        </p:nvSpPr>
        <p:spPr>
          <a:xfrm>
            <a:off x="220980" y="4181857"/>
            <a:ext cx="6773582" cy="1785587"/>
          </a:xfrm>
          <a:prstGeom prst="roundRect">
            <a:avLst>
              <a:gd name="adj" fmla="val 9091"/>
            </a:avLst>
          </a:prstGeom>
          <a:solidFill>
            <a:srgbClr val="F0FFF5"/>
          </a:solidFill>
          <a:ln w="12700">
            <a:solidFill>
              <a:srgbClr val="E6EEF7"/>
            </a:solidFill>
            <a:prstDash val="solid"/>
          </a:ln>
        </p:spPr>
      </p:sp>
      <p:sp>
        <p:nvSpPr>
          <p:cNvPr id="21" name="Shape 57">
            <a:extLst>
              <a:ext uri="{FF2B5EF4-FFF2-40B4-BE49-F238E27FC236}">
                <a16:creationId xmlns:a16="http://schemas.microsoft.com/office/drawing/2014/main" id="{7260793A-0A27-0C04-7C80-CCB73DEDC7E3}"/>
              </a:ext>
            </a:extLst>
          </p:cNvPr>
          <p:cNvSpPr/>
          <p:nvPr/>
        </p:nvSpPr>
        <p:spPr>
          <a:xfrm>
            <a:off x="348996" y="4746229"/>
            <a:ext cx="502920" cy="502920"/>
          </a:xfrm>
          <a:prstGeom prst="roundRect">
            <a:avLst>
              <a:gd name="adj" fmla="val 14545"/>
            </a:avLst>
          </a:prstGeom>
          <a:solidFill>
            <a:srgbClr val="0B7A35"/>
          </a:solidFill>
          <a:ln w="12700">
            <a:solidFill>
              <a:srgbClr val="0B7A35"/>
            </a:solidFill>
            <a:prstDash val="solid"/>
          </a:ln>
        </p:spPr>
      </p:sp>
      <p:sp>
        <p:nvSpPr>
          <p:cNvPr id="25" name="Text 58">
            <a:extLst>
              <a:ext uri="{FF2B5EF4-FFF2-40B4-BE49-F238E27FC236}">
                <a16:creationId xmlns:a16="http://schemas.microsoft.com/office/drawing/2014/main" id="{B70E2F7D-0A15-0628-9ED1-7C7FD9C17C52}"/>
              </a:ext>
            </a:extLst>
          </p:cNvPr>
          <p:cNvSpPr/>
          <p:nvPr/>
        </p:nvSpPr>
        <p:spPr>
          <a:xfrm>
            <a:off x="348996" y="4746228"/>
            <a:ext cx="502920" cy="502921"/>
          </a:xfrm>
          <a:prstGeom prst="rect">
            <a:avLst/>
          </a:prstGeom>
          <a:noFill/>
        </p:spPr>
        <p:txBody>
          <a:bodyPr wrap="square" lIns="254" tIns="254" rIns="254" bIns="254" rtlCol="0" anchor="ctr">
            <a:no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b="1" dirty="0">
                <a:solidFill>
                  <a:srgbClr val="FFFFFF"/>
                </a:solidFill>
                <a:latin typeface="微软雅黑" panose="020B0503020204020204" pitchFamily="34" charset="-122"/>
                <a:ea typeface="微软雅黑" panose="020B0503020204020204" pitchFamily="34" charset="-122"/>
                <a:cs typeface="微软雅黑" panose="020B0503020204020204" pitchFamily="34" charset="-120"/>
              </a:rPr>
              <a:t>03</a:t>
            </a:r>
            <a:endParaRPr lang="en-US" dirty="0"/>
          </a:p>
        </p:txBody>
      </p:sp>
      <p:sp>
        <p:nvSpPr>
          <p:cNvPr id="40" name="Text 59">
            <a:extLst>
              <a:ext uri="{FF2B5EF4-FFF2-40B4-BE49-F238E27FC236}">
                <a16:creationId xmlns:a16="http://schemas.microsoft.com/office/drawing/2014/main" id="{E2E766EF-FE07-6C59-2C4B-1F0EEDC2323F}"/>
              </a:ext>
            </a:extLst>
          </p:cNvPr>
          <p:cNvSpPr/>
          <p:nvPr/>
        </p:nvSpPr>
        <p:spPr>
          <a:xfrm>
            <a:off x="990600" y="4419602"/>
            <a:ext cx="5996342" cy="256032"/>
          </a:xfrm>
          <a:prstGeom prst="rect">
            <a:avLst/>
          </a:prstGeom>
          <a:noFill/>
        </p:spPr>
        <p:txBody>
          <a:bodyPr wrap="square" lIns="254" tIns="254" rIns="254" bIns="254" rtlCol="0" anchor="ctr">
            <a:no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b="1" dirty="0">
                <a:solidFill>
                  <a:srgbClr val="0B7A35"/>
                </a:solidFill>
                <a:latin typeface="微软雅黑" panose="020B0503020204020204" pitchFamily="34" charset="-122"/>
                <a:ea typeface="微软雅黑" panose="020B0503020204020204" pitchFamily="34" charset="-122"/>
                <a:cs typeface="微软雅黑" panose="020B0503020204020204" pitchFamily="34" charset="-120"/>
              </a:rPr>
              <a:t>波阻抗差异控制界面反射—透射强度，CV</a:t>
            </a:r>
            <a:r>
              <a:rPr lang="en-US" b="1" baseline="-25000" dirty="0">
                <a:solidFill>
                  <a:srgbClr val="0B7A35"/>
                </a:solidFill>
                <a:latin typeface="微软雅黑" panose="020B0503020204020204" pitchFamily="34" charset="-122"/>
                <a:ea typeface="微软雅黑" panose="020B0503020204020204" pitchFamily="34" charset="-122"/>
                <a:cs typeface="微软雅黑" panose="020B0503020204020204" pitchFamily="34" charset="-120"/>
              </a:rPr>
              <a:t>d</a:t>
            </a:r>
            <a:r>
              <a:rPr lang="en-US" b="1" dirty="0">
                <a:solidFill>
                  <a:srgbClr val="0B7A35"/>
                </a:solidFill>
                <a:latin typeface="微软雅黑" panose="020B0503020204020204" pitchFamily="34" charset="-122"/>
                <a:ea typeface="微软雅黑" panose="020B0503020204020204" pitchFamily="34" charset="-122"/>
                <a:cs typeface="微软雅黑" panose="020B0503020204020204" pitchFamily="34" charset="-120"/>
              </a:rPr>
              <a:t> 可表征空间非均匀性</a:t>
            </a:r>
            <a:endParaRPr lang="en-US" dirty="0"/>
          </a:p>
        </p:txBody>
      </p:sp>
      <p:sp>
        <p:nvSpPr>
          <p:cNvPr id="41" name="Text 60">
            <a:extLst>
              <a:ext uri="{FF2B5EF4-FFF2-40B4-BE49-F238E27FC236}">
                <a16:creationId xmlns:a16="http://schemas.microsoft.com/office/drawing/2014/main" id="{074FB662-2575-8B75-721E-D979BC048C1E}"/>
              </a:ext>
            </a:extLst>
          </p:cNvPr>
          <p:cNvSpPr/>
          <p:nvPr/>
        </p:nvSpPr>
        <p:spPr>
          <a:xfrm>
            <a:off x="998220" y="5123690"/>
            <a:ext cx="5996342" cy="301752"/>
          </a:xfrm>
          <a:prstGeom prst="rect">
            <a:avLst/>
          </a:prstGeom>
          <a:noFill/>
        </p:spPr>
        <p:txBody>
          <a:bodyPr wrap="square" lIns="254" tIns="254" rIns="254" bIns="254" rtlCol="0" anchor="ctr">
            <a:no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dirty="0">
                <a:solidFill>
                  <a:srgbClr val="333333"/>
                </a:solidFill>
                <a:latin typeface="微软雅黑" panose="020B0503020204020204" pitchFamily="34" charset="-122"/>
                <a:ea typeface="微软雅黑" panose="020B0503020204020204" pitchFamily="34" charset="-122"/>
                <a:cs typeface="微软雅黑" panose="020B0503020204020204" pitchFamily="34" charset="-120"/>
              </a:rPr>
              <a:t>不同波阻抗条件下应力波透射能力差异显著。三类参数中，倾角对空间非均匀性的影响最为突出，40°工况 CV</a:t>
            </a:r>
            <a:r>
              <a:rPr lang="en-US" baseline="-25000" dirty="0">
                <a:solidFill>
                  <a:srgbClr val="333333"/>
                </a:solidFill>
                <a:latin typeface="微软雅黑" panose="020B0503020204020204" pitchFamily="34" charset="-122"/>
                <a:ea typeface="微软雅黑" panose="020B0503020204020204" pitchFamily="34" charset="-122"/>
                <a:cs typeface="微软雅黑" panose="020B0503020204020204" pitchFamily="34" charset="-120"/>
              </a:rPr>
              <a:t>d</a:t>
            </a:r>
            <a:r>
              <a:rPr lang="en-US" dirty="0">
                <a:solidFill>
                  <a:srgbClr val="333333"/>
                </a:solidFill>
                <a:latin typeface="微软雅黑" panose="020B0503020204020204" pitchFamily="34" charset="-122"/>
                <a:ea typeface="微软雅黑" panose="020B0503020204020204" pitchFamily="34" charset="-122"/>
                <a:cs typeface="微软雅黑" panose="020B0503020204020204" pitchFamily="34" charset="-120"/>
              </a:rPr>
              <a:t> 最高，55°最低。</a:t>
            </a:r>
            <a:endParaRPr lang="en-US" dirty="0"/>
          </a:p>
        </p:txBody>
      </p:sp>
      <p:sp>
        <p:nvSpPr>
          <p:cNvPr id="48" name="Shape 61">
            <a:extLst>
              <a:ext uri="{FF2B5EF4-FFF2-40B4-BE49-F238E27FC236}">
                <a16:creationId xmlns:a16="http://schemas.microsoft.com/office/drawing/2014/main" id="{06E750D5-08E4-8F51-648B-8B5AD29F2CD3}"/>
              </a:ext>
            </a:extLst>
          </p:cNvPr>
          <p:cNvSpPr/>
          <p:nvPr/>
        </p:nvSpPr>
        <p:spPr>
          <a:xfrm>
            <a:off x="7227734" y="1175988"/>
            <a:ext cx="4385146" cy="4791456"/>
          </a:xfrm>
          <a:prstGeom prst="roundRect">
            <a:avLst>
              <a:gd name="adj" fmla="val 1798"/>
            </a:avLst>
          </a:prstGeom>
          <a:solidFill>
            <a:srgbClr val="FFFFFF"/>
          </a:solidFill>
          <a:ln w="12700">
            <a:solidFill>
              <a:srgbClr val="DBE7F7"/>
            </a:solidFill>
            <a:prstDash val="solid"/>
          </a:ln>
        </p:spPr>
      </p:sp>
      <p:sp>
        <p:nvSpPr>
          <p:cNvPr id="49" name="Shape 62">
            <a:extLst>
              <a:ext uri="{FF2B5EF4-FFF2-40B4-BE49-F238E27FC236}">
                <a16:creationId xmlns:a16="http://schemas.microsoft.com/office/drawing/2014/main" id="{F108CE05-47DA-2ACD-DDE5-E3B5C21A5AAF}"/>
              </a:ext>
            </a:extLst>
          </p:cNvPr>
          <p:cNvSpPr/>
          <p:nvPr/>
        </p:nvSpPr>
        <p:spPr>
          <a:xfrm>
            <a:off x="7246022" y="1267428"/>
            <a:ext cx="1280160" cy="347472"/>
          </a:xfrm>
          <a:prstGeom prst="chevron">
            <a:avLst/>
          </a:prstGeom>
          <a:solidFill>
            <a:srgbClr val="173F7B"/>
          </a:solidFill>
          <a:ln w="12700">
            <a:solidFill>
              <a:srgbClr val="173F7B"/>
            </a:solidFill>
            <a:prstDash val="solid"/>
          </a:ln>
        </p:spPr>
      </p:sp>
      <p:sp>
        <p:nvSpPr>
          <p:cNvPr id="50" name="Text 63">
            <a:extLst>
              <a:ext uri="{FF2B5EF4-FFF2-40B4-BE49-F238E27FC236}">
                <a16:creationId xmlns:a16="http://schemas.microsoft.com/office/drawing/2014/main" id="{F4E5575E-7FD1-A6E6-09A5-240868161F3F}"/>
              </a:ext>
            </a:extLst>
          </p:cNvPr>
          <p:cNvSpPr/>
          <p:nvPr/>
        </p:nvSpPr>
        <p:spPr>
          <a:xfrm>
            <a:off x="7471574" y="1267428"/>
            <a:ext cx="1139026" cy="347472"/>
          </a:xfrm>
          <a:prstGeom prst="rect">
            <a:avLst/>
          </a:prstGeom>
          <a:noFill/>
        </p:spPr>
        <p:txBody>
          <a:bodyPr wrap="square" lIns="254" tIns="254" rIns="254" bIns="254" rtlCol="0" anchor="ctr">
            <a:no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b="1" dirty="0">
                <a:solidFill>
                  <a:srgbClr val="FFFFFF"/>
                </a:solidFill>
                <a:latin typeface="微软雅黑" panose="020B0503020204020204" pitchFamily="34" charset="-122"/>
                <a:ea typeface="微软雅黑" panose="020B0503020204020204" pitchFamily="34" charset="-122"/>
                <a:cs typeface="微软雅黑" panose="020B0503020204020204" pitchFamily="34" charset="-120"/>
              </a:rPr>
              <a:t>研究展望</a:t>
            </a:r>
            <a:endParaRPr lang="en-US" dirty="0"/>
          </a:p>
        </p:txBody>
      </p:sp>
      <p:sp>
        <p:nvSpPr>
          <p:cNvPr id="51" name="Shape 64">
            <a:extLst>
              <a:ext uri="{FF2B5EF4-FFF2-40B4-BE49-F238E27FC236}">
                <a16:creationId xmlns:a16="http://schemas.microsoft.com/office/drawing/2014/main" id="{C687C523-1F58-24B5-6555-06EA1615BEA1}"/>
              </a:ext>
            </a:extLst>
          </p:cNvPr>
          <p:cNvSpPr/>
          <p:nvPr/>
        </p:nvSpPr>
        <p:spPr>
          <a:xfrm>
            <a:off x="7337462" y="1724628"/>
            <a:ext cx="4168738" cy="1272540"/>
          </a:xfrm>
          <a:prstGeom prst="roundRect">
            <a:avLst>
              <a:gd name="adj" fmla="val 5926"/>
            </a:avLst>
          </a:prstGeom>
          <a:solidFill>
            <a:srgbClr val="F6FAFF"/>
          </a:solidFill>
          <a:ln w="12700">
            <a:solidFill>
              <a:srgbClr val="DFE9F7"/>
            </a:solidFill>
            <a:prstDash val="solid"/>
          </a:ln>
        </p:spPr>
      </p:sp>
      <p:sp>
        <p:nvSpPr>
          <p:cNvPr id="52" name="Shape 65">
            <a:extLst>
              <a:ext uri="{FF2B5EF4-FFF2-40B4-BE49-F238E27FC236}">
                <a16:creationId xmlns:a16="http://schemas.microsoft.com/office/drawing/2014/main" id="{9D1C11BB-1ACF-8C7C-3BFE-AC0F0F17202A}"/>
              </a:ext>
            </a:extLst>
          </p:cNvPr>
          <p:cNvSpPr/>
          <p:nvPr/>
        </p:nvSpPr>
        <p:spPr>
          <a:xfrm>
            <a:off x="7474622" y="1870932"/>
            <a:ext cx="457200" cy="384048"/>
          </a:xfrm>
          <a:prstGeom prst="roundRect">
            <a:avLst>
              <a:gd name="adj" fmla="val 14286"/>
            </a:avLst>
          </a:prstGeom>
          <a:solidFill>
            <a:srgbClr val="173F7B"/>
          </a:solidFill>
          <a:ln w="12700">
            <a:solidFill>
              <a:srgbClr val="173F7B"/>
            </a:solidFill>
            <a:prstDash val="solid"/>
          </a:ln>
        </p:spPr>
      </p:sp>
      <p:sp>
        <p:nvSpPr>
          <p:cNvPr id="53" name="Text 66">
            <a:extLst>
              <a:ext uri="{FF2B5EF4-FFF2-40B4-BE49-F238E27FC236}">
                <a16:creationId xmlns:a16="http://schemas.microsoft.com/office/drawing/2014/main" id="{2DDEB2AB-4820-5CD7-789B-5A3F45C2A6DF}"/>
              </a:ext>
            </a:extLst>
          </p:cNvPr>
          <p:cNvSpPr/>
          <p:nvPr/>
        </p:nvSpPr>
        <p:spPr>
          <a:xfrm>
            <a:off x="7471573" y="1870931"/>
            <a:ext cx="457199" cy="384049"/>
          </a:xfrm>
          <a:prstGeom prst="rect">
            <a:avLst/>
          </a:prstGeom>
          <a:noFill/>
        </p:spPr>
        <p:txBody>
          <a:bodyPr wrap="square" lIns="254" tIns="254" rIns="254" bIns="254" rtlCol="0" anchor="ctr">
            <a:no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b="1" dirty="0">
                <a:solidFill>
                  <a:srgbClr val="FFFFFF"/>
                </a:solidFill>
                <a:latin typeface="微软雅黑" panose="020B0503020204020204" pitchFamily="34" charset="-122"/>
                <a:ea typeface="微软雅黑" panose="020B0503020204020204" pitchFamily="34" charset="-122"/>
                <a:cs typeface="微软雅黑" panose="020B0503020204020204" pitchFamily="34" charset="-120"/>
              </a:rPr>
              <a:t>01</a:t>
            </a:r>
            <a:endParaRPr lang="en-US" dirty="0"/>
          </a:p>
        </p:txBody>
      </p:sp>
      <p:sp>
        <p:nvSpPr>
          <p:cNvPr id="59" name="Text 67">
            <a:extLst>
              <a:ext uri="{FF2B5EF4-FFF2-40B4-BE49-F238E27FC236}">
                <a16:creationId xmlns:a16="http://schemas.microsoft.com/office/drawing/2014/main" id="{2FC386A3-A7DD-7A62-3695-DCC5EE8554B3}"/>
              </a:ext>
            </a:extLst>
          </p:cNvPr>
          <p:cNvSpPr/>
          <p:nvPr/>
        </p:nvSpPr>
        <p:spPr>
          <a:xfrm>
            <a:off x="8023262" y="1797780"/>
            <a:ext cx="2039112" cy="228600"/>
          </a:xfrm>
          <a:prstGeom prst="rect">
            <a:avLst/>
          </a:prstGeom>
          <a:noFill/>
        </p:spPr>
        <p:txBody>
          <a:bodyPr wrap="square" lIns="254" tIns="254" rIns="254" bIns="254" rtlCol="0" anchor="ctr">
            <a:no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b="1" dirty="0">
                <a:solidFill>
                  <a:srgbClr val="173F7B"/>
                </a:solidFill>
                <a:latin typeface="微软雅黑" panose="020B0503020204020204" pitchFamily="34" charset="-122"/>
                <a:ea typeface="微软雅黑" panose="020B0503020204020204" pitchFamily="34" charset="-122"/>
                <a:cs typeface="微软雅黑" panose="020B0503020204020204" pitchFamily="34" charset="-120"/>
              </a:rPr>
              <a:t>三维模型拓展</a:t>
            </a:r>
            <a:endParaRPr lang="en-US" dirty="0"/>
          </a:p>
        </p:txBody>
      </p:sp>
      <p:sp>
        <p:nvSpPr>
          <p:cNvPr id="62" name="Text 68">
            <a:extLst>
              <a:ext uri="{FF2B5EF4-FFF2-40B4-BE49-F238E27FC236}">
                <a16:creationId xmlns:a16="http://schemas.microsoft.com/office/drawing/2014/main" id="{3FF09FD9-6735-A027-748C-75BD759C87B4}"/>
              </a:ext>
            </a:extLst>
          </p:cNvPr>
          <p:cNvSpPr/>
          <p:nvPr/>
        </p:nvSpPr>
        <p:spPr>
          <a:xfrm>
            <a:off x="8023261" y="2163540"/>
            <a:ext cx="3136393" cy="740664"/>
          </a:xfrm>
          <a:prstGeom prst="rect">
            <a:avLst/>
          </a:prstGeom>
          <a:noFill/>
        </p:spPr>
        <p:txBody>
          <a:bodyPr wrap="square" lIns="254" tIns="254" rIns="254" bIns="254" rtlCol="0" anchor="ctr">
            <a:no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dirty="0">
                <a:solidFill>
                  <a:srgbClr val="333333"/>
                </a:solidFill>
                <a:latin typeface="微软雅黑" panose="020B0503020204020204" pitchFamily="34" charset="-122"/>
                <a:ea typeface="微软雅黑" panose="020B0503020204020204" pitchFamily="34" charset="-122"/>
                <a:cs typeface="微软雅黑" panose="020B0503020204020204" pitchFamily="34" charset="-120"/>
              </a:rPr>
              <a:t>由二维单孔模型拓展至三维台阶模型，考虑能量空间扩散、块体旋转及裂纹三维扩展。</a:t>
            </a:r>
            <a:endParaRPr lang="en-US" dirty="0"/>
          </a:p>
        </p:txBody>
      </p:sp>
      <p:sp>
        <p:nvSpPr>
          <p:cNvPr id="72" name="Shape 78">
            <a:extLst>
              <a:ext uri="{FF2B5EF4-FFF2-40B4-BE49-F238E27FC236}">
                <a16:creationId xmlns:a16="http://schemas.microsoft.com/office/drawing/2014/main" id="{81BFDFC3-AA8C-F229-4069-AC3ED503C3CC}"/>
              </a:ext>
            </a:extLst>
          </p:cNvPr>
          <p:cNvSpPr/>
          <p:nvPr/>
        </p:nvSpPr>
        <p:spPr>
          <a:xfrm>
            <a:off x="7337462" y="3096228"/>
            <a:ext cx="4168738" cy="1249680"/>
          </a:xfrm>
          <a:prstGeom prst="roundRect">
            <a:avLst>
              <a:gd name="adj" fmla="val 5926"/>
            </a:avLst>
          </a:prstGeom>
          <a:solidFill>
            <a:srgbClr val="F6FAFF"/>
          </a:solidFill>
          <a:ln w="12700">
            <a:solidFill>
              <a:srgbClr val="DFE9F7"/>
            </a:solidFill>
            <a:prstDash val="solid"/>
          </a:ln>
        </p:spPr>
      </p:sp>
      <p:sp>
        <p:nvSpPr>
          <p:cNvPr id="73" name="Shape 79">
            <a:extLst>
              <a:ext uri="{FF2B5EF4-FFF2-40B4-BE49-F238E27FC236}">
                <a16:creationId xmlns:a16="http://schemas.microsoft.com/office/drawing/2014/main" id="{7E50CFA8-6952-E778-7FB1-AAC3D4893A5D}"/>
              </a:ext>
            </a:extLst>
          </p:cNvPr>
          <p:cNvSpPr/>
          <p:nvPr/>
        </p:nvSpPr>
        <p:spPr>
          <a:xfrm>
            <a:off x="7474622" y="3242532"/>
            <a:ext cx="457200" cy="384048"/>
          </a:xfrm>
          <a:prstGeom prst="roundRect">
            <a:avLst>
              <a:gd name="adj" fmla="val 14286"/>
            </a:avLst>
          </a:prstGeom>
          <a:solidFill>
            <a:srgbClr val="B10612"/>
          </a:solidFill>
          <a:ln w="12700">
            <a:solidFill>
              <a:srgbClr val="B10612"/>
            </a:solidFill>
            <a:prstDash val="solid"/>
          </a:ln>
        </p:spPr>
      </p:sp>
      <p:sp>
        <p:nvSpPr>
          <p:cNvPr id="74" name="Text 80">
            <a:extLst>
              <a:ext uri="{FF2B5EF4-FFF2-40B4-BE49-F238E27FC236}">
                <a16:creationId xmlns:a16="http://schemas.microsoft.com/office/drawing/2014/main" id="{85D56EE8-29E4-C53A-6856-BFCEEF2469B0}"/>
              </a:ext>
            </a:extLst>
          </p:cNvPr>
          <p:cNvSpPr/>
          <p:nvPr/>
        </p:nvSpPr>
        <p:spPr>
          <a:xfrm>
            <a:off x="7471573" y="3242531"/>
            <a:ext cx="457199" cy="384049"/>
          </a:xfrm>
          <a:prstGeom prst="rect">
            <a:avLst/>
          </a:prstGeom>
          <a:noFill/>
        </p:spPr>
        <p:txBody>
          <a:bodyPr wrap="square" lIns="254" tIns="254" rIns="254" bIns="254" rtlCol="0" anchor="ctr">
            <a:no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b="1" dirty="0">
                <a:solidFill>
                  <a:srgbClr val="FFFFFF"/>
                </a:solidFill>
                <a:latin typeface="微软雅黑" panose="020B0503020204020204" pitchFamily="34" charset="-122"/>
                <a:ea typeface="微软雅黑" panose="020B0503020204020204" pitchFamily="34" charset="-122"/>
                <a:cs typeface="微软雅黑" panose="020B0503020204020204" pitchFamily="34" charset="-120"/>
              </a:rPr>
              <a:t>02</a:t>
            </a:r>
            <a:endParaRPr lang="en-US" dirty="0"/>
          </a:p>
        </p:txBody>
      </p:sp>
      <p:sp>
        <p:nvSpPr>
          <p:cNvPr id="75" name="Text 81">
            <a:extLst>
              <a:ext uri="{FF2B5EF4-FFF2-40B4-BE49-F238E27FC236}">
                <a16:creationId xmlns:a16="http://schemas.microsoft.com/office/drawing/2014/main" id="{A5A37E16-C34D-D3A7-FFA9-0A5A32656925}"/>
              </a:ext>
            </a:extLst>
          </p:cNvPr>
          <p:cNvSpPr/>
          <p:nvPr/>
        </p:nvSpPr>
        <p:spPr>
          <a:xfrm>
            <a:off x="8023262" y="3184620"/>
            <a:ext cx="2039112" cy="228600"/>
          </a:xfrm>
          <a:prstGeom prst="rect">
            <a:avLst/>
          </a:prstGeom>
          <a:noFill/>
        </p:spPr>
        <p:txBody>
          <a:bodyPr wrap="square" lIns="254" tIns="254" rIns="254" bIns="254" rtlCol="0" anchor="ctr">
            <a:no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b="1" dirty="0">
                <a:solidFill>
                  <a:srgbClr val="B10612"/>
                </a:solidFill>
                <a:latin typeface="微软雅黑" panose="020B0503020204020204" pitchFamily="34" charset="-122"/>
                <a:ea typeface="微软雅黑" panose="020B0503020204020204" pitchFamily="34" charset="-122"/>
                <a:cs typeface="微软雅黑" panose="020B0503020204020204" pitchFamily="34" charset="-120"/>
              </a:rPr>
              <a:t>多孔爆破工况</a:t>
            </a:r>
            <a:endParaRPr lang="en-US" dirty="0"/>
          </a:p>
        </p:txBody>
      </p:sp>
      <p:sp>
        <p:nvSpPr>
          <p:cNvPr id="76" name="Text 82">
            <a:extLst>
              <a:ext uri="{FF2B5EF4-FFF2-40B4-BE49-F238E27FC236}">
                <a16:creationId xmlns:a16="http://schemas.microsoft.com/office/drawing/2014/main" id="{8028C5BF-B630-B0B1-2A92-A6DBC36E3D23}"/>
              </a:ext>
            </a:extLst>
          </p:cNvPr>
          <p:cNvSpPr/>
          <p:nvPr/>
        </p:nvSpPr>
        <p:spPr>
          <a:xfrm>
            <a:off x="8023261" y="3512280"/>
            <a:ext cx="3421979" cy="740664"/>
          </a:xfrm>
          <a:prstGeom prst="rect">
            <a:avLst/>
          </a:prstGeom>
          <a:noFill/>
        </p:spPr>
        <p:txBody>
          <a:bodyPr wrap="square" lIns="254" tIns="254" rIns="254" bIns="254" rtlCol="0" anchor="ctr">
            <a:no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dirty="0">
                <a:solidFill>
                  <a:srgbClr val="333333"/>
                </a:solidFill>
                <a:latin typeface="微软雅黑" panose="020B0503020204020204" pitchFamily="34" charset="-122"/>
                <a:ea typeface="微软雅黑" panose="020B0503020204020204" pitchFamily="34" charset="-122"/>
                <a:cs typeface="微软雅黑" panose="020B0503020204020204" pitchFamily="34" charset="-120"/>
              </a:rPr>
              <a:t>进一步引入多孔延期起爆，研究孔间干涉与弱夹层共同作用下的非对称动力响应。</a:t>
            </a:r>
            <a:endParaRPr lang="en-US" dirty="0"/>
          </a:p>
        </p:txBody>
      </p:sp>
      <p:sp>
        <p:nvSpPr>
          <p:cNvPr id="84" name="Shape 90">
            <a:extLst>
              <a:ext uri="{FF2B5EF4-FFF2-40B4-BE49-F238E27FC236}">
                <a16:creationId xmlns:a16="http://schemas.microsoft.com/office/drawing/2014/main" id="{C4897F71-D834-7D55-86B5-0161AA6797CA}"/>
              </a:ext>
            </a:extLst>
          </p:cNvPr>
          <p:cNvSpPr/>
          <p:nvPr/>
        </p:nvSpPr>
        <p:spPr>
          <a:xfrm>
            <a:off x="7337462" y="4475448"/>
            <a:ext cx="4168738" cy="1317720"/>
          </a:xfrm>
          <a:prstGeom prst="roundRect">
            <a:avLst>
              <a:gd name="adj" fmla="val 5926"/>
            </a:avLst>
          </a:prstGeom>
          <a:solidFill>
            <a:srgbClr val="F6FAFF"/>
          </a:solidFill>
          <a:ln w="12700">
            <a:solidFill>
              <a:srgbClr val="DFE9F7"/>
            </a:solidFill>
            <a:prstDash val="solid"/>
          </a:ln>
        </p:spPr>
      </p:sp>
      <p:sp>
        <p:nvSpPr>
          <p:cNvPr id="85" name="Shape 91">
            <a:extLst>
              <a:ext uri="{FF2B5EF4-FFF2-40B4-BE49-F238E27FC236}">
                <a16:creationId xmlns:a16="http://schemas.microsoft.com/office/drawing/2014/main" id="{37E47DF0-0A56-17CD-0A7D-D47694702D84}"/>
              </a:ext>
            </a:extLst>
          </p:cNvPr>
          <p:cNvSpPr/>
          <p:nvPr/>
        </p:nvSpPr>
        <p:spPr>
          <a:xfrm>
            <a:off x="7474622" y="4621752"/>
            <a:ext cx="457200" cy="384048"/>
          </a:xfrm>
          <a:prstGeom prst="roundRect">
            <a:avLst>
              <a:gd name="adj" fmla="val 14286"/>
            </a:avLst>
          </a:prstGeom>
          <a:solidFill>
            <a:srgbClr val="0B7A35"/>
          </a:solidFill>
          <a:ln w="12700">
            <a:solidFill>
              <a:srgbClr val="0B7A35"/>
            </a:solidFill>
            <a:prstDash val="solid"/>
          </a:ln>
        </p:spPr>
      </p:sp>
      <p:sp>
        <p:nvSpPr>
          <p:cNvPr id="86" name="Text 92">
            <a:extLst>
              <a:ext uri="{FF2B5EF4-FFF2-40B4-BE49-F238E27FC236}">
                <a16:creationId xmlns:a16="http://schemas.microsoft.com/office/drawing/2014/main" id="{B26C5EC3-F456-233B-F95F-CF28EDD25D5D}"/>
              </a:ext>
            </a:extLst>
          </p:cNvPr>
          <p:cNvSpPr/>
          <p:nvPr/>
        </p:nvSpPr>
        <p:spPr>
          <a:xfrm>
            <a:off x="7471574" y="4621751"/>
            <a:ext cx="457200" cy="384049"/>
          </a:xfrm>
          <a:prstGeom prst="rect">
            <a:avLst/>
          </a:prstGeom>
          <a:noFill/>
        </p:spPr>
        <p:txBody>
          <a:bodyPr wrap="square" lIns="254" tIns="254" rIns="254" bIns="254" rtlCol="0" anchor="ctr">
            <a:no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b="1" dirty="0">
                <a:solidFill>
                  <a:srgbClr val="FFFFFF"/>
                </a:solidFill>
                <a:latin typeface="微软雅黑" panose="020B0503020204020204" pitchFamily="34" charset="-122"/>
                <a:ea typeface="微软雅黑" panose="020B0503020204020204" pitchFamily="34" charset="-122"/>
                <a:cs typeface="微软雅黑" panose="020B0503020204020204" pitchFamily="34" charset="-120"/>
              </a:rPr>
              <a:t>03</a:t>
            </a:r>
            <a:endParaRPr lang="en-US" dirty="0"/>
          </a:p>
        </p:txBody>
      </p:sp>
      <p:sp>
        <p:nvSpPr>
          <p:cNvPr id="87" name="Text 93">
            <a:extLst>
              <a:ext uri="{FF2B5EF4-FFF2-40B4-BE49-F238E27FC236}">
                <a16:creationId xmlns:a16="http://schemas.microsoft.com/office/drawing/2014/main" id="{7A7C9515-76DF-8986-707E-A06DD36AB059}"/>
              </a:ext>
            </a:extLst>
          </p:cNvPr>
          <p:cNvSpPr/>
          <p:nvPr/>
        </p:nvSpPr>
        <p:spPr>
          <a:xfrm>
            <a:off x="8023262" y="4548600"/>
            <a:ext cx="2039112" cy="228600"/>
          </a:xfrm>
          <a:prstGeom prst="rect">
            <a:avLst/>
          </a:prstGeom>
          <a:noFill/>
        </p:spPr>
        <p:txBody>
          <a:bodyPr wrap="square" lIns="254" tIns="254" rIns="254" bIns="254" rtlCol="0" anchor="ctr">
            <a:no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b="1" dirty="0">
                <a:solidFill>
                  <a:srgbClr val="0B7A35"/>
                </a:solidFill>
                <a:latin typeface="微软雅黑" panose="020B0503020204020204" pitchFamily="34" charset="-122"/>
                <a:ea typeface="微软雅黑" panose="020B0503020204020204" pitchFamily="34" charset="-122"/>
                <a:cs typeface="微软雅黑" panose="020B0503020204020204" pitchFamily="34" charset="-120"/>
              </a:rPr>
              <a:t>现场监测与验证</a:t>
            </a:r>
            <a:endParaRPr lang="en-US" dirty="0"/>
          </a:p>
        </p:txBody>
      </p:sp>
      <p:sp>
        <p:nvSpPr>
          <p:cNvPr id="88" name="Text 94">
            <a:extLst>
              <a:ext uri="{FF2B5EF4-FFF2-40B4-BE49-F238E27FC236}">
                <a16:creationId xmlns:a16="http://schemas.microsoft.com/office/drawing/2014/main" id="{2D6F9B5A-6095-FA6A-C88A-FE2FE771C4E8}"/>
              </a:ext>
            </a:extLst>
          </p:cNvPr>
          <p:cNvSpPr/>
          <p:nvPr/>
        </p:nvSpPr>
        <p:spPr>
          <a:xfrm>
            <a:off x="8023262" y="4906740"/>
            <a:ext cx="3421978" cy="740664"/>
          </a:xfrm>
          <a:prstGeom prst="rect">
            <a:avLst/>
          </a:prstGeom>
          <a:noFill/>
        </p:spPr>
        <p:txBody>
          <a:bodyPr wrap="square" lIns="254" tIns="254" rIns="254" bIns="254" rtlCol="0" anchor="ctr">
            <a:no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dirty="0">
                <a:solidFill>
                  <a:srgbClr val="333333"/>
                </a:solidFill>
                <a:latin typeface="微软雅黑" panose="020B0503020204020204" pitchFamily="34" charset="-122"/>
                <a:ea typeface="微软雅黑" panose="020B0503020204020204" pitchFamily="34" charset="-122"/>
                <a:cs typeface="微软雅黑" panose="020B0503020204020204" pitchFamily="34" charset="-120"/>
              </a:rPr>
              <a:t>结合爆破振动、块度及位移监测，对 COMSOL 模型参数和定量指标进行校核与修正。</a:t>
            </a:r>
            <a:endParaRPr lang="en-US" dirty="0"/>
          </a:p>
        </p:txBody>
      </p:sp>
      <p:grpSp>
        <p:nvGrpSpPr>
          <p:cNvPr id="11" name="组合 10">
            <a:extLst>
              <a:ext uri="{FF2B5EF4-FFF2-40B4-BE49-F238E27FC236}">
                <a16:creationId xmlns:a16="http://schemas.microsoft.com/office/drawing/2014/main" id="{0D759F56-521D-2825-0497-9101C5ED433F}"/>
              </a:ext>
            </a:extLst>
          </p:cNvPr>
          <p:cNvGrpSpPr/>
          <p:nvPr/>
        </p:nvGrpSpPr>
        <p:grpSpPr>
          <a:xfrm>
            <a:off x="-1" y="6296628"/>
            <a:ext cx="12191997" cy="561373"/>
            <a:chOff x="-1" y="6296628"/>
            <a:chExt cx="12191997" cy="561373"/>
          </a:xfrm>
        </p:grpSpPr>
        <p:sp>
          <p:nvSpPr>
            <p:cNvPr id="27" name="矩形 26">
              <a:extLst>
                <a:ext uri="{FF2B5EF4-FFF2-40B4-BE49-F238E27FC236}">
                  <a16:creationId xmlns:a16="http://schemas.microsoft.com/office/drawing/2014/main" id="{40ECC1E4-8BF9-2FB3-23C1-43A0AC3B5532}"/>
                </a:ext>
              </a:extLst>
            </p:cNvPr>
            <p:cNvSpPr/>
            <p:nvPr/>
          </p:nvSpPr>
          <p:spPr>
            <a:xfrm>
              <a:off x="-1" y="6296628"/>
              <a:ext cx="12191997" cy="56137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28" name="文本框 27">
              <a:hlinkClick r:id="rId5" action="ppaction://hlinksldjump"/>
              <a:extLst>
                <a:ext uri="{FF2B5EF4-FFF2-40B4-BE49-F238E27FC236}">
                  <a16:creationId xmlns:a16="http://schemas.microsoft.com/office/drawing/2014/main" id="{A70A2D64-FA29-8528-113E-6A20182071C8}"/>
                </a:ext>
              </a:extLst>
            </p:cNvPr>
            <p:cNvSpPr txBox="1"/>
            <p:nvPr/>
          </p:nvSpPr>
          <p:spPr>
            <a:xfrm>
              <a:off x="300832" y="6389371"/>
              <a:ext cx="1980000" cy="375888"/>
            </a:xfrm>
            <a:prstGeom prst="rect">
              <a:avLst/>
            </a:prstGeom>
            <a:solidFill>
              <a:schemeClr val="bg1">
                <a:lumMod val="95000"/>
              </a:schemeClr>
            </a:solidFill>
          </p:spPr>
          <p:txBody>
            <a:bodyPr wrap="none" rtlCol="0" anchor="ctr" anchorCtr="1">
              <a:noAutofit/>
            </a:bodyPr>
            <a:lstStyle>
              <a:defPPr>
                <a:defRPr lang="zh-CN"/>
              </a:defPPr>
              <a:lvl1pPr marR="0" lvl="0" indent="0" fontAlgn="auto">
                <a:lnSpc>
                  <a:spcPct val="100000"/>
                </a:lnSpc>
                <a:spcBef>
                  <a:spcPts val="0"/>
                </a:spcBef>
                <a:spcAft>
                  <a:spcPts val="0"/>
                </a:spcAft>
                <a:buClrTx/>
                <a:buSzTx/>
                <a:buFontTx/>
                <a:buNone/>
                <a:defRPr kumimoji="0" sz="1600" b="0" i="0" u="none" strike="noStrike" cap="none" spc="0" normalizeH="0" baseline="0">
                  <a:ln>
                    <a:noFill/>
                  </a:ln>
                  <a:solidFill>
                    <a:srgbClr val="FFFFFF">
                      <a:lumMod val="50000"/>
                    </a:srgbClr>
                  </a:solidFill>
                  <a:effectLst/>
                  <a:uLnTx/>
                  <a:uFillTx/>
                  <a:latin typeface="微软雅黑" panose="020B0503020204020204" pitchFamily="34" charset="-122"/>
                  <a:ea typeface="微软雅黑" panose="020B0503020204020204" pitchFamily="34" charset="-122"/>
                </a:defRPr>
              </a:lvl1pPr>
            </a:lstStyle>
            <a:p>
              <a:r>
                <a:rPr lang="zh-CN" altLang="en-US" sz="1400" dirty="0">
                  <a:solidFill>
                    <a:srgbClr val="949494"/>
                  </a:solidFill>
                </a:rPr>
                <a:t>研究背景与意义</a:t>
              </a:r>
            </a:p>
          </p:txBody>
        </p:sp>
        <p:sp>
          <p:nvSpPr>
            <p:cNvPr id="29" name="文本框 28">
              <a:hlinkClick r:id="rId6" action="ppaction://hlinksldjump"/>
              <a:extLst>
                <a:ext uri="{FF2B5EF4-FFF2-40B4-BE49-F238E27FC236}">
                  <a16:creationId xmlns:a16="http://schemas.microsoft.com/office/drawing/2014/main" id="{A50AAF54-A139-A443-6B0F-9AADCB1FB71B}"/>
                </a:ext>
              </a:extLst>
            </p:cNvPr>
            <p:cNvSpPr txBox="1"/>
            <p:nvPr/>
          </p:nvSpPr>
          <p:spPr>
            <a:xfrm>
              <a:off x="3122776" y="6389371"/>
              <a:ext cx="1980000" cy="375888"/>
            </a:xfrm>
            <a:prstGeom prst="rect">
              <a:avLst/>
            </a:prstGeom>
            <a:solidFill>
              <a:schemeClr val="bg1">
                <a:lumMod val="95000"/>
              </a:schemeClr>
            </a:solidFill>
          </p:spPr>
          <p:txBody>
            <a:bodyPr wrap="none" rtlCol="0" anchor="ctr" anchorCtr="1">
              <a:noAutofit/>
            </a:bodyPr>
            <a:lstStyle/>
            <a:p>
              <a:pPr algn="l" defTabSz="914400">
                <a:defRPr/>
              </a:pPr>
              <a:r>
                <a:rPr lang="en-US" altLang="zh-CN" sz="1400" dirty="0">
                  <a:solidFill>
                    <a:srgbClr val="949494"/>
                  </a:solidFill>
                  <a:latin typeface="微软雅黑" panose="020B0503020204020204" pitchFamily="34" charset="-122"/>
                  <a:ea typeface="微软雅黑" panose="020B0503020204020204" pitchFamily="34" charset="-122"/>
                </a:rPr>
                <a:t>COMSOL</a:t>
              </a:r>
              <a:r>
                <a:rPr lang="zh-CN" altLang="en-US" sz="1400" dirty="0">
                  <a:solidFill>
                    <a:srgbClr val="949494"/>
                  </a:solidFill>
                  <a:latin typeface="微软雅黑" panose="020B0503020204020204" pitchFamily="34" charset="-122"/>
                  <a:ea typeface="微软雅黑" panose="020B0503020204020204" pitchFamily="34" charset="-122"/>
                </a:rPr>
                <a:t>数值模拟与工况设计</a:t>
              </a:r>
            </a:p>
          </p:txBody>
        </p:sp>
        <p:sp>
          <p:nvSpPr>
            <p:cNvPr id="30" name="文本框 29">
              <a:hlinkClick r:id="rId7" action="ppaction://hlinksldjump"/>
              <a:extLst>
                <a:ext uri="{FF2B5EF4-FFF2-40B4-BE49-F238E27FC236}">
                  <a16:creationId xmlns:a16="http://schemas.microsoft.com/office/drawing/2014/main" id="{519F7CBA-A34E-F3EB-C0BB-3053F8B56663}"/>
                </a:ext>
              </a:extLst>
            </p:cNvPr>
            <p:cNvSpPr txBox="1"/>
            <p:nvPr/>
          </p:nvSpPr>
          <p:spPr>
            <a:xfrm>
              <a:off x="6537509" y="6389371"/>
              <a:ext cx="1980000" cy="375888"/>
            </a:xfrm>
            <a:prstGeom prst="rect">
              <a:avLst/>
            </a:prstGeom>
            <a:solidFill>
              <a:schemeClr val="bg1">
                <a:lumMod val="95000"/>
              </a:schemeClr>
            </a:solidFill>
          </p:spPr>
          <p:txBody>
            <a:bodyPr wrap="none" rtlCol="0" anchor="ctr" anchorCtr="1">
              <a:noAutofit/>
            </a:bodyPr>
            <a:lstStyle/>
            <a:p>
              <a:pPr algn="l" defTabSz="914400">
                <a:defRPr/>
              </a:pPr>
              <a:r>
                <a:rPr lang="zh-CN" altLang="en-US" sz="1400" dirty="0">
                  <a:solidFill>
                    <a:srgbClr val="949494"/>
                  </a:solidFill>
                  <a:latin typeface="微软雅黑" panose="020B0503020204020204" pitchFamily="34" charset="-122"/>
                  <a:ea typeface="微软雅黑" panose="020B0503020204020204" pitchFamily="34" charset="-122"/>
                </a:rPr>
                <a:t>含冰层几何特征影响规律</a:t>
              </a:r>
            </a:p>
          </p:txBody>
        </p:sp>
        <p:sp>
          <p:nvSpPr>
            <p:cNvPr id="32" name="文本框 31">
              <a:hlinkClick r:id="rId8" action="ppaction://hlinksldjump"/>
              <a:extLst>
                <a:ext uri="{FF2B5EF4-FFF2-40B4-BE49-F238E27FC236}">
                  <a16:creationId xmlns:a16="http://schemas.microsoft.com/office/drawing/2014/main" id="{4376AA6E-4F09-9F3E-C601-5B00A79855D8}"/>
                </a:ext>
              </a:extLst>
            </p:cNvPr>
            <p:cNvSpPr txBox="1"/>
            <p:nvPr/>
          </p:nvSpPr>
          <p:spPr>
            <a:xfrm>
              <a:off x="9696761" y="6389371"/>
              <a:ext cx="1980000" cy="375888"/>
            </a:xfrm>
            <a:prstGeom prst="rect">
              <a:avLst/>
            </a:prstGeom>
            <a:solidFill>
              <a:schemeClr val="bg1">
                <a:lumMod val="95000"/>
              </a:schemeClr>
            </a:solidFill>
          </p:spPr>
          <p:txBody>
            <a:bodyPr wrap="none" rtlCol="0" anchor="ctr" anchorCtr="1">
              <a:noAutofit/>
            </a:bodyPr>
            <a:lstStyle/>
            <a:p>
              <a:pPr defTabSz="914400">
                <a:defRPr/>
              </a:pPr>
              <a:r>
                <a:rPr lang="zh-CN" altLang="en-US" sz="1400" b="1" dirty="0">
                  <a:solidFill>
                    <a:srgbClr val="002060"/>
                  </a:solidFill>
                  <a:latin typeface="微软雅黑" panose="020B0503020204020204" pitchFamily="34" charset="-122"/>
                  <a:ea typeface="微软雅黑" panose="020B0503020204020204" pitchFamily="34" charset="-122"/>
                </a:rPr>
                <a:t>研究总结与展望</a:t>
              </a:r>
            </a:p>
          </p:txBody>
        </p:sp>
        <p:cxnSp>
          <p:nvCxnSpPr>
            <p:cNvPr id="34" name="直接连接符 33">
              <a:extLst>
                <a:ext uri="{FF2B5EF4-FFF2-40B4-BE49-F238E27FC236}">
                  <a16:creationId xmlns:a16="http://schemas.microsoft.com/office/drawing/2014/main" id="{A7A2665D-9ADD-70E5-DFC8-2F0AB074C180}"/>
                </a:ext>
              </a:extLst>
            </p:cNvPr>
            <p:cNvCxnSpPr/>
            <p:nvPr/>
          </p:nvCxnSpPr>
          <p:spPr>
            <a:xfrm>
              <a:off x="2336045" y="6415273"/>
              <a:ext cx="0" cy="32409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a:extLst>
                <a:ext uri="{FF2B5EF4-FFF2-40B4-BE49-F238E27FC236}">
                  <a16:creationId xmlns:a16="http://schemas.microsoft.com/office/drawing/2014/main" id="{97878449-E09F-4996-5776-058B0668DCE2}"/>
                </a:ext>
              </a:extLst>
            </p:cNvPr>
            <p:cNvCxnSpPr/>
            <p:nvPr/>
          </p:nvCxnSpPr>
          <p:spPr>
            <a:xfrm>
              <a:off x="5845367" y="6415273"/>
              <a:ext cx="0" cy="32409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8" name="直接连接符 37">
              <a:extLst>
                <a:ext uri="{FF2B5EF4-FFF2-40B4-BE49-F238E27FC236}">
                  <a16:creationId xmlns:a16="http://schemas.microsoft.com/office/drawing/2014/main" id="{05F326E7-5D8E-782A-2331-08FB05018A2A}"/>
                </a:ext>
              </a:extLst>
            </p:cNvPr>
            <p:cNvCxnSpPr/>
            <p:nvPr/>
          </p:nvCxnSpPr>
          <p:spPr>
            <a:xfrm>
              <a:off x="9413739" y="6415273"/>
              <a:ext cx="0" cy="32409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39" name="组合 38">
              <a:extLst>
                <a:ext uri="{FF2B5EF4-FFF2-40B4-BE49-F238E27FC236}">
                  <a16:creationId xmlns:a16="http://schemas.microsoft.com/office/drawing/2014/main" id="{C67A0F8D-B3E8-8164-F452-5B681F9C2C31}"/>
                </a:ext>
              </a:extLst>
            </p:cNvPr>
            <p:cNvGrpSpPr/>
            <p:nvPr/>
          </p:nvGrpSpPr>
          <p:grpSpPr>
            <a:xfrm>
              <a:off x="10617439" y="6296629"/>
              <a:ext cx="167640" cy="561372"/>
              <a:chOff x="18183412" y="6248400"/>
              <a:chExt cx="167640" cy="506730"/>
            </a:xfrm>
          </p:grpSpPr>
          <p:sp>
            <p:nvSpPr>
              <p:cNvPr id="63" name="等腰三角形 62">
                <a:extLst>
                  <a:ext uri="{FF2B5EF4-FFF2-40B4-BE49-F238E27FC236}">
                    <a16:creationId xmlns:a16="http://schemas.microsoft.com/office/drawing/2014/main" id="{4562D9F0-D591-FF6D-A8C1-292061B9E8B1}"/>
                  </a:ext>
                </a:extLst>
              </p:cNvPr>
              <p:cNvSpPr/>
              <p:nvPr/>
            </p:nvSpPr>
            <p:spPr>
              <a:xfrm flipV="1">
                <a:off x="18183412" y="6248400"/>
                <a:ext cx="167640" cy="60960"/>
              </a:xfrm>
              <a:prstGeom prst="triangle">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等腰三角形 63">
                <a:extLst>
                  <a:ext uri="{FF2B5EF4-FFF2-40B4-BE49-F238E27FC236}">
                    <a16:creationId xmlns:a16="http://schemas.microsoft.com/office/drawing/2014/main" id="{6B955AB3-6406-5734-3974-E5354AF18CE7}"/>
                  </a:ext>
                </a:extLst>
              </p:cNvPr>
              <p:cNvSpPr/>
              <p:nvPr/>
            </p:nvSpPr>
            <p:spPr>
              <a:xfrm>
                <a:off x="18183412" y="6694170"/>
                <a:ext cx="167640" cy="60960"/>
              </a:xfrm>
              <a:prstGeom prst="triangle">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7E458A-E397-804A-EEC8-7D853E73828D}"/>
            </a:ext>
          </a:extLst>
        </p:cNvPr>
        <p:cNvGrpSpPr/>
        <p:nvPr/>
      </p:nvGrpSpPr>
      <p:grpSpPr>
        <a:xfrm>
          <a:off x="0" y="0"/>
          <a:ext cx="0" cy="0"/>
          <a:chOff x="0" y="0"/>
          <a:chExt cx="0" cy="0"/>
        </a:xfrm>
      </p:grpSpPr>
      <p:sp>
        <p:nvSpPr>
          <p:cNvPr id="2" name="powerpoint template design by DAJU_PPT正版来源小红书大橘PPT微信DAJU_PPT请勿抄袭搬运！盗版必究！">
            <a:extLst>
              <a:ext uri="{FF2B5EF4-FFF2-40B4-BE49-F238E27FC236}">
                <a16:creationId xmlns:a16="http://schemas.microsoft.com/office/drawing/2014/main" id="{C59E0DF2-C5E8-B6F3-8AE5-A4ADC69040AA}"/>
              </a:ext>
            </a:extLst>
          </p:cNvPr>
          <p:cNvSpPr txBox="1"/>
          <p:nvPr/>
        </p:nvSpPr>
        <p:spPr>
          <a:xfrm>
            <a:off x="657372" y="280712"/>
            <a:ext cx="5254128" cy="400110"/>
          </a:xfrm>
          <a:prstGeom prst="rect">
            <a:avLst/>
          </a:prstGeom>
          <a:noFill/>
        </p:spPr>
        <p:txBody>
          <a:bodyPr wrap="square" rtlCol="0">
            <a:spAutoFit/>
          </a:bodyPr>
          <a:lstStyle>
            <a:defPPr>
              <a:defRPr lang="zh-CN"/>
            </a:defPPr>
            <a:lvl1pPr marR="0" lvl="0" indent="0" fontAlgn="auto">
              <a:lnSpc>
                <a:spcPct val="100000"/>
              </a:lnSpc>
              <a:spcBef>
                <a:spcPts val="0"/>
              </a:spcBef>
              <a:spcAft>
                <a:spcPts val="0"/>
              </a:spcAft>
              <a:buClrTx/>
              <a:buSzTx/>
              <a:buFontTx/>
              <a:buNone/>
              <a:defRPr kumimoji="0" sz="2000" b="1" i="0" u="none" strike="noStrike" cap="none" spc="300" normalizeH="0" baseline="0">
                <a:ln>
                  <a:noFill/>
                </a:ln>
                <a:solidFill>
                  <a:schemeClr val="accent1"/>
                </a:solidFill>
                <a:effectLst/>
                <a:uLnTx/>
                <a:uFillTx/>
                <a:latin typeface="微软雅黑" panose="020B0503020204020204" pitchFamily="34" charset="-122"/>
                <a:ea typeface="微软雅黑" panose="020B0503020204020204" pitchFamily="34" charset="-122"/>
              </a:defRPr>
            </a:lvl1pPr>
          </a:lstStyle>
          <a:p>
            <a:r>
              <a:rPr lang="zh-CN" altLang="en-US" dirty="0">
                <a:solidFill>
                  <a:srgbClr val="002060"/>
                </a:solidFill>
              </a:rPr>
              <a:t>研究总结与展望</a:t>
            </a:r>
          </a:p>
        </p:txBody>
      </p:sp>
      <p:cxnSp>
        <p:nvCxnSpPr>
          <p:cNvPr id="3" name="powerpoint template design by DAJU_PPT正版来源小红书大橘PPT微信DAJU_PPT请勿抄袭搬运！盗版必究！">
            <a:extLst>
              <a:ext uri="{FF2B5EF4-FFF2-40B4-BE49-F238E27FC236}">
                <a16:creationId xmlns:a16="http://schemas.microsoft.com/office/drawing/2014/main" id="{CBB68E01-E462-210A-5B67-79EDCE25A1AB}"/>
              </a:ext>
            </a:extLst>
          </p:cNvPr>
          <p:cNvCxnSpPr/>
          <p:nvPr/>
        </p:nvCxnSpPr>
        <p:spPr>
          <a:xfrm>
            <a:off x="0" y="770500"/>
            <a:ext cx="12191998"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nvGrpSpPr>
          <p:cNvPr id="5" name="powerpoint template design by DAJU_PPT正版来源小红书大橘PPT微信DAJU_PPT请勿抄袭搬运！盗版必究！">
            <a:extLst>
              <a:ext uri="{FF2B5EF4-FFF2-40B4-BE49-F238E27FC236}">
                <a16:creationId xmlns:a16="http://schemas.microsoft.com/office/drawing/2014/main" id="{7BBA3BE0-D23C-629F-29F8-FF3F78A38E81}"/>
              </a:ext>
            </a:extLst>
          </p:cNvPr>
          <p:cNvGrpSpPr/>
          <p:nvPr/>
        </p:nvGrpSpPr>
        <p:grpSpPr>
          <a:xfrm>
            <a:off x="349505" y="102193"/>
            <a:ext cx="307867" cy="599859"/>
            <a:chOff x="349506" y="102193"/>
            <a:chExt cx="307866" cy="599859"/>
          </a:xfrm>
        </p:grpSpPr>
        <p:sp>
          <p:nvSpPr>
            <p:cNvPr id="6" name="powerpoint template design by DAJU_PPT正版来源小红书大橘PPT微信DAJU_PPT请勿抄袭搬运！盗版必究！-1">
              <a:extLst>
                <a:ext uri="{FF2B5EF4-FFF2-40B4-BE49-F238E27FC236}">
                  <a16:creationId xmlns:a16="http://schemas.microsoft.com/office/drawing/2014/main" id="{189D1027-CDE6-40AA-D538-63CC848C9A2C}"/>
                </a:ext>
              </a:extLst>
            </p:cNvPr>
            <p:cNvSpPr/>
            <p:nvPr/>
          </p:nvSpPr>
          <p:spPr>
            <a:xfrm>
              <a:off x="349506" y="492924"/>
              <a:ext cx="209128" cy="209128"/>
            </a:xfrm>
            <a:prstGeom prst="roundRect">
              <a:avLst>
                <a:gd name="adj" fmla="val 19200"/>
              </a:avLst>
            </a:prstGeom>
            <a:solidFill>
              <a:schemeClr val="accent2">
                <a:alpha val="58000"/>
              </a:schemeClr>
            </a:solidFill>
            <a:ln w="6350" cap="flat" cmpd="sng" algn="ctr">
              <a:solidFill>
                <a:schemeClr val="accent2"/>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powerpoint template design by DAJU_PPT正版来源小红书大橘PPT微信DAJU_PPT请勿抄袭搬运！盗版必究！-2">
              <a:extLst>
                <a:ext uri="{FF2B5EF4-FFF2-40B4-BE49-F238E27FC236}">
                  <a16:creationId xmlns:a16="http://schemas.microsoft.com/office/drawing/2014/main" id="{A0D5CC04-4749-8A31-7662-5EAE8EB48A7F}"/>
                </a:ext>
              </a:extLst>
            </p:cNvPr>
            <p:cNvSpPr/>
            <p:nvPr/>
          </p:nvSpPr>
          <p:spPr>
            <a:xfrm>
              <a:off x="528549" y="102193"/>
              <a:ext cx="128823" cy="128823"/>
            </a:xfrm>
            <a:prstGeom prst="roundRect">
              <a:avLst>
                <a:gd name="adj" fmla="val 19200"/>
              </a:avLst>
            </a:prstGeom>
            <a:solidFill>
              <a:schemeClr val="accent2">
                <a:alpha val="23000"/>
              </a:schemeClr>
            </a:solidFill>
            <a:ln w="6350" cap="flat" cmpd="sng" algn="ctr">
              <a:solidFill>
                <a:schemeClr val="accent2">
                  <a:alpha val="62000"/>
                </a:schemeClr>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cxnSp>
        <p:nvCxnSpPr>
          <p:cNvPr id="54" name="直接连接符 53">
            <a:extLst>
              <a:ext uri="{FF2B5EF4-FFF2-40B4-BE49-F238E27FC236}">
                <a16:creationId xmlns:a16="http://schemas.microsoft.com/office/drawing/2014/main" id="{C4183B2B-9F8C-707F-1FC7-4A536A6E1D12}"/>
              </a:ext>
            </a:extLst>
          </p:cNvPr>
          <p:cNvCxnSpPr/>
          <p:nvPr/>
        </p:nvCxnSpPr>
        <p:spPr>
          <a:xfrm>
            <a:off x="0" y="770500"/>
            <a:ext cx="12191998"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nvGrpSpPr>
          <p:cNvPr id="55" name="组合 54">
            <a:extLst>
              <a:ext uri="{FF2B5EF4-FFF2-40B4-BE49-F238E27FC236}">
                <a16:creationId xmlns:a16="http://schemas.microsoft.com/office/drawing/2014/main" id="{F7F6FF0B-7D9A-479C-9E6C-1350237CD0AE}"/>
              </a:ext>
            </a:extLst>
          </p:cNvPr>
          <p:cNvGrpSpPr/>
          <p:nvPr/>
        </p:nvGrpSpPr>
        <p:grpSpPr>
          <a:xfrm>
            <a:off x="116064" y="102193"/>
            <a:ext cx="541309" cy="599859"/>
            <a:chOff x="116063" y="102193"/>
            <a:chExt cx="541309" cy="599859"/>
          </a:xfrm>
        </p:grpSpPr>
        <p:sp>
          <p:nvSpPr>
            <p:cNvPr id="56" name="矩形: 圆角 55">
              <a:extLst>
                <a:ext uri="{FF2B5EF4-FFF2-40B4-BE49-F238E27FC236}">
                  <a16:creationId xmlns:a16="http://schemas.microsoft.com/office/drawing/2014/main" id="{1A5F1064-7F3F-6663-69A4-E5691BE385B1}"/>
                </a:ext>
              </a:extLst>
            </p:cNvPr>
            <p:cNvSpPr/>
            <p:nvPr/>
          </p:nvSpPr>
          <p:spPr>
            <a:xfrm>
              <a:off x="349506" y="492924"/>
              <a:ext cx="209128" cy="209128"/>
            </a:xfrm>
            <a:prstGeom prst="roundRect">
              <a:avLst>
                <a:gd name="adj" fmla="val 19200"/>
              </a:avLst>
            </a:prstGeom>
            <a:solidFill>
              <a:schemeClr val="accent2">
                <a:alpha val="58000"/>
              </a:schemeClr>
            </a:solidFill>
            <a:ln w="6350" cap="flat" cmpd="sng" algn="ctr">
              <a:solidFill>
                <a:schemeClr val="accent2"/>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矩形: 圆角 56">
              <a:extLst>
                <a:ext uri="{FF2B5EF4-FFF2-40B4-BE49-F238E27FC236}">
                  <a16:creationId xmlns:a16="http://schemas.microsoft.com/office/drawing/2014/main" id="{14C6E24B-846C-4A65-2891-F99DFA345472}"/>
                </a:ext>
              </a:extLst>
            </p:cNvPr>
            <p:cNvSpPr/>
            <p:nvPr/>
          </p:nvSpPr>
          <p:spPr>
            <a:xfrm>
              <a:off x="116063" y="204280"/>
              <a:ext cx="338007" cy="338007"/>
            </a:xfrm>
            <a:prstGeom prst="roundRect">
              <a:avLst>
                <a:gd name="adj" fmla="val 19200"/>
              </a:avLst>
            </a:prstGeom>
            <a:solidFill>
              <a:srgbClr val="002060">
                <a:alpha val="70000"/>
              </a:srgbClr>
            </a:solidFill>
            <a:ln w="6350" cap="flat" cmpd="sng" algn="ctr">
              <a:solidFill>
                <a:srgbClr val="002060"/>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矩形: 圆角 57">
              <a:extLst>
                <a:ext uri="{FF2B5EF4-FFF2-40B4-BE49-F238E27FC236}">
                  <a16:creationId xmlns:a16="http://schemas.microsoft.com/office/drawing/2014/main" id="{A5945A3A-59A2-BAB8-A4A6-04C7E45FF064}"/>
                </a:ext>
              </a:extLst>
            </p:cNvPr>
            <p:cNvSpPr/>
            <p:nvPr/>
          </p:nvSpPr>
          <p:spPr>
            <a:xfrm>
              <a:off x="528549" y="102193"/>
              <a:ext cx="128823" cy="128823"/>
            </a:xfrm>
            <a:prstGeom prst="roundRect">
              <a:avLst>
                <a:gd name="adj" fmla="val 19200"/>
              </a:avLst>
            </a:prstGeom>
            <a:solidFill>
              <a:schemeClr val="accent2">
                <a:alpha val="23000"/>
              </a:schemeClr>
            </a:solidFill>
            <a:ln w="6350" cap="flat" cmpd="sng" algn="ctr">
              <a:solidFill>
                <a:schemeClr val="accent2">
                  <a:alpha val="62000"/>
                </a:schemeClr>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pic>
        <p:nvPicPr>
          <p:cNvPr id="60" name="Picture 2">
            <a:extLst>
              <a:ext uri="{FF2B5EF4-FFF2-40B4-BE49-F238E27FC236}">
                <a16:creationId xmlns:a16="http://schemas.microsoft.com/office/drawing/2014/main" id="{E4065D76-D672-B2C5-C6FA-347B72517FE1}"/>
              </a:ext>
            </a:extLst>
          </p:cNvPr>
          <p:cNvPicPr/>
          <p:nvPr/>
        </p:nvPicPr>
        <p:blipFill rotWithShape="1">
          <a:blip r:embed="rId3"/>
          <a:srcRect t="30509" b="30509"/>
          <a:stretch>
            <a:fillRect/>
          </a:stretch>
        </p:blipFill>
        <p:spPr>
          <a:xfrm>
            <a:off x="10262940" y="22372"/>
            <a:ext cx="1634867" cy="400101"/>
          </a:xfrm>
          <a:prstGeom prst="rect">
            <a:avLst/>
          </a:prstGeom>
        </p:spPr>
      </p:pic>
      <p:pic>
        <p:nvPicPr>
          <p:cNvPr id="61" name="Picture Placeholder 24">
            <a:extLst>
              <a:ext uri="{FF2B5EF4-FFF2-40B4-BE49-F238E27FC236}">
                <a16:creationId xmlns:a16="http://schemas.microsoft.com/office/drawing/2014/main" id="{CC99C9F8-FB73-FDED-643A-AA3F1699B223}"/>
              </a:ext>
            </a:extLst>
          </p:cNvPr>
          <p:cNvPicPr>
            <a:picLocks noGrp="1" noChangeAspect="1"/>
          </p:cNvPicPr>
          <p:nvPr/>
        </p:nvPicPr>
        <p:blipFill rotWithShape="1">
          <a:blip r:embed="rId4" cstate="print">
            <a:extLst>
              <a:ext uri="{28A0092B-C50C-407E-A947-70E740481C1C}">
                <a14:useLocalDpi xmlns:a14="http://schemas.microsoft.com/office/drawing/2010/main" val="0"/>
              </a:ext>
            </a:extLst>
          </a:blip>
          <a:srcRect l="-5450" t="-91582" r="-7334" b="-89301"/>
          <a:stretch>
            <a:fillRect/>
          </a:stretch>
        </p:blipFill>
        <p:spPr>
          <a:xfrm>
            <a:off x="10262940" y="322788"/>
            <a:ext cx="1966301" cy="447712"/>
          </a:xfrm>
          <a:prstGeom prst="rect">
            <a:avLst/>
          </a:prstGeom>
        </p:spPr>
      </p:pic>
      <p:grpSp>
        <p:nvGrpSpPr>
          <p:cNvPr id="11" name="组合 10">
            <a:extLst>
              <a:ext uri="{FF2B5EF4-FFF2-40B4-BE49-F238E27FC236}">
                <a16:creationId xmlns:a16="http://schemas.microsoft.com/office/drawing/2014/main" id="{5B74A5D0-78B0-F801-333A-2B423670175A}"/>
              </a:ext>
            </a:extLst>
          </p:cNvPr>
          <p:cNvGrpSpPr/>
          <p:nvPr/>
        </p:nvGrpSpPr>
        <p:grpSpPr>
          <a:xfrm>
            <a:off x="-1" y="6296628"/>
            <a:ext cx="12191997" cy="561373"/>
            <a:chOff x="-1" y="6296628"/>
            <a:chExt cx="12191997" cy="561373"/>
          </a:xfrm>
        </p:grpSpPr>
        <p:sp>
          <p:nvSpPr>
            <p:cNvPr id="27" name="矩形 26">
              <a:extLst>
                <a:ext uri="{FF2B5EF4-FFF2-40B4-BE49-F238E27FC236}">
                  <a16:creationId xmlns:a16="http://schemas.microsoft.com/office/drawing/2014/main" id="{18A6FAC1-3897-D4C7-332A-E7D833611787}"/>
                </a:ext>
              </a:extLst>
            </p:cNvPr>
            <p:cNvSpPr/>
            <p:nvPr/>
          </p:nvSpPr>
          <p:spPr>
            <a:xfrm>
              <a:off x="-1" y="6296628"/>
              <a:ext cx="12191997" cy="56137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28" name="文本框 27">
              <a:hlinkClick r:id="rId5" action="ppaction://hlinksldjump"/>
              <a:extLst>
                <a:ext uri="{FF2B5EF4-FFF2-40B4-BE49-F238E27FC236}">
                  <a16:creationId xmlns:a16="http://schemas.microsoft.com/office/drawing/2014/main" id="{0C7B02D5-6A3A-BC1E-61C2-E74E122198C2}"/>
                </a:ext>
              </a:extLst>
            </p:cNvPr>
            <p:cNvSpPr txBox="1"/>
            <p:nvPr/>
          </p:nvSpPr>
          <p:spPr>
            <a:xfrm>
              <a:off x="300832" y="6389371"/>
              <a:ext cx="1980000" cy="375888"/>
            </a:xfrm>
            <a:prstGeom prst="rect">
              <a:avLst/>
            </a:prstGeom>
            <a:solidFill>
              <a:schemeClr val="bg1">
                <a:lumMod val="95000"/>
              </a:schemeClr>
            </a:solidFill>
          </p:spPr>
          <p:txBody>
            <a:bodyPr wrap="none" rtlCol="0" anchor="ctr" anchorCtr="1">
              <a:noAutofit/>
            </a:bodyPr>
            <a:lstStyle>
              <a:defPPr>
                <a:defRPr lang="zh-CN"/>
              </a:defPPr>
              <a:lvl1pPr marR="0" lvl="0" indent="0" fontAlgn="auto">
                <a:lnSpc>
                  <a:spcPct val="100000"/>
                </a:lnSpc>
                <a:spcBef>
                  <a:spcPts val="0"/>
                </a:spcBef>
                <a:spcAft>
                  <a:spcPts val="0"/>
                </a:spcAft>
                <a:buClrTx/>
                <a:buSzTx/>
                <a:buFontTx/>
                <a:buNone/>
                <a:defRPr kumimoji="0" sz="1600" b="0" i="0" u="none" strike="noStrike" cap="none" spc="0" normalizeH="0" baseline="0">
                  <a:ln>
                    <a:noFill/>
                  </a:ln>
                  <a:solidFill>
                    <a:srgbClr val="FFFFFF">
                      <a:lumMod val="50000"/>
                    </a:srgbClr>
                  </a:solidFill>
                  <a:effectLst/>
                  <a:uLnTx/>
                  <a:uFillTx/>
                  <a:latin typeface="微软雅黑" panose="020B0503020204020204" pitchFamily="34" charset="-122"/>
                  <a:ea typeface="微软雅黑" panose="020B0503020204020204" pitchFamily="34" charset="-122"/>
                </a:defRPr>
              </a:lvl1pPr>
            </a:lstStyle>
            <a:p>
              <a:r>
                <a:rPr lang="zh-CN" altLang="en-US" sz="1400" dirty="0">
                  <a:solidFill>
                    <a:srgbClr val="949494"/>
                  </a:solidFill>
                </a:rPr>
                <a:t>研究背景与意义</a:t>
              </a:r>
            </a:p>
          </p:txBody>
        </p:sp>
        <p:sp>
          <p:nvSpPr>
            <p:cNvPr id="29" name="文本框 28">
              <a:hlinkClick r:id="rId6" action="ppaction://hlinksldjump"/>
              <a:extLst>
                <a:ext uri="{FF2B5EF4-FFF2-40B4-BE49-F238E27FC236}">
                  <a16:creationId xmlns:a16="http://schemas.microsoft.com/office/drawing/2014/main" id="{2AB8D9B7-3B51-1A88-0D7F-A172A5B56650}"/>
                </a:ext>
              </a:extLst>
            </p:cNvPr>
            <p:cNvSpPr txBox="1"/>
            <p:nvPr/>
          </p:nvSpPr>
          <p:spPr>
            <a:xfrm>
              <a:off x="3122776" y="6389371"/>
              <a:ext cx="1980000" cy="375888"/>
            </a:xfrm>
            <a:prstGeom prst="rect">
              <a:avLst/>
            </a:prstGeom>
            <a:solidFill>
              <a:schemeClr val="bg1">
                <a:lumMod val="95000"/>
              </a:schemeClr>
            </a:solidFill>
          </p:spPr>
          <p:txBody>
            <a:bodyPr wrap="none" rtlCol="0" anchor="ctr" anchorCtr="1">
              <a:noAutofit/>
            </a:bodyPr>
            <a:lstStyle/>
            <a:p>
              <a:pPr algn="l" defTabSz="914400">
                <a:defRPr/>
              </a:pPr>
              <a:r>
                <a:rPr lang="en-US" altLang="zh-CN" sz="1400" dirty="0">
                  <a:solidFill>
                    <a:srgbClr val="949494"/>
                  </a:solidFill>
                  <a:latin typeface="微软雅黑" panose="020B0503020204020204" pitchFamily="34" charset="-122"/>
                  <a:ea typeface="微软雅黑" panose="020B0503020204020204" pitchFamily="34" charset="-122"/>
                </a:rPr>
                <a:t>COMSOL</a:t>
              </a:r>
              <a:r>
                <a:rPr lang="zh-CN" altLang="en-US" sz="1400" dirty="0">
                  <a:solidFill>
                    <a:srgbClr val="949494"/>
                  </a:solidFill>
                  <a:latin typeface="微软雅黑" panose="020B0503020204020204" pitchFamily="34" charset="-122"/>
                  <a:ea typeface="微软雅黑" panose="020B0503020204020204" pitchFamily="34" charset="-122"/>
                </a:rPr>
                <a:t>数值模拟与工况设计</a:t>
              </a:r>
            </a:p>
          </p:txBody>
        </p:sp>
        <p:sp>
          <p:nvSpPr>
            <p:cNvPr id="30" name="文本框 29">
              <a:hlinkClick r:id="rId7" action="ppaction://hlinksldjump"/>
              <a:extLst>
                <a:ext uri="{FF2B5EF4-FFF2-40B4-BE49-F238E27FC236}">
                  <a16:creationId xmlns:a16="http://schemas.microsoft.com/office/drawing/2014/main" id="{40767755-9204-D431-9090-4A9C2FC4523F}"/>
                </a:ext>
              </a:extLst>
            </p:cNvPr>
            <p:cNvSpPr txBox="1"/>
            <p:nvPr/>
          </p:nvSpPr>
          <p:spPr>
            <a:xfrm>
              <a:off x="6537509" y="6389371"/>
              <a:ext cx="1980000" cy="375888"/>
            </a:xfrm>
            <a:prstGeom prst="rect">
              <a:avLst/>
            </a:prstGeom>
            <a:solidFill>
              <a:schemeClr val="bg1">
                <a:lumMod val="95000"/>
              </a:schemeClr>
            </a:solidFill>
          </p:spPr>
          <p:txBody>
            <a:bodyPr wrap="none" rtlCol="0" anchor="ctr" anchorCtr="1">
              <a:noAutofit/>
            </a:bodyPr>
            <a:lstStyle/>
            <a:p>
              <a:pPr algn="l" defTabSz="914400">
                <a:defRPr/>
              </a:pPr>
              <a:r>
                <a:rPr lang="zh-CN" altLang="en-US" sz="1400" dirty="0">
                  <a:solidFill>
                    <a:srgbClr val="949494"/>
                  </a:solidFill>
                  <a:latin typeface="微软雅黑" panose="020B0503020204020204" pitchFamily="34" charset="-122"/>
                  <a:ea typeface="微软雅黑" panose="020B0503020204020204" pitchFamily="34" charset="-122"/>
                </a:rPr>
                <a:t>含冰层几何特征影响规律</a:t>
              </a:r>
            </a:p>
          </p:txBody>
        </p:sp>
        <p:sp>
          <p:nvSpPr>
            <p:cNvPr id="32" name="文本框 31">
              <a:hlinkClick r:id="rId8" action="ppaction://hlinksldjump"/>
              <a:extLst>
                <a:ext uri="{FF2B5EF4-FFF2-40B4-BE49-F238E27FC236}">
                  <a16:creationId xmlns:a16="http://schemas.microsoft.com/office/drawing/2014/main" id="{31341F2F-85CB-EBD7-F376-7C687A8E2148}"/>
                </a:ext>
              </a:extLst>
            </p:cNvPr>
            <p:cNvSpPr txBox="1"/>
            <p:nvPr/>
          </p:nvSpPr>
          <p:spPr>
            <a:xfrm>
              <a:off x="9696761" y="6389371"/>
              <a:ext cx="1980000" cy="375888"/>
            </a:xfrm>
            <a:prstGeom prst="rect">
              <a:avLst/>
            </a:prstGeom>
            <a:solidFill>
              <a:schemeClr val="bg1">
                <a:lumMod val="95000"/>
              </a:schemeClr>
            </a:solidFill>
          </p:spPr>
          <p:txBody>
            <a:bodyPr wrap="none" rtlCol="0" anchor="ctr" anchorCtr="1">
              <a:noAutofit/>
            </a:bodyPr>
            <a:lstStyle/>
            <a:p>
              <a:pPr defTabSz="914400">
                <a:defRPr/>
              </a:pPr>
              <a:r>
                <a:rPr lang="zh-CN" altLang="en-US" sz="1400" b="1" dirty="0">
                  <a:solidFill>
                    <a:srgbClr val="002060"/>
                  </a:solidFill>
                  <a:latin typeface="微软雅黑" panose="020B0503020204020204" pitchFamily="34" charset="-122"/>
                  <a:ea typeface="微软雅黑" panose="020B0503020204020204" pitchFamily="34" charset="-122"/>
                </a:rPr>
                <a:t>研究总结与展望</a:t>
              </a:r>
            </a:p>
          </p:txBody>
        </p:sp>
        <p:cxnSp>
          <p:nvCxnSpPr>
            <p:cNvPr id="34" name="直接连接符 33">
              <a:extLst>
                <a:ext uri="{FF2B5EF4-FFF2-40B4-BE49-F238E27FC236}">
                  <a16:creationId xmlns:a16="http://schemas.microsoft.com/office/drawing/2014/main" id="{D9F4136C-73AB-4296-4068-1E2F9B21ABF9}"/>
                </a:ext>
              </a:extLst>
            </p:cNvPr>
            <p:cNvCxnSpPr/>
            <p:nvPr/>
          </p:nvCxnSpPr>
          <p:spPr>
            <a:xfrm>
              <a:off x="2336045" y="6415273"/>
              <a:ext cx="0" cy="32409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a:extLst>
                <a:ext uri="{FF2B5EF4-FFF2-40B4-BE49-F238E27FC236}">
                  <a16:creationId xmlns:a16="http://schemas.microsoft.com/office/drawing/2014/main" id="{21DDB372-17E8-4CF8-9EBA-C31CF7F62860}"/>
                </a:ext>
              </a:extLst>
            </p:cNvPr>
            <p:cNvCxnSpPr/>
            <p:nvPr/>
          </p:nvCxnSpPr>
          <p:spPr>
            <a:xfrm>
              <a:off x="5845367" y="6415273"/>
              <a:ext cx="0" cy="32409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8" name="直接连接符 37">
              <a:extLst>
                <a:ext uri="{FF2B5EF4-FFF2-40B4-BE49-F238E27FC236}">
                  <a16:creationId xmlns:a16="http://schemas.microsoft.com/office/drawing/2014/main" id="{71BAC9D2-9E16-7E2F-15BE-62E8B0658BC6}"/>
                </a:ext>
              </a:extLst>
            </p:cNvPr>
            <p:cNvCxnSpPr/>
            <p:nvPr/>
          </p:nvCxnSpPr>
          <p:spPr>
            <a:xfrm>
              <a:off x="9413739" y="6415273"/>
              <a:ext cx="0" cy="32409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39" name="组合 38">
              <a:extLst>
                <a:ext uri="{FF2B5EF4-FFF2-40B4-BE49-F238E27FC236}">
                  <a16:creationId xmlns:a16="http://schemas.microsoft.com/office/drawing/2014/main" id="{9FE98FAE-0BFF-3752-6216-EC93B9558DFF}"/>
                </a:ext>
              </a:extLst>
            </p:cNvPr>
            <p:cNvGrpSpPr/>
            <p:nvPr/>
          </p:nvGrpSpPr>
          <p:grpSpPr>
            <a:xfrm>
              <a:off x="10617439" y="6296629"/>
              <a:ext cx="167640" cy="561372"/>
              <a:chOff x="18183412" y="6248400"/>
              <a:chExt cx="167640" cy="506730"/>
            </a:xfrm>
          </p:grpSpPr>
          <p:sp>
            <p:nvSpPr>
              <p:cNvPr id="63" name="等腰三角形 62">
                <a:extLst>
                  <a:ext uri="{FF2B5EF4-FFF2-40B4-BE49-F238E27FC236}">
                    <a16:creationId xmlns:a16="http://schemas.microsoft.com/office/drawing/2014/main" id="{1251D7FC-8EEC-F642-DEB1-16F2982C8647}"/>
                  </a:ext>
                </a:extLst>
              </p:cNvPr>
              <p:cNvSpPr/>
              <p:nvPr/>
            </p:nvSpPr>
            <p:spPr>
              <a:xfrm flipV="1">
                <a:off x="18183412" y="6248400"/>
                <a:ext cx="167640" cy="60960"/>
              </a:xfrm>
              <a:prstGeom prst="triangle">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等腰三角形 63">
                <a:extLst>
                  <a:ext uri="{FF2B5EF4-FFF2-40B4-BE49-F238E27FC236}">
                    <a16:creationId xmlns:a16="http://schemas.microsoft.com/office/drawing/2014/main" id="{E2192524-37DE-DE2C-F67E-0825B18DEB4B}"/>
                  </a:ext>
                </a:extLst>
              </p:cNvPr>
              <p:cNvSpPr/>
              <p:nvPr/>
            </p:nvSpPr>
            <p:spPr>
              <a:xfrm>
                <a:off x="18183412" y="6694170"/>
                <a:ext cx="167640" cy="60960"/>
              </a:xfrm>
              <a:prstGeom prst="triangle">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pic>
        <p:nvPicPr>
          <p:cNvPr id="26" name="图片 25">
            <a:extLst>
              <a:ext uri="{FF2B5EF4-FFF2-40B4-BE49-F238E27FC236}">
                <a16:creationId xmlns:a16="http://schemas.microsoft.com/office/drawing/2014/main" id="{57304E23-0321-F09F-B23A-3237FB28C057}"/>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90776" y="1509143"/>
            <a:ext cx="5664000" cy="4248000"/>
          </a:xfrm>
          <a:prstGeom prst="rect">
            <a:avLst/>
          </a:prstGeom>
        </p:spPr>
      </p:pic>
      <p:pic>
        <p:nvPicPr>
          <p:cNvPr id="33" name="图片 32">
            <a:extLst>
              <a:ext uri="{FF2B5EF4-FFF2-40B4-BE49-F238E27FC236}">
                <a16:creationId xmlns:a16="http://schemas.microsoft.com/office/drawing/2014/main" id="{158B889A-63B1-1CA2-9C66-CCDC5A3DDDAD}"/>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391796" y="1599700"/>
            <a:ext cx="5664000" cy="4248000"/>
          </a:xfrm>
          <a:prstGeom prst="rect">
            <a:avLst/>
          </a:prstGeom>
        </p:spPr>
      </p:pic>
      <p:sp>
        <p:nvSpPr>
          <p:cNvPr id="35" name="文本框 34">
            <a:extLst>
              <a:ext uri="{FF2B5EF4-FFF2-40B4-BE49-F238E27FC236}">
                <a16:creationId xmlns:a16="http://schemas.microsoft.com/office/drawing/2014/main" id="{062E0BE7-6DEC-8360-0F16-456353C31895}"/>
              </a:ext>
            </a:extLst>
          </p:cNvPr>
          <p:cNvSpPr txBox="1"/>
          <p:nvPr/>
        </p:nvSpPr>
        <p:spPr>
          <a:xfrm>
            <a:off x="2094864" y="1106113"/>
            <a:ext cx="2055824" cy="578882"/>
          </a:xfrm>
          <a:prstGeom prst="roundRect">
            <a:avLst/>
          </a:prstGeom>
          <a:solidFill>
            <a:srgbClr val="0E4495"/>
          </a:solidFill>
        </p:spPr>
        <p:txBody>
          <a:bodyPr wrap="square" rtlCol="0" anchor="ctr">
            <a:spAutoFit/>
          </a:bodyPr>
          <a:lstStyle/>
          <a:p>
            <a:pPr algn="ctr"/>
            <a:r>
              <a:rPr lang="zh-CN" altLang="en-US" sz="2800" dirty="0">
                <a:solidFill>
                  <a:schemeClr val="bg1"/>
                </a:solidFill>
              </a:rPr>
              <a:t>分段装药</a:t>
            </a:r>
          </a:p>
        </p:txBody>
      </p:sp>
      <p:sp>
        <p:nvSpPr>
          <p:cNvPr id="37" name="文本框 36">
            <a:extLst>
              <a:ext uri="{FF2B5EF4-FFF2-40B4-BE49-F238E27FC236}">
                <a16:creationId xmlns:a16="http://schemas.microsoft.com/office/drawing/2014/main" id="{35F31B2C-4023-1D88-96DA-3946475B31CE}"/>
              </a:ext>
            </a:extLst>
          </p:cNvPr>
          <p:cNvSpPr txBox="1"/>
          <p:nvPr/>
        </p:nvSpPr>
        <p:spPr>
          <a:xfrm>
            <a:off x="8668849" y="1106113"/>
            <a:ext cx="2055824" cy="578882"/>
          </a:xfrm>
          <a:prstGeom prst="roundRect">
            <a:avLst/>
          </a:prstGeom>
          <a:solidFill>
            <a:srgbClr val="0E4495"/>
          </a:solidFill>
        </p:spPr>
        <p:txBody>
          <a:bodyPr wrap="square" rtlCol="0" anchor="ctr">
            <a:spAutoFit/>
          </a:bodyPr>
          <a:lstStyle/>
          <a:p>
            <a:pPr algn="ctr"/>
            <a:r>
              <a:rPr lang="zh-CN" altLang="en-US" sz="2800" dirty="0">
                <a:solidFill>
                  <a:schemeClr val="bg1"/>
                </a:solidFill>
              </a:rPr>
              <a:t>连续装药</a:t>
            </a:r>
          </a:p>
        </p:txBody>
      </p:sp>
    </p:spTree>
    <p:extLst>
      <p:ext uri="{BB962C8B-B14F-4D97-AF65-F5344CB8AC3E}">
        <p14:creationId xmlns:p14="http://schemas.microsoft.com/office/powerpoint/2010/main" val="19766225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powerpoint template design by DAJU_PPT正版来源小红书大橘PPT微信DAJU_PPT请勿抄袭搬运！盗版必究！"/>
          <p:cNvSpPr/>
          <p:nvPr/>
        </p:nvSpPr>
        <p:spPr>
          <a:xfrm>
            <a:off x="0" y="4"/>
            <a:ext cx="12192000" cy="4852971"/>
          </a:xfrm>
          <a:custGeom>
            <a:avLst/>
            <a:gdLst>
              <a:gd name="connsiteX0" fmla="*/ 0 w 12192000"/>
              <a:gd name="connsiteY0" fmla="*/ 0 h 4852970"/>
              <a:gd name="connsiteX1" fmla="*/ 12192000 w 12192000"/>
              <a:gd name="connsiteY1" fmla="*/ 0 h 4852970"/>
              <a:gd name="connsiteX2" fmla="*/ 12192000 w 12192000"/>
              <a:gd name="connsiteY2" fmla="*/ 3577730 h 4852970"/>
              <a:gd name="connsiteX3" fmla="*/ 12085722 w 12192000"/>
              <a:gd name="connsiteY3" fmla="*/ 3635995 h 4852970"/>
              <a:gd name="connsiteX4" fmla="*/ 6096000 w 12192000"/>
              <a:gd name="connsiteY4" fmla="*/ 4852970 h 4852970"/>
              <a:gd name="connsiteX5" fmla="*/ 106278 w 12192000"/>
              <a:gd name="connsiteY5" fmla="*/ 3635995 h 4852970"/>
              <a:gd name="connsiteX6" fmla="*/ 0 w 12192000"/>
              <a:gd name="connsiteY6" fmla="*/ 3577730 h 4852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4852970">
                <a:moveTo>
                  <a:pt x="0" y="0"/>
                </a:moveTo>
                <a:lnTo>
                  <a:pt x="12192000" y="0"/>
                </a:lnTo>
                <a:lnTo>
                  <a:pt x="12192000" y="3577730"/>
                </a:lnTo>
                <a:lnTo>
                  <a:pt x="12085722" y="3635995"/>
                </a:lnTo>
                <a:cubicBezTo>
                  <a:pt x="10662013" y="4379233"/>
                  <a:pt x="8507419" y="4852970"/>
                  <a:pt x="6096000" y="4852970"/>
                </a:cubicBezTo>
                <a:cubicBezTo>
                  <a:pt x="3684581" y="4852970"/>
                  <a:pt x="1529987" y="4379233"/>
                  <a:pt x="106278" y="3635995"/>
                </a:cubicBezTo>
                <a:lnTo>
                  <a:pt x="0" y="3577730"/>
                </a:lnTo>
                <a:close/>
              </a:path>
            </a:pathLst>
          </a:custGeom>
          <a:solidFill>
            <a:schemeClr val="accent2">
              <a:lumMod val="60000"/>
              <a:lumOff val="4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powerpoint template design by DAJU_PPT正版来源小红书大橘PPT微信DAJU_PPT请勿抄袭搬运！盗版必究！"/>
          <p:cNvSpPr/>
          <p:nvPr/>
        </p:nvSpPr>
        <p:spPr>
          <a:xfrm>
            <a:off x="0" y="5"/>
            <a:ext cx="12192000" cy="4672011"/>
          </a:xfrm>
          <a:custGeom>
            <a:avLst/>
            <a:gdLst>
              <a:gd name="connsiteX0" fmla="*/ 0 w 12192000"/>
              <a:gd name="connsiteY0" fmla="*/ 0 h 4672011"/>
              <a:gd name="connsiteX1" fmla="*/ 12192000 w 12192000"/>
              <a:gd name="connsiteY1" fmla="*/ 0 h 4672011"/>
              <a:gd name="connsiteX2" fmla="*/ 12192000 w 12192000"/>
              <a:gd name="connsiteY2" fmla="*/ 3396771 h 4672011"/>
              <a:gd name="connsiteX3" fmla="*/ 12085722 w 12192000"/>
              <a:gd name="connsiteY3" fmla="*/ 3455036 h 4672011"/>
              <a:gd name="connsiteX4" fmla="*/ 6096000 w 12192000"/>
              <a:gd name="connsiteY4" fmla="*/ 4672011 h 4672011"/>
              <a:gd name="connsiteX5" fmla="*/ 106278 w 12192000"/>
              <a:gd name="connsiteY5" fmla="*/ 3455036 h 4672011"/>
              <a:gd name="connsiteX6" fmla="*/ 0 w 12192000"/>
              <a:gd name="connsiteY6" fmla="*/ 3396771 h 46720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4672011">
                <a:moveTo>
                  <a:pt x="0" y="0"/>
                </a:moveTo>
                <a:lnTo>
                  <a:pt x="12192000" y="0"/>
                </a:lnTo>
                <a:lnTo>
                  <a:pt x="12192000" y="3396771"/>
                </a:lnTo>
                <a:lnTo>
                  <a:pt x="12085722" y="3455036"/>
                </a:lnTo>
                <a:cubicBezTo>
                  <a:pt x="10662013" y="4198274"/>
                  <a:pt x="8507419" y="4672011"/>
                  <a:pt x="6096000" y="4672011"/>
                </a:cubicBezTo>
                <a:cubicBezTo>
                  <a:pt x="3684581" y="4672011"/>
                  <a:pt x="1529987" y="4198274"/>
                  <a:pt x="106278" y="3455036"/>
                </a:cubicBezTo>
                <a:lnTo>
                  <a:pt x="0" y="3396771"/>
                </a:lnTo>
                <a:close/>
              </a:path>
            </a:pathLst>
          </a:custGeom>
          <a:solidFill>
            <a:srgbClr val="00206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powerpoint template design by DAJU_PPT正版来源小红书大橘PPT微信DAJU_PPT请勿抄袭搬运！盗版必究！"/>
          <p:cNvSpPr/>
          <p:nvPr/>
        </p:nvSpPr>
        <p:spPr>
          <a:xfrm>
            <a:off x="2633524" y="2864916"/>
            <a:ext cx="6924973" cy="738664"/>
          </a:xfrm>
          <a:prstGeom prst="rect">
            <a:avLst/>
          </a:prstGeom>
        </p:spPr>
        <p:txBody>
          <a:bodyPr wrap="none" lIns="0" tIns="0" rIns="0" bIns="0">
            <a:spAutoFit/>
          </a:bodyPr>
          <a:lstStyle/>
          <a:p>
            <a:pPr algn="ctr" fontAlgn="base"/>
            <a:r>
              <a:rPr lang="zh-CN" altLang="en-US" sz="4800" b="1" spc="600" dirty="0">
                <a:solidFill>
                  <a:schemeClr val="bg1"/>
                </a:solidFill>
                <a:latin typeface="+mj-ea"/>
                <a:ea typeface="+mj-ea"/>
              </a:rPr>
              <a:t>恳请各位专家批评指导</a:t>
            </a:r>
          </a:p>
        </p:txBody>
      </p:sp>
      <p:sp>
        <p:nvSpPr>
          <p:cNvPr id="27" name="powerpoint template design by DAJU_PPT正版来源小红书大橘PPT微信DAJU_PPT请勿抄袭搬运！盗版必究！"/>
          <p:cNvSpPr txBox="1"/>
          <p:nvPr/>
        </p:nvSpPr>
        <p:spPr>
          <a:xfrm>
            <a:off x="1976442" y="5268393"/>
            <a:ext cx="8239127" cy="288925"/>
          </a:xfrm>
          <a:prstGeom prst="rect">
            <a:avLst/>
          </a:prstGeom>
        </p:spPr>
        <p:txBody>
          <a:bodyPr wrap="square" lIns="0" tIns="0" rIns="0" bIns="0">
            <a:spAutoFit/>
          </a:bodyPr>
          <a:lstStyle>
            <a:defPPr>
              <a:defRPr lang="zh-CN"/>
            </a:defPPr>
            <a:lvl1pPr algn="ctr" fontAlgn="base">
              <a:lnSpc>
                <a:spcPct val="130000"/>
              </a:lnSpc>
              <a:defRPr b="0" i="0" spc="300">
                <a:solidFill>
                  <a:schemeClr val="tx1">
                    <a:lumMod val="85000"/>
                    <a:lumOff val="15000"/>
                  </a:schemeClr>
                </a:solidFill>
                <a:effectLst/>
                <a:latin typeface="+mn-ea"/>
              </a:defRPr>
            </a:lvl1pPr>
          </a:lstStyle>
          <a:p>
            <a:r>
              <a:rPr lang="zh-CN" altLang="en-US" sz="1600" dirty="0">
                <a:solidFill>
                  <a:schemeClr val="tx1"/>
                </a:solidFill>
              </a:rPr>
              <a:t>汇报人：冀芳灿</a:t>
            </a:r>
          </a:p>
        </p:txBody>
      </p:sp>
      <p:sp>
        <p:nvSpPr>
          <p:cNvPr id="17" name="powerpoint template design by DAJU_PPT正版来源小红书大橘PPT微信DAJU_PPT请勿抄袭搬运！盗版必究！"/>
          <p:cNvSpPr txBox="1"/>
          <p:nvPr/>
        </p:nvSpPr>
        <p:spPr>
          <a:xfrm>
            <a:off x="1267324" y="2287365"/>
            <a:ext cx="9657352" cy="64633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3600" spc="300" dirty="0">
                <a:solidFill>
                  <a:schemeClr val="accent2">
                    <a:lumMod val="40000"/>
                    <a:lumOff val="60000"/>
                  </a:schemeClr>
                </a:solidFill>
              </a:rPr>
              <a:t>— THANKS —</a:t>
            </a:r>
            <a:endParaRPr lang="zh-CN" altLang="en-US" sz="3600" spc="300" dirty="0">
              <a:solidFill>
                <a:schemeClr val="accent2">
                  <a:lumMod val="40000"/>
                  <a:lumOff val="60000"/>
                </a:schemeClr>
              </a:solidFill>
            </a:endParaRPr>
          </a:p>
        </p:txBody>
      </p:sp>
      <p:sp>
        <p:nvSpPr>
          <p:cNvPr id="12" name="powerpoint template design by DAJU_PPT正版来源小红书大橘PPT微信DAJU_PPT请勿抄袭搬运！盗版必究！"/>
          <p:cNvSpPr/>
          <p:nvPr/>
        </p:nvSpPr>
        <p:spPr>
          <a:xfrm>
            <a:off x="5472963" y="879122"/>
            <a:ext cx="1246076" cy="1246076"/>
          </a:xfrm>
          <a:prstGeom prst="ellipse">
            <a:avLst/>
          </a:prstGeom>
          <a:solidFill>
            <a:schemeClr val="bg1"/>
          </a:solidFill>
          <a:ln w="12700" cap="flat" cmpd="sng" algn="ctr">
            <a:noFill/>
            <a:prstDash val="solid"/>
            <a:miter lim="800000"/>
          </a:ln>
          <a:effectLst>
            <a:outerShdw blurRad="101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2" name="Picture 2"/>
          <p:cNvPicPr/>
          <p:nvPr/>
        </p:nvPicPr>
        <p:blipFill rotWithShape="1">
          <a:blip r:embed="rId3"/>
          <a:srcRect l="4630" t="32951" r="70486" b="32626"/>
          <a:stretch>
            <a:fillRect/>
          </a:stretch>
        </p:blipFill>
        <p:spPr>
          <a:xfrm>
            <a:off x="5551171" y="957333"/>
            <a:ext cx="1089660" cy="1089659"/>
          </a:xfrm>
          <a:prstGeom prst="rect">
            <a:avLst/>
          </a:prstGeom>
        </p:spPr>
      </p:pic>
      <p:pic>
        <p:nvPicPr>
          <p:cNvPr id="3" name="Picture Placeholder 24"/>
          <p:cNvPicPr>
            <a:picLocks noGrp="1" noChangeAspect="1"/>
          </p:cNvPicPr>
          <p:nvPr/>
        </p:nvPicPr>
        <p:blipFill rotWithShape="1">
          <a:blip r:embed="rId4">
            <a:extLst>
              <a:ext uri="{28A0092B-C50C-407E-A947-70E740481C1C}">
                <a14:useLocalDpi xmlns:a14="http://schemas.microsoft.com/office/drawing/2010/main" val="0"/>
              </a:ext>
            </a:extLst>
          </a:blip>
          <a:srcRect l="-5450" t="-91582" r="-7334" b="-89301"/>
          <a:stretch>
            <a:fillRect/>
          </a:stretch>
        </p:blipFill>
        <p:spPr>
          <a:xfrm>
            <a:off x="4801338" y="6240612"/>
            <a:ext cx="2470912" cy="617383"/>
          </a:xfrm>
          <a:prstGeom prst="rect">
            <a:avLst/>
          </a:prstGeom>
        </p:spPr>
      </p:pic>
      <p:sp>
        <p:nvSpPr>
          <p:cNvPr id="5" name="文本框 43"/>
          <p:cNvSpPr txBox="1"/>
          <p:nvPr/>
        </p:nvSpPr>
        <p:spPr>
          <a:xfrm>
            <a:off x="878570" y="425842"/>
            <a:ext cx="10787045" cy="1138773"/>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buClrTx/>
              <a:buSzTx/>
              <a:buFontTx/>
              <a:buNone/>
            </a:pPr>
            <a:r>
              <a:rPr lang="zh-CN" altLang="en-US" sz="2800" b="1" spc="50" dirty="0">
                <a:ln w="9525" cmpd="sng">
                  <a:solidFill>
                    <a:srgbClr val="5B9BD5"/>
                  </a:solidFill>
                  <a:prstDash val="solid"/>
                </a:ln>
                <a:solidFill>
                  <a:srgbClr val="00B0F0"/>
                </a:solidFill>
                <a:effectLst>
                  <a:glow rad="38100">
                    <a:srgbClr val="5B9BD5">
                      <a:alpha val="40000"/>
                    </a:srgbClr>
                  </a:glow>
                </a:effectLst>
                <a:latin typeface="微软雅黑" panose="020B0503020204020204" pitchFamily="34" charset="-122"/>
                <a:ea typeface="微软雅黑" panose="020B0503020204020204" pitchFamily="34" charset="-122"/>
                <a:sym typeface="+mn-ea"/>
              </a:rPr>
              <a:t>超高海拔区战略性金属矿产露天开采精细绿色爆破技术</a:t>
            </a:r>
          </a:p>
          <a:p>
            <a:pPr algn="ctr">
              <a:buClrTx/>
              <a:buSzTx/>
              <a:buFontTx/>
              <a:buNone/>
            </a:pPr>
            <a:endParaRPr lang="en-US" altLang="zh-CN" sz="4000" b="1" dirty="0">
              <a:ln w="22225">
                <a:solidFill>
                  <a:schemeClr val="accent2"/>
                </a:solidFill>
                <a:prstDash val="solid"/>
              </a:ln>
              <a:solidFill>
                <a:schemeClr val="accent2">
                  <a:lumMod val="40000"/>
                  <a:lumOff val="60000"/>
                </a:schemeClr>
              </a:solidFill>
              <a:latin typeface="华文楷体" panose="02010600040101010101" pitchFamily="2" charset="-122"/>
              <a:ea typeface="华文楷体" panose="02010600040101010101" pitchFamily="2" charset="-122"/>
              <a:cs typeface="演示流云楷" panose="02000600000000000000" pitchFamily="2" charset="-122"/>
              <a:sym typeface="+mn-ea"/>
            </a:endParaRPr>
          </a:p>
        </p:txBody>
      </p:sp>
      <p:sp>
        <p:nvSpPr>
          <p:cNvPr id="6" name="文本框 8"/>
          <p:cNvSpPr txBox="1"/>
          <p:nvPr/>
        </p:nvSpPr>
        <p:spPr>
          <a:xfrm>
            <a:off x="625073" y="-99815"/>
            <a:ext cx="10362591" cy="59792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lnSpc>
                <a:spcPct val="130000"/>
              </a:lnSpc>
              <a:defRPr/>
            </a:pPr>
            <a:r>
              <a:rPr lang="zh-CN" altLang="en-US" sz="2800" b="1" spc="50" dirty="0">
                <a:ln w="9525" cmpd="sng">
                  <a:solidFill>
                    <a:srgbClr val="5B9BD5"/>
                  </a:solidFill>
                  <a:prstDash val="solid"/>
                </a:ln>
                <a:solidFill>
                  <a:srgbClr val="00B0F0"/>
                </a:solidFill>
                <a:effectLst>
                  <a:glow rad="38100">
                    <a:srgbClr val="5B9BD5">
                      <a:alpha val="40000"/>
                    </a:srgbClr>
                  </a:glow>
                </a:effectLst>
                <a:latin typeface="微软雅黑" panose="020B0503020204020204" pitchFamily="34" charset="-122"/>
                <a:ea typeface="微软雅黑" panose="020B0503020204020204" pitchFamily="34" charset="-122"/>
                <a:sym typeface="+mn-ea"/>
              </a:rPr>
              <a:t>新疆维吾尔自治区重大科技专项</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SLIDETAGS" val="[]"/>
</p:tagLst>
</file>

<file path=ppt/tags/tag2.xml><?xml version="1.0" encoding="utf-8"?>
<p:tagLst xmlns:a="http://schemas.openxmlformats.org/drawingml/2006/main" xmlns:r="http://schemas.openxmlformats.org/officeDocument/2006/relationships" xmlns:p="http://schemas.openxmlformats.org/presentationml/2006/main">
  <p:tag name="SLIDETAGS" val="[]"/>
</p:tagLst>
</file>

<file path=ppt/tags/tag3.xml><?xml version="1.0" encoding="utf-8"?>
<p:tagLst xmlns:a="http://schemas.openxmlformats.org/drawingml/2006/main" xmlns:r="http://schemas.openxmlformats.org/officeDocument/2006/relationships" xmlns:p="http://schemas.openxmlformats.org/presentationml/2006/main">
  <p:tag name="KSO_WM_DIAGRAM_VIRTUALLY_FRAME" val="{&quot;height&quot;:378.74866141732286,&quot;left&quot;:485.6822834645669,&quot;top&quot;:80.62574803149606,&quot;width&quot;:474.3181102362205}"/>
</p:tagLst>
</file>

<file path=ppt/tags/tag4.xml><?xml version="1.0" encoding="utf-8"?>
<p:tagLst xmlns:a="http://schemas.openxmlformats.org/drawingml/2006/main" xmlns:r="http://schemas.openxmlformats.org/officeDocument/2006/relationships" xmlns:p="http://schemas.openxmlformats.org/presentationml/2006/main">
  <p:tag name="KSO_WM_DIAGRAM_VIRTUALLY_FRAME" val="{&quot;height&quot;:378.74866141732286,&quot;left&quot;:485.6822834645669,&quot;top&quot;:80.62574803149606,&quot;width&quot;:474.3181102362205}"/>
</p:tagLst>
</file>

<file path=ppt/tags/tag5.xml><?xml version="1.0" encoding="utf-8"?>
<p:tagLst xmlns:a="http://schemas.openxmlformats.org/drawingml/2006/main" xmlns:r="http://schemas.openxmlformats.org/officeDocument/2006/relationships" xmlns:p="http://schemas.openxmlformats.org/presentationml/2006/main">
  <p:tag name="KSO_WM_DIAGRAM_VIRTUALLY_FRAME" val="{&quot;height&quot;:378.74866141732286,&quot;left&quot;:485.6822834645669,&quot;top&quot;:80.62574803149606,&quot;width&quot;:474.3181102362205}"/>
</p:tagLst>
</file>

<file path=ppt/tags/tag6.xml><?xml version="1.0" encoding="utf-8"?>
<p:tagLst xmlns:a="http://schemas.openxmlformats.org/drawingml/2006/main" xmlns:r="http://schemas.openxmlformats.org/officeDocument/2006/relationships" xmlns:p="http://schemas.openxmlformats.org/presentationml/2006/main">
  <p:tag name="KSO_WM_DIAGRAM_VIRTUALLY_FRAME" val="{&quot;height&quot;:378.74866141732286,&quot;left&quot;:485.6822834645669,&quot;top&quot;:80.62574803149606,&quot;width&quot;:474.3181102362205}"/>
</p:tagLst>
</file>

<file path=ppt/tags/tag7.xml><?xml version="1.0" encoding="utf-8"?>
<p:tagLst xmlns:a="http://schemas.openxmlformats.org/drawingml/2006/main" xmlns:r="http://schemas.openxmlformats.org/officeDocument/2006/relationships" xmlns:p="http://schemas.openxmlformats.org/presentationml/2006/main">
  <p:tag name="KSO_WM_DIAGRAM_VIRTUALLY_FRAME" val="{&quot;height&quot;:378.74866141732286,&quot;left&quot;:485.6822834645669,&quot;top&quot;:80.62574803149606,&quot;width&quot;:474.3181102362205}"/>
</p:tagLst>
</file>

<file path=ppt/tags/tag8.xml><?xml version="1.0" encoding="utf-8"?>
<p:tagLst xmlns:a="http://schemas.openxmlformats.org/drawingml/2006/main" xmlns:r="http://schemas.openxmlformats.org/officeDocument/2006/relationships" xmlns:p="http://schemas.openxmlformats.org/presentationml/2006/main">
  <p:tag name="KSO_WM_DIAGRAM_VIRTUALLY_FRAME" val="{&quot;height&quot;:378.74866141732286,&quot;left&quot;:485.6822834645669,&quot;top&quot;:80.62574803149606,&quot;width&quot;:474.3181102362205}"/>
</p:tagLst>
</file>

<file path=ppt/tags/tag9.xml><?xml version="1.0" encoding="utf-8"?>
<p:tagLst xmlns:a="http://schemas.openxmlformats.org/drawingml/2006/main" xmlns:r="http://schemas.openxmlformats.org/officeDocument/2006/relationships" xmlns:p="http://schemas.openxmlformats.org/presentationml/2006/main">
  <p:tag name="KSO_WM_DIAGRAM_VIRTUALLY_FRAME" val="{&quot;height&quot;:378.74866141732286,&quot;left&quot;:485.6822834645669,&quot;top&quot;:80.62574803149606,&quot;width&quot;:474.3181102362205}"/>
</p:tagLst>
</file>

<file path=ppt/tags/tag10.xml><?xml version="1.0" encoding="utf-8"?>
<p:tagLst xmlns:a="http://schemas.openxmlformats.org/drawingml/2006/main" xmlns:r="http://schemas.openxmlformats.org/officeDocument/2006/relationships" xmlns:p="http://schemas.openxmlformats.org/presentationml/2006/main">
  <p:tag name="KSO_WM_DIAGRAM_VIRTUALLY_FRAME" val="{&quot;height&quot;:378.74866141732286,&quot;left&quot;:485.6822834645669,&quot;top&quot;:80.62574803149606,&quot;width&quot;:474.3181102362205}"/>
</p:tagLst>
</file>

<file path=ppt/tags/tag11.xml><?xml version="1.0" encoding="utf-8"?>
<p:tagLst xmlns:a="http://schemas.openxmlformats.org/drawingml/2006/main" xmlns:r="http://schemas.openxmlformats.org/officeDocument/2006/relationships" xmlns:p="http://schemas.openxmlformats.org/presentationml/2006/main">
  <p:tag name="KSO_WM_DIAGRAM_VIRTUALLY_FRAME" val="{&quot;height&quot;:378.74866141732286,&quot;left&quot;:485.6822834645669,&quot;top&quot;:80.62574803149606,&quot;width&quot;:474.3181102362205}"/>
</p:tagLst>
</file>

<file path=ppt/tags/tag12.xml><?xml version="1.0" encoding="utf-8"?>
<p:tagLst xmlns:a="http://schemas.openxmlformats.org/drawingml/2006/main" xmlns:r="http://schemas.openxmlformats.org/officeDocument/2006/relationships" xmlns:p="http://schemas.openxmlformats.org/presentationml/2006/main">
  <p:tag name="KSO_WM_DIAGRAM_VIRTUALLY_FRAME" val="{&quot;height&quot;:378.74866141732286,&quot;left&quot;:485.6822834645669,&quot;top&quot;:80.62574803149606,&quot;width&quot;:474.3181102362205}"/>
</p:tagLst>
</file>

<file path=ppt/tags/tag13.xml><?xml version="1.0" encoding="utf-8"?>
<p:tagLst xmlns:a="http://schemas.openxmlformats.org/drawingml/2006/main" xmlns:r="http://schemas.openxmlformats.org/officeDocument/2006/relationships" xmlns:p="http://schemas.openxmlformats.org/presentationml/2006/main">
  <p:tag name="KSO_WM_DIAGRAM_VIRTUALLY_FRAME" val="{&quot;height&quot;:378.74866141732286,&quot;left&quot;:485.6822834645669,&quot;top&quot;:80.62574803149606,&quot;width&quot;:474.3181102362205}"/>
</p:tagLst>
</file>

<file path=ppt/tags/tag14.xml><?xml version="1.0" encoding="utf-8"?>
<p:tagLst xmlns:a="http://schemas.openxmlformats.org/drawingml/2006/main" xmlns:r="http://schemas.openxmlformats.org/officeDocument/2006/relationships" xmlns:p="http://schemas.openxmlformats.org/presentationml/2006/main">
  <p:tag name="KSO_WM_DIAGRAM_VIRTUALLY_FRAME" val="{&quot;height&quot;:378.74866141732286,&quot;left&quot;:485.6822834645669,&quot;top&quot;:80.62574803149606,&quot;width&quot;:474.3181102362205}"/>
</p:tagLst>
</file>

<file path=ppt/tags/tag15.xml><?xml version="1.0" encoding="utf-8"?>
<p:tagLst xmlns:a="http://schemas.openxmlformats.org/drawingml/2006/main" xmlns:r="http://schemas.openxmlformats.org/officeDocument/2006/relationships" xmlns:p="http://schemas.openxmlformats.org/presentationml/2006/main">
  <p:tag name="KSO_WM_DIAGRAM_VIRTUALLY_FRAME" val="{&quot;height&quot;:378.74866141732286,&quot;left&quot;:485.6822834645669,&quot;top&quot;:80.62574803149606,&quot;width&quot;:474.3181102362205}"/>
</p:tagLst>
</file>

<file path=ppt/tags/tag16.xml><?xml version="1.0" encoding="utf-8"?>
<p:tagLst xmlns:a="http://schemas.openxmlformats.org/drawingml/2006/main" xmlns:r="http://schemas.openxmlformats.org/officeDocument/2006/relationships" xmlns:p="http://schemas.openxmlformats.org/presentationml/2006/main">
  <p:tag name="KSO_WM_DIAGRAM_VIRTUALLY_FRAME" val="{&quot;height&quot;:378.74866141732286,&quot;left&quot;:485.6822834645669,&quot;top&quot;:80.62574803149606,&quot;width&quot;:474.3181102362205}"/>
</p:tagLst>
</file>

<file path=ppt/tags/tag17.xml><?xml version="1.0" encoding="utf-8"?>
<p:tagLst xmlns:a="http://schemas.openxmlformats.org/drawingml/2006/main" xmlns:r="http://schemas.openxmlformats.org/officeDocument/2006/relationships" xmlns:p="http://schemas.openxmlformats.org/presentationml/2006/main">
  <p:tag name="KSO_WM_DIAGRAM_VIRTUALLY_FRAME" val="{&quot;height&quot;:378.74866141732286,&quot;left&quot;:485.6822834645669,&quot;top&quot;:80.62574803149606,&quot;width&quot;:474.3181102362205}"/>
</p:tagLst>
</file>

<file path=ppt/tags/tag18.xml><?xml version="1.0" encoding="utf-8"?>
<p:tagLst xmlns:a="http://schemas.openxmlformats.org/drawingml/2006/main" xmlns:r="http://schemas.openxmlformats.org/officeDocument/2006/relationships" xmlns:p="http://schemas.openxmlformats.org/presentationml/2006/main">
  <p:tag name="KSO_WM_DIAGRAM_VIRTUALLY_FRAME" val="{&quot;height&quot;:378.74866141732286,&quot;left&quot;:485.6822834645669,&quot;top&quot;:80.62574803149606,&quot;width&quot;:474.3181102362205}"/>
</p:tagLst>
</file>

<file path=ppt/tags/tag19.xml><?xml version="1.0" encoding="utf-8"?>
<p:tagLst xmlns:a="http://schemas.openxmlformats.org/drawingml/2006/main" xmlns:r="http://schemas.openxmlformats.org/officeDocument/2006/relationships" xmlns:p="http://schemas.openxmlformats.org/presentationml/2006/main">
  <p:tag name="KSO_WM_DIAGRAM_VIRTUALLY_FRAME" val="{&quot;height&quot;:378.74866141732286,&quot;left&quot;:485.6822834645669,&quot;top&quot;:80.62574803149606,&quot;width&quot;:474.3181102362205}"/>
</p:tagLst>
</file>

<file path=ppt/tags/tag20.xml><?xml version="1.0" encoding="utf-8"?>
<p:tagLst xmlns:a="http://schemas.openxmlformats.org/drawingml/2006/main" xmlns:r="http://schemas.openxmlformats.org/officeDocument/2006/relationships" xmlns:p="http://schemas.openxmlformats.org/presentationml/2006/main">
  <p:tag name="KSO_WM_DIAGRAM_VIRTUALLY_FRAME" val="{&quot;height&quot;:378.74866141732286,&quot;left&quot;:485.6822834645669,&quot;top&quot;:80.62574803149606,&quot;width&quot;:474.3181102362205}"/>
</p:tagLst>
</file>

<file path=ppt/tags/tag21.xml><?xml version="1.0" encoding="utf-8"?>
<p:tagLst xmlns:a="http://schemas.openxmlformats.org/drawingml/2006/main" xmlns:r="http://schemas.openxmlformats.org/officeDocument/2006/relationships" xmlns:p="http://schemas.openxmlformats.org/presentationml/2006/main">
  <p:tag name="KSO_WM_DIAGRAM_VIRTUALLY_FRAME" val="{&quot;height&quot;:378.74866141732286,&quot;left&quot;:485.6822834645669,&quot;top&quot;:80.62574803149606,&quot;width&quot;:474.3181102362205}"/>
</p:tagLst>
</file>

<file path=ppt/tags/tag22.xml><?xml version="1.0" encoding="utf-8"?>
<p:tagLst xmlns:a="http://schemas.openxmlformats.org/drawingml/2006/main" xmlns:r="http://schemas.openxmlformats.org/officeDocument/2006/relationships" xmlns:p="http://schemas.openxmlformats.org/presentationml/2006/main">
  <p:tag name="KSO_WM_DIAGRAM_VIRTUALLY_FRAME" val="{&quot;height&quot;:378.74866141732286,&quot;left&quot;:485.6822834645669,&quot;top&quot;:80.62574803149606,&quot;width&quot;:474.3181102362205}"/>
</p:tagLst>
</file>

<file path=ppt/tags/tag23.xml><?xml version="1.0" encoding="utf-8"?>
<p:tagLst xmlns:a="http://schemas.openxmlformats.org/drawingml/2006/main" xmlns:r="http://schemas.openxmlformats.org/officeDocument/2006/relationships" xmlns:p="http://schemas.openxmlformats.org/presentationml/2006/main">
  <p:tag name="SLIDETAGS" val="[]"/>
</p:tagLst>
</file>

<file path=ppt/tags/tag24.xml><?xml version="1.0" encoding="utf-8"?>
<p:tagLst xmlns:a="http://schemas.openxmlformats.org/drawingml/2006/main" xmlns:r="http://schemas.openxmlformats.org/officeDocument/2006/relationships" xmlns:p="http://schemas.openxmlformats.org/presentationml/2006/main">
  <p:tag name="SLIDETAGS" val="[]"/>
</p:tagLst>
</file>

<file path=ppt/tags/tag25.xml><?xml version="1.0" encoding="utf-8"?>
<p:tagLst xmlns:a="http://schemas.openxmlformats.org/drawingml/2006/main" xmlns:r="http://schemas.openxmlformats.org/officeDocument/2006/relationships" xmlns:p="http://schemas.openxmlformats.org/presentationml/2006/main">
  <p:tag name="SLIDETAGS" val="[]"/>
</p:tagLst>
</file>

<file path=ppt/tags/tag26.xml><?xml version="1.0" encoding="utf-8"?>
<p:tagLst xmlns:a="http://schemas.openxmlformats.org/drawingml/2006/main" xmlns:r="http://schemas.openxmlformats.org/officeDocument/2006/relationships" xmlns:p="http://schemas.openxmlformats.org/presentationml/2006/main">
  <p:tag name="SLIDETAGS" val="[]"/>
</p:tagLst>
</file>

<file path=ppt/theme/theme1.xml><?xml version="1.0" encoding="utf-8"?>
<a:theme xmlns:a="http://schemas.openxmlformats.org/drawingml/2006/main" name="1_Office 主题​​">
  <a:themeElements>
    <a:clrScheme name="00大学——新疆大学">
      <a:dk1>
        <a:srgbClr val="262626"/>
      </a:dk1>
      <a:lt1>
        <a:srgbClr val="FFFFFF"/>
      </a:lt1>
      <a:dk2>
        <a:srgbClr val="262626"/>
      </a:dk2>
      <a:lt2>
        <a:srgbClr val="F0F0F0"/>
      </a:lt2>
      <a:accent1>
        <a:srgbClr val="89030A"/>
      </a:accent1>
      <a:accent2>
        <a:srgbClr val="CFAF6A"/>
      </a:accent2>
      <a:accent3>
        <a:srgbClr val="89030A"/>
      </a:accent3>
      <a:accent4>
        <a:srgbClr val="CFAF6A"/>
      </a:accent4>
      <a:accent5>
        <a:srgbClr val="89030A"/>
      </a:accent5>
      <a:accent6>
        <a:srgbClr val="CFAF6A"/>
      </a:accent6>
      <a:hlink>
        <a:srgbClr val="0F73EE"/>
      </a:hlink>
      <a:folHlink>
        <a:srgbClr val="BFBFBF"/>
      </a:folHlink>
    </a:clrScheme>
    <a:fontScheme name="001">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1853</TotalTime>
  <Words>2145</Words>
  <Application>Microsoft Office PowerPoint</Application>
  <PresentationFormat>宽屏</PresentationFormat>
  <Paragraphs>304</Paragraphs>
  <Slides>21</Slides>
  <Notes>21</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21</vt:i4>
      </vt:variant>
    </vt:vector>
  </HeadingPairs>
  <TitlesOfParts>
    <vt:vector size="33" baseType="lpstr">
      <vt:lpstr>DejaVu Sans</vt:lpstr>
      <vt:lpstr>等线</vt:lpstr>
      <vt:lpstr>等线 Light</vt:lpstr>
      <vt:lpstr>微软雅黑</vt:lpstr>
      <vt:lpstr>宋体</vt:lpstr>
      <vt:lpstr>华文楷体</vt:lpstr>
      <vt:lpstr>演示流云楷</vt:lpstr>
      <vt:lpstr>阿里巴巴普惠体 R</vt:lpstr>
      <vt:lpstr>Arial</vt:lpstr>
      <vt:lpstr>Times New Roman</vt:lpstr>
      <vt:lpstr>Wingdings</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xiaoliang@cdwmysppt.com</dc:creator>
  <cp:lastModifiedBy>Renji (Boris) Hao</cp:lastModifiedBy>
  <cp:revision>102</cp:revision>
  <dcterms:created xsi:type="dcterms:W3CDTF">2022-01-22T07:03:00Z</dcterms:created>
  <dcterms:modified xsi:type="dcterms:W3CDTF">2026-10-19T03:05:40Z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77D3A9FFFABD463EA3FE749663E4B033_13</vt:lpwstr>
  </property>
  <property fmtid="{D5CDD505-2E9C-101B-9397-08002B2CF9AE}" pid="3" name="KSOProductBuildVer">
    <vt:lpwstr>2052-11.8.2.11718</vt:lpwstr>
  </property>
</Properties>
</file>