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9" r:id="rId2"/>
    <p:sldId id="270" r:id="rId3"/>
    <p:sldId id="271" r:id="rId4"/>
    <p:sldId id="278" r:id="rId5"/>
    <p:sldId id="279" r:id="rId6"/>
    <p:sldId id="276" r:id="rId7"/>
    <p:sldId id="275" r:id="rId8"/>
    <p:sldId id="277" r:id="rId9"/>
    <p:sldId id="256" r:id="rId10"/>
    <p:sldId id="257" r:id="rId11"/>
    <p:sldId id="258" r:id="rId12"/>
    <p:sldId id="260" r:id="rId13"/>
    <p:sldId id="266" r:id="rId14"/>
    <p:sldId id="265" r:id="rId15"/>
    <p:sldId id="259" r:id="rId16"/>
    <p:sldId id="261" r:id="rId17"/>
    <p:sldId id="264" r:id="rId18"/>
    <p:sldId id="262" r:id="rId19"/>
    <p:sldId id="263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6" autoAdjust="0"/>
    <p:restoredTop sz="94660"/>
  </p:normalViewPr>
  <p:slideViewPr>
    <p:cSldViewPr snapToGrid="0">
      <p:cViewPr varScale="1">
        <p:scale>
          <a:sx n="58" d="100"/>
          <a:sy n="58" d="100"/>
        </p:scale>
        <p:origin x="67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94DFB-71FB-4967-BA2C-F673340B0CF1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9399D-28CE-4C4C-A8F5-FE2D32965A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95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D68EB-4F11-4BEA-AEF1-7C69B31FFB2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436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9399D-28CE-4C4C-A8F5-FE2D32965A9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395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9399D-28CE-4C4C-A8F5-FE2D32965A9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611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8BF88-1F51-60F0-7658-01E5B5892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B171D1-5A09-7E7F-F9B5-77118A463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847E65-6895-B31F-C737-457EFAC2B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306768-1D96-C582-C2BD-C82DD942C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9399D-28CE-4C4C-A8F5-FE2D32965A9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56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231A7F-B54A-0BDA-8BA8-A1DCE9239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568D63-977C-C4F7-9754-2E4E1D8BC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48856E-3005-5E6B-F764-893602CED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FE5CEB-9749-B700-A93A-FAB1B0D4F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9D6D0C-1934-EE18-3D0E-1628F5922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9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5F528-5B60-924C-6DC0-2ABE4D7B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3B90B1-82D4-FA13-D419-2D31C5C46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A5536D-4543-F60A-C8FB-92ABDB97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28892C-78A0-EED5-A90B-17863D24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1E9583-52C7-6D47-09BC-8B761FED6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74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7E64C6-6A7D-AF63-DE8F-16A0EE8EC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5E1889-AEEC-334A-44B4-01FFDF85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DCC9EB-2052-C143-FAB9-03817F71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A6706A-1866-5347-3A15-020EE63F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8335E3-7BF3-806E-8807-7AE6B913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32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85F5EE-86E4-8D74-86AB-F39DC987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90A2AE-DE1B-F266-8587-CA9EA85310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4C6455-EDDA-EDA5-F7F3-237174CFC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D30048-4DBF-5502-8A68-4B34B736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747F421-A590-CC32-2AC1-88986EFF2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7199CC-7F3A-499F-56B7-331B611E2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07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8B8B-A725-7031-5794-DC6980A1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FC5EE7-30DA-50D7-60A4-179B8DA01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E90E75-FCC8-5FC0-F149-B8C175B9B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D5C220E-8BB7-9D8F-DFBC-E68978927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EA53AD2-4BDA-77EA-19F4-87344B73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3920D64-AA3E-5018-3557-0F5EC124B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D2E391-D421-2544-8F18-364BACC4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80A535-C64C-F7C1-8AC3-594E0BC7C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74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5D37DD-2D3E-915D-4EDB-4A4CCCF68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E90E28-132E-4EFC-56F8-D7484D68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7479957-18A2-628D-7526-132752009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368145E-A372-7793-7918-0B4957F29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32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F0769B9-308B-37D9-668B-6C59638C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7ED25C-A55E-3AAF-8B35-1A4AFB05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0B9962-8842-DEFB-E2F1-0A408246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755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4D5992-7A93-8AC0-891E-52536FAE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F26034-F5FD-C05E-CF1B-082463892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EA23E8C-5CEF-E402-E4D7-7AD3E0B7C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C433A85-8B3A-E709-0BB9-F8BD380E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BFA3DA-0123-308B-94D7-9CCE5F3FB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3DC2DD-6E11-2D8E-6F0F-E787A63C0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35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69E714-6E52-EB3A-4223-50E556DC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611A185-6126-4A9B-0152-B95F4EABE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2A0714-D231-2796-E854-D2CA6B340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32BE74-45CA-ABC5-1455-3C7CE0630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451536B-A28C-DFC6-6944-C80EE3E92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E22EA1-F45D-04C3-0D68-0950AA346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78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A7C8CA-0A7A-787B-99B4-CCE1406D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75E518-B365-9185-3392-901109B8B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3A8C0A-054A-A416-4333-01D1D8736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E09A45-9F9C-47B5-10CC-5B6019185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0AA276-B71F-229D-6223-74F7181F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05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BAF7727-4CEF-ADD4-1EB6-FA7557575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AADEC7-02D5-BDCB-A7AE-CB9E4D9A8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C8C7AB-976A-26A0-D91E-E2D888582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80F71D-BF51-E7A8-87AA-AFF851AA6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E4EFF7-B43D-145C-1913-4CE3CE62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06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7AF6E0F-FDA8-E019-B9DB-50924BB6C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F63E4A-B58D-D19C-6155-3224F399A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C527DA-1912-A244-146E-5016CE571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D3472-4C2F-47C0-B021-39C3D4A9AFB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94669C-79D6-8D78-3461-BBC830A2A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14AE30-C51B-04CB-4F47-39A430430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06B61-AB76-46D5-B5EC-E702830A26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5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58D0E7-DB4B-182B-5F9A-FE3D0224B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落雷のプロセス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331F536-C670-EE91-42AC-3CFADEA1B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255"/>
            <a:ext cx="3916682" cy="3916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D486391F-8017-F202-0E20-2386F50B0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659" y="1171254"/>
            <a:ext cx="3916682" cy="3916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24D219C-8159-61D0-2110-808876B43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318" y="1171254"/>
            <a:ext cx="3916682" cy="39166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タイトル 1">
            <a:extLst>
              <a:ext uri="{FF2B5EF4-FFF2-40B4-BE49-F238E27FC236}">
                <a16:creationId xmlns:a16="http://schemas.microsoft.com/office/drawing/2014/main" id="{EDB833E4-4D85-AB2A-1746-EE6D1F7F4D8D}"/>
              </a:ext>
            </a:extLst>
          </p:cNvPr>
          <p:cNvSpPr txBox="1">
            <a:spLocks/>
          </p:cNvSpPr>
          <p:nvPr/>
        </p:nvSpPr>
        <p:spPr>
          <a:xfrm>
            <a:off x="0" y="5087937"/>
            <a:ext cx="3916682" cy="599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dirty="0"/>
              <a:t>ステップトリーダーが発生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EFA1AA92-CAA4-9E57-3704-482E6E271C1E}"/>
              </a:ext>
            </a:extLst>
          </p:cNvPr>
          <p:cNvSpPr txBox="1">
            <a:spLocks/>
          </p:cNvSpPr>
          <p:nvPr/>
        </p:nvSpPr>
        <p:spPr>
          <a:xfrm>
            <a:off x="4137659" y="5101119"/>
            <a:ext cx="3916682" cy="117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dirty="0"/>
              <a:t>電界強度が</a:t>
            </a:r>
            <a:r>
              <a:rPr lang="en-US" altLang="ja-JP" sz="2400" dirty="0"/>
              <a:t>3000kV/m</a:t>
            </a:r>
          </a:p>
          <a:p>
            <a:pPr algn="ctr"/>
            <a:r>
              <a:rPr lang="ja-JP" altLang="en-US" sz="2400" dirty="0"/>
              <a:t>になると</a:t>
            </a:r>
            <a:endParaRPr lang="en-US" altLang="ja-JP" sz="2400" dirty="0"/>
          </a:p>
          <a:p>
            <a:pPr algn="ctr"/>
            <a:r>
              <a:rPr lang="ja-JP" altLang="en-US" sz="2400" dirty="0"/>
              <a:t>結合リーダーが発生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78A58845-6A4A-F287-29AF-F704C87E8B2B}"/>
              </a:ext>
            </a:extLst>
          </p:cNvPr>
          <p:cNvSpPr txBox="1">
            <a:spLocks/>
          </p:cNvSpPr>
          <p:nvPr/>
        </p:nvSpPr>
        <p:spPr>
          <a:xfrm>
            <a:off x="8275318" y="5087936"/>
            <a:ext cx="3916682" cy="117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2400" dirty="0"/>
              <a:t>スッテプトリーダと</a:t>
            </a:r>
            <a:endParaRPr lang="en-US" altLang="ja-JP" sz="2400" dirty="0"/>
          </a:p>
          <a:p>
            <a:pPr algn="ctr"/>
            <a:r>
              <a:rPr lang="ja-JP" altLang="en-US" sz="2400" dirty="0"/>
              <a:t>結合リーダーが結合し</a:t>
            </a:r>
            <a:endParaRPr lang="en-US" altLang="ja-JP" sz="2400" dirty="0"/>
          </a:p>
          <a:p>
            <a:pPr algn="ctr"/>
            <a:r>
              <a:rPr lang="ja-JP" altLang="en-US" sz="2400" dirty="0"/>
              <a:t>落雷が発生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B83749B-F630-A805-5C41-F315EB5C54FD}"/>
              </a:ext>
            </a:extLst>
          </p:cNvPr>
          <p:cNvSpPr txBox="1">
            <a:spLocks/>
          </p:cNvSpPr>
          <p:nvPr/>
        </p:nvSpPr>
        <p:spPr>
          <a:xfrm>
            <a:off x="0" y="6313524"/>
            <a:ext cx="12192000" cy="599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400" b="1" dirty="0"/>
              <a:t>※</a:t>
            </a:r>
            <a:r>
              <a:rPr lang="ja-JP" altLang="en-US" sz="2400" b="1" dirty="0"/>
              <a:t>電界強度が</a:t>
            </a:r>
            <a:r>
              <a:rPr lang="en-US" altLang="ja-JP" sz="2400" b="1" dirty="0"/>
              <a:t>3000kV/m</a:t>
            </a:r>
            <a:r>
              <a:rPr lang="ja-JP" altLang="en-US" sz="2400" b="1" dirty="0"/>
              <a:t>を越えなければ落雷発生のリスクが少なくなる</a:t>
            </a:r>
          </a:p>
        </p:txBody>
      </p:sp>
    </p:spTree>
    <p:extLst>
      <p:ext uri="{BB962C8B-B14F-4D97-AF65-F5344CB8AC3E}">
        <p14:creationId xmlns:p14="http://schemas.microsoft.com/office/powerpoint/2010/main" val="64786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EF141B-2F55-2C32-84DE-C5A870B3A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E1CE151-60F1-1849-7EC4-D30F3AC59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62" y="365125"/>
            <a:ext cx="6492875" cy="6492875"/>
          </a:xfrm>
        </p:spPr>
      </p:pic>
    </p:spTree>
    <p:extLst>
      <p:ext uri="{BB962C8B-B14F-4D97-AF65-F5344CB8AC3E}">
        <p14:creationId xmlns:p14="http://schemas.microsoft.com/office/powerpoint/2010/main" val="379508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8BDEC5-689E-7C19-B83D-E8B40727B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7829"/>
          </a:xfrm>
        </p:spPr>
        <p:txBody>
          <a:bodyPr>
            <a:normAutofit fontScale="90000"/>
          </a:bodyPr>
          <a:lstStyle/>
          <a:p>
            <a:r>
              <a:rPr kumimoji="1" lang="ja-JP" altLang="ja-JP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新型避雷針の内部放電</a:t>
            </a:r>
            <a:r>
              <a:rPr kumimoji="1" lang="ja-JP" altLang="en-US" sz="4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アニメーション</a:t>
            </a:r>
            <a:endParaRPr kumimoji="1" lang="ja-JP" altLang="en-US" dirty="0"/>
          </a:p>
        </p:txBody>
      </p:sp>
      <p:pic>
        <p:nvPicPr>
          <p:cNvPr id="5" name="コンテンツ プレースホルダー 4" descr="光, モニター, 座る, 小さい が含まれている画像&#10;&#10;自動的に生成された説明">
            <a:extLst>
              <a:ext uri="{FF2B5EF4-FFF2-40B4-BE49-F238E27FC236}">
                <a16:creationId xmlns:a16="http://schemas.microsoft.com/office/drawing/2014/main" id="{2C328FB2-4267-17C6-9F71-E3A3751E0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95" y="473529"/>
            <a:ext cx="11146970" cy="6270171"/>
          </a:xfrm>
        </p:spPr>
      </p:pic>
    </p:spTree>
    <p:extLst>
      <p:ext uri="{BB962C8B-B14F-4D97-AF65-F5344CB8AC3E}">
        <p14:creationId xmlns:p14="http://schemas.microsoft.com/office/powerpoint/2010/main" val="1165217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857F9C-E5AE-E71E-6D45-8596CC9A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880905"/>
          </a:xfrm>
        </p:spPr>
        <p:txBody>
          <a:bodyPr/>
          <a:lstStyle/>
          <a:p>
            <a:pPr algn="ctr"/>
            <a:r>
              <a:rPr lang="ja-JP" altLang="en-US" dirty="0"/>
              <a:t>漏れ電流シミュレーション</a:t>
            </a: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587EAB4-A167-CDB9-D7E3-2F46843F03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710387"/>
            <a:ext cx="8672307" cy="612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64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864965-EC80-2C08-46F1-20573AFB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662782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/>
              <a:t>落雷発生時の漏れ電流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94A4495-4FD2-38CA-DF6D-A78D5F158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330" y="681038"/>
            <a:ext cx="4365713" cy="61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22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39ED82-811D-7219-BFC0-48FC64A01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マ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1D05DF4C-CB7C-C34B-1A87-11343F6C8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01" y="0"/>
            <a:ext cx="9808797" cy="6934764"/>
          </a:xfrm>
        </p:spPr>
      </p:pic>
    </p:spTree>
    <p:extLst>
      <p:ext uri="{BB962C8B-B14F-4D97-AF65-F5344CB8AC3E}">
        <p14:creationId xmlns:p14="http://schemas.microsoft.com/office/powerpoint/2010/main" val="1728200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1F48FF-11B3-A52C-7F0F-1969C6EDD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マ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A377B05C-E52A-D7A8-CC9C-6E7FA309D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67" y="0"/>
            <a:ext cx="9699665" cy="6858000"/>
          </a:xfrm>
        </p:spPr>
      </p:pic>
    </p:spTree>
    <p:extLst>
      <p:ext uri="{BB962C8B-B14F-4D97-AF65-F5344CB8AC3E}">
        <p14:creationId xmlns:p14="http://schemas.microsoft.com/office/powerpoint/2010/main" val="3443859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72F05-320D-7AE8-701A-F8D70DF25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マ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DCA29350-7149-CC0E-96F0-4007356F8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68" y="0"/>
            <a:ext cx="9699664" cy="6858000"/>
          </a:xfrm>
        </p:spPr>
      </p:pic>
    </p:spTree>
    <p:extLst>
      <p:ext uri="{BB962C8B-B14F-4D97-AF65-F5344CB8AC3E}">
        <p14:creationId xmlns:p14="http://schemas.microsoft.com/office/powerpoint/2010/main" val="773504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BD32B1-B09D-7F3E-D63D-C5CBAEAB3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93913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CD2DCD-744E-3625-7324-160DE5603F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2EAF7ED-1A59-12E8-69D2-75A86F9EE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67" y="0"/>
            <a:ext cx="9699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7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134FA3-8769-47F6-D046-EA3A63B5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9451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2800" dirty="0"/>
              <a:t>−</a:t>
            </a:r>
            <a:r>
              <a:rPr kumimoji="1" lang="en-US" altLang="ja-JP" sz="2800" dirty="0"/>
              <a:t>10℃</a:t>
            </a:r>
            <a:r>
              <a:rPr kumimoji="1" lang="ja-JP" altLang="en-US" sz="2800" dirty="0"/>
              <a:t>高度区分別の上向・下向放電発生件数および割合（</a:t>
            </a:r>
            <a:r>
              <a:rPr kumimoji="1" lang="en-US" altLang="ja-JP" sz="2800" dirty="0"/>
              <a:t>2012</a:t>
            </a:r>
            <a:r>
              <a:rPr kumimoji="1" lang="ja-JP" altLang="en-US" sz="2800" dirty="0"/>
              <a:t>～</a:t>
            </a:r>
            <a:r>
              <a:rPr kumimoji="1" lang="en-US" altLang="ja-JP" sz="2800" dirty="0"/>
              <a:t>2014</a:t>
            </a:r>
            <a:r>
              <a:rPr kumimoji="1" lang="ja-JP" altLang="en-US" sz="2800" dirty="0"/>
              <a:t>年）</a:t>
            </a:r>
          </a:p>
        </p:txBody>
      </p:sp>
      <p:pic>
        <p:nvPicPr>
          <p:cNvPr id="16" name="コンテンツ プレースホルダー 15">
            <a:extLst>
              <a:ext uri="{FF2B5EF4-FFF2-40B4-BE49-F238E27FC236}">
                <a16:creationId xmlns:a16="http://schemas.microsoft.com/office/drawing/2014/main" id="{84BF3C42-1B8B-BD04-647F-5CB221F63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879" y="839451"/>
            <a:ext cx="9910242" cy="60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9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CA89A6-C390-7EEE-4884-F5983D76E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 −</a:t>
            </a:r>
            <a:r>
              <a:rPr kumimoji="1" lang="en-US" altLang="ja-JP" sz="2400" dirty="0"/>
              <a:t>10℃</a:t>
            </a:r>
            <a:r>
              <a:rPr kumimoji="1" lang="ja-JP" altLang="en-US" sz="2400" dirty="0"/>
              <a:t>高度</a:t>
            </a:r>
            <a:r>
              <a:rPr kumimoji="1" lang="en-US" altLang="ja-JP" sz="2400" dirty="0"/>
              <a:t>6000m</a:t>
            </a:r>
            <a:r>
              <a:rPr kumimoji="1" lang="ja-JP" altLang="en-US" sz="2400" dirty="0"/>
              <a:t>を境界とした上向・下向放電発生件数および割合（</a:t>
            </a:r>
            <a:r>
              <a:rPr kumimoji="1" lang="en-US" altLang="ja-JP" sz="2400" dirty="0"/>
              <a:t>2012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2014</a:t>
            </a:r>
            <a:r>
              <a:rPr kumimoji="1" lang="ja-JP" altLang="en-US" sz="2400" dirty="0"/>
              <a:t>年）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52E84FD1-8D21-61C0-FBF9-F5084F512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3293" y="2479952"/>
            <a:ext cx="12275294" cy="354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45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BC85252-1054-A698-F904-5465E3AD72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-152213"/>
            <a:ext cx="11171583" cy="716242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249055-E3AB-0376-4B71-28B103E2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90" y="1378227"/>
            <a:ext cx="9475306" cy="781878"/>
          </a:xfrm>
        </p:spPr>
        <p:txBody>
          <a:bodyPr/>
          <a:lstStyle/>
          <a:p>
            <a:pPr algn="ctr"/>
            <a:r>
              <a:rPr kumimoji="1" lang="en-US" altLang="ja-JP" dirty="0"/>
              <a:t>COMSOL AC/DC</a:t>
            </a:r>
            <a:r>
              <a:rPr kumimoji="1" lang="ja-JP" altLang="en-US" dirty="0"/>
              <a:t>モジュール設定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39F203-BB3F-1F91-24D7-D424ACC43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1502" y="2160105"/>
            <a:ext cx="4399721" cy="3475196"/>
          </a:xfrm>
        </p:spPr>
        <p:txBody>
          <a:bodyPr/>
          <a:lstStyle/>
          <a:p>
            <a:r>
              <a:rPr lang="ja-JP" altLang="en-US" b="1" dirty="0"/>
              <a:t>上向き放電</a:t>
            </a:r>
            <a:endParaRPr lang="en-US" altLang="ja-JP" b="1" dirty="0"/>
          </a:p>
          <a:p>
            <a:r>
              <a:rPr lang="ja-JP" altLang="en-US" dirty="0"/>
              <a:t>フィジックス：静電場</a:t>
            </a:r>
            <a:endParaRPr lang="en-US" altLang="ja-JP" dirty="0"/>
          </a:p>
          <a:p>
            <a:r>
              <a:rPr kumimoji="1" lang="ja-JP" altLang="en-US" dirty="0"/>
              <a:t>スタディ：</a:t>
            </a:r>
            <a:r>
              <a:rPr lang="ja-JP" altLang="en-US" dirty="0"/>
              <a:t>定常</a:t>
            </a:r>
            <a:endParaRPr lang="en-US" altLang="ja-JP" dirty="0"/>
          </a:p>
          <a:p>
            <a:r>
              <a:rPr lang="ja-JP" altLang="en-US" dirty="0"/>
              <a:t>雷雲高度：</a:t>
            </a:r>
            <a:r>
              <a:rPr lang="en-US" altLang="ja-JP" dirty="0"/>
              <a:t>1,000m</a:t>
            </a:r>
          </a:p>
          <a:p>
            <a:r>
              <a:rPr kumimoji="1" lang="ja-JP" altLang="en-US" dirty="0"/>
              <a:t>雷雲電荷：</a:t>
            </a:r>
            <a:r>
              <a:rPr kumimoji="1" lang="en-US" altLang="ja-JP" dirty="0"/>
              <a:t>10C</a:t>
            </a:r>
          </a:p>
          <a:p>
            <a:r>
              <a:rPr kumimoji="1" lang="ja-JP" altLang="en-US" dirty="0"/>
              <a:t>接地：スカイツリー地面</a:t>
            </a:r>
          </a:p>
          <a:p>
            <a:endParaRPr kumimoji="1" lang="ja-JP" altLang="en-US" dirty="0"/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BABF76FD-BC82-2857-5D98-04A0093A833F}"/>
              </a:ext>
            </a:extLst>
          </p:cNvPr>
          <p:cNvSpPr txBox="1">
            <a:spLocks/>
          </p:cNvSpPr>
          <p:nvPr/>
        </p:nvSpPr>
        <p:spPr>
          <a:xfrm>
            <a:off x="6136587" y="2160105"/>
            <a:ext cx="4590221" cy="347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下向き放電</a:t>
            </a:r>
            <a:endParaRPr lang="en-US" altLang="ja-JP" b="1" dirty="0"/>
          </a:p>
          <a:p>
            <a:r>
              <a:rPr lang="ja-JP" altLang="en-US" dirty="0"/>
              <a:t>フィジックス：静電場</a:t>
            </a:r>
            <a:endParaRPr lang="en-US" altLang="ja-JP" dirty="0"/>
          </a:p>
          <a:p>
            <a:r>
              <a:rPr lang="ja-JP" altLang="en-US" dirty="0"/>
              <a:t>スタディ：定常</a:t>
            </a:r>
            <a:endParaRPr lang="en-US" altLang="ja-JP" dirty="0"/>
          </a:p>
          <a:p>
            <a:r>
              <a:rPr lang="ja-JP" altLang="en-US" dirty="0"/>
              <a:t>雷雲高度：</a:t>
            </a:r>
            <a:r>
              <a:rPr lang="en-US" altLang="ja-JP" dirty="0"/>
              <a:t>8,000m</a:t>
            </a:r>
          </a:p>
          <a:p>
            <a:r>
              <a:rPr lang="ja-JP" altLang="en-US" dirty="0"/>
              <a:t>雷雲電荷：</a:t>
            </a:r>
            <a:r>
              <a:rPr lang="en-US" altLang="ja-JP" dirty="0"/>
              <a:t>10C</a:t>
            </a:r>
          </a:p>
          <a:p>
            <a:r>
              <a:rPr lang="ja-JP" altLang="en-US" dirty="0"/>
              <a:t>接地：スカイツリー地面</a:t>
            </a:r>
          </a:p>
        </p:txBody>
      </p:sp>
    </p:spTree>
    <p:extLst>
      <p:ext uri="{BB962C8B-B14F-4D97-AF65-F5344CB8AC3E}">
        <p14:creationId xmlns:p14="http://schemas.microsoft.com/office/powerpoint/2010/main" val="2790859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EAA685-BD2C-3814-1B57-F291782C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58EC85E-C96A-797B-9B4A-5A4231FAD3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8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E59B38-ADC5-F30C-9162-9E7B5765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D77B797-50CA-62E0-B6E6-41DC921F5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5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D133EA-C2D6-6B72-DC27-70FD544ED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6811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/>
              <a:t>電気変位場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4758F2C5-E139-82A7-9BFB-030B94873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04" y="169172"/>
            <a:ext cx="2980297" cy="32598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31B4011-09D9-DBD6-7B46-C931812B98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04" y="3605763"/>
            <a:ext cx="2980297" cy="325982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320D3E8-0630-4DB1-41BF-A0A279AEC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84" y="169172"/>
            <a:ext cx="2980297" cy="325982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0DAEAB5-12AE-AAEC-69A0-9568517B5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85" y="3605763"/>
            <a:ext cx="2980297" cy="3259828"/>
          </a:xfrm>
          <a:prstGeom prst="rect">
            <a:avLst/>
          </a:prstGeom>
        </p:spPr>
      </p:pic>
      <p:sp>
        <p:nvSpPr>
          <p:cNvPr id="18" name="コンテンツ プレースホルダー 3">
            <a:extLst>
              <a:ext uri="{FF2B5EF4-FFF2-40B4-BE49-F238E27FC236}">
                <a16:creationId xmlns:a16="http://schemas.microsoft.com/office/drawing/2014/main" id="{D844980B-D00F-92C9-3657-3A33A6C172D4}"/>
              </a:ext>
            </a:extLst>
          </p:cNvPr>
          <p:cNvSpPr txBox="1">
            <a:spLocks/>
          </p:cNvSpPr>
          <p:nvPr/>
        </p:nvSpPr>
        <p:spPr>
          <a:xfrm>
            <a:off x="1795149" y="1211612"/>
            <a:ext cx="2735652" cy="50964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上向き放電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en-US" altLang="ja-JP" dirty="0"/>
              <a:t>3.49μC/</a:t>
            </a:r>
            <a:r>
              <a:rPr lang="ja-JP" altLang="en-US" dirty="0"/>
              <a:t>㎡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38.6μC/</a:t>
            </a:r>
            <a:r>
              <a:rPr lang="ja-JP" altLang="en-US" dirty="0"/>
              <a:t>㎡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				</a:t>
            </a:r>
            <a:endParaRPr lang="en-US" altLang="ja-JP" b="1" dirty="0"/>
          </a:p>
        </p:txBody>
      </p:sp>
      <p:sp>
        <p:nvSpPr>
          <p:cNvPr id="19" name="コンテンツ プレースホルダー 3">
            <a:extLst>
              <a:ext uri="{FF2B5EF4-FFF2-40B4-BE49-F238E27FC236}">
                <a16:creationId xmlns:a16="http://schemas.microsoft.com/office/drawing/2014/main" id="{F927058C-A3E4-12E1-1300-5890B7AAA0DE}"/>
              </a:ext>
            </a:extLst>
          </p:cNvPr>
          <p:cNvSpPr txBox="1">
            <a:spLocks/>
          </p:cNvSpPr>
          <p:nvPr/>
        </p:nvSpPr>
        <p:spPr>
          <a:xfrm>
            <a:off x="7859984" y="1211612"/>
            <a:ext cx="2735652" cy="50964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下向き放電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en-US" altLang="ja-JP" dirty="0"/>
              <a:t>4.03μC/</a:t>
            </a:r>
            <a:r>
              <a:rPr lang="ja-JP" altLang="en-US" dirty="0"/>
              <a:t>㎡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3.35μC/</a:t>
            </a:r>
            <a:r>
              <a:rPr lang="ja-JP" altLang="en-US" dirty="0"/>
              <a:t>㎡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				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1186485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A1719-6C0B-19D3-0D3C-662C8386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1F8892E9-E12A-2526-C1D5-7FF3F52504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-152213"/>
            <a:ext cx="11171583" cy="716242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ADDDD9F-2E46-8EFC-9BD1-2A44297A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90" y="1378227"/>
            <a:ext cx="9475306" cy="781878"/>
          </a:xfrm>
        </p:spPr>
        <p:txBody>
          <a:bodyPr/>
          <a:lstStyle/>
          <a:p>
            <a:pPr algn="ctr"/>
            <a:r>
              <a:rPr kumimoji="1" lang="ja-JP" altLang="en-US" dirty="0"/>
              <a:t>電気変位場の比較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289C0A-53C0-69F9-A8EA-2C868EBE3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1502" y="2160104"/>
            <a:ext cx="5944428" cy="3935895"/>
          </a:xfrm>
        </p:spPr>
        <p:txBody>
          <a:bodyPr>
            <a:normAutofit/>
          </a:bodyPr>
          <a:lstStyle/>
          <a:p>
            <a:r>
              <a:rPr lang="ja-JP" altLang="en-US" b="1" dirty="0"/>
              <a:t>上向き放電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dirty="0"/>
              <a:t>雷雲：</a:t>
            </a:r>
            <a:r>
              <a:rPr lang="en-US" altLang="ja-JP" dirty="0"/>
              <a:t>3.49μC/</a:t>
            </a:r>
            <a:r>
              <a:rPr lang="ja-JP" altLang="en-US" dirty="0"/>
              <a:t>㎡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				</a:t>
            </a:r>
            <a:r>
              <a:rPr lang="en-US" altLang="ja-JP" b="1" dirty="0"/>
              <a:t>(</a:t>
            </a:r>
            <a:r>
              <a:rPr lang="ja-JP" altLang="en-US" b="1" dirty="0"/>
              <a:t>大差なし</a:t>
            </a:r>
            <a:r>
              <a:rPr lang="en-US" altLang="ja-JP" b="1" dirty="0"/>
              <a:t>)                  </a:t>
            </a:r>
          </a:p>
          <a:p>
            <a:r>
              <a:rPr lang="ja-JP" altLang="en-US" dirty="0"/>
              <a:t>スカイツリー：</a:t>
            </a:r>
            <a:r>
              <a:rPr lang="en-US" altLang="ja-JP" dirty="0"/>
              <a:t>38.6μC/</a:t>
            </a:r>
            <a:r>
              <a:rPr lang="ja-JP" altLang="en-US" dirty="0"/>
              <a:t>㎡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				</a:t>
            </a:r>
            <a:r>
              <a:rPr lang="en-US" altLang="ja-JP" b="1" dirty="0"/>
              <a:t>(</a:t>
            </a:r>
            <a:r>
              <a:rPr lang="ja-JP" altLang="en-US" b="1" dirty="0"/>
              <a:t>約</a:t>
            </a:r>
            <a:r>
              <a:rPr lang="en-US" altLang="ja-JP" b="1" dirty="0"/>
              <a:t>11.5</a:t>
            </a:r>
            <a:r>
              <a:rPr lang="ja-JP" altLang="en-US" b="1" dirty="0"/>
              <a:t>倍</a:t>
            </a:r>
            <a:r>
              <a:rPr lang="en-US" altLang="ja-JP" b="1" dirty="0"/>
              <a:t>)</a:t>
            </a:r>
          </a:p>
          <a:p>
            <a:endParaRPr kumimoji="1" lang="ja-JP" altLang="en-US" dirty="0"/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A2E44AC6-A377-A510-9173-F12B4B99FAA3}"/>
              </a:ext>
            </a:extLst>
          </p:cNvPr>
          <p:cNvSpPr txBox="1">
            <a:spLocks/>
          </p:cNvSpPr>
          <p:nvPr/>
        </p:nvSpPr>
        <p:spPr>
          <a:xfrm>
            <a:off x="6051275" y="2160103"/>
            <a:ext cx="4889223" cy="347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下向き放電</a:t>
            </a:r>
            <a:endParaRPr lang="en-US" altLang="ja-JP" b="1" dirty="0"/>
          </a:p>
          <a:p>
            <a:endParaRPr lang="en-US" altLang="ja-JP" dirty="0"/>
          </a:p>
          <a:p>
            <a:r>
              <a:rPr lang="ja-JP" altLang="en-US" dirty="0"/>
              <a:t>雷雲：</a:t>
            </a:r>
            <a:r>
              <a:rPr lang="en-US" altLang="ja-JP" dirty="0"/>
              <a:t>4.03μC/</a:t>
            </a:r>
            <a:r>
              <a:rPr lang="ja-JP" altLang="en-US" dirty="0"/>
              <a:t>㎡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スカイツリー：</a:t>
            </a:r>
            <a:r>
              <a:rPr lang="en-US" altLang="ja-JP" dirty="0"/>
              <a:t>3.35μC/</a:t>
            </a:r>
            <a:r>
              <a:rPr lang="ja-JP" altLang="en-US" dirty="0"/>
              <a:t>㎡</a:t>
            </a:r>
          </a:p>
        </p:txBody>
      </p:sp>
    </p:spTree>
    <p:extLst>
      <p:ext uri="{BB962C8B-B14F-4D97-AF65-F5344CB8AC3E}">
        <p14:creationId xmlns:p14="http://schemas.microsoft.com/office/powerpoint/2010/main" val="152989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08D0F-F979-8283-888A-F38A94EC5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FB9543F-F95D-C494-8C92-C5C445A43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82" y="169172"/>
            <a:ext cx="2980297" cy="325982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46434BE-5EA8-1B0E-918C-57A4D0183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82" y="3613006"/>
            <a:ext cx="2980297" cy="325982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A4BB0D5-50A1-192B-EC03-5BEBB61C6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770" y="169172"/>
            <a:ext cx="2980297" cy="32598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463F22-0D34-6839-29A1-FF6F21796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770" y="3598172"/>
            <a:ext cx="2980297" cy="325982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B673496-98A2-9E5E-E338-7F74E53D0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6811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/>
              <a:t>電位・電場</a:t>
            </a:r>
          </a:p>
        </p:txBody>
      </p:sp>
      <p:sp>
        <p:nvSpPr>
          <p:cNvPr id="18" name="コンテンツ プレースホルダー 3">
            <a:extLst>
              <a:ext uri="{FF2B5EF4-FFF2-40B4-BE49-F238E27FC236}">
                <a16:creationId xmlns:a16="http://schemas.microsoft.com/office/drawing/2014/main" id="{273D7721-BB58-53F8-B949-C6DB92974295}"/>
              </a:ext>
            </a:extLst>
          </p:cNvPr>
          <p:cNvSpPr txBox="1">
            <a:spLocks/>
          </p:cNvSpPr>
          <p:nvPr/>
        </p:nvSpPr>
        <p:spPr>
          <a:xfrm>
            <a:off x="1795149" y="1211612"/>
            <a:ext cx="2735652" cy="50964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上向き放電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en-US" altLang="ja-JP" dirty="0"/>
              <a:t>54MV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4,350kV/m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				</a:t>
            </a:r>
            <a:endParaRPr lang="en-US" altLang="ja-JP" b="1" dirty="0"/>
          </a:p>
        </p:txBody>
      </p:sp>
      <p:sp>
        <p:nvSpPr>
          <p:cNvPr id="19" name="コンテンツ プレースホルダー 3">
            <a:extLst>
              <a:ext uri="{FF2B5EF4-FFF2-40B4-BE49-F238E27FC236}">
                <a16:creationId xmlns:a16="http://schemas.microsoft.com/office/drawing/2014/main" id="{10C7FEDC-ED89-267D-133F-17FB99BD7BCB}"/>
              </a:ext>
            </a:extLst>
          </p:cNvPr>
          <p:cNvSpPr txBox="1">
            <a:spLocks/>
          </p:cNvSpPr>
          <p:nvPr/>
        </p:nvSpPr>
        <p:spPr>
          <a:xfrm>
            <a:off x="8104627" y="1211612"/>
            <a:ext cx="2735652" cy="50964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下向き放電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en-US" altLang="ja-JP" dirty="0"/>
              <a:t>115MV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455V/m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				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12366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6E2E7-F769-86E2-4481-CE8A8C95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9C01FA29-C61A-2996-35C4-BBBD14E2F9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-152213"/>
            <a:ext cx="11171583" cy="716242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5149119-741D-BA7F-20EA-25446AE2D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90" y="1378227"/>
            <a:ext cx="9475306" cy="781878"/>
          </a:xfrm>
        </p:spPr>
        <p:txBody>
          <a:bodyPr/>
          <a:lstStyle/>
          <a:p>
            <a:pPr algn="ctr"/>
            <a:r>
              <a:rPr kumimoji="1" lang="ja-JP" altLang="en-US" dirty="0"/>
              <a:t>電位・</a:t>
            </a:r>
            <a:r>
              <a:rPr lang="ja-JP" altLang="en-US" dirty="0"/>
              <a:t>電場</a:t>
            </a:r>
            <a:r>
              <a:rPr kumimoji="1" lang="ja-JP" altLang="en-US" dirty="0"/>
              <a:t>の比較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11BBA6-3656-699C-C55B-5820657C9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1502" y="2160105"/>
            <a:ext cx="6063698" cy="3475196"/>
          </a:xfrm>
        </p:spPr>
        <p:txBody>
          <a:bodyPr>
            <a:normAutofit/>
          </a:bodyPr>
          <a:lstStyle/>
          <a:p>
            <a:r>
              <a:rPr lang="ja-JP" altLang="en-US" b="1" dirty="0"/>
              <a:t>上向き放電</a:t>
            </a:r>
            <a:endParaRPr lang="en-US" altLang="ja-JP" b="1" dirty="0"/>
          </a:p>
          <a:p>
            <a:endParaRPr lang="en-US" altLang="ja-JP" b="1" dirty="0"/>
          </a:p>
          <a:p>
            <a:r>
              <a:rPr lang="ja-JP" altLang="en-US" dirty="0"/>
              <a:t>電位：</a:t>
            </a:r>
            <a:r>
              <a:rPr lang="en-US" altLang="ja-JP" dirty="0"/>
              <a:t>54MV</a:t>
            </a:r>
          </a:p>
          <a:p>
            <a:pPr marL="0" indent="0">
              <a:buNone/>
            </a:pPr>
            <a:r>
              <a:rPr lang="en-US" altLang="ja-JP" dirty="0"/>
              <a:t>				</a:t>
            </a:r>
            <a:r>
              <a:rPr lang="en-US" altLang="ja-JP" b="1" dirty="0"/>
              <a:t>(</a:t>
            </a:r>
            <a:r>
              <a:rPr lang="ja-JP" altLang="en-US" b="1" dirty="0"/>
              <a:t>約</a:t>
            </a:r>
            <a:r>
              <a:rPr lang="en-US" altLang="ja-JP" b="1" dirty="0"/>
              <a:t>0.47</a:t>
            </a:r>
            <a:r>
              <a:rPr lang="ja-JP" altLang="en-US" b="1" dirty="0"/>
              <a:t>倍</a:t>
            </a:r>
            <a:r>
              <a:rPr lang="en-US" altLang="ja-JP" b="1" dirty="0"/>
              <a:t>)</a:t>
            </a:r>
          </a:p>
          <a:p>
            <a:r>
              <a:rPr lang="ja-JP" altLang="en-US" dirty="0"/>
              <a:t>電場：</a:t>
            </a:r>
            <a:r>
              <a:rPr lang="en-US" altLang="ja-JP" dirty="0"/>
              <a:t>4,350kV/m</a:t>
            </a:r>
          </a:p>
          <a:p>
            <a:pPr marL="0" indent="0">
              <a:buNone/>
            </a:pPr>
            <a:r>
              <a:rPr lang="en-US" altLang="ja-JP" dirty="0"/>
              <a:t>				</a:t>
            </a:r>
            <a:r>
              <a:rPr lang="en-US" altLang="ja-JP" b="1" dirty="0"/>
              <a:t>(</a:t>
            </a:r>
            <a:r>
              <a:rPr lang="ja-JP" altLang="en-US" b="1" dirty="0"/>
              <a:t>約</a:t>
            </a:r>
            <a:r>
              <a:rPr lang="en-US" altLang="ja-JP" b="1" dirty="0"/>
              <a:t>9.6</a:t>
            </a:r>
            <a:r>
              <a:rPr lang="ja-JP" altLang="en-US" b="1" dirty="0"/>
              <a:t>倍</a:t>
            </a:r>
            <a:r>
              <a:rPr lang="en-US" altLang="ja-JP" b="1" dirty="0"/>
              <a:t>)</a:t>
            </a:r>
          </a:p>
        </p:txBody>
      </p:sp>
      <p:sp>
        <p:nvSpPr>
          <p:cNvPr id="7" name="コンテンツ プレースホルダー 3">
            <a:extLst>
              <a:ext uri="{FF2B5EF4-FFF2-40B4-BE49-F238E27FC236}">
                <a16:creationId xmlns:a16="http://schemas.microsoft.com/office/drawing/2014/main" id="{8B6DCDF0-ABCB-843D-E6F2-59BA7379D7D4}"/>
              </a:ext>
            </a:extLst>
          </p:cNvPr>
          <p:cNvSpPr txBox="1">
            <a:spLocks/>
          </p:cNvSpPr>
          <p:nvPr/>
        </p:nvSpPr>
        <p:spPr>
          <a:xfrm>
            <a:off x="6136587" y="2160105"/>
            <a:ext cx="4889223" cy="347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下向き放電</a:t>
            </a:r>
            <a:endParaRPr lang="en-US" altLang="ja-JP" b="1" dirty="0"/>
          </a:p>
          <a:p>
            <a:endParaRPr lang="en-US" altLang="ja-JP" dirty="0"/>
          </a:p>
          <a:p>
            <a:r>
              <a:rPr lang="ja-JP" altLang="en-US" dirty="0"/>
              <a:t>電位：</a:t>
            </a:r>
            <a:r>
              <a:rPr lang="en-US" altLang="ja-JP" dirty="0"/>
              <a:t>115MV</a:t>
            </a:r>
          </a:p>
          <a:p>
            <a:endParaRPr lang="en-US" altLang="ja-JP" dirty="0"/>
          </a:p>
          <a:p>
            <a:r>
              <a:rPr lang="ja-JP" altLang="en-US" dirty="0"/>
              <a:t>電場：</a:t>
            </a:r>
            <a:r>
              <a:rPr lang="en-US" altLang="ja-JP" dirty="0"/>
              <a:t>455kV/m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2317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4015F3-7A9B-2ED6-13FF-1F88B4A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255"/>
            <a:ext cx="10515600" cy="1325563"/>
          </a:xfrm>
        </p:spPr>
        <p:txBody>
          <a:bodyPr/>
          <a:lstStyle/>
          <a:p>
            <a:pPr algn="ctr"/>
            <a:r>
              <a:rPr kumimoji="1" lang="ja-JP" altLang="en-US" dirty="0"/>
              <a:t>結論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3CCB31-CC54-5FCC-A9F7-2D6C84EAC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3210" y="1825625"/>
            <a:ext cx="10591800" cy="4351338"/>
          </a:xfrm>
        </p:spPr>
        <p:txBody>
          <a:bodyPr/>
          <a:lstStyle/>
          <a:p>
            <a:r>
              <a:rPr lang="ja-JP" altLang="en-US" dirty="0"/>
              <a:t>−</a:t>
            </a:r>
            <a:r>
              <a:rPr lang="en-US" altLang="ja-JP" dirty="0"/>
              <a:t>10℃</a:t>
            </a:r>
            <a:r>
              <a:rPr lang="ja-JP" altLang="en-US" dirty="0"/>
              <a:t>高度が低い条件ほど、上向放電の割合が増加する傾向が認められた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低高度雷雲条件では、高高度条件に比べ、スカイツリー先端部の電気変位場は約</a:t>
            </a:r>
            <a:r>
              <a:rPr lang="en-US" altLang="ja-JP" dirty="0"/>
              <a:t>11.5</a:t>
            </a:r>
            <a:r>
              <a:rPr lang="ja-JP" altLang="en-US" dirty="0"/>
              <a:t>倍、電場は約</a:t>
            </a:r>
            <a:r>
              <a:rPr lang="en-US" altLang="ja-JP" dirty="0"/>
              <a:t>9.6</a:t>
            </a:r>
            <a:r>
              <a:rPr lang="ja-JP" altLang="en-US" dirty="0"/>
              <a:t>倍となった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−</a:t>
            </a:r>
            <a:r>
              <a:rPr kumimoji="1" lang="en-US" altLang="ja-JP" dirty="0"/>
              <a:t>10℃</a:t>
            </a:r>
            <a:r>
              <a:rPr kumimoji="1" lang="ja-JP" altLang="en-US"/>
              <a:t>高度の低下に伴って雷雲内の電荷領域が高層構造物に近づき、先端部への電界集中が強まることが、上向放電を誘発する要因の一つである可能性が示唆された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8631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382</Words>
  <Application>Microsoft Office PowerPoint</Application>
  <PresentationFormat>ワイド画面</PresentationFormat>
  <Paragraphs>103</Paragraphs>
  <Slides>19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4" baseType="lpstr">
      <vt:lpstr>游ゴシック</vt:lpstr>
      <vt:lpstr>游ゴシック Light</vt:lpstr>
      <vt:lpstr>Arial</vt:lpstr>
      <vt:lpstr>Century</vt:lpstr>
      <vt:lpstr>Office テーマ</vt:lpstr>
      <vt:lpstr>落雷のプロセス</vt:lpstr>
      <vt:lpstr>PowerPoint プレゼンテーション</vt:lpstr>
      <vt:lpstr>新型避雷針の内部放電アニメーション</vt:lpstr>
      <vt:lpstr>漏れ電流シミュレーション</vt:lpstr>
      <vt:lpstr>落雷発生時の漏れ電流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−10℃高度区分別の上向・下向放電発生件数および割合（2012～2014年）</vt:lpstr>
      <vt:lpstr> −10℃高度6000mを境界とした上向・下向放電発生件数および割合（2012～2014年）</vt:lpstr>
      <vt:lpstr>COMSOL AC/DCモジュール設定</vt:lpstr>
      <vt:lpstr>PowerPoint プレゼンテーション</vt:lpstr>
      <vt:lpstr>PowerPoint プレゼンテーション</vt:lpstr>
      <vt:lpstr>電気変位場</vt:lpstr>
      <vt:lpstr>電気変位場の比較</vt:lpstr>
      <vt:lpstr>電位・電場</vt:lpstr>
      <vt:lpstr>電位・電場の比較</vt:lpstr>
      <vt:lpstr>結論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稔 米田</dc:creator>
  <cp:lastModifiedBy>稔 米田</cp:lastModifiedBy>
  <cp:revision>15</cp:revision>
  <dcterms:created xsi:type="dcterms:W3CDTF">2026-09-01T23:28:54Z</dcterms:created>
  <dcterms:modified xsi:type="dcterms:W3CDTF">2026-09-02T07:54:41Z</dcterms:modified>
</cp:coreProperties>
</file>