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19" d="100"/>
          <a:sy n="219" d="100"/>
        </p:scale>
        <p:origin x="20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表紙。図は Paper/figures/PeriodicStructure.svg を透明背景PNGに変換した原図。解析対象は進行波型加速管の周期セルと誘電体アシスト加速器。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1節、第6.1節。ここでの「シングルフィジックス」は単一物理現象に加え、対象形状と操作を限定した専用ツールという意味。単一物理の解析とマルチフィジックスの開発基盤は両立する。図：Paper/figures/TW-Accelerator/TW-Accelerator.png、Paper/results/DAA/DAA.png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論文第2.1節。∇² は円筒座標のスカラーラプラシアン。u=rHφ への変数変換と軸上の正則性を利用する。電場復元は時間依存 exp(−iωt) に対応する符号。導出：http://www.yamamo10.jp/yamamoto/study/fem/TM0n_resonator/index.html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論文第2.2節、第3.1節。一般形のフラックスは Γ=−c∇w−αw+γ。ここで ∇=(∂/∂r,∂/∂z)、発散は ∂Γr/∂r+∂Γz/∂z と記述し、円筒座標の補正項を係数に含める。領域の従属変数名uは周期関数wを表す。周期因子は exp(+ikz z)。http://www.yamamo10.jp/yamamoto/study/accelerator/COMSOL/TW_structure_TM/index.html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論文第2.2節、第3.1節。sourceとdestinationでは外向き法線が逆向きなので nd·Γd=−ns·Γs。平行な周期端で同一rなら同じ+z方向の微分が等しい。完全導体条件は物理場u=w exp(ikz z)の∂u/∂n=0。群速度式は損失・材料分散を無視できる周期構造でエネルギー速度と一致する条件で使用。図：Paper/results/TW_cell/TW_acc_cell.png。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2.3節、第3.2節。係数cを発散形のまま離散化し、uと(1/εr)∂u/∂nの連続条件を弱形式により満たす。界面式のnは両側共通の向き。正則性から軸上u=0。実数比誘電率を用い、Qは金属壁損失から評価するため、誘電体損失を含む実機のQとは区別する。図：Paper/figures/DielectricCavity.svg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3.3節、第4.2節、第5.2節。図は操作例であり、比較表の測定条件とは異なる。TW-Accは少数のセル寸法、位相進み、導電率、粒子速度、メッシュ等を入力。DAAはYAMLで形状座標と材料定数を読み込む。Javaメソッドで形状生成、メッシュ、固有値計算、後処理を連携。画像：Paper/results/TW_cell/UI_TW-Acc.png、Paper/results/DAA/UI_Dielectric_Cavity_Designer.png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論文第4.3節、第4.4節、表1・2。共通参照値 f_ref=2856.024325 MHz、相対差=|f−f_ref|/f_ref。細分化結果COMSOL2856.024326 MHz、CST h=1.394 mmで2856.023922 MHz、その差約0.40 kHz。表は別の代表メッシュ値である。COMSOL h≤1.753 mmで周波数変化約7 Hz。CSTとCOMSOLの規格化群速度差約0.012%。時間3 sはCST152 sの約1/51、SF219 sの1/73だが同一精度・同一モデルに揃えたベンチマークではない。図：Paper/results/TW_cell/frequency/resonance_frequency_vs_mesh_size.png。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論文第5.3節、第5.4節、表3・4。実数εr=9.64、基底次数1/3/4、形状近似次数1/5/4。外挿値SF5724.821512、CST5723.976801、COMSOL5724.076002 MHz。差はそれぞれ約746kHzと99kHz。表の相対差は同じCOMSOL外挿値を参照する。CST/COMSOLのQ差約0.047%、R/Q差約0.108%。SFはCOMSOLよりQ約5.18%、R/Q約8.52%低い。損失・粒子速度・積分規格化の条件を揃える必要がある。形状と比較データは産業技術総合研究所の佐藤大輔博士から提供。図：Paper/results/DAA/frequency/resonance_frequency_vs_mesh_size.png。D. Satoh et al., Phys. Rev. Accel. Beams 20,091302 (2017), https://doi.org/10.1103/PhysRevAccelBeams.20.091302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6節。COMSOLは便利であるという発表者の主張を、方程式実装・有限要素解析・GUI化・実行形式変換が一つの開発環境で利用できる点に結び付けて示す。式だけで検証済みアプリが自動完成するという意味ではない。Codexは主にGUIとモデルを接続するJavaメソッドの作成を支援した。再現条件として測定PCはDell Precision7920Tower、IntelXeonPlatinum8249C2.10GHz×2、RAM384GB、Windows11ProforWorkstations25H2。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論文第6.1節、第7節、およびユーザーの「今後販売を進める」という方針。発売日、価格、販売済みの実績などは示していない。進行波3秒、誘電体65秒は各モデル・メッシュ条件での代表計算時間であり、同一精度での優位性を一般化しない。参考文献：K.Halbach and R.F.Holsinger, ParticleAccelerators7,213–222(1976)。山本昌志の導出Webページ2件：http://www.yamamo10.jp/yamamoto/study/fem/TM0n_resonator/index.html ; http://www.yamamo10.jp/yamamoto/study/accelerator/COMSOL/TW_structure_TM/index.html。</a:t>
            </a:r>
          </a:p>
          <a:p>
            <a:r>
              <a:t>出典：Paper/加速器電磁場解析アプリケーション_final.docx。数式は同論文の編集可能な数式を使用。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tro">
            <a:extLst>
              <a:ext uri="{FF2B5EF4-FFF2-40B4-BE49-F238E27FC236}">
                <a16:creationId xmlns:a16="http://schemas.microsoft.com/office/drawing/2014/main" id="{A537805F-59C4-499C-9B14-2B7C0116A9FA}"/>
              </a:ext>
            </a:extLst>
          </p:cNvPr>
          <p:cNvSpPr>
            <a:spLocks noGrp="1"/>
          </p:cNvSpPr>
          <p:nvPr/>
        </p:nvSpPr>
        <p:spPr>
          <a:xfrm>
            <a:off x="609600" y="723900"/>
            <a:ext cx="108585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700" b="0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700" b="0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COMSOL Compiler を用いた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AB15CD9-B91C-4D90-B820-24FB837E30F9}"/>
              </a:ext>
            </a:extLst>
          </p:cNvPr>
          <p:cNvSpPr>
            <a:spLocks noGrp="1"/>
          </p:cNvSpPr>
          <p:nvPr/>
        </p:nvSpPr>
        <p:spPr>
          <a:xfrm>
            <a:off x="609600" y="1524000"/>
            <a:ext cx="10953750" cy="1809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43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43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加速器電磁場解析</a:t>
            </a:r>
          </a:p>
          <a:p>
            <a:pPr>
              <a:defRPr sz="43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43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アプリケーションの開発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FCDE923E-294A-44D0-933E-45943E298041}"/>
              </a:ext>
            </a:extLst>
          </p:cNvPr>
          <p:cNvSpPr>
            <a:spLocks noGrp="1"/>
          </p:cNvSpPr>
          <p:nvPr/>
        </p:nvSpPr>
        <p:spPr>
          <a:xfrm>
            <a:off x="609600" y="3571875"/>
            <a:ext cx="10858500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軸対称 TM₀ₙ モードのシングルフィジックス</a:t>
            </a:r>
          </a:p>
        </p:txBody>
      </p:sp>
      <p:sp>
        <p:nvSpPr>
          <p:cNvPr id="4" name="author">
            <a:extLst>
              <a:ext uri="{FF2B5EF4-FFF2-40B4-BE49-F238E27FC236}">
                <a16:creationId xmlns:a16="http://schemas.microsoft.com/office/drawing/2014/main" id="{CD7A8842-C56C-437A-8356-8A99623F7C45}"/>
              </a:ext>
            </a:extLst>
          </p:cNvPr>
          <p:cNvSpPr>
            <a:spLocks noGrp="1"/>
          </p:cNvSpPr>
          <p:nvPr/>
        </p:nvSpPr>
        <p:spPr>
          <a:xfrm>
            <a:off x="609600" y="4762500"/>
            <a:ext cx="5334000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山本 昌志</a:t>
            </a:r>
          </a:p>
          <a:p>
            <a:pPr>
              <a:defRPr sz="24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株式会社オメガソリューションズ</a:t>
            </a:r>
          </a:p>
        </p:txBody>
      </p:sp>
      <p:sp>
        <p:nvSpPr>
          <p:cNvPr id="5" name="conference">
            <a:extLst>
              <a:ext uri="{FF2B5EF4-FFF2-40B4-BE49-F238E27FC236}">
                <a16:creationId xmlns:a16="http://schemas.microsoft.com/office/drawing/2014/main" id="{98511AD9-C9B9-49DD-BC26-2AD2BFC5CCFD}"/>
              </a:ext>
            </a:extLst>
          </p:cNvPr>
          <p:cNvSpPr>
            <a:spLocks noGrp="1"/>
          </p:cNvSpPr>
          <p:nvPr/>
        </p:nvSpPr>
        <p:spPr>
          <a:xfrm>
            <a:off x="609600" y="6048375"/>
            <a:ext cx="6667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6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35150" y="4429125"/>
            <a:ext cx="4570076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529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3FF6CD3F-FCE3-4B8F-BEE0-FD48C08F122A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背景と目的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97E67E56-DF79-4BA4-9646-81461D80BC2B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FDAF764D-D632-46B7-8EE3-F1A42CE4050D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02</a:t>
            </a:r>
          </a:p>
        </p:txBody>
      </p:sp>
      <p:sp>
        <p:nvSpPr>
          <p:cNvPr id="4" name="label1">
            <a:extLst>
              <a:ext uri="{FF2B5EF4-FFF2-40B4-BE49-F238E27FC236}">
                <a16:creationId xmlns:a16="http://schemas.microsoft.com/office/drawing/2014/main" id="{7AC0F777-595F-4D71-BA06-1D6DD2A0993D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11049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6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6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加速管の反復設計を簡単にする</a:t>
            </a:r>
          </a:p>
        </p:txBody>
      </p:sp>
      <p:sp>
        <p:nvSpPr>
          <p:cNvPr id="5" name="problem">
            <a:extLst>
              <a:ext uri="{FF2B5EF4-FFF2-40B4-BE49-F238E27FC236}">
                <a16:creationId xmlns:a16="http://schemas.microsoft.com/office/drawing/2014/main" id="{BD46A665-A4A4-43A2-B269-760558700581}"/>
              </a:ext>
            </a:extLst>
          </p:cNvPr>
          <p:cNvSpPr>
            <a:spLocks noGrp="1"/>
          </p:cNvSpPr>
          <p:nvPr/>
        </p:nvSpPr>
        <p:spPr>
          <a:xfrm>
            <a:off x="571500" y="1905000"/>
            <a:ext cx="6667500" cy="1381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寸法や材料定数を変えて，共振周波数と RF 特性を繰り返し評価する。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汎用ソフトでは，モデル構築と設定操作の負担が大きい。</a:t>
            </a:r>
          </a:p>
        </p:txBody>
      </p:sp>
      <p:sp>
        <p:nvSpPr>
          <p:cNvPr id="6" name="single">
            <a:extLst>
              <a:ext uri="{FF2B5EF4-FFF2-40B4-BE49-F238E27FC236}">
                <a16:creationId xmlns:a16="http://schemas.microsoft.com/office/drawing/2014/main" id="{FAB9142F-CD6F-49E4-A5A8-5B055CBA2B7F}"/>
              </a:ext>
            </a:extLst>
          </p:cNvPr>
          <p:cNvSpPr>
            <a:spLocks noGrp="1"/>
          </p:cNvSpPr>
          <p:nvPr/>
        </p:nvSpPr>
        <p:spPr>
          <a:xfrm>
            <a:off x="571500" y="3714750"/>
            <a:ext cx="70485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5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本発表でいうシングルフィジックス</a:t>
            </a:r>
          </a:p>
        </p:txBody>
      </p:sp>
      <p:sp>
        <p:nvSpPr>
          <p:cNvPr id="7" name="definition">
            <a:extLst>
              <a:ext uri="{FF2B5EF4-FFF2-40B4-BE49-F238E27FC236}">
                <a16:creationId xmlns:a16="http://schemas.microsoft.com/office/drawing/2014/main" id="{7E6DCFB4-6940-4ECA-9BDA-118EDB7817D7}"/>
              </a:ext>
            </a:extLst>
          </p:cNvPr>
          <p:cNvSpPr>
            <a:spLocks noGrp="1"/>
          </p:cNvSpPr>
          <p:nvPr/>
        </p:nvSpPr>
        <p:spPr>
          <a:xfrm>
            <a:off x="571500" y="4305300"/>
            <a:ext cx="7143750" cy="1381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一つの物理現象と形状の型に対象を限定し，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設計に必要な入力・出力だけを利用者に提示する。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COMSOL の数値解析機能を専用アプリとして提供する。</a:t>
            </a: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48625" y="2074553"/>
            <a:ext cx="3429000" cy="613395"/>
          </a:xfrm>
          <a:prstGeom prst="rect">
            <a:avLst/>
          </a:prstGeom>
        </p:spPr>
      </p:pic>
      <p:sp>
        <p:nvSpPr>
          <p:cNvPr id="9" name="twlabel">
            <a:extLst>
              <a:ext uri="{FF2B5EF4-FFF2-40B4-BE49-F238E27FC236}">
                <a16:creationId xmlns:a16="http://schemas.microsoft.com/office/drawing/2014/main" id="{7EF581C3-9602-4330-9CE4-944B263FBE4F}"/>
              </a:ext>
            </a:extLst>
          </p:cNvPr>
          <p:cNvSpPr>
            <a:spLocks noGrp="1"/>
          </p:cNvSpPr>
          <p:nvPr/>
        </p:nvSpPr>
        <p:spPr>
          <a:xfrm>
            <a:off x="8048625" y="3114675"/>
            <a:ext cx="3524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7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進行波型加速管</a:t>
            </a: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235613" y="3905250"/>
            <a:ext cx="3055023" cy="1952625"/>
          </a:xfrm>
          <a:prstGeom prst="rect">
            <a:avLst/>
          </a:prstGeom>
        </p:spPr>
      </p:pic>
      <p:sp>
        <p:nvSpPr>
          <p:cNvPr id="11" name="daalabel">
            <a:extLst>
              <a:ext uri="{FF2B5EF4-FFF2-40B4-BE49-F238E27FC236}">
                <a16:creationId xmlns:a16="http://schemas.microsoft.com/office/drawing/2014/main" id="{96813413-9DE5-4BAE-AC3A-2B7C22718148}"/>
              </a:ext>
            </a:extLst>
          </p:cNvPr>
          <p:cNvSpPr>
            <a:spLocks noGrp="1"/>
          </p:cNvSpPr>
          <p:nvPr/>
        </p:nvSpPr>
        <p:spPr>
          <a:xfrm>
            <a:off x="8048625" y="5953125"/>
            <a:ext cx="3524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7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7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誘電体アシスト加速器</a:t>
            </a:r>
          </a:p>
        </p:txBody>
      </p:sp>
    </p:spTree>
    <p:extLst>
      <p:ext uri="{BB962C8B-B14F-4D97-AF65-F5344CB8AC3E}">
        <p14:creationId xmlns:p14="http://schemas.microsoft.com/office/powerpoint/2010/main" val="1210067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9A03B8C-CF6D-4187-85D6-5F5E7529F27A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軸対称 TM₀ₙ モードの固有値方程式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63FA7916-85D5-4C98-A7B6-D0DB5CB0612B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4140550C-193B-4451-857C-C784118A6F2C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03</a:t>
            </a:r>
          </a:p>
        </p:txBody>
      </p:sp>
      <p:sp>
        <p:nvSpPr>
          <p:cNvPr id="4" name="assumptions">
            <a:extLst>
              <a:ext uri="{FF2B5EF4-FFF2-40B4-BE49-F238E27FC236}">
                <a16:creationId xmlns:a16="http://schemas.microsoft.com/office/drawing/2014/main" id="{B01DAFCC-D2AC-4518-B697-B9967C84005A}"/>
              </a:ext>
            </a:extLst>
          </p:cNvPr>
          <p:cNvSpPr>
            <a:spLocks noGrp="1"/>
          </p:cNvSpPr>
          <p:nvPr/>
        </p:nvSpPr>
        <p:spPr>
          <a:xfrm>
            <a:off x="571500" y="1123950"/>
            <a:ext cx="109537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時間依存 exp(−iωt)，方位角依存なし。磁場は Hφ 成分のみ。</a:t>
            </a:r>
          </a:p>
        </p:txBody>
      </p:sp>
      <p:sp>
        <p:nvSpPr>
          <p:cNvPr id="5" name="vac">
            <a:extLst>
              <a:ext uri="{FF2B5EF4-FFF2-40B4-BE49-F238E27FC236}">
                <a16:creationId xmlns:a16="http://schemas.microsoft.com/office/drawing/2014/main" id="{AC1CA351-13CB-4132-962F-A99A85A1D70A}"/>
              </a:ext>
            </a:extLst>
          </p:cNvPr>
          <p:cNvSpPr>
            <a:spLocks noGrp="1"/>
          </p:cNvSpPr>
          <p:nvPr/>
        </p:nvSpPr>
        <p:spPr>
          <a:xfrm>
            <a:off x="571500" y="1714500"/>
            <a:ext cx="68580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真空中の磁場方程式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eq_3_25">
                <a:extLst>
                  <a:ext uri="{FF2B5EF4-FFF2-40B4-BE49-F238E27FC236}">
                    <a16:creationId xmlns:a16="http://schemas.microsoft.com/office/drawing/2014/main" id="{E8CDA51D-7702-4475-9075-78AC8B27E2F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2190750"/>
                <a:ext cx="6953250" cy="8572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𝛻</m:t>
                          </m:r>
                        </m:e>
                        <m:sup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𝜙</m:t>
                          </m:r>
                        </m:sub>
                      </m:sSub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𝜙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  <m:t>𝜔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𝜙</m:t>
                          </m:r>
                        </m:sub>
                      </m:sSub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500"/>
              </a:p>
            </p:txBody>
          </p:sp>
        </mc:Choice>
        <mc:Fallback>
          <p:sp>
            <p:nvSpPr>
              <p:cNvPr id="6" name="eq_3_25">
                <a:extLst>
                  <a:ext uri="{FF2B5EF4-FFF2-40B4-BE49-F238E27FC236}">
                    <a16:creationId xmlns:a16="http://schemas.microsoft.com/office/drawing/2014/main" id="{E8CDA51D-7702-4475-9075-78AC8B27E2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2190750"/>
                <a:ext cx="6953250" cy="857250"/>
              </a:xfrm>
              <a:prstGeom prst="rect">
                <a:avLst/>
              </a:prstGeom>
              <a:blipFill>
                <a:blip r:embed="rId3"/>
                <a:stretch>
                  <a:fillRect b="-8511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ransform">
            <a:extLst>
              <a:ext uri="{FF2B5EF4-FFF2-40B4-BE49-F238E27FC236}">
                <a16:creationId xmlns:a16="http://schemas.microsoft.com/office/drawing/2014/main" id="{E245C56F-418C-4148-9506-E1A1D631C03E}"/>
              </a:ext>
            </a:extLst>
          </p:cNvPr>
          <p:cNvSpPr>
            <a:spLocks noGrp="1"/>
          </p:cNvSpPr>
          <p:nvPr/>
        </p:nvSpPr>
        <p:spPr>
          <a:xfrm>
            <a:off x="571500" y="3190875"/>
            <a:ext cx="6858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未知関数を u = rHφ に変換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eq_3_27">
                <a:extLst>
                  <a:ext uri="{FF2B5EF4-FFF2-40B4-BE49-F238E27FC236}">
                    <a16:creationId xmlns:a16="http://schemas.microsoft.com/office/drawing/2014/main" id="{278D2EC0-D950-4815-9ABD-82D763514D5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3762375"/>
                <a:ext cx="7143750" cy="9525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5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  <m:t>𝜔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sz="25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𝑢</m:t>
                      </m:r>
                      <m:r>
                        <a:rPr lang="en-US" sz="2500">
                          <a:solidFill>
                            <a:srgbClr val="17232D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500"/>
              </a:p>
            </p:txBody>
          </p:sp>
        </mc:Choice>
        <mc:Fallback>
          <p:sp>
            <p:nvSpPr>
              <p:cNvPr id="8" name="eq_3_27">
                <a:extLst>
                  <a:ext uri="{FF2B5EF4-FFF2-40B4-BE49-F238E27FC236}">
                    <a16:creationId xmlns:a16="http://schemas.microsoft.com/office/drawing/2014/main" id="{278D2EC0-D950-4815-9ABD-82D763514D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3762375"/>
                <a:ext cx="7143750" cy="952500"/>
              </a:xfrm>
              <a:prstGeom prst="rect">
                <a:avLst/>
              </a:prstGeom>
              <a:blipFill>
                <a:blip r:embed="rId4"/>
                <a:stretch>
                  <a:fillRect l="-85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gular">
            <a:extLst>
              <a:ext uri="{FF2B5EF4-FFF2-40B4-BE49-F238E27FC236}">
                <a16:creationId xmlns:a16="http://schemas.microsoft.com/office/drawing/2014/main" id="{966C1331-810A-4940-9F47-1F62B2232951}"/>
              </a:ext>
            </a:extLst>
          </p:cNvPr>
          <p:cNvSpPr>
            <a:spLocks noGrp="1"/>
          </p:cNvSpPr>
          <p:nvPr/>
        </p:nvSpPr>
        <p:spPr>
          <a:xfrm>
            <a:off x="571500" y="5067300"/>
            <a:ext cx="74295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軸近傍では Hφ ∝ r，u ∝ r²。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金属壁：∂u/∂n = 0　　軸上：u = 0</a:t>
            </a:r>
          </a:p>
        </p:txBody>
      </p:sp>
      <p:sp>
        <p:nvSpPr>
          <p:cNvPr id="10" name="restore">
            <a:extLst>
              <a:ext uri="{FF2B5EF4-FFF2-40B4-BE49-F238E27FC236}">
                <a16:creationId xmlns:a16="http://schemas.microsoft.com/office/drawing/2014/main" id="{F67CA6B4-9798-4B85-98BE-7D2F25219071}"/>
              </a:ext>
            </a:extLst>
          </p:cNvPr>
          <p:cNvSpPr>
            <a:spLocks noGrp="1"/>
          </p:cNvSpPr>
          <p:nvPr/>
        </p:nvSpPr>
        <p:spPr>
          <a:xfrm>
            <a:off x="8048625" y="1714500"/>
            <a:ext cx="347662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電磁場の復元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eq_3_29">
                <a:extLst>
                  <a:ext uri="{FF2B5EF4-FFF2-40B4-BE49-F238E27FC236}">
                    <a16:creationId xmlns:a16="http://schemas.microsoft.com/office/drawing/2014/main" id="{F623490A-5F41-4638-8AE7-0B5C274370D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8191500" y="2266950"/>
                <a:ext cx="3048000" cy="619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𝜙</m:t>
                          </m:r>
                        </m:sub>
                      </m:sSub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11" name="eq_3_29">
                <a:extLst>
                  <a:ext uri="{FF2B5EF4-FFF2-40B4-BE49-F238E27FC236}">
                    <a16:creationId xmlns:a16="http://schemas.microsoft.com/office/drawing/2014/main" id="{F623490A-5F41-4638-8AE7-0B5C274370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500" y="2266950"/>
                <a:ext cx="3048000" cy="619125"/>
              </a:xfrm>
              <a:prstGeom prst="rect">
                <a:avLst/>
              </a:prstGeom>
              <a:blipFill>
                <a:blip r:embed="rId5"/>
                <a:stretch>
                  <a:fillRect b="-99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eq_3_30">
                <a:extLst>
                  <a:ext uri="{FF2B5EF4-FFF2-40B4-BE49-F238E27FC236}">
                    <a16:creationId xmlns:a16="http://schemas.microsoft.com/office/drawing/2014/main" id="{62E30BD4-5318-44EE-9BB9-C6324B59833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858125" y="3238500"/>
                <a:ext cx="3810000" cy="11906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sz="2000">
                          <a:solidFill>
                            <a:srgbClr val="17232D"/>
                          </a:solidFill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den>
                      </m:f>
                      <m:r>
                        <a:rPr lang="en-US" sz="2000">
                          <a:solidFill>
                            <a:srgbClr val="17232D"/>
                          </a:solidFill>
                          <a:latin typeface="Cambria Math"/>
                        </a:rPr>
                        <m:t>,  </m:t>
                      </m:r>
                      <m:sSub>
                        <m:sSub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𝐸</m:t>
                          </m:r>
                        </m:e>
                        <m:sub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0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𝑖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𝜔</m:t>
                          </m:r>
                          <m:sSub>
                            <m:sSubPr>
                              <m:ctrlP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0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0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12" name="eq_3_30">
                <a:extLst>
                  <a:ext uri="{FF2B5EF4-FFF2-40B4-BE49-F238E27FC236}">
                    <a16:creationId xmlns:a16="http://schemas.microsoft.com/office/drawing/2014/main" id="{62E30BD4-5318-44EE-9BB9-C6324B5983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8125" y="3238500"/>
                <a:ext cx="3810000" cy="11906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q">
            <a:extLst>
              <a:ext uri="{FF2B5EF4-FFF2-40B4-BE49-F238E27FC236}">
                <a16:creationId xmlns:a16="http://schemas.microsoft.com/office/drawing/2014/main" id="{963E71B5-94C8-4F95-817E-51338170C276}"/>
              </a:ext>
            </a:extLst>
          </p:cNvPr>
          <p:cNvSpPr>
            <a:spLocks noGrp="1"/>
          </p:cNvSpPr>
          <p:nvPr/>
        </p:nvSpPr>
        <p:spPr>
          <a:xfrm>
            <a:off x="8048625" y="4762500"/>
            <a:ext cx="347662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λ = ω と解釈し，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f = Re(λ)/(2π) を求める。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c₀：真空中の光速</a:t>
            </a:r>
          </a:p>
        </p:txBody>
      </p:sp>
    </p:spTree>
    <p:extLst>
      <p:ext uri="{BB962C8B-B14F-4D97-AF65-F5344CB8AC3E}">
        <p14:creationId xmlns:p14="http://schemas.microsoft.com/office/powerpoint/2010/main" val="163157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74951368-BDE3-4431-8121-F164F9412290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進行波セルの方程式と COMSOL 入力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1A1426B8-F369-4DE2-AC51-E98BB8757758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10F1276A-CD55-4B78-AE35-98E19BFD2304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04</a:t>
            </a:r>
          </a:p>
        </p:txBody>
      </p:sp>
      <p:sp>
        <p:nvSpPr>
          <p:cNvPr id="4" name="generic">
            <a:extLst>
              <a:ext uri="{FF2B5EF4-FFF2-40B4-BE49-F238E27FC236}">
                <a16:creationId xmlns:a16="http://schemas.microsoft.com/office/drawing/2014/main" id="{7DB79AC6-84D2-49EA-828D-440CA79DBB67}"/>
              </a:ext>
            </a:extLst>
          </p:cNvPr>
          <p:cNvSpPr>
            <a:spLocks noGrp="1"/>
          </p:cNvSpPr>
          <p:nvPr/>
        </p:nvSpPr>
        <p:spPr>
          <a:xfrm>
            <a:off x="571500" y="1123950"/>
            <a:ext cx="11049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Coefficient Form PDE の固有値方程式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eq_4_52">
                <a:extLst>
                  <a:ext uri="{FF2B5EF4-FFF2-40B4-BE49-F238E27FC236}">
                    <a16:creationId xmlns:a16="http://schemas.microsoft.com/office/drawing/2014/main" id="{1189462C-62C3-4D76-965B-7111BB60EA0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1609725"/>
                <a:ext cx="10763250" cy="619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𝜆</m:t>
                          </m:r>
                        </m:e>
                        <m:sup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𝑑</m:t>
                          </m:r>
                        </m:e>
                        <m:sub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𝑎</m:t>
                          </m:r>
                        </m:sub>
                      </m:sSub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𝛻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·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𝛽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·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𝛻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𝑎𝑤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𝑓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5" name="eq_4_52">
                <a:extLst>
                  <a:ext uri="{FF2B5EF4-FFF2-40B4-BE49-F238E27FC236}">
                    <a16:creationId xmlns:a16="http://schemas.microsoft.com/office/drawing/2014/main" id="{1189462C-62C3-4D76-965B-7111BB60EA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609725"/>
                <a:ext cx="10763250" cy="619125"/>
              </a:xfrm>
              <a:prstGeom prst="rect">
                <a:avLst/>
              </a:prstGeom>
              <a:blipFill>
                <a:blip r:embed="rId3"/>
                <a:stretch>
                  <a:fillRect l="-102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bloch">
            <a:extLst>
              <a:ext uri="{FF2B5EF4-FFF2-40B4-BE49-F238E27FC236}">
                <a16:creationId xmlns:a16="http://schemas.microsoft.com/office/drawing/2014/main" id="{C7FEB6FA-1B61-49F7-803C-B00142DA9A59}"/>
              </a:ext>
            </a:extLst>
          </p:cNvPr>
          <p:cNvSpPr>
            <a:spLocks noGrp="1"/>
          </p:cNvSpPr>
          <p:nvPr/>
        </p:nvSpPr>
        <p:spPr>
          <a:xfrm>
            <a:off x="571500" y="2590800"/>
            <a:ext cx="62865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Bloch 位相を周期関数 w から分離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q_4_34">
                <a:extLst>
                  <a:ext uri="{FF2B5EF4-FFF2-40B4-BE49-F238E27FC236}">
                    <a16:creationId xmlns:a16="http://schemas.microsoft.com/office/drawing/2014/main" id="{35D2E927-613A-46E7-92BE-0062C019AB2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3143250"/>
                <a:ext cx="6334125" cy="7143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, 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, 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</m:d>
                      <m:sSup>
                        <m:sSup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𝑖</m:t>
                          </m:r>
                          <m:sSub>
                            <m:sSubPr>
                              <m:ctrlP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p>
                      </m:sSup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,  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𝜃</m:t>
                          </m:r>
                        </m:num>
                        <m:den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7" name="eq_4_34">
                <a:extLst>
                  <a:ext uri="{FF2B5EF4-FFF2-40B4-BE49-F238E27FC236}">
                    <a16:creationId xmlns:a16="http://schemas.microsoft.com/office/drawing/2014/main" id="{35D2E927-613A-46E7-92BE-0062C019AB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3143250"/>
                <a:ext cx="6334125" cy="7143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eq_4_35">
                <a:extLst>
                  <a:ext uri="{FF2B5EF4-FFF2-40B4-BE49-F238E27FC236}">
                    <a16:creationId xmlns:a16="http://schemas.microsoft.com/office/drawing/2014/main" id="{BFC5EC1C-4A9E-4B6B-816D-BAC82D7B00D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4095750"/>
                <a:ext cx="6191250" cy="4762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, 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𝐿</m:t>
                          </m:r>
                        </m:e>
                      </m:d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d>
                        <m:d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, 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8" name="eq_4_35">
                <a:extLst>
                  <a:ext uri="{FF2B5EF4-FFF2-40B4-BE49-F238E27FC236}">
                    <a16:creationId xmlns:a16="http://schemas.microsoft.com/office/drawing/2014/main" id="{BFC5EC1C-4A9E-4B6B-816D-BAC82D7B00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4095750"/>
                <a:ext cx="6191250" cy="476250"/>
              </a:xfrm>
              <a:prstGeom prst="rect">
                <a:avLst/>
              </a:prstGeom>
              <a:blipFill>
                <a:blip r:embed="rId5"/>
                <a:stretch>
                  <a:fillRect l="-1182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eq_4_37">
                <a:extLst>
                  <a:ext uri="{FF2B5EF4-FFF2-40B4-BE49-F238E27FC236}">
                    <a16:creationId xmlns:a16="http://schemas.microsoft.com/office/drawing/2014/main" id="{D88FB530-C14D-457B-A01F-4B839A56C82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4972050"/>
                <a:ext cx="6334125" cy="8096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𝑟𝑟</m:t>
                          </m:r>
                        </m:sub>
                      </m:sSub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𝑧𝑧</m:t>
                          </m:r>
                        </m:sub>
                      </m:sSub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sSub>
                        <m:sSub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sub>
                      </m:sSub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+2</m:t>
                      </m:r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𝑖</m:t>
                      </m:r>
                      <m:sSub>
                        <m:sSub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1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100">
                                          <a:solidFill>
                                            <a:srgbClr val="17232D"/>
                                          </a:solidFill>
                                          <a:latin typeface="Cambria Math"/>
                                        </a:rPr>
                                        <m:t>𝜔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100">
                                              <a:solidFill>
                                                <a:srgbClr val="17232D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100">
                                              <a:solidFill>
                                                <a:srgbClr val="17232D"/>
                                              </a:solidFill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sz="2100">
                                              <a:solidFill>
                                                <a:srgbClr val="17232D"/>
                                              </a:solidFill>
                                              <a:latin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1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1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1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sz="21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1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sz="21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100">
                          <a:solidFill>
                            <a:srgbClr val="17232D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100"/>
              </a:p>
            </p:txBody>
          </p:sp>
        </mc:Choice>
        <mc:Fallback>
          <p:sp>
            <p:nvSpPr>
              <p:cNvPr id="9" name="eq_4_37">
                <a:extLst>
                  <a:ext uri="{FF2B5EF4-FFF2-40B4-BE49-F238E27FC236}">
                    <a16:creationId xmlns:a16="http://schemas.microsoft.com/office/drawing/2014/main" id="{D88FB530-C14D-457B-A01F-4B839A56C8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4972050"/>
                <a:ext cx="6334125" cy="809625"/>
              </a:xfrm>
              <a:prstGeom prst="rect">
                <a:avLst/>
              </a:prstGeom>
              <a:blipFill>
                <a:blip r:embed="rId6"/>
                <a:stretch>
                  <a:fillRect b="-4545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1" name="表 20"/>
          <p:cNvGraphicFramePr/>
          <p:nvPr/>
        </p:nvGraphicFramePr>
        <p:xfrm>
          <a:off x="7381875" y="2571750"/>
          <a:ext cx="4191000" cy="3143252"/>
        </p:xfrm>
        <a:graphic>
          <a:graphicData uri="http://schemas.openxmlformats.org/drawingml/2006/table">
            <a:tbl>
              <a:tblPr/>
              <a:tblGrid>
                <a:gridCol w="1381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036"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係数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COMSOL 入力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-1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-kz^2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e_a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(1/c_const)^2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α (r, z)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(0, -i*kz)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β (r, z)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(-1/r, i*kz)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036">
                <a:tc>
                  <a:txBody>
                    <a:bodyPr/>
                    <a:lstStyle/>
                    <a:p>
                      <a:r>
                        <a:rPr lang="ja-JP" sz="18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d_a, f, 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8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0, 0, (0, 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definition">
            <a:extLst>
              <a:ext uri="{FF2B5EF4-FFF2-40B4-BE49-F238E27FC236}">
                <a16:creationId xmlns:a16="http://schemas.microsoft.com/office/drawing/2014/main" id="{296438D5-AA2E-4351-928D-64B504C426F6}"/>
              </a:ext>
            </a:extLst>
          </p:cNvPr>
          <p:cNvSpPr>
            <a:spLocks noGrp="1"/>
          </p:cNvSpPr>
          <p:nvPr/>
        </p:nvSpPr>
        <p:spPr>
          <a:xfrm>
            <a:off x="571500" y="6019800"/>
            <a:ext cx="11001375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8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kz = θ/L。比較では θ = 120°/cell。c_const は COMSOL 組込みの真空光速。</a:t>
            </a:r>
          </a:p>
        </p:txBody>
      </p:sp>
    </p:spTree>
    <p:extLst>
      <p:ext uri="{BB962C8B-B14F-4D97-AF65-F5344CB8AC3E}">
        <p14:creationId xmlns:p14="http://schemas.microsoft.com/office/powerpoint/2010/main" val="22915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D2D3B9EF-1901-41BE-9331-71AF75C5E614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進行波セルの境界条件と群速度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176E78FC-3BD0-40A0-ACB5-DE571AB6B682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50902CFC-7109-4E45-A0C7-145300EE8346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05</a:t>
            </a:r>
          </a:p>
        </p:txBody>
      </p:sp>
      <p:sp>
        <p:nvSpPr>
          <p:cNvPr id="4" name="metal">
            <a:extLst>
              <a:ext uri="{FF2B5EF4-FFF2-40B4-BE49-F238E27FC236}">
                <a16:creationId xmlns:a16="http://schemas.microsoft.com/office/drawing/2014/main" id="{EB1A1492-C21F-433D-9C18-34A693FA943E}"/>
              </a:ext>
            </a:extLst>
          </p:cNvPr>
          <p:cNvSpPr>
            <a:spLocks noGrp="1"/>
          </p:cNvSpPr>
          <p:nvPr/>
        </p:nvSpPr>
        <p:spPr>
          <a:xfrm>
            <a:off x="571500" y="1171575"/>
            <a:ext cx="81915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金属壁：Flux/Source で g = q = 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eq_5_53">
                <a:extLst>
                  <a:ext uri="{FF2B5EF4-FFF2-40B4-BE49-F238E27FC236}">
                    <a16:creationId xmlns:a16="http://schemas.microsoft.com/office/drawing/2014/main" id="{A955E78C-2B7E-4C5C-B5E3-DB14D160002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1724025"/>
                <a:ext cx="7381875" cy="6000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𝛤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=−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𝑐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𝛻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𝛼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𝛾</m:t>
                      </m:r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5" name="eq_5_53">
                <a:extLst>
                  <a:ext uri="{FF2B5EF4-FFF2-40B4-BE49-F238E27FC236}">
                    <a16:creationId xmlns:a16="http://schemas.microsoft.com/office/drawing/2014/main" id="{A955E78C-2B7E-4C5C-B5E3-DB14D16000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724025"/>
                <a:ext cx="7381875" cy="600075"/>
              </a:xfrm>
              <a:prstGeom prst="rect">
                <a:avLst/>
              </a:prstGeom>
              <a:blipFill>
                <a:blip r:embed="rId3"/>
                <a:stretch>
                  <a:fillRect l="-140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eq_5_61">
                <a:extLst>
                  <a:ext uri="{FF2B5EF4-FFF2-40B4-BE49-F238E27FC236}">
                    <a16:creationId xmlns:a16="http://schemas.microsoft.com/office/drawing/2014/main" id="{54F0CA72-9B07-4DFF-9EBD-AB372642CA1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2476500"/>
                <a:ext cx="7381875" cy="5238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𝑛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·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𝛤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𝑔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−</m:t>
                      </m:r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𝑞𝑤</m:t>
                      </m:r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6" name="eq_5_61">
                <a:extLst>
                  <a:ext uri="{FF2B5EF4-FFF2-40B4-BE49-F238E27FC236}">
                    <a16:creationId xmlns:a16="http://schemas.microsoft.com/office/drawing/2014/main" id="{54F0CA72-9B07-4DFF-9EBD-AB372642CA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2476500"/>
                <a:ext cx="7381875" cy="523875"/>
              </a:xfrm>
              <a:prstGeom prst="rect">
                <a:avLst/>
              </a:prstGeom>
              <a:blipFill>
                <a:blip r:embed="rId4"/>
                <a:stretch>
                  <a:fillRect l="-661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eq_5_62">
                <a:extLst>
                  <a:ext uri="{FF2B5EF4-FFF2-40B4-BE49-F238E27FC236}">
                    <a16:creationId xmlns:a16="http://schemas.microsoft.com/office/drawing/2014/main" id="{F04BDB33-50ED-455F-A155-272A6C9A326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3228975"/>
                <a:ext cx="7381875" cy="6191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num>
                        <m:den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𝑖</m:t>
                      </m:r>
                      <m:sSub>
                        <m:sSub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𝑧</m:t>
                          </m:r>
                        </m:sub>
                      </m:sSub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𝑤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7" name="eq_5_62">
                <a:extLst>
                  <a:ext uri="{FF2B5EF4-FFF2-40B4-BE49-F238E27FC236}">
                    <a16:creationId xmlns:a16="http://schemas.microsoft.com/office/drawing/2014/main" id="{F04BDB33-50ED-455F-A155-272A6C9A32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3228975"/>
                <a:ext cx="7381875" cy="619125"/>
              </a:xfrm>
              <a:prstGeom prst="rect">
                <a:avLst/>
              </a:prstGeom>
              <a:blipFill>
                <a:blip r:embed="rId5"/>
                <a:stretch>
                  <a:fillRect l="-83" b="-12871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phase_note">
            <a:extLst>
              <a:ext uri="{FF2B5EF4-FFF2-40B4-BE49-F238E27FC236}">
                <a16:creationId xmlns:a16="http://schemas.microsoft.com/office/drawing/2014/main" id="{2B4AFF6F-AA75-484C-99EC-2E450EAECB48}"/>
              </a:ext>
            </a:extLst>
          </p:cNvPr>
          <p:cNvSpPr>
            <a:spLocks noGrp="1"/>
          </p:cNvSpPr>
          <p:nvPr/>
        </p:nvSpPr>
        <p:spPr>
          <a:xfrm>
            <a:off x="571500" y="4038600"/>
            <a:ext cx="1076325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0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位相補正は α に含まれる。q に ikz nz を重ねて入力しない。</a:t>
            </a:r>
          </a:p>
        </p:txBody>
      </p:sp>
      <p:sp>
        <p:nvSpPr>
          <p:cNvPr id="9" name="periodic">
            <a:extLst>
              <a:ext uri="{FF2B5EF4-FFF2-40B4-BE49-F238E27FC236}">
                <a16:creationId xmlns:a16="http://schemas.microsoft.com/office/drawing/2014/main" id="{D5D4CC3C-14BB-4F00-8E9F-CC80E5988874}"/>
              </a:ext>
            </a:extLst>
          </p:cNvPr>
          <p:cNvSpPr>
            <a:spLocks noGrp="1"/>
          </p:cNvSpPr>
          <p:nvPr/>
        </p:nvSpPr>
        <p:spPr>
          <a:xfrm>
            <a:off x="571500" y="4648200"/>
            <a:ext cx="110490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セル両端：Periodic Condition の Continuity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eq_5_65">
                <a:extLst>
                  <a:ext uri="{FF2B5EF4-FFF2-40B4-BE49-F238E27FC236}">
                    <a16:creationId xmlns:a16="http://schemas.microsoft.com/office/drawing/2014/main" id="{39EB548D-D6D3-462F-861E-EA6509CC9F9C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5153025"/>
                <a:ext cx="7096125" cy="5715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,   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·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𝛤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·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𝛤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10" name="eq_5_65">
                <a:extLst>
                  <a:ext uri="{FF2B5EF4-FFF2-40B4-BE49-F238E27FC236}">
                    <a16:creationId xmlns:a16="http://schemas.microsoft.com/office/drawing/2014/main" id="{39EB548D-D6D3-462F-861E-EA6509CC9F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5153025"/>
                <a:ext cx="7096125" cy="571500"/>
              </a:xfrm>
              <a:prstGeom prst="rect">
                <a:avLst/>
              </a:prstGeom>
              <a:blipFill>
                <a:blip r:embed="rId6"/>
                <a:stretch>
                  <a:fillRect l="-1031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xis">
            <a:extLst>
              <a:ext uri="{FF2B5EF4-FFF2-40B4-BE49-F238E27FC236}">
                <a16:creationId xmlns:a16="http://schemas.microsoft.com/office/drawing/2014/main" id="{E1D9522C-09FD-4617-AFF5-0DCEE726B227}"/>
              </a:ext>
            </a:extLst>
          </p:cNvPr>
          <p:cNvSpPr>
            <a:spLocks noGrp="1"/>
          </p:cNvSpPr>
          <p:nvPr/>
        </p:nvSpPr>
        <p:spPr>
          <a:xfrm>
            <a:off x="571500" y="5953125"/>
            <a:ext cx="110490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8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軸上：Dirichlet で w = 0。両端では値と法線フラックスを接続する。</a:t>
            </a:r>
          </a:p>
        </p:txBody>
      </p:sp>
      <p:pic>
        <p:nvPicPr>
          <p:cNvPr id="27" name="図 26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875383" y="1143000"/>
            <a:ext cx="2299359" cy="2647950"/>
          </a:xfrm>
          <a:prstGeom prst="rect">
            <a:avLst/>
          </a:prstGeom>
        </p:spPr>
      </p:pic>
      <p:sp>
        <p:nvSpPr>
          <p:cNvPr id="13" name="group">
            <a:extLst>
              <a:ext uri="{FF2B5EF4-FFF2-40B4-BE49-F238E27FC236}">
                <a16:creationId xmlns:a16="http://schemas.microsoft.com/office/drawing/2014/main" id="{41FB1F24-4F12-4DF2-8548-59CFE052ABDF}"/>
              </a:ext>
            </a:extLst>
          </p:cNvPr>
          <p:cNvSpPr>
            <a:spLocks noGrp="1"/>
          </p:cNvSpPr>
          <p:nvPr/>
        </p:nvSpPr>
        <p:spPr>
          <a:xfrm>
            <a:off x="8239125" y="4533900"/>
            <a:ext cx="3333750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群速度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eq_5_39">
                <a:extLst>
                  <a:ext uri="{FF2B5EF4-FFF2-40B4-BE49-F238E27FC236}">
                    <a16:creationId xmlns:a16="http://schemas.microsoft.com/office/drawing/2014/main" id="{4E49351E-A141-48FB-97D6-C9A72D7EE492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953375" y="5000625"/>
                <a:ext cx="3667125" cy="7239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𝑔</m:t>
                          </m:r>
                        </m:sub>
                      </m:sSub>
                      <m:r>
                        <a:rPr lang="en-US" sz="22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d</m:t>
                          </m:r>
                          <m: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𝜔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d</m:t>
                          </m:r>
                          <m:sSub>
                            <m:sSubPr>
                              <m:ctrlP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r>
                        <a:rPr lang="en-US" sz="22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𝑃𝐿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2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𝑐𝑒𝑙𝑙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/>
              </a:p>
            </p:txBody>
          </p:sp>
        </mc:Choice>
        <mc:Fallback>
          <p:sp>
            <p:nvSpPr>
              <p:cNvPr id="14" name="eq_5_39">
                <a:extLst>
                  <a:ext uri="{FF2B5EF4-FFF2-40B4-BE49-F238E27FC236}">
                    <a16:creationId xmlns:a16="http://schemas.microsoft.com/office/drawing/2014/main" id="{4E49351E-A141-48FB-97D6-C9A72D7EE49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3375" y="5000625"/>
                <a:ext cx="3667125" cy="7239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groupdef">
            <a:extLst>
              <a:ext uri="{FF2B5EF4-FFF2-40B4-BE49-F238E27FC236}">
                <a16:creationId xmlns:a16="http://schemas.microsoft.com/office/drawing/2014/main" id="{FA30B7A8-F81D-4791-855F-53198981FE14}"/>
              </a:ext>
            </a:extLst>
          </p:cNvPr>
          <p:cNvSpPr>
            <a:spLocks noGrp="1"/>
          </p:cNvSpPr>
          <p:nvPr/>
        </p:nvSpPr>
        <p:spPr>
          <a:xfrm>
            <a:off x="7848600" y="5791200"/>
            <a:ext cx="3857625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5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P：通過電力　Ucell：蓄積エネルギー</a:t>
            </a:r>
          </a:p>
        </p:txBody>
      </p:sp>
    </p:spTree>
    <p:extLst>
      <p:ext uri="{BB962C8B-B14F-4D97-AF65-F5344CB8AC3E}">
        <p14:creationId xmlns:p14="http://schemas.microsoft.com/office/powerpoint/2010/main" val="87973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62E0C87F-7693-4735-A2CD-3346ED5B298F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誘電体アシスト加速器の方程式と境界条件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246C25D8-3D17-496B-AE0C-7CB7508B4720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18456773-4A3F-4B5F-8172-98ADC4408D1B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06</a:t>
            </a:r>
          </a:p>
        </p:txBody>
      </p:sp>
      <p:sp>
        <p:nvSpPr>
          <p:cNvPr id="4" name="daa_intro">
            <a:extLst>
              <a:ext uri="{FF2B5EF4-FFF2-40B4-BE49-F238E27FC236}">
                <a16:creationId xmlns:a16="http://schemas.microsoft.com/office/drawing/2014/main" id="{91D99721-9E85-435C-A095-8DA713AACC0F}"/>
              </a:ext>
            </a:extLst>
          </p:cNvPr>
          <p:cNvSpPr>
            <a:spLocks noGrp="1"/>
          </p:cNvSpPr>
          <p:nvPr/>
        </p:nvSpPr>
        <p:spPr>
          <a:xfrm>
            <a:off x="571500" y="1123950"/>
            <a:ext cx="109537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u = rHφ。εr は真空で1，誘電体で9.64。非磁性・実数誘電率を使用。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eq_6_73">
                <a:extLst>
                  <a:ext uri="{FF2B5EF4-FFF2-40B4-BE49-F238E27FC236}">
                    <a16:creationId xmlns:a16="http://schemas.microsoft.com/office/drawing/2014/main" id="{1BA32087-5D67-4F4E-92D2-679C9109464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1743075"/>
                <a:ext cx="6762750" cy="9525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𝛻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·(</m:t>
                      </m:r>
                      <m:f>
                        <m:f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𝛻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𝑢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)−</m:t>
                      </m:r>
                      <m:f>
                        <m:f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num>
                        <m:den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𝑟</m:t>
                          </m:r>
                        </m:den>
                      </m:f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𝜆</m:t>
                              </m:r>
                            </m:e>
                            <m:sup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sz="2400">
                                      <a:solidFill>
                                        <a:srgbClr val="17232D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𝑢</m:t>
                      </m:r>
                      <m:r>
                        <a:rPr lang="en-US" sz="2400">
                          <a:solidFill>
                            <a:srgbClr val="17232D"/>
                          </a:solidFill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5" name="eq_6_73">
                <a:extLst>
                  <a:ext uri="{FF2B5EF4-FFF2-40B4-BE49-F238E27FC236}">
                    <a16:creationId xmlns:a16="http://schemas.microsoft.com/office/drawing/2014/main" id="{1BA32087-5D67-4F4E-92D2-679C910946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1743075"/>
                <a:ext cx="6762750" cy="952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nterface">
            <a:extLst>
              <a:ext uri="{FF2B5EF4-FFF2-40B4-BE49-F238E27FC236}">
                <a16:creationId xmlns:a16="http://schemas.microsoft.com/office/drawing/2014/main" id="{3D8A180C-698B-48E0-9A87-51AE04E65C36}"/>
              </a:ext>
            </a:extLst>
          </p:cNvPr>
          <p:cNvSpPr>
            <a:spLocks noGrp="1"/>
          </p:cNvSpPr>
          <p:nvPr/>
        </p:nvSpPr>
        <p:spPr>
          <a:xfrm>
            <a:off x="571500" y="2981325"/>
            <a:ext cx="66675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真空・誘電体界面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eq_6_77">
                <a:extLst>
                  <a:ext uri="{FF2B5EF4-FFF2-40B4-BE49-F238E27FC236}">
                    <a16:creationId xmlns:a16="http://schemas.microsoft.com/office/drawing/2014/main" id="{78AD2CFD-E0B7-47F3-8795-DE228F6C6A9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71500" y="3505200"/>
                <a:ext cx="6667500" cy="7905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lIns="0" tIns="0" rIns="0" bIns="0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,   </m:t>
                      </m:r>
                      <m:f>
                        <m:f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  <m:r>
                        <a:rPr lang="en-US" sz="2300">
                          <a:solidFill>
                            <a:srgbClr val="17232D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𝑟</m:t>
                              </m:r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300">
                                  <a:solidFill>
                                    <a:srgbClr val="17232D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300">
                              <a:solidFill>
                                <a:srgbClr val="17232D"/>
                              </a:solidFill>
                              <a:latin typeface="Cambria Math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en-US" sz="2300"/>
              </a:p>
            </p:txBody>
          </p:sp>
        </mc:Choice>
        <mc:Fallback>
          <p:sp>
            <p:nvSpPr>
              <p:cNvPr id="7" name="eq_6_77">
                <a:extLst>
                  <a:ext uri="{FF2B5EF4-FFF2-40B4-BE49-F238E27FC236}">
                    <a16:creationId xmlns:a16="http://schemas.microsoft.com/office/drawing/2014/main" id="{78AD2CFD-E0B7-47F3-8795-DE228F6C6A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" y="3505200"/>
                <a:ext cx="6667500" cy="7905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ditions">
            <a:extLst>
              <a:ext uri="{FF2B5EF4-FFF2-40B4-BE49-F238E27FC236}">
                <a16:creationId xmlns:a16="http://schemas.microsoft.com/office/drawing/2014/main" id="{1F8F184C-FBC2-4692-90F8-8DDE7C12AB73}"/>
              </a:ext>
            </a:extLst>
          </p:cNvPr>
          <p:cNvSpPr>
            <a:spLocks noGrp="1"/>
          </p:cNvSpPr>
          <p:nvPr/>
        </p:nvSpPr>
        <p:spPr>
          <a:xfrm>
            <a:off x="571500" y="4638675"/>
            <a:ext cx="6667500" cy="1476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金属壁：Zero Flux（∂u/∂n = 0）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対称軸：Dirichlet（u = 0）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共有界面に Zero Flux は設定しない。</a:t>
            </a:r>
          </a:p>
          <a:p>
            <a:pPr>
              <a:defRPr sz="21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有限長空洞全体を計算し，周期条件を用いない。</a:t>
            </a:r>
          </a:p>
        </p:txBody>
      </p:sp>
      <p:graphicFrame>
        <p:nvGraphicFramePr>
          <p:cNvPr id="19" name="表 18"/>
          <p:cNvGraphicFramePr/>
          <p:nvPr/>
        </p:nvGraphicFramePr>
        <p:xfrm>
          <a:off x="7667625" y="1781175"/>
          <a:ext cx="3905250" cy="2809878"/>
        </p:xfrm>
        <a:graphic>
          <a:graphicData uri="http://schemas.openxmlformats.org/drawingml/2006/table">
            <a:tbl>
              <a:tblPr/>
              <a:tblGrid>
                <a:gridCol w="1171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3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313"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係数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COMSOL 入力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r>
                        <a:rPr lang="ja-JP" sz="17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-1/eps_r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r>
                        <a:rPr lang="ja-JP" sz="17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β (r, z)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(-1/(r*eps_r), 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r>
                        <a:rPr lang="ja-JP" sz="17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e_a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(1/c_const)^2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r>
                        <a:rPr lang="ja-JP" sz="17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a, d_a, 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0, 0, 0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r>
                        <a:rPr lang="ja-JP" sz="170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α, 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70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(0, 0), (0, 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" name="図 1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11956" y="4857750"/>
            <a:ext cx="3168964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11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153044F4-F5CE-4A05-B18D-68236818D198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専用 GUI とスタンドアロン実行形式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18241B80-7413-4718-B5F0-848BE7311599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79E0720C-89D2-4511-837C-331F4670055F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07</a:t>
            </a:r>
          </a:p>
        </p:txBody>
      </p:sp>
      <p:sp>
        <p:nvSpPr>
          <p:cNvPr id="4" name="tw_label">
            <a:extLst>
              <a:ext uri="{FF2B5EF4-FFF2-40B4-BE49-F238E27FC236}">
                <a16:creationId xmlns:a16="http://schemas.microsoft.com/office/drawing/2014/main" id="{FB522286-1A99-4667-8027-937742C463D0}"/>
              </a:ext>
            </a:extLst>
          </p:cNvPr>
          <p:cNvSpPr>
            <a:spLocks noGrp="1"/>
          </p:cNvSpPr>
          <p:nvPr/>
        </p:nvSpPr>
        <p:spPr>
          <a:xfrm>
            <a:off x="571500" y="1114425"/>
            <a:ext cx="5334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TW-Acc</a:t>
            </a:r>
          </a:p>
        </p:txBody>
      </p:sp>
      <p:sp>
        <p:nvSpPr>
          <p:cNvPr id="5" name="daa_label">
            <a:extLst>
              <a:ext uri="{FF2B5EF4-FFF2-40B4-BE49-F238E27FC236}">
                <a16:creationId xmlns:a16="http://schemas.microsoft.com/office/drawing/2014/main" id="{B42537CB-BF0B-4A79-B5FE-998B22ECECE9}"/>
              </a:ext>
            </a:extLst>
          </p:cNvPr>
          <p:cNvSpPr>
            <a:spLocks noGrp="1"/>
          </p:cNvSpPr>
          <p:nvPr/>
        </p:nvSpPr>
        <p:spPr>
          <a:xfrm>
            <a:off x="6334125" y="1114425"/>
            <a:ext cx="5334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Dielectric Cavity Designer</a:t>
            </a: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2926" y="1571625"/>
            <a:ext cx="5023522" cy="4219575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78058" y="1571625"/>
            <a:ext cx="4998509" cy="4219575"/>
          </a:xfrm>
          <a:prstGeom prst="rect">
            <a:avLst/>
          </a:prstGeom>
        </p:spPr>
      </p:pic>
      <p:sp>
        <p:nvSpPr>
          <p:cNvPr id="8" name="workflow">
            <a:extLst>
              <a:ext uri="{FF2B5EF4-FFF2-40B4-BE49-F238E27FC236}">
                <a16:creationId xmlns:a16="http://schemas.microsoft.com/office/drawing/2014/main" id="{20889712-BFF4-4B18-A30C-21840B70B586}"/>
              </a:ext>
            </a:extLst>
          </p:cNvPr>
          <p:cNvSpPr>
            <a:spLocks noGrp="1"/>
          </p:cNvSpPr>
          <p:nvPr/>
        </p:nvSpPr>
        <p:spPr>
          <a:xfrm>
            <a:off x="571500" y="5848350"/>
            <a:ext cx="11001375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8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Application Builder で操作を統合し，Compiler で配布用に変換する。</a:t>
            </a:r>
          </a:p>
          <a:p>
            <a:pPr>
              <a:defRPr sz="18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8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利用者は COMSOL Runtime 上で実行でき，COMSOL の有償ライセンスを必要としない。</a:t>
            </a:r>
          </a:p>
        </p:txBody>
      </p:sp>
    </p:spTree>
    <p:extLst>
      <p:ext uri="{BB962C8B-B14F-4D97-AF65-F5344CB8AC3E}">
        <p14:creationId xmlns:p14="http://schemas.microsoft.com/office/powerpoint/2010/main" val="1281761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06B9DDA-6568-4D92-9997-F568AB98DF67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進行波セルの精度と計算時間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32979E10-58B6-4B07-A65F-49971A194BA6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B25F486F-5CB3-43AB-834E-FD56E7AA841A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08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30" y="1200150"/>
            <a:ext cx="5514914" cy="3695700"/>
          </a:xfrm>
          <a:prstGeom prst="rect">
            <a:avLst/>
          </a:prstGeom>
        </p:spPr>
      </p:pic>
      <p:graphicFrame>
        <p:nvGraphicFramePr>
          <p:cNvPr id="13" name="表 12"/>
          <p:cNvGraphicFramePr/>
          <p:nvPr/>
        </p:nvGraphicFramePr>
        <p:xfrm>
          <a:off x="6191250" y="1381125"/>
          <a:ext cx="5476875" cy="3333752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6719"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項目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SUPERFISH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CST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COMSOL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h [mm]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0.100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2.356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1.753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f [MHz]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2856.041780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2856.021392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2856.024333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相対差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6.11×10⁻⁶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1.03×10⁻⁶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2.63×10⁻⁹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Q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14032.0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14036.2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14031.7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R/Q [Ω]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160.928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160.952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160.928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vg/c₀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0.008631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0.008630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6719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時間 [s]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findings">
            <a:extLst>
              <a:ext uri="{FF2B5EF4-FFF2-40B4-BE49-F238E27FC236}">
                <a16:creationId xmlns:a16="http://schemas.microsoft.com/office/drawing/2014/main" id="{684943D9-2080-427B-ABCA-A9AA4F57D981}"/>
              </a:ext>
            </a:extLst>
          </p:cNvPr>
          <p:cNvSpPr>
            <a:spLocks noGrp="1"/>
          </p:cNvSpPr>
          <p:nvPr/>
        </p:nvSpPr>
        <p:spPr>
          <a:xfrm>
            <a:off x="571500" y="4953000"/>
            <a:ext cx="1100137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COMSOL の細分化による変化は約7 Hz。</a:t>
            </a:r>
          </a:p>
          <a:p>
            <a:pPr>
              <a:defRPr sz="23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Q の差は最大約0.032%，R/Q の差は約0.015%。</a:t>
            </a:r>
          </a:p>
        </p:txBody>
      </p:sp>
      <p:sp>
        <p:nvSpPr>
          <p:cNvPr id="7" name="reference">
            <a:extLst>
              <a:ext uri="{FF2B5EF4-FFF2-40B4-BE49-F238E27FC236}">
                <a16:creationId xmlns:a16="http://schemas.microsoft.com/office/drawing/2014/main" id="{18EF81C6-1FDE-4CB5-8628-6DF1050CF343}"/>
              </a:ext>
            </a:extLst>
          </p:cNvPr>
          <p:cNvSpPr>
            <a:spLocks noGrp="1"/>
          </p:cNvSpPr>
          <p:nvPr/>
        </p:nvSpPr>
        <p:spPr>
          <a:xfrm>
            <a:off x="571500" y="5705475"/>
            <a:ext cx="1104900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5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相対差 = |f − f_ref|/f_ref，f_ref = 2856.024325 MHz（COMSOL 細分化結果に基づく参照値）</a:t>
            </a:r>
          </a:p>
        </p:txBody>
      </p:sp>
      <p:sp>
        <p:nvSpPr>
          <p:cNvPr id="8" name="conditions">
            <a:extLst>
              <a:ext uri="{FF2B5EF4-FFF2-40B4-BE49-F238E27FC236}">
                <a16:creationId xmlns:a16="http://schemas.microsoft.com/office/drawing/2014/main" id="{D6772D3B-4D99-466B-9B94-0F4ABAFB9044}"/>
              </a:ext>
            </a:extLst>
          </p:cNvPr>
          <p:cNvSpPr>
            <a:spLocks noGrp="1"/>
          </p:cNvSpPr>
          <p:nvPr/>
        </p:nvSpPr>
        <p:spPr>
          <a:xfrm>
            <a:off x="571500" y="6010275"/>
            <a:ext cx="11049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4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位相120°/cell，β=1。基底次数 SF/CST/COMSOL = 1/3/4，形状近似次数 = 1/5/4。</a:t>
            </a:r>
          </a:p>
          <a:p>
            <a:pPr>
              <a:defRPr sz="14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4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SF は軸対称3セル，COMSOL は軸対称1周期，CST は3次元1周期。時間は同一精度での比較ではない。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822207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D55559B8-376A-4686-BD93-73FD5F01B341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誘電体モデルの精度と残る差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4AFEF7A0-2739-49DC-A53C-CF8FA53CFD15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E462D818-7A80-4E1F-A6CC-126CF7F3C541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09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30" y="1200150"/>
            <a:ext cx="5514914" cy="3695700"/>
          </a:xfrm>
          <a:prstGeom prst="rect">
            <a:avLst/>
          </a:prstGeom>
        </p:spPr>
      </p:pic>
      <p:graphicFrame>
        <p:nvGraphicFramePr>
          <p:cNvPr id="13" name="表 12"/>
          <p:cNvGraphicFramePr/>
          <p:nvPr/>
        </p:nvGraphicFramePr>
        <p:xfrm>
          <a:off x="6191250" y="1381125"/>
          <a:ext cx="5476875" cy="2952747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821"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項目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SUPERFISH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CST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COMSOL</a:t>
                      </a:r>
                    </a:p>
                  </a:txBody>
                  <a:tcPr>
                    <a:solidFill>
                      <a:srgbClr val="E8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h [mm]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0.040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1.674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0.208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f [MHz]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5724.815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5723.088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5724.087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相対差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1.29×10⁻⁴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1.73×10⁻⁴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1.9×10⁻⁶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Q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167039.0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176076.0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176159.4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R/Q [Ω]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409.270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447.878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447.394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821"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時間 [s]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0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2072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sz="1620" b="1">
                          <a:solidFill>
                            <a:srgbClr val="17232D"/>
                          </a:solidFill>
                          <a:latin typeface="Yu Gothic"/>
                          <a:ea typeface="Yu Gothic"/>
                          <a:cs typeface="Yu Gothic"/>
                        </a:rPr>
                        <a:t>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fitting">
            <a:extLst>
              <a:ext uri="{FF2B5EF4-FFF2-40B4-BE49-F238E27FC236}">
                <a16:creationId xmlns:a16="http://schemas.microsoft.com/office/drawing/2014/main" id="{E3B389B3-C4A8-46D9-B33F-31DDA7CF3DC0}"/>
              </a:ext>
            </a:extLst>
          </p:cNvPr>
          <p:cNvSpPr>
            <a:spLocks noGrp="1"/>
          </p:cNvSpPr>
          <p:nvPr/>
        </p:nvSpPr>
        <p:spPr>
          <a:xfrm>
            <a:off x="6191250" y="4467225"/>
            <a:ext cx="53816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6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外挿近似：f(h) = f₀ + a₀ hᵖ，重み h⁻¹</a:t>
            </a:r>
          </a:p>
          <a:p>
            <a:pPr>
              <a:defRPr sz="16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6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COMSOL の外挿値：5724.076002 MHz</a:t>
            </a:r>
          </a:p>
          <a:p>
            <a:pPr>
              <a:defRPr sz="16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6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表の相対差はこの外挿値を参照する。</a:t>
            </a:r>
          </a:p>
        </p:txBody>
      </p:sp>
      <p:sp>
        <p:nvSpPr>
          <p:cNvPr id="7" name="findings">
            <a:extLst>
              <a:ext uri="{FF2B5EF4-FFF2-40B4-BE49-F238E27FC236}">
                <a16:creationId xmlns:a16="http://schemas.microsoft.com/office/drawing/2014/main" id="{70B38573-1FF1-4AE5-B638-82A3C6FCDA4D}"/>
              </a:ext>
            </a:extLst>
          </p:cNvPr>
          <p:cNvSpPr>
            <a:spLocks noGrp="1"/>
          </p:cNvSpPr>
          <p:nvPr/>
        </p:nvSpPr>
        <p:spPr>
          <a:xfrm>
            <a:off x="571500" y="5381625"/>
            <a:ext cx="110490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外挿周波数に CST 約99 kHz，SUPERFISH 約746 kHz の差が残る。</a:t>
            </a:r>
          </a:p>
          <a:p>
            <a:pPr>
              <a:defRPr sz="21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1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界面・形状・境界条件と外挿範囲を検証し，R/Q の評価条件も揃える。</a:t>
            </a:r>
          </a:p>
        </p:txBody>
      </p:sp>
      <p:sp>
        <p:nvSpPr>
          <p:cNvPr id="8" name="caution">
            <a:extLst>
              <a:ext uri="{FF2B5EF4-FFF2-40B4-BE49-F238E27FC236}">
                <a16:creationId xmlns:a16="http://schemas.microsoft.com/office/drawing/2014/main" id="{E77E52A5-2D56-41BE-837B-88EC9E0EFF34}"/>
              </a:ext>
            </a:extLst>
          </p:cNvPr>
          <p:cNvSpPr>
            <a:spLocks noGrp="1"/>
          </p:cNvSpPr>
          <p:nvPr/>
        </p:nvSpPr>
        <p:spPr>
          <a:xfrm>
            <a:off x="571500" y="6172200"/>
            <a:ext cx="110490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5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共通周波数への収束とは結論しない。Q は金属壁損失のみ。計算時間は同一精度の速度比較ではない。</a:t>
            </a:r>
          </a:p>
        </p:txBody>
      </p:sp>
    </p:spTree>
    <p:extLst>
      <p:ext uri="{BB962C8B-B14F-4D97-AF65-F5344CB8AC3E}">
        <p14:creationId xmlns:p14="http://schemas.microsoft.com/office/powerpoint/2010/main" val="1627609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FA2F5A1D-2894-4226-BBCA-0621583B4FB0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COMSOL によるシングルフィジックスの実現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E49ECC15-DC48-4C32-84D0-D554E027E298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570DB136-CEEC-4DCB-A79B-2F3B36788DE6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10</a:t>
            </a:r>
          </a:p>
        </p:txBody>
      </p:sp>
      <p:sp>
        <p:nvSpPr>
          <p:cNvPr id="4" name="message">
            <a:extLst>
              <a:ext uri="{FF2B5EF4-FFF2-40B4-BE49-F238E27FC236}">
                <a16:creationId xmlns:a16="http://schemas.microsoft.com/office/drawing/2014/main" id="{F8CBB2B7-E9BE-431F-82B2-92ABCE5E01A8}"/>
              </a:ext>
            </a:extLst>
          </p:cNvPr>
          <p:cNvSpPr>
            <a:spLocks noGrp="1"/>
          </p:cNvSpPr>
          <p:nvPr/>
        </p:nvSpPr>
        <p:spPr>
          <a:xfrm>
            <a:off x="571500" y="1190625"/>
            <a:ext cx="1104900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8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支配方程式を作り，専用アプリケーションまで作成できる</a:t>
            </a:r>
          </a:p>
        </p:txBody>
      </p:sp>
      <p:sp>
        <p:nvSpPr>
          <p:cNvPr id="5" name="benefit">
            <a:extLst>
              <a:ext uri="{FF2B5EF4-FFF2-40B4-BE49-F238E27FC236}">
                <a16:creationId xmlns:a16="http://schemas.microsoft.com/office/drawing/2014/main" id="{FAEB2F88-CC74-47A1-B50F-474096681978}"/>
              </a:ext>
            </a:extLst>
          </p:cNvPr>
          <p:cNvSpPr>
            <a:spLocks noGrp="1"/>
          </p:cNvSpPr>
          <p:nvPr/>
        </p:nvSpPr>
        <p:spPr>
          <a:xfrm>
            <a:off x="571500" y="2295525"/>
            <a:ext cx="1104900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係数形式 PDE で独自の式を扱い，有限要素法の計算機能を利用する。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Application Builder と Compiler により，GUI と配布用の実行形式を同じ環境で作る。</a:t>
            </a:r>
          </a:p>
        </p:txBody>
      </p:sp>
      <p:sp>
        <p:nvSpPr>
          <p:cNvPr id="6" name="role1">
            <a:extLst>
              <a:ext uri="{FF2B5EF4-FFF2-40B4-BE49-F238E27FC236}">
                <a16:creationId xmlns:a16="http://schemas.microsoft.com/office/drawing/2014/main" id="{1E392D9B-6EE0-4139-B9A9-C5A8200D55B5}"/>
              </a:ext>
            </a:extLst>
          </p:cNvPr>
          <p:cNvSpPr>
            <a:spLocks noGrp="1"/>
          </p:cNvSpPr>
          <p:nvPr/>
        </p:nvSpPr>
        <p:spPr>
          <a:xfrm>
            <a:off x="571500" y="3648075"/>
            <a:ext cx="53816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利用者の操作を限定できる</a:t>
            </a:r>
          </a:p>
        </p:txBody>
      </p:sp>
      <p:sp>
        <p:nvSpPr>
          <p:cNvPr id="7" name="role1body">
            <a:extLst>
              <a:ext uri="{FF2B5EF4-FFF2-40B4-BE49-F238E27FC236}">
                <a16:creationId xmlns:a16="http://schemas.microsoft.com/office/drawing/2014/main" id="{3C7D62BA-7A57-4A85-96A0-AB9DB66C4703}"/>
              </a:ext>
            </a:extLst>
          </p:cNvPr>
          <p:cNvSpPr>
            <a:spLocks noGrp="1"/>
          </p:cNvSpPr>
          <p:nvPr/>
        </p:nvSpPr>
        <p:spPr>
          <a:xfrm>
            <a:off x="571500" y="4267200"/>
            <a:ext cx="5381625" cy="1381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形状・材料・メッシュを入力し，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設計に必要な結果を確認する。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方程式と境界条件は開発側で管理する。</a:t>
            </a:r>
          </a:p>
        </p:txBody>
      </p:sp>
      <p:sp>
        <p:nvSpPr>
          <p:cNvPr id="8" name="role2">
            <a:extLst>
              <a:ext uri="{FF2B5EF4-FFF2-40B4-BE49-F238E27FC236}">
                <a16:creationId xmlns:a16="http://schemas.microsoft.com/office/drawing/2014/main" id="{3AB604B7-6916-4859-BEEF-3309DF5EE892}"/>
              </a:ext>
            </a:extLst>
          </p:cNvPr>
          <p:cNvSpPr>
            <a:spLocks noGrp="1"/>
          </p:cNvSpPr>
          <p:nvPr/>
        </p:nvSpPr>
        <p:spPr>
          <a:xfrm>
            <a:off x="6429375" y="3648075"/>
            <a:ext cx="5191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4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4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検証と教育にも活用できる</a:t>
            </a:r>
          </a:p>
        </p:txBody>
      </p:sp>
      <p:sp>
        <p:nvSpPr>
          <p:cNvPr id="9" name="role2body">
            <a:extLst>
              <a:ext uri="{FF2B5EF4-FFF2-40B4-BE49-F238E27FC236}">
                <a16:creationId xmlns:a16="http://schemas.microsoft.com/office/drawing/2014/main" id="{21344035-E102-4325-A57E-CDA70EB1B318}"/>
              </a:ext>
            </a:extLst>
          </p:cNvPr>
          <p:cNvSpPr>
            <a:spLocks noGrp="1"/>
          </p:cNvSpPr>
          <p:nvPr/>
        </p:nvSpPr>
        <p:spPr>
          <a:xfrm>
            <a:off x="6429375" y="4267200"/>
            <a:ext cx="5191125" cy="1657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式の導出から数値計算・GUI化を学べる。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AI は Java メソッドの実装を支援した。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物理・単位・後処理の妥当性は開発者が検証する。</a:t>
            </a:r>
          </a:p>
        </p:txBody>
      </p:sp>
      <p:sp>
        <p:nvSpPr>
          <p:cNvPr id="10" name="pc">
            <a:extLst>
              <a:ext uri="{FF2B5EF4-FFF2-40B4-BE49-F238E27FC236}">
                <a16:creationId xmlns:a16="http://schemas.microsoft.com/office/drawing/2014/main" id="{F77E51AB-2AEE-4FAC-B97F-F55C7A556D41}"/>
              </a:ext>
            </a:extLst>
          </p:cNvPr>
          <p:cNvSpPr>
            <a:spLocks noGrp="1"/>
          </p:cNvSpPr>
          <p:nvPr/>
        </p:nvSpPr>
        <p:spPr>
          <a:xfrm>
            <a:off x="571500" y="6067425"/>
            <a:ext cx="110490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5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155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計算環境：Xeon Platinum 8249C（2.10 GHz）×2，メモリ384 GB，Windows 11 Pro for Workstations</a:t>
            </a:r>
          </a:p>
        </p:txBody>
      </p:sp>
    </p:spTree>
    <p:extLst>
      <p:ext uri="{BB962C8B-B14F-4D97-AF65-F5344CB8AC3E}">
        <p14:creationId xmlns:p14="http://schemas.microsoft.com/office/powerpoint/2010/main" val="362833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FCCE55A4-93BE-47FB-909D-0883E1225834}"/>
              </a:ext>
            </a:extLst>
          </p:cNvPr>
          <p:cNvSpPr>
            <a:spLocks noGrp="1"/>
          </p:cNvSpPr>
          <p:nvPr/>
        </p:nvSpPr>
        <p:spPr>
          <a:xfrm>
            <a:off x="523875" y="304800"/>
            <a:ext cx="1114425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2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32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結論と販売に向けた計画</a:t>
            </a:r>
          </a:p>
        </p:txBody>
      </p:sp>
      <p:sp>
        <p:nvSpPr>
          <p:cNvPr id="2" name="conference">
            <a:extLst>
              <a:ext uri="{FF2B5EF4-FFF2-40B4-BE49-F238E27FC236}">
                <a16:creationId xmlns:a16="http://schemas.microsoft.com/office/drawing/2014/main" id="{FE5A3A80-A6CA-4B9A-B03E-B265EB77CD60}"/>
              </a:ext>
            </a:extLst>
          </p:cNvPr>
          <p:cNvSpPr>
            <a:spLocks noGrp="1"/>
          </p:cNvSpPr>
          <p:nvPr/>
        </p:nvSpPr>
        <p:spPr>
          <a:xfrm>
            <a:off x="523875" y="65151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1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1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COMSOL Conference 2026 Tokyo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E993453C-B0BF-48FF-8E95-55022219FD9A}"/>
              </a:ext>
            </a:extLst>
          </p:cNvPr>
          <p:cNvSpPr>
            <a:spLocks noGrp="1"/>
          </p:cNvSpPr>
          <p:nvPr/>
        </p:nvSpPr>
        <p:spPr>
          <a:xfrm>
            <a:off x="11334750" y="6477000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65747D"/>
                </a:solidFill>
                <a:latin typeface="Yu Gothic"/>
                <a:ea typeface="Yu Gothic"/>
                <a:cs typeface="Yu Gothic"/>
              </a:defRPr>
            </a:pPr>
            <a:r>
              <a:rPr lang="ja-JP" sz="1200" b="0">
                <a:solidFill>
                  <a:srgbClr val="65747D"/>
                </a:solidFill>
                <a:latin typeface="Yu Gothic"/>
                <a:ea typeface="Yu Gothic"/>
                <a:cs typeface="Yu Gothic"/>
              </a:rPr>
              <a:t>11</a:t>
            </a:r>
          </a:p>
        </p:txBody>
      </p:sp>
      <p:sp>
        <p:nvSpPr>
          <p:cNvPr id="4" name="conclusion">
            <a:extLst>
              <a:ext uri="{FF2B5EF4-FFF2-40B4-BE49-F238E27FC236}">
                <a16:creationId xmlns:a16="http://schemas.microsoft.com/office/drawing/2014/main" id="{C8B20AA2-8B60-4A6C-8628-E4D8B1020E85}"/>
              </a:ext>
            </a:extLst>
          </p:cNvPr>
          <p:cNvSpPr>
            <a:spLocks noGrp="1"/>
          </p:cNvSpPr>
          <p:nvPr/>
        </p:nvSpPr>
        <p:spPr>
          <a:xfrm>
            <a:off x="571500" y="1247775"/>
            <a:ext cx="54292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5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検証で得られた知見</a:t>
            </a:r>
          </a:p>
        </p:txBody>
      </p:sp>
      <p:sp>
        <p:nvSpPr>
          <p:cNvPr id="5" name="conclusion_body">
            <a:extLst>
              <a:ext uri="{FF2B5EF4-FFF2-40B4-BE49-F238E27FC236}">
                <a16:creationId xmlns:a16="http://schemas.microsoft.com/office/drawing/2014/main" id="{CC4EB0D6-A761-46C9-841F-8C1DE0F71AE3}"/>
              </a:ext>
            </a:extLst>
          </p:cNvPr>
          <p:cNvSpPr>
            <a:spLocks noGrp="1"/>
          </p:cNvSpPr>
          <p:nvPr/>
        </p:nvSpPr>
        <p:spPr>
          <a:xfrm>
            <a:off x="571500" y="1943100"/>
            <a:ext cx="5381625" cy="236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2種類の電磁場解析アプリを開発した。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進行波セルは RF 特性が良好に一致し，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代表計算時間は3秒だった。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誘電体モデルは65秒で計算できたが，</a:t>
            </a:r>
          </a:p>
          <a:p>
            <a:pPr>
              <a:defRPr sz="23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3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外挿周波数の差が今後の検証課題である。</a:t>
            </a:r>
          </a:p>
        </p:txBody>
      </p:sp>
      <p:sp>
        <p:nvSpPr>
          <p:cNvPr id="6" name="sales">
            <a:extLst>
              <a:ext uri="{FF2B5EF4-FFF2-40B4-BE49-F238E27FC236}">
                <a16:creationId xmlns:a16="http://schemas.microsoft.com/office/drawing/2014/main" id="{9BD149F1-BB6C-4331-82BD-7975CFB934BA}"/>
              </a:ext>
            </a:extLst>
          </p:cNvPr>
          <p:cNvSpPr>
            <a:spLocks noGrp="1"/>
          </p:cNvSpPr>
          <p:nvPr/>
        </p:nvSpPr>
        <p:spPr>
          <a:xfrm>
            <a:off x="6429375" y="1247775"/>
            <a:ext cx="51911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00" b="1">
                <a:solidFill>
                  <a:srgbClr val="17679A"/>
                </a:solidFill>
                <a:latin typeface="Yu Gothic"/>
                <a:ea typeface="Yu Gothic"/>
                <a:cs typeface="Yu Gothic"/>
              </a:defRPr>
            </a:pPr>
            <a:r>
              <a:rPr lang="ja-JP" sz="2500" b="1">
                <a:solidFill>
                  <a:srgbClr val="17679A"/>
                </a:solidFill>
                <a:latin typeface="Yu Gothic"/>
                <a:ea typeface="Yu Gothic"/>
                <a:cs typeface="Yu Gothic"/>
              </a:rPr>
              <a:t>今後，販売を進める</a:t>
            </a:r>
          </a:p>
        </p:txBody>
      </p:sp>
      <p:sp>
        <p:nvSpPr>
          <p:cNvPr id="7" name="sales_body">
            <a:extLst>
              <a:ext uri="{FF2B5EF4-FFF2-40B4-BE49-F238E27FC236}">
                <a16:creationId xmlns:a16="http://schemas.microsoft.com/office/drawing/2014/main" id="{304F2745-6A5C-4F66-8BAD-66A165829479}"/>
              </a:ext>
            </a:extLst>
          </p:cNvPr>
          <p:cNvSpPr>
            <a:spLocks noGrp="1"/>
          </p:cNvSpPr>
          <p:nvPr/>
        </p:nvSpPr>
        <p:spPr>
          <a:xfrm>
            <a:off x="6429375" y="1943100"/>
            <a:ext cx="5191125" cy="3429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加速管の反復設計向けに，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操作性と検証を整えて販売を進める。</a:t>
            </a:r>
          </a:p>
          <a:p>
            <a:endParaRPr lang="ja-JP" sz="2200" b="0">
              <a:solidFill>
                <a:srgbClr val="17232D"/>
              </a:solidFill>
              <a:latin typeface="Yu Gothic"/>
              <a:ea typeface="Yu Gothic"/>
              <a:cs typeface="Yu Gothic"/>
            </a:endParaRP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入力値検査とモード確認を改善する。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スイープ計算と最適化を追加する。</a:t>
            </a:r>
          </a:p>
          <a:p>
            <a:pPr>
              <a:defRPr sz="2200" b="0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200" b="0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誘電体界面・損失・R/Q を検証する。</a:t>
            </a:r>
          </a:p>
        </p:txBody>
      </p:sp>
      <p:sp>
        <p:nvSpPr>
          <p:cNvPr id="8" name="closing">
            <a:extLst>
              <a:ext uri="{FF2B5EF4-FFF2-40B4-BE49-F238E27FC236}">
                <a16:creationId xmlns:a16="http://schemas.microsoft.com/office/drawing/2014/main" id="{60B8B717-E5E8-4413-B5F8-25F6B7707DC9}"/>
              </a:ext>
            </a:extLst>
          </p:cNvPr>
          <p:cNvSpPr>
            <a:spLocks noGrp="1"/>
          </p:cNvSpPr>
          <p:nvPr/>
        </p:nvSpPr>
        <p:spPr>
          <a:xfrm>
            <a:off x="571500" y="5467350"/>
            <a:ext cx="11001375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500" b="1">
                <a:solidFill>
                  <a:srgbClr val="17232D"/>
                </a:solidFill>
                <a:latin typeface="Yu Gothic"/>
                <a:ea typeface="Yu Gothic"/>
                <a:cs typeface="Yu Gothic"/>
              </a:defRPr>
            </a:pPr>
            <a:r>
              <a:rPr lang="ja-JP" sz="2500" b="1">
                <a:solidFill>
                  <a:srgbClr val="17232D"/>
                </a:solidFill>
                <a:latin typeface="Yu Gothic"/>
                <a:ea typeface="Yu Gothic"/>
                <a:cs typeface="Yu Gothic"/>
              </a:rPr>
              <a:t>COMSOL は，支配方程式の実装から専用アプリの作成・配布まで扱える。</a:t>
            </a:r>
          </a:p>
        </p:txBody>
      </p:sp>
    </p:spTree>
    <p:extLst>
      <p:ext uri="{BB962C8B-B14F-4D97-AF65-F5344CB8AC3E}">
        <p14:creationId xmlns:p14="http://schemas.microsoft.com/office/powerpoint/2010/main" val="11663869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2276</Words>
  <Application>Microsoft Office PowerPoint</Application>
  <DocSecurity>0</DocSecurity>
  <PresentationFormat>ワイド画面</PresentationFormat>
  <Paragraphs>234</Paragraphs>
  <Slides>11</Slides>
  <Notes>11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5" baseType="lpstr">
      <vt:lpstr>Yu Gothic</vt:lpstr>
      <vt:lpstr>Calibri</vt:lpstr>
      <vt:lpstr>Cambria Math</vt:lpstr>
      <vt:lpstr>ChatGPT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Yamamoto Masashi</cp:lastModifiedBy>
  <cp:revision>1</cp:revision>
  <dcterms:created xsi:type="dcterms:W3CDTF">2026-09-06T17:18:25Z</dcterms:created>
  <dcterms:modified xsi:type="dcterms:W3CDTF">2026-09-06T17:20:41Z</dcterms:modified>
</cp:coreProperties>
</file>