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Default Extension="png" ContentType="image/png"/>
  <Override PartName="/ppt/notesMasters/theme/theme3.xml" ContentType="application/vnd.openxmlformats-officedocument.theme+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3"/>
  </p:notesMasterIdLst>
  <p:sldIdLst>
    <p:sldId id="285" r:id="rId2"/>
  </p:sldIdLst>
  <p:sldSz cx="32918400" cy="438912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5"/>
          </p14:sldIdLst>
        </p14:section>
        <p14:section name="Guidelines &amp; Examples" id="{31D5EE60-8FE9-4475-976F-B13E2EBE6E3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207" autoAdjust="0"/>
    <p:restoredTop sz="96340" autoAdjust="0"/>
  </p:normalViewPr>
  <p:slideViewPr>
    <p:cSldViewPr snapToGrid="0">
      <p:cViewPr varScale="1">
        <p:scale>
          <a:sx n="39" d="100"/>
          <a:sy n="39" d="100"/>
        </p:scale>
        <p:origin x="3522" y="216"/>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a38857ac5aa453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4a83ea47cf64687" /><Relationship Type="http://schemas.openxmlformats.org/officeDocument/2006/relationships/notesMaster" Target="/ppt/notesMasters/notesMaster1.xml" Id="R21d5d4fb0d0a4b3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出典：Paper/加速器電磁場解析アプリケーション_final.docx（最終論文、表1〜4）。COMSOL 基底関数次数4はユーザー確認済み。画像：Paper/results/TW_cell/frequency/resonance_frequency_vs_mesh_size.png、Paper/results/DAA/COMSOL/Hphi_3D.png、Paper/results/TW_cell/UI_TW-Acc.png、Paper/results/DAA/UI_Dielectric_Cavity_Designer.png、Paper/results/DAA/frequency/resonance_frequency_vs_mesh_size.png。表の周波数と時間は最終論文の代表メッシュ値。誘電体の外挿周波数差は同論文第5.3節。原図には重み付きべき乗外挿の曲線を含む。文献URL：http://www.yamamo10.jp/yamamoto/study/fem/TM0n_resonator/index.html ; http://www.yamamo10.jp/yamamoto/study/accelerator/COMSOL/TW_structure_TM/index.html ; https://doi.org/10.1103/PhysRevAccelBeams.20.091302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9/7/2026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9/7/2026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9/7/2026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ポスタータイトル </a:t>
            </a:r>
            <a:r>
              <a:rPr lang="en-US" altLang="ja-JP" noProof="0" dirty="0"/>
              <a:t>(</a:t>
            </a:r>
            <a:r>
              <a:rPr lang="ja-JP" altLang="en-US" noProof="0" dirty="0"/>
              <a:t>可能な限り短く簡潔にしてください</a:t>
            </a:r>
            <a:r>
              <a:rPr lang="en-US" altLang="ja-JP" noProof="0" dirty="0"/>
              <a:t>, </a:t>
            </a:r>
            <a:r>
              <a:rPr lang="ja-JP" altLang="en-US" noProof="0" dirty="0"/>
              <a:t>フォントサイズ </a:t>
            </a:r>
            <a:r>
              <a:rPr lang="en-US" altLang="ja-JP" noProof="0" dirty="0"/>
              <a:t>90–120 </a:t>
            </a:r>
            <a:r>
              <a:rPr lang="en-US" altLang="ja-JP" noProof="0" dirty="0" err="1"/>
              <a:t>pt</a:t>
            </a:r>
            <a:r>
              <a:rPr lang="en-US" altLang="ja-JP" noProof="0" dirty="0"/>
              <a:t>)</a:t>
            </a:r>
            <a:endParaRPr lang="en-US" noProof="0" dirty="0"/>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marR="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sz="4081">
                <a:solidFill>
                  <a:schemeClr val="bg1">
                    <a:lumMod val="50000"/>
                  </a:schemeClr>
                </a:solidFill>
                <a:latin typeface="MS PGothic" panose="020B0600070205080204" pitchFamily="34" charset="-128"/>
                <a:ea typeface="MS PGothic" panose="020B0600070205080204" pitchFamily="34" charset="-128"/>
                <a:cs typeface="Calibri" panose="020F0502020204030204" pitchFamily="34" charset="0"/>
              </a:defRPr>
            </a:lvl1pPr>
          </a:lstStyle>
          <a:p>
            <a:pPr marL="0" marR="0" lvl="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a:pPr>
            <a:r>
              <a:rPr lang="ja-JP" altLang="en-US" noProof="0" dirty="0"/>
              <a:t>所属情報 </a:t>
            </a:r>
            <a:r>
              <a:rPr lang="en-US" altLang="ja-JP" noProof="0" dirty="0"/>
              <a:t>(</a:t>
            </a:r>
            <a:r>
              <a:rPr lang="ja-JP" altLang="en-US" noProof="0" dirty="0"/>
              <a:t>フォントサイズ </a:t>
            </a:r>
            <a:r>
              <a:rPr lang="en-US" altLang="ja-JP" noProof="0" dirty="0"/>
              <a:t>30-40 </a:t>
            </a:r>
            <a:r>
              <a:rPr lang="en-US" altLang="ja-JP" noProof="0" dirty="0" err="1"/>
              <a:t>pt</a:t>
            </a:r>
            <a:r>
              <a:rPr lang="en-US" altLang="ja-JP" noProof="0" dirty="0"/>
              <a:t>)</a:t>
            </a:r>
          </a:p>
          <a:p>
            <a:pPr lvl="0"/>
            <a:endParaRPr lang="en-US" noProof="0" dirty="0"/>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シミュレーション結果</a:t>
            </a:r>
            <a:br>
              <a:rPr lang="en-US" altLang="ja-JP" noProof="0" dirty="0"/>
            </a:br>
            <a:r>
              <a:rPr lang="en-US" altLang="ja-JP" noProof="0" dirty="0"/>
              <a:t>(COMSOL </a:t>
            </a:r>
            <a:r>
              <a:rPr lang="ja-JP" altLang="en-US" noProof="0" dirty="0"/>
              <a:t>の機能</a:t>
            </a:r>
            <a:br>
              <a:rPr lang="en-US" altLang="ja-JP" noProof="0" dirty="0"/>
            </a:br>
            <a:r>
              <a:rPr lang="ja-JP" altLang="en-US" noProof="0" dirty="0"/>
              <a:t>画像スナップショットを使用して</a:t>
            </a:r>
            <a:br>
              <a:rPr lang="en-US" altLang="ja-JP" noProof="0" dirty="0"/>
            </a:br>
            <a:r>
              <a:rPr lang="ja-JP" altLang="en-US" noProof="0" dirty="0"/>
              <a:t>画像を書き出すこと</a:t>
            </a:r>
            <a:r>
              <a:rPr lang="en-US" altLang="ja-JP" noProof="0" dirty="0"/>
              <a:t>)</a:t>
            </a:r>
            <a:br>
              <a:rPr lang="en-US" altLang="ja-JP" noProof="0" dirty="0"/>
            </a:br>
            <a:br>
              <a:rPr lang="en-US" altLang="ja-JP" noProof="0" dirty="0"/>
            </a:br>
            <a:r>
              <a:rPr lang="ja-JP" altLang="en-US" noProof="0" dirty="0"/>
              <a:t>形式： </a:t>
            </a:r>
            <a:r>
              <a:rPr lang="en-US" altLang="ja-JP" noProof="0" dirty="0"/>
              <a:t>PNG</a:t>
            </a:r>
            <a:br>
              <a:rPr lang="en-US" altLang="ja-JP" noProof="0" dirty="0"/>
            </a:br>
            <a:r>
              <a:rPr lang="ja-JP" altLang="en-US" noProof="0" dirty="0"/>
              <a:t>背景： 透明</a:t>
            </a:r>
            <a:endParaRPr lang="en-US" noProof="0" dirty="0"/>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4564565"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The Proceedings of the COMSOL Conference 2026 Tokyo </a:t>
            </a:r>
            <a:r>
              <a:rPr lang="ja-JP" altLang="en-US" sz="4101" noProof="0" dirty="0">
                <a:solidFill>
                  <a:schemeClr val="tx1">
                    <a:lumMod val="50000"/>
                    <a:lumOff val="50000"/>
                  </a:schemeClr>
                </a:solidFill>
                <a:latin typeface="Calibri" panose="020F0502020204030204" pitchFamily="34" charset="0"/>
                <a:cs typeface="Calibri" panose="020F0502020204030204" pitchFamily="34" charset="0"/>
              </a:rPr>
              <a:t>より抜粋</a:t>
            </a:r>
            <a:endParaRPr lang="en-US" sz="4101" noProof="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検証内容や解析方法について記載してください</a:t>
            </a:r>
            <a:r>
              <a:rPr lang="en-US" altLang="ja-JP" noProof="0" dirty="0"/>
              <a:t>.</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MS PGothic" panose="020B0600070205080204" pitchFamily="34" charset="-128"/>
                <a:ea typeface="MS PGothic" panose="020B0600070205080204" pitchFamily="34" charset="-128"/>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参考文献を追加してください</a:t>
            </a:r>
            <a:r>
              <a:rPr lang="en-US" altLang="ja-JP" noProof="0" dirty="0"/>
              <a:t>.</a:t>
            </a:r>
            <a:endParaRPr lang="en-US" noProof="0" dirty="0"/>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923330"/>
          </a:xfrm>
          <a:prstGeom prst="rect">
            <a:avLst/>
          </a:prstGeom>
          <a:noFill/>
        </p:spPr>
        <p:txBody>
          <a:bodyPr wrap="square" rtlCol="0" anchor="ctr">
            <a:spAutoFit/>
          </a:bodyPr>
          <a:lstStyle/>
          <a:p>
            <a:pPr lvl="0"/>
            <a:r>
              <a:rPr lang="ja-JP" altLang="en-US" sz="5400" noProof="0" dirty="0">
                <a:latin typeface="MS PGothic" panose="020B0600070205080204" pitchFamily="34" charset="-128"/>
                <a:ea typeface="MS PGothic" panose="020B0600070205080204" pitchFamily="34" charset="-128"/>
              </a:rPr>
              <a:t>参考文献</a:t>
            </a: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簡単な説明文</a:t>
            </a:r>
            <a:r>
              <a:rPr lang="ja-JP" altLang="en-US" dirty="0"/>
              <a:t> </a:t>
            </a:r>
            <a:r>
              <a:rPr lang="ja-JP" altLang="en-US" noProof="0" dirty="0"/>
              <a:t>（</a:t>
            </a:r>
            <a:r>
              <a:rPr lang="en-US" altLang="ja-JP" noProof="0" dirty="0"/>
              <a:t>1-2</a:t>
            </a:r>
            <a:r>
              <a:rPr lang="ja-JP" altLang="en-US" noProof="0" dirty="0"/>
              <a:t>文</a:t>
            </a:r>
            <a:r>
              <a:rPr lang="en-US" altLang="ja-JP" noProof="0" dirty="0"/>
              <a:t>, </a:t>
            </a:r>
            <a:r>
              <a:rPr lang="ja-JP" altLang="en-US" noProof="0" dirty="0"/>
              <a:t>フォントサイズ </a:t>
            </a:r>
            <a:r>
              <a:rPr lang="en-US" altLang="ja-JP" noProof="0" dirty="0"/>
              <a:t>50–60 </a:t>
            </a:r>
            <a:r>
              <a:rPr lang="en-US" altLang="ja-JP" noProof="0" dirty="0" err="1"/>
              <a:t>pt</a:t>
            </a:r>
            <a:r>
              <a:rPr lang="en-US" altLang="ja-JP" noProof="0" dirty="0"/>
              <a:t>)</a:t>
            </a:r>
            <a:endParaRPr lang="ja-JP" altLang="en-US" noProof="0" dirty="0"/>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lgn="l">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論文の概要</a:t>
            </a:r>
            <a:r>
              <a:rPr lang="en-US" altLang="ja-JP" noProof="0" dirty="0"/>
              <a:t>, </a:t>
            </a:r>
            <a:r>
              <a:rPr lang="ja-JP" altLang="en-US" noProof="0" dirty="0"/>
              <a:t>背景</a:t>
            </a:r>
            <a:r>
              <a:rPr lang="en-US" altLang="ja-JP" noProof="0" dirty="0"/>
              <a:t>, </a:t>
            </a:r>
            <a:r>
              <a:rPr lang="ja-JP" altLang="en-US" noProof="0" dirty="0"/>
              <a:t>目的などを記載してください</a:t>
            </a:r>
            <a:r>
              <a:rPr lang="en-US" altLang="ja-JP" noProof="0" dirty="0"/>
              <a:t>.</a:t>
            </a:r>
            <a:br>
              <a:rPr lang="en-US" altLang="ja-JP" noProof="0" dirty="0"/>
            </a:br>
            <a:r>
              <a:rPr lang="ja-JP" altLang="en-US" noProof="0" dirty="0"/>
              <a:t>画像は含めないでください</a:t>
            </a:r>
            <a:r>
              <a:rPr lang="en-US" altLang="ja-JP" noProof="0" dirty="0"/>
              <a:t>.</a:t>
            </a:r>
            <a:br>
              <a:rPr lang="en-US" altLang="ja-JP" noProof="0" dirty="0"/>
            </a:br>
            <a:r>
              <a:rPr lang="ja-JP" altLang="en-US" noProof="0" dirty="0"/>
              <a:t>可読性のために</a:t>
            </a:r>
            <a:r>
              <a:rPr lang="en-US" altLang="ja-JP" noProof="0" dirty="0"/>
              <a:t>, </a:t>
            </a:r>
            <a:r>
              <a:rPr lang="ja-JP" altLang="en-US" noProof="0" dirty="0"/>
              <a:t>テキストは設定されている通り</a:t>
            </a:r>
            <a:r>
              <a:rPr lang="en-US" altLang="ja-JP" noProof="0" dirty="0"/>
              <a:t>2</a:t>
            </a:r>
            <a:r>
              <a:rPr lang="ja-JP" altLang="en-US" noProof="0" dirty="0"/>
              <a:t>段組みにしてください</a:t>
            </a:r>
            <a:r>
              <a:rPr lang="en-US" altLang="ja-JP" noProof="0" dirty="0"/>
              <a:t>.</a:t>
            </a:r>
            <a:endParaRPr lang="ja-JP" altLang="en-US" noProof="0" dirty="0"/>
          </a:p>
          <a:p>
            <a:pPr lvl="0"/>
            <a:endParaRPr lang="en-US" noProof="0" dirty="0"/>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いずれかを記入</a:t>
            </a:r>
            <a:r>
              <a:rPr lang="en-US" noProof="0" dirty="0"/>
              <a:t>: </a:t>
            </a:r>
            <a:r>
              <a:rPr lang="ja-JP" altLang="en-US" noProof="0" dirty="0"/>
              <a:t>概要</a:t>
            </a:r>
            <a:r>
              <a:rPr lang="en-US" noProof="0" dirty="0"/>
              <a:t>, </a:t>
            </a:r>
            <a:r>
              <a:rPr lang="ja-JP" altLang="en-US" noProof="0" dirty="0"/>
              <a:t>背景</a:t>
            </a:r>
            <a:r>
              <a:rPr lang="en-US" altLang="ja-JP" noProof="0" dirty="0"/>
              <a:t>, </a:t>
            </a:r>
            <a:r>
              <a:rPr lang="ja-JP" altLang="en-US" noProof="0" dirty="0"/>
              <a:t>または目的</a:t>
            </a:r>
            <a:r>
              <a:rPr lang="en-US" noProof="0" dirty="0"/>
              <a:t>)</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ct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見出し </a:t>
            </a:r>
            <a:r>
              <a:rPr lang="en-US" noProof="0" dirty="0"/>
              <a:t>(</a:t>
            </a:r>
            <a:r>
              <a:rPr lang="ja-JP" altLang="en-US" noProof="0" dirty="0"/>
              <a:t>計算手法</a:t>
            </a:r>
            <a:r>
              <a:rPr lang="en-US" altLang="ja-JP" noProof="0" dirty="0"/>
              <a:t>, </a:t>
            </a:r>
            <a:r>
              <a:rPr lang="ja-JP" altLang="en-US" dirty="0"/>
              <a:t>解析</a:t>
            </a:r>
            <a:r>
              <a:rPr lang="ja-JP" altLang="en-US" dirty="0">
                <a:latin typeface="MS PGothic" panose="020B0600070205080204" pitchFamily="34" charset="-128"/>
                <a:ea typeface="MS PGothic" panose="020B0600070205080204" pitchFamily="34" charset="-128"/>
              </a:rPr>
              <a:t>内容など</a:t>
            </a:r>
            <a:r>
              <a:rPr lang="en-US" noProof="0" dirty="0"/>
              <a:t>)</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キャプションフォントサイズ </a:t>
            </a:r>
            <a:r>
              <a:rPr lang="en-US" altLang="ja-JP" noProof="0" dirty="0"/>
              <a:t>18–40 pt.</a:t>
            </a:r>
            <a:br>
              <a:rPr lang="en-US" altLang="ja-JP" noProof="0" dirty="0"/>
            </a:br>
            <a:r>
              <a:rPr lang="ja-JP" altLang="en-US" noProof="0" dirty="0"/>
              <a:t>キャプション形式  “図 </a:t>
            </a:r>
            <a:r>
              <a:rPr lang="en-US" altLang="ja-JP" noProof="0" dirty="0"/>
              <a:t>1. Text…”</a:t>
            </a:r>
            <a:r>
              <a:rPr lang="en-US" noProof="0" dirty="0"/>
              <a: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所属機関のロゴを挿入してください．</a:t>
            </a:r>
            <a:endParaRPr lang="en-US" noProof="0" dirty="0"/>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結果について記載してください</a:t>
            </a:r>
            <a:r>
              <a:rPr lang="en-US" altLang="ja-JP" noProof="0" dirty="0"/>
              <a:t>.</a:t>
            </a:r>
            <a:endParaRPr lang="en-US" noProof="0" dirty="0"/>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結果</a:t>
            </a:r>
            <a:r>
              <a:rPr lang="en-US" noProof="0" dirty="0"/>
              <a:t>)</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キャプションフォントサイズ  </a:t>
            </a:r>
            <a:r>
              <a:rPr lang="en-US" altLang="ja-JP" noProof="0" dirty="0"/>
              <a:t>18–40 </a:t>
            </a:r>
            <a:r>
              <a:rPr lang="en-US" altLang="ja-JP" noProof="0" dirty="0" err="1"/>
              <a:t>pt</a:t>
            </a:r>
            <a:r>
              <a:rPr lang="en-US" altLang="ja-JP" noProof="0" dirty="0"/>
              <a:t> </a:t>
            </a:r>
            <a:br>
              <a:rPr lang="en-US" altLang="ja-JP" noProof="0" dirty="0"/>
            </a:br>
            <a:r>
              <a:rPr lang="ja-JP" altLang="en-US" noProof="0" dirty="0"/>
              <a:t>キャプション形式</a:t>
            </a:r>
            <a:r>
              <a:rPr lang="en-US" altLang="ja-JP" noProof="0" dirty="0"/>
              <a:t> “</a:t>
            </a:r>
            <a:r>
              <a:rPr lang="ja-JP" altLang="en-US" noProof="0" dirty="0"/>
              <a:t>図 </a:t>
            </a:r>
            <a:r>
              <a:rPr lang="en-US" altLang="ja-JP" noProof="0" dirty="0"/>
              <a:t>1. Text…”</a:t>
            </a:r>
          </a:p>
        </p:txBody>
      </p:sp>
    </p:spTree>
    <p:extLst>
      <p:ext uri="{BB962C8B-B14F-4D97-AF65-F5344CB8AC3E}">
        <p14:creationId xmlns:p14="http://schemas.microsoft.com/office/powerpoint/2010/main" val="3533340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9/7/2026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Type="http://schemas.openxmlformats.org/officeDocument/2006/relationships/slideLayout" Target="../slideLayouts/slideLayout12.xml" Id="Re98c8bf1f1f44774"/><Relationship Type="http://schemas.openxmlformats.org/officeDocument/2006/relationships/image" Target="/ppt/media/poster_image.png" Id="Rb332f7bfc47d4ed2"/><Relationship Type="http://schemas.openxmlformats.org/officeDocument/2006/relationships/image" Target="/ppt/media/poster_image2.png" Id="R15f0eb9af248420d"/><Relationship Type="http://schemas.openxmlformats.org/officeDocument/2006/relationships/image" Target="/ppt/media/poster_image3.png" Id="R3e2886339b19470a"/><Relationship Type="http://schemas.openxmlformats.org/officeDocument/2006/relationships/image" Target="/ppt/media/poster_image4.png" Id="R1217d93ece094b58"/><Relationship Type="http://schemas.openxmlformats.org/officeDocument/2006/relationships/image" Target="/ppt/media/poster_image5.png" Id="R60f0fa2107f24551"/><Relationship Type="http://schemas.openxmlformats.org/officeDocument/2006/relationships/notesSlide" Target="/ppt/notesSlides/notesSlide1.xml" Id="Ree0113a3a63045f0"/></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poster_title">
            <a:extLst>
              <a:ext uri="{FF2B5EF4-FFF2-40B4-BE49-F238E27FC236}">
                <a16:creationId xmlns:a16="http://schemas.microsoft.com/office/drawing/2014/main" id="{2063AF51-D7E0-456E-AD7B-6CCDC0AEE21E}"/>
              </a:ext>
            </a:extLst>
          </p:cNvPr>
          <p:cNvSpPr>
            <a:spLocks noGrp="1"/>
          </p:cNvSpPr>
          <p:nvPr/>
        </p:nvSpPr>
        <p:spPr>
          <a:xfrm>
            <a:off x="14192250" y="1524000"/>
            <a:ext cx="17526000" cy="4238625"/>
          </a:xfrm>
          <a:prstGeom prst="rect">
            <a:avLst/>
          </a:prstGeom>
          <a:noFill/>
          <a:ln w="0">
            <a:noFill/>
          </a:ln>
        </p:spPr>
        <p:txBody>
          <a:bodyPr lIns="0" rIns="0" tIns="0" bIns="0">
            <a:noAutofit/>
          </a:bodyPr>
          <a:lstStyle/>
          <a:p>
            <a:pPr algn="l">
              <a:defRPr sz="9000" b="1">
                <a:solidFill>
                  <a:srgbClr val="111111"/>
                </a:solidFill>
                <a:latin typeface="MS PGothic"/>
                <a:ea typeface="MS PGothic"/>
                <a:cs typeface="MS PGothic"/>
              </a:defRPr>
            </a:pPr>
            <a:r>
              <a:rPr sz="9000" b="1" lang="ja-JP">
                <a:solidFill>
                  <a:srgbClr val="111111"/>
                </a:solidFill>
                <a:latin typeface="MS PGothic"/>
                <a:ea typeface="MS PGothic"/>
                <a:cs typeface="MS PGothic"/>
              </a:rPr>
              <a:t>COMSOL Compiler を用いた</a:t>
            </a:r>
          </a:p>
          <a:p>
            <a:pPr algn="l">
              <a:defRPr sz="9000" b="1">
                <a:solidFill>
                  <a:srgbClr val="111111"/>
                </a:solidFill>
                <a:latin typeface="MS PGothic"/>
                <a:ea typeface="MS PGothic"/>
                <a:cs typeface="MS PGothic"/>
              </a:defRPr>
            </a:pPr>
            <a:r>
              <a:rPr sz="9000" b="1" lang="ja-JP">
                <a:solidFill>
                  <a:srgbClr val="111111"/>
                </a:solidFill>
                <a:latin typeface="MS PGothic"/>
                <a:ea typeface="MS PGothic"/>
                <a:cs typeface="MS PGothic"/>
              </a:rPr>
              <a:t>加速器電磁場解析</a:t>
            </a:r>
          </a:p>
          <a:p>
            <a:pPr algn="l">
              <a:defRPr sz="9000" b="1">
                <a:solidFill>
                  <a:srgbClr val="111111"/>
                </a:solidFill>
                <a:latin typeface="MS PGothic"/>
                <a:ea typeface="MS PGothic"/>
                <a:cs typeface="MS PGothic"/>
              </a:defRPr>
            </a:pPr>
            <a:r>
              <a:rPr sz="9000" b="1" lang="ja-JP">
                <a:solidFill>
                  <a:srgbClr val="111111"/>
                </a:solidFill>
                <a:latin typeface="MS PGothic"/>
                <a:ea typeface="MS PGothic"/>
                <a:cs typeface="MS PGothic"/>
              </a:rPr>
              <a:t>アプリケーションの開発</a:t>
            </a:r>
          </a:p>
        </p:txBody>
      </p:sp>
      <p:sp>
        <p:nvSpPr>
          <p:cNvPr id="2" name="poster_description">
            <a:extLst>
              <a:ext uri="{FF2B5EF4-FFF2-40B4-BE49-F238E27FC236}">
                <a16:creationId xmlns:a16="http://schemas.microsoft.com/office/drawing/2014/main" id="{DBD51951-C683-4819-B102-ABE0FD8D78F2}"/>
              </a:ext>
            </a:extLst>
          </p:cNvPr>
          <p:cNvSpPr>
            <a:spLocks noGrp="1"/>
          </p:cNvSpPr>
          <p:nvPr/>
        </p:nvSpPr>
        <p:spPr>
          <a:xfrm>
            <a:off x="14192250" y="5953125"/>
            <a:ext cx="17506950" cy="3476625"/>
          </a:xfrm>
          <a:prstGeom prst="rect">
            <a:avLst/>
          </a:prstGeom>
          <a:noFill/>
          <a:ln w="0">
            <a:noFill/>
          </a:ln>
        </p:spPr>
        <p:txBody>
          <a:bodyPr lIns="0" rIns="0" tIns="0" bIns="0">
            <a:noAutofit/>
          </a:bodyPr>
          <a:lstStyle/>
          <a:p>
            <a:pPr algn="l">
              <a:defRPr sz="5000" b="0">
                <a:solidFill>
                  <a:srgbClr val="111111"/>
                </a:solidFill>
                <a:latin typeface="MS PGothic"/>
                <a:ea typeface="MS PGothic"/>
                <a:cs typeface="MS PGothic"/>
              </a:defRPr>
            </a:pPr>
            <a:r>
              <a:rPr sz="5000" b="0" lang="ja-JP">
                <a:solidFill>
                  <a:srgbClr val="111111"/>
                </a:solidFill>
                <a:latin typeface="MS PGothic"/>
                <a:ea typeface="MS PGothic"/>
                <a:cs typeface="MS PGothic"/>
              </a:rPr>
              <a:t>軸対称 TM₀ₙ モードを係数形式 PDE で計算し，専用 GUI とスタンドアロン実行環境を提供する。</a:t>
            </a:r>
          </a:p>
        </p:txBody>
      </p:sp>
      <p:sp>
        <p:nvSpPr>
          <p:cNvPr id="3" name="author">
            <a:extLst>
              <a:ext uri="{FF2B5EF4-FFF2-40B4-BE49-F238E27FC236}">
                <a16:creationId xmlns:a16="http://schemas.microsoft.com/office/drawing/2014/main" id="{94E301EA-044B-4791-A0D3-5D0EC9E3FC60}"/>
              </a:ext>
            </a:extLst>
          </p:cNvPr>
          <p:cNvSpPr>
            <a:spLocks noGrp="1"/>
          </p:cNvSpPr>
          <p:nvPr/>
        </p:nvSpPr>
        <p:spPr>
          <a:xfrm>
            <a:off x="14192250" y="9906000"/>
            <a:ext cx="17526000" cy="1952625"/>
          </a:xfrm>
          <a:prstGeom prst="rect">
            <a:avLst/>
          </a:prstGeom>
          <a:noFill/>
          <a:ln w="0">
            <a:noFill/>
          </a:ln>
        </p:spPr>
        <p:txBody>
          <a:bodyPr lIns="0" rIns="0" tIns="0" bIns="0">
            <a:noAutofit/>
          </a:bodyPr>
          <a:lstStyle/>
          <a:p>
            <a:pPr algn="l">
              <a:defRPr sz="3600" b="0">
                <a:solidFill>
                  <a:srgbClr val="555555"/>
                </a:solidFill>
                <a:latin typeface="MS PGothic"/>
                <a:ea typeface="MS PGothic"/>
                <a:cs typeface="MS PGothic"/>
              </a:defRPr>
            </a:pPr>
            <a:r>
              <a:rPr sz="3600" b="0" lang="ja-JP">
                <a:solidFill>
                  <a:srgbClr val="555555"/>
                </a:solidFill>
                <a:latin typeface="MS PGothic"/>
                <a:ea typeface="MS PGothic"/>
                <a:cs typeface="MS PGothic"/>
              </a:rPr>
              <a:t>山本 昌志</a:t>
            </a:r>
          </a:p>
          <a:p>
            <a:pPr algn="l">
              <a:defRPr sz="3600" b="0">
                <a:solidFill>
                  <a:srgbClr val="555555"/>
                </a:solidFill>
                <a:latin typeface="MS PGothic"/>
                <a:ea typeface="MS PGothic"/>
                <a:cs typeface="MS PGothic"/>
              </a:defRPr>
            </a:pPr>
            <a:r>
              <a:rPr sz="3600" b="0" lang="ja-JP">
                <a:solidFill>
                  <a:srgbClr val="555555"/>
                </a:solidFill>
                <a:latin typeface="MS PGothic"/>
                <a:ea typeface="MS PGothic"/>
                <a:cs typeface="MS PGothic"/>
              </a:rPr>
              <a:t>株式会社オメガソリューションズ</a:t>
            </a:r>
          </a:p>
          <a:p>
            <a:pPr algn="l">
              <a:defRPr sz="3600" b="0">
                <a:solidFill>
                  <a:srgbClr val="555555"/>
                </a:solidFill>
                <a:latin typeface="MS PGothic"/>
                <a:ea typeface="MS PGothic"/>
                <a:cs typeface="MS PGothic"/>
              </a:defRPr>
            </a:pPr>
            <a:r>
              <a:rPr sz="3600" b="0" lang="ja-JP">
                <a:solidFill>
                  <a:srgbClr val="555555"/>
                </a:solidFill>
                <a:latin typeface="MS PGothic"/>
                <a:ea typeface="MS PGothic"/>
                <a:cs typeface="MS PGothic"/>
              </a:rPr>
              <a:t>〒135-0043 東京都江東区</a:t>
            </a:r>
          </a:p>
        </p:txBody>
      </p:sp>
      <p:pic>
        <p:nvPicPr>
          <p:cNvPr id="31" name=""/>
          <p:cNvPicPr>
            <a:picLocks noChangeAspect="1"/>
          </p:cNvPicPr>
          <p:nvPr/>
        </p:nvPicPr>
        <p:blipFill>
          <a:blip r:embed="Rb332f7bfc47d4ed2"/>
          <a:stretch/>
        </p:blipFill>
        <p:spPr>
          <a:xfrm>
            <a:off x="285750" y="2476137"/>
            <a:ext cx="12858750" cy="7715976"/>
          </a:xfrm>
          <a:prstGeom prst="rect">
            <a:avLst/>
          </a:prstGeom>
        </p:spPr>
      </p:pic>
      <p:sp>
        <p:nvSpPr>
          <p:cNvPr id="5" name="hero_caption">
            <a:extLst>
              <a:ext uri="{FF2B5EF4-FFF2-40B4-BE49-F238E27FC236}">
                <a16:creationId xmlns:a16="http://schemas.microsoft.com/office/drawing/2014/main" id="{1DE620A8-0E3E-440A-96E4-254C24A35DC3}"/>
              </a:ext>
            </a:extLst>
          </p:cNvPr>
          <p:cNvSpPr>
            <a:spLocks noGrp="1"/>
          </p:cNvSpPr>
          <p:nvPr/>
        </p:nvSpPr>
        <p:spPr>
          <a:xfrm>
            <a:off x="1047750" y="10763250"/>
            <a:ext cx="11811000" cy="857250"/>
          </a:xfrm>
          <a:prstGeom prst="rect">
            <a:avLst/>
          </a:prstGeom>
          <a:noFill/>
          <a:ln w="0">
            <a:noFill/>
          </a:ln>
        </p:spPr>
        <p:txBody>
          <a:bodyPr lIns="0" rIns="0" tIns="0" bIns="0">
            <a:noAutofit/>
          </a:bodyPr>
          <a:lstStyle/>
          <a:p>
            <a:pPr algn="l">
              <a:defRPr sz="2800" b="0">
                <a:solidFill>
                  <a:srgbClr val="444444"/>
                </a:solidFill>
                <a:latin typeface="MS PGothic"/>
                <a:ea typeface="MS PGothic"/>
                <a:cs typeface="MS PGothic"/>
              </a:defRPr>
            </a:pPr>
            <a:r>
              <a:rPr sz="2800" b="0" lang="ja-JP">
                <a:solidFill>
                  <a:srgbClr val="444444"/>
                </a:solidFill>
                <a:latin typeface="MS PGothic"/>
                <a:ea typeface="MS PGothic"/>
                <a:cs typeface="MS PGothic"/>
              </a:rPr>
              <a:t>誘電体アシスト加速器の磁場 Hφ（表示例）</a:t>
            </a:r>
          </a:p>
        </p:txBody>
      </p:sp>
      <p:sp>
        <p:nvSpPr>
          <p:cNvPr id="6" name="overview_heading">
            <a:extLst>
              <a:ext uri="{FF2B5EF4-FFF2-40B4-BE49-F238E27FC236}">
                <a16:creationId xmlns:a16="http://schemas.microsoft.com/office/drawing/2014/main" id="{128DE839-7083-4E70-904F-2D0400193C7F}"/>
              </a:ext>
            </a:extLst>
          </p:cNvPr>
          <p:cNvSpPr>
            <a:spLocks noGrp="1"/>
          </p:cNvSpPr>
          <p:nvPr/>
        </p:nvSpPr>
        <p:spPr>
          <a:xfrm>
            <a:off x="1647825" y="13525500"/>
            <a:ext cx="29527500" cy="1095375"/>
          </a:xfrm>
          <a:prstGeom prst="rect">
            <a:avLst/>
          </a:prstGeom>
          <a:noFill/>
          <a:ln w="0">
            <a:noFill/>
          </a:ln>
        </p:spPr>
        <p:txBody>
          <a:bodyPr lIns="0" rIns="0" tIns="0" bIns="0">
            <a:noAutofit/>
          </a:bodyPr>
          <a:lstStyle/>
          <a:p>
            <a:pPr algn="l">
              <a:defRPr sz="7400" b="1">
                <a:solidFill>
                  <a:srgbClr val="111111"/>
                </a:solidFill>
                <a:latin typeface="MS PGothic"/>
                <a:ea typeface="MS PGothic"/>
                <a:cs typeface="MS PGothic"/>
              </a:defRPr>
            </a:pPr>
            <a:r>
              <a:rPr sz="7400" b="1" lang="ja-JP">
                <a:solidFill>
                  <a:srgbClr val="111111"/>
                </a:solidFill>
                <a:latin typeface="MS PGothic"/>
                <a:ea typeface="MS PGothic"/>
                <a:cs typeface="MS PGothic"/>
              </a:rPr>
              <a:t>概要</a:t>
            </a:r>
          </a:p>
        </p:txBody>
      </p:sp>
      <p:sp>
        <p:nvSpPr>
          <p:cNvPr id="7" name="overview_left">
            <a:extLst>
              <a:ext uri="{FF2B5EF4-FFF2-40B4-BE49-F238E27FC236}">
                <a16:creationId xmlns:a16="http://schemas.microsoft.com/office/drawing/2014/main" id="{C8628EC2-8443-4D8B-BDED-110177FC154C}"/>
              </a:ext>
            </a:extLst>
          </p:cNvPr>
          <p:cNvSpPr>
            <a:spLocks noGrp="1"/>
          </p:cNvSpPr>
          <p:nvPr/>
        </p:nvSpPr>
        <p:spPr>
          <a:xfrm>
            <a:off x="1647825" y="14954250"/>
            <a:ext cx="14192250" cy="4714875"/>
          </a:xfrm>
          <a:prstGeom prst="rect">
            <a:avLst/>
          </a:prstGeom>
          <a:noFill/>
          <a:ln w="0">
            <a:noFill/>
          </a:ln>
        </p:spPr>
        <p:txBody>
          <a:bodyPr lIns="0" rIns="0" tIns="0" bIns="0">
            <a:noAutofit/>
          </a:bodyPr>
          <a:lstStyle/>
          <a:p>
            <a:pPr algn="l">
              <a:defRPr sz="4400" b="0">
                <a:solidFill>
                  <a:srgbClr val="111111"/>
                </a:solidFill>
                <a:latin typeface="MS PGothic"/>
                <a:ea typeface="MS PGothic"/>
                <a:cs typeface="MS PGothic"/>
              </a:defRPr>
            </a:pPr>
            <a:r>
              <a:rPr sz="4400" b="0" lang="ja-JP">
                <a:solidFill>
                  <a:srgbClr val="111111"/>
                </a:solidFill>
                <a:latin typeface="MS PGothic"/>
                <a:ea typeface="MS PGothic"/>
                <a:cs typeface="MS PGothic"/>
              </a:rPr>
              <a:t>加速管の反復設計を支援するため，進行波型加速管の周期セルと誘電体アシスト加速器を計算する2種類のアプリケーションを開発した。</a:t>
            </a:r>
          </a:p>
          <a:p>
            <a:pPr algn="l">
              <a:defRPr sz="4400" b="0">
                <a:solidFill>
                  <a:srgbClr val="111111"/>
                </a:solidFill>
                <a:latin typeface="MS PGothic"/>
                <a:ea typeface="MS PGothic"/>
                <a:cs typeface="MS PGothic"/>
              </a:defRPr>
            </a:pPr>
            <a:r>
              <a:rPr sz="4400" b="0" lang="ja-JP">
                <a:solidFill>
                  <a:srgbClr val="111111"/>
                </a:solidFill>
                <a:latin typeface="MS PGothic"/>
                <a:ea typeface="MS PGothic"/>
                <a:cs typeface="MS PGothic"/>
              </a:rPr>
              <a:t>軸対称性を利用した2次元固有値解析により，共振周波数，電磁場分布および RF 特性を求める。</a:t>
            </a:r>
          </a:p>
        </p:txBody>
      </p:sp>
      <p:sp>
        <p:nvSpPr>
          <p:cNvPr id="8" name="overview_right">
            <a:extLst>
              <a:ext uri="{FF2B5EF4-FFF2-40B4-BE49-F238E27FC236}">
                <a16:creationId xmlns:a16="http://schemas.microsoft.com/office/drawing/2014/main" id="{8B240D8C-A376-452B-B766-9AC275850039}"/>
              </a:ext>
            </a:extLst>
          </p:cNvPr>
          <p:cNvSpPr>
            <a:spLocks noGrp="1"/>
          </p:cNvSpPr>
          <p:nvPr/>
        </p:nvSpPr>
        <p:spPr>
          <a:xfrm>
            <a:off x="16954500" y="14954250"/>
            <a:ext cx="14192250" cy="4714875"/>
          </a:xfrm>
          <a:prstGeom prst="rect">
            <a:avLst/>
          </a:prstGeom>
          <a:noFill/>
          <a:ln w="0">
            <a:noFill/>
          </a:ln>
        </p:spPr>
        <p:txBody>
          <a:bodyPr lIns="0" rIns="0" tIns="0" bIns="0">
            <a:noAutofit/>
          </a:bodyPr>
          <a:lstStyle/>
          <a:p>
            <a:pPr algn="l">
              <a:defRPr sz="4400" b="0">
                <a:solidFill>
                  <a:srgbClr val="111111"/>
                </a:solidFill>
                <a:latin typeface="MS PGothic"/>
                <a:ea typeface="MS PGothic"/>
                <a:cs typeface="MS PGothic"/>
              </a:defRPr>
            </a:pPr>
            <a:r>
              <a:rPr sz="4400" b="0" lang="ja-JP">
                <a:solidFill>
                  <a:srgbClr val="111111"/>
                </a:solidFill>
                <a:latin typeface="MS PGothic"/>
                <a:ea typeface="MS PGothic"/>
                <a:cs typeface="MS PGothic"/>
              </a:rPr>
              <a:t>Application Builder で形状入力から結果表示までを自動化し，COMSOL Compiler で実行形式に変換した。利用者側に COMSOL の有償ライセンスを必要としない。</a:t>
            </a:r>
          </a:p>
          <a:p>
            <a:pPr algn="l">
              <a:defRPr sz="4400" b="0">
                <a:solidFill>
                  <a:srgbClr val="111111"/>
                </a:solidFill>
                <a:latin typeface="MS PGothic"/>
                <a:ea typeface="MS PGothic"/>
                <a:cs typeface="MS PGothic"/>
              </a:defRPr>
            </a:pPr>
            <a:r>
              <a:rPr sz="4400" b="0" lang="ja-JP">
                <a:solidFill>
                  <a:srgbClr val="111111"/>
                </a:solidFill>
                <a:latin typeface="MS PGothic"/>
                <a:ea typeface="MS PGothic"/>
                <a:cs typeface="MS PGothic"/>
              </a:rPr>
              <a:t>解析対象と操作を限定したシングルフィジックスの計算環境を構築できる。</a:t>
            </a:r>
          </a:p>
        </p:txBody>
      </p:sp>
      <p:pic>
        <p:nvPicPr>
          <p:cNvPr id="36" name=""/>
          <p:cNvPicPr>
            <a:picLocks noChangeAspect="1"/>
          </p:cNvPicPr>
          <p:nvPr/>
        </p:nvPicPr>
        <p:blipFill>
          <a:blip r:embed="R15f0eb9af248420d"/>
          <a:stretch/>
        </p:blipFill>
        <p:spPr>
          <a:xfrm>
            <a:off x="1190625" y="20814150"/>
            <a:ext cx="6572250" cy="5520450"/>
          </a:xfrm>
          <a:prstGeom prst="rect">
            <a:avLst/>
          </a:prstGeom>
        </p:spPr>
      </p:pic>
      <p:pic>
        <p:nvPicPr>
          <p:cNvPr id="37" name=""/>
          <p:cNvPicPr>
            <a:picLocks noChangeAspect="1"/>
          </p:cNvPicPr>
          <p:nvPr/>
        </p:nvPicPr>
        <p:blipFill>
          <a:blip r:embed="R3e2886339b19470a"/>
          <a:stretch/>
        </p:blipFill>
        <p:spPr>
          <a:xfrm>
            <a:off x="8239125" y="20800338"/>
            <a:ext cx="6572250" cy="5548074"/>
          </a:xfrm>
          <a:prstGeom prst="rect">
            <a:avLst/>
          </a:prstGeom>
        </p:spPr>
      </p:pic>
      <p:sp>
        <p:nvSpPr>
          <p:cNvPr id="11" name="gui_caption">
            <a:extLst>
              <a:ext uri="{FF2B5EF4-FFF2-40B4-BE49-F238E27FC236}">
                <a16:creationId xmlns:a16="http://schemas.microsoft.com/office/drawing/2014/main" id="{075D5D42-9380-44A3-B9CF-4A986E3CA405}"/>
              </a:ext>
            </a:extLst>
          </p:cNvPr>
          <p:cNvSpPr>
            <a:spLocks noGrp="1"/>
          </p:cNvSpPr>
          <p:nvPr/>
        </p:nvSpPr>
        <p:spPr>
          <a:xfrm>
            <a:off x="1190625" y="26955750"/>
            <a:ext cx="13763625" cy="1857375"/>
          </a:xfrm>
          <a:prstGeom prst="rect">
            <a:avLst/>
          </a:prstGeom>
          <a:noFill/>
          <a:ln w="0">
            <a:noFill/>
          </a:ln>
        </p:spPr>
        <p:txBody>
          <a:bodyPr lIns="0" rIns="0" tIns="0" bIns="0">
            <a:noAutofit/>
          </a:bodyPr>
          <a:lstStyle/>
          <a:p>
            <a:pPr algn="l">
              <a:defRPr sz="3000" b="0">
                <a:solidFill>
                  <a:srgbClr val="111111"/>
                </a:solidFill>
                <a:latin typeface="MS PGothic"/>
                <a:ea typeface="MS PGothic"/>
                <a:cs typeface="MS PGothic"/>
              </a:defRPr>
            </a:pPr>
            <a:r>
              <a:rPr sz="3000" b="0" lang="ja-JP">
                <a:solidFill>
                  <a:srgbClr val="111111"/>
                </a:solidFill>
                <a:latin typeface="MS PGothic"/>
                <a:ea typeface="MS PGothic"/>
                <a:cs typeface="MS PGothic"/>
              </a:rPr>
              <a:t>図1. 左：TW-Acc。右：Dielectric Cavity Designer。</a:t>
            </a:r>
          </a:p>
          <a:p>
            <a:pPr algn="l">
              <a:defRPr sz="3000" b="0">
                <a:solidFill>
                  <a:srgbClr val="111111"/>
                </a:solidFill>
                <a:latin typeface="MS PGothic"/>
                <a:ea typeface="MS PGothic"/>
                <a:cs typeface="MS PGothic"/>
              </a:defRPr>
            </a:pPr>
            <a:r>
              <a:rPr sz="3000" b="0" lang="ja-JP">
                <a:solidFill>
                  <a:srgbClr val="111111"/>
                </a:solidFill>
                <a:latin typeface="MS PGothic"/>
                <a:ea typeface="MS PGothic"/>
                <a:cs typeface="MS PGothic"/>
              </a:rPr>
              <a:t>形状・材料・メッシュを入力し，固有モードを表示する。</a:t>
            </a:r>
          </a:p>
          <a:p>
            <a:pPr algn="l">
              <a:defRPr sz="3000" b="0">
                <a:solidFill>
                  <a:srgbClr val="111111"/>
                </a:solidFill>
                <a:latin typeface="MS PGothic"/>
                <a:ea typeface="MS PGothic"/>
                <a:cs typeface="MS PGothic"/>
              </a:defRPr>
            </a:pPr>
            <a:r>
              <a:rPr sz="3000" b="0" lang="ja-JP">
                <a:solidFill>
                  <a:srgbClr val="111111"/>
                </a:solidFill>
                <a:latin typeface="MS PGothic"/>
                <a:ea typeface="MS PGothic"/>
                <a:cs typeface="MS PGothic"/>
              </a:rPr>
              <a:t>画面は操作例であり，下表の比較条件とは異なる。</a:t>
            </a:r>
          </a:p>
        </p:txBody>
      </p:sp>
      <p:sp>
        <p:nvSpPr>
          <p:cNvPr id="12" name="method_heading">
            <a:extLst>
              <a:ext uri="{FF2B5EF4-FFF2-40B4-BE49-F238E27FC236}">
                <a16:creationId xmlns:a16="http://schemas.microsoft.com/office/drawing/2014/main" id="{A12F13CD-BC7A-49A3-8291-96972DCFC7C8}"/>
              </a:ext>
            </a:extLst>
          </p:cNvPr>
          <p:cNvSpPr>
            <a:spLocks noGrp="1"/>
          </p:cNvSpPr>
          <p:nvPr/>
        </p:nvSpPr>
        <p:spPr>
          <a:xfrm>
            <a:off x="15659100" y="20402550"/>
            <a:ext cx="16097250" cy="1143000"/>
          </a:xfrm>
          <a:prstGeom prst="rect">
            <a:avLst/>
          </a:prstGeom>
          <a:noFill/>
          <a:ln w="0">
            <a:noFill/>
          </a:ln>
        </p:spPr>
        <p:txBody>
          <a:bodyPr lIns="0" rIns="0" tIns="0" bIns="0">
            <a:noAutofit/>
          </a:bodyPr>
          <a:lstStyle/>
          <a:p>
            <a:pPr algn="l">
              <a:defRPr sz="7400" b="1">
                <a:solidFill>
                  <a:srgbClr val="111111"/>
                </a:solidFill>
                <a:latin typeface="MS PGothic"/>
                <a:ea typeface="MS PGothic"/>
                <a:cs typeface="MS PGothic"/>
              </a:defRPr>
            </a:pPr>
            <a:r>
              <a:rPr sz="7400" b="1" lang="ja-JP">
                <a:solidFill>
                  <a:srgbClr val="111111"/>
                </a:solidFill>
                <a:latin typeface="MS PGothic"/>
                <a:ea typeface="MS PGothic"/>
                <a:cs typeface="MS PGothic"/>
              </a:rPr>
              <a:t>計算手法</a:t>
            </a:r>
          </a:p>
        </p:txBody>
      </p:sp>
      <p:sp>
        <p:nvSpPr>
          <p:cNvPr id="13" name="method_intro">
            <a:extLst>
              <a:ext uri="{FF2B5EF4-FFF2-40B4-BE49-F238E27FC236}">
                <a16:creationId xmlns:a16="http://schemas.microsoft.com/office/drawing/2014/main" id="{1B8687EA-F843-4087-A713-2A435A48DD7A}"/>
              </a:ext>
            </a:extLst>
          </p:cNvPr>
          <p:cNvSpPr>
            <a:spLocks noGrp="1"/>
          </p:cNvSpPr>
          <p:nvPr/>
        </p:nvSpPr>
        <p:spPr>
          <a:xfrm>
            <a:off x="15659100" y="21717000"/>
            <a:ext cx="16097250" cy="1381125"/>
          </a:xfrm>
          <a:prstGeom prst="rect">
            <a:avLst/>
          </a:prstGeom>
          <a:noFill/>
          <a:ln w="0">
            <a:noFill/>
          </a:ln>
        </p:spPr>
        <p:txBody>
          <a:bodyPr lIns="0" rIns="0" tIns="0" bIns="0">
            <a:noAutofit/>
          </a:bodyPr>
          <a:lstStyle/>
          <a:p>
            <a:pPr algn="l">
              <a:defRPr sz="3900" b="0">
                <a:solidFill>
                  <a:srgbClr val="111111"/>
                </a:solidFill>
                <a:latin typeface="MS PGothic"/>
                <a:ea typeface="MS PGothic"/>
                <a:cs typeface="MS PGothic"/>
              </a:defRPr>
            </a:pPr>
            <a:r>
              <a:rPr sz="3900" b="0" lang="ja-JP">
                <a:solidFill>
                  <a:srgbClr val="111111"/>
                </a:solidFill>
                <a:latin typeface="MS PGothic"/>
                <a:ea typeface="MS PGothic"/>
                <a:cs typeface="MS PGothic"/>
              </a:rPr>
              <a:t>u = rHφ として係数形式 PDE に実装 [1,2]。</a:t>
            </a:r>
          </a:p>
          <a:p>
            <a:pPr algn="l">
              <a:defRPr sz="3900" b="0">
                <a:solidFill>
                  <a:srgbClr val="111111"/>
                </a:solidFill>
                <a:latin typeface="MS PGothic"/>
                <a:ea typeface="MS PGothic"/>
                <a:cs typeface="MS PGothic"/>
              </a:defRPr>
            </a:pPr>
            <a:r>
              <a:rPr sz="3900" b="0" lang="ja-JP">
                <a:solidFill>
                  <a:srgbClr val="111111"/>
                </a:solidFill>
                <a:latin typeface="MS PGothic"/>
                <a:ea typeface="MS PGothic"/>
                <a:cs typeface="MS PGothic"/>
              </a:rPr>
              <a:t>COMSOL は4次基底関数と4次形状近似を使用。</a:t>
            </a:r>
          </a:p>
        </p:txBody>
      </p:sp>
      <p:sp>
        <p:nvSpPr>
          <p:cNvPr id="14" name="method_tw">
            <a:extLst>
              <a:ext uri="{FF2B5EF4-FFF2-40B4-BE49-F238E27FC236}">
                <a16:creationId xmlns:a16="http://schemas.microsoft.com/office/drawing/2014/main" id="{0EA915F2-CDB9-448D-A1FF-9D21E0F62E9B}"/>
              </a:ext>
            </a:extLst>
          </p:cNvPr>
          <p:cNvSpPr>
            <a:spLocks noGrp="1"/>
          </p:cNvSpPr>
          <p:nvPr/>
        </p:nvSpPr>
        <p:spPr>
          <a:xfrm>
            <a:off x="15659100" y="23193375"/>
            <a:ext cx="16097250" cy="3286125"/>
          </a:xfrm>
          <a:prstGeom prst="rect">
            <a:avLst/>
          </a:prstGeom>
          <a:noFill/>
          <a:ln w="0">
            <a:noFill/>
          </a:ln>
        </p:spPr>
        <p:txBody>
          <a:bodyPr lIns="0" rIns="0" tIns="0" bIns="0">
            <a:noAutofit/>
          </a:bodyPr>
          <a:lstStyle/>
          <a:p>
            <a:pPr algn="l">
              <a:defRPr sz="3800" b="0">
                <a:solidFill>
                  <a:srgbClr val="111111"/>
                </a:solidFill>
                <a:latin typeface="MS PGothic"/>
                <a:ea typeface="MS PGothic"/>
                <a:cs typeface="MS PGothic"/>
              </a:defRPr>
            </a:pPr>
            <a:r>
              <a:rPr sz="3800" b="0" lang="ja-JP">
                <a:solidFill>
                  <a:srgbClr val="111111"/>
                </a:solidFill>
                <a:latin typeface="MS PGothic"/>
                <a:ea typeface="MS PGothic"/>
                <a:cs typeface="MS PGothic"/>
              </a:rPr>
              <a:t>進行波セル：u = w exp(i</a:t>
            </a:r>
            <a:r>
              <a:rPr sz="3800" b="0" lang="ja-JP">
                <a:solidFill>
                  <a:srgbClr val="111111"/>
                </a:solidFill>
                <a:latin typeface="MS PGothic"/>
                <a:ea typeface="MS PGothic"/>
                <a:cs typeface="MS PGothic"/>
              </a:rPr>
              <a:t>k</a:t>
            </a:r>
            <a:r>
              <a:rPr sz="2850" b="0" lang="ja-JP" baseline="-25000">
                <a:solidFill>
                  <a:srgbClr val="111111"/>
                </a:solidFill>
                <a:latin typeface="MS PGothic"/>
                <a:ea typeface="MS PGothic"/>
                <a:cs typeface="MS PGothic"/>
              </a:rPr>
              <a:t>z</a:t>
            </a:r>
            <a:r>
              <a:rPr sz="3800" b="0" lang="ja-JP">
                <a:solidFill>
                  <a:srgbClr val="111111"/>
                </a:solidFill>
                <a:latin typeface="MS PGothic"/>
                <a:ea typeface="MS PGothic"/>
                <a:cs typeface="MS PGothic"/>
              </a:rPr>
              <a:t> z)，</a:t>
            </a:r>
            <a:r>
              <a:rPr sz="3800" b="0" lang="ja-JP">
                <a:solidFill>
                  <a:srgbClr val="111111"/>
                </a:solidFill>
                <a:latin typeface="MS PGothic"/>
                <a:ea typeface="MS PGothic"/>
                <a:cs typeface="MS PGothic"/>
              </a:rPr>
              <a:t>k</a:t>
            </a:r>
            <a:r>
              <a:rPr sz="2850" b="0" lang="ja-JP" baseline="-25000">
                <a:solidFill>
                  <a:srgbClr val="111111"/>
                </a:solidFill>
                <a:latin typeface="MS PGothic"/>
                <a:ea typeface="MS PGothic"/>
                <a:cs typeface="MS PGothic"/>
              </a:rPr>
              <a:t>z</a:t>
            </a:r>
            <a:r>
              <a:rPr sz="3800" b="0" lang="ja-JP">
                <a:solidFill>
                  <a:srgbClr val="111111"/>
                </a:solidFill>
                <a:latin typeface="MS PGothic"/>
                <a:ea typeface="MS PGothic"/>
                <a:cs typeface="MS PGothic"/>
              </a:rPr>
              <a:t> = θ/L</a:t>
            </a:r>
          </a:p>
          <a:p>
            <a:pPr algn="l">
              <a:defRPr sz="3800" b="0">
                <a:solidFill>
                  <a:srgbClr val="111111"/>
                </a:solidFill>
                <a:latin typeface="MS PGothic"/>
                <a:ea typeface="MS PGothic"/>
                <a:cs typeface="MS PGothic"/>
              </a:defRPr>
            </a:pPr>
            <a:r>
              <a:rPr sz="3800" b="0" lang="ja-JP">
                <a:solidFill>
                  <a:srgbClr val="111111"/>
                </a:solidFill>
                <a:latin typeface="MS PGothic"/>
                <a:ea typeface="MS PGothic"/>
                <a:cs typeface="MS PGothic"/>
              </a:rPr>
              <a:t>c = −1，a = −</a:t>
            </a:r>
            <a:r>
              <a:rPr sz="3800" b="0" lang="ja-JP">
                <a:solidFill>
                  <a:srgbClr val="111111"/>
                </a:solidFill>
                <a:latin typeface="MS PGothic"/>
                <a:ea typeface="MS PGothic"/>
                <a:cs typeface="MS PGothic"/>
              </a:rPr>
              <a:t>k</a:t>
            </a:r>
            <a:r>
              <a:rPr sz="2850" b="0" lang="ja-JP" baseline="-25000">
                <a:solidFill>
                  <a:srgbClr val="111111"/>
                </a:solidFill>
                <a:latin typeface="MS PGothic"/>
                <a:ea typeface="MS PGothic"/>
                <a:cs typeface="MS PGothic"/>
              </a:rPr>
              <a:t>z</a:t>
            </a:r>
            <a:r>
              <a:rPr sz="3800" b="0" lang="ja-JP">
                <a:solidFill>
                  <a:srgbClr val="111111"/>
                </a:solidFill>
                <a:latin typeface="MS PGothic"/>
                <a:ea typeface="MS PGothic"/>
                <a:cs typeface="MS PGothic"/>
              </a:rPr>
              <a:t>²，</a:t>
            </a:r>
            <a:r>
              <a:rPr sz="3800" b="0" lang="ja-JP">
                <a:solidFill>
                  <a:srgbClr val="111111"/>
                </a:solidFill>
                <a:latin typeface="MS PGothic"/>
                <a:ea typeface="MS PGothic"/>
                <a:cs typeface="MS PGothic"/>
              </a:rPr>
              <a:t>e</a:t>
            </a:r>
            <a:r>
              <a:rPr sz="2850" b="0" lang="ja-JP" baseline="-25000">
                <a:solidFill>
                  <a:srgbClr val="111111"/>
                </a:solidFill>
                <a:latin typeface="MS PGothic"/>
                <a:ea typeface="MS PGothic"/>
                <a:cs typeface="MS PGothic"/>
              </a:rPr>
              <a:t>a</a:t>
            </a:r>
            <a:r>
              <a:rPr sz="3800" b="0" lang="ja-JP">
                <a:solidFill>
                  <a:srgbClr val="111111"/>
                </a:solidFill>
                <a:latin typeface="MS PGothic"/>
                <a:ea typeface="MS PGothic"/>
                <a:cs typeface="MS PGothic"/>
              </a:rPr>
              <a:t> = 1/c₀²</a:t>
            </a:r>
          </a:p>
          <a:p>
            <a:pPr algn="l">
              <a:defRPr sz="3800" b="0">
                <a:solidFill>
                  <a:srgbClr val="111111"/>
                </a:solidFill>
                <a:latin typeface="MS PGothic"/>
                <a:ea typeface="MS PGothic"/>
                <a:cs typeface="MS PGothic"/>
              </a:defRPr>
            </a:pPr>
            <a:r>
              <a:rPr sz="3800" b="0" lang="ja-JP">
                <a:solidFill>
                  <a:srgbClr val="111111"/>
                </a:solidFill>
                <a:latin typeface="MS PGothic"/>
                <a:ea typeface="MS PGothic"/>
                <a:cs typeface="MS PGothic"/>
              </a:rPr>
              <a:t>α = (0, −i</a:t>
            </a:r>
            <a:r>
              <a:rPr sz="3800" b="0" lang="ja-JP">
                <a:solidFill>
                  <a:srgbClr val="111111"/>
                </a:solidFill>
                <a:latin typeface="MS PGothic"/>
                <a:ea typeface="MS PGothic"/>
                <a:cs typeface="MS PGothic"/>
              </a:rPr>
              <a:t>k</a:t>
            </a:r>
            <a:r>
              <a:rPr sz="2850" b="0" lang="ja-JP" baseline="-25000">
                <a:solidFill>
                  <a:srgbClr val="111111"/>
                </a:solidFill>
                <a:latin typeface="MS PGothic"/>
                <a:ea typeface="MS PGothic"/>
                <a:cs typeface="MS PGothic"/>
              </a:rPr>
              <a:t>z</a:t>
            </a:r>
            <a:r>
              <a:rPr sz="3800" b="0" lang="ja-JP">
                <a:solidFill>
                  <a:srgbClr val="111111"/>
                </a:solidFill>
                <a:latin typeface="MS PGothic"/>
                <a:ea typeface="MS PGothic"/>
                <a:cs typeface="MS PGothic"/>
              </a:rPr>
              <a:t>)，β = (−1/r, i</a:t>
            </a:r>
            <a:r>
              <a:rPr sz="3800" b="0" lang="ja-JP">
                <a:solidFill>
                  <a:srgbClr val="111111"/>
                </a:solidFill>
                <a:latin typeface="MS PGothic"/>
                <a:ea typeface="MS PGothic"/>
                <a:cs typeface="MS PGothic"/>
              </a:rPr>
              <a:t>k</a:t>
            </a:r>
            <a:r>
              <a:rPr sz="2850" b="0" lang="ja-JP" baseline="-25000">
                <a:solidFill>
                  <a:srgbClr val="111111"/>
                </a:solidFill>
                <a:latin typeface="MS PGothic"/>
                <a:ea typeface="MS PGothic"/>
                <a:cs typeface="MS PGothic"/>
              </a:rPr>
              <a:t>z</a:t>
            </a:r>
            <a:r>
              <a:rPr sz="3800" b="0" lang="ja-JP">
                <a:solidFill>
                  <a:srgbClr val="111111"/>
                </a:solidFill>
                <a:latin typeface="MS PGothic"/>
                <a:ea typeface="MS PGothic"/>
                <a:cs typeface="MS PGothic"/>
              </a:rPr>
              <a:t>)</a:t>
            </a:r>
          </a:p>
          <a:p>
            <a:pPr algn="l">
              <a:defRPr sz="3800" b="0">
                <a:solidFill>
                  <a:srgbClr val="111111"/>
                </a:solidFill>
                <a:latin typeface="MS PGothic"/>
                <a:ea typeface="MS PGothic"/>
                <a:cs typeface="MS PGothic"/>
              </a:defRPr>
            </a:pPr>
            <a:r>
              <a:rPr sz="3800" b="0" lang="ja-JP">
                <a:solidFill>
                  <a:srgbClr val="111111"/>
                </a:solidFill>
                <a:latin typeface="MS PGothic"/>
                <a:ea typeface="MS PGothic"/>
                <a:cs typeface="MS PGothic"/>
              </a:rPr>
              <a:t>金属壁は g = q = 0。位相補正は α に含む。</a:t>
            </a:r>
          </a:p>
          <a:p>
            <a:pPr algn="l">
              <a:defRPr sz="3800" b="0">
                <a:solidFill>
                  <a:srgbClr val="111111"/>
                </a:solidFill>
                <a:latin typeface="MS PGothic"/>
                <a:ea typeface="MS PGothic"/>
                <a:cs typeface="MS PGothic"/>
              </a:defRPr>
            </a:pPr>
            <a:r>
              <a:rPr sz="3800" b="0" lang="ja-JP">
                <a:solidFill>
                  <a:srgbClr val="111111"/>
                </a:solidFill>
                <a:latin typeface="MS PGothic"/>
                <a:ea typeface="MS PGothic"/>
                <a:cs typeface="MS PGothic"/>
              </a:rPr>
              <a:t>両端で w を周期接続し，軸上で w = 0 とする。</a:t>
            </a:r>
          </a:p>
        </p:txBody>
      </p:sp>
      <p:sp>
        <p:nvSpPr>
          <p:cNvPr id="15" name="method_daa">
            <a:extLst>
              <a:ext uri="{FF2B5EF4-FFF2-40B4-BE49-F238E27FC236}">
                <a16:creationId xmlns:a16="http://schemas.microsoft.com/office/drawing/2014/main" id="{33B06B60-3FD6-460D-A269-210A8306FBA8}"/>
              </a:ext>
            </a:extLst>
          </p:cNvPr>
          <p:cNvSpPr>
            <a:spLocks noGrp="1"/>
          </p:cNvSpPr>
          <p:nvPr/>
        </p:nvSpPr>
        <p:spPr>
          <a:xfrm>
            <a:off x="15659100" y="26527125"/>
            <a:ext cx="16097250" cy="2238375"/>
          </a:xfrm>
          <a:prstGeom prst="rect">
            <a:avLst/>
          </a:prstGeom>
          <a:noFill/>
          <a:ln w="0">
            <a:noFill/>
          </a:ln>
        </p:spPr>
        <p:txBody>
          <a:bodyPr lIns="0" rIns="0" tIns="0" bIns="0">
            <a:noAutofit/>
          </a:bodyPr>
          <a:lstStyle/>
          <a:p>
            <a:pPr algn="l">
              <a:defRPr sz="3800" b="0">
                <a:solidFill>
                  <a:srgbClr val="111111"/>
                </a:solidFill>
                <a:latin typeface="MS PGothic"/>
                <a:ea typeface="MS PGothic"/>
                <a:cs typeface="MS PGothic"/>
              </a:defRPr>
            </a:pPr>
            <a:r>
              <a:rPr sz="3800" b="0" lang="ja-JP">
                <a:solidFill>
                  <a:srgbClr val="111111"/>
                </a:solidFill>
                <a:latin typeface="MS PGothic"/>
                <a:ea typeface="MS PGothic"/>
                <a:cs typeface="MS PGothic"/>
              </a:rPr>
              <a:t>誘電体：c = −1/</a:t>
            </a:r>
            <a:r>
              <a:rPr sz="3800" b="0" lang="ja-JP">
                <a:solidFill>
                  <a:srgbClr val="111111"/>
                </a:solidFill>
                <a:latin typeface="MS PGothic"/>
                <a:ea typeface="MS PGothic"/>
                <a:cs typeface="MS PGothic"/>
              </a:rPr>
              <a:t>ε</a:t>
            </a:r>
            <a:r>
              <a:rPr sz="2850" b="0" lang="ja-JP" baseline="-25000">
                <a:solidFill>
                  <a:srgbClr val="111111"/>
                </a:solidFill>
                <a:latin typeface="MS PGothic"/>
                <a:ea typeface="MS PGothic"/>
                <a:cs typeface="MS PGothic"/>
              </a:rPr>
              <a:t>r</a:t>
            </a:r>
            <a:r>
              <a:rPr sz="3800" b="0" lang="ja-JP">
                <a:solidFill>
                  <a:srgbClr val="111111"/>
                </a:solidFill>
                <a:latin typeface="MS PGothic"/>
                <a:ea typeface="MS PGothic"/>
                <a:cs typeface="MS PGothic"/>
              </a:rPr>
              <a:t>，β = (−1/(r</a:t>
            </a:r>
            <a:r>
              <a:rPr sz="3800" b="0" lang="ja-JP">
                <a:solidFill>
                  <a:srgbClr val="111111"/>
                </a:solidFill>
                <a:latin typeface="MS PGothic"/>
                <a:ea typeface="MS PGothic"/>
                <a:cs typeface="MS PGothic"/>
              </a:rPr>
              <a:t>ε</a:t>
            </a:r>
            <a:r>
              <a:rPr sz="2850" b="0" lang="ja-JP" baseline="-25000">
                <a:solidFill>
                  <a:srgbClr val="111111"/>
                </a:solidFill>
                <a:latin typeface="MS PGothic"/>
                <a:ea typeface="MS PGothic"/>
                <a:cs typeface="MS PGothic"/>
              </a:rPr>
              <a:t>r</a:t>
            </a:r>
            <a:r>
              <a:rPr sz="3800" b="0" lang="ja-JP">
                <a:solidFill>
                  <a:srgbClr val="111111"/>
                </a:solidFill>
                <a:latin typeface="MS PGothic"/>
                <a:ea typeface="MS PGothic"/>
                <a:cs typeface="MS PGothic"/>
              </a:rPr>
              <a:t>), 0)</a:t>
            </a:r>
          </a:p>
          <a:p>
            <a:pPr algn="l">
              <a:defRPr sz="3800" b="0">
                <a:solidFill>
                  <a:srgbClr val="111111"/>
                </a:solidFill>
                <a:latin typeface="MS PGothic"/>
                <a:ea typeface="MS PGothic"/>
                <a:cs typeface="MS PGothic"/>
              </a:defRPr>
            </a:pPr>
            <a:r>
              <a:rPr sz="3800" b="0" lang="ja-JP">
                <a:solidFill>
                  <a:srgbClr val="111111"/>
                </a:solidFill>
                <a:latin typeface="MS PGothic"/>
                <a:ea typeface="MS PGothic"/>
                <a:cs typeface="MS PGothic"/>
              </a:rPr>
              <a:t>α = 0，a = 0，</a:t>
            </a:r>
            <a:r>
              <a:rPr sz="3800" b="0" lang="ja-JP">
                <a:solidFill>
                  <a:srgbClr val="111111"/>
                </a:solidFill>
                <a:latin typeface="MS PGothic"/>
                <a:ea typeface="MS PGothic"/>
                <a:cs typeface="MS PGothic"/>
              </a:rPr>
              <a:t>e</a:t>
            </a:r>
            <a:r>
              <a:rPr sz="2850" b="0" lang="ja-JP" baseline="-25000">
                <a:solidFill>
                  <a:srgbClr val="111111"/>
                </a:solidFill>
                <a:latin typeface="MS PGothic"/>
                <a:ea typeface="MS PGothic"/>
                <a:cs typeface="MS PGothic"/>
              </a:rPr>
              <a:t>a</a:t>
            </a:r>
            <a:r>
              <a:rPr sz="3800" b="0" lang="ja-JP">
                <a:solidFill>
                  <a:srgbClr val="111111"/>
                </a:solidFill>
                <a:latin typeface="MS PGothic"/>
                <a:ea typeface="MS PGothic"/>
                <a:cs typeface="MS PGothic"/>
              </a:rPr>
              <a:t> = 1/c₀²。金属壁は Zero Flux。</a:t>
            </a:r>
          </a:p>
          <a:p>
            <a:pPr algn="l">
              <a:defRPr sz="3800" b="0">
                <a:solidFill>
                  <a:srgbClr val="111111"/>
                </a:solidFill>
                <a:latin typeface="MS PGothic"/>
                <a:ea typeface="MS PGothic"/>
                <a:cs typeface="MS PGothic"/>
              </a:defRPr>
            </a:pPr>
            <a:r>
              <a:rPr sz="3800" b="0" lang="ja-JP">
                <a:solidFill>
                  <a:srgbClr val="111111"/>
                </a:solidFill>
                <a:latin typeface="MS PGothic"/>
                <a:ea typeface="MS PGothic"/>
                <a:cs typeface="MS PGothic"/>
              </a:rPr>
              <a:t>界面では u と法線フラックスの連続性を課す。</a:t>
            </a:r>
          </a:p>
        </p:txBody>
      </p:sp>
      <p:sp>
        <p:nvSpPr>
          <p:cNvPr id="16" name="results_heading">
            <a:extLst>
              <a:ext uri="{FF2B5EF4-FFF2-40B4-BE49-F238E27FC236}">
                <a16:creationId xmlns:a16="http://schemas.microsoft.com/office/drawing/2014/main" id="{E0089A7D-7928-4729-82D7-BFB77707879A}"/>
              </a:ext>
            </a:extLst>
          </p:cNvPr>
          <p:cNvSpPr>
            <a:spLocks noGrp="1"/>
          </p:cNvSpPr>
          <p:nvPr/>
        </p:nvSpPr>
        <p:spPr>
          <a:xfrm>
            <a:off x="1190625" y="29527500"/>
            <a:ext cx="15144750" cy="1095375"/>
          </a:xfrm>
          <a:prstGeom prst="rect">
            <a:avLst/>
          </a:prstGeom>
          <a:noFill/>
          <a:ln w="0">
            <a:noFill/>
          </a:ln>
        </p:spPr>
        <p:txBody>
          <a:bodyPr lIns="0" rIns="0" tIns="0" bIns="0">
            <a:noAutofit/>
          </a:bodyPr>
          <a:lstStyle/>
          <a:p>
            <a:pPr algn="l">
              <a:defRPr sz="7400" b="1">
                <a:solidFill>
                  <a:srgbClr val="111111"/>
                </a:solidFill>
                <a:latin typeface="MS PGothic"/>
                <a:ea typeface="MS PGothic"/>
                <a:cs typeface="MS PGothic"/>
              </a:defRPr>
            </a:pPr>
            <a:r>
              <a:rPr sz="7400" b="1" lang="ja-JP">
                <a:solidFill>
                  <a:srgbClr val="111111"/>
                </a:solidFill>
                <a:latin typeface="MS PGothic"/>
                <a:ea typeface="MS PGothic"/>
                <a:cs typeface="MS PGothic"/>
              </a:rPr>
              <a:t>結果と考察</a:t>
            </a:r>
          </a:p>
        </p:txBody>
      </p:sp>
      <p:sp>
        <p:nvSpPr>
          <p:cNvPr id="17" name="table_caption">
            <a:extLst>
              <a:ext uri="{FF2B5EF4-FFF2-40B4-BE49-F238E27FC236}">
                <a16:creationId xmlns:a16="http://schemas.microsoft.com/office/drawing/2014/main" id="{F73AC819-DCE5-425D-955E-8FD7A83F5138}"/>
              </a:ext>
            </a:extLst>
          </p:cNvPr>
          <p:cNvSpPr>
            <a:spLocks noGrp="1"/>
          </p:cNvSpPr>
          <p:nvPr/>
        </p:nvSpPr>
        <p:spPr>
          <a:xfrm>
            <a:off x="1190625" y="30861000"/>
            <a:ext cx="14954250" cy="619125"/>
          </a:xfrm>
          <a:prstGeom prst="rect">
            <a:avLst/>
          </a:prstGeom>
          <a:noFill/>
          <a:ln w="0">
            <a:noFill/>
          </a:ln>
        </p:spPr>
        <p:txBody>
          <a:bodyPr lIns="0" rIns="0" tIns="0" bIns="0">
            <a:noAutofit/>
          </a:bodyPr>
          <a:lstStyle/>
          <a:p>
            <a:pPr algn="l">
              <a:defRPr sz="3000" b="0">
                <a:solidFill>
                  <a:srgbClr val="111111"/>
                </a:solidFill>
                <a:latin typeface="MS PGothic"/>
                <a:ea typeface="MS PGothic"/>
                <a:cs typeface="MS PGothic"/>
              </a:defRPr>
            </a:pPr>
            <a:r>
              <a:rPr sz="3000" b="0" lang="ja-JP">
                <a:solidFill>
                  <a:srgbClr val="111111"/>
                </a:solidFill>
                <a:latin typeface="MS PGothic"/>
                <a:ea typeface="MS PGothic"/>
                <a:cs typeface="MS PGothic"/>
              </a:rPr>
              <a:t>表1. 代表的なメッシュでの共振周波数と計算時間</a:t>
            </a:r>
          </a:p>
        </p:txBody>
      </p:sp>
      <p:graphicFrame>
        <p:nvGraphicFramePr>
          <p:cNvPr id="45" name=""/>
          <p:cNvGraphicFramePr/>
          <p:nvPr/>
        </p:nvGraphicFramePr>
        <p:xfrm>
          <a:off x="1190625" y="31575375"/>
          <a:ext cx="15001875" cy="3524250"/>
        </p:xfrm>
        <a:graphic>
          <a:graphicData uri="http://schemas.openxmlformats.org/drawingml/2006/table">
            <a:tbl>
              <a:tblPr/>
              <a:tblGrid>
                <a:gridCol w="4286250"/>
                <a:gridCol w="3571875"/>
                <a:gridCol w="3571875"/>
                <a:gridCol w="3571875"/>
              </a:tblGrid>
              <a:tr h="704850">
                <a:tc>
                  <a:txBody>
                    <a:bodyPr lIns="0" rIns="0" tIns="0" bIns="0">
                      <a:noAutofit/>
                    </a:bodyPr>
                    <a:lstStyle/>
                    <a:p>
                      <a:pPr algn="l"/>
                      <a:r>
                        <a:rPr sz="2800" b="1" lang="ja-JP">
                          <a:solidFill>
                            <a:srgbClr val="111111"/>
                          </a:solidFill>
                          <a:latin typeface="MS PGothic"/>
                          <a:ea typeface="MS PGothic"/>
                          <a:cs typeface="MS PGothic"/>
                        </a:rPr>
                        <a:t>対象・項目</a:t>
                      </a:r>
                    </a:p>
                  </a:txBody>
                  <a:tcPr marL="91440" marR="91440" marT="45720" marB="45720">
                    <a:solidFill>
                      <a:srgbClr val="E8EDF0"/>
                    </a:solidFill>
                  </a:tcPr>
                </a:tc>
                <a:tc>
                  <a:txBody>
                    <a:bodyPr lIns="0" rIns="0" tIns="0" bIns="0">
                      <a:noAutofit/>
                    </a:bodyPr>
                    <a:lstStyle/>
                    <a:p>
                      <a:pPr algn="l"/>
                      <a:r>
                        <a:rPr sz="2800" b="1" lang="ja-JP">
                          <a:solidFill>
                            <a:srgbClr val="111111"/>
                          </a:solidFill>
                          <a:latin typeface="MS PGothic"/>
                          <a:ea typeface="MS PGothic"/>
                          <a:cs typeface="MS PGothic"/>
                        </a:rPr>
                        <a:t>SUPERFISH</a:t>
                      </a:r>
                    </a:p>
                  </a:txBody>
                  <a:tcPr marL="91440" marR="91440" marT="45720" marB="45720">
                    <a:solidFill>
                      <a:srgbClr val="E8EDF0"/>
                    </a:solidFill>
                  </a:tcPr>
                </a:tc>
                <a:tc>
                  <a:txBody>
                    <a:bodyPr lIns="0" rIns="0" tIns="0" bIns="0">
                      <a:noAutofit/>
                    </a:bodyPr>
                    <a:lstStyle/>
                    <a:p>
                      <a:pPr algn="l"/>
                      <a:r>
                        <a:rPr sz="2800" b="1" lang="ja-JP">
                          <a:solidFill>
                            <a:srgbClr val="111111"/>
                          </a:solidFill>
                          <a:latin typeface="MS PGothic"/>
                          <a:ea typeface="MS PGothic"/>
                          <a:cs typeface="MS PGothic"/>
                        </a:rPr>
                        <a:t>CST</a:t>
                      </a:r>
                    </a:p>
                  </a:txBody>
                  <a:tcPr marL="91440" marR="91440" marT="45720" marB="45720">
                    <a:solidFill>
                      <a:srgbClr val="E8EDF0"/>
                    </a:solidFill>
                  </a:tcPr>
                </a:tc>
                <a:tc>
                  <a:txBody>
                    <a:bodyPr lIns="0" rIns="0" tIns="0" bIns="0">
                      <a:noAutofit/>
                    </a:bodyPr>
                    <a:lstStyle/>
                    <a:p>
                      <a:pPr algn="l"/>
                      <a:r>
                        <a:rPr sz="2800" b="1" lang="ja-JP">
                          <a:solidFill>
                            <a:srgbClr val="111111"/>
                          </a:solidFill>
                          <a:latin typeface="MS PGothic"/>
                          <a:ea typeface="MS PGothic"/>
                          <a:cs typeface="MS PGothic"/>
                        </a:rPr>
                        <a:t>COMSOL</a:t>
                      </a:r>
                    </a:p>
                  </a:txBody>
                  <a:tcPr marL="91440" marR="91440" marT="45720" marB="45720">
                    <a:solidFill>
                      <a:srgbClr val="E8EDF0"/>
                    </a:solidFill>
                  </a:tcPr>
                </a:tc>
              </a:tr>
              <a:tr h="704850">
                <a:tc>
                  <a:txBody>
                    <a:bodyPr lIns="0" rIns="0" tIns="0" bIns="0">
                      <a:noAutofit/>
                    </a:bodyPr>
                    <a:lstStyle/>
                    <a:p>
                      <a:pPr algn="l"/>
                      <a:r>
                        <a:rPr sz="2800" b="0" lang="ja-JP">
                          <a:solidFill>
                            <a:srgbClr val="111111"/>
                          </a:solidFill>
                          <a:latin typeface="MS PGothic"/>
                          <a:ea typeface="MS PGothic"/>
                          <a:cs typeface="MS PGothic"/>
                        </a:rPr>
                        <a:t>進行波 f [MHz]</a:t>
                      </a:r>
                    </a:p>
                  </a:txBody>
                  <a:tcPr marL="91440" marR="91440" marT="45720" marB="45720">
                    <a:solidFill>
                      <a:srgbClr val="FFFFFF"/>
                    </a:solidFill>
                  </a:tcPr>
                </a:tc>
                <a:tc>
                  <a:txBody>
                    <a:bodyPr lIns="0" rIns="0" tIns="0" bIns="0">
                      <a:noAutofit/>
                    </a:bodyPr>
                    <a:lstStyle/>
                    <a:p>
                      <a:pPr algn="l"/>
                      <a:r>
                        <a:rPr sz="2800" b="0" lang="ja-JP">
                          <a:solidFill>
                            <a:srgbClr val="111111"/>
                          </a:solidFill>
                          <a:latin typeface="MS PGothic"/>
                          <a:ea typeface="MS PGothic"/>
                          <a:cs typeface="MS PGothic"/>
                        </a:rPr>
                        <a:t>2856.041780</a:t>
                      </a:r>
                    </a:p>
                  </a:txBody>
                  <a:tcPr marL="91440" marR="91440" marT="45720" marB="45720">
                    <a:solidFill>
                      <a:srgbClr val="FFFFFF"/>
                    </a:solidFill>
                  </a:tcPr>
                </a:tc>
                <a:tc>
                  <a:txBody>
                    <a:bodyPr lIns="0" rIns="0" tIns="0" bIns="0">
                      <a:noAutofit/>
                    </a:bodyPr>
                    <a:lstStyle/>
                    <a:p>
                      <a:pPr algn="l"/>
                      <a:r>
                        <a:rPr sz="2800" b="0" lang="ja-JP">
                          <a:solidFill>
                            <a:srgbClr val="111111"/>
                          </a:solidFill>
                          <a:latin typeface="MS PGothic"/>
                          <a:ea typeface="MS PGothic"/>
                          <a:cs typeface="MS PGothic"/>
                        </a:rPr>
                        <a:t>2856.021392</a:t>
                      </a:r>
                    </a:p>
                  </a:txBody>
                  <a:tcPr marL="91440" marR="91440" marT="45720" marB="45720">
                    <a:solidFill>
                      <a:srgbClr val="FFFFFF"/>
                    </a:solidFill>
                  </a:tcPr>
                </a:tc>
                <a:tc>
                  <a:txBody>
                    <a:bodyPr lIns="0" rIns="0" tIns="0" bIns="0">
                      <a:noAutofit/>
                    </a:bodyPr>
                    <a:lstStyle/>
                    <a:p>
                      <a:pPr algn="l"/>
                      <a:r>
                        <a:rPr sz="2800" b="1" lang="ja-JP">
                          <a:solidFill>
                            <a:srgbClr val="111111"/>
                          </a:solidFill>
                          <a:latin typeface="MS PGothic"/>
                          <a:ea typeface="MS PGothic"/>
                          <a:cs typeface="MS PGothic"/>
                        </a:rPr>
                        <a:t>2856.024333</a:t>
                      </a:r>
                    </a:p>
                  </a:txBody>
                  <a:tcPr marL="91440" marR="91440" marT="45720" marB="45720">
                    <a:solidFill>
                      <a:srgbClr val="FFFFFF"/>
                    </a:solidFill>
                  </a:tcPr>
                </a:tc>
              </a:tr>
              <a:tr h="704850">
                <a:tc>
                  <a:txBody>
                    <a:bodyPr lIns="0" rIns="0" tIns="0" bIns="0">
                      <a:noAutofit/>
                    </a:bodyPr>
                    <a:lstStyle/>
                    <a:p>
                      <a:pPr algn="l"/>
                      <a:r>
                        <a:rPr sz="2800" b="0" lang="ja-JP">
                          <a:solidFill>
                            <a:srgbClr val="111111"/>
                          </a:solidFill>
                          <a:latin typeface="MS PGothic"/>
                          <a:ea typeface="MS PGothic"/>
                          <a:cs typeface="MS PGothic"/>
                        </a:rPr>
                        <a:t>進行波 時間 [s]</a:t>
                      </a:r>
                    </a:p>
                  </a:txBody>
                  <a:tcPr marL="91440" marR="91440" marT="45720" marB="45720">
                    <a:solidFill>
                      <a:srgbClr val="FFFFFF"/>
                    </a:solidFill>
                  </a:tcPr>
                </a:tc>
                <a:tc>
                  <a:txBody>
                    <a:bodyPr lIns="0" rIns="0" tIns="0" bIns="0">
                      <a:noAutofit/>
                    </a:bodyPr>
                    <a:lstStyle/>
                    <a:p>
                      <a:pPr algn="l"/>
                      <a:r>
                        <a:rPr sz="2800" b="0" lang="ja-JP">
                          <a:solidFill>
                            <a:srgbClr val="111111"/>
                          </a:solidFill>
                          <a:latin typeface="MS PGothic"/>
                          <a:ea typeface="MS PGothic"/>
                          <a:cs typeface="MS PGothic"/>
                        </a:rPr>
                        <a:t>219</a:t>
                      </a:r>
                    </a:p>
                  </a:txBody>
                  <a:tcPr marL="91440" marR="91440" marT="45720" marB="45720">
                    <a:solidFill>
                      <a:srgbClr val="FFFFFF"/>
                    </a:solidFill>
                  </a:tcPr>
                </a:tc>
                <a:tc>
                  <a:txBody>
                    <a:bodyPr lIns="0" rIns="0" tIns="0" bIns="0">
                      <a:noAutofit/>
                    </a:bodyPr>
                    <a:lstStyle/>
                    <a:p>
                      <a:pPr algn="l"/>
                      <a:r>
                        <a:rPr sz="2800" b="0" lang="ja-JP">
                          <a:solidFill>
                            <a:srgbClr val="111111"/>
                          </a:solidFill>
                          <a:latin typeface="MS PGothic"/>
                          <a:ea typeface="MS PGothic"/>
                          <a:cs typeface="MS PGothic"/>
                        </a:rPr>
                        <a:t>152</a:t>
                      </a:r>
                    </a:p>
                  </a:txBody>
                  <a:tcPr marL="91440" marR="91440" marT="45720" marB="45720">
                    <a:solidFill>
                      <a:srgbClr val="FFFFFF"/>
                    </a:solidFill>
                  </a:tcPr>
                </a:tc>
                <a:tc>
                  <a:txBody>
                    <a:bodyPr lIns="0" rIns="0" tIns="0" bIns="0">
                      <a:noAutofit/>
                    </a:bodyPr>
                    <a:lstStyle/>
                    <a:p>
                      <a:pPr algn="l"/>
                      <a:r>
                        <a:rPr sz="2800" b="1" lang="ja-JP">
                          <a:solidFill>
                            <a:srgbClr val="111111"/>
                          </a:solidFill>
                          <a:latin typeface="MS PGothic"/>
                          <a:ea typeface="MS PGothic"/>
                          <a:cs typeface="MS PGothic"/>
                        </a:rPr>
                        <a:t>3</a:t>
                      </a:r>
                    </a:p>
                  </a:txBody>
                  <a:tcPr marL="91440" marR="91440" marT="45720" marB="45720">
                    <a:solidFill>
                      <a:srgbClr val="FFFFFF"/>
                    </a:solidFill>
                  </a:tcPr>
                </a:tc>
              </a:tr>
              <a:tr h="704850">
                <a:tc>
                  <a:txBody>
                    <a:bodyPr lIns="0" rIns="0" tIns="0" bIns="0">
                      <a:noAutofit/>
                    </a:bodyPr>
                    <a:lstStyle/>
                    <a:p>
                      <a:pPr algn="l"/>
                      <a:r>
                        <a:rPr sz="2800" b="0" lang="ja-JP">
                          <a:solidFill>
                            <a:srgbClr val="111111"/>
                          </a:solidFill>
                          <a:latin typeface="MS PGothic"/>
                          <a:ea typeface="MS PGothic"/>
                          <a:cs typeface="MS PGothic"/>
                        </a:rPr>
                        <a:t>誘電体 f [MHz]</a:t>
                      </a:r>
                    </a:p>
                  </a:txBody>
                  <a:tcPr marL="91440" marR="91440" marT="45720" marB="45720">
                    <a:solidFill>
                      <a:srgbClr val="FFFFFF"/>
                    </a:solidFill>
                  </a:tcPr>
                </a:tc>
                <a:tc>
                  <a:txBody>
                    <a:bodyPr lIns="0" rIns="0" tIns="0" bIns="0">
                      <a:noAutofit/>
                    </a:bodyPr>
                    <a:lstStyle/>
                    <a:p>
                      <a:pPr algn="l"/>
                      <a:r>
                        <a:rPr sz="2800" b="0" lang="ja-JP">
                          <a:solidFill>
                            <a:srgbClr val="111111"/>
                          </a:solidFill>
                          <a:latin typeface="MS PGothic"/>
                          <a:ea typeface="MS PGothic"/>
                          <a:cs typeface="MS PGothic"/>
                        </a:rPr>
                        <a:t>5724.815</a:t>
                      </a:r>
                    </a:p>
                  </a:txBody>
                  <a:tcPr marL="91440" marR="91440" marT="45720" marB="45720">
                    <a:solidFill>
                      <a:srgbClr val="FFFFFF"/>
                    </a:solidFill>
                  </a:tcPr>
                </a:tc>
                <a:tc>
                  <a:txBody>
                    <a:bodyPr lIns="0" rIns="0" tIns="0" bIns="0">
                      <a:noAutofit/>
                    </a:bodyPr>
                    <a:lstStyle/>
                    <a:p>
                      <a:pPr algn="l"/>
                      <a:r>
                        <a:rPr sz="2800" b="0" lang="ja-JP">
                          <a:solidFill>
                            <a:srgbClr val="111111"/>
                          </a:solidFill>
                          <a:latin typeface="MS PGothic"/>
                          <a:ea typeface="MS PGothic"/>
                          <a:cs typeface="MS PGothic"/>
                        </a:rPr>
                        <a:t>5723.088</a:t>
                      </a:r>
                    </a:p>
                  </a:txBody>
                  <a:tcPr marL="91440" marR="91440" marT="45720" marB="45720">
                    <a:solidFill>
                      <a:srgbClr val="FFFFFF"/>
                    </a:solidFill>
                  </a:tcPr>
                </a:tc>
                <a:tc>
                  <a:txBody>
                    <a:bodyPr lIns="0" rIns="0" tIns="0" bIns="0">
                      <a:noAutofit/>
                    </a:bodyPr>
                    <a:lstStyle/>
                    <a:p>
                      <a:pPr algn="l"/>
                      <a:r>
                        <a:rPr sz="2800" b="1" lang="ja-JP">
                          <a:solidFill>
                            <a:srgbClr val="111111"/>
                          </a:solidFill>
                          <a:latin typeface="MS PGothic"/>
                          <a:ea typeface="MS PGothic"/>
                          <a:cs typeface="MS PGothic"/>
                        </a:rPr>
                        <a:t>5724.087</a:t>
                      </a:r>
                    </a:p>
                  </a:txBody>
                  <a:tcPr marL="91440" marR="91440" marT="45720" marB="45720">
                    <a:solidFill>
                      <a:srgbClr val="FFFFFF"/>
                    </a:solidFill>
                  </a:tcPr>
                </a:tc>
              </a:tr>
              <a:tr h="704850">
                <a:tc>
                  <a:txBody>
                    <a:bodyPr lIns="0" rIns="0" tIns="0" bIns="0">
                      <a:noAutofit/>
                    </a:bodyPr>
                    <a:lstStyle/>
                    <a:p>
                      <a:pPr algn="l"/>
                      <a:r>
                        <a:rPr sz="2800" b="0" lang="ja-JP">
                          <a:solidFill>
                            <a:srgbClr val="111111"/>
                          </a:solidFill>
                          <a:latin typeface="MS PGothic"/>
                          <a:ea typeface="MS PGothic"/>
                          <a:cs typeface="MS PGothic"/>
                        </a:rPr>
                        <a:t>誘電体 時間 [s]</a:t>
                      </a:r>
                    </a:p>
                  </a:txBody>
                  <a:tcPr marL="91440" marR="91440" marT="45720" marB="45720">
                    <a:solidFill>
                      <a:srgbClr val="FFFFFF"/>
                    </a:solidFill>
                  </a:tcPr>
                </a:tc>
                <a:tc>
                  <a:txBody>
                    <a:bodyPr lIns="0" rIns="0" tIns="0" bIns="0">
                      <a:noAutofit/>
                    </a:bodyPr>
                    <a:lstStyle/>
                    <a:p>
                      <a:pPr algn="l"/>
                      <a:r>
                        <a:rPr sz="2800" b="0" lang="ja-JP">
                          <a:solidFill>
                            <a:srgbClr val="111111"/>
                          </a:solidFill>
                          <a:latin typeface="MS PGothic"/>
                          <a:ea typeface="MS PGothic"/>
                          <a:cs typeface="MS PGothic"/>
                        </a:rPr>
                        <a:t>73</a:t>
                      </a:r>
                    </a:p>
                  </a:txBody>
                  <a:tcPr marL="91440" marR="91440" marT="45720" marB="45720">
                    <a:solidFill>
                      <a:srgbClr val="FFFFFF"/>
                    </a:solidFill>
                  </a:tcPr>
                </a:tc>
                <a:tc>
                  <a:txBody>
                    <a:bodyPr lIns="0" rIns="0" tIns="0" bIns="0">
                      <a:noAutofit/>
                    </a:bodyPr>
                    <a:lstStyle/>
                    <a:p>
                      <a:pPr algn="l"/>
                      <a:r>
                        <a:rPr sz="2800" b="0" lang="ja-JP">
                          <a:solidFill>
                            <a:srgbClr val="111111"/>
                          </a:solidFill>
                          <a:latin typeface="MS PGothic"/>
                          <a:ea typeface="MS PGothic"/>
                          <a:cs typeface="MS PGothic"/>
                        </a:rPr>
                        <a:t>2072</a:t>
                      </a:r>
                    </a:p>
                  </a:txBody>
                  <a:tcPr marL="91440" marR="91440" marT="45720" marB="45720">
                    <a:solidFill>
                      <a:srgbClr val="FFFFFF"/>
                    </a:solidFill>
                  </a:tcPr>
                </a:tc>
                <a:tc>
                  <a:txBody>
                    <a:bodyPr lIns="0" rIns="0" tIns="0" bIns="0">
                      <a:noAutofit/>
                    </a:bodyPr>
                    <a:lstStyle/>
                    <a:p>
                      <a:pPr algn="l"/>
                      <a:r>
                        <a:rPr sz="2800" b="1" lang="ja-JP">
                          <a:solidFill>
                            <a:srgbClr val="111111"/>
                          </a:solidFill>
                          <a:latin typeface="MS PGothic"/>
                          <a:ea typeface="MS PGothic"/>
                          <a:cs typeface="MS PGothic"/>
                        </a:rPr>
                        <a:t>65</a:t>
                      </a:r>
                    </a:p>
                  </a:txBody>
                  <a:tcPr marL="91440" marR="91440" marT="45720" marB="45720">
                    <a:solidFill>
                      <a:srgbClr val="FFFFFF"/>
                    </a:solidFill>
                  </a:tcPr>
                </a:tc>
              </a:tr>
            </a:tbl>
          </a:graphicData>
        </a:graphic>
      </p:graphicFrame>
      <p:sp>
        <p:nvSpPr>
          <p:cNvPr id="19" name="results_summary">
            <a:extLst>
              <a:ext uri="{FF2B5EF4-FFF2-40B4-BE49-F238E27FC236}">
                <a16:creationId xmlns:a16="http://schemas.microsoft.com/office/drawing/2014/main" id="{77A26B11-8BC9-4AA2-B142-D952DF482034}"/>
              </a:ext>
            </a:extLst>
          </p:cNvPr>
          <p:cNvSpPr>
            <a:spLocks noGrp="1"/>
          </p:cNvSpPr>
          <p:nvPr/>
        </p:nvSpPr>
        <p:spPr>
          <a:xfrm>
            <a:off x="1190625" y="35385375"/>
            <a:ext cx="15001875" cy="2619375"/>
          </a:xfrm>
          <a:prstGeom prst="rect">
            <a:avLst/>
          </a:prstGeom>
          <a:noFill/>
          <a:ln w="0">
            <a:noFill/>
          </a:ln>
        </p:spPr>
        <p:txBody>
          <a:bodyPr lIns="0" rIns="0" tIns="0" bIns="0">
            <a:noAutofit/>
          </a:bodyPr>
          <a:lstStyle/>
          <a:p>
            <a:pPr algn="l">
              <a:defRPr sz="3700" b="0">
                <a:solidFill>
                  <a:srgbClr val="111111"/>
                </a:solidFill>
                <a:latin typeface="MS PGothic"/>
                <a:ea typeface="MS PGothic"/>
                <a:cs typeface="MS PGothic"/>
              </a:defRPr>
            </a:pPr>
            <a:r>
              <a:rPr sz="3700" b="0" lang="ja-JP">
                <a:solidFill>
                  <a:srgbClr val="111111"/>
                </a:solidFill>
                <a:latin typeface="MS PGothic"/>
                <a:ea typeface="MS PGothic"/>
                <a:cs typeface="MS PGothic"/>
              </a:rPr>
              <a:t>進行波セルは周波数と RF 特性が良好に一致した。</a:t>
            </a:r>
          </a:p>
          <a:p>
            <a:pPr algn="l">
              <a:defRPr sz="3700" b="0">
                <a:solidFill>
                  <a:srgbClr val="111111"/>
                </a:solidFill>
                <a:latin typeface="MS PGothic"/>
                <a:ea typeface="MS PGothic"/>
                <a:cs typeface="MS PGothic"/>
              </a:defRPr>
            </a:pPr>
            <a:r>
              <a:rPr sz="3700" b="0" lang="ja-JP">
                <a:solidFill>
                  <a:srgbClr val="111111"/>
                </a:solidFill>
                <a:latin typeface="MS PGothic"/>
                <a:ea typeface="MS PGothic"/>
                <a:cs typeface="MS PGothic"/>
              </a:rPr>
              <a:t>Q の差は最大約0.032%，R/Q の差は約0.015%。</a:t>
            </a:r>
          </a:p>
          <a:p>
            <a:pPr algn="l">
              <a:defRPr sz="3700" b="0">
                <a:solidFill>
                  <a:srgbClr val="111111"/>
                </a:solidFill>
                <a:latin typeface="MS PGothic"/>
                <a:ea typeface="MS PGothic"/>
                <a:cs typeface="MS PGothic"/>
              </a:defRPr>
            </a:pPr>
            <a:r>
              <a:rPr sz="3700" b="0" lang="ja-JP">
                <a:solidFill>
                  <a:srgbClr val="111111"/>
                </a:solidFill>
                <a:latin typeface="MS PGothic"/>
                <a:ea typeface="MS PGothic"/>
                <a:cs typeface="MS PGothic"/>
              </a:rPr>
              <a:t>誘電体モデルの外挿周波数差は CST 約99 kHz，</a:t>
            </a:r>
          </a:p>
          <a:p>
            <a:pPr algn="l">
              <a:defRPr sz="3700" b="0">
                <a:solidFill>
                  <a:srgbClr val="111111"/>
                </a:solidFill>
                <a:latin typeface="MS PGothic"/>
                <a:ea typeface="MS PGothic"/>
                <a:cs typeface="MS PGothic"/>
              </a:defRPr>
            </a:pPr>
            <a:r>
              <a:rPr sz="3700" b="0" lang="ja-JP">
                <a:solidFill>
                  <a:srgbClr val="111111"/>
                </a:solidFill>
                <a:latin typeface="MS PGothic"/>
                <a:ea typeface="MS PGothic"/>
                <a:cs typeface="MS PGothic"/>
              </a:rPr>
              <a:t>SUPERFISH 約746 kHz。界面と評価条件を検証する。</a:t>
            </a:r>
          </a:p>
        </p:txBody>
      </p:sp>
      <p:sp>
        <p:nvSpPr>
          <p:cNvPr id="20" name="tw_plot_label">
            <a:extLst>
              <a:ext uri="{FF2B5EF4-FFF2-40B4-BE49-F238E27FC236}">
                <a16:creationId xmlns:a16="http://schemas.microsoft.com/office/drawing/2014/main" id="{D0EF1B53-0447-4A31-800E-332666F54136}"/>
              </a:ext>
            </a:extLst>
          </p:cNvPr>
          <p:cNvSpPr>
            <a:spLocks noGrp="1"/>
          </p:cNvSpPr>
          <p:nvPr/>
        </p:nvSpPr>
        <p:spPr>
          <a:xfrm>
            <a:off x="17145000" y="29908500"/>
            <a:ext cx="6953250" cy="762000"/>
          </a:xfrm>
          <a:prstGeom prst="rect">
            <a:avLst/>
          </a:prstGeom>
          <a:noFill/>
          <a:ln w="0">
            <a:noFill/>
          </a:ln>
        </p:spPr>
        <p:txBody>
          <a:bodyPr lIns="0" rIns="0" tIns="0" bIns="0">
            <a:noAutofit/>
          </a:bodyPr>
          <a:lstStyle/>
          <a:p>
            <a:pPr algn="l">
              <a:defRPr sz="4200" b="1">
                <a:solidFill>
                  <a:srgbClr val="111111"/>
                </a:solidFill>
                <a:latin typeface="MS PGothic"/>
                <a:ea typeface="MS PGothic"/>
                <a:cs typeface="MS PGothic"/>
              </a:defRPr>
            </a:pPr>
            <a:r>
              <a:rPr sz="4200" b="1" lang="ja-JP">
                <a:solidFill>
                  <a:srgbClr val="111111"/>
                </a:solidFill>
                <a:latin typeface="MS PGothic"/>
                <a:ea typeface="MS PGothic"/>
                <a:cs typeface="MS PGothic"/>
              </a:rPr>
              <a:t>進行波セル</a:t>
            </a:r>
          </a:p>
        </p:txBody>
      </p:sp>
      <p:sp>
        <p:nvSpPr>
          <p:cNvPr id="21" name="daa_plot_label">
            <a:extLst>
              <a:ext uri="{FF2B5EF4-FFF2-40B4-BE49-F238E27FC236}">
                <a16:creationId xmlns:a16="http://schemas.microsoft.com/office/drawing/2014/main" id="{128863CE-1796-4557-A295-69E0B0DB0AC4}"/>
              </a:ext>
            </a:extLst>
          </p:cNvPr>
          <p:cNvSpPr>
            <a:spLocks noGrp="1"/>
          </p:cNvSpPr>
          <p:nvPr/>
        </p:nvSpPr>
        <p:spPr>
          <a:xfrm>
            <a:off x="24669750" y="29908500"/>
            <a:ext cx="6953250" cy="762000"/>
          </a:xfrm>
          <a:prstGeom prst="rect">
            <a:avLst/>
          </a:prstGeom>
          <a:noFill/>
          <a:ln w="0">
            <a:noFill/>
          </a:ln>
        </p:spPr>
        <p:txBody>
          <a:bodyPr lIns="0" rIns="0" tIns="0" bIns="0">
            <a:noAutofit/>
          </a:bodyPr>
          <a:lstStyle/>
          <a:p>
            <a:pPr algn="l">
              <a:defRPr sz="4200" b="1">
                <a:solidFill>
                  <a:srgbClr val="111111"/>
                </a:solidFill>
                <a:latin typeface="MS PGothic"/>
                <a:ea typeface="MS PGothic"/>
                <a:cs typeface="MS PGothic"/>
              </a:defRPr>
            </a:pPr>
            <a:r>
              <a:rPr sz="4200" b="1" lang="ja-JP">
                <a:solidFill>
                  <a:srgbClr val="111111"/>
                </a:solidFill>
                <a:latin typeface="MS PGothic"/>
                <a:ea typeface="MS PGothic"/>
                <a:cs typeface="MS PGothic"/>
              </a:rPr>
              <a:t>誘電体モデル</a:t>
            </a:r>
          </a:p>
        </p:txBody>
      </p:sp>
      <p:pic>
        <p:nvPicPr>
          <p:cNvPr id="49" name=""/>
          <p:cNvPicPr>
            <a:picLocks noChangeAspect="1"/>
          </p:cNvPicPr>
          <p:nvPr/>
        </p:nvPicPr>
        <p:blipFill>
          <a:blip r:embed="R1217d93ece094b58"/>
          <a:stretch/>
        </p:blipFill>
        <p:spPr>
          <a:xfrm>
            <a:off x="16906875" y="31054598"/>
            <a:ext cx="7381875" cy="4946803"/>
          </a:xfrm>
          <a:prstGeom prst="rect">
            <a:avLst/>
          </a:prstGeom>
        </p:spPr>
      </p:pic>
      <p:pic>
        <p:nvPicPr>
          <p:cNvPr id="50" name=""/>
          <p:cNvPicPr>
            <a:picLocks noChangeAspect="1"/>
          </p:cNvPicPr>
          <p:nvPr/>
        </p:nvPicPr>
        <p:blipFill>
          <a:blip r:embed="R60f0fa2107f24551"/>
          <a:stretch/>
        </p:blipFill>
        <p:spPr>
          <a:xfrm>
            <a:off x="24431625" y="31054598"/>
            <a:ext cx="7381875" cy="4946803"/>
          </a:xfrm>
          <a:prstGeom prst="rect">
            <a:avLst/>
          </a:prstGeom>
        </p:spPr>
      </p:pic>
      <p:sp>
        <p:nvSpPr>
          <p:cNvPr id="24" name="convergence_caption">
            <a:extLst>
              <a:ext uri="{FF2B5EF4-FFF2-40B4-BE49-F238E27FC236}">
                <a16:creationId xmlns:a16="http://schemas.microsoft.com/office/drawing/2014/main" id="{B231B36D-852B-439B-8E46-0C4283EF5C7D}"/>
              </a:ext>
            </a:extLst>
          </p:cNvPr>
          <p:cNvSpPr>
            <a:spLocks noGrp="1"/>
          </p:cNvSpPr>
          <p:nvPr/>
        </p:nvSpPr>
        <p:spPr>
          <a:xfrm>
            <a:off x="17145000" y="36385500"/>
            <a:ext cx="14430375" cy="1762125"/>
          </a:xfrm>
          <a:prstGeom prst="rect">
            <a:avLst/>
          </a:prstGeom>
          <a:noFill/>
          <a:ln w="0">
            <a:noFill/>
          </a:ln>
        </p:spPr>
        <p:txBody>
          <a:bodyPr lIns="0" rIns="0" tIns="0" bIns="0">
            <a:noAutofit/>
          </a:bodyPr>
          <a:lstStyle/>
          <a:p>
            <a:pPr algn="l">
              <a:defRPr sz="3000" b="0">
                <a:solidFill>
                  <a:srgbClr val="111111"/>
                </a:solidFill>
                <a:latin typeface="MS PGothic"/>
                <a:ea typeface="MS PGothic"/>
                <a:cs typeface="MS PGothic"/>
              </a:defRPr>
            </a:pPr>
            <a:r>
              <a:rPr sz="3000" b="0" lang="ja-JP">
                <a:solidFill>
                  <a:srgbClr val="111111"/>
                </a:solidFill>
                <a:latin typeface="MS PGothic"/>
                <a:ea typeface="MS PGothic"/>
                <a:cs typeface="MS PGothic"/>
              </a:rPr>
              <a:t>図2. 周波数のメッシュ収束。右図の曲線は外挿近似。</a:t>
            </a:r>
          </a:p>
          <a:p>
            <a:pPr algn="l">
              <a:defRPr sz="3000" b="0">
                <a:solidFill>
                  <a:srgbClr val="111111"/>
                </a:solidFill>
                <a:latin typeface="MS PGothic"/>
                <a:ea typeface="MS PGothic"/>
                <a:cs typeface="MS PGothic"/>
              </a:defRPr>
            </a:pPr>
            <a:r>
              <a:rPr sz="3000" b="0" lang="ja-JP">
                <a:solidFill>
                  <a:srgbClr val="111111"/>
                </a:solidFill>
                <a:latin typeface="MS PGothic"/>
                <a:ea typeface="MS PGothic"/>
                <a:cs typeface="MS PGothic"/>
              </a:rPr>
              <a:t>計算時間は各モデル・メッシュ条件での比較であり，</a:t>
            </a:r>
          </a:p>
          <a:p>
            <a:pPr algn="l">
              <a:defRPr sz="3000" b="0">
                <a:solidFill>
                  <a:srgbClr val="111111"/>
                </a:solidFill>
                <a:latin typeface="MS PGothic"/>
                <a:ea typeface="MS PGothic"/>
                <a:cs typeface="MS PGothic"/>
              </a:defRPr>
            </a:pPr>
            <a:r>
              <a:rPr sz="3000" b="0" lang="ja-JP">
                <a:solidFill>
                  <a:srgbClr val="111111"/>
                </a:solidFill>
                <a:latin typeface="MS PGothic"/>
                <a:ea typeface="MS PGothic"/>
                <a:cs typeface="MS PGothic"/>
              </a:rPr>
              <a:t>同一精度に揃えた速度比較ではない。</a:t>
            </a:r>
          </a:p>
        </p:txBody>
      </p:sp>
      <p:sp>
        <p:nvSpPr>
          <p:cNvPr id="25" name="references">
            <a:extLst>
              <a:ext uri="{FF2B5EF4-FFF2-40B4-BE49-F238E27FC236}">
                <a16:creationId xmlns:a16="http://schemas.microsoft.com/office/drawing/2014/main" id="{EDBE1413-75B6-4A13-B3C7-26D52C3E9F94}"/>
              </a:ext>
            </a:extLst>
          </p:cNvPr>
          <p:cNvSpPr>
            <a:spLocks noGrp="1"/>
          </p:cNvSpPr>
          <p:nvPr/>
        </p:nvSpPr>
        <p:spPr>
          <a:xfrm>
            <a:off x="1190625" y="39624000"/>
            <a:ext cx="15430500" cy="2667000"/>
          </a:xfrm>
          <a:prstGeom prst="rect">
            <a:avLst/>
          </a:prstGeom>
          <a:noFill/>
          <a:ln w="0">
            <a:noFill/>
          </a:ln>
        </p:spPr>
        <p:txBody>
          <a:bodyPr lIns="0" rIns="0" tIns="0" bIns="0">
            <a:noAutofit/>
          </a:bodyPr>
          <a:lstStyle/>
          <a:p>
            <a:pPr algn="l">
              <a:defRPr sz="2400" b="0">
                <a:solidFill>
                  <a:srgbClr val="111111"/>
                </a:solidFill>
                <a:latin typeface="MS PGothic"/>
                <a:ea typeface="MS PGothic"/>
                <a:cs typeface="MS PGothic"/>
              </a:defRPr>
            </a:pPr>
            <a:r>
              <a:rPr sz="2400" b="0" lang="ja-JP">
                <a:solidFill>
                  <a:srgbClr val="111111"/>
                </a:solidFill>
                <a:latin typeface="MS PGothic"/>
                <a:ea typeface="MS PGothic"/>
                <a:cs typeface="MS PGothic"/>
              </a:rPr>
              <a:t>[1] 山本昌志，電磁気学 共振空胴 TM0n モード，2026.</a:t>
            </a:r>
          </a:p>
          <a:p>
            <a:pPr algn="l">
              <a:defRPr sz="2400" b="0">
                <a:solidFill>
                  <a:srgbClr val="111111"/>
                </a:solidFill>
                <a:latin typeface="MS PGothic"/>
                <a:ea typeface="MS PGothic"/>
                <a:cs typeface="MS PGothic"/>
              </a:defRPr>
            </a:pPr>
            <a:r>
              <a:rPr sz="2400" b="0" lang="ja-JP">
                <a:solidFill>
                  <a:srgbClr val="111111"/>
                </a:solidFill>
                <a:latin typeface="MS PGothic"/>
                <a:ea typeface="MS PGothic"/>
                <a:cs typeface="MS PGothic"/>
              </a:rPr>
              <a:t>www.yamamo10.jp/yamamoto/study/fem/TM0n_resonator/</a:t>
            </a:r>
          </a:p>
          <a:p>
            <a:pPr algn="l">
              <a:defRPr sz="2400" b="0">
                <a:solidFill>
                  <a:srgbClr val="111111"/>
                </a:solidFill>
                <a:latin typeface="MS PGothic"/>
                <a:ea typeface="MS PGothic"/>
                <a:cs typeface="MS PGothic"/>
              </a:defRPr>
            </a:pPr>
            <a:r>
              <a:rPr sz="2400" b="0" lang="ja-JP">
                <a:solidFill>
                  <a:srgbClr val="111111"/>
                </a:solidFill>
                <a:latin typeface="MS PGothic"/>
                <a:ea typeface="MS PGothic"/>
                <a:cs typeface="MS PGothic"/>
              </a:rPr>
              <a:t>[2] 山本昌志，COMSOL 加速空洞：進行波型加速管，2026.</a:t>
            </a:r>
          </a:p>
          <a:p>
            <a:pPr algn="l">
              <a:defRPr sz="2400" b="0">
                <a:solidFill>
                  <a:srgbClr val="111111"/>
                </a:solidFill>
                <a:latin typeface="MS PGothic"/>
                <a:ea typeface="MS PGothic"/>
                <a:cs typeface="MS PGothic"/>
              </a:defRPr>
            </a:pPr>
            <a:r>
              <a:rPr sz="2400" b="0" lang="ja-JP">
                <a:solidFill>
                  <a:srgbClr val="111111"/>
                </a:solidFill>
                <a:latin typeface="MS PGothic"/>
                <a:ea typeface="MS PGothic"/>
                <a:cs typeface="MS PGothic"/>
              </a:rPr>
              <a:t>www.yamamo10.jp/yamamoto/study/accelerator/COMSOL/TW_structure_TM/</a:t>
            </a:r>
          </a:p>
          <a:p>
            <a:pPr algn="l">
              <a:defRPr sz="2400" b="0">
                <a:solidFill>
                  <a:srgbClr val="111111"/>
                </a:solidFill>
                <a:latin typeface="MS PGothic"/>
                <a:ea typeface="MS PGothic"/>
                <a:cs typeface="MS PGothic"/>
              </a:defRPr>
            </a:pPr>
            <a:r>
              <a:rPr sz="2400" b="0" lang="ja-JP">
                <a:solidFill>
                  <a:srgbClr val="111111"/>
                </a:solidFill>
                <a:latin typeface="MS PGothic"/>
                <a:ea typeface="MS PGothic"/>
                <a:cs typeface="MS PGothic"/>
              </a:rPr>
              <a:t>[3] D. Satoh et al., Phys. Rev. Accel. Beams 20, 091302 (2017).</a:t>
            </a:r>
          </a:p>
          <a:p>
            <a:pPr algn="l">
              <a:defRPr sz="2400" b="0">
                <a:solidFill>
                  <a:srgbClr val="111111"/>
                </a:solidFill>
                <a:latin typeface="MS PGothic"/>
                <a:ea typeface="MS PGothic"/>
                <a:cs typeface="MS PGothic"/>
              </a:defRPr>
            </a:pPr>
            <a:r>
              <a:rPr sz="2400" b="0" lang="ja-JP">
                <a:solidFill>
                  <a:srgbClr val="111111"/>
                </a:solidFill>
                <a:latin typeface="MS PGothic"/>
                <a:ea typeface="MS PGothic"/>
                <a:cs typeface="MS PGothic"/>
              </a:rPr>
              <a:t>[4] K. Halbach and R. F. Holsinger, Particle Accelerators 7, 213–222 (1976).</a:t>
            </a:r>
          </a:p>
        </p:txBody>
      </p:sp>
      <p:sp>
        <p:nvSpPr>
          <p:cNvPr id="26" name="environment_heading">
            <a:extLst>
              <a:ext uri="{FF2B5EF4-FFF2-40B4-BE49-F238E27FC236}">
                <a16:creationId xmlns:a16="http://schemas.microsoft.com/office/drawing/2014/main" id="{695B0A0E-EFDA-45CC-932C-360EA4FBC69C}"/>
              </a:ext>
            </a:extLst>
          </p:cNvPr>
          <p:cNvSpPr>
            <a:spLocks noGrp="1"/>
          </p:cNvSpPr>
          <p:nvPr/>
        </p:nvSpPr>
        <p:spPr>
          <a:xfrm>
            <a:off x="17145000" y="38766750"/>
            <a:ext cx="14430375" cy="1000125"/>
          </a:xfrm>
          <a:prstGeom prst="rect">
            <a:avLst/>
          </a:prstGeom>
          <a:noFill/>
          <a:ln w="0">
            <a:noFill/>
          </a:ln>
        </p:spPr>
        <p:txBody>
          <a:bodyPr lIns="0" rIns="0" tIns="0" bIns="0">
            <a:noAutofit/>
          </a:bodyPr>
          <a:lstStyle/>
          <a:p>
            <a:pPr algn="l">
              <a:defRPr sz="7400" b="1">
                <a:solidFill>
                  <a:srgbClr val="111111"/>
                </a:solidFill>
                <a:latin typeface="MS PGothic"/>
                <a:ea typeface="MS PGothic"/>
                <a:cs typeface="MS PGothic"/>
              </a:defRPr>
            </a:pPr>
            <a:r>
              <a:rPr sz="7400" b="1" lang="ja-JP">
                <a:solidFill>
                  <a:srgbClr val="111111"/>
                </a:solidFill>
                <a:latin typeface="MS PGothic"/>
                <a:ea typeface="MS PGothic"/>
                <a:cs typeface="MS PGothic"/>
              </a:rPr>
              <a:t>計算環境・謝辞</a:t>
            </a:r>
          </a:p>
        </p:txBody>
      </p:sp>
      <p:sp>
        <p:nvSpPr>
          <p:cNvPr id="27" name="environment">
            <a:extLst>
              <a:ext uri="{FF2B5EF4-FFF2-40B4-BE49-F238E27FC236}">
                <a16:creationId xmlns:a16="http://schemas.microsoft.com/office/drawing/2014/main" id="{240E0B87-A999-4A4E-85E4-F1444B8E39EC}"/>
              </a:ext>
            </a:extLst>
          </p:cNvPr>
          <p:cNvSpPr>
            <a:spLocks noGrp="1"/>
          </p:cNvSpPr>
          <p:nvPr/>
        </p:nvSpPr>
        <p:spPr>
          <a:xfrm>
            <a:off x="17145000" y="39909750"/>
            <a:ext cx="14430375" cy="2190750"/>
          </a:xfrm>
          <a:prstGeom prst="rect">
            <a:avLst/>
          </a:prstGeom>
          <a:noFill/>
          <a:ln w="0">
            <a:noFill/>
          </a:ln>
        </p:spPr>
        <p:txBody>
          <a:bodyPr lIns="0" rIns="0" tIns="0" bIns="0">
            <a:noAutofit/>
          </a:bodyPr>
          <a:lstStyle/>
          <a:p>
            <a:pPr algn="l">
              <a:defRPr sz="2800" b="0">
                <a:solidFill>
                  <a:srgbClr val="111111"/>
                </a:solidFill>
                <a:latin typeface="MS PGothic"/>
                <a:ea typeface="MS PGothic"/>
                <a:cs typeface="MS PGothic"/>
              </a:defRPr>
            </a:pPr>
            <a:r>
              <a:rPr sz="2800" b="0" lang="ja-JP">
                <a:solidFill>
                  <a:srgbClr val="111111"/>
                </a:solidFill>
                <a:latin typeface="MS PGothic"/>
                <a:ea typeface="MS PGothic"/>
                <a:cs typeface="MS PGothic"/>
              </a:rPr>
              <a:t>Intel Xeon Platinum 8249C（2.10 GHz）×2，</a:t>
            </a:r>
          </a:p>
          <a:p>
            <a:pPr algn="l">
              <a:defRPr sz="2800" b="0">
                <a:solidFill>
                  <a:srgbClr val="111111"/>
                </a:solidFill>
                <a:latin typeface="MS PGothic"/>
                <a:ea typeface="MS PGothic"/>
                <a:cs typeface="MS PGothic"/>
              </a:defRPr>
            </a:pPr>
            <a:r>
              <a:rPr sz="2800" b="0" lang="ja-JP">
                <a:solidFill>
                  <a:srgbClr val="111111"/>
                </a:solidFill>
                <a:latin typeface="MS PGothic"/>
                <a:ea typeface="MS PGothic"/>
                <a:cs typeface="MS PGothic"/>
              </a:rPr>
              <a:t>メモリ384 GB，Windows 11 Pro for Workstations。</a:t>
            </a:r>
          </a:p>
          <a:p>
            <a:pPr algn="l">
              <a:defRPr sz="2800" b="0">
                <a:solidFill>
                  <a:srgbClr val="111111"/>
                </a:solidFill>
                <a:latin typeface="MS PGothic"/>
                <a:ea typeface="MS PGothic"/>
                <a:cs typeface="MS PGothic"/>
              </a:defRPr>
            </a:pPr>
            <a:r>
              <a:rPr sz="2800" b="0" lang="ja-JP">
                <a:solidFill>
                  <a:srgbClr val="111111"/>
                </a:solidFill>
                <a:latin typeface="MS PGothic"/>
                <a:ea typeface="MS PGothic"/>
                <a:cs typeface="MS PGothic"/>
              </a:rPr>
              <a:t>誘電体モデルの形状・比較データは，産業技術総合</a:t>
            </a:r>
          </a:p>
          <a:p>
            <a:pPr algn="l">
              <a:defRPr sz="2800" b="0">
                <a:solidFill>
                  <a:srgbClr val="111111"/>
                </a:solidFill>
                <a:latin typeface="MS PGothic"/>
                <a:ea typeface="MS PGothic"/>
                <a:cs typeface="MS PGothic"/>
              </a:defRPr>
            </a:pPr>
            <a:r>
              <a:rPr sz="2800" b="0" lang="ja-JP">
                <a:solidFill>
                  <a:srgbClr val="111111"/>
                </a:solidFill>
                <a:latin typeface="MS PGothic"/>
                <a:ea typeface="MS PGothic"/>
                <a:cs typeface="MS PGothic"/>
              </a:rPr>
              <a:t>研究所の佐藤大輔博士から提供を受けた [3]。</a:t>
            </a:r>
          </a:p>
        </p:txBody>
      </p:sp>
    </p:spTree>
    <p:extLst>
      <p:ext uri="{BB962C8B-B14F-4D97-AF65-F5344CB8AC3E}">
        <p14:creationId xmlns:p14="http://schemas.microsoft.com/office/powerpoint/2010/main" val="36271713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7993</TotalTime>
  <Words>0</Words>
  <Application>Microsoft Office PowerPoint</Application>
  <PresentationFormat>ユーザー設定</PresentationFormat>
  <Paragraphs>0</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MS PGothic</vt:lpstr>
      <vt:lpstr>Arial</vt:lpstr>
      <vt:lpstr>Calibri</vt:lpstr>
      <vt:lpstr>Calibri Light</vt:lpstr>
      <vt:lpstr>Office Theme</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Yamamoto Masashi</cp:lastModifiedBy>
  <cp:revision>181</cp:revision>
  <cp:lastPrinted>2026-06-05T08:09:06Z</cp:lastPrinted>
  <dcterms:created xsi:type="dcterms:W3CDTF">2023-01-03T14:57:49Z</dcterms:created>
  <dcterms:modified xsi:type="dcterms:W3CDTF">2026-09-06T16:38:12Z</dcterms:modified>
</cp:coreProperties>
</file>