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6311" autoAdjust="0"/>
  </p:normalViewPr>
  <p:slideViewPr>
    <p:cSldViewPr snapToGrid="0">
      <p:cViewPr>
        <p:scale>
          <a:sx n="36" d="100"/>
          <a:sy n="36" d="100"/>
        </p:scale>
        <p:origin x="3264" y="144"/>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9/1/26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9/1/26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a:xfrm>
            <a:off x="14197441" y="978196"/>
            <a:ext cx="17520673" cy="4463234"/>
          </a:xfrm>
        </p:spPr>
        <p:txBody>
          <a:bodyPr>
            <a:normAutofit fontScale="90000"/>
          </a:bodyPr>
          <a:lstStyle/>
          <a:p>
            <a:r>
              <a:rPr lang="en-US" dirty="0"/>
              <a:t>COMSOL Multiphysics®</a:t>
            </a:r>
            <a:r>
              <a:rPr lang="ja-JP" altLang="en-US"/>
              <a:t>による</a:t>
            </a:r>
            <a:br>
              <a:rPr lang="en-US" altLang="ja-JP" dirty="0"/>
            </a:br>
            <a:r>
              <a:rPr lang="en-US" dirty="0"/>
              <a:t>X</a:t>
            </a:r>
            <a:r>
              <a:rPr lang="ja-JP" altLang="en-US"/>
              <a:t>線</a:t>
            </a:r>
            <a:r>
              <a:rPr lang="en-US" dirty="0"/>
              <a:t>CT</a:t>
            </a:r>
            <a:r>
              <a:rPr lang="ja-JP" altLang="en-US"/>
              <a:t>実電極構造を用いた</a:t>
            </a:r>
            <a:br>
              <a:rPr lang="en-US" altLang="ja-JP" dirty="0"/>
            </a:br>
            <a:r>
              <a:rPr lang="ja-JP" altLang="en-US"/>
              <a:t>厚膜全固体リチウムイオン電池の</a:t>
            </a:r>
            <a:br>
              <a:rPr lang="en-US" altLang="ja-JP" dirty="0"/>
            </a:br>
            <a:r>
              <a:rPr lang="ja-JP" altLang="en-US"/>
              <a:t>三次元電気化学解析</a:t>
            </a:r>
            <a:endParaRPr lang="en-US"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sz="4400"/>
              <a:t>兒玉</a:t>
            </a:r>
            <a:r>
              <a:rPr lang="en-US" altLang="ja-JP" sz="4400" dirty="0"/>
              <a:t> </a:t>
            </a:r>
            <a:r>
              <a:rPr lang="ja-JP" altLang="en-US" sz="4400"/>
              <a:t>学</a:t>
            </a:r>
            <a:r>
              <a:rPr lang="en" altLang="ja-JP" sz="4400" baseline="30000" dirty="0"/>
              <a:t>1</a:t>
            </a:r>
            <a:r>
              <a:rPr lang="ja-JP" altLang="en" sz="4400"/>
              <a:t>，</a:t>
            </a:r>
            <a:r>
              <a:rPr lang="en" altLang="ja-JP" sz="4400" dirty="0"/>
              <a:t>Lee Kiyoung</a:t>
            </a:r>
            <a:r>
              <a:rPr lang="en" altLang="ja-JP" sz="4400" baseline="30000" dirty="0"/>
              <a:t>1</a:t>
            </a:r>
            <a:r>
              <a:rPr lang="ja-JP" altLang="en" sz="4400"/>
              <a:t>，</a:t>
            </a:r>
            <a:r>
              <a:rPr lang="ja-JP" altLang="en-US" sz="4400"/>
              <a:t>上澤 明央</a:t>
            </a:r>
            <a:r>
              <a:rPr lang="en" altLang="ja-JP" sz="4400" baseline="30000" dirty="0"/>
              <a:t>2</a:t>
            </a:r>
            <a:r>
              <a:rPr lang="ja-JP" altLang="en" sz="4400"/>
              <a:t>，</a:t>
            </a:r>
            <a:r>
              <a:rPr lang="ja-JP" altLang="en-US" sz="4400"/>
              <a:t>柳 和明</a:t>
            </a:r>
            <a:r>
              <a:rPr lang="en-US" altLang="ja-JP" sz="4400" baseline="30000" dirty="0"/>
              <a:t>2</a:t>
            </a:r>
            <a:br>
              <a:rPr lang="en-US" altLang="ja-JP" sz="4400" dirty="0">
                <a:latin typeface="MS Gothic" panose="020B0609070205080204" pitchFamily="49" charset="-128"/>
                <a:ea typeface="MS Gothic" panose="020B0609070205080204" pitchFamily="49" charset="-128"/>
              </a:rPr>
            </a:br>
            <a:r>
              <a:rPr lang="en-US" altLang="ja-JP" sz="4400" dirty="0"/>
              <a:t>1. </a:t>
            </a:r>
            <a:r>
              <a:rPr lang="ja-JP" altLang="en-US" sz="4400"/>
              <a:t>東京科学大学</a:t>
            </a:r>
            <a:r>
              <a:rPr lang="en-US" altLang="ja-JP" sz="4400" dirty="0"/>
              <a:t>, </a:t>
            </a:r>
            <a:r>
              <a:rPr lang="ja-JP" altLang="en-US" sz="4400"/>
              <a:t>工学院</a:t>
            </a:r>
            <a:r>
              <a:rPr lang="en-US" altLang="ja-JP" sz="4400" dirty="0"/>
              <a:t>, </a:t>
            </a:r>
            <a:r>
              <a:rPr lang="ja-JP" altLang="en-US" sz="4400"/>
              <a:t>〒</a:t>
            </a:r>
            <a:r>
              <a:rPr lang="en-US" altLang="ja-JP" sz="4400" dirty="0"/>
              <a:t>152-8550 </a:t>
            </a:r>
            <a:r>
              <a:rPr lang="ja-JP" altLang="en-US" sz="4400"/>
              <a:t>東京都目黒区</a:t>
            </a:r>
            <a:r>
              <a:rPr lang="en-US" altLang="ja-JP" sz="4400" dirty="0"/>
              <a:t>.</a:t>
            </a:r>
            <a:br>
              <a:rPr lang="en-US" altLang="ja-JP" sz="4400" dirty="0"/>
            </a:br>
            <a:r>
              <a:rPr lang="en-US" altLang="ja-JP" sz="4400" dirty="0"/>
              <a:t>2. </a:t>
            </a:r>
            <a:r>
              <a:rPr lang="ja-JP" altLang="en-US" sz="4400"/>
              <a:t>出光興産株式会社</a:t>
            </a:r>
            <a:r>
              <a:rPr lang="en-US" altLang="ja-JP" sz="4400" dirty="0"/>
              <a:t>, </a:t>
            </a:r>
            <a:r>
              <a:rPr lang="ja-JP" altLang="ja-JP"/>
              <a:t>リチウム電池材料部</a:t>
            </a:r>
            <a:r>
              <a:rPr lang="en-US" altLang="ja-JP" sz="4400" dirty="0"/>
              <a:t>, </a:t>
            </a:r>
            <a:r>
              <a:rPr lang="ja-JP" altLang="ja-JP" sz="4400"/>
              <a:t>〒</a:t>
            </a:r>
            <a:r>
              <a:rPr lang="en-US" altLang="ja-JP" sz="4400" dirty="0"/>
              <a:t>299-0293 </a:t>
            </a:r>
            <a:r>
              <a:rPr lang="ja-JP" altLang="en-US" sz="4400"/>
              <a:t>千葉県袖ケ浦市</a:t>
            </a:r>
            <a:r>
              <a:rPr lang="en-US" altLang="ja-JP" sz="4400" dirty="0"/>
              <a:t>.</a:t>
            </a:r>
          </a:p>
          <a:p>
            <a:endParaRPr lang="en-US"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pPr algn="just"/>
            <a:r>
              <a:rPr lang="en-US" dirty="0"/>
              <a:t>リチウム金属負極を対極にもつ全固体電池を対象に，バッテリーデザインモジュールを用いてシミュレーションを実施した．図1に解析対象領域ならびに解析格子を示す．43µ</a:t>
            </a:r>
            <a:r>
              <a:rPr lang="en-US" altLang="ja-JP" dirty="0"/>
              <a:t>m</a:t>
            </a:r>
            <a:r>
              <a:rPr lang="ja-JP" altLang="en-US"/>
              <a:t>ならびに</a:t>
            </a:r>
            <a:r>
              <a:rPr lang="en-US" altLang="ja-JP" dirty="0"/>
              <a:t>100µm</a:t>
            </a:r>
            <a:r>
              <a:rPr lang="ja-JP" altLang="en-US"/>
              <a:t>の厚さを持つ，通常の全固体電池と厚膜全固体電池を対象にシミュレーションを実施した．灰色部は固体電解質であり，青色部は正極活物質である．電極構造は実電池の</a:t>
            </a:r>
            <a:r>
              <a:rPr lang="en-US" altLang="ja-JP" dirty="0"/>
              <a:t>X</a:t>
            </a:r>
            <a:r>
              <a:rPr lang="ja-JP" altLang="en-US"/>
              <a:t>線</a:t>
            </a:r>
            <a:r>
              <a:rPr lang="en-US" altLang="ja-JP" dirty="0"/>
              <a:t>CT</a:t>
            </a:r>
            <a:r>
              <a:rPr lang="ja-JP" altLang="en-US"/>
              <a:t>像より，発表者らが開発したツールを用いて</a:t>
            </a:r>
            <a:r>
              <a:rPr lang="en-US" altLang="ja-JP" dirty="0"/>
              <a:t>COMSOL</a:t>
            </a:r>
            <a:r>
              <a:rPr lang="ja-JP" altLang="en-US"/>
              <a:t>にインポートした</a:t>
            </a:r>
            <a:r>
              <a:rPr lang="en-US" altLang="ja-JP" dirty="0"/>
              <a:t>(</a:t>
            </a:r>
            <a:r>
              <a:rPr lang="ja-JP" altLang="en-US"/>
              <a:t>参考文献</a:t>
            </a:r>
            <a:r>
              <a:rPr lang="en-US" altLang="ja-JP" dirty="0"/>
              <a:t>1,2)</a:t>
            </a:r>
            <a:r>
              <a:rPr lang="ja-JP" altLang="en-US"/>
              <a:t>．</a:t>
            </a:r>
            <a:endParaRPr lang="en-US" altLang="ja-JP" dirty="0"/>
          </a:p>
          <a:p>
            <a:pPr algn="just"/>
            <a:r>
              <a:rPr lang="ja-JP" altLang="en-US"/>
              <a:t>固体電解質</a:t>
            </a:r>
            <a:r>
              <a:rPr lang="en-US" altLang="ja-JP" dirty="0"/>
              <a:t>-</a:t>
            </a:r>
            <a:r>
              <a:rPr lang="ja-JP" altLang="en-US"/>
              <a:t>リチウム金属負極間ならびに固体電解質</a:t>
            </a:r>
            <a:r>
              <a:rPr lang="en-US" altLang="ja-JP" dirty="0"/>
              <a:t>-</a:t>
            </a:r>
            <a:r>
              <a:rPr lang="ja-JP" altLang="en-US"/>
              <a:t>正極活物質間はバトラボルマー式を，固体電解質内部はネルンストプランク式を，活物質内部は拡散方程式を解くことにより，電池動作時の物質輸送を解いた．また，全体的な電気的整合性は電位のポアソン方程式により得ている．</a:t>
            </a:r>
            <a:endParaRPr lang="en-US"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a:xfrm>
            <a:off x="1196911" y="39623893"/>
            <a:ext cx="21370826" cy="2918567"/>
          </a:xfrm>
        </p:spPr>
        <p:txBody>
          <a:bodyPr/>
          <a:lstStyle/>
          <a:p>
            <a:r>
              <a:rPr lang="en-US" dirty="0"/>
              <a:t>1. Lee, K., Yanagi, K., Arashi, T., Kodama, M., 2025. 3D simulation of all-solid-state batteries with real electrode structures derived from X-ray computed tomography. Journal of Power Sources 654, 237821. https://doi.org/10.1016/j.jpowsour.2025.237821</a:t>
            </a:r>
            <a:br>
              <a:rPr lang="en-US" dirty="0"/>
            </a:br>
            <a:r>
              <a:rPr lang="en-US" dirty="0"/>
              <a:t>2. Lee, K., Yanagi, K., </a:t>
            </a:r>
            <a:r>
              <a:rPr lang="en-US" dirty="0" err="1"/>
              <a:t>Uesawa</a:t>
            </a:r>
            <a:r>
              <a:rPr lang="en-US" dirty="0"/>
              <a:t>, N., Arashi, T., Kodama, M., 2026. Impact of Lithium Diffusivity in Active Materials on the Performance of All-Solid-State Batteries Based on Numerical Simulations and Experiments. J. </a:t>
            </a:r>
            <a:r>
              <a:rPr lang="en-US" dirty="0" err="1"/>
              <a:t>Electrochem</a:t>
            </a:r>
            <a:r>
              <a:rPr lang="en-US" dirty="0"/>
              <a:t>. Soc. 173, 070502. https://</a:t>
            </a:r>
            <a:r>
              <a:rPr lang="en-US" dirty="0" err="1"/>
              <a:t>doi.org</a:t>
            </a:r>
            <a:r>
              <a:rPr lang="en-US" dirty="0"/>
              <a:t>/10.1149/1945-7111/ae568e</a:t>
            </a:r>
          </a:p>
          <a:p>
            <a:pPr algn="just"/>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pPr algn="just"/>
            <a:r>
              <a:rPr lang="en-US" dirty="0" err="1"/>
              <a:t>次世代二次電池として期待される全固体電池の高容量化に必要な電極の厚膜化における電池内部挙動を明らかにする</a:t>
            </a:r>
            <a:r>
              <a:rPr lang="en-US" dirty="0"/>
              <a:t>．</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pPr marL="571500" indent="-571500" algn="just">
              <a:buFont typeface="Arial" panose="020B0604020202020204" pitchFamily="34" charset="0"/>
              <a:buChar char="•"/>
            </a:pPr>
            <a:r>
              <a:rPr lang="ja-JP" altLang="en-US"/>
              <a:t>高性能かつ安全性の高い次世代</a:t>
            </a:r>
            <a:r>
              <a:rPr lang="en-US" altLang="ja-JP" dirty="0"/>
              <a:t>EV</a:t>
            </a:r>
            <a:r>
              <a:rPr lang="ja-JP" altLang="en-US"/>
              <a:t>用蓄電池として全固体電池に注目</a:t>
            </a:r>
            <a:endParaRPr lang="en-US" altLang="ja-JP" dirty="0"/>
          </a:p>
          <a:p>
            <a:pPr marL="571500" indent="-571500" algn="just">
              <a:buFont typeface="Arial" panose="020B0604020202020204" pitchFamily="34" charset="0"/>
              <a:buChar char="•"/>
            </a:pPr>
            <a:r>
              <a:rPr lang="ja-JP" altLang="en-US"/>
              <a:t>全固体電池の高容量化手法の一つに，正極の厚膜化がある．正極を厚膜化することで他のコンポーネントに対する正極体積比率を高めることができ，同一サイズのバッテリーパックでもより多くの電力を蓄えることが可能となる</a:t>
            </a:r>
            <a:endParaRPr lang="en-US" altLang="ja-JP" dirty="0"/>
          </a:p>
          <a:p>
            <a:pPr marL="571500" indent="-571500" algn="just">
              <a:buFont typeface="Arial" panose="020B0604020202020204" pitchFamily="34" charset="0"/>
              <a:buChar char="•"/>
            </a:pPr>
            <a:r>
              <a:rPr lang="ja-JP" altLang="en-US"/>
              <a:t>一方で，厚膜化すると，単位重量あたりの電池容量が減少することが知られており，これの解決が望まれている．</a:t>
            </a:r>
            <a:endParaRPr lang="en-US" altLang="ja-JP" dirty="0"/>
          </a:p>
          <a:p>
            <a:pPr marL="571500" indent="-571500" algn="just">
              <a:buFont typeface="Arial" panose="020B0604020202020204" pitchFamily="34" charset="0"/>
              <a:buChar char="•"/>
            </a:pPr>
            <a:r>
              <a:rPr lang="ja-JP" altLang="en-US"/>
              <a:t>本研究では，発表者らの研究グループで開発した，電池の</a:t>
            </a:r>
            <a:r>
              <a:rPr lang="en-US" altLang="ja-JP" dirty="0"/>
              <a:t>X</a:t>
            </a:r>
            <a:r>
              <a:rPr lang="ja-JP" altLang="en-US"/>
              <a:t>線</a:t>
            </a:r>
            <a:r>
              <a:rPr lang="en-US" altLang="ja-JP" dirty="0"/>
              <a:t>CT</a:t>
            </a:r>
            <a:r>
              <a:rPr lang="ja-JP" altLang="en-US"/>
              <a:t>像と</a:t>
            </a:r>
            <a:r>
              <a:rPr lang="en-US" altLang="ja-JP" dirty="0"/>
              <a:t>COMSOL Multiphysics®</a:t>
            </a:r>
            <a:r>
              <a:rPr lang="ja-JP" altLang="en-US"/>
              <a:t>を用いた全固体電池</a:t>
            </a:r>
            <a:r>
              <a:rPr lang="en-US" altLang="ja-JP" dirty="0"/>
              <a:t>3</a:t>
            </a:r>
            <a:r>
              <a:rPr lang="ja-JP" altLang="en-US"/>
              <a:t>次元シミュレーションにより，通常の全固体電池と厚膜電極全固体電池の動作特性を比較検討した．</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sz="7200" kern="100">
                <a:latin typeface="メイリオ" panose="020B0604030504040204" pitchFamily="34" charset="-128"/>
                <a:ea typeface="メイリオ" panose="020B0604030504040204" pitchFamily="34" charset="-128"/>
                <a:cs typeface="Times New Roman" panose="02020603050405020304" pitchFamily="18" charset="0"/>
              </a:rPr>
              <a:t>研究背景</a:t>
            </a:r>
            <a:r>
              <a:rPr lang="en-US" altLang="ja-JP" sz="7200" kern="100" dirty="0">
                <a:latin typeface="メイリオ" panose="020B0604030504040204" pitchFamily="34" charset="-128"/>
                <a:ea typeface="メイリオ" panose="020B0604030504040204" pitchFamily="34" charset="-128"/>
                <a:cs typeface="Times New Roman" panose="02020603050405020304" pitchFamily="18" charset="0"/>
              </a:rPr>
              <a:t>/</a:t>
            </a:r>
            <a:r>
              <a:rPr lang="ja-JP" altLang="en-US" sz="7200" kern="100">
                <a:latin typeface="メイリオ" panose="020B0604030504040204" pitchFamily="34" charset="-128"/>
                <a:ea typeface="メイリオ" panose="020B0604030504040204" pitchFamily="34" charset="-128"/>
                <a:cs typeface="Times New Roman" panose="02020603050405020304" pitchFamily="18" charset="0"/>
              </a:rPr>
              <a:t>目的</a:t>
            </a:r>
            <a:endParaRPr lang="ko-KR" altLang="en-US" sz="7200" kern="100">
              <a:latin typeface="メイリオ" panose="020B0604030504040204" pitchFamily="34" charset="-128"/>
              <a:cs typeface="Times New Roman" panose="02020603050405020304" pitchFamily="18" charset="0"/>
            </a:endParaRPr>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en-US" dirty="0" err="1"/>
              <a:t>計算手法</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pPr algn="ctr"/>
            <a:r>
              <a:rPr lang="en-US" dirty="0"/>
              <a:t>図１．左：通常の全固体電池，右：厚膜電極全固体電池</a:t>
            </a:r>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pPr algn="just"/>
            <a:r>
              <a:rPr lang="ja-JP" altLang="ja-JP"/>
              <a:t>図2に</a:t>
            </a:r>
            <a:r>
              <a:rPr lang="ja-JP" altLang="en-US"/>
              <a:t>，</a:t>
            </a:r>
            <a:r>
              <a:rPr lang="ja-JP" altLang="ja-JP"/>
              <a:t>通常厚さおよび厚膜電極について</a:t>
            </a:r>
            <a:r>
              <a:rPr lang="ja-JP" altLang="en-US"/>
              <a:t>，</a:t>
            </a:r>
            <a:r>
              <a:rPr lang="ja-JP" altLang="ja-JP"/>
              <a:t>各放電速度（C-rate）における放電末期のリチウム濃度分布を示す</a:t>
            </a:r>
            <a:r>
              <a:rPr lang="ja-JP" altLang="en-US"/>
              <a:t>．</a:t>
            </a:r>
            <a:r>
              <a:rPr lang="ja-JP" altLang="ja-JP"/>
              <a:t>通常厚さの電極では2Cから6Cへ放電速度を増加させても濃度分布はほとんど変化せず</a:t>
            </a:r>
            <a:r>
              <a:rPr lang="ja-JP" altLang="en-US"/>
              <a:t>，</a:t>
            </a:r>
            <a:r>
              <a:rPr lang="ja-JP" altLang="ja-JP"/>
              <a:t>容量低下も小さい</a:t>
            </a:r>
            <a:r>
              <a:rPr lang="ja-JP" altLang="en-US"/>
              <a:t>．</a:t>
            </a:r>
            <a:endParaRPr lang="ja-JP" altLang="ja-JP"/>
          </a:p>
          <a:p>
            <a:pPr algn="just"/>
            <a:r>
              <a:rPr lang="ja-JP" altLang="ja-JP"/>
              <a:t>一方</a:t>
            </a:r>
            <a:r>
              <a:rPr lang="ja-JP" altLang="en-US"/>
              <a:t>，</a:t>
            </a:r>
            <a:r>
              <a:rPr lang="ja-JP" altLang="ja-JP"/>
              <a:t>厚膜電極では</a:t>
            </a:r>
            <a:r>
              <a:rPr lang="ja-JP" altLang="en-US"/>
              <a:t>，</a:t>
            </a:r>
            <a:r>
              <a:rPr lang="ja-JP" altLang="ja-JP"/>
              <a:t>2Cの時点から固体電解質（SE）層近傍でリチウム濃度が高く</a:t>
            </a:r>
            <a:r>
              <a:rPr lang="ja-JP" altLang="en-US"/>
              <a:t>，</a:t>
            </a:r>
            <a:r>
              <a:rPr lang="ja-JP" altLang="ja-JP"/>
              <a:t>集電体側では低くなる不均一な分布が生じた</a:t>
            </a:r>
            <a:r>
              <a:rPr lang="ja-JP" altLang="en-US"/>
              <a:t>．</a:t>
            </a:r>
            <a:r>
              <a:rPr lang="ja-JP" altLang="ja-JP"/>
              <a:t>さらに4C、6Cと放電速度を増加させると</a:t>
            </a:r>
            <a:r>
              <a:rPr lang="ja-JP" altLang="en-US"/>
              <a:t>，</a:t>
            </a:r>
            <a:r>
              <a:rPr lang="ja-JP" altLang="ja-JP"/>
              <a:t>反応領域がSE層近傍に集中し</a:t>
            </a:r>
            <a:r>
              <a:rPr lang="ja-JP" altLang="en-US"/>
              <a:t>，</a:t>
            </a:r>
            <a:r>
              <a:rPr lang="ja-JP" altLang="ja-JP"/>
              <a:t>図2右下に示すように容量も大きく低下した</a:t>
            </a:r>
            <a:r>
              <a:rPr lang="ja-JP" altLang="en-US"/>
              <a:t>．</a:t>
            </a:r>
            <a:endParaRPr lang="ja-JP" altLang="ja-JP"/>
          </a:p>
          <a:p>
            <a:pPr algn="just"/>
            <a:r>
              <a:rPr lang="ja-JP" altLang="ja-JP"/>
              <a:t>これは厚膜化によって電極内部のイオン輸送抵抗</a:t>
            </a:r>
            <a:r>
              <a:rPr lang="ja-JP" altLang="en-US"/>
              <a:t>の</a:t>
            </a:r>
            <a:r>
              <a:rPr lang="ja-JP" altLang="ja-JP"/>
              <a:t>増大</a:t>
            </a:r>
            <a:r>
              <a:rPr lang="ja-JP" altLang="en-US"/>
              <a:t>により，</a:t>
            </a:r>
            <a:r>
              <a:rPr lang="ja-JP" altLang="ja-JP"/>
              <a:t>SE層から離れた領域へ</a:t>
            </a:r>
            <a:r>
              <a:rPr lang="ja-JP" altLang="en-US"/>
              <a:t>の</a:t>
            </a:r>
            <a:r>
              <a:rPr lang="ja-JP" altLang="ja-JP"/>
              <a:t>リチウムイオン供給</a:t>
            </a:r>
            <a:r>
              <a:rPr lang="ja-JP" altLang="en-US"/>
              <a:t>が制限された結果と</a:t>
            </a:r>
            <a:r>
              <a:rPr lang="ja-JP" altLang="ja-JP"/>
              <a:t>考えられる</a:t>
            </a:r>
            <a:r>
              <a:rPr lang="ja-JP" altLang="en-US"/>
              <a:t>．</a:t>
            </a:r>
            <a:endParaRPr lang="ja-JP" altLang="ja-JP"/>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dirty="0" err="1"/>
              <a:t>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17545431" y="37277554"/>
            <a:ext cx="14224907" cy="930219"/>
          </a:xfrm>
        </p:spPr>
        <p:txBody>
          <a:bodyPr/>
          <a:lstStyle/>
          <a:p>
            <a:r>
              <a:rPr lang="en-US" dirty="0"/>
              <a:t>図２．各放電速度(C-rate)における放電末期のリチウム濃度分布</a:t>
            </a:r>
          </a:p>
        </p:txBody>
      </p:sp>
      <p:pic>
        <p:nvPicPr>
          <p:cNvPr id="32" name="図 31">
            <a:extLst>
              <a:ext uri="{FF2B5EF4-FFF2-40B4-BE49-F238E27FC236}">
                <a16:creationId xmlns:a16="http://schemas.microsoft.com/office/drawing/2014/main" id="{463D7FC7-74FF-4341-60AF-60BC26D61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9531" y="0"/>
            <a:ext cx="10187368" cy="12017434"/>
          </a:xfrm>
          <a:prstGeom prst="rect">
            <a:avLst/>
          </a:prstGeom>
        </p:spPr>
      </p:pic>
      <p:pic>
        <p:nvPicPr>
          <p:cNvPr id="33" name="Picture 2" descr="出光、カーシェアの鍵の受渡しにキーロッカーを活用 | NEXT MOBILITY | ネクストモビリティ">
            <a:extLst>
              <a:ext uri="{FF2B5EF4-FFF2-40B4-BE49-F238E27FC236}">
                <a16:creationId xmlns:a16="http://schemas.microsoft.com/office/drawing/2014/main" id="{A4C1C41A-0781-3F77-45A2-08609EAB27D6}"/>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29193" b="26728"/>
          <a:stretch/>
        </p:blipFill>
        <p:spPr bwMode="auto">
          <a:xfrm>
            <a:off x="23107465" y="40582972"/>
            <a:ext cx="8610649" cy="235866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6" descr="東京科学大学理念とロゴマーク決定入試情報｜大学情報入試情報・TOSHIN TIMES">
            <a:extLst>
              <a:ext uri="{FF2B5EF4-FFF2-40B4-BE49-F238E27FC236}">
                <a16:creationId xmlns:a16="http://schemas.microsoft.com/office/drawing/2014/main" id="{B3032317-6055-4E86-0E52-617551DABB1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37600" y="38405132"/>
            <a:ext cx="9150377" cy="3131143"/>
          </a:xfrm>
          <a:prstGeom prst="rect">
            <a:avLst/>
          </a:prstGeom>
          <a:noFill/>
          <a:extLst>
            <a:ext uri="{909E8E84-426E-40DD-AFC4-6F175D3DCCD1}">
              <a14:hiddenFill xmlns:a14="http://schemas.microsoft.com/office/drawing/2010/main">
                <a:solidFill>
                  <a:srgbClr val="FFFFFF"/>
                </a:solidFill>
              </a14:hiddenFill>
            </a:ext>
          </a:extLst>
        </p:spPr>
      </p:pic>
      <p:pic>
        <p:nvPicPr>
          <p:cNvPr id="36" name="図 35">
            <a:extLst>
              <a:ext uri="{FF2B5EF4-FFF2-40B4-BE49-F238E27FC236}">
                <a16:creationId xmlns:a16="http://schemas.microsoft.com/office/drawing/2014/main" id="{B1359FC9-6FF3-E9A8-390C-FC633955693C}"/>
              </a:ext>
            </a:extLst>
          </p:cNvPr>
          <p:cNvPicPr>
            <a:picLocks noChangeAspect="1"/>
          </p:cNvPicPr>
          <p:nvPr/>
        </p:nvPicPr>
        <p:blipFill>
          <a:blip r:embed="rId5"/>
          <a:srcRect t="13645" b="10213"/>
          <a:stretch>
            <a:fillRect/>
          </a:stretch>
        </p:blipFill>
        <p:spPr>
          <a:xfrm>
            <a:off x="1196912" y="20398107"/>
            <a:ext cx="13817781" cy="5759680"/>
          </a:xfrm>
          <a:prstGeom prst="rect">
            <a:avLst/>
          </a:prstGeom>
        </p:spPr>
      </p:pic>
      <p:pic>
        <p:nvPicPr>
          <p:cNvPr id="65" name="図 64">
            <a:extLst>
              <a:ext uri="{FF2B5EF4-FFF2-40B4-BE49-F238E27FC236}">
                <a16:creationId xmlns:a16="http://schemas.microsoft.com/office/drawing/2014/main" id="{3BD583F0-427D-C626-AD48-CC6D5B1E5B16}"/>
              </a:ext>
            </a:extLst>
          </p:cNvPr>
          <p:cNvPicPr>
            <a:picLocks noChangeAspect="1"/>
          </p:cNvPicPr>
          <p:nvPr/>
        </p:nvPicPr>
        <p:blipFill>
          <a:blip r:embed="rId6"/>
          <a:stretch>
            <a:fillRect/>
          </a:stretch>
        </p:blipFill>
        <p:spPr>
          <a:xfrm>
            <a:off x="16224947" y="28857604"/>
            <a:ext cx="16127855" cy="8419950"/>
          </a:xfrm>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8056</TotalTime>
  <Words>675</Words>
  <Application>Microsoft Macintosh PowerPoint</Application>
  <PresentationFormat>ユーザー設定</PresentationFormat>
  <Paragraphs>18</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MS PGothic</vt:lpstr>
      <vt:lpstr>MS Gothic</vt:lpstr>
      <vt:lpstr>メイリオ</vt:lpstr>
      <vt:lpstr>Arial</vt:lpstr>
      <vt:lpstr>Calibri</vt:lpstr>
      <vt:lpstr>Calibri Light</vt:lpstr>
      <vt:lpstr>Office Theme</vt:lpstr>
      <vt:lpstr>COMSOL Multiphysics®による X線CT実電極構造を用いた 厚膜全固体リチウムイオン電池の 三次元電気化学解析</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兒玉 学 / Manabu Kodama</cp:lastModifiedBy>
  <cp:revision>191</cp:revision>
  <cp:lastPrinted>2026-08-24T06:21:02Z</cp:lastPrinted>
  <dcterms:created xsi:type="dcterms:W3CDTF">2023-01-03T14:57:49Z</dcterms:created>
  <dcterms:modified xsi:type="dcterms:W3CDTF">2026-09-01T06:49:49Z</dcterms:modified>
</cp:coreProperties>
</file>