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32918400" cy="43891200"/>
  <p:notesSz cx="43891200" cy="32918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7" d="100"/>
          <a:sy n="17" d="100"/>
        </p:scale>
        <p:origin x="306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466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2918400" cy="12287707"/>
          </a:xfrm>
          <a:prstGeom prst="rect">
            <a:avLst/>
          </a:prstGeom>
          <a:solidFill>
            <a:srgbClr val="E1EAF1"/>
          </a:solidFill>
          <a:ln w="12700">
            <a:solidFill>
              <a:srgbClr val="FFFFFF">
                <a:alpha val="0"/>
              </a:srgbClr>
            </a:solidFill>
            <a:prstDash val="solid"/>
          </a:ln>
        </p:spPr>
      </p:sp>
      <p:sp>
        <p:nvSpPr>
          <p:cNvPr id="3" name="Shape 1"/>
          <p:cNvSpPr/>
          <p:nvPr/>
        </p:nvSpPr>
        <p:spPr>
          <a:xfrm>
            <a:off x="1200607" y="13267944"/>
            <a:ext cx="30518100" cy="6772046"/>
          </a:xfrm>
          <a:prstGeom prst="rect">
            <a:avLst/>
          </a:prstGeom>
          <a:solidFill>
            <a:srgbClr val="F2F2F2"/>
          </a:solidFill>
          <a:ln w="12700">
            <a:solidFill>
              <a:srgbClr val="FFFFFF">
                <a:alpha val="0"/>
              </a:srgbClr>
            </a:solidFill>
            <a:prstDash val="solid"/>
          </a:ln>
        </p:spPr>
      </p:sp>
      <p:pic>
        <p:nvPicPr>
          <p:cNvPr id="4" name="Image 0" descr="gen-dedup-4a7c96ff2f31453aada4dec77a5e3a76.png"/>
          <p:cNvPicPr>
            <a:picLocks noChangeAspect="1"/>
          </p:cNvPicPr>
          <p:nvPr/>
        </p:nvPicPr>
        <p:blipFill>
          <a:blip r:embed="rId3"/>
          <a:srcRect t="-400" b="-400"/>
          <a:stretch/>
        </p:blipFill>
        <p:spPr>
          <a:xfrm>
            <a:off x="1200607" y="29270713"/>
            <a:ext cx="30518100" cy="19202"/>
          </a:xfrm>
          <a:prstGeom prst="rect">
            <a:avLst/>
          </a:prstGeom>
        </p:spPr>
      </p:pic>
      <p:pic>
        <p:nvPicPr>
          <p:cNvPr id="5" name="Image 1" descr="gen-dedup-4a7c96ff2f31453aada4dec77a5e3a76.png"/>
          <p:cNvPicPr>
            <a:picLocks noChangeAspect="1"/>
          </p:cNvPicPr>
          <p:nvPr/>
        </p:nvPicPr>
        <p:blipFill>
          <a:blip r:embed="rId3"/>
          <a:srcRect t="-400" b="-400"/>
          <a:stretch/>
        </p:blipFill>
        <p:spPr>
          <a:xfrm>
            <a:off x="1200607" y="38456086"/>
            <a:ext cx="30518100" cy="19202"/>
          </a:xfrm>
          <a:prstGeom prst="rect">
            <a:avLst/>
          </a:prstGeom>
        </p:spPr>
      </p:pic>
      <p:pic>
        <p:nvPicPr>
          <p:cNvPr id="7" name="Image 3" descr="gen-dedup-9493a4cea3c372c42a5dfed671d9fd93.jpg"/>
          <p:cNvPicPr>
            <a:picLocks noChangeAspect="1"/>
          </p:cNvPicPr>
          <p:nvPr/>
        </p:nvPicPr>
        <p:blipFill>
          <a:blip r:embed="rId4"/>
          <a:srcRect l="26794" r="26283"/>
          <a:stretch>
            <a:fillRect/>
          </a:stretch>
        </p:blipFill>
        <p:spPr>
          <a:xfrm>
            <a:off x="1199693" y="20354544"/>
            <a:ext cx="7505701" cy="7953451"/>
          </a:xfrm>
          <a:prstGeom prst="rect">
            <a:avLst/>
          </a:prstGeom>
        </p:spPr>
      </p:pic>
      <p:sp>
        <p:nvSpPr>
          <p:cNvPr id="12" name="Text 2"/>
          <p:cNvSpPr txBox="1"/>
          <p:nvPr/>
        </p:nvSpPr>
        <p:spPr>
          <a:xfrm>
            <a:off x="14097305" y="1867205"/>
            <a:ext cx="17621402" cy="2658161"/>
          </a:xfrm>
          <a:prstGeom prst="rect">
            <a:avLst/>
          </a:prstGeom>
          <a:noFill/>
          <a:ln/>
        </p:spPr>
        <p:txBody>
          <a:bodyPr wrap="square" lIns="0" tIns="0" rIns="0" bIns="0" rtlCol="0" anchor="t"/>
          <a:lstStyle/>
          <a:p>
            <a:pPr marL="0" indent="0" algn="l">
              <a:lnSpc>
                <a:spcPct val="114000"/>
              </a:lnSpc>
              <a:buNone/>
            </a:pPr>
            <a:r>
              <a:rPr lang="en-US" sz="9150" b="1" dirty="0">
                <a:solidFill>
                  <a:srgbClr val="000000"/>
                </a:solidFill>
                <a:latin typeface="游ゴシック" panose="020B0400000000000000" pitchFamily="50" charset="-128"/>
                <a:ea typeface="游ゴシック" panose="020B0400000000000000" pitchFamily="50" charset="-128"/>
                <a:cs typeface="MS PGothic" pitchFamily="34" charset="-120"/>
              </a:rPr>
              <a:t>COMSOL Multiphysics®を</a:t>
            </a:r>
            <a:endParaRPr lang="en-US" sz="9150" dirty="0">
              <a:latin typeface="游ゴシック" panose="020B0400000000000000" pitchFamily="50" charset="-128"/>
              <a:ea typeface="游ゴシック" panose="020B0400000000000000" pitchFamily="50" charset="-128"/>
            </a:endParaRPr>
          </a:p>
          <a:p>
            <a:pPr marL="0" indent="0" algn="l">
              <a:lnSpc>
                <a:spcPct val="114000"/>
              </a:lnSpc>
              <a:buNone/>
            </a:pPr>
            <a:r>
              <a:rPr lang="en-US" sz="9150" b="1" dirty="0">
                <a:solidFill>
                  <a:srgbClr val="000000"/>
                </a:solidFill>
                <a:latin typeface="游ゴシック" panose="020B0400000000000000" pitchFamily="50" charset="-128"/>
                <a:ea typeface="游ゴシック" panose="020B0400000000000000" pitchFamily="50" charset="-128"/>
                <a:cs typeface="MS PGothic" pitchFamily="34" charset="-120"/>
              </a:rPr>
              <a:t>活用した次世代STEM教育の実践</a:t>
            </a:r>
            <a:endParaRPr lang="en-US" sz="9150" dirty="0">
              <a:latin typeface="游ゴシック" panose="020B0400000000000000" pitchFamily="50" charset="-128"/>
              <a:ea typeface="游ゴシック" panose="020B0400000000000000" pitchFamily="50" charset="-128"/>
            </a:endParaRPr>
          </a:p>
        </p:txBody>
      </p:sp>
      <p:sp>
        <p:nvSpPr>
          <p:cNvPr id="13" name="Text 3"/>
          <p:cNvSpPr txBox="1"/>
          <p:nvPr/>
        </p:nvSpPr>
        <p:spPr>
          <a:xfrm>
            <a:off x="14153998" y="4953305"/>
            <a:ext cx="17526305" cy="3496665"/>
          </a:xfrm>
          <a:prstGeom prst="rect">
            <a:avLst/>
          </a:prstGeom>
          <a:noFill/>
          <a:ln/>
        </p:spPr>
        <p:txBody>
          <a:bodyPr wrap="square" lIns="0" tIns="0" rIns="0" bIns="0" rtlCol="0" anchor="ctr"/>
          <a:lstStyle/>
          <a:p>
            <a:r>
              <a:rPr lang="ja-JP" altLang="ja-JP" sz="5400" dirty="0">
                <a:latin typeface="游ゴシック" panose="020B0400000000000000" pitchFamily="50" charset="-128"/>
                <a:ea typeface="游ゴシック" panose="020B0400000000000000" pitchFamily="50" charset="-128"/>
              </a:rPr>
              <a:t>高校生自身がCOMSOLを用いたモデリングと最適化に挑戦。CPU冷却設計の試行錯誤を通じて、科学的な仮説検証能力を育成する問題解決型学習（PBL）の実践事例を報告する。</a:t>
            </a:r>
            <a:endParaRPr lang="en-US" sz="5250" dirty="0">
              <a:latin typeface="游ゴシック" panose="020B0400000000000000" pitchFamily="50" charset="-128"/>
              <a:ea typeface="游ゴシック" panose="020B0400000000000000" pitchFamily="50" charset="-128"/>
            </a:endParaRPr>
          </a:p>
        </p:txBody>
      </p:sp>
      <p:sp>
        <p:nvSpPr>
          <p:cNvPr id="14" name="Text 4"/>
          <p:cNvSpPr txBox="1"/>
          <p:nvPr/>
        </p:nvSpPr>
        <p:spPr>
          <a:xfrm>
            <a:off x="14192402" y="8869680"/>
            <a:ext cx="17431207" cy="1912925"/>
          </a:xfrm>
          <a:prstGeom prst="rect">
            <a:avLst/>
          </a:prstGeom>
          <a:noFill/>
          <a:ln/>
        </p:spPr>
        <p:txBody>
          <a:bodyPr wrap="square" lIns="0" tIns="0" rIns="0" bIns="0" rtlCol="0" anchor="t"/>
          <a:lstStyle/>
          <a:p>
            <a:pPr marL="0" indent="0" algn="l">
              <a:lnSpc>
                <a:spcPts val="4686"/>
              </a:lnSpc>
              <a:buNone/>
            </a:pPr>
            <a:r>
              <a:rPr lang="en-US" sz="3300" dirty="0">
                <a:solidFill>
                  <a:srgbClr val="808080"/>
                </a:solidFill>
                <a:latin typeface="游ゴシック" panose="020B0400000000000000" pitchFamily="50" charset="-128"/>
                <a:ea typeface="游ゴシック" panose="020B0400000000000000" pitchFamily="50" charset="-128"/>
                <a:cs typeface="MS PGothic" pitchFamily="34" charset="-120"/>
              </a:rPr>
              <a:t>髙橋隼永</a:t>
            </a:r>
            <a:r>
              <a:rPr lang="en-US" sz="2750" dirty="0">
                <a:solidFill>
                  <a:srgbClr val="808080"/>
                </a:solidFill>
                <a:latin typeface="游ゴシック" panose="020B0400000000000000" pitchFamily="50" charset="-128"/>
                <a:ea typeface="游ゴシック" panose="020B0400000000000000" pitchFamily="50" charset="-128"/>
                <a:cs typeface="MS PGothic" pitchFamily="34" charset="-120"/>
              </a:rPr>
              <a:t>1</a:t>
            </a:r>
            <a:r>
              <a:rPr lang="en-US" sz="3300" dirty="0">
                <a:solidFill>
                  <a:srgbClr val="808080"/>
                </a:solidFill>
                <a:latin typeface="游ゴシック" panose="020B0400000000000000" pitchFamily="50" charset="-128"/>
                <a:ea typeface="游ゴシック" panose="020B0400000000000000" pitchFamily="50" charset="-128"/>
                <a:cs typeface="MS PGothic" pitchFamily="34" charset="-120"/>
              </a:rPr>
              <a:t>，西岡将輝</a:t>
            </a:r>
            <a:r>
              <a:rPr lang="en-US" sz="2750" dirty="0">
                <a:solidFill>
                  <a:srgbClr val="808080"/>
                </a:solidFill>
                <a:latin typeface="游ゴシック" panose="020B0400000000000000" pitchFamily="50" charset="-128"/>
                <a:ea typeface="游ゴシック" panose="020B0400000000000000" pitchFamily="50" charset="-128"/>
                <a:cs typeface="MS PGothic" pitchFamily="34" charset="-120"/>
              </a:rPr>
              <a:t>1</a:t>
            </a:r>
            <a:endParaRPr lang="en-US" sz="3300" dirty="0">
              <a:latin typeface="游ゴシック" panose="020B0400000000000000" pitchFamily="50" charset="-128"/>
              <a:ea typeface="游ゴシック" panose="020B0400000000000000" pitchFamily="50" charset="-128"/>
            </a:endParaRPr>
          </a:p>
          <a:p>
            <a:pPr marL="514350" indent="-514350" algn="l">
              <a:lnSpc>
                <a:spcPts val="4686"/>
              </a:lnSpc>
              <a:buAutoNum type="arabicPeriod"/>
            </a:pPr>
            <a:r>
              <a:rPr lang="en-US" sz="3300" dirty="0" err="1">
                <a:solidFill>
                  <a:srgbClr val="808080"/>
                </a:solidFill>
                <a:latin typeface="游ゴシック" panose="020B0400000000000000" pitchFamily="50" charset="-128"/>
                <a:ea typeface="游ゴシック" panose="020B0400000000000000" pitchFamily="50" charset="-128"/>
                <a:cs typeface="MS PGothic" pitchFamily="34" charset="-120"/>
              </a:rPr>
              <a:t>みなも株式会社</a:t>
            </a:r>
            <a:r>
              <a:rPr lang="ja-JP" altLang="en-US" sz="3300" dirty="0">
                <a:solidFill>
                  <a:srgbClr val="808080"/>
                </a:solidFill>
                <a:latin typeface="游ゴシック" panose="020B0400000000000000" pitchFamily="50" charset="-128"/>
                <a:ea typeface="游ゴシック" panose="020B0400000000000000" pitchFamily="50" charset="-128"/>
                <a:cs typeface="MS PGothic" pitchFamily="34" charset="-120"/>
              </a:rPr>
              <a:t>代表取締役　〒</a:t>
            </a:r>
            <a:r>
              <a:rPr lang="en-US" altLang="ja-JP" sz="3300" dirty="0">
                <a:solidFill>
                  <a:srgbClr val="808080"/>
                </a:solidFill>
                <a:latin typeface="游ゴシック" panose="020B0400000000000000" pitchFamily="50" charset="-128"/>
                <a:ea typeface="游ゴシック" panose="020B0400000000000000" pitchFamily="50" charset="-128"/>
                <a:cs typeface="MS PGothic" pitchFamily="34" charset="-120"/>
              </a:rPr>
              <a:t>982-0818 </a:t>
            </a:r>
            <a:r>
              <a:rPr lang="ja-JP" altLang="en-US" sz="3300" dirty="0">
                <a:solidFill>
                  <a:srgbClr val="808080"/>
                </a:solidFill>
                <a:latin typeface="游ゴシック" panose="020B0400000000000000" pitchFamily="50" charset="-128"/>
                <a:ea typeface="游ゴシック" panose="020B0400000000000000" pitchFamily="50" charset="-128"/>
                <a:cs typeface="MS PGothic" pitchFamily="34" charset="-120"/>
              </a:rPr>
              <a:t>宮城県仙台市太白区</a:t>
            </a:r>
            <a:endParaRPr lang="en-US" altLang="ja-JP" sz="3300" dirty="0">
              <a:solidFill>
                <a:srgbClr val="808080"/>
              </a:solidFill>
              <a:latin typeface="游ゴシック" panose="020B0400000000000000" pitchFamily="50" charset="-128"/>
              <a:ea typeface="游ゴシック" panose="020B0400000000000000" pitchFamily="50" charset="-128"/>
              <a:cs typeface="MS PGothic" pitchFamily="34" charset="-120"/>
            </a:endParaRPr>
          </a:p>
          <a:p>
            <a:pPr marL="514350" indent="-514350">
              <a:lnSpc>
                <a:spcPts val="4686"/>
              </a:lnSpc>
              <a:buAutoNum type="arabicPeriod"/>
            </a:pPr>
            <a:r>
              <a:rPr lang="en-US" altLang="ja-JP" sz="3300" dirty="0" err="1">
                <a:solidFill>
                  <a:srgbClr val="808080"/>
                </a:solidFill>
                <a:latin typeface="游ゴシック" panose="020B0400000000000000" pitchFamily="50" charset="-128"/>
                <a:ea typeface="游ゴシック" panose="020B0400000000000000" pitchFamily="50" charset="-128"/>
                <a:cs typeface="MS PGothic" pitchFamily="34" charset="-120"/>
              </a:rPr>
              <a:t>みなも株式会社</a:t>
            </a:r>
            <a:r>
              <a:rPr lang="ja-JP" altLang="en-US" sz="3300" dirty="0">
                <a:solidFill>
                  <a:srgbClr val="808080"/>
                </a:solidFill>
                <a:latin typeface="游ゴシック" panose="020B0400000000000000" pitchFamily="50" charset="-128"/>
                <a:ea typeface="游ゴシック" panose="020B0400000000000000" pitchFamily="50" charset="-128"/>
                <a:cs typeface="MS PGothic" pitchFamily="34" charset="-120"/>
              </a:rPr>
              <a:t>取締役　 〒</a:t>
            </a:r>
            <a:r>
              <a:rPr lang="en-US" altLang="ja-JP" sz="3300" dirty="0">
                <a:solidFill>
                  <a:srgbClr val="808080"/>
                </a:solidFill>
                <a:latin typeface="游ゴシック" panose="020B0400000000000000" pitchFamily="50" charset="-128"/>
                <a:ea typeface="游ゴシック" panose="020B0400000000000000" pitchFamily="50" charset="-128"/>
                <a:cs typeface="MS PGothic" pitchFamily="34" charset="-120"/>
              </a:rPr>
              <a:t>982-0818 </a:t>
            </a:r>
            <a:r>
              <a:rPr lang="ja-JP" altLang="en-US" sz="3300" dirty="0">
                <a:solidFill>
                  <a:srgbClr val="808080"/>
                </a:solidFill>
                <a:latin typeface="游ゴシック" panose="020B0400000000000000" pitchFamily="50" charset="-128"/>
                <a:ea typeface="游ゴシック" panose="020B0400000000000000" pitchFamily="50" charset="-128"/>
                <a:cs typeface="MS PGothic" pitchFamily="34" charset="-120"/>
              </a:rPr>
              <a:t>宮城県仙台市太白区</a:t>
            </a:r>
            <a:endParaRPr lang="en-US" sz="3300" dirty="0">
              <a:latin typeface="游ゴシック" panose="020B0400000000000000" pitchFamily="50" charset="-128"/>
              <a:ea typeface="游ゴシック" panose="020B0400000000000000" pitchFamily="50" charset="-128"/>
            </a:endParaRPr>
          </a:p>
        </p:txBody>
      </p:sp>
      <p:sp>
        <p:nvSpPr>
          <p:cNvPr id="15" name="Text 5"/>
          <p:cNvSpPr txBox="1"/>
          <p:nvPr/>
        </p:nvSpPr>
        <p:spPr>
          <a:xfrm>
            <a:off x="1647749" y="13506602"/>
            <a:ext cx="14287500" cy="1047902"/>
          </a:xfrm>
          <a:prstGeom prst="rect">
            <a:avLst/>
          </a:prstGeom>
          <a:noFill/>
          <a:ln/>
        </p:spPr>
        <p:txBody>
          <a:bodyPr wrap="none" lIns="0" tIns="0" rIns="0" bIns="0" rtlCol="0" anchor="ctr"/>
          <a:lstStyle/>
          <a:p>
            <a:pPr marL="0" indent="0" algn="l">
              <a:buNone/>
            </a:pPr>
            <a:r>
              <a:rPr lang="en-US" sz="7500" b="1" dirty="0">
                <a:solidFill>
                  <a:srgbClr val="000000"/>
                </a:solidFill>
                <a:latin typeface="游ゴシック" panose="020B0400000000000000" pitchFamily="50" charset="-128"/>
                <a:ea typeface="游ゴシック" panose="020B0400000000000000" pitchFamily="50" charset="-128"/>
                <a:cs typeface="MS PGothic" pitchFamily="34" charset="-120"/>
              </a:rPr>
              <a:t>概要</a:t>
            </a:r>
            <a:endParaRPr lang="en-US" sz="7500" dirty="0">
              <a:latin typeface="游ゴシック" panose="020B0400000000000000" pitchFamily="50" charset="-128"/>
              <a:ea typeface="游ゴシック" panose="020B0400000000000000" pitchFamily="50" charset="-128"/>
            </a:endParaRPr>
          </a:p>
        </p:txBody>
      </p:sp>
      <p:sp>
        <p:nvSpPr>
          <p:cNvPr id="16" name="Text 6"/>
          <p:cNvSpPr txBox="1"/>
          <p:nvPr/>
        </p:nvSpPr>
        <p:spPr>
          <a:xfrm>
            <a:off x="1647749" y="14892797"/>
            <a:ext cx="14287500" cy="4920500"/>
          </a:xfrm>
          <a:prstGeom prst="rect">
            <a:avLst/>
          </a:prstGeom>
          <a:noFill/>
          <a:ln/>
        </p:spPr>
        <p:txBody>
          <a:bodyPr wrap="square" lIns="0" tIns="0" rIns="0" bIns="0" rtlCol="0" anchor="ctr"/>
          <a:lstStyle/>
          <a:p>
            <a:r>
              <a:rPr lang="ja-JP" altLang="ja-JP" sz="4000" dirty="0">
                <a:latin typeface="游ゴシック" panose="020B0400000000000000" pitchFamily="50" charset="-128"/>
                <a:ea typeface="游ゴシック" panose="020B0400000000000000" pitchFamily="50" charset="-128"/>
              </a:rPr>
              <a:t>科学教育における実験を通じた体験学習は重要である一方、設備や安全性の制約から、試行錯誤できる回数や条件が限られる課題がある。 本研究では、この課題を解決するため、SSH（スーパーサイエンスハイスクール）に指定された高校生を対象に、マルチフィジックスシミュレーションを活用した問題解決型学習（PBL）を実施した。</a:t>
            </a:r>
            <a:r>
              <a:rPr lang="ja-JP" altLang="en-US" sz="4000" dirty="0">
                <a:latin typeface="游ゴシック" panose="020B0400000000000000" pitchFamily="50" charset="-128"/>
                <a:ea typeface="游ゴシック" panose="020B0400000000000000" pitchFamily="50" charset="-128"/>
              </a:rPr>
              <a:t>なお、学生のほとんどは</a:t>
            </a:r>
            <a:r>
              <a:rPr lang="en-US" altLang="ja-JP" sz="4000" dirty="0">
                <a:latin typeface="游ゴシック" panose="020B0400000000000000" pitchFamily="50" charset="-128"/>
                <a:ea typeface="游ゴシック" panose="020B0400000000000000" pitchFamily="50" charset="-128"/>
              </a:rPr>
              <a:t>COMSOL</a:t>
            </a:r>
            <a:r>
              <a:rPr lang="ja-JP" altLang="en-US" sz="4000" dirty="0">
                <a:latin typeface="游ゴシック" panose="020B0400000000000000" pitchFamily="50" charset="-128"/>
                <a:ea typeface="游ゴシック" panose="020B0400000000000000" pitchFamily="50" charset="-128"/>
              </a:rPr>
              <a:t>の経験はない状態であった。</a:t>
            </a:r>
            <a:endParaRPr lang="en-US" sz="4000" dirty="0">
              <a:latin typeface="游ゴシック" panose="020B0400000000000000" pitchFamily="50" charset="-128"/>
              <a:ea typeface="游ゴシック" panose="020B0400000000000000" pitchFamily="50" charset="-128"/>
            </a:endParaRPr>
          </a:p>
        </p:txBody>
      </p:sp>
      <p:sp>
        <p:nvSpPr>
          <p:cNvPr id="25" name="Text 15"/>
          <p:cNvSpPr txBox="1"/>
          <p:nvPr/>
        </p:nvSpPr>
        <p:spPr>
          <a:xfrm>
            <a:off x="17145000" y="20459700"/>
            <a:ext cx="14573707" cy="1010412"/>
          </a:xfrm>
          <a:prstGeom prst="rect">
            <a:avLst/>
          </a:prstGeom>
          <a:noFill/>
          <a:ln/>
        </p:spPr>
        <p:txBody>
          <a:bodyPr wrap="none" lIns="0" tIns="0" rIns="0" bIns="0" rtlCol="0" anchor="ctr"/>
          <a:lstStyle/>
          <a:p>
            <a:pPr marL="0" indent="0" algn="l">
              <a:buNone/>
            </a:pPr>
            <a:r>
              <a:rPr lang="en-US" sz="7200" b="1" dirty="0">
                <a:solidFill>
                  <a:srgbClr val="000000"/>
                </a:solidFill>
                <a:latin typeface="游ゴシック" panose="020B0400000000000000" pitchFamily="50" charset="-128"/>
                <a:ea typeface="游ゴシック" panose="020B0400000000000000" pitchFamily="50" charset="-128"/>
                <a:cs typeface="MS PGothic" pitchFamily="34" charset="-120"/>
              </a:rPr>
              <a:t>実習プログラム</a:t>
            </a:r>
            <a:endParaRPr lang="en-US" sz="7200" dirty="0">
              <a:latin typeface="游ゴシック" panose="020B0400000000000000" pitchFamily="50" charset="-128"/>
              <a:ea typeface="游ゴシック" panose="020B0400000000000000" pitchFamily="50" charset="-128"/>
            </a:endParaRPr>
          </a:p>
        </p:txBody>
      </p:sp>
      <p:sp>
        <p:nvSpPr>
          <p:cNvPr id="26" name="Text 16"/>
          <p:cNvSpPr txBox="1"/>
          <p:nvPr/>
        </p:nvSpPr>
        <p:spPr>
          <a:xfrm>
            <a:off x="17145000" y="21888907"/>
            <a:ext cx="14573707" cy="7158580"/>
          </a:xfrm>
          <a:prstGeom prst="rect">
            <a:avLst/>
          </a:prstGeom>
          <a:noFill/>
          <a:ln/>
        </p:spPr>
        <p:txBody>
          <a:bodyPr wrap="square" lIns="0" tIns="0" rIns="0" bIns="0" rtlCol="0" anchor="ctr"/>
          <a:lstStyle/>
          <a:p>
            <a:pPr lvl="0"/>
            <a:r>
              <a:rPr lang="ja-JP" altLang="ja-JP" sz="4000" b="1" dirty="0">
                <a:latin typeface="游ゴシック" panose="020B0400000000000000" pitchFamily="50" charset="-128"/>
                <a:ea typeface="游ゴシック" panose="020B0400000000000000" pitchFamily="50" charset="-128"/>
              </a:rPr>
              <a:t>ステップ1：モデリングの基礎学習</a:t>
            </a:r>
            <a:r>
              <a:rPr lang="ja-JP" altLang="ja-JP" sz="4000" dirty="0">
                <a:latin typeface="游ゴシック" panose="020B0400000000000000" pitchFamily="50" charset="-128"/>
                <a:ea typeface="游ゴシック" panose="020B0400000000000000" pitchFamily="50" charset="-128"/>
              </a:rPr>
              <a:t> </a:t>
            </a:r>
            <a:endParaRPr lang="en-US" altLang="ja-JP" sz="4000" dirty="0">
              <a:latin typeface="游ゴシック" panose="020B0400000000000000" pitchFamily="50" charset="-128"/>
              <a:ea typeface="游ゴシック" panose="020B0400000000000000" pitchFamily="50" charset="-128"/>
            </a:endParaRPr>
          </a:p>
          <a:p>
            <a:pPr lvl="0"/>
            <a:r>
              <a:rPr lang="ja-JP" altLang="ja-JP" sz="4000" dirty="0">
                <a:latin typeface="游ゴシック" panose="020B0400000000000000" pitchFamily="50" charset="-128"/>
                <a:ea typeface="游ゴシック" panose="020B0400000000000000" pitchFamily="50" charset="-128"/>
              </a:rPr>
              <a:t>COMSOLの基本操作を習得し、学生自身が簡単なモデルを作成して解析の土台を構築。 </a:t>
            </a:r>
          </a:p>
          <a:p>
            <a:pPr lvl="0"/>
            <a:r>
              <a:rPr lang="ja-JP" altLang="ja-JP" sz="4000" b="1" dirty="0">
                <a:latin typeface="游ゴシック" panose="020B0400000000000000" pitchFamily="50" charset="-128"/>
                <a:ea typeface="游ゴシック" panose="020B0400000000000000" pitchFamily="50" charset="-128"/>
              </a:rPr>
              <a:t>ステップ2：設計の最適化と試行錯誤</a:t>
            </a:r>
            <a:r>
              <a:rPr lang="ja-JP" altLang="ja-JP" sz="4000" dirty="0">
                <a:latin typeface="游ゴシック" panose="020B0400000000000000" pitchFamily="50" charset="-128"/>
                <a:ea typeface="游ゴシック" panose="020B0400000000000000" pitchFamily="50" charset="-128"/>
              </a:rPr>
              <a:t> </a:t>
            </a:r>
            <a:endParaRPr lang="en-US" altLang="ja-JP" sz="4000" dirty="0">
              <a:latin typeface="游ゴシック" panose="020B0400000000000000" pitchFamily="50" charset="-128"/>
              <a:ea typeface="游ゴシック" panose="020B0400000000000000" pitchFamily="50" charset="-128"/>
            </a:endParaRPr>
          </a:p>
          <a:p>
            <a:pPr lvl="0"/>
            <a:r>
              <a:rPr lang="ja-JP" altLang="ja-JP" sz="4000" dirty="0">
                <a:latin typeface="游ゴシック" panose="020B0400000000000000" pitchFamily="50" charset="-128"/>
                <a:ea typeface="游ゴシック" panose="020B0400000000000000" pitchFamily="50" charset="-128"/>
              </a:rPr>
              <a:t>学生個人の仮説に基づき「冷却柱の形状・数・配置」を設計。熱分布を観察しながら最適な冷却構造を自ら探索した。 </a:t>
            </a:r>
          </a:p>
          <a:p>
            <a:pPr lvl="0"/>
            <a:r>
              <a:rPr lang="ja-JP" altLang="ja-JP" sz="4000" b="1" dirty="0">
                <a:latin typeface="游ゴシック" panose="020B0400000000000000" pitchFamily="50" charset="-128"/>
                <a:ea typeface="游ゴシック" panose="020B0400000000000000" pitchFamily="50" charset="-128"/>
              </a:rPr>
              <a:t>ステップ3：結果に基づく議論と発表</a:t>
            </a:r>
            <a:r>
              <a:rPr lang="ja-JP" altLang="ja-JP" sz="4000" dirty="0">
                <a:latin typeface="游ゴシック" panose="020B0400000000000000" pitchFamily="50" charset="-128"/>
                <a:ea typeface="游ゴシック" panose="020B0400000000000000" pitchFamily="50" charset="-128"/>
              </a:rPr>
              <a:t> </a:t>
            </a:r>
            <a:endParaRPr lang="en-US" altLang="ja-JP" sz="4000" dirty="0">
              <a:latin typeface="游ゴシック" panose="020B0400000000000000" pitchFamily="50" charset="-128"/>
              <a:ea typeface="游ゴシック" panose="020B0400000000000000" pitchFamily="50" charset="-128"/>
            </a:endParaRPr>
          </a:p>
          <a:p>
            <a:pPr lvl="0"/>
            <a:r>
              <a:rPr lang="ja-JP" altLang="ja-JP" sz="4000" dirty="0">
                <a:latin typeface="游ゴシック" panose="020B0400000000000000" pitchFamily="50" charset="-128"/>
                <a:ea typeface="游ゴシック" panose="020B0400000000000000" pitchFamily="50" charset="-128"/>
              </a:rPr>
              <a:t>シミュレーションの客観的データを根拠にグループで議論を深め、最終設計をプレゼンテーション。 </a:t>
            </a:r>
          </a:p>
          <a:p>
            <a:pPr lvl="0"/>
            <a:r>
              <a:rPr lang="ja-JP" altLang="ja-JP" sz="4000" b="1" dirty="0">
                <a:latin typeface="游ゴシック" panose="020B0400000000000000" pitchFamily="50" charset="-128"/>
                <a:ea typeface="游ゴシック" panose="020B0400000000000000" pitchFamily="50" charset="-128"/>
              </a:rPr>
              <a:t>（補足）専用アプリによる事前学習</a:t>
            </a:r>
            <a:r>
              <a:rPr lang="ja-JP" altLang="ja-JP" sz="4000" dirty="0">
                <a:latin typeface="游ゴシック" panose="020B0400000000000000" pitchFamily="50" charset="-128"/>
                <a:ea typeface="游ゴシック" panose="020B0400000000000000" pitchFamily="50" charset="-128"/>
              </a:rPr>
              <a:t> </a:t>
            </a:r>
            <a:endParaRPr lang="en-US" altLang="ja-JP" sz="4000" dirty="0">
              <a:latin typeface="游ゴシック" panose="020B0400000000000000" pitchFamily="50" charset="-128"/>
              <a:ea typeface="游ゴシック" panose="020B0400000000000000" pitchFamily="50" charset="-128"/>
            </a:endParaRPr>
          </a:p>
          <a:p>
            <a:pPr lvl="0"/>
            <a:r>
              <a:rPr lang="ja-JP" altLang="ja-JP" sz="4000" dirty="0">
                <a:latin typeface="游ゴシック" panose="020B0400000000000000" pitchFamily="50" charset="-128"/>
                <a:ea typeface="游ゴシック" panose="020B0400000000000000" pitchFamily="50" charset="-128"/>
              </a:rPr>
              <a:t>講義時間を実践に最大限充てるため、事前に専用アプリを配布し、スムーズな導入を図った。</a:t>
            </a:r>
          </a:p>
        </p:txBody>
      </p:sp>
      <p:sp>
        <p:nvSpPr>
          <p:cNvPr id="28" name="Text 18"/>
          <p:cNvSpPr txBox="1"/>
          <p:nvPr/>
        </p:nvSpPr>
        <p:spPr>
          <a:xfrm>
            <a:off x="1200607" y="28404007"/>
            <a:ext cx="14573707" cy="428854"/>
          </a:xfrm>
          <a:prstGeom prst="rect">
            <a:avLst/>
          </a:prstGeom>
          <a:noFill/>
          <a:ln/>
        </p:spPr>
        <p:txBody>
          <a:bodyPr wrap="none" lIns="0" tIns="0" rIns="0" bIns="0" rtlCol="0" anchor="ctr"/>
          <a:lstStyle/>
          <a:p>
            <a:pPr marL="0" indent="0" algn="l">
              <a:buNone/>
            </a:pPr>
            <a:r>
              <a:rPr lang="en-US" sz="2550" b="1" dirty="0">
                <a:solidFill>
                  <a:srgbClr val="000000"/>
                </a:solidFill>
                <a:latin typeface="游ゴシック" panose="020B0400000000000000" pitchFamily="50" charset="-128"/>
                <a:ea typeface="游ゴシック" panose="020B0400000000000000" pitchFamily="50" charset="-128"/>
                <a:cs typeface="MS PGothic" pitchFamily="34" charset="-120"/>
              </a:rPr>
              <a:t>図 1．</a:t>
            </a:r>
            <a:r>
              <a:rPr lang="en-US" sz="2550" dirty="0">
                <a:solidFill>
                  <a:srgbClr val="000000"/>
                </a:solidFill>
                <a:latin typeface="游ゴシック" panose="020B0400000000000000" pitchFamily="50" charset="-128"/>
                <a:ea typeface="游ゴシック" panose="020B0400000000000000" pitchFamily="50" charset="-128"/>
                <a:cs typeface="MS PGothic" pitchFamily="34" charset="-120"/>
              </a:rPr>
              <a:t>左： シミュレーション実習の様子． 右： </a:t>
            </a:r>
            <a:r>
              <a:rPr lang="ja-JP" altLang="en-US" sz="2550" dirty="0">
                <a:solidFill>
                  <a:srgbClr val="000000"/>
                </a:solidFill>
                <a:latin typeface="游ゴシック" panose="020B0400000000000000" pitchFamily="50" charset="-128"/>
                <a:ea typeface="游ゴシック" panose="020B0400000000000000" pitchFamily="50" charset="-128"/>
                <a:cs typeface="MS PGothic" pitchFamily="34" charset="-120"/>
              </a:rPr>
              <a:t>使用したテキストの一部</a:t>
            </a:r>
            <a:endParaRPr lang="en-US" sz="2550" dirty="0">
              <a:latin typeface="游ゴシック" panose="020B0400000000000000" pitchFamily="50" charset="-128"/>
              <a:ea typeface="游ゴシック" panose="020B0400000000000000" pitchFamily="50" charset="-128"/>
            </a:endParaRPr>
          </a:p>
        </p:txBody>
      </p:sp>
      <p:sp>
        <p:nvSpPr>
          <p:cNvPr id="29" name="Text 19"/>
          <p:cNvSpPr txBox="1"/>
          <p:nvPr/>
        </p:nvSpPr>
        <p:spPr>
          <a:xfrm>
            <a:off x="1200607" y="29642874"/>
            <a:ext cx="9388735" cy="1010412"/>
          </a:xfrm>
          <a:prstGeom prst="rect">
            <a:avLst/>
          </a:prstGeom>
          <a:noFill/>
          <a:ln/>
        </p:spPr>
        <p:txBody>
          <a:bodyPr wrap="none" lIns="0" tIns="0" rIns="0" bIns="0" rtlCol="0" anchor="ctr"/>
          <a:lstStyle/>
          <a:p>
            <a:pPr marL="0" indent="0" algn="l">
              <a:buNone/>
            </a:pPr>
            <a:r>
              <a:rPr lang="en-US" sz="7200" b="1" dirty="0" err="1">
                <a:solidFill>
                  <a:srgbClr val="000000"/>
                </a:solidFill>
                <a:latin typeface="游ゴシック" panose="020B0400000000000000" pitchFamily="50" charset="-128"/>
                <a:ea typeface="游ゴシック" panose="020B0400000000000000" pitchFamily="50" charset="-128"/>
                <a:cs typeface="MS PGothic" pitchFamily="34" charset="-120"/>
              </a:rPr>
              <a:t>成果</a:t>
            </a:r>
            <a:endParaRPr lang="en-US" sz="7200" dirty="0">
              <a:latin typeface="游ゴシック" panose="020B0400000000000000" pitchFamily="50" charset="-128"/>
              <a:ea typeface="游ゴシック" panose="020B0400000000000000" pitchFamily="50" charset="-128"/>
            </a:endParaRPr>
          </a:p>
        </p:txBody>
      </p:sp>
      <p:sp>
        <p:nvSpPr>
          <p:cNvPr id="30" name="Text 20"/>
          <p:cNvSpPr txBox="1"/>
          <p:nvPr/>
        </p:nvSpPr>
        <p:spPr>
          <a:xfrm>
            <a:off x="16459200" y="36309765"/>
            <a:ext cx="15430500" cy="1473367"/>
          </a:xfrm>
          <a:prstGeom prst="rect">
            <a:avLst/>
          </a:prstGeom>
          <a:noFill/>
          <a:ln/>
        </p:spPr>
        <p:txBody>
          <a:bodyPr wrap="square" lIns="0" tIns="0" rIns="0" bIns="0" rtlCol="0" anchor="ctr"/>
          <a:lstStyle/>
          <a:p>
            <a:r>
              <a:rPr lang="en-US" sz="2550" b="1" dirty="0">
                <a:solidFill>
                  <a:srgbClr val="000000"/>
                </a:solidFill>
                <a:latin typeface="游ゴシック" panose="020B0400000000000000" pitchFamily="50" charset="-128"/>
                <a:ea typeface="游ゴシック" panose="020B0400000000000000" pitchFamily="50" charset="-128"/>
                <a:cs typeface="MS PGothic" pitchFamily="34" charset="-120"/>
              </a:rPr>
              <a:t>図 2．</a:t>
            </a:r>
            <a:r>
              <a:rPr lang="en-US" sz="2550" dirty="0">
                <a:solidFill>
                  <a:srgbClr val="000000"/>
                </a:solidFill>
                <a:latin typeface="游ゴシック" panose="020B0400000000000000" pitchFamily="50" charset="-128"/>
                <a:ea typeface="游ゴシック" panose="020B0400000000000000" pitchFamily="50" charset="-128"/>
                <a:cs typeface="MS PGothic" pitchFamily="34" charset="-120"/>
              </a:rPr>
              <a:t>アンケート結果（今年度）． 左： シミュレーションへの興味関心が増したか． 右： COMSOLは自身の研究に利用できると思うか．昨年度の「とても思う」はそれぞれ82%，58%であった．</a:t>
            </a:r>
            <a:r>
              <a:rPr lang="ja-JP" altLang="en-US" sz="2550" dirty="0">
                <a:solidFill>
                  <a:srgbClr val="000000"/>
                </a:solidFill>
                <a:latin typeface="游ゴシック" panose="020B0400000000000000" pitchFamily="50" charset="-128"/>
                <a:ea typeface="游ゴシック" panose="020B0400000000000000" pitchFamily="50" charset="-128"/>
                <a:cs typeface="MS PGothic" pitchFamily="34" charset="-120"/>
              </a:rPr>
              <a:t>（</a:t>
            </a:r>
            <a:r>
              <a:rPr lang="ja-JP" altLang="ja-JP" sz="2800" dirty="0"/>
              <a:t>参考文献２をもとに再構成</a:t>
            </a:r>
            <a:r>
              <a:rPr lang="ja-JP" altLang="en-US" sz="2550" dirty="0">
                <a:solidFill>
                  <a:srgbClr val="000000"/>
                </a:solidFill>
                <a:latin typeface="游ゴシック" panose="020B0400000000000000" pitchFamily="50" charset="-128"/>
                <a:ea typeface="游ゴシック" panose="020B0400000000000000" pitchFamily="50" charset="-128"/>
                <a:cs typeface="MS PGothic" pitchFamily="34" charset="-120"/>
              </a:rPr>
              <a:t>）</a:t>
            </a:r>
            <a:endParaRPr lang="en-US" sz="2550" dirty="0">
              <a:latin typeface="游ゴシック" panose="020B0400000000000000" pitchFamily="50" charset="-128"/>
              <a:ea typeface="游ゴシック" panose="020B0400000000000000" pitchFamily="50" charset="-128"/>
            </a:endParaRPr>
          </a:p>
        </p:txBody>
      </p:sp>
      <p:sp>
        <p:nvSpPr>
          <p:cNvPr id="32" name="Text 22"/>
          <p:cNvSpPr txBox="1"/>
          <p:nvPr/>
        </p:nvSpPr>
        <p:spPr>
          <a:xfrm>
            <a:off x="1199693" y="32972733"/>
            <a:ext cx="14573707" cy="3275729"/>
          </a:xfrm>
          <a:prstGeom prst="rect">
            <a:avLst/>
          </a:prstGeom>
          <a:noFill/>
          <a:ln/>
        </p:spPr>
        <p:txBody>
          <a:bodyPr wrap="square" lIns="0" tIns="0" rIns="0" bIns="0" rtlCol="0" anchor="ctr"/>
          <a:lstStyle/>
          <a:p>
            <a:r>
              <a:rPr lang="ja-JP" altLang="en-US" sz="4000" dirty="0"/>
              <a:t>本プログラムでは、</a:t>
            </a:r>
            <a:r>
              <a:rPr lang="en-US" altLang="ja-JP" sz="4000" dirty="0"/>
              <a:t>COMSOL</a:t>
            </a:r>
            <a:r>
              <a:rPr lang="ja-JP" altLang="en-US" sz="4000" dirty="0"/>
              <a:t>を用いた問題解決型学習（</a:t>
            </a:r>
            <a:r>
              <a:rPr lang="en-US" altLang="ja-JP" sz="4000" dirty="0"/>
              <a:t>PBL</a:t>
            </a:r>
            <a:r>
              <a:rPr lang="ja-JP" altLang="en-US" sz="4000" dirty="0"/>
              <a:t>）を実施した。学生は自ら</a:t>
            </a:r>
            <a:r>
              <a:rPr lang="en-US" altLang="ja-JP" sz="4000" dirty="0"/>
              <a:t>CPU</a:t>
            </a:r>
            <a:r>
              <a:rPr lang="ja-JP" altLang="en-US" sz="4000" dirty="0"/>
              <a:t>冷却構造をモデリングし、温度や風速の計算結果をもとに「どうすれば効率が上がるか」と仮説を立て、再設計と計算を繰り返す実践的な探究サイクルを自律的に回した。</a:t>
            </a:r>
            <a:endParaRPr lang="en-US" altLang="ja-JP" sz="4000" dirty="0"/>
          </a:p>
          <a:p>
            <a:r>
              <a:rPr lang="ja-JP" altLang="en-US" sz="4000" dirty="0"/>
              <a:t>　このような自ら仮説検証を行う経験を通じて、事後アンケートでは参加者の</a:t>
            </a:r>
            <a:r>
              <a:rPr lang="en-US" altLang="ja-JP" sz="4000" dirty="0"/>
              <a:t>100%</a:t>
            </a:r>
            <a:r>
              <a:rPr lang="ja-JP" altLang="en-US" sz="4000" dirty="0"/>
              <a:t>（「とても思う」</a:t>
            </a:r>
            <a:r>
              <a:rPr lang="en-US" altLang="ja-JP" sz="4000" dirty="0"/>
              <a:t>97%</a:t>
            </a:r>
            <a:r>
              <a:rPr lang="ja-JP" altLang="en-US" sz="4000" dirty="0"/>
              <a:t>）が「シミュレーションへの興味が増した」と回答した。また、</a:t>
            </a:r>
            <a:r>
              <a:rPr lang="en-US" altLang="ja-JP" sz="4000" dirty="0"/>
              <a:t>97%</a:t>
            </a:r>
            <a:r>
              <a:rPr lang="ja-JP" altLang="en-US" sz="4000" dirty="0"/>
              <a:t>（「とても思う」</a:t>
            </a:r>
            <a:r>
              <a:rPr lang="en-US" altLang="ja-JP" sz="4000" dirty="0"/>
              <a:t>66%</a:t>
            </a:r>
            <a:r>
              <a:rPr lang="ja-JP" altLang="en-US" sz="4000" dirty="0"/>
              <a:t>）が「</a:t>
            </a:r>
            <a:r>
              <a:rPr lang="en-US" altLang="ja-JP" sz="4000" dirty="0"/>
              <a:t>COMSOL</a:t>
            </a:r>
            <a:r>
              <a:rPr lang="ja-JP" altLang="en-US" sz="4000" dirty="0"/>
              <a:t>を自身の研究に利用できる」と回答した。</a:t>
            </a:r>
            <a:endParaRPr lang="en-US" altLang="ja-JP" sz="4000" dirty="0"/>
          </a:p>
          <a:p>
            <a:r>
              <a:rPr lang="ja-JP" altLang="en-US" sz="4000" dirty="0"/>
              <a:t>　</a:t>
            </a:r>
            <a:r>
              <a:rPr lang="en-US" altLang="ja-JP" sz="4000" dirty="0"/>
              <a:t>PBL</a:t>
            </a:r>
            <a:r>
              <a:rPr lang="ja-JP" altLang="en-US" sz="4000" dirty="0"/>
              <a:t>の実践が学生の探究心を強く刺激し、ツールの有用性を実感させる高い教育効果をもたらすことが確認された。</a:t>
            </a:r>
            <a:endParaRPr lang="ja-JP" altLang="ja-JP" sz="4000" dirty="0"/>
          </a:p>
        </p:txBody>
      </p:sp>
      <p:sp>
        <p:nvSpPr>
          <p:cNvPr id="37" name="Text 27"/>
          <p:cNvSpPr txBox="1"/>
          <p:nvPr/>
        </p:nvSpPr>
        <p:spPr>
          <a:xfrm>
            <a:off x="1200607" y="38465229"/>
            <a:ext cx="15240305" cy="762610"/>
          </a:xfrm>
          <a:prstGeom prst="rect">
            <a:avLst/>
          </a:prstGeom>
          <a:noFill/>
          <a:ln/>
        </p:spPr>
        <p:txBody>
          <a:bodyPr wrap="none" lIns="0" tIns="0" rIns="0" bIns="0" rtlCol="0" anchor="ctr"/>
          <a:lstStyle/>
          <a:p>
            <a:pPr marL="0" indent="0" algn="l">
              <a:buNone/>
            </a:pPr>
            <a:r>
              <a:rPr lang="en-US" sz="3600" dirty="0">
                <a:solidFill>
                  <a:srgbClr val="000000"/>
                </a:solidFill>
                <a:latin typeface="游ゴシック" panose="020B0400000000000000" pitchFamily="50" charset="-128"/>
                <a:ea typeface="游ゴシック" panose="020B0400000000000000" pitchFamily="50" charset="-128"/>
                <a:cs typeface="MS PGothic" pitchFamily="34" charset="-120"/>
              </a:rPr>
              <a:t>参考文献</a:t>
            </a:r>
            <a:endParaRPr lang="en-US" sz="3600" dirty="0">
              <a:latin typeface="游ゴシック" panose="020B0400000000000000" pitchFamily="50" charset="-128"/>
              <a:ea typeface="游ゴシック" panose="020B0400000000000000" pitchFamily="50" charset="-128"/>
            </a:endParaRPr>
          </a:p>
        </p:txBody>
      </p:sp>
      <p:sp>
        <p:nvSpPr>
          <p:cNvPr id="38" name="Text 28"/>
          <p:cNvSpPr txBox="1"/>
          <p:nvPr/>
        </p:nvSpPr>
        <p:spPr>
          <a:xfrm>
            <a:off x="1343254" y="39073628"/>
            <a:ext cx="15050110" cy="2267712"/>
          </a:xfrm>
          <a:prstGeom prst="rect">
            <a:avLst/>
          </a:prstGeom>
          <a:noFill/>
          <a:ln/>
        </p:spPr>
        <p:txBody>
          <a:bodyPr wrap="square" lIns="0" tIns="0" rIns="0" bIns="0" rtlCol="0" anchor="t"/>
          <a:lstStyle/>
          <a:p>
            <a:pPr marL="0" indent="0" algn="l">
              <a:lnSpc>
                <a:spcPct val="132000"/>
              </a:lnSpc>
              <a:buNone/>
            </a:pPr>
            <a:r>
              <a:rPr lang="en-US" sz="2250" dirty="0">
                <a:solidFill>
                  <a:srgbClr val="A6A6A6"/>
                </a:solidFill>
                <a:latin typeface="游ゴシック" panose="020B0400000000000000" pitchFamily="50" charset="-128"/>
                <a:ea typeface="游ゴシック" panose="020B0400000000000000" pitchFamily="50" charset="-128"/>
                <a:cs typeface="MS PGothic" pitchFamily="34" charset="-120"/>
              </a:rPr>
              <a:t>1. 髙橋隼永，西岡将輝，“マルチフィジックスシミュレーション環境を利用した学生・子どもへの科学イベントの実例紹介”，計算工学講演会論文集，Vol.30，2025.</a:t>
            </a:r>
            <a:endParaRPr lang="en-US" sz="2250" dirty="0">
              <a:latin typeface="游ゴシック" panose="020B0400000000000000" pitchFamily="50" charset="-128"/>
              <a:ea typeface="游ゴシック" panose="020B0400000000000000" pitchFamily="50" charset="-128"/>
            </a:endParaRPr>
          </a:p>
          <a:p>
            <a:pPr marL="0" indent="0" algn="l">
              <a:lnSpc>
                <a:spcPct val="132000"/>
              </a:lnSpc>
              <a:buNone/>
            </a:pPr>
            <a:r>
              <a:rPr lang="en-US" sz="2250" dirty="0">
                <a:solidFill>
                  <a:srgbClr val="A6A6A6"/>
                </a:solidFill>
                <a:latin typeface="游ゴシック" panose="020B0400000000000000" pitchFamily="50" charset="-128"/>
                <a:ea typeface="游ゴシック" panose="020B0400000000000000" pitchFamily="50" charset="-128"/>
                <a:cs typeface="MS PGothic" pitchFamily="34" charset="-120"/>
              </a:rPr>
              <a:t>2. 東京都立多摩科学技術高等学校，“令和6年度スーパーサイエンスハイスクール 研究開発実施報告書（指定第Ⅲ期3年次）”，pp.48–51.</a:t>
            </a:r>
            <a:endParaRPr lang="en-US" sz="2250" dirty="0">
              <a:latin typeface="游ゴシック" panose="020B0400000000000000" pitchFamily="50" charset="-128"/>
              <a:ea typeface="游ゴシック" panose="020B0400000000000000" pitchFamily="50" charset="-128"/>
            </a:endParaRPr>
          </a:p>
        </p:txBody>
      </p:sp>
      <p:sp>
        <p:nvSpPr>
          <p:cNvPr id="39" name="Text 29"/>
          <p:cNvSpPr txBox="1"/>
          <p:nvPr/>
        </p:nvSpPr>
        <p:spPr>
          <a:xfrm>
            <a:off x="0" y="42500398"/>
            <a:ext cx="32918400" cy="619963"/>
          </a:xfrm>
          <a:prstGeom prst="rect">
            <a:avLst/>
          </a:prstGeom>
          <a:noFill/>
          <a:ln/>
        </p:spPr>
        <p:txBody>
          <a:bodyPr wrap="none" lIns="0" tIns="0" rIns="0" bIns="0" rtlCol="0" anchor="ctr"/>
          <a:lstStyle/>
          <a:p>
            <a:pPr marL="0" indent="0" algn="ctr">
              <a:buNone/>
            </a:pPr>
            <a:r>
              <a:rPr lang="en-US" sz="4050" dirty="0">
                <a:solidFill>
                  <a:srgbClr val="808080"/>
                </a:solidFill>
                <a:latin typeface="游ゴシック" panose="020B0400000000000000" pitchFamily="50" charset="-128"/>
                <a:ea typeface="游ゴシック" panose="020B0400000000000000" pitchFamily="50" charset="-128"/>
                <a:cs typeface="MS PGothic" pitchFamily="34" charset="-120"/>
              </a:rPr>
              <a:t>The Proceedings of the COMSOL Conference 2026 Tokyo より抜粋</a:t>
            </a:r>
            <a:endParaRPr lang="en-US" sz="4050" dirty="0">
              <a:latin typeface="游ゴシック" panose="020B0400000000000000" pitchFamily="50" charset="-128"/>
              <a:ea typeface="游ゴシック" panose="020B0400000000000000" pitchFamily="50" charset="-128"/>
            </a:endParaRPr>
          </a:p>
        </p:txBody>
      </p:sp>
      <p:sp>
        <p:nvSpPr>
          <p:cNvPr id="40" name="Text 6">
            <a:extLst>
              <a:ext uri="{FF2B5EF4-FFF2-40B4-BE49-F238E27FC236}">
                <a16:creationId xmlns:a16="http://schemas.microsoft.com/office/drawing/2014/main" id="{579582F6-5355-9C8D-9E57-3D5DD3F56C65}"/>
              </a:ext>
            </a:extLst>
          </p:cNvPr>
          <p:cNvSpPr txBox="1"/>
          <p:nvPr/>
        </p:nvSpPr>
        <p:spPr>
          <a:xfrm>
            <a:off x="16859250" y="14784899"/>
            <a:ext cx="14287500" cy="4457700"/>
          </a:xfrm>
          <a:prstGeom prst="rect">
            <a:avLst/>
          </a:prstGeom>
          <a:noFill/>
          <a:ln/>
        </p:spPr>
        <p:txBody>
          <a:bodyPr wrap="square" lIns="0" tIns="0" rIns="0" bIns="0" rtlCol="0" anchor="ctr"/>
          <a:lstStyle/>
          <a:p>
            <a:r>
              <a:rPr lang="ja-JP" altLang="ja-JP" sz="4000" dirty="0">
                <a:latin typeface="游ゴシック" panose="020B0400000000000000" pitchFamily="50" charset="-128"/>
                <a:ea typeface="游ゴシック" panose="020B0400000000000000" pitchFamily="50" charset="-128"/>
              </a:rPr>
              <a:t>本セミナー</a:t>
            </a:r>
            <a:r>
              <a:rPr lang="ja-JP" altLang="en-US" sz="4000" dirty="0">
                <a:latin typeface="游ゴシック" panose="020B0400000000000000" pitchFamily="50" charset="-128"/>
                <a:ea typeface="游ゴシック" panose="020B0400000000000000" pitchFamily="50" charset="-128"/>
              </a:rPr>
              <a:t>（</a:t>
            </a:r>
            <a:r>
              <a:rPr lang="en-US" altLang="ja-JP" sz="4000" dirty="0">
                <a:latin typeface="游ゴシック" panose="020B0400000000000000" pitchFamily="50" charset="-128"/>
                <a:ea typeface="游ゴシック" panose="020B0400000000000000" pitchFamily="50" charset="-128"/>
              </a:rPr>
              <a:t>10:00</a:t>
            </a:r>
            <a:r>
              <a:rPr lang="ja-JP" altLang="en-US" sz="4000" dirty="0">
                <a:latin typeface="游ゴシック" panose="020B0400000000000000" pitchFamily="50" charset="-128"/>
                <a:ea typeface="游ゴシック" panose="020B0400000000000000" pitchFamily="50" charset="-128"/>
              </a:rPr>
              <a:t>～</a:t>
            </a:r>
            <a:r>
              <a:rPr lang="en-US" altLang="ja-JP" sz="4000" dirty="0">
                <a:latin typeface="游ゴシック" panose="020B0400000000000000" pitchFamily="50" charset="-128"/>
                <a:ea typeface="游ゴシック" panose="020B0400000000000000" pitchFamily="50" charset="-128"/>
              </a:rPr>
              <a:t>17:00</a:t>
            </a:r>
            <a:r>
              <a:rPr lang="ja-JP" altLang="en-US" sz="4000" dirty="0">
                <a:latin typeface="游ゴシック" panose="020B0400000000000000" pitchFamily="50" charset="-128"/>
                <a:ea typeface="游ゴシック" panose="020B0400000000000000" pitchFamily="50" charset="-128"/>
              </a:rPr>
              <a:t>、</a:t>
            </a:r>
            <a:r>
              <a:rPr lang="en-US" altLang="ja-JP" sz="4000" dirty="0">
                <a:latin typeface="游ゴシック" panose="020B0400000000000000" pitchFamily="50" charset="-128"/>
                <a:ea typeface="游ゴシック" panose="020B0400000000000000" pitchFamily="50" charset="-128"/>
              </a:rPr>
              <a:t>39</a:t>
            </a:r>
            <a:r>
              <a:rPr lang="ja-JP" altLang="en-US" sz="4000" dirty="0">
                <a:latin typeface="游ゴシック" panose="020B0400000000000000" pitchFamily="50" charset="-128"/>
                <a:ea typeface="游ゴシック" panose="020B0400000000000000" pitchFamily="50" charset="-128"/>
              </a:rPr>
              <a:t>名参加）</a:t>
            </a:r>
            <a:r>
              <a:rPr lang="ja-JP" altLang="ja-JP" sz="4000" dirty="0">
                <a:latin typeface="游ゴシック" panose="020B0400000000000000" pitchFamily="50" charset="-128"/>
                <a:ea typeface="游ゴシック" panose="020B0400000000000000" pitchFamily="50" charset="-128"/>
              </a:rPr>
              <a:t>では、学生がCOMSOLの基本操作とモデリングの基礎から実践的に学び、自らの手で「CPU冷却設計の最適化」に挑戦した。学生個人が独自の仮説に基づいて形状や配置を設計し、シミュレーションを通じて最適解を探求するプロセスを経験することで、科学的な仮説検証能力の向上に与える教育的効果について検討した。</a:t>
            </a:r>
            <a:endParaRPr lang="en-US" sz="4000" dirty="0">
              <a:latin typeface="游ゴシック" panose="020B0400000000000000" pitchFamily="50" charset="-128"/>
              <a:ea typeface="游ゴシック" panose="020B0400000000000000" pitchFamily="50" charset="-128"/>
            </a:endParaRPr>
          </a:p>
        </p:txBody>
      </p:sp>
      <p:pic>
        <p:nvPicPr>
          <p:cNvPr id="42" name="図 41">
            <a:extLst>
              <a:ext uri="{FF2B5EF4-FFF2-40B4-BE49-F238E27FC236}">
                <a16:creationId xmlns:a16="http://schemas.microsoft.com/office/drawing/2014/main" id="{6D7F0AD5-FF22-0F88-8118-C8D841370071}"/>
              </a:ext>
            </a:extLst>
          </p:cNvPr>
          <p:cNvPicPr>
            <a:picLocks noChangeAspect="1"/>
          </p:cNvPicPr>
          <p:nvPr/>
        </p:nvPicPr>
        <p:blipFill>
          <a:blip r:embed="rId5"/>
          <a:srcRect l="32931"/>
          <a:stretch>
            <a:fillRect/>
          </a:stretch>
        </p:blipFill>
        <p:spPr>
          <a:xfrm>
            <a:off x="8705395" y="20221041"/>
            <a:ext cx="7782736" cy="6517885"/>
          </a:xfrm>
          <a:prstGeom prst="rect">
            <a:avLst/>
          </a:prstGeom>
        </p:spPr>
      </p:pic>
      <p:pic>
        <p:nvPicPr>
          <p:cNvPr id="44" name="図 43">
            <a:extLst>
              <a:ext uri="{FF2B5EF4-FFF2-40B4-BE49-F238E27FC236}">
                <a16:creationId xmlns:a16="http://schemas.microsoft.com/office/drawing/2014/main" id="{8ED4AD5E-75E9-BDB7-87EB-677341C64C0B}"/>
              </a:ext>
            </a:extLst>
          </p:cNvPr>
          <p:cNvPicPr>
            <a:picLocks noChangeAspect="1"/>
          </p:cNvPicPr>
          <p:nvPr/>
        </p:nvPicPr>
        <p:blipFill>
          <a:blip r:embed="rId6"/>
          <a:stretch>
            <a:fillRect/>
          </a:stretch>
        </p:blipFill>
        <p:spPr>
          <a:xfrm>
            <a:off x="16840741" y="30280142"/>
            <a:ext cx="7162259" cy="6029623"/>
          </a:xfrm>
          <a:prstGeom prst="rect">
            <a:avLst/>
          </a:prstGeom>
        </p:spPr>
      </p:pic>
      <p:pic>
        <p:nvPicPr>
          <p:cNvPr id="46" name="図 45">
            <a:extLst>
              <a:ext uri="{FF2B5EF4-FFF2-40B4-BE49-F238E27FC236}">
                <a16:creationId xmlns:a16="http://schemas.microsoft.com/office/drawing/2014/main" id="{8F8EA564-7DB8-0031-40CF-5D6A0C58AA60}"/>
              </a:ext>
            </a:extLst>
          </p:cNvPr>
          <p:cNvPicPr>
            <a:picLocks noChangeAspect="1"/>
          </p:cNvPicPr>
          <p:nvPr/>
        </p:nvPicPr>
        <p:blipFill>
          <a:blip r:embed="rId7"/>
          <a:stretch>
            <a:fillRect/>
          </a:stretch>
        </p:blipFill>
        <p:spPr>
          <a:xfrm>
            <a:off x="24107740" y="30300213"/>
            <a:ext cx="8162910" cy="6029623"/>
          </a:xfrm>
          <a:prstGeom prst="rect">
            <a:avLst/>
          </a:prstGeom>
        </p:spPr>
      </p:pic>
      <p:sp>
        <p:nvSpPr>
          <p:cNvPr id="47" name="Text 19">
            <a:extLst>
              <a:ext uri="{FF2B5EF4-FFF2-40B4-BE49-F238E27FC236}">
                <a16:creationId xmlns:a16="http://schemas.microsoft.com/office/drawing/2014/main" id="{03ABE17F-BCED-2521-CFAF-3C036CF438DA}"/>
              </a:ext>
            </a:extLst>
          </p:cNvPr>
          <p:cNvSpPr txBox="1"/>
          <p:nvPr/>
        </p:nvSpPr>
        <p:spPr>
          <a:xfrm>
            <a:off x="16393364" y="29673850"/>
            <a:ext cx="7888544" cy="1010412"/>
          </a:xfrm>
          <a:prstGeom prst="rect">
            <a:avLst/>
          </a:prstGeom>
          <a:noFill/>
          <a:ln/>
        </p:spPr>
        <p:txBody>
          <a:bodyPr wrap="none" lIns="0" tIns="0" rIns="0" bIns="0" rtlCol="0" anchor="ctr"/>
          <a:lstStyle/>
          <a:p>
            <a:pPr marL="0" indent="0" algn="ctr">
              <a:buNone/>
            </a:pPr>
            <a:r>
              <a:rPr lang="ja-JP" altLang="en-US" sz="3200" b="1" dirty="0">
                <a:solidFill>
                  <a:srgbClr val="000000"/>
                </a:solidFill>
                <a:latin typeface="游ゴシック" panose="020B0400000000000000" pitchFamily="50" charset="-128"/>
                <a:ea typeface="游ゴシック" panose="020B0400000000000000" pitchFamily="50" charset="-128"/>
                <a:cs typeface="MS PGothic" pitchFamily="34" charset="-120"/>
              </a:rPr>
              <a:t>シミュレーションへの</a:t>
            </a:r>
            <a:endParaRPr lang="en-US" altLang="ja-JP" sz="3200" b="1" dirty="0">
              <a:solidFill>
                <a:srgbClr val="000000"/>
              </a:solidFill>
              <a:latin typeface="游ゴシック" panose="020B0400000000000000" pitchFamily="50" charset="-128"/>
              <a:ea typeface="游ゴシック" panose="020B0400000000000000" pitchFamily="50" charset="-128"/>
              <a:cs typeface="MS PGothic" pitchFamily="34" charset="-120"/>
            </a:endParaRPr>
          </a:p>
          <a:p>
            <a:pPr marL="0" indent="0" algn="ctr">
              <a:buNone/>
            </a:pPr>
            <a:r>
              <a:rPr lang="ja-JP" altLang="en-US" sz="3200" b="1" dirty="0">
                <a:solidFill>
                  <a:srgbClr val="000000"/>
                </a:solidFill>
                <a:latin typeface="游ゴシック" panose="020B0400000000000000" pitchFamily="50" charset="-128"/>
                <a:ea typeface="游ゴシック" panose="020B0400000000000000" pitchFamily="50" charset="-128"/>
                <a:cs typeface="MS PGothic" pitchFamily="34" charset="-120"/>
              </a:rPr>
              <a:t>興味関心が増したか</a:t>
            </a:r>
            <a:endParaRPr lang="en-US" sz="3200" dirty="0">
              <a:latin typeface="游ゴシック" panose="020B0400000000000000" pitchFamily="50" charset="-128"/>
              <a:ea typeface="游ゴシック" panose="020B0400000000000000" pitchFamily="50" charset="-128"/>
            </a:endParaRPr>
          </a:p>
        </p:txBody>
      </p:sp>
      <p:sp>
        <p:nvSpPr>
          <p:cNvPr id="48" name="Text 19">
            <a:extLst>
              <a:ext uri="{FF2B5EF4-FFF2-40B4-BE49-F238E27FC236}">
                <a16:creationId xmlns:a16="http://schemas.microsoft.com/office/drawing/2014/main" id="{AB136AF3-B2B6-1851-F697-FA58B1EB547D}"/>
              </a:ext>
            </a:extLst>
          </p:cNvPr>
          <p:cNvSpPr txBox="1"/>
          <p:nvPr/>
        </p:nvSpPr>
        <p:spPr>
          <a:xfrm>
            <a:off x="25466237" y="29673850"/>
            <a:ext cx="5445915" cy="1010412"/>
          </a:xfrm>
          <a:prstGeom prst="rect">
            <a:avLst/>
          </a:prstGeom>
          <a:noFill/>
          <a:ln/>
        </p:spPr>
        <p:txBody>
          <a:bodyPr wrap="none" lIns="0" tIns="0" rIns="0" bIns="0" rtlCol="0" anchor="ctr"/>
          <a:lstStyle/>
          <a:p>
            <a:pPr marL="0" indent="0" algn="ctr">
              <a:buNone/>
            </a:pPr>
            <a:r>
              <a:rPr lang="en-US" altLang="ja-JP" sz="3200" b="1" dirty="0">
                <a:solidFill>
                  <a:srgbClr val="000000"/>
                </a:solidFill>
                <a:latin typeface="游ゴシック" panose="020B0400000000000000" pitchFamily="50" charset="-128"/>
                <a:ea typeface="游ゴシック" panose="020B0400000000000000" pitchFamily="50" charset="-128"/>
                <a:cs typeface="MS PGothic" pitchFamily="34" charset="-120"/>
              </a:rPr>
              <a:t>COMSOL</a:t>
            </a:r>
            <a:r>
              <a:rPr lang="ja-JP" altLang="en-US" sz="3200" b="1" dirty="0">
                <a:solidFill>
                  <a:srgbClr val="000000"/>
                </a:solidFill>
                <a:latin typeface="游ゴシック" panose="020B0400000000000000" pitchFamily="50" charset="-128"/>
                <a:ea typeface="游ゴシック" panose="020B0400000000000000" pitchFamily="50" charset="-128"/>
                <a:cs typeface="MS PGothic" pitchFamily="34" charset="-120"/>
              </a:rPr>
              <a:t>は自身の研究に</a:t>
            </a:r>
            <a:endParaRPr lang="en-US" altLang="ja-JP" sz="3200" b="1" dirty="0">
              <a:solidFill>
                <a:srgbClr val="000000"/>
              </a:solidFill>
              <a:latin typeface="游ゴシック" panose="020B0400000000000000" pitchFamily="50" charset="-128"/>
              <a:ea typeface="游ゴシック" panose="020B0400000000000000" pitchFamily="50" charset="-128"/>
              <a:cs typeface="MS PGothic" pitchFamily="34" charset="-120"/>
            </a:endParaRPr>
          </a:p>
          <a:p>
            <a:pPr marL="0" indent="0" algn="ctr">
              <a:buNone/>
            </a:pPr>
            <a:r>
              <a:rPr lang="ja-JP" altLang="en-US" sz="3200" b="1" dirty="0">
                <a:solidFill>
                  <a:srgbClr val="000000"/>
                </a:solidFill>
                <a:latin typeface="游ゴシック" panose="020B0400000000000000" pitchFamily="50" charset="-128"/>
                <a:ea typeface="游ゴシック" panose="020B0400000000000000" pitchFamily="50" charset="-128"/>
                <a:cs typeface="MS PGothic" pitchFamily="34" charset="-120"/>
              </a:rPr>
              <a:t>利用できると思うか</a:t>
            </a:r>
            <a:endParaRPr lang="en-US" sz="3200" dirty="0">
              <a:latin typeface="游ゴシック" panose="020B0400000000000000" pitchFamily="50" charset="-128"/>
              <a:ea typeface="游ゴシック" panose="020B0400000000000000" pitchFamily="50" charset="-128"/>
            </a:endParaRPr>
          </a:p>
        </p:txBody>
      </p:sp>
      <p:pic>
        <p:nvPicPr>
          <p:cNvPr id="22" name="図 21">
            <a:extLst>
              <a:ext uri="{FF2B5EF4-FFF2-40B4-BE49-F238E27FC236}">
                <a16:creationId xmlns:a16="http://schemas.microsoft.com/office/drawing/2014/main" id="{89296C72-67D0-5059-B039-A9FF5539C332}"/>
              </a:ext>
            </a:extLst>
          </p:cNvPr>
          <p:cNvPicPr>
            <a:picLocks noChangeAspect="1"/>
          </p:cNvPicPr>
          <p:nvPr/>
        </p:nvPicPr>
        <p:blipFill>
          <a:blip r:embed="rId8"/>
          <a:srcRect l="11088" t="16548" r="25718" b="8301"/>
          <a:stretch>
            <a:fillRect/>
          </a:stretch>
        </p:blipFill>
        <p:spPr>
          <a:xfrm>
            <a:off x="-160247" y="2780534"/>
            <a:ext cx="14257552" cy="8037047"/>
          </a:xfrm>
          <a:prstGeom prst="rect">
            <a:avLst/>
          </a:prstGeom>
        </p:spPr>
      </p:pic>
      <p:sp>
        <p:nvSpPr>
          <p:cNvPr id="6" name="Text 27">
            <a:extLst>
              <a:ext uri="{FF2B5EF4-FFF2-40B4-BE49-F238E27FC236}">
                <a16:creationId xmlns:a16="http://schemas.microsoft.com/office/drawing/2014/main" id="{6D8115F9-9E17-AABB-D31E-1379D1F03D0E}"/>
              </a:ext>
            </a:extLst>
          </p:cNvPr>
          <p:cNvSpPr txBox="1"/>
          <p:nvPr/>
        </p:nvSpPr>
        <p:spPr>
          <a:xfrm>
            <a:off x="1200607" y="40927323"/>
            <a:ext cx="15240305" cy="762610"/>
          </a:xfrm>
          <a:prstGeom prst="rect">
            <a:avLst/>
          </a:prstGeom>
          <a:noFill/>
          <a:ln/>
        </p:spPr>
        <p:txBody>
          <a:bodyPr wrap="none" lIns="0" tIns="0" rIns="0" bIns="0" rtlCol="0" anchor="ctr"/>
          <a:lstStyle/>
          <a:p>
            <a:pPr marL="0" indent="0" algn="l">
              <a:buNone/>
            </a:pPr>
            <a:r>
              <a:rPr lang="ja-JP" altLang="en-US" sz="3600" dirty="0">
                <a:solidFill>
                  <a:srgbClr val="000000"/>
                </a:solidFill>
                <a:latin typeface="游ゴシック" panose="020B0400000000000000" pitchFamily="50" charset="-128"/>
                <a:ea typeface="游ゴシック" panose="020B0400000000000000" pitchFamily="50" charset="-128"/>
                <a:cs typeface="MS PGothic" pitchFamily="34" charset="-120"/>
              </a:rPr>
              <a:t>謝辞</a:t>
            </a:r>
            <a:endParaRPr lang="en-US" sz="3600" dirty="0">
              <a:latin typeface="游ゴシック" panose="020B0400000000000000" pitchFamily="50" charset="-128"/>
              <a:ea typeface="游ゴシック" panose="020B0400000000000000" pitchFamily="50" charset="-128"/>
            </a:endParaRPr>
          </a:p>
        </p:txBody>
      </p:sp>
      <p:sp>
        <p:nvSpPr>
          <p:cNvPr id="8" name="Text 28">
            <a:extLst>
              <a:ext uri="{FF2B5EF4-FFF2-40B4-BE49-F238E27FC236}">
                <a16:creationId xmlns:a16="http://schemas.microsoft.com/office/drawing/2014/main" id="{D07E464C-810D-267E-7FF0-3256777AA2D6}"/>
              </a:ext>
            </a:extLst>
          </p:cNvPr>
          <p:cNvSpPr txBox="1"/>
          <p:nvPr/>
        </p:nvSpPr>
        <p:spPr>
          <a:xfrm>
            <a:off x="1343254" y="41614724"/>
            <a:ext cx="15050110" cy="905487"/>
          </a:xfrm>
          <a:prstGeom prst="rect">
            <a:avLst/>
          </a:prstGeom>
          <a:noFill/>
          <a:ln/>
        </p:spPr>
        <p:txBody>
          <a:bodyPr wrap="square" lIns="0" tIns="0" rIns="0" bIns="0" rtlCol="0" anchor="t"/>
          <a:lstStyle/>
          <a:p>
            <a:pPr marL="0" indent="0" algn="l">
              <a:lnSpc>
                <a:spcPct val="132000"/>
              </a:lnSpc>
              <a:buNone/>
            </a:pPr>
            <a:r>
              <a:rPr lang="ja-JP" altLang="en-US" sz="2250" dirty="0">
                <a:solidFill>
                  <a:srgbClr val="A6A6A6"/>
                </a:solidFill>
                <a:latin typeface="游ゴシック" panose="020B0400000000000000" pitchFamily="50" charset="-128"/>
                <a:ea typeface="游ゴシック" panose="020B0400000000000000" pitchFamily="50" charset="-128"/>
                <a:cs typeface="MS PGothic" pitchFamily="34" charset="-120"/>
              </a:rPr>
              <a:t>本取り組みは、</a:t>
            </a:r>
            <a:r>
              <a:rPr lang="en-US" altLang="ja-JP" sz="2250" dirty="0">
                <a:solidFill>
                  <a:srgbClr val="A6A6A6"/>
                </a:solidFill>
                <a:latin typeface="游ゴシック" panose="020B0400000000000000" pitchFamily="50" charset="-128"/>
                <a:ea typeface="游ゴシック" panose="020B0400000000000000" pitchFamily="50" charset="-128"/>
                <a:cs typeface="MS PGothic" pitchFamily="34" charset="-120"/>
              </a:rPr>
              <a:t>JST</a:t>
            </a:r>
            <a:r>
              <a:rPr lang="ja-JP" altLang="en-US" sz="2250" dirty="0">
                <a:solidFill>
                  <a:srgbClr val="A6A6A6"/>
                </a:solidFill>
                <a:latin typeface="游ゴシック" panose="020B0400000000000000" pitchFamily="50" charset="-128"/>
                <a:ea typeface="游ゴシック" panose="020B0400000000000000" pitchFamily="50" charset="-128"/>
                <a:cs typeface="MS PGothic" pitchFamily="34" charset="-120"/>
              </a:rPr>
              <a:t>スーパーサイエンスハイスクール（</a:t>
            </a:r>
            <a:r>
              <a:rPr lang="en-US" altLang="ja-JP" sz="2250" dirty="0">
                <a:solidFill>
                  <a:srgbClr val="A6A6A6"/>
                </a:solidFill>
                <a:latin typeface="游ゴシック" panose="020B0400000000000000" pitchFamily="50" charset="-128"/>
                <a:ea typeface="游ゴシック" panose="020B0400000000000000" pitchFamily="50" charset="-128"/>
                <a:cs typeface="MS PGothic" pitchFamily="34" charset="-120"/>
              </a:rPr>
              <a:t>SSH</a:t>
            </a:r>
            <a:r>
              <a:rPr lang="ja-JP" altLang="en-US" sz="2250" dirty="0">
                <a:solidFill>
                  <a:srgbClr val="A6A6A6"/>
                </a:solidFill>
                <a:latin typeface="游ゴシック" panose="020B0400000000000000" pitchFamily="50" charset="-128"/>
                <a:ea typeface="游ゴシック" panose="020B0400000000000000" pitchFamily="50" charset="-128"/>
                <a:cs typeface="MS PGothic" pitchFamily="34" charset="-120"/>
              </a:rPr>
              <a:t>）指定校である東京都立多摩科学技術高等学校の教育プログラムの一環として実施されたものであり、機会をいただいた関係各位に感謝申し上げます。</a:t>
            </a:r>
            <a:endParaRPr lang="en-US" sz="2250" dirty="0">
              <a:latin typeface="游ゴシック" panose="020B0400000000000000" pitchFamily="50" charset="-128"/>
              <a:ea typeface="游ゴシック" panose="020B0400000000000000" pitchFamily="50" charset="-128"/>
            </a:endParaRPr>
          </a:p>
        </p:txBody>
      </p:sp>
      <p:pic>
        <p:nvPicPr>
          <p:cNvPr id="10" name="図 9">
            <a:extLst>
              <a:ext uri="{FF2B5EF4-FFF2-40B4-BE49-F238E27FC236}">
                <a16:creationId xmlns:a16="http://schemas.microsoft.com/office/drawing/2014/main" id="{6D69F354-A817-A593-54C1-F3AE968E7067}"/>
              </a:ext>
            </a:extLst>
          </p:cNvPr>
          <p:cNvPicPr>
            <a:picLocks noChangeAspect="1"/>
          </p:cNvPicPr>
          <p:nvPr/>
        </p:nvPicPr>
        <p:blipFill>
          <a:blip r:embed="rId9"/>
          <a:stretch>
            <a:fillRect/>
          </a:stretch>
        </p:blipFill>
        <p:spPr>
          <a:xfrm>
            <a:off x="20126975" y="39087337"/>
            <a:ext cx="10678524" cy="293665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693</Words>
  <Application>Microsoft Office PowerPoint</Application>
  <PresentationFormat>ユーザー設定</PresentationFormat>
  <Paragraphs>35</Paragraphs>
  <Slides>1</Slides>
  <Notes>1</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vt:i4>
      </vt:variant>
    </vt:vector>
  </HeadingPairs>
  <TitlesOfParts>
    <vt:vector size="4" baseType="lpstr">
      <vt:lpstr>游ゴシック</vt:lpstr>
      <vt:lpstr>Arial</vt:lpstr>
      <vt:lpstr>Office Theme</vt:lpstr>
      <vt:lpstr>PowerPoint プレゼンテーション</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隼永 高橋</cp:lastModifiedBy>
  <cp:revision>8</cp:revision>
  <dcterms:created xsi:type="dcterms:W3CDTF">2026-08-28T04:06:18Z</dcterms:created>
  <dcterms:modified xsi:type="dcterms:W3CDTF">2026-09-15T00:03:10Z</dcterms:modified>
</cp:coreProperties>
</file>