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FAC"/>
    <a:srgbClr val="FFFF68"/>
    <a:srgbClr val="E4CA4F"/>
    <a:srgbClr val="E1EAF1"/>
    <a:srgbClr val="DAE5EE"/>
    <a:srgbClr val="D5E1EB"/>
    <a:srgbClr val="D2E0EB"/>
    <a:srgbClr val="CDDCE8"/>
    <a:srgbClr val="CAD8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76" autoAdjust="0"/>
    <p:restoredTop sz="96340" autoAdjust="0"/>
  </p:normalViewPr>
  <p:slideViewPr>
    <p:cSldViewPr snapToGrid="0">
      <p:cViewPr>
        <p:scale>
          <a:sx n="10" d="100"/>
          <a:sy n="10" d="100"/>
        </p:scale>
        <p:origin x="2885" y="331"/>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Autofit/>
          </a:bodyPr>
          <a:lstStyle/>
          <a:p>
            <a:r>
              <a:rPr lang="ja-JP" altLang="ja-JP" sz="10000" dirty="0"/>
              <a:t>真空中の粉体誘電率測定に</a:t>
            </a:r>
            <a:br>
              <a:rPr lang="en-US" altLang="ja-JP" sz="10000" dirty="0"/>
            </a:br>
            <a:r>
              <a:rPr lang="ja-JP" altLang="ja-JP" sz="10000" dirty="0"/>
              <a:t>適した空洞共振器構成の検討</a:t>
            </a:r>
            <a:br>
              <a:rPr lang="en-US" altLang="ja-JP" sz="10000" b="0" dirty="0"/>
            </a:br>
            <a:r>
              <a:rPr lang="ja-JP" altLang="en-US" sz="5400" b="0" dirty="0"/>
              <a:t>　</a:t>
            </a:r>
            <a:endParaRPr lang="en-US" sz="10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dirty="0"/>
              <a:t>高橋　謙信</a:t>
            </a:r>
            <a:br>
              <a:rPr lang="en-US" altLang="ja-JP" dirty="0"/>
            </a:br>
            <a:r>
              <a:rPr lang="ja-JP" altLang="en-US" dirty="0"/>
              <a:t>学習院大学大学院　自然科学研究科物理学専攻　東京都豊島区目白</a:t>
            </a:r>
            <a:r>
              <a:rPr lang="en-US" altLang="ja-JP" dirty="0"/>
              <a:t>1-5-1</a:t>
            </a:r>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en-US" altLang="ja-JP" sz="4400" dirty="0"/>
              <a:t>COMSOL Multiphysics</a:t>
            </a:r>
            <a:r>
              <a:rPr lang="ja-JP" altLang="en-US" sz="4400" dirty="0"/>
              <a:t>の</a:t>
            </a:r>
            <a:r>
              <a:rPr lang="en-US" altLang="ja-JP" sz="4400" dirty="0"/>
              <a:t>RF Module</a:t>
            </a:r>
            <a:r>
              <a:rPr lang="ja-JP" altLang="en-US" sz="4400" dirty="0"/>
              <a:t>を用いて空洞共振器の</a:t>
            </a:r>
            <a:r>
              <a:rPr lang="en-US" altLang="ja-JP" sz="4400" dirty="0"/>
              <a:t>S</a:t>
            </a:r>
            <a:r>
              <a:rPr lang="ja-JP" altLang="en-US" sz="4400" dirty="0"/>
              <a:t>パラメータ解析を行った。</a:t>
            </a:r>
            <a:endParaRPr lang="en-US" altLang="ja-JP" sz="4400" dirty="0"/>
          </a:p>
          <a:p>
            <a:r>
              <a:rPr lang="ja-JP" altLang="en-US" sz="4400" dirty="0"/>
              <a:t>解析では、試料投入口を密閉する構成と、開放したまま測定する構成の</a:t>
            </a:r>
            <a:r>
              <a:rPr lang="en-US" altLang="ja-JP" sz="4400" dirty="0"/>
              <a:t>2</a:t>
            </a:r>
            <a:r>
              <a:rPr lang="ja-JP" altLang="en-US" sz="4400" dirty="0"/>
              <a:t>種類について比較した（図</a:t>
            </a:r>
            <a:r>
              <a:rPr lang="en-US" altLang="ja-JP" sz="4400" dirty="0"/>
              <a:t>1</a:t>
            </a:r>
            <a:r>
              <a:rPr lang="ja-JP" altLang="en-US" sz="4400" dirty="0"/>
              <a:t>）。空隙率が変化したことを想定し、それに伴って変化する試料体積および誘電率をモデル上で変化させた。各条件における</a:t>
            </a:r>
            <a:r>
              <a:rPr lang="en-US" altLang="ja-JP" sz="4400" dirty="0"/>
              <a:t>S</a:t>
            </a:r>
            <a:r>
              <a:rPr lang="ja-JP" altLang="en-US" sz="4400" dirty="0"/>
              <a:t>パラメータから共振周波数を算出し、そのシフトを求める。</a:t>
            </a:r>
            <a:endParaRPr lang="en-US" altLang="ja-JP" sz="4400" dirty="0"/>
          </a:p>
          <a:p>
            <a:r>
              <a:rPr lang="ja-JP" altLang="en-US" sz="4400" dirty="0"/>
              <a:t>算出した共振周波数シフトから、摂動論による式を利用して試料の空隙率を逆算し、シミュレーションで設定した値との誤差を評価した。</a:t>
            </a:r>
            <a:endParaRPr lang="en-US" sz="4400"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2" y="39531297"/>
            <a:ext cx="15220541" cy="2315228"/>
          </a:xfrm>
        </p:spPr>
        <p:txBody>
          <a:bodyPr/>
          <a:lstStyle/>
          <a:p>
            <a:r>
              <a:rPr lang="ja-JP" altLang="en-US" sz="2800" dirty="0">
                <a:solidFill>
                  <a:schemeClr val="tx1">
                    <a:lumMod val="50000"/>
                    <a:lumOff val="50000"/>
                  </a:schemeClr>
                </a:solidFill>
              </a:rPr>
              <a:t>１．</a:t>
            </a:r>
            <a:r>
              <a:rPr lang="ja-JP" altLang="ja-JP" sz="2800" dirty="0">
                <a:solidFill>
                  <a:schemeClr val="tx1">
                    <a:lumMod val="50000"/>
                    <a:lumOff val="50000"/>
                  </a:schemeClr>
                </a:solidFill>
              </a:rPr>
              <a:t>Abhishek Kumar Jha, Azizur Rahaman, and Mohammad Jaleel “Akhtar Calibration independent generalized cavity method for microwave characterization of powdered materials” REVIEW OF SCIENTIFIC INSTRUMENTS, </a:t>
            </a:r>
            <a:r>
              <a:rPr lang="en-US" altLang="ja-JP" sz="2800" dirty="0">
                <a:solidFill>
                  <a:schemeClr val="tx1">
                    <a:lumMod val="50000"/>
                    <a:lumOff val="50000"/>
                  </a:schemeClr>
                </a:solidFill>
              </a:rPr>
              <a:t>VOL. </a:t>
            </a:r>
            <a:r>
              <a:rPr lang="ja-JP" altLang="ja-JP" sz="2800" dirty="0">
                <a:solidFill>
                  <a:schemeClr val="tx1">
                    <a:lumMod val="50000"/>
                    <a:lumOff val="50000"/>
                  </a:schemeClr>
                </a:solidFill>
              </a:rPr>
              <a:t>86 (2015), 064708</a:t>
            </a:r>
            <a:br>
              <a:rPr lang="en-US" altLang="ja-JP" sz="2800" dirty="0">
                <a:solidFill>
                  <a:schemeClr val="tx1">
                    <a:lumMod val="50000"/>
                    <a:lumOff val="50000"/>
                  </a:schemeClr>
                </a:solidFill>
              </a:rPr>
            </a:br>
            <a:br>
              <a:rPr lang="en-US" altLang="ja-JP" sz="1000" dirty="0">
                <a:solidFill>
                  <a:schemeClr val="tx1">
                    <a:lumMod val="50000"/>
                    <a:lumOff val="50000"/>
                  </a:schemeClr>
                </a:solidFill>
              </a:rPr>
            </a:br>
            <a:r>
              <a:rPr lang="ja-JP" altLang="en-US" sz="2800" dirty="0">
                <a:solidFill>
                  <a:schemeClr val="tx1">
                    <a:lumMod val="50000"/>
                    <a:lumOff val="50000"/>
                  </a:schemeClr>
                </a:solidFill>
              </a:rPr>
              <a:t>２．</a:t>
            </a:r>
            <a:r>
              <a:rPr lang="en-US" altLang="ja-JP" sz="2800" dirty="0">
                <a:solidFill>
                  <a:schemeClr val="tx1">
                    <a:lumMod val="50000"/>
                    <a:lumOff val="50000"/>
                  </a:schemeClr>
                </a:solidFill>
              </a:rPr>
              <a:t>L</a:t>
            </a:r>
            <a:r>
              <a:rPr lang="ja-JP" altLang="ja-JP" sz="2800" dirty="0">
                <a:solidFill>
                  <a:schemeClr val="tx1">
                    <a:lumMod val="50000"/>
                    <a:lumOff val="50000"/>
                  </a:schemeClr>
                </a:solidFill>
              </a:rPr>
              <a:t>ichtenecker, K., “Die Dielektrizitätskonstante natürlicher und künstlicher Mischkörper,” Physikalische Zeitschrift, 27 (1926), pp. 115–158,</a:t>
            </a:r>
            <a:br>
              <a:rPr lang="en-US" altLang="ja-JP" sz="2800" dirty="0">
                <a:solidFill>
                  <a:schemeClr val="tx1">
                    <a:lumMod val="50000"/>
                    <a:lumOff val="50000"/>
                  </a:schemeClr>
                </a:solidFill>
              </a:rPr>
            </a:br>
            <a:br>
              <a:rPr lang="en-US" altLang="ja-JP" sz="1000" dirty="0">
                <a:solidFill>
                  <a:schemeClr val="tx1">
                    <a:lumMod val="50000"/>
                    <a:lumOff val="50000"/>
                  </a:schemeClr>
                </a:solidFill>
              </a:rPr>
            </a:br>
            <a:r>
              <a:rPr lang="ja-JP" altLang="en-US" sz="2800" dirty="0">
                <a:solidFill>
                  <a:schemeClr val="tx1">
                    <a:lumMod val="50000"/>
                    <a:lumOff val="50000"/>
                  </a:schemeClr>
                </a:solidFill>
              </a:rPr>
              <a:t>３．</a:t>
            </a:r>
            <a:r>
              <a:rPr lang="ja-JP" altLang="ja-JP" sz="2800" dirty="0">
                <a:solidFill>
                  <a:schemeClr val="tx1">
                    <a:lumMod val="50000"/>
                    <a:lumOff val="50000"/>
                  </a:schemeClr>
                </a:solidFill>
              </a:rPr>
              <a:t>Richard G. Carter </a:t>
            </a:r>
            <a:r>
              <a:rPr lang="en-US" altLang="ja-JP" sz="2800" dirty="0">
                <a:solidFill>
                  <a:schemeClr val="tx1">
                    <a:lumMod val="50000"/>
                    <a:lumOff val="50000"/>
                  </a:schemeClr>
                </a:solidFill>
              </a:rPr>
              <a:t>“Ac</a:t>
            </a:r>
            <a:r>
              <a:rPr lang="ja-JP" altLang="ja-JP" sz="2800" dirty="0">
                <a:solidFill>
                  <a:schemeClr val="tx1">
                    <a:lumMod val="50000"/>
                    <a:lumOff val="50000"/>
                  </a:schemeClr>
                </a:solidFill>
              </a:rPr>
              <a:t>curacy of Microwave Cavity Perturbation Measurements </a:t>
            </a:r>
            <a:r>
              <a:rPr lang="en-US" altLang="ja-JP" sz="2800" dirty="0">
                <a:solidFill>
                  <a:schemeClr val="tx1">
                    <a:lumMod val="50000"/>
                    <a:lumOff val="50000"/>
                  </a:schemeClr>
                </a:solidFill>
              </a:rPr>
              <a:t>”</a:t>
            </a:r>
            <a:r>
              <a:rPr lang="ja-JP" altLang="ja-JP" sz="2800" dirty="0">
                <a:solidFill>
                  <a:schemeClr val="tx1">
                    <a:lumMod val="50000"/>
                    <a:lumOff val="50000"/>
                  </a:schemeClr>
                </a:solidFill>
              </a:rPr>
              <a:t> IEEE TRANSACTIONS ON MICROWAVE THEORY AND TECHNIQUES, VOL. 49, NO. 5, </a:t>
            </a:r>
            <a:r>
              <a:rPr lang="en-US" altLang="ja-JP" sz="2800" dirty="0">
                <a:solidFill>
                  <a:schemeClr val="tx1">
                    <a:lumMod val="50000"/>
                    <a:lumOff val="50000"/>
                  </a:schemeClr>
                </a:solidFill>
              </a:rPr>
              <a:t>pp.918-923</a:t>
            </a:r>
            <a:endParaRPr lang="en-US" sz="2800" dirty="0">
              <a:solidFill>
                <a:schemeClr val="tx1">
                  <a:lumMod val="50000"/>
                  <a:lumOff val="50000"/>
                </a:schemeClr>
              </a:solidFill>
            </a:endParaRP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dirty="0"/>
              <a:t>月面環境下で粉体の誘電率測定を行う場合に、空洞共振器の摂動論は成り立つのか検討した。</a:t>
            </a:r>
            <a:endParaRPr lang="en-US" altLang="ja-JP" dirty="0"/>
          </a:p>
          <a:p>
            <a:r>
              <a:rPr lang="ja-JP" altLang="en-US" dirty="0"/>
              <a:t>また、そのときの誘電率測定の分解能を評価した。</a:t>
            </a:r>
            <a:endParaRPr lang="en-US" altLang="ja-JP"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49531" y="14842766"/>
            <a:ext cx="29615963" cy="5100668"/>
          </a:xfrm>
        </p:spPr>
        <p:txBody>
          <a:bodyPr/>
          <a:lstStyle/>
          <a:p>
            <a:r>
              <a:rPr lang="ja-JP" altLang="en-US" sz="4200" dirty="0"/>
              <a:t>　我々は、月面環境を模擬した真空条件下において模擬月面土壌試料の誘電率を測定することを目的としている。</a:t>
            </a:r>
            <a:br>
              <a:rPr lang="en-US" altLang="ja-JP" sz="4200" dirty="0"/>
            </a:br>
            <a:r>
              <a:rPr lang="ja-JP" altLang="en-US" sz="4200" dirty="0"/>
              <a:t>　粉体材料の誘電率は、試料中の空気の割合を表す空隙率に強く依存する。月面は極めて低圧な環境であるため、試料の空隙率は地上環境とは異なる可能性がある。そのため現在、真空チャンバー内で空洞共振器法による誘電率測定を計画している。</a:t>
            </a:r>
            <a:br>
              <a:rPr lang="en-US" altLang="ja-JP" sz="4200" dirty="0"/>
            </a:br>
            <a:r>
              <a:rPr lang="ja-JP" altLang="en-US" sz="4200" dirty="0"/>
              <a:t>　空洞共振器法は、摂動理論に基づき、試料挿入による共振周波数のシフトから誘電率を求める手法であり、誘電率が比較的低い模擬月面土壌試料の測定に適している。</a:t>
            </a:r>
            <a:br>
              <a:rPr lang="en-US" altLang="ja-JP" sz="4200" dirty="0"/>
            </a:br>
            <a:r>
              <a:rPr lang="ja-JP" altLang="en-US" sz="4200" dirty="0"/>
              <a:t>　しかし、本手法は測定中に試料体積が一定であることを前提としているため、真空環境下で空隙率が変化して試料体積が変化した場合には、摂動理論との誤差が生じる可能性がある。</a:t>
            </a:r>
            <a:br>
              <a:rPr lang="en-US" altLang="ja-JP" sz="4200" dirty="0"/>
            </a:br>
            <a:r>
              <a:rPr lang="ja-JP" altLang="en-US" sz="4200" dirty="0"/>
              <a:t>　</a:t>
            </a:r>
            <a:r>
              <a:rPr lang="ja-JP" altLang="ja-JP" sz="4400" dirty="0"/>
              <a:t>本研究では、試料体積の変化が空洞共振器法による誘電率測定に及ぼす影響を数値シミュレーションにより評価し、摂動理論の適用範囲および粉体試料の誘電率を測定可能な精度について検討した。</a:t>
            </a:r>
            <a:endParaRPr lang="en-US" sz="42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背景及び目的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pic>
        <p:nvPicPr>
          <p:cNvPr id="24" name="図プレースホルダー 23">
            <a:extLst>
              <a:ext uri="{FF2B5EF4-FFF2-40B4-BE49-F238E27FC236}">
                <a16:creationId xmlns:a16="http://schemas.microsoft.com/office/drawing/2014/main" id="{D7174716-0033-1355-6847-4C07C0919B45}"/>
              </a:ext>
            </a:extLst>
          </p:cNvPr>
          <p:cNvPicPr>
            <a:picLocks noGrp="1" noChangeAspect="1"/>
          </p:cNvPicPr>
          <p:nvPr>
            <p:ph type="pic" sz="quarter" idx="29"/>
          </p:nvPr>
        </p:nvPicPr>
        <p:blipFill>
          <a:blip r:embed="rId2"/>
          <a:srcRect l="819" r="819"/>
          <a:stretch/>
        </p:blipFill>
        <p:spPr>
          <a:prstGeom prst="rect">
            <a:avLst/>
          </a:prstGeo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sz="4000" dirty="0"/>
              <a:t>図</a:t>
            </a:r>
            <a:r>
              <a:rPr lang="en-US" altLang="ja-JP" sz="4000" dirty="0"/>
              <a:t>1</a:t>
            </a:r>
            <a:r>
              <a:rPr lang="ja-JP" altLang="en-US" sz="4000" dirty="0"/>
              <a:t>左：試料投口を密閉して測定する空洞共振器</a:t>
            </a:r>
            <a:br>
              <a:rPr lang="en-US" altLang="ja-JP" sz="4000" dirty="0"/>
            </a:br>
            <a:r>
              <a:rPr lang="ja-JP" altLang="en-US" sz="4000" dirty="0"/>
              <a:t>     右：試料投入口を解放して測定する空洞共振器</a:t>
            </a:r>
            <a:r>
              <a:rPr lang="en-US" altLang="ja-JP" sz="4000" dirty="0"/>
              <a:t>	</a:t>
            </a:r>
          </a:p>
        </p:txBody>
      </p:sp>
      <p:pic>
        <p:nvPicPr>
          <p:cNvPr id="44" name="図プレースホルダー 43">
            <a:extLst>
              <a:ext uri="{FF2B5EF4-FFF2-40B4-BE49-F238E27FC236}">
                <a16:creationId xmlns:a16="http://schemas.microsoft.com/office/drawing/2014/main" id="{F1039506-E394-BF28-24CA-13FA7555F975}"/>
              </a:ext>
            </a:extLst>
          </p:cNvPr>
          <p:cNvPicPr>
            <a:picLocks noGrp="1" noChangeAspect="1"/>
          </p:cNvPicPr>
          <p:nvPr>
            <p:ph type="pic" sz="quarter" idx="31"/>
          </p:nvPr>
        </p:nvPicPr>
        <p:blipFill>
          <a:blip r:embed="rId3"/>
          <a:srcRect t="4661" b="4661"/>
          <a:stretch/>
        </p:blipFill>
        <p:spPr>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altLang="ja-JP" sz="4400" dirty="0"/>
              <a:t>2</a:t>
            </a:r>
            <a:r>
              <a:rPr lang="ja-JP" altLang="en-US" sz="4400" dirty="0"/>
              <a:t>種類の空洞共振器どちらでも、粉体試料の空隙率を変化させると、共振周波数が変化することが確認できた。</a:t>
            </a:r>
            <a:endParaRPr lang="en-US" altLang="ja-JP" sz="4400" dirty="0"/>
          </a:p>
          <a:p>
            <a:r>
              <a:rPr lang="ja-JP" altLang="en-US" sz="4400" dirty="0"/>
              <a:t>また、試料投入口を開放した構成では、摂動理論との一致が良く、空隙率変化に対する検出感度も高いことが分かった。一方、密閉構成では、摂動理論とのズレが増加した。これは、試料体積の変化によって共振電場の対称性が乱れたことによるものと考えられる。</a:t>
            </a:r>
            <a:endParaRPr lang="en-US" altLang="ja-JP" sz="4400" dirty="0"/>
          </a:p>
          <a:p>
            <a:r>
              <a:rPr lang="ja-JP" altLang="en-US" sz="4400" dirty="0"/>
              <a:t>また密閉構成では、試料体積の減少と誘電率の増加が共振周波数に互いに逆方向の影響を及ぼすため、検出感度が低下することが確認された。</a:t>
            </a:r>
          </a:p>
          <a:p>
            <a:endParaRPr lang="ja-JP" altLang="en-US" dirty="0"/>
          </a:p>
          <a:p>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sz="4000" dirty="0"/>
              <a:t>図</a:t>
            </a:r>
            <a:r>
              <a:rPr lang="en-US" altLang="ja-JP" sz="4000" dirty="0"/>
              <a:t>2</a:t>
            </a:r>
            <a:r>
              <a:rPr lang="ja-JP" altLang="en-US" sz="4000" dirty="0"/>
              <a:t>左：空隙率を変化させたときの共振ピークのずれ</a:t>
            </a:r>
            <a:br>
              <a:rPr lang="en-US" altLang="ja-JP" sz="4000" dirty="0"/>
            </a:br>
            <a:r>
              <a:rPr lang="ja-JP" altLang="en-US" sz="4000" dirty="0"/>
              <a:t>　　 右：空洞共振器の形による共振周波数のずれの変化</a:t>
            </a:r>
            <a:endParaRPr lang="en-US" sz="4000" dirty="0"/>
          </a:p>
        </p:txBody>
      </p:sp>
      <p:pic>
        <p:nvPicPr>
          <p:cNvPr id="35" name="図プレースホルダー 34">
            <a:extLst>
              <a:ext uri="{FF2B5EF4-FFF2-40B4-BE49-F238E27FC236}">
                <a16:creationId xmlns:a16="http://schemas.microsoft.com/office/drawing/2014/main" id="{632CF18D-89B5-4225-C3EF-92ACA83AAB92}"/>
              </a:ext>
            </a:extLst>
          </p:cNvPr>
          <p:cNvPicPr>
            <a:picLocks noGrp="1" noChangeAspect="1"/>
          </p:cNvPicPr>
          <p:nvPr>
            <p:ph type="pic" sz="quarter" idx="34"/>
          </p:nvPr>
        </p:nvPicPr>
        <p:blipFill>
          <a:blip r:embed="rId4"/>
          <a:srcRect l="1" r="1"/>
          <a:stretch/>
        </p:blipFill>
        <p:spPr>
          <a:prstGeom prst="rect">
            <a:avLst/>
          </a:prstGeom>
        </p:spPr>
      </p:pic>
      <p:pic>
        <p:nvPicPr>
          <p:cNvPr id="27" name="図プレースホルダー 26">
            <a:extLst>
              <a:ext uri="{FF2B5EF4-FFF2-40B4-BE49-F238E27FC236}">
                <a16:creationId xmlns:a16="http://schemas.microsoft.com/office/drawing/2014/main" id="{B3DC8654-1100-97D6-AB3E-7350D96DC206}"/>
              </a:ext>
            </a:extLst>
          </p:cNvPr>
          <p:cNvPicPr>
            <a:picLocks noGrp="1" noChangeAspect="1"/>
          </p:cNvPicPr>
          <p:nvPr>
            <p:ph type="pic" sz="quarter" idx="11"/>
          </p:nvPr>
        </p:nvPicPr>
        <p:blipFill>
          <a:blip r:embed="rId5"/>
          <a:srcRect t="1665" b="1665"/>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8348</TotalTime>
  <Words>732</Words>
  <Application>Microsoft Office PowerPoint</Application>
  <PresentationFormat>ユーザー設定</PresentationFormat>
  <Paragraphs>17</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真空中の粉体誘電率測定に 適した空洞共振器構成の検討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TAKAHASHI Kenshin</cp:lastModifiedBy>
  <cp:revision>186</cp:revision>
  <cp:lastPrinted>2026-06-05T08:09:06Z</cp:lastPrinted>
  <dcterms:created xsi:type="dcterms:W3CDTF">2023-01-03T14:57:49Z</dcterms:created>
  <dcterms:modified xsi:type="dcterms:W3CDTF">2026-09-03T06:55:41Z</dcterms:modified>
</cp:coreProperties>
</file>