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"/>
  </p:notesMasterIdLst>
  <p:sldIdLst>
    <p:sldId id="285" r:id="rId2"/>
  </p:sldIdLst>
  <p:sldSz cx="32918400" cy="438912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oster" id="{FBD8B3AE-BE91-4C46-B2EC-4082CAFA89BA}">
          <p14:sldIdLst>
            <p14:sldId id="285"/>
          </p14:sldIdLst>
        </p14:section>
        <p14:section name="Guidelines &amp; Examples" id="{31D5EE60-8FE9-4475-976F-B13E2EBE6E3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FAC"/>
    <a:srgbClr val="E1EAF1"/>
    <a:srgbClr val="DAE5EE"/>
    <a:srgbClr val="D5E1EB"/>
    <a:srgbClr val="D2E0EB"/>
    <a:srgbClr val="CDDCE8"/>
    <a:srgbClr val="CAD8E6"/>
    <a:srgbClr val="C2D3E3"/>
    <a:srgbClr val="B8CBDF"/>
    <a:srgbClr val="78A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07" autoAdjust="0"/>
    <p:restoredTop sz="96340" autoAdjust="0"/>
  </p:normalViewPr>
  <p:slideViewPr>
    <p:cSldViewPr snapToGrid="0">
      <p:cViewPr>
        <p:scale>
          <a:sx n="20" d="100"/>
          <a:sy n="20" d="100"/>
        </p:scale>
        <p:origin x="2136" y="-4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3" d="100"/>
          <a:sy n="103" d="100"/>
        </p:scale>
        <p:origin x="35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40FD44B-3D92-4DA1-963F-3AC1E37877B5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05050" y="1154113"/>
            <a:ext cx="23399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8A4A54C-B7EC-4455-BC07-3E60C62A4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2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1pPr>
    <a:lvl2pPr marL="219436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2pPr>
    <a:lvl3pPr marL="438871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3pPr>
    <a:lvl4pPr marL="658307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4pPr>
    <a:lvl5pPr marL="877743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5pPr>
    <a:lvl6pPr marL="1097179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6pPr>
    <a:lvl7pPr marL="1316615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7pPr>
    <a:lvl8pPr marL="1536051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8pPr>
    <a:lvl9pPr marL="17554877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5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0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7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7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7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47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6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1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0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76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0">
            <a:extLst>
              <a:ext uri="{FF2B5EF4-FFF2-40B4-BE49-F238E27FC236}">
                <a16:creationId xmlns:a16="http://schemas.microsoft.com/office/drawing/2014/main" id="{1F35867E-CFD5-4350-8AC0-D91C81B78554}"/>
              </a:ext>
            </a:extLst>
          </p:cNvPr>
          <p:cNvSpPr/>
          <p:nvPr userDrawn="1"/>
        </p:nvSpPr>
        <p:spPr>
          <a:xfrm>
            <a:off x="1" y="1"/>
            <a:ext cx="32918400" cy="12291529"/>
          </a:xfrm>
          <a:prstGeom prst="rect">
            <a:avLst/>
          </a:prstGeom>
          <a:solidFill>
            <a:srgbClr val="E1E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857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74256D9-FCC0-4B55-86D2-A64887390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97441" y="1534000"/>
            <a:ext cx="17520673" cy="3907429"/>
          </a:xfrm>
        </p:spPr>
        <p:txBody>
          <a:bodyPr anchor="b">
            <a:normAutofit/>
          </a:bodyPr>
          <a:lstStyle>
            <a:lvl1pPr>
              <a:defRPr sz="8203" b="1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r>
              <a:rPr lang="ja-JP" altLang="en-US" noProof="0" dirty="0"/>
              <a:t>ポスタータイトル </a:t>
            </a:r>
            <a:r>
              <a:rPr lang="en-US" altLang="ja-JP" noProof="0" dirty="0"/>
              <a:t>(</a:t>
            </a:r>
            <a:r>
              <a:rPr lang="ja-JP" altLang="en-US" noProof="0" dirty="0"/>
              <a:t>可能な限り短く簡潔にしてください</a:t>
            </a:r>
            <a:r>
              <a:rPr lang="en-US" altLang="ja-JP" noProof="0" dirty="0"/>
              <a:t>, </a:t>
            </a:r>
            <a:r>
              <a:rPr lang="ja-JP" altLang="en-US" noProof="0" dirty="0"/>
              <a:t>フォントサイズ </a:t>
            </a:r>
            <a:r>
              <a:rPr lang="en-US" altLang="ja-JP" noProof="0" dirty="0"/>
              <a:t>90–120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)</a:t>
            </a:r>
            <a:endParaRPr lang="en-US" noProof="0" dirty="0"/>
          </a:p>
        </p:txBody>
      </p:sp>
      <p:sp>
        <p:nvSpPr>
          <p:cNvPr id="9" name="Inhaltsplatzhalter 11">
            <a:extLst>
              <a:ext uri="{FF2B5EF4-FFF2-40B4-BE49-F238E27FC236}">
                <a16:creationId xmlns:a16="http://schemas.microsoft.com/office/drawing/2014/main" id="{8483A2B3-B7B9-48C0-A5A7-3A80187EAE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197297" y="9998690"/>
            <a:ext cx="17520817" cy="1984280"/>
          </a:xfrm>
        </p:spPr>
        <p:txBody>
          <a:bodyPr>
            <a:noAutofit/>
          </a:bodyPr>
          <a:lstStyle>
            <a:lvl1pPr marL="0" marR="0" indent="0" algn="l" defTabSz="329184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81">
                <a:solidFill>
                  <a:schemeClr val="bg1">
                    <a:lumMod val="50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marL="0" marR="0" lvl="0" indent="0" algn="l" defTabSz="329184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所属情報 </a:t>
            </a:r>
            <a:r>
              <a:rPr lang="en-US" altLang="ja-JP" noProof="0" dirty="0"/>
              <a:t>(</a:t>
            </a:r>
            <a:r>
              <a:rPr lang="ja-JP" altLang="en-US" noProof="0" dirty="0"/>
              <a:t>フォントサイズ </a:t>
            </a:r>
            <a:r>
              <a:rPr lang="en-US" altLang="ja-JP" noProof="0" dirty="0"/>
              <a:t>30-40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)</a:t>
            </a:r>
          </a:p>
          <a:p>
            <a:pPr lvl="0"/>
            <a:endParaRPr lang="en-US" noProof="0" dirty="0"/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02D8F859-32C3-4905-B166-FF22C3631C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3414251" cy="121754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r>
              <a:rPr lang="ja-JP" altLang="en-US" noProof="0" dirty="0"/>
              <a:t>シミュレーション結果</a:t>
            </a:r>
            <a:br>
              <a:rPr lang="en-US" altLang="ja-JP" noProof="0" dirty="0"/>
            </a:br>
            <a:r>
              <a:rPr lang="en-US" altLang="ja-JP" noProof="0" dirty="0"/>
              <a:t>(COMSOL </a:t>
            </a:r>
            <a:r>
              <a:rPr lang="ja-JP" altLang="en-US" noProof="0" dirty="0"/>
              <a:t>の機能</a:t>
            </a:r>
            <a:br>
              <a:rPr lang="en-US" altLang="ja-JP" noProof="0" dirty="0"/>
            </a:br>
            <a:r>
              <a:rPr lang="ja-JP" altLang="en-US" noProof="0" dirty="0"/>
              <a:t>画像スナップショットを使用して</a:t>
            </a:r>
            <a:br>
              <a:rPr lang="en-US" altLang="ja-JP" noProof="0" dirty="0"/>
            </a:br>
            <a:r>
              <a:rPr lang="ja-JP" altLang="en-US" noProof="0" dirty="0"/>
              <a:t>画像を書き出すこと</a:t>
            </a:r>
            <a:r>
              <a:rPr lang="en-US" altLang="ja-JP" noProof="0" dirty="0"/>
              <a:t>)</a:t>
            </a:r>
            <a:br>
              <a:rPr lang="en-US" altLang="ja-JP" noProof="0" dirty="0"/>
            </a:br>
            <a:br>
              <a:rPr lang="en-US" altLang="ja-JP" noProof="0" dirty="0"/>
            </a:br>
            <a:r>
              <a:rPr lang="ja-JP" altLang="en-US" noProof="0" dirty="0"/>
              <a:t>形式： </a:t>
            </a:r>
            <a:r>
              <a:rPr lang="en-US" altLang="ja-JP" noProof="0" dirty="0"/>
              <a:t>PNG</a:t>
            </a:r>
            <a:br>
              <a:rPr lang="en-US" altLang="ja-JP" noProof="0" dirty="0"/>
            </a:br>
            <a:r>
              <a:rPr lang="ja-JP" altLang="en-US" noProof="0" dirty="0"/>
              <a:t>背景： 透明</a:t>
            </a:r>
            <a:endParaRPr lang="en-US" noProof="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3ED77E3-7509-4003-A80E-3F7C7DF2DD73}"/>
              </a:ext>
            </a:extLst>
          </p:cNvPr>
          <p:cNvSpPr/>
          <p:nvPr userDrawn="1"/>
        </p:nvSpPr>
        <p:spPr>
          <a:xfrm>
            <a:off x="8360840" y="42714590"/>
            <a:ext cx="14564565" cy="723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Proceedings of the COMSOL Conference 2026 Tokyo </a:t>
            </a:r>
            <a:r>
              <a:rPr lang="ja-JP" alt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より抜粋</a:t>
            </a:r>
            <a:endParaRPr lang="en-US" sz="4101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platzhalter 34">
            <a:extLst>
              <a:ext uri="{FF2B5EF4-FFF2-40B4-BE49-F238E27FC236}">
                <a16:creationId xmlns:a16="http://schemas.microsoft.com/office/drawing/2014/main" id="{531D1A86-CE8F-414A-97E9-85E1D3C6E6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55929" y="21687824"/>
            <a:ext cx="16062185" cy="6856707"/>
          </a:xfrm>
        </p:spPr>
        <p:txBody>
          <a:bodyPr>
            <a:noAutofit/>
          </a:bodyPr>
          <a:lstStyle>
            <a:lvl1pPr marL="0" indent="0">
              <a:buNone/>
              <a:defRPr sz="410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検証内容や解析方法について記載してください</a:t>
            </a:r>
            <a:r>
              <a:rPr lang="en-US" altLang="ja-JP" noProof="0" dirty="0"/>
              <a:t>.</a:t>
            </a:r>
          </a:p>
        </p:txBody>
      </p:sp>
      <p:sp>
        <p:nvSpPr>
          <p:cNvPr id="43" name="Textplatzhalter 34">
            <a:extLst>
              <a:ext uri="{FF2B5EF4-FFF2-40B4-BE49-F238E27FC236}">
                <a16:creationId xmlns:a16="http://schemas.microsoft.com/office/drawing/2014/main" id="{2648CB1B-F9E8-4C08-931E-77382FA463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96912" y="39623894"/>
            <a:ext cx="15220541" cy="2315228"/>
          </a:xfrm>
        </p:spPr>
        <p:txBody>
          <a:bodyPr>
            <a:noAutofit/>
          </a:bodyPr>
          <a:lstStyle>
            <a:lvl1pPr marL="0" indent="0">
              <a:buNone/>
              <a:defRPr sz="3281">
                <a:solidFill>
                  <a:schemeClr val="bg1">
                    <a:lumMod val="6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参考文献を追加してください</a:t>
            </a:r>
            <a:r>
              <a:rPr lang="en-US" altLang="ja-JP" noProof="0" dirty="0"/>
              <a:t>.</a:t>
            </a:r>
            <a:endParaRPr lang="en-US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3FE651-3561-EEA9-C18E-2B30D856D7BF}"/>
              </a:ext>
            </a:extLst>
          </p:cNvPr>
          <p:cNvSpPr txBox="1"/>
          <p:nvPr userDrawn="1"/>
        </p:nvSpPr>
        <p:spPr>
          <a:xfrm>
            <a:off x="1196912" y="38648293"/>
            <a:ext cx="1591981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ja-JP" altLang="en-US" sz="5400" noProof="0" dirty="0">
                <a:latin typeface="MS PGothic" panose="020B0600070205080204" pitchFamily="34" charset="-128"/>
                <a:ea typeface="MS PGothic" panose="020B0600070205080204" pitchFamily="34" charset="-128"/>
              </a:rPr>
              <a:t>参考文献</a:t>
            </a:r>
          </a:p>
        </p:txBody>
      </p:sp>
      <p:sp>
        <p:nvSpPr>
          <p:cNvPr id="19" name="Inhaltsplatzhalter 11">
            <a:extLst>
              <a:ext uri="{FF2B5EF4-FFF2-40B4-BE49-F238E27FC236}">
                <a16:creationId xmlns:a16="http://schemas.microsoft.com/office/drawing/2014/main" id="{0FEE9028-BCA7-7F80-4BFC-2011458FF56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4197413" y="5683427"/>
            <a:ext cx="17520817" cy="41803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121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lvl="0"/>
            <a:r>
              <a:rPr lang="ja-JP" altLang="en-US" noProof="0" dirty="0"/>
              <a:t>簡単な説明文</a:t>
            </a:r>
            <a:r>
              <a:rPr lang="ja-JP" altLang="en-US" dirty="0"/>
              <a:t> </a:t>
            </a:r>
            <a:r>
              <a:rPr lang="ja-JP" altLang="en-US" noProof="0" dirty="0"/>
              <a:t>（</a:t>
            </a:r>
            <a:r>
              <a:rPr lang="en-US" altLang="ja-JP" noProof="0" dirty="0"/>
              <a:t>1-2</a:t>
            </a:r>
            <a:r>
              <a:rPr lang="ja-JP" altLang="en-US" noProof="0" dirty="0"/>
              <a:t>文</a:t>
            </a:r>
            <a:r>
              <a:rPr lang="en-US" altLang="ja-JP" noProof="0" dirty="0"/>
              <a:t>, </a:t>
            </a:r>
            <a:r>
              <a:rPr lang="ja-JP" altLang="en-US" noProof="0" dirty="0"/>
              <a:t>フォントサイズ </a:t>
            </a:r>
            <a:r>
              <a:rPr lang="en-US" altLang="ja-JP" noProof="0" dirty="0"/>
              <a:t>50–60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)</a:t>
            </a:r>
            <a:endParaRPr lang="ja-JP" alt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43DB6-C16F-C753-AC51-125C969FB452}"/>
              </a:ext>
            </a:extLst>
          </p:cNvPr>
          <p:cNvSpPr/>
          <p:nvPr userDrawn="1"/>
        </p:nvSpPr>
        <p:spPr>
          <a:xfrm>
            <a:off x="1196912" y="13272655"/>
            <a:ext cx="30521202" cy="6771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57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67C022-7BFE-F380-A829-75B3520A5EBC}"/>
              </a:ext>
            </a:extLst>
          </p:cNvPr>
          <p:cNvCxnSpPr>
            <a:cxnSpLocks/>
          </p:cNvCxnSpPr>
          <p:nvPr userDrawn="1"/>
        </p:nvCxnSpPr>
        <p:spPr>
          <a:xfrm>
            <a:off x="1196912" y="28951151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D6FE83-2FB2-B157-1E50-589737C01B62}"/>
              </a:ext>
            </a:extLst>
          </p:cNvPr>
          <p:cNvCxnSpPr>
            <a:cxnSpLocks/>
          </p:cNvCxnSpPr>
          <p:nvPr userDrawn="1"/>
        </p:nvCxnSpPr>
        <p:spPr>
          <a:xfrm>
            <a:off x="1196912" y="38379963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6520E0EB-8EE0-4603-8D77-865D04DE6D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9531" y="14842766"/>
            <a:ext cx="29615963" cy="4714120"/>
          </a:xfrm>
        </p:spPr>
        <p:txBody>
          <a:bodyPr numCol="2" spcCol="914400">
            <a:noAutofit/>
          </a:bodyPr>
          <a:lstStyle>
            <a:lvl1pPr marL="0" indent="0" algn="l">
              <a:buNone/>
              <a:defRPr sz="410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論文の概要</a:t>
            </a:r>
            <a:r>
              <a:rPr lang="en-US" altLang="ja-JP" noProof="0" dirty="0"/>
              <a:t>, </a:t>
            </a:r>
            <a:r>
              <a:rPr lang="ja-JP" altLang="en-US" noProof="0" dirty="0"/>
              <a:t>背景</a:t>
            </a:r>
            <a:r>
              <a:rPr lang="en-US" altLang="ja-JP" noProof="0" dirty="0"/>
              <a:t>, </a:t>
            </a:r>
            <a:r>
              <a:rPr lang="ja-JP" altLang="en-US" noProof="0" dirty="0"/>
              <a:t>目的などを記載してください</a:t>
            </a:r>
            <a:r>
              <a:rPr lang="en-US" altLang="ja-JP" noProof="0" dirty="0"/>
              <a:t>.</a:t>
            </a:r>
            <a:br>
              <a:rPr lang="en-US" altLang="ja-JP" noProof="0" dirty="0"/>
            </a:br>
            <a:r>
              <a:rPr lang="ja-JP" altLang="en-US" noProof="0" dirty="0"/>
              <a:t>画像は含めないでください</a:t>
            </a:r>
            <a:r>
              <a:rPr lang="en-US" altLang="ja-JP" noProof="0" dirty="0"/>
              <a:t>.</a:t>
            </a:r>
            <a:br>
              <a:rPr lang="en-US" altLang="ja-JP" noProof="0" dirty="0"/>
            </a:br>
            <a:r>
              <a:rPr lang="ja-JP" altLang="en-US" noProof="0" dirty="0"/>
              <a:t>可読性のために</a:t>
            </a:r>
            <a:r>
              <a:rPr lang="en-US" altLang="ja-JP" noProof="0" dirty="0"/>
              <a:t>, </a:t>
            </a:r>
            <a:r>
              <a:rPr lang="ja-JP" altLang="en-US" noProof="0" dirty="0"/>
              <a:t>テキストは設定されている通り</a:t>
            </a:r>
            <a:r>
              <a:rPr lang="en-US" altLang="ja-JP" noProof="0" dirty="0"/>
              <a:t>2</a:t>
            </a:r>
            <a:r>
              <a:rPr lang="ja-JP" altLang="en-US" noProof="0" dirty="0"/>
              <a:t>段組みにしてください</a:t>
            </a:r>
            <a:r>
              <a:rPr lang="en-US" altLang="ja-JP" noProof="0" dirty="0"/>
              <a:t>.</a:t>
            </a:r>
            <a:endParaRPr lang="ja-JP" altLang="en-US" noProof="0" dirty="0"/>
          </a:p>
          <a:p>
            <a:pPr lvl="0"/>
            <a:endParaRPr lang="en-US" noProof="0" dirty="0"/>
          </a:p>
        </p:txBody>
      </p:sp>
      <p:sp>
        <p:nvSpPr>
          <p:cNvPr id="30" name="Textplatzhalter 34">
            <a:extLst>
              <a:ext uri="{FF2B5EF4-FFF2-40B4-BE49-F238E27FC236}">
                <a16:creationId xmlns:a16="http://schemas.microsoft.com/office/drawing/2014/main" id="{719D5C0D-4440-BCE2-F347-0623BCCD6F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49531" y="13540266"/>
            <a:ext cx="29615963" cy="1302499"/>
          </a:xfrm>
        </p:spPr>
        <p:txBody>
          <a:bodyPr anchor="ctr">
            <a:noAutofit/>
          </a:bodyPr>
          <a:lstStyle>
            <a:lvl1pPr marL="0" indent="0">
              <a:buNone/>
              <a:defRPr sz="7141" b="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見出し </a:t>
            </a:r>
            <a:r>
              <a:rPr lang="en-US" noProof="0" dirty="0"/>
              <a:t>(</a:t>
            </a:r>
            <a:r>
              <a:rPr lang="ja-JP" altLang="en-US" noProof="0" dirty="0"/>
              <a:t>いずれかを記入</a:t>
            </a:r>
            <a:r>
              <a:rPr lang="en-US" noProof="0" dirty="0"/>
              <a:t>: </a:t>
            </a:r>
            <a:r>
              <a:rPr lang="ja-JP" altLang="en-US" noProof="0" dirty="0"/>
              <a:t>概要</a:t>
            </a:r>
            <a:r>
              <a:rPr lang="en-US" noProof="0" dirty="0"/>
              <a:t>, </a:t>
            </a:r>
            <a:r>
              <a:rPr lang="ja-JP" altLang="en-US" noProof="0" dirty="0"/>
              <a:t>背景</a:t>
            </a:r>
            <a:r>
              <a:rPr lang="en-US" altLang="ja-JP" noProof="0" dirty="0"/>
              <a:t>, </a:t>
            </a:r>
            <a:r>
              <a:rPr lang="ja-JP" altLang="en-US" noProof="0" dirty="0"/>
              <a:t>または目的</a:t>
            </a:r>
            <a:r>
              <a:rPr lang="en-US" noProof="0" dirty="0"/>
              <a:t>)</a:t>
            </a:r>
          </a:p>
        </p:txBody>
      </p:sp>
      <p:sp>
        <p:nvSpPr>
          <p:cNvPr id="31" name="Textplatzhalter 34">
            <a:extLst>
              <a:ext uri="{FF2B5EF4-FFF2-40B4-BE49-F238E27FC236}">
                <a16:creationId xmlns:a16="http://schemas.microsoft.com/office/drawing/2014/main" id="{467A5D6D-A306-3E8B-87A4-801F93BA8A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655929" y="20398107"/>
            <a:ext cx="16062185" cy="1303795"/>
          </a:xfrm>
        </p:spPr>
        <p:txBody>
          <a:bodyPr anchor="ctr">
            <a:noAutofit/>
          </a:bodyPr>
          <a:lstStyle>
            <a:lvl1pPr marL="0" marR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141" b="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marL="0" marR="0" lvl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見出し </a:t>
            </a:r>
            <a:r>
              <a:rPr lang="en-US" noProof="0" dirty="0"/>
              <a:t>(</a:t>
            </a:r>
            <a:r>
              <a:rPr lang="ja-JP" altLang="en-US" noProof="0" dirty="0"/>
              <a:t>計算手法</a:t>
            </a:r>
            <a:r>
              <a:rPr lang="en-US" altLang="ja-JP" noProof="0" dirty="0"/>
              <a:t>, </a:t>
            </a:r>
            <a:r>
              <a:rPr lang="ja-JP" altLang="en-US" dirty="0"/>
              <a:t>解析</a:t>
            </a:r>
            <a:r>
              <a:rPr lang="ja-JP" altLang="en-US" dirty="0">
                <a:latin typeface="MS PGothic" panose="020B0600070205080204" pitchFamily="34" charset="-128"/>
                <a:ea typeface="MS PGothic" panose="020B0600070205080204" pitchFamily="34" charset="-128"/>
              </a:rPr>
              <a:t>内容など</a:t>
            </a:r>
            <a:r>
              <a:rPr lang="en-US" noProof="0" dirty="0"/>
              <a:t>)</a:t>
            </a:r>
          </a:p>
        </p:txBody>
      </p:sp>
      <p:sp>
        <p:nvSpPr>
          <p:cNvPr id="32" name="Bildplatzhalter 13">
            <a:extLst>
              <a:ext uri="{FF2B5EF4-FFF2-40B4-BE49-F238E27FC236}">
                <a16:creationId xmlns:a16="http://schemas.microsoft.com/office/drawing/2014/main" id="{FB8DB097-72C5-C303-68ED-5E894189222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196912" y="20360447"/>
            <a:ext cx="13710909" cy="6256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lvl="0"/>
            <a:r>
              <a:rPr lang="ja-JP" altLang="en-US" noProof="0" dirty="0"/>
              <a:t>関連する画像や図表を</a:t>
            </a:r>
            <a:br>
              <a:rPr lang="en-US" altLang="ja-JP" noProof="0" dirty="0"/>
            </a:br>
            <a:r>
              <a:rPr lang="ja-JP" altLang="en-US" noProof="0" dirty="0"/>
              <a:t>挿入してください</a:t>
            </a:r>
            <a:r>
              <a:rPr lang="en-US" altLang="ja-JP" noProof="0" dirty="0"/>
              <a:t>.</a:t>
            </a:r>
          </a:p>
        </p:txBody>
      </p:sp>
      <p:sp>
        <p:nvSpPr>
          <p:cNvPr id="33" name="Textplatzhalter 34">
            <a:extLst>
              <a:ext uri="{FF2B5EF4-FFF2-40B4-BE49-F238E27FC236}">
                <a16:creationId xmlns:a16="http://schemas.microsoft.com/office/drawing/2014/main" id="{AF3269C0-87D9-D492-3F42-2355418BC0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96912" y="27109281"/>
            <a:ext cx="13776431" cy="1468347"/>
          </a:xfrm>
        </p:spPr>
        <p:txBody>
          <a:bodyPr>
            <a:noAutofit/>
          </a:bodyPr>
          <a:lstStyle>
            <a:lvl1pPr marL="0" marR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8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marL="0" marR="0" lvl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キャプションフォントサイズ </a:t>
            </a:r>
            <a:r>
              <a:rPr lang="en-US" altLang="ja-JP" noProof="0" dirty="0"/>
              <a:t>18–40 pt.</a:t>
            </a:r>
            <a:br>
              <a:rPr lang="en-US" altLang="ja-JP" noProof="0" dirty="0"/>
            </a:br>
            <a:r>
              <a:rPr lang="ja-JP" altLang="en-US" noProof="0" dirty="0"/>
              <a:t>キャプション形式  “図 </a:t>
            </a:r>
            <a:r>
              <a:rPr lang="en-US" altLang="ja-JP" noProof="0" dirty="0"/>
              <a:t>1. Text…”</a:t>
            </a:r>
            <a:r>
              <a:rPr lang="en-US" noProof="0" dirty="0"/>
              <a:t> </a:t>
            </a:r>
          </a:p>
        </p:txBody>
      </p:sp>
      <p:sp>
        <p:nvSpPr>
          <p:cNvPr id="34" name="Bildplatzhalter 13">
            <a:extLst>
              <a:ext uri="{FF2B5EF4-FFF2-40B4-BE49-F238E27FC236}">
                <a16:creationId xmlns:a16="http://schemas.microsoft.com/office/drawing/2014/main" id="{C3DBDDF5-9C33-4416-35BE-74EB04D60E3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7116730" y="38786587"/>
            <a:ext cx="14653608" cy="31525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r>
              <a:rPr lang="ja-JP" altLang="en-US" noProof="0" dirty="0"/>
              <a:t>所属機関のロゴを挿入してください．</a:t>
            </a:r>
            <a:endParaRPr lang="en-US" noProof="0" dirty="0"/>
          </a:p>
        </p:txBody>
      </p:sp>
      <p:sp>
        <p:nvSpPr>
          <p:cNvPr id="37" name="Textplatzhalter 34">
            <a:extLst>
              <a:ext uri="{FF2B5EF4-FFF2-40B4-BE49-F238E27FC236}">
                <a16:creationId xmlns:a16="http://schemas.microsoft.com/office/drawing/2014/main" id="{14503A9F-A924-7C86-6B84-C9E02AA0D2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96912" y="30943096"/>
            <a:ext cx="15434125" cy="7101577"/>
          </a:xfrm>
        </p:spPr>
        <p:txBody>
          <a:bodyPr>
            <a:noAutofit/>
          </a:bodyPr>
          <a:lstStyle>
            <a:lvl1pPr marL="0" indent="0">
              <a:buNone/>
              <a:defRPr sz="410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結果について記載してください</a:t>
            </a:r>
            <a:r>
              <a:rPr lang="en-US" altLang="ja-JP" noProof="0" dirty="0"/>
              <a:t>.</a:t>
            </a:r>
            <a:endParaRPr lang="en-US" noProof="0" dirty="0"/>
          </a:p>
        </p:txBody>
      </p:sp>
      <p:sp>
        <p:nvSpPr>
          <p:cNvPr id="38" name="Textplatzhalter 34">
            <a:extLst>
              <a:ext uri="{FF2B5EF4-FFF2-40B4-BE49-F238E27FC236}">
                <a16:creationId xmlns:a16="http://schemas.microsoft.com/office/drawing/2014/main" id="{84DA4397-F359-B76D-ACD2-183A6A8BAB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6913" y="29529122"/>
            <a:ext cx="15362501" cy="1303795"/>
          </a:xfrm>
        </p:spPr>
        <p:txBody>
          <a:bodyPr anchor="ctr">
            <a:noAutofit/>
          </a:bodyPr>
          <a:lstStyle>
            <a:lvl1pPr marL="0" indent="0">
              <a:buNone/>
              <a:defRPr sz="7141" b="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見出し </a:t>
            </a:r>
            <a:r>
              <a:rPr lang="en-US" noProof="0" dirty="0"/>
              <a:t>(</a:t>
            </a:r>
            <a:r>
              <a:rPr lang="ja-JP" altLang="en-US" noProof="0" dirty="0"/>
              <a:t>結果</a:t>
            </a:r>
            <a:r>
              <a:rPr lang="en-US" noProof="0" dirty="0"/>
              <a:t>)</a:t>
            </a:r>
          </a:p>
        </p:txBody>
      </p:sp>
      <p:sp>
        <p:nvSpPr>
          <p:cNvPr id="41" name="Bildplatzhalter 13">
            <a:extLst>
              <a:ext uri="{FF2B5EF4-FFF2-40B4-BE49-F238E27FC236}">
                <a16:creationId xmlns:a16="http://schemas.microsoft.com/office/drawing/2014/main" id="{47503403-7792-1C5E-9D9C-3675C1494E3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7526117" y="29532851"/>
            <a:ext cx="14191997" cy="65655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lvl="0"/>
            <a:r>
              <a:rPr lang="ja-JP" altLang="en-US" noProof="0" dirty="0"/>
              <a:t>関連する画像や図表を</a:t>
            </a:r>
            <a:br>
              <a:rPr lang="en-US" altLang="ja-JP" noProof="0" dirty="0"/>
            </a:br>
            <a:r>
              <a:rPr lang="ja-JP" altLang="en-US" noProof="0" dirty="0"/>
              <a:t>挿入してください</a:t>
            </a:r>
            <a:r>
              <a:rPr lang="en-US" altLang="ja-JP" noProof="0" dirty="0"/>
              <a:t>.</a:t>
            </a:r>
          </a:p>
        </p:txBody>
      </p:sp>
      <p:sp>
        <p:nvSpPr>
          <p:cNvPr id="42" name="Textplatzhalter 34">
            <a:extLst>
              <a:ext uri="{FF2B5EF4-FFF2-40B4-BE49-F238E27FC236}">
                <a16:creationId xmlns:a16="http://schemas.microsoft.com/office/drawing/2014/main" id="{572A310B-C822-ED76-B778-B04B2C6EC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545431" y="36504995"/>
            <a:ext cx="14224907" cy="1468347"/>
          </a:xfrm>
        </p:spPr>
        <p:txBody>
          <a:bodyPr>
            <a:noAutofit/>
          </a:bodyPr>
          <a:lstStyle>
            <a:lvl1pPr marL="0" indent="0">
              <a:buNone/>
              <a:defRPr sz="408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キャプションフォントサイズ  </a:t>
            </a:r>
            <a:r>
              <a:rPr lang="en-US" altLang="ja-JP" noProof="0" dirty="0"/>
              <a:t>18–40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 </a:t>
            </a:r>
            <a:br>
              <a:rPr lang="en-US" altLang="ja-JP" noProof="0" dirty="0"/>
            </a:br>
            <a:r>
              <a:rPr lang="ja-JP" altLang="en-US" noProof="0" dirty="0"/>
              <a:t>キャプション形式</a:t>
            </a:r>
            <a:r>
              <a:rPr lang="en-US" altLang="ja-JP" noProof="0" dirty="0"/>
              <a:t> “</a:t>
            </a:r>
            <a:r>
              <a:rPr lang="ja-JP" altLang="en-US" noProof="0" dirty="0"/>
              <a:t>図 </a:t>
            </a:r>
            <a:r>
              <a:rPr lang="en-US" altLang="ja-JP" noProof="0" dirty="0"/>
              <a:t>1. Text…”</a:t>
            </a:r>
          </a:p>
        </p:txBody>
      </p:sp>
    </p:spTree>
    <p:extLst>
      <p:ext uri="{BB962C8B-B14F-4D97-AF65-F5344CB8AC3E}">
        <p14:creationId xmlns:p14="http://schemas.microsoft.com/office/powerpoint/2010/main" val="3533340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47A5ED2-A0C3-409C-AD7A-B1754458CD1D}"/>
              </a:ext>
            </a:extLst>
          </p:cNvPr>
          <p:cNvGrpSpPr/>
          <p:nvPr userDrawn="1"/>
        </p:nvGrpSpPr>
        <p:grpSpPr>
          <a:xfrm>
            <a:off x="1" y="-12063"/>
            <a:ext cx="32919514" cy="43903263"/>
            <a:chOff x="0" y="-11824"/>
            <a:chExt cx="30496907" cy="430346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4516B2-34A6-407A-B06A-72C9E15F25D8}"/>
                </a:ext>
              </a:extLst>
            </p:cNvPr>
            <p:cNvSpPr/>
            <p:nvPr/>
          </p:nvSpPr>
          <p:spPr>
            <a:xfrm>
              <a:off x="0" y="42914838"/>
              <a:ext cx="30494905" cy="1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18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7F7CE39-9823-4F5B-ABFE-098F325D8F35}"/>
                </a:ext>
              </a:extLst>
            </p:cNvPr>
            <p:cNvSpPr/>
            <p:nvPr/>
          </p:nvSpPr>
          <p:spPr>
            <a:xfrm rot="16200000">
              <a:off x="8926562" y="21452493"/>
              <a:ext cx="43032690" cy="1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18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C28E66-72CA-4593-A5C3-C152AF7401E0}"/>
                </a:ext>
              </a:extLst>
            </p:cNvPr>
            <p:cNvSpPr/>
            <p:nvPr/>
          </p:nvSpPr>
          <p:spPr>
            <a:xfrm rot="16200000">
              <a:off x="-21461373" y="21452493"/>
              <a:ext cx="43032690" cy="1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18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5D7C444-DE16-42DD-9599-D07A4F3B6CB7}"/>
                </a:ext>
              </a:extLst>
            </p:cNvPr>
            <p:cNvSpPr/>
            <p:nvPr/>
          </p:nvSpPr>
          <p:spPr>
            <a:xfrm>
              <a:off x="0" y="-11824"/>
              <a:ext cx="30495876" cy="1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18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4C1A78C-DD81-48B0-B5FB-B545B0991A8C}"/>
                </a:ext>
              </a:extLst>
            </p:cNvPr>
            <p:cNvSpPr/>
            <p:nvPr/>
          </p:nvSpPr>
          <p:spPr>
            <a:xfrm rot="16200000">
              <a:off x="-21255792" y="21454172"/>
              <a:ext cx="42830489" cy="108000"/>
            </a:xfrm>
            <a:prstGeom prst="rect">
              <a:avLst/>
            </a:prstGeom>
            <a:noFill/>
            <a:ln w="127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18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22A3E9-DA00-46AF-B9F1-54AC93CFAAE1}"/>
                </a:ext>
              </a:extLst>
            </p:cNvPr>
            <p:cNvSpPr/>
            <p:nvPr/>
          </p:nvSpPr>
          <p:spPr>
            <a:xfrm rot="16200000">
              <a:off x="8918160" y="21457418"/>
              <a:ext cx="42830488" cy="108000"/>
            </a:xfrm>
            <a:prstGeom prst="rect">
              <a:avLst/>
            </a:prstGeom>
            <a:noFill/>
            <a:ln w="127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18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6C92FBF-DC74-4B45-BD34-D5360DA66C2F}"/>
                </a:ext>
              </a:extLst>
            </p:cNvPr>
            <p:cNvSpPr/>
            <p:nvPr/>
          </p:nvSpPr>
          <p:spPr>
            <a:xfrm>
              <a:off x="107456" y="92927"/>
              <a:ext cx="30279447" cy="108000"/>
            </a:xfrm>
            <a:prstGeom prst="rect">
              <a:avLst/>
            </a:prstGeom>
            <a:noFill/>
            <a:ln w="127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18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E91BDC-6419-4206-9FBB-965A380CC1A6}"/>
                </a:ext>
              </a:extLst>
            </p:cNvPr>
            <p:cNvSpPr/>
            <p:nvPr/>
          </p:nvSpPr>
          <p:spPr>
            <a:xfrm>
              <a:off x="108973" y="42806838"/>
              <a:ext cx="30277930" cy="108000"/>
            </a:xfrm>
            <a:prstGeom prst="rect">
              <a:avLst/>
            </a:prstGeom>
            <a:noFill/>
            <a:ln w="127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18"/>
            </a:p>
          </p:txBody>
        </p:sp>
      </p:grpSp>
    </p:spTree>
    <p:extLst>
      <p:ext uri="{BB962C8B-B14F-4D97-AF65-F5344CB8AC3E}">
        <p14:creationId xmlns:p14="http://schemas.microsoft.com/office/powerpoint/2010/main" val="247355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7885C-1B56-43D4-9483-3AAFF5FDFB8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5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B9D7-42F7-4B50-93BD-21299D6C7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COMSOL </a:t>
            </a:r>
            <a:r>
              <a:rPr dirty="0" err="1"/>
              <a:t>Multiphysicsを用いた</a:t>
            </a:r>
            <a:br>
              <a:rPr dirty="0"/>
            </a:br>
            <a:r>
              <a:rPr dirty="0" err="1"/>
              <a:t>パワーモジュールレイアウトの</a:t>
            </a:r>
            <a:br>
              <a:rPr dirty="0"/>
            </a:br>
            <a:r>
              <a:rPr dirty="0" err="1"/>
              <a:t>熱・信頼性に対する影響評価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C8F3F-7BC6-4E8C-81F3-43C909BB18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4034013" y="9998690"/>
            <a:ext cx="18884386" cy="1984280"/>
          </a:xfrm>
        </p:spPr>
        <p:txBody>
          <a:bodyPr/>
          <a:lstStyle/>
          <a:p>
            <a:r>
              <a:rPr dirty="0"/>
              <a:t>伊勢谷 健司¹, </a:t>
            </a:r>
            <a:r>
              <a:rPr dirty="0" err="1"/>
              <a:t>鳴海</a:t>
            </a:r>
            <a:r>
              <a:rPr dirty="0"/>
              <a:t> 旬哉¹</a:t>
            </a:r>
            <a:endParaRPr lang="en-US" dirty="0"/>
          </a:p>
          <a:p>
            <a:r>
              <a:rPr dirty="0"/>
              <a:t>1. </a:t>
            </a:r>
            <a:r>
              <a:rPr dirty="0" err="1"/>
              <a:t>株式会社先端力学シミュレーション研究所</a:t>
            </a:r>
            <a:r>
              <a:rPr dirty="0"/>
              <a:t>, </a:t>
            </a:r>
            <a:r>
              <a:rPr dirty="0" err="1"/>
              <a:t>解析技術部</a:t>
            </a:r>
            <a:r>
              <a:rPr dirty="0"/>
              <a:t>, 〒112-0002 </a:t>
            </a:r>
            <a:r>
              <a:rPr dirty="0" err="1"/>
              <a:t>東京都文京区</a:t>
            </a:r>
            <a:r>
              <a:rPr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31C6298-FDF9-47FA-8627-A8259918CF73}"/>
                  </a:ext>
                </a:extLst>
              </p:cNvPr>
              <p:cNvSpPr>
                <a:spLocks noGrp="1"/>
              </p:cNvSpPr>
              <p:nvPr>
                <p:ph type="body" sz="quarter" idx="23"/>
              </p:nvPr>
            </p:nvSpPr>
            <p:spPr>
              <a:xfrm>
                <a:off x="15655929" y="21859170"/>
                <a:ext cx="16062185" cy="6856707"/>
              </a:xfrm>
            </p:spPr>
            <p:txBody>
              <a:bodyPr/>
              <a:lstStyle/>
              <a:p>
                <a:r>
                  <a:rPr lang="ja-JP" altLang="en-US" dirty="0"/>
                  <a:t>■ </a:t>
                </a:r>
                <a:r>
                  <a:rPr lang="ja-JP" altLang="en-US" dirty="0" err="1"/>
                  <a:t>解析対象</a:t>
                </a:r>
                <a:r>
                  <a:rPr lang="ja-JP" altLang="en-US" dirty="0"/>
                  <a:t>： </a:t>
                </a:r>
                <a:r>
                  <a:rPr lang="en-US" dirty="0"/>
                  <a:t>two-chip </a:t>
                </a:r>
                <a:r>
                  <a:rPr lang="ja-JP" altLang="en-US" dirty="0" err="1"/>
                  <a:t>モジュール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(</a:t>
                </a:r>
                <a:r>
                  <a:rPr lang="en-US" dirty="0" err="1"/>
                  <a:t>SiC</a:t>
                </a:r>
                <a:r>
                  <a:rPr lang="en-US" dirty="0"/>
                  <a:t>, </a:t>
                </a:r>
                <a:r>
                  <a:rPr lang="en-US" dirty="0" err="1"/>
                  <a:t>DBC</a:t>
                </a:r>
                <a:r>
                  <a:rPr lang="ja-JP" altLang="en-US" dirty="0" err="1"/>
                  <a:t>基板</a:t>
                </a:r>
                <a:r>
                  <a:rPr lang="en-US" altLang="ja-JP" dirty="0"/>
                  <a:t>, </a:t>
                </a:r>
                <a:r>
                  <a:rPr lang="en-US" dirty="0" err="1"/>
                  <a:t>Al</a:t>
                </a:r>
                <a:r>
                  <a:rPr lang="ja-JP" altLang="en-US" dirty="0" err="1"/>
                  <a:t>ワイヤ</a:t>
                </a:r>
                <a:r>
                  <a:rPr lang="en-US" altLang="ja-JP" dirty="0"/>
                  <a:t>)</a:t>
                </a:r>
                <a:endParaRPr lang="ja-JP" altLang="en-US" dirty="0"/>
              </a:p>
              <a:p>
                <a:r>
                  <a:rPr lang="ja-JP" altLang="en-US" dirty="0"/>
                  <a:t>■ </a:t>
                </a:r>
                <a:r>
                  <a:rPr lang="ja-JP" altLang="en-US" dirty="0" err="1"/>
                  <a:t>試験条件</a:t>
                </a:r>
                <a:r>
                  <a:rPr lang="ja-JP" altLang="en-US" dirty="0"/>
                  <a:t>： </a:t>
                </a:r>
                <a:r>
                  <a:rPr lang="en-US" dirty="0"/>
                  <a:t>Q = 100 W/chip, on/off = 2 s / 18 s ×3</a:t>
                </a:r>
                <a:r>
                  <a:rPr lang="ja-JP" altLang="en-US" dirty="0"/>
                  <a:t>サイクル</a:t>
                </a:r>
              </a:p>
              <a:p>
                <a:r>
                  <a:rPr lang="ja-JP" altLang="en-US" dirty="0"/>
                  <a:t>■ </a:t>
                </a:r>
                <a:r>
                  <a:rPr lang="ja-JP" altLang="en-US" dirty="0" err="1"/>
                  <a:t>冷却条件</a:t>
                </a:r>
                <a:r>
                  <a:rPr lang="ja-JP" altLang="en-US" dirty="0"/>
                  <a:t>： </a:t>
                </a:r>
                <a:r>
                  <a:rPr lang="ja-JP" altLang="en-US" dirty="0" err="1"/>
                  <a:t>底面対流</a:t>
                </a:r>
                <a:r>
                  <a:rPr lang="ja-JP" altLang="en-US" dirty="0"/>
                  <a:t> </a:t>
                </a:r>
                <a:r>
                  <a:rPr lang="en-US" dirty="0"/>
                  <a:t>h = 5000 W/(m²·K), </a:t>
                </a:r>
                <a:r>
                  <a:rPr lang="ja-JP" altLang="en-US" dirty="0" err="1"/>
                  <a:t>冷媒</a:t>
                </a:r>
                <a:r>
                  <a:rPr lang="ja-JP" altLang="en-US" dirty="0"/>
                  <a:t>温度 </a:t>
                </a:r>
                <a:r>
                  <a:rPr lang="en-US" altLang="ja-JP" dirty="0"/>
                  <a:t>25 ℃</a:t>
                </a:r>
              </a:p>
              <a:p>
                <a:r>
                  <a:rPr lang="en-US" altLang="ja-JP" dirty="0"/>
                  <a:t>■ </a:t>
                </a:r>
                <a:r>
                  <a:rPr lang="ja-JP" altLang="en-US" dirty="0" err="1"/>
                  <a:t>解析手法</a:t>
                </a:r>
                <a:r>
                  <a:rPr lang="ja-JP" altLang="en-US" dirty="0"/>
                  <a:t>： </a:t>
                </a:r>
                <a:r>
                  <a:rPr lang="ja-JP" altLang="en-US" dirty="0" err="1"/>
                  <a:t>伝熱－構造力学連成</a:t>
                </a:r>
                <a:r>
                  <a:rPr lang="en-US" altLang="ja-JP" dirty="0"/>
                  <a:t>, </a:t>
                </a:r>
                <a:r>
                  <a:rPr lang="ja-JP" altLang="en-US" dirty="0" err="1"/>
                  <a:t>塑性・クリープ考慮</a:t>
                </a:r>
                <a:endParaRPr lang="ja-JP" altLang="en-US" dirty="0"/>
              </a:p>
              <a:p>
                <a:r>
                  <a:rPr lang="ja-JP" altLang="en-US" dirty="0"/>
                  <a:t>■ 評価指標： 非弾性ひずみ範囲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ja-JP" altLang="ar-A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ja-JP" altLang="ar-A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ja-JP" dirty="0"/>
              </a:p>
              <a:p>
                <a:r>
                  <a:rPr lang="en-US" altLang="ja-JP" dirty="0"/>
                  <a:t>                    </a:t>
                </a:r>
                <a:r>
                  <a:rPr lang="ja-JP" altLang="ja-JP" dirty="0"/>
                  <a:t>ヒステリシス散逸エネルギー密度</a:t>
                </a: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r>
                      <a:rPr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endParaRPr lang="en-US" dirty="0"/>
              </a:p>
              <a:p>
                <a:r>
                  <a:rPr lang="en-US" dirty="0"/>
                  <a:t>■ </a:t>
                </a:r>
                <a:r>
                  <a:rPr lang="ja-JP" altLang="en-US" dirty="0"/>
                  <a:t>パラメトリック解析： チップ</a:t>
                </a:r>
                <a:r>
                  <a:rPr lang="en-US" dirty="0"/>
                  <a:t>x, y </a:t>
                </a:r>
                <a:r>
                  <a:rPr lang="ja-JP" altLang="en-US" dirty="0"/>
                  <a:t>座標を各</a:t>
                </a:r>
                <a:r>
                  <a:rPr lang="en-US" altLang="ja-JP" dirty="0"/>
                  <a:t>5</a:t>
                </a:r>
                <a:r>
                  <a:rPr lang="ja-JP" altLang="en-US" dirty="0"/>
                  <a:t>水準 </a:t>
                </a:r>
                <a:r>
                  <a:rPr lang="en-US" altLang="ja-JP" dirty="0"/>
                  <a:t>[0〜15.0] </a:t>
                </a:r>
                <a:r>
                  <a:rPr lang="en-US" dirty="0"/>
                  <a:t>mm</a:t>
                </a:r>
                <a:endParaRPr dirty="0"/>
              </a:p>
            </p:txBody>
          </p:sp>
        </mc:Choice>
        <mc:Fallback xmlns="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31C6298-FDF9-47FA-8627-A8259918CF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3"/>
              </p:nvPr>
            </p:nvSpPr>
            <p:spPr>
              <a:xfrm>
                <a:off x="15655929" y="21859170"/>
                <a:ext cx="16062185" cy="6856707"/>
              </a:xfrm>
              <a:blipFill>
                <a:blip r:embed="rId2"/>
                <a:stretch>
                  <a:fillRect l="-1366" t="-2578" b="-257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2342DC-D9D3-46BB-BC5F-F639094101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dirty="0"/>
              <a:t>1. </a:t>
            </a:r>
            <a:r>
              <a:rPr dirty="0" err="1"/>
              <a:t>大浦賢一</a:t>
            </a:r>
            <a:r>
              <a:rPr dirty="0"/>
              <a:t>, </a:t>
            </a:r>
            <a:r>
              <a:rPr dirty="0" err="1"/>
              <a:t>伊勢谷健司</a:t>
            </a:r>
            <a:r>
              <a:rPr dirty="0"/>
              <a:t>, “</a:t>
            </a:r>
            <a:r>
              <a:rPr dirty="0" err="1"/>
              <a:t>焼結銀接合した高耐熱パワー半導体モジュールの寿命予測シミュレーション</a:t>
            </a:r>
            <a:r>
              <a:rPr dirty="0"/>
              <a:t>”, </a:t>
            </a:r>
            <a:r>
              <a:rPr dirty="0" err="1"/>
              <a:t>エレクトロニクス実装学会誌</a:t>
            </a:r>
            <a:r>
              <a:rPr dirty="0"/>
              <a:t>, Vol. 25, No. 6 (2022).</a:t>
            </a:r>
            <a:endParaRPr lang="en-US" dirty="0"/>
          </a:p>
          <a:p>
            <a:r>
              <a:rPr dirty="0"/>
              <a:t>2. </a:t>
            </a:r>
            <a:r>
              <a:rPr dirty="0" err="1"/>
              <a:t>宮崎則幸</a:t>
            </a:r>
            <a:r>
              <a:rPr dirty="0"/>
              <a:t>, </a:t>
            </a:r>
            <a:r>
              <a:rPr dirty="0" err="1"/>
              <a:t>宍戸信之</a:t>
            </a:r>
            <a:r>
              <a:rPr dirty="0"/>
              <a:t>, </a:t>
            </a:r>
            <a:r>
              <a:rPr dirty="0" err="1"/>
              <a:t>葉山裕</a:t>
            </a:r>
            <a:r>
              <a:rPr dirty="0"/>
              <a:t>, “</a:t>
            </a:r>
            <a:r>
              <a:rPr dirty="0" err="1"/>
              <a:t>パワーモジュールの強度信頼性評価</a:t>
            </a:r>
            <a:r>
              <a:rPr dirty="0"/>
              <a:t>”, </a:t>
            </a:r>
            <a:r>
              <a:rPr dirty="0" err="1"/>
              <a:t>エレクトロニクス実装学会誌</a:t>
            </a:r>
            <a:r>
              <a:rPr dirty="0"/>
              <a:t>, Vol. 23, No. 2 (2020).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42B11-619C-436F-BD05-D925F2036DEF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14197414" y="5683427"/>
            <a:ext cx="15159640" cy="4180360"/>
          </a:xfrm>
        </p:spPr>
        <p:txBody>
          <a:bodyPr/>
          <a:lstStyle/>
          <a:p>
            <a:r>
              <a:rPr lang="ja-JP" altLang="en-US" sz="6000" dirty="0"/>
              <a:t>独自に</a:t>
            </a:r>
            <a:r>
              <a:rPr sz="6000" dirty="0" err="1"/>
              <a:t>構築した</a:t>
            </a:r>
            <a:r>
              <a:rPr lang="ja-JP" altLang="en-US" sz="6000" dirty="0"/>
              <a:t>パワーモジュールの疲労寿命</a:t>
            </a:r>
            <a:r>
              <a:rPr sz="6000" dirty="0" err="1"/>
              <a:t>シミュレータ</a:t>
            </a:r>
            <a:r>
              <a:rPr lang="ja-JP" altLang="en-US" sz="6000" dirty="0"/>
              <a:t>アプリ</a:t>
            </a:r>
            <a:r>
              <a:rPr sz="6000" dirty="0" err="1"/>
              <a:t>により</a:t>
            </a:r>
            <a:r>
              <a:rPr sz="6000" dirty="0"/>
              <a:t>, </a:t>
            </a:r>
            <a:r>
              <a:rPr sz="6000" dirty="0" err="1"/>
              <a:t>チップレイアウトが</a:t>
            </a:r>
            <a:br>
              <a:rPr lang="en-US" sz="6000" dirty="0"/>
            </a:br>
            <a:r>
              <a:rPr sz="6000" dirty="0" err="1"/>
              <a:t>はんだ</a:t>
            </a:r>
            <a:r>
              <a:rPr lang="ja-JP" altLang="en-US" sz="6000" dirty="0"/>
              <a:t>および</a:t>
            </a:r>
            <a:r>
              <a:rPr sz="6000" dirty="0" err="1"/>
              <a:t>ワイヤの疲労寿命に与える影響を評価する</a:t>
            </a:r>
            <a:r>
              <a:rPr sz="6000" dirty="0"/>
              <a:t>.</a:t>
            </a:r>
            <a:endParaRPr lang="en-US" sz="6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870161-6EDA-42E3-AC05-0552171DAD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dirty="0"/>
              <a:t>COMSOL Multiphysics </a:t>
            </a:r>
            <a:r>
              <a:rPr dirty="0" err="1"/>
              <a:t>のアプリケーションビルダーを用いて</a:t>
            </a:r>
            <a:r>
              <a:rPr dirty="0"/>
              <a:t>, </a:t>
            </a:r>
            <a:r>
              <a:rPr dirty="0" err="1"/>
              <a:t>パワーモジュールのパワーサイクル試験</a:t>
            </a:r>
            <a:r>
              <a:rPr dirty="0"/>
              <a:t>(PCT)</a:t>
            </a:r>
            <a:r>
              <a:rPr dirty="0" err="1"/>
              <a:t>を模擬する熱-構造連成の応力・疲労寿命シミュレータアプリを開発した</a:t>
            </a:r>
            <a:r>
              <a:rPr dirty="0"/>
              <a:t>. </a:t>
            </a:r>
            <a:r>
              <a:rPr dirty="0" err="1"/>
              <a:t>本アプリにより</a:t>
            </a:r>
            <a:r>
              <a:rPr dirty="0"/>
              <a:t>, </a:t>
            </a:r>
            <a:r>
              <a:rPr dirty="0" err="1"/>
              <a:t>専門的なFEM解析の知識を持たない技術者でも</a:t>
            </a:r>
            <a:r>
              <a:rPr dirty="0"/>
              <a:t>, </a:t>
            </a:r>
            <a:r>
              <a:rPr dirty="0" err="1"/>
              <a:t>モジュール形状・材料・試験条件をGUIから設定して</a:t>
            </a:r>
            <a:r>
              <a:rPr dirty="0"/>
              <a:t>, </a:t>
            </a:r>
            <a:r>
              <a:rPr dirty="0" err="1"/>
              <a:t>はんだ接合部およびワイヤボンディングの疲労寿命を評価できる</a:t>
            </a:r>
            <a:r>
              <a:rPr dirty="0"/>
              <a:t>.</a:t>
            </a:r>
            <a:endParaRPr lang="en-US" dirty="0"/>
          </a:p>
          <a:p>
            <a:endParaRPr lang="en-US" dirty="0"/>
          </a:p>
          <a:p>
            <a:r>
              <a:rPr dirty="0" err="1"/>
              <a:t>本アプリを用いて</a:t>
            </a:r>
            <a:r>
              <a:rPr dirty="0"/>
              <a:t> two-chip モジュールの一方のチップ位置を変更した25ケースのパラメトリック解析を実施した. </a:t>
            </a:r>
            <a:r>
              <a:rPr dirty="0" err="1"/>
              <a:t>はんだの疲労寿命はジャンクション温度振幅</a:t>
            </a:r>
            <a:r>
              <a:rPr dirty="0"/>
              <a:t> </a:t>
            </a:r>
            <a:r>
              <a:rPr dirty="0" err="1"/>
              <a:t>ΔTj</a:t>
            </a:r>
            <a:r>
              <a:rPr dirty="0"/>
              <a:t> </a:t>
            </a:r>
            <a:r>
              <a:rPr dirty="0" err="1"/>
              <a:t>と強い相関を示し</a:t>
            </a:r>
            <a:r>
              <a:rPr dirty="0"/>
              <a:t>, </a:t>
            </a:r>
            <a:r>
              <a:rPr dirty="0" err="1"/>
              <a:t>配置による寿命変動の大部分はチップ間の熱干渉に起因する</a:t>
            </a:r>
            <a:r>
              <a:rPr dirty="0"/>
              <a:t> </a:t>
            </a:r>
            <a:r>
              <a:rPr dirty="0" err="1"/>
              <a:t>ΔTj</a:t>
            </a:r>
            <a:r>
              <a:rPr dirty="0"/>
              <a:t> </a:t>
            </a:r>
            <a:r>
              <a:rPr dirty="0" err="1"/>
              <a:t>の変化で説明された</a:t>
            </a:r>
            <a:r>
              <a:rPr dirty="0"/>
              <a:t>. </a:t>
            </a:r>
            <a:r>
              <a:rPr dirty="0" err="1"/>
              <a:t>一方ワイヤの疲労寿命は</a:t>
            </a:r>
            <a:r>
              <a:rPr dirty="0"/>
              <a:t> </a:t>
            </a:r>
            <a:r>
              <a:rPr dirty="0" err="1"/>
              <a:t>ΔTj</a:t>
            </a:r>
            <a:r>
              <a:rPr dirty="0"/>
              <a:t> </a:t>
            </a:r>
            <a:r>
              <a:rPr dirty="0" err="1"/>
              <a:t>のみならず基板全体の反りにも依存し</a:t>
            </a:r>
            <a:r>
              <a:rPr dirty="0"/>
              <a:t>, </a:t>
            </a:r>
            <a:r>
              <a:rPr dirty="0" err="1"/>
              <a:t>配置に対してより敏感であった</a:t>
            </a:r>
            <a:r>
              <a:rPr dirty="0"/>
              <a:t>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D710F8-ACEB-4930-B23B-03F5CB4E1A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t>概要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8190DE-FA50-4E4C-B86F-982C65891F6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t>計算手法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644384-6DB7-4296-B34C-E6674D4A428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35389" y="25992664"/>
            <a:ext cx="15220540" cy="1468347"/>
          </a:xfrm>
        </p:spPr>
        <p:txBody>
          <a:bodyPr/>
          <a:lstStyle/>
          <a:p>
            <a:r>
              <a:rPr sz="4000" dirty="0"/>
              <a:t>図 1． 左： </a:t>
            </a:r>
            <a:r>
              <a:rPr sz="4000" dirty="0" err="1"/>
              <a:t>two-chipモジュールの構造</a:t>
            </a:r>
            <a:r>
              <a:rPr sz="4000" dirty="0"/>
              <a:t>． 右： </a:t>
            </a:r>
            <a:r>
              <a:rPr sz="4000" dirty="0" err="1"/>
              <a:t>パラメトリック解析条件</a:t>
            </a:r>
            <a:r>
              <a:rPr sz="4000" dirty="0"/>
              <a:t>．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13">
                <a:extLst>
                  <a:ext uri="{FF2B5EF4-FFF2-40B4-BE49-F238E27FC236}">
                    <a16:creationId xmlns:a16="http://schemas.microsoft.com/office/drawing/2014/main" id="{7ACA5A39-8C41-455A-9700-610CD1B5191A}"/>
                  </a:ext>
                </a:extLst>
              </p:cNvPr>
              <p:cNvSpPr>
                <a:spLocks noGrp="1"/>
              </p:cNvSpPr>
              <p:nvPr>
                <p:ph type="body" sz="quarter" idx="32"/>
              </p:nvPr>
            </p:nvSpPr>
            <p:spPr>
              <a:xfrm>
                <a:off x="1196912" y="30943096"/>
                <a:ext cx="15919818" cy="7101577"/>
              </a:xfrm>
            </p:spPr>
            <p:txBody>
              <a:bodyPr/>
              <a:lstStyle/>
              <a:p>
                <a:r>
                  <a:rPr lang="ja-JP" altLang="en-US" dirty="0"/>
                  <a:t>・</a:t>
                </a:r>
                <a:r>
                  <a:rPr lang="ja-JP" altLang="en-US" dirty="0" err="1"/>
                  <a:t>チップ最近接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(0, 0) mm </a:t>
                </a:r>
                <a:r>
                  <a:rPr lang="ja-JP" altLang="en-US" dirty="0" err="1"/>
                  <a:t>で熱干渉により</a:t>
                </a:r>
                <a:r>
                  <a:rPr lang="ja-JP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ja-JP" altLang="en-US" dirty="0"/>
                  <a:t> </a:t>
                </a:r>
                <a:r>
                  <a:rPr lang="ja-JP" altLang="en-US" dirty="0" err="1"/>
                  <a:t>が最大</a:t>
                </a:r>
                <a:r>
                  <a:rPr lang="en-US" altLang="ja-JP" dirty="0"/>
                  <a:t>. </a:t>
                </a:r>
                <a:r>
                  <a:rPr lang="ja-JP" altLang="en-US" dirty="0"/>
                  <a:t>離れるほど</a:t>
                </a:r>
                <a:br>
                  <a:rPr lang="en-US" altLang="ja-JP" dirty="0"/>
                </a:br>
                <a:r>
                  <a:rPr lang="ja-JP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ja-JP" altLang="en-US" dirty="0"/>
                  <a:t> は低下</a:t>
                </a:r>
                <a:r>
                  <a:rPr lang="en-US" altLang="ja-JP" dirty="0"/>
                  <a:t>.</a:t>
                </a:r>
                <a:endParaRPr lang="ja-JP" altLang="en-US" dirty="0"/>
              </a:p>
              <a:p>
                <a:r>
                  <a:rPr lang="ja-JP" altLang="en-US" dirty="0"/>
                  <a:t>・</a:t>
                </a:r>
                <a:r>
                  <a:rPr lang="ja-JP" altLang="en-US" dirty="0" err="1"/>
                  <a:t>はんだの</a:t>
                </a:r>
                <a:r>
                  <a:rPr lang="ja-JP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ja-JP" altLang="ar-A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ja-JP" altLang="ar-AE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ja-JP" altLang="en-US" dirty="0" err="1"/>
                  <a:t>・</a:t>
                </a:r>
                <a:r>
                  <a:rPr lang="en-US" altLang="ja-JP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ja-JP" altLang="en-US" dirty="0"/>
                  <a:t> 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ja-JP" altLang="en-US" dirty="0"/>
                  <a:t> </a:t>
                </a:r>
                <a:r>
                  <a:rPr lang="ja-JP" altLang="en-US" dirty="0" err="1"/>
                  <a:t>と似た分布で相関が強い</a:t>
                </a:r>
                <a:r>
                  <a:rPr lang="en-US" altLang="ja-JP" dirty="0"/>
                  <a:t>. </a:t>
                </a:r>
                <a:r>
                  <a:rPr lang="ja-JP" altLang="en-US" dirty="0" err="1"/>
                  <a:t>ただし最大値は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(0, 3.75) mm </a:t>
                </a:r>
                <a:r>
                  <a:rPr lang="ja-JP" altLang="en-US" dirty="0"/>
                  <a:t>で</a:t>
                </a:r>
                <a:r>
                  <a:rPr lang="en-US" altLang="ja-JP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ja-JP" altLang="en-US" dirty="0"/>
                  <a:t> </a:t>
                </a:r>
                <a:r>
                  <a:rPr lang="ja-JP" altLang="en-US" dirty="0" err="1"/>
                  <a:t>最大の配置とは一致せず</a:t>
                </a:r>
                <a:r>
                  <a:rPr lang="en-US" altLang="ja-JP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ja-JP" altLang="en-US" dirty="0"/>
                  <a:t> </a:t>
                </a:r>
                <a:r>
                  <a:rPr lang="ja-JP" altLang="en-US" dirty="0" err="1"/>
                  <a:t>以外の経路の影響が示唆される</a:t>
                </a:r>
                <a:r>
                  <a:rPr lang="en-US" altLang="ja-JP" dirty="0"/>
                  <a:t>.</a:t>
                </a:r>
              </a:p>
              <a:p>
                <a:r>
                  <a:rPr lang="ja-JP" altLang="en-US" dirty="0"/>
                  <a:t>・</a:t>
                </a:r>
                <a:r>
                  <a:rPr lang="ja-JP" altLang="en-US" dirty="0" err="1"/>
                  <a:t>ワイヤはこの傾向がより顕著</a:t>
                </a:r>
                <a:r>
                  <a:rPr lang="en-US" altLang="ja-JP" dirty="0"/>
                  <a:t>. </a:t>
                </a:r>
                <a:r>
                  <a:rPr lang="ja-JP" altLang="en-US" dirty="0"/>
                  <a:t>基板の熱膨張・反り変形によるワイヤ形状の変形が原因と考えられる</a:t>
                </a:r>
                <a:r>
                  <a:rPr lang="en-US" altLang="ja-JP" dirty="0"/>
                  <a:t>.</a:t>
                </a:r>
              </a:p>
              <a:p>
                <a:r>
                  <a:rPr lang="en-US" altLang="ja-JP" dirty="0"/>
                  <a:t>■ </a:t>
                </a:r>
                <a:r>
                  <a:rPr lang="ja-JP" altLang="en-US" dirty="0" err="1"/>
                  <a:t>結論</a:t>
                </a:r>
                <a:r>
                  <a:rPr lang="ja-JP" altLang="en-US" dirty="0"/>
                  <a:t>： </a:t>
                </a:r>
                <a:r>
                  <a:rPr lang="ja-JP" altLang="en-US" dirty="0" err="1"/>
                  <a:t>はんだ寿命には熱干渉を抑える熱設計が</a:t>
                </a:r>
                <a:r>
                  <a:rPr lang="en-US" altLang="ja-JP" dirty="0"/>
                  <a:t>, </a:t>
                </a:r>
                <a:r>
                  <a:rPr lang="ja-JP" altLang="en-US" dirty="0"/>
                  <a:t>ワイヤ寿命には</a:t>
                </a:r>
                <a:br>
                  <a:rPr lang="en-US" altLang="ja-JP" dirty="0"/>
                </a:br>
                <a:r>
                  <a:rPr lang="en-US" altLang="ja-JP" dirty="0"/>
                  <a:t>             </a:t>
                </a:r>
                <a:r>
                  <a:rPr lang="ja-JP" altLang="en-US" dirty="0"/>
                  <a:t>機械的負荷を避ける配置が重要</a:t>
                </a:r>
                <a:r>
                  <a:rPr lang="en-US" altLang="ja-JP" dirty="0"/>
                  <a:t>.</a:t>
                </a:r>
                <a:endParaRPr dirty="0"/>
              </a:p>
            </p:txBody>
          </p:sp>
        </mc:Choice>
        <mc:Fallback xmlns="">
          <p:sp>
            <p:nvSpPr>
              <p:cNvPr id="14" name="Text Placeholder 13">
                <a:extLst>
                  <a:ext uri="{FF2B5EF4-FFF2-40B4-BE49-F238E27FC236}">
                    <a16:creationId xmlns:a16="http://schemas.microsoft.com/office/drawing/2014/main" id="{7ACA5A39-8C41-455A-9700-610CD1B519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2"/>
              </p:nvPr>
            </p:nvSpPr>
            <p:spPr>
              <a:xfrm>
                <a:off x="1196912" y="30943096"/>
                <a:ext cx="15919818" cy="7101577"/>
              </a:xfrm>
              <a:blipFill>
                <a:blip r:embed="rId3"/>
                <a:stretch>
                  <a:fillRect l="-1378" t="-2747" r="-80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23F0EBA-2A90-4C5D-8253-43734D35040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t>結果</a:t>
            </a:r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699D37B-2F3A-487B-B2C4-0E90B616EB0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dirty="0"/>
              <a:t>図 2． </a:t>
            </a:r>
            <a:r>
              <a:rPr dirty="0" err="1"/>
              <a:t>チップ位置に対する</a:t>
            </a:r>
            <a:r>
              <a:rPr dirty="0"/>
              <a:t> </a:t>
            </a:r>
            <a:r>
              <a:rPr dirty="0" err="1"/>
              <a:t>ΔTj</a:t>
            </a:r>
            <a:r>
              <a:rPr dirty="0"/>
              <a:t> (左), </a:t>
            </a:r>
            <a:r>
              <a:rPr dirty="0" err="1"/>
              <a:t>はんだの</a:t>
            </a:r>
            <a:r>
              <a:rPr dirty="0"/>
              <a:t> </a:t>
            </a:r>
            <a:r>
              <a:rPr dirty="0" err="1"/>
              <a:t>Δεin・ΔW</a:t>
            </a:r>
            <a:r>
              <a:rPr dirty="0"/>
              <a:t> (</a:t>
            </a:r>
            <a:r>
              <a:rPr dirty="0" err="1"/>
              <a:t>右上</a:t>
            </a:r>
            <a:r>
              <a:rPr dirty="0"/>
              <a:t>), </a:t>
            </a:r>
            <a:r>
              <a:rPr dirty="0" err="1"/>
              <a:t>ワイヤの</a:t>
            </a:r>
            <a:r>
              <a:rPr dirty="0"/>
              <a:t> </a:t>
            </a:r>
            <a:r>
              <a:rPr dirty="0" err="1"/>
              <a:t>Δεin・ΔW</a:t>
            </a:r>
            <a:r>
              <a:rPr dirty="0"/>
              <a:t> (</a:t>
            </a:r>
            <a:r>
              <a:rPr dirty="0" err="1"/>
              <a:t>右下</a:t>
            </a:r>
            <a:r>
              <a:rPr dirty="0"/>
              <a:t>) </a:t>
            </a:r>
            <a:r>
              <a:rPr dirty="0" err="1"/>
              <a:t>の変化</a:t>
            </a:r>
            <a:r>
              <a:rPr lang="ja-JP" altLang="en-US" dirty="0"/>
              <a:t>． </a:t>
            </a:r>
            <a:endParaRPr lang="en-US" dirty="0"/>
          </a:p>
        </p:txBody>
      </p:sp>
      <p:pic>
        <p:nvPicPr>
          <p:cNvPr id="48" name="図プレースホルダー 47">
            <a:extLst>
              <a:ext uri="{FF2B5EF4-FFF2-40B4-BE49-F238E27FC236}">
                <a16:creationId xmlns:a16="http://schemas.microsoft.com/office/drawing/2014/main" id="{9C2CCEFD-A6A0-9A56-E9BC-065BBCA96061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01" t="1496" r="-4301" b="1496"/>
          <a:stretch>
            <a:fillRect/>
          </a:stretch>
        </p:blipFill>
        <p:spPr>
          <a:xfrm>
            <a:off x="17526117" y="29532851"/>
            <a:ext cx="14191997" cy="6565522"/>
          </a:xfrm>
          <a:prstGeom prst="rect">
            <a:avLst/>
          </a:prstGeom>
        </p:spPr>
      </p:pic>
      <p:pic>
        <p:nvPicPr>
          <p:cNvPr id="41" name="図プレースホルダー 40">
            <a:extLst>
              <a:ext uri="{FF2B5EF4-FFF2-40B4-BE49-F238E27FC236}">
                <a16:creationId xmlns:a16="http://schemas.microsoft.com/office/drawing/2014/main" id="{F78E2040-C9FB-A0E0-2279-FCF99889D110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5"/>
          <a:srcRect l="-548" t="-56954" r="11295" b="-56954"/>
          <a:stretch>
            <a:fillRect/>
          </a:stretch>
        </p:blipFill>
        <p:spPr>
          <a:xfrm>
            <a:off x="17116730" y="38786587"/>
            <a:ext cx="14652000" cy="3157270"/>
          </a:xfrm>
          <a:prstGeom prst="rect">
            <a:avLst/>
          </a:prstGeom>
        </p:spPr>
      </p:pic>
      <p:pic>
        <p:nvPicPr>
          <p:cNvPr id="46" name="図プレースホルダー 45">
            <a:extLst>
              <a:ext uri="{FF2B5EF4-FFF2-40B4-BE49-F238E27FC236}">
                <a16:creationId xmlns:a16="http://schemas.microsoft.com/office/drawing/2014/main" id="{5FB9AB02-6655-4F02-FF79-A00CFD55B4AC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" t="-9925" r="279" b="-9925"/>
          <a:stretch>
            <a:fillRect/>
          </a:stretch>
        </p:blipFill>
        <p:spPr>
          <a:xfrm>
            <a:off x="1196912" y="20360447"/>
            <a:ext cx="13710909" cy="6256212"/>
          </a:xfrm>
          <a:prstGeom prst="rect">
            <a:avLst/>
          </a:prstGeom>
        </p:spPr>
      </p:pic>
      <p:pic>
        <p:nvPicPr>
          <p:cNvPr id="52" name="図プレースホルダー 51">
            <a:extLst>
              <a:ext uri="{FF2B5EF4-FFF2-40B4-BE49-F238E27FC236}">
                <a16:creationId xmlns:a16="http://schemas.microsoft.com/office/drawing/2014/main" id="{3456411F-B34E-1D69-0A2E-734B5767171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6" r="868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D554F1F-F6F2-D8DB-B711-B82A58B8B572}"/>
              </a:ext>
            </a:extLst>
          </p:cNvPr>
          <p:cNvSpPr txBox="1">
            <a:spLocks/>
          </p:cNvSpPr>
          <p:nvPr/>
        </p:nvSpPr>
        <p:spPr>
          <a:xfrm>
            <a:off x="21226280" y="41198711"/>
            <a:ext cx="10039214" cy="1480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91840" rtl="0" eaLnBrk="1" latinLnBrk="0" hangingPunct="1">
              <a:lnSpc>
                <a:spcPct val="90000"/>
              </a:lnSpc>
              <a:spcBef>
                <a:spcPts val="3600"/>
              </a:spcBef>
              <a:buFont typeface="Arial" panose="020B0604020202020204" pitchFamily="34" charset="0"/>
              <a:buNone/>
              <a:defRPr sz="3281" kern="1200">
                <a:solidFill>
                  <a:schemeClr val="bg1">
                    <a:lumMod val="6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  <a:lvl2pPr marL="1552197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32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4394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56591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08788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5256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848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34440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9032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3600" dirty="0">
                <a:solidFill>
                  <a:schemeClr val="tx1"/>
                </a:solidFill>
                <a:latin typeface="+mn-ea"/>
              </a:rPr>
              <a:t>URL</a:t>
            </a:r>
            <a:r>
              <a:rPr kumimoji="1" lang="ja-JP" altLang="en-US" sz="3600" dirty="0">
                <a:solidFill>
                  <a:schemeClr val="tx1"/>
                </a:solidFill>
                <a:latin typeface="+mn-ea"/>
              </a:rPr>
              <a:t>：</a:t>
            </a:r>
            <a:r>
              <a:rPr kumimoji="1" lang="en-US" altLang="ja-JP" sz="3600" dirty="0">
                <a:solidFill>
                  <a:schemeClr val="tx1"/>
                </a:solidFill>
                <a:latin typeface="+mn-ea"/>
              </a:rPr>
              <a:t>https://www.astom.co.jp</a:t>
            </a:r>
          </a:p>
          <a:p>
            <a:r>
              <a:rPr kumimoji="1" lang="en-US" altLang="ja-JP" sz="3600" dirty="0">
                <a:solidFill>
                  <a:schemeClr val="tx1"/>
                </a:solidFill>
                <a:latin typeface="+mn-ea"/>
              </a:rPr>
              <a:t>TEL</a:t>
            </a:r>
            <a:r>
              <a:rPr kumimoji="1" lang="ja-JP" altLang="en-US" sz="3600" dirty="0">
                <a:solidFill>
                  <a:schemeClr val="tx1"/>
                </a:solidFill>
                <a:latin typeface="+mn-ea"/>
              </a:rPr>
              <a:t>：</a:t>
            </a:r>
            <a:r>
              <a:rPr kumimoji="1" lang="en-US" altLang="ja-JP" sz="3600" dirty="0">
                <a:solidFill>
                  <a:schemeClr val="tx1"/>
                </a:solidFill>
                <a:latin typeface="+mn-ea"/>
              </a:rPr>
              <a:t>03-6304-1115</a:t>
            </a:r>
            <a:r>
              <a:rPr kumimoji="1" lang="ja-JP" altLang="en-US" sz="3600" dirty="0">
                <a:solidFill>
                  <a:schemeClr val="tx1"/>
                </a:solidFill>
                <a:latin typeface="+mn-ea"/>
              </a:rPr>
              <a:t>　</a:t>
            </a:r>
            <a:r>
              <a:rPr kumimoji="1" lang="en-US" altLang="ja-JP" sz="3600" dirty="0">
                <a:solidFill>
                  <a:schemeClr val="tx1"/>
                </a:solidFill>
                <a:latin typeface="+mn-ea"/>
              </a:rPr>
              <a:t>E-Mail</a:t>
            </a:r>
            <a:r>
              <a:rPr kumimoji="1" lang="ja-JP" altLang="en-US" sz="3600" dirty="0">
                <a:solidFill>
                  <a:schemeClr val="tx1"/>
                </a:solidFill>
                <a:latin typeface="+mn-ea"/>
              </a:rPr>
              <a:t>：</a:t>
            </a:r>
            <a:r>
              <a:rPr kumimoji="1" lang="en-US" altLang="ja-JP" sz="3600" dirty="0">
                <a:solidFill>
                  <a:schemeClr val="tx1"/>
                </a:solidFill>
                <a:latin typeface="+mn-ea"/>
              </a:rPr>
              <a:t>iseya@astom.co.jp</a:t>
            </a:r>
            <a:endParaRPr kumimoji="1" lang="ja-JP" altLang="en-US" sz="36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2717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8314</TotalTime>
  <Words>430</Words>
  <Application>Microsoft Office PowerPoint</Application>
  <PresentationFormat>ユーザー設定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MS PGothic</vt:lpstr>
      <vt:lpstr>游ゴシック</vt:lpstr>
      <vt:lpstr>Arial</vt:lpstr>
      <vt:lpstr>Calibri</vt:lpstr>
      <vt:lpstr>Calibri Light</vt:lpstr>
      <vt:lpstr>Cambria Math</vt:lpstr>
      <vt:lpstr>Office Theme</vt:lpstr>
      <vt:lpstr>COMSOL Multiphysicsを用いた パワーモジュールレイアウトの 熱・信頼性に対する影響評価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Phillip Oberdorfer</dc:creator>
  <cp:lastModifiedBy>Kenji Iseya</cp:lastModifiedBy>
  <cp:revision>206</cp:revision>
  <cp:lastPrinted>2026-06-05T08:09:06Z</cp:lastPrinted>
  <dcterms:created xsi:type="dcterms:W3CDTF">2023-01-03T14:57:49Z</dcterms:created>
  <dcterms:modified xsi:type="dcterms:W3CDTF">2026-09-02T08:45:48Z</dcterms:modified>
</cp:coreProperties>
</file>