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1"/>
  </p:sldMasterIdLst>
  <p:notesMasterIdLst>
    <p:notesMasterId r:id="rId3"/>
  </p:notesMasterIdLst>
  <p:sldIdLst>
    <p:sldId id="285" r:id="rId2"/>
  </p:sldIdLst>
  <p:sldSz cx="32918400" cy="43891200"/>
  <p:notesSz cx="6950075"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Your poster" id="{FBD8B3AE-BE91-4C46-B2EC-4082CAFA89BA}">
          <p14:sldIdLst>
            <p14:sldId id="285"/>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1" clrIdx="0">
    <p:extLst>
      <p:ext uri="{19B8F6BF-5375-455C-9EA6-DF929625EA0E}">
        <p15:presenceInfo xmlns:p15="http://schemas.microsoft.com/office/powerpoint/2012/main" userId="Microsoft Office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FAC"/>
    <a:srgbClr val="E1EAF1"/>
    <a:srgbClr val="DAE5EE"/>
    <a:srgbClr val="D5E1EB"/>
    <a:srgbClr val="D2E0EB"/>
    <a:srgbClr val="CDDCE8"/>
    <a:srgbClr val="CAD8E6"/>
    <a:srgbClr val="C2D3E3"/>
    <a:srgbClr val="B8CBDF"/>
    <a:srgbClr val="78A3C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6207" autoAdjust="0"/>
    <p:restoredTop sz="96340" autoAdjust="0"/>
  </p:normalViewPr>
  <p:slideViewPr>
    <p:cSldViewPr snapToGrid="0">
      <p:cViewPr varScale="1">
        <p:scale>
          <a:sx n="10" d="100"/>
          <a:sy n="10" d="100"/>
        </p:scale>
        <p:origin x="1696" y="-56"/>
      </p:cViewPr>
      <p:guideLst/>
    </p:cSldViewPr>
  </p:slideViewPr>
  <p:outlineViewPr>
    <p:cViewPr>
      <p:scale>
        <a:sx n="33" d="100"/>
        <a:sy n="33" d="100"/>
      </p:scale>
      <p:origin x="0" y="0"/>
    </p:cViewPr>
  </p:outlineViewPr>
  <p:notesTextViewPr>
    <p:cViewPr>
      <p:scale>
        <a:sx n="3" d="2"/>
        <a:sy n="3" d="2"/>
      </p:scale>
      <p:origin x="0" y="0"/>
    </p:cViewPr>
  </p:notesTextViewPr>
  <p:notesViewPr>
    <p:cSldViewPr snapToGrid="0">
      <p:cViewPr varScale="1">
        <p:scale>
          <a:sx n="103" d="100"/>
          <a:sy n="103" d="100"/>
        </p:scale>
        <p:origin x="3504"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a:p>
        </p:txBody>
      </p:sp>
      <p:sp>
        <p:nvSpPr>
          <p:cNvPr id="3" name="Datumsplatzhalter 2"/>
          <p:cNvSpPr>
            <a:spLocks noGrp="1"/>
          </p:cNvSpPr>
          <p:nvPr>
            <p:ph type="dt" idx="1"/>
          </p:nvPr>
        </p:nvSpPr>
        <p:spPr>
          <a:xfrm>
            <a:off x="3936768" y="0"/>
            <a:ext cx="3011699" cy="463408"/>
          </a:xfrm>
          <a:prstGeom prst="rect">
            <a:avLst/>
          </a:prstGeom>
        </p:spPr>
        <p:txBody>
          <a:bodyPr vert="horz" lIns="92492" tIns="46246" rIns="92492" bIns="46246" rtlCol="0"/>
          <a:lstStyle>
            <a:lvl1pPr algn="r">
              <a:defRPr sz="1200"/>
            </a:lvl1pPr>
          </a:lstStyle>
          <a:p>
            <a:fld id="{840FD44B-3D92-4DA1-963F-3AC1E37877B5}" type="datetimeFigureOut">
              <a:rPr lang="en-US" smtClean="0"/>
              <a:t>8/31/2026</a:t>
            </a:fld>
            <a:endParaRPr lang="en-US"/>
          </a:p>
        </p:txBody>
      </p:sp>
      <p:sp>
        <p:nvSpPr>
          <p:cNvPr id="4" name="Folienbildplatzhalter 3"/>
          <p:cNvSpPr>
            <a:spLocks noGrp="1" noRot="1" noChangeAspect="1"/>
          </p:cNvSpPr>
          <p:nvPr>
            <p:ph type="sldImg" idx="2"/>
          </p:nvPr>
        </p:nvSpPr>
        <p:spPr>
          <a:xfrm>
            <a:off x="2305050" y="1154113"/>
            <a:ext cx="2339975" cy="3117850"/>
          </a:xfrm>
          <a:prstGeom prst="rect">
            <a:avLst/>
          </a:prstGeom>
          <a:noFill/>
          <a:ln w="12700">
            <a:solidFill>
              <a:prstClr val="black"/>
            </a:solidFill>
          </a:ln>
        </p:spPr>
        <p:txBody>
          <a:bodyPr vert="horz" lIns="92492" tIns="46246" rIns="92492" bIns="46246" rtlCol="0" anchor="ctr"/>
          <a:lstStyle/>
          <a:p>
            <a:endParaRPr lang="en-US"/>
          </a:p>
        </p:txBody>
      </p:sp>
      <p:sp>
        <p:nvSpPr>
          <p:cNvPr id="5" name="Notizenplatzhalt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6" name="Fußzeilenplatzhalt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a:p>
        </p:txBody>
      </p:sp>
      <p:sp>
        <p:nvSpPr>
          <p:cNvPr id="7" name="Foliennummernplatzhalt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lvl1pPr>
          </a:lstStyle>
          <a:p>
            <a:fld id="{38A4A54C-B7EC-4455-BC07-3E60C62A4E35}" type="slidenum">
              <a:rPr lang="en-US" smtClean="0"/>
              <a:t>‹#›</a:t>
            </a:fld>
            <a:endParaRPr lang="en-US"/>
          </a:p>
        </p:txBody>
      </p:sp>
    </p:spTree>
    <p:extLst>
      <p:ext uri="{BB962C8B-B14F-4D97-AF65-F5344CB8AC3E}">
        <p14:creationId xmlns:p14="http://schemas.microsoft.com/office/powerpoint/2010/main" val="3027124219"/>
      </p:ext>
    </p:extLst>
  </p:cSld>
  <p:clrMap bg1="lt1" tx1="dk1" bg2="lt2" tx2="dk2" accent1="accent1" accent2="accent2" accent3="accent3" accent4="accent4" accent5="accent5" accent6="accent6" hlink="hlink" folHlink="folHlink"/>
  <p:notesStyle>
    <a:lvl1pPr marL="0" algn="l" defTabSz="4388719" rtl="0" eaLnBrk="1" latinLnBrk="0" hangingPunct="1">
      <a:defRPr sz="5759" kern="1200">
        <a:solidFill>
          <a:schemeClr val="tx1"/>
        </a:solidFill>
        <a:latin typeface="+mn-lt"/>
        <a:ea typeface="+mn-ea"/>
        <a:cs typeface="+mn-cs"/>
      </a:defRPr>
    </a:lvl1pPr>
    <a:lvl2pPr marL="2194360" algn="l" defTabSz="4388719" rtl="0" eaLnBrk="1" latinLnBrk="0" hangingPunct="1">
      <a:defRPr sz="5759" kern="1200">
        <a:solidFill>
          <a:schemeClr val="tx1"/>
        </a:solidFill>
        <a:latin typeface="+mn-lt"/>
        <a:ea typeface="+mn-ea"/>
        <a:cs typeface="+mn-cs"/>
      </a:defRPr>
    </a:lvl2pPr>
    <a:lvl3pPr marL="4388719" algn="l" defTabSz="4388719" rtl="0" eaLnBrk="1" latinLnBrk="0" hangingPunct="1">
      <a:defRPr sz="5759" kern="1200">
        <a:solidFill>
          <a:schemeClr val="tx1"/>
        </a:solidFill>
        <a:latin typeface="+mn-lt"/>
        <a:ea typeface="+mn-ea"/>
        <a:cs typeface="+mn-cs"/>
      </a:defRPr>
    </a:lvl3pPr>
    <a:lvl4pPr marL="6583079" algn="l" defTabSz="4388719" rtl="0" eaLnBrk="1" latinLnBrk="0" hangingPunct="1">
      <a:defRPr sz="5759" kern="1200">
        <a:solidFill>
          <a:schemeClr val="tx1"/>
        </a:solidFill>
        <a:latin typeface="+mn-lt"/>
        <a:ea typeface="+mn-ea"/>
        <a:cs typeface="+mn-cs"/>
      </a:defRPr>
    </a:lvl4pPr>
    <a:lvl5pPr marL="8777439" algn="l" defTabSz="4388719" rtl="0" eaLnBrk="1" latinLnBrk="0" hangingPunct="1">
      <a:defRPr sz="5759" kern="1200">
        <a:solidFill>
          <a:schemeClr val="tx1"/>
        </a:solidFill>
        <a:latin typeface="+mn-lt"/>
        <a:ea typeface="+mn-ea"/>
        <a:cs typeface="+mn-cs"/>
      </a:defRPr>
    </a:lvl5pPr>
    <a:lvl6pPr marL="10971798" algn="l" defTabSz="4388719" rtl="0" eaLnBrk="1" latinLnBrk="0" hangingPunct="1">
      <a:defRPr sz="5759" kern="1200">
        <a:solidFill>
          <a:schemeClr val="tx1"/>
        </a:solidFill>
        <a:latin typeface="+mn-lt"/>
        <a:ea typeface="+mn-ea"/>
        <a:cs typeface="+mn-cs"/>
      </a:defRPr>
    </a:lvl6pPr>
    <a:lvl7pPr marL="13166158" algn="l" defTabSz="4388719" rtl="0" eaLnBrk="1" latinLnBrk="0" hangingPunct="1">
      <a:defRPr sz="5759" kern="1200">
        <a:solidFill>
          <a:schemeClr val="tx1"/>
        </a:solidFill>
        <a:latin typeface="+mn-lt"/>
        <a:ea typeface="+mn-ea"/>
        <a:cs typeface="+mn-cs"/>
      </a:defRPr>
    </a:lvl7pPr>
    <a:lvl8pPr marL="15360518" algn="l" defTabSz="4388719" rtl="0" eaLnBrk="1" latinLnBrk="0" hangingPunct="1">
      <a:defRPr sz="5759" kern="1200">
        <a:solidFill>
          <a:schemeClr val="tx1"/>
        </a:solidFill>
        <a:latin typeface="+mn-lt"/>
        <a:ea typeface="+mn-ea"/>
        <a:cs typeface="+mn-cs"/>
      </a:defRPr>
    </a:lvl8pPr>
    <a:lvl9pPr marL="17554877" algn="l" defTabSz="4388719" rtl="0" eaLnBrk="1" latinLnBrk="0" hangingPunct="1">
      <a:defRPr sz="5759"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68880" y="7183123"/>
            <a:ext cx="27980640" cy="15280640"/>
          </a:xfrm>
        </p:spPr>
        <p:txBody>
          <a:bodyPr anchor="b"/>
          <a:lstStyle>
            <a:lvl1pPr algn="ctr">
              <a:defRPr sz="21600"/>
            </a:lvl1pPr>
          </a:lstStyle>
          <a:p>
            <a:r>
              <a:rPr lang="en-US"/>
              <a:t>Click to edit Master title style</a:t>
            </a:r>
            <a:endParaRPr lang="en-US" dirty="0"/>
          </a:p>
        </p:txBody>
      </p:sp>
      <p:sp>
        <p:nvSpPr>
          <p:cNvPr id="3" name="Subtitle 2"/>
          <p:cNvSpPr>
            <a:spLocks noGrp="1"/>
          </p:cNvSpPr>
          <p:nvPr>
            <p:ph type="subTitle" idx="1"/>
          </p:nvPr>
        </p:nvSpPr>
        <p:spPr>
          <a:xfrm>
            <a:off x="4114800" y="23053043"/>
            <a:ext cx="24688800" cy="10596877"/>
          </a:xfrm>
        </p:spPr>
        <p:txBody>
          <a:bodyPr/>
          <a:lstStyle>
            <a:lvl1pPr marL="0" indent="0" algn="ctr">
              <a:buNone/>
              <a:defRPr sz="8640"/>
            </a:lvl1pPr>
            <a:lvl2pPr marL="1645920" indent="0" algn="ctr">
              <a:buNone/>
              <a:defRPr sz="7200"/>
            </a:lvl2pPr>
            <a:lvl3pPr marL="3291840" indent="0" algn="ctr">
              <a:buNone/>
              <a:defRPr sz="6480"/>
            </a:lvl3pPr>
            <a:lvl4pPr marL="4937760" indent="0" algn="ctr">
              <a:buNone/>
              <a:defRPr sz="5760"/>
            </a:lvl4pPr>
            <a:lvl5pPr marL="6583680" indent="0" algn="ctr">
              <a:buNone/>
              <a:defRPr sz="5760"/>
            </a:lvl5pPr>
            <a:lvl6pPr marL="8229600" indent="0" algn="ctr">
              <a:buNone/>
              <a:defRPr sz="5760"/>
            </a:lvl6pPr>
            <a:lvl7pPr marL="9875520" indent="0" algn="ctr">
              <a:buNone/>
              <a:defRPr sz="5760"/>
            </a:lvl7pPr>
            <a:lvl8pPr marL="11521440" indent="0" algn="ctr">
              <a:buNone/>
              <a:defRPr sz="5760"/>
            </a:lvl8pPr>
            <a:lvl9pPr marL="13167360" indent="0" algn="ctr">
              <a:buNone/>
              <a:defRPr sz="57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8/31/2026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8017598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8/31/2026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10604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45997" y="10942333"/>
            <a:ext cx="28392120" cy="18257517"/>
          </a:xfrm>
        </p:spPr>
        <p:txBody>
          <a:bodyPr anchor="b"/>
          <a:lstStyle>
            <a:lvl1pPr>
              <a:defRPr sz="21600"/>
            </a:lvl1pPr>
          </a:lstStyle>
          <a:p>
            <a:r>
              <a:rPr lang="en-US"/>
              <a:t>Click to edit Master title style</a:t>
            </a:r>
            <a:endParaRPr lang="en-US" dirty="0"/>
          </a:p>
        </p:txBody>
      </p:sp>
      <p:sp>
        <p:nvSpPr>
          <p:cNvPr id="3" name="Text Placeholder 2"/>
          <p:cNvSpPr>
            <a:spLocks noGrp="1"/>
          </p:cNvSpPr>
          <p:nvPr>
            <p:ph type="body" idx="1"/>
          </p:nvPr>
        </p:nvSpPr>
        <p:spPr>
          <a:xfrm>
            <a:off x="2245997" y="29372573"/>
            <a:ext cx="28392120" cy="9601197"/>
          </a:xfrm>
        </p:spPr>
        <p:txBody>
          <a:bodyPr/>
          <a:lstStyle>
            <a:lvl1pPr marL="0" indent="0">
              <a:buNone/>
              <a:defRPr sz="8640">
                <a:solidFill>
                  <a:schemeClr val="tx1"/>
                </a:solidFill>
              </a:defRPr>
            </a:lvl1pPr>
            <a:lvl2pPr marL="1645920" indent="0">
              <a:buNone/>
              <a:defRPr sz="7200">
                <a:solidFill>
                  <a:schemeClr val="tx1">
                    <a:tint val="75000"/>
                  </a:schemeClr>
                </a:solidFill>
              </a:defRPr>
            </a:lvl2pPr>
            <a:lvl3pPr marL="3291840" indent="0">
              <a:buNone/>
              <a:defRPr sz="6480">
                <a:solidFill>
                  <a:schemeClr val="tx1">
                    <a:tint val="75000"/>
                  </a:schemeClr>
                </a:solidFill>
              </a:defRPr>
            </a:lvl3pPr>
            <a:lvl4pPr marL="4937760" indent="0">
              <a:buNone/>
              <a:defRPr sz="5760">
                <a:solidFill>
                  <a:schemeClr val="tx1">
                    <a:tint val="75000"/>
                  </a:schemeClr>
                </a:solidFill>
              </a:defRPr>
            </a:lvl4pPr>
            <a:lvl5pPr marL="6583680" indent="0">
              <a:buNone/>
              <a:defRPr sz="5760">
                <a:solidFill>
                  <a:schemeClr val="tx1">
                    <a:tint val="75000"/>
                  </a:schemeClr>
                </a:solidFill>
              </a:defRPr>
            </a:lvl5pPr>
            <a:lvl6pPr marL="8229600" indent="0">
              <a:buNone/>
              <a:defRPr sz="5760">
                <a:solidFill>
                  <a:schemeClr val="tx1">
                    <a:tint val="75000"/>
                  </a:schemeClr>
                </a:solidFill>
              </a:defRPr>
            </a:lvl6pPr>
            <a:lvl7pPr marL="9875520" indent="0">
              <a:buNone/>
              <a:defRPr sz="5760">
                <a:solidFill>
                  <a:schemeClr val="tx1">
                    <a:tint val="75000"/>
                  </a:schemeClr>
                </a:solidFill>
              </a:defRPr>
            </a:lvl7pPr>
            <a:lvl8pPr marL="11521440" indent="0">
              <a:buNone/>
              <a:defRPr sz="5760">
                <a:solidFill>
                  <a:schemeClr val="tx1">
                    <a:tint val="75000"/>
                  </a:schemeClr>
                </a:solidFill>
              </a:defRPr>
            </a:lvl8pPr>
            <a:lvl9pPr marL="13167360" indent="0">
              <a:buNone/>
              <a:defRPr sz="57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C7885C-1B56-43D4-9483-3AAFF5FDFB8F}" type="datetimeFigureOut">
              <a:rPr lang="en-US" smtClean="0"/>
              <a:t>8/31/2026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454576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2631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66649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0C7885C-1B56-43D4-9483-3AAFF5FDFB8F}" type="datetimeFigureOut">
              <a:rPr lang="en-US" smtClean="0"/>
              <a:t>8/31/2026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1134722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336810"/>
            <a:ext cx="28392120" cy="848360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267431" y="10759443"/>
            <a:ext cx="13926024"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4" name="Content Placeholder 3"/>
          <p:cNvSpPr>
            <a:spLocks noGrp="1"/>
          </p:cNvSpPr>
          <p:nvPr>
            <p:ph sz="half" idx="2"/>
          </p:nvPr>
        </p:nvSpPr>
        <p:spPr>
          <a:xfrm>
            <a:off x="2267431" y="16032480"/>
            <a:ext cx="13926024"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6664942" y="10759443"/>
            <a:ext cx="13994608"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6" name="Content Placeholder 5"/>
          <p:cNvSpPr>
            <a:spLocks noGrp="1"/>
          </p:cNvSpPr>
          <p:nvPr>
            <p:ph sz="quarter" idx="4"/>
          </p:nvPr>
        </p:nvSpPr>
        <p:spPr>
          <a:xfrm>
            <a:off x="16664942" y="16032480"/>
            <a:ext cx="13994608"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0C7885C-1B56-43D4-9483-3AAFF5FDFB8F}" type="datetimeFigureOut">
              <a:rPr lang="en-US" smtClean="0"/>
              <a:t>8/31/2026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6619166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0C7885C-1B56-43D4-9483-3AAFF5FDFB8F}" type="datetimeFigureOut">
              <a:rPr lang="en-US" smtClean="0"/>
              <a:t>8/31/2026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076270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C7885C-1B56-43D4-9483-3AAFF5FDFB8F}" type="datetimeFigureOut">
              <a:rPr lang="en-US" smtClean="0"/>
              <a:t>8/31/2026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694705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Content Placeholder 2"/>
          <p:cNvSpPr>
            <a:spLocks noGrp="1"/>
          </p:cNvSpPr>
          <p:nvPr>
            <p:ph idx="1"/>
          </p:nvPr>
        </p:nvSpPr>
        <p:spPr>
          <a:xfrm>
            <a:off x="13994608" y="6319530"/>
            <a:ext cx="16664940" cy="31191200"/>
          </a:xfrm>
        </p:spPr>
        <p:txBody>
          <a:bodyPr/>
          <a:lstStyle>
            <a:lvl1pPr>
              <a:defRPr sz="11520"/>
            </a:lvl1pPr>
            <a:lvl2pPr>
              <a:defRPr sz="10080"/>
            </a:lvl2pPr>
            <a:lvl3pPr>
              <a:defRPr sz="8640"/>
            </a:lvl3pPr>
            <a:lvl4pPr>
              <a:defRPr sz="7200"/>
            </a:lvl4pPr>
            <a:lvl5pPr>
              <a:defRPr sz="7200"/>
            </a:lvl5pPr>
            <a:lvl6pPr>
              <a:defRPr sz="7200"/>
            </a:lvl6pPr>
            <a:lvl7pPr>
              <a:defRPr sz="7200"/>
            </a:lvl7pPr>
            <a:lvl8pPr>
              <a:defRPr sz="7200"/>
            </a:lvl8pPr>
            <a:lvl9pPr>
              <a:defRPr sz="7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8/31/2026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9795619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994608" y="6319530"/>
            <a:ext cx="16664940" cy="31191200"/>
          </a:xfrm>
        </p:spPr>
        <p:txBody>
          <a:bodyPr anchor="t"/>
          <a:lstStyle>
            <a:lvl1pPr marL="0" indent="0">
              <a:buNone/>
              <a:defRPr sz="11520"/>
            </a:lvl1pPr>
            <a:lvl2pPr marL="1645920" indent="0">
              <a:buNone/>
              <a:defRPr sz="10080"/>
            </a:lvl2pPr>
            <a:lvl3pPr marL="3291840" indent="0">
              <a:buNone/>
              <a:defRPr sz="8640"/>
            </a:lvl3pPr>
            <a:lvl4pPr marL="4937760" indent="0">
              <a:buNone/>
              <a:defRPr sz="7200"/>
            </a:lvl4pPr>
            <a:lvl5pPr marL="6583680" indent="0">
              <a:buNone/>
              <a:defRPr sz="7200"/>
            </a:lvl5pPr>
            <a:lvl6pPr marL="8229600" indent="0">
              <a:buNone/>
              <a:defRPr sz="7200"/>
            </a:lvl6pPr>
            <a:lvl7pPr marL="9875520" indent="0">
              <a:buNone/>
              <a:defRPr sz="7200"/>
            </a:lvl7pPr>
            <a:lvl8pPr marL="11521440" indent="0">
              <a:buNone/>
              <a:defRPr sz="7200"/>
            </a:lvl8pPr>
            <a:lvl9pPr marL="13167360" indent="0">
              <a:buNone/>
              <a:defRPr sz="7200"/>
            </a:lvl9pPr>
          </a:lstStyle>
          <a:p>
            <a:r>
              <a:rPr lang="en-US"/>
              <a:t>Click icon to add picture</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8/31/2026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1382133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8/31/2026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955007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557232" y="2336800"/>
            <a:ext cx="7098030" cy="371957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63142" y="2336800"/>
            <a:ext cx="20882610" cy="37195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8/31/2026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9079761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Benutzerdefiniertes Layout">
    <p:spTree>
      <p:nvGrpSpPr>
        <p:cNvPr id="1" name=""/>
        <p:cNvGrpSpPr/>
        <p:nvPr/>
      </p:nvGrpSpPr>
      <p:grpSpPr>
        <a:xfrm>
          <a:off x="0" y="0"/>
          <a:ext cx="0" cy="0"/>
          <a:chOff x="0" y="0"/>
          <a:chExt cx="0" cy="0"/>
        </a:xfrm>
      </p:grpSpPr>
      <p:sp>
        <p:nvSpPr>
          <p:cNvPr id="5" name="Rechteck 10">
            <a:extLst>
              <a:ext uri="{FF2B5EF4-FFF2-40B4-BE49-F238E27FC236}">
                <a16:creationId xmlns:a16="http://schemas.microsoft.com/office/drawing/2014/main" id="{1F35867E-CFD5-4350-8AC0-D91C81B78554}"/>
              </a:ext>
            </a:extLst>
          </p:cNvPr>
          <p:cNvSpPr/>
          <p:nvPr userDrawn="1"/>
        </p:nvSpPr>
        <p:spPr>
          <a:xfrm>
            <a:off x="1" y="1"/>
            <a:ext cx="32918400" cy="12291529"/>
          </a:xfrm>
          <a:prstGeom prst="rect">
            <a:avLst/>
          </a:prstGeom>
          <a:solidFill>
            <a:srgbClr val="E1EA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857"/>
          </a:p>
        </p:txBody>
      </p:sp>
      <p:sp>
        <p:nvSpPr>
          <p:cNvPr id="8" name="Titel 7">
            <a:extLst>
              <a:ext uri="{FF2B5EF4-FFF2-40B4-BE49-F238E27FC236}">
                <a16:creationId xmlns:a16="http://schemas.microsoft.com/office/drawing/2014/main" id="{674256D9-FCC0-4B55-86D2-A64887390EF2}"/>
              </a:ext>
            </a:extLst>
          </p:cNvPr>
          <p:cNvSpPr>
            <a:spLocks noGrp="1"/>
          </p:cNvSpPr>
          <p:nvPr>
            <p:ph type="title" hasCustomPrompt="1"/>
          </p:nvPr>
        </p:nvSpPr>
        <p:spPr>
          <a:xfrm>
            <a:off x="14197441" y="1534000"/>
            <a:ext cx="17520673" cy="3907429"/>
          </a:xfrm>
        </p:spPr>
        <p:txBody>
          <a:bodyPr anchor="b">
            <a:normAutofit/>
          </a:bodyPr>
          <a:lstStyle>
            <a:lvl1pPr>
              <a:defRPr sz="8203" b="1">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ポスタータイトル </a:t>
            </a:r>
            <a:r>
              <a:rPr lang="en-US" altLang="ja-JP" noProof="0" dirty="0"/>
              <a:t>(</a:t>
            </a:r>
            <a:r>
              <a:rPr lang="ja-JP" altLang="en-US" noProof="0" dirty="0"/>
              <a:t>可能な限り短く簡潔にしてください</a:t>
            </a:r>
            <a:r>
              <a:rPr lang="en-US" altLang="ja-JP" noProof="0" dirty="0"/>
              <a:t>, </a:t>
            </a:r>
            <a:r>
              <a:rPr lang="ja-JP" altLang="en-US" noProof="0" dirty="0"/>
              <a:t>フォントサイズ </a:t>
            </a:r>
            <a:r>
              <a:rPr lang="en-US" altLang="ja-JP" noProof="0" dirty="0"/>
              <a:t>90–120 </a:t>
            </a:r>
            <a:r>
              <a:rPr lang="en-US" altLang="ja-JP" noProof="0" dirty="0" err="1"/>
              <a:t>pt</a:t>
            </a:r>
            <a:r>
              <a:rPr lang="en-US" altLang="ja-JP" noProof="0" dirty="0"/>
              <a:t>)</a:t>
            </a:r>
            <a:endParaRPr lang="en-US" noProof="0" dirty="0"/>
          </a:p>
        </p:txBody>
      </p:sp>
      <p:sp>
        <p:nvSpPr>
          <p:cNvPr id="9" name="Inhaltsplatzhalter 11">
            <a:extLst>
              <a:ext uri="{FF2B5EF4-FFF2-40B4-BE49-F238E27FC236}">
                <a16:creationId xmlns:a16="http://schemas.microsoft.com/office/drawing/2014/main" id="{8483A2B3-B7B9-48C0-A5A7-3A80187EAE72}"/>
              </a:ext>
            </a:extLst>
          </p:cNvPr>
          <p:cNvSpPr>
            <a:spLocks noGrp="1"/>
          </p:cNvSpPr>
          <p:nvPr>
            <p:ph sz="quarter" idx="10" hasCustomPrompt="1"/>
          </p:nvPr>
        </p:nvSpPr>
        <p:spPr>
          <a:xfrm>
            <a:off x="14197297" y="9998690"/>
            <a:ext cx="17520817" cy="1984280"/>
          </a:xfrm>
        </p:spPr>
        <p:txBody>
          <a:bodyPr>
            <a:noAutofit/>
          </a:bodyPr>
          <a:lstStyle>
            <a:lvl1pPr marL="0" marR="0" indent="0" algn="l" defTabSz="3291840" rtl="0" eaLnBrk="1" fontAlgn="auto" latinLnBrk="0" hangingPunct="1">
              <a:lnSpc>
                <a:spcPct val="100000"/>
              </a:lnSpc>
              <a:spcBef>
                <a:spcPts val="3600"/>
              </a:spcBef>
              <a:spcAft>
                <a:spcPts val="0"/>
              </a:spcAft>
              <a:buClrTx/>
              <a:buSzTx/>
              <a:buFont typeface="Arial" panose="020B0604020202020204" pitchFamily="34" charset="0"/>
              <a:buNone/>
              <a:tabLst/>
              <a:defRPr sz="4081">
                <a:solidFill>
                  <a:schemeClr val="bg1">
                    <a:lumMod val="50000"/>
                  </a:schemeClr>
                </a:solidFill>
                <a:latin typeface="MS PGothic" panose="020B0600070205080204" pitchFamily="34" charset="-128"/>
                <a:ea typeface="MS PGothic" panose="020B0600070205080204" pitchFamily="34" charset="-128"/>
                <a:cs typeface="Calibri" panose="020F0502020204030204" pitchFamily="34" charset="0"/>
              </a:defRPr>
            </a:lvl1pPr>
          </a:lstStyle>
          <a:p>
            <a:pPr marL="0" marR="0" lvl="0" indent="0" algn="l" defTabSz="3291840" rtl="0" eaLnBrk="1" fontAlgn="auto" latinLnBrk="0" hangingPunct="1">
              <a:lnSpc>
                <a:spcPct val="100000"/>
              </a:lnSpc>
              <a:spcBef>
                <a:spcPts val="3600"/>
              </a:spcBef>
              <a:spcAft>
                <a:spcPts val="0"/>
              </a:spcAft>
              <a:buClrTx/>
              <a:buSzTx/>
              <a:buFont typeface="Arial" panose="020B0604020202020204" pitchFamily="34" charset="0"/>
              <a:buNone/>
              <a:tabLst/>
              <a:defRPr/>
            </a:pPr>
            <a:r>
              <a:rPr lang="ja-JP" altLang="en-US" noProof="0" dirty="0"/>
              <a:t>所属情報 </a:t>
            </a:r>
            <a:r>
              <a:rPr lang="en-US" altLang="ja-JP" noProof="0" dirty="0"/>
              <a:t>(</a:t>
            </a:r>
            <a:r>
              <a:rPr lang="ja-JP" altLang="en-US" noProof="0" dirty="0"/>
              <a:t>フォントサイズ </a:t>
            </a:r>
            <a:r>
              <a:rPr lang="en-US" altLang="ja-JP" noProof="0" dirty="0"/>
              <a:t>30-40 </a:t>
            </a:r>
            <a:r>
              <a:rPr lang="en-US" altLang="ja-JP" noProof="0" dirty="0" err="1"/>
              <a:t>pt</a:t>
            </a:r>
            <a:r>
              <a:rPr lang="en-US" altLang="ja-JP" noProof="0" dirty="0"/>
              <a:t>)</a:t>
            </a:r>
          </a:p>
          <a:p>
            <a:pPr lvl="0"/>
            <a:endParaRPr lang="en-US" noProof="0" dirty="0"/>
          </a:p>
        </p:txBody>
      </p:sp>
      <p:sp>
        <p:nvSpPr>
          <p:cNvPr id="10" name="Bildplatzhalter 13">
            <a:extLst>
              <a:ext uri="{FF2B5EF4-FFF2-40B4-BE49-F238E27FC236}">
                <a16:creationId xmlns:a16="http://schemas.microsoft.com/office/drawing/2014/main" id="{02D8F859-32C3-4905-B166-FF22C3631CDD}"/>
              </a:ext>
            </a:extLst>
          </p:cNvPr>
          <p:cNvSpPr>
            <a:spLocks noGrp="1"/>
          </p:cNvSpPr>
          <p:nvPr>
            <p:ph type="pic" sz="quarter" idx="11" hasCustomPrompt="1"/>
          </p:nvPr>
        </p:nvSpPr>
        <p:spPr>
          <a:xfrm>
            <a:off x="0" y="-1"/>
            <a:ext cx="13414251" cy="12175479"/>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シミュレーション結果</a:t>
            </a:r>
            <a:br>
              <a:rPr lang="en-US" altLang="ja-JP" noProof="0" dirty="0"/>
            </a:br>
            <a:r>
              <a:rPr lang="en-US" altLang="ja-JP" noProof="0" dirty="0"/>
              <a:t>(COMSOL </a:t>
            </a:r>
            <a:r>
              <a:rPr lang="ja-JP" altLang="en-US" noProof="0" dirty="0"/>
              <a:t>の機能</a:t>
            </a:r>
            <a:br>
              <a:rPr lang="en-US" altLang="ja-JP" noProof="0" dirty="0"/>
            </a:br>
            <a:r>
              <a:rPr lang="ja-JP" altLang="en-US" noProof="0" dirty="0"/>
              <a:t>画像スナップショットを使用して</a:t>
            </a:r>
            <a:br>
              <a:rPr lang="en-US" altLang="ja-JP" noProof="0" dirty="0"/>
            </a:br>
            <a:r>
              <a:rPr lang="ja-JP" altLang="en-US" noProof="0" dirty="0"/>
              <a:t>画像を書き出すこと</a:t>
            </a:r>
            <a:r>
              <a:rPr lang="en-US" altLang="ja-JP" noProof="0" dirty="0"/>
              <a:t>)</a:t>
            </a:r>
            <a:br>
              <a:rPr lang="en-US" altLang="ja-JP" noProof="0" dirty="0"/>
            </a:br>
            <a:br>
              <a:rPr lang="en-US" altLang="ja-JP" noProof="0" dirty="0"/>
            </a:br>
            <a:r>
              <a:rPr lang="ja-JP" altLang="en-US" noProof="0" dirty="0"/>
              <a:t>形式： </a:t>
            </a:r>
            <a:r>
              <a:rPr lang="en-US" altLang="ja-JP" noProof="0" dirty="0"/>
              <a:t>PNG</a:t>
            </a:r>
            <a:br>
              <a:rPr lang="en-US" altLang="ja-JP" noProof="0" dirty="0"/>
            </a:br>
            <a:r>
              <a:rPr lang="ja-JP" altLang="en-US" noProof="0" dirty="0"/>
              <a:t>背景： 透明</a:t>
            </a:r>
            <a:endParaRPr lang="en-US" noProof="0" dirty="0"/>
          </a:p>
        </p:txBody>
      </p:sp>
      <p:sp>
        <p:nvSpPr>
          <p:cNvPr id="12" name="Rechteck 11">
            <a:extLst>
              <a:ext uri="{FF2B5EF4-FFF2-40B4-BE49-F238E27FC236}">
                <a16:creationId xmlns:a16="http://schemas.microsoft.com/office/drawing/2014/main" id="{C3ED77E3-7509-4003-A80E-3F7C7DF2DD73}"/>
              </a:ext>
            </a:extLst>
          </p:cNvPr>
          <p:cNvSpPr/>
          <p:nvPr userDrawn="1"/>
        </p:nvSpPr>
        <p:spPr>
          <a:xfrm>
            <a:off x="8360840" y="42714590"/>
            <a:ext cx="14564565" cy="723403"/>
          </a:xfrm>
          <a:prstGeom prst="rect">
            <a:avLst/>
          </a:prstGeom>
        </p:spPr>
        <p:txBody>
          <a:bodyPr wrap="none">
            <a:spAutoFit/>
          </a:bodyPr>
          <a:lstStyle/>
          <a:p>
            <a:r>
              <a:rPr lang="en-US" sz="4101" noProof="0" dirty="0">
                <a:solidFill>
                  <a:schemeClr val="tx1">
                    <a:lumMod val="50000"/>
                    <a:lumOff val="50000"/>
                  </a:schemeClr>
                </a:solidFill>
                <a:latin typeface="Calibri" panose="020F0502020204030204" pitchFamily="34" charset="0"/>
                <a:cs typeface="Calibri" panose="020F0502020204030204" pitchFamily="34" charset="0"/>
              </a:rPr>
              <a:t>The Proceedings of the COMSOL Conference 2026 Tokyo </a:t>
            </a:r>
            <a:r>
              <a:rPr lang="ja-JP" altLang="en-US" sz="4101" noProof="0" dirty="0">
                <a:solidFill>
                  <a:schemeClr val="tx1">
                    <a:lumMod val="50000"/>
                    <a:lumOff val="50000"/>
                  </a:schemeClr>
                </a:solidFill>
                <a:latin typeface="Calibri" panose="020F0502020204030204" pitchFamily="34" charset="0"/>
                <a:cs typeface="Calibri" panose="020F0502020204030204" pitchFamily="34" charset="0"/>
              </a:rPr>
              <a:t>より抜粋</a:t>
            </a:r>
            <a:endParaRPr lang="en-US" sz="4101" noProof="0" dirty="0">
              <a:solidFill>
                <a:schemeClr val="tx1">
                  <a:lumMod val="50000"/>
                  <a:lumOff val="50000"/>
                </a:schemeClr>
              </a:solidFill>
              <a:latin typeface="Calibri" panose="020F0502020204030204" pitchFamily="34" charset="0"/>
              <a:cs typeface="Calibri" panose="020F0502020204030204" pitchFamily="34" charset="0"/>
            </a:endParaRPr>
          </a:p>
        </p:txBody>
      </p:sp>
      <p:sp>
        <p:nvSpPr>
          <p:cNvPr id="40" name="Textplatzhalter 34">
            <a:extLst>
              <a:ext uri="{FF2B5EF4-FFF2-40B4-BE49-F238E27FC236}">
                <a16:creationId xmlns:a16="http://schemas.microsoft.com/office/drawing/2014/main" id="{531D1A86-CE8F-414A-97E9-85E1D3C6E6B9}"/>
              </a:ext>
            </a:extLst>
          </p:cNvPr>
          <p:cNvSpPr>
            <a:spLocks noGrp="1"/>
          </p:cNvSpPr>
          <p:nvPr>
            <p:ph type="body" sz="quarter" idx="23" hasCustomPrompt="1"/>
          </p:nvPr>
        </p:nvSpPr>
        <p:spPr>
          <a:xfrm>
            <a:off x="15655929" y="21687824"/>
            <a:ext cx="16062185" cy="6856707"/>
          </a:xfrm>
        </p:spPr>
        <p:txBody>
          <a:bodyPr>
            <a:noAutofit/>
          </a:bodyPr>
          <a:lstStyle>
            <a:lvl1pPr marL="0" indent="0">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検証内容や解析方法について記載してください</a:t>
            </a:r>
            <a:r>
              <a:rPr lang="en-US" altLang="ja-JP" noProof="0" dirty="0"/>
              <a:t>.</a:t>
            </a:r>
          </a:p>
        </p:txBody>
      </p:sp>
      <p:sp>
        <p:nvSpPr>
          <p:cNvPr id="43" name="Textplatzhalter 34">
            <a:extLst>
              <a:ext uri="{FF2B5EF4-FFF2-40B4-BE49-F238E27FC236}">
                <a16:creationId xmlns:a16="http://schemas.microsoft.com/office/drawing/2014/main" id="{2648CB1B-F9E8-4C08-931E-77382FA4639B}"/>
              </a:ext>
            </a:extLst>
          </p:cNvPr>
          <p:cNvSpPr>
            <a:spLocks noGrp="1"/>
          </p:cNvSpPr>
          <p:nvPr>
            <p:ph type="body" sz="quarter" idx="24" hasCustomPrompt="1"/>
          </p:nvPr>
        </p:nvSpPr>
        <p:spPr>
          <a:xfrm>
            <a:off x="1196912" y="39623894"/>
            <a:ext cx="15220541" cy="2315228"/>
          </a:xfrm>
        </p:spPr>
        <p:txBody>
          <a:bodyPr>
            <a:noAutofit/>
          </a:bodyPr>
          <a:lstStyle>
            <a:lvl1pPr marL="0" indent="0">
              <a:buNone/>
              <a:defRPr sz="3281">
                <a:solidFill>
                  <a:schemeClr val="bg1">
                    <a:lumMod val="65000"/>
                  </a:schemeClr>
                </a:solidFill>
                <a:latin typeface="MS PGothic" panose="020B0600070205080204" pitchFamily="34" charset="-128"/>
                <a:ea typeface="MS PGothic" panose="020B0600070205080204" pitchFamily="34" charset="-128"/>
                <a:cs typeface="Calibri" panose="020F0502020204030204" pitchFamily="34" charset="0"/>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参考文献を追加してください</a:t>
            </a:r>
            <a:r>
              <a:rPr lang="en-US" altLang="ja-JP" noProof="0" dirty="0"/>
              <a:t>.</a:t>
            </a:r>
            <a:endParaRPr lang="en-US" noProof="0" dirty="0"/>
          </a:p>
        </p:txBody>
      </p:sp>
      <p:sp>
        <p:nvSpPr>
          <p:cNvPr id="2" name="TextBox 1">
            <a:extLst>
              <a:ext uri="{FF2B5EF4-FFF2-40B4-BE49-F238E27FC236}">
                <a16:creationId xmlns:a16="http://schemas.microsoft.com/office/drawing/2014/main" id="{BB3FE651-3561-EEA9-C18E-2B30D856D7BF}"/>
              </a:ext>
            </a:extLst>
          </p:cNvPr>
          <p:cNvSpPr txBox="1"/>
          <p:nvPr userDrawn="1"/>
        </p:nvSpPr>
        <p:spPr>
          <a:xfrm>
            <a:off x="1196912" y="38648293"/>
            <a:ext cx="15919818" cy="923330"/>
          </a:xfrm>
          <a:prstGeom prst="rect">
            <a:avLst/>
          </a:prstGeom>
          <a:noFill/>
        </p:spPr>
        <p:txBody>
          <a:bodyPr wrap="square" rtlCol="0" anchor="ctr">
            <a:spAutoFit/>
          </a:bodyPr>
          <a:lstStyle/>
          <a:p>
            <a:pPr lvl="0"/>
            <a:r>
              <a:rPr lang="ja-JP" altLang="en-US" sz="5400" noProof="0" dirty="0">
                <a:latin typeface="MS PGothic" panose="020B0600070205080204" pitchFamily="34" charset="-128"/>
                <a:ea typeface="MS PGothic" panose="020B0600070205080204" pitchFamily="34" charset="-128"/>
              </a:rPr>
              <a:t>参考文献</a:t>
            </a:r>
          </a:p>
        </p:txBody>
      </p:sp>
      <p:sp>
        <p:nvSpPr>
          <p:cNvPr id="19" name="Inhaltsplatzhalter 11">
            <a:extLst>
              <a:ext uri="{FF2B5EF4-FFF2-40B4-BE49-F238E27FC236}">
                <a16:creationId xmlns:a16="http://schemas.microsoft.com/office/drawing/2014/main" id="{0FEE9028-BCA7-7F80-4BFC-2011458FF56E}"/>
              </a:ext>
            </a:extLst>
          </p:cNvPr>
          <p:cNvSpPr>
            <a:spLocks noGrp="1"/>
          </p:cNvSpPr>
          <p:nvPr>
            <p:ph sz="quarter" idx="26" hasCustomPrompt="1"/>
          </p:nvPr>
        </p:nvSpPr>
        <p:spPr>
          <a:xfrm>
            <a:off x="14197413" y="5683427"/>
            <a:ext cx="17520817" cy="4180360"/>
          </a:xfrm>
        </p:spPr>
        <p:txBody>
          <a:bodyPr>
            <a:noAutofit/>
          </a:bodyPr>
          <a:lstStyle>
            <a:lvl1pPr marL="0" indent="0">
              <a:lnSpc>
                <a:spcPct val="100000"/>
              </a:lnSpc>
              <a:buNone/>
              <a:defRPr sz="6121">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簡単な説明文</a:t>
            </a:r>
            <a:r>
              <a:rPr lang="ja-JP" altLang="en-US" dirty="0"/>
              <a:t> </a:t>
            </a:r>
            <a:r>
              <a:rPr lang="ja-JP" altLang="en-US" noProof="0" dirty="0"/>
              <a:t>（</a:t>
            </a:r>
            <a:r>
              <a:rPr lang="en-US" altLang="ja-JP" noProof="0" dirty="0"/>
              <a:t>1-2</a:t>
            </a:r>
            <a:r>
              <a:rPr lang="ja-JP" altLang="en-US" noProof="0" dirty="0"/>
              <a:t>文</a:t>
            </a:r>
            <a:r>
              <a:rPr lang="en-US" altLang="ja-JP" noProof="0" dirty="0"/>
              <a:t>, </a:t>
            </a:r>
            <a:r>
              <a:rPr lang="ja-JP" altLang="en-US" noProof="0" dirty="0"/>
              <a:t>フォントサイズ </a:t>
            </a:r>
            <a:r>
              <a:rPr lang="en-US" altLang="ja-JP" noProof="0" dirty="0"/>
              <a:t>50–60 </a:t>
            </a:r>
            <a:r>
              <a:rPr lang="en-US" altLang="ja-JP" noProof="0" dirty="0" err="1"/>
              <a:t>pt</a:t>
            </a:r>
            <a:r>
              <a:rPr lang="en-US" altLang="ja-JP" noProof="0" dirty="0"/>
              <a:t>)</a:t>
            </a:r>
            <a:endParaRPr lang="ja-JP" altLang="en-US" noProof="0" dirty="0"/>
          </a:p>
        </p:txBody>
      </p:sp>
      <p:sp>
        <p:nvSpPr>
          <p:cNvPr id="20" name="Rectangle 19">
            <a:extLst>
              <a:ext uri="{FF2B5EF4-FFF2-40B4-BE49-F238E27FC236}">
                <a16:creationId xmlns:a16="http://schemas.microsoft.com/office/drawing/2014/main" id="{E8743DB6-C16F-C753-AC51-125C969FB452}"/>
              </a:ext>
            </a:extLst>
          </p:cNvPr>
          <p:cNvSpPr/>
          <p:nvPr userDrawn="1"/>
        </p:nvSpPr>
        <p:spPr>
          <a:xfrm>
            <a:off x="1196912" y="13272655"/>
            <a:ext cx="30521202" cy="677175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57" dirty="0"/>
          </a:p>
        </p:txBody>
      </p:sp>
      <p:cxnSp>
        <p:nvCxnSpPr>
          <p:cNvPr id="21" name="Straight Connector 20">
            <a:extLst>
              <a:ext uri="{FF2B5EF4-FFF2-40B4-BE49-F238E27FC236}">
                <a16:creationId xmlns:a16="http://schemas.microsoft.com/office/drawing/2014/main" id="{2B67C022-7BFE-F380-A829-75B3520A5EBC}"/>
              </a:ext>
            </a:extLst>
          </p:cNvPr>
          <p:cNvCxnSpPr>
            <a:cxnSpLocks/>
          </p:cNvCxnSpPr>
          <p:nvPr userDrawn="1"/>
        </p:nvCxnSpPr>
        <p:spPr>
          <a:xfrm>
            <a:off x="1196912" y="28951151"/>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2D6FE83-2FB2-B157-1E50-589737C01B62}"/>
              </a:ext>
            </a:extLst>
          </p:cNvPr>
          <p:cNvCxnSpPr>
            <a:cxnSpLocks/>
          </p:cNvCxnSpPr>
          <p:nvPr userDrawn="1"/>
        </p:nvCxnSpPr>
        <p:spPr>
          <a:xfrm>
            <a:off x="1196912" y="38379963"/>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5" name="Textplatzhalter 34">
            <a:extLst>
              <a:ext uri="{FF2B5EF4-FFF2-40B4-BE49-F238E27FC236}">
                <a16:creationId xmlns:a16="http://schemas.microsoft.com/office/drawing/2014/main" id="{6520E0EB-8EE0-4603-8D77-865D04DE6DA3}"/>
              </a:ext>
            </a:extLst>
          </p:cNvPr>
          <p:cNvSpPr>
            <a:spLocks noGrp="1"/>
          </p:cNvSpPr>
          <p:nvPr>
            <p:ph type="body" sz="quarter" idx="18" hasCustomPrompt="1"/>
          </p:nvPr>
        </p:nvSpPr>
        <p:spPr>
          <a:xfrm>
            <a:off x="1649531" y="14842766"/>
            <a:ext cx="29615963" cy="4714120"/>
          </a:xfrm>
        </p:spPr>
        <p:txBody>
          <a:bodyPr numCol="2" spcCol="914400">
            <a:noAutofit/>
          </a:bodyPr>
          <a:lstStyle>
            <a:lvl1pPr marL="0" indent="0" algn="l">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論文の概要</a:t>
            </a:r>
            <a:r>
              <a:rPr lang="en-US" altLang="ja-JP" noProof="0" dirty="0"/>
              <a:t>, </a:t>
            </a:r>
            <a:r>
              <a:rPr lang="ja-JP" altLang="en-US" noProof="0" dirty="0"/>
              <a:t>背景</a:t>
            </a:r>
            <a:r>
              <a:rPr lang="en-US" altLang="ja-JP" noProof="0" dirty="0"/>
              <a:t>, </a:t>
            </a:r>
            <a:r>
              <a:rPr lang="ja-JP" altLang="en-US" noProof="0" dirty="0"/>
              <a:t>目的などを記載してください</a:t>
            </a:r>
            <a:r>
              <a:rPr lang="en-US" altLang="ja-JP" noProof="0" dirty="0"/>
              <a:t>.</a:t>
            </a:r>
            <a:br>
              <a:rPr lang="en-US" altLang="ja-JP" noProof="0" dirty="0"/>
            </a:br>
            <a:r>
              <a:rPr lang="ja-JP" altLang="en-US" noProof="0" dirty="0"/>
              <a:t>画像は含めないでください</a:t>
            </a:r>
            <a:r>
              <a:rPr lang="en-US" altLang="ja-JP" noProof="0" dirty="0"/>
              <a:t>.</a:t>
            </a:r>
            <a:br>
              <a:rPr lang="en-US" altLang="ja-JP" noProof="0" dirty="0"/>
            </a:br>
            <a:r>
              <a:rPr lang="ja-JP" altLang="en-US" noProof="0" dirty="0"/>
              <a:t>可読性のために</a:t>
            </a:r>
            <a:r>
              <a:rPr lang="en-US" altLang="ja-JP" noProof="0" dirty="0"/>
              <a:t>, </a:t>
            </a:r>
            <a:r>
              <a:rPr lang="ja-JP" altLang="en-US" noProof="0" dirty="0"/>
              <a:t>テキストは設定されている通り</a:t>
            </a:r>
            <a:r>
              <a:rPr lang="en-US" altLang="ja-JP" noProof="0" dirty="0"/>
              <a:t>2</a:t>
            </a:r>
            <a:r>
              <a:rPr lang="ja-JP" altLang="en-US" noProof="0" dirty="0"/>
              <a:t>段組みにしてください</a:t>
            </a:r>
            <a:r>
              <a:rPr lang="en-US" altLang="ja-JP" noProof="0" dirty="0"/>
              <a:t>.</a:t>
            </a:r>
            <a:endParaRPr lang="ja-JP" altLang="en-US" noProof="0" dirty="0"/>
          </a:p>
          <a:p>
            <a:pPr lvl="0"/>
            <a:endParaRPr lang="en-US" noProof="0" dirty="0"/>
          </a:p>
        </p:txBody>
      </p:sp>
      <p:sp>
        <p:nvSpPr>
          <p:cNvPr id="30" name="Textplatzhalter 34">
            <a:extLst>
              <a:ext uri="{FF2B5EF4-FFF2-40B4-BE49-F238E27FC236}">
                <a16:creationId xmlns:a16="http://schemas.microsoft.com/office/drawing/2014/main" id="{719D5C0D-4440-BCE2-F347-0623BCCD6FEB}"/>
              </a:ext>
            </a:extLst>
          </p:cNvPr>
          <p:cNvSpPr>
            <a:spLocks noGrp="1"/>
          </p:cNvSpPr>
          <p:nvPr>
            <p:ph type="body" sz="quarter" idx="27" hasCustomPrompt="1"/>
          </p:nvPr>
        </p:nvSpPr>
        <p:spPr>
          <a:xfrm>
            <a:off x="1649531" y="13540266"/>
            <a:ext cx="29615963" cy="1302499"/>
          </a:xfrm>
        </p:spPr>
        <p:txBody>
          <a:bodyPr anchor="ctr">
            <a:noAutofit/>
          </a:bodyPr>
          <a:lstStyle>
            <a:lvl1pPr marL="0" indent="0">
              <a:buNone/>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見出し </a:t>
            </a:r>
            <a:r>
              <a:rPr lang="en-US" noProof="0" dirty="0"/>
              <a:t>(</a:t>
            </a:r>
            <a:r>
              <a:rPr lang="ja-JP" altLang="en-US" noProof="0" dirty="0"/>
              <a:t>いずれかを記入</a:t>
            </a:r>
            <a:r>
              <a:rPr lang="en-US" noProof="0" dirty="0"/>
              <a:t>: </a:t>
            </a:r>
            <a:r>
              <a:rPr lang="ja-JP" altLang="en-US" noProof="0" dirty="0"/>
              <a:t>概要</a:t>
            </a:r>
            <a:r>
              <a:rPr lang="en-US" noProof="0" dirty="0"/>
              <a:t>, </a:t>
            </a:r>
            <a:r>
              <a:rPr lang="ja-JP" altLang="en-US" noProof="0" dirty="0"/>
              <a:t>背景</a:t>
            </a:r>
            <a:r>
              <a:rPr lang="en-US" altLang="ja-JP" noProof="0" dirty="0"/>
              <a:t>, </a:t>
            </a:r>
            <a:r>
              <a:rPr lang="ja-JP" altLang="en-US" noProof="0" dirty="0"/>
              <a:t>または目的</a:t>
            </a:r>
            <a:r>
              <a:rPr lang="en-US" noProof="0" dirty="0"/>
              <a:t>)</a:t>
            </a:r>
          </a:p>
        </p:txBody>
      </p:sp>
      <p:sp>
        <p:nvSpPr>
          <p:cNvPr id="31" name="Textplatzhalter 34">
            <a:extLst>
              <a:ext uri="{FF2B5EF4-FFF2-40B4-BE49-F238E27FC236}">
                <a16:creationId xmlns:a16="http://schemas.microsoft.com/office/drawing/2014/main" id="{467A5D6D-A306-3E8B-87A4-801F93BA8A92}"/>
              </a:ext>
            </a:extLst>
          </p:cNvPr>
          <p:cNvSpPr>
            <a:spLocks noGrp="1"/>
          </p:cNvSpPr>
          <p:nvPr>
            <p:ph type="body" sz="quarter" idx="28" hasCustomPrompt="1"/>
          </p:nvPr>
        </p:nvSpPr>
        <p:spPr>
          <a:xfrm>
            <a:off x="15655929" y="20398107"/>
            <a:ext cx="16062185" cy="1303795"/>
          </a:xfrm>
        </p:spPr>
        <p:txBody>
          <a:bodyPr anchor="ctr">
            <a:noAutofit/>
          </a:bodyPr>
          <a:lstStyle>
            <a:lvl1pPr marL="0" marR="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marL="0" marR="0" lvl="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a:pPr>
            <a:r>
              <a:rPr lang="ja-JP" altLang="en-US" noProof="0" dirty="0"/>
              <a:t>見出し </a:t>
            </a:r>
            <a:r>
              <a:rPr lang="en-US" noProof="0" dirty="0"/>
              <a:t>(</a:t>
            </a:r>
            <a:r>
              <a:rPr lang="ja-JP" altLang="en-US" noProof="0" dirty="0"/>
              <a:t>計算手法</a:t>
            </a:r>
            <a:r>
              <a:rPr lang="en-US" altLang="ja-JP" noProof="0" dirty="0"/>
              <a:t>, </a:t>
            </a:r>
            <a:r>
              <a:rPr lang="ja-JP" altLang="en-US" dirty="0"/>
              <a:t>解析</a:t>
            </a:r>
            <a:r>
              <a:rPr lang="ja-JP" altLang="en-US" dirty="0">
                <a:latin typeface="MS PGothic" panose="020B0600070205080204" pitchFamily="34" charset="-128"/>
                <a:ea typeface="MS PGothic" panose="020B0600070205080204" pitchFamily="34" charset="-128"/>
              </a:rPr>
              <a:t>内容など</a:t>
            </a:r>
            <a:r>
              <a:rPr lang="en-US" noProof="0" dirty="0"/>
              <a:t>)</a:t>
            </a:r>
          </a:p>
        </p:txBody>
      </p:sp>
      <p:sp>
        <p:nvSpPr>
          <p:cNvPr id="32" name="Bildplatzhalter 13">
            <a:extLst>
              <a:ext uri="{FF2B5EF4-FFF2-40B4-BE49-F238E27FC236}">
                <a16:creationId xmlns:a16="http://schemas.microsoft.com/office/drawing/2014/main" id="{FB8DB097-72C5-C303-68ED-5E8941892225}"/>
              </a:ext>
            </a:extLst>
          </p:cNvPr>
          <p:cNvSpPr>
            <a:spLocks noGrp="1"/>
          </p:cNvSpPr>
          <p:nvPr>
            <p:ph type="pic" sz="quarter" idx="29" hasCustomPrompt="1"/>
          </p:nvPr>
        </p:nvSpPr>
        <p:spPr>
          <a:xfrm>
            <a:off x="1196912" y="20360447"/>
            <a:ext cx="13710909" cy="6256212"/>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関連する画像や図表を</a:t>
            </a:r>
            <a:br>
              <a:rPr lang="en-US" altLang="ja-JP" noProof="0" dirty="0"/>
            </a:br>
            <a:r>
              <a:rPr lang="ja-JP" altLang="en-US" noProof="0" dirty="0"/>
              <a:t>挿入してください</a:t>
            </a:r>
            <a:r>
              <a:rPr lang="en-US" altLang="ja-JP" noProof="0" dirty="0"/>
              <a:t>.</a:t>
            </a:r>
          </a:p>
        </p:txBody>
      </p:sp>
      <p:sp>
        <p:nvSpPr>
          <p:cNvPr id="33" name="Textplatzhalter 34">
            <a:extLst>
              <a:ext uri="{FF2B5EF4-FFF2-40B4-BE49-F238E27FC236}">
                <a16:creationId xmlns:a16="http://schemas.microsoft.com/office/drawing/2014/main" id="{AF3269C0-87D9-D492-3F42-2355418BC0E1}"/>
              </a:ext>
            </a:extLst>
          </p:cNvPr>
          <p:cNvSpPr>
            <a:spLocks noGrp="1"/>
          </p:cNvSpPr>
          <p:nvPr>
            <p:ph type="body" sz="quarter" idx="30" hasCustomPrompt="1"/>
          </p:nvPr>
        </p:nvSpPr>
        <p:spPr>
          <a:xfrm>
            <a:off x="1196912" y="27109281"/>
            <a:ext cx="13776431" cy="1468347"/>
          </a:xfrm>
        </p:spPr>
        <p:txBody>
          <a:bodyPr>
            <a:noAutofit/>
          </a:bodyPr>
          <a:lstStyle>
            <a:lvl1pPr marL="0" marR="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sz="408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marL="0" marR="0" lvl="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a:pPr>
            <a:r>
              <a:rPr lang="ja-JP" altLang="en-US" noProof="0" dirty="0"/>
              <a:t>キャプションフォントサイズ </a:t>
            </a:r>
            <a:r>
              <a:rPr lang="en-US" altLang="ja-JP" noProof="0" dirty="0"/>
              <a:t>18–40 pt.</a:t>
            </a:r>
            <a:br>
              <a:rPr lang="en-US" altLang="ja-JP" noProof="0" dirty="0"/>
            </a:br>
            <a:r>
              <a:rPr lang="ja-JP" altLang="en-US" noProof="0" dirty="0"/>
              <a:t>キャプション形式  “図 </a:t>
            </a:r>
            <a:r>
              <a:rPr lang="en-US" altLang="ja-JP" noProof="0" dirty="0"/>
              <a:t>1. Text…”</a:t>
            </a:r>
            <a:r>
              <a:rPr lang="en-US" noProof="0" dirty="0"/>
              <a:t> </a:t>
            </a:r>
          </a:p>
        </p:txBody>
      </p:sp>
      <p:sp>
        <p:nvSpPr>
          <p:cNvPr id="34" name="Bildplatzhalter 13">
            <a:extLst>
              <a:ext uri="{FF2B5EF4-FFF2-40B4-BE49-F238E27FC236}">
                <a16:creationId xmlns:a16="http://schemas.microsoft.com/office/drawing/2014/main" id="{C3DBDDF5-9C33-4416-35BE-74EB04D60E35}"/>
              </a:ext>
            </a:extLst>
          </p:cNvPr>
          <p:cNvSpPr>
            <a:spLocks noGrp="1"/>
          </p:cNvSpPr>
          <p:nvPr>
            <p:ph type="pic" sz="quarter" idx="31" hasCustomPrompt="1"/>
          </p:nvPr>
        </p:nvSpPr>
        <p:spPr>
          <a:xfrm>
            <a:off x="17116730" y="38786587"/>
            <a:ext cx="14653608" cy="3152536"/>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所属機関のロゴを挿入してください．</a:t>
            </a:r>
            <a:endParaRPr lang="en-US" noProof="0" dirty="0"/>
          </a:p>
        </p:txBody>
      </p:sp>
      <p:sp>
        <p:nvSpPr>
          <p:cNvPr id="37" name="Textplatzhalter 34">
            <a:extLst>
              <a:ext uri="{FF2B5EF4-FFF2-40B4-BE49-F238E27FC236}">
                <a16:creationId xmlns:a16="http://schemas.microsoft.com/office/drawing/2014/main" id="{14503A9F-A924-7C86-6B84-C9E02AA0D25E}"/>
              </a:ext>
            </a:extLst>
          </p:cNvPr>
          <p:cNvSpPr>
            <a:spLocks noGrp="1"/>
          </p:cNvSpPr>
          <p:nvPr>
            <p:ph type="body" sz="quarter" idx="32" hasCustomPrompt="1"/>
          </p:nvPr>
        </p:nvSpPr>
        <p:spPr>
          <a:xfrm>
            <a:off x="1196912" y="30943096"/>
            <a:ext cx="15434125" cy="7101577"/>
          </a:xfrm>
        </p:spPr>
        <p:txBody>
          <a:bodyPr>
            <a:noAutofit/>
          </a:bodyPr>
          <a:lstStyle>
            <a:lvl1pPr marL="0" indent="0">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結果について記載してください</a:t>
            </a:r>
            <a:r>
              <a:rPr lang="en-US" altLang="ja-JP" noProof="0" dirty="0"/>
              <a:t>.</a:t>
            </a:r>
            <a:endParaRPr lang="en-US" noProof="0" dirty="0"/>
          </a:p>
        </p:txBody>
      </p:sp>
      <p:sp>
        <p:nvSpPr>
          <p:cNvPr id="38" name="Textplatzhalter 34">
            <a:extLst>
              <a:ext uri="{FF2B5EF4-FFF2-40B4-BE49-F238E27FC236}">
                <a16:creationId xmlns:a16="http://schemas.microsoft.com/office/drawing/2014/main" id="{84DA4397-F359-B76D-ACD2-183A6A8BAB74}"/>
              </a:ext>
            </a:extLst>
          </p:cNvPr>
          <p:cNvSpPr>
            <a:spLocks noGrp="1"/>
          </p:cNvSpPr>
          <p:nvPr>
            <p:ph type="body" sz="quarter" idx="33" hasCustomPrompt="1"/>
          </p:nvPr>
        </p:nvSpPr>
        <p:spPr>
          <a:xfrm>
            <a:off x="1196913" y="29529122"/>
            <a:ext cx="15362501" cy="1303795"/>
          </a:xfrm>
        </p:spPr>
        <p:txBody>
          <a:bodyPr anchor="ctr">
            <a:noAutofit/>
          </a:bodyPr>
          <a:lstStyle>
            <a:lvl1pPr marL="0" indent="0">
              <a:buNone/>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見出し </a:t>
            </a:r>
            <a:r>
              <a:rPr lang="en-US" noProof="0" dirty="0"/>
              <a:t>(</a:t>
            </a:r>
            <a:r>
              <a:rPr lang="ja-JP" altLang="en-US" noProof="0" dirty="0"/>
              <a:t>結果</a:t>
            </a:r>
            <a:r>
              <a:rPr lang="en-US" noProof="0" dirty="0"/>
              <a:t>)</a:t>
            </a:r>
          </a:p>
        </p:txBody>
      </p:sp>
      <p:sp>
        <p:nvSpPr>
          <p:cNvPr id="41" name="Bildplatzhalter 13">
            <a:extLst>
              <a:ext uri="{FF2B5EF4-FFF2-40B4-BE49-F238E27FC236}">
                <a16:creationId xmlns:a16="http://schemas.microsoft.com/office/drawing/2014/main" id="{47503403-7792-1C5E-9D9C-3675C1494E30}"/>
              </a:ext>
            </a:extLst>
          </p:cNvPr>
          <p:cNvSpPr>
            <a:spLocks noGrp="1"/>
          </p:cNvSpPr>
          <p:nvPr>
            <p:ph type="pic" sz="quarter" idx="34" hasCustomPrompt="1"/>
          </p:nvPr>
        </p:nvSpPr>
        <p:spPr>
          <a:xfrm>
            <a:off x="17526117" y="29532851"/>
            <a:ext cx="14191997" cy="6565522"/>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関連する画像や図表を</a:t>
            </a:r>
            <a:br>
              <a:rPr lang="en-US" altLang="ja-JP" noProof="0" dirty="0"/>
            </a:br>
            <a:r>
              <a:rPr lang="ja-JP" altLang="en-US" noProof="0" dirty="0"/>
              <a:t>挿入してください</a:t>
            </a:r>
            <a:r>
              <a:rPr lang="en-US" altLang="ja-JP" noProof="0" dirty="0"/>
              <a:t>.</a:t>
            </a:r>
          </a:p>
        </p:txBody>
      </p:sp>
      <p:sp>
        <p:nvSpPr>
          <p:cNvPr id="42" name="Textplatzhalter 34">
            <a:extLst>
              <a:ext uri="{FF2B5EF4-FFF2-40B4-BE49-F238E27FC236}">
                <a16:creationId xmlns:a16="http://schemas.microsoft.com/office/drawing/2014/main" id="{572A310B-C822-ED76-B778-B04B2C6EC0A6}"/>
              </a:ext>
            </a:extLst>
          </p:cNvPr>
          <p:cNvSpPr>
            <a:spLocks noGrp="1"/>
          </p:cNvSpPr>
          <p:nvPr>
            <p:ph type="body" sz="quarter" idx="35" hasCustomPrompt="1"/>
          </p:nvPr>
        </p:nvSpPr>
        <p:spPr>
          <a:xfrm>
            <a:off x="17545431" y="36504995"/>
            <a:ext cx="14224907" cy="1468347"/>
          </a:xfrm>
        </p:spPr>
        <p:txBody>
          <a:bodyPr>
            <a:noAutofit/>
          </a:bodyPr>
          <a:lstStyle>
            <a:lvl1pPr marL="0" indent="0">
              <a:buNone/>
              <a:defRPr sz="408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キャプションフォントサイズ  </a:t>
            </a:r>
            <a:r>
              <a:rPr lang="en-US" altLang="ja-JP" noProof="0" dirty="0"/>
              <a:t>18–40 </a:t>
            </a:r>
            <a:r>
              <a:rPr lang="en-US" altLang="ja-JP" noProof="0" dirty="0" err="1"/>
              <a:t>pt</a:t>
            </a:r>
            <a:r>
              <a:rPr lang="en-US" altLang="ja-JP" noProof="0" dirty="0"/>
              <a:t> </a:t>
            </a:r>
            <a:br>
              <a:rPr lang="en-US" altLang="ja-JP" noProof="0" dirty="0"/>
            </a:br>
            <a:r>
              <a:rPr lang="ja-JP" altLang="en-US" noProof="0" dirty="0"/>
              <a:t>キャプション形式</a:t>
            </a:r>
            <a:r>
              <a:rPr lang="en-US" altLang="ja-JP" noProof="0" dirty="0"/>
              <a:t> “</a:t>
            </a:r>
            <a:r>
              <a:rPr lang="ja-JP" altLang="en-US" noProof="0" dirty="0"/>
              <a:t>図 </a:t>
            </a:r>
            <a:r>
              <a:rPr lang="en-US" altLang="ja-JP" noProof="0" dirty="0"/>
              <a:t>1. Text…”</a:t>
            </a:r>
          </a:p>
        </p:txBody>
      </p:sp>
    </p:spTree>
    <p:extLst>
      <p:ext uri="{BB962C8B-B14F-4D97-AF65-F5344CB8AC3E}">
        <p14:creationId xmlns:p14="http://schemas.microsoft.com/office/powerpoint/2010/main" val="35333400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63140" y="2336810"/>
            <a:ext cx="28392120" cy="848360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63140" y="11684000"/>
            <a:ext cx="28392120" cy="278485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263140" y="40680650"/>
            <a:ext cx="7406640" cy="2336800"/>
          </a:xfrm>
          <a:prstGeom prst="rect">
            <a:avLst/>
          </a:prstGeom>
        </p:spPr>
        <p:txBody>
          <a:bodyPr vert="horz" lIns="91440" tIns="45720" rIns="91440" bIns="45720" rtlCol="0" anchor="ctr"/>
          <a:lstStyle>
            <a:lvl1pPr algn="l">
              <a:defRPr sz="4320">
                <a:solidFill>
                  <a:schemeClr val="tx1">
                    <a:tint val="75000"/>
                  </a:schemeClr>
                </a:solidFill>
              </a:defRPr>
            </a:lvl1pPr>
          </a:lstStyle>
          <a:p>
            <a:fld id="{A0C7885C-1B56-43D4-9483-3AAFF5FDFB8F}" type="datetimeFigureOut">
              <a:rPr lang="en-US" smtClean="0"/>
              <a:t>8/31/2026</a:t>
            </a:fld>
            <a:endParaRPr lang="en-US"/>
          </a:p>
        </p:txBody>
      </p:sp>
      <p:sp>
        <p:nvSpPr>
          <p:cNvPr id="5" name="Footer Placeholder 4"/>
          <p:cNvSpPr>
            <a:spLocks noGrp="1"/>
          </p:cNvSpPr>
          <p:nvPr>
            <p:ph type="ftr" sz="quarter" idx="3"/>
          </p:nvPr>
        </p:nvSpPr>
        <p:spPr>
          <a:xfrm>
            <a:off x="10904220" y="40680650"/>
            <a:ext cx="11109960" cy="2336800"/>
          </a:xfrm>
          <a:prstGeom prst="rect">
            <a:avLst/>
          </a:prstGeom>
        </p:spPr>
        <p:txBody>
          <a:bodyPr vert="horz" lIns="91440" tIns="45720" rIns="91440" bIns="45720" rtlCol="0" anchor="ctr"/>
          <a:lstStyle>
            <a:lvl1pPr algn="ctr">
              <a:defRPr sz="43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3248620" y="40680650"/>
            <a:ext cx="7406640" cy="2336800"/>
          </a:xfrm>
          <a:prstGeom prst="rect">
            <a:avLst/>
          </a:prstGeom>
        </p:spPr>
        <p:txBody>
          <a:bodyPr vert="horz" lIns="91440" tIns="45720" rIns="91440" bIns="45720" rtlCol="0" anchor="ctr"/>
          <a:lstStyle>
            <a:lvl1pPr algn="r">
              <a:defRPr sz="4320">
                <a:solidFill>
                  <a:schemeClr val="tx1">
                    <a:tint val="75000"/>
                  </a:schemeClr>
                </a:solidFill>
              </a:defRPr>
            </a:lvl1pPr>
          </a:lstStyle>
          <a:p>
            <a:fld id="{48F63A3B-78C7-47BE-AE5E-E10140E04643}" type="slidenum">
              <a:rPr lang="en-US" smtClean="0"/>
              <a:t>‹#›</a:t>
            </a:fld>
            <a:endParaRPr lang="en-US" dirty="0"/>
          </a:p>
        </p:txBody>
      </p:sp>
    </p:spTree>
    <p:extLst>
      <p:ext uri="{BB962C8B-B14F-4D97-AF65-F5344CB8AC3E}">
        <p14:creationId xmlns:p14="http://schemas.microsoft.com/office/powerpoint/2010/main" val="1442458591"/>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Lst>
  <p:txStyles>
    <p:titleStyle>
      <a:lvl1pPr algn="l" defTabSz="3291840" rtl="0" eaLnBrk="1" latinLnBrk="0" hangingPunct="1">
        <a:lnSpc>
          <a:spcPct val="90000"/>
        </a:lnSpc>
        <a:spcBef>
          <a:spcPct val="0"/>
        </a:spcBef>
        <a:buNone/>
        <a:defRPr sz="15840" kern="1200">
          <a:solidFill>
            <a:schemeClr val="tx1"/>
          </a:solidFill>
          <a:latin typeface="+mj-lt"/>
          <a:ea typeface="+mj-ea"/>
          <a:cs typeface="+mj-cs"/>
        </a:defRPr>
      </a:lvl1pPr>
    </p:titleStyle>
    <p:bodyStyle>
      <a:lvl1pPr marL="822960" indent="-822960" algn="l" defTabSz="3291840" rtl="0" eaLnBrk="1" latinLnBrk="0" hangingPunct="1">
        <a:lnSpc>
          <a:spcPct val="90000"/>
        </a:lnSpc>
        <a:spcBef>
          <a:spcPts val="3600"/>
        </a:spcBef>
        <a:buFont typeface="Arial" panose="020B0604020202020204" pitchFamily="34" charset="0"/>
        <a:buChar char="•"/>
        <a:defRPr sz="10080" kern="1200">
          <a:solidFill>
            <a:schemeClr val="tx1"/>
          </a:solidFill>
          <a:latin typeface="+mn-lt"/>
          <a:ea typeface="+mn-ea"/>
          <a:cs typeface="+mn-cs"/>
        </a:defRPr>
      </a:lvl1pPr>
      <a:lvl2pPr marL="2468880" indent="-822960" algn="l" defTabSz="3291840" rtl="0" eaLnBrk="1" latinLnBrk="0" hangingPunct="1">
        <a:lnSpc>
          <a:spcPct val="90000"/>
        </a:lnSpc>
        <a:spcBef>
          <a:spcPts val="1800"/>
        </a:spcBef>
        <a:buFont typeface="Arial" panose="020B0604020202020204" pitchFamily="34" charset="0"/>
        <a:buChar char="•"/>
        <a:defRPr sz="8640" kern="1200">
          <a:solidFill>
            <a:schemeClr val="tx1"/>
          </a:solidFill>
          <a:latin typeface="+mn-lt"/>
          <a:ea typeface="+mn-ea"/>
          <a:cs typeface="+mn-cs"/>
        </a:defRPr>
      </a:lvl2pPr>
      <a:lvl3pPr marL="4114800" indent="-822960" algn="l" defTabSz="3291840" rtl="0" eaLnBrk="1" latinLnBrk="0" hangingPunct="1">
        <a:lnSpc>
          <a:spcPct val="90000"/>
        </a:lnSpc>
        <a:spcBef>
          <a:spcPts val="1800"/>
        </a:spcBef>
        <a:buFont typeface="Arial" panose="020B0604020202020204" pitchFamily="34" charset="0"/>
        <a:buChar char="•"/>
        <a:defRPr sz="7200" kern="1200">
          <a:solidFill>
            <a:schemeClr val="tx1"/>
          </a:solidFill>
          <a:latin typeface="+mn-lt"/>
          <a:ea typeface="+mn-ea"/>
          <a:cs typeface="+mn-cs"/>
        </a:defRPr>
      </a:lvl3pPr>
      <a:lvl4pPr marL="57607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4pPr>
      <a:lvl5pPr marL="740664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p:bodyStyle>
    <p:otherStyle>
      <a:defPPr>
        <a:defRPr lang="en-US"/>
      </a:defPPr>
      <a:lvl1pPr marL="0" algn="l" defTabSz="3291840" rtl="0" eaLnBrk="1" latinLnBrk="0" hangingPunct="1">
        <a:defRPr sz="6480" kern="1200">
          <a:solidFill>
            <a:schemeClr val="tx1"/>
          </a:solidFill>
          <a:latin typeface="+mn-lt"/>
          <a:ea typeface="+mn-ea"/>
          <a:cs typeface="+mn-cs"/>
        </a:defRPr>
      </a:lvl1pPr>
      <a:lvl2pPr marL="1645920" algn="l" defTabSz="3291840" rtl="0" eaLnBrk="1" latinLnBrk="0" hangingPunct="1">
        <a:defRPr sz="6480" kern="1200">
          <a:solidFill>
            <a:schemeClr val="tx1"/>
          </a:solidFill>
          <a:latin typeface="+mn-lt"/>
          <a:ea typeface="+mn-ea"/>
          <a:cs typeface="+mn-cs"/>
        </a:defRPr>
      </a:lvl2pPr>
      <a:lvl3pPr marL="3291840" algn="l" defTabSz="3291840" rtl="0" eaLnBrk="1" latinLnBrk="0" hangingPunct="1">
        <a:defRPr sz="6480" kern="1200">
          <a:solidFill>
            <a:schemeClr val="tx1"/>
          </a:solidFill>
          <a:latin typeface="+mn-lt"/>
          <a:ea typeface="+mn-ea"/>
          <a:cs typeface="+mn-cs"/>
        </a:defRPr>
      </a:lvl3pPr>
      <a:lvl4pPr marL="4937760" algn="l" defTabSz="3291840" rtl="0" eaLnBrk="1" latinLnBrk="0" hangingPunct="1">
        <a:defRPr sz="6480" kern="1200">
          <a:solidFill>
            <a:schemeClr val="tx1"/>
          </a:solidFill>
          <a:latin typeface="+mn-lt"/>
          <a:ea typeface="+mn-ea"/>
          <a:cs typeface="+mn-cs"/>
        </a:defRPr>
      </a:lvl4pPr>
      <a:lvl5pPr marL="6583680" algn="l" defTabSz="3291840" rtl="0" eaLnBrk="1" latinLnBrk="0" hangingPunct="1">
        <a:defRPr sz="6480" kern="1200">
          <a:solidFill>
            <a:schemeClr val="tx1"/>
          </a:solidFill>
          <a:latin typeface="+mn-lt"/>
          <a:ea typeface="+mn-ea"/>
          <a:cs typeface="+mn-cs"/>
        </a:defRPr>
      </a:lvl5pPr>
      <a:lvl6pPr marL="8229600" algn="l" defTabSz="3291840" rtl="0" eaLnBrk="1" latinLnBrk="0" hangingPunct="1">
        <a:defRPr sz="6480" kern="1200">
          <a:solidFill>
            <a:schemeClr val="tx1"/>
          </a:solidFill>
          <a:latin typeface="+mn-lt"/>
          <a:ea typeface="+mn-ea"/>
          <a:cs typeface="+mn-cs"/>
        </a:defRPr>
      </a:lvl6pPr>
      <a:lvl7pPr marL="9875520" algn="l" defTabSz="3291840" rtl="0" eaLnBrk="1" latinLnBrk="0" hangingPunct="1">
        <a:defRPr sz="6480" kern="1200">
          <a:solidFill>
            <a:schemeClr val="tx1"/>
          </a:solidFill>
          <a:latin typeface="+mn-lt"/>
          <a:ea typeface="+mn-ea"/>
          <a:cs typeface="+mn-cs"/>
        </a:defRPr>
      </a:lvl7pPr>
      <a:lvl8pPr marL="11521440" algn="l" defTabSz="3291840" rtl="0" eaLnBrk="1" latinLnBrk="0" hangingPunct="1">
        <a:defRPr sz="6480" kern="1200">
          <a:solidFill>
            <a:schemeClr val="tx1"/>
          </a:solidFill>
          <a:latin typeface="+mn-lt"/>
          <a:ea typeface="+mn-ea"/>
          <a:cs typeface="+mn-cs"/>
        </a:defRPr>
      </a:lvl8pPr>
      <a:lvl9pPr marL="13167360" algn="l" defTabSz="3291840" rtl="0" eaLnBrk="1" latinLnBrk="0" hangingPunct="1">
        <a:defRPr sz="64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2.xml"/><Relationship Id="rId1" Type="http://schemas.openxmlformats.org/officeDocument/2006/relationships/tags" Target="../tags/tag1.xml"/><Relationship Id="rId6" Type="http://schemas.openxmlformats.org/officeDocument/2006/relationships/image" Target="../media/image4.png"/><Relationship Id="rId5" Type="http://schemas.openxmlformats.org/officeDocument/2006/relationships/image" Target="../media/image3.tmp"/><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0B9D7-42F7-4B50-93BD-21299D6C7D87}"/>
              </a:ext>
            </a:extLst>
          </p:cNvPr>
          <p:cNvSpPr>
            <a:spLocks noGrp="1"/>
          </p:cNvSpPr>
          <p:nvPr>
            <p:ph type="title"/>
          </p:nvPr>
        </p:nvSpPr>
        <p:spPr/>
        <p:txBody>
          <a:bodyPr/>
          <a:lstStyle/>
          <a:p>
            <a:r>
              <a:rPr lang="ja-JP" altLang="en-US" dirty="0"/>
              <a:t>折紙構造の音響共鳴・反射挙動の</a:t>
            </a:r>
            <a:br>
              <a:rPr lang="en-US" altLang="ja-JP" dirty="0"/>
            </a:br>
            <a:r>
              <a:rPr lang="ja-JP" altLang="en-US" dirty="0"/>
              <a:t>周波数領域可視化解析</a:t>
            </a:r>
            <a:endParaRPr lang="en-US" dirty="0"/>
          </a:p>
        </p:txBody>
      </p:sp>
      <p:sp>
        <p:nvSpPr>
          <p:cNvPr id="3" name="Content Placeholder 2">
            <a:extLst>
              <a:ext uri="{FF2B5EF4-FFF2-40B4-BE49-F238E27FC236}">
                <a16:creationId xmlns:a16="http://schemas.microsoft.com/office/drawing/2014/main" id="{B93C8F3F-7BC6-4E8C-81F3-43C909BB185F}"/>
              </a:ext>
            </a:extLst>
          </p:cNvPr>
          <p:cNvSpPr>
            <a:spLocks noGrp="1"/>
          </p:cNvSpPr>
          <p:nvPr>
            <p:ph sz="quarter" idx="10"/>
          </p:nvPr>
        </p:nvSpPr>
        <p:spPr/>
        <p:txBody>
          <a:bodyPr/>
          <a:lstStyle/>
          <a:p>
            <a:r>
              <a:rPr lang="ja-JP" altLang="en-US" sz="4400" dirty="0"/>
              <a:t>山崎　桂子</a:t>
            </a:r>
            <a:r>
              <a:rPr lang="en-US" altLang="ja-JP" sz="4400" dirty="0"/>
              <a:t>, </a:t>
            </a:r>
            <a:r>
              <a:rPr lang="ja-JP" altLang="en-US" sz="4400" dirty="0"/>
              <a:t>阿部　綾，萩原　一郎</a:t>
            </a:r>
            <a:br>
              <a:rPr lang="en-US" altLang="ja-JP" sz="4400" dirty="0">
                <a:latin typeface="MS Gothic" panose="020B0609070205080204" pitchFamily="49" charset="-128"/>
                <a:ea typeface="MS Gothic" panose="020B0609070205080204" pitchFamily="49" charset="-128"/>
              </a:rPr>
            </a:br>
            <a:r>
              <a:rPr lang="ja-JP" altLang="en-US" sz="4400" dirty="0"/>
              <a:t>明治大学</a:t>
            </a:r>
            <a:r>
              <a:rPr lang="en-US" altLang="ja-JP" sz="4400" dirty="0"/>
              <a:t>, </a:t>
            </a:r>
            <a:r>
              <a:rPr lang="ja-JP" altLang="en-US" sz="4400" dirty="0"/>
              <a:t>研究知財戦略機構</a:t>
            </a:r>
            <a:r>
              <a:rPr lang="en-US" altLang="ja-JP" sz="4400" dirty="0"/>
              <a:t>, </a:t>
            </a:r>
            <a:r>
              <a:rPr lang="ja-JP" altLang="ja-JP" sz="4400" dirty="0"/>
              <a:t>〒</a:t>
            </a:r>
            <a:r>
              <a:rPr lang="en-US" altLang="ja-JP" sz="4400" dirty="0"/>
              <a:t>101-8301 </a:t>
            </a:r>
            <a:r>
              <a:rPr lang="ja-JP" altLang="ja-JP" sz="4400" dirty="0"/>
              <a:t>東京都千代田区</a:t>
            </a:r>
            <a:r>
              <a:rPr lang="en-US" altLang="ja-JP" sz="4400" dirty="0"/>
              <a:t>.</a:t>
            </a:r>
          </a:p>
          <a:p>
            <a:endParaRPr lang="en-US" dirty="0"/>
          </a:p>
        </p:txBody>
      </p:sp>
      <p:sp>
        <p:nvSpPr>
          <p:cNvPr id="6" name="Text Placeholder 5">
            <a:extLst>
              <a:ext uri="{FF2B5EF4-FFF2-40B4-BE49-F238E27FC236}">
                <a16:creationId xmlns:a16="http://schemas.microsoft.com/office/drawing/2014/main" id="{231C6298-FDF9-47FA-8627-A8259918CF73}"/>
              </a:ext>
            </a:extLst>
          </p:cNvPr>
          <p:cNvSpPr>
            <a:spLocks noGrp="1"/>
          </p:cNvSpPr>
          <p:nvPr>
            <p:ph type="body" sz="quarter" idx="23"/>
          </p:nvPr>
        </p:nvSpPr>
        <p:spPr/>
        <p:txBody>
          <a:bodyPr/>
          <a:lstStyle/>
          <a:p>
            <a:r>
              <a:rPr lang="ja-JP" altLang="en-US" sz="4100" dirty="0"/>
              <a:t>本研究では，紙製蛇腹壁を含む簡易防音室モデルに対し，構造</a:t>
            </a:r>
            <a:r>
              <a:rPr lang="en-US" altLang="ja-JP" sz="4100" dirty="0"/>
              <a:t>–</a:t>
            </a:r>
            <a:r>
              <a:rPr lang="ja-JP" altLang="en-US" sz="4100" dirty="0"/>
              <a:t>音響連成解析を用いて周波数領域の音場挙動を評価した．</a:t>
            </a:r>
            <a:endParaRPr lang="en-US" altLang="ja-JP" sz="4100" dirty="0"/>
          </a:p>
          <a:p>
            <a:r>
              <a:rPr lang="ja-JP" altLang="en-US" sz="4100" dirty="0"/>
              <a:t>固有値解析により共鳴モードを抽出し，周波数応答解析により音圧分布および音響インテンシティを算出した．</a:t>
            </a:r>
            <a:endParaRPr lang="en-US" altLang="ja-JP" sz="4100" dirty="0"/>
          </a:p>
          <a:p>
            <a:r>
              <a:rPr lang="ja-JP" altLang="en-US" sz="4100" dirty="0"/>
              <a:t>蛇腹構造の形状と振動が音場形成に与える影響を可視化することを主眼とした．</a:t>
            </a:r>
          </a:p>
        </p:txBody>
      </p:sp>
      <p:sp>
        <p:nvSpPr>
          <p:cNvPr id="7" name="Text Placeholder 6">
            <a:extLst>
              <a:ext uri="{FF2B5EF4-FFF2-40B4-BE49-F238E27FC236}">
                <a16:creationId xmlns:a16="http://schemas.microsoft.com/office/drawing/2014/main" id="{142342DC-D9D3-46BB-BC5F-F6390941017A}"/>
              </a:ext>
            </a:extLst>
          </p:cNvPr>
          <p:cNvSpPr>
            <a:spLocks noGrp="1"/>
          </p:cNvSpPr>
          <p:nvPr>
            <p:ph type="body" sz="quarter" idx="24"/>
          </p:nvPr>
        </p:nvSpPr>
        <p:spPr/>
        <p:txBody>
          <a:bodyPr/>
          <a:lstStyle/>
          <a:p>
            <a:r>
              <a:rPr lang="en-US" dirty="0"/>
              <a:t>(1) COMSOL Multiphysics v6.4. www.comsol.com, COMSOL AB, Stockholm, Sweden.</a:t>
            </a:r>
          </a:p>
          <a:p>
            <a:r>
              <a:rPr lang="en-US" dirty="0"/>
              <a:t>(2)</a:t>
            </a:r>
            <a:r>
              <a:rPr lang="ja-JP" altLang="en-US" dirty="0"/>
              <a:t>山崎桂子，阿部綾，米大海，萩原一郎，“蛇腹折構造の遮音吸音特性の検討”， 日本機械学会第</a:t>
            </a:r>
            <a:r>
              <a:rPr lang="en-US" altLang="ja-JP" dirty="0"/>
              <a:t>38</a:t>
            </a:r>
            <a:r>
              <a:rPr lang="ja-JP" altLang="en-US" dirty="0"/>
              <a:t>回計算力学講演会予稿集 </a:t>
            </a:r>
            <a:r>
              <a:rPr lang="en-US" altLang="ja-JP" dirty="0"/>
              <a:t>(2025).</a:t>
            </a:r>
          </a:p>
          <a:p>
            <a:endParaRPr lang="en-US" dirty="0"/>
          </a:p>
        </p:txBody>
      </p:sp>
      <p:sp>
        <p:nvSpPr>
          <p:cNvPr id="8" name="Content Placeholder 7">
            <a:extLst>
              <a:ext uri="{FF2B5EF4-FFF2-40B4-BE49-F238E27FC236}">
                <a16:creationId xmlns:a16="http://schemas.microsoft.com/office/drawing/2014/main" id="{8D742B11-619C-436F-BD05-D925F2036DEF}"/>
              </a:ext>
            </a:extLst>
          </p:cNvPr>
          <p:cNvSpPr>
            <a:spLocks noGrp="1"/>
          </p:cNvSpPr>
          <p:nvPr>
            <p:ph sz="quarter" idx="26"/>
          </p:nvPr>
        </p:nvSpPr>
        <p:spPr/>
        <p:txBody>
          <a:bodyPr/>
          <a:lstStyle/>
          <a:p>
            <a:r>
              <a:rPr lang="ja-JP" altLang="en-US" dirty="0"/>
              <a:t>折紙構造に生じる音響共鳴・反射挙動を，音圧分布・共鳴モード・音響インテンシティとして周波数領域で可視化する．主に挙動の提示と理解を目的とする．</a:t>
            </a:r>
            <a:endParaRPr lang="en-US" dirty="0"/>
          </a:p>
        </p:txBody>
      </p:sp>
      <p:sp>
        <p:nvSpPr>
          <p:cNvPr id="5" name="Text Placeholder 4">
            <a:extLst>
              <a:ext uri="{FF2B5EF4-FFF2-40B4-BE49-F238E27FC236}">
                <a16:creationId xmlns:a16="http://schemas.microsoft.com/office/drawing/2014/main" id="{22870161-6EDA-42E3-AC05-0552171DAD15}"/>
              </a:ext>
            </a:extLst>
          </p:cNvPr>
          <p:cNvSpPr>
            <a:spLocks noGrp="1"/>
          </p:cNvSpPr>
          <p:nvPr>
            <p:ph type="body" sz="quarter" idx="18"/>
          </p:nvPr>
        </p:nvSpPr>
        <p:spPr/>
        <p:txBody>
          <a:bodyPr/>
          <a:lstStyle/>
          <a:p>
            <a:r>
              <a:rPr lang="ja-JP" altLang="en-US" sz="4100" dirty="0"/>
              <a:t>本研究では，電話ボックス型の簡易防音室の軽量化と折り畳み収納性を実現するため，従来壁の一部を紙製の蛇腹構造へ置き換える案を検討した．</a:t>
            </a:r>
            <a:endParaRPr lang="en-US" altLang="ja-JP" sz="4100" dirty="0"/>
          </a:p>
          <a:p>
            <a:r>
              <a:rPr lang="ja-JP" altLang="en-US" sz="4100" dirty="0"/>
              <a:t>紙製蛇腹は加工性に優れる一方で音響挙動が複雑であるため，ギザギザ形状や面振動が音場形成に与える影響を周波数領域解析により可視化した．</a:t>
            </a:r>
            <a:endParaRPr lang="en-US" altLang="ja-JP" sz="4100" dirty="0"/>
          </a:p>
          <a:p>
            <a:r>
              <a:rPr lang="ja-JP" altLang="en-US" sz="4100" dirty="0"/>
              <a:t>音圧分布や共鳴モードを評価した結果，蛇腹側では一定の音漏れが生じるものの，非蛇腹側の外部音圧は従来構造と同等まで低下することが確認された．また蛇腹内部では音響エネルギーが滞留し，紙製蛇腹の形状と振動によって音圧が減衰する様子が示された．</a:t>
            </a:r>
            <a:endParaRPr lang="en-US" altLang="ja-JP" sz="4100" dirty="0"/>
          </a:p>
          <a:p>
            <a:r>
              <a:rPr lang="ja-JP" altLang="en-US" sz="4100" dirty="0"/>
              <a:t>これらは折紙構造を用いた軽量・折り畳み可能な防音室設計に向けた基礎的知見となる．</a:t>
            </a:r>
            <a:endParaRPr lang="en-US" dirty="0"/>
          </a:p>
        </p:txBody>
      </p:sp>
      <p:sp>
        <p:nvSpPr>
          <p:cNvPr id="9" name="Text Placeholder 8">
            <a:extLst>
              <a:ext uri="{FF2B5EF4-FFF2-40B4-BE49-F238E27FC236}">
                <a16:creationId xmlns:a16="http://schemas.microsoft.com/office/drawing/2014/main" id="{B8D710F8-ACEB-4930-B23B-03F5CB4E1A48}"/>
              </a:ext>
            </a:extLst>
          </p:cNvPr>
          <p:cNvSpPr>
            <a:spLocks noGrp="1"/>
          </p:cNvSpPr>
          <p:nvPr>
            <p:ph type="body" sz="quarter" idx="27"/>
          </p:nvPr>
        </p:nvSpPr>
        <p:spPr/>
        <p:txBody>
          <a:bodyPr/>
          <a:lstStyle/>
          <a:p>
            <a:r>
              <a:rPr lang="ja-JP" altLang="en-US" dirty="0"/>
              <a:t>概要</a:t>
            </a:r>
            <a:endParaRPr lang="en-US" dirty="0"/>
          </a:p>
        </p:txBody>
      </p:sp>
      <p:sp>
        <p:nvSpPr>
          <p:cNvPr id="10" name="Text Placeholder 9">
            <a:extLst>
              <a:ext uri="{FF2B5EF4-FFF2-40B4-BE49-F238E27FC236}">
                <a16:creationId xmlns:a16="http://schemas.microsoft.com/office/drawing/2014/main" id="{2B8190DE-FA50-4E4C-B86F-982C65891F6A}"/>
              </a:ext>
            </a:extLst>
          </p:cNvPr>
          <p:cNvSpPr>
            <a:spLocks noGrp="1"/>
          </p:cNvSpPr>
          <p:nvPr>
            <p:ph type="body" sz="quarter" idx="28"/>
          </p:nvPr>
        </p:nvSpPr>
        <p:spPr/>
        <p:txBody>
          <a:bodyPr/>
          <a:lstStyle/>
          <a:p>
            <a:r>
              <a:rPr lang="ja-JP" altLang="en-US" dirty="0"/>
              <a:t>解析内容</a:t>
            </a:r>
            <a:endParaRPr lang="en-US" dirty="0"/>
          </a:p>
        </p:txBody>
      </p:sp>
      <p:sp>
        <p:nvSpPr>
          <p:cNvPr id="12" name="Text Placeholder 11">
            <a:extLst>
              <a:ext uri="{FF2B5EF4-FFF2-40B4-BE49-F238E27FC236}">
                <a16:creationId xmlns:a16="http://schemas.microsoft.com/office/drawing/2014/main" id="{FC644384-6DB7-4296-B34C-E6674D4A428F}"/>
              </a:ext>
            </a:extLst>
          </p:cNvPr>
          <p:cNvSpPr>
            <a:spLocks noGrp="1"/>
          </p:cNvSpPr>
          <p:nvPr>
            <p:ph type="body" sz="quarter" idx="30"/>
          </p:nvPr>
        </p:nvSpPr>
        <p:spPr/>
        <p:txBody>
          <a:bodyPr/>
          <a:lstStyle/>
          <a:p>
            <a:r>
              <a:rPr lang="ja-JP" altLang="en-US" dirty="0"/>
              <a:t>図１ 四面吸音材モデルと二面蛇腹置換えモデルでのボックス内外音圧レベル</a:t>
            </a:r>
            <a:endParaRPr lang="en-US" dirty="0"/>
          </a:p>
        </p:txBody>
      </p:sp>
      <p:pic>
        <p:nvPicPr>
          <p:cNvPr id="25" name="図プレースホルダー 24">
            <a:extLst>
              <a:ext uri="{FF2B5EF4-FFF2-40B4-BE49-F238E27FC236}">
                <a16:creationId xmlns:a16="http://schemas.microsoft.com/office/drawing/2014/main" id="{9F3EC11D-BF06-46F5-A6A2-1BE15FC683C7}"/>
              </a:ext>
            </a:extLst>
          </p:cNvPr>
          <p:cNvPicPr>
            <a:picLocks noGrp="1" noChangeAspect="1"/>
          </p:cNvPicPr>
          <p:nvPr>
            <p:ph type="pic" sz="quarter" idx="31"/>
          </p:nvPr>
        </p:nvPicPr>
        <p:blipFill rotWithShape="1">
          <a:blip r:embed="rId3">
            <a:extLst>
              <a:ext uri="{28A0092B-C50C-407E-A947-70E740481C1C}">
                <a14:useLocalDpi xmlns:a14="http://schemas.microsoft.com/office/drawing/2010/main" val="0"/>
              </a:ext>
            </a:extLst>
          </a:blip>
          <a:srcRect l="-42887" t="-2745" r="-38466"/>
          <a:stretch/>
        </p:blipFill>
        <p:spPr>
          <a:xfrm>
            <a:off x="17116730" y="38786587"/>
            <a:ext cx="14653608" cy="3152536"/>
          </a:xfrm>
        </p:spPr>
      </p:pic>
      <p:sp>
        <p:nvSpPr>
          <p:cNvPr id="14" name="Text Placeholder 13">
            <a:extLst>
              <a:ext uri="{FF2B5EF4-FFF2-40B4-BE49-F238E27FC236}">
                <a16:creationId xmlns:a16="http://schemas.microsoft.com/office/drawing/2014/main" id="{7ACA5A39-8C41-455A-9700-610CD1B5191A}"/>
              </a:ext>
            </a:extLst>
          </p:cNvPr>
          <p:cNvSpPr>
            <a:spLocks noGrp="1"/>
          </p:cNvSpPr>
          <p:nvPr>
            <p:ph type="body" sz="quarter" idx="32"/>
          </p:nvPr>
        </p:nvSpPr>
        <p:spPr/>
        <p:txBody>
          <a:bodyPr/>
          <a:lstStyle/>
          <a:p>
            <a:r>
              <a:rPr lang="ja-JP" altLang="en-US" sz="4100" dirty="0"/>
              <a:t>周波数応答解析の結果，蛇腹壁側では音圧が周波数依存的に大きく変動し，従来壁とは異なる特徴的な音場挙動が確認された．</a:t>
            </a:r>
            <a:endParaRPr lang="en-US" altLang="ja-JP" sz="4100" dirty="0"/>
          </a:p>
          <a:p>
            <a:r>
              <a:rPr lang="ja-JP" altLang="en-US" sz="4100" dirty="0"/>
              <a:t>音響インテンシティ分布では，蛇腹内部で音響エネルギーが流入・散逸・循環する領域が現れ，等値面図では紙製蛇腹の面振動や幾何形状に沿って局所的な音圧低減が生じる様子が可視化された．</a:t>
            </a:r>
            <a:endParaRPr lang="en-US" altLang="ja-JP" sz="4100" dirty="0"/>
          </a:p>
          <a:p>
            <a:r>
              <a:rPr lang="ja-JP" altLang="en-US" sz="4100" dirty="0"/>
              <a:t>これらの結果は，折紙構造の幾何学的特徴が音響応答に寄与するメカニズムを理解する上で有用である．</a:t>
            </a:r>
            <a:endParaRPr lang="en-US" dirty="0"/>
          </a:p>
        </p:txBody>
      </p:sp>
      <p:sp>
        <p:nvSpPr>
          <p:cNvPr id="15" name="Text Placeholder 14">
            <a:extLst>
              <a:ext uri="{FF2B5EF4-FFF2-40B4-BE49-F238E27FC236}">
                <a16:creationId xmlns:a16="http://schemas.microsoft.com/office/drawing/2014/main" id="{D23F0EBA-2A90-4C5D-8253-43734D350409}"/>
              </a:ext>
            </a:extLst>
          </p:cNvPr>
          <p:cNvSpPr>
            <a:spLocks noGrp="1"/>
          </p:cNvSpPr>
          <p:nvPr>
            <p:ph type="body" sz="quarter" idx="33"/>
          </p:nvPr>
        </p:nvSpPr>
        <p:spPr/>
        <p:txBody>
          <a:bodyPr/>
          <a:lstStyle/>
          <a:p>
            <a:r>
              <a:rPr lang="ja-JP" altLang="en-US" dirty="0"/>
              <a:t>結果</a:t>
            </a:r>
            <a:endParaRPr lang="en-US" dirty="0"/>
          </a:p>
        </p:txBody>
      </p:sp>
      <p:pic>
        <p:nvPicPr>
          <p:cNvPr id="23" name="図プレースホルダー 22">
            <a:extLst>
              <a:ext uri="{FF2B5EF4-FFF2-40B4-BE49-F238E27FC236}">
                <a16:creationId xmlns:a16="http://schemas.microsoft.com/office/drawing/2014/main" id="{8EB0469D-3614-426F-A71C-B66729E650F8}"/>
              </a:ext>
            </a:extLst>
          </p:cNvPr>
          <p:cNvPicPr>
            <a:picLocks noGrp="1" noChangeAspect="1"/>
          </p:cNvPicPr>
          <p:nvPr>
            <p:ph type="pic" sz="quarter" idx="34"/>
          </p:nvPr>
        </p:nvPicPr>
        <p:blipFill>
          <a:blip r:embed="rId4">
            <a:extLst>
              <a:ext uri="{28A0092B-C50C-407E-A947-70E740481C1C}">
                <a14:useLocalDpi xmlns:a14="http://schemas.microsoft.com/office/drawing/2010/main" val="0"/>
              </a:ext>
            </a:extLst>
          </a:blip>
          <a:srcRect t="19157" b="19157"/>
          <a:stretch>
            <a:fillRect/>
          </a:stretch>
        </p:blipFill>
        <p:spPr/>
      </p:pic>
      <p:sp>
        <p:nvSpPr>
          <p:cNvPr id="17" name="Text Placeholder 16">
            <a:extLst>
              <a:ext uri="{FF2B5EF4-FFF2-40B4-BE49-F238E27FC236}">
                <a16:creationId xmlns:a16="http://schemas.microsoft.com/office/drawing/2014/main" id="{E699D37B-2F3A-487B-B2C4-0E90B616EB07}"/>
              </a:ext>
            </a:extLst>
          </p:cNvPr>
          <p:cNvSpPr>
            <a:spLocks noGrp="1"/>
          </p:cNvSpPr>
          <p:nvPr>
            <p:ph type="body" sz="quarter" idx="35"/>
          </p:nvPr>
        </p:nvSpPr>
        <p:spPr/>
        <p:txBody>
          <a:bodyPr/>
          <a:lstStyle/>
          <a:p>
            <a:r>
              <a:rPr lang="ja-JP" altLang="en-US" dirty="0"/>
              <a:t>図</a:t>
            </a:r>
            <a:r>
              <a:rPr lang="en-US" altLang="ja-JP" dirty="0"/>
              <a:t>2</a:t>
            </a:r>
            <a:r>
              <a:rPr lang="ja-JP" altLang="en-US" dirty="0"/>
              <a:t>　音圧レベル（</a:t>
            </a:r>
            <a:r>
              <a:rPr lang="en-US" altLang="ja-JP"/>
              <a:t>dB)</a:t>
            </a:r>
            <a:r>
              <a:rPr lang="ja-JP" altLang="en-US"/>
              <a:t>分布上</a:t>
            </a:r>
            <a:r>
              <a:rPr lang="ja-JP" altLang="en-US" dirty="0"/>
              <a:t>に重ねた音響強度ストリームライン（</a:t>
            </a:r>
            <a:r>
              <a:rPr lang="en-US" altLang="ja-JP" dirty="0"/>
              <a:t>800 Hz</a:t>
            </a:r>
            <a:r>
              <a:rPr lang="ja-JP" altLang="en-US" dirty="0"/>
              <a:t>）</a:t>
            </a:r>
          </a:p>
        </p:txBody>
      </p:sp>
      <p:pic>
        <p:nvPicPr>
          <p:cNvPr id="18" name="pg58">
            <a:extLst>
              <a:ext uri="{FF2B5EF4-FFF2-40B4-BE49-F238E27FC236}">
                <a16:creationId xmlns:a16="http://schemas.microsoft.com/office/drawing/2014/main" id="{37622945-63CC-429E-BA4F-213E6BDA32C3}"/>
              </a:ext>
            </a:extLst>
          </p:cNvPr>
          <p:cNvPicPr>
            <a:picLocks noGrp="1" noChangeAspect="1"/>
          </p:cNvPicPr>
          <p:nvPr>
            <p:ph type="pic" sz="quarter" idx="11"/>
            <p:custDataLst>
              <p:tags r:id="rId1"/>
            </p:custDataLst>
          </p:nvPr>
        </p:nvPicPr>
        <p:blipFill>
          <a:blip r:embed="rId5">
            <a:extLst>
              <a:ext uri="{28A0092B-C50C-407E-A947-70E740481C1C}">
                <a14:useLocalDpi xmlns:a14="http://schemas.microsoft.com/office/drawing/2010/main" val="0"/>
              </a:ext>
            </a:extLst>
          </a:blip>
          <a:srcRect l="11432" r="11432"/>
          <a:stretch>
            <a:fillRect/>
          </a:stretch>
        </p:blipFill>
        <p:spPr>
          <a:xfrm>
            <a:off x="0" y="-33338"/>
            <a:ext cx="12557125" cy="12209463"/>
          </a:xfrm>
          <a:prstGeom prst="rect">
            <a:avLst/>
          </a:prstGeom>
        </p:spPr>
      </p:pic>
      <p:pic>
        <p:nvPicPr>
          <p:cNvPr id="20" name="図プレースホルダー 19">
            <a:extLst>
              <a:ext uri="{FF2B5EF4-FFF2-40B4-BE49-F238E27FC236}">
                <a16:creationId xmlns:a16="http://schemas.microsoft.com/office/drawing/2014/main" id="{390F3A6A-D9DF-4B6B-889C-4207F6337E97}"/>
              </a:ext>
            </a:extLst>
          </p:cNvPr>
          <p:cNvPicPr>
            <a:picLocks noGrp="1" noChangeAspect="1"/>
          </p:cNvPicPr>
          <p:nvPr>
            <p:ph type="pic" sz="quarter" idx="29"/>
          </p:nvPr>
        </p:nvPicPr>
        <p:blipFill>
          <a:blip r:embed="rId6"/>
          <a:srcRect t="1220" b="1220"/>
          <a:stretch>
            <a:fillRect/>
          </a:stretch>
        </p:blipFill>
        <p:spPr>
          <a:xfrm>
            <a:off x="1196975" y="20359688"/>
            <a:ext cx="13711238" cy="6256337"/>
          </a:xfrm>
          <a:prstGeom prst="rect">
            <a:avLst/>
          </a:prstGeom>
        </p:spPr>
      </p:pic>
    </p:spTree>
    <p:extLst>
      <p:ext uri="{BB962C8B-B14F-4D97-AF65-F5344CB8AC3E}">
        <p14:creationId xmlns:p14="http://schemas.microsoft.com/office/powerpoint/2010/main" val="362717132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OMSOL LIVELINK TAG" val="&lt;!-- &#10;PropSet elements are populated with properties elements in format &lt;Property name=&quot;&quot; value=&quot;&quot; type=&quot;&quot;/&gt;&#10;LinkType element has either Image, or Table as value.&#10;--&gt;&#10;&lt;Root completeVersion=&quot;6.2.0.x&quot; formatVersion=&quot;2.0.0.0&quot; version=&quot;6.2.0.339&quot;&gt;&#10;  &lt;VersionInformation&gt;&#10;    &lt;Version&gt;1&lt;/Version&gt;&#10;  &lt;/VersionInformation&gt;&#10;  &lt;Entity&gt;/result/feature/pg58&lt;/Entity&gt;&#10;  &lt;Tag&gt;pg58&lt;/Tag&gt;&#10;  &lt;Node&gt;?? &amp;gt; ?????????????&lt;/Node&gt;&#10;  &lt;LinkType&gt;Image&lt;/LinkType&gt;&#10;  &lt;ModelLink directoryType=&quot;none&quot;&gt;C:\Users\hagiwara\Desktop\MIMS????2024Dec\TYPE_A_accordion20241207.mph&lt;/ModelLink&gt;&#10;  &lt;LocalPath&gt;TYPE_A_accordion20241207.mph&lt;/LocalPath&gt;&#10;  &lt;SDim&gt;3&lt;/SDim&gt;&#10;  &lt;Locked&gt;false&lt;/Locked&gt;&#10;  &lt;PropSet id=&quot;image&quot;&gt;&#10;    &lt;Property name=&quot;view&quot; type=&quot;reference&quot; value=&quot;auto&quot; /&gt;&#10;    &lt;Property name=&quot;animating&quot; type=&quot;bool&quot; value=&quot;off&quot; /&gt;&#10;    &lt;Property name=&quot;isclientfile&quot; type=&quot;bool&quot; value=&quot;on&quot; /&gt;&#10;    &lt;Property name=&quot;isforreport&quot; type=&quot;bool&quot; value=&quot;off&quot; /&gt;&#10;    &lt;Property name=&quot;size&quot; type=&quot;string&quot; value=&quot;manualweb&quot; /&gt;&#10;    &lt;Property name=&quot;hiddensize&quot; type=&quot;group&quot; value=&quot;manual&quot; /&gt;&#10;    &lt;Property name=&quot;unit&quot; type=&quot;group&quot; value=&quot;px&quot; /&gt;&#10;    &lt;Property name=&quot;lockratio&quot; type=&quot;bool&quot; value=&quot;on&quot; /&gt;&#10;    &lt;Property name=&quot;aspectratio&quot; type=&quot;real&quot; value=&quot;1.3333333333333333&quot; /&gt;&#10;    &lt;Property name=&quot;width&quot; type=&quot;real&quot; value=&quot;640&quot; /&gt;&#10;    &lt;Property name=&quot;height&quot; type=&quot;real&quot; value=&quot;480&quot; /&gt;&#10;    &lt;Property name=&quot;resolution&quot; type=&quot;integer&quot; value=&quot;96&quot; /&gt;&#10;    &lt;Property name=&quot;sizedesc&quot; type=&quot;string&quot; value=&quot;169 x 127 mm&quot; /&gt;&#10;    &lt;Property name=&quot;widthpx&quot; type=&quot;integer&quot; value=&quot;0&quot; /&gt;&#10;    &lt;Property name=&quot;heightpx&quot; type=&quot;integer&quot; value=&quot;0&quot; /&gt;&#10;    &lt;Property name=&quot;widthexact&quot; type=&quot;real&quot; value=&quot;0&quot; /&gt;&#10;    &lt;Property name=&quot;heightexact&quot; type=&quot;real&quot; value=&quot;0&quot; /&gt;&#10;    &lt;Property name=&quot;exactstored&quot; type=&quot;bool&quot; value=&quot;off&quot; /&gt;&#10;    &lt;Property name=&quot;usage&quot; type=&quot;group&quot; value=&quot;dialog&quot; /&gt;&#10;    &lt;Property name=&quot;screensizedesc&quot; type=&quot;string&quot; value=&quot;645 x 565 px&quot; /&gt;&#10;    &lt;Property name=&quot;zoomextents&quot; type=&quot;bool&quot; value=&quot;off&quot; /&gt;&#10;    &lt;Property name=&quot;antialias&quot; type=&quot;bool&quot; value=&quot;on&quot; /&gt;&#10;    &lt;Property name=&quot;screenwidthpx&quot; type=&quot;integer&quot; value=&quot;645&quot; /&gt;&#10;    &lt;Property name=&quot;screenheightpx&quot; type=&quot;integer&quot; value=&quot;565&quot; /&gt;&#10;    &lt;Property name=&quot;linkpossible&quot; type=&quot;bool&quot; value=&quot;on&quot; /&gt;&#10;    &lt;Property name=&quot;heightmultiple&quot; type=&quot;integer&quot; value=&quot;1&quot; /&gt;&#10;    &lt;Property name=&quot;zoomlevel&quot; type=&quot;integer&quot; value=&quot;0&quot; /&gt;&#10;    &lt;Property name=&quot;saveepscopy&quot; type=&quot;bool&quot; value=&quot;off&quot; /&gt;&#10;    &lt;Property name=&quot;resizefactor&quot; type=&quot;integer&quot; value=&quot;1&quot; /&gt;&#10;    &lt;Property name=&quot;saveprefs&quot; type=&quot;bool&quot; value=&quot;on&quot; /&gt;&#10;    &lt;Property name=&quot;decorationscale&quot; type=&quot;real&quot; value=&quot;1&quot; /&gt;&#10;    &lt;Property name=&quot;clearfilenameafterwards&quot; type=&quot;bool&quot; value=&quot;off&quot; /&gt;&#10;    &lt;Property name=&quot;allowlinked&quot; type=&quot;bool&quot; value=&quot;on&quot; /&gt;&#10;    &lt;Property name=&quot;allowpaste&quot; type=&quot;group&quot; value=&quot;on&quot; /&gt;&#10;    &lt;Property name=&quot;target&quot; type=&quot;group&quot; value=&quot;linked&quot; /&gt;&#10;    &lt;Property name=&quot;nodelabel&quot; type=&quot;string&quot; value=&quot;?? &amp;gt; ????????????? &amp;gt; ?? 1&quot; /&gt;&#10;    &lt;Property name=&quot;lockview&quot; type=&quot;bool&quot; value=&quot;off&quot; /&gt;&#10;    &lt;Property name=&quot;linkedinfo&quot; type=&quot;string&quot; value=&quot;&quot; /&gt;&#10;    &lt;Property name=&quot;alloweps&quot; type=&quot;bool&quot; value=&quot;off&quot; /&gt;&#10;    &lt;Property name=&quot;allowgltf&quot; type=&quot;bool&quot; value=&quot;on&quot; /&gt;&#10;    &lt;Property name=&quot;lastwrittenfile&quot; type=&quot;string&quot; value=&quot;&quot; /&gt;&#10;    &lt;Property name=&quot;lastfiletype&quot; type=&quot;string&quot; value=&quot;png&quot; /&gt;&#10;    &lt;Property name=&quot;context&quot; type=&quot;group&quot; value=&quot;standard&quot; /&gt;&#10;    &lt;Property name=&quot;clusterrootonly&quot; type=&quot;bool&quot; value=&quot;off&quot; /&gt;&#10;    &lt;Property name=&quot;layoutmode&quot; type=&quot;group&quot; value=&quot;image&quot; /&gt;&#10;    &lt;Property name=&quot;sdim&quot; type=&quot;group&quot; value=&quot;3&quot; /&gt;&#10;    &lt;Property name=&quot;options3d&quot; type=&quot;group&quot; value=&quot;on&quot; /&gt;&#10;    &lt;Property name=&quot;title3d&quot; type=&quot;bool&quot; value=&quot;off&quot; /&gt;&#10;    &lt;Property name=&quot;legend3d&quot; type=&quot;bool&quot; value=&quot;off&quot; /&gt;&#10;    &lt;Property name=&quot;grid&quot; type=&quot;bool&quot; value=&quot;off&quot; /&gt;&#10;    &lt;Property name=&quot;axisorientation&quot; type=&quot;bool&quot; value=&quot;on&quot; /&gt;&#10;    &lt;Property name=&quot;logo3d&quot; type=&quot;bool&quot; value=&quot;off&quot; /&gt;&#10;    &lt;Property name=&quot;fontsize&quot; type=&quot;integer&quot; value=&quot;12&quot; /&gt;&#10;    &lt;Property name=&quot;colortheme&quot; type=&quot;string&quot; value=&quot;globaltheme&quot; /&gt;&#10;    &lt;Property name=&quot;background&quot; type=&quot;group&quot; value=&quot;transparent&quot; /&gt;&#10;  &lt;/PropSet&gt;&#10;  &lt;PropSet id=&quot;view&quot;&gt;&#10;    &lt;Property name=&quot;renderwireframe&quot; type=&quot;bool&quot; value=&quot;on&quot; /&gt;&#10;    &lt;Property name=&quot;showlabels&quot; type=&quot;bool&quot; value=&quot;off&quot; /&gt;&#10;    &lt;Property name=&quot;showDirections&quot; type=&quot;bool&quot; value=&quot;off&quot; /&gt;&#10;    &lt;Property name=&quot;showgrid&quot; type=&quot;bool&quot; value=&quot;off&quot; /&gt;&#10;    &lt;Property name=&quot;rendermesh&quot; type=&quot;bool&quot; value=&quot;on&quot; /&gt;&#10;    &lt;Property name=&quot;showaxisorientation&quot; type=&quot;bool&quot; value=&quot;on&quot; /&gt;&#10;    &lt;Property name=&quot;showunits&quot; type=&quot;bool&quot; value=&quot;on&quot; /&gt;&#10;    &lt;Property name=&quot;plotgroupunits&quot; type=&quot;stringarray&quot; value=&quot;, , &quot; /&gt;&#10;    &lt;Property name=&quot;locked&quot; type=&quot;bool&quot; value=&quot;off&quot; /&gt;&#10;    &lt;Property name=&quot;rotcenlocked&quot; type=&quot;bool&quot; value=&quot;off&quot; /&gt;&#10;    &lt;Property name=&quot;istemporary&quot; type=&quot;bool&quot; value=&quot;off&quot; /&gt;&#10;    &lt;Property name=&quot;scenelight&quot; type=&quot;group&quot; value=&quot;on&quot; /&gt;&#10;    &lt;Property name=&quot;totlightintensity&quot; type=&quot;real&quot; value=&quot;1.0&quot; /&gt;&#10;    &lt;Property name=&quot;usediffuse&quot; type=&quot;bool&quot; value=&quot;on&quot; /&gt;&#10;    &lt;Property name=&quot;usespecular&quot; type=&quot;bool&quot; value=&quot;on&quot; /&gt;&#10;    &lt;Property name=&quot;globalambient&quot; type=&quot;group&quot; value=&quot;on&quot; /&gt;&#10;    &lt;Property name=&quot;totambient&quot; type=&quot;real&quot; value=&quot;0.3&quot; /&gt;&#10;    &lt;Property name=&quot;ambientcolor&quot; type=&quot;group&quot; value=&quot;white&quot; /&gt;&#10;    &lt;Property name=&quot;customambientcolor&quot; type=&quot;realarray&quot; value=&quot;1, 1, 1&quot; /&gt;&#10;    &lt;Property name=&quot;ssao&quot; type=&quot;group&quot; value=&quot;off&quot; /&gt;&#10;    &lt;Property name=&quot;ssaoradiustype&quot; type=&quot;group&quot; value=&quot;relative&quot; /&gt;&#10;    &lt;Property name=&quot;ssaoradiusrelative&quot; type=&quot;real&quot; value=&quot;0.4&quot; /&gt;&#10;    &lt;Property name=&quot;ssaoradiusexplicit&quot; type=&quot;real&quot; value=&quot;0.4&quot; /&gt;&#10;    &lt;Property name=&quot;ssaomagnitude&quot; type=&quot;real&quot; value=&quot;1.0&quot; /&gt;&#10;    &lt;Property name=&quot;ssaosqueeze&quot; type=&quot;real&quot; value=&quot;1.0&quot; /&gt;&#10;    &lt;Property name=&quot;ssaopreset&quot; type=&quot;group&quot; value=&quot;medium&quot; /&gt;&#10;    &lt;Property name=&quot;ssaonsamples&quot; type=&quot;integer&quot; value=&quot;64&quot; /&gt;&#10;    &lt;Property name=&quot;ssaoroughness&quot; type=&quot;real&quot; value=&quot;1.0&quot; /&gt;&#10;    &lt;Property name=&quot;ssaokernelrotationstexturewidth&quot; type=&quot;integer&quot; value=&quot;4&quot; /&gt;&#10;    &lt;Property name=&quot;ssaosmooth&quot; type=&quot;integer&quot; value=&quot;2&quot; /&gt;&#10;    &lt;Property name=&quot;ssaonormalawaresmoothing&quot; type=&quot;bool&quot; value=&quot;off&quot; /&gt;&#10;    &lt;Property name=&quot;ssaoresolution&quot; type=&quot;real&quot; value=&quot;1.0&quot; /&gt;&#10;    &lt;Property name=&quot;shadowmapping&quot; type=&quot;group&quot; value=&quot;off&quot; /&gt;&#10;    &lt;Property name=&quot;shadowmappingsoftness&quot; type=&quot;real&quot; value=&quot;0.5&quot; /&gt;&#10;    &lt;Property name=&quot;shadowmappingstrength&quot; type=&quot;real&quot; value=&quot;0.5&quot; /&gt;&#10;    &lt;Property name=&quot;shadowmappingpreset&quot; type=&quot;group&quot; value=&quot;low&quot; /&gt;&#10;    &lt;Property name=&quot;shadowmappingnumberofoccludersamples&quot; type=&quot;integer&quot; value=&quot;8&quot; /&gt;&#10;    &lt;Property name=&quot;shadowmappingnumberofsamples&quot; type=&quot;integer&quot; value=&quot;16&quot; /&gt;&#10;    &lt;Property name=&quot;shadowmappingresolution&quot; type=&quot;real&quot; value=&quot;0.5&quot; /&gt;&#10;    &lt;Property name=&quot;shadowmappingmultisamplingeverywhere&quot; type=&quot;bool&quot; value=&quot;on&quot; /&gt;&#10;    &lt;Property name=&quot;shadowmappinglimitlightviewfrustums&quot; type=&quot;bool&quot; value=&quot;off&quot; /&gt;&#10;    &lt;Property name=&quot;shadowmappingaccuratedepthcomparison&quot; type=&quot;group&quot; value=&quot;off&quot; /&gt;&#10;    &lt;Property name=&quot;shadowmappingnormalawaresmoothing&quot; type=&quot;bool&quot; value=&quot;off&quot; /&gt;&#10;    &lt;Property name=&quot;shadowmappingbiassettings&quot; type=&quot;group&quot; value=&quot;default&quot; /&gt;&#10;    &lt;Property name=&quot;shadowmappingconstantdepthbias&quot; type=&quot;real&quot; value=&quot;0.001&quot; /&gt;&#10;    &lt;Property name=&quot;shadowmappingslopedepthbias&quot; type=&quot;real&quot; value=&quot;0.001&quot; /&gt;&#10;    &lt;Property name=&quot;shadowmappingnormaloffsetbias&quot; type=&quot;real&quot; value=&quot;0.003&quot; /&gt;&#10;    &lt;Property name=&quot;flooreffect&quot; type=&quot;group&quot; value=&quot;off&quot; /&gt;&#10;    &lt;Property name=&quot;flooreffectoriginsettings&quot; type=&quot;group&quot; value=&quot;farthestvertex&quot; /&gt;&#10;    &lt;Property name=&quot;flooreffectshoworigin&quot; type=&quot;group&quot; value=&quot;off&quot; /&gt;&#10;    &lt;Property name=&quot;flooreffectorigin&quot; type=&quot;realarray&quot; value=&quot;0, 0, 0&quot; /&gt;&#10;    &lt;Property name=&quot;flooreffectorigin_vector_method&quot; type=&quot;string&quot; value=&quot;step&quot; /&gt;&#10;    &lt;Property name=&quot;flooreffectorigin_vector_start&quot; type=&quot;string&quot; value=&quot;&quot; /&gt;&#10;    &lt;Property name=&quot;flooreffectorigin_vector_stop&quot; type=&quot;string&quot; value=&quot;&quot; /&gt;&#10;    &lt;Property name=&quot;flooreffectorigin_vector_step&quot; type=&quot;string&quot; value=&quot;&quot; /&gt;&#10;    &lt;Property name=&quot;flooreffectorigin_vector_numvalues&quot; type=&quot;string&quot; value=&quot;&quot; /&gt;&#10;    &lt;Property name=&quot;flooreffectorigin_vector_function&quot; type=&quot;string&quot; value=&quot;none&quot; /&gt;&#10;    &lt;Property name=&quot;flooreffectorigin_vector_interval&quot; type=&quot;string&quot; value=&quot;octave&quot; /&gt;&#10;    &lt;Property name=&quot;flooreffectorigin_vector_freqperdec&quot; type=&quot;string&quot; value=&quot;&quot; /&gt;&#10;    &lt;Property name=&quot;flooreffectoffset&quot; type=&quot;real&quot; value=&quot;0.0&quot; /&gt;&#10;    &lt;Property name=&quot;flooreffectshownormalsettings&quot; type=&quot;group&quot; value=&quot;on&quot; /&gt;&#10;    &lt;Property name=&quot;flooreffectnormalsettings&quot; type=&quot;group&quot; value=&quot;angle&quot; /&gt;&#10;    &lt;Property name=&quot;flooreffectshownormal&quot; type=&quot;group&quot; value=&quot;off&quot; /&gt;&#10;    &lt;Property name=&quot;flooreffectnormalpreset&quot; type=&quot;group&quot; value=&quot;xyplane&quot; /&gt;&#10;    &lt;Property name=&quot;flooreffectnormal&quot; type=&quot;realarray&quot; value=&quot;0, 0, 1&quot; /&gt;&#10;    &lt;Property name=&quot;flooreffectnormal_vector_method&quot; type=&quot;string&quot; value=&quot;step&quot; /&gt;&#10;    &lt;Property name=&quot;flooreffectnormal_vector_start&quot; type=&quot;string&quot; value=&quot;&quot; /&gt;&#10;    &lt;Property name=&quot;flooreffectnormal_vector_stop&quot; type=&quot;string&quot; value=&quot;&quot; /&gt;&#10;    &lt;Property name=&quot;flooreffectnormal_vector_step&quot; type=&quot;string&quot; value=&quot;&quot; /&gt;&#10;    &lt;Property name=&quot;flooreffectnormal_vector_numvalues&quot; type=&quot;string&quot; value=&quot;&quot; /&gt;&#10;    &lt;Property name=&quot;flooreffectnormal_vector_function&quot; type=&quot;string&quot; value=&quot;none&quot; /&gt;&#10;    &lt;Property name=&quot;flooreffectnormal_vector_interval&quot; type=&quot;string&quot; value=&quot;octave&quot; /&gt;&#10;    &lt;Property name=&quot;flooreffectnormal_vector_freqperdec&quot; type=&quot;string&quot; value=&quot;&quot; /&gt;&#10;    &lt;Property name=&quot;flooreffectshowangle&quot; type=&quot;group&quot; value=&quot;on&quot; /&gt;&#10;    &lt;Property name=&quot;flooreffectangle&quot; type=&quot;real&quot; value=&quot;5.0&quot; /&gt;&#10;    &lt;Property name=&quot;flooreffectambientocclusion&quot; type=&quot;bool&quot; value=&quot;on&quot; /&gt;&#10;    &lt;Property name=&quot;flooreffectshadow&quot; type=&quot;group&quot; value=&quot;on&quot; /&gt;&#10;    &lt;Property name=&quot;flooreffectshadowblur&quot; type=&quot;real&quot; value=&quot;0.0&quot; /&gt;&#10;    &lt;Property name=&quot;flooreffecttransparency&quot; type=&quot;real&quot; value=&quot;0&quot; /&gt;&#10;    &lt;Property name=&quot;displayoutput&quot; type=&quot;group&quot; value=&quot;off&quot; /&gt;&#10;    &lt;Property name=&quot;displayoutputpreset&quot; type=&quot;group&quot; value=&quot;default&quot; /&gt;&#10;    &lt;Property name=&quot;displayoutputtonemap&quot; type=&quot;group&quot; value=&quot;4&quot; /&gt;&#10;    &lt;Property name=&quot;displayoutputgamma&quot; type=&quot;real&quot; value=&quot;2.2&quot; /&gt;&#10;    &lt;Property name=&quot;displayoutputexposure&quot; type=&quot;real&quot; value=&quot;0.0&quot; /&gt;&#10;    &lt;Property name=&quot;displayoutputcontrast&quot; type=&quot;real&quot; value=&quot;1.0&quot; /&gt;&#10;    &lt;Property name=&quot;displayoutputsaturation&quot; type=&quot;real&quot; value=&quot;1.0&quot; /&gt;&#10;    &lt;Property name=&quot;displayoutputvibrance&quot; type=&quot;real&quot; value=&quot;0.0&quot; /&gt;&#10;    &lt;Property name=&quot;displayoutputhue&quot; type=&quot;real&quot; value=&quot;0.0&quot; /&gt;&#10;    &lt;Property name=&quot;displayoutputbrightness&quot; type=&quot;real&quot; value=&quot;0.0&quot; /&gt;&#10;    &lt;Property name=&quot;environmentmap&quot; type=&quot;group&quot; value=&quot;envmap_none&quot; /&gt;&#10;    &lt;Property name=&quot;skydirection&quot; type=&quot;group&quot; value=&quot;positivey&quot; /&gt;&#10;    &lt;Property name=&quot;skyrotation&quot; type=&quot;group&quot; value=&quot;skyrotationzero&quot; /&gt;&#10;    &lt;Property name=&quot;environmentreflections&quot; type=&quot;bool&quot; value=&quot;on&quot; /&gt;&#10;    &lt;Property name=&quot;skybox&quot; type=&quot;group&quot; value=&quot;off&quot; /&gt;&#10;    &lt;Property name=&quot;skyboxblurriness&quot; type=&quot;real&quot; value=&quot;0&quot; /&gt;&#10;    &lt;Property name=&quot;skyboxblend&quot; type=&quot;real&quot; value=&quot;0&quot; /&gt;&#10;    &lt;Property name=&quot;skyboxprojection&quot; type=&quot;group&quot; value=&quot;special&quot; /&gt;&#10;    &lt;Property name=&quot;skyboxfov&quot; type=&quot;real&quot; value=&quot;110&quot; /&gt;&#10;    &lt;Property name=&quot;rotateenvironment&quot; type=&quot;bool&quot; value=&quot;off&quot; /&gt;&#10;    &lt;Property name=&quot;transparency&quot; type=&quot;group&quot; value=&quot;on&quot; /&gt;&#10;    &lt;Property name=&quot;transparencylevel&quot; type=&quot;real&quot; value=&quot;0.5&quot; /&gt;&#10;    &lt;Property name=&quot;uniformblending&quot; type=&quot;group&quot; value=&quot;off&quot; /&gt;&#10;    &lt;Property name=&quot;uniformblendinglevel&quot; type=&quot;real&quot; value=&quot;0.5&quot; /&gt;&#10;    &lt;Property name=&quot;showselection&quot; type=&quot;bool&quot; value=&quot;on&quot; /&gt;&#10;    &lt;Property name=&quot;showmaterial&quot; type=&quot;bool&quot; value=&quot;off&quot; /&gt;&#10;    &lt;Property name=&quot;clippingactive&quot; type=&quot;group&quot; value=&quot;on&quot; /&gt;&#10;    &lt;Property name=&quot;clipfaces&quot; type=&quot;bool&quot; value=&quot;on&quot; /&gt;&#10;    &lt;Property name=&quot;clipedges&quot; type=&quot;bool&quot; value=&quot;on&quot; /&gt;&#10;    &lt;Property name=&quot;clippoints&quot; type=&quot;bool&quot; value=&quot;on&quot; /&gt;&#10;    &lt;Property name=&quot;clipprimaryhovereffect&quot; type=&quot;bool&quot; value=&quot;on&quot; /&gt;&#10;    &lt;Property name=&quot;clipsecondaryhovereffect&quot; type=&quot;bool&quot; value=&quot;off&quot; /&gt;&#10;    &lt;Property name=&quot;cliphighlightintersection&quot; type=&quot;group&quot; value=&quot;on&quot; /&gt;&#10;    &lt;Property name=&quot;clipintersectionhighlightcolor&quot; type=&quot;group&quot; value=&quot;fromtheme&quot; /&gt;&#10;    &lt;Property name=&quot;customclipintersectionhighlightcolor&quot; type=&quot;realarray&quot; value=&quot;1, 0, 0&quot; /&gt;&#10;    &lt;Property name=&quot;clipapplyclipping&quot; type=&quot;bool&quot; value=&quot;on&quot; /&gt;&#10;    &lt;Property name=&quot;clipshowframes&quot; type=&quot;bool&quot; value=&quot;on&quot; /&gt;&#10;    &lt;Property name=&quot;clipshowgizmos&quot; type=&quot;bool&quot; value=&quot;on&quot; /&gt;&#10;    &lt;Property name=&quot;clipshowcappedfaces&quot; type=&quot;group&quot; value=&quot;off&quot; /&gt;&#10;    &lt;Property name=&quot;clipcappedfacescolorize&quot; type=&quot;group&quot; value=&quot;on&quot; /&gt;&#10;    &lt;Property name=&quot;clipcappedfacescolorizeper&quot; type=&quot;group&quot; value=&quot;domain&quot; /&gt;&#10;    &lt;Property name=&quot;clipcappedfaceshighlightoverlappingdomains&quot; type=&quot;group&quot; value=&quot;on&quot; /&gt;&#10;    &lt;Property name=&quot;clipcappedfaceshighlightoverlappingdomainscolor&quot; type=&quot;group&quot; value=&quot;fromtheme&quot; /&gt;&#10;    &lt;Property name=&quot;customclipcappedfaceshighlightoverlappingdomainscolor&quot; type=&quot;realarray&quot; value=&quot;1, 0, 0&quot; /&gt;&#10;    &lt;Property name=&quot;clipcappedfacestransparencyenabled&quot; type=&quot;group&quot; value=&quot;off&quot; /&gt;&#10;    &lt;Property name=&quot;clipcappedfacestransparency&quot; type=&quot;real&quot; value=&quot;0.2&quot; /&gt;&#10;    &lt;Property name=&quot;hidestatus&quot; type=&quot;string&quot; value=&quot;hide&quot; /&gt;&#10;    &lt;Property name=&quot;isnew&quot; type=&quot;bool&quot; value=&quot;off&quot; /&gt;&#10;    &lt;Property name=&quot;postviewkey&quot; type=&quot;string&quot; value=&quot;&quot; /&gt;&#10;    &lt;Property name=&quot;workplaneclip&quot; type=&quot;bool&quot; value=&quot;off&quot; /&gt;&#10;    &lt;Property name=&quot;offscreenoverride&quot; type=&quot;bool&quot; value=&quot;off&quot; /&gt;&#10;  &lt;/PropSet&gt;&#10;  &lt;PropSet id=&quot;camera&quot;&gt;&#10;    &lt;Property name=&quot;projection&quot; type=&quot;group&quot; value=&quot;orthographic&quot; /&gt;&#10;    &lt;Property name=&quot;orthoscale&quot; type=&quot;real&quot; value=&quot;6.478573322296143&quot; /&gt;&#10;    &lt;Property name=&quot;zoomanglefull&quot; type=&quot;real&quot; value=&quot;59.252498626708984&quot; /&gt;&#10;    &lt;Property name=&quot;forcenoviewscaling&quot; type=&quot;bool&quot; value=&quot;off&quot; /&gt;&#10;    &lt;Property name=&quot;viewscaletype&quot; type=&quot;group&quot; value=&quot;none&quot; /&gt;&#10;    &lt;Property name=&quot;autocontext&quot; type=&quot;group&quot; value=&quot;isotropic&quot; /&gt;&#10;    &lt;Property name=&quot;autoupdate&quot; type=&quot;bool&quot; value=&quot;off&quot; /&gt;&#10;    &lt;Property name=&quot;xweight&quot; type=&quot;real&quot; value=&quot;1&quot; /&gt;&#10;    &lt;Property name=&quot;yweight&quot; type=&quot;real&quot; value=&quot;1&quot; /&gt;&#10;    &lt;Property name=&quot;zweight&quot; type=&quot;real&quot; value=&quot;1&quot; /&gt;&#10;    &lt;Property name=&quot;xscale&quot; type=&quot;real&quot; value=&quot;1&quot; /&gt;&#10;    &lt;Property name=&quot;yscale&quot; type=&quot;real&quot; value=&quot;1&quot; /&gt;&#10;    &lt;Property name=&quot;zscale&quot; type=&quot;real&quot; value=&quot;1&quot; /&gt;&#10;    &lt;Property name=&quot;position&quot; type=&quot;realarray&quot; value=&quot;-17.36326789855957, -23.151023864746094, 18.77920913696289&quot; /&gt;&#10;    &lt;Property name=&quot;target&quot; type=&quot;realarray&quot; value=&quot;0, 0, 1.4159393310546875&quot; /&gt;&#10;    &lt;Property name=&quot;up&quot; type=&quot;realarray&quot; value=&quot;0.3086974322795868, 0.4115966260433197, 0.8574929237365723&quot; /&gt;&#10;    &lt;Property name=&quot;rotationpoint&quot; type=&quot;realarray&quot; value=&quot;0, 0, 1.415940284729004&quot; /&gt;&#10;    &lt;Property name=&quot;viewoffset&quot; type=&quot;realarray&quot; value=&quot;0.01575484499335289, -0.07448643953663057&quot; /&gt;&#10;    &lt;Property name=&quot;manualgrid&quot; type=&quot;group&quot; value=&quot;off&quot; /&gt;&#10;    &lt;Property name=&quot;xspacing&quot; type=&quot;real&quot; value=&quot;1&quot; /&gt;&#10;    &lt;Property name=&quot;yspacing&quot; type=&quot;real&quot; value=&quot;1&quot; /&gt;&#10;    &lt;Property name=&quot;zspacing&quot; type=&quot;real&quot; value=&quot;1&quot; /&gt;&#10;    &lt;Property name=&quot;xextra&quot; type=&quot;realarray&quot; value=&quot;&quot; /&gt;&#10;    &lt;Property name=&quot;xextra_vector_method&quot; type=&quot;string&quot; value=&quot;step&quot; /&gt;&#10;    &lt;Property name=&quot;xextra_vector_start&quot; type=&quot;string&quot; value=&quot;&quot; /&gt;&#10;    &lt;Property name=&quot;xextra_vector_stop&quot; type=&quot;string&quot; value=&quot;&quot; /&gt;&#10;    &lt;Property name=&quot;xextra_vector_step&quot; type=&quot;string&quot; value=&quot;&quot; /&gt;&#10;    &lt;Property name=&quot;xextra_vector_numvalues&quot; type=&quot;string&quot; value=&quot;&quot; /&gt;&#10;    &lt;Property name=&quot;xextra_vector_function&quot; type=&quot;string&quot; value=&quot;none&quot; /&gt;&#10;    &lt;Property name=&quot;xextra_vector_interval&quot; type=&quot;string&quot; value=&quot;octave&quot; /&gt;&#10;    &lt;Property name=&quot;xextra_vector_freqperdec&quot; type=&quot;string&quot; value=&quot;&quot; /&gt;&#10;    &lt;Property name=&quot;yextra&quot; type=&quot;realarray&quot; value=&quot;&quot; /&gt;&#10;    &lt;Property name=&quot;yextra_vector_method&quot; type=&quot;string&quot; value=&quot;step&quot; /&gt;&#10;    &lt;Property name=&quot;yextra_vector_start&quot; type=&quot;string&quot; value=&quot;&quot; /&gt;&#10;    &lt;Property name=&quot;yextra_vector_stop&quot; type=&quot;string&quot; value=&quot;&quot; /&gt;&#10;    &lt;Property name=&quot;yextra_vector_step&quot; type=&quot;string&quot; value=&quot;&quot; /&gt;&#10;    &lt;Property name=&quot;yextra_vector_numvalues&quot; type=&quot;string&quot; value=&quot;&quot; /&gt;&#10;    &lt;Property name=&quot;yextra_vector_function&quot; type=&quot;string&quot; value=&quot;none&quot; /&gt;&#10;    &lt;Property name=&quot;yextra_vector_interval&quot; type=&quot;string&quot; value=&quot;octave&quot; /&gt;&#10;    &lt;Property name=&quot;yextra_vector_freqperdec&quot; type=&quot;string&quot; value=&quot;&quot; /&gt;&#10;    &lt;Property name=&quot;zextra&quot; type=&quot;realarray&quot; value=&quot;&quot; /&gt;&#10;    &lt;Property name=&quot;zextra_vector_method&quot; type=&quot;string&quot; value=&quot;step&quot; /&gt;&#10;    &lt;Property name=&quot;zextra_vector_start&quot; type=&quot;string&quot; value=&quot;&quot; /&gt;&#10;    &lt;Property name=&quot;zextra_vector_stop&quot; type=&quot;string&quot; value=&quot;&quot; /&gt;&#10;    &lt;Property name=&quot;zextra_vector_step&quot; type=&quot;string&quot; value=&quot;&quot; /&gt;&#10;    &lt;Property name=&quot;zextra_vector_numvalues&quot; type=&quot;string&quot; value=&quot;&quot; /&gt;&#10;    &lt;Property name=&quot;zextra_vector_function&quot; type=&quot;string&quot; value=&quot;none&quot; /&gt;&#10;    &lt;Property name=&quot;zextra_vector_interval&quot; type=&quot;string&quot; value=&quot;octave&quot; /&gt;&#10;    &lt;Property name=&quot;zextra_vector_freqperdec&quot; type=&quot;string&quot; value=&quot;&quot; /&gt;&#10;    &lt;Property name=&quot;canvassizedip&quot; type=&quot;realarray&quot; value=&quot;645, 565&quot; /&gt;&#10;    &lt;Property name=&quot;renderareasizedip&quot; type=&quot;realarray&quot; value=&quot;645, 565&quot; /&gt;&#10;  &lt;/PropSet&gt;&#10;  &lt;PropSet id=&quot;axis&quot; /&gt;&#10;  &lt;PropSet id=&quot;clip&quot; /&gt;&#10;  &lt;PropSet id=&quot;table&quot;&gt;&#10;    &lt;Property name=&quot;header&quot; type=&quot;bool&quot; value=&quot;on&quot; /&gt;&#10;    &lt;Property name=&quot;headers&quot; type=&quot;stringmatrix&quot; value=&quot;&quot; /&gt;&#10;    &lt;Property name=&quot;includetitle&quot; type=&quot;bool&quot; value=&quot;off&quot; /&gt;&#10;    &lt;Property name=&quot;title&quot; type=&quot;string&quot; value=&quot;&quot; /&gt;&#10;    &lt;Property name=&quot;fullprec&quot; type=&quot;bool&quot; value=&quot;on&quot; /&gt;&#10;    &lt;Property name=&quot;precision&quot; type=&quot;integer&quot; value=&quot;5&quot; /&gt;&#10;    &lt;Property name=&quot;notation&quot; type=&quot;string&quot; value=&quot;auto&quot; /&gt;&#10;    &lt;Property name=&quot;complexnotation&quot; type=&quot;string&quot; value=&quot;rectangular&quot; /&gt;&#10;  &lt;/PropSet&gt;&#10;  &lt;UpdateTimeStamp&gt;638694676837859780&lt;/UpdateTimeStamp&gt;&#10;&lt;/Root&gt;"/>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8129</TotalTime>
  <Words>509</Words>
  <Application>Microsoft Office PowerPoint</Application>
  <PresentationFormat>ユーザー設定</PresentationFormat>
  <Paragraphs>20</Paragraphs>
  <Slides>1</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vt:i4>
      </vt:variant>
    </vt:vector>
  </HeadingPairs>
  <TitlesOfParts>
    <vt:vector size="8" baseType="lpstr">
      <vt:lpstr>MS PGothic</vt:lpstr>
      <vt:lpstr>MS Gothic</vt:lpstr>
      <vt:lpstr>游ゴシック</vt:lpstr>
      <vt:lpstr>Arial</vt:lpstr>
      <vt:lpstr>Calibri</vt:lpstr>
      <vt:lpstr>Calibri Light</vt:lpstr>
      <vt:lpstr>Office Theme</vt:lpstr>
      <vt:lpstr>折紙構造の音響共鳴・反射挙動の 周波数領域可視化解析</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Phillip Oberdorfer</dc:creator>
  <cp:lastModifiedBy>hagiwara</cp:lastModifiedBy>
  <cp:revision>190</cp:revision>
  <cp:lastPrinted>2026-06-05T08:09:06Z</cp:lastPrinted>
  <dcterms:created xsi:type="dcterms:W3CDTF">2023-01-03T14:57:49Z</dcterms:created>
  <dcterms:modified xsi:type="dcterms:W3CDTF">2026-08-31T12:29:44Z</dcterms:modified>
</cp:coreProperties>
</file>