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99" autoAdjust="0"/>
    <p:restoredTop sz="96250" autoAdjust="0"/>
  </p:normalViewPr>
  <p:slideViewPr>
    <p:cSldViewPr snapToGrid="0">
      <p:cViewPr varScale="1">
        <p:scale>
          <a:sx n="22" d="100"/>
          <a:sy n="22" d="100"/>
        </p:scale>
        <p:origin x="1304" y="40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3658602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png"/><Relationship Id="rId7"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297" y="824504"/>
            <a:ext cx="17520673" cy="3907429"/>
          </a:xfrm>
        </p:spPr>
        <p:txBody>
          <a:bodyPr>
            <a:normAutofit/>
          </a:bodyPr>
          <a:lstStyle/>
          <a:p>
            <a:r>
              <a:rPr lang="en-US" sz="8800" dirty="0"/>
              <a:t>COMSOL-Guided Design of Stair-Shaped Flexible Wearable Thermoelectric Generators</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4249521" y="7902056"/>
            <a:ext cx="17520817" cy="4714119"/>
          </a:xfrm>
        </p:spPr>
        <p:txBody>
          <a:bodyPr/>
          <a:lstStyle/>
          <a:p>
            <a:r>
              <a:rPr lang="en-US" sz="4000" dirty="0"/>
              <a:t>Suresh Prasanna C</a:t>
            </a:r>
            <a:r>
              <a:rPr lang="en-US" sz="4000" baseline="30000" dirty="0"/>
              <a:t>1,2</a:t>
            </a:r>
            <a:r>
              <a:rPr lang="en-US" sz="4000" dirty="0"/>
              <a:t>, M. Al Ali</a:t>
            </a:r>
            <a:r>
              <a:rPr lang="en-US" sz="4000" baseline="30000" dirty="0"/>
              <a:t>3</a:t>
            </a:r>
            <a:r>
              <a:rPr lang="en-US" sz="4000" dirty="0"/>
              <a:t>, M. Matsunami</a:t>
            </a:r>
            <a:r>
              <a:rPr lang="en-US" sz="4000" baseline="30000" dirty="0"/>
              <a:t>1,2</a:t>
            </a:r>
            <a:r>
              <a:rPr lang="en-US" sz="4000" dirty="0"/>
              <a:t>, T. Takeuchi</a:t>
            </a:r>
            <a:r>
              <a:rPr lang="en-US" sz="4000" baseline="30000" dirty="0"/>
              <a:t>1,2</a:t>
            </a:r>
            <a:r>
              <a:rPr lang="en-US" sz="4000" dirty="0"/>
              <a:t> </a:t>
            </a:r>
          </a:p>
          <a:p>
            <a:r>
              <a:rPr lang="en-US" sz="4000" baseline="30000" dirty="0"/>
              <a:t>1</a:t>
            </a:r>
            <a:r>
              <a:rPr lang="en-US" sz="4000" dirty="0"/>
              <a:t>Toyota Technological Institute, Nagoya, Aichi, 468-8511, Japan</a:t>
            </a:r>
          </a:p>
          <a:p>
            <a:r>
              <a:rPr lang="en-US" sz="4000" baseline="30000" dirty="0"/>
              <a:t>2</a:t>
            </a:r>
            <a:r>
              <a:rPr lang="en-US" sz="4000" dirty="0"/>
              <a:t>MIRAI, JST Agency, Kawaguchi, Saitama, 332-0012, Japan</a:t>
            </a:r>
          </a:p>
          <a:p>
            <a:r>
              <a:rPr lang="en-US" sz="4000" baseline="30000" dirty="0"/>
              <a:t>3</a:t>
            </a:r>
            <a:r>
              <a:rPr lang="en-US" sz="4000" dirty="0"/>
              <a:t>The University of Osaka, Suita, Osaka, 565-0871, Japan</a:t>
            </a:r>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785" y="22108524"/>
                <a:ext cx="16062185" cy="6856707"/>
              </a:xfrm>
            </p:spPr>
            <p:txBody>
              <a:bodyPr/>
              <a:lstStyle/>
              <a:p>
                <a:pPr marL="0" marR="0">
                  <a:buNone/>
                </a:pPr>
                <a:r>
                  <a:rPr lang="en-US" dirty="0"/>
                  <a:t>A coupled thermal-electrical model was implemented in COMSOL Multiphysics. The thermal model solves steady-state heat conduction through the TE legs, electrodes, and Substrate using equations:        </a:t>
                </a:r>
                <a:r>
                  <a:rPr lang="en-US" sz="3000" dirty="0">
                    <a:solidFill>
                      <a:srgbClr val="C00000"/>
                    </a:solidFill>
                  </a:rPr>
                  <a:t> </a:t>
                </a:r>
                <a:endParaRPr lang="en-US" sz="3600" b="1" i="1" dirty="0">
                  <a:solidFill>
                    <a:srgbClr val="C00000"/>
                  </a:solidFill>
                  <a:effectLst/>
                  <a:latin typeface="Cambria Math" panose="02040503050406030204" pitchFamily="18" charset="0"/>
                  <a:ea typeface="Cambria Math" panose="02040503050406030204" pitchFamily="18" charset="0"/>
                </a:endParaRPr>
              </a:p>
              <a:p>
                <a:pPr marL="0" marR="0" algn="ctr">
                  <a:buNone/>
                </a:pPr>
                <a14:m>
                  <m:oMath xmlns:m="http://schemas.openxmlformats.org/officeDocument/2006/math">
                    <m:r>
                      <a:rPr lang="en-IN" sz="3600" b="1" i="1" smtClean="0">
                        <a:solidFill>
                          <a:schemeClr val="tx1"/>
                        </a:solidFill>
                        <a:effectLst/>
                        <a:latin typeface="Cambria Math" panose="02040503050406030204" pitchFamily="18" charset="0"/>
                        <a:ea typeface="Cambria Math" panose="02040503050406030204" pitchFamily="18" charset="0"/>
                      </a:rPr>
                      <m:t>𝜵</m:t>
                    </m:r>
                    <m:r>
                      <a:rPr lang="en-US" sz="3600" b="1" i="1" smtClean="0">
                        <a:solidFill>
                          <a:schemeClr val="tx1"/>
                        </a:solidFill>
                        <a:effectLst/>
                        <a:latin typeface="Cambria Math" panose="02040503050406030204" pitchFamily="18" charset="0"/>
                        <a:ea typeface="Cambria Math" panose="02040503050406030204" pitchFamily="18" charset="0"/>
                      </a:rPr>
                      <m:t>.(</m:t>
                    </m:r>
                    <m:r>
                      <a:rPr lang="en-US" sz="3600" b="1" i="1" smtClean="0">
                        <a:solidFill>
                          <a:schemeClr val="tx1"/>
                        </a:solidFill>
                        <a:effectLst/>
                        <a:latin typeface="Cambria Math" panose="02040503050406030204" pitchFamily="18" charset="0"/>
                        <a:ea typeface="Cambria Math" panose="02040503050406030204" pitchFamily="18" charset="0"/>
                      </a:rPr>
                      <m:t>𝒌</m:t>
                    </m:r>
                  </m:oMath>
                </a14:m>
                <a:r>
                  <a:rPr lang="en-IN" sz="3600" b="1" dirty="0">
                    <a:solidFill>
                      <a:schemeClr val="tx1"/>
                    </a:solidFill>
                    <a:ea typeface="Cambria Math" panose="02040503050406030204" pitchFamily="18" charset="0"/>
                  </a:rPr>
                  <a:t> </a:t>
                </a:r>
                <a14:m>
                  <m:oMath xmlns:m="http://schemas.openxmlformats.org/officeDocument/2006/math">
                    <m:r>
                      <a:rPr lang="en-IN" sz="3600" b="1" i="1">
                        <a:solidFill>
                          <a:schemeClr val="tx1"/>
                        </a:solidFill>
                        <a:latin typeface="Cambria Math" panose="02040503050406030204" pitchFamily="18" charset="0"/>
                        <a:ea typeface="Cambria Math" panose="02040503050406030204" pitchFamily="18" charset="0"/>
                      </a:rPr>
                      <m:t>𝜵</m:t>
                    </m:r>
                    <m:r>
                      <a:rPr lang="en-US" sz="3600" b="1" i="1" smtClean="0">
                        <a:solidFill>
                          <a:schemeClr val="tx1"/>
                        </a:solidFill>
                        <a:latin typeface="Cambria Math" panose="02040503050406030204" pitchFamily="18" charset="0"/>
                        <a:ea typeface="Cambria Math" panose="02040503050406030204" pitchFamily="18" charset="0"/>
                      </a:rPr>
                      <m:t>𝑻</m:t>
                    </m:r>
                    <m:r>
                      <a:rPr lang="en-US" sz="3600" b="1" i="1" smtClean="0">
                        <a:solidFill>
                          <a:schemeClr val="tx1"/>
                        </a:solidFill>
                        <a:latin typeface="Cambria Math" panose="02040503050406030204" pitchFamily="18" charset="0"/>
                        <a:ea typeface="Cambria Math" panose="02040503050406030204" pitchFamily="18" charset="0"/>
                      </a:rPr>
                      <m:t>)=</m:t>
                    </m:r>
                    <m:r>
                      <a:rPr lang="en-US" sz="3600" b="1" i="1" smtClean="0">
                        <a:solidFill>
                          <a:schemeClr val="tx1"/>
                        </a:solidFill>
                        <a:latin typeface="Cambria Math" panose="02040503050406030204" pitchFamily="18" charset="0"/>
                        <a:ea typeface="Cambria Math" panose="02040503050406030204" pitchFamily="18" charset="0"/>
                      </a:rPr>
                      <m:t>𝟎</m:t>
                    </m:r>
                    <m:r>
                      <a:rPr lang="en-US" sz="3600" b="1" i="1" smtClean="0">
                        <a:solidFill>
                          <a:schemeClr val="tx1"/>
                        </a:solidFill>
                        <a:latin typeface="Cambria Math" panose="02040503050406030204" pitchFamily="18" charset="0"/>
                        <a:ea typeface="Cambria Math" panose="02040503050406030204" pitchFamily="18" charset="0"/>
                      </a:rPr>
                      <m:t>; </m:t>
                    </m:r>
                    <m:r>
                      <a:rPr lang="en-US" sz="3600" b="1" i="1" smtClean="0">
                        <a:solidFill>
                          <a:schemeClr val="tx1"/>
                        </a:solidFill>
                        <a:latin typeface="Cambria Math" panose="02040503050406030204" pitchFamily="18" charset="0"/>
                        <a:ea typeface="Cambria Math" panose="02040503050406030204" pitchFamily="18" charset="0"/>
                      </a:rPr>
                      <m:t>𝒒</m:t>
                    </m:r>
                    <m:r>
                      <a:rPr lang="en-US" sz="3600" b="1" i="1" smtClean="0">
                        <a:solidFill>
                          <a:schemeClr val="tx1"/>
                        </a:solidFill>
                        <a:latin typeface="Cambria Math" panose="02040503050406030204" pitchFamily="18" charset="0"/>
                        <a:ea typeface="Cambria Math" panose="02040503050406030204" pitchFamily="18" charset="0"/>
                      </a:rPr>
                      <m:t>=−</m:t>
                    </m:r>
                    <m:r>
                      <a:rPr lang="en-US" sz="3600" b="1" i="1" smtClean="0">
                        <a:solidFill>
                          <a:schemeClr val="tx1"/>
                        </a:solidFill>
                        <a:latin typeface="Cambria Math" panose="02040503050406030204" pitchFamily="18" charset="0"/>
                        <a:ea typeface="Cambria Math" panose="02040503050406030204" pitchFamily="18" charset="0"/>
                      </a:rPr>
                      <m:t>𝒌</m:t>
                    </m:r>
                    <m:r>
                      <a:rPr lang="en-IN" sz="3600" b="1" i="1">
                        <a:solidFill>
                          <a:schemeClr val="tx1"/>
                        </a:solidFill>
                        <a:latin typeface="Cambria Math" panose="02040503050406030204" pitchFamily="18" charset="0"/>
                        <a:ea typeface="Cambria Math" panose="02040503050406030204" pitchFamily="18" charset="0"/>
                      </a:rPr>
                      <m:t>𝜵</m:t>
                    </m:r>
                    <m:r>
                      <a:rPr lang="en-US" sz="3600" b="1" i="1" smtClean="0">
                        <a:solidFill>
                          <a:schemeClr val="tx1"/>
                        </a:solidFill>
                        <a:latin typeface="Cambria Math" panose="02040503050406030204" pitchFamily="18" charset="0"/>
                        <a:ea typeface="Cambria Math" panose="02040503050406030204" pitchFamily="18" charset="0"/>
                      </a:rPr>
                      <m:t>𝑻</m:t>
                    </m:r>
                  </m:oMath>
                </a14:m>
                <a:endParaRPr lang="en-IN" sz="3000" b="1" dirty="0">
                  <a:solidFill>
                    <a:schemeClr val="tx1"/>
                  </a:solidFill>
                  <a:effectLst/>
                  <a:latin typeface="Helvetica" pitchFamily="2" charset="0"/>
                </a:endParaRPr>
              </a:p>
              <a:p>
                <a:r>
                  <a:rPr lang="en-US" altLang="en-US" dirty="0"/>
                  <a:t>The optimization objective was to maximize </a:t>
                </a:r>
                <a:r>
                  <a:rPr lang="en-US" altLang="en-US" i="1" dirty="0"/>
                  <a:t>P</a:t>
                </a:r>
                <a:r>
                  <a:rPr lang="en-US" altLang="en-US" i="1" baseline="-25000" dirty="0"/>
                  <a:t>max</a:t>
                </a:r>
                <a:r>
                  <a:rPr lang="en-US" altLang="en-US" dirty="0"/>
                  <a:t> with the design vector x = [</a:t>
                </a:r>
                <a:r>
                  <a:rPr lang="el-GR" altLang="en-US" dirty="0"/>
                  <a:t>κ</a:t>
                </a:r>
                <a:r>
                  <a:rPr lang="en-US" altLang="en-US" baseline="-25000" dirty="0"/>
                  <a:t>sub</a:t>
                </a:r>
                <a:r>
                  <a:rPr lang="en-US" altLang="en-US" dirty="0"/>
                  <a:t>, </a:t>
                </a:r>
                <a:r>
                  <a:rPr lang="en-US" altLang="en-US" dirty="0" err="1"/>
                  <a:t>A</a:t>
                </a:r>
                <a:r>
                  <a:rPr lang="en-US" altLang="en-US" baseline="-25000" dirty="0" err="1"/>
                  <a:t>elec</a:t>
                </a:r>
                <a:r>
                  <a:rPr lang="en-US" altLang="en-US" dirty="0"/>
                  <a:t>, L</a:t>
                </a:r>
                <a:r>
                  <a:rPr lang="en-US" altLang="en-US" baseline="-25000" dirty="0"/>
                  <a:t>TE</a:t>
                </a:r>
                <a:r>
                  <a:rPr lang="en-US" altLang="en-US" dirty="0"/>
                  <a:t>, D</a:t>
                </a:r>
                <a:r>
                  <a:rPr lang="en-US" altLang="en-US" baseline="-25000" dirty="0"/>
                  <a:t>TE</a:t>
                </a:r>
                <a:r>
                  <a:rPr lang="en-US" altLang="en-US" dirty="0"/>
                  <a:t>]. Practical constraints were also considered qualitatively, including flexibility, manufacturability, handling difficulty, and stable electrical contact.</a:t>
                </a:r>
              </a:p>
              <a:p>
                <a:endParaRPr lang="en-US" dirty="0"/>
              </a:p>
              <a:p>
                <a:endParaRPr lang="en-US" dirty="0"/>
              </a:p>
            </p:txBody>
          </p:sp>
        </mc:Choice>
        <mc:Fallback xmlns="">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xfrm>
                <a:off x="15655785" y="22108524"/>
                <a:ext cx="16062185" cy="6856707"/>
              </a:xfrm>
              <a:blipFill>
                <a:blip r:embed="rId3"/>
                <a:stretch>
                  <a:fillRect l="-1343" t="-2403" r="-1817"/>
                </a:stretch>
              </a:blipFill>
            </p:spPr>
            <p:txBody>
              <a:bodyPr/>
              <a:lstStyle/>
              <a:p>
                <a:r>
                  <a:rPr 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sz="2800" dirty="0"/>
              <a:t>[1] M. Sattar, et. al., “Flexible Thermoelectric Wearable Architecture for Wireless Continuous Physiological Monitoring”, ACS Appl. Mater. Interfaces 16 (2024) 37401–37417.</a:t>
            </a:r>
          </a:p>
          <a:p>
            <a:pPr>
              <a:lnSpc>
                <a:spcPct val="100000"/>
              </a:lnSpc>
              <a:spcBef>
                <a:spcPts val="600"/>
              </a:spcBef>
            </a:pPr>
            <a:r>
              <a:rPr lang="en-US" sz="2800" dirty="0"/>
              <a:t>[2] C. Suresh Prasanna et. al., “Geometric decoupling of thickness and thermal gradient in wearable thermoelectric generators via a stair-shaped architecture”, Chemical Engineering Journal 539, 177006 (2026).</a:t>
            </a:r>
            <a:r>
              <a:rPr lang="en-IN" sz="2800" dirty="0"/>
              <a:t> </a:t>
            </a:r>
            <a:endParaRPr lang="en-US" sz="2800" dirty="0"/>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197297" y="4921433"/>
            <a:ext cx="17520817" cy="2870444"/>
          </a:xfrm>
        </p:spPr>
        <p:txBody>
          <a:bodyPr/>
          <a:lstStyle/>
          <a:p>
            <a:r>
              <a:rPr lang="en-US" sz="5400" dirty="0"/>
              <a:t>Analyze, redesign, and optimize a stair-shaped WTEG architecture that decouples overall device thickness from the effective heat-transfer path.</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dirty="0"/>
              <a:t>In practical Wearable Thermoelectric Generators (WTEGs), high conformability requires the device to be thin and flexible, but reducing thickness generally shortens the effective heat-transfer path and decreases the temperature difference across the thermoelectric (TE) legs. Here, COMSOL Multiphysics® is used to analyze, redesign, and optimize a stair-shaped WTEG architecture that decouples overall device thickness from the effective heat-transfer path. </a:t>
            </a:r>
          </a:p>
          <a:p>
            <a:r>
              <a:rPr lang="en-US" dirty="0"/>
              <a:t>A coupled thermal-electrical model was implemented in COMSOL Multiphysics® and the steady-state heat conduction through the TE legs, electrodes, and substrate were studied. By carefully optimizing the substrate thermal conductivity, dimensions of electrode and TE material, structure of contact electrode and positioning of electrode, we obtained an optimum condition to fabricate a highly flexible WTEG which can generate an output power of 2.99 </a:t>
            </a:r>
            <a:r>
              <a:rPr lang="el-GR" dirty="0"/>
              <a:t>μ</a:t>
            </a:r>
            <a:r>
              <a:rPr lang="en-US" dirty="0"/>
              <a:t>W at a temperature difference of 12 K.</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Overview</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a:t>Calculation 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dirty="0"/>
              <a:t>Fig. 1 Schematics and COMSOL Multiphysics® visualizations of heat transport for Models A-C, respectively.</a:t>
            </a:r>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dirty="0"/>
              <a:t>Simulations and experiments showed that Replacing Cu-foil electrodes with Cu wire and the Kapton substrate with aerogel substantially increased output power by preserving this temperature difference, despite an increase in internal resistance. Further gains were obtained by relocating the electrode above the TE leg to enhance heat dissipation at the cold junction and by introducing a Z-shaped electrode that combines wide end regions with a narrow heat-restricting passage. The optimized Model C achieved </a:t>
            </a:r>
            <a:r>
              <a:rPr lang="en-US" b="1" dirty="0"/>
              <a:t>2.99 µW</a:t>
            </a:r>
            <a:r>
              <a:rPr lang="en-US" dirty="0"/>
              <a:t>, nearly six times the output power of the original first-generation device. More broadly, the results establish a simulation-guided design framework in which COMSOL Multiphysics® supports iterative structural refinement of stair-shaped and other geometrically complex WTEG architectures.</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 &amp; Discussions</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dirty="0"/>
              <a:t>Fig. 2 Voltage and power versus applied current for Models A-C. Schematic representation of Model C.</a:t>
            </a:r>
          </a:p>
        </p:txBody>
      </p:sp>
      <p:pic>
        <p:nvPicPr>
          <p:cNvPr id="44" name="Picture Placeholder 43">
            <a:extLst>
              <a:ext uri="{FF2B5EF4-FFF2-40B4-BE49-F238E27FC236}">
                <a16:creationId xmlns:a16="http://schemas.microsoft.com/office/drawing/2014/main" id="{B73FCF04-FE59-E873-0026-42CA9A667FCE}"/>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615" b="1615"/>
          <a:stretch>
            <a:fillRect/>
          </a:stretch>
        </p:blipFill>
        <p:spPr>
          <a:xfrm>
            <a:off x="377789" y="342900"/>
            <a:ext cx="13036462" cy="11832578"/>
          </a:xfrm>
          <a:prstGeom prst="rect">
            <a:avLst/>
          </a:prstGeom>
        </p:spPr>
      </p:pic>
      <p:pic>
        <p:nvPicPr>
          <p:cNvPr id="45" name="Picture Placeholder 44">
            <a:extLst>
              <a:ext uri="{FF2B5EF4-FFF2-40B4-BE49-F238E27FC236}">
                <a16:creationId xmlns:a16="http://schemas.microsoft.com/office/drawing/2014/main" id="{AEB2C79E-31C6-814A-F10A-F59D00D1D5D5}"/>
              </a:ext>
            </a:extLst>
          </p:cNvPr>
          <p:cNvPicPr>
            <a:picLocks noGrp="1" noChangeAspect="1"/>
          </p:cNvPicPr>
          <p:nvPr>
            <p:ph type="pic" sz="quarter" idx="29"/>
          </p:nvPr>
        </p:nvPicPr>
        <p:blipFill>
          <a:blip r:embed="rId5"/>
          <a:srcRect t="1018" b="1018"/>
          <a:stretch>
            <a:fillRect/>
          </a:stretch>
        </p:blipFill>
        <p:spPr>
          <a:prstGeom prst="rect">
            <a:avLst/>
          </a:prstGeom>
        </p:spPr>
      </p:pic>
      <p:pic>
        <p:nvPicPr>
          <p:cNvPr id="56" name="Picture Placeholder 55">
            <a:extLst>
              <a:ext uri="{FF2B5EF4-FFF2-40B4-BE49-F238E27FC236}">
                <a16:creationId xmlns:a16="http://schemas.microsoft.com/office/drawing/2014/main" id="{4EA3A0D9-76F2-E138-C711-5803042BC432}"/>
              </a:ext>
            </a:extLst>
          </p:cNvPr>
          <p:cNvPicPr>
            <a:picLocks noGrp="1" noChangeAspect="1"/>
          </p:cNvPicPr>
          <p:nvPr>
            <p:ph type="pic" sz="quarter" idx="34"/>
          </p:nvPr>
        </p:nvPicPr>
        <p:blipFill>
          <a:blip r:embed="rId6"/>
          <a:srcRect l="1" t="6507" r="-1"/>
          <a:stretch>
            <a:fillRect/>
          </a:stretch>
        </p:blipFill>
        <p:spPr>
          <a:xfrm>
            <a:off x="17526117" y="29532851"/>
            <a:ext cx="14191997" cy="6565522"/>
          </a:xfrm>
          <a:prstGeom prst="rect">
            <a:avLst/>
          </a:prstGeom>
        </p:spPr>
      </p:pic>
      <p:graphicFrame>
        <p:nvGraphicFramePr>
          <p:cNvPr id="61" name="Object 60">
            <a:extLst>
              <a:ext uri="{FF2B5EF4-FFF2-40B4-BE49-F238E27FC236}">
                <a16:creationId xmlns:a16="http://schemas.microsoft.com/office/drawing/2014/main" id="{61E92268-C72E-A967-5FC6-228C84037AF7}"/>
              </a:ext>
            </a:extLst>
          </p:cNvPr>
          <p:cNvGraphicFramePr>
            <a:graphicFrameLocks noChangeAspect="1"/>
          </p:cNvGraphicFramePr>
          <p:nvPr>
            <p:extLst>
              <p:ext uri="{D42A27DB-BD31-4B8C-83A1-F6EECF244321}">
                <p14:modId xmlns:p14="http://schemas.microsoft.com/office/powerpoint/2010/main" val="1692599820"/>
              </p:ext>
            </p:extLst>
          </p:nvPr>
        </p:nvGraphicFramePr>
        <p:xfrm>
          <a:off x="21308617" y="27114335"/>
          <a:ext cx="4756520" cy="1698757"/>
        </p:xfrm>
        <a:graphic>
          <a:graphicData uri="http://schemas.openxmlformats.org/presentationml/2006/ole">
            <mc:AlternateContent xmlns:mc="http://schemas.openxmlformats.org/markup-compatibility/2006">
              <mc:Choice xmlns:v="urn:schemas-microsoft-com:vml" Requires="v">
                <p:oleObj r:id="rId7" imgW="1244600" imgH="444500" progId="Equation.DSMT4">
                  <p:embed/>
                </p:oleObj>
              </mc:Choice>
              <mc:Fallback>
                <p:oleObj r:id="rId7" imgW="1244600" imgH="444500" progId="Equation.DSMT4">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08617" y="27114335"/>
                        <a:ext cx="4756520" cy="1698757"/>
                      </a:xfrm>
                      <a:prstGeom prst="rect">
                        <a:avLst/>
                      </a:prstGeom>
                      <a:noFill/>
                    </p:spPr>
                  </p:pic>
                </p:oleObj>
              </mc:Fallback>
            </mc:AlternateContent>
          </a:graphicData>
        </a:graphic>
      </p:graphicFrame>
      <p:pic>
        <p:nvPicPr>
          <p:cNvPr id="66" name="Picture Placeholder 65">
            <a:extLst>
              <a:ext uri="{FF2B5EF4-FFF2-40B4-BE49-F238E27FC236}">
                <a16:creationId xmlns:a16="http://schemas.microsoft.com/office/drawing/2014/main" id="{9F3354CE-0176-D85B-64E9-D8AF1A948213}"/>
              </a:ext>
            </a:extLst>
          </p:cNvPr>
          <p:cNvPicPr>
            <a:picLocks noGrp="1" noChangeAspect="1"/>
          </p:cNvPicPr>
          <p:nvPr>
            <p:ph type="pic" sz="quarter" idx="31"/>
          </p:nvPr>
        </p:nvPicPr>
        <p:blipFill>
          <a:blip r:embed="rId9"/>
          <a:srcRect t="12806" b="12806"/>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8312</TotalTime>
  <Words>550</Words>
  <Application>Microsoft Macintosh PowerPoint</Application>
  <PresentationFormat>Custom</PresentationFormat>
  <Paragraphs>20</Paragraphs>
  <Slides>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9" baseType="lpstr">
      <vt:lpstr>MS PGothic</vt:lpstr>
      <vt:lpstr>Arial</vt:lpstr>
      <vt:lpstr>Calibri</vt:lpstr>
      <vt:lpstr>Calibri Light</vt:lpstr>
      <vt:lpstr>Cambria Math</vt:lpstr>
      <vt:lpstr>Helvetica</vt:lpstr>
      <vt:lpstr>Office Theme</vt:lpstr>
      <vt:lpstr>Equation.DSMT4</vt:lpstr>
      <vt:lpstr>COMSOL-Guided Design of Stair-Shaped Flexible Wearable Thermoelectric Generators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PRASANNA Suresh CHANDRASEKAR</cp:lastModifiedBy>
  <cp:revision>181</cp:revision>
  <cp:lastPrinted>2026-06-05T08:09:06Z</cp:lastPrinted>
  <dcterms:created xsi:type="dcterms:W3CDTF">2023-01-03T14:57:49Z</dcterms:created>
  <dcterms:modified xsi:type="dcterms:W3CDTF">2026-09-04T01:27:44Z</dcterms:modified>
</cp:coreProperties>
</file>