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6"/>
  </p:notesMasterIdLst>
  <p:sldIdLst>
    <p:sldId id="285" r:id="rId2"/>
    <p:sldId id="283" r:id="rId3"/>
    <p:sldId id="282" r:id="rId4"/>
    <p:sldId id="284" r:id="rId5"/>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96340" autoAdjust="0"/>
  </p:normalViewPr>
  <p:slideViewPr>
    <p:cSldViewPr snapToGrid="0">
      <p:cViewPr>
        <p:scale>
          <a:sx n="33" d="100"/>
          <a:sy n="33" d="100"/>
        </p:scale>
        <p:origin x="672" y="19"/>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www.osti.gov/biblio/841246" TargetMode="External"/><Relationship Id="rId7" Type="http://schemas.openxmlformats.org/officeDocument/2006/relationships/image" Target="../media/image100.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8.emf"/><Relationship Id="rId11" Type="http://schemas.openxmlformats.org/officeDocument/2006/relationships/image" Target="../media/image16.png"/><Relationship Id="rId5" Type="http://schemas.openxmlformats.org/officeDocument/2006/relationships/image" Target="../media/image12.jpeg"/><Relationship Id="rId10" Type="http://schemas.openxmlformats.org/officeDocument/2006/relationships/image" Target="../media/image15.png"/><Relationship Id="rId4" Type="http://schemas.openxmlformats.org/officeDocument/2006/relationships/hyperlink" Target="https://www.asme.org/codes-standards/find-codes-standards/b31j-stress-intensification-factors-flexibility-factors-determination-metallic-piping-components/2017/drm-enabled-pdf" TargetMode="External"/><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4197441" y="1261070"/>
            <a:ext cx="17520673" cy="4180360"/>
          </a:xfrm>
        </p:spPr>
        <p:txBody>
          <a:bodyPr>
            <a:normAutofit/>
          </a:bodyPr>
          <a:lstStyle/>
          <a:p>
            <a:r>
              <a:rPr lang="en-US" altLang="ja-JP" sz="8800" dirty="0"/>
              <a:t>COMSOL</a:t>
            </a:r>
            <a:r>
              <a:rPr lang="ja-JP" altLang="en-US" sz="8800" dirty="0"/>
              <a:t>と</a:t>
            </a:r>
            <a:r>
              <a:rPr lang="en-US" altLang="ja-JP" sz="8800" dirty="0"/>
              <a:t>LLM</a:t>
            </a:r>
            <a:r>
              <a:rPr lang="ja-JP" altLang="en-US" sz="8800" dirty="0"/>
              <a:t>による</a:t>
            </a:r>
            <a:br>
              <a:rPr lang="en-US" altLang="ja-JP" sz="8800" dirty="0"/>
            </a:br>
            <a:r>
              <a:rPr lang="ja-JP" altLang="en-US" sz="8800" dirty="0"/>
              <a:t>金属積層造形プロセスの自動解釈とモード抽出</a:t>
            </a:r>
            <a:endParaRPr lang="en-US" sz="88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pPr>
              <a:spcBef>
                <a:spcPts val="0"/>
              </a:spcBef>
            </a:pPr>
            <a:r>
              <a:rPr lang="ja-JP" altLang="en-US" dirty="0"/>
              <a:t>高岸 洋一</a:t>
            </a:r>
            <a:r>
              <a:rPr lang="en-US" altLang="ja-JP" baseline="-25000" dirty="0"/>
              <a:t>1</a:t>
            </a:r>
            <a:r>
              <a:rPr lang="en-US" altLang="ja-JP" dirty="0"/>
              <a:t>, </a:t>
            </a:r>
            <a:r>
              <a:rPr lang="ja-JP" altLang="en-US" dirty="0"/>
              <a:t>千葉 晶彦</a:t>
            </a:r>
            <a:r>
              <a:rPr lang="en-US" altLang="ja-JP" baseline="-25000" dirty="0"/>
              <a:t>1</a:t>
            </a:r>
          </a:p>
          <a:p>
            <a:pPr>
              <a:spcBef>
                <a:spcPts val="0"/>
              </a:spcBef>
            </a:pPr>
            <a:r>
              <a:rPr lang="en-US" dirty="0"/>
              <a:t>1. </a:t>
            </a:r>
            <a:r>
              <a:rPr lang="ja-JP" altLang="en-US" dirty="0"/>
              <a:t>東北大学 未来科学技術共同研究センター</a:t>
            </a:r>
            <a:endParaRPr lang="en-US"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5655929" y="21687824"/>
            <a:ext cx="16062185" cy="5908299"/>
          </a:xfrm>
        </p:spPr>
        <p:txBody>
          <a:bodyPr/>
          <a:lstStyle/>
          <a:p>
            <a:pPr>
              <a:spcBef>
                <a:spcPts val="0"/>
              </a:spcBef>
            </a:pPr>
            <a:r>
              <a:rPr lang="ja-JP" altLang="en-US" dirty="0"/>
              <a:t>　計算フローの概要を図</a:t>
            </a:r>
            <a:r>
              <a:rPr lang="en-US" altLang="ja-JP" dirty="0"/>
              <a:t>1a</a:t>
            </a:r>
            <a:r>
              <a:rPr lang="ja-JP" altLang="en-US" dirty="0"/>
              <a:t>に示す</a:t>
            </a:r>
            <a:r>
              <a:rPr lang="en-US" altLang="ja-JP" dirty="0"/>
              <a:t>. </a:t>
            </a:r>
            <a:r>
              <a:rPr lang="ja-JP" altLang="en-US" dirty="0"/>
              <a:t>はじめに</a:t>
            </a:r>
            <a:r>
              <a:rPr lang="en-US" altLang="ja-JP" dirty="0"/>
              <a:t>COMSOL® Multiphysics</a:t>
            </a:r>
            <a:r>
              <a:rPr lang="ja-JP" altLang="en-US" dirty="0"/>
              <a:t>上に熱伝導方程式に基づく</a:t>
            </a:r>
            <a:r>
              <a:rPr lang="en-US" altLang="ja-JP" dirty="0"/>
              <a:t>3</a:t>
            </a:r>
            <a:r>
              <a:rPr lang="ja-JP" altLang="en-US" dirty="0"/>
              <a:t>次元マクロ熱源モデル</a:t>
            </a:r>
            <a:r>
              <a:rPr lang="en-US" altLang="ja-JP" dirty="0"/>
              <a:t>[1,2]</a:t>
            </a:r>
            <a:r>
              <a:rPr lang="ja-JP" altLang="en-US" dirty="0"/>
              <a:t>を構築し</a:t>
            </a:r>
            <a:r>
              <a:rPr lang="en-US" altLang="ja-JP" dirty="0"/>
              <a:t>, </a:t>
            </a:r>
            <a:r>
              <a:rPr lang="ja-JP" altLang="en-US" dirty="0"/>
              <a:t>ビーム電流および走査速度を変えた</a:t>
            </a:r>
            <a:r>
              <a:rPr lang="ja-JP" altLang="ja-JP" dirty="0"/>
              <a:t>計</a:t>
            </a:r>
            <a:r>
              <a:rPr lang="en-US" altLang="ja-JP" dirty="0"/>
              <a:t>297</a:t>
            </a:r>
            <a:r>
              <a:rPr lang="ja-JP" altLang="ja-JP" dirty="0"/>
              <a:t>水準のパラメトリック計算</a:t>
            </a:r>
            <a:r>
              <a:rPr lang="ja-JP" altLang="en-US" dirty="0"/>
              <a:t>を</a:t>
            </a:r>
            <a:r>
              <a:rPr lang="en-US" altLang="ja-JP" dirty="0"/>
              <a:t>COMSOL Batch</a:t>
            </a:r>
            <a:r>
              <a:rPr lang="ja-JP" altLang="en-US" dirty="0"/>
              <a:t>により実行した</a:t>
            </a:r>
            <a:r>
              <a:rPr lang="en-US" altLang="ja-JP" dirty="0"/>
              <a:t>. </a:t>
            </a:r>
            <a:r>
              <a:rPr lang="ja-JP" altLang="en-US" dirty="0"/>
              <a:t>次に</a:t>
            </a:r>
            <a:r>
              <a:rPr lang="en-US" altLang="ja-JP" dirty="0"/>
              <a:t>, </a:t>
            </a:r>
            <a:r>
              <a:rPr lang="ja-JP" altLang="en-US" dirty="0"/>
              <a:t>出力されるサンプルの温度分布</a:t>
            </a:r>
            <a:r>
              <a:rPr lang="en-US" altLang="ja-JP" dirty="0"/>
              <a:t>, </a:t>
            </a:r>
            <a:r>
              <a:rPr lang="ja-JP" altLang="en-US" dirty="0"/>
              <a:t>凝固速度分布などの画像</a:t>
            </a:r>
            <a:r>
              <a:rPr lang="en-US" altLang="ja-JP" dirty="0"/>
              <a:t>(2</a:t>
            </a:r>
            <a:r>
              <a:rPr lang="ja-JP" altLang="en-US" dirty="0"/>
              <a:t>次元データ</a:t>
            </a:r>
            <a:r>
              <a:rPr lang="en-US" altLang="ja-JP" dirty="0"/>
              <a:t>)</a:t>
            </a:r>
            <a:r>
              <a:rPr lang="ja-JP" altLang="en-US" dirty="0"/>
              <a:t>をそれぞれ機械学習により次元圧縮し</a:t>
            </a:r>
            <a:r>
              <a:rPr lang="en-US" altLang="ja-JP" dirty="0"/>
              <a:t>, </a:t>
            </a:r>
            <a:r>
              <a:rPr lang="ja-JP" altLang="en-US" dirty="0"/>
              <a:t>潜在空間</a:t>
            </a:r>
            <a:r>
              <a:rPr lang="en-US" altLang="ja-JP" dirty="0"/>
              <a:t>(</a:t>
            </a:r>
            <a:r>
              <a:rPr lang="ja-JP" altLang="en-US" dirty="0"/>
              <a:t>特徴量空間</a:t>
            </a:r>
            <a:r>
              <a:rPr lang="en-US" altLang="ja-JP" dirty="0"/>
              <a:t>)</a:t>
            </a:r>
            <a:r>
              <a:rPr lang="ja-JP" altLang="en-US" dirty="0"/>
              <a:t>上にマッピングした</a:t>
            </a:r>
            <a:r>
              <a:rPr lang="en-US" altLang="ja-JP" dirty="0"/>
              <a:t>. </a:t>
            </a:r>
            <a:r>
              <a:rPr lang="ja-JP" altLang="en-US" dirty="0"/>
              <a:t>さらに</a:t>
            </a:r>
            <a:r>
              <a:rPr lang="en-US" altLang="ja-JP" dirty="0"/>
              <a:t>, LLM</a:t>
            </a:r>
            <a:r>
              <a:rPr lang="ja-JP" altLang="en-US" dirty="0"/>
              <a:t>により各画像を自然言語の解釈テキストを生成し</a:t>
            </a:r>
            <a:r>
              <a:rPr lang="en-US" altLang="ja-JP" dirty="0"/>
              <a:t>, </a:t>
            </a:r>
            <a:r>
              <a:rPr lang="ja-JP" altLang="en-US" dirty="0"/>
              <a:t>それらのテキストを埋め込みベクトル化した</a:t>
            </a:r>
            <a:r>
              <a:rPr lang="en-US" altLang="ja-JP" dirty="0"/>
              <a:t>(“</a:t>
            </a:r>
            <a:r>
              <a:rPr lang="ja-JP" altLang="en-US" dirty="0"/>
              <a:t>意味空間”マッピング</a:t>
            </a:r>
            <a:r>
              <a:rPr lang="en-US" altLang="ja-JP" dirty="0"/>
              <a:t>). </a:t>
            </a:r>
            <a:r>
              <a:rPr lang="ja-JP" altLang="en-US" dirty="0"/>
              <a:t>最後に</a:t>
            </a:r>
            <a:r>
              <a:rPr lang="en-US" altLang="ja-JP" dirty="0"/>
              <a:t>, </a:t>
            </a:r>
            <a:r>
              <a:rPr lang="ja-JP" altLang="en-US" dirty="0"/>
              <a:t>画像と現象説明テキストそれぞれのベクトルの相関分析を行うことで</a:t>
            </a:r>
            <a:r>
              <a:rPr lang="en-US" altLang="ja-JP" dirty="0"/>
              <a:t>, </a:t>
            </a:r>
            <a:r>
              <a:rPr lang="ja-JP" altLang="en-US" dirty="0"/>
              <a:t>現象のモード自動抽出や感度の高い特徴量特定を検討した</a:t>
            </a:r>
            <a:r>
              <a:rPr lang="en-US" altLang="ja-JP" dirty="0"/>
              <a:t>. </a:t>
            </a: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a:xfrm>
            <a:off x="1196912" y="39623894"/>
            <a:ext cx="15220541" cy="2508844"/>
          </a:xfrm>
        </p:spPr>
        <p:txBody>
          <a:bodyPr/>
          <a:lstStyle/>
          <a:p>
            <a:r>
              <a:rPr lang="en-US" dirty="0"/>
              <a:t>[1] H. J. Willy, “Modelling Thermal Capillary Effects and Flow in the Molten Pool during Selective Laser Melting”, the Proceedings of the 2017 COMSOL Conference in Singapore. [2] </a:t>
            </a:r>
            <a:r>
              <a:rPr lang="en-US" altLang="ja-JP" dirty="0"/>
              <a:t>Y. Takagishi et al., </a:t>
            </a:r>
            <a:r>
              <a:rPr lang="en-US" altLang="ja-JP" i="1" dirty="0"/>
              <a:t>Advances in Additive Manufacturing with Powder Metallurgy 2026</a:t>
            </a:r>
            <a:r>
              <a:rPr lang="en-US" altLang="ja-JP" dirty="0"/>
              <a:t>, in press. [3] L. Soares et al., </a:t>
            </a:r>
            <a:r>
              <a:rPr lang="en-US" altLang="ja-JP" i="1" dirty="0"/>
              <a:t>Journal of Materials Research and Technology</a:t>
            </a:r>
            <a:r>
              <a:rPr lang="en-US" altLang="ja-JP" dirty="0"/>
              <a:t>, 41 5768, 2026.</a:t>
            </a:r>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a:xfrm>
            <a:off x="14166933" y="6186347"/>
            <a:ext cx="17603405" cy="3135169"/>
          </a:xfrm>
        </p:spPr>
        <p:txBody>
          <a:bodyPr/>
          <a:lstStyle/>
          <a:p>
            <a:pPr>
              <a:spcBef>
                <a:spcPts val="0"/>
              </a:spcBef>
            </a:pPr>
            <a:r>
              <a:rPr lang="en-US" altLang="ja-JP" dirty="0"/>
              <a:t>COMSOL®</a:t>
            </a:r>
            <a:r>
              <a:rPr lang="ja-JP" altLang="en-US" dirty="0"/>
              <a:t>と</a:t>
            </a:r>
            <a:r>
              <a:rPr lang="en-US" altLang="ja-JP" dirty="0"/>
              <a:t>Large Language Model</a:t>
            </a:r>
            <a:r>
              <a:rPr lang="ja-JP" altLang="en-US" dirty="0"/>
              <a:t>を組み合わせ</a:t>
            </a:r>
            <a:r>
              <a:rPr lang="en-US" altLang="ja-JP" dirty="0"/>
              <a:t>, </a:t>
            </a:r>
            <a:r>
              <a:rPr lang="ja-JP" altLang="en-US" dirty="0"/>
              <a:t>　</a:t>
            </a:r>
            <a:endParaRPr lang="en-US" altLang="ja-JP" dirty="0"/>
          </a:p>
          <a:p>
            <a:pPr>
              <a:spcBef>
                <a:spcPts val="0"/>
              </a:spcBef>
            </a:pPr>
            <a:r>
              <a:rPr lang="ja-JP" altLang="en-US" dirty="0"/>
              <a:t>計算結果の</a:t>
            </a:r>
            <a:r>
              <a:rPr lang="ja-JP" altLang="ja-JP" dirty="0"/>
              <a:t>自動解釈</a:t>
            </a:r>
            <a:r>
              <a:rPr lang="ja-JP" altLang="en-US" dirty="0"/>
              <a:t>スキームを構築することで</a:t>
            </a:r>
            <a:endParaRPr lang="en-US" altLang="ja-JP" dirty="0"/>
          </a:p>
          <a:p>
            <a:pPr>
              <a:spcBef>
                <a:spcPts val="0"/>
              </a:spcBef>
            </a:pPr>
            <a:r>
              <a:rPr lang="ja-JP" altLang="en-US" dirty="0"/>
              <a:t>自然言語に基づくメルトプールの</a:t>
            </a:r>
            <a:r>
              <a:rPr lang="ja-JP" altLang="ja-JP" dirty="0"/>
              <a:t>モード抽出を試みる</a:t>
            </a:r>
            <a:r>
              <a:rPr lang="en-US" altLang="ja-JP" dirty="0"/>
              <a:t>.</a:t>
            </a:r>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dirty="0"/>
              <a:t>代表的な金属積層造形である粉末床溶融結合法では</a:t>
            </a:r>
            <a:r>
              <a:rPr lang="en-US" altLang="ja-JP" dirty="0"/>
              <a:t>, </a:t>
            </a:r>
            <a:r>
              <a:rPr lang="ja-JP" altLang="en-US" dirty="0"/>
              <a:t>複雑形状部品を精緻に製造する技術として近年普及が進んでいる</a:t>
            </a:r>
            <a:r>
              <a:rPr lang="en-US" altLang="ja-JP" dirty="0"/>
              <a:t>. </a:t>
            </a:r>
            <a:r>
              <a:rPr lang="ja-JP" altLang="en-US" dirty="0"/>
              <a:t>欠陥や表面凹凸の少ない造形実現のためには</a:t>
            </a:r>
            <a:r>
              <a:rPr lang="en-US" altLang="ja-JP" dirty="0"/>
              <a:t>, </a:t>
            </a:r>
            <a:r>
              <a:rPr lang="ja-JP" altLang="en-US" dirty="0"/>
              <a:t>粉末床に形成されるメルトプールの形状や大きさ</a:t>
            </a:r>
            <a:r>
              <a:rPr lang="en-US" altLang="ja-JP" dirty="0"/>
              <a:t>, </a:t>
            </a:r>
            <a:r>
              <a:rPr lang="ja-JP" altLang="en-US" dirty="0"/>
              <a:t>近傍領域の温度分布の予測が重要となるが</a:t>
            </a:r>
            <a:r>
              <a:rPr lang="en-US" altLang="ja-JP" dirty="0"/>
              <a:t>, </a:t>
            </a:r>
            <a:r>
              <a:rPr lang="ja-JP" altLang="en-US" dirty="0"/>
              <a:t>これらは粉末材料の種類や特性</a:t>
            </a:r>
            <a:r>
              <a:rPr lang="en-US" altLang="ja-JP" dirty="0"/>
              <a:t>, </a:t>
            </a:r>
            <a:r>
              <a:rPr lang="ja-JP" altLang="en-US" dirty="0"/>
              <a:t>造形条件により大きく変化する</a:t>
            </a:r>
            <a:r>
              <a:rPr lang="en-US" altLang="ja-JP" dirty="0"/>
              <a:t>. </a:t>
            </a:r>
            <a:r>
              <a:rPr lang="ja-JP" altLang="en-US" dirty="0"/>
              <a:t>そのため</a:t>
            </a:r>
            <a:r>
              <a:rPr lang="en-US" altLang="ja-JP" dirty="0"/>
              <a:t>, </a:t>
            </a:r>
            <a:r>
              <a:rPr lang="ja-JP" altLang="en-US" dirty="0"/>
              <a:t>物理方程式に基づくシミュレーションによる検討が積極的に進められてきた</a:t>
            </a:r>
            <a:r>
              <a:rPr lang="en-US" altLang="ja-JP" dirty="0"/>
              <a:t>.  </a:t>
            </a:r>
            <a:r>
              <a:rPr lang="ja-JP" altLang="en-US" dirty="0"/>
              <a:t>特にモードの数やメカニズムの抽出</a:t>
            </a:r>
            <a:r>
              <a:rPr lang="en-US" altLang="ja-JP" dirty="0"/>
              <a:t>, </a:t>
            </a:r>
            <a:r>
              <a:rPr lang="ja-JP" altLang="en-US" dirty="0"/>
              <a:t>それらの遷移領域の特定は</a:t>
            </a:r>
            <a:r>
              <a:rPr lang="en-US" altLang="ja-JP" dirty="0"/>
              <a:t>, </a:t>
            </a:r>
            <a:r>
              <a:rPr lang="ja-JP" altLang="en-US" dirty="0"/>
              <a:t>造形条件最適化の観点から極めて重要なタスクとなっている</a:t>
            </a:r>
            <a:r>
              <a:rPr lang="en-US" altLang="ja-JP" dirty="0"/>
              <a:t>. </a:t>
            </a:r>
            <a:r>
              <a:rPr lang="ja-JP" altLang="en-US" dirty="0"/>
              <a:t>本研究では</a:t>
            </a:r>
            <a:r>
              <a:rPr lang="en-US" altLang="ja-JP" dirty="0"/>
              <a:t>, </a:t>
            </a:r>
            <a:r>
              <a:rPr lang="ja-JP" altLang="en-US" dirty="0"/>
              <a:t>はじめに</a:t>
            </a:r>
            <a:r>
              <a:rPr lang="en-US" altLang="ja-JP" dirty="0"/>
              <a:t>COMSOL® Multiphysics</a:t>
            </a:r>
            <a:r>
              <a:rPr lang="ja-JP" altLang="en-US" dirty="0"/>
              <a:t>により</a:t>
            </a:r>
            <a:r>
              <a:rPr lang="en-US" altLang="ja-JP" dirty="0"/>
              <a:t>Ti-6Al-4V</a:t>
            </a:r>
            <a:r>
              <a:rPr lang="ja-JP" altLang="en-US" dirty="0"/>
              <a:t>立方体サンプルを対象としたマクロ熱源モデルを構築し</a:t>
            </a:r>
            <a:r>
              <a:rPr lang="en-US" altLang="ja-JP" dirty="0"/>
              <a:t>, COMSOL Batch</a:t>
            </a:r>
            <a:r>
              <a:rPr lang="ja-JP" altLang="en-US" dirty="0"/>
              <a:t>を活用してさまざまな造形条件における温度</a:t>
            </a:r>
            <a:r>
              <a:rPr lang="en-US" altLang="ja-JP" dirty="0"/>
              <a:t>, </a:t>
            </a:r>
            <a:r>
              <a:rPr lang="ja-JP" altLang="en-US" dirty="0"/>
              <a:t>マランゴニ数</a:t>
            </a:r>
            <a:r>
              <a:rPr lang="en-US" altLang="ja-JP" dirty="0"/>
              <a:t>, </a:t>
            </a:r>
            <a:r>
              <a:rPr lang="ja-JP" altLang="en-US" dirty="0"/>
              <a:t>温度勾配</a:t>
            </a:r>
            <a:r>
              <a:rPr lang="en-US" altLang="ja-JP" dirty="0"/>
              <a:t>, </a:t>
            </a:r>
            <a:r>
              <a:rPr lang="ja-JP" altLang="en-US" dirty="0"/>
              <a:t>凝固速度分布を出力する</a:t>
            </a:r>
            <a:r>
              <a:rPr lang="en-US" altLang="ja-JP" dirty="0"/>
              <a:t>. </a:t>
            </a:r>
            <a:r>
              <a:rPr lang="ja-JP" altLang="en-US" dirty="0"/>
              <a:t>次に</a:t>
            </a:r>
            <a:r>
              <a:rPr lang="en-US" altLang="ja-JP" dirty="0"/>
              <a:t>, </a:t>
            </a:r>
            <a:r>
              <a:rPr lang="ja-JP" altLang="en-US" dirty="0"/>
              <a:t>各出力データに対して</a:t>
            </a:r>
            <a:r>
              <a:rPr lang="en-US" altLang="ja-JP" dirty="0"/>
              <a:t>Large Language Model</a:t>
            </a:r>
            <a:r>
              <a:rPr lang="ja-JP" altLang="en-US" dirty="0"/>
              <a:t>による自動解釈を行い</a:t>
            </a:r>
            <a:r>
              <a:rPr lang="en-US" altLang="ja-JP" dirty="0"/>
              <a:t>, </a:t>
            </a:r>
            <a:r>
              <a:rPr lang="ja-JP" altLang="en-US" dirty="0"/>
              <a:t>機械学習による画像特徴量と埋め込みベクトルとの相関分析により</a:t>
            </a:r>
            <a:r>
              <a:rPr lang="en-US" altLang="ja-JP" dirty="0"/>
              <a:t>, </a:t>
            </a:r>
            <a:r>
              <a:rPr lang="ja-JP" altLang="en-US" dirty="0"/>
              <a:t>メルトプールのモード自動抽出を試みる</a:t>
            </a:r>
            <a:r>
              <a:rPr lang="en-US" altLang="ja-JP" dirty="0"/>
              <a:t>. </a:t>
            </a:r>
            <a:endParaRPr lang="en-US"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概要 </a:t>
            </a:r>
            <a:r>
              <a:rPr lang="en-US" altLang="ja-JP" dirty="0"/>
              <a:t>: </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計算方法</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en-US" dirty="0"/>
              <a:t>図</a:t>
            </a:r>
            <a:r>
              <a:rPr lang="en-US" altLang="ja-JP" dirty="0"/>
              <a:t>1 (a) </a:t>
            </a:r>
            <a:r>
              <a:rPr lang="ja-JP" altLang="en-US" dirty="0"/>
              <a:t>計算フロー</a:t>
            </a:r>
            <a:r>
              <a:rPr lang="en-US" altLang="ja-JP" dirty="0"/>
              <a:t>. (b) </a:t>
            </a:r>
            <a:r>
              <a:rPr lang="ja-JP" altLang="en-US" dirty="0"/>
              <a:t>マクロ熱源モデル概要</a:t>
            </a:r>
            <a:r>
              <a:rPr lang="en-US" altLang="ja-JP" dirty="0"/>
              <a:t>. (c) T:</a:t>
            </a:r>
            <a:r>
              <a:rPr lang="ja-JP" altLang="en-US" dirty="0"/>
              <a:t>温度</a:t>
            </a:r>
            <a:r>
              <a:rPr lang="en-US" altLang="ja-JP" dirty="0"/>
              <a:t>, Ma:</a:t>
            </a:r>
            <a:r>
              <a:rPr lang="ja-JP" altLang="en-US" dirty="0"/>
              <a:t>マランゴニ数</a:t>
            </a:r>
            <a:r>
              <a:rPr lang="en-US" altLang="ja-JP" dirty="0"/>
              <a:t>, </a:t>
            </a:r>
            <a:r>
              <a:rPr lang="en-US" altLang="ja-JP" dirty="0" err="1"/>
              <a:t>t</a:t>
            </a:r>
            <a:r>
              <a:rPr lang="en-US" altLang="ja-JP" baseline="-25000" dirty="0" err="1"/>
              <a:t>melting</a:t>
            </a:r>
            <a:r>
              <a:rPr lang="en-US" altLang="ja-JP" dirty="0"/>
              <a:t>:</a:t>
            </a:r>
            <a:r>
              <a:rPr lang="ja-JP" altLang="en-US" dirty="0"/>
              <a:t>溶融保持時間</a:t>
            </a:r>
            <a:r>
              <a:rPr lang="en-US" altLang="ja-JP" dirty="0"/>
              <a:t>,  R:</a:t>
            </a:r>
            <a:r>
              <a:rPr lang="ja-JP" altLang="en-US" dirty="0"/>
              <a:t>凝固速度</a:t>
            </a:r>
            <a:r>
              <a:rPr lang="en-US" altLang="ja-JP" dirty="0"/>
              <a:t>, G: </a:t>
            </a:r>
            <a:r>
              <a:rPr lang="ja-JP" altLang="en-US" dirty="0"/>
              <a:t>温度勾配</a:t>
            </a:r>
            <a:r>
              <a:rPr lang="en-US" altLang="ja-JP" dirty="0"/>
              <a:t>.</a:t>
            </a:r>
            <a:endParaRPr lang="en-US"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pPr>
              <a:spcBef>
                <a:spcPts val="0"/>
              </a:spcBef>
            </a:pPr>
            <a:r>
              <a:rPr lang="ja-JP" altLang="en-US" dirty="0"/>
              <a:t>　</a:t>
            </a:r>
            <a:r>
              <a:rPr lang="ja-JP" altLang="ja-JP" dirty="0"/>
              <a:t>マクロ熱源モデル</a:t>
            </a:r>
            <a:r>
              <a:rPr lang="ja-JP" altLang="en-US" dirty="0"/>
              <a:t>を用いて</a:t>
            </a:r>
            <a:r>
              <a:rPr lang="ja-JP" altLang="ja-JP" dirty="0"/>
              <a:t>出力データにおける意味的な特徴を抽出するため</a:t>
            </a:r>
            <a:r>
              <a:rPr lang="en-US" altLang="ja-JP" dirty="0"/>
              <a:t>, </a:t>
            </a:r>
            <a:r>
              <a:rPr lang="ja-JP" altLang="ja-JP" dirty="0"/>
              <a:t>代表時間における温度分布</a:t>
            </a:r>
            <a:r>
              <a:rPr lang="en-US" altLang="ja-JP" dirty="0"/>
              <a:t>, </a:t>
            </a:r>
            <a:r>
              <a:rPr lang="ja-JP" altLang="ja-JP" dirty="0"/>
              <a:t>マランゴニ数</a:t>
            </a:r>
            <a:r>
              <a:rPr lang="en-US" altLang="ja-JP" dirty="0"/>
              <a:t>, </a:t>
            </a:r>
            <a:r>
              <a:rPr lang="ja-JP" altLang="ja-JP" dirty="0"/>
              <a:t>温度勾配</a:t>
            </a:r>
            <a:r>
              <a:rPr lang="en-US" altLang="ja-JP" dirty="0"/>
              <a:t>, </a:t>
            </a:r>
            <a:r>
              <a:rPr lang="ja-JP" altLang="ja-JP" dirty="0"/>
              <a:t>凝固速度および溶融保持時間の分布データを</a:t>
            </a:r>
            <a:r>
              <a:rPr lang="en-US" altLang="ja-JP" dirty="0"/>
              <a:t>LLM</a:t>
            </a:r>
            <a:r>
              <a:rPr lang="ja-JP" altLang="ja-JP" dirty="0"/>
              <a:t>エージェント</a:t>
            </a:r>
            <a:r>
              <a:rPr lang="en-US" altLang="ja-JP" dirty="0"/>
              <a:t>(Gemma-4-26B)</a:t>
            </a:r>
            <a:r>
              <a:rPr lang="ja-JP" altLang="ja-JP" dirty="0"/>
              <a:t>に与え</a:t>
            </a:r>
            <a:r>
              <a:rPr lang="en-US" altLang="ja-JP" dirty="0"/>
              <a:t>, </a:t>
            </a:r>
            <a:r>
              <a:rPr lang="ja-JP" altLang="ja-JP" dirty="0"/>
              <a:t>物理的な解釈テキストを生成した</a:t>
            </a:r>
            <a:r>
              <a:rPr lang="ja-JP" altLang="en-US" dirty="0"/>
              <a:t>（図</a:t>
            </a:r>
            <a:r>
              <a:rPr lang="en-US" altLang="ja-JP" dirty="0"/>
              <a:t>2a</a:t>
            </a:r>
            <a:r>
              <a:rPr lang="ja-JP" altLang="en-US" dirty="0"/>
              <a:t>）</a:t>
            </a:r>
            <a:r>
              <a:rPr lang="en-US" altLang="ja-JP" dirty="0"/>
              <a:t>. </a:t>
            </a:r>
            <a:r>
              <a:rPr lang="ja-JP" altLang="ja-JP" dirty="0"/>
              <a:t>表現のゆらぎを抑えるため</a:t>
            </a:r>
            <a:r>
              <a:rPr lang="en-US" altLang="ja-JP" dirty="0"/>
              <a:t>, </a:t>
            </a:r>
            <a:r>
              <a:rPr lang="ja-JP" altLang="ja-JP" dirty="0"/>
              <a:t>基準条件の画像に対する差に着目するように指示した</a:t>
            </a:r>
            <a:r>
              <a:rPr lang="en-US" altLang="ja-JP" dirty="0"/>
              <a:t>. </a:t>
            </a:r>
          </a:p>
          <a:p>
            <a:pPr>
              <a:spcBef>
                <a:spcPts val="0"/>
              </a:spcBef>
            </a:pPr>
            <a:r>
              <a:rPr lang="ja-JP" altLang="en-US" dirty="0"/>
              <a:t>　</a:t>
            </a:r>
            <a:r>
              <a:rPr lang="ja-JP" altLang="ja-JP" dirty="0"/>
              <a:t>出力された各データ</a:t>
            </a:r>
            <a:r>
              <a:rPr lang="en-US" altLang="ja-JP" dirty="0"/>
              <a:t>(T, Ma, </a:t>
            </a:r>
            <a:r>
              <a:rPr lang="en-US" altLang="ja-JP" dirty="0" err="1"/>
              <a:t>t</a:t>
            </a:r>
            <a:r>
              <a:rPr lang="en-US" altLang="ja-JP" baseline="-25000" dirty="0" err="1"/>
              <a:t>melting</a:t>
            </a:r>
            <a:r>
              <a:rPr lang="en-US" altLang="ja-JP" dirty="0"/>
              <a:t>, R, G)</a:t>
            </a:r>
            <a:r>
              <a:rPr lang="ja-JP" altLang="ja-JP" dirty="0"/>
              <a:t>について</a:t>
            </a:r>
            <a:r>
              <a:rPr lang="en-US" altLang="ja-JP" dirty="0"/>
              <a:t>, PCA</a:t>
            </a:r>
            <a:r>
              <a:rPr lang="ja-JP" altLang="ja-JP" dirty="0"/>
              <a:t>により次元圧縮を行った</a:t>
            </a:r>
            <a:r>
              <a:rPr lang="ja-JP" altLang="en-US" dirty="0"/>
              <a:t>（図</a:t>
            </a:r>
            <a:r>
              <a:rPr lang="en-US" altLang="ja-JP" dirty="0"/>
              <a:t>2b</a:t>
            </a:r>
            <a:r>
              <a:rPr lang="ja-JP" altLang="en-US" dirty="0"/>
              <a:t>）</a:t>
            </a:r>
            <a:r>
              <a:rPr lang="en-US" altLang="ja-JP" dirty="0"/>
              <a:t>. </a:t>
            </a:r>
            <a:r>
              <a:rPr lang="ja-JP" altLang="en-US" dirty="0"/>
              <a:t>いずれの分布も</a:t>
            </a:r>
            <a:r>
              <a:rPr lang="ja-JP" altLang="ja-JP" dirty="0"/>
              <a:t>ライン状の軌跡を示しており</a:t>
            </a:r>
            <a:r>
              <a:rPr lang="en-US" altLang="ja-JP" dirty="0"/>
              <a:t>, </a:t>
            </a:r>
            <a:r>
              <a:rPr lang="ja-JP" altLang="ja-JP" dirty="0"/>
              <a:t>分布が連続的かつ単調に変化していることを表している</a:t>
            </a:r>
            <a:r>
              <a:rPr lang="en-US" altLang="ja-JP" dirty="0"/>
              <a:t>. </a:t>
            </a:r>
            <a:r>
              <a:rPr lang="ja-JP" altLang="en-US" dirty="0"/>
              <a:t>一方</a:t>
            </a:r>
            <a:r>
              <a:rPr lang="en-US" altLang="ja-JP" dirty="0"/>
              <a:t>, </a:t>
            </a:r>
            <a:r>
              <a:rPr lang="ja-JP" altLang="en-US" dirty="0"/>
              <a:t>解釈テキストの埋め込みベクトルでは</a:t>
            </a:r>
            <a:r>
              <a:rPr lang="en-US" altLang="ja-JP" dirty="0"/>
              <a:t>, </a:t>
            </a:r>
            <a:r>
              <a:rPr lang="ja-JP" altLang="ja-JP" dirty="0"/>
              <a:t>明確なクラスタが形成されていることが分かる</a:t>
            </a:r>
            <a:r>
              <a:rPr lang="ja-JP" altLang="en-US" dirty="0"/>
              <a:t>（図</a:t>
            </a:r>
            <a:r>
              <a:rPr lang="en-US" altLang="ja-JP" dirty="0"/>
              <a:t>2c</a:t>
            </a:r>
            <a:r>
              <a:rPr lang="ja-JP" altLang="en-US" dirty="0"/>
              <a:t>）</a:t>
            </a:r>
            <a:r>
              <a:rPr lang="en-US" altLang="ja-JP" dirty="0"/>
              <a:t>. </a:t>
            </a:r>
            <a:r>
              <a:rPr lang="ja-JP" altLang="ja-JP" dirty="0"/>
              <a:t>これは物理的な意味におけるモードが抽出された可能性</a:t>
            </a:r>
            <a:r>
              <a:rPr lang="ja-JP" altLang="en-US" dirty="0"/>
              <a:t>を示唆している </a:t>
            </a:r>
            <a:r>
              <a:rPr lang="en-US" altLang="ja-JP" dirty="0"/>
              <a:t>(</a:t>
            </a:r>
            <a:r>
              <a:rPr lang="ja-JP" altLang="en-US" dirty="0"/>
              <a:t>図</a:t>
            </a:r>
            <a:r>
              <a:rPr lang="en-US" altLang="ja-JP" dirty="0"/>
              <a:t>2d).</a:t>
            </a:r>
            <a:r>
              <a:rPr lang="ja-JP" altLang="en-US" dirty="0"/>
              <a:t> また</a:t>
            </a:r>
            <a:r>
              <a:rPr lang="en-US" altLang="ja-JP" dirty="0"/>
              <a:t>,</a:t>
            </a:r>
            <a:r>
              <a:rPr lang="ja-JP" altLang="ja-JP" dirty="0"/>
              <a:t>潜在ベクトルと埋め込みベクトルを比較した結果</a:t>
            </a:r>
            <a:r>
              <a:rPr lang="en-US" altLang="ja-JP" dirty="0"/>
              <a:t>, </a:t>
            </a:r>
            <a:r>
              <a:rPr lang="ja-JP" altLang="ja-JP" dirty="0"/>
              <a:t>出力データ</a:t>
            </a:r>
            <a:r>
              <a:rPr lang="ja-JP" altLang="en-US" dirty="0"/>
              <a:t>の</a:t>
            </a:r>
            <a:r>
              <a:rPr lang="ja-JP" altLang="ja-JP" dirty="0"/>
              <a:t>わずかな変化を抽出できる可能性が示された</a:t>
            </a:r>
            <a:r>
              <a:rPr lang="en-US" altLang="ja-JP" dirty="0"/>
              <a:t>. </a:t>
            </a:r>
            <a:endParaRPr lang="ja-JP" altLang="ja-JP" dirty="0"/>
          </a:p>
          <a:p>
            <a:pPr>
              <a:spcBef>
                <a:spcPts val="0"/>
              </a:spcBef>
            </a:pPr>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計算結果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545431" y="36322115"/>
            <a:ext cx="14224907" cy="1984280"/>
          </a:xfrm>
        </p:spPr>
        <p:txBody>
          <a:bodyPr/>
          <a:lstStyle/>
          <a:p>
            <a:r>
              <a:rPr lang="ja-JP" altLang="en-US" dirty="0"/>
              <a:t>図</a:t>
            </a:r>
            <a:r>
              <a:rPr lang="en-US" altLang="ja-JP" dirty="0"/>
              <a:t>2(a) </a:t>
            </a:r>
            <a:r>
              <a:rPr lang="ja-JP" altLang="en-US" dirty="0"/>
              <a:t>出力データ画像と解釈テキストの例</a:t>
            </a:r>
            <a:r>
              <a:rPr lang="en-US" altLang="ja-JP" dirty="0"/>
              <a:t>. (b) Ma</a:t>
            </a:r>
            <a:r>
              <a:rPr lang="ja-JP" altLang="en-US" dirty="0"/>
              <a:t>数における画像潜在ベクトルと埋め込みベクトル</a:t>
            </a:r>
            <a:r>
              <a:rPr lang="en-US" altLang="ja-JP" dirty="0"/>
              <a:t>. (c) </a:t>
            </a:r>
            <a:r>
              <a:rPr lang="ja-JP" altLang="en-US" dirty="0"/>
              <a:t>埋め込みベクトルに基づくプロセスマップ</a:t>
            </a:r>
            <a:r>
              <a:rPr lang="en-US" altLang="ja-JP" dirty="0"/>
              <a:t>. (d) </a:t>
            </a:r>
            <a:r>
              <a:rPr lang="ja-JP" altLang="en-US" dirty="0"/>
              <a:t>抽出されたモード境界の例（凝固速度分布）</a:t>
            </a:r>
            <a:r>
              <a:rPr lang="en-US" altLang="ja-JP" dirty="0"/>
              <a:t>.</a:t>
            </a:r>
            <a:endParaRPr lang="en-US" dirty="0"/>
          </a:p>
        </p:txBody>
      </p:sp>
      <p:pic>
        <p:nvPicPr>
          <p:cNvPr id="23" name="図プレースホルダー 22">
            <a:extLst>
              <a:ext uri="{FF2B5EF4-FFF2-40B4-BE49-F238E27FC236}">
                <a16:creationId xmlns:a16="http://schemas.microsoft.com/office/drawing/2014/main" id="{ED2587FD-56AA-6521-70CB-290BFA3F2C4A}"/>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6998" r="16998"/>
          <a:stretch>
            <a:fillRect/>
          </a:stretch>
        </p:blipFill>
        <p:spPr/>
      </p:pic>
      <p:pic>
        <p:nvPicPr>
          <p:cNvPr id="55" name="図プレースホルダー 54">
            <a:extLst>
              <a:ext uri="{FF2B5EF4-FFF2-40B4-BE49-F238E27FC236}">
                <a16:creationId xmlns:a16="http://schemas.microsoft.com/office/drawing/2014/main" id="{A57E1A3A-39F5-6515-6E3D-144A3E554D87}"/>
              </a:ext>
            </a:extLst>
          </p:cNvPr>
          <p:cNvPicPr>
            <a:picLocks noGrp="1" noChangeAspect="1"/>
          </p:cNvPicPr>
          <p:nvPr>
            <p:ph type="pic" sz="quarter" idx="34"/>
          </p:nvPr>
        </p:nvPicPr>
        <p:blipFill>
          <a:blip r:embed="rId3">
            <a:extLst>
              <a:ext uri="{28A0092B-C50C-407E-A947-70E740481C1C}">
                <a14:useLocalDpi xmlns:a14="http://schemas.microsoft.com/office/drawing/2010/main" val="0"/>
              </a:ext>
            </a:extLst>
          </a:blip>
          <a:srcRect t="2280" b="2280"/>
          <a:stretch>
            <a:fillRect/>
          </a:stretch>
        </p:blipFill>
        <p:spPr/>
      </p:pic>
      <p:pic>
        <p:nvPicPr>
          <p:cNvPr id="65" name="図プレースホルダー 64">
            <a:extLst>
              <a:ext uri="{FF2B5EF4-FFF2-40B4-BE49-F238E27FC236}">
                <a16:creationId xmlns:a16="http://schemas.microsoft.com/office/drawing/2014/main" id="{72261C8B-E679-EEF6-DEAD-7A2A2E6771EE}"/>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t="922" b="922"/>
          <a:stretch>
            <a:fillRect/>
          </a:stretch>
        </p:blipFill>
        <p:spPr/>
      </p:pic>
      <p:pic>
        <p:nvPicPr>
          <p:cNvPr id="69" name="図プレースホルダー 68">
            <a:extLst>
              <a:ext uri="{FF2B5EF4-FFF2-40B4-BE49-F238E27FC236}">
                <a16:creationId xmlns:a16="http://schemas.microsoft.com/office/drawing/2014/main" id="{B9CB3E64-C769-C661-8084-E9E8824F7293}"/>
              </a:ext>
            </a:extLst>
          </p:cNvPr>
          <p:cNvPicPr>
            <a:picLocks noGrp="1" noChangeAspect="1"/>
          </p:cNvPicPr>
          <p:nvPr>
            <p:ph type="pic" sz="quarter" idx="31"/>
          </p:nvPr>
        </p:nvPicPr>
        <p:blipFill>
          <a:blip r:embed="rId5">
            <a:extLst>
              <a:ext uri="{28A0092B-C50C-407E-A947-70E740481C1C}">
                <a14:useLocalDpi xmlns:a14="http://schemas.microsoft.com/office/drawing/2010/main" val="0"/>
              </a:ext>
            </a:extLst>
          </a:blip>
          <a:srcRect t="11881" b="11881"/>
          <a:stretch>
            <a:fillRect/>
          </a:stretch>
        </p:blipFill>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ja-JP" altLang="en-US" sz="14500" dirty="0">
                <a:latin typeface="Noto Sans JP" panose="020B0200000000000000" pitchFamily="34" charset="-128"/>
                <a:ea typeface="Noto Sans JP" panose="020B0200000000000000" pitchFamily="34" charset="-128"/>
              </a:rPr>
              <a:t>ガイドライン</a:t>
            </a:r>
            <a:endParaRPr lang="en-US" sz="14500" dirty="0">
              <a:latin typeface="Noto Sans JP" panose="020B0200000000000000" pitchFamily="34" charset="-128"/>
              <a:ea typeface="Noto Sans JP" panose="020B0200000000000000" pitchFamily="34" charset="-128"/>
            </a:endParaRP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5"/>
            <a:ext cx="26765415" cy="14468551"/>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テンプレート自体は変更せず</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提供されたレイアウト内で作業すること</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例として示されているサンプルを参照すること</a:t>
            </a:r>
            <a:r>
              <a:rPr lang="en-US" sz="4800" dirty="0">
                <a:latin typeface="Noto Sans JP" panose="020B0200000000000000" pitchFamily="34" charset="-128"/>
                <a:ea typeface="Noto Sans JP" panose="020B0200000000000000" pitchFamily="34" charset="-128"/>
              </a:rPr>
              <a:t>.</a:t>
            </a:r>
          </a:p>
          <a:p>
            <a:pPr>
              <a:spcBef>
                <a:spcPts val="4627"/>
              </a:spcBef>
            </a:pPr>
            <a:r>
              <a:rPr lang="ja-JP" altLang="en-US" sz="4800" dirty="0">
                <a:latin typeface="Noto Sans JP" panose="020B0200000000000000" pitchFamily="34" charset="-128"/>
                <a:ea typeface="Noto Sans JP" panose="020B0200000000000000" pitchFamily="34" charset="-128"/>
              </a:rPr>
              <a:t>テキストボックス内の文字は左揃えにし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均等割り付けは使用しないこと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タイトルはスライド内で最も大きいフォントサイズ </a:t>
            </a:r>
            <a:r>
              <a:rPr lang="en-US" altLang="ja-JP" sz="4800" dirty="0">
                <a:latin typeface="Noto Sans JP" panose="020B0200000000000000" pitchFamily="34" charset="-128"/>
                <a:ea typeface="Noto Sans JP" panose="020B0200000000000000" pitchFamily="34" charset="-128"/>
              </a:rPr>
              <a:t>(90–120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タイトル下の説明文はフォントサイズ </a:t>
            </a:r>
            <a:r>
              <a:rPr lang="en-US" altLang="ja-JP" sz="4800" dirty="0">
                <a:latin typeface="Noto Sans JP" panose="020B0200000000000000" pitchFamily="34" charset="-128"/>
                <a:ea typeface="Noto Sans JP" panose="020B0200000000000000" pitchFamily="34" charset="-128"/>
              </a:rPr>
              <a:t>(50-60pt)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所属情報はフォントサイズ  </a:t>
            </a:r>
            <a:r>
              <a:rPr lang="en-US" altLang="ja-JP" sz="4800" dirty="0">
                <a:latin typeface="Noto Sans JP" panose="020B0200000000000000" pitchFamily="34" charset="-128"/>
                <a:ea typeface="Noto Sans JP" panose="020B0200000000000000" pitchFamily="34" charset="-128"/>
              </a:rPr>
              <a:t>(30–40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見出しは２番目に大きいフォントサイズ  </a:t>
            </a:r>
            <a:r>
              <a:rPr lang="en-US" altLang="ja-JP" sz="4800" dirty="0">
                <a:latin typeface="Noto Sans JP" panose="020B0200000000000000" pitchFamily="34" charset="-128"/>
                <a:ea typeface="Noto Sans JP" panose="020B0200000000000000" pitchFamily="34" charset="-128"/>
              </a:rPr>
              <a:t>(70–80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本文は視認性・可読性を考慮したフォントサイズ </a:t>
            </a:r>
            <a:r>
              <a:rPr lang="en-US" altLang="ja-JP" sz="4800" dirty="0">
                <a:latin typeface="Noto Sans JP" panose="020B0200000000000000" pitchFamily="34" charset="-128"/>
                <a:ea typeface="Noto Sans JP" panose="020B0200000000000000" pitchFamily="34" charset="-128"/>
              </a:rPr>
              <a:t>(</a:t>
            </a:r>
            <a:r>
              <a:rPr lang="ja-JP" altLang="en-US" sz="4800" dirty="0">
                <a:latin typeface="Noto Sans JP" panose="020B0200000000000000" pitchFamily="34" charset="-128"/>
                <a:ea typeface="Noto Sans JP" panose="020B0200000000000000" pitchFamily="34" charset="-128"/>
              </a:rPr>
              <a:t>指定なし</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キャプションおよび参考文献は最も小さいフォントサイズ </a:t>
            </a:r>
            <a:r>
              <a:rPr lang="en-US" altLang="ja-JP" sz="4800" dirty="0">
                <a:latin typeface="Noto Sans JP" panose="020B0200000000000000" pitchFamily="34" charset="-128"/>
                <a:ea typeface="Noto Sans JP" panose="020B0200000000000000" pitchFamily="34" charset="-128"/>
              </a:rPr>
              <a:t>(18–40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を使用すること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タイトルおよび見出しは太字にすること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その他の太字使用は強調目的に限定する</a:t>
            </a:r>
            <a:r>
              <a:rPr lang="en-US" sz="4800" dirty="0">
                <a:latin typeface="Noto Sans JP" panose="020B0200000000000000" pitchFamily="34" charset="-128"/>
                <a:ea typeface="Noto Sans JP" panose="020B0200000000000000" pitchFamily="34" charset="-128"/>
              </a:rPr>
              <a:t>. </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テキストカラーは黒またはグレーを使用すること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変更は図表内に限定する</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画像はトリミング機能を使用してサイズ調整し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枠内に収めること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［書式］タブ →［サイズ］セクション →［トリミング］</a:t>
            </a:r>
            <a:endParaRPr lang="en-US" sz="4800" dirty="0">
              <a:latin typeface="Noto Sans JP" panose="020B0200000000000000" pitchFamily="34" charset="-128"/>
              <a:ea typeface="Noto Sans JP" panose="020B0200000000000000" pitchFamily="34" charset="-128"/>
            </a:endParaRPr>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ja-JP" altLang="en-US" sz="9000" b="1" dirty="0">
                <a:latin typeface="Noto Sans JP" panose="020B0200000000000000" pitchFamily="34" charset="-128"/>
                <a:ea typeface="Noto Sans JP" panose="020B0200000000000000" pitchFamily="34" charset="-128"/>
              </a:rPr>
              <a:t>テンプレート使用時の注意事項</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2575961"/>
            <a:ext cx="10504016" cy="861771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ja-JP" altLang="en-US" sz="4800" dirty="0">
                <a:latin typeface="Noto Sans JP" panose="020B0200000000000000" pitchFamily="34" charset="-128"/>
                <a:ea typeface="Noto Sans JP" panose="020B0200000000000000" pitchFamily="34" charset="-128"/>
              </a:rPr>
              <a:t>右図の設定では透明背景の高画質な画像を出力することができます</a:t>
            </a:r>
            <a:r>
              <a:rPr lang="en-US" altLang="ja-JP" sz="4800" dirty="0">
                <a:latin typeface="Noto Sans JP" panose="020B0200000000000000" pitchFamily="34" charset="-128"/>
                <a:ea typeface="Noto Sans JP" panose="020B0200000000000000" pitchFamily="34" charset="-128"/>
              </a:rPr>
              <a:t>.</a:t>
            </a:r>
          </a:p>
          <a:p>
            <a:pPr marL="0" indent="0">
              <a:spcBef>
                <a:spcPts val="4627"/>
              </a:spcBef>
              <a:buNone/>
            </a:pPr>
            <a:r>
              <a:rPr lang="ja-JP" altLang="en-US" sz="4800" dirty="0">
                <a:latin typeface="Noto Sans JP" panose="020B0200000000000000" pitchFamily="34" charset="-128"/>
                <a:ea typeface="Noto Sans JP" panose="020B0200000000000000" pitchFamily="34" charset="-128"/>
              </a:rPr>
              <a:t>特に重要なのは</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赤色で囲まれた</a:t>
            </a:r>
            <a:r>
              <a:rPr lang="en-US" altLang="ja-JP" sz="4800" dirty="0">
                <a:latin typeface="Noto Sans JP" panose="020B0200000000000000" pitchFamily="34" charset="-128"/>
                <a:ea typeface="Noto Sans JP" panose="020B0200000000000000" pitchFamily="34" charset="-128"/>
              </a:rPr>
              <a:t>2</a:t>
            </a:r>
            <a:r>
              <a:rPr lang="ja-JP" altLang="en-US" sz="4800" dirty="0">
                <a:latin typeface="Noto Sans JP" panose="020B0200000000000000" pitchFamily="34" charset="-128"/>
                <a:ea typeface="Noto Sans JP" panose="020B0200000000000000" pitchFamily="34" charset="-128"/>
              </a:rPr>
              <a:t>つの設定です</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この設定によりヘッダーの青色部分に配置できる画像を書き出すことが</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できます</a:t>
            </a:r>
            <a:r>
              <a:rPr lang="en-US" altLang="ja-JP" sz="4800" dirty="0">
                <a:latin typeface="Noto Sans JP" panose="020B0200000000000000" pitchFamily="34" charset="-128"/>
                <a:ea typeface="Noto Sans JP" panose="020B0200000000000000" pitchFamily="34" charset="-128"/>
              </a:rPr>
              <a:t>.</a:t>
            </a:r>
            <a:endParaRPr lang="en-US" sz="4800" dirty="0">
              <a:latin typeface="Noto Sans JP" panose="020B0200000000000000" pitchFamily="34" charset="-128"/>
              <a:ea typeface="Noto Sans JP" panose="020B0200000000000000" pitchFamily="34" charset="-128"/>
            </a:endParaRP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9322305"/>
            <a:ext cx="10504016" cy="2971002"/>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lnSpc>
                <a:spcPct val="100000"/>
              </a:lnSpc>
              <a:buNone/>
            </a:pPr>
            <a:r>
              <a:rPr lang="ja-JP" altLang="en-US" sz="9000" b="1" dirty="0">
                <a:latin typeface="Noto Sans JP" panose="020B0200000000000000" pitchFamily="34" charset="-128"/>
                <a:ea typeface="Noto Sans JP" panose="020B0200000000000000" pitchFamily="34" charset="-128"/>
              </a:rPr>
              <a:t>ヘッダー用</a:t>
            </a:r>
            <a:br>
              <a:rPr lang="en-US" altLang="ja-JP" sz="9000" b="1" dirty="0">
                <a:latin typeface="Noto Sans JP" panose="020B0200000000000000" pitchFamily="34" charset="-128"/>
                <a:ea typeface="Noto Sans JP" panose="020B0200000000000000" pitchFamily="34" charset="-128"/>
              </a:rPr>
            </a:br>
            <a:r>
              <a:rPr lang="ja-JP" altLang="en-US" sz="9000" b="1" dirty="0">
                <a:latin typeface="Noto Sans JP" panose="020B0200000000000000" pitchFamily="34" charset="-128"/>
                <a:ea typeface="Noto Sans JP" panose="020B0200000000000000" pitchFamily="34" charset="-128"/>
              </a:rPr>
              <a:t>画像のエクスポート</a:t>
            </a:r>
          </a:p>
        </p:txBody>
      </p:sp>
      <p:sp>
        <p:nvSpPr>
          <p:cNvPr id="2" name="Rectangle 1">
            <a:extLst>
              <a:ext uri="{FF2B5EF4-FFF2-40B4-BE49-F238E27FC236}">
                <a16:creationId xmlns:a16="http://schemas.microsoft.com/office/drawing/2014/main" id="{D934D9CD-9E7F-4B45-8891-BAAA9C74760F}"/>
              </a:ext>
            </a:extLst>
          </p:cNvPr>
          <p:cNvSpPr/>
          <p:nvPr/>
        </p:nvSpPr>
        <p:spPr>
          <a:xfrm>
            <a:off x="4029509" y="24508158"/>
            <a:ext cx="11820091" cy="3477875"/>
          </a:xfrm>
          <a:prstGeom prst="rect">
            <a:avLst/>
          </a:prstGeom>
          <a:ln>
            <a:solidFill>
              <a:schemeClr val="tx1"/>
            </a:solidFill>
            <a:prstDash val="dash"/>
          </a:ln>
        </p:spPr>
        <p:txBody>
          <a:bodyPr wrap="square" anchor="ctr">
            <a:spAutoFit/>
          </a:bodyPr>
          <a:lstStyle/>
          <a:p>
            <a:r>
              <a:rPr lang="ja-JP" altLang="en-US" sz="4400" b="1" dirty="0">
                <a:latin typeface="Noto Sans JP SemiBold" panose="020B0200000000000000" pitchFamily="34" charset="-128"/>
                <a:ea typeface="Noto Sans JP SemiBold" panose="020B0200000000000000" pitchFamily="34" charset="-128"/>
              </a:rPr>
              <a:t>その他の注意事項：</a:t>
            </a:r>
            <a:endParaRPr lang="en-US" sz="4400" b="1" dirty="0">
              <a:latin typeface="Noto Sans JP SemiBold" panose="020B0200000000000000" pitchFamily="34" charset="-128"/>
              <a:ea typeface="Noto Sans JP SemiBold" panose="020B0200000000000000" pitchFamily="34" charset="-128"/>
            </a:endParaRPr>
          </a:p>
          <a:p>
            <a:pPr marL="699653" indent="-699653">
              <a:buFont typeface="Arial" panose="020B0604020202020204" pitchFamily="34" charset="0"/>
              <a:buChar char="•"/>
            </a:pPr>
            <a:r>
              <a:rPr lang="ja-JP" altLang="en-US" sz="4400" b="1" dirty="0">
                <a:latin typeface="Noto Sans JP SemiBold" panose="020B0200000000000000" pitchFamily="34" charset="-128"/>
                <a:ea typeface="Noto Sans JP SemiBold" panose="020B0200000000000000" pitchFamily="34" charset="-128"/>
              </a:rPr>
              <a:t>赤い実線は</a:t>
            </a:r>
            <a:r>
              <a:rPr lang="en-US" altLang="ja-JP" sz="4400" b="1" dirty="0">
                <a:latin typeface="Noto Sans JP SemiBold" panose="020B0200000000000000" pitchFamily="34" charset="-128"/>
                <a:ea typeface="Noto Sans JP SemiBold" panose="020B0200000000000000" pitchFamily="34" charset="-128"/>
              </a:rPr>
              <a:t>, </a:t>
            </a:r>
            <a:r>
              <a:rPr lang="ja-JP" altLang="en-US" sz="4400" b="1" dirty="0">
                <a:latin typeface="Noto Sans JP SemiBold" panose="020B0200000000000000" pitchFamily="34" charset="-128"/>
                <a:ea typeface="Noto Sans JP SemiBold" panose="020B0200000000000000" pitchFamily="34" charset="-128"/>
              </a:rPr>
              <a:t>印刷時に裁ち落とされる</a:t>
            </a:r>
            <a:br>
              <a:rPr lang="en-US" altLang="ja-JP" sz="4400" b="1" dirty="0">
                <a:latin typeface="Noto Sans JP SemiBold" panose="020B0200000000000000" pitchFamily="34" charset="-128"/>
                <a:ea typeface="Noto Sans JP SemiBold" panose="020B0200000000000000" pitchFamily="34" charset="-128"/>
              </a:rPr>
            </a:br>
            <a:r>
              <a:rPr lang="en-US" altLang="ja-JP" sz="4400" b="1" dirty="0">
                <a:latin typeface="Noto Sans JP SemiBold" panose="020B0200000000000000" pitchFamily="34" charset="-128"/>
                <a:ea typeface="Noto Sans JP SemiBold" panose="020B0200000000000000" pitchFamily="34" charset="-128"/>
              </a:rPr>
              <a:t>3 mm </a:t>
            </a:r>
            <a:r>
              <a:rPr lang="ja-JP" altLang="en-US" sz="4400" b="1" dirty="0">
                <a:latin typeface="Noto Sans JP SemiBold" panose="020B0200000000000000" pitchFamily="34" charset="-128"/>
                <a:ea typeface="Noto Sans JP SemiBold" panose="020B0200000000000000" pitchFamily="34" charset="-128"/>
              </a:rPr>
              <a:t>の範囲を示しています</a:t>
            </a:r>
            <a:r>
              <a:rPr lang="en-US" sz="4400" b="1" dirty="0">
                <a:latin typeface="Noto Sans JP SemiBold" panose="020B0200000000000000" pitchFamily="34" charset="-128"/>
                <a:ea typeface="Noto Sans JP SemiBold" panose="020B0200000000000000" pitchFamily="34" charset="-128"/>
              </a:rPr>
              <a:t>.</a:t>
            </a:r>
          </a:p>
          <a:p>
            <a:pPr marL="699653" indent="-699653">
              <a:buFont typeface="Arial" panose="020B0604020202020204" pitchFamily="34" charset="0"/>
              <a:buChar char="•"/>
            </a:pPr>
            <a:r>
              <a:rPr lang="ja-JP" altLang="en-US" sz="4400" dirty="0">
                <a:latin typeface="Noto Sans JP" panose="020B0200000000000000" pitchFamily="34" charset="-128"/>
                <a:ea typeface="Noto Sans JP" panose="020B0200000000000000" pitchFamily="34" charset="-128"/>
              </a:rPr>
              <a:t>赤い点線は</a:t>
            </a:r>
            <a:r>
              <a:rPr lang="en-US" altLang="ja-JP" sz="4400" dirty="0">
                <a:latin typeface="Noto Sans JP" panose="020B0200000000000000" pitchFamily="34" charset="-128"/>
                <a:ea typeface="Noto Sans JP" panose="020B0200000000000000" pitchFamily="34" charset="-128"/>
              </a:rPr>
              <a:t>, </a:t>
            </a:r>
            <a:r>
              <a:rPr lang="ja-JP" altLang="en-US" sz="4400" dirty="0">
                <a:latin typeface="Noto Sans JP" panose="020B0200000000000000" pitchFamily="34" charset="-128"/>
                <a:ea typeface="Noto Sans JP" panose="020B0200000000000000" pitchFamily="34" charset="-128"/>
              </a:rPr>
              <a:t>印刷時に裁ち落とされる</a:t>
            </a:r>
            <a:br>
              <a:rPr lang="en-US" altLang="ja-JP" sz="4400" dirty="0">
                <a:latin typeface="Noto Sans JP" panose="020B0200000000000000" pitchFamily="34" charset="-128"/>
                <a:ea typeface="Noto Sans JP" panose="020B0200000000000000" pitchFamily="34" charset="-128"/>
              </a:rPr>
            </a:br>
            <a:r>
              <a:rPr lang="ja-JP" altLang="en-US" sz="4400" dirty="0">
                <a:latin typeface="Noto Sans JP" panose="020B0200000000000000" pitchFamily="34" charset="-128"/>
                <a:ea typeface="Noto Sans JP" panose="020B0200000000000000" pitchFamily="34" charset="-128"/>
              </a:rPr>
              <a:t>可能性がある余白を示しています</a:t>
            </a:r>
            <a:r>
              <a:rPr lang="en-US" sz="4400" dirty="0">
                <a:latin typeface="Noto Sans JP" panose="020B0200000000000000" pitchFamily="34" charset="-128"/>
                <a:ea typeface="Noto Sans JP" panose="020B0200000000000000" pitchFamily="34" charset="-128"/>
              </a:rPr>
              <a:t>.</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a:off x="903503" y="26247096"/>
            <a:ext cx="3126006" cy="2"/>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9FD76C-9E0B-4510-937A-79D590FE9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209" y="29322305"/>
            <a:ext cx="14945104" cy="12847544"/>
          </a:xfrm>
          <a:prstGeom prst="rect">
            <a:avLst/>
          </a:prstGeom>
        </p:spPr>
      </p:pic>
    </p:spTree>
    <p:extLst>
      <p:ext uri="{BB962C8B-B14F-4D97-AF65-F5344CB8AC3E}">
        <p14:creationId xmlns:p14="http://schemas.microsoft.com/office/powerpoint/2010/main" val="427359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ja-JP" altLang="ja-JP" sz="12000" dirty="0"/>
              <a:t>永久磁石モーターの</a:t>
            </a:r>
            <a:br>
              <a:rPr lang="en-US" altLang="ja-JP" sz="12000" dirty="0"/>
            </a:br>
            <a:r>
              <a:rPr lang="en-US" altLang="ja-JP" sz="12000" dirty="0"/>
              <a:t>3D</a:t>
            </a:r>
            <a:r>
              <a:rPr lang="ja-JP" altLang="ja-JP" sz="12000" dirty="0"/>
              <a:t>解析</a:t>
            </a:r>
            <a:endParaRPr lang="en-US" sz="12000" dirty="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ja-JP" altLang="ja-JP" sz="4000" dirty="0"/>
              <a:t>山田 太郎</a:t>
            </a:r>
            <a:r>
              <a:rPr lang="en-US" altLang="ja-JP" sz="4000" baseline="30000" dirty="0"/>
              <a:t>1</a:t>
            </a:r>
            <a:r>
              <a:rPr lang="en-US" altLang="ja-JP" sz="4000" dirty="0"/>
              <a:t>, J. A. Smith</a:t>
            </a:r>
            <a:r>
              <a:rPr lang="en-US" altLang="ja-JP" sz="4000" baseline="30000" dirty="0"/>
              <a:t>2</a:t>
            </a:r>
            <a:br>
              <a:rPr lang="en-US" altLang="ja-JP" sz="4000" dirty="0">
                <a:latin typeface="MS Gothic" panose="020B0609070205080204" pitchFamily="49" charset="-128"/>
                <a:ea typeface="MS Gothic" panose="020B0609070205080204" pitchFamily="49" charset="-128"/>
              </a:rPr>
            </a:br>
            <a:r>
              <a:rPr lang="en-US" altLang="ja-JP" sz="4000" dirty="0"/>
              <a:t>1. </a:t>
            </a:r>
            <a:r>
              <a:rPr lang="ja-JP" altLang="en-US" sz="4000" dirty="0"/>
              <a:t>所属機関名</a:t>
            </a:r>
            <a:r>
              <a:rPr lang="en-US" altLang="ja-JP" sz="4000" dirty="0"/>
              <a:t>, </a:t>
            </a:r>
            <a:r>
              <a:rPr lang="ja-JP" altLang="en-US" sz="4000" dirty="0"/>
              <a:t>部署</a:t>
            </a:r>
            <a:r>
              <a:rPr lang="en-US" altLang="ja-JP" sz="4000" dirty="0"/>
              <a:t>, </a:t>
            </a:r>
            <a:r>
              <a:rPr lang="ja-JP" altLang="en-US" sz="4000" dirty="0"/>
              <a:t>郵便番号および所在地 </a:t>
            </a:r>
            <a:r>
              <a:rPr lang="en-US" altLang="ja-JP" sz="4000" dirty="0"/>
              <a:t>(</a:t>
            </a:r>
            <a:r>
              <a:rPr lang="ja-JP" altLang="en-US" sz="4000" dirty="0"/>
              <a:t>都道府県</a:t>
            </a:r>
            <a:r>
              <a:rPr lang="en-US" altLang="ja-JP" sz="4000" dirty="0"/>
              <a:t>, </a:t>
            </a:r>
            <a:r>
              <a:rPr lang="ja-JP" altLang="en-US" sz="4000" dirty="0"/>
              <a:t>市区町村まで</a:t>
            </a:r>
            <a:r>
              <a:rPr lang="en-US" altLang="ja-JP" sz="4000" dirty="0"/>
              <a:t>).</a:t>
            </a:r>
            <a:br>
              <a:rPr lang="en-US" altLang="ja-JP" sz="4000" dirty="0"/>
            </a:br>
            <a:r>
              <a:rPr lang="en-US" altLang="ja-JP" sz="4000" dirty="0"/>
              <a:t>2. COMSOL</a:t>
            </a:r>
            <a:r>
              <a:rPr lang="ja-JP" altLang="ja-JP" sz="4000" dirty="0"/>
              <a:t>合同会社</a:t>
            </a:r>
            <a:r>
              <a:rPr lang="en-US" altLang="ja-JP" sz="4000" dirty="0"/>
              <a:t>, </a:t>
            </a:r>
            <a:r>
              <a:rPr lang="ja-JP" altLang="ja-JP" sz="4000" dirty="0"/>
              <a:t>マーケティング部</a:t>
            </a:r>
            <a:r>
              <a:rPr lang="en-US" altLang="ja-JP" sz="4000" dirty="0"/>
              <a:t>, </a:t>
            </a:r>
            <a:r>
              <a:rPr lang="ja-JP" altLang="ja-JP" sz="4000" dirty="0"/>
              <a:t>〒</a:t>
            </a:r>
            <a:r>
              <a:rPr lang="en-US" altLang="ja-JP" sz="4000" dirty="0"/>
              <a:t>101-0052 </a:t>
            </a:r>
            <a:r>
              <a:rPr lang="ja-JP" altLang="ja-JP" sz="4000" dirty="0"/>
              <a:t>東京都千代田区</a:t>
            </a:r>
            <a:r>
              <a:rPr lang="en-US" altLang="ja-JP" sz="4000" dirty="0"/>
              <a:t>.</a:t>
            </a:r>
          </a:p>
          <a:p>
            <a:endParaRPr lang="en-US" altLang="ja-JP" sz="4000" dirty="0"/>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pPr algn="just"/>
                <a:r>
                  <a:rPr lang="en-US" altLang="ja-JP" sz="5000" dirty="0"/>
                  <a:t>18</a:t>
                </a:r>
                <a:r>
                  <a:rPr lang="ja-JP" altLang="ja-JP" sz="5000" dirty="0"/>
                  <a:t>極の</a:t>
                </a:r>
                <a:r>
                  <a:rPr lang="en-US" altLang="ja-JP" sz="5000" dirty="0"/>
                  <a:t>PM</a:t>
                </a:r>
                <a:r>
                  <a:rPr lang="ja-JP" altLang="ja-JP" sz="5000" dirty="0"/>
                  <a:t>モーターを</a:t>
                </a:r>
                <a:r>
                  <a:rPr lang="en-US" altLang="ja-JP" sz="5000" dirty="0"/>
                  <a:t>3D</a:t>
                </a:r>
                <a:r>
                  <a:rPr lang="ja-JP" altLang="ja-JP" sz="5000" dirty="0"/>
                  <a:t>でモデル化する</a:t>
                </a:r>
                <a:r>
                  <a:rPr lang="en-US" altLang="ja-JP" sz="5000" dirty="0"/>
                  <a:t>. </a:t>
                </a:r>
                <a:r>
                  <a:rPr lang="ja-JP" altLang="ja-JP" sz="5000" dirty="0"/>
                  <a:t>セクター対称性および軸方向の鏡映対称性を利用することで</a:t>
                </a:r>
                <a:r>
                  <a:rPr lang="en-US" altLang="ja-JP" sz="5000" dirty="0"/>
                  <a:t>, </a:t>
                </a:r>
                <a:r>
                  <a:rPr lang="ja-JP" altLang="ja-JP" sz="5000" dirty="0"/>
                  <a:t>計算負荷を低減しつつデバイスの完全な</a:t>
                </a:r>
                <a:r>
                  <a:rPr lang="en-US" altLang="ja-JP" sz="5000" dirty="0"/>
                  <a:t>3</a:t>
                </a:r>
                <a:r>
                  <a:rPr lang="ja-JP" altLang="ja-JP" sz="5000" dirty="0"/>
                  <a:t>次元挙動を再現</a:t>
                </a:r>
                <a:r>
                  <a:rPr lang="ja-JP" altLang="en-US" sz="5000" dirty="0"/>
                  <a:t>した</a:t>
                </a:r>
                <a:r>
                  <a:rPr lang="en-US" altLang="ja-JP" sz="5000" dirty="0"/>
                  <a:t>.</a:t>
                </a:r>
                <a:endParaRPr lang="ja-JP" altLang="ja-JP" sz="5000" dirty="0"/>
              </a:p>
              <a:p>
                <a:r>
                  <a:rPr lang="ja-JP" altLang="ja-JP" sz="5000" dirty="0"/>
                  <a:t>回転子の導電部分はアンペールの法則を用いてモデル化</a:t>
                </a:r>
                <a:r>
                  <a:rPr lang="ja-JP" altLang="en-US" sz="5000" dirty="0"/>
                  <a:t>した</a:t>
                </a:r>
                <a:r>
                  <a:rPr lang="en-US" sz="5000" dirty="0"/>
                  <a:t>:</a:t>
                </a:r>
                <a:br>
                  <a:rPr lang="en-US" sz="4897" dirty="0"/>
                </a:br>
                <a:endParaRPr lang="en-US" sz="4897" dirty="0"/>
              </a:p>
              <a:p>
                <a:pPr/>
                <a14:m>
                  <m:oMathPara xmlns:m="http://schemas.openxmlformats.org/officeDocument/2006/math">
                    <m:oMathParaPr>
                      <m:jc m:val="centerGroup"/>
                    </m:oMathParaPr>
                    <m:oMath xmlns:m="http://schemas.openxmlformats.org/officeDocument/2006/math">
                      <m:r>
                        <a:rPr lang="en-US" sz="4897">
                          <a:latin typeface="Cambria Math" panose="02040503050406030204" pitchFamily="18" charset="0"/>
                        </a:rPr>
                        <m:t>𝜎</m:t>
                      </m:r>
                      <m:f>
                        <m:fPr>
                          <m:ctrlPr>
                            <a:rPr lang="en-US" sz="4897" i="1">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i="1">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dirty="0"/>
              </a:p>
              <a:p>
                <a:endParaRPr lang="en-US" sz="4897" dirty="0"/>
              </a:p>
              <a:p>
                <a:endParaRPr lang="en-US" sz="4897" dirty="0"/>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922" t="-3289" r="-1882"/>
                </a:stretch>
              </a:blipFill>
            </p:spPr>
            <p:txBody>
              <a:bodyPr/>
              <a:lstStyle/>
              <a:p>
                <a:r>
                  <a:rPr lang="ja-JP" alt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dirty="0"/>
              <a:t>1.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2.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3. </a:t>
            </a:r>
            <a:r>
              <a:rPr lang="ja-JP" altLang="en-US" dirty="0"/>
              <a:t>和文</a:t>
            </a:r>
            <a:r>
              <a:rPr lang="ja-JP" altLang="ja-JP" dirty="0"/>
              <a:t>著者 </a:t>
            </a:r>
            <a:r>
              <a:rPr lang="en-US" altLang="ja-JP" dirty="0"/>
              <a:t>(</a:t>
            </a:r>
            <a:r>
              <a:rPr lang="ja-JP" altLang="ja-JP" dirty="0"/>
              <a:t>姓</a:t>
            </a:r>
            <a:r>
              <a:rPr lang="ja-JP" altLang="en-US" dirty="0"/>
              <a:t>・名</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endParaRPr lang="en-US" dirty="0"/>
          </a:p>
          <a:p>
            <a:endParaRPr lang="en-US" dirty="0"/>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3498652"/>
          </a:xfrm>
        </p:spPr>
        <p:txBody>
          <a:bodyPr/>
          <a:lstStyle/>
          <a:p>
            <a:pPr algn="just"/>
            <a:r>
              <a:rPr lang="ja-JP" altLang="ja-JP" sz="6000" dirty="0">
                <a:latin typeface="MS PGothic" panose="020B0600070205080204" pitchFamily="34" charset="-128"/>
                <a:ea typeface="MS PGothic" panose="020B0600070205080204" pitchFamily="34" charset="-128"/>
              </a:rPr>
              <a:t>高温に対する感度を含む全体的な挙動を理解することで</a:t>
            </a:r>
            <a:r>
              <a:rPr lang="en-US" altLang="ja-JP" sz="6000" dirty="0">
                <a:latin typeface="MS PGothic" panose="020B0600070205080204" pitchFamily="34" charset="-128"/>
                <a:ea typeface="MS PGothic" panose="020B0600070205080204" pitchFamily="34" charset="-128"/>
              </a:rPr>
              <a:t>, </a:t>
            </a:r>
            <a:r>
              <a:rPr lang="ja-JP" altLang="ja-JP" sz="6000" dirty="0">
                <a:latin typeface="MS PGothic" panose="020B0600070205080204" pitchFamily="34" charset="-128"/>
                <a:ea typeface="MS PGothic" panose="020B0600070205080204" pitchFamily="34" charset="-128"/>
              </a:rPr>
              <a:t>永久磁石 （</a:t>
            </a:r>
            <a:r>
              <a:rPr lang="en-US" altLang="ja-JP" sz="6000" dirty="0">
                <a:latin typeface="MS PGothic" panose="020B0600070205080204" pitchFamily="34" charset="-128"/>
                <a:ea typeface="MS PGothic" panose="020B0600070205080204" pitchFamily="34" charset="-128"/>
              </a:rPr>
              <a:t>PM</a:t>
            </a:r>
            <a:r>
              <a:rPr lang="ja-JP" altLang="ja-JP" sz="6000" dirty="0">
                <a:latin typeface="MS PGothic" panose="020B0600070205080204" pitchFamily="34" charset="-128"/>
                <a:ea typeface="MS PGothic" panose="020B0600070205080204" pitchFamily="34" charset="-128"/>
              </a:rPr>
              <a:t>） モーターの性能を最適化する</a:t>
            </a:r>
            <a:r>
              <a:rPr lang="en-US" altLang="ja-JP" sz="6000" dirty="0">
                <a:latin typeface="MS PGothic" panose="020B0600070205080204" pitchFamily="34" charset="-128"/>
                <a:ea typeface="MS PGothic" panose="020B0600070205080204" pitchFamily="34" charset="-128"/>
              </a:rPr>
              <a:t>.</a:t>
            </a:r>
            <a:endParaRPr lang="ja-JP" altLang="ja-JP" sz="6000" dirty="0">
              <a:latin typeface="MS PGothic" panose="020B0600070205080204" pitchFamily="34" charset="-128"/>
              <a:ea typeface="MS PGothic" panose="020B0600070205080204" pitchFamily="34" charset="-128"/>
            </a:endParaRP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pPr algn="just"/>
            <a:r>
              <a:rPr lang="en-US" altLang="ja-JP" sz="5000" dirty="0">
                <a:latin typeface="MS PGothic" panose="020B0600070205080204" pitchFamily="34" charset="-128"/>
                <a:ea typeface="MS PGothic" panose="020B0600070205080204" pitchFamily="34" charset="-128"/>
              </a:rPr>
              <a:t>PM</a:t>
            </a:r>
            <a:r>
              <a:rPr lang="ja-JP" altLang="ja-JP" sz="5000" dirty="0">
                <a:latin typeface="MS PGothic" panose="020B0600070205080204" pitchFamily="34" charset="-128"/>
                <a:ea typeface="MS PGothic" panose="020B0600070205080204" pitchFamily="34" charset="-128"/>
              </a:rPr>
              <a:t>モーターは省エネルギー性能により高く評価されているが</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いくつかの設計上の制約が存在する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例えば</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永久磁石は高温に対して敏感である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このような高温は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特に渦電流による熱損失など</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電流によって発生する場合がある</a:t>
            </a:r>
            <a:r>
              <a:rPr lang="en-US" altLang="ja-JP" sz="5000" dirty="0">
                <a:latin typeface="MS PGothic" panose="020B0600070205080204" pitchFamily="34" charset="-128"/>
                <a:ea typeface="MS PGothic" panose="020B0600070205080204" pitchFamily="34" charset="-128"/>
              </a:rPr>
              <a:t>.</a:t>
            </a:r>
          </a:p>
          <a:p>
            <a:pPr algn="just"/>
            <a:endParaRPr lang="en-US" altLang="ja-JP" sz="5000" dirty="0"/>
          </a:p>
          <a:p>
            <a:pPr algn="just"/>
            <a:r>
              <a:rPr lang="ja-JP" altLang="ja-JP" sz="5000" dirty="0">
                <a:latin typeface="MS PGothic" panose="020B0600070205080204" pitchFamily="34" charset="-128"/>
                <a:ea typeface="MS PGothic" panose="020B0600070205080204" pitchFamily="34" charset="-128"/>
              </a:rPr>
              <a:t>本研究の結果は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特に磁石内部で発生する渦電流損失を考慮することで</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モーターの挙動に対するより深い理解を提供する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この情報は</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モーターおよびそれが駆動する技術の設計改善に有用な知見となる</a:t>
            </a:r>
            <a:r>
              <a:rPr lang="en-US" altLang="ja-JP" sz="5000" dirty="0">
                <a:latin typeface="MS PGothic" panose="020B0600070205080204" pitchFamily="34" charset="-128"/>
                <a:ea typeface="MS PGothic" panose="020B0600070205080204" pitchFamily="34" charset="-128"/>
              </a:rPr>
              <a:t>.</a:t>
            </a:r>
            <a:endParaRPr lang="en-US" sz="50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nchor="ctr"/>
          <a:lstStyle/>
          <a:p>
            <a:r>
              <a:rPr lang="ja-JP" altLang="en-US" sz="8000" dirty="0">
                <a:latin typeface="MS PGothic" panose="020B0600070205080204" pitchFamily="34" charset="-128"/>
                <a:ea typeface="MS PGothic" panose="020B0600070205080204" pitchFamily="34" charset="-128"/>
              </a:rPr>
              <a:t>概要</a:t>
            </a:r>
            <a:endParaRPr lang="en-US" sz="8000"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nchor="ctr"/>
          <a:lstStyle/>
          <a:p>
            <a:r>
              <a:rPr lang="ja-JP" altLang="en-US" sz="8000" dirty="0"/>
              <a:t>計算手法</a:t>
            </a:r>
            <a:endParaRPr lang="en-US" sz="8000" dirty="0">
              <a:latin typeface="MS PGothic" panose="020B0600070205080204" pitchFamily="34" charset="-128"/>
              <a:ea typeface="MS PGothic" panose="020B0600070205080204" pitchFamily="34" charset="-128"/>
            </a:endParaRP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1</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永久磁石モーターのセクター</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PM</a:t>
            </a:r>
            <a:r>
              <a:rPr lang="ja-JP" altLang="ja-JP" sz="4000" dirty="0">
                <a:latin typeface="MS PGothic" panose="020B0600070205080204" pitchFamily="34" charset="-128"/>
                <a:ea typeface="MS PGothic" panose="020B0600070205080204" pitchFamily="34" charset="-128"/>
              </a:rPr>
              <a:t>モーターの</a:t>
            </a:r>
            <a:r>
              <a:rPr lang="ja-JP" altLang="en-US" sz="4000" dirty="0">
                <a:latin typeface="MS PGothic" panose="020B0600070205080204" pitchFamily="34" charset="-128"/>
                <a:ea typeface="MS PGothic" panose="020B0600070205080204" pitchFamily="34" charset="-128"/>
              </a:rPr>
              <a:t>概観</a:t>
            </a:r>
            <a:r>
              <a:rPr lang="en-US" altLang="ja-JP" sz="4000" dirty="0">
                <a:latin typeface="MS PGothic" panose="020B0600070205080204" pitchFamily="34" charset="-128"/>
                <a:ea typeface="MS PGothic" panose="020B0600070205080204" pitchFamily="34" charset="-128"/>
              </a:rPr>
              <a:t>.</a:t>
            </a:r>
            <a:endParaRPr lang="ja-JP" altLang="ja-JP" sz="4000" dirty="0">
              <a:latin typeface="MS PGothic" panose="020B0600070205080204" pitchFamily="34" charset="-128"/>
              <a:ea typeface="MS PGothic" panose="020B0600070205080204" pitchFamily="34" charset="-128"/>
            </a:endParaRPr>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pPr algn="just"/>
            <a:r>
              <a:rPr lang="ja-JP" altLang="ja-JP" sz="5000" dirty="0">
                <a:latin typeface="MS PGothic" panose="020B0600070205080204" pitchFamily="34" charset="-128"/>
                <a:ea typeface="MS PGothic" panose="020B0600070205080204" pitchFamily="34" charset="-128"/>
              </a:rPr>
              <a:t>結果は図</a:t>
            </a:r>
            <a:r>
              <a:rPr lang="en-US" altLang="ja-JP" sz="5000" dirty="0">
                <a:latin typeface="MS PGothic" panose="020B0600070205080204" pitchFamily="34" charset="-128"/>
                <a:ea typeface="MS PGothic" panose="020B0600070205080204" pitchFamily="34" charset="-128"/>
              </a:rPr>
              <a:t>2</a:t>
            </a:r>
            <a:r>
              <a:rPr lang="ja-JP" altLang="ja-JP" sz="5000" dirty="0">
                <a:latin typeface="MS PGothic" panose="020B0600070205080204" pitchFamily="34" charset="-128"/>
                <a:ea typeface="MS PGothic" panose="020B0600070205080204" pitchFamily="34" charset="-128"/>
              </a:rPr>
              <a:t>に示す通りであり</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モーターの静止状態における磁束密度を示</a:t>
            </a:r>
            <a:r>
              <a:rPr lang="ja-JP" altLang="en-US" sz="5000" dirty="0">
                <a:latin typeface="MS PGothic" panose="020B0600070205080204" pitchFamily="34" charset="-128"/>
                <a:ea typeface="MS PGothic" panose="020B0600070205080204" pitchFamily="34" charset="-128"/>
              </a:rPr>
              <a:t>す</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これは時間依存解析における初期条件に相当する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この状態ではコイル電流はゼロである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また</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モーターが</a:t>
            </a:r>
            <a:r>
              <a:rPr lang="en-US" altLang="ja-JP" sz="5000" dirty="0">
                <a:latin typeface="MS PGothic" panose="020B0600070205080204" pitchFamily="34" charset="-128"/>
                <a:ea typeface="MS PGothic" panose="020B0600070205080204" pitchFamily="34" charset="-128"/>
              </a:rPr>
              <a:t>1</a:t>
            </a:r>
            <a:r>
              <a:rPr lang="ja-JP" altLang="ja-JP" sz="5000" dirty="0">
                <a:latin typeface="MS PGothic" panose="020B0600070205080204" pitchFamily="34" charset="-128"/>
                <a:ea typeface="MS PGothic" panose="020B0600070205080204" pitchFamily="34" charset="-128"/>
              </a:rPr>
              <a:t>セクター角回転した後の磁束密度も示している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この図では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より明確に可視化するため</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空気領域およびコイル領域は除外している</a:t>
            </a:r>
            <a:r>
              <a:rPr lang="en-US" altLang="ja-JP" sz="5000" dirty="0">
                <a:latin typeface="MS PGothic" panose="020B0600070205080204" pitchFamily="34" charset="-128"/>
                <a:ea typeface="MS PGothic" panose="020B0600070205080204" pitchFamily="34" charset="-128"/>
              </a:rPr>
              <a:t>.</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nchor="ctr"/>
          <a:lstStyle/>
          <a:p>
            <a:r>
              <a:rPr lang="ja-JP" altLang="ja-JP" sz="8000" dirty="0">
                <a:latin typeface="MS PGothic" panose="020B0600070205080204" pitchFamily="34" charset="-128"/>
                <a:ea typeface="MS PGothic" panose="020B0600070205080204" pitchFamily="34" charset="-128"/>
              </a:rPr>
              <a:t>結果</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2</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回転子静止時における永久磁石による磁束密度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1</a:t>
            </a:r>
            <a:r>
              <a:rPr lang="ja-JP" altLang="ja-JP" sz="4000" dirty="0">
                <a:latin typeface="MS PGothic" panose="020B0600070205080204" pitchFamily="34" charset="-128"/>
                <a:ea typeface="MS PGothic" panose="020B0600070205080204" pitchFamily="34" charset="-128"/>
              </a:rPr>
              <a:t>セクター角回転後の磁束密度</a:t>
            </a:r>
            <a:r>
              <a:rPr lang="en-US" altLang="ja-JP" sz="4000" dirty="0">
                <a:latin typeface="MS PGothic" panose="020B0600070205080204" pitchFamily="34" charset="-128"/>
                <a:ea typeface="MS PGothic" panose="020B0600070205080204" pitchFamily="34" charset="-128"/>
              </a:rPr>
              <a:t>.</a:t>
            </a:r>
            <a:endParaRPr lang="en-US" sz="4000" dirty="0">
              <a:latin typeface="MS PGothic" panose="020B0600070205080204" pitchFamily="34" charset="-128"/>
              <a:ea typeface="MS PGothic" panose="020B0600070205080204" pitchFamily="34" charset="-128"/>
            </a:endParaRPr>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fontScale="90000"/>
          </a:bodyPr>
          <a:lstStyle/>
          <a:p>
            <a:r>
              <a:rPr lang="ja-JP" altLang="en-US" sz="11500" dirty="0"/>
              <a:t>パイプの曲がり部に生じる</a:t>
            </a:r>
            <a:br>
              <a:rPr lang="en-US" altLang="ja-JP" sz="11500" dirty="0"/>
            </a:br>
            <a:r>
              <a:rPr lang="ja-JP" altLang="en-US" sz="11500" dirty="0"/>
              <a:t>興味深い応力</a:t>
            </a:r>
            <a:endParaRPr lang="ja-JP" altLang="ja-JP" dirty="0">
              <a:latin typeface="MS PGothic" panose="020B0600070205080204" pitchFamily="34" charset="-128"/>
              <a:ea typeface="MS PGothic" panose="020B0600070205080204" pitchFamily="34" charset="-128"/>
            </a:endParaRP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ja-JP" altLang="ja-JP" sz="3600" dirty="0"/>
              <a:t>山田 太郎</a:t>
            </a:r>
            <a:r>
              <a:rPr lang="en-US" altLang="ja-JP" sz="3600" baseline="30000" dirty="0"/>
              <a:t>1</a:t>
            </a:r>
            <a:r>
              <a:rPr lang="en-US" altLang="ja-JP" sz="3600" dirty="0"/>
              <a:t>, J. A. Smith</a:t>
            </a:r>
            <a:r>
              <a:rPr lang="en-US" altLang="ja-JP" sz="3600" baseline="30000" dirty="0"/>
              <a:t>2</a:t>
            </a:r>
            <a:br>
              <a:rPr lang="en-US" sz="3600" dirty="0">
                <a:latin typeface="MS Gothic" panose="020B0609070205080204" pitchFamily="49" charset="-128"/>
                <a:ea typeface="MS Gothic" panose="020B0609070205080204" pitchFamily="49" charset="-128"/>
              </a:rPr>
            </a:br>
            <a:r>
              <a:rPr lang="en-US" sz="3600" dirty="0"/>
              <a:t>1. </a:t>
            </a:r>
            <a:r>
              <a:rPr lang="ja-JP" altLang="en-US" sz="3600" dirty="0"/>
              <a:t>所属機関名</a:t>
            </a:r>
            <a:r>
              <a:rPr lang="en-US" altLang="ja-JP" sz="3600" dirty="0"/>
              <a:t>, </a:t>
            </a:r>
            <a:r>
              <a:rPr lang="ja-JP" altLang="en-US" sz="3600" dirty="0"/>
              <a:t>部署</a:t>
            </a:r>
            <a:r>
              <a:rPr lang="en-US" altLang="ja-JP" sz="3600" dirty="0"/>
              <a:t>, </a:t>
            </a:r>
            <a:r>
              <a:rPr lang="ja-JP" altLang="en-US" sz="3600" dirty="0"/>
              <a:t>郵便番号および所在地 </a:t>
            </a:r>
            <a:r>
              <a:rPr lang="en-US" altLang="ja-JP" sz="3600" dirty="0"/>
              <a:t>(</a:t>
            </a:r>
            <a:r>
              <a:rPr lang="ja-JP" altLang="en-US" sz="3600" dirty="0"/>
              <a:t>都道府県</a:t>
            </a:r>
            <a:r>
              <a:rPr lang="en-US" altLang="ja-JP" sz="3600" dirty="0"/>
              <a:t>, </a:t>
            </a:r>
            <a:r>
              <a:rPr lang="ja-JP" altLang="en-US" sz="3600" dirty="0"/>
              <a:t>市区町村まで</a:t>
            </a:r>
            <a:r>
              <a:rPr lang="en-US" altLang="ja-JP" sz="3600" dirty="0"/>
              <a:t>).</a:t>
            </a:r>
            <a:br>
              <a:rPr lang="en-US" sz="3600" dirty="0"/>
            </a:br>
            <a:r>
              <a:rPr lang="en-US" sz="3600" dirty="0"/>
              <a:t>2</a:t>
            </a:r>
            <a:r>
              <a:rPr lang="en-US" altLang="ja-JP" sz="3600" dirty="0"/>
              <a:t>. COMSOL</a:t>
            </a:r>
            <a:r>
              <a:rPr lang="ja-JP" altLang="ja-JP" sz="3600" dirty="0"/>
              <a:t>合同会社</a:t>
            </a:r>
            <a:r>
              <a:rPr lang="en-US" altLang="ja-JP" sz="3600" dirty="0"/>
              <a:t>, </a:t>
            </a:r>
            <a:r>
              <a:rPr lang="ja-JP" altLang="ja-JP" sz="3600" dirty="0"/>
              <a:t>マーケティング部</a:t>
            </a:r>
            <a:r>
              <a:rPr lang="en-US" altLang="ja-JP" sz="3600" dirty="0"/>
              <a:t>, </a:t>
            </a:r>
            <a:r>
              <a:rPr lang="ja-JP" altLang="ja-JP" sz="3600" dirty="0"/>
              <a:t>〒</a:t>
            </a:r>
            <a:r>
              <a:rPr lang="en-US" altLang="ja-JP" sz="3600" dirty="0"/>
              <a:t>101-0052 </a:t>
            </a:r>
            <a:r>
              <a:rPr lang="ja-JP" altLang="ja-JP" sz="3600" dirty="0"/>
              <a:t>東京都千代田区</a:t>
            </a:r>
            <a:r>
              <a:rPr lang="en-US" altLang="ja-JP" sz="3600" dirty="0"/>
              <a:t>.</a:t>
            </a:r>
            <a:endParaRPr lang="en-US" sz="3600" dirty="0"/>
          </a:p>
          <a:p>
            <a:endParaRPr lang="en-US" sz="3600" dirty="0"/>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pPr algn="just"/>
            <a:r>
              <a:rPr lang="ja-JP" altLang="ja-JP" sz="4100" dirty="0">
                <a:latin typeface="MS PGothic" panose="020B0600070205080204" pitchFamily="34" charset="-128"/>
                <a:ea typeface="MS PGothic" panose="020B0600070205080204" pitchFamily="34" charset="-128"/>
              </a:rPr>
              <a:t>パイプは細長く一定断面を持つため</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単純化解析では梁として扱うことが自然に思われる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ここでは曲げモーメントのみが作用しており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梁軸方向の任意の断面において一定である</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最大応力はパイプ内側で発生する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また</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曲げ部の断面は大きく変形し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楕円化する</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その主軸は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曲げモーメントの方向に応じて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曲げ面内またはそれに直交する方向に配向する</a:t>
            </a:r>
            <a:r>
              <a:rPr lang="en-US" altLang="ja-JP" sz="4100" dirty="0">
                <a:latin typeface="MS PGothic" panose="020B0600070205080204" pitchFamily="34" charset="-128"/>
                <a:ea typeface="MS PGothic" panose="020B0600070205080204" pitchFamily="34" charset="-128"/>
              </a:rPr>
              <a:t>.</a:t>
            </a:r>
            <a:endParaRPr lang="en-US" sz="4100" dirty="0">
              <a:latin typeface="MS PGothic" panose="020B0600070205080204" pitchFamily="34" charset="-128"/>
              <a:ea typeface="MS PGothic" panose="020B0600070205080204" pitchFamily="34" charset="-128"/>
            </a:endParaRP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dirty="0"/>
              <a:t>E.A. Wais and E.C. Rodabaugh, “Background of SIFs and Stress Indices for Moment Loadings of Piping Components”, United States, 2005; </a:t>
            </a:r>
            <a:r>
              <a:rPr lang="en-US" sz="2040" dirty="0">
                <a:hlinkClick r:id="rId3"/>
              </a:rPr>
              <a:t>https://www.osti.gov/biblio/841246</a:t>
            </a:r>
            <a:endParaRPr lang="en-US" sz="2040" dirty="0"/>
          </a:p>
          <a:p>
            <a:pPr marL="466435" indent="-466435">
              <a:spcBef>
                <a:spcPts val="612"/>
              </a:spcBef>
              <a:buFont typeface="+mj-lt"/>
              <a:buAutoNum type="arabicPeriod"/>
            </a:pPr>
            <a:r>
              <a:rPr lang="en-US" sz="2040" dirty="0"/>
              <a:t>“Stress Intensification Factors (i-Factors), Flexibility Factors (k-Factors), and Their Determination for Metallic Piping Components”, ASME, 2017; </a:t>
            </a:r>
            <a:r>
              <a:rPr lang="en-US" sz="2040" dirty="0">
                <a:hlinkClick r:id="rId4"/>
              </a:rPr>
              <a:t>https://www.asme.org/codes-standards/find-codes-standards/b31j-stress-intensification-factors-flexibility-factors-determination-metallic-piping-components/2017/drm-enabled-pdf</a:t>
            </a:r>
            <a:endParaRPr lang="en-US" sz="2040" dirty="0"/>
          </a:p>
          <a:p>
            <a:pPr marL="466435" indent="-466435">
              <a:spcBef>
                <a:spcPts val="612"/>
              </a:spcBef>
              <a:buFont typeface="+mj-lt"/>
              <a:buAutoNum type="arabicPeriod"/>
            </a:pPr>
            <a:r>
              <a:rPr lang="ja-JP" altLang="en-US" sz="2040" dirty="0"/>
              <a:t>山田 太郎，“工業用配管システムにおける流動特性”，流体工学ジャーナル，</a:t>
            </a:r>
            <a:r>
              <a:rPr lang="en-US" altLang="ja-JP" sz="2040" dirty="0"/>
              <a:t>12 (vol.)</a:t>
            </a:r>
            <a:r>
              <a:rPr lang="ja-JP" altLang="en-US" sz="2040" dirty="0"/>
              <a:t>，</a:t>
            </a:r>
            <a:r>
              <a:rPr lang="en-US" altLang="ja-JP" sz="2040" dirty="0"/>
              <a:t>45–52 (pp.)</a:t>
            </a:r>
            <a:r>
              <a:rPr lang="ja-JP" altLang="en-US" sz="2040" dirty="0"/>
              <a:t>，</a:t>
            </a:r>
            <a:r>
              <a:rPr lang="en-US" altLang="ja-JP" sz="2040" dirty="0"/>
              <a:t>2026</a:t>
            </a:r>
            <a:endParaRPr lang="en-US" sz="2040" dirty="0"/>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pPr algn="just"/>
            <a:r>
              <a:rPr lang="ja-JP" altLang="ja-JP" sz="5400" dirty="0">
                <a:latin typeface="MS PGothic" panose="020B0600070205080204" pitchFamily="34" charset="-128"/>
                <a:ea typeface="MS PGothic" panose="020B0600070205080204" pitchFamily="34" charset="-128"/>
              </a:rPr>
              <a:t>多くの構造工学者にとって</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梁理論は一般的な解析手法である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この方程式は構造挙動の評価において扱いやすく</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有用な結果を得られるため広く利用されている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本研究では</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そのような事例の一つを検討する</a:t>
            </a:r>
            <a:r>
              <a:rPr lang="en-US" altLang="ja-JP" sz="5400" dirty="0">
                <a:latin typeface="MS PGothic" panose="020B0600070205080204" pitchFamily="34" charset="-128"/>
                <a:ea typeface="MS PGothic" panose="020B0600070205080204" pitchFamily="34" charset="-128"/>
              </a:rPr>
              <a:t>.</a:t>
            </a:r>
            <a:endParaRPr lang="en-US" sz="5400" dirty="0">
              <a:latin typeface="MS PGothic" panose="020B0600070205080204" pitchFamily="34" charset="-128"/>
              <a:ea typeface="MS PGothic" panose="020B0600070205080204" pitchFamily="34" charset="-128"/>
            </a:endParaRP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pPr algn="just"/>
            <a:r>
              <a:rPr lang="ja-JP" altLang="ja-JP" sz="4100" dirty="0">
                <a:latin typeface="MS PGothic" panose="020B0600070205080204" pitchFamily="34" charset="-128"/>
                <a:ea typeface="MS PGothic" panose="020B0600070205080204" pitchFamily="34" charset="-128"/>
              </a:rPr>
              <a:t>パイプ曲げ部は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液体や気体を輸送する配管システムにおいて一般的に見られ</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特に高圧条件下で使用されることが多い</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多くのパイプが見られる例として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石油タンカーが挙げられる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その複雑に入り組んだ配管系は非常に興味深い外観を持つ</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多くの産業用配管規格は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構造解析</a:t>
            </a:r>
            <a:r>
              <a:rPr lang="ja-JP" altLang="en-US" sz="4100" dirty="0">
                <a:latin typeface="MS PGothic" panose="020B0600070205080204" pitchFamily="34" charset="-128"/>
                <a:ea typeface="MS PGothic" panose="020B0600070205080204" pitchFamily="34" charset="-128"/>
              </a:rPr>
              <a:t>を行う際</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梁理論を</a:t>
            </a:r>
            <a:r>
              <a:rPr lang="ja-JP" altLang="en-US" sz="4100" dirty="0"/>
              <a:t>ベース</a:t>
            </a:r>
            <a:r>
              <a:rPr lang="ja-JP" altLang="ja-JP" sz="4100" dirty="0">
                <a:latin typeface="MS PGothic" panose="020B0600070205080204" pitchFamily="34" charset="-128"/>
                <a:ea typeface="MS PGothic" panose="020B0600070205080204" pitchFamily="34" charset="-128"/>
              </a:rPr>
              <a:t>としている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しかし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これまでの知見の通り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パイプ曲げ部は一般的に梁</a:t>
            </a:r>
            <a:r>
              <a:rPr lang="ja-JP" altLang="en-US" sz="4100" dirty="0">
                <a:latin typeface="MS PGothic" panose="020B0600070205080204" pitchFamily="34" charset="-128"/>
                <a:ea typeface="MS PGothic" panose="020B0600070205080204" pitchFamily="34" charset="-128"/>
              </a:rPr>
              <a:t>と異なる挙動を示す</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そのため配管規格</a:t>
            </a:r>
            <a:r>
              <a:rPr lang="ja-JP" altLang="en-US" sz="4100" dirty="0">
                <a:latin typeface="MS PGothic" panose="020B0600070205080204" pitchFamily="34" charset="-128"/>
                <a:ea typeface="MS PGothic" panose="020B0600070205080204" pitchFamily="34" charset="-128"/>
              </a:rPr>
              <a:t>で</a:t>
            </a:r>
            <a:r>
              <a:rPr lang="ja-JP" altLang="ja-JP" sz="4100" dirty="0">
                <a:latin typeface="MS PGothic" panose="020B0600070205080204" pitchFamily="34" charset="-128"/>
                <a:ea typeface="MS PGothic" panose="020B0600070205080204" pitchFamily="34" charset="-128"/>
              </a:rPr>
              <a:t>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曲げ部分に対して剛性および応力の補正係数を適用することが推奨されている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参考文献</a:t>
            </a:r>
            <a:r>
              <a:rPr lang="en-US" altLang="ja-JP" sz="4100" dirty="0">
                <a:latin typeface="MS PGothic" panose="020B0600070205080204" pitchFamily="34" charset="-128"/>
                <a:ea typeface="MS PGothic" panose="020B0600070205080204" pitchFamily="34" charset="-128"/>
              </a:rPr>
              <a:t>1).</a:t>
            </a:r>
            <a:endParaRPr lang="en-US" sz="41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nchor="ctr"/>
          <a:lstStyle/>
          <a:p>
            <a:r>
              <a:rPr lang="ja-JP" altLang="en-US" dirty="0">
                <a:latin typeface="MS PGothic" panose="020B0600070205080204" pitchFamily="34" charset="-128"/>
                <a:ea typeface="MS PGothic" panose="020B0600070205080204" pitchFamily="34" charset="-128"/>
              </a:rPr>
              <a:t>背景および</a:t>
            </a:r>
            <a:r>
              <a:rPr lang="ja-JP" altLang="ja-JP" dirty="0">
                <a:latin typeface="MS PGothic" panose="020B0600070205080204" pitchFamily="34" charset="-128"/>
                <a:ea typeface="MS PGothic" panose="020B0600070205080204" pitchFamily="34" charset="-128"/>
              </a:rPr>
              <a:t>目的</a:t>
            </a:r>
            <a:endParaRPr lang="en-US"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nchor="ctr"/>
          <a:lstStyle/>
          <a:p>
            <a:r>
              <a:rPr lang="ja-JP" altLang="en-US" dirty="0"/>
              <a:t>解析</a:t>
            </a:r>
            <a:r>
              <a:rPr lang="ja-JP" altLang="en-US" dirty="0">
                <a:latin typeface="MS PGothic" panose="020B0600070205080204" pitchFamily="34" charset="-128"/>
                <a:ea typeface="MS PGothic" panose="020B0600070205080204" pitchFamily="34" charset="-128"/>
              </a:rPr>
              <a:t>内容</a:t>
            </a:r>
            <a:endParaRPr lang="en-US" dirty="0">
              <a:latin typeface="MS PGothic" panose="020B0600070205080204" pitchFamily="34" charset="-128"/>
              <a:ea typeface="MS PGothic" panose="020B0600070205080204" pitchFamily="34" charset="-128"/>
            </a:endParaRP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5">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ja-JP" altLang="en-US" sz="3673" b="1" dirty="0">
                <a:latin typeface="MS PGothic" panose="020B0600070205080204" pitchFamily="34" charset="-128"/>
                <a:ea typeface="MS PGothic" panose="020B0600070205080204" pitchFamily="34" charset="-128"/>
              </a:rPr>
              <a:t>図 </a:t>
            </a:r>
            <a:r>
              <a:rPr lang="en-US" altLang="ja-JP" sz="3673" b="1" dirty="0">
                <a:latin typeface="MS PGothic" panose="020B0600070205080204" pitchFamily="34" charset="-128"/>
                <a:ea typeface="MS PGothic" panose="020B0600070205080204" pitchFamily="34" charset="-128"/>
              </a:rPr>
              <a:t>1.</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石油・化学タンカーの配管システム</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画像は </a:t>
            </a:r>
            <a:r>
              <a:rPr lang="en-US" altLang="ja-JP" sz="3673" dirty="0">
                <a:latin typeface="MS PGothic" panose="020B0600070205080204" pitchFamily="34" charset="-128"/>
                <a:ea typeface="MS PGothic" panose="020B0600070205080204" pitchFamily="34" charset="-128"/>
              </a:rPr>
              <a:t>Wikimedia Commons </a:t>
            </a:r>
            <a:r>
              <a:rPr lang="ja-JP" altLang="en-US" sz="3673" dirty="0">
                <a:latin typeface="MS PGothic" panose="020B0600070205080204" pitchFamily="34" charset="-128"/>
                <a:ea typeface="MS PGothic" panose="020B0600070205080204" pitchFamily="34" charset="-128"/>
              </a:rPr>
              <a:t>経由で </a:t>
            </a:r>
            <a:r>
              <a:rPr lang="en-US" altLang="ja-JP" sz="3673" dirty="0">
                <a:latin typeface="MS PGothic" panose="020B0600070205080204" pitchFamily="34" charset="-128"/>
                <a:ea typeface="MS PGothic" panose="020B0600070205080204" pitchFamily="34" charset="-128"/>
              </a:rPr>
              <a:t>CC BY-SA 3.0 </a:t>
            </a:r>
            <a:r>
              <a:rPr lang="ja-JP" altLang="en-US" sz="3673" dirty="0">
                <a:latin typeface="MS PGothic" panose="020B0600070205080204" pitchFamily="34" charset="-128"/>
                <a:ea typeface="MS PGothic" panose="020B0600070205080204" pitchFamily="34" charset="-128"/>
              </a:rPr>
              <a:t>ライセンスに基づき使用</a:t>
            </a:r>
            <a:r>
              <a:rPr lang="en-US" altLang="ja-JP" sz="3673" dirty="0">
                <a:latin typeface="MS PGothic" panose="020B0600070205080204" pitchFamily="34" charset="-128"/>
                <a:ea typeface="MS PGothic" panose="020B0600070205080204" pitchFamily="34" charset="-128"/>
              </a:rPr>
              <a:t>.</a:t>
            </a:r>
            <a:endParaRPr lang="en-US" sz="3673" dirty="0">
              <a:latin typeface="MS PGothic" panose="020B0600070205080204" pitchFamily="34" charset="-128"/>
              <a:ea typeface="MS PGothic" panose="020B0600070205080204" pitchFamily="34" charset="-128"/>
            </a:endParaRP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6">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pPr algn="just"/>
                <a:r>
                  <a:rPr lang="ja-JP" altLang="ja-JP" sz="4100" dirty="0"/>
                  <a:t>相対肉厚が</a:t>
                </a:r>
                <a14:m>
                  <m:oMath xmlns:m="http://schemas.openxmlformats.org/officeDocument/2006/math">
                    <m:r>
                      <a:rPr lang="en-US" sz="4100" b="0" i="0" smtClean="0">
                        <a:latin typeface="Cambria Math" panose="02040503050406030204" pitchFamily="18" charset="0"/>
                      </a:rPr>
                      <m:t> </m:t>
                    </m:r>
                    <m:r>
                      <a:rPr lang="en-US" sz="4100" b="0" i="1" smtClean="0">
                        <a:latin typeface="Cambria Math" panose="02040503050406030204" pitchFamily="18" charset="0"/>
                      </a:rPr>
                      <m:t>𝑡</m:t>
                    </m:r>
                    <m:r>
                      <a:rPr lang="en-US" sz="4100" b="0" i="1" smtClean="0">
                        <a:latin typeface="Cambria Math" panose="02040503050406030204" pitchFamily="18" charset="0"/>
                      </a:rPr>
                      <m:t>/</m:t>
                    </m:r>
                    <m:sSub>
                      <m:sSubPr>
                        <m:ctrlPr>
                          <a:rPr lang="en-US" sz="4100" b="0" i="1" smtClean="0">
                            <a:latin typeface="Cambria Math" panose="02040503050406030204" pitchFamily="18" charset="0"/>
                          </a:rPr>
                        </m:ctrlPr>
                      </m:sSubPr>
                      <m:e>
                        <m:r>
                          <a:rPr lang="en-US" sz="4100" b="0" i="1" smtClean="0">
                            <a:latin typeface="Cambria Math" panose="02040503050406030204" pitchFamily="18" charset="0"/>
                          </a:rPr>
                          <m:t>𝑅</m:t>
                        </m:r>
                      </m:e>
                      <m:sub>
                        <m:r>
                          <m:rPr>
                            <m:nor/>
                          </m:rPr>
                          <a:rPr lang="en-US" sz="4100" b="0" i="0" smtClean="0">
                            <a:latin typeface="Cambria Math" panose="02040503050406030204" pitchFamily="18" charset="0"/>
                          </a:rPr>
                          <m:t>o</m:t>
                        </m:r>
                      </m:sub>
                    </m:sSub>
                    <m:r>
                      <a:rPr lang="en-US" sz="4100"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sz="4100" b="0" i="1" dirty="0">
                    <a:solidFill>
                      <a:schemeClr val="tx1">
                        <a:lumMod val="75000"/>
                      </a:schemeClr>
                    </a:solidFill>
                    <a:effectLst/>
                  </a:rPr>
                  <a:t> </a:t>
                </a:r>
                <a:r>
                  <a:rPr lang="en-US" sz="4100" b="0" dirty="0">
                    <a:solidFill>
                      <a:schemeClr val="tx1">
                        <a:lumMod val="75000"/>
                      </a:schemeClr>
                    </a:solidFill>
                    <a:effectLst/>
                  </a:rPr>
                  <a:t>35%</a:t>
                </a:r>
                <a:r>
                  <a:rPr lang="en-US" sz="4100" dirty="0">
                    <a:solidFill>
                      <a:schemeClr val="tx1">
                        <a:lumMod val="75000"/>
                      </a:schemeClr>
                    </a:solidFill>
                  </a:rPr>
                  <a:t> </a:t>
                </a:r>
                <a:r>
                  <a:rPr lang="en-US" altLang="ja-JP" sz="4100" dirty="0"/>
                  <a:t>(</a:t>
                </a:r>
                <a:r>
                  <a:rPr lang="ja-JP" altLang="ja-JP" sz="4100" dirty="0"/>
                  <a:t>実用上は非常に厚い部類</a:t>
                </a:r>
                <a:r>
                  <a:rPr lang="en-US" altLang="ja-JP" sz="4100" dirty="0"/>
                  <a:t>) </a:t>
                </a:r>
                <a:r>
                  <a:rPr lang="ja-JP" altLang="ja-JP" sz="4100" dirty="0"/>
                  <a:t>になると</a:t>
                </a:r>
                <a:r>
                  <a:rPr lang="en-US" altLang="ja-JP" sz="4100" dirty="0"/>
                  <a:t>, </a:t>
                </a:r>
                <a:r>
                  <a:rPr lang="ja-JP" altLang="ja-JP" sz="4100" dirty="0"/>
                  <a:t>応力分布は大きく変化し始める</a:t>
                </a:r>
                <a:r>
                  <a:rPr lang="en-US" altLang="ja-JP" sz="4100" dirty="0"/>
                  <a:t>.</a:t>
                </a:r>
                <a:r>
                  <a:rPr lang="ja-JP" altLang="ja-JP" sz="4100" dirty="0"/>
                  <a:t>梁理論の解に対して</a:t>
                </a:r>
                <a:r>
                  <a:rPr lang="en-US" altLang="ja-JP" sz="4100" dirty="0"/>
                  <a:t>, </a:t>
                </a:r>
                <a:r>
                  <a:rPr lang="ja-JP" altLang="ja-JP" sz="4100" dirty="0"/>
                  <a:t>内側および外側の曲率半径方向に追加の直交引張応力が重畳される</a:t>
                </a:r>
                <a:r>
                  <a:rPr lang="en-US" altLang="ja-JP" sz="4100" dirty="0"/>
                  <a:t>.</a:t>
                </a:r>
                <a:endParaRPr lang="ja-JP" altLang="ja-JP" sz="4100" dirty="0"/>
              </a:p>
              <a:p>
                <a:pPr algn="just"/>
                <a:r>
                  <a:rPr lang="ja-JP" altLang="ja-JP" sz="4100" dirty="0"/>
                  <a:t>同時に</a:t>
                </a:r>
                <a:r>
                  <a:rPr lang="en-US" altLang="ja-JP" sz="4100" dirty="0"/>
                  <a:t>, </a:t>
                </a:r>
                <a:r>
                  <a:rPr lang="ja-JP" altLang="ja-JP" sz="4100" dirty="0"/>
                  <a:t>パイプの上部および下部には圧縮応力が生じる</a:t>
                </a:r>
                <a:r>
                  <a:rPr lang="en-US" altLang="ja-JP" sz="4100" dirty="0"/>
                  <a:t>. </a:t>
                </a:r>
                <a:r>
                  <a:rPr lang="ja-JP" altLang="ja-JP" sz="4100" dirty="0"/>
                  <a:t>これらの周方向応力は断面の楕円化によって発生するものである</a:t>
                </a:r>
                <a:r>
                  <a:rPr lang="en-US" altLang="ja-JP" sz="4100" dirty="0"/>
                  <a:t>. </a:t>
                </a:r>
                <a:r>
                  <a:rPr lang="ja-JP" altLang="ja-JP" sz="4100" dirty="0"/>
                  <a:t>従来の梁理論はこのような断面変形を明示的に無視しており</a:t>
                </a:r>
                <a:r>
                  <a:rPr lang="en-US" altLang="ja-JP" sz="4100" dirty="0"/>
                  <a:t>, </a:t>
                </a:r>
                <a:r>
                  <a:rPr lang="ja-JP" altLang="ja-JP" sz="4100" dirty="0"/>
                  <a:t>その影響を十分に捉えることができない</a:t>
                </a:r>
                <a:r>
                  <a:rPr lang="en-US" altLang="ja-JP" sz="4100" dirty="0"/>
                  <a:t>.</a:t>
                </a:r>
                <a:endParaRPr lang="ja-JP" altLang="ja-JP" sz="4100" dirty="0"/>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7"/>
                <a:stretch>
                  <a:fillRect l="-1625" t="-2833" r="-1581"/>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nchor="ctr"/>
          <a:lstStyle/>
          <a:p>
            <a:r>
              <a:rPr lang="ja-JP" altLang="ja-JP" dirty="0">
                <a:latin typeface="MS PGothic" panose="020B0600070205080204" pitchFamily="34" charset="-128"/>
                <a:ea typeface="MS PGothic" panose="020B0600070205080204" pitchFamily="34" charset="-128"/>
              </a:rPr>
              <a:t>結果</a:t>
            </a:r>
            <a:endParaRPr lang="en-US" dirty="0">
              <a:latin typeface="MS PGothic" panose="020B0600070205080204" pitchFamily="34" charset="-128"/>
              <a:ea typeface="MS PGothic" panose="020B0600070205080204" pitchFamily="34" charset="-128"/>
            </a:endParaRP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ja-JP" altLang="en-US" sz="3673" b="1" dirty="0"/>
              <a:t>図 </a:t>
            </a:r>
            <a:r>
              <a:rPr lang="en-US" altLang="ja-JP" sz="3673" b="1" dirty="0"/>
              <a:t>2</a:t>
            </a:r>
            <a:r>
              <a:rPr lang="ja-JP" altLang="en-US" sz="3673" b="1" dirty="0"/>
              <a:t>．</a:t>
            </a:r>
            <a:r>
              <a:rPr lang="ja-JP" altLang="en-US" sz="3673" dirty="0"/>
              <a:t> 異なる肉厚におけるフォン・ミーゼス応力 </a:t>
            </a:r>
            <a:r>
              <a:rPr lang="en-US" altLang="ja-JP" sz="3673" dirty="0"/>
              <a:t>(</a:t>
            </a:r>
            <a:r>
              <a:rPr lang="ja-JP" altLang="en-US" sz="3673" dirty="0"/>
              <a:t>正規化</a:t>
            </a:r>
            <a:r>
              <a:rPr lang="en-US" altLang="ja-JP" sz="3673" dirty="0"/>
              <a:t>) </a:t>
            </a:r>
            <a:r>
              <a:rPr lang="ja-JP" altLang="en-US" sz="3673" dirty="0"/>
              <a:t>および主応力を示すパイプの曲がり部のプロット</a:t>
            </a:r>
            <a:r>
              <a:rPr lang="en-US" altLang="ja-JP" sz="3673" dirty="0"/>
              <a:t>.</a:t>
            </a:r>
            <a:endParaRPr lang="en-US" sz="3673" dirty="0"/>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9596</TotalTime>
  <Words>2205</Words>
  <Application>Microsoft Office PowerPoint</Application>
  <PresentationFormat>ユーザー設定</PresentationFormat>
  <Paragraphs>63</Paragraphs>
  <Slides>4</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vt:i4>
      </vt:variant>
    </vt:vector>
  </HeadingPairs>
  <TitlesOfParts>
    <vt:vector size="13" baseType="lpstr">
      <vt:lpstr>ＭＳ Ｐゴシック</vt:lpstr>
      <vt:lpstr>ＭＳ ゴシック</vt:lpstr>
      <vt:lpstr>Noto Sans JP</vt:lpstr>
      <vt:lpstr>Noto Sans JP SemiBold</vt:lpstr>
      <vt:lpstr>Arial</vt:lpstr>
      <vt:lpstr>Calibri</vt:lpstr>
      <vt:lpstr>Calibri Light</vt:lpstr>
      <vt:lpstr>Cambria Math</vt:lpstr>
      <vt:lpstr>Office Theme</vt:lpstr>
      <vt:lpstr>COMSOLとLLMによる 金属積層造形プロセスの自動解釈とモード抽出</vt:lpstr>
      <vt:lpstr>PowerPoint プレゼンテーション</vt:lpstr>
      <vt:lpstr>永久磁石モーターの 3D解析</vt:lpstr>
      <vt:lpstr>パイプの曲がり部に生じる 興味深い応力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Yoichi Takagishi</cp:lastModifiedBy>
  <cp:revision>202</cp:revision>
  <cp:lastPrinted>2026-06-05T08:09:06Z</cp:lastPrinted>
  <dcterms:created xsi:type="dcterms:W3CDTF">2023-01-03T14:57:49Z</dcterms:created>
  <dcterms:modified xsi:type="dcterms:W3CDTF">2026-09-04T05:45:14Z</dcterms:modified>
</cp:coreProperties>
</file>