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17" d="100"/>
          <a:sy n="17" d="100"/>
        </p:scale>
        <p:origin x="2460" y="7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9/2/2026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9/2/2026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en-US" sz="8800" b="1" dirty="0">
                <a:latin typeface="+mn-lt"/>
                <a:ea typeface="AR P丸ゴシック体E" pitchFamily="50" charset="-128"/>
              </a:rPr>
              <a:t>From Fluidic Tesla Valves to Solid-State Phonon Tesla Valves via Phonon Hydrodynamics</a:t>
            </a:r>
            <a:endParaRPr lang="en-US" sz="66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pPr algn="just">
              <a:spcBef>
                <a:spcPts val="0"/>
              </a:spcBef>
            </a:pPr>
            <a:r>
              <a:rPr lang="en-US" sz="3600" u="sng" dirty="0">
                <a:solidFill>
                  <a:schemeClr val="tx1"/>
                </a:solidFill>
                <a:latin typeface="+mn-lt"/>
                <a:ea typeface="AR P丸ゴシック体E" pitchFamily="50" charset="-128"/>
              </a:rPr>
              <a:t>X. Huan</a:t>
            </a:r>
            <a:r>
              <a:rPr lang="en-US" sz="3600" u="sng" kern="0" dirty="0">
                <a:solidFill>
                  <a:schemeClr val="tx1"/>
                </a:solidFill>
                <a:effectLst/>
                <a:latin typeface="+mn-lt"/>
                <a:ea typeface="Ebrima" panose="02000000000000000000" pitchFamily="2" charset="0"/>
                <a:cs typeface="Ebrima" panose="02000000000000000000" pitchFamily="2" charset="0"/>
              </a:rPr>
              <a:t>g</a:t>
            </a:r>
            <a:r>
              <a:rPr lang="en-US" sz="3600" u="sng" kern="0" baseline="30000" dirty="0">
                <a:solidFill>
                  <a:schemeClr val="tx1"/>
                </a:solidFill>
                <a:effectLst/>
                <a:latin typeface="+mn-lt"/>
                <a:ea typeface="Ebrima" panose="02000000000000000000" pitchFamily="2" charset="0"/>
                <a:cs typeface="Ebrima" panose="02000000000000000000" pitchFamily="2" charset="0"/>
              </a:rPr>
              <a:t>1</a:t>
            </a:r>
            <a:r>
              <a:rPr lang="en-US" sz="3600" dirty="0">
                <a:solidFill>
                  <a:schemeClr val="tx1"/>
                </a:solidFill>
                <a:latin typeface="+mn-lt"/>
                <a:ea typeface="AR P丸ゴシック体E" pitchFamily="50" charset="-128"/>
              </a:rPr>
              <a:t>, R. Anufriev</a:t>
            </a:r>
            <a:r>
              <a:rPr lang="en-US" sz="3600" kern="0" baseline="30000" dirty="0">
                <a:solidFill>
                  <a:schemeClr val="tx1"/>
                </a:solidFill>
                <a:effectLst/>
                <a:latin typeface="+mn-lt"/>
                <a:ea typeface="Ebrima" panose="02000000000000000000" pitchFamily="2" charset="0"/>
                <a:cs typeface="Ebrima" panose="02000000000000000000" pitchFamily="2" charset="0"/>
              </a:rPr>
              <a:t>1</a:t>
            </a:r>
            <a:r>
              <a:rPr lang="en-US" sz="3600" dirty="0">
                <a:solidFill>
                  <a:schemeClr val="tx1"/>
                </a:solidFill>
                <a:latin typeface="+mn-lt"/>
                <a:ea typeface="AR P丸ゴシック体E" pitchFamily="50" charset="-128"/>
              </a:rPr>
              <a:t>, L. Jalabert</a:t>
            </a:r>
            <a:r>
              <a:rPr lang="en-US" sz="3600" kern="0" baseline="30000" dirty="0">
                <a:solidFill>
                  <a:schemeClr val="tx1"/>
                </a:solidFill>
                <a:effectLst/>
                <a:latin typeface="+mn-lt"/>
                <a:ea typeface="Ebrima" panose="02000000000000000000" pitchFamily="2" charset="0"/>
                <a:cs typeface="Ebrima" panose="02000000000000000000" pitchFamily="2" charset="0"/>
              </a:rPr>
              <a:t>1</a:t>
            </a:r>
            <a:r>
              <a:rPr lang="en-US" sz="3600" dirty="0">
                <a:solidFill>
                  <a:schemeClr val="tx1"/>
                </a:solidFill>
                <a:latin typeface="+mn-lt"/>
                <a:ea typeface="AR P丸ゴシック体E" pitchFamily="50" charset="-128"/>
              </a:rPr>
              <a:t>, K. Watanabe</a:t>
            </a:r>
            <a:r>
              <a:rPr lang="en-US" sz="3600" kern="0" baseline="30000" dirty="0">
                <a:solidFill>
                  <a:schemeClr val="tx1"/>
                </a:solidFill>
                <a:latin typeface="+mn-lt"/>
                <a:ea typeface="Ebrima" panose="02000000000000000000" pitchFamily="2" charset="0"/>
                <a:cs typeface="Ebrima" panose="02000000000000000000" pitchFamily="2" charset="0"/>
              </a:rPr>
              <a:t>2</a:t>
            </a:r>
            <a:r>
              <a:rPr lang="en-US" sz="3600" dirty="0">
                <a:solidFill>
                  <a:schemeClr val="tx1"/>
                </a:solidFill>
                <a:latin typeface="+mn-lt"/>
                <a:ea typeface="AR P丸ゴシック体E" pitchFamily="50" charset="-128"/>
              </a:rPr>
              <a:t>, T. Taniguchi</a:t>
            </a:r>
            <a:r>
              <a:rPr lang="en-US" sz="3600" kern="0" baseline="30000" dirty="0">
                <a:solidFill>
                  <a:schemeClr val="tx1"/>
                </a:solidFill>
                <a:latin typeface="+mn-lt"/>
                <a:ea typeface="Ebrima" panose="02000000000000000000" pitchFamily="2" charset="0"/>
                <a:cs typeface="Ebrima" panose="02000000000000000000" pitchFamily="2" charset="0"/>
              </a:rPr>
              <a:t>2</a:t>
            </a:r>
            <a:r>
              <a:rPr lang="en-US" sz="3600" dirty="0">
                <a:solidFill>
                  <a:schemeClr val="tx1"/>
                </a:solidFill>
                <a:latin typeface="+mn-lt"/>
                <a:ea typeface="AR P丸ゴシック体E" pitchFamily="50" charset="-128"/>
              </a:rPr>
              <a:t>, Y. Guo</a:t>
            </a:r>
            <a:r>
              <a:rPr lang="en-US" sz="3600" kern="0" baseline="30000" dirty="0">
                <a:solidFill>
                  <a:schemeClr val="tx1"/>
                </a:solidFill>
                <a:latin typeface="+mn-lt"/>
                <a:ea typeface="Ebrima" panose="02000000000000000000" pitchFamily="2" charset="0"/>
                <a:cs typeface="Ebrima" panose="02000000000000000000" pitchFamily="2" charset="0"/>
              </a:rPr>
              <a:t>3</a:t>
            </a:r>
            <a:r>
              <a:rPr lang="en-US" sz="3600" dirty="0">
                <a:solidFill>
                  <a:schemeClr val="tx1"/>
                </a:solidFill>
                <a:latin typeface="+mn-lt"/>
                <a:ea typeface="AR P丸ゴシック体E" pitchFamily="50" charset="-128"/>
              </a:rPr>
              <a:t>, Y. Ni</a:t>
            </a:r>
            <a:r>
              <a:rPr lang="en-US" sz="3600" kern="0" baseline="30000" dirty="0">
                <a:solidFill>
                  <a:schemeClr val="tx1"/>
                </a:solidFill>
                <a:latin typeface="+mn-lt"/>
                <a:ea typeface="Ebrima" panose="02000000000000000000" pitchFamily="2" charset="0"/>
                <a:cs typeface="Ebrima" panose="02000000000000000000" pitchFamily="2" charset="0"/>
              </a:rPr>
              <a:t>4</a:t>
            </a:r>
            <a:r>
              <a:rPr lang="en-US" sz="3600" dirty="0">
                <a:solidFill>
                  <a:schemeClr val="tx1"/>
                </a:solidFill>
                <a:latin typeface="+mn-lt"/>
                <a:ea typeface="AR P丸ゴシック体E" pitchFamily="50" charset="-128"/>
              </a:rPr>
              <a:t>, S. Volz</a:t>
            </a:r>
            <a:r>
              <a:rPr lang="en-US" sz="3600" kern="0" baseline="30000" dirty="0">
                <a:solidFill>
                  <a:schemeClr val="tx1"/>
                </a:solidFill>
                <a:effectLst/>
                <a:latin typeface="+mn-lt"/>
                <a:ea typeface="Ebrima" panose="02000000000000000000" pitchFamily="2" charset="0"/>
                <a:cs typeface="Ebrima" panose="02000000000000000000" pitchFamily="2" charset="0"/>
              </a:rPr>
              <a:t>1</a:t>
            </a:r>
            <a:r>
              <a:rPr lang="en-US" sz="3600" dirty="0">
                <a:solidFill>
                  <a:schemeClr val="tx1"/>
                </a:solidFill>
                <a:latin typeface="+mn-lt"/>
                <a:ea typeface="AR P丸ゴシック体E" pitchFamily="50" charset="-128"/>
              </a:rPr>
              <a:t> and M. Nomura</a:t>
            </a:r>
            <a:r>
              <a:rPr lang="en-US" sz="3600" kern="0" baseline="30000" dirty="0">
                <a:solidFill>
                  <a:schemeClr val="tx1"/>
                </a:solidFill>
                <a:effectLst/>
                <a:latin typeface="+mn-lt"/>
                <a:ea typeface="Ebrima" panose="02000000000000000000" pitchFamily="2" charset="0"/>
                <a:cs typeface="Ebrima" panose="02000000000000000000" pitchFamily="2" charset="0"/>
              </a:rPr>
              <a:t>1</a:t>
            </a:r>
            <a:endParaRPr lang="en-US" sz="3600" dirty="0">
              <a:solidFill>
                <a:schemeClr val="tx1"/>
              </a:solidFill>
              <a:latin typeface="+mn-lt"/>
              <a:ea typeface="AR P丸ゴシック体E" pitchFamily="50" charset="-128"/>
            </a:endParaRPr>
          </a:p>
          <a:p>
            <a:pPr algn="just">
              <a:spcBef>
                <a:spcPts val="0"/>
              </a:spcBef>
            </a:pPr>
            <a:r>
              <a:rPr lang="en-US" sz="3600" dirty="0">
                <a:solidFill>
                  <a:schemeClr val="tx1"/>
                </a:solidFill>
                <a:latin typeface="+mn-lt"/>
                <a:ea typeface="AR P丸ゴシック体E" pitchFamily="50" charset="-128"/>
              </a:rPr>
              <a:t>1. IIS, The University of Tokyo, 2. NIMS, 3. Harbin Institute of Technology, 4. Southwest </a:t>
            </a:r>
            <a:r>
              <a:rPr lang="en-US" sz="3600" dirty="0" err="1">
                <a:solidFill>
                  <a:schemeClr val="tx1"/>
                </a:solidFill>
                <a:latin typeface="+mn-lt"/>
                <a:ea typeface="AR P丸ゴシック体E" pitchFamily="50" charset="-128"/>
              </a:rPr>
              <a:t>Jiaotong</a:t>
            </a:r>
            <a:r>
              <a:rPr lang="en-US" sz="3600" dirty="0">
                <a:solidFill>
                  <a:schemeClr val="tx1"/>
                </a:solidFill>
                <a:latin typeface="+mn-lt"/>
                <a:ea typeface="AR P丸ゴシック体E" pitchFamily="50" charset="-128"/>
              </a:rPr>
              <a:t> University</a:t>
            </a:r>
            <a:endParaRPr lang="en-US" altLang="ja-JP" sz="3600" dirty="0">
              <a:solidFill>
                <a:schemeClr val="tx1"/>
              </a:solidFill>
              <a:latin typeface="+mn-lt"/>
              <a:ea typeface="AR P丸ゴシック体E" pitchFamily="50" charset="-128"/>
            </a:endParaRPr>
          </a:p>
          <a:p>
            <a:endParaRPr lang="en-US" dirty="0"/>
          </a:p>
        </p:txBody>
      </p:sp>
      <p:pic>
        <p:nvPicPr>
          <p:cNvPr id="36" name="图片占位符 35" descr="卡通人物&#10;&#10;低可信度描述已自动生成">
            <a:extLst>
              <a:ext uri="{FF2B5EF4-FFF2-40B4-BE49-F238E27FC236}">
                <a16:creationId xmlns:a16="http://schemas.microsoft.com/office/drawing/2014/main" id="{F1F21548-F080-176C-C8C1-13AC1B28ADA2}"/>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4906" r="14906"/>
          <a:stretch>
            <a:fillRect/>
          </a:stretch>
        </p:blipFill>
        <p:spPr>
          <a:xfrm>
            <a:off x="0" y="-33338"/>
            <a:ext cx="12557125" cy="12209463"/>
          </a:xfr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7116730" y="21687824"/>
            <a:ext cx="14601384" cy="6856707"/>
          </a:xfrm>
        </p:spPr>
        <p:txBody>
          <a:bodyPr/>
          <a:lstStyle/>
          <a:p>
            <a:pPr algn="just"/>
            <a:r>
              <a:rPr lang="en-US" sz="4400" b="1" dirty="0">
                <a:latin typeface="+mn-lt"/>
                <a:ea typeface="ＭＳ 明朝" panose="02020609040205080304" pitchFamily="17" charset="-128"/>
                <a:cs typeface="Arial" panose="020B0604020202020204" pitchFamily="34" charset="0"/>
              </a:rPr>
              <a:t>We first employed the Laminar Flow Module to investigate fluid transport in Tesla valves with different numbers of stages. The simulations reveal a pronounced asymmetry between the forward and reverse flow directions. In the forward direction, the fluid predominantly follows the main channel. In contrast, the reverse flow is redirected into the curved side channels, generating strong flow separation, recirculation, and significantly increase the flow resistance. As the number of Tesla stages increases from one to four, the asymmetric pressure losses accumulate, producing a substantial enhancement in </a:t>
            </a:r>
            <a:r>
              <a:rPr lang="en-US" sz="4400" b="1" dirty="0" err="1">
                <a:latin typeface="+mn-lt"/>
                <a:ea typeface="ＭＳ 明朝" panose="02020609040205080304" pitchFamily="17" charset="-128"/>
                <a:cs typeface="Arial" panose="020B0604020202020204" pitchFamily="34" charset="0"/>
              </a:rPr>
              <a:t>diodicity</a:t>
            </a:r>
            <a:r>
              <a:rPr lang="en-US" sz="4400" b="1" dirty="0">
                <a:latin typeface="+mn-lt"/>
                <a:ea typeface="ＭＳ 明朝" panose="02020609040205080304" pitchFamily="17" charset="-128"/>
                <a:cs typeface="Arial" panose="020B0604020202020204" pitchFamily="34" charset="0"/>
              </a:rPr>
              <a:t>. It provide an effective strategy for achieving strong directional fluid transport.</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b="0" i="0" dirty="0">
                <a:solidFill>
                  <a:srgbClr val="222222"/>
                </a:solidFill>
                <a:effectLst/>
                <a:latin typeface="-apple-system"/>
              </a:rPr>
              <a:t>Huang, X., </a:t>
            </a:r>
            <a:r>
              <a:rPr lang="en-US" b="0" i="0" dirty="0" err="1">
                <a:solidFill>
                  <a:srgbClr val="222222"/>
                </a:solidFill>
                <a:effectLst/>
                <a:latin typeface="-apple-system"/>
              </a:rPr>
              <a:t>Anufriev</a:t>
            </a:r>
            <a:r>
              <a:rPr lang="en-US" b="0" i="0" dirty="0">
                <a:solidFill>
                  <a:srgbClr val="222222"/>
                </a:solidFill>
                <a:effectLst/>
                <a:latin typeface="-apple-system"/>
              </a:rPr>
              <a:t>, R., </a:t>
            </a:r>
            <a:r>
              <a:rPr lang="en-US" b="0" i="0" dirty="0" err="1">
                <a:solidFill>
                  <a:srgbClr val="222222"/>
                </a:solidFill>
                <a:effectLst/>
                <a:latin typeface="-apple-system"/>
              </a:rPr>
              <a:t>Jalabert</a:t>
            </a:r>
            <a:r>
              <a:rPr lang="en-US" b="0" i="0" dirty="0">
                <a:solidFill>
                  <a:srgbClr val="222222"/>
                </a:solidFill>
                <a:effectLst/>
                <a:latin typeface="-apple-system"/>
              </a:rPr>
              <a:t>, L. </a:t>
            </a:r>
            <a:r>
              <a:rPr lang="en-US" b="0" i="1" dirty="0">
                <a:solidFill>
                  <a:srgbClr val="222222"/>
                </a:solidFill>
                <a:effectLst/>
                <a:latin typeface="-apple-system"/>
              </a:rPr>
              <a:t>et al.</a:t>
            </a:r>
            <a:r>
              <a:rPr lang="en-US" b="0" i="0" dirty="0">
                <a:solidFill>
                  <a:srgbClr val="222222"/>
                </a:solidFill>
                <a:effectLst/>
                <a:latin typeface="-apple-system"/>
              </a:rPr>
              <a:t> A graphite thermal Tesla valve driven by hydrodynamic phonon transport . </a:t>
            </a:r>
            <a:r>
              <a:rPr lang="en-US" b="0" i="1" dirty="0">
                <a:solidFill>
                  <a:srgbClr val="222222"/>
                </a:solidFill>
                <a:effectLst/>
                <a:latin typeface="-apple-system"/>
              </a:rPr>
              <a:t>Nature</a:t>
            </a:r>
            <a:r>
              <a:rPr lang="en-US" b="0" i="0" dirty="0">
                <a:solidFill>
                  <a:srgbClr val="222222"/>
                </a:solidFill>
                <a:effectLst/>
                <a:latin typeface="-apple-system"/>
              </a:rPr>
              <a:t> </a:t>
            </a:r>
            <a:r>
              <a:rPr lang="en-US" b="1" i="0" dirty="0">
                <a:solidFill>
                  <a:srgbClr val="222222"/>
                </a:solidFill>
                <a:effectLst/>
                <a:latin typeface="-apple-system"/>
              </a:rPr>
              <a:t>634</a:t>
            </a:r>
            <a:r>
              <a:rPr lang="en-US" b="0" i="0" dirty="0">
                <a:solidFill>
                  <a:srgbClr val="222222"/>
                </a:solidFill>
                <a:effectLst/>
                <a:latin typeface="-apple-system"/>
              </a:rPr>
              <a:t>, 1086–1090 (2024). https://doi.org/10.1038/s41586-024-08052-1</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pPr algn="just"/>
            <a:r>
              <a:rPr lang="en-US" sz="5000" dirty="0"/>
              <a:t>COMSOL Multiphysics simulations bridge fluidic Tesla valves with solid-state phonon transport, revealing enhanced diode effect with increasing stages. Guided by the simulations, graphite phonon Tesla valves experimentally achieved </a:t>
            </a:r>
            <a:r>
              <a:rPr lang="en-US" sz="5000" dirty="0" err="1"/>
              <a:t>diodicity</a:t>
            </a:r>
            <a:r>
              <a:rPr lang="en-US" sz="5000" dirty="0"/>
              <a:t> of 1.15 and 1.22 for single- and two-stage designs, respectively.</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pPr algn="just"/>
            <a:r>
              <a:rPr lang="en-US" sz="4400" b="1" dirty="0">
                <a:latin typeface="+mn-lt"/>
                <a:ea typeface="ＭＳ 明朝" panose="02020609040205080304" pitchFamily="17" charset="-128"/>
                <a:cs typeface="Arial" panose="020B0604020202020204" pitchFamily="34" charset="0"/>
              </a:rPr>
              <a:t>The Tesla valve is a passive fluidic diode that uses geometric asymmetry to create directional resistance. Using COMSOL Multiphysics, we translated this concept to solid-state phonon heat transport. Laminar Flow simulations showed that increasing valve stages enhances rectification through asymmetric pressure loss and vortex formation. Guided by these results, we designed graphite Tesla valves and modeled their thermal transport with measured conductivities.</a:t>
            </a:r>
          </a:p>
          <a:p>
            <a:pPr algn="just"/>
            <a:r>
              <a:rPr lang="en-US" sz="4400" b="1" dirty="0">
                <a:latin typeface="+mn-lt"/>
                <a:ea typeface="ＭＳ 明朝" panose="02020609040205080304" pitchFamily="17" charset="-128"/>
                <a:cs typeface="Arial" panose="020B0604020202020204" pitchFamily="34" charset="0"/>
              </a:rPr>
              <a:t>Experiments achieved a thermal rectification ratio of 1.15 for a single-stage valve. COMSOL optimization produced a two-stage design, increasing the ratio to 1.22. The simulations captured the asymmetric heat flux and directional thermal resistance responsible for the diode effect. This work demonstrates a </a:t>
            </a:r>
            <a:r>
              <a:rPr lang="en-US" sz="4400" b="1" dirty="0" err="1">
                <a:latin typeface="+mn-lt"/>
                <a:ea typeface="ＭＳ 明朝" panose="02020609040205080304" pitchFamily="17" charset="-128"/>
                <a:cs typeface="Arial" panose="020B0604020202020204" pitchFamily="34" charset="0"/>
              </a:rPr>
              <a:t>multiphysics</a:t>
            </a:r>
            <a:r>
              <a:rPr lang="en-US" sz="4400" b="1" dirty="0">
                <a:latin typeface="+mn-lt"/>
                <a:ea typeface="ＭＳ 明朝" panose="02020609040205080304" pitchFamily="17" charset="-128"/>
                <a:cs typeface="Arial" panose="020B0604020202020204" pitchFamily="34" charset="0"/>
              </a:rPr>
              <a:t> strategy for developing solid-state thermal devices inspired by fluidic transport.</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a:t>Summary</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a:xfrm>
            <a:off x="17116730" y="20384029"/>
            <a:ext cx="16062185" cy="1303795"/>
          </a:xfrm>
        </p:spPr>
        <p:txBody>
          <a:bodyPr/>
          <a:lstStyle/>
          <a:p>
            <a:r>
              <a:rPr lang="en-US" dirty="0"/>
              <a:t>Fluidic Tesla valve</a:t>
            </a:r>
          </a:p>
        </p:txBody>
      </p:sp>
      <p:pic>
        <p:nvPicPr>
          <p:cNvPr id="26" name="图片占位符 25" descr="箭头&#10;&#10;描述已自动生成">
            <a:extLst>
              <a:ext uri="{FF2B5EF4-FFF2-40B4-BE49-F238E27FC236}">
                <a16:creationId xmlns:a16="http://schemas.microsoft.com/office/drawing/2014/main" id="{351885F2-FAC8-E74E-9E4E-F86B310F9536}"/>
              </a:ext>
            </a:extLst>
          </p:cNvPr>
          <p:cNvPicPr>
            <a:picLocks noGrp="1" noChangeAspect="1"/>
          </p:cNvPicPr>
          <p:nvPr>
            <p:ph type="pic" sz="quarter" idx="29"/>
          </p:nvPr>
        </p:nvPicPr>
        <p:blipFill rotWithShape="1">
          <a:blip r:embed="rId3">
            <a:extLst>
              <a:ext uri="{28A0092B-C50C-407E-A947-70E740481C1C}">
                <a14:useLocalDpi xmlns:a14="http://schemas.microsoft.com/office/drawing/2010/main" val="0"/>
              </a:ext>
            </a:extLst>
          </a:blip>
          <a:srcRect l="1137" r="1673"/>
          <a:stretch/>
        </p:blipFill>
        <p:spPr>
          <a:xfrm>
            <a:off x="1196912" y="20541477"/>
            <a:ext cx="15508682" cy="6374649"/>
          </a:xfr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109281"/>
            <a:ext cx="16296295" cy="1468347"/>
          </a:xfrm>
        </p:spPr>
        <p:txBody>
          <a:bodyPr/>
          <a:lstStyle/>
          <a:p>
            <a:r>
              <a:rPr lang="en-US" sz="4800" dirty="0"/>
              <a:t>Figure 1. Fluidic Tesla valves and diode effect with increasing Tesla valve stages</a:t>
            </a:r>
            <a:r>
              <a:rPr lang="en-US" dirty="0"/>
              <a:t>.</a:t>
            </a:r>
          </a:p>
        </p:txBody>
      </p:sp>
      <p:pic>
        <p:nvPicPr>
          <p:cNvPr id="32" name="图片占位符 31" descr="图片包含 徽标&#10;&#10;描述已自动生成">
            <a:extLst>
              <a:ext uri="{FF2B5EF4-FFF2-40B4-BE49-F238E27FC236}">
                <a16:creationId xmlns:a16="http://schemas.microsoft.com/office/drawing/2014/main" id="{BC25CE94-F2C7-FACB-E230-169772DA5CAB}"/>
              </a:ext>
            </a:extLst>
          </p:cNvPr>
          <p:cNvPicPr>
            <a:picLocks noGrp="1" noChangeAspect="1"/>
          </p:cNvPicPr>
          <p:nvPr>
            <p:ph type="pic" sz="quarter" idx="31"/>
          </p:nvPr>
        </p:nvPicPr>
        <p:blipFill rotWithShape="1">
          <a:blip r:embed="rId4">
            <a:extLst>
              <a:ext uri="{28A0092B-C50C-407E-A947-70E740481C1C}">
                <a14:useLocalDpi xmlns:a14="http://schemas.microsoft.com/office/drawing/2010/main" val="0"/>
              </a:ext>
            </a:extLst>
          </a:blip>
          <a:srcRect l="-2734" t="-17514" r="-553" b="-23915"/>
          <a:stretch/>
        </p:blipFill>
        <p:spPr>
          <a:xfrm>
            <a:off x="17116730" y="38786587"/>
            <a:ext cx="14224907" cy="3152536"/>
          </a:xfr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algn="just"/>
            <a:r>
              <a:rPr lang="en-US" sz="4400" b="1" dirty="0">
                <a:latin typeface="+mn-lt"/>
                <a:ea typeface="ＭＳ 明朝" panose="02020609040205080304" pitchFamily="17" charset="-128"/>
                <a:cs typeface="Arial" panose="020B0604020202020204" pitchFamily="34" charset="0"/>
              </a:rPr>
              <a:t>Inspired by the fluidic simulations, we designed graphite-based solid-state Tesla valves to manipulate phonon transport. Heat conduction was modeled using the Heat Transfer Module, where experimentally measured thermal conductivities were incorporated to reproduce realistic thermal transport. Experimental measurements demonstrated the first realization of thermal rectification based on phonon hydrodynamics in a solid-state Tesla valve, achieving a rectification ratio of 1.15 in a single-stage device. Guided by further COMSOL optimization, a two-stage Tesla valve was subsequently designed, fabricated, and experimentally shown to enhance the rectification ratio to 1.22. </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dirty="0"/>
              <a:t>Graphite </a:t>
            </a:r>
            <a:r>
              <a:rPr lang="en-US" altLang="zh-CN" dirty="0"/>
              <a:t>thermal Tesla valve</a:t>
            </a:r>
            <a:endParaRPr lang="en-US" dirty="0"/>
          </a:p>
        </p:txBody>
      </p:sp>
      <p:pic>
        <p:nvPicPr>
          <p:cNvPr id="28" name="图片占位符 27" descr="图形用户界面&#10;&#10;描述已自动生成">
            <a:extLst>
              <a:ext uri="{FF2B5EF4-FFF2-40B4-BE49-F238E27FC236}">
                <a16:creationId xmlns:a16="http://schemas.microsoft.com/office/drawing/2014/main" id="{99FF1A57-7E9B-D1C1-85C1-BC1DD224E0E6}"/>
              </a:ext>
            </a:extLst>
          </p:cNvPr>
          <p:cNvPicPr>
            <a:picLocks noGrp="1" noChangeAspect="1"/>
          </p:cNvPicPr>
          <p:nvPr>
            <p:ph type="pic" sz="quarter" idx="34"/>
          </p:nvPr>
        </p:nvPicPr>
        <p:blipFill rotWithShape="1">
          <a:blip r:embed="rId5">
            <a:extLst>
              <a:ext uri="{28A0092B-C50C-407E-A947-70E740481C1C}">
                <a14:useLocalDpi xmlns:a14="http://schemas.microsoft.com/office/drawing/2010/main" val="0"/>
              </a:ext>
            </a:extLst>
          </a:blip>
          <a:srcRect l="-39941" r="-39941"/>
          <a:stretch/>
        </p:blipFill>
        <p:spPr>
          <a:xfrm>
            <a:off x="14973343" y="29135371"/>
            <a:ext cx="18409059" cy="8516426"/>
          </a:xfr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493207" y="37651797"/>
            <a:ext cx="14224907" cy="785751"/>
          </a:xfrm>
        </p:spPr>
        <p:txBody>
          <a:bodyPr/>
          <a:lstStyle/>
          <a:p>
            <a:r>
              <a:rPr lang="en-US" sz="3600" dirty="0"/>
              <a:t>Figure 2. Simulation and experiments on graphite thermal Tesla valves.</a:t>
            </a:r>
          </a:p>
        </p:txBody>
      </p:sp>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8046</TotalTime>
  <Words>529</Words>
  <Application>Microsoft Office PowerPoint</Application>
  <PresentationFormat>自定义</PresentationFormat>
  <Paragraphs>14</Paragraphs>
  <Slides>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-apple-system</vt:lpstr>
      <vt:lpstr>MS PGothic</vt:lpstr>
      <vt:lpstr>Arial</vt:lpstr>
      <vt:lpstr>Calibri</vt:lpstr>
      <vt:lpstr>Calibri Light</vt:lpstr>
      <vt:lpstr>Office Theme</vt:lpstr>
      <vt:lpstr>From Fluidic Tesla Valves to Solid-State Phonon Tesla Valves via Phonon Hydrodynamics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HUANG XIN</cp:lastModifiedBy>
  <cp:revision>182</cp:revision>
  <cp:lastPrinted>2026-06-05T08:09:06Z</cp:lastPrinted>
  <dcterms:created xsi:type="dcterms:W3CDTF">2023-01-03T14:57:49Z</dcterms:created>
  <dcterms:modified xsi:type="dcterms:W3CDTF">2026-09-02T07:29:33Z</dcterms:modified>
</cp:coreProperties>
</file>