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p:scale>
          <a:sx n="33" d="100"/>
          <a:sy n="33" d="100"/>
        </p:scale>
        <p:origin x="-1690" y="-274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桂 蒲田" userId="f45eca3c007bc7b5" providerId="LiveId" clId="{2072F37C-F57B-4D90-BEF8-7BA4A7E4E501}"/>
    <pc:docChg chg="custSel modSld">
      <pc:chgData name="桂 蒲田" userId="f45eca3c007bc7b5" providerId="LiveId" clId="{2072F37C-F57B-4D90-BEF8-7BA4A7E4E501}" dt="2026-09-04T14:55:50.008" v="1" actId="931"/>
      <pc:docMkLst>
        <pc:docMk/>
      </pc:docMkLst>
      <pc:sldChg chg="addSp delSp modSp mod">
        <pc:chgData name="桂 蒲田" userId="f45eca3c007bc7b5" providerId="LiveId" clId="{2072F37C-F57B-4D90-BEF8-7BA4A7E4E501}" dt="2026-09-04T14:55:50.008" v="1" actId="931"/>
        <pc:sldMkLst>
          <pc:docMk/>
          <pc:sldMk cId="3627171321" sldId="285"/>
        </pc:sldMkLst>
        <pc:spChg chg="add del mod">
          <ac:chgData name="桂 蒲田" userId="f45eca3c007bc7b5" providerId="LiveId" clId="{2072F37C-F57B-4D90-BEF8-7BA4A7E4E501}" dt="2026-09-04T14:55:50.008" v="1" actId="931"/>
          <ac:spMkLst>
            <pc:docMk/>
            <pc:sldMk cId="3627171321" sldId="285"/>
            <ac:spMk id="11" creationId="{499CC8A9-2292-A70D-7EF3-5FD8C48A6DAF}"/>
          </ac:spMkLst>
        </pc:spChg>
        <pc:picChg chg="add mod ord">
          <ac:chgData name="桂 蒲田" userId="f45eca3c007bc7b5" providerId="LiveId" clId="{2072F37C-F57B-4D90-BEF8-7BA4A7E4E501}" dt="2026-09-04T14:55:50.008" v="1" actId="931"/>
          <ac:picMkLst>
            <pc:docMk/>
            <pc:sldMk cId="3627171321" sldId="285"/>
            <ac:picMk id="16" creationId="{0F2BDB16-7689-21FF-572D-B72107B6CC8A}"/>
          </ac:picMkLst>
        </pc:picChg>
        <pc:picChg chg="del">
          <ac:chgData name="桂 蒲田" userId="f45eca3c007bc7b5" providerId="LiveId" clId="{2072F37C-F57B-4D90-BEF8-7BA4A7E4E501}" dt="2026-09-04T14:55:44.066" v="0" actId="478"/>
          <ac:picMkLst>
            <pc:docMk/>
            <pc:sldMk cId="3627171321" sldId="285"/>
            <ac:picMk id="33" creationId="{2DE918D6-74B3-6368-46BF-E58601CA06B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ja-JP" altLang="ja-JP" dirty="0"/>
              <a:t>LaB₆熱陰極を有する高密度アークプラズマ源の数値モデリング</a:t>
            </a: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dirty="0"/>
              <a:t>蒲田桂</a:t>
            </a:r>
            <a:r>
              <a:rPr lang="en-US" altLang="ja-JP" dirty="0"/>
              <a:t>¹, </a:t>
            </a:r>
            <a:r>
              <a:rPr lang="ja-JP" altLang="en-US" dirty="0"/>
              <a:t>江角直道</a:t>
            </a:r>
            <a:r>
              <a:rPr lang="en-US" altLang="ja-JP" dirty="0"/>
              <a:t>¹, </a:t>
            </a:r>
            <a:r>
              <a:rPr lang="ja-JP" altLang="en-US" dirty="0"/>
              <a:t>宮内礼那</a:t>
            </a:r>
            <a:r>
              <a:rPr lang="en-US" altLang="ja-JP" dirty="0"/>
              <a:t>¹, </a:t>
            </a:r>
            <a:r>
              <a:rPr lang="ja-JP" altLang="en-US" dirty="0"/>
              <a:t>松尾太誠</a:t>
            </a:r>
            <a:r>
              <a:rPr lang="en-US" altLang="ja-JP" dirty="0"/>
              <a:t>¹, </a:t>
            </a:r>
            <a:r>
              <a:rPr lang="ja-JP" altLang="en-US" dirty="0"/>
              <a:t>東郷訓</a:t>
            </a:r>
            <a:r>
              <a:rPr lang="en-US" altLang="ja-JP" dirty="0"/>
              <a:t>¹ </a:t>
            </a:r>
          </a:p>
          <a:p>
            <a:r>
              <a:rPr lang="en-US" altLang="ja-JP" dirty="0"/>
              <a:t>1. </a:t>
            </a:r>
            <a:r>
              <a:rPr lang="ja-JP" altLang="en-US" dirty="0"/>
              <a:t>筑波大学</a:t>
            </a:r>
            <a:r>
              <a:rPr lang="en-US" altLang="ja-JP" dirty="0"/>
              <a:t>, </a:t>
            </a:r>
            <a:r>
              <a:rPr lang="ja-JP" altLang="en-US" dirty="0"/>
              <a:t>プラズマ研究センター</a:t>
            </a:r>
            <a:r>
              <a:rPr lang="en-US" altLang="ja-JP" dirty="0"/>
              <a:t>, 〒305-8577 </a:t>
            </a:r>
            <a:r>
              <a:rPr lang="ja-JP" altLang="en-US" dirty="0"/>
              <a:t>茨城県つくば市天王台</a:t>
            </a:r>
            <a:r>
              <a:rPr lang="en-US" altLang="ja-JP" dirty="0"/>
              <a:t>1-1-1</a:t>
            </a:r>
          </a:p>
          <a:p>
            <a:endParaRPr lang="en-US"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ja-JP" altLang="en-US" dirty="0"/>
              <a:t>・</a:t>
            </a:r>
            <a:r>
              <a:rPr lang="ja-JP" altLang="ja-JP" dirty="0"/>
              <a:t>熱電子放出条件：高密度プラズマ生成に重要となる熱電子放出特性に優れたLaB</a:t>
            </a:r>
            <a:r>
              <a:rPr lang="ja-JP" altLang="en-US" dirty="0"/>
              <a:t>₆</a:t>
            </a:r>
            <a:r>
              <a:rPr lang="ja-JP" altLang="ja-JP" dirty="0"/>
              <a:t>熱陰極を仮定した境界へ、Richardson-Dushmanの式に基づく熱電子放出条件を与え、熱陰極アーク放電の解析モデル</a:t>
            </a:r>
            <a:r>
              <a:rPr lang="ja-JP" altLang="en-US" dirty="0"/>
              <a:t>を構築</a:t>
            </a:r>
            <a:r>
              <a:rPr lang="ja-JP" altLang="ja-JP" dirty="0"/>
              <a:t>。 </a:t>
            </a:r>
            <a:endParaRPr lang="en-US" altLang="ja-JP" dirty="0"/>
          </a:p>
          <a:p>
            <a:r>
              <a:rPr lang="ja-JP" altLang="ja-JP" dirty="0"/>
              <a:t>・流体計算との結合：層流モジュールで算出したアルゴンガス圧の定常分布を背景ガス圧としてプラズマ計算へ与える一方向結合モデルを構築</a:t>
            </a:r>
            <a:r>
              <a:rPr lang="ja-JP" altLang="en-US" dirty="0"/>
              <a:t>。</a:t>
            </a:r>
            <a:endParaRPr lang="en-US" altLang="ja-JP" dirty="0"/>
          </a:p>
          <a:p>
            <a:r>
              <a:rPr lang="ja-JP" altLang="ja-JP" dirty="0"/>
              <a:t>・放電電流の制御：放電電流の違いによるプラズマの特性の変化を調べるため、外部回路のバラスト抵抗を1000 Ωから10 Ωへ</a:t>
            </a:r>
            <a:r>
              <a:rPr lang="ja-JP" altLang="en-US" dirty="0"/>
              <a:t>スイープ</a:t>
            </a:r>
            <a:r>
              <a:rPr lang="ja-JP" altLang="ja-JP" dirty="0"/>
              <a:t>。計算の発散を防ぐため、補助スイープ機能を用いて計算を</a:t>
            </a:r>
            <a:r>
              <a:rPr lang="ja-JP" altLang="en-US" dirty="0"/>
              <a:t>実行</a:t>
            </a:r>
            <a:r>
              <a:rPr lang="ja-JP" altLang="ja-JP" dirty="0"/>
              <a:t>。</a:t>
            </a:r>
            <a:endParaRPr lang="en-US"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ja-JP" altLang="ja-JP" dirty="0"/>
              <a:t>[1] A. Fruchtman, Journal of Physics D: Applied Physics, 50, 473002, 2017. </a:t>
            </a:r>
            <a:endParaRPr lang="en-US" altLang="ja-JP" dirty="0"/>
          </a:p>
          <a:p>
            <a:r>
              <a:rPr lang="ja-JP" altLang="ja-JP" dirty="0"/>
              <a:t>[2] D. O'Connell, et al., Journal of Physics D: Applied Physics, 41(3), 035208, 2008. </a:t>
            </a:r>
            <a:endParaRPr lang="en-US" altLang="ja-JP" dirty="0"/>
          </a:p>
          <a:p>
            <a:r>
              <a:rPr lang="ja-JP" altLang="ja-JP" dirty="0"/>
              <a:t>[3] T. D. Akhmetov, et al., Review of Scientific Instruments, 87(5), 056106, 2016. </a:t>
            </a:r>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ja-JP" dirty="0"/>
              <a:t>プラズマと中性ガスの相互作用を考慮した統合的な圧力分布予測に向け、プラズマモジュールおよび層流モジュールを用いてLaB6熱陰極アーク放電プラズマ源の</a:t>
            </a:r>
            <a:r>
              <a:rPr lang="ja-JP" altLang="en-US" dirty="0"/>
              <a:t>数値</a:t>
            </a:r>
            <a:r>
              <a:rPr lang="ja-JP" altLang="ja-JP" dirty="0"/>
              <a:t>解析モデルを構築した。</a:t>
            </a:r>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649531" y="14842766"/>
            <a:ext cx="29615963" cy="4714120"/>
          </a:xfrm>
        </p:spPr>
        <p:txBody>
          <a:bodyPr/>
          <a:lstStyle/>
          <a:p>
            <a:r>
              <a:rPr lang="ja-JP" altLang="ja-JP" dirty="0"/>
              <a:t>核融合原型炉のダイバータ開発において高密度プラズマを生成可能な基礎実験装置を用いた研究が重要である。当グループでは原型炉で想定される10²⁰ m⁻³台の高密度プラズマを模擬するための、LaB</a:t>
            </a:r>
            <a:r>
              <a:rPr lang="ja-JP" altLang="en-US" dirty="0"/>
              <a:t>₆</a:t>
            </a:r>
            <a:r>
              <a:rPr lang="ja-JP" altLang="ja-JP" dirty="0"/>
              <a:t>熱陰極を用いたアーク放電プラズマ源の開発を進めている。 </a:t>
            </a:r>
          </a:p>
          <a:p>
            <a:r>
              <a:rPr lang="ja-JP" altLang="ja-JP" dirty="0"/>
              <a:t>高密度プラズマ放電環境下では、プラズマとの衝突による中性ガスの加熱膨張や、電離に伴う中性粒子の枯渇が圧力分布に影響を及ぼすなど、非線形現象が顕在化することが知られている [1,2]。 </a:t>
            </a:r>
          </a:p>
          <a:p>
            <a:r>
              <a:rPr lang="ja-JP" altLang="ja-JP" dirty="0"/>
              <a:t>本研究の目的は、プラズマと中性ガスの相互作用を考慮した統合的な圧力分布予測の第一段階として、LaB</a:t>
            </a:r>
            <a:r>
              <a:rPr lang="ja-JP" altLang="en-US" dirty="0"/>
              <a:t>₆</a:t>
            </a:r>
            <a:r>
              <a:rPr lang="ja-JP" altLang="ja-JP" dirty="0"/>
              <a:t>熱陰極を用いたアーク放電プラズマ源 [3] の</a:t>
            </a:r>
            <a:r>
              <a:rPr lang="ja-JP" altLang="en-US" dirty="0"/>
              <a:t>数値</a:t>
            </a:r>
            <a:r>
              <a:rPr lang="ja-JP" altLang="ja-JP" dirty="0"/>
              <a:t>解析モデルを構築することである。 </a:t>
            </a:r>
          </a:p>
          <a:p>
            <a:endParaRPr lang="en-US"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背景</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計算手法・解析内容</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ja-JP" dirty="0"/>
              <a:t>入射ガス圧0.5 Torr における</a:t>
            </a:r>
            <a:r>
              <a:rPr lang="ja-JP" altLang="en-US" dirty="0"/>
              <a:t>、アルゴン</a:t>
            </a:r>
            <a:r>
              <a:rPr lang="ja-JP" altLang="ja-JP" dirty="0"/>
              <a:t>ガス圧分布</a:t>
            </a:r>
            <a:r>
              <a:rPr lang="en-US" altLang="ja-JP" dirty="0"/>
              <a:t> </a:t>
            </a:r>
            <a:r>
              <a:rPr lang="ja-JP" altLang="ja-JP" dirty="0"/>
              <a:t>(左)</a:t>
            </a:r>
            <a:r>
              <a:rPr lang="ja-JP" altLang="en-US" dirty="0"/>
              <a:t>　　　　　　　　　　　　　　　　　　　　　　　および</a:t>
            </a:r>
            <a:r>
              <a:rPr lang="ja-JP" altLang="ja-JP" dirty="0"/>
              <a:t>外部抵抗スイープによる放電特性の推移</a:t>
            </a:r>
            <a:r>
              <a:rPr lang="en-US" altLang="ja-JP" dirty="0"/>
              <a:t> </a:t>
            </a:r>
            <a:r>
              <a:rPr lang="ja-JP" altLang="ja-JP" dirty="0"/>
              <a:t>(右)</a:t>
            </a:r>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ja-JP" dirty="0"/>
              <a:t>● バラスト抵抗の低減により放電電流が約0.12 Aから約12 Aへ増大し、電極間の電位差が約6.5 Vから約4.5 Vへ低下</a:t>
            </a:r>
            <a:r>
              <a:rPr lang="ja-JP" altLang="en-US" dirty="0"/>
              <a:t>。</a:t>
            </a:r>
            <a:r>
              <a:rPr lang="en-US" altLang="ja-JP" dirty="0"/>
              <a:t>                        </a:t>
            </a:r>
            <a:r>
              <a:rPr lang="ja-JP" altLang="ja-JP" dirty="0"/>
              <a:t>中心</a:t>
            </a:r>
            <a:r>
              <a:rPr lang="ja-JP" altLang="en-US" dirty="0"/>
              <a:t>軸上</a:t>
            </a:r>
            <a:r>
              <a:rPr lang="ja-JP" altLang="ja-JP" dirty="0"/>
              <a:t>の電子密度は約2.7×10¹⁶ m⁻³から</a:t>
            </a:r>
            <a:r>
              <a:rPr lang="ja-JP" altLang="en-US" dirty="0"/>
              <a:t>線形</a:t>
            </a:r>
            <a:r>
              <a:rPr lang="ja-JP" altLang="ja-JP" dirty="0"/>
              <a:t>に増加し、</a:t>
            </a:r>
            <a:r>
              <a:rPr lang="ja-JP" altLang="en-US" dirty="0"/>
              <a:t>放電電流</a:t>
            </a:r>
            <a:r>
              <a:rPr lang="ja-JP" altLang="ja-JP" dirty="0"/>
              <a:t>12 A時には約3×10¹⁸ m⁻³の比較的高密度の熱陰極アーク放電</a:t>
            </a:r>
            <a:r>
              <a:rPr lang="ja-JP" altLang="en-US" dirty="0"/>
              <a:t>の形成を再現</a:t>
            </a:r>
            <a:r>
              <a:rPr lang="ja-JP" altLang="ja-JP" dirty="0"/>
              <a:t>。</a:t>
            </a:r>
            <a:endParaRPr lang="en-US" altLang="ja-JP" dirty="0"/>
          </a:p>
          <a:p>
            <a:pPr lvl="0"/>
            <a:r>
              <a:rPr lang="ja-JP" altLang="ja-JP" dirty="0"/>
              <a:t>●</a:t>
            </a:r>
            <a:r>
              <a:rPr lang="en-US" altLang="ja-JP" dirty="0"/>
              <a:t> </a:t>
            </a:r>
            <a:r>
              <a:rPr lang="ja-JP" altLang="ja-JP" dirty="0"/>
              <a:t>入射ガス圧力の差異による、中心軸上電子密度のピーク値および</a:t>
            </a:r>
            <a:r>
              <a:rPr lang="ja-JP" altLang="en-US" dirty="0"/>
              <a:t>軸方向</a:t>
            </a:r>
            <a:r>
              <a:rPr lang="ja-JP" altLang="ja-JP" dirty="0"/>
              <a:t>分布の</a:t>
            </a:r>
            <a:r>
              <a:rPr lang="ja-JP" altLang="en-US" dirty="0"/>
              <a:t>変化を確認</a:t>
            </a:r>
            <a:r>
              <a:rPr lang="ja-JP" altLang="ja-JP" dirty="0"/>
              <a:t>。</a:t>
            </a:r>
          </a:p>
          <a:p>
            <a:pPr lvl="0"/>
            <a:r>
              <a:rPr lang="ja-JP" altLang="ja-JP" dirty="0"/>
              <a:t>●</a:t>
            </a:r>
            <a:r>
              <a:rPr lang="en-US" altLang="ja-JP" dirty="0"/>
              <a:t> </a:t>
            </a:r>
            <a:r>
              <a:rPr lang="ja-JP" altLang="ja-JP" dirty="0"/>
              <a:t>空間電位の軸方向分布において、</a:t>
            </a:r>
            <a:r>
              <a:rPr lang="ja-JP" altLang="en-US" dirty="0"/>
              <a:t>アプリケーションライブラリの</a:t>
            </a:r>
            <a:r>
              <a:rPr lang="ja-JP" altLang="ja-JP" dirty="0"/>
              <a:t>グロー放電</a:t>
            </a:r>
            <a:r>
              <a:rPr lang="ja-JP" altLang="en-US" dirty="0"/>
              <a:t>のモデル</a:t>
            </a:r>
            <a:r>
              <a:rPr lang="ja-JP" altLang="ja-JP" dirty="0"/>
              <a:t>と比較し、熱陰極アーク放電では陰極近傍の電位降下が小さく、低電圧でプラズマが維持される挙動を確認。</a:t>
            </a:r>
          </a:p>
          <a:p>
            <a:endParaRPr lang="en-US" altLang="ja-JP"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ja-JP" dirty="0"/>
              <a:t>放電電流</a:t>
            </a:r>
            <a:r>
              <a:rPr lang="ja-JP" altLang="en-US" dirty="0"/>
              <a:t>約</a:t>
            </a:r>
            <a:r>
              <a:rPr lang="ja-JP" altLang="ja-JP" dirty="0"/>
              <a:t>12 A におけ</a:t>
            </a:r>
            <a:r>
              <a:rPr lang="ja-JP" altLang="en-US" dirty="0"/>
              <a:t>る、</a:t>
            </a:r>
            <a:r>
              <a:rPr lang="ja-JP" altLang="ja-JP" dirty="0"/>
              <a:t>入射ガス圧による</a:t>
            </a:r>
            <a:r>
              <a:rPr lang="ja-JP" altLang="en-US" dirty="0"/>
              <a:t>アノードカソード間</a:t>
            </a:r>
            <a:r>
              <a:rPr lang="ja-JP" altLang="ja-JP" dirty="0"/>
              <a:t>軸上電子密度の</a:t>
            </a:r>
            <a:r>
              <a:rPr lang="ja-JP" altLang="en-US" dirty="0"/>
              <a:t>変化</a:t>
            </a:r>
            <a:r>
              <a:rPr lang="ja-JP" altLang="ja-JP" dirty="0"/>
              <a:t>(左)</a:t>
            </a:r>
            <a:r>
              <a:rPr lang="ja-JP" altLang="en-US" dirty="0"/>
              <a:t>　　　　　　　　　　　　　　　　　　　　　　　　　　　　　　　　　　　　および</a:t>
            </a:r>
            <a:r>
              <a:rPr lang="ja-JP" altLang="ja-JP" dirty="0"/>
              <a:t>グロー放電との空間電位プロファイルの比較(右)</a:t>
            </a:r>
            <a:endParaRPr lang="en-US" dirty="0"/>
          </a:p>
        </p:txBody>
      </p:sp>
      <p:pic>
        <p:nvPicPr>
          <p:cNvPr id="38" name="図プレースホルダー 37">
            <a:extLst>
              <a:ext uri="{FF2B5EF4-FFF2-40B4-BE49-F238E27FC236}">
                <a16:creationId xmlns:a16="http://schemas.microsoft.com/office/drawing/2014/main" id="{B814F71C-24FB-6C0F-4FA1-172BA72779BF}"/>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786" r="786"/>
          <a:stretch>
            <a:fillRect/>
          </a:stretch>
        </p:blipFill>
        <p:spPr>
          <a:prstGeom prst="rect">
            <a:avLst/>
          </a:prstGeom>
        </p:spPr>
      </p:pic>
      <p:pic>
        <p:nvPicPr>
          <p:cNvPr id="50" name="図プレースホルダー 49">
            <a:extLst>
              <a:ext uri="{FF2B5EF4-FFF2-40B4-BE49-F238E27FC236}">
                <a16:creationId xmlns:a16="http://schemas.microsoft.com/office/drawing/2014/main" id="{9722D3C8-5745-4957-5B4B-788B42B437F8}"/>
              </a:ext>
            </a:extLst>
          </p:cNvPr>
          <p:cNvPicPr>
            <a:picLocks noGrp="1" noChangeAspect="1"/>
          </p:cNvPicPr>
          <p:nvPr>
            <p:ph type="pic" sz="quarter" idx="31"/>
          </p:nvPr>
        </p:nvPicPr>
        <p:blipFill>
          <a:blip r:embed="rId3">
            <a:extLst>
              <a:ext uri="{28A0092B-C50C-407E-A947-70E740481C1C}">
                <a14:useLocalDpi xmlns:a14="http://schemas.microsoft.com/office/drawing/2010/main" val="0"/>
              </a:ext>
            </a:extLst>
          </a:blip>
          <a:srcRect t="16" b="16"/>
          <a:stretch>
            <a:fillRect/>
          </a:stretch>
        </p:blipFill>
        <p:spPr>
          <a:prstGeom prst="rect">
            <a:avLst/>
          </a:prstGeom>
        </p:spPr>
      </p:pic>
      <p:pic>
        <p:nvPicPr>
          <p:cNvPr id="42" name="図プレースホルダー 41">
            <a:extLst>
              <a:ext uri="{FF2B5EF4-FFF2-40B4-BE49-F238E27FC236}">
                <a16:creationId xmlns:a16="http://schemas.microsoft.com/office/drawing/2014/main" id="{1DE15F3A-3EDB-B88C-95A5-48E8638A9BC8}"/>
              </a:ext>
            </a:extLst>
          </p:cNvPr>
          <p:cNvPicPr>
            <a:picLocks noGrp="1" noChangeAspect="1"/>
          </p:cNvPicPr>
          <p:nvPr>
            <p:ph type="pic" sz="quarter" idx="34"/>
          </p:nvPr>
        </p:nvPicPr>
        <p:blipFill>
          <a:blip r:embed="rId4">
            <a:extLst>
              <a:ext uri="{28A0092B-C50C-407E-A947-70E740481C1C}">
                <a14:useLocalDpi xmlns:a14="http://schemas.microsoft.com/office/drawing/2010/main" val="0"/>
              </a:ext>
            </a:extLst>
          </a:blip>
          <a:srcRect l="235" r="235"/>
          <a:stretch>
            <a:fillRect/>
          </a:stretch>
        </p:blipFill>
        <p:spPr>
          <a:prstGeom prst="rect">
            <a:avLst/>
          </a:prstGeom>
        </p:spPr>
      </p:pic>
      <p:pic>
        <p:nvPicPr>
          <p:cNvPr id="16" name="図プレースホルダー 15">
            <a:extLst>
              <a:ext uri="{FF2B5EF4-FFF2-40B4-BE49-F238E27FC236}">
                <a16:creationId xmlns:a16="http://schemas.microsoft.com/office/drawing/2014/main" id="{0F2BDB16-7689-21FF-572D-B72107B6CC8A}"/>
              </a:ext>
            </a:extLst>
          </p:cNvPr>
          <p:cNvPicPr>
            <a:picLocks noGrp="1" noChangeAspect="1"/>
          </p:cNvPicPr>
          <p:nvPr>
            <p:ph type="pic" sz="quarter" idx="29"/>
          </p:nvPr>
        </p:nvPicPr>
        <p:blipFill>
          <a:blip r:embed="rId5">
            <a:extLst>
              <a:ext uri="{28A0092B-C50C-407E-A947-70E740481C1C}">
                <a14:useLocalDpi xmlns:a14="http://schemas.microsoft.com/office/drawing/2010/main" val="0"/>
              </a:ext>
            </a:extLst>
          </a:blip>
          <a:srcRect t="4026" b="4026"/>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17641</TotalTime>
  <Words>674</Words>
  <Application>Microsoft Office PowerPoint</Application>
  <PresentationFormat>ユーザー設定</PresentationFormat>
  <Paragraphs>21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MS PGothic</vt:lpstr>
      <vt:lpstr>Arial</vt:lpstr>
      <vt:lpstr>Calibri</vt:lpstr>
      <vt:lpstr>Calibri Light</vt:lpstr>
      <vt:lpstr>Office Theme</vt:lpstr>
      <vt:lpstr>LaB₆熱陰極を有する高密度アークプラズマ源の数値モデリング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桂 蒲田</cp:lastModifiedBy>
  <cp:revision>181</cp:revision>
  <cp:lastPrinted>2026-06-05T08:09:06Z</cp:lastPrinted>
  <dcterms:created xsi:type="dcterms:W3CDTF">2023-01-03T14:57:49Z</dcterms:created>
  <dcterms:modified xsi:type="dcterms:W3CDTF">2026-09-04T14:55:53Z</dcterms:modified>
</cp:coreProperties>
</file>