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6"/>
  </p:notesMasterIdLst>
  <p:sldIdLst>
    <p:sldId id="285" r:id="rId2"/>
    <p:sldId id="283" r:id="rId3"/>
    <p:sldId id="282" r:id="rId4"/>
    <p:sldId id="284" r:id="rId5"/>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07" autoAdjust="0"/>
    <p:restoredTop sz="96340" autoAdjust="0"/>
  </p:normalViewPr>
  <p:slideViewPr>
    <p:cSldViewPr snapToGrid="0">
      <p:cViewPr>
        <p:scale>
          <a:sx n="10" d="100"/>
          <a:sy n="10" d="100"/>
        </p:scale>
        <p:origin x="1590" y="18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8/30/2026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8/30/2026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www.osti.gov/biblio/841246" TargetMode="External"/><Relationship Id="rId7" Type="http://schemas.openxmlformats.org/officeDocument/2006/relationships/image" Target="../media/image100.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8.emf"/><Relationship Id="rId11" Type="http://schemas.openxmlformats.org/officeDocument/2006/relationships/image" Target="../media/image16.png"/><Relationship Id="rId5" Type="http://schemas.openxmlformats.org/officeDocument/2006/relationships/image" Target="../media/image12.jpeg"/><Relationship Id="rId10" Type="http://schemas.openxmlformats.org/officeDocument/2006/relationships/image" Target="../media/image15.png"/><Relationship Id="rId4" Type="http://schemas.openxmlformats.org/officeDocument/2006/relationships/hyperlink" Target="https://www.asme.org/codes-standards/find-codes-standards/b31j-stress-intensification-factors-flexibility-factors-determination-metallic-piping-components/2017/drm-enabled-pdf" TargetMode="External"/><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a:xfrm>
            <a:off x="14249521" y="2873422"/>
            <a:ext cx="18192629" cy="3907429"/>
          </a:xfrm>
        </p:spPr>
        <p:txBody>
          <a:bodyPr>
            <a:noAutofit/>
          </a:bodyPr>
          <a:lstStyle/>
          <a:p>
            <a:pPr marL="0" marR="0" lvl="0" indent="0" defTabSz="457200" rtl="0" eaLnBrk="1" fontAlgn="auto" latinLnBrk="0" hangingPunct="1">
              <a:lnSpc>
                <a:spcPct val="100000"/>
              </a:lnSpc>
              <a:spcBef>
                <a:spcPts val="0"/>
              </a:spcBef>
              <a:spcAft>
                <a:spcPts val="0"/>
              </a:spcAft>
              <a:tabLst/>
              <a:defRPr/>
            </a:pPr>
            <a:r>
              <a:rPr kumimoji="0" lang="en-US" altLang="zh-CN" sz="9800" b="1" i="0" u="none" strike="noStrike" kern="1200" cap="none" spc="0" normalizeH="0" baseline="0" noProof="0" dirty="0">
                <a:ln>
                  <a:noFill/>
                </a:ln>
                <a:solidFill>
                  <a:srgbClr val="1A1A1A"/>
                </a:solidFill>
                <a:effectLst/>
                <a:uLnTx/>
                <a:uFillTx/>
                <a:latin typeface="Calibri" panose="020F0502020204030204"/>
                <a:ea typeface="+mn-ea"/>
                <a:cs typeface="+mn-cs"/>
              </a:rPr>
              <a:t>Multiphysics simulation of melt-pool dynamics in laser-induced</a:t>
            </a:r>
            <a:r>
              <a:rPr lang="en-US" altLang="zh-CN" sz="9800" dirty="0">
                <a:solidFill>
                  <a:srgbClr val="1A1A1A"/>
                </a:solidFill>
                <a:latin typeface="Calibri" panose="020F0502020204030204"/>
                <a:ea typeface="+mn-ea"/>
                <a:cs typeface="+mn-cs"/>
              </a:rPr>
              <a:t> </a:t>
            </a:r>
            <a:r>
              <a:rPr kumimoji="0" lang="en-US" altLang="zh-CN" sz="9800" b="1" i="0" u="none" strike="noStrike" kern="1200" cap="none" spc="0" normalizeH="0" baseline="0" noProof="0" dirty="0">
                <a:ln>
                  <a:noFill/>
                </a:ln>
                <a:solidFill>
                  <a:srgbClr val="1A1A1A"/>
                </a:solidFill>
                <a:effectLst/>
                <a:uLnTx/>
                <a:uFillTx/>
                <a:latin typeface="Calibri" panose="020F0502020204030204"/>
                <a:ea typeface="+mn-ea"/>
                <a:cs typeface="+mn-cs"/>
              </a:rPr>
              <a:t>liquid-phase crystallization of Ge</a:t>
            </a:r>
            <a:endParaRPr lang="en-US" sz="98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3400" b="0" i="0" u="none" strike="noStrike" kern="1200" cap="none" spc="0" normalizeH="0" baseline="0" noProof="0" dirty="0" err="1">
                <a:ln>
                  <a:noFill/>
                </a:ln>
                <a:solidFill>
                  <a:srgbClr val="595959"/>
                </a:solidFill>
                <a:effectLst/>
                <a:uLnTx/>
                <a:uFillTx/>
                <a:latin typeface="Calibri" panose="020F0502020204030204"/>
                <a:ea typeface="+mn-ea"/>
                <a:cs typeface="+mn-cs"/>
              </a:rPr>
              <a:t>Zitai</a:t>
            </a:r>
            <a:r>
              <a:rPr kumimoji="0" lang="en-US" altLang="zh-CN" sz="3400" b="0" i="0" u="none" strike="noStrike" kern="1200" cap="none" spc="0" normalizeH="0" baseline="0" noProof="0" dirty="0">
                <a:ln>
                  <a:noFill/>
                </a:ln>
                <a:solidFill>
                  <a:srgbClr val="595959"/>
                </a:solidFill>
                <a:effectLst/>
                <a:uLnTx/>
                <a:uFillTx/>
                <a:latin typeface="Calibri" panose="020F0502020204030204"/>
                <a:ea typeface="+mn-ea"/>
                <a:cs typeface="+mn-cs"/>
              </a:rPr>
              <a:t> Xian¹, Yilong Zhang</a:t>
            </a:r>
            <a:r>
              <a:rPr lang="en-US" altLang="ja-JP" sz="3400" baseline="30000" dirty="0">
                <a:solidFill>
                  <a:srgbClr val="595959"/>
                </a:solidFill>
                <a:latin typeface="Calibri" panose="020F0502020204030204"/>
                <a:ea typeface="+mn-ea"/>
                <a:cs typeface="+mn-cs"/>
              </a:rPr>
              <a:t>1</a:t>
            </a:r>
            <a:r>
              <a:rPr kumimoji="0" lang="en-US" altLang="zh-CN" sz="3400" b="0" i="0" u="none" strike="noStrike" kern="1200" cap="none" spc="0" normalizeH="0" baseline="0" noProof="0" dirty="0">
                <a:ln>
                  <a:noFill/>
                </a:ln>
                <a:solidFill>
                  <a:srgbClr val="595959"/>
                </a:solidFill>
                <a:effectLst/>
                <a:uLnTx/>
                <a:uFillTx/>
                <a:latin typeface="Calibri" panose="020F0502020204030204"/>
                <a:ea typeface="+mn-ea"/>
                <a:cs typeface="+mn-cs"/>
              </a:rPr>
              <a:t>, and Takayoshi Shimura</a:t>
            </a:r>
            <a:r>
              <a:rPr kumimoji="0" lang="en-US" altLang="zh-CN" sz="3400" b="0" i="0" u="none" strike="noStrike" kern="1200" cap="none" spc="0" normalizeH="0" baseline="30000" noProof="0" dirty="0">
                <a:ln>
                  <a:noFill/>
                </a:ln>
                <a:solidFill>
                  <a:srgbClr val="595959"/>
                </a:solidFill>
                <a:effectLst/>
                <a:uLnTx/>
                <a:uFillTx/>
                <a:latin typeface="Calibri" panose="020F0502020204030204"/>
                <a:ea typeface="+mn-ea"/>
                <a:cs typeface="+mn-cs"/>
              </a:rPr>
              <a: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3400" b="0" i="0" u="none" strike="noStrike" kern="1200" cap="none" spc="0" normalizeH="0" baseline="0" noProof="0" dirty="0">
                <a:ln>
                  <a:noFill/>
                </a:ln>
                <a:solidFill>
                  <a:srgbClr val="595959"/>
                </a:solidFill>
                <a:effectLst/>
                <a:uLnTx/>
                <a:uFillTx/>
                <a:latin typeface="Calibri" panose="020F0502020204030204"/>
                <a:ea typeface="+mn-ea"/>
                <a:cs typeface="+mn-cs"/>
              </a:rPr>
              <a:t>1. Graduate School of Information, Production and Systems (IPS), </a:t>
            </a:r>
            <a:r>
              <a:rPr kumimoji="0" lang="en-US" altLang="zh-CN" sz="3400" b="0" i="0" u="none" strike="noStrike" kern="1200" cap="none" spc="0" normalizeH="0" baseline="0" noProof="0" dirty="0" err="1">
                <a:ln>
                  <a:noFill/>
                </a:ln>
                <a:solidFill>
                  <a:srgbClr val="595959"/>
                </a:solidFill>
                <a:effectLst/>
                <a:uLnTx/>
                <a:uFillTx/>
                <a:latin typeface="Calibri" panose="020F0502020204030204"/>
                <a:ea typeface="+mn-ea"/>
                <a:cs typeface="+mn-cs"/>
              </a:rPr>
              <a:t>Waseda</a:t>
            </a:r>
            <a:r>
              <a:rPr kumimoji="0" lang="en-US" altLang="zh-CN" sz="3400" b="0" i="0" u="none" strike="noStrike" kern="1200" cap="none" spc="0" normalizeH="0" baseline="0" noProof="0" dirty="0">
                <a:ln>
                  <a:noFill/>
                </a:ln>
                <a:solidFill>
                  <a:srgbClr val="595959"/>
                </a:solidFill>
                <a:effectLst/>
                <a:uLnTx/>
                <a:uFillTx/>
                <a:latin typeface="Calibri" panose="020F0502020204030204"/>
                <a:ea typeface="+mn-ea"/>
                <a:cs typeface="+mn-cs"/>
              </a:rPr>
              <a:t> University,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3400" b="0" i="0" u="none" strike="noStrike" kern="1200" cap="none" spc="0" normalizeH="0" baseline="0" noProof="0" dirty="0">
                <a:ln>
                  <a:noFill/>
                </a:ln>
                <a:solidFill>
                  <a:srgbClr val="595959"/>
                </a:solidFill>
                <a:effectLst/>
                <a:uLnTx/>
                <a:uFillTx/>
                <a:latin typeface="Calibri" panose="020F0502020204030204"/>
                <a:ea typeface="+mn-ea"/>
                <a:cs typeface="+mn-cs"/>
              </a:rPr>
              <a:t>2-7 </a:t>
            </a:r>
            <a:r>
              <a:rPr kumimoji="0" lang="en-US" altLang="zh-CN" sz="3400" b="0" i="0" u="none" strike="noStrike" kern="1200" cap="none" spc="0" normalizeH="0" baseline="0" noProof="0" dirty="0" err="1">
                <a:ln>
                  <a:noFill/>
                </a:ln>
                <a:solidFill>
                  <a:srgbClr val="595959"/>
                </a:solidFill>
                <a:effectLst/>
                <a:uLnTx/>
                <a:uFillTx/>
                <a:latin typeface="Calibri" panose="020F0502020204030204"/>
                <a:ea typeface="+mn-ea"/>
                <a:cs typeface="+mn-cs"/>
              </a:rPr>
              <a:t>Hibikino</a:t>
            </a:r>
            <a:r>
              <a:rPr kumimoji="0" lang="en-US" altLang="zh-CN" sz="3400" b="0" i="0" u="none" strike="noStrike" kern="1200" cap="none" spc="0" normalizeH="0" baseline="0" noProof="0" dirty="0">
                <a:ln>
                  <a:noFill/>
                </a:ln>
                <a:solidFill>
                  <a:srgbClr val="595959"/>
                </a:solidFill>
                <a:effectLst/>
                <a:uLnTx/>
                <a:uFillTx/>
                <a:latin typeface="Calibri" panose="020F0502020204030204"/>
                <a:ea typeface="+mn-ea"/>
                <a:cs typeface="+mn-cs"/>
              </a:rPr>
              <a:t>, Wakamatsu, Kitakyushu, Fukuoka 808-0135, Japan</a:t>
            </a:r>
            <a:endParaRPr lang="en-US"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5655927" y="21489681"/>
            <a:ext cx="16062185" cy="6856707"/>
          </a:xfrm>
        </p:spPr>
        <p:txBody>
          <a:bodyPr/>
          <a:lstStyle/>
          <a:p>
            <a:r>
              <a:rPr lang="en-US" sz="3900" b="1" dirty="0"/>
              <a:t>Geometry: </a:t>
            </a:r>
            <a:r>
              <a:rPr lang="en-US" sz="3900" dirty="0"/>
              <a:t>A capsule-shaped Ge wire, 40 µm long, 4 µm wide, and 500 nm thick, is placed on a 60 × 8 × 10 µm SiO₂ substrate. Half of the structure is modeled using a symmetry plane at x = 0</a:t>
            </a:r>
            <a:r>
              <a:rPr lang="en-US" sz="3900" b="1" dirty="0"/>
              <a:t>.</a:t>
            </a:r>
            <a:endParaRPr lang="en-US" sz="3900" dirty="0"/>
          </a:p>
          <a:p>
            <a:r>
              <a:rPr lang="en-US" sz="3900" b="1" dirty="0"/>
              <a:t>Physics: </a:t>
            </a:r>
            <a:r>
              <a:rPr lang="en-US" sz="3900" dirty="0"/>
              <a:t>A 440 </a:t>
            </a:r>
            <a:r>
              <a:rPr lang="en-US" sz="3900" dirty="0" err="1"/>
              <a:t>mW</a:t>
            </a:r>
            <a:r>
              <a:rPr lang="en-US" sz="3900" dirty="0"/>
              <a:t> Gaussian laser beam with </a:t>
            </a:r>
            <a:r>
              <a:rPr lang="en-US" altLang="ja-JP" sz="3900" dirty="0"/>
              <a:t>r₀ </a:t>
            </a:r>
            <a:r>
              <a:rPr lang="en-US" sz="3900" dirty="0"/>
              <a:t>= 10 µm scans the wire at 100 mm/s. Heat transfer accounts for the latent heat of melting using the apparent heat capacity method, while laminar flow describes convection in the molten Ge. An ALE moving mesh tracks free-surface deformation, and thermocapillary stress at the free surface drives Marangoni flow.</a:t>
            </a:r>
          </a:p>
          <a:p>
            <a:r>
              <a:rPr lang="en-US" sz="3900" b="1" dirty="0"/>
              <a:t>Materials:</a:t>
            </a:r>
            <a:r>
              <a:rPr lang="en-US" sz="3900" dirty="0"/>
              <a:t> Temperature-dependent Ge properties are used. The phase transition is numerically smoothed over a 50 K interval from 1161 to 1211 K using the apparent heat capacity method. </a:t>
            </a: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sz="3000" dirty="0"/>
              <a:t>1. T. Shimura </a:t>
            </a:r>
            <a:r>
              <a:rPr lang="en-US" sz="3000" i="1" dirty="0"/>
              <a:t>et al</a:t>
            </a:r>
            <a:r>
              <a:rPr lang="en-US" sz="3000" dirty="0"/>
              <a:t>., “Optical and electrical properties of nearly intrinsic </a:t>
            </a:r>
            <a:r>
              <a:rPr lang="en-US" sz="3000" dirty="0" err="1"/>
              <a:t>GeSn</a:t>
            </a:r>
            <a:r>
              <a:rPr lang="en-US" sz="3000" dirty="0"/>
              <a:t> wires on quartz fabricated by nucleation-controlled liquid-phase crystallization”, Mater. Sci. </a:t>
            </a:r>
            <a:r>
              <a:rPr lang="en-US" sz="3000" dirty="0" err="1"/>
              <a:t>Semicond</a:t>
            </a:r>
            <a:r>
              <a:rPr lang="en-US" sz="3000" dirty="0"/>
              <a:t>. Process. 214, 110862 (2026).</a:t>
            </a:r>
          </a:p>
          <a:p>
            <a:r>
              <a:rPr lang="en-US" sz="3000" dirty="0"/>
              <a:t>2. T. Li </a:t>
            </a:r>
            <a:r>
              <a:rPr lang="en-US" sz="3000" i="1" dirty="0"/>
              <a:t>et al</a:t>
            </a:r>
            <a:r>
              <a:rPr lang="en-US" sz="3000" dirty="0"/>
              <a:t>., “Optical mode competition in tensile-strained Ge </a:t>
            </a:r>
            <a:r>
              <a:rPr lang="en-US" sz="3000" dirty="0" err="1"/>
              <a:t>microdisks</a:t>
            </a:r>
            <a:r>
              <a:rPr lang="en-US" sz="3000" dirty="0"/>
              <a:t> fabricated by laser-induced liquid-phase crystallization”, </a:t>
            </a:r>
            <a:r>
              <a:rPr lang="en-US" sz="3000" dirty="0" err="1"/>
              <a:t>Jpn</a:t>
            </a:r>
            <a:r>
              <a:rPr lang="en-US" sz="3000" dirty="0"/>
              <a:t>. J. Appl. Phys. 65(2), 02SP12 (2026).</a:t>
            </a:r>
          </a:p>
          <a:p>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a:xfrm>
            <a:off x="14249521" y="6891030"/>
            <a:ext cx="17520817" cy="2757967"/>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dirty="0">
                <a:ln>
                  <a:noFill/>
                </a:ln>
                <a:effectLst/>
                <a:uLnTx/>
                <a:uFillTx/>
                <a:latin typeface="Calibri" panose="020F0502020204030204"/>
                <a:ea typeface="+mn-ea"/>
                <a:cs typeface="+mn-cs"/>
              </a:rPr>
              <a:t>A custom 3D COMSOL model resolves melt-pool formation, Marangoni flow and solidification in a 500 nm Ge wire on SiO₂.</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en-US" sz="6000" dirty="0"/>
              <a:t>Laser-induced liquid-phase crystallization (LLPC) forms crystalline Ge wires on insulating substrates, enabling photonic and electronic devices on amorphous platforms. Crystal quality is strongly influenced by the transient melt pool, which is only a few </a:t>
            </a:r>
            <a:r>
              <a:rPr lang="en-US" sz="6000" dirty="0" err="1"/>
              <a:t>micrometres</a:t>
            </a:r>
            <a:r>
              <a:rPr lang="en-US" sz="6000" dirty="0"/>
              <a:t> in size and exists for microseconds, making direct observation extremely difficult. We therefore develop a 3D </a:t>
            </a:r>
            <a:r>
              <a:rPr lang="en-US" sz="6000" dirty="0" err="1"/>
              <a:t>multiphysics</a:t>
            </a:r>
            <a:r>
              <a:rPr lang="en-US" sz="6000" dirty="0"/>
              <a:t> model to resolve melt-pool formation, flow and solidification during laser scanning.</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dirty="0"/>
              <a:t>Introduction</a:t>
            </a: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a:xfrm>
            <a:off x="15655928" y="20287928"/>
            <a:ext cx="16062185" cy="1303795"/>
          </a:xfrm>
        </p:spPr>
        <p:txBody>
          <a:bodyPr/>
          <a:lstStyle/>
          <a:p>
            <a:r>
              <a:rPr lang="en-US" dirty="0"/>
              <a:t>Model and </a:t>
            </a:r>
            <a:r>
              <a:rPr lang="en-US" altLang="zh-CN" dirty="0"/>
              <a:t>M</a:t>
            </a:r>
            <a:r>
              <a:rPr lang="en-US" dirty="0"/>
              <a:t>ethod</a:t>
            </a:r>
          </a:p>
        </p:txBody>
      </p:sp>
      <p:pic>
        <p:nvPicPr>
          <p:cNvPr id="25" name="图片占位符 24">
            <a:extLst>
              <a:ext uri="{FF2B5EF4-FFF2-40B4-BE49-F238E27FC236}">
                <a16:creationId xmlns:a16="http://schemas.microsoft.com/office/drawing/2014/main" id="{57AB8F33-D662-F721-5E5D-FFACD8CADD2D}"/>
              </a:ext>
            </a:extLst>
          </p:cNvPr>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478" t="10902" r="478" b="-945"/>
          <a:stretch>
            <a:fillRect/>
          </a:stretch>
        </p:blipFill>
        <p:spPr>
          <a:xfrm>
            <a:off x="1196912" y="20360447"/>
            <a:ext cx="13710909" cy="6256212"/>
          </a:xfrm>
          <a:prstGeom prst="rect">
            <a:avLst/>
          </a:prstGeom>
        </p:spPr>
      </p:pic>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a:xfrm>
            <a:off x="1196912" y="27109281"/>
            <a:ext cx="14119288" cy="1468347"/>
          </a:xfrm>
        </p:spPr>
        <p:txBody>
          <a:bodyPr/>
          <a:lstStyle/>
          <a:p>
            <a:r>
              <a:rPr lang="en-US" dirty="0"/>
              <a:t>Fig. 1. Concept of LLPC. A scanning laser locally melts an amorphous Ge wire on SiO₂, and the molten region resolidifies behind the moving beam.</a:t>
            </a:r>
          </a:p>
          <a:p>
            <a:endParaRPr lang="en-US" dirty="0"/>
          </a:p>
        </p:txBody>
      </p:sp>
      <p:pic>
        <p:nvPicPr>
          <p:cNvPr id="19" name="图片占位符 18">
            <a:extLst>
              <a:ext uri="{FF2B5EF4-FFF2-40B4-BE49-F238E27FC236}">
                <a16:creationId xmlns:a16="http://schemas.microsoft.com/office/drawing/2014/main" id="{E0B6FC1B-3C06-C8FC-48EB-10F93777DFE4}"/>
              </a:ext>
            </a:extLst>
          </p:cNvPr>
          <p:cNvPicPr>
            <a:picLocks noGrp="1" noChangeAspect="1"/>
          </p:cNvPicPr>
          <p:nvPr>
            <p:ph type="pic" sz="quarter" idx="31"/>
          </p:nvPr>
        </p:nvPicPr>
        <p:blipFill>
          <a:blip r:embed="rId3">
            <a:extLst>
              <a:ext uri="{28A0092B-C50C-407E-A947-70E740481C1C}">
                <a14:useLocalDpi xmlns:a14="http://schemas.microsoft.com/office/drawing/2010/main" val="0"/>
              </a:ext>
            </a:extLst>
          </a:blip>
          <a:srcRect l="-134876" t="-1685" r="-839" b="262"/>
          <a:stretch>
            <a:fillRect/>
          </a:stretch>
        </p:blipFill>
        <p:spPr>
          <a:xfrm>
            <a:off x="17116730" y="38786587"/>
            <a:ext cx="14653608" cy="3152536"/>
          </a:xfrm>
          <a:prstGeom prst="rect">
            <a:avLst/>
          </a:prstGeo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zh-CN" altLang="zh-CN" sz="4000" b="1" dirty="0"/>
              <a:t>Temperature field</a:t>
            </a:r>
            <a:r>
              <a:rPr lang="en-US" altLang="zh-CN" sz="4000" b="1" dirty="0"/>
              <a:t>:</a:t>
            </a:r>
            <a:r>
              <a:rPr lang="zh-CN" altLang="zh-CN" sz="4000" dirty="0"/>
              <a:t> </a:t>
            </a:r>
            <a:r>
              <a:rPr lang="en-US" altLang="zh-CN" sz="4000" dirty="0"/>
              <a:t>The scanning beam produces a comet-shaped thermal field that trails the laser spot, with a peak temperature of approximately 1400 K</a:t>
            </a:r>
            <a:r>
              <a:rPr lang="zh-CN" altLang="zh-CN" sz="4000" dirty="0"/>
              <a:t> — </a:t>
            </a:r>
            <a:r>
              <a:rPr lang="en-US" altLang="zh-CN" sz="4000" dirty="0"/>
              <a:t>approximately 190 K above the Ge melting temperature</a:t>
            </a:r>
            <a:r>
              <a:rPr lang="zh-CN" altLang="zh-CN" sz="4000" dirty="0"/>
              <a:t>.</a:t>
            </a:r>
          </a:p>
          <a:p>
            <a:r>
              <a:rPr lang="zh-CN" altLang="zh-CN" sz="4000" b="1" dirty="0"/>
              <a:t>Melt-through</a:t>
            </a:r>
            <a:r>
              <a:rPr lang="en-US" altLang="zh-CN" sz="4000" b="1" dirty="0"/>
              <a:t>: </a:t>
            </a:r>
            <a:r>
              <a:rPr lang="zh-CN" altLang="zh-CN" sz="4000" dirty="0"/>
              <a:t>In the section normal to the scan direction, the entire 500 nm wire thickness lies above 1211 K, so the wire melts completely down to the SiO₂ interface. The 1211 K contour continues into the substrate, which remains solid at this temperature.</a:t>
            </a:r>
          </a:p>
          <a:p>
            <a:r>
              <a:rPr lang="zh-CN" altLang="zh-CN" sz="4000" b="1" dirty="0"/>
              <a:t>Melt-pool flow</a:t>
            </a:r>
            <a:r>
              <a:rPr lang="en-US" altLang="zh-CN" sz="4000" b="1" dirty="0"/>
              <a:t>:</a:t>
            </a:r>
            <a:r>
              <a:rPr lang="zh-CN" altLang="zh-CN" sz="4000" dirty="0"/>
              <a:t> Since dσ/dT &lt; 0, surface tension </a:t>
            </a:r>
            <a:r>
              <a:rPr lang="en-US" altLang="zh-CN" sz="4000" dirty="0"/>
              <a:t>decreases toward the hotter center.</a:t>
            </a:r>
            <a:r>
              <a:rPr lang="zh-CN" altLang="zh-CN" sz="4000" dirty="0"/>
              <a:t> </a:t>
            </a:r>
            <a:r>
              <a:rPr lang="ja-JP" altLang="ja-JP" sz="4000" dirty="0"/>
              <a:t>The resulting thermocapillary stress drives outward surface flow from the hot center toward the cooler wire edges, accompanied by a slower return flow inside the melt pool. </a:t>
            </a:r>
            <a:endParaRPr lang="zh-CN" altLang="zh-CN" sz="4000" dirty="0"/>
          </a:p>
          <a:p>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dirty="0"/>
              <a:t>Results</a:t>
            </a:r>
          </a:p>
        </p:txBody>
      </p:sp>
      <p:pic>
        <p:nvPicPr>
          <p:cNvPr id="11" name="图片占位符 10">
            <a:extLst>
              <a:ext uri="{FF2B5EF4-FFF2-40B4-BE49-F238E27FC236}">
                <a16:creationId xmlns:a16="http://schemas.microsoft.com/office/drawing/2014/main" id="{79CF6A4E-A551-579E-22A8-E1D4EC9A9C10}"/>
              </a:ext>
            </a:extLst>
          </p:cNvPr>
          <p:cNvPicPr>
            <a:picLocks noGrp="1" noChangeAspect="1"/>
          </p:cNvPicPr>
          <p:nvPr>
            <p:ph type="pic" sz="quarter" idx="34"/>
          </p:nvPr>
        </p:nvPicPr>
        <p:blipFill>
          <a:blip r:embed="rId4">
            <a:extLst>
              <a:ext uri="{28A0092B-C50C-407E-A947-70E740481C1C}">
                <a14:useLocalDpi xmlns:a14="http://schemas.microsoft.com/office/drawing/2010/main" val="0"/>
              </a:ext>
            </a:extLst>
          </a:blip>
          <a:srcRect l="136" t="2893" r="-367" b="1384"/>
          <a:stretch>
            <a:fillRect/>
          </a:stretch>
        </p:blipFill>
        <p:spPr>
          <a:xfrm>
            <a:off x="17493207" y="29375100"/>
            <a:ext cx="14224907" cy="7129895"/>
          </a:xfrm>
          <a:prstGeom prst="rect">
            <a:avLst/>
          </a:prstGeom>
        </p:spPr>
      </p:pic>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en-US" sz="3600" dirty="0"/>
              <a:t>Fig 2. Cross section perpendicular to the scan direction at t = 350 µs. Arrows show Marangoni flow from the hot center toward the cooler wire edges; the whole wire thickness is above the liquidus.</a:t>
            </a:r>
          </a:p>
          <a:p>
            <a:endParaRPr lang="en-US" dirty="0"/>
          </a:p>
        </p:txBody>
      </p:sp>
      <p:pic>
        <p:nvPicPr>
          <p:cNvPr id="23" name="图片占位符 22">
            <a:extLst>
              <a:ext uri="{FF2B5EF4-FFF2-40B4-BE49-F238E27FC236}">
                <a16:creationId xmlns:a16="http://schemas.microsoft.com/office/drawing/2014/main" id="{DADFEC86-0BF4-1219-F5C9-9A3EF00E79FC}"/>
              </a:ext>
            </a:extLst>
          </p:cNvPr>
          <p:cNvPicPr>
            <a:picLocks noGrp="1" noChangeAspect="1"/>
          </p:cNvPicPr>
          <p:nvPr>
            <p:ph type="pic" sz="quarter" idx="11"/>
          </p:nvPr>
        </p:nvPicPr>
        <p:blipFill>
          <a:blip r:embed="rId5"/>
          <a:srcRect t="3308" b="3308"/>
          <a:stretch/>
        </p:blipFill>
        <p:spPr>
          <a:xfrm>
            <a:off x="476250" y="0"/>
            <a:ext cx="13414251" cy="12175479"/>
          </a:xfrm>
          <a:prstGeom prst="rect">
            <a:avLst/>
          </a:prstGeom>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ja-JP" altLang="en-US" sz="14500" dirty="0">
                <a:latin typeface="Noto Sans JP" panose="020B0200000000000000" pitchFamily="34" charset="-128"/>
                <a:ea typeface="Noto Sans JP" panose="020B0200000000000000" pitchFamily="34" charset="-128"/>
              </a:rPr>
              <a:t>ガイドライン</a:t>
            </a:r>
            <a:endParaRPr lang="en-US" sz="14500" dirty="0">
              <a:latin typeface="Noto Sans JP" panose="020B0200000000000000" pitchFamily="34" charset="-128"/>
              <a:ea typeface="Noto Sans JP" panose="020B0200000000000000" pitchFamily="34" charset="-128"/>
            </a:endParaRP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5"/>
            <a:ext cx="26765415" cy="14468551"/>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テンプレート自体は変更せず</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提供されたレイアウト内で作業すること</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例として示されているサンプルを参照すること</a:t>
            </a:r>
            <a:r>
              <a:rPr lang="en-US" sz="4800" dirty="0">
                <a:latin typeface="Noto Sans JP" panose="020B0200000000000000" pitchFamily="34" charset="-128"/>
                <a:ea typeface="Noto Sans JP" panose="020B0200000000000000" pitchFamily="34" charset="-128"/>
              </a:rPr>
              <a:t>.</a:t>
            </a:r>
          </a:p>
          <a:p>
            <a:pPr>
              <a:spcBef>
                <a:spcPts val="4627"/>
              </a:spcBef>
            </a:pPr>
            <a:r>
              <a:rPr lang="ja-JP" altLang="en-US" sz="4800" dirty="0">
                <a:latin typeface="Noto Sans JP" panose="020B0200000000000000" pitchFamily="34" charset="-128"/>
                <a:ea typeface="Noto Sans JP" panose="020B0200000000000000" pitchFamily="34" charset="-128"/>
              </a:rPr>
              <a:t>テキストボックス内の文字は左揃えにし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均等割り付けは使用しないこと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タイトルはスライド内で最も大きいフォントサイズ </a:t>
            </a:r>
            <a:r>
              <a:rPr lang="en-US" altLang="ja-JP" sz="4800" dirty="0">
                <a:latin typeface="Noto Sans JP" panose="020B0200000000000000" pitchFamily="34" charset="-128"/>
                <a:ea typeface="Noto Sans JP" panose="020B0200000000000000" pitchFamily="34" charset="-128"/>
              </a:rPr>
              <a:t>(90–120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タイトル下の説明文はフォントサイズ </a:t>
            </a:r>
            <a:r>
              <a:rPr lang="en-US" altLang="ja-JP" sz="4800" dirty="0">
                <a:latin typeface="Noto Sans JP" panose="020B0200000000000000" pitchFamily="34" charset="-128"/>
                <a:ea typeface="Noto Sans JP" panose="020B0200000000000000" pitchFamily="34" charset="-128"/>
              </a:rPr>
              <a:t>(50-60pt)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所属情報はフォントサイズ  </a:t>
            </a:r>
            <a:r>
              <a:rPr lang="en-US" altLang="ja-JP" sz="4800" dirty="0">
                <a:latin typeface="Noto Sans JP" panose="020B0200000000000000" pitchFamily="34" charset="-128"/>
                <a:ea typeface="Noto Sans JP" panose="020B0200000000000000" pitchFamily="34" charset="-128"/>
              </a:rPr>
              <a:t>(30–40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見出しは２番目に大きいフォントサイズ  </a:t>
            </a:r>
            <a:r>
              <a:rPr lang="en-US" altLang="ja-JP" sz="4800" dirty="0">
                <a:latin typeface="Noto Sans JP" panose="020B0200000000000000" pitchFamily="34" charset="-128"/>
                <a:ea typeface="Noto Sans JP" panose="020B0200000000000000" pitchFamily="34" charset="-128"/>
              </a:rPr>
              <a:t>(70–80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本文は視認性・可読性を考慮したフォントサイズ </a:t>
            </a:r>
            <a:r>
              <a:rPr lang="en-US" altLang="ja-JP" sz="4800" dirty="0">
                <a:latin typeface="Noto Sans JP" panose="020B0200000000000000" pitchFamily="34" charset="-128"/>
                <a:ea typeface="Noto Sans JP" panose="020B0200000000000000" pitchFamily="34" charset="-128"/>
              </a:rPr>
              <a:t>(</a:t>
            </a:r>
            <a:r>
              <a:rPr lang="ja-JP" altLang="en-US" sz="4800" dirty="0">
                <a:latin typeface="Noto Sans JP" panose="020B0200000000000000" pitchFamily="34" charset="-128"/>
                <a:ea typeface="Noto Sans JP" panose="020B0200000000000000" pitchFamily="34" charset="-128"/>
              </a:rPr>
              <a:t>指定なし</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キャプションおよび参考文献は最も小さいフォントサイズ </a:t>
            </a:r>
            <a:r>
              <a:rPr lang="en-US" altLang="ja-JP" sz="4800" dirty="0">
                <a:latin typeface="Noto Sans JP" panose="020B0200000000000000" pitchFamily="34" charset="-128"/>
                <a:ea typeface="Noto Sans JP" panose="020B0200000000000000" pitchFamily="34" charset="-128"/>
              </a:rPr>
              <a:t>(18–40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を使用すること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タイトルおよび見出しは太字にすること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その他の太字使用は強調目的に限定する</a:t>
            </a:r>
            <a:r>
              <a:rPr lang="en-US" sz="4800" dirty="0">
                <a:latin typeface="Noto Sans JP" panose="020B0200000000000000" pitchFamily="34" charset="-128"/>
                <a:ea typeface="Noto Sans JP" panose="020B0200000000000000" pitchFamily="34" charset="-128"/>
              </a:rPr>
              <a:t>. </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テキストカラーは黒またはグレーを使用すること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変更は図表内に限定する</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画像はトリミング機能を使用してサイズ調整し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枠内に収めること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［書式］タブ →［サイズ］セクション →［トリミング］</a:t>
            </a:r>
            <a:endParaRPr lang="en-US" sz="4800" dirty="0">
              <a:latin typeface="Noto Sans JP" panose="020B0200000000000000" pitchFamily="34" charset="-128"/>
              <a:ea typeface="Noto Sans JP" panose="020B0200000000000000" pitchFamily="34" charset="-128"/>
            </a:endParaRPr>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ja-JP" altLang="en-US" sz="9000" b="1" dirty="0">
                <a:latin typeface="Noto Sans JP" panose="020B0200000000000000" pitchFamily="34" charset="-128"/>
                <a:ea typeface="Noto Sans JP" panose="020B0200000000000000" pitchFamily="34" charset="-128"/>
              </a:rPr>
              <a:t>テンプレート使用時の注意事項</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2575961"/>
            <a:ext cx="10504016" cy="861771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ja-JP" altLang="en-US" sz="4800" dirty="0">
                <a:latin typeface="Noto Sans JP" panose="020B0200000000000000" pitchFamily="34" charset="-128"/>
                <a:ea typeface="Noto Sans JP" panose="020B0200000000000000" pitchFamily="34" charset="-128"/>
              </a:rPr>
              <a:t>右図の設定では透明背景の高画質な画像を出力することができます</a:t>
            </a:r>
            <a:r>
              <a:rPr lang="en-US" altLang="ja-JP" sz="4800" dirty="0">
                <a:latin typeface="Noto Sans JP" panose="020B0200000000000000" pitchFamily="34" charset="-128"/>
                <a:ea typeface="Noto Sans JP" panose="020B0200000000000000" pitchFamily="34" charset="-128"/>
              </a:rPr>
              <a:t>.</a:t>
            </a:r>
          </a:p>
          <a:p>
            <a:pPr marL="0" indent="0">
              <a:spcBef>
                <a:spcPts val="4627"/>
              </a:spcBef>
              <a:buNone/>
            </a:pPr>
            <a:r>
              <a:rPr lang="ja-JP" altLang="en-US" sz="4800" dirty="0">
                <a:latin typeface="Noto Sans JP" panose="020B0200000000000000" pitchFamily="34" charset="-128"/>
                <a:ea typeface="Noto Sans JP" panose="020B0200000000000000" pitchFamily="34" charset="-128"/>
              </a:rPr>
              <a:t>特に重要なのは</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赤色で囲まれた</a:t>
            </a:r>
            <a:r>
              <a:rPr lang="en-US" altLang="ja-JP" sz="4800" dirty="0">
                <a:latin typeface="Noto Sans JP" panose="020B0200000000000000" pitchFamily="34" charset="-128"/>
                <a:ea typeface="Noto Sans JP" panose="020B0200000000000000" pitchFamily="34" charset="-128"/>
              </a:rPr>
              <a:t>2</a:t>
            </a:r>
            <a:r>
              <a:rPr lang="ja-JP" altLang="en-US" sz="4800" dirty="0">
                <a:latin typeface="Noto Sans JP" panose="020B0200000000000000" pitchFamily="34" charset="-128"/>
                <a:ea typeface="Noto Sans JP" panose="020B0200000000000000" pitchFamily="34" charset="-128"/>
              </a:rPr>
              <a:t>つの設定です</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この設定によりヘッダーの青色部分に配置できる画像を書き出すことが</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できます</a:t>
            </a:r>
            <a:r>
              <a:rPr lang="en-US" altLang="ja-JP" sz="4800" dirty="0">
                <a:latin typeface="Noto Sans JP" panose="020B0200000000000000" pitchFamily="34" charset="-128"/>
                <a:ea typeface="Noto Sans JP" panose="020B0200000000000000" pitchFamily="34" charset="-128"/>
              </a:rPr>
              <a:t>.</a:t>
            </a:r>
            <a:endParaRPr lang="en-US" sz="4800" dirty="0">
              <a:latin typeface="Noto Sans JP" panose="020B0200000000000000" pitchFamily="34" charset="-128"/>
              <a:ea typeface="Noto Sans JP" panose="020B0200000000000000" pitchFamily="34" charset="-128"/>
            </a:endParaRP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9322305"/>
            <a:ext cx="10504016" cy="2971002"/>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lnSpc>
                <a:spcPct val="100000"/>
              </a:lnSpc>
              <a:buNone/>
            </a:pPr>
            <a:r>
              <a:rPr lang="ja-JP" altLang="en-US" sz="9000" b="1" dirty="0">
                <a:latin typeface="Noto Sans JP" panose="020B0200000000000000" pitchFamily="34" charset="-128"/>
                <a:ea typeface="Noto Sans JP" panose="020B0200000000000000" pitchFamily="34" charset="-128"/>
              </a:rPr>
              <a:t>ヘッダー用</a:t>
            </a:r>
            <a:br>
              <a:rPr lang="en-US" altLang="ja-JP" sz="9000" b="1" dirty="0">
                <a:latin typeface="Noto Sans JP" panose="020B0200000000000000" pitchFamily="34" charset="-128"/>
                <a:ea typeface="Noto Sans JP" panose="020B0200000000000000" pitchFamily="34" charset="-128"/>
              </a:rPr>
            </a:br>
            <a:r>
              <a:rPr lang="ja-JP" altLang="en-US" sz="9000" b="1" dirty="0">
                <a:latin typeface="Noto Sans JP" panose="020B0200000000000000" pitchFamily="34" charset="-128"/>
                <a:ea typeface="Noto Sans JP" panose="020B0200000000000000" pitchFamily="34" charset="-128"/>
              </a:rPr>
              <a:t>画像のエクスポート</a:t>
            </a:r>
          </a:p>
        </p:txBody>
      </p:sp>
      <p:sp>
        <p:nvSpPr>
          <p:cNvPr id="2" name="Rectangle 1">
            <a:extLst>
              <a:ext uri="{FF2B5EF4-FFF2-40B4-BE49-F238E27FC236}">
                <a16:creationId xmlns:a16="http://schemas.microsoft.com/office/drawing/2014/main" id="{D934D9CD-9E7F-4B45-8891-BAAA9C74760F}"/>
              </a:ext>
            </a:extLst>
          </p:cNvPr>
          <p:cNvSpPr/>
          <p:nvPr/>
        </p:nvSpPr>
        <p:spPr>
          <a:xfrm>
            <a:off x="4029509" y="24508158"/>
            <a:ext cx="11820091" cy="3477875"/>
          </a:xfrm>
          <a:prstGeom prst="rect">
            <a:avLst/>
          </a:prstGeom>
          <a:ln>
            <a:solidFill>
              <a:schemeClr val="tx1"/>
            </a:solidFill>
            <a:prstDash val="dash"/>
          </a:ln>
        </p:spPr>
        <p:txBody>
          <a:bodyPr wrap="square" anchor="ctr">
            <a:spAutoFit/>
          </a:bodyPr>
          <a:lstStyle/>
          <a:p>
            <a:r>
              <a:rPr lang="ja-JP" altLang="en-US" sz="4400" b="1" dirty="0">
                <a:latin typeface="Noto Sans JP SemiBold" panose="020B0200000000000000" pitchFamily="34" charset="-128"/>
                <a:ea typeface="Noto Sans JP SemiBold" panose="020B0200000000000000" pitchFamily="34" charset="-128"/>
              </a:rPr>
              <a:t>その他の注意事項：</a:t>
            </a:r>
            <a:endParaRPr lang="en-US" sz="4400" b="1" dirty="0">
              <a:latin typeface="Noto Sans JP SemiBold" panose="020B0200000000000000" pitchFamily="34" charset="-128"/>
              <a:ea typeface="Noto Sans JP SemiBold" panose="020B0200000000000000" pitchFamily="34" charset="-128"/>
            </a:endParaRPr>
          </a:p>
          <a:p>
            <a:pPr marL="699653" indent="-699653">
              <a:buFont typeface="Arial" panose="020B0604020202020204" pitchFamily="34" charset="0"/>
              <a:buChar char="•"/>
            </a:pPr>
            <a:r>
              <a:rPr lang="ja-JP" altLang="en-US" sz="4400" b="1" dirty="0">
                <a:latin typeface="Noto Sans JP SemiBold" panose="020B0200000000000000" pitchFamily="34" charset="-128"/>
                <a:ea typeface="Noto Sans JP SemiBold" panose="020B0200000000000000" pitchFamily="34" charset="-128"/>
              </a:rPr>
              <a:t>赤い実線は</a:t>
            </a:r>
            <a:r>
              <a:rPr lang="en-US" altLang="ja-JP" sz="4400" b="1" dirty="0">
                <a:latin typeface="Noto Sans JP SemiBold" panose="020B0200000000000000" pitchFamily="34" charset="-128"/>
                <a:ea typeface="Noto Sans JP SemiBold" panose="020B0200000000000000" pitchFamily="34" charset="-128"/>
              </a:rPr>
              <a:t>, </a:t>
            </a:r>
            <a:r>
              <a:rPr lang="ja-JP" altLang="en-US" sz="4400" b="1" dirty="0">
                <a:latin typeface="Noto Sans JP SemiBold" panose="020B0200000000000000" pitchFamily="34" charset="-128"/>
                <a:ea typeface="Noto Sans JP SemiBold" panose="020B0200000000000000" pitchFamily="34" charset="-128"/>
              </a:rPr>
              <a:t>印刷時に裁ち落とされる</a:t>
            </a:r>
            <a:br>
              <a:rPr lang="en-US" altLang="ja-JP" sz="4400" b="1" dirty="0">
                <a:latin typeface="Noto Sans JP SemiBold" panose="020B0200000000000000" pitchFamily="34" charset="-128"/>
                <a:ea typeface="Noto Sans JP SemiBold" panose="020B0200000000000000" pitchFamily="34" charset="-128"/>
              </a:rPr>
            </a:br>
            <a:r>
              <a:rPr lang="en-US" altLang="ja-JP" sz="4400" b="1" dirty="0">
                <a:latin typeface="Noto Sans JP SemiBold" panose="020B0200000000000000" pitchFamily="34" charset="-128"/>
                <a:ea typeface="Noto Sans JP SemiBold" panose="020B0200000000000000" pitchFamily="34" charset="-128"/>
              </a:rPr>
              <a:t>3 mm </a:t>
            </a:r>
            <a:r>
              <a:rPr lang="ja-JP" altLang="en-US" sz="4400" b="1" dirty="0">
                <a:latin typeface="Noto Sans JP SemiBold" panose="020B0200000000000000" pitchFamily="34" charset="-128"/>
                <a:ea typeface="Noto Sans JP SemiBold" panose="020B0200000000000000" pitchFamily="34" charset="-128"/>
              </a:rPr>
              <a:t>の範囲を示しています</a:t>
            </a:r>
            <a:r>
              <a:rPr lang="en-US" sz="4400" b="1" dirty="0">
                <a:latin typeface="Noto Sans JP SemiBold" panose="020B0200000000000000" pitchFamily="34" charset="-128"/>
                <a:ea typeface="Noto Sans JP SemiBold" panose="020B0200000000000000" pitchFamily="34" charset="-128"/>
              </a:rPr>
              <a:t>.</a:t>
            </a:r>
          </a:p>
          <a:p>
            <a:pPr marL="699653" indent="-699653">
              <a:buFont typeface="Arial" panose="020B0604020202020204" pitchFamily="34" charset="0"/>
              <a:buChar char="•"/>
            </a:pPr>
            <a:r>
              <a:rPr lang="ja-JP" altLang="en-US" sz="4400" dirty="0">
                <a:latin typeface="Noto Sans JP" panose="020B0200000000000000" pitchFamily="34" charset="-128"/>
                <a:ea typeface="Noto Sans JP" panose="020B0200000000000000" pitchFamily="34" charset="-128"/>
              </a:rPr>
              <a:t>赤い点線は</a:t>
            </a:r>
            <a:r>
              <a:rPr lang="en-US" altLang="ja-JP" sz="4400" dirty="0">
                <a:latin typeface="Noto Sans JP" panose="020B0200000000000000" pitchFamily="34" charset="-128"/>
                <a:ea typeface="Noto Sans JP" panose="020B0200000000000000" pitchFamily="34" charset="-128"/>
              </a:rPr>
              <a:t>, </a:t>
            </a:r>
            <a:r>
              <a:rPr lang="ja-JP" altLang="en-US" sz="4400" dirty="0">
                <a:latin typeface="Noto Sans JP" panose="020B0200000000000000" pitchFamily="34" charset="-128"/>
                <a:ea typeface="Noto Sans JP" panose="020B0200000000000000" pitchFamily="34" charset="-128"/>
              </a:rPr>
              <a:t>印刷時に裁ち落とされる</a:t>
            </a:r>
            <a:br>
              <a:rPr lang="en-US" altLang="ja-JP" sz="4400" dirty="0">
                <a:latin typeface="Noto Sans JP" panose="020B0200000000000000" pitchFamily="34" charset="-128"/>
                <a:ea typeface="Noto Sans JP" panose="020B0200000000000000" pitchFamily="34" charset="-128"/>
              </a:rPr>
            </a:br>
            <a:r>
              <a:rPr lang="ja-JP" altLang="en-US" sz="4400" dirty="0">
                <a:latin typeface="Noto Sans JP" panose="020B0200000000000000" pitchFamily="34" charset="-128"/>
                <a:ea typeface="Noto Sans JP" panose="020B0200000000000000" pitchFamily="34" charset="-128"/>
              </a:rPr>
              <a:t>可能性がある余白を示しています</a:t>
            </a:r>
            <a:r>
              <a:rPr lang="en-US" sz="4400" dirty="0">
                <a:latin typeface="Noto Sans JP" panose="020B0200000000000000" pitchFamily="34" charset="-128"/>
                <a:ea typeface="Noto Sans JP" panose="020B0200000000000000" pitchFamily="34" charset="-128"/>
              </a:rPr>
              <a:t>.</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a:off x="903503" y="26247096"/>
            <a:ext cx="3126006" cy="2"/>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A9FD76C-9E0B-4510-937A-79D590FE9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1209" y="29322305"/>
            <a:ext cx="14945104" cy="12847544"/>
          </a:xfrm>
          <a:prstGeom prst="rect">
            <a:avLst/>
          </a:prstGeom>
        </p:spPr>
      </p:pic>
    </p:spTree>
    <p:extLst>
      <p:ext uri="{BB962C8B-B14F-4D97-AF65-F5344CB8AC3E}">
        <p14:creationId xmlns:p14="http://schemas.microsoft.com/office/powerpoint/2010/main" val="427359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ja-JP" altLang="ja-JP" sz="12000" dirty="0"/>
              <a:t>永久磁石モーターの</a:t>
            </a:r>
            <a:br>
              <a:rPr lang="en-US" altLang="ja-JP" sz="12000" dirty="0"/>
            </a:br>
            <a:r>
              <a:rPr lang="en-US" altLang="ja-JP" sz="12000" dirty="0"/>
              <a:t>3D</a:t>
            </a:r>
            <a:r>
              <a:rPr lang="ja-JP" altLang="ja-JP" sz="12000" dirty="0"/>
              <a:t>解析</a:t>
            </a:r>
            <a:endParaRPr lang="en-US" sz="12000" dirty="0"/>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ja-JP" altLang="ja-JP" sz="4000" dirty="0"/>
              <a:t>山田 太郎</a:t>
            </a:r>
            <a:r>
              <a:rPr lang="en-US" altLang="ja-JP" sz="4000" baseline="30000" dirty="0"/>
              <a:t>1</a:t>
            </a:r>
            <a:r>
              <a:rPr lang="en-US" altLang="ja-JP" sz="4000" dirty="0"/>
              <a:t>, J. A. Smith</a:t>
            </a:r>
            <a:r>
              <a:rPr lang="en-US" altLang="ja-JP" sz="4000" baseline="30000" dirty="0"/>
              <a:t>2</a:t>
            </a:r>
            <a:br>
              <a:rPr lang="en-US" altLang="ja-JP" sz="4000" dirty="0">
                <a:latin typeface="MS Gothic" panose="020B0609070205080204" pitchFamily="49" charset="-128"/>
                <a:ea typeface="MS Gothic" panose="020B0609070205080204" pitchFamily="49" charset="-128"/>
              </a:rPr>
            </a:br>
            <a:r>
              <a:rPr lang="en-US" altLang="ja-JP" sz="4000" dirty="0"/>
              <a:t>1. </a:t>
            </a:r>
            <a:r>
              <a:rPr lang="ja-JP" altLang="en-US" sz="4000" dirty="0"/>
              <a:t>所属機関名</a:t>
            </a:r>
            <a:r>
              <a:rPr lang="en-US" altLang="ja-JP" sz="4000" dirty="0"/>
              <a:t>, </a:t>
            </a:r>
            <a:r>
              <a:rPr lang="ja-JP" altLang="en-US" sz="4000" dirty="0"/>
              <a:t>部署</a:t>
            </a:r>
            <a:r>
              <a:rPr lang="en-US" altLang="ja-JP" sz="4000" dirty="0"/>
              <a:t>, </a:t>
            </a:r>
            <a:r>
              <a:rPr lang="ja-JP" altLang="en-US" sz="4000" dirty="0"/>
              <a:t>郵便番号および所在地 </a:t>
            </a:r>
            <a:r>
              <a:rPr lang="en-US" altLang="ja-JP" sz="4000" dirty="0"/>
              <a:t>(</a:t>
            </a:r>
            <a:r>
              <a:rPr lang="ja-JP" altLang="en-US" sz="4000" dirty="0"/>
              <a:t>都道府県</a:t>
            </a:r>
            <a:r>
              <a:rPr lang="en-US" altLang="ja-JP" sz="4000" dirty="0"/>
              <a:t>, </a:t>
            </a:r>
            <a:r>
              <a:rPr lang="ja-JP" altLang="en-US" sz="4000" dirty="0"/>
              <a:t>市区町村まで</a:t>
            </a:r>
            <a:r>
              <a:rPr lang="en-US" altLang="ja-JP" sz="4000" dirty="0"/>
              <a:t>).</a:t>
            </a:r>
            <a:br>
              <a:rPr lang="en-US" altLang="ja-JP" sz="4000" dirty="0"/>
            </a:br>
            <a:r>
              <a:rPr lang="en-US" altLang="ja-JP" sz="4000" dirty="0"/>
              <a:t>2. COMSOL</a:t>
            </a:r>
            <a:r>
              <a:rPr lang="ja-JP" altLang="ja-JP" sz="4000" dirty="0"/>
              <a:t>合同会社</a:t>
            </a:r>
            <a:r>
              <a:rPr lang="en-US" altLang="ja-JP" sz="4000" dirty="0"/>
              <a:t>, </a:t>
            </a:r>
            <a:r>
              <a:rPr lang="ja-JP" altLang="ja-JP" sz="4000" dirty="0"/>
              <a:t>マーケティング部</a:t>
            </a:r>
            <a:r>
              <a:rPr lang="en-US" altLang="ja-JP" sz="4000" dirty="0"/>
              <a:t>, </a:t>
            </a:r>
            <a:r>
              <a:rPr lang="ja-JP" altLang="ja-JP" sz="4000" dirty="0"/>
              <a:t>〒</a:t>
            </a:r>
            <a:r>
              <a:rPr lang="en-US" altLang="ja-JP" sz="4000" dirty="0"/>
              <a:t>101-0052 </a:t>
            </a:r>
            <a:r>
              <a:rPr lang="ja-JP" altLang="ja-JP" sz="4000" dirty="0"/>
              <a:t>東京都千代田区</a:t>
            </a:r>
            <a:r>
              <a:rPr lang="en-US" altLang="ja-JP" sz="4000" dirty="0"/>
              <a:t>.</a:t>
            </a:r>
          </a:p>
          <a:p>
            <a:endParaRPr lang="en-US" altLang="ja-JP" sz="4000" dirty="0"/>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pPr algn="just"/>
                <a:r>
                  <a:rPr lang="en-US" altLang="ja-JP" sz="5000" dirty="0"/>
                  <a:t>18</a:t>
                </a:r>
                <a:r>
                  <a:rPr lang="ja-JP" altLang="ja-JP" sz="5000" dirty="0"/>
                  <a:t>極の</a:t>
                </a:r>
                <a:r>
                  <a:rPr lang="en-US" altLang="ja-JP" sz="5000" dirty="0"/>
                  <a:t>PM</a:t>
                </a:r>
                <a:r>
                  <a:rPr lang="ja-JP" altLang="ja-JP" sz="5000" dirty="0"/>
                  <a:t>モーターを</a:t>
                </a:r>
                <a:r>
                  <a:rPr lang="en-US" altLang="ja-JP" sz="5000" dirty="0"/>
                  <a:t>3D</a:t>
                </a:r>
                <a:r>
                  <a:rPr lang="ja-JP" altLang="ja-JP" sz="5000" dirty="0"/>
                  <a:t>でモデル化する</a:t>
                </a:r>
                <a:r>
                  <a:rPr lang="en-US" altLang="ja-JP" sz="5000" dirty="0"/>
                  <a:t>. </a:t>
                </a:r>
                <a:r>
                  <a:rPr lang="ja-JP" altLang="ja-JP" sz="5000" dirty="0"/>
                  <a:t>セクター対称性および軸方向の鏡映対称性を利用することで</a:t>
                </a:r>
                <a:r>
                  <a:rPr lang="en-US" altLang="ja-JP" sz="5000" dirty="0"/>
                  <a:t>, </a:t>
                </a:r>
                <a:r>
                  <a:rPr lang="ja-JP" altLang="ja-JP" sz="5000" dirty="0"/>
                  <a:t>計算負荷を低減しつつデバイスの完全な</a:t>
                </a:r>
                <a:r>
                  <a:rPr lang="en-US" altLang="ja-JP" sz="5000" dirty="0"/>
                  <a:t>3</a:t>
                </a:r>
                <a:r>
                  <a:rPr lang="ja-JP" altLang="ja-JP" sz="5000" dirty="0"/>
                  <a:t>次元挙動を再現</a:t>
                </a:r>
                <a:r>
                  <a:rPr lang="ja-JP" altLang="en-US" sz="5000" dirty="0"/>
                  <a:t>した</a:t>
                </a:r>
                <a:r>
                  <a:rPr lang="en-US" altLang="ja-JP" sz="5000" dirty="0"/>
                  <a:t>.</a:t>
                </a:r>
                <a:endParaRPr lang="ja-JP" altLang="ja-JP" sz="5000" dirty="0"/>
              </a:p>
              <a:p>
                <a:r>
                  <a:rPr lang="ja-JP" altLang="ja-JP" sz="5000" dirty="0"/>
                  <a:t>回転子の導電部分はアンペールの法則を用いてモデル化</a:t>
                </a:r>
                <a:r>
                  <a:rPr lang="ja-JP" altLang="en-US" sz="5000" dirty="0"/>
                  <a:t>した</a:t>
                </a:r>
                <a:r>
                  <a:rPr lang="en-US" sz="5000" dirty="0"/>
                  <a:t>:</a:t>
                </a:r>
                <a:br>
                  <a:rPr lang="en-US" sz="4897" dirty="0"/>
                </a:br>
                <a:endParaRPr lang="en-US" sz="4897" dirty="0"/>
              </a:p>
              <a:p>
                <a:pPr/>
                <a14:m>
                  <m:oMathPara xmlns:m="http://schemas.openxmlformats.org/officeDocument/2006/math">
                    <m:oMath>
                      <m:r>
                        <a:rPr lang="en-US" sz="4897">
                          <a:latin typeface="Cambria Math" panose="02040503050406030204" pitchFamily="18" charset="0"/>
                        </a:rPr>
                        <m:t>𝜎</m:t>
                      </m:r>
                      <m:f>
                        <m:fPr>
                          <m:ctrlPr>
                            <a:rPr lang="en-US" sz="4897">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dirty="0"/>
              </a:p>
              <a:p>
                <a:endParaRPr lang="en-US" sz="4897" dirty="0"/>
              </a:p>
              <a:p>
                <a:endParaRPr lang="en-US" sz="4897" dirty="0"/>
              </a:p>
            </p:txBody>
          </p:sp>
        </mc:Choice>
        <mc:Fallback xmlns="">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3"/>
                <a:stretch>
                  <a:fillRect l="-1922" t="-3289" r="-1882"/>
                </a:stretch>
              </a:blipFill>
            </p:spPr>
            <p:txBody>
              <a:bodyPr/>
              <a:lstStyle/>
              <a:p>
                <a:r>
                  <a:rPr lang="ja-JP" alt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dirty="0"/>
              <a:t>1.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2.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3. </a:t>
            </a:r>
            <a:r>
              <a:rPr lang="ja-JP" altLang="en-US" dirty="0"/>
              <a:t>和文</a:t>
            </a:r>
            <a:r>
              <a:rPr lang="ja-JP" altLang="ja-JP" dirty="0"/>
              <a:t>著者 </a:t>
            </a:r>
            <a:r>
              <a:rPr lang="en-US" altLang="ja-JP" dirty="0"/>
              <a:t>(</a:t>
            </a:r>
            <a:r>
              <a:rPr lang="ja-JP" altLang="ja-JP" dirty="0"/>
              <a:t>姓</a:t>
            </a:r>
            <a:r>
              <a:rPr lang="ja-JP" altLang="en-US" dirty="0"/>
              <a:t>・名</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endParaRPr lang="en-US" dirty="0"/>
          </a:p>
          <a:p>
            <a:endParaRPr lang="en-US" dirty="0"/>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3498652"/>
          </a:xfrm>
        </p:spPr>
        <p:txBody>
          <a:bodyPr/>
          <a:lstStyle/>
          <a:p>
            <a:pPr algn="just"/>
            <a:r>
              <a:rPr lang="ja-JP" altLang="ja-JP" sz="6000" dirty="0">
                <a:latin typeface="MS PGothic" panose="020B0600070205080204" pitchFamily="34" charset="-128"/>
                <a:ea typeface="MS PGothic" panose="020B0600070205080204" pitchFamily="34" charset="-128"/>
              </a:rPr>
              <a:t>高温に対する感度を含む全体的な挙動を理解することで</a:t>
            </a:r>
            <a:r>
              <a:rPr lang="en-US" altLang="ja-JP" sz="6000" dirty="0">
                <a:latin typeface="MS PGothic" panose="020B0600070205080204" pitchFamily="34" charset="-128"/>
                <a:ea typeface="MS PGothic" panose="020B0600070205080204" pitchFamily="34" charset="-128"/>
              </a:rPr>
              <a:t>, </a:t>
            </a:r>
            <a:r>
              <a:rPr lang="ja-JP" altLang="ja-JP" sz="6000" dirty="0">
                <a:latin typeface="MS PGothic" panose="020B0600070205080204" pitchFamily="34" charset="-128"/>
                <a:ea typeface="MS PGothic" panose="020B0600070205080204" pitchFamily="34" charset="-128"/>
              </a:rPr>
              <a:t>永久磁石 （</a:t>
            </a:r>
            <a:r>
              <a:rPr lang="en-US" altLang="ja-JP" sz="6000" dirty="0">
                <a:latin typeface="MS PGothic" panose="020B0600070205080204" pitchFamily="34" charset="-128"/>
                <a:ea typeface="MS PGothic" panose="020B0600070205080204" pitchFamily="34" charset="-128"/>
              </a:rPr>
              <a:t>PM</a:t>
            </a:r>
            <a:r>
              <a:rPr lang="ja-JP" altLang="ja-JP" sz="6000" dirty="0">
                <a:latin typeface="MS PGothic" panose="020B0600070205080204" pitchFamily="34" charset="-128"/>
                <a:ea typeface="MS PGothic" panose="020B0600070205080204" pitchFamily="34" charset="-128"/>
              </a:rPr>
              <a:t>） モーターの性能を最適化する</a:t>
            </a:r>
            <a:r>
              <a:rPr lang="en-US" altLang="ja-JP" sz="6000" dirty="0">
                <a:latin typeface="MS PGothic" panose="020B0600070205080204" pitchFamily="34" charset="-128"/>
                <a:ea typeface="MS PGothic" panose="020B0600070205080204" pitchFamily="34" charset="-128"/>
              </a:rPr>
              <a:t>.</a:t>
            </a:r>
            <a:endParaRPr lang="ja-JP" altLang="ja-JP" sz="6000" dirty="0">
              <a:latin typeface="MS PGothic" panose="020B0600070205080204" pitchFamily="34" charset="-128"/>
              <a:ea typeface="MS PGothic" panose="020B0600070205080204" pitchFamily="34" charset="-128"/>
            </a:endParaRP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pPr algn="just"/>
            <a:r>
              <a:rPr lang="en-US" altLang="ja-JP" sz="5000" dirty="0">
                <a:latin typeface="MS PGothic" panose="020B0600070205080204" pitchFamily="34" charset="-128"/>
                <a:ea typeface="MS PGothic" panose="020B0600070205080204" pitchFamily="34" charset="-128"/>
              </a:rPr>
              <a:t>PM</a:t>
            </a:r>
            <a:r>
              <a:rPr lang="ja-JP" altLang="ja-JP" sz="5000" dirty="0">
                <a:latin typeface="MS PGothic" panose="020B0600070205080204" pitchFamily="34" charset="-128"/>
                <a:ea typeface="MS PGothic" panose="020B0600070205080204" pitchFamily="34" charset="-128"/>
              </a:rPr>
              <a:t>モーターは省エネルギー性能により高く評価されているが</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いくつかの設計上の制約が存在する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例えば</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永久磁石は高温に対して敏感である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このような高温は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特に渦電流による熱損失など</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電流によって発生する場合がある</a:t>
            </a:r>
            <a:r>
              <a:rPr lang="en-US" altLang="ja-JP" sz="5000" dirty="0">
                <a:latin typeface="MS PGothic" panose="020B0600070205080204" pitchFamily="34" charset="-128"/>
                <a:ea typeface="MS PGothic" panose="020B0600070205080204" pitchFamily="34" charset="-128"/>
              </a:rPr>
              <a:t>.</a:t>
            </a:r>
          </a:p>
          <a:p>
            <a:pPr algn="just"/>
            <a:endParaRPr lang="en-US" altLang="ja-JP" sz="5000" dirty="0"/>
          </a:p>
          <a:p>
            <a:pPr algn="just"/>
            <a:r>
              <a:rPr lang="ja-JP" altLang="ja-JP" sz="5000" dirty="0">
                <a:latin typeface="MS PGothic" panose="020B0600070205080204" pitchFamily="34" charset="-128"/>
                <a:ea typeface="MS PGothic" panose="020B0600070205080204" pitchFamily="34" charset="-128"/>
              </a:rPr>
              <a:t>本研究の結果は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特に磁石内部で発生する渦電流損失を考慮することで</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モーターの挙動に対するより深い理解を提供する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この情報は</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モーターおよびそれが駆動する技術の設計改善に有用な知見となる</a:t>
            </a:r>
            <a:r>
              <a:rPr lang="en-US" altLang="ja-JP" sz="5000" dirty="0">
                <a:latin typeface="MS PGothic" panose="020B0600070205080204" pitchFamily="34" charset="-128"/>
                <a:ea typeface="MS PGothic" panose="020B0600070205080204" pitchFamily="34" charset="-128"/>
              </a:rPr>
              <a:t>.</a:t>
            </a:r>
            <a:endParaRPr lang="en-US" sz="50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nchor="ctr"/>
          <a:lstStyle/>
          <a:p>
            <a:r>
              <a:rPr lang="ja-JP" altLang="en-US" sz="8000" dirty="0">
                <a:latin typeface="MS PGothic" panose="020B0600070205080204" pitchFamily="34" charset="-128"/>
                <a:ea typeface="MS PGothic" panose="020B0600070205080204" pitchFamily="34" charset="-128"/>
              </a:rPr>
              <a:t>概要</a:t>
            </a:r>
            <a:endParaRPr lang="en-US" sz="8000"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nchor="ctr"/>
          <a:lstStyle/>
          <a:p>
            <a:r>
              <a:rPr lang="ja-JP" altLang="en-US" sz="8000" dirty="0"/>
              <a:t>計算手法</a:t>
            </a:r>
            <a:endParaRPr lang="en-US" sz="8000" dirty="0">
              <a:latin typeface="MS PGothic" panose="020B0600070205080204" pitchFamily="34" charset="-128"/>
              <a:ea typeface="MS PGothic" panose="020B0600070205080204" pitchFamily="34" charset="-128"/>
            </a:endParaRPr>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1</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永久磁石モーターのセクター</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PM</a:t>
            </a:r>
            <a:r>
              <a:rPr lang="ja-JP" altLang="ja-JP" sz="4000" dirty="0">
                <a:latin typeface="MS PGothic" panose="020B0600070205080204" pitchFamily="34" charset="-128"/>
                <a:ea typeface="MS PGothic" panose="020B0600070205080204" pitchFamily="34" charset="-128"/>
              </a:rPr>
              <a:t>モーターの</a:t>
            </a:r>
            <a:r>
              <a:rPr lang="ja-JP" altLang="en-US" sz="4000" dirty="0">
                <a:latin typeface="MS PGothic" panose="020B0600070205080204" pitchFamily="34" charset="-128"/>
                <a:ea typeface="MS PGothic" panose="020B0600070205080204" pitchFamily="34" charset="-128"/>
              </a:rPr>
              <a:t>概観</a:t>
            </a:r>
            <a:r>
              <a:rPr lang="en-US" altLang="ja-JP" sz="4000" dirty="0">
                <a:latin typeface="MS PGothic" panose="020B0600070205080204" pitchFamily="34" charset="-128"/>
                <a:ea typeface="MS PGothic" panose="020B0600070205080204" pitchFamily="34" charset="-128"/>
              </a:rPr>
              <a:t>.</a:t>
            </a:r>
            <a:endParaRPr lang="ja-JP" altLang="ja-JP" sz="4000" dirty="0">
              <a:latin typeface="MS PGothic" panose="020B0600070205080204" pitchFamily="34" charset="-128"/>
              <a:ea typeface="MS PGothic" panose="020B0600070205080204" pitchFamily="34" charset="-128"/>
            </a:endParaRPr>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a:lstStyle/>
          <a:p>
            <a:pPr algn="just"/>
            <a:r>
              <a:rPr lang="ja-JP" altLang="ja-JP" sz="5000" dirty="0">
                <a:latin typeface="MS PGothic" panose="020B0600070205080204" pitchFamily="34" charset="-128"/>
                <a:ea typeface="MS PGothic" panose="020B0600070205080204" pitchFamily="34" charset="-128"/>
              </a:rPr>
              <a:t>結果は図</a:t>
            </a:r>
            <a:r>
              <a:rPr lang="en-US" altLang="ja-JP" sz="5000" dirty="0">
                <a:latin typeface="MS PGothic" panose="020B0600070205080204" pitchFamily="34" charset="-128"/>
                <a:ea typeface="MS PGothic" panose="020B0600070205080204" pitchFamily="34" charset="-128"/>
              </a:rPr>
              <a:t>2</a:t>
            </a:r>
            <a:r>
              <a:rPr lang="ja-JP" altLang="ja-JP" sz="5000" dirty="0">
                <a:latin typeface="MS PGothic" panose="020B0600070205080204" pitchFamily="34" charset="-128"/>
                <a:ea typeface="MS PGothic" panose="020B0600070205080204" pitchFamily="34" charset="-128"/>
              </a:rPr>
              <a:t>に示す通りであり</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モーターの静止状態における磁束密度を示</a:t>
            </a:r>
            <a:r>
              <a:rPr lang="ja-JP" altLang="en-US" sz="5000" dirty="0">
                <a:latin typeface="MS PGothic" panose="020B0600070205080204" pitchFamily="34" charset="-128"/>
                <a:ea typeface="MS PGothic" panose="020B0600070205080204" pitchFamily="34" charset="-128"/>
              </a:rPr>
              <a:t>す</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これは時間依存解析における初期条件に相当する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この状態ではコイル電流はゼロである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また</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モーターが</a:t>
            </a:r>
            <a:r>
              <a:rPr lang="en-US" altLang="ja-JP" sz="5000" dirty="0">
                <a:latin typeface="MS PGothic" panose="020B0600070205080204" pitchFamily="34" charset="-128"/>
                <a:ea typeface="MS PGothic" panose="020B0600070205080204" pitchFamily="34" charset="-128"/>
              </a:rPr>
              <a:t>1</a:t>
            </a:r>
            <a:r>
              <a:rPr lang="ja-JP" altLang="ja-JP" sz="5000" dirty="0">
                <a:latin typeface="MS PGothic" panose="020B0600070205080204" pitchFamily="34" charset="-128"/>
                <a:ea typeface="MS PGothic" panose="020B0600070205080204" pitchFamily="34" charset="-128"/>
              </a:rPr>
              <a:t>セクター角回転した後の磁束密度も示している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この図では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より明確に可視化するため</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空気領域およびコイル領域は除外している</a:t>
            </a:r>
            <a:r>
              <a:rPr lang="en-US" altLang="ja-JP" sz="5000" dirty="0">
                <a:latin typeface="MS PGothic" panose="020B0600070205080204" pitchFamily="34" charset="-128"/>
                <a:ea typeface="MS PGothic" panose="020B0600070205080204" pitchFamily="34" charset="-128"/>
              </a:rPr>
              <a:t>.</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nchor="ctr"/>
          <a:lstStyle/>
          <a:p>
            <a:r>
              <a:rPr lang="ja-JP" altLang="ja-JP" sz="8000" dirty="0">
                <a:latin typeface="MS PGothic" panose="020B0600070205080204" pitchFamily="34" charset="-128"/>
                <a:ea typeface="MS PGothic" panose="020B0600070205080204" pitchFamily="34" charset="-128"/>
              </a:rPr>
              <a:t>結果</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2</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回転子静止時における永久磁石による磁束密度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1</a:t>
            </a:r>
            <a:r>
              <a:rPr lang="ja-JP" altLang="ja-JP" sz="4000" dirty="0">
                <a:latin typeface="MS PGothic" panose="020B0600070205080204" pitchFamily="34" charset="-128"/>
                <a:ea typeface="MS PGothic" panose="020B0600070205080204" pitchFamily="34" charset="-128"/>
              </a:rPr>
              <a:t>セクター角回転後の磁束密度</a:t>
            </a:r>
            <a:r>
              <a:rPr lang="en-US" altLang="ja-JP" sz="4000" dirty="0">
                <a:latin typeface="MS PGothic" panose="020B0600070205080204" pitchFamily="34" charset="-128"/>
                <a:ea typeface="MS PGothic" panose="020B0600070205080204" pitchFamily="34" charset="-128"/>
              </a:rPr>
              <a:t>.</a:t>
            </a:r>
            <a:endParaRPr lang="en-US" sz="4000" dirty="0">
              <a:latin typeface="MS PGothic" panose="020B0600070205080204" pitchFamily="34" charset="-128"/>
              <a:ea typeface="MS PGothic" panose="020B0600070205080204" pitchFamily="34" charset="-128"/>
            </a:endParaRPr>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6"/>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7"/>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fontScale="90000"/>
          </a:bodyPr>
          <a:lstStyle/>
          <a:p>
            <a:r>
              <a:rPr lang="ja-JP" altLang="en-US" sz="11500" dirty="0"/>
              <a:t>パイプの曲がり部に生じる</a:t>
            </a:r>
            <a:br>
              <a:rPr lang="en-US" altLang="ja-JP" sz="11500" dirty="0"/>
            </a:br>
            <a:r>
              <a:rPr lang="ja-JP" altLang="en-US" sz="11500" dirty="0"/>
              <a:t>興味深い応力</a:t>
            </a:r>
            <a:endParaRPr lang="ja-JP" altLang="ja-JP" dirty="0">
              <a:latin typeface="MS PGothic" panose="020B0600070205080204" pitchFamily="34" charset="-128"/>
              <a:ea typeface="MS PGothic" panose="020B0600070205080204" pitchFamily="34" charset="-128"/>
            </a:endParaRPr>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ja-JP" altLang="ja-JP" sz="3600" dirty="0"/>
              <a:t>山田 太郎</a:t>
            </a:r>
            <a:r>
              <a:rPr lang="en-US" altLang="ja-JP" sz="3600" baseline="30000" dirty="0"/>
              <a:t>1</a:t>
            </a:r>
            <a:r>
              <a:rPr lang="en-US" altLang="ja-JP" sz="3600" dirty="0"/>
              <a:t>, J. A. Smith</a:t>
            </a:r>
            <a:r>
              <a:rPr lang="en-US" altLang="ja-JP" sz="3600" baseline="30000" dirty="0"/>
              <a:t>2</a:t>
            </a:r>
            <a:br>
              <a:rPr lang="en-US" sz="3600" dirty="0">
                <a:latin typeface="MS Gothic" panose="020B0609070205080204" pitchFamily="49" charset="-128"/>
                <a:ea typeface="MS Gothic" panose="020B0609070205080204" pitchFamily="49" charset="-128"/>
              </a:rPr>
            </a:br>
            <a:r>
              <a:rPr lang="en-US" sz="3600" dirty="0"/>
              <a:t>1. </a:t>
            </a:r>
            <a:r>
              <a:rPr lang="ja-JP" altLang="en-US" sz="3600" dirty="0"/>
              <a:t>所属機関名</a:t>
            </a:r>
            <a:r>
              <a:rPr lang="en-US" altLang="ja-JP" sz="3600" dirty="0"/>
              <a:t>, </a:t>
            </a:r>
            <a:r>
              <a:rPr lang="ja-JP" altLang="en-US" sz="3600" dirty="0"/>
              <a:t>部署</a:t>
            </a:r>
            <a:r>
              <a:rPr lang="en-US" altLang="ja-JP" sz="3600" dirty="0"/>
              <a:t>, </a:t>
            </a:r>
            <a:r>
              <a:rPr lang="ja-JP" altLang="en-US" sz="3600" dirty="0"/>
              <a:t>郵便番号および所在地 </a:t>
            </a:r>
            <a:r>
              <a:rPr lang="en-US" altLang="ja-JP" sz="3600" dirty="0"/>
              <a:t>(</a:t>
            </a:r>
            <a:r>
              <a:rPr lang="ja-JP" altLang="en-US" sz="3600" dirty="0"/>
              <a:t>都道府県</a:t>
            </a:r>
            <a:r>
              <a:rPr lang="en-US" altLang="ja-JP" sz="3600" dirty="0"/>
              <a:t>, </a:t>
            </a:r>
            <a:r>
              <a:rPr lang="ja-JP" altLang="en-US" sz="3600" dirty="0"/>
              <a:t>市区町村まで</a:t>
            </a:r>
            <a:r>
              <a:rPr lang="en-US" altLang="ja-JP" sz="3600" dirty="0"/>
              <a:t>).</a:t>
            </a:r>
            <a:br>
              <a:rPr lang="en-US" sz="3600" dirty="0"/>
            </a:br>
            <a:r>
              <a:rPr lang="en-US" sz="3600" dirty="0"/>
              <a:t>2</a:t>
            </a:r>
            <a:r>
              <a:rPr lang="en-US" altLang="ja-JP" sz="3600" dirty="0"/>
              <a:t>. COMSOL</a:t>
            </a:r>
            <a:r>
              <a:rPr lang="ja-JP" altLang="ja-JP" sz="3600" dirty="0"/>
              <a:t>合同会社</a:t>
            </a:r>
            <a:r>
              <a:rPr lang="en-US" altLang="ja-JP" sz="3600" dirty="0"/>
              <a:t>, </a:t>
            </a:r>
            <a:r>
              <a:rPr lang="ja-JP" altLang="ja-JP" sz="3600" dirty="0"/>
              <a:t>マーケティング部</a:t>
            </a:r>
            <a:r>
              <a:rPr lang="en-US" altLang="ja-JP" sz="3600" dirty="0"/>
              <a:t>, </a:t>
            </a:r>
            <a:r>
              <a:rPr lang="ja-JP" altLang="ja-JP" sz="3600" dirty="0"/>
              <a:t>〒</a:t>
            </a:r>
            <a:r>
              <a:rPr lang="en-US" altLang="ja-JP" sz="3600" dirty="0"/>
              <a:t>101-0052 </a:t>
            </a:r>
            <a:r>
              <a:rPr lang="ja-JP" altLang="ja-JP" sz="3600" dirty="0"/>
              <a:t>東京都千代田区</a:t>
            </a:r>
            <a:r>
              <a:rPr lang="en-US" altLang="ja-JP" sz="3600" dirty="0"/>
              <a:t>.</a:t>
            </a:r>
            <a:endParaRPr lang="en-US" sz="3600" dirty="0"/>
          </a:p>
          <a:p>
            <a:endParaRPr lang="en-US" sz="3600" dirty="0"/>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277" r="14625" b="17361"/>
          <a:stretch/>
        </p:blipFill>
        <p:spPr>
          <a:xfrm>
            <a:off x="1" y="-1916653"/>
            <a:ext cx="14106184" cy="13899623"/>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pPr algn="just"/>
            <a:r>
              <a:rPr lang="ja-JP" altLang="ja-JP" sz="4100" dirty="0">
                <a:latin typeface="MS PGothic" panose="020B0600070205080204" pitchFamily="34" charset="-128"/>
                <a:ea typeface="MS PGothic" panose="020B0600070205080204" pitchFamily="34" charset="-128"/>
              </a:rPr>
              <a:t>パイプは細長く一定断面を持つため</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単純化解析では梁として扱うことが自然に思われる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ここでは曲げモーメントのみが作用しており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梁軸方向の任意の断面において一定である</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最大応力はパイプ内側で発生する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また</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曲げ部の断面は大きく変形し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楕円化する</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その主軸は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曲げモーメントの方向に応じて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曲げ面内またはそれに直交する方向に配向する</a:t>
            </a:r>
            <a:r>
              <a:rPr lang="en-US" altLang="ja-JP" sz="4100" dirty="0">
                <a:latin typeface="MS PGothic" panose="020B0600070205080204" pitchFamily="34" charset="-128"/>
                <a:ea typeface="MS PGothic" panose="020B0600070205080204" pitchFamily="34" charset="-128"/>
              </a:rPr>
              <a:t>.</a:t>
            </a:r>
            <a:endParaRPr lang="en-US" sz="4100" dirty="0">
              <a:latin typeface="MS PGothic" panose="020B0600070205080204" pitchFamily="34" charset="-128"/>
              <a:ea typeface="MS PGothic" panose="020B0600070205080204" pitchFamily="34" charset="-128"/>
            </a:endParaRP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dirty="0"/>
              <a:t>E.A. Wais and E.C. Rodabaugh, “Background of SIFs and Stress Indices for Moment Loadings of Piping Components”, United States, 2005; </a:t>
            </a:r>
            <a:r>
              <a:rPr lang="en-US" sz="2040" dirty="0">
                <a:hlinkClick r:id="rId3"/>
              </a:rPr>
              <a:t>https://www.osti.gov/biblio/841246</a:t>
            </a:r>
            <a:endParaRPr lang="en-US" sz="2040" dirty="0"/>
          </a:p>
          <a:p>
            <a:pPr marL="466435" indent="-466435">
              <a:spcBef>
                <a:spcPts val="612"/>
              </a:spcBef>
              <a:buFont typeface="+mj-lt"/>
              <a:buAutoNum type="arabicPeriod"/>
            </a:pPr>
            <a:r>
              <a:rPr lang="en-US" sz="2040" dirty="0"/>
              <a:t>“Stress Intensification Factors (i-Factors), Flexibility Factors (k-Factors), and Their Determination for Metallic Piping Components”, ASME, 2017; </a:t>
            </a:r>
            <a:r>
              <a:rPr lang="en-US" sz="2040" dirty="0">
                <a:hlinkClick r:id="rId4"/>
              </a:rPr>
              <a:t>https://www.asme.org/codes-standards/find-codes-standards/b31j-stress-intensification-factors-flexibility-factors-determination-metallic-piping-components/2017/drm-enabled-pdf</a:t>
            </a:r>
            <a:endParaRPr lang="en-US" sz="2040" dirty="0"/>
          </a:p>
          <a:p>
            <a:pPr marL="466435" indent="-466435">
              <a:spcBef>
                <a:spcPts val="612"/>
              </a:spcBef>
              <a:buFont typeface="+mj-lt"/>
              <a:buAutoNum type="arabicPeriod"/>
            </a:pPr>
            <a:r>
              <a:rPr lang="ja-JP" altLang="en-US" sz="2040" dirty="0"/>
              <a:t>山田 太郎，“工業用配管システムにおける流動特性”，流体工学ジャーナル，</a:t>
            </a:r>
            <a:r>
              <a:rPr lang="en-US" altLang="ja-JP" sz="2040" dirty="0"/>
              <a:t>12 (vol.)</a:t>
            </a:r>
            <a:r>
              <a:rPr lang="ja-JP" altLang="en-US" sz="2040" dirty="0"/>
              <a:t>，</a:t>
            </a:r>
            <a:r>
              <a:rPr lang="en-US" altLang="ja-JP" sz="2040" dirty="0"/>
              <a:t>45–52 (pp.)</a:t>
            </a:r>
            <a:r>
              <a:rPr lang="ja-JP" altLang="en-US" sz="2040" dirty="0"/>
              <a:t>，</a:t>
            </a:r>
            <a:r>
              <a:rPr lang="en-US" altLang="ja-JP" sz="2040" dirty="0"/>
              <a:t>2026</a:t>
            </a:r>
            <a:endParaRPr lang="en-US" sz="2040" dirty="0"/>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pPr algn="just"/>
            <a:r>
              <a:rPr lang="ja-JP" altLang="ja-JP" sz="5400" dirty="0">
                <a:latin typeface="MS PGothic" panose="020B0600070205080204" pitchFamily="34" charset="-128"/>
                <a:ea typeface="MS PGothic" panose="020B0600070205080204" pitchFamily="34" charset="-128"/>
              </a:rPr>
              <a:t>多くの構造工学者にとって</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梁理論は一般的な解析手法である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この方程式は構造挙動の評価において扱いやすく</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有用な結果を得られるため広く利用されている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本研究では</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そのような事例の一つを検討する</a:t>
            </a:r>
            <a:r>
              <a:rPr lang="en-US" altLang="ja-JP" sz="5400" dirty="0">
                <a:latin typeface="MS PGothic" panose="020B0600070205080204" pitchFamily="34" charset="-128"/>
                <a:ea typeface="MS PGothic" panose="020B0600070205080204" pitchFamily="34" charset="-128"/>
              </a:rPr>
              <a:t>.</a:t>
            </a:r>
            <a:endParaRPr lang="en-US" sz="5400" dirty="0">
              <a:latin typeface="MS PGothic" panose="020B0600070205080204" pitchFamily="34" charset="-128"/>
              <a:ea typeface="MS PGothic" panose="020B0600070205080204" pitchFamily="34" charset="-128"/>
            </a:endParaRP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pPr algn="just"/>
            <a:r>
              <a:rPr lang="ja-JP" altLang="ja-JP" sz="4100" dirty="0">
                <a:latin typeface="MS PGothic" panose="020B0600070205080204" pitchFamily="34" charset="-128"/>
                <a:ea typeface="MS PGothic" panose="020B0600070205080204" pitchFamily="34" charset="-128"/>
              </a:rPr>
              <a:t>パイプ曲げ部は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液体や気体を輸送する配管システムにおいて一般的に見られ</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特に高圧条件下で使用されることが多い</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多くのパイプが見られる例として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石油タンカーが挙げられる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その複雑に入り組んだ配管系は非常に興味深い外観を持つ</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多くの産業用配管規格は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構造解析</a:t>
            </a:r>
            <a:r>
              <a:rPr lang="ja-JP" altLang="en-US" sz="4100" dirty="0">
                <a:latin typeface="MS PGothic" panose="020B0600070205080204" pitchFamily="34" charset="-128"/>
                <a:ea typeface="MS PGothic" panose="020B0600070205080204" pitchFamily="34" charset="-128"/>
              </a:rPr>
              <a:t>を行う際</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梁理論を</a:t>
            </a:r>
            <a:r>
              <a:rPr lang="ja-JP" altLang="en-US" sz="4100" dirty="0"/>
              <a:t>ベース</a:t>
            </a:r>
            <a:r>
              <a:rPr lang="ja-JP" altLang="ja-JP" sz="4100" dirty="0">
                <a:latin typeface="MS PGothic" panose="020B0600070205080204" pitchFamily="34" charset="-128"/>
                <a:ea typeface="MS PGothic" panose="020B0600070205080204" pitchFamily="34" charset="-128"/>
              </a:rPr>
              <a:t>としている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しかし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これまでの知見の通り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パイプ曲げ部は一般的に梁</a:t>
            </a:r>
            <a:r>
              <a:rPr lang="ja-JP" altLang="en-US" sz="4100" dirty="0">
                <a:latin typeface="MS PGothic" panose="020B0600070205080204" pitchFamily="34" charset="-128"/>
                <a:ea typeface="MS PGothic" panose="020B0600070205080204" pitchFamily="34" charset="-128"/>
              </a:rPr>
              <a:t>と異なる挙動を示す</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そのため配管規格</a:t>
            </a:r>
            <a:r>
              <a:rPr lang="ja-JP" altLang="en-US" sz="4100" dirty="0">
                <a:latin typeface="MS PGothic" panose="020B0600070205080204" pitchFamily="34" charset="-128"/>
                <a:ea typeface="MS PGothic" panose="020B0600070205080204" pitchFamily="34" charset="-128"/>
              </a:rPr>
              <a:t>で</a:t>
            </a:r>
            <a:r>
              <a:rPr lang="ja-JP" altLang="ja-JP" sz="4100" dirty="0">
                <a:latin typeface="MS PGothic" panose="020B0600070205080204" pitchFamily="34" charset="-128"/>
                <a:ea typeface="MS PGothic" panose="020B0600070205080204" pitchFamily="34" charset="-128"/>
              </a:rPr>
              <a:t>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曲げ部分に対して剛性および応力の補正係数を適用することが推奨されている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参考文献</a:t>
            </a:r>
            <a:r>
              <a:rPr lang="en-US" altLang="ja-JP" sz="4100" dirty="0">
                <a:latin typeface="MS PGothic" panose="020B0600070205080204" pitchFamily="34" charset="-128"/>
                <a:ea typeface="MS PGothic" panose="020B0600070205080204" pitchFamily="34" charset="-128"/>
              </a:rPr>
              <a:t>1).</a:t>
            </a:r>
            <a:endParaRPr lang="en-US" sz="41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nchor="ctr"/>
          <a:lstStyle/>
          <a:p>
            <a:r>
              <a:rPr lang="ja-JP" altLang="en-US" dirty="0">
                <a:latin typeface="MS PGothic" panose="020B0600070205080204" pitchFamily="34" charset="-128"/>
                <a:ea typeface="MS PGothic" panose="020B0600070205080204" pitchFamily="34" charset="-128"/>
              </a:rPr>
              <a:t>背景および</a:t>
            </a:r>
            <a:r>
              <a:rPr lang="ja-JP" altLang="ja-JP" dirty="0">
                <a:latin typeface="MS PGothic" panose="020B0600070205080204" pitchFamily="34" charset="-128"/>
                <a:ea typeface="MS PGothic" panose="020B0600070205080204" pitchFamily="34" charset="-128"/>
              </a:rPr>
              <a:t>目的</a:t>
            </a:r>
            <a:endParaRPr lang="en-US"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nchor="ctr"/>
          <a:lstStyle/>
          <a:p>
            <a:r>
              <a:rPr lang="ja-JP" altLang="en-US" dirty="0"/>
              <a:t>解析</a:t>
            </a:r>
            <a:r>
              <a:rPr lang="ja-JP" altLang="en-US" dirty="0">
                <a:latin typeface="MS PGothic" panose="020B0600070205080204" pitchFamily="34" charset="-128"/>
                <a:ea typeface="MS PGothic" panose="020B0600070205080204" pitchFamily="34" charset="-128"/>
              </a:rPr>
              <a:t>内容</a:t>
            </a:r>
            <a:endParaRPr lang="en-US" dirty="0">
              <a:latin typeface="MS PGothic" panose="020B0600070205080204" pitchFamily="34" charset="-128"/>
              <a:ea typeface="MS PGothic" panose="020B0600070205080204" pitchFamily="34" charset="-128"/>
            </a:endParaRPr>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5">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ja-JP" altLang="en-US" sz="3673" b="1" dirty="0">
                <a:latin typeface="MS PGothic" panose="020B0600070205080204" pitchFamily="34" charset="-128"/>
                <a:ea typeface="MS PGothic" panose="020B0600070205080204" pitchFamily="34" charset="-128"/>
              </a:rPr>
              <a:t>図 </a:t>
            </a:r>
            <a:r>
              <a:rPr lang="en-US" altLang="ja-JP" sz="3673" b="1" dirty="0">
                <a:latin typeface="MS PGothic" panose="020B0600070205080204" pitchFamily="34" charset="-128"/>
                <a:ea typeface="MS PGothic" panose="020B0600070205080204" pitchFamily="34" charset="-128"/>
              </a:rPr>
              <a:t>1.</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石油・化学タンカーの配管システム</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画像は </a:t>
            </a:r>
            <a:r>
              <a:rPr lang="en-US" altLang="ja-JP" sz="3673" dirty="0">
                <a:latin typeface="MS PGothic" panose="020B0600070205080204" pitchFamily="34" charset="-128"/>
                <a:ea typeface="MS PGothic" panose="020B0600070205080204" pitchFamily="34" charset="-128"/>
              </a:rPr>
              <a:t>Wikimedia Commons </a:t>
            </a:r>
            <a:r>
              <a:rPr lang="ja-JP" altLang="en-US" sz="3673" dirty="0">
                <a:latin typeface="MS PGothic" panose="020B0600070205080204" pitchFamily="34" charset="-128"/>
                <a:ea typeface="MS PGothic" panose="020B0600070205080204" pitchFamily="34" charset="-128"/>
              </a:rPr>
              <a:t>経由で </a:t>
            </a:r>
            <a:r>
              <a:rPr lang="en-US" altLang="ja-JP" sz="3673" dirty="0">
                <a:latin typeface="MS PGothic" panose="020B0600070205080204" pitchFamily="34" charset="-128"/>
                <a:ea typeface="MS PGothic" panose="020B0600070205080204" pitchFamily="34" charset="-128"/>
              </a:rPr>
              <a:t>CC BY-SA 3.0 </a:t>
            </a:r>
            <a:r>
              <a:rPr lang="ja-JP" altLang="en-US" sz="3673" dirty="0">
                <a:latin typeface="MS PGothic" panose="020B0600070205080204" pitchFamily="34" charset="-128"/>
                <a:ea typeface="MS PGothic" panose="020B0600070205080204" pitchFamily="34" charset="-128"/>
              </a:rPr>
              <a:t>ライセンスに基づき使用</a:t>
            </a:r>
            <a:r>
              <a:rPr lang="en-US" altLang="ja-JP" sz="3673" dirty="0">
                <a:latin typeface="MS PGothic" panose="020B0600070205080204" pitchFamily="34" charset="-128"/>
                <a:ea typeface="MS PGothic" panose="020B0600070205080204" pitchFamily="34" charset="-128"/>
              </a:rPr>
              <a:t>.</a:t>
            </a:r>
            <a:endParaRPr lang="en-US" sz="3673" dirty="0">
              <a:latin typeface="MS PGothic" panose="020B0600070205080204" pitchFamily="34" charset="-128"/>
              <a:ea typeface="MS PGothic" panose="020B0600070205080204" pitchFamily="34" charset="-128"/>
            </a:endParaRP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6">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pPr algn="just"/>
                <a:r>
                  <a:rPr lang="ja-JP" altLang="ja-JP" sz="4100" dirty="0"/>
                  <a:t>相対肉厚が</a:t>
                </a:r>
                <a14:m>
                  <m:oMath xmlns:m="http://schemas.openxmlformats.org/officeDocument/2006/math">
                    <m:r>
                      <a:rPr lang="en-US" sz="4100" b="0" i="0" smtClean="0">
                        <a:latin typeface="Cambria Math" panose="02040503050406030204" pitchFamily="18" charset="0"/>
                      </a:rPr>
                      <m:t> </m:t>
                    </m:r>
                    <m:r>
                      <a:rPr lang="en-US" sz="4100" b="0" i="1" smtClean="0">
                        <a:latin typeface="Cambria Math" panose="02040503050406030204" pitchFamily="18" charset="0"/>
                      </a:rPr>
                      <m:t>𝑡</m:t>
                    </m:r>
                    <m:r>
                      <a:rPr lang="en-US" sz="4100" b="0" i="1" smtClean="0">
                        <a:latin typeface="Cambria Math" panose="02040503050406030204" pitchFamily="18" charset="0"/>
                      </a:rPr>
                      <m:t>/</m:t>
                    </m:r>
                    <m:sSub>
                      <m:sSubPr>
                        <m:ctrlPr>
                          <a:rPr lang="en-US" sz="4100" b="0" i="1" smtClean="0">
                            <a:latin typeface="Cambria Math" panose="02040503050406030204" pitchFamily="18" charset="0"/>
                          </a:rPr>
                        </m:ctrlPr>
                      </m:sSubPr>
                      <m:e>
                        <m:r>
                          <a:rPr lang="en-US" sz="4100" b="0" i="1" smtClean="0">
                            <a:latin typeface="Cambria Math" panose="02040503050406030204" pitchFamily="18" charset="0"/>
                          </a:rPr>
                          <m:t>𝑅</m:t>
                        </m:r>
                      </m:e>
                      <m:sub>
                        <m:r>
                          <m:rPr>
                            <m:nor/>
                          </m:rPr>
                          <a:rPr lang="en-US" sz="4100" b="0" i="0" smtClean="0">
                            <a:latin typeface="Cambria Math" panose="02040503050406030204" pitchFamily="18" charset="0"/>
                          </a:rPr>
                          <m:t>o</m:t>
                        </m:r>
                      </m:sub>
                    </m:sSub>
                    <m:r>
                      <a:rPr lang="en-US" sz="4100"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sz="4100" b="0" i="1" dirty="0">
                    <a:solidFill>
                      <a:schemeClr val="tx1">
                        <a:lumMod val="75000"/>
                      </a:schemeClr>
                    </a:solidFill>
                    <a:effectLst/>
                  </a:rPr>
                  <a:t> </a:t>
                </a:r>
                <a:r>
                  <a:rPr lang="en-US" sz="4100" b="0" dirty="0">
                    <a:solidFill>
                      <a:schemeClr val="tx1">
                        <a:lumMod val="75000"/>
                      </a:schemeClr>
                    </a:solidFill>
                    <a:effectLst/>
                  </a:rPr>
                  <a:t>35%</a:t>
                </a:r>
                <a:r>
                  <a:rPr lang="en-US" sz="4100" dirty="0">
                    <a:solidFill>
                      <a:schemeClr val="tx1">
                        <a:lumMod val="75000"/>
                      </a:schemeClr>
                    </a:solidFill>
                  </a:rPr>
                  <a:t> </a:t>
                </a:r>
                <a:r>
                  <a:rPr lang="en-US" altLang="ja-JP" sz="4100" dirty="0"/>
                  <a:t>(</a:t>
                </a:r>
                <a:r>
                  <a:rPr lang="ja-JP" altLang="ja-JP" sz="4100" dirty="0"/>
                  <a:t>実用上は非常に厚い部類</a:t>
                </a:r>
                <a:r>
                  <a:rPr lang="en-US" altLang="ja-JP" sz="4100" dirty="0"/>
                  <a:t>) </a:t>
                </a:r>
                <a:r>
                  <a:rPr lang="ja-JP" altLang="ja-JP" sz="4100" dirty="0"/>
                  <a:t>になると</a:t>
                </a:r>
                <a:r>
                  <a:rPr lang="en-US" altLang="ja-JP" sz="4100" dirty="0"/>
                  <a:t>, </a:t>
                </a:r>
                <a:r>
                  <a:rPr lang="ja-JP" altLang="ja-JP" sz="4100" dirty="0"/>
                  <a:t>応力分布は大きく変化し始める</a:t>
                </a:r>
                <a:r>
                  <a:rPr lang="en-US" altLang="ja-JP" sz="4100" dirty="0"/>
                  <a:t>.</a:t>
                </a:r>
                <a:r>
                  <a:rPr lang="ja-JP" altLang="ja-JP" sz="4100" dirty="0"/>
                  <a:t>梁理論の解に対して</a:t>
                </a:r>
                <a:r>
                  <a:rPr lang="en-US" altLang="ja-JP" sz="4100" dirty="0"/>
                  <a:t>, </a:t>
                </a:r>
                <a:r>
                  <a:rPr lang="ja-JP" altLang="ja-JP" sz="4100" dirty="0"/>
                  <a:t>内側および外側の曲率半径方向に追加の直交引張応力が重畳される</a:t>
                </a:r>
                <a:r>
                  <a:rPr lang="en-US" altLang="ja-JP" sz="4100" dirty="0"/>
                  <a:t>.</a:t>
                </a:r>
                <a:endParaRPr lang="ja-JP" altLang="ja-JP" sz="4100" dirty="0"/>
              </a:p>
              <a:p>
                <a:pPr algn="just"/>
                <a:r>
                  <a:rPr lang="ja-JP" altLang="ja-JP" sz="4100" dirty="0"/>
                  <a:t>同時に</a:t>
                </a:r>
                <a:r>
                  <a:rPr lang="en-US" altLang="ja-JP" sz="4100" dirty="0"/>
                  <a:t>, </a:t>
                </a:r>
                <a:r>
                  <a:rPr lang="ja-JP" altLang="ja-JP" sz="4100" dirty="0"/>
                  <a:t>パイプの上部および下部には圧縮応力が生じる</a:t>
                </a:r>
                <a:r>
                  <a:rPr lang="en-US" altLang="ja-JP" sz="4100" dirty="0"/>
                  <a:t>. </a:t>
                </a:r>
                <a:r>
                  <a:rPr lang="ja-JP" altLang="ja-JP" sz="4100" dirty="0"/>
                  <a:t>これらの周方向応力は断面の楕円化によって発生するものである</a:t>
                </a:r>
                <a:r>
                  <a:rPr lang="en-US" altLang="ja-JP" sz="4100" dirty="0"/>
                  <a:t>. </a:t>
                </a:r>
                <a:r>
                  <a:rPr lang="ja-JP" altLang="ja-JP" sz="4100" dirty="0"/>
                  <a:t>従来の梁理論はこのような断面変形を明示的に無視しており</a:t>
                </a:r>
                <a:r>
                  <a:rPr lang="en-US" altLang="ja-JP" sz="4100" dirty="0"/>
                  <a:t>, </a:t>
                </a:r>
                <a:r>
                  <a:rPr lang="ja-JP" altLang="ja-JP" sz="4100" dirty="0"/>
                  <a:t>その影響を十分に捉えることができない</a:t>
                </a:r>
                <a:r>
                  <a:rPr lang="en-US" altLang="ja-JP" sz="4100" dirty="0"/>
                  <a:t>.</a:t>
                </a:r>
                <a:endParaRPr lang="ja-JP" altLang="ja-JP" sz="4100" dirty="0"/>
              </a:p>
            </p:txBody>
          </p:sp>
        </mc:Choice>
        <mc:Fallback xmlns="">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7"/>
                <a:stretch>
                  <a:fillRect l="-1625" t="-2833" r="-1581"/>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nchor="ctr"/>
          <a:lstStyle/>
          <a:p>
            <a:r>
              <a:rPr lang="ja-JP" altLang="ja-JP" dirty="0">
                <a:latin typeface="MS PGothic" panose="020B0600070205080204" pitchFamily="34" charset="-128"/>
                <a:ea typeface="MS PGothic" panose="020B0600070205080204" pitchFamily="34" charset="-128"/>
              </a:rPr>
              <a:t>結果</a:t>
            </a:r>
            <a:endParaRPr lang="en-US" dirty="0">
              <a:latin typeface="MS PGothic" panose="020B0600070205080204" pitchFamily="34" charset="-128"/>
              <a:ea typeface="MS PGothic" panose="020B0600070205080204" pitchFamily="34" charset="-128"/>
            </a:endParaRP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ja-JP" altLang="en-US" sz="3673" b="1" dirty="0"/>
              <a:t>図 </a:t>
            </a:r>
            <a:r>
              <a:rPr lang="en-US" altLang="ja-JP" sz="3673" b="1" dirty="0"/>
              <a:t>2</a:t>
            </a:r>
            <a:r>
              <a:rPr lang="ja-JP" altLang="en-US" sz="3673" b="1" dirty="0"/>
              <a:t>．</a:t>
            </a:r>
            <a:r>
              <a:rPr lang="ja-JP" altLang="en-US" sz="3673" dirty="0"/>
              <a:t> 異なる肉厚におけるフォン・ミーゼス応力 </a:t>
            </a:r>
            <a:r>
              <a:rPr lang="en-US" altLang="ja-JP" sz="3673" dirty="0"/>
              <a:t>(</a:t>
            </a:r>
            <a:r>
              <a:rPr lang="ja-JP" altLang="en-US" sz="3673" dirty="0"/>
              <a:t>正規化</a:t>
            </a:r>
            <a:r>
              <a:rPr lang="en-US" altLang="ja-JP" sz="3673" dirty="0"/>
              <a:t>) </a:t>
            </a:r>
            <a:r>
              <a:rPr lang="ja-JP" altLang="en-US" sz="3673" dirty="0"/>
              <a:t>および主応力を示すパイプの曲がり部のプロット</a:t>
            </a:r>
            <a:r>
              <a:rPr lang="en-US" altLang="ja-JP" sz="3673" dirty="0"/>
              <a:t>.</a:t>
            </a:r>
            <a:endParaRPr lang="en-US" sz="3673" dirty="0"/>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8711</TotalTime>
  <Words>3288</Words>
  <Application>Microsoft Office PowerPoint</Application>
  <PresentationFormat>自定义</PresentationFormat>
  <Paragraphs>66</Paragraphs>
  <Slides>4</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vt:i4>
      </vt:variant>
    </vt:vector>
  </HeadingPairs>
  <TitlesOfParts>
    <vt:vector size="13" baseType="lpstr">
      <vt:lpstr>MS Gothic</vt:lpstr>
      <vt:lpstr>MS PGothic</vt:lpstr>
      <vt:lpstr>Noto Sans JP</vt:lpstr>
      <vt:lpstr>Noto Sans JP SemiBold</vt:lpstr>
      <vt:lpstr>Arial</vt:lpstr>
      <vt:lpstr>Calibri</vt:lpstr>
      <vt:lpstr>Calibri Light</vt:lpstr>
      <vt:lpstr>Cambria Math</vt:lpstr>
      <vt:lpstr>Office Theme</vt:lpstr>
      <vt:lpstr>Multiphysics simulation of melt-pool dynamics in laser-induced liquid-phase crystallization of Ge</vt:lpstr>
      <vt:lpstr>PowerPoint 演示文稿</vt:lpstr>
      <vt:lpstr>永久磁石モーターの 3D解析</vt:lpstr>
      <vt:lpstr>パイプの曲がり部に生じる 興味深い応力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梓泰 冼</cp:lastModifiedBy>
  <cp:revision>191</cp:revision>
  <cp:lastPrinted>2026-06-05T08:09:06Z</cp:lastPrinted>
  <dcterms:created xsi:type="dcterms:W3CDTF">2023-01-03T14:57:49Z</dcterms:created>
  <dcterms:modified xsi:type="dcterms:W3CDTF">2026-08-30T17:02:02Z</dcterms:modified>
</cp:coreProperties>
</file>