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87" autoAdjust="0"/>
    <p:restoredTop sz="96338" autoAdjust="0"/>
  </p:normalViewPr>
  <p:slideViewPr>
    <p:cSldViewPr snapToGrid="0">
      <p:cViewPr>
        <p:scale>
          <a:sx n="40" d="100"/>
          <a:sy n="40" d="100"/>
        </p:scale>
        <p:origin x="804" y="-5004"/>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綾華 小田島" userId="22c3ea3a7dabdced" providerId="LiveId" clId="{3759E738-2A46-499F-97BA-66E2CD4B1967}"/>
    <pc:docChg chg="delSld modSld modSection">
      <pc:chgData name="綾華 小田島" userId="22c3ea3a7dabdced" providerId="LiveId" clId="{3759E738-2A46-499F-97BA-66E2CD4B1967}" dt="2026-09-03T14:43:23.023" v="14" actId="20577"/>
      <pc:docMkLst>
        <pc:docMk/>
      </pc:docMkLst>
      <pc:sldChg chg="del">
        <pc:chgData name="綾華 小田島" userId="22c3ea3a7dabdced" providerId="LiveId" clId="{3759E738-2A46-499F-97BA-66E2CD4B1967}" dt="2026-09-03T14:39:49.557" v="1" actId="47"/>
        <pc:sldMkLst>
          <pc:docMk/>
          <pc:sldMk cId="3781620334" sldId="282"/>
        </pc:sldMkLst>
      </pc:sldChg>
      <pc:sldChg chg="del">
        <pc:chgData name="綾華 小田島" userId="22c3ea3a7dabdced" providerId="LiveId" clId="{3759E738-2A46-499F-97BA-66E2CD4B1967}" dt="2026-09-03T14:39:50.342" v="2" actId="47"/>
        <pc:sldMkLst>
          <pc:docMk/>
          <pc:sldMk cId="4273592293" sldId="283"/>
        </pc:sldMkLst>
      </pc:sldChg>
      <pc:sldChg chg="del">
        <pc:chgData name="綾華 小田島" userId="22c3ea3a7dabdced" providerId="LiveId" clId="{3759E738-2A46-499F-97BA-66E2CD4B1967}" dt="2026-09-03T14:39:48.474" v="0" actId="47"/>
        <pc:sldMkLst>
          <pc:docMk/>
          <pc:sldMk cId="901595357" sldId="284"/>
        </pc:sldMkLst>
      </pc:sldChg>
      <pc:sldChg chg="modSp mod">
        <pc:chgData name="綾華 小田島" userId="22c3ea3a7dabdced" providerId="LiveId" clId="{3759E738-2A46-499F-97BA-66E2CD4B1967}" dt="2026-09-03T14:43:23.023" v="14" actId="20577"/>
        <pc:sldMkLst>
          <pc:docMk/>
          <pc:sldMk cId="3627171321" sldId="285"/>
        </pc:sldMkLst>
        <pc:spChg chg="mod">
          <ac:chgData name="綾華 小田島" userId="22c3ea3a7dabdced" providerId="LiveId" clId="{3759E738-2A46-499F-97BA-66E2CD4B1967}" dt="2026-09-03T14:43:23.023" v="14" actId="20577"/>
          <ac:spMkLst>
            <pc:docMk/>
            <pc:sldMk cId="3627171321" sldId="285"/>
            <ac:spMk id="14" creationId="{7ACA5A39-8C41-455A-9700-610CD1B5191A}"/>
          </ac:spMkLst>
        </pc:spChg>
      </pc:sldChg>
      <pc:sldChg chg="del">
        <pc:chgData name="綾華 小田島" userId="22c3ea3a7dabdced" providerId="LiveId" clId="{3759E738-2A46-499F-97BA-66E2CD4B1967}" dt="2026-09-03T14:39:51.355" v="3" actId="47"/>
        <pc:sldMkLst>
          <pc:docMk/>
          <pc:sldMk cId="312517662" sldId="286"/>
        </pc:sldMkLst>
      </pc:sldChg>
      <pc:sldMasterChg chg="delSldLayout">
        <pc:chgData name="綾華 小田島" userId="22c3ea3a7dabdced" providerId="LiveId" clId="{3759E738-2A46-499F-97BA-66E2CD4B1967}" dt="2026-09-03T14:39:50.342" v="2" actId="47"/>
        <pc:sldMasterMkLst>
          <pc:docMk/>
          <pc:sldMasterMk cId="1442458591" sldId="2147483695"/>
        </pc:sldMasterMkLst>
        <pc:sldLayoutChg chg="del">
          <pc:chgData name="綾華 小田島" userId="22c3ea3a7dabdced" providerId="LiveId" clId="{3759E738-2A46-499F-97BA-66E2CD4B1967}" dt="2026-09-03T14:39:50.342" v="2" actId="47"/>
          <pc:sldLayoutMkLst>
            <pc:docMk/>
            <pc:sldMasterMk cId="1442458591" sldId="2147483695"/>
            <pc:sldLayoutMk cId="2473556791" sldId="214748370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9/3/2026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9/3/2026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noAutofit/>
          </a:bodyPr>
          <a:lstStyle/>
          <a:p>
            <a:r>
              <a:rPr lang="en-US" sz="11000" dirty="0" err="1"/>
              <a:t>SiGe多層膜を用いた平面型Si熱電発電素子のデバイス設計と発電性能評価</a:t>
            </a:r>
            <a:endParaRPr lang="en-US" sz="11000"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noAutofit/>
          </a:bodyPr>
          <a:lstStyle/>
          <a:p>
            <a:pPr>
              <a:spcBef>
                <a:spcPts val="0"/>
              </a:spcBef>
            </a:pPr>
            <a:r>
              <a:rPr lang="ja-JP" altLang="ja-JP" sz="3300" kern="100">
                <a:effectLst/>
                <a:cs typeface="Times New Roman" panose="02020603050405020304" pitchFamily="18" charset="0"/>
              </a:rPr>
              <a:t>小田島 綾華</a:t>
            </a:r>
            <a:r>
              <a:rPr lang="en-US" altLang="ja-JP" sz="3300" kern="100" baseline="30000" dirty="0">
                <a:effectLst/>
                <a:cs typeface="Times New Roman" panose="02020603050405020304" pitchFamily="18" charset="0"/>
              </a:rPr>
              <a:t>1, 2</a:t>
            </a:r>
            <a:r>
              <a:rPr lang="en-US" sz="3300" dirty="0"/>
              <a:t>,</a:t>
            </a:r>
            <a:r>
              <a:rPr lang="ja-JP" altLang="ja-JP" sz="3300" kern="100">
                <a:effectLst/>
                <a:cs typeface="Times New Roman" panose="02020603050405020304" pitchFamily="18" charset="0"/>
              </a:rPr>
              <a:t>柳澤 亮人</a:t>
            </a:r>
            <a:r>
              <a:rPr lang="en-US" altLang="ja-JP" sz="3300" kern="100" baseline="30000" dirty="0">
                <a:effectLst/>
                <a:cs typeface="Times New Roman" panose="02020603050405020304" pitchFamily="18" charset="0"/>
              </a:rPr>
              <a:t>3</a:t>
            </a:r>
            <a:r>
              <a:rPr lang="ja-JP" altLang="ja-JP" sz="3300" kern="100">
                <a:effectLst/>
                <a:cs typeface="Times New Roman" panose="02020603050405020304" pitchFamily="18" charset="0"/>
              </a:rPr>
              <a:t>，</a:t>
            </a:r>
            <a:r>
              <a:rPr lang="en-US" altLang="ja-JP" sz="3300" kern="100" dirty="0" err="1">
                <a:effectLst/>
                <a:cs typeface="Times New Roman" panose="02020603050405020304" pitchFamily="18" charset="0"/>
              </a:rPr>
              <a:t>Anufriev</a:t>
            </a:r>
            <a:r>
              <a:rPr lang="en-US" altLang="ja-JP" sz="3300" kern="100" dirty="0">
                <a:effectLst/>
                <a:cs typeface="Times New Roman" panose="02020603050405020304" pitchFamily="18" charset="0"/>
              </a:rPr>
              <a:t> Roman</a:t>
            </a:r>
            <a:r>
              <a:rPr lang="en-US" altLang="ja-JP" sz="3300" kern="100" baseline="30000" dirty="0">
                <a:effectLst/>
                <a:cs typeface="Times New Roman" panose="02020603050405020304" pitchFamily="18" charset="0"/>
              </a:rPr>
              <a:t>1</a:t>
            </a:r>
            <a:r>
              <a:rPr lang="ja-JP" altLang="ja-JP" sz="3300" kern="100">
                <a:effectLst/>
                <a:cs typeface="Times New Roman" panose="02020603050405020304" pitchFamily="18" charset="0"/>
              </a:rPr>
              <a:t>，澤野 憲太郎</a:t>
            </a:r>
            <a:r>
              <a:rPr lang="en-US" altLang="ja-JP" sz="3300" kern="100" baseline="30000" dirty="0">
                <a:effectLst/>
                <a:cs typeface="Times New Roman" panose="02020603050405020304" pitchFamily="18" charset="0"/>
              </a:rPr>
              <a:t>2</a:t>
            </a:r>
            <a:r>
              <a:rPr lang="ja-JP" altLang="ja-JP" sz="3300" kern="100">
                <a:effectLst/>
                <a:cs typeface="Times New Roman" panose="02020603050405020304" pitchFamily="18" charset="0"/>
              </a:rPr>
              <a:t>，野村 政宏</a:t>
            </a:r>
            <a:r>
              <a:rPr lang="en-US" altLang="ja-JP" sz="3300" kern="100" baseline="30000" dirty="0">
                <a:effectLst/>
                <a:cs typeface="Times New Roman" panose="02020603050405020304" pitchFamily="18" charset="0"/>
              </a:rPr>
              <a:t>1</a:t>
            </a:r>
          </a:p>
          <a:p>
            <a:pPr marL="742950" indent="-742950">
              <a:spcBef>
                <a:spcPts val="0"/>
              </a:spcBef>
              <a:buAutoNum type="arabicPeriod"/>
            </a:pPr>
            <a:r>
              <a:rPr lang="ja-JP" altLang="ja-JP" sz="3300" kern="100">
                <a:effectLst/>
                <a:cs typeface="Times New Roman" panose="02020603050405020304" pitchFamily="18" charset="0"/>
              </a:rPr>
              <a:t>東大生研</a:t>
            </a:r>
            <a:r>
              <a:rPr lang="en-US" altLang="ja-JP" sz="3300" kern="100" dirty="0">
                <a:effectLst/>
                <a:cs typeface="Times New Roman" panose="02020603050405020304" pitchFamily="18" charset="0"/>
              </a:rPr>
              <a:t>, </a:t>
            </a:r>
            <a:r>
              <a:rPr lang="ja-JP" altLang="ja-JP" sz="3300"/>
              <a:t>〒</a:t>
            </a:r>
            <a:r>
              <a:rPr lang="en-US" altLang="ja-JP" sz="3300" dirty="0"/>
              <a:t>153-8505 </a:t>
            </a:r>
            <a:r>
              <a:rPr lang="ja-JP" altLang="en-US" sz="3300"/>
              <a:t>東京都目黒区</a:t>
            </a:r>
            <a:endParaRPr lang="en-US" altLang="ja-JP" sz="3300" kern="100" dirty="0">
              <a:effectLst/>
              <a:cs typeface="Times New Roman" panose="02020603050405020304" pitchFamily="18" charset="0"/>
            </a:endParaRPr>
          </a:p>
          <a:p>
            <a:pPr marL="742950" indent="-742950">
              <a:spcBef>
                <a:spcPts val="0"/>
              </a:spcBef>
              <a:buAutoNum type="arabicPeriod"/>
            </a:pPr>
            <a:r>
              <a:rPr lang="ja-JP" altLang="ja-JP" sz="3300" kern="100">
                <a:effectLst/>
                <a:cs typeface="Times New Roman" panose="02020603050405020304" pitchFamily="18" charset="0"/>
              </a:rPr>
              <a:t>東京都市大</a:t>
            </a:r>
            <a:r>
              <a:rPr lang="en-US" altLang="ja-JP" sz="3300" kern="100" dirty="0">
                <a:effectLst/>
                <a:cs typeface="Times New Roman" panose="02020603050405020304" pitchFamily="18" charset="0"/>
              </a:rPr>
              <a:t>, </a:t>
            </a:r>
            <a:r>
              <a:rPr lang="ja-JP" altLang="ja-JP" sz="3300"/>
              <a:t>〒</a:t>
            </a:r>
            <a:r>
              <a:rPr lang="en-US" altLang="ja-JP" sz="3300" dirty="0"/>
              <a:t>158-8557 </a:t>
            </a:r>
            <a:r>
              <a:rPr lang="ja-JP" altLang="en-US" sz="3300"/>
              <a:t>東京都世田谷区</a:t>
            </a:r>
            <a:endParaRPr lang="en-US" altLang="ja-JP" sz="3300" kern="100" baseline="30000" dirty="0">
              <a:cs typeface="Times New Roman" panose="02020603050405020304" pitchFamily="18" charset="0"/>
            </a:endParaRPr>
          </a:p>
          <a:p>
            <a:pPr marL="742950" indent="-742950">
              <a:spcBef>
                <a:spcPts val="0"/>
              </a:spcBef>
              <a:buAutoNum type="arabicPeriod"/>
            </a:pPr>
            <a:r>
              <a:rPr lang="ja-JP" altLang="ja-JP" sz="3300" kern="100">
                <a:effectLst/>
                <a:cs typeface="Times New Roman" panose="02020603050405020304" pitchFamily="18" charset="0"/>
              </a:rPr>
              <a:t>東京理科大</a:t>
            </a:r>
            <a:r>
              <a:rPr lang="en-US" altLang="ja-JP" sz="3300" kern="100" dirty="0">
                <a:effectLst/>
                <a:cs typeface="Times New Roman" panose="02020603050405020304" pitchFamily="18" charset="0"/>
              </a:rPr>
              <a:t>, </a:t>
            </a:r>
            <a:r>
              <a:rPr lang="ja-JP" altLang="ja-JP" sz="3300"/>
              <a:t>〒</a:t>
            </a:r>
            <a:r>
              <a:rPr lang="en-US" altLang="ja-JP" sz="3300" dirty="0"/>
              <a:t>125-8585 </a:t>
            </a:r>
            <a:r>
              <a:rPr lang="ja-JP" altLang="en-US" sz="3300"/>
              <a:t>東京都葛飾区</a:t>
            </a:r>
            <a:endParaRPr lang="en-US" altLang="ja-JP" sz="3300" kern="100" baseline="30000" dirty="0">
              <a:effectLst/>
              <a:cs typeface="Times New Roman" panose="02020603050405020304" pitchFamily="18" charset="0"/>
            </a:endParaRPr>
          </a:p>
        </p:txBody>
      </p:sp>
      <p:pic>
        <p:nvPicPr>
          <p:cNvPr id="39" name="図プレースホルダー 38">
            <a:extLst>
              <a:ext uri="{FF2B5EF4-FFF2-40B4-BE49-F238E27FC236}">
                <a16:creationId xmlns:a16="http://schemas.microsoft.com/office/drawing/2014/main" id="{D84D2754-9BBA-AC98-26EE-28A76EB7862A}"/>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1841" b="1841"/>
          <a:stretch>
            <a:fillRect/>
          </a:stretch>
        </p:blipFill>
        <p:spPr>
          <a:xfrm>
            <a:off x="0" y="-33338"/>
            <a:ext cx="12557125" cy="12209463"/>
          </a:xfrm>
        </p:spPr>
      </p:pic>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a:xfrm>
            <a:off x="16631037" y="21687824"/>
            <a:ext cx="15087077" cy="6856707"/>
          </a:xfrm>
        </p:spPr>
        <p:txBody>
          <a:bodyPr/>
          <a:lstStyle/>
          <a:p>
            <a:r>
              <a:rPr lang="ja-JP" altLang="en-US" sz="5000" kern="100">
                <a:cs typeface="Times New Roman" panose="02020603050405020304" pitchFamily="18" charset="0"/>
              </a:rPr>
              <a:t>　</a:t>
            </a:r>
            <a:r>
              <a:rPr lang="en-US" altLang="ja-JP" sz="5000" kern="100" dirty="0">
                <a:effectLst/>
                <a:cs typeface="Times New Roman" panose="02020603050405020304" pitchFamily="18" charset="0"/>
              </a:rPr>
              <a:t>COMSOL Multiphysics</a:t>
            </a:r>
            <a:r>
              <a:rPr lang="ja-JP" altLang="ja-JP" sz="5000" kern="100">
                <a:effectLst/>
                <a:cs typeface="Times New Roman" panose="02020603050405020304" pitchFamily="18" charset="0"/>
              </a:rPr>
              <a:t>の伝熱モジュールを用いてデバイス内部の温度分布を解析し</a:t>
            </a:r>
            <a:r>
              <a:rPr lang="en-US" altLang="ja-JP" sz="5000" kern="100" dirty="0">
                <a:effectLst/>
                <a:cs typeface="Times New Roman" panose="02020603050405020304" pitchFamily="18" charset="0"/>
              </a:rPr>
              <a:t>, </a:t>
            </a:r>
            <a:r>
              <a:rPr lang="ja-JP" altLang="ja-JP" sz="5000" kern="100">
                <a:effectLst/>
                <a:cs typeface="Times New Roman" panose="02020603050405020304" pitchFamily="18" charset="0"/>
              </a:rPr>
              <a:t>熱電材料に生じる温度差を算出した</a:t>
            </a:r>
            <a:r>
              <a:rPr lang="en-US" altLang="ja-JP" sz="5000" kern="100" dirty="0">
                <a:effectLst/>
                <a:cs typeface="Times New Roman" panose="02020603050405020304" pitchFamily="18" charset="0"/>
              </a:rPr>
              <a:t>. Si/</a:t>
            </a:r>
            <a:r>
              <a:rPr lang="en-US" altLang="ja-JP" sz="5000" kern="100" dirty="0" err="1">
                <a:effectLst/>
                <a:cs typeface="Times New Roman" panose="02020603050405020304" pitchFamily="18" charset="0"/>
              </a:rPr>
              <a:t>SiGe</a:t>
            </a:r>
            <a:r>
              <a:rPr lang="ja-JP" altLang="ja-JP" sz="5000" kern="100">
                <a:effectLst/>
                <a:cs typeface="Times New Roman" panose="02020603050405020304" pitchFamily="18" charset="0"/>
              </a:rPr>
              <a:t>多層膜の熱伝導率にはフォノンモンテカルロ計算により得られた値を適用し</a:t>
            </a:r>
            <a:r>
              <a:rPr lang="ja-JP" altLang="en-US" sz="5000" kern="100">
                <a:cs typeface="Times New Roman" panose="02020603050405020304" pitchFamily="18" charset="0"/>
              </a:rPr>
              <a:t>た</a:t>
            </a:r>
            <a:r>
              <a:rPr lang="en-US" altLang="ja-JP" sz="5000" kern="100" dirty="0">
                <a:cs typeface="Times New Roman" panose="02020603050405020304" pitchFamily="18" charset="0"/>
              </a:rPr>
              <a:t>. </a:t>
            </a:r>
            <a:r>
              <a:rPr lang="ja-JP" altLang="en-US" sz="5000" kern="100">
                <a:cs typeface="Times New Roman" panose="02020603050405020304" pitchFamily="18" charset="0"/>
              </a:rPr>
              <a:t>また</a:t>
            </a:r>
            <a:r>
              <a:rPr lang="en-US" altLang="ja-JP" sz="5000" kern="100" dirty="0">
                <a:cs typeface="Times New Roman" panose="02020603050405020304" pitchFamily="18" charset="0"/>
              </a:rPr>
              <a:t>, </a:t>
            </a:r>
            <a:r>
              <a:rPr lang="en-US" altLang="ja-JP" sz="5000" kern="100" dirty="0">
                <a:effectLst/>
                <a:cs typeface="Times New Roman" panose="02020603050405020304" pitchFamily="18" charset="0"/>
              </a:rPr>
              <a:t>AC/DC</a:t>
            </a:r>
            <a:r>
              <a:rPr lang="ja-JP" altLang="ja-JP" sz="5000" kern="100">
                <a:effectLst/>
                <a:cs typeface="Times New Roman" panose="02020603050405020304" pitchFamily="18" charset="0"/>
              </a:rPr>
              <a:t>モジュール</a:t>
            </a:r>
            <a:r>
              <a:rPr lang="ja-JP" altLang="en-US" sz="5000" kern="100">
                <a:effectLst/>
                <a:cs typeface="Times New Roman" panose="02020603050405020304" pitchFamily="18" charset="0"/>
              </a:rPr>
              <a:t>により</a:t>
            </a:r>
            <a:r>
              <a:rPr lang="ja-JP" altLang="ja-JP" sz="5000" kern="100">
                <a:effectLst/>
                <a:cs typeface="Times New Roman" panose="02020603050405020304" pitchFamily="18" charset="0"/>
              </a:rPr>
              <a:t>電位分布およびデバイス抵抗を解析した</a:t>
            </a:r>
            <a:r>
              <a:rPr lang="en-US" altLang="ja-JP" sz="5000" kern="100" dirty="0">
                <a:effectLst/>
                <a:cs typeface="Times New Roman" panose="02020603050405020304" pitchFamily="18" charset="0"/>
              </a:rPr>
              <a:t>. </a:t>
            </a:r>
            <a:r>
              <a:rPr lang="ja-JP" altLang="ja-JP" sz="5000" kern="100">
                <a:effectLst/>
                <a:cs typeface="Times New Roman" panose="02020603050405020304" pitchFamily="18" charset="0"/>
              </a:rPr>
              <a:t>デバイス長さおよび</a:t>
            </a:r>
            <a:r>
              <a:rPr lang="ja-JP" altLang="en-US" sz="5000" kern="100">
                <a:effectLst/>
                <a:cs typeface="Times New Roman" panose="02020603050405020304" pitchFamily="18" charset="0"/>
              </a:rPr>
              <a:t>総</a:t>
            </a:r>
            <a:r>
              <a:rPr lang="ja-JP" altLang="ja-JP" sz="5000" kern="100">
                <a:effectLst/>
                <a:cs typeface="Times New Roman" panose="02020603050405020304" pitchFamily="18" charset="0"/>
              </a:rPr>
              <a:t>膜厚を設計パラメータとして変化させ</a:t>
            </a:r>
            <a:r>
              <a:rPr lang="en-US" altLang="ja-JP" sz="5000" kern="100" dirty="0">
                <a:effectLst/>
                <a:cs typeface="Times New Roman" panose="02020603050405020304" pitchFamily="18" charset="0"/>
              </a:rPr>
              <a:t>, </a:t>
            </a:r>
            <a:r>
              <a:rPr lang="ja-JP" altLang="ja-JP" sz="5000" kern="100">
                <a:effectLst/>
                <a:cs typeface="Times New Roman" panose="02020603050405020304" pitchFamily="18" charset="0"/>
              </a:rPr>
              <a:t>得られた温度差および電気抵抗から各条件における発電密度を算出し</a:t>
            </a:r>
            <a:r>
              <a:rPr lang="en-US" altLang="ja-JP" sz="5000" kern="100" dirty="0">
                <a:effectLst/>
                <a:cs typeface="Times New Roman" panose="02020603050405020304" pitchFamily="18" charset="0"/>
              </a:rPr>
              <a:t>, </a:t>
            </a:r>
            <a:r>
              <a:rPr lang="ja-JP" altLang="ja-JP" sz="5000" kern="100">
                <a:effectLst/>
                <a:cs typeface="Times New Roman" panose="02020603050405020304" pitchFamily="18" charset="0"/>
              </a:rPr>
              <a:t>デバイス性能を評価した</a:t>
            </a:r>
            <a:r>
              <a:rPr lang="en-US" altLang="ja-JP" sz="5000" kern="100" dirty="0">
                <a:effectLst/>
                <a:cs typeface="Times New Roman" panose="02020603050405020304" pitchFamily="18" charset="0"/>
              </a:rPr>
              <a:t>.</a:t>
            </a:r>
            <a:endParaRPr lang="ja-JP" altLang="ja-JP" sz="5000" kern="100">
              <a:effectLst/>
              <a:cs typeface="Times New Roman" panose="02020603050405020304" pitchFamily="18" charset="0"/>
            </a:endParaRPr>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pPr>
              <a:spcBef>
                <a:spcPts val="0"/>
              </a:spcBef>
            </a:pPr>
            <a:r>
              <a:rPr lang="en-US" altLang="ja-JP" sz="3200" kern="100" dirty="0">
                <a:effectLst/>
              </a:rPr>
              <a:t>[1] S. Koike </a:t>
            </a:r>
            <a:r>
              <a:rPr lang="en-US" altLang="ja-JP" sz="3200" i="1" kern="100" dirty="0">
                <a:effectLst/>
              </a:rPr>
              <a:t>et al.</a:t>
            </a:r>
            <a:r>
              <a:rPr lang="en-US" altLang="ja-JP" sz="3200" kern="100" dirty="0">
                <a:effectLst/>
              </a:rPr>
              <a:t>, </a:t>
            </a:r>
            <a:r>
              <a:rPr lang="en-US" altLang="ja-JP" sz="3200" i="1" kern="100" dirty="0">
                <a:effectLst/>
              </a:rPr>
              <a:t>Appl. Phys. </a:t>
            </a:r>
            <a:r>
              <a:rPr lang="en-US" altLang="ja-JP" sz="3200" i="1" kern="100" dirty="0"/>
              <a:t>Lett</a:t>
            </a:r>
            <a:r>
              <a:rPr lang="en-US" altLang="ja-JP" sz="3200" i="1" kern="100" dirty="0">
                <a:effectLst/>
              </a:rPr>
              <a:t>.</a:t>
            </a:r>
            <a:r>
              <a:rPr lang="en-US" altLang="ja-JP" sz="3200" kern="100" dirty="0">
                <a:effectLst/>
              </a:rPr>
              <a:t> </a:t>
            </a:r>
            <a:r>
              <a:rPr lang="en-US" altLang="ja-JP" sz="3200" b="1" kern="100" dirty="0"/>
              <a:t>124</a:t>
            </a:r>
            <a:r>
              <a:rPr lang="en-US" altLang="ja-JP" sz="3200" kern="100" dirty="0">
                <a:effectLst/>
              </a:rPr>
              <a:t>, 123902 (2024). </a:t>
            </a:r>
            <a:endParaRPr lang="en-US" altLang="ja-JP" sz="3200" kern="100" dirty="0">
              <a:effectLst/>
              <a:cs typeface="Times New Roman" panose="02020603050405020304" pitchFamily="18" charset="0"/>
            </a:endParaRPr>
          </a:p>
          <a:p>
            <a:pPr>
              <a:spcBef>
                <a:spcPts val="0"/>
              </a:spcBef>
            </a:pPr>
            <a:r>
              <a:rPr lang="en-US" altLang="ja-JP" sz="3200" kern="100" dirty="0">
                <a:effectLst/>
                <a:cs typeface="Times New Roman" panose="02020603050405020304" pitchFamily="18" charset="0"/>
              </a:rPr>
              <a:t>[2] R. Yanagisawa </a:t>
            </a:r>
            <a:r>
              <a:rPr lang="en-US" altLang="ja-JP" sz="3200" i="1" kern="100" dirty="0">
                <a:effectLst/>
                <a:cs typeface="Times New Roman" panose="02020603050405020304" pitchFamily="18" charset="0"/>
              </a:rPr>
              <a:t>et al.</a:t>
            </a:r>
            <a:r>
              <a:rPr lang="en-US" altLang="ja-JP" sz="3200" kern="100" dirty="0">
                <a:effectLst/>
                <a:cs typeface="Times New Roman" panose="02020603050405020304" pitchFamily="18" charset="0"/>
              </a:rPr>
              <a:t>, </a:t>
            </a:r>
            <a:r>
              <a:rPr lang="en-US" altLang="ja-JP" sz="3200" i="1" kern="100" dirty="0">
                <a:effectLst/>
                <a:cs typeface="Times New Roman" panose="02020603050405020304" pitchFamily="18" charset="0"/>
              </a:rPr>
              <a:t>Mater. Today Phys.</a:t>
            </a:r>
            <a:r>
              <a:rPr lang="en-US" altLang="ja-JP" sz="3200" kern="100" dirty="0">
                <a:effectLst/>
                <a:cs typeface="Times New Roman" panose="02020603050405020304" pitchFamily="18" charset="0"/>
              </a:rPr>
              <a:t> </a:t>
            </a:r>
            <a:r>
              <a:rPr lang="en-US" altLang="ja-JP" sz="3200" b="1" kern="100" dirty="0">
                <a:effectLst/>
                <a:cs typeface="Times New Roman" panose="02020603050405020304" pitchFamily="18" charset="0"/>
              </a:rPr>
              <a:t>45</a:t>
            </a:r>
            <a:r>
              <a:rPr lang="en-US" altLang="ja-JP" sz="3200" kern="100" dirty="0">
                <a:effectLst/>
                <a:cs typeface="Times New Roman" panose="02020603050405020304" pitchFamily="18" charset="0"/>
              </a:rPr>
              <a:t>, 101452 (2024).</a:t>
            </a:r>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r>
              <a:rPr lang="en-US" sz="5500" dirty="0" err="1"/>
              <a:t>フォノンモンテカルロ計算で得られたSi</a:t>
            </a:r>
            <a:r>
              <a:rPr lang="en-US" sz="5500" dirty="0"/>
              <a:t>/</a:t>
            </a:r>
            <a:r>
              <a:rPr lang="en-US" sz="5500" dirty="0" err="1"/>
              <a:t>SiGe多層膜の熱伝導率をCOMSOL</a:t>
            </a:r>
            <a:r>
              <a:rPr lang="en-US" sz="5500" dirty="0"/>
              <a:t> </a:t>
            </a:r>
            <a:r>
              <a:rPr lang="en-US" sz="5500" dirty="0" err="1"/>
              <a:t>Multiphysicsへ入力し</a:t>
            </a:r>
            <a:r>
              <a:rPr lang="en-US" sz="5500" dirty="0"/>
              <a:t>, </a:t>
            </a:r>
            <a:r>
              <a:rPr lang="en-US" sz="5500" dirty="0" err="1"/>
              <a:t>伝熱解析および電気解析の組み合わせにより</a:t>
            </a:r>
            <a:r>
              <a:rPr lang="en-US" sz="5500" dirty="0"/>
              <a:t>, </a:t>
            </a:r>
            <a:r>
              <a:rPr lang="en-US" sz="5500" dirty="0" err="1"/>
              <a:t>デバイス長さおよび総膜厚が平面型Si熱電発電素子の発電性能に及ぼす影響を評価</a:t>
            </a:r>
            <a:r>
              <a:rPr lang="en-US" sz="5500" dirty="0"/>
              <a:t>.</a:t>
            </a:r>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r>
              <a:rPr lang="ja-JP" altLang="en-US" sz="5000"/>
              <a:t>　</a:t>
            </a:r>
            <a:r>
              <a:rPr lang="en-US" sz="5000" dirty="0" err="1"/>
              <a:t>平面型シリコン（Si）熱電発電素子は</a:t>
            </a:r>
            <a:r>
              <a:rPr lang="en-US" sz="5000" dirty="0"/>
              <a:t>, </a:t>
            </a:r>
            <a:r>
              <a:rPr lang="en-US" sz="5000" dirty="0" err="1"/>
              <a:t>半導体プロセスとの互換性が高く</a:t>
            </a:r>
            <a:r>
              <a:rPr lang="en-US" sz="5000" dirty="0"/>
              <a:t>, </a:t>
            </a:r>
            <a:r>
              <a:rPr lang="en-US" sz="5000" dirty="0" err="1"/>
              <a:t>IoTセンサー用電源として期待されている</a:t>
            </a:r>
            <a:r>
              <a:rPr lang="en-US" sz="5000" dirty="0"/>
              <a:t>. </a:t>
            </a:r>
            <a:r>
              <a:rPr lang="en-US" sz="5000" dirty="0" err="1"/>
              <a:t>本研究では</a:t>
            </a:r>
            <a:r>
              <a:rPr lang="en-US" sz="5000" dirty="0"/>
              <a:t>, </a:t>
            </a:r>
            <a:r>
              <a:rPr lang="en-US" sz="5000" dirty="0" err="1"/>
              <a:t>デバイス層にSiとシリコンゲルマニウム（SiGe）の多層膜を用いた平面型Si熱電発電素子について解析を行った</a:t>
            </a:r>
            <a:r>
              <a:rPr lang="en-US" sz="5000" dirty="0"/>
              <a:t>.</a:t>
            </a:r>
          </a:p>
          <a:p>
            <a:r>
              <a:rPr lang="ja-JP" altLang="en-US" sz="5000"/>
              <a:t>　</a:t>
            </a:r>
            <a:endParaRPr lang="en-US" altLang="ja-JP" sz="5000" dirty="0"/>
          </a:p>
          <a:p>
            <a:r>
              <a:rPr lang="ja-JP" altLang="en-US" sz="5000"/>
              <a:t>　</a:t>
            </a:r>
            <a:r>
              <a:rPr lang="en-US" sz="5000" dirty="0" err="1"/>
              <a:t>フォノンモンテカルロ計算により算出したSi</a:t>
            </a:r>
            <a:r>
              <a:rPr lang="en-US" sz="5000" dirty="0"/>
              <a:t>/</a:t>
            </a:r>
            <a:r>
              <a:rPr lang="en-US" sz="5000" dirty="0" err="1"/>
              <a:t>SiGe多層膜の熱伝導率を材料パラメータとして用い</a:t>
            </a:r>
            <a:r>
              <a:rPr lang="en-US" sz="5000" dirty="0"/>
              <a:t>, COMSOL </a:t>
            </a:r>
            <a:r>
              <a:rPr lang="en-US" sz="5000" dirty="0" err="1"/>
              <a:t>Multiphysicsによるデバイス設計および発電性能評価を行った</a:t>
            </a:r>
            <a:r>
              <a:rPr lang="en-US" sz="5000" dirty="0"/>
              <a:t>. </a:t>
            </a:r>
            <a:r>
              <a:rPr lang="en-US" sz="5000" dirty="0" err="1"/>
              <a:t>特に</a:t>
            </a:r>
            <a:r>
              <a:rPr lang="en-US" sz="5000" dirty="0"/>
              <a:t>, </a:t>
            </a:r>
            <a:r>
              <a:rPr lang="en-US" sz="5000" dirty="0" err="1"/>
              <a:t>デバイス長さおよび総膜厚が発電性能に及ぼす影響を明らかにし</a:t>
            </a:r>
            <a:r>
              <a:rPr lang="en-US" sz="5000" dirty="0"/>
              <a:t>, </a:t>
            </a:r>
            <a:r>
              <a:rPr lang="en-US" sz="5000" dirty="0" err="1"/>
              <a:t>高性能化に向けた設計指針を検討した</a:t>
            </a:r>
            <a:r>
              <a:rPr lang="en-US" sz="5000" dirty="0"/>
              <a:t>.</a:t>
            </a:r>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en-US" dirty="0" err="1"/>
              <a:t>概要</a:t>
            </a:r>
            <a:endParaRPr lang="en-US" dirty="0"/>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a:xfrm>
            <a:off x="16631037" y="20398107"/>
            <a:ext cx="15087077" cy="1303795"/>
          </a:xfrm>
        </p:spPr>
        <p:txBody>
          <a:bodyPr/>
          <a:lstStyle/>
          <a:p>
            <a:r>
              <a:rPr lang="en-US" dirty="0" err="1"/>
              <a:t>計算手法</a:t>
            </a:r>
            <a:endParaRPr lang="en-US" dirty="0"/>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a:xfrm>
            <a:off x="1196911" y="27109281"/>
            <a:ext cx="14861205" cy="1468347"/>
          </a:xfrm>
        </p:spPr>
        <p:txBody>
          <a:bodyPr/>
          <a:lstStyle/>
          <a:p>
            <a:r>
              <a:rPr lang="en-US" sz="3200" dirty="0"/>
              <a:t>図1. (a) Si/</a:t>
            </a:r>
            <a:r>
              <a:rPr lang="en-US" sz="3200" dirty="0" err="1"/>
              <a:t>SiGe多層膜におけるSiGe界面によるフォノン散乱の模式図</a:t>
            </a:r>
            <a:r>
              <a:rPr lang="en-US" sz="3200" dirty="0"/>
              <a:t>. (b) </a:t>
            </a:r>
            <a:r>
              <a:rPr lang="en-US" sz="3200" dirty="0" err="1"/>
              <a:t>平面型Si熱電発電素子の模式図</a:t>
            </a:r>
            <a:r>
              <a:rPr lang="en-US" sz="3200" dirty="0"/>
              <a:t>. (c) COMSOL </a:t>
            </a:r>
            <a:r>
              <a:rPr lang="en-US" sz="3200" dirty="0" err="1"/>
              <a:t>Multiphysicsによるデバイス解析モデル</a:t>
            </a:r>
            <a:endParaRPr lang="en-US" sz="3200" dirty="0"/>
          </a:p>
        </p:txBody>
      </p:sp>
      <p:pic>
        <p:nvPicPr>
          <p:cNvPr id="47" name="図プレースホルダー 46">
            <a:extLst>
              <a:ext uri="{FF2B5EF4-FFF2-40B4-BE49-F238E27FC236}">
                <a16:creationId xmlns:a16="http://schemas.microsoft.com/office/drawing/2014/main" id="{E8964096-F9DE-850B-C1E1-0E5F62DFEBBD}"/>
              </a:ext>
            </a:extLst>
          </p:cNvPr>
          <p:cNvPicPr>
            <a:picLocks noGrp="1" noChangeAspect="1"/>
          </p:cNvPicPr>
          <p:nvPr>
            <p:ph type="pic" sz="quarter" idx="31"/>
          </p:nvPr>
        </p:nvPicPr>
        <p:blipFill rotWithShape="1">
          <a:blip r:embed="rId3">
            <a:extLst>
              <a:ext uri="{28A0092B-C50C-407E-A947-70E740481C1C}">
                <a14:useLocalDpi xmlns:a14="http://schemas.microsoft.com/office/drawing/2010/main" val="0"/>
              </a:ext>
            </a:extLst>
          </a:blip>
          <a:srcRect t="-4228" b="-6349"/>
          <a:stretch/>
        </p:blipFill>
        <p:spPr>
          <a:xfrm>
            <a:off x="22459950" y="38689564"/>
            <a:ext cx="9310388" cy="3721475"/>
          </a:xfrm>
        </p:spPr>
      </p:pic>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a:xfrm>
            <a:off x="1196913" y="30943096"/>
            <a:ext cx="14768218" cy="7101577"/>
          </a:xfrm>
        </p:spPr>
        <p:txBody>
          <a:bodyPr/>
          <a:lstStyle/>
          <a:p>
            <a:r>
              <a:rPr lang="ja-JP" altLang="en-US" sz="5000" kern="100" dirty="0">
                <a:effectLst/>
                <a:cs typeface="Times New Roman" panose="02020603050405020304" pitchFamily="18" charset="0"/>
              </a:rPr>
              <a:t>　</a:t>
            </a:r>
            <a:r>
              <a:rPr lang="ja-JP" altLang="ja-JP" sz="5000" kern="100" dirty="0">
                <a:effectLst/>
                <a:cs typeface="Times New Roman" panose="02020603050405020304" pitchFamily="18" charset="0"/>
              </a:rPr>
              <a:t>伝熱解析より</a:t>
            </a:r>
            <a:r>
              <a:rPr lang="en-US" altLang="ja-JP" sz="5000" kern="100" dirty="0">
                <a:effectLst/>
                <a:cs typeface="Times New Roman" panose="02020603050405020304" pitchFamily="18" charset="0"/>
              </a:rPr>
              <a:t>, </a:t>
            </a:r>
            <a:r>
              <a:rPr lang="ja-JP" altLang="ja-JP" sz="5000" kern="100" dirty="0">
                <a:effectLst/>
                <a:cs typeface="Times New Roman" panose="02020603050405020304" pitchFamily="18" charset="0"/>
              </a:rPr>
              <a:t>デバイス長さの増加に伴って熱電材料内の温度差は増加する一方</a:t>
            </a:r>
            <a:r>
              <a:rPr lang="en-US" altLang="ja-JP" sz="5000" kern="100" dirty="0">
                <a:effectLst/>
                <a:cs typeface="Times New Roman" panose="02020603050405020304" pitchFamily="18" charset="0"/>
              </a:rPr>
              <a:t>, </a:t>
            </a:r>
            <a:r>
              <a:rPr lang="ja-JP" altLang="ja-JP" sz="5000" kern="100" dirty="0">
                <a:effectLst/>
                <a:cs typeface="Times New Roman" panose="02020603050405020304" pitchFamily="18" charset="0"/>
              </a:rPr>
              <a:t>電気抵抗も増加することが分かった</a:t>
            </a:r>
            <a:r>
              <a:rPr lang="en-US" altLang="ja-JP" sz="5000" kern="100" dirty="0">
                <a:effectLst/>
                <a:cs typeface="Times New Roman" panose="02020603050405020304" pitchFamily="18" charset="0"/>
              </a:rPr>
              <a:t>. </a:t>
            </a:r>
            <a:r>
              <a:rPr lang="ja-JP" altLang="ja-JP" sz="5000" kern="100" dirty="0">
                <a:effectLst/>
                <a:cs typeface="Times New Roman" panose="02020603050405020304" pitchFamily="18" charset="0"/>
              </a:rPr>
              <a:t>その結果</a:t>
            </a:r>
            <a:r>
              <a:rPr lang="en-US" altLang="ja-JP" sz="5000" kern="100" dirty="0">
                <a:effectLst/>
                <a:cs typeface="Times New Roman" panose="02020603050405020304" pitchFamily="18" charset="0"/>
              </a:rPr>
              <a:t>, </a:t>
            </a:r>
            <a:r>
              <a:rPr lang="ja-JP" altLang="ja-JP" sz="5000" kern="100" dirty="0">
                <a:effectLst/>
                <a:cs typeface="Times New Roman" panose="02020603050405020304" pitchFamily="18" charset="0"/>
              </a:rPr>
              <a:t>発電密度はデバイス長さおよび</a:t>
            </a:r>
            <a:r>
              <a:rPr lang="en-US" altLang="ja-JP" sz="5000" kern="100" dirty="0">
                <a:effectLst/>
                <a:cs typeface="Times New Roman" panose="02020603050405020304" pitchFamily="18" charset="0"/>
              </a:rPr>
              <a:t>Si</a:t>
            </a:r>
            <a:r>
              <a:rPr lang="ja-JP" altLang="ja-JP" sz="5000" kern="100" dirty="0">
                <a:effectLst/>
                <a:cs typeface="Times New Roman" panose="02020603050405020304" pitchFamily="18" charset="0"/>
              </a:rPr>
              <a:t>層膜厚に対して極大値を示し</a:t>
            </a:r>
            <a:r>
              <a:rPr lang="en-US" altLang="ja-JP" sz="5000" kern="100" dirty="0">
                <a:effectLst/>
                <a:cs typeface="Times New Roman" panose="02020603050405020304" pitchFamily="18" charset="0"/>
              </a:rPr>
              <a:t>, </a:t>
            </a:r>
            <a:r>
              <a:rPr lang="ja-JP" altLang="ja-JP" sz="5000" kern="100" dirty="0">
                <a:effectLst/>
                <a:cs typeface="Times New Roman" panose="02020603050405020304" pitchFamily="18" charset="0"/>
              </a:rPr>
              <a:t>最適な設計条件が存在することを確認した</a:t>
            </a:r>
            <a:r>
              <a:rPr lang="en-US" altLang="ja-JP" sz="5000" kern="100" dirty="0">
                <a:effectLst/>
                <a:cs typeface="Times New Roman" panose="02020603050405020304" pitchFamily="18" charset="0"/>
              </a:rPr>
              <a:t>. </a:t>
            </a:r>
            <a:r>
              <a:rPr lang="ja-JP" altLang="ja-JP" sz="5000" kern="100" dirty="0">
                <a:effectLst/>
                <a:cs typeface="Times New Roman" panose="02020603050405020304" pitchFamily="18" charset="0"/>
              </a:rPr>
              <a:t>また</a:t>
            </a:r>
            <a:r>
              <a:rPr lang="en-US" altLang="ja-JP" sz="5000" kern="100" dirty="0">
                <a:effectLst/>
                <a:cs typeface="Times New Roman" panose="02020603050405020304" pitchFamily="18" charset="0"/>
              </a:rPr>
              <a:t>, </a:t>
            </a:r>
            <a:r>
              <a:rPr lang="ja-JP" altLang="ja-JP" sz="5000" kern="100" dirty="0">
                <a:effectLst/>
                <a:cs typeface="Times New Roman" panose="02020603050405020304" pitchFamily="18" charset="0"/>
              </a:rPr>
              <a:t>デバイス断面の温度分布から熱電材料内の温度勾配形成を可視化するとともに</a:t>
            </a:r>
            <a:r>
              <a:rPr lang="en-US" altLang="ja-JP" sz="5000" kern="100" dirty="0">
                <a:effectLst/>
                <a:cs typeface="Times New Roman" panose="02020603050405020304" pitchFamily="18" charset="0"/>
              </a:rPr>
              <a:t>, </a:t>
            </a:r>
            <a:r>
              <a:rPr lang="ja-JP" altLang="ja-JP" sz="5000" kern="100" dirty="0">
                <a:effectLst/>
                <a:cs typeface="Times New Roman" panose="02020603050405020304" pitchFamily="18" charset="0"/>
              </a:rPr>
              <a:t>デバイス長さ</a:t>
            </a:r>
            <a:r>
              <a:rPr lang="ja-JP" altLang="ja-JP" sz="5000" kern="100">
                <a:effectLst/>
                <a:cs typeface="Times New Roman" panose="02020603050405020304" pitchFamily="18" charset="0"/>
              </a:rPr>
              <a:t>と</a:t>
            </a:r>
            <a:r>
              <a:rPr lang="ja-JP" altLang="en-US" sz="5000" kern="100">
                <a:cs typeface="Times New Roman" panose="02020603050405020304" pitchFamily="18" charset="0"/>
              </a:rPr>
              <a:t>総</a:t>
            </a:r>
            <a:r>
              <a:rPr lang="ja-JP" altLang="ja-JP" sz="5000" kern="100">
                <a:effectLst/>
                <a:cs typeface="Times New Roman" panose="02020603050405020304" pitchFamily="18" charset="0"/>
              </a:rPr>
              <a:t>膜厚を設計変数とした発電密度の</a:t>
            </a:r>
            <a:r>
              <a:rPr lang="en-US" altLang="ja-JP" sz="5000" kern="100" dirty="0">
                <a:effectLst/>
                <a:cs typeface="Times New Roman" panose="02020603050405020304" pitchFamily="18" charset="0"/>
              </a:rPr>
              <a:t>3</a:t>
            </a:r>
            <a:r>
              <a:rPr lang="ja-JP" altLang="ja-JP" sz="5000" kern="100" dirty="0">
                <a:effectLst/>
                <a:cs typeface="Times New Roman" panose="02020603050405020304" pitchFamily="18" charset="0"/>
              </a:rPr>
              <a:t>次元マップを作成し</a:t>
            </a:r>
            <a:r>
              <a:rPr lang="en-US" altLang="ja-JP" sz="5000" kern="100" dirty="0">
                <a:effectLst/>
                <a:cs typeface="Times New Roman" panose="02020603050405020304" pitchFamily="18" charset="0"/>
              </a:rPr>
              <a:t>, </a:t>
            </a:r>
            <a:r>
              <a:rPr lang="ja-JP" altLang="ja-JP" sz="5000" kern="100" dirty="0">
                <a:effectLst/>
                <a:cs typeface="Times New Roman" panose="02020603050405020304" pitchFamily="18" charset="0"/>
              </a:rPr>
              <a:t>高発電密度が得られる設計領域を明らかにした</a:t>
            </a:r>
            <a:r>
              <a:rPr lang="en-US" altLang="ja-JP" sz="5000" kern="100" dirty="0">
                <a:effectLst/>
                <a:cs typeface="Times New Roman" panose="02020603050405020304" pitchFamily="18" charset="0"/>
              </a:rPr>
              <a:t>.</a:t>
            </a:r>
            <a:endParaRPr lang="ja-JP" altLang="ja-JP" sz="5000" kern="100" dirty="0">
              <a:effectLst/>
              <a:cs typeface="Times New Roman" panose="02020603050405020304" pitchFamily="18" charset="0"/>
            </a:endParaRPr>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en-US" dirty="0" err="1"/>
              <a:t>結果</a:t>
            </a:r>
            <a:endParaRPr lang="en-US" dirty="0"/>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a:xfrm>
            <a:off x="16355613" y="36504995"/>
            <a:ext cx="15414725" cy="1468347"/>
          </a:xfrm>
        </p:spPr>
        <p:txBody>
          <a:bodyPr/>
          <a:lstStyle/>
          <a:p>
            <a:r>
              <a:rPr lang="en-US" altLang="ja-JP" sz="3200" dirty="0"/>
              <a:t>図2. (a) </a:t>
            </a:r>
            <a:r>
              <a:rPr lang="ja-JP" altLang="en-US" sz="3200"/>
              <a:t>長い</a:t>
            </a:r>
            <a:r>
              <a:rPr lang="en-US" altLang="ja-JP" sz="3200" dirty="0" err="1"/>
              <a:t>SiGe</a:t>
            </a:r>
            <a:r>
              <a:rPr lang="ja-JP" altLang="en-US" sz="3200"/>
              <a:t>ピッチおよび</a:t>
            </a:r>
            <a:r>
              <a:rPr lang="en-US" altLang="ja-JP" sz="3200" dirty="0"/>
              <a:t>(b)</a:t>
            </a:r>
            <a:r>
              <a:rPr lang="ja-JP" altLang="en-US" sz="3200"/>
              <a:t>短い</a:t>
            </a:r>
            <a:r>
              <a:rPr lang="en-US" altLang="ja-JP" sz="3200" dirty="0" err="1"/>
              <a:t>SiGe</a:t>
            </a:r>
            <a:r>
              <a:rPr lang="ja-JP" altLang="en-US" sz="3200"/>
              <a:t>ピッチにおける発電密度の</a:t>
            </a:r>
            <a:r>
              <a:rPr lang="en-US" altLang="ja-JP" sz="3200" dirty="0"/>
              <a:t>3</a:t>
            </a:r>
            <a:r>
              <a:rPr lang="ja-JP" altLang="en-US" sz="3200"/>
              <a:t>次元マップ</a:t>
            </a:r>
            <a:endParaRPr lang="en-US" sz="3200" dirty="0"/>
          </a:p>
        </p:txBody>
      </p:sp>
      <p:pic>
        <p:nvPicPr>
          <p:cNvPr id="37" name="図プレースホルダー 36">
            <a:extLst>
              <a:ext uri="{FF2B5EF4-FFF2-40B4-BE49-F238E27FC236}">
                <a16:creationId xmlns:a16="http://schemas.microsoft.com/office/drawing/2014/main" id="{C698225E-E8F3-BF24-453E-5CD4EFF839C8}"/>
              </a:ext>
            </a:extLst>
          </p:cNvPr>
          <p:cNvPicPr>
            <a:picLocks noGrp="1" noChangeAspect="1"/>
          </p:cNvPicPr>
          <p:nvPr>
            <p:ph type="pic" sz="quarter" idx="29"/>
          </p:nvPr>
        </p:nvPicPr>
        <p:blipFill rotWithShape="1">
          <a:blip r:embed="rId4">
            <a:extLst>
              <a:ext uri="{28A0092B-C50C-407E-A947-70E740481C1C}">
                <a14:useLocalDpi xmlns:a14="http://schemas.microsoft.com/office/drawing/2010/main" val="0"/>
              </a:ext>
            </a:extLst>
          </a:blip>
          <a:srcRect l="1521" r="4204"/>
          <a:stretch/>
        </p:blipFill>
        <p:spPr>
          <a:xfrm>
            <a:off x="1196912" y="20360447"/>
            <a:ext cx="14861205" cy="6748834"/>
          </a:xfrm>
        </p:spPr>
      </p:pic>
      <p:pic>
        <p:nvPicPr>
          <p:cNvPr id="43" name="図プレースホルダー 42">
            <a:extLst>
              <a:ext uri="{FF2B5EF4-FFF2-40B4-BE49-F238E27FC236}">
                <a16:creationId xmlns:a16="http://schemas.microsoft.com/office/drawing/2014/main" id="{ED69AEAB-BD96-F0DD-4B3A-FED4251385A7}"/>
              </a:ext>
            </a:extLst>
          </p:cNvPr>
          <p:cNvPicPr>
            <a:picLocks noGrp="1" noChangeAspect="1"/>
          </p:cNvPicPr>
          <p:nvPr>
            <p:ph type="pic" sz="quarter" idx="34"/>
          </p:nvPr>
        </p:nvPicPr>
        <p:blipFill rotWithShape="1">
          <a:blip r:embed="rId5">
            <a:extLst>
              <a:ext uri="{28A0092B-C50C-407E-A947-70E740481C1C}">
                <a14:useLocalDpi xmlns:a14="http://schemas.microsoft.com/office/drawing/2010/main" val="0"/>
              </a:ext>
            </a:extLst>
          </a:blip>
          <a:srcRect l="2178" r="612"/>
          <a:stretch/>
        </p:blipFill>
        <p:spPr>
          <a:xfrm>
            <a:off x="16355613" y="29532851"/>
            <a:ext cx="15362501" cy="6565522"/>
          </a:xfrm>
        </p:spPr>
      </p:pic>
      <p:grpSp>
        <p:nvGrpSpPr>
          <p:cNvPr id="57" name="グループ化 56">
            <a:extLst>
              <a:ext uri="{FF2B5EF4-FFF2-40B4-BE49-F238E27FC236}">
                <a16:creationId xmlns:a16="http://schemas.microsoft.com/office/drawing/2014/main" id="{C11F8794-7D40-ED6F-73DE-6A2602F1AFFD}"/>
              </a:ext>
            </a:extLst>
          </p:cNvPr>
          <p:cNvGrpSpPr/>
          <p:nvPr/>
        </p:nvGrpSpPr>
        <p:grpSpPr>
          <a:xfrm>
            <a:off x="18230255" y="27136874"/>
            <a:ext cx="11888640" cy="1779240"/>
            <a:chOff x="18129322" y="27136874"/>
            <a:chExt cx="11888640" cy="1779240"/>
          </a:xfrm>
        </p:grpSpPr>
        <mc:AlternateContent xmlns:mc="http://schemas.openxmlformats.org/markup-compatibility/2006" xmlns:a14="http://schemas.microsoft.com/office/drawing/2010/main">
          <mc:Choice Requires="a14">
            <p:sp>
              <p:nvSpPr>
                <p:cNvPr id="48" name="テキスト ボックス 47">
                  <a:extLst>
                    <a:ext uri="{FF2B5EF4-FFF2-40B4-BE49-F238E27FC236}">
                      <a16:creationId xmlns:a16="http://schemas.microsoft.com/office/drawing/2014/main" id="{952A3955-F66A-9607-52C5-F18082E05945}"/>
                    </a:ext>
                  </a:extLst>
                </p:cNvPr>
                <p:cNvSpPr txBox="1"/>
                <p:nvPr/>
              </p:nvSpPr>
              <p:spPr>
                <a:xfrm>
                  <a:off x="18129322" y="27136874"/>
                  <a:ext cx="7213706" cy="167975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n-US" altLang="ja-JP" sz="5000" b="0" i="1" smtClean="0">
                            <a:solidFill>
                              <a:schemeClr val="tx1"/>
                            </a:solidFill>
                            <a:latin typeface="Cambria Math" panose="02040503050406030204" pitchFamily="18" charset="0"/>
                          </a:rPr>
                          <m:t>𝑃</m:t>
                        </m:r>
                        <m:r>
                          <a:rPr kumimoji="1" lang="en-US" altLang="ja-JP" sz="5000" b="0" i="1" smtClean="0">
                            <a:solidFill>
                              <a:schemeClr val="tx1"/>
                            </a:solidFill>
                            <a:latin typeface="Cambria Math" panose="02040503050406030204" pitchFamily="18" charset="0"/>
                          </a:rPr>
                          <m:t>=</m:t>
                        </m:r>
                        <m:f>
                          <m:fPr>
                            <m:ctrlPr>
                              <a:rPr kumimoji="1" lang="en-US" altLang="ja-JP" sz="5000" i="1" smtClean="0">
                                <a:solidFill>
                                  <a:schemeClr val="tx1"/>
                                </a:solidFill>
                                <a:latin typeface="Cambria Math" panose="02040503050406030204" pitchFamily="18" charset="0"/>
                              </a:rPr>
                            </m:ctrlPr>
                          </m:fPr>
                          <m:num>
                            <m:sSup>
                              <m:sSupPr>
                                <m:ctrlPr>
                                  <a:rPr kumimoji="1" lang="en-US" altLang="ja-JP" sz="5000" i="1" smtClean="0">
                                    <a:solidFill>
                                      <a:schemeClr val="tx1"/>
                                    </a:solidFill>
                                    <a:latin typeface="Cambria Math" panose="02040503050406030204" pitchFamily="18" charset="0"/>
                                  </a:rPr>
                                </m:ctrlPr>
                              </m:sSupPr>
                              <m:e>
                                <m:sSub>
                                  <m:sSubPr>
                                    <m:ctrlPr>
                                      <a:rPr kumimoji="1" lang="en-US" altLang="ja-JP" sz="5000" i="1" smtClean="0">
                                        <a:solidFill>
                                          <a:schemeClr val="tx1"/>
                                        </a:solidFill>
                                        <a:latin typeface="Cambria Math" panose="02040503050406030204" pitchFamily="18" charset="0"/>
                                      </a:rPr>
                                    </m:ctrlPr>
                                  </m:sSubPr>
                                  <m:e>
                                    <m:r>
                                      <a:rPr kumimoji="1" lang="en-US" altLang="ja-JP" sz="5000" b="0" i="1" smtClean="0">
                                        <a:solidFill>
                                          <a:schemeClr val="tx1"/>
                                        </a:solidFill>
                                        <a:latin typeface="Cambria Math" panose="02040503050406030204" pitchFamily="18" charset="0"/>
                                      </a:rPr>
                                      <m:t>𝑉</m:t>
                                    </m:r>
                                  </m:e>
                                  <m:sub>
                                    <m:r>
                                      <a:rPr kumimoji="1" lang="en-US" altLang="ja-JP" sz="5000" b="0" i="1" smtClean="0">
                                        <a:solidFill>
                                          <a:schemeClr val="tx1"/>
                                        </a:solidFill>
                                        <a:latin typeface="Cambria Math" panose="02040503050406030204" pitchFamily="18" charset="0"/>
                                      </a:rPr>
                                      <m:t>𝑇𝐸</m:t>
                                    </m:r>
                                  </m:sub>
                                </m:sSub>
                              </m:e>
                              <m:sup>
                                <m:r>
                                  <a:rPr kumimoji="1" lang="en-US" altLang="ja-JP" sz="5000" b="0" i="1" smtClean="0">
                                    <a:solidFill>
                                      <a:schemeClr val="tx1"/>
                                    </a:solidFill>
                                    <a:latin typeface="Cambria Math" panose="02040503050406030204" pitchFamily="18" charset="0"/>
                                  </a:rPr>
                                  <m:t>2</m:t>
                                </m:r>
                              </m:sup>
                            </m:sSup>
                          </m:num>
                          <m:den>
                            <m:r>
                              <a:rPr kumimoji="1" lang="en-US" altLang="ja-JP" sz="5000" b="0" i="1" smtClean="0">
                                <a:solidFill>
                                  <a:schemeClr val="tx1"/>
                                </a:solidFill>
                                <a:latin typeface="Cambria Math" panose="02040503050406030204" pitchFamily="18" charset="0"/>
                              </a:rPr>
                              <m:t>4</m:t>
                            </m:r>
                            <m:r>
                              <a:rPr kumimoji="1" lang="en-US" altLang="ja-JP" sz="5000" b="0" i="1" smtClean="0">
                                <a:solidFill>
                                  <a:schemeClr val="tx1"/>
                                </a:solidFill>
                                <a:latin typeface="Cambria Math" panose="02040503050406030204" pitchFamily="18" charset="0"/>
                              </a:rPr>
                              <m:t>𝑅𝐴</m:t>
                            </m:r>
                            <m:sSup>
                              <m:sSupPr>
                                <m:ctrlPr>
                                  <a:rPr kumimoji="1" lang="en-US" altLang="ja-JP" sz="5000" b="0" i="1" smtClean="0">
                                    <a:solidFill>
                                      <a:schemeClr val="tx1"/>
                                    </a:solidFill>
                                    <a:latin typeface="Cambria Math" panose="02040503050406030204" pitchFamily="18" charset="0"/>
                                  </a:rPr>
                                </m:ctrlPr>
                              </m:sSupPr>
                              <m:e>
                                <m:r>
                                  <a:rPr kumimoji="1" lang="en-US" altLang="ja-JP" sz="5000" b="0" i="1" smtClean="0">
                                    <a:solidFill>
                                      <a:schemeClr val="tx1"/>
                                    </a:solidFill>
                                    <a:latin typeface="Cambria Math" panose="02040503050406030204" pitchFamily="18" charset="0"/>
                                    <a:ea typeface="Cambria Math" panose="02040503050406030204" pitchFamily="18" charset="0"/>
                                  </a:rPr>
                                  <m:t>∆</m:t>
                                </m:r>
                                <m:r>
                                  <a:rPr kumimoji="1" lang="en-US" altLang="ja-JP" sz="5000" b="0" i="1" smtClean="0">
                                    <a:solidFill>
                                      <a:schemeClr val="tx1"/>
                                    </a:solidFill>
                                    <a:latin typeface="Cambria Math" panose="02040503050406030204" pitchFamily="18" charset="0"/>
                                    <a:ea typeface="Cambria Math" panose="02040503050406030204" pitchFamily="18" charset="0"/>
                                  </a:rPr>
                                  <m:t>𝑇</m:t>
                                </m:r>
                              </m:e>
                              <m:sup>
                                <m:r>
                                  <a:rPr kumimoji="1" lang="en-US" altLang="ja-JP" sz="5000" b="0" i="1" smtClean="0">
                                    <a:solidFill>
                                      <a:schemeClr val="tx1"/>
                                    </a:solidFill>
                                    <a:latin typeface="Cambria Math" panose="02040503050406030204" pitchFamily="18" charset="0"/>
                                  </a:rPr>
                                  <m:t>2</m:t>
                                </m:r>
                              </m:sup>
                            </m:sSup>
                          </m:den>
                        </m:f>
                        <m:r>
                          <a:rPr kumimoji="1" lang="en-US" altLang="ja-JP" sz="5000" b="0" i="0" smtClean="0">
                            <a:solidFill>
                              <a:schemeClr val="tx1"/>
                            </a:solidFill>
                            <a:latin typeface="Cambria Math" panose="02040503050406030204" pitchFamily="18" charset="0"/>
                          </a:rPr>
                          <m:t>=</m:t>
                        </m:r>
                        <m:f>
                          <m:fPr>
                            <m:ctrlPr>
                              <a:rPr kumimoji="1" lang="en-US" altLang="ja-JP" sz="5000" b="0" i="1" smtClean="0">
                                <a:solidFill>
                                  <a:schemeClr val="tx1"/>
                                </a:solidFill>
                                <a:latin typeface="Cambria Math" panose="02040503050406030204" pitchFamily="18" charset="0"/>
                              </a:rPr>
                            </m:ctrlPr>
                          </m:fPr>
                          <m:num>
                            <m:sSup>
                              <m:sSupPr>
                                <m:ctrlPr>
                                  <a:rPr kumimoji="1" lang="en-US" altLang="ja-JP" sz="5000" b="0" i="1" smtClean="0">
                                    <a:solidFill>
                                      <a:schemeClr val="tx1"/>
                                    </a:solidFill>
                                    <a:latin typeface="Cambria Math" panose="02040503050406030204" pitchFamily="18" charset="0"/>
                                  </a:rPr>
                                </m:ctrlPr>
                              </m:sSupPr>
                              <m:e>
                                <m:r>
                                  <a:rPr kumimoji="1" lang="en-US" altLang="ja-JP" sz="5000" b="0" i="1" smtClean="0">
                                    <a:solidFill>
                                      <a:schemeClr val="tx1"/>
                                    </a:solidFill>
                                    <a:latin typeface="Cambria Math" panose="02040503050406030204" pitchFamily="18" charset="0"/>
                                  </a:rPr>
                                  <m:t>(</m:t>
                                </m:r>
                                <m:r>
                                  <a:rPr kumimoji="1" lang="en-US" altLang="ja-JP" sz="5000" b="0" i="1" smtClean="0">
                                    <a:solidFill>
                                      <a:schemeClr val="tx1"/>
                                    </a:solidFill>
                                    <a:latin typeface="Cambria Math" panose="02040503050406030204" pitchFamily="18" charset="0"/>
                                  </a:rPr>
                                  <m:t>𝑆</m:t>
                                </m:r>
                                <m:r>
                                  <a:rPr kumimoji="1" lang="en-US" altLang="ja-JP" sz="5000" b="0" i="1" smtClean="0">
                                    <a:solidFill>
                                      <a:schemeClr val="tx1"/>
                                    </a:solidFill>
                                    <a:latin typeface="Cambria Math" panose="02040503050406030204" pitchFamily="18" charset="0"/>
                                    <a:ea typeface="Cambria Math" panose="02040503050406030204" pitchFamily="18" charset="0"/>
                                  </a:rPr>
                                  <m:t>∆</m:t>
                                </m:r>
                                <m:sSub>
                                  <m:sSubPr>
                                    <m:ctrlPr>
                                      <a:rPr kumimoji="1" lang="en-US" altLang="ja-JP" sz="5000" b="0" i="1" smtClean="0">
                                        <a:solidFill>
                                          <a:schemeClr val="tx1"/>
                                        </a:solidFill>
                                        <a:latin typeface="Cambria Math" panose="02040503050406030204" pitchFamily="18" charset="0"/>
                                        <a:ea typeface="Cambria Math" panose="02040503050406030204" pitchFamily="18" charset="0"/>
                                      </a:rPr>
                                    </m:ctrlPr>
                                  </m:sSubPr>
                                  <m:e>
                                    <m:r>
                                      <a:rPr kumimoji="1" lang="en-US" altLang="ja-JP" sz="5000" b="0" i="1" smtClean="0">
                                        <a:solidFill>
                                          <a:schemeClr val="tx1"/>
                                        </a:solidFill>
                                        <a:latin typeface="Cambria Math" panose="02040503050406030204" pitchFamily="18" charset="0"/>
                                        <a:ea typeface="Cambria Math" panose="02040503050406030204" pitchFamily="18" charset="0"/>
                                      </a:rPr>
                                      <m:t>𝑇</m:t>
                                    </m:r>
                                  </m:e>
                                  <m:sub>
                                    <m:r>
                                      <a:rPr kumimoji="1" lang="en-US" altLang="ja-JP" sz="5000" b="0" i="1" smtClean="0">
                                        <a:solidFill>
                                          <a:schemeClr val="tx1"/>
                                        </a:solidFill>
                                        <a:latin typeface="Cambria Math" panose="02040503050406030204" pitchFamily="18" charset="0"/>
                                        <a:ea typeface="Cambria Math" panose="02040503050406030204" pitchFamily="18" charset="0"/>
                                      </a:rPr>
                                      <m:t>𝑇𝐸</m:t>
                                    </m:r>
                                  </m:sub>
                                </m:sSub>
                                <m:r>
                                  <a:rPr kumimoji="1" lang="en-US" altLang="ja-JP" sz="5000" b="0" i="1" smtClean="0">
                                    <a:solidFill>
                                      <a:schemeClr val="tx1"/>
                                    </a:solidFill>
                                    <a:latin typeface="Cambria Math" panose="02040503050406030204" pitchFamily="18" charset="0"/>
                                    <a:ea typeface="Cambria Math" panose="02040503050406030204" pitchFamily="18" charset="0"/>
                                  </a:rPr>
                                  <m:t>)</m:t>
                                </m:r>
                              </m:e>
                              <m:sup>
                                <m:r>
                                  <a:rPr kumimoji="1" lang="en-US" altLang="ja-JP" sz="5000" b="0" i="1" smtClean="0">
                                    <a:solidFill>
                                      <a:schemeClr val="tx1"/>
                                    </a:solidFill>
                                    <a:latin typeface="Cambria Math" panose="02040503050406030204" pitchFamily="18" charset="0"/>
                                  </a:rPr>
                                  <m:t>2</m:t>
                                </m:r>
                              </m:sup>
                            </m:sSup>
                          </m:num>
                          <m:den>
                            <m:r>
                              <a:rPr kumimoji="1" lang="en-US" altLang="ja-JP" sz="5000" b="0" i="1" smtClean="0">
                                <a:solidFill>
                                  <a:schemeClr val="tx1"/>
                                </a:solidFill>
                                <a:latin typeface="Cambria Math" panose="02040503050406030204" pitchFamily="18" charset="0"/>
                              </a:rPr>
                              <m:t>4</m:t>
                            </m:r>
                            <m:r>
                              <a:rPr kumimoji="1" lang="en-US" altLang="ja-JP" sz="5000" b="0" i="1" smtClean="0">
                                <a:solidFill>
                                  <a:schemeClr val="tx1"/>
                                </a:solidFill>
                                <a:latin typeface="Cambria Math" panose="02040503050406030204" pitchFamily="18" charset="0"/>
                              </a:rPr>
                              <m:t>𝑅𝐴</m:t>
                            </m:r>
                          </m:den>
                        </m:f>
                      </m:oMath>
                    </m:oMathPara>
                  </a14:m>
                  <a:endParaRPr kumimoji="1" lang="ja-JP" altLang="en-US" sz="5000" dirty="0">
                    <a:solidFill>
                      <a:schemeClr val="tx1"/>
                    </a:solidFill>
                  </a:endParaRPr>
                </a:p>
              </p:txBody>
            </p:sp>
          </mc:Choice>
          <mc:Fallback xmlns="">
            <p:sp>
              <p:nvSpPr>
                <p:cNvPr id="48" name="テキスト ボックス 47">
                  <a:extLst>
                    <a:ext uri="{FF2B5EF4-FFF2-40B4-BE49-F238E27FC236}">
                      <a16:creationId xmlns:a16="http://schemas.microsoft.com/office/drawing/2014/main" id="{952A3955-F66A-9607-52C5-F18082E05945}"/>
                    </a:ext>
                  </a:extLst>
                </p:cNvPr>
                <p:cNvSpPr txBox="1">
                  <a:spLocks noRot="1" noChangeAspect="1" noMove="1" noResize="1" noEditPoints="1" noAdjustHandles="1" noChangeArrowheads="1" noChangeShapeType="1" noTextEdit="1"/>
                </p:cNvSpPr>
                <p:nvPr/>
              </p:nvSpPr>
              <p:spPr>
                <a:xfrm>
                  <a:off x="18129322" y="27136874"/>
                  <a:ext cx="7213706" cy="1679755"/>
                </a:xfrm>
                <a:prstGeom prst="rect">
                  <a:avLst/>
                </a:prstGeom>
                <a:blipFill>
                  <a:blip r:embed="rId6"/>
                  <a:stretch>
                    <a:fillRect l="-176" b="-902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49" name="テキスト ボックス 48">
                  <a:extLst>
                    <a:ext uri="{FF2B5EF4-FFF2-40B4-BE49-F238E27FC236}">
                      <a16:creationId xmlns:a16="http://schemas.microsoft.com/office/drawing/2014/main" id="{36AA8B52-EC84-199A-5D57-9A88742F5C23}"/>
                    </a:ext>
                  </a:extLst>
                </p:cNvPr>
                <p:cNvSpPr txBox="1"/>
                <p:nvPr/>
              </p:nvSpPr>
              <p:spPr>
                <a:xfrm>
                  <a:off x="25682223" y="27257244"/>
                  <a:ext cx="4335739" cy="1569660"/>
                </a:xfrm>
                <a:prstGeom prst="rect">
                  <a:avLst/>
                </a:prstGeom>
                <a:noFill/>
              </p:spPr>
              <p:txBody>
                <a:bodyPr wrap="none" rtlCol="0">
                  <a:spAutoFit/>
                </a:bodyPr>
                <a:lstStyle/>
                <a:p>
                  <a:r>
                    <a:rPr kumimoji="1" lang="ja-JP" altLang="en-US" sz="3200" dirty="0">
                      <a:latin typeface="MS PGothic" panose="020B0600070205080204" pitchFamily="34" charset="-128"/>
                      <a:ea typeface="MS PGothic" panose="020B0600070205080204" pitchFamily="34" charset="-128"/>
                      <a:cs typeface="Arial" panose="020B0604020202020204" pitchFamily="34" charset="0"/>
                    </a:rPr>
                    <a:t>薄膜内温度差：</a:t>
                  </a:r>
                  <a14:m>
                    <m:oMath xmlns:m="http://schemas.openxmlformats.org/officeDocument/2006/math">
                      <m:r>
                        <a:rPr kumimoji="1" lang="en-US" altLang="ja-JP" sz="3200" i="1" smtClean="0">
                          <a:latin typeface="Cambria Math" panose="02040503050406030204" pitchFamily="18" charset="0"/>
                        </a:rPr>
                        <m:t>∆</m:t>
                      </m:r>
                      <m:sSub>
                        <m:sSubPr>
                          <m:ctrlPr>
                            <a:rPr kumimoji="1" lang="en-US" altLang="ja-JP" sz="3200" i="1" smtClean="0">
                              <a:latin typeface="Cambria Math" panose="02040503050406030204" pitchFamily="18" charset="0"/>
                            </a:rPr>
                          </m:ctrlPr>
                        </m:sSubPr>
                        <m:e>
                          <m:r>
                            <a:rPr kumimoji="1" lang="en-US" altLang="ja-JP" sz="3200" b="0" i="1" smtClean="0">
                              <a:latin typeface="Cambria Math" panose="02040503050406030204" pitchFamily="18" charset="0"/>
                            </a:rPr>
                            <m:t>𝑇</m:t>
                          </m:r>
                        </m:e>
                        <m:sub>
                          <m:r>
                            <a:rPr kumimoji="1" lang="en-US" altLang="ja-JP" sz="3200" b="0" i="1" smtClean="0">
                              <a:latin typeface="Cambria Math" panose="02040503050406030204" pitchFamily="18" charset="0"/>
                            </a:rPr>
                            <m:t>𝑇𝐸</m:t>
                          </m:r>
                        </m:sub>
                      </m:sSub>
                    </m:oMath>
                  </a14:m>
                  <a:r>
                    <a:rPr kumimoji="1" lang="en-US" altLang="ja-JP" sz="3200" dirty="0">
                      <a:latin typeface="MS PGothic" panose="020B0600070205080204" pitchFamily="34" charset="-128"/>
                      <a:ea typeface="MS PGothic" panose="020B0600070205080204" pitchFamily="34" charset="-128"/>
                      <a:cs typeface="Arial" panose="020B0604020202020204" pitchFamily="34" charset="0"/>
                    </a:rPr>
                    <a:t> (K)</a:t>
                  </a:r>
                </a:p>
                <a:p>
                  <a:r>
                    <a:rPr kumimoji="1" lang="ja-JP" altLang="en-US" sz="3200" b="0" dirty="0">
                      <a:latin typeface="MS PGothic" panose="020B0600070205080204" pitchFamily="34" charset="-128"/>
                      <a:ea typeface="MS PGothic" panose="020B0600070205080204" pitchFamily="34" charset="-128"/>
                      <a:cs typeface="Arial" panose="020B0604020202020204" pitchFamily="34" charset="0"/>
                    </a:rPr>
                    <a:t>内部電気抵抗：</a:t>
                  </a:r>
                  <a14:m>
                    <m:oMath xmlns:m="http://schemas.openxmlformats.org/officeDocument/2006/math">
                      <m:r>
                        <a:rPr kumimoji="1" lang="en-US" altLang="ja-JP" sz="3200" b="0" i="1" smtClean="0">
                          <a:latin typeface="Cambria Math" panose="02040503050406030204" pitchFamily="18" charset="0"/>
                        </a:rPr>
                        <m:t>𝑅</m:t>
                      </m:r>
                    </m:oMath>
                  </a14:m>
                  <a:r>
                    <a:rPr kumimoji="1" lang="en-US" altLang="ja-JP" sz="3200" dirty="0">
                      <a:latin typeface="MS PGothic" panose="020B0600070205080204" pitchFamily="34" charset="-128"/>
                      <a:ea typeface="MS PGothic" panose="020B0600070205080204" pitchFamily="34" charset="-128"/>
                      <a:cs typeface="Arial" panose="020B0604020202020204" pitchFamily="34" charset="0"/>
                    </a:rPr>
                    <a:t> (Ω)</a:t>
                  </a:r>
                </a:p>
                <a:p>
                  <a:r>
                    <a:rPr lang="ja-JP" altLang="en-US" sz="3200" dirty="0">
                      <a:latin typeface="MS PGothic" panose="020B0600070205080204" pitchFamily="34" charset="-128"/>
                      <a:ea typeface="MS PGothic" panose="020B0600070205080204" pitchFamily="34" charset="-128"/>
                      <a:cs typeface="Arial" panose="020B0604020202020204" pitchFamily="34" charset="0"/>
                    </a:rPr>
                    <a:t>素子面積：</a:t>
                  </a:r>
                  <a14:m>
                    <m:oMath xmlns:m="http://schemas.openxmlformats.org/officeDocument/2006/math">
                      <m:r>
                        <a:rPr kumimoji="1" lang="en-US" altLang="ja-JP" sz="3200" b="0" i="1" smtClean="0">
                          <a:solidFill>
                            <a:schemeClr val="tx1"/>
                          </a:solidFill>
                          <a:latin typeface="Cambria Math" panose="02040503050406030204" pitchFamily="18" charset="0"/>
                        </a:rPr>
                        <m:t>𝐴</m:t>
                      </m:r>
                    </m:oMath>
                  </a14:m>
                  <a:r>
                    <a:rPr kumimoji="1" lang="en-US" altLang="ja-JP" sz="3200" dirty="0">
                      <a:latin typeface="MS PGothic" panose="020B0600070205080204" pitchFamily="34" charset="-128"/>
                      <a:ea typeface="MS PGothic" panose="020B0600070205080204" pitchFamily="34" charset="-128"/>
                      <a:cs typeface="Arial" panose="020B0604020202020204" pitchFamily="34" charset="0"/>
                    </a:rPr>
                    <a:t> (cm</a:t>
                  </a:r>
                  <a:r>
                    <a:rPr kumimoji="1" lang="en-US" altLang="ja-JP" sz="3200" baseline="30000" dirty="0">
                      <a:latin typeface="MS PGothic" panose="020B0600070205080204" pitchFamily="34" charset="-128"/>
                      <a:ea typeface="MS PGothic" panose="020B0600070205080204" pitchFamily="34" charset="-128"/>
                      <a:cs typeface="Arial" panose="020B0604020202020204" pitchFamily="34" charset="0"/>
                    </a:rPr>
                    <a:t>2</a:t>
                  </a:r>
                  <a:r>
                    <a:rPr kumimoji="1" lang="en-US" altLang="ja-JP" sz="3200" dirty="0">
                      <a:latin typeface="MS PGothic" panose="020B0600070205080204" pitchFamily="34" charset="-128"/>
                      <a:ea typeface="MS PGothic" panose="020B0600070205080204" pitchFamily="34" charset="-128"/>
                      <a:cs typeface="Arial" panose="020B0604020202020204" pitchFamily="34" charset="0"/>
                    </a:rPr>
                    <a:t>)</a:t>
                  </a:r>
                </a:p>
              </p:txBody>
            </p:sp>
          </mc:Choice>
          <mc:Fallback xmlns="">
            <p:sp>
              <p:nvSpPr>
                <p:cNvPr id="49" name="テキスト ボックス 48">
                  <a:extLst>
                    <a:ext uri="{FF2B5EF4-FFF2-40B4-BE49-F238E27FC236}">
                      <a16:creationId xmlns:a16="http://schemas.microsoft.com/office/drawing/2014/main" id="{36AA8B52-EC84-199A-5D57-9A88742F5C23}"/>
                    </a:ext>
                  </a:extLst>
                </p:cNvPr>
                <p:cNvSpPr txBox="1">
                  <a:spLocks noRot="1" noChangeAspect="1" noMove="1" noResize="1" noEditPoints="1" noAdjustHandles="1" noChangeArrowheads="1" noChangeShapeType="1" noTextEdit="1"/>
                </p:cNvSpPr>
                <p:nvPr/>
              </p:nvSpPr>
              <p:spPr>
                <a:xfrm>
                  <a:off x="25682223" y="27257244"/>
                  <a:ext cx="4335739" cy="1569660"/>
                </a:xfrm>
                <a:prstGeom prst="rect">
                  <a:avLst/>
                </a:prstGeom>
                <a:blipFill>
                  <a:blip r:embed="rId7"/>
                  <a:stretch>
                    <a:fillRect l="-3801" t="-6452" r="-2632" b="-9677"/>
                  </a:stretch>
                </a:blipFill>
              </p:spPr>
              <p:txBody>
                <a:bodyPr/>
                <a:lstStyle/>
                <a:p>
                  <a:r>
                    <a:rPr lang="ja-JP" altLang="en-US">
                      <a:noFill/>
                    </a:rPr>
                    <a:t> </a:t>
                  </a:r>
                </a:p>
              </p:txBody>
            </p:sp>
          </mc:Fallback>
        </mc:AlternateContent>
        <p:sp>
          <p:nvSpPr>
            <p:cNvPr id="50" name="左中かっこ 49">
              <a:extLst>
                <a:ext uri="{FF2B5EF4-FFF2-40B4-BE49-F238E27FC236}">
                  <a16:creationId xmlns:a16="http://schemas.microsoft.com/office/drawing/2014/main" id="{56A5FF97-131B-1358-4172-631F80A9A9B0}"/>
                </a:ext>
              </a:extLst>
            </p:cNvPr>
            <p:cNvSpPr/>
            <p:nvPr/>
          </p:nvSpPr>
          <p:spPr>
            <a:xfrm>
              <a:off x="25343028" y="27257243"/>
              <a:ext cx="338863" cy="1559385"/>
            </a:xfrm>
            <a:prstGeom prst="leftBrace">
              <a:avLst>
                <a:gd name="adj1" fmla="val 40137"/>
                <a:gd name="adj2" fmla="val 50044"/>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4800" dirty="0">
                <a:latin typeface="MS PGothic" panose="020B0600070205080204" pitchFamily="34" charset="-128"/>
                <a:ea typeface="MS PGothic" panose="020B0600070205080204" pitchFamily="34" charset="-128"/>
              </a:endParaRPr>
            </a:p>
          </p:txBody>
        </p:sp>
        <p:sp>
          <p:nvSpPr>
            <p:cNvPr id="51" name="四角形: 角を丸くする 44">
              <a:extLst>
                <a:ext uri="{FF2B5EF4-FFF2-40B4-BE49-F238E27FC236}">
                  <a16:creationId xmlns:a16="http://schemas.microsoft.com/office/drawing/2014/main" id="{A5F5896C-1444-C119-849D-8F14B2807644}"/>
                </a:ext>
              </a:extLst>
            </p:cNvPr>
            <p:cNvSpPr/>
            <p:nvPr/>
          </p:nvSpPr>
          <p:spPr>
            <a:xfrm>
              <a:off x="25734466" y="27328962"/>
              <a:ext cx="2501097" cy="428971"/>
            </a:xfrm>
            <a:prstGeom prst="roundRect">
              <a:avLst/>
            </a:prstGeom>
            <a:solidFill>
              <a:srgbClr val="FF00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4800">
                <a:latin typeface="MS PGothic" panose="020B0600070205080204" pitchFamily="34" charset="-128"/>
                <a:ea typeface="MS PGothic" panose="020B0600070205080204" pitchFamily="34" charset="-128"/>
              </a:endParaRPr>
            </a:p>
          </p:txBody>
        </p:sp>
        <p:sp>
          <p:nvSpPr>
            <p:cNvPr id="52" name="四角形: 角を丸くする 46">
              <a:extLst>
                <a:ext uri="{FF2B5EF4-FFF2-40B4-BE49-F238E27FC236}">
                  <a16:creationId xmlns:a16="http://schemas.microsoft.com/office/drawing/2014/main" id="{6C773A25-A0E4-700D-F6EF-F5B65AE62DEF}"/>
                </a:ext>
              </a:extLst>
            </p:cNvPr>
            <p:cNvSpPr/>
            <p:nvPr/>
          </p:nvSpPr>
          <p:spPr>
            <a:xfrm>
              <a:off x="25734467" y="27827732"/>
              <a:ext cx="2501097" cy="428971"/>
            </a:xfrm>
            <a:prstGeom prst="roundRect">
              <a:avLst/>
            </a:prstGeom>
            <a:solidFill>
              <a:srgbClr val="0070C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4800">
                <a:latin typeface="MS PGothic" panose="020B0600070205080204" pitchFamily="34" charset="-128"/>
                <a:ea typeface="MS PGothic" panose="020B0600070205080204" pitchFamily="34" charset="-128"/>
              </a:endParaRPr>
            </a:p>
          </p:txBody>
        </p:sp>
        <p:sp>
          <p:nvSpPr>
            <p:cNvPr id="55" name="四角形: 角を丸くする 44">
              <a:extLst>
                <a:ext uri="{FF2B5EF4-FFF2-40B4-BE49-F238E27FC236}">
                  <a16:creationId xmlns:a16="http://schemas.microsoft.com/office/drawing/2014/main" id="{41829102-5D6D-453F-DC42-573E385BEC00}"/>
                </a:ext>
              </a:extLst>
            </p:cNvPr>
            <p:cNvSpPr/>
            <p:nvPr/>
          </p:nvSpPr>
          <p:spPr>
            <a:xfrm>
              <a:off x="23621999" y="27341148"/>
              <a:ext cx="941216" cy="728161"/>
            </a:xfrm>
            <a:prstGeom prst="roundRect">
              <a:avLst/>
            </a:prstGeom>
            <a:solidFill>
              <a:srgbClr val="FF00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4800">
                <a:latin typeface="MS PGothic" panose="020B0600070205080204" pitchFamily="34" charset="-128"/>
                <a:ea typeface="MS PGothic" panose="020B0600070205080204" pitchFamily="34" charset="-128"/>
              </a:endParaRPr>
            </a:p>
          </p:txBody>
        </p:sp>
        <p:sp>
          <p:nvSpPr>
            <p:cNvPr id="56" name="四角形: 角を丸くする 46">
              <a:extLst>
                <a:ext uri="{FF2B5EF4-FFF2-40B4-BE49-F238E27FC236}">
                  <a16:creationId xmlns:a16="http://schemas.microsoft.com/office/drawing/2014/main" id="{67B8812A-9F08-E4BE-F4B4-131847A5DF37}"/>
                </a:ext>
              </a:extLst>
            </p:cNvPr>
            <p:cNvSpPr/>
            <p:nvPr/>
          </p:nvSpPr>
          <p:spPr>
            <a:xfrm>
              <a:off x="23622000" y="28187953"/>
              <a:ext cx="443346" cy="728161"/>
            </a:xfrm>
            <a:prstGeom prst="roundRect">
              <a:avLst/>
            </a:prstGeom>
            <a:solidFill>
              <a:srgbClr val="0070C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4800">
                <a:latin typeface="MS PGothic" panose="020B0600070205080204" pitchFamily="34" charset="-128"/>
                <a:ea typeface="MS PGothic" panose="020B0600070205080204" pitchFamily="34" charset="-128"/>
              </a:endParaRPr>
            </a:p>
          </p:txBody>
        </p:sp>
      </p:grpSp>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11512</TotalTime>
  <Words>438</Words>
  <Application>Microsoft Office PowerPoint</Application>
  <PresentationFormat>ユーザー設定</PresentationFormat>
  <Paragraphs>22</Paragraphs>
  <Slides>1</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ＭＳ Ｐゴシック</vt:lpstr>
      <vt:lpstr>Arial</vt:lpstr>
      <vt:lpstr>Calibri</vt:lpstr>
      <vt:lpstr>Calibri Light</vt:lpstr>
      <vt:lpstr>Cambria Math</vt:lpstr>
      <vt:lpstr>Times New Roman</vt:lpstr>
      <vt:lpstr>Office Theme</vt:lpstr>
      <vt:lpstr>SiGe多層膜を用いた平面型Si熱電発電素子のデバイス設計と発電性能評価</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綾華 小田島</cp:lastModifiedBy>
  <cp:revision>224</cp:revision>
  <cp:lastPrinted>2026-06-05T08:09:06Z</cp:lastPrinted>
  <dcterms:created xsi:type="dcterms:W3CDTF">2023-01-03T14:57:49Z</dcterms:created>
  <dcterms:modified xsi:type="dcterms:W3CDTF">2026-09-03T14:43:25Z</dcterms:modified>
</cp:coreProperties>
</file>