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6"/>
  </p:notesMasterIdLst>
  <p:sldIdLst>
    <p:sldId id="285" r:id="rId2"/>
    <p:sldId id="283" r:id="rId3"/>
    <p:sldId id="282" r:id="rId4"/>
    <p:sldId id="284" r:id="rId5"/>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 name="Guidelines &amp; Examples" id="{31D5EE60-8FE9-4475-976F-B13E2EBE6E32}">
          <p14:sldIdLst>
            <p14:sldId id="283"/>
            <p14:sldId id="282"/>
            <p14:sldId id="28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95" autoAdjust="0"/>
    <p:restoredTop sz="95890" autoAdjust="0"/>
  </p:normalViewPr>
  <p:slideViewPr>
    <p:cSldViewPr snapToGrid="0">
      <p:cViewPr>
        <p:scale>
          <a:sx n="40" d="100"/>
          <a:sy n="40" d="100"/>
        </p:scale>
        <p:origin x="1336" y="-2824"/>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9/16/26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38A4A54C-B7EC-4455-BC07-3E60C62A4E35}" type="slidenum">
              <a:rPr lang="en-US" smtClean="0"/>
              <a:t>1</a:t>
            </a:fld>
            <a:endParaRPr lang="en-US"/>
          </a:p>
        </p:txBody>
      </p:sp>
    </p:spTree>
    <p:extLst>
      <p:ext uri="{BB962C8B-B14F-4D97-AF65-F5344CB8AC3E}">
        <p14:creationId xmlns:p14="http://schemas.microsoft.com/office/powerpoint/2010/main" val="1011932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38A4A54C-B7EC-4455-BC07-3E60C62A4E35}" type="slidenum">
              <a:rPr lang="en-US" smtClean="0"/>
              <a:t>3</a:t>
            </a:fld>
            <a:endParaRPr lang="en-US"/>
          </a:p>
        </p:txBody>
      </p:sp>
    </p:spTree>
    <p:extLst>
      <p:ext uri="{BB962C8B-B14F-4D97-AF65-F5344CB8AC3E}">
        <p14:creationId xmlns:p14="http://schemas.microsoft.com/office/powerpoint/2010/main" val="353233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9/16/26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9/16/26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9/16/26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en-US" altLang="ja-JP" sz="5400" noProof="0" dirty="0">
                <a:latin typeface="Arial" panose="020B0604020202020204" pitchFamily="34" charset="0"/>
                <a:ea typeface="MS PGothic" panose="020B0600070205080204" pitchFamily="34" charset="-128"/>
                <a:cs typeface="Arial" panose="020B0604020202020204" pitchFamily="34" charset="0"/>
              </a:rPr>
              <a:t>References</a:t>
            </a:r>
            <a:endParaRPr lang="ja-JP" altLang="en-US" sz="5400" noProof="0" dirty="0">
              <a:latin typeface="Arial" panose="020B0604020202020204" pitchFamily="34" charset="0"/>
              <a:ea typeface="MS PGothic" panose="020B0600070205080204" pitchFamily="34" charset="-128"/>
              <a:cs typeface="Arial" panose="020B0604020202020204" pitchFamily="34" charset="0"/>
            </a:endParaRP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extLst>
    <p:ext uri="{DCECCB84-F9BA-43D5-87BE-67443E8EF086}">
      <p15:sldGuideLst xmlns:p15="http://schemas.microsoft.com/office/powerpoint/2012/main">
        <p15:guide id="1" orient="horz" pos="13824" userDrawn="1">
          <p15:clr>
            <a:srgbClr val="FBAE40"/>
          </p15:clr>
        </p15:guide>
        <p15:guide id="2" pos="10368"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Benutzerdefiniertes Layou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47A5ED2-A0C3-409C-AD7A-B1754458CD1D}"/>
              </a:ext>
            </a:extLst>
          </p:cNvPr>
          <p:cNvGrpSpPr/>
          <p:nvPr userDrawn="1"/>
        </p:nvGrpSpPr>
        <p:grpSpPr>
          <a:xfrm>
            <a:off x="1" y="-12063"/>
            <a:ext cx="32919514" cy="43903263"/>
            <a:chOff x="0" y="-11824"/>
            <a:chExt cx="30496907" cy="43034662"/>
          </a:xfrm>
        </p:grpSpPr>
        <p:sp>
          <p:nvSpPr>
            <p:cNvPr id="19" name="Rectangle 18">
              <a:extLst>
                <a:ext uri="{FF2B5EF4-FFF2-40B4-BE49-F238E27FC236}">
                  <a16:creationId xmlns:a16="http://schemas.microsoft.com/office/drawing/2014/main" id="{944516B2-34A6-407A-B06A-72C9E15F25D8}"/>
                </a:ext>
              </a:extLst>
            </p:cNvPr>
            <p:cNvSpPr/>
            <p:nvPr/>
          </p:nvSpPr>
          <p:spPr>
            <a:xfrm>
              <a:off x="0" y="42914838"/>
              <a:ext cx="30494905"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0" name="Rectangle 19">
              <a:extLst>
                <a:ext uri="{FF2B5EF4-FFF2-40B4-BE49-F238E27FC236}">
                  <a16:creationId xmlns:a16="http://schemas.microsoft.com/office/drawing/2014/main" id="{87F7CE39-9823-4F5B-ABFE-098F325D8F35}"/>
                </a:ext>
              </a:extLst>
            </p:cNvPr>
            <p:cNvSpPr/>
            <p:nvPr/>
          </p:nvSpPr>
          <p:spPr>
            <a:xfrm rot="16200000">
              <a:off x="8926562"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dirty="0"/>
            </a:p>
          </p:txBody>
        </p:sp>
        <p:sp>
          <p:nvSpPr>
            <p:cNvPr id="21" name="Rectangle 20">
              <a:extLst>
                <a:ext uri="{FF2B5EF4-FFF2-40B4-BE49-F238E27FC236}">
                  <a16:creationId xmlns:a16="http://schemas.microsoft.com/office/drawing/2014/main" id="{57C28E66-72CA-4593-A5C3-C152AF7401E0}"/>
                </a:ext>
              </a:extLst>
            </p:cNvPr>
            <p:cNvSpPr/>
            <p:nvPr/>
          </p:nvSpPr>
          <p:spPr>
            <a:xfrm rot="16200000">
              <a:off x="-21461373"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2" name="Rectangle 21">
              <a:extLst>
                <a:ext uri="{FF2B5EF4-FFF2-40B4-BE49-F238E27FC236}">
                  <a16:creationId xmlns:a16="http://schemas.microsoft.com/office/drawing/2014/main" id="{C5D7C444-DE16-42DD-9599-D07A4F3B6CB7}"/>
                </a:ext>
              </a:extLst>
            </p:cNvPr>
            <p:cNvSpPr/>
            <p:nvPr/>
          </p:nvSpPr>
          <p:spPr>
            <a:xfrm>
              <a:off x="0" y="-11824"/>
              <a:ext cx="30495876"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3" name="Rectangle 22">
              <a:extLst>
                <a:ext uri="{FF2B5EF4-FFF2-40B4-BE49-F238E27FC236}">
                  <a16:creationId xmlns:a16="http://schemas.microsoft.com/office/drawing/2014/main" id="{14C1A78C-DD81-48B0-B5FB-B545B0991A8C}"/>
                </a:ext>
              </a:extLst>
            </p:cNvPr>
            <p:cNvSpPr/>
            <p:nvPr/>
          </p:nvSpPr>
          <p:spPr>
            <a:xfrm rot="16200000">
              <a:off x="-21255792" y="21454172"/>
              <a:ext cx="42830489"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4" name="Rectangle 23">
              <a:extLst>
                <a:ext uri="{FF2B5EF4-FFF2-40B4-BE49-F238E27FC236}">
                  <a16:creationId xmlns:a16="http://schemas.microsoft.com/office/drawing/2014/main" id="{3B22A3E9-DA00-46AF-B9F1-54AC93CFAAE1}"/>
                </a:ext>
              </a:extLst>
            </p:cNvPr>
            <p:cNvSpPr/>
            <p:nvPr/>
          </p:nvSpPr>
          <p:spPr>
            <a:xfrm rot="16200000">
              <a:off x="8918160" y="21457418"/>
              <a:ext cx="42830488"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5" name="Rectangle 24">
              <a:extLst>
                <a:ext uri="{FF2B5EF4-FFF2-40B4-BE49-F238E27FC236}">
                  <a16:creationId xmlns:a16="http://schemas.microsoft.com/office/drawing/2014/main" id="{86C92FBF-DC74-4B45-BD34-D5360DA66C2F}"/>
                </a:ext>
              </a:extLst>
            </p:cNvPr>
            <p:cNvSpPr/>
            <p:nvPr/>
          </p:nvSpPr>
          <p:spPr>
            <a:xfrm>
              <a:off x="107456" y="92927"/>
              <a:ext cx="30279447"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6" name="Rectangle 25">
              <a:extLst>
                <a:ext uri="{FF2B5EF4-FFF2-40B4-BE49-F238E27FC236}">
                  <a16:creationId xmlns:a16="http://schemas.microsoft.com/office/drawing/2014/main" id="{44E91BDC-6419-4206-9FBB-965A380CC1A6}"/>
                </a:ext>
              </a:extLst>
            </p:cNvPr>
            <p:cNvSpPr/>
            <p:nvPr/>
          </p:nvSpPr>
          <p:spPr>
            <a:xfrm>
              <a:off x="108973" y="42806838"/>
              <a:ext cx="30277930"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grpSp>
    </p:spTree>
    <p:extLst>
      <p:ext uri="{BB962C8B-B14F-4D97-AF65-F5344CB8AC3E}">
        <p14:creationId xmlns:p14="http://schemas.microsoft.com/office/powerpoint/2010/main" val="2473556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9/16/26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png"/><Relationship Id="rId7"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emf"/><Relationship Id="rId5" Type="http://schemas.openxmlformats.org/officeDocument/2006/relationships/image" Target="../media/image7.png"/><Relationship Id="rId4" Type="http://schemas.openxmlformats.org/officeDocument/2006/relationships/image" Target="../media/image30.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https://www.osti.gov/biblio/841246" TargetMode="External"/><Relationship Id="rId7" Type="http://schemas.openxmlformats.org/officeDocument/2006/relationships/image" Target="../media/image100.png"/><Relationship Id="rId2"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image" Target="../media/image8.emf"/><Relationship Id="rId11" Type="http://schemas.openxmlformats.org/officeDocument/2006/relationships/image" Target="../media/image16.png"/><Relationship Id="rId5" Type="http://schemas.openxmlformats.org/officeDocument/2006/relationships/image" Target="../media/image12.jpeg"/><Relationship Id="rId10" Type="http://schemas.openxmlformats.org/officeDocument/2006/relationships/image" Target="../media/image15.png"/><Relationship Id="rId4" Type="http://schemas.openxmlformats.org/officeDocument/2006/relationships/hyperlink" Target="https://www.asme.org/codes-standards/find-codes-standards/b31j-stress-intensification-factors-flexibility-factors-determination-metallic-piping-components/2017/drm-enabled-pdf" TargetMode="External"/><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Visualization of Vortex Dynamics in Nanoscale Superconductors Using COMSOL Multiphysics</a:t>
            </a:r>
            <a:r>
              <a:rPr lang="en-US" altLang="ja-JP" sz="8800"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lstStyle/>
          <a:p>
            <a:r>
              <a:rPr lang="en-US" dirty="0">
                <a:latin typeface="Arial" panose="020B0604020202020204" pitchFamily="34" charset="0"/>
                <a:cs typeface="Arial" panose="020B0604020202020204" pitchFamily="34" charset="0"/>
              </a:rPr>
              <a:t>Yasunori Mawatari, </a:t>
            </a:r>
          </a:p>
          <a:p>
            <a:pPr>
              <a:spcBef>
                <a:spcPts val="600"/>
              </a:spcBef>
            </a:pPr>
            <a:r>
              <a:rPr lang="en-US" dirty="0">
                <a:latin typeface="Arial" panose="020B0604020202020204" pitchFamily="34" charset="0"/>
                <a:cs typeface="Arial" panose="020B0604020202020204" pitchFamily="34" charset="0"/>
              </a:rPr>
              <a:t>National Institute of Advanced Industrial Science and Technology (AIST), Tsukuba, Ibaraki, 305-8568, Japan</a:t>
            </a:r>
          </a:p>
        </p:txBody>
      </p:sp>
      <mc:AlternateContent xmlns:mc="http://schemas.openxmlformats.org/markup-compatibility/2006" xmlns:a14="http://schemas.microsoft.com/office/drawing/2010/main">
        <mc:Choice Requires="a14">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p:txBody>
              <a:bodyPr/>
              <a:lstStyle/>
              <a:p>
                <a:pPr>
                  <a:spcBef>
                    <a:spcPts val="1200"/>
                  </a:spcBef>
                </a:pPr>
                <a:r>
                  <a:rPr lang="en-US" sz="3200" dirty="0">
                    <a:latin typeface="Arial" panose="020B0604020202020204" pitchFamily="34" charset="0"/>
                    <a:cs typeface="Arial" panose="020B0604020202020204" pitchFamily="34" charset="0"/>
                  </a:rPr>
                  <a:t>The time-dependent Ginzburg–Landau (TDGL) equations [2,3] describe the temporal evolution of the complex superconducting order parameter. They are implemented using the Coefficient Form PDE interface in COMSOL Multiphysics® [1], without dedicated superconductivity physics modules. Two- and three-dimensional models are used to investigate vortex dynamics in superconducting disks, nanostrips, and nanowires.</a:t>
                </a:r>
              </a:p>
              <a:p>
                <a:pPr>
                  <a:spcBef>
                    <a:spcPts val="1200"/>
                  </a:spcBef>
                  <a:spcAft>
                    <a:spcPts val="600"/>
                  </a:spcAft>
                </a:pPr>
                <a:r>
                  <a:rPr lang="en-US" sz="3200" dirty="0">
                    <a:latin typeface="Arial" panose="020B0604020202020204" pitchFamily="34" charset="0"/>
                    <a:cs typeface="Arial" panose="020B0604020202020204" pitchFamily="34" charset="0"/>
                  </a:rPr>
                  <a:t>TDGL equations for the order parameter </a:t>
                </a:r>
                <a14:m>
                  <m:oMath xmlns:m="http://schemas.openxmlformats.org/officeDocument/2006/math">
                    <m:r>
                      <a:rPr kumimoji="1" lang="el-GR" altLang="ja-JP" sz="3200" i="1">
                        <a:solidFill>
                          <a:prstClr val="black"/>
                        </a:solidFill>
                        <a:latin typeface="Cambria Math" panose="02040503050406030204" pitchFamily="18" charset="0"/>
                        <a:ea typeface="Cambria Math" panose="02040503050406030204" pitchFamily="18" charset="0"/>
                        <a:cs typeface="Arial"/>
                      </a:rPr>
                      <m:t>𝜓</m:t>
                    </m:r>
                  </m:oMath>
                </a14:m>
                <a:r>
                  <a:rPr lang="en-US" sz="3200" dirty="0">
                    <a:latin typeface="Arial" panose="020B0604020202020204" pitchFamily="34" charset="0"/>
                    <a:cs typeface="Arial" panose="020B0604020202020204" pitchFamily="34" charset="0"/>
                  </a:rPr>
                  <a:t>, the vector potential </a:t>
                </a:r>
                <a14:m>
                  <m:oMath xmlns:m="http://schemas.openxmlformats.org/officeDocument/2006/math">
                    <m:r>
                      <a:rPr kumimoji="1" lang="en-US" altLang="ja-JP" sz="3200" b="1" i="1">
                        <a:solidFill>
                          <a:prstClr val="black"/>
                        </a:solidFill>
                        <a:latin typeface="Cambria Math" panose="02040503050406030204" pitchFamily="18" charset="0"/>
                        <a:ea typeface="Cambria Math" panose="02040503050406030204" pitchFamily="18" charset="0"/>
                        <a:cs typeface="Arial"/>
                      </a:rPr>
                      <m:t>𝑨</m:t>
                    </m:r>
                  </m:oMath>
                </a14:m>
                <a:r>
                  <a:rPr lang="en-US" sz="3200" dirty="0">
                    <a:latin typeface="Arial" panose="020B0604020202020204" pitchFamily="34" charset="0"/>
                    <a:cs typeface="Arial" panose="020B0604020202020204" pitchFamily="34" charset="0"/>
                  </a:rPr>
                  <a:t>, and the scalar potential </a:t>
                </a:r>
                <a14:m>
                  <m:oMath xmlns:m="http://schemas.openxmlformats.org/officeDocument/2006/math">
                    <m:r>
                      <a:rPr kumimoji="1" lang="el-GR" altLang="ja-JP" sz="3200" i="1">
                        <a:solidFill>
                          <a:prstClr val="black"/>
                        </a:solidFill>
                        <a:latin typeface="Cambria Math" panose="02040503050406030204" pitchFamily="18" charset="0"/>
                        <a:ea typeface="Cambria Math" panose="02040503050406030204" pitchFamily="18" charset="0"/>
                        <a:cs typeface="Arial"/>
                      </a:rPr>
                      <m:t>𝛷</m:t>
                    </m:r>
                  </m:oMath>
                </a14:m>
                <a:r>
                  <a:rPr lang="en-US" sz="3200" dirty="0">
                    <a:latin typeface="Arial" panose="020B0604020202020204" pitchFamily="34" charset="0"/>
                    <a:cs typeface="Arial" panose="020B0604020202020204" pitchFamily="34" charset="0"/>
                  </a:rPr>
                  <a:t> are given by </a:t>
                </a:r>
              </a:p>
              <a:p>
                <a:pPr marL="317500" indent="-47625" algn="ctr">
                  <a:lnSpc>
                    <a:spcPct val="100000"/>
                  </a:lnSpc>
                  <a:spcBef>
                    <a:spcPts val="1200"/>
                  </a:spcBef>
                </a:pPr>
                <a14:m>
                  <m:oMathPara xmlns:m="http://schemas.openxmlformats.org/officeDocument/2006/math">
                    <m:oMathParaPr>
                      <m:jc m:val="center"/>
                    </m:oMathParaPr>
                    <m:oMath>
                      <m:sSub>
                        <m:sSubPr>
                          <m:ctrlPr>
                            <a:rPr kumimoji="1" lang="en-US" altLang="ja-JP" sz="3200" i="1">
                              <a:solidFill>
                                <a:prstClr val="black"/>
                              </a:solidFill>
                              <a:latin typeface="Cambria Math" panose="02040503050406030204" pitchFamily="18" charset="0"/>
                              <a:ea typeface="Cambria Math" panose="02040503050406030204" pitchFamily="18" charset="0"/>
                              <a:cs typeface="Arial"/>
                            </a:rPr>
                          </m:ctrlPr>
                        </m:sSubPr>
                        <m:e>
                          <m:r>
                            <a:rPr kumimoji="1" lang="en-US" altLang="ja-JP" sz="3200" i="1">
                              <a:solidFill>
                                <a:prstClr val="black"/>
                              </a:solidFill>
                              <a:latin typeface="Cambria Math" panose="02040503050406030204" pitchFamily="18" charset="0"/>
                              <a:ea typeface="Cambria Math" panose="02040503050406030204" pitchFamily="18" charset="0"/>
                              <a:cs typeface="Arial"/>
                            </a:rPr>
                            <m:t>𝜏</m:t>
                          </m:r>
                        </m:e>
                        <m:sub>
                          <m:r>
                            <a:rPr kumimoji="1" lang="en-US" altLang="ja-JP" sz="3200" i="1">
                              <a:solidFill>
                                <a:prstClr val="black"/>
                              </a:solidFill>
                              <a:latin typeface="Cambria Math" panose="02040503050406030204" pitchFamily="18" charset="0"/>
                              <a:ea typeface="Cambria Math" panose="02040503050406030204" pitchFamily="18" charset="0"/>
                              <a:cs typeface="Arial"/>
                            </a:rPr>
                            <m:t>0</m:t>
                          </m:r>
                        </m:sub>
                      </m:sSub>
                      <m:d>
                        <m:dPr>
                          <m:ctrlPr>
                            <a:rPr kumimoji="1" lang="en-US" altLang="ja-JP" sz="3200" i="1">
                              <a:solidFill>
                                <a:prstClr val="black"/>
                              </a:solidFill>
                              <a:latin typeface="Cambria Math" panose="02040503050406030204" pitchFamily="18" charset="0"/>
                              <a:ea typeface="Cambria Math" panose="02040503050406030204" pitchFamily="18" charset="0"/>
                              <a:cs typeface="Arial"/>
                            </a:rPr>
                          </m:ctrlPr>
                        </m:dPr>
                        <m:e>
                          <m:f>
                            <m:fPr>
                              <m:ctrlPr>
                                <a:rPr kumimoji="1" lang="en-US" altLang="ja-JP" sz="3200">
                                  <a:solidFill>
                                    <a:prstClr val="black"/>
                                  </a:solidFill>
                                  <a:latin typeface="Cambria Math" panose="02040503050406030204" pitchFamily="18" charset="0"/>
                                  <a:ea typeface="Cambria Math" panose="02040503050406030204" pitchFamily="18" charset="0"/>
                                  <a:cs typeface="Arial"/>
                                </a:rPr>
                              </m:ctrlPr>
                            </m:fPr>
                            <m:num>
                              <m:r>
                                <a:rPr kumimoji="1" lang="en-US" altLang="ja-JP" sz="3200">
                                  <a:solidFill>
                                    <a:prstClr val="black"/>
                                  </a:solidFill>
                                  <a:latin typeface="Cambria Math" panose="02040503050406030204" pitchFamily="18" charset="0"/>
                                  <a:ea typeface="Cambria Math" panose="02040503050406030204" pitchFamily="18" charset="0"/>
                                  <a:cs typeface="Arial"/>
                                </a:rPr>
                                <m:t>𝜕</m:t>
                              </m:r>
                            </m:num>
                            <m:den>
                              <m:r>
                                <a:rPr kumimoji="1" lang="en-US" altLang="ja-JP" sz="3200">
                                  <a:solidFill>
                                    <a:prstClr val="black"/>
                                  </a:solidFill>
                                  <a:latin typeface="Cambria Math" panose="02040503050406030204" pitchFamily="18" charset="0"/>
                                  <a:ea typeface="Cambria Math" panose="02040503050406030204" pitchFamily="18" charset="0"/>
                                  <a:cs typeface="Arial"/>
                                </a:rPr>
                                <m:t>𝜕</m:t>
                              </m:r>
                              <m:r>
                                <a:rPr kumimoji="1" lang="en-US" altLang="ja-JP" sz="3200" i="1">
                                  <a:solidFill>
                                    <a:prstClr val="black"/>
                                  </a:solidFill>
                                  <a:latin typeface="Cambria Math" panose="02040503050406030204" pitchFamily="18" charset="0"/>
                                  <a:ea typeface="Cambria Math" panose="02040503050406030204" pitchFamily="18" charset="0"/>
                                  <a:cs typeface="Arial"/>
                                </a:rPr>
                                <m:t>𝑡</m:t>
                              </m:r>
                            </m:den>
                          </m:f>
                          <m:r>
                            <a:rPr kumimoji="1" lang="en-US" altLang="ja-JP" sz="3200" i="1">
                              <a:solidFill>
                                <a:prstClr val="black"/>
                              </a:solidFill>
                              <a:latin typeface="Cambria Math" panose="02040503050406030204" pitchFamily="18" charset="0"/>
                              <a:ea typeface="Cambria Math" panose="02040503050406030204" pitchFamily="18" charset="0"/>
                              <a:cs typeface="Arial"/>
                            </a:rPr>
                            <m:t>+</m:t>
                          </m:r>
                          <m:r>
                            <a:rPr kumimoji="1" lang="en-US" altLang="ja-JP" sz="3200" i="1">
                              <a:solidFill>
                                <a:prstClr val="black"/>
                              </a:solidFill>
                              <a:latin typeface="Cambria Math" panose="02040503050406030204" pitchFamily="18" charset="0"/>
                              <a:ea typeface="Cambria Math" panose="02040503050406030204" pitchFamily="18" charset="0"/>
                              <a:cs typeface="Arial"/>
                            </a:rPr>
                            <m:t>𝑖</m:t>
                          </m:r>
                          <m:f>
                            <m:fPr>
                              <m:ctrlPr>
                                <a:rPr kumimoji="1" lang="en-US" altLang="ja-JP" sz="3200" i="1">
                                  <a:solidFill>
                                    <a:prstClr val="black"/>
                                  </a:solidFill>
                                  <a:latin typeface="Cambria Math" panose="02040503050406030204" pitchFamily="18" charset="0"/>
                                  <a:ea typeface="Cambria Math" panose="02040503050406030204" pitchFamily="18" charset="0"/>
                                  <a:cs typeface="Arial"/>
                                </a:rPr>
                              </m:ctrlPr>
                            </m:fPr>
                            <m:num>
                              <m:r>
                                <a:rPr kumimoji="1" lang="en-US" altLang="ja-JP" sz="3200" i="1">
                                  <a:solidFill>
                                    <a:prstClr val="black"/>
                                  </a:solidFill>
                                  <a:latin typeface="Cambria Math" panose="02040503050406030204" pitchFamily="18" charset="0"/>
                                  <a:ea typeface="Cambria Math" panose="02040503050406030204" pitchFamily="18" charset="0"/>
                                  <a:cs typeface="Arial"/>
                                </a:rPr>
                                <m:t>2</m:t>
                              </m:r>
                              <m:r>
                                <a:rPr lang="en-US" altLang="ja-JP" sz="3200" i="1" kern="0">
                                  <a:solidFill>
                                    <a:prstClr val="black"/>
                                  </a:solidFill>
                                  <a:latin typeface="Cambria Math" panose="02040503050406030204" pitchFamily="18" charset="0"/>
                                  <a:ea typeface="Cambria Math" panose="02040503050406030204" pitchFamily="18" charset="0"/>
                                  <a:cs typeface="Arial"/>
                                </a:rPr>
                                <m:t>𝜋</m:t>
                              </m:r>
                            </m:num>
                            <m:den>
                              <m:sSub>
                                <m:sSubPr>
                                  <m:ctrlPr>
                                    <a:rPr lang="en-US" altLang="ja-JP" sz="3200" i="1" kern="0">
                                      <a:solidFill>
                                        <a:prstClr val="black"/>
                                      </a:solidFill>
                                      <a:latin typeface="Cambria Math" panose="02040503050406030204" pitchFamily="18" charset="0"/>
                                      <a:ea typeface="Cambria Math" panose="02040503050406030204" pitchFamily="18" charset="0"/>
                                      <a:cs typeface="Arial"/>
                                    </a:rPr>
                                  </m:ctrlPr>
                                </m:sSubPr>
                                <m:e>
                                  <m:r>
                                    <a:rPr lang="en-US" altLang="ja-JP" sz="3200" i="1" kern="0">
                                      <a:solidFill>
                                        <a:prstClr val="black"/>
                                      </a:solidFill>
                                      <a:latin typeface="Cambria Math" panose="02040503050406030204" pitchFamily="18" charset="0"/>
                                      <a:ea typeface="Cambria Math" panose="02040503050406030204" pitchFamily="18" charset="0"/>
                                      <a:cs typeface="Arial"/>
                                    </a:rPr>
                                    <m:t>𝜙</m:t>
                                  </m:r>
                                </m:e>
                                <m:sub>
                                  <m:r>
                                    <a:rPr lang="en-US" altLang="ja-JP" sz="3200" i="1" kern="0">
                                      <a:solidFill>
                                        <a:prstClr val="black"/>
                                      </a:solidFill>
                                      <a:latin typeface="Cambria Math" panose="02040503050406030204" pitchFamily="18" charset="0"/>
                                      <a:ea typeface="Cambria Math" panose="02040503050406030204" pitchFamily="18" charset="0"/>
                                      <a:cs typeface="Arial"/>
                                    </a:rPr>
                                    <m:t>0</m:t>
                                  </m:r>
                                </m:sub>
                              </m:sSub>
                            </m:den>
                          </m:f>
                          <m:r>
                            <a:rPr kumimoji="1" lang="el-GR" altLang="ja-JP" sz="3200" i="1">
                              <a:solidFill>
                                <a:prstClr val="black"/>
                              </a:solidFill>
                              <a:latin typeface="Cambria Math" panose="02040503050406030204" pitchFamily="18" charset="0"/>
                              <a:ea typeface="Cambria Math" panose="02040503050406030204" pitchFamily="18" charset="0"/>
                              <a:cs typeface="Arial"/>
                            </a:rPr>
                            <m:t>𝛷</m:t>
                          </m:r>
                        </m:e>
                      </m:d>
                      <m:r>
                        <a:rPr kumimoji="1" lang="el-GR" altLang="ja-JP" sz="3200" i="1">
                          <a:solidFill>
                            <a:prstClr val="black"/>
                          </a:solidFill>
                          <a:latin typeface="Cambria Math" panose="02040503050406030204" pitchFamily="18" charset="0"/>
                          <a:ea typeface="Cambria Math" panose="02040503050406030204" pitchFamily="18" charset="0"/>
                          <a:cs typeface="Arial"/>
                        </a:rPr>
                        <m:t>𝜓</m:t>
                      </m:r>
                      <m:r>
                        <a:rPr kumimoji="1" lang="en-US" altLang="ja-JP" sz="3200" i="1">
                          <a:solidFill>
                            <a:prstClr val="black"/>
                          </a:solidFill>
                          <a:latin typeface="Cambria Math" panose="02040503050406030204" pitchFamily="18" charset="0"/>
                          <a:ea typeface="Cambria Math" panose="02040503050406030204" pitchFamily="18" charset="0"/>
                          <a:cs typeface="Arial"/>
                        </a:rPr>
                        <m:t>=</m:t>
                      </m:r>
                      <m:sSup>
                        <m:sSupPr>
                          <m:ctrlPr>
                            <a:rPr kumimoji="1" lang="en-US" altLang="ja-JP" sz="3200">
                              <a:solidFill>
                                <a:prstClr val="black"/>
                              </a:solidFill>
                              <a:latin typeface="Cambria Math" panose="02040503050406030204" pitchFamily="18" charset="0"/>
                              <a:ea typeface="Cambria Math" panose="02040503050406030204" pitchFamily="18" charset="0"/>
                              <a:cs typeface="Arial"/>
                            </a:rPr>
                          </m:ctrlPr>
                        </m:sSupPr>
                        <m:e>
                          <m:r>
                            <a:rPr kumimoji="1" lang="en-US" altLang="ja-JP" sz="3200">
                              <a:solidFill>
                                <a:prstClr val="black"/>
                              </a:solidFill>
                              <a:latin typeface="Cambria Math" panose="02040503050406030204" pitchFamily="18" charset="0"/>
                              <a:ea typeface="Cambria Math" panose="02040503050406030204" pitchFamily="18" charset="0"/>
                              <a:cs typeface="Arial"/>
                            </a:rPr>
                            <m:t>𝜉</m:t>
                          </m:r>
                        </m:e>
                        <m:sup>
                          <m:r>
                            <a:rPr kumimoji="1" lang="en-US" altLang="ja-JP" sz="3200" i="1">
                              <a:solidFill>
                                <a:prstClr val="black"/>
                              </a:solidFill>
                              <a:latin typeface="Cambria Math" panose="02040503050406030204" pitchFamily="18" charset="0"/>
                              <a:ea typeface="Cambria Math" panose="02040503050406030204" pitchFamily="18" charset="0"/>
                              <a:cs typeface="Arial"/>
                            </a:rPr>
                            <m:t>2</m:t>
                          </m:r>
                        </m:sup>
                      </m:sSup>
                      <m:sSup>
                        <m:sSupPr>
                          <m:ctrlPr>
                            <a:rPr kumimoji="1" lang="en-US" altLang="ja-JP" sz="3200" b="1" i="1">
                              <a:solidFill>
                                <a:prstClr val="black"/>
                              </a:solidFill>
                              <a:latin typeface="Cambria Math" panose="02040503050406030204" pitchFamily="18" charset="0"/>
                              <a:ea typeface="Cambria Math" panose="02040503050406030204" pitchFamily="18" charset="0"/>
                              <a:cs typeface="Arial"/>
                            </a:rPr>
                          </m:ctrlPr>
                        </m:sSupPr>
                        <m:e>
                          <m:d>
                            <m:dPr>
                              <m:ctrlPr>
                                <a:rPr kumimoji="1" lang="en-US" altLang="ja-JP" sz="3200" b="1" i="1">
                                  <a:solidFill>
                                    <a:prstClr val="black"/>
                                  </a:solidFill>
                                  <a:latin typeface="Cambria Math" panose="02040503050406030204" pitchFamily="18" charset="0"/>
                                  <a:ea typeface="Cambria Math" panose="02040503050406030204" pitchFamily="18" charset="0"/>
                                  <a:cs typeface="Arial"/>
                                </a:rPr>
                              </m:ctrlPr>
                            </m:dPr>
                            <m:e>
                              <m:r>
                                <a:rPr kumimoji="1" lang="en-US" altLang="ja-JP" sz="3200" b="1" i="1">
                                  <a:solidFill>
                                    <a:prstClr val="black"/>
                                  </a:solidFill>
                                  <a:latin typeface="Cambria Math" panose="02040503050406030204" pitchFamily="18" charset="0"/>
                                  <a:ea typeface="Cambria Math" panose="02040503050406030204" pitchFamily="18" charset="0"/>
                                  <a:cs typeface="Arial"/>
                                </a:rPr>
                                <m:t>𝜵</m:t>
                              </m:r>
                              <m:r>
                                <a:rPr kumimoji="1" lang="en-US" altLang="ja-JP" sz="3200" i="1">
                                  <a:solidFill>
                                    <a:prstClr val="black"/>
                                  </a:solidFill>
                                  <a:latin typeface="Cambria Math" panose="02040503050406030204" pitchFamily="18" charset="0"/>
                                  <a:ea typeface="Cambria Math" panose="02040503050406030204" pitchFamily="18" charset="0"/>
                                  <a:cs typeface="Arial"/>
                                </a:rPr>
                                <m:t>−</m:t>
                              </m:r>
                              <m:r>
                                <a:rPr kumimoji="1" lang="en-US" altLang="ja-JP" sz="3200" i="1">
                                  <a:solidFill>
                                    <a:prstClr val="black"/>
                                  </a:solidFill>
                                  <a:latin typeface="Cambria Math" panose="02040503050406030204" pitchFamily="18" charset="0"/>
                                  <a:ea typeface="Cambria Math" panose="02040503050406030204" pitchFamily="18" charset="0"/>
                                  <a:cs typeface="Arial"/>
                                </a:rPr>
                                <m:t>𝑖</m:t>
                              </m:r>
                              <m:f>
                                <m:fPr>
                                  <m:ctrlPr>
                                    <a:rPr kumimoji="1" lang="en-US" altLang="ja-JP" sz="3200" i="1">
                                      <a:solidFill>
                                        <a:prstClr val="black"/>
                                      </a:solidFill>
                                      <a:latin typeface="Cambria Math" panose="02040503050406030204" pitchFamily="18" charset="0"/>
                                      <a:ea typeface="Cambria Math" panose="02040503050406030204" pitchFamily="18" charset="0"/>
                                      <a:cs typeface="Arial"/>
                                    </a:rPr>
                                  </m:ctrlPr>
                                </m:fPr>
                                <m:num>
                                  <m:r>
                                    <a:rPr kumimoji="1" lang="en-US" altLang="ja-JP" sz="3200" i="1">
                                      <a:solidFill>
                                        <a:prstClr val="black"/>
                                      </a:solidFill>
                                      <a:latin typeface="Cambria Math" panose="02040503050406030204" pitchFamily="18" charset="0"/>
                                      <a:ea typeface="Cambria Math" panose="02040503050406030204" pitchFamily="18" charset="0"/>
                                      <a:cs typeface="Arial"/>
                                    </a:rPr>
                                    <m:t>2</m:t>
                                  </m:r>
                                  <m:r>
                                    <a:rPr lang="en-US" altLang="ja-JP" sz="3200" i="1" kern="0">
                                      <a:solidFill>
                                        <a:prstClr val="black"/>
                                      </a:solidFill>
                                      <a:latin typeface="Cambria Math" panose="02040503050406030204" pitchFamily="18" charset="0"/>
                                      <a:ea typeface="Cambria Math" panose="02040503050406030204" pitchFamily="18" charset="0"/>
                                      <a:cs typeface="Arial"/>
                                    </a:rPr>
                                    <m:t>𝜋</m:t>
                                  </m:r>
                                </m:num>
                                <m:den>
                                  <m:sSub>
                                    <m:sSubPr>
                                      <m:ctrlPr>
                                        <a:rPr lang="en-US" altLang="ja-JP" sz="3200" i="1" kern="0">
                                          <a:solidFill>
                                            <a:prstClr val="black"/>
                                          </a:solidFill>
                                          <a:latin typeface="Cambria Math" panose="02040503050406030204" pitchFamily="18" charset="0"/>
                                          <a:ea typeface="Cambria Math" panose="02040503050406030204" pitchFamily="18" charset="0"/>
                                          <a:cs typeface="Arial"/>
                                        </a:rPr>
                                      </m:ctrlPr>
                                    </m:sSubPr>
                                    <m:e>
                                      <m:r>
                                        <a:rPr lang="en-US" altLang="ja-JP" sz="3200" i="1" kern="0">
                                          <a:solidFill>
                                            <a:prstClr val="black"/>
                                          </a:solidFill>
                                          <a:latin typeface="Cambria Math" panose="02040503050406030204" pitchFamily="18" charset="0"/>
                                          <a:ea typeface="Cambria Math" panose="02040503050406030204" pitchFamily="18" charset="0"/>
                                          <a:cs typeface="Arial"/>
                                        </a:rPr>
                                        <m:t>𝜙</m:t>
                                      </m:r>
                                    </m:e>
                                    <m:sub>
                                      <m:r>
                                        <a:rPr lang="en-US" altLang="ja-JP" sz="3200" i="1" kern="0">
                                          <a:solidFill>
                                            <a:prstClr val="black"/>
                                          </a:solidFill>
                                          <a:latin typeface="Cambria Math" panose="02040503050406030204" pitchFamily="18" charset="0"/>
                                          <a:ea typeface="Cambria Math" panose="02040503050406030204" pitchFamily="18" charset="0"/>
                                          <a:cs typeface="Arial"/>
                                        </a:rPr>
                                        <m:t>0</m:t>
                                      </m:r>
                                    </m:sub>
                                  </m:sSub>
                                </m:den>
                              </m:f>
                              <m:r>
                                <a:rPr kumimoji="1" lang="en-US" altLang="ja-JP" sz="3200" b="1" i="1">
                                  <a:solidFill>
                                    <a:prstClr val="black"/>
                                  </a:solidFill>
                                  <a:latin typeface="Cambria Math" panose="02040503050406030204" pitchFamily="18" charset="0"/>
                                  <a:ea typeface="Cambria Math" panose="02040503050406030204" pitchFamily="18" charset="0"/>
                                  <a:cs typeface="Arial"/>
                                </a:rPr>
                                <m:t>𝑨</m:t>
                              </m:r>
                            </m:e>
                          </m:d>
                        </m:e>
                        <m:sup>
                          <m:r>
                            <a:rPr kumimoji="1" lang="en-US" altLang="ja-JP" sz="3200" i="1">
                              <a:solidFill>
                                <a:prstClr val="black"/>
                              </a:solidFill>
                              <a:latin typeface="Cambria Math" panose="02040503050406030204" pitchFamily="18" charset="0"/>
                              <a:ea typeface="Cambria Math" panose="02040503050406030204" pitchFamily="18" charset="0"/>
                              <a:cs typeface="Arial"/>
                            </a:rPr>
                            <m:t>2</m:t>
                          </m:r>
                        </m:sup>
                      </m:sSup>
                      <m:r>
                        <a:rPr kumimoji="1" lang="el-GR" altLang="ja-JP" sz="3200" i="1">
                          <a:solidFill>
                            <a:prstClr val="black"/>
                          </a:solidFill>
                          <a:latin typeface="Cambria Math" panose="02040503050406030204" pitchFamily="18" charset="0"/>
                          <a:ea typeface="Cambria Math" panose="02040503050406030204" pitchFamily="18" charset="0"/>
                          <a:cs typeface="Arial"/>
                        </a:rPr>
                        <m:t>𝜓</m:t>
                      </m:r>
                      <m:r>
                        <a:rPr kumimoji="1" lang="en-US" altLang="ja-JP" sz="3200" i="1">
                          <a:solidFill>
                            <a:prstClr val="black"/>
                          </a:solidFill>
                          <a:latin typeface="Cambria Math" panose="02040503050406030204" pitchFamily="18" charset="0"/>
                          <a:ea typeface="Cambria Math" panose="02040503050406030204" pitchFamily="18" charset="0"/>
                          <a:cs typeface="Arial"/>
                        </a:rPr>
                        <m:t>+</m:t>
                      </m:r>
                      <m:d>
                        <m:dPr>
                          <m:ctrlPr>
                            <a:rPr kumimoji="1" lang="en-US" altLang="ja-JP" sz="3200" i="1">
                              <a:solidFill>
                                <a:prstClr val="black"/>
                              </a:solidFill>
                              <a:latin typeface="Cambria Math" panose="02040503050406030204" pitchFamily="18" charset="0"/>
                              <a:ea typeface="Cambria Math" panose="02040503050406030204" pitchFamily="18" charset="0"/>
                              <a:cs typeface="Arial"/>
                            </a:rPr>
                          </m:ctrlPr>
                        </m:dPr>
                        <m:e>
                          <m:r>
                            <a:rPr kumimoji="1" lang="en-US" altLang="ja-JP" sz="3200" i="1">
                              <a:solidFill>
                                <a:prstClr val="black"/>
                              </a:solidFill>
                              <a:latin typeface="Cambria Math" panose="02040503050406030204" pitchFamily="18" charset="0"/>
                              <a:ea typeface="Cambria Math" panose="02040503050406030204" pitchFamily="18" charset="0"/>
                              <a:cs typeface="Arial"/>
                            </a:rPr>
                            <m:t>1−</m:t>
                          </m:r>
                          <m:sSup>
                            <m:sSupPr>
                              <m:ctrlPr>
                                <a:rPr kumimoji="1" lang="el-GR" altLang="ja-JP" sz="3200" i="1">
                                  <a:solidFill>
                                    <a:prstClr val="black"/>
                                  </a:solidFill>
                                  <a:latin typeface="Cambria Math" panose="02040503050406030204" pitchFamily="18" charset="0"/>
                                  <a:ea typeface="Cambria Math" panose="02040503050406030204" pitchFamily="18" charset="0"/>
                                  <a:cs typeface="Arial"/>
                                </a:rPr>
                              </m:ctrlPr>
                            </m:sSupPr>
                            <m:e>
                              <m:d>
                                <m:dPr>
                                  <m:begChr m:val="|"/>
                                  <m:endChr m:val="|"/>
                                  <m:ctrlPr>
                                    <a:rPr kumimoji="1" lang="el-GR" altLang="ja-JP" sz="3200" i="1">
                                      <a:solidFill>
                                        <a:prstClr val="black"/>
                                      </a:solidFill>
                                      <a:latin typeface="Cambria Math" panose="02040503050406030204" pitchFamily="18" charset="0"/>
                                      <a:ea typeface="Cambria Math" panose="02040503050406030204" pitchFamily="18" charset="0"/>
                                      <a:cs typeface="Arial"/>
                                    </a:rPr>
                                  </m:ctrlPr>
                                </m:dPr>
                                <m:e>
                                  <m:r>
                                    <a:rPr kumimoji="1" lang="el-GR" altLang="ja-JP" sz="3200" i="1">
                                      <a:solidFill>
                                        <a:prstClr val="black"/>
                                      </a:solidFill>
                                      <a:latin typeface="Cambria Math" panose="02040503050406030204" pitchFamily="18" charset="0"/>
                                      <a:ea typeface="Cambria Math" panose="02040503050406030204" pitchFamily="18" charset="0"/>
                                      <a:cs typeface="Arial"/>
                                    </a:rPr>
                                    <m:t>𝜓</m:t>
                                  </m:r>
                                </m:e>
                              </m:d>
                            </m:e>
                            <m:sup>
                              <m:r>
                                <a:rPr kumimoji="1" lang="en-US" altLang="ja-JP" sz="3200" i="1">
                                  <a:solidFill>
                                    <a:prstClr val="black"/>
                                  </a:solidFill>
                                  <a:latin typeface="Cambria Math" panose="02040503050406030204" pitchFamily="18" charset="0"/>
                                  <a:ea typeface="Cambria Math" panose="02040503050406030204" pitchFamily="18" charset="0"/>
                                  <a:cs typeface="Arial"/>
                                </a:rPr>
                                <m:t>2</m:t>
                              </m:r>
                            </m:sup>
                          </m:sSup>
                        </m:e>
                      </m:d>
                      <m:r>
                        <a:rPr kumimoji="1" lang="en-US" altLang="ja-JP" sz="3200" i="1">
                          <a:solidFill>
                            <a:prstClr val="black"/>
                          </a:solidFill>
                          <a:latin typeface="Cambria Math" panose="02040503050406030204" pitchFamily="18" charset="0"/>
                          <a:ea typeface="Cambria Math" panose="02040503050406030204" pitchFamily="18" charset="0"/>
                          <a:cs typeface="Arial"/>
                        </a:rPr>
                        <m:t>𝜓</m:t>
                      </m:r>
                      <m:r>
                        <a:rPr kumimoji="1" lang="en-US" altLang="ja-JP" sz="3200" b="0" i="1" smtClean="0">
                          <a:solidFill>
                            <a:prstClr val="black"/>
                          </a:solidFill>
                          <a:latin typeface="Cambria Math" panose="02040503050406030204" pitchFamily="18" charset="0"/>
                          <a:ea typeface="Cambria Math" panose="02040503050406030204" pitchFamily="18" charset="0"/>
                          <a:cs typeface="Arial"/>
                        </a:rPr>
                        <m:t>,</m:t>
                      </m:r>
                    </m:oMath>
                  </m:oMathPara>
                </a14:m>
                <a:endParaRPr kumimoji="1" lang="en-US" altLang="ja-JP" sz="3200" dirty="0">
                  <a:solidFill>
                    <a:prstClr val="black"/>
                  </a:solidFill>
                  <a:latin typeface="Arial" panose="020B0604020202020204"/>
                  <a:ea typeface="ＭＳ Ｐゴシック" panose="020B0600070205080204" pitchFamily="34" charset="-128"/>
                </a:endParaRPr>
              </a:p>
              <a:p>
                <a:pPr marL="317500" indent="-47625" algn="ctr">
                  <a:lnSpc>
                    <a:spcPct val="100000"/>
                  </a:lnSpc>
                  <a:spcBef>
                    <a:spcPts val="1200"/>
                  </a:spcBef>
                </a:pPr>
                <a14:m>
                  <m:oMathPara xmlns:m="http://schemas.openxmlformats.org/officeDocument/2006/math">
                    <m:oMathParaPr>
                      <m:jc m:val="center"/>
                    </m:oMathParaPr>
                    <m:oMath>
                      <m:f>
                        <m:fPr>
                          <m:ctrlPr>
                            <a:rPr kumimoji="1" lang="en-US" altLang="ja-JP" sz="3200" i="1">
                              <a:solidFill>
                                <a:prstClr val="black"/>
                              </a:solidFill>
                              <a:latin typeface="Cambria Math" panose="02040503050406030204" pitchFamily="18" charset="0"/>
                              <a:cs typeface="Arial"/>
                            </a:rPr>
                          </m:ctrlPr>
                        </m:fPr>
                        <m:num>
                          <m:r>
                            <a:rPr kumimoji="1" lang="en-US" altLang="ja-JP" sz="3200" i="1">
                              <a:solidFill>
                                <a:prstClr val="black"/>
                              </a:solidFill>
                              <a:latin typeface="Cambria Math" panose="02040503050406030204" pitchFamily="18" charset="0"/>
                              <a:cs typeface="Arial"/>
                            </a:rPr>
                            <m:t>1</m:t>
                          </m:r>
                        </m:num>
                        <m:den>
                          <m:sSub>
                            <m:sSubPr>
                              <m:ctrlPr>
                                <a:rPr kumimoji="1" lang="en-US" altLang="ja-JP" sz="3200" i="1">
                                  <a:solidFill>
                                    <a:prstClr val="black"/>
                                  </a:solidFill>
                                  <a:latin typeface="Cambria Math" panose="02040503050406030204" pitchFamily="18" charset="0"/>
                                  <a:ea typeface="Cambria Math" panose="02040503050406030204" pitchFamily="18" charset="0"/>
                                  <a:cs typeface="Arial"/>
                                </a:rPr>
                              </m:ctrlPr>
                            </m:sSubPr>
                            <m:e>
                              <m:r>
                                <a:rPr kumimoji="1" lang="en-US" altLang="ja-JP" sz="3200" i="1">
                                  <a:solidFill>
                                    <a:prstClr val="black"/>
                                  </a:solidFill>
                                  <a:latin typeface="Cambria Math" panose="02040503050406030204" pitchFamily="18" charset="0"/>
                                  <a:ea typeface="Cambria Math" panose="02040503050406030204" pitchFamily="18" charset="0"/>
                                  <a:cs typeface="Arial"/>
                                </a:rPr>
                                <m:t>𝜇</m:t>
                              </m:r>
                            </m:e>
                            <m:sub>
                              <m:r>
                                <a:rPr kumimoji="1" lang="en-US" altLang="ja-JP" sz="3200" i="1">
                                  <a:solidFill>
                                    <a:prstClr val="black"/>
                                  </a:solidFill>
                                  <a:latin typeface="Cambria Math" panose="02040503050406030204" pitchFamily="18" charset="0"/>
                                  <a:ea typeface="Cambria Math" panose="02040503050406030204" pitchFamily="18" charset="0"/>
                                  <a:cs typeface="Arial"/>
                                </a:rPr>
                                <m:t>0</m:t>
                              </m:r>
                            </m:sub>
                          </m:sSub>
                        </m:den>
                      </m:f>
                      <m:r>
                        <a:rPr kumimoji="1" lang="ja-JP" altLang="en-US" sz="3200" b="1" i="1">
                          <a:solidFill>
                            <a:prstClr val="black"/>
                          </a:solidFill>
                          <a:latin typeface="Cambria Math" panose="02040503050406030204" pitchFamily="18" charset="0"/>
                          <a:cs typeface="Arial"/>
                        </a:rPr>
                        <m:t>𝜵</m:t>
                      </m:r>
                      <m:r>
                        <a:rPr kumimoji="1" lang="en-US" altLang="ja-JP" sz="3200" i="1">
                          <a:solidFill>
                            <a:prstClr val="black"/>
                          </a:solidFill>
                          <a:latin typeface="Cambria Math" panose="02040503050406030204" pitchFamily="18" charset="0"/>
                          <a:ea typeface="Cambria Math" panose="02040503050406030204" pitchFamily="18" charset="0"/>
                          <a:cs typeface="Arial"/>
                        </a:rPr>
                        <m:t>×</m:t>
                      </m:r>
                      <m:r>
                        <a:rPr kumimoji="1" lang="en-US" altLang="ja-JP" sz="3200" b="1" i="1">
                          <a:solidFill>
                            <a:prstClr val="black"/>
                          </a:solidFill>
                          <a:latin typeface="Cambria Math" panose="02040503050406030204" pitchFamily="18" charset="0"/>
                          <a:ea typeface="Cambria Math" panose="02040503050406030204" pitchFamily="18" charset="0"/>
                          <a:cs typeface="Arial"/>
                        </a:rPr>
                        <m:t>𝜵</m:t>
                      </m:r>
                      <m:r>
                        <a:rPr kumimoji="1" lang="en-US" altLang="ja-JP" sz="3200" i="1">
                          <a:solidFill>
                            <a:prstClr val="black"/>
                          </a:solidFill>
                          <a:latin typeface="Cambria Math" panose="02040503050406030204" pitchFamily="18" charset="0"/>
                          <a:ea typeface="Cambria Math" panose="02040503050406030204" pitchFamily="18" charset="0"/>
                          <a:cs typeface="Arial"/>
                        </a:rPr>
                        <m:t>×</m:t>
                      </m:r>
                      <m:r>
                        <a:rPr kumimoji="1" lang="en-US" altLang="ja-JP" sz="3200" b="1" i="1">
                          <a:solidFill>
                            <a:prstClr val="black"/>
                          </a:solidFill>
                          <a:latin typeface="Cambria Math" panose="02040503050406030204" pitchFamily="18" charset="0"/>
                          <a:ea typeface="Cambria Math" panose="02040503050406030204" pitchFamily="18" charset="0"/>
                          <a:cs typeface="Arial"/>
                        </a:rPr>
                        <m:t>𝑨</m:t>
                      </m:r>
                      <m:r>
                        <a:rPr kumimoji="1" lang="en-US" altLang="ja-JP" sz="3200" b="1" i="1">
                          <a:solidFill>
                            <a:prstClr val="black"/>
                          </a:solidFill>
                          <a:latin typeface="Cambria Math" panose="02040503050406030204" pitchFamily="18" charset="0"/>
                          <a:ea typeface="Cambria Math" panose="02040503050406030204" pitchFamily="18" charset="0"/>
                          <a:cs typeface="Arial"/>
                        </a:rPr>
                        <m:t>=</m:t>
                      </m:r>
                      <m:f>
                        <m:fPr>
                          <m:ctrlPr>
                            <a:rPr kumimoji="1" lang="en-US" altLang="ja-JP" sz="3200" i="1">
                              <a:solidFill>
                                <a:srgbClr val="000000"/>
                              </a:solidFill>
                              <a:latin typeface="Cambria Math" panose="02040503050406030204" pitchFamily="18" charset="0"/>
                              <a:ea typeface="Cambria Math" panose="02040503050406030204" pitchFamily="18" charset="0"/>
                              <a:cs typeface="Arial"/>
                            </a:rPr>
                          </m:ctrlPr>
                        </m:fPr>
                        <m:num>
                          <m:r>
                            <a:rPr kumimoji="1" lang="en-US" altLang="ja-JP" sz="3200" i="1">
                              <a:solidFill>
                                <a:srgbClr val="000000"/>
                              </a:solidFill>
                              <a:latin typeface="Cambria Math" panose="02040503050406030204" pitchFamily="18" charset="0"/>
                              <a:ea typeface="Cambria Math" panose="02040503050406030204" pitchFamily="18" charset="0"/>
                              <a:cs typeface="Arial"/>
                            </a:rPr>
                            <m:t>1</m:t>
                          </m:r>
                        </m:num>
                        <m:den>
                          <m:sSub>
                            <m:sSubPr>
                              <m:ctrlPr>
                                <a:rPr kumimoji="1" lang="en-US" altLang="ja-JP" sz="3200" i="1">
                                  <a:solidFill>
                                    <a:prstClr val="black"/>
                                  </a:solidFill>
                                  <a:latin typeface="Cambria Math" panose="02040503050406030204" pitchFamily="18" charset="0"/>
                                  <a:ea typeface="Cambria Math" panose="02040503050406030204" pitchFamily="18" charset="0"/>
                                  <a:cs typeface="Arial"/>
                                </a:rPr>
                              </m:ctrlPr>
                            </m:sSubPr>
                            <m:e>
                              <m:r>
                                <a:rPr kumimoji="1" lang="en-US" altLang="ja-JP" sz="3200" i="1">
                                  <a:solidFill>
                                    <a:prstClr val="black"/>
                                  </a:solidFill>
                                  <a:latin typeface="Cambria Math" panose="02040503050406030204" pitchFamily="18" charset="0"/>
                                  <a:ea typeface="Cambria Math" panose="02040503050406030204" pitchFamily="18" charset="0"/>
                                  <a:cs typeface="Arial"/>
                                </a:rPr>
                                <m:t>𝜇</m:t>
                              </m:r>
                            </m:e>
                            <m:sub>
                              <m:r>
                                <a:rPr kumimoji="1" lang="en-US" altLang="ja-JP" sz="3200" i="1">
                                  <a:solidFill>
                                    <a:prstClr val="black"/>
                                  </a:solidFill>
                                  <a:latin typeface="Cambria Math" panose="02040503050406030204" pitchFamily="18" charset="0"/>
                                  <a:ea typeface="Cambria Math" panose="02040503050406030204" pitchFamily="18" charset="0"/>
                                  <a:cs typeface="Arial"/>
                                </a:rPr>
                                <m:t>0</m:t>
                              </m:r>
                            </m:sub>
                          </m:sSub>
                          <m:sSup>
                            <m:sSupPr>
                              <m:ctrlPr>
                                <a:rPr kumimoji="1" lang="en-US" altLang="ja-JP" sz="3200" i="1">
                                  <a:solidFill>
                                    <a:srgbClr val="000000"/>
                                  </a:solidFill>
                                  <a:latin typeface="Cambria Math" panose="02040503050406030204" pitchFamily="18" charset="0"/>
                                  <a:ea typeface="Cambria Math" panose="02040503050406030204" pitchFamily="18" charset="0"/>
                                  <a:cs typeface="Arial"/>
                                </a:rPr>
                              </m:ctrlPr>
                            </m:sSupPr>
                            <m:e>
                              <m:r>
                                <a:rPr kumimoji="1" lang="en-US" altLang="ja-JP" sz="3200" i="1">
                                  <a:solidFill>
                                    <a:srgbClr val="000000"/>
                                  </a:solidFill>
                                  <a:latin typeface="Cambria Math" panose="02040503050406030204" pitchFamily="18" charset="0"/>
                                  <a:ea typeface="Cambria Math" panose="02040503050406030204" pitchFamily="18" charset="0"/>
                                  <a:cs typeface="Arial"/>
                                </a:rPr>
                                <m:t>𝜆</m:t>
                              </m:r>
                            </m:e>
                            <m:sup>
                              <m:r>
                                <a:rPr kumimoji="1" lang="en-US" altLang="ja-JP" sz="3200" i="1">
                                  <a:solidFill>
                                    <a:srgbClr val="000000"/>
                                  </a:solidFill>
                                  <a:latin typeface="Cambria Math" panose="02040503050406030204" pitchFamily="18" charset="0"/>
                                  <a:ea typeface="Cambria Math" panose="02040503050406030204" pitchFamily="18" charset="0"/>
                                  <a:cs typeface="Arial"/>
                                </a:rPr>
                                <m:t>2</m:t>
                              </m:r>
                            </m:sup>
                          </m:sSup>
                        </m:den>
                      </m:f>
                      <m:r>
                        <m:rPr>
                          <m:sty m:val="p"/>
                        </m:rPr>
                        <a:rPr kumimoji="1" lang="en-US" altLang="ja-JP" sz="3200">
                          <a:solidFill>
                            <a:srgbClr val="000000"/>
                          </a:solidFill>
                          <a:latin typeface="Cambria Math" panose="02040503050406030204" pitchFamily="18" charset="0"/>
                          <a:ea typeface="Cambria Math" panose="02040503050406030204" pitchFamily="18" charset="0"/>
                          <a:cs typeface="Arial"/>
                        </a:rPr>
                        <m:t>Im</m:t>
                      </m:r>
                      <m:d>
                        <m:dPr>
                          <m:begChr m:val="["/>
                          <m:endChr m:val="]"/>
                          <m:ctrlPr>
                            <a:rPr kumimoji="1" lang="en-US" altLang="ja-JP" sz="3200" i="1">
                              <a:solidFill>
                                <a:srgbClr val="000000"/>
                              </a:solidFill>
                              <a:latin typeface="Cambria Math" panose="02040503050406030204" pitchFamily="18" charset="0"/>
                              <a:ea typeface="Cambria Math" panose="02040503050406030204" pitchFamily="18" charset="0"/>
                              <a:cs typeface="Arial"/>
                            </a:rPr>
                          </m:ctrlPr>
                        </m:dPr>
                        <m:e>
                          <m:sSup>
                            <m:sSupPr>
                              <m:ctrlPr>
                                <a:rPr kumimoji="1" lang="en-US" altLang="ja-JP" sz="3200" i="1">
                                  <a:solidFill>
                                    <a:srgbClr val="000000"/>
                                  </a:solidFill>
                                  <a:latin typeface="Cambria Math" panose="02040503050406030204" pitchFamily="18" charset="0"/>
                                  <a:ea typeface="Cambria Math" panose="02040503050406030204" pitchFamily="18" charset="0"/>
                                  <a:cs typeface="Arial"/>
                                </a:rPr>
                              </m:ctrlPr>
                            </m:sSupPr>
                            <m:e>
                              <m:r>
                                <a:rPr kumimoji="1" lang="en-US" altLang="ja-JP" sz="3200" i="1">
                                  <a:solidFill>
                                    <a:srgbClr val="000000"/>
                                  </a:solidFill>
                                  <a:latin typeface="Cambria Math" panose="02040503050406030204" pitchFamily="18" charset="0"/>
                                  <a:ea typeface="Cambria Math" panose="02040503050406030204" pitchFamily="18" charset="0"/>
                                  <a:cs typeface="Arial"/>
                                </a:rPr>
                                <m:t>𝜓</m:t>
                              </m:r>
                            </m:e>
                            <m:sup>
                              <m:r>
                                <a:rPr kumimoji="1" lang="en-US" altLang="ja-JP" sz="3200" i="1">
                                  <a:solidFill>
                                    <a:srgbClr val="000000"/>
                                  </a:solidFill>
                                  <a:latin typeface="Cambria Math" panose="02040503050406030204" pitchFamily="18" charset="0"/>
                                  <a:ea typeface="Cambria Math" panose="02040503050406030204" pitchFamily="18" charset="0"/>
                                  <a:cs typeface="Arial"/>
                                </a:rPr>
                                <m:t>∗</m:t>
                              </m:r>
                            </m:sup>
                          </m:sSup>
                          <m:d>
                            <m:dPr>
                              <m:ctrlPr>
                                <a:rPr lang="en-US" altLang="ja-JP" sz="3200" i="1" kern="0">
                                  <a:solidFill>
                                    <a:prstClr val="black"/>
                                  </a:solidFill>
                                  <a:latin typeface="Cambria Math" panose="02040503050406030204" pitchFamily="18" charset="0"/>
                                  <a:ea typeface="Cambria Math" panose="02040503050406030204" pitchFamily="18" charset="0"/>
                                  <a:cs typeface="Arial"/>
                                </a:rPr>
                              </m:ctrlPr>
                            </m:dPr>
                            <m:e>
                              <m:f>
                                <m:fPr>
                                  <m:ctrlPr>
                                    <a:rPr lang="en-US" altLang="ja-JP" sz="3200" i="1" kern="0">
                                      <a:solidFill>
                                        <a:prstClr val="black"/>
                                      </a:solidFill>
                                      <a:latin typeface="Cambria Math" panose="02040503050406030204" pitchFamily="18" charset="0"/>
                                      <a:ea typeface="Cambria Math" panose="02040503050406030204" pitchFamily="18" charset="0"/>
                                      <a:cs typeface="Arial"/>
                                    </a:rPr>
                                  </m:ctrlPr>
                                </m:fPr>
                                <m:num>
                                  <m:sSub>
                                    <m:sSubPr>
                                      <m:ctrlPr>
                                        <a:rPr lang="en-US" altLang="ja-JP" sz="3200" i="1" kern="0">
                                          <a:solidFill>
                                            <a:prstClr val="black"/>
                                          </a:solidFill>
                                          <a:latin typeface="Cambria Math" panose="02040503050406030204" pitchFamily="18" charset="0"/>
                                          <a:ea typeface="Cambria Math" panose="02040503050406030204" pitchFamily="18" charset="0"/>
                                          <a:cs typeface="Arial"/>
                                        </a:rPr>
                                      </m:ctrlPr>
                                    </m:sSubPr>
                                    <m:e>
                                      <m:r>
                                        <a:rPr lang="en-US" altLang="ja-JP" sz="3200" i="1" kern="0">
                                          <a:solidFill>
                                            <a:prstClr val="black"/>
                                          </a:solidFill>
                                          <a:latin typeface="Cambria Math" panose="02040503050406030204" pitchFamily="18" charset="0"/>
                                          <a:ea typeface="Cambria Math" panose="02040503050406030204" pitchFamily="18" charset="0"/>
                                          <a:cs typeface="Arial"/>
                                        </a:rPr>
                                        <m:t>𝜙</m:t>
                                      </m:r>
                                    </m:e>
                                    <m:sub>
                                      <m:r>
                                        <a:rPr lang="en-US" altLang="ja-JP" sz="3200" i="1" kern="0">
                                          <a:solidFill>
                                            <a:prstClr val="black"/>
                                          </a:solidFill>
                                          <a:latin typeface="Cambria Math" panose="02040503050406030204" pitchFamily="18" charset="0"/>
                                          <a:ea typeface="Cambria Math" panose="02040503050406030204" pitchFamily="18" charset="0"/>
                                          <a:cs typeface="Arial"/>
                                        </a:rPr>
                                        <m:t>0</m:t>
                                      </m:r>
                                    </m:sub>
                                  </m:sSub>
                                </m:num>
                                <m:den>
                                  <m:r>
                                    <a:rPr kumimoji="1" lang="en-US" altLang="ja-JP" sz="3200" i="1">
                                      <a:solidFill>
                                        <a:prstClr val="black"/>
                                      </a:solidFill>
                                      <a:latin typeface="Cambria Math" panose="02040503050406030204" pitchFamily="18" charset="0"/>
                                      <a:ea typeface="Cambria Math" panose="02040503050406030204" pitchFamily="18" charset="0"/>
                                      <a:cs typeface="Arial"/>
                                    </a:rPr>
                                    <m:t>2</m:t>
                                  </m:r>
                                  <m:r>
                                    <a:rPr lang="en-US" altLang="ja-JP" sz="3200" i="1" kern="0">
                                      <a:solidFill>
                                        <a:prstClr val="black"/>
                                      </a:solidFill>
                                      <a:latin typeface="Cambria Math" panose="02040503050406030204" pitchFamily="18" charset="0"/>
                                      <a:ea typeface="Cambria Math" panose="02040503050406030204" pitchFamily="18" charset="0"/>
                                      <a:cs typeface="Arial"/>
                                    </a:rPr>
                                    <m:t>𝜋</m:t>
                                  </m:r>
                                </m:den>
                              </m:f>
                              <m:r>
                                <a:rPr kumimoji="1" lang="en-US" altLang="ja-JP" sz="3200" b="1" i="1">
                                  <a:solidFill>
                                    <a:srgbClr val="000000"/>
                                  </a:solidFill>
                                  <a:latin typeface="Cambria Math" panose="02040503050406030204" pitchFamily="18" charset="0"/>
                                  <a:ea typeface="Cambria Math" panose="02040503050406030204" pitchFamily="18" charset="0"/>
                                  <a:cs typeface="Arial"/>
                                </a:rPr>
                                <m:t>𝜵</m:t>
                              </m:r>
                              <m:r>
                                <a:rPr kumimoji="1" lang="en-US" altLang="ja-JP" sz="3200" i="1">
                                  <a:solidFill>
                                    <a:srgbClr val="000000"/>
                                  </a:solidFill>
                                  <a:latin typeface="Cambria Math" panose="02040503050406030204" pitchFamily="18" charset="0"/>
                                  <a:ea typeface="Cambria Math" panose="02040503050406030204" pitchFamily="18" charset="0"/>
                                  <a:cs typeface="Arial"/>
                                </a:rPr>
                                <m:t>−</m:t>
                              </m:r>
                              <m:r>
                                <a:rPr kumimoji="1" lang="en-US" altLang="ja-JP" sz="3200" i="1">
                                  <a:solidFill>
                                    <a:srgbClr val="000000"/>
                                  </a:solidFill>
                                  <a:latin typeface="Cambria Math" panose="02040503050406030204" pitchFamily="18" charset="0"/>
                                  <a:ea typeface="Cambria Math" panose="02040503050406030204" pitchFamily="18" charset="0"/>
                                  <a:cs typeface="Arial"/>
                                </a:rPr>
                                <m:t>𝑖</m:t>
                              </m:r>
                              <m:r>
                                <a:rPr kumimoji="1" lang="en-US" altLang="ja-JP" sz="3200" b="1" i="1">
                                  <a:solidFill>
                                    <a:srgbClr val="000000"/>
                                  </a:solidFill>
                                  <a:latin typeface="Cambria Math" panose="02040503050406030204" pitchFamily="18" charset="0"/>
                                  <a:ea typeface="Cambria Math" panose="02040503050406030204" pitchFamily="18" charset="0"/>
                                  <a:cs typeface="Arial"/>
                                </a:rPr>
                                <m:t>𝑨</m:t>
                              </m:r>
                            </m:e>
                          </m:d>
                          <m:r>
                            <a:rPr kumimoji="1" lang="el-GR" altLang="ja-JP" sz="3200" i="1">
                              <a:solidFill>
                                <a:srgbClr val="000000"/>
                              </a:solidFill>
                              <a:latin typeface="Cambria Math" panose="02040503050406030204" pitchFamily="18" charset="0"/>
                              <a:ea typeface="Cambria Math" panose="02040503050406030204" pitchFamily="18" charset="0"/>
                              <a:cs typeface="Arial"/>
                            </a:rPr>
                            <m:t>𝜓</m:t>
                          </m:r>
                        </m:e>
                      </m:d>
                      <m:r>
                        <a:rPr kumimoji="1" lang="en-US" altLang="ja-JP" sz="3200" i="1">
                          <a:solidFill>
                            <a:prstClr val="black"/>
                          </a:solidFill>
                          <a:latin typeface="Cambria Math" panose="02040503050406030204" pitchFamily="18" charset="0"/>
                          <a:ea typeface="Cambria Math" panose="02040503050406030204" pitchFamily="18" charset="0"/>
                          <a:cs typeface="Arial"/>
                        </a:rPr>
                        <m:t>−</m:t>
                      </m:r>
                      <m:sSub>
                        <m:sSubPr>
                          <m:ctrlPr>
                            <a:rPr kumimoji="1" lang="en-US" altLang="ja-JP" sz="3200" i="1">
                              <a:solidFill>
                                <a:prstClr val="black"/>
                              </a:solidFill>
                              <a:latin typeface="Cambria Math" panose="02040503050406030204" pitchFamily="18" charset="0"/>
                              <a:ea typeface="Cambria Math" panose="02040503050406030204" pitchFamily="18" charset="0"/>
                              <a:cs typeface="Arial"/>
                            </a:rPr>
                          </m:ctrlPr>
                        </m:sSubPr>
                        <m:e>
                          <m:r>
                            <a:rPr kumimoji="1" lang="en-US" altLang="ja-JP" sz="3200" i="1">
                              <a:solidFill>
                                <a:prstClr val="black"/>
                              </a:solidFill>
                              <a:latin typeface="Cambria Math" panose="02040503050406030204" pitchFamily="18" charset="0"/>
                              <a:ea typeface="Cambria Math" panose="02040503050406030204" pitchFamily="18" charset="0"/>
                              <a:cs typeface="Arial"/>
                            </a:rPr>
                            <m:t>𝜎</m:t>
                          </m:r>
                        </m:e>
                        <m:sub>
                          <m:r>
                            <a:rPr kumimoji="1" lang="en-US" altLang="ja-JP" sz="3200" i="1">
                              <a:solidFill>
                                <a:prstClr val="black"/>
                              </a:solidFill>
                              <a:latin typeface="Cambria Math" panose="02040503050406030204" pitchFamily="18" charset="0"/>
                              <a:ea typeface="Cambria Math" panose="02040503050406030204" pitchFamily="18" charset="0"/>
                              <a:cs typeface="Arial"/>
                            </a:rPr>
                            <m:t>𝑛</m:t>
                          </m:r>
                        </m:sub>
                      </m:sSub>
                      <m:d>
                        <m:dPr>
                          <m:ctrlPr>
                            <a:rPr kumimoji="1" lang="en-US" altLang="ja-JP" sz="3200" i="1">
                              <a:solidFill>
                                <a:prstClr val="black"/>
                              </a:solidFill>
                              <a:latin typeface="Cambria Math" panose="02040503050406030204" pitchFamily="18" charset="0"/>
                              <a:ea typeface="Cambria Math" panose="02040503050406030204" pitchFamily="18" charset="0"/>
                              <a:cs typeface="Arial"/>
                            </a:rPr>
                          </m:ctrlPr>
                        </m:dPr>
                        <m:e>
                          <m:f>
                            <m:fPr>
                              <m:ctrlPr>
                                <a:rPr kumimoji="1" lang="en-US" altLang="ja-JP" sz="3200" i="1">
                                  <a:solidFill>
                                    <a:prstClr val="black"/>
                                  </a:solidFill>
                                  <a:latin typeface="Cambria Math" panose="02040503050406030204" pitchFamily="18" charset="0"/>
                                  <a:ea typeface="Cambria Math" panose="02040503050406030204" pitchFamily="18" charset="0"/>
                                  <a:cs typeface="Arial"/>
                                </a:rPr>
                              </m:ctrlPr>
                            </m:fPr>
                            <m:num>
                              <m:r>
                                <a:rPr kumimoji="1" lang="en-US" altLang="ja-JP" sz="3200" i="1">
                                  <a:solidFill>
                                    <a:prstClr val="black"/>
                                  </a:solidFill>
                                  <a:latin typeface="Cambria Math" panose="02040503050406030204" pitchFamily="18" charset="0"/>
                                  <a:ea typeface="Cambria Math" panose="02040503050406030204" pitchFamily="18" charset="0"/>
                                  <a:cs typeface="Arial"/>
                                </a:rPr>
                                <m:t>𝜕</m:t>
                              </m:r>
                              <m:r>
                                <a:rPr kumimoji="1" lang="en-US" altLang="ja-JP" sz="3200" b="1" i="1">
                                  <a:solidFill>
                                    <a:prstClr val="black"/>
                                  </a:solidFill>
                                  <a:latin typeface="Cambria Math" panose="02040503050406030204" pitchFamily="18" charset="0"/>
                                  <a:ea typeface="Cambria Math" panose="02040503050406030204" pitchFamily="18" charset="0"/>
                                  <a:cs typeface="Arial"/>
                                </a:rPr>
                                <m:t>𝑨</m:t>
                              </m:r>
                            </m:num>
                            <m:den>
                              <m:r>
                                <a:rPr kumimoji="1" lang="en-US" altLang="ja-JP" sz="3200" i="1">
                                  <a:solidFill>
                                    <a:prstClr val="black"/>
                                  </a:solidFill>
                                  <a:latin typeface="Cambria Math" panose="02040503050406030204" pitchFamily="18" charset="0"/>
                                  <a:ea typeface="Cambria Math" panose="02040503050406030204" pitchFamily="18" charset="0"/>
                                  <a:cs typeface="Arial"/>
                                </a:rPr>
                                <m:t>𝜕</m:t>
                              </m:r>
                              <m:r>
                                <a:rPr kumimoji="1" lang="en-US" altLang="ja-JP" sz="3200" i="1">
                                  <a:solidFill>
                                    <a:prstClr val="black"/>
                                  </a:solidFill>
                                  <a:latin typeface="Cambria Math" panose="02040503050406030204" pitchFamily="18" charset="0"/>
                                  <a:ea typeface="Cambria Math" panose="02040503050406030204" pitchFamily="18" charset="0"/>
                                  <a:cs typeface="Arial"/>
                                </a:rPr>
                                <m:t>𝑡</m:t>
                              </m:r>
                            </m:den>
                          </m:f>
                          <m:r>
                            <a:rPr kumimoji="1" lang="en-US" altLang="ja-JP" sz="3200" i="1">
                              <a:solidFill>
                                <a:prstClr val="black"/>
                              </a:solidFill>
                              <a:latin typeface="Cambria Math" panose="02040503050406030204" pitchFamily="18" charset="0"/>
                              <a:ea typeface="Cambria Math" panose="02040503050406030204" pitchFamily="18" charset="0"/>
                              <a:cs typeface="Arial"/>
                            </a:rPr>
                            <m:t>+</m:t>
                          </m:r>
                          <m:r>
                            <a:rPr kumimoji="1" lang="en-US" altLang="ja-JP" sz="3200" b="1" i="1">
                              <a:solidFill>
                                <a:prstClr val="black"/>
                              </a:solidFill>
                              <a:latin typeface="Cambria Math" panose="02040503050406030204" pitchFamily="18" charset="0"/>
                              <a:ea typeface="Cambria Math" panose="02040503050406030204" pitchFamily="18" charset="0"/>
                              <a:cs typeface="Arial"/>
                            </a:rPr>
                            <m:t>𝜵</m:t>
                          </m:r>
                          <m:r>
                            <a:rPr kumimoji="1" lang="el-GR" altLang="ja-JP" sz="3200" i="1">
                              <a:solidFill>
                                <a:prstClr val="black"/>
                              </a:solidFill>
                              <a:latin typeface="Cambria Math" panose="02040503050406030204" pitchFamily="18" charset="0"/>
                              <a:ea typeface="Cambria Math" panose="02040503050406030204" pitchFamily="18" charset="0"/>
                              <a:cs typeface="Arial"/>
                            </a:rPr>
                            <m:t>𝛷</m:t>
                          </m:r>
                        </m:e>
                      </m:d>
                      <m:r>
                        <a:rPr kumimoji="1" lang="en-US" altLang="ja-JP" sz="3200" b="0" i="1" smtClean="0">
                          <a:solidFill>
                            <a:prstClr val="black"/>
                          </a:solidFill>
                          <a:latin typeface="Cambria Math" panose="02040503050406030204" pitchFamily="18" charset="0"/>
                          <a:ea typeface="Cambria Math" panose="02040503050406030204" pitchFamily="18" charset="0"/>
                          <a:cs typeface="Arial"/>
                        </a:rPr>
                        <m:t>,</m:t>
                      </m:r>
                    </m:oMath>
                  </m:oMathPara>
                </a14:m>
                <a:endParaRPr kumimoji="1" lang="ja-JP" altLang="en-US" sz="3200">
                  <a:solidFill>
                    <a:prstClr val="black"/>
                  </a:solidFill>
                  <a:latin typeface="游ゴシック" panose="02110004020202020204"/>
                </a:endParaRPr>
              </a:p>
              <a:p>
                <a:pPr>
                  <a:spcBef>
                    <a:spcPts val="1200"/>
                  </a:spcBef>
                </a:pPr>
                <a:r>
                  <a:rPr lang="en-US" sz="3200" dirty="0">
                    <a:latin typeface="Arial" panose="020B0604020202020204" pitchFamily="34" charset="0"/>
                    <a:cs typeface="Arial" panose="020B0604020202020204" pitchFamily="34" charset="0"/>
                  </a:rPr>
                  <a:t>where </a:t>
                </a:r>
                <a14:m>
                  <m:oMath xmlns:m="http://schemas.openxmlformats.org/officeDocument/2006/math">
                    <m:r>
                      <a:rPr kumimoji="1" lang="en-US" altLang="ja-JP" sz="3200" i="1">
                        <a:solidFill>
                          <a:prstClr val="black"/>
                        </a:solidFill>
                        <a:latin typeface="Cambria Math" panose="02040503050406030204" pitchFamily="18" charset="0"/>
                        <a:ea typeface="Cambria Math" panose="02040503050406030204" pitchFamily="18" charset="0"/>
                        <a:cs typeface="Arial"/>
                      </a:rPr>
                      <m:t>𝑖</m:t>
                    </m:r>
                  </m:oMath>
                </a14:m>
                <a:r>
                  <a:rPr lang="en-US" sz="3200" dirty="0">
                    <a:latin typeface="Arial" panose="020B0604020202020204" pitchFamily="34" charset="0"/>
                    <a:cs typeface="Arial" panose="020B0604020202020204" pitchFamily="34" charset="0"/>
                  </a:rPr>
                  <a:t> is the imaginary unit</a:t>
                </a:r>
                <a:r>
                  <a:rPr lang="en-US" altLang="ja-JP" sz="3200" dirty="0">
                    <a:latin typeface="Arial" panose="020B0604020202020204" pitchFamily="34" charset="0"/>
                    <a:cs typeface="Arial" panose="020B0604020202020204" pitchFamily="34" charset="0"/>
                  </a:rPr>
                  <a:t>, </a:t>
                </a:r>
                <a14:m>
                  <m:oMath xmlns:m="http://schemas.openxmlformats.org/officeDocument/2006/math">
                    <m:sSub>
                      <m:sSubPr>
                        <m:ctrlPr>
                          <a:rPr kumimoji="1" lang="en-US" altLang="ja-JP" sz="3200" i="1">
                            <a:solidFill>
                              <a:prstClr val="black"/>
                            </a:solidFill>
                            <a:latin typeface="Cambria Math" panose="02040503050406030204" pitchFamily="18" charset="0"/>
                            <a:ea typeface="Cambria Math" panose="02040503050406030204" pitchFamily="18" charset="0"/>
                            <a:cs typeface="Arial"/>
                          </a:rPr>
                        </m:ctrlPr>
                      </m:sSubPr>
                      <m:e>
                        <m:r>
                          <a:rPr kumimoji="1" lang="en-US" altLang="ja-JP" sz="3200" i="1">
                            <a:solidFill>
                              <a:prstClr val="black"/>
                            </a:solidFill>
                            <a:latin typeface="Cambria Math" panose="02040503050406030204" pitchFamily="18" charset="0"/>
                            <a:ea typeface="Cambria Math" panose="02040503050406030204" pitchFamily="18" charset="0"/>
                            <a:cs typeface="Arial"/>
                          </a:rPr>
                          <m:t>𝜇</m:t>
                        </m:r>
                      </m:e>
                      <m:sub>
                        <m:r>
                          <a:rPr kumimoji="1" lang="en-US" altLang="ja-JP" sz="3200" i="1">
                            <a:solidFill>
                              <a:prstClr val="black"/>
                            </a:solidFill>
                            <a:latin typeface="Cambria Math" panose="02040503050406030204" pitchFamily="18" charset="0"/>
                            <a:ea typeface="Cambria Math" panose="02040503050406030204" pitchFamily="18" charset="0"/>
                            <a:cs typeface="Arial"/>
                          </a:rPr>
                          <m:t>0</m:t>
                        </m:r>
                      </m:sub>
                    </m:sSub>
                  </m:oMath>
                </a14:m>
                <a:r>
                  <a:rPr lang="en-US" altLang="ja-JP" sz="3200" dirty="0">
                    <a:latin typeface="Arial" panose="020B0604020202020204" pitchFamily="34" charset="0"/>
                    <a:cs typeface="Arial" panose="020B0604020202020204" pitchFamily="34" charset="0"/>
                  </a:rPr>
                  <a:t> the vacuum permeability</a:t>
                </a:r>
                <a:r>
                  <a:rPr lang="en-US" sz="3200" dirty="0">
                    <a:latin typeface="Arial" panose="020B0604020202020204" pitchFamily="34" charset="0"/>
                    <a:cs typeface="Arial" panose="020B0604020202020204" pitchFamily="34" charset="0"/>
                  </a:rPr>
                  <a:t>, </a:t>
                </a:r>
                <a14:m>
                  <m:oMath xmlns:m="http://schemas.openxmlformats.org/officeDocument/2006/math">
                    <m:sSub>
                      <m:sSubPr>
                        <m:ctrlPr>
                          <a:rPr lang="en-US" altLang="ja-JP" sz="3200" i="1" kern="0">
                            <a:solidFill>
                              <a:prstClr val="black"/>
                            </a:solidFill>
                            <a:latin typeface="Cambria Math" panose="02040503050406030204" pitchFamily="18" charset="0"/>
                            <a:ea typeface="Cambria Math" panose="02040503050406030204" pitchFamily="18" charset="0"/>
                            <a:cs typeface="Arial"/>
                          </a:rPr>
                        </m:ctrlPr>
                      </m:sSubPr>
                      <m:e>
                        <m:r>
                          <a:rPr lang="en-US" altLang="ja-JP" sz="3200" i="1" kern="0">
                            <a:solidFill>
                              <a:prstClr val="black"/>
                            </a:solidFill>
                            <a:latin typeface="Cambria Math" panose="02040503050406030204" pitchFamily="18" charset="0"/>
                            <a:ea typeface="Cambria Math" panose="02040503050406030204" pitchFamily="18" charset="0"/>
                            <a:cs typeface="Arial"/>
                          </a:rPr>
                          <m:t>𝜙</m:t>
                        </m:r>
                      </m:e>
                      <m:sub>
                        <m:r>
                          <a:rPr lang="en-US" altLang="ja-JP" sz="3200" i="1" kern="0">
                            <a:solidFill>
                              <a:prstClr val="black"/>
                            </a:solidFill>
                            <a:latin typeface="Cambria Math" panose="02040503050406030204" pitchFamily="18" charset="0"/>
                            <a:ea typeface="Cambria Math" panose="02040503050406030204" pitchFamily="18" charset="0"/>
                            <a:cs typeface="Arial"/>
                          </a:rPr>
                          <m:t>0</m:t>
                        </m:r>
                      </m:sub>
                    </m:sSub>
                  </m:oMath>
                </a14:m>
                <a:r>
                  <a:rPr lang="en-US" sz="3200" dirty="0">
                    <a:latin typeface="Arial" panose="020B0604020202020204" pitchFamily="34" charset="0"/>
                    <a:cs typeface="Arial" panose="020B0604020202020204" pitchFamily="34" charset="0"/>
                  </a:rPr>
                  <a:t> the flux quantum</a:t>
                </a:r>
                <a:r>
                  <a:rPr lang="en-US" altLang="ja-JP" sz="3200" dirty="0">
                    <a:latin typeface="Arial" panose="020B0604020202020204" pitchFamily="34" charset="0"/>
                    <a:cs typeface="Arial" panose="020B0604020202020204" pitchFamily="34" charset="0"/>
                  </a:rPr>
                  <a:t>, </a:t>
                </a:r>
                <a14:m>
                  <m:oMath xmlns:m="http://schemas.openxmlformats.org/officeDocument/2006/math">
                    <m:sSub>
                      <m:sSubPr>
                        <m:ctrlPr>
                          <a:rPr kumimoji="1" lang="en-US" altLang="ja-JP" sz="3200" i="1">
                            <a:solidFill>
                              <a:prstClr val="black"/>
                            </a:solidFill>
                            <a:latin typeface="Cambria Math" panose="02040503050406030204" pitchFamily="18" charset="0"/>
                            <a:ea typeface="Cambria Math" panose="02040503050406030204" pitchFamily="18" charset="0"/>
                            <a:cs typeface="Arial"/>
                          </a:rPr>
                        </m:ctrlPr>
                      </m:sSubPr>
                      <m:e>
                        <m:r>
                          <a:rPr kumimoji="1" lang="en-US" altLang="ja-JP" sz="3200" i="1">
                            <a:solidFill>
                              <a:prstClr val="black"/>
                            </a:solidFill>
                            <a:latin typeface="Cambria Math" panose="02040503050406030204" pitchFamily="18" charset="0"/>
                            <a:ea typeface="Cambria Math" panose="02040503050406030204" pitchFamily="18" charset="0"/>
                            <a:cs typeface="Arial"/>
                          </a:rPr>
                          <m:t>𝜏</m:t>
                        </m:r>
                      </m:e>
                      <m:sub>
                        <m:r>
                          <a:rPr kumimoji="1" lang="en-US" altLang="ja-JP" sz="3200" i="1">
                            <a:solidFill>
                              <a:prstClr val="black"/>
                            </a:solidFill>
                            <a:latin typeface="Cambria Math" panose="02040503050406030204" pitchFamily="18" charset="0"/>
                            <a:ea typeface="Cambria Math" panose="02040503050406030204" pitchFamily="18" charset="0"/>
                            <a:cs typeface="Arial"/>
                          </a:rPr>
                          <m:t>0</m:t>
                        </m:r>
                      </m:sub>
                    </m:sSub>
                  </m:oMath>
                </a14:m>
                <a:r>
                  <a:rPr lang="en-US" altLang="ja-JP" sz="3200" dirty="0">
                    <a:latin typeface="Arial" panose="020B0604020202020204" pitchFamily="34" charset="0"/>
                    <a:cs typeface="Arial" panose="020B0604020202020204" pitchFamily="34" charset="0"/>
                  </a:rPr>
                  <a:t> the time constant</a:t>
                </a:r>
                <a:r>
                  <a:rPr lang="en-US" sz="3200" dirty="0">
                    <a:latin typeface="Arial" panose="020B0604020202020204" pitchFamily="34" charset="0"/>
                    <a:cs typeface="Arial" panose="020B0604020202020204" pitchFamily="34" charset="0"/>
                  </a:rPr>
                  <a:t>, </a:t>
                </a:r>
                <a14:m>
                  <m:oMath xmlns:m="http://schemas.openxmlformats.org/officeDocument/2006/math">
                    <m:r>
                      <a:rPr kumimoji="1" lang="en-US" altLang="ja-JP" sz="3200">
                        <a:solidFill>
                          <a:prstClr val="black"/>
                        </a:solidFill>
                        <a:latin typeface="Cambria Math" panose="02040503050406030204" pitchFamily="18" charset="0"/>
                        <a:ea typeface="Cambria Math" panose="02040503050406030204" pitchFamily="18" charset="0"/>
                        <a:cs typeface="Arial"/>
                      </a:rPr>
                      <m:t>𝜉</m:t>
                    </m:r>
                  </m:oMath>
                </a14:m>
                <a:r>
                  <a:rPr lang="en-US" sz="3200" dirty="0">
                    <a:latin typeface="Arial" panose="020B0604020202020204" pitchFamily="34" charset="0"/>
                    <a:cs typeface="Arial" panose="020B0604020202020204" pitchFamily="34" charset="0"/>
                  </a:rPr>
                  <a:t> the coherence length, </a:t>
                </a:r>
                <a14:m>
                  <m:oMath xmlns:m="http://schemas.openxmlformats.org/officeDocument/2006/math">
                    <m:r>
                      <a:rPr kumimoji="1" lang="en-US" altLang="ja-JP" sz="3200" i="1">
                        <a:solidFill>
                          <a:srgbClr val="000000"/>
                        </a:solidFill>
                        <a:latin typeface="Cambria Math" panose="02040503050406030204" pitchFamily="18" charset="0"/>
                        <a:ea typeface="Cambria Math" panose="02040503050406030204" pitchFamily="18" charset="0"/>
                        <a:cs typeface="Arial"/>
                      </a:rPr>
                      <m:t>𝜆</m:t>
                    </m:r>
                  </m:oMath>
                </a14:m>
                <a:r>
                  <a:rPr lang="en-US" sz="3200" dirty="0">
                    <a:latin typeface="Arial" panose="020B0604020202020204" pitchFamily="34" charset="0"/>
                    <a:cs typeface="Arial" panose="020B0604020202020204" pitchFamily="34" charset="0"/>
                  </a:rPr>
                  <a:t> the penetration depth, and </a:t>
                </a:r>
                <a14:m>
                  <m:oMath xmlns:m="http://schemas.openxmlformats.org/officeDocument/2006/math">
                    <m:sSub>
                      <m:sSubPr>
                        <m:ctrlPr>
                          <a:rPr kumimoji="1" lang="en-US" altLang="ja-JP" sz="3200" i="1">
                            <a:solidFill>
                              <a:prstClr val="black"/>
                            </a:solidFill>
                            <a:latin typeface="Cambria Math" panose="02040503050406030204" pitchFamily="18" charset="0"/>
                            <a:ea typeface="Cambria Math" panose="02040503050406030204" pitchFamily="18" charset="0"/>
                            <a:cs typeface="Arial"/>
                          </a:rPr>
                        </m:ctrlPr>
                      </m:sSubPr>
                      <m:e>
                        <m:r>
                          <a:rPr kumimoji="1" lang="en-US" altLang="ja-JP" sz="3200" i="1">
                            <a:solidFill>
                              <a:prstClr val="black"/>
                            </a:solidFill>
                            <a:latin typeface="Cambria Math" panose="02040503050406030204" pitchFamily="18" charset="0"/>
                            <a:ea typeface="Cambria Math" panose="02040503050406030204" pitchFamily="18" charset="0"/>
                            <a:cs typeface="Arial"/>
                          </a:rPr>
                          <m:t>𝜎</m:t>
                        </m:r>
                      </m:e>
                      <m:sub>
                        <m:r>
                          <a:rPr kumimoji="1" lang="en-US" altLang="ja-JP" sz="3200" i="1">
                            <a:solidFill>
                              <a:prstClr val="black"/>
                            </a:solidFill>
                            <a:latin typeface="Cambria Math" panose="02040503050406030204" pitchFamily="18" charset="0"/>
                            <a:ea typeface="Cambria Math" panose="02040503050406030204" pitchFamily="18" charset="0"/>
                            <a:cs typeface="Arial"/>
                          </a:rPr>
                          <m:t>𝑛</m:t>
                        </m:r>
                      </m:sub>
                    </m:sSub>
                  </m:oMath>
                </a14:m>
                <a:r>
                  <a:rPr lang="en-US" sz="3200" dirty="0">
                    <a:latin typeface="Arial" panose="020B0604020202020204" pitchFamily="34" charset="0"/>
                    <a:cs typeface="Arial" panose="020B0604020202020204" pitchFamily="34" charset="0"/>
                  </a:rPr>
                  <a:t> the normal conductivity. </a:t>
                </a:r>
              </a:p>
              <a:p>
                <a:pPr>
                  <a:spcBef>
                    <a:spcPts val="1200"/>
                  </a:spcBef>
                </a:pPr>
                <a:endParaRPr lang="en-US" sz="3200" dirty="0">
                  <a:latin typeface="Arial" panose="020B0604020202020204" pitchFamily="34" charset="0"/>
                  <a:cs typeface="Arial" panose="020B0604020202020204" pitchFamily="34" charset="0"/>
                </a:endParaRPr>
              </a:p>
            </p:txBody>
          </p:sp>
        </mc:Choice>
        <mc:Fallback xmlns="">
          <p:sp>
            <p:nvSpPr>
              <p:cNvPr id="6" name="Text Placeholder 5">
                <a:extLst>
                  <a:ext uri="{FF2B5EF4-FFF2-40B4-BE49-F238E27FC236}">
                    <a16:creationId xmlns:a16="http://schemas.microsoft.com/office/drawing/2014/main" id="{231C6298-FDF9-47FA-8627-A8259918CF73}"/>
                  </a:ext>
                </a:extLst>
              </p:cNvPr>
              <p:cNvSpPr>
                <a:spLocks noGrp="1" noRot="1" noChangeAspect="1" noMove="1" noResize="1" noEditPoints="1" noAdjustHandles="1" noChangeArrowheads="1" noChangeShapeType="1" noTextEdit="1"/>
              </p:cNvSpPr>
              <p:nvPr>
                <p:ph type="body" sz="quarter" idx="23"/>
              </p:nvPr>
            </p:nvSpPr>
            <p:spPr>
              <a:blipFill>
                <a:blip r:embed="rId3"/>
                <a:stretch>
                  <a:fillRect l="-948" t="-1848" r="-1106" b="-4436"/>
                </a:stretch>
              </a:blipFill>
            </p:spPr>
            <p:txBody>
              <a:bodyPr/>
              <a:lstStyle/>
              <a:p>
                <a:r>
                  <a:rPr lang="ja-JP" altLang="en-US">
                    <a:noFill/>
                  </a:rPr>
                  <a:t> </a:t>
                </a:r>
              </a:p>
            </p:txBody>
          </p:sp>
        </mc:Fallback>
      </mc:AlternateContent>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p:txBody>
          <a:bodyPr/>
          <a:lstStyle/>
          <a:p>
            <a:pPr>
              <a:spcBef>
                <a:spcPts val="0"/>
              </a:spcBef>
            </a:pPr>
            <a:r>
              <a:rPr lang="en-US" sz="1500" dirty="0">
                <a:latin typeface="Arial" panose="020B0604020202020204" pitchFamily="34" charset="0"/>
                <a:cs typeface="Arial" panose="020B0604020202020204" pitchFamily="34" charset="0"/>
              </a:rPr>
              <a:t>[1] COMSOL Multiphysics® v. 6.4, COMSOL AB, Stockholm, Sweden (2025).</a:t>
            </a:r>
          </a:p>
          <a:p>
            <a:pPr>
              <a:spcBef>
                <a:spcPts val="0"/>
              </a:spcBef>
            </a:pPr>
            <a:r>
              <a:rPr lang="en-US" sz="1500" dirty="0">
                <a:latin typeface="Arial" panose="020B0604020202020204" pitchFamily="34" charset="0"/>
                <a:cs typeface="Arial" panose="020B0604020202020204" pitchFamily="34" charset="0"/>
              </a:rPr>
              <a:t>[2] A. Schmid, "A Time Dependent Ginzburg–Landau Equation and Its Application to the Problem of Resistivity in the Mixed State," Phys. </a:t>
            </a:r>
            <a:r>
              <a:rPr lang="en-US" sz="1500" dirty="0" err="1">
                <a:latin typeface="Arial" panose="020B0604020202020204" pitchFamily="34" charset="0"/>
                <a:cs typeface="Arial" panose="020B0604020202020204" pitchFamily="34" charset="0"/>
              </a:rPr>
              <a:t>Kondens</a:t>
            </a:r>
            <a:r>
              <a:rPr lang="en-US" sz="1500" dirty="0">
                <a:latin typeface="Arial" panose="020B0604020202020204" pitchFamily="34" charset="0"/>
                <a:cs typeface="Arial" panose="020B0604020202020204" pitchFamily="34" charset="0"/>
              </a:rPr>
              <a:t>. Mater. </a:t>
            </a:r>
            <a:r>
              <a:rPr lang="en-US" sz="1500" b="1" dirty="0">
                <a:latin typeface="Arial" panose="020B0604020202020204" pitchFamily="34" charset="0"/>
                <a:cs typeface="Arial" panose="020B0604020202020204" pitchFamily="34" charset="0"/>
              </a:rPr>
              <a:t>5</a:t>
            </a:r>
            <a:r>
              <a:rPr lang="en-US" sz="1500" dirty="0">
                <a:latin typeface="Arial" panose="020B0604020202020204" pitchFamily="34" charset="0"/>
                <a:cs typeface="Arial" panose="020B0604020202020204" pitchFamily="34" charset="0"/>
              </a:rPr>
              <a:t>, 302 (1966).</a:t>
            </a:r>
          </a:p>
          <a:p>
            <a:pPr>
              <a:spcBef>
                <a:spcPts val="0"/>
              </a:spcBef>
            </a:pPr>
            <a:r>
              <a:rPr lang="en-US" sz="1500" dirty="0">
                <a:latin typeface="Arial" panose="020B0604020202020204" pitchFamily="34" charset="0"/>
                <a:cs typeface="Arial" panose="020B0604020202020204" pitchFamily="34" charset="0"/>
              </a:rPr>
              <a:t>[3] M. Tinkham, "Introduction to Superconductivity," 2nd ed., McGraw-Hill, New York (1996).</a:t>
            </a:r>
          </a:p>
          <a:p>
            <a:pPr>
              <a:spcBef>
                <a:spcPts val="0"/>
              </a:spcBef>
            </a:pPr>
            <a:r>
              <a:rPr lang="en-US" sz="1500" dirty="0">
                <a:latin typeface="Arial" panose="020B0604020202020204" pitchFamily="34" charset="0"/>
                <a:cs typeface="Arial" panose="020B0604020202020204" pitchFamily="34" charset="0"/>
              </a:rPr>
              <a:t>[4] A. K. Geim et al., "Phase transitions in individual sub-</a:t>
            </a:r>
            <a:r>
              <a:rPr lang="en-US" sz="1500" dirty="0" err="1">
                <a:latin typeface="Arial" panose="020B0604020202020204" pitchFamily="34" charset="0"/>
                <a:cs typeface="Arial" panose="020B0604020202020204" pitchFamily="34" charset="0"/>
              </a:rPr>
              <a:t>micrometre</a:t>
            </a:r>
            <a:r>
              <a:rPr lang="en-US" sz="1500" dirty="0">
                <a:latin typeface="Arial" panose="020B0604020202020204" pitchFamily="34" charset="0"/>
                <a:cs typeface="Arial" panose="020B0604020202020204" pitchFamily="34" charset="0"/>
              </a:rPr>
              <a:t> superconductors," Nature </a:t>
            </a:r>
            <a:r>
              <a:rPr lang="en-US" sz="1500" b="1" dirty="0">
                <a:latin typeface="Arial" panose="020B0604020202020204" pitchFamily="34" charset="0"/>
                <a:cs typeface="Arial" panose="020B0604020202020204" pitchFamily="34" charset="0"/>
              </a:rPr>
              <a:t>390</a:t>
            </a:r>
            <a:r>
              <a:rPr lang="en-US" sz="1500" dirty="0">
                <a:latin typeface="Arial" panose="020B0604020202020204" pitchFamily="34" charset="0"/>
                <a:cs typeface="Arial" panose="020B0604020202020204" pitchFamily="34" charset="0"/>
              </a:rPr>
              <a:t>, 259 (1997).</a:t>
            </a:r>
          </a:p>
          <a:p>
            <a:pPr>
              <a:spcBef>
                <a:spcPts val="0"/>
              </a:spcBef>
            </a:pPr>
            <a:r>
              <a:rPr lang="en-US" sz="1500" dirty="0">
                <a:latin typeface="Arial" panose="020B0604020202020204" pitchFamily="34" charset="0"/>
                <a:cs typeface="Arial" panose="020B0604020202020204" pitchFamily="34" charset="0"/>
              </a:rPr>
              <a:t>[5] V. A. Schweigert and F. M. Peeters, "Flux penetration and expulsion in thin superconducting disks," Phys. Rev. Lett. </a:t>
            </a:r>
            <a:r>
              <a:rPr lang="en-US" sz="1500" b="1" dirty="0">
                <a:latin typeface="Arial" panose="020B0604020202020204" pitchFamily="34" charset="0"/>
                <a:cs typeface="Arial" panose="020B0604020202020204" pitchFamily="34" charset="0"/>
              </a:rPr>
              <a:t>83</a:t>
            </a:r>
            <a:r>
              <a:rPr lang="en-US" sz="1500" dirty="0">
                <a:latin typeface="Arial" panose="020B0604020202020204" pitchFamily="34" charset="0"/>
                <a:cs typeface="Arial" panose="020B0604020202020204" pitchFamily="34" charset="0"/>
              </a:rPr>
              <a:t>, 2409 (1999).</a:t>
            </a:r>
          </a:p>
          <a:p>
            <a:pPr>
              <a:spcBef>
                <a:spcPts val="0"/>
              </a:spcBef>
            </a:pPr>
            <a:r>
              <a:rPr lang="en-US" sz="1500" dirty="0">
                <a:latin typeface="Arial" panose="020B0604020202020204" pitchFamily="34" charset="0"/>
                <a:cs typeface="Arial" panose="020B0604020202020204" pitchFamily="34" charset="0"/>
              </a:rPr>
              <a:t>[6] J. R. Clem and K. K. Berggren, "Geometry-dependent critical currents in superconducting nanocircuits," Phys. Rev. B </a:t>
            </a:r>
            <a:r>
              <a:rPr lang="en-US" sz="1500" b="1" dirty="0">
                <a:latin typeface="Arial" panose="020B0604020202020204" pitchFamily="34" charset="0"/>
                <a:cs typeface="Arial" panose="020B0604020202020204" pitchFamily="34" charset="0"/>
              </a:rPr>
              <a:t>84</a:t>
            </a:r>
            <a:r>
              <a:rPr lang="en-US" sz="1500" dirty="0">
                <a:latin typeface="Arial" panose="020B0604020202020204" pitchFamily="34" charset="0"/>
                <a:cs typeface="Arial" panose="020B0604020202020204" pitchFamily="34" charset="0"/>
              </a:rPr>
              <a:t>, 174510 (2011).</a:t>
            </a:r>
          </a:p>
          <a:p>
            <a:pPr>
              <a:spcBef>
                <a:spcPts val="0"/>
              </a:spcBef>
            </a:pPr>
            <a:r>
              <a:rPr lang="en-US" sz="1500" dirty="0">
                <a:latin typeface="Arial" panose="020B0604020202020204" pitchFamily="34" charset="0"/>
                <a:cs typeface="Arial" panose="020B0604020202020204" pitchFamily="34" charset="0"/>
              </a:rPr>
              <a:t>[7] D. Y. </a:t>
            </a:r>
            <a:r>
              <a:rPr lang="en-US" sz="1500" dirty="0" err="1">
                <a:latin typeface="Arial" panose="020B0604020202020204" pitchFamily="34" charset="0"/>
                <a:cs typeface="Arial" panose="020B0604020202020204" pitchFamily="34" charset="0"/>
              </a:rPr>
              <a:t>Vodolazov</a:t>
            </a:r>
            <a:r>
              <a:rPr lang="en-US" sz="1500" dirty="0">
                <a:latin typeface="Arial" panose="020B0604020202020204" pitchFamily="34" charset="0"/>
                <a:cs typeface="Arial" panose="020B0604020202020204" pitchFamily="34" charset="0"/>
              </a:rPr>
              <a:t> et al., "Defect-controlled vortex generation in current-carrying narrow superconducting strips," </a:t>
            </a:r>
            <a:r>
              <a:rPr lang="en-US" sz="1500" dirty="0" err="1">
                <a:latin typeface="Arial" panose="020B0604020202020204" pitchFamily="34" charset="0"/>
                <a:cs typeface="Arial" panose="020B0604020202020204" pitchFamily="34" charset="0"/>
              </a:rPr>
              <a:t>Supercond</a:t>
            </a:r>
            <a:r>
              <a:rPr lang="en-US" sz="1500" dirty="0">
                <a:latin typeface="Arial" panose="020B0604020202020204" pitchFamily="34" charset="0"/>
                <a:cs typeface="Arial" panose="020B0604020202020204" pitchFamily="34" charset="0"/>
              </a:rPr>
              <a:t>. Sci. Technol. </a:t>
            </a:r>
            <a:r>
              <a:rPr lang="en-US" sz="1500" b="1" dirty="0">
                <a:latin typeface="Arial" panose="020B0604020202020204" pitchFamily="34" charset="0"/>
                <a:cs typeface="Arial" panose="020B0604020202020204" pitchFamily="34" charset="0"/>
              </a:rPr>
              <a:t>29</a:t>
            </a:r>
            <a:r>
              <a:rPr lang="en-US" sz="1500" dirty="0">
                <a:latin typeface="Arial" panose="020B0604020202020204" pitchFamily="34" charset="0"/>
                <a:cs typeface="Arial" panose="020B0604020202020204" pitchFamily="34" charset="0"/>
              </a:rPr>
              <a:t>, 025002 (2016).</a:t>
            </a:r>
          </a:p>
          <a:p>
            <a:pPr>
              <a:spcBef>
                <a:spcPts val="0"/>
              </a:spcBef>
            </a:pPr>
            <a:r>
              <a:rPr lang="en-US" sz="1500" dirty="0">
                <a:latin typeface="Arial" panose="020B0604020202020204" pitchFamily="34" charset="0"/>
                <a:cs typeface="Arial" panose="020B0604020202020204" pitchFamily="34" charset="0"/>
              </a:rPr>
              <a:t>[8] A. N. Zotova and D. Y. </a:t>
            </a:r>
            <a:r>
              <a:rPr lang="en-US" sz="1500" dirty="0" err="1">
                <a:latin typeface="Arial" panose="020B0604020202020204" pitchFamily="34" charset="0"/>
                <a:cs typeface="Arial" panose="020B0604020202020204" pitchFamily="34" charset="0"/>
              </a:rPr>
              <a:t>Vodolazov</a:t>
            </a:r>
            <a:r>
              <a:rPr lang="en-US" sz="1500" dirty="0">
                <a:latin typeface="Arial" panose="020B0604020202020204" pitchFamily="34" charset="0"/>
                <a:cs typeface="Arial" panose="020B0604020202020204" pitchFamily="34" charset="0"/>
              </a:rPr>
              <a:t>, "Photon detection by current-carrying superconducting film: A time-dependent Ginzburg–Landau approach," Phys. Rev. B </a:t>
            </a:r>
            <a:r>
              <a:rPr lang="en-US" sz="1500" b="1" dirty="0">
                <a:latin typeface="Arial" panose="020B0604020202020204" pitchFamily="34" charset="0"/>
                <a:cs typeface="Arial" panose="020B0604020202020204" pitchFamily="34" charset="0"/>
              </a:rPr>
              <a:t>85</a:t>
            </a:r>
            <a:r>
              <a:rPr lang="en-US" sz="1500" dirty="0">
                <a:latin typeface="Arial" panose="020B0604020202020204" pitchFamily="34" charset="0"/>
                <a:cs typeface="Arial" panose="020B0604020202020204" pitchFamily="34" charset="0"/>
              </a:rPr>
              <a:t>, 024509 (2012).</a:t>
            </a:r>
          </a:p>
          <a:p>
            <a:pPr>
              <a:spcBef>
                <a:spcPts val="0"/>
              </a:spcBef>
            </a:pPr>
            <a:r>
              <a:rPr lang="en-US" sz="1500" dirty="0">
                <a:latin typeface="Arial" panose="020B0604020202020204" pitchFamily="34" charset="0"/>
                <a:cs typeface="Arial" panose="020B0604020202020204" pitchFamily="34" charset="0"/>
              </a:rPr>
              <a:t>[9] G. N. </a:t>
            </a:r>
            <a:r>
              <a:rPr lang="en-US" sz="1500" dirty="0" err="1">
                <a:latin typeface="Arial" panose="020B0604020202020204" pitchFamily="34" charset="0"/>
                <a:cs typeface="Arial" panose="020B0604020202020204" pitchFamily="34" charset="0"/>
              </a:rPr>
              <a:t>Gol'tsman</a:t>
            </a:r>
            <a:r>
              <a:rPr lang="en-US" sz="1500" dirty="0">
                <a:latin typeface="Arial" panose="020B0604020202020204" pitchFamily="34" charset="0"/>
                <a:cs typeface="Arial" panose="020B0604020202020204" pitchFamily="34" charset="0"/>
              </a:rPr>
              <a:t> et al., "Picosecond superconducting single-photon optical detector," Appl. Phys. Lett. </a:t>
            </a:r>
            <a:r>
              <a:rPr lang="en-US" sz="1500" b="1" dirty="0">
                <a:latin typeface="Arial" panose="020B0604020202020204" pitchFamily="34" charset="0"/>
                <a:cs typeface="Arial" panose="020B0604020202020204" pitchFamily="34" charset="0"/>
              </a:rPr>
              <a:t>79</a:t>
            </a:r>
            <a:r>
              <a:rPr lang="en-US" sz="1500" dirty="0">
                <a:latin typeface="Arial" panose="020B0604020202020204" pitchFamily="34" charset="0"/>
                <a:cs typeface="Arial" panose="020B0604020202020204" pitchFamily="34" charset="0"/>
              </a:rPr>
              <a:t>, 705 (2001).</a:t>
            </a:r>
          </a:p>
          <a:p>
            <a:pPr>
              <a:spcBef>
                <a:spcPts val="0"/>
              </a:spcBef>
            </a:pPr>
            <a:r>
              <a:rPr lang="en-US" sz="1500" dirty="0">
                <a:latin typeface="Arial" panose="020B0604020202020204" pitchFamily="34" charset="0"/>
                <a:cs typeface="Arial" panose="020B0604020202020204" pitchFamily="34" charset="0"/>
              </a:rPr>
              <a:t>[10] J. F. Blackburn, A. Campbell, and E. K. H. </a:t>
            </a:r>
            <a:r>
              <a:rPr lang="en-US" sz="1500" dirty="0" err="1">
                <a:latin typeface="Arial" panose="020B0604020202020204" pitchFamily="34" charset="0"/>
                <a:cs typeface="Arial" panose="020B0604020202020204" pitchFamily="34" charset="0"/>
              </a:rPr>
              <a:t>Salje</a:t>
            </a:r>
            <a:r>
              <a:rPr lang="en-US" sz="1500" dirty="0">
                <a:latin typeface="Arial" panose="020B0604020202020204" pitchFamily="34" charset="0"/>
                <a:cs typeface="Arial" panose="020B0604020202020204" pitchFamily="34" charset="0"/>
              </a:rPr>
              <a:t>, "The force-free case in three-dimensional superconductors: a computational study," Philos. Mag. B </a:t>
            </a:r>
            <a:r>
              <a:rPr lang="en-US" sz="1500" b="1" dirty="0">
                <a:latin typeface="Arial" panose="020B0604020202020204" pitchFamily="34" charset="0"/>
                <a:cs typeface="Arial" panose="020B0604020202020204" pitchFamily="34" charset="0"/>
              </a:rPr>
              <a:t>80</a:t>
            </a:r>
            <a:r>
              <a:rPr lang="en-US" sz="1500" dirty="0">
                <a:latin typeface="Arial" panose="020B0604020202020204" pitchFamily="34" charset="0"/>
                <a:cs typeface="Arial" panose="020B0604020202020204" pitchFamily="34" charset="0"/>
              </a:rPr>
              <a:t>(8), 1455 (2000).</a:t>
            </a:r>
          </a:p>
          <a:p>
            <a:pPr>
              <a:spcBef>
                <a:spcPts val="0"/>
              </a:spcBef>
            </a:pPr>
            <a:r>
              <a:rPr lang="en-US" sz="1500" dirty="0">
                <a:latin typeface="Arial" panose="020B0604020202020204" pitchFamily="34" charset="0"/>
                <a:cs typeface="Arial" panose="020B0604020202020204" pitchFamily="34" charset="0"/>
              </a:rPr>
              <a:t>[11] V. </a:t>
            </a:r>
            <a:r>
              <a:rPr lang="en-US" sz="1500" dirty="0" err="1">
                <a:latin typeface="Arial" panose="020B0604020202020204" pitchFamily="34" charset="0"/>
                <a:cs typeface="Arial" panose="020B0604020202020204" pitchFamily="34" charset="0"/>
              </a:rPr>
              <a:t>Vlasko</a:t>
            </a:r>
            <a:r>
              <a:rPr lang="en-US" sz="1500" dirty="0">
                <a:latin typeface="Arial" panose="020B0604020202020204" pitchFamily="34" charset="0"/>
                <a:cs typeface="Arial" panose="020B0604020202020204" pitchFamily="34" charset="0"/>
              </a:rPr>
              <a:t>-Vlasov et al., "Flux cutting in high-Tc superconductors," Phys. Rev. B </a:t>
            </a:r>
            <a:r>
              <a:rPr lang="en-US" sz="1500" b="1" dirty="0">
                <a:latin typeface="Arial" panose="020B0604020202020204" pitchFamily="34" charset="0"/>
                <a:cs typeface="Arial" panose="020B0604020202020204" pitchFamily="34" charset="0"/>
              </a:rPr>
              <a:t>91</a:t>
            </a:r>
            <a:r>
              <a:rPr lang="en-US" sz="1500" dirty="0">
                <a:latin typeface="Arial" panose="020B0604020202020204" pitchFamily="34" charset="0"/>
                <a:cs typeface="Arial" panose="020B0604020202020204" pitchFamily="34" charset="0"/>
              </a:rPr>
              <a:t>, 014516 (2015).</a:t>
            </a:r>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a:xfrm>
            <a:off x="14197413" y="5886627"/>
            <a:ext cx="17520817" cy="4180360"/>
          </a:xfrm>
        </p:spPr>
        <p:txBody>
          <a:bodyPr/>
          <a:lstStyle/>
          <a:p>
            <a:r>
              <a:rPr lang="en-US" sz="5500" dirty="0">
                <a:latin typeface="Arial" panose="020B0604020202020204" pitchFamily="34" charset="0"/>
                <a:cs typeface="Arial" panose="020B0604020202020204" pitchFamily="34" charset="0"/>
              </a:rPr>
              <a:t>Time-Dependent Ginzburg-Landau (TDGL) simulations visualize vortex penetration, nucleation, photon-induced dynamics, and three-dimensional vortex dynamics in nanoscale superconductors.</a:t>
            </a:r>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a:xfrm>
            <a:off x="1649531" y="15001469"/>
            <a:ext cx="29615963" cy="4714120"/>
          </a:xfrm>
        </p:spPr>
        <p:txBody>
          <a:bodyPr/>
          <a:lstStyle/>
          <a:p>
            <a:r>
              <a:rPr lang="en-US" sz="4380" dirty="0">
                <a:latin typeface="Arial" panose="020B0604020202020204" pitchFamily="34" charset="0"/>
                <a:cs typeface="Arial" panose="020B0604020202020204" pitchFamily="34" charset="0"/>
              </a:rPr>
              <a:t>Numerical simulations of the electromagnetic responses of nanoscale superconductors under transport currents and magnetic fields are performed using COMSOL Multiphysics® [1]. The simulations are based on the time-dependent Ginzburg–Landau (TDGL) equations, which describe the temporal evolution of the complex superconducting order parameter [2,3]. The equations are implemented using the Coefficient Form PDE interface without dedicated superconductivity modules. Four representative systems are examined: a superconducting disk in an external magnetic field [4,5], a current-carrying superconducting nanostrip [6,7], a current-biased nanostrip after photon absorption [8,9], and a three-dimensional superconducting nanowire [10,11].</a:t>
            </a:r>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en-US" sz="6000" dirty="0">
                <a:latin typeface="Arial" panose="020B0604020202020204" pitchFamily="34" charset="0"/>
                <a:cs typeface="Arial" panose="020B0604020202020204" pitchFamily="34" charset="0"/>
              </a:rPr>
              <a:t>Overview</a:t>
            </a:r>
            <a:endParaRPr lang="en-US" sz="6600" dirty="0">
              <a:latin typeface="Arial" panose="020B0604020202020204" pitchFamily="34" charset="0"/>
              <a:cs typeface="Arial" panose="020B0604020202020204" pitchFamily="34" charset="0"/>
            </a:endParaRPr>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en-US" sz="6000" dirty="0">
                <a:latin typeface="Arial" panose="020B0604020202020204" pitchFamily="34" charset="0"/>
                <a:cs typeface="Arial" panose="020B0604020202020204" pitchFamily="34" charset="0"/>
              </a:rPr>
              <a:t>TDGL Model and COMSOL Implementation</a:t>
            </a:r>
          </a:p>
        </p:txBody>
      </p:sp>
      <p:pic>
        <p:nvPicPr>
          <p:cNvPr id="104" name="図プレースホルダー 103">
            <a:extLst>
              <a:ext uri="{FF2B5EF4-FFF2-40B4-BE49-F238E27FC236}">
                <a16:creationId xmlns:a16="http://schemas.microsoft.com/office/drawing/2014/main" id="{67415DB1-EBA9-A266-B0E1-C352CB79810A}"/>
              </a:ext>
            </a:extLst>
          </p:cNvPr>
          <p:cNvPicPr>
            <a:picLocks noGrp="1" noChangeAspect="1"/>
          </p:cNvPicPr>
          <p:nvPr>
            <p:ph type="pic" sz="quarter" idx="29"/>
          </p:nvPr>
        </p:nvPicPr>
        <p:blipFill rotWithShape="1">
          <a:blip r:embed="rId4"/>
          <a:srcRect l="-6967" r="-6967"/>
          <a:stretch>
            <a:fillRect/>
          </a:stretch>
        </p:blipFill>
        <p:spPr>
          <a:prstGeom prst="rect">
            <a:avLst/>
          </a:prstGeom>
        </p:spPr>
      </p:pic>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p:txBody>
              <a:bodyPr/>
              <a:lstStyle/>
              <a:p>
                <a:r>
                  <a:rPr lang="en-US" sz="2800" dirty="0">
                    <a:latin typeface="Arial" panose="020B0604020202020204" pitchFamily="34" charset="0"/>
                    <a:cs typeface="Arial" panose="020B0604020202020204" pitchFamily="34" charset="0"/>
                  </a:rPr>
                  <a:t>Fig. 1. Two-dimensional TDGL simulations (</a:t>
                </a:r>
                <a14:m>
                  <m:oMath xmlns:m="http://schemas.openxmlformats.org/officeDocument/2006/math">
                    <m:r>
                      <a:rPr kumimoji="1" lang="en-US" altLang="ja-JP" sz="2800">
                        <a:solidFill>
                          <a:prstClr val="black"/>
                        </a:solidFill>
                        <a:latin typeface="Cambria Math" panose="02040503050406030204" pitchFamily="18" charset="0"/>
                        <a:ea typeface="Cambria Math" panose="02040503050406030204" pitchFamily="18" charset="0"/>
                        <a:cs typeface="Arial"/>
                      </a:rPr>
                      <m:t>𝜉</m:t>
                    </m:r>
                  </m:oMath>
                </a14:m>
                <a:r>
                  <a:rPr lang="en-US" sz="2800" dirty="0">
                    <a:latin typeface="Arial" panose="020B0604020202020204" pitchFamily="34" charset="0"/>
                    <a:cs typeface="Arial" panose="020B0604020202020204" pitchFamily="34" charset="0"/>
                  </a:rPr>
                  <a:t> ~ nm). (a) Vortex penetration into a superconducting disk under a perpendicular magnetic field. (b) Current-carrying superconducting nanostrip with a notch. (c) Photon-induced dynamics in a current-biased superconducting nanostrip.</a:t>
                </a:r>
              </a:p>
            </p:txBody>
          </p:sp>
        </mc:Choice>
        <mc:Fallback xmlns="">
          <p:sp>
            <p:nvSpPr>
              <p:cNvPr id="12" name="Text Placeholder 11">
                <a:extLst>
                  <a:ext uri="{FF2B5EF4-FFF2-40B4-BE49-F238E27FC236}">
                    <a16:creationId xmlns:a16="http://schemas.microsoft.com/office/drawing/2014/main" id="{FC644384-6DB7-4296-B34C-E6674D4A428F}"/>
                  </a:ext>
                </a:extLst>
              </p:cNvPr>
              <p:cNvSpPr>
                <a:spLocks noGrp="1" noRot="1" noChangeAspect="1" noMove="1" noResize="1" noEditPoints="1" noAdjustHandles="1" noChangeArrowheads="1" noChangeShapeType="1" noTextEdit="1"/>
              </p:cNvSpPr>
              <p:nvPr>
                <p:ph type="body" sz="quarter" idx="30"/>
              </p:nvPr>
            </p:nvSpPr>
            <p:spPr>
              <a:blipFill>
                <a:blip r:embed="rId5"/>
                <a:stretch>
                  <a:fillRect l="-922" t="-6838" b="-22222"/>
                </a:stretch>
              </a:blipFill>
            </p:spPr>
            <p:txBody>
              <a:bodyPr/>
              <a:lstStyle/>
              <a:p>
                <a:r>
                  <a:rPr lang="ja-JP" altLang="en-US">
                    <a:noFill/>
                  </a:rPr>
                  <a:t> </a:t>
                </a:r>
              </a:p>
            </p:txBody>
          </p:sp>
        </mc:Fallback>
      </mc:AlternateContent>
      <p:pic>
        <p:nvPicPr>
          <p:cNvPr id="26" name="図プレースホルダー 25">
            <a:extLst>
              <a:ext uri="{FF2B5EF4-FFF2-40B4-BE49-F238E27FC236}">
                <a16:creationId xmlns:a16="http://schemas.microsoft.com/office/drawing/2014/main" id="{F4B1A7C9-595A-E305-73BE-FE79AB892D7D}"/>
              </a:ext>
            </a:extLst>
          </p:cNvPr>
          <p:cNvPicPr>
            <a:picLocks noGrp="1" noChangeAspect="1"/>
          </p:cNvPicPr>
          <p:nvPr>
            <p:ph type="pic" sz="quarter" idx="31"/>
          </p:nvPr>
        </p:nvPicPr>
        <p:blipFill>
          <a:blip r:embed="rId6">
            <a:extLst>
              <a:ext uri="{28A0092B-C50C-407E-A947-70E740481C1C}">
                <a14:useLocalDpi xmlns:a14="http://schemas.microsoft.com/office/drawing/2010/main" val="0"/>
              </a:ext>
            </a:extLst>
          </a:blip>
          <a:srcRect t="8705" b="8705"/>
          <a:stretch>
            <a:fillRect/>
          </a:stretch>
        </p:blipFill>
        <p:spPr>
          <a:xfrm>
            <a:off x="23922338" y="40250737"/>
            <a:ext cx="7848000" cy="1688385"/>
          </a:xfrm>
          <a:prstGeom prst="rect">
            <a:avLst/>
          </a:prstGeom>
        </p:spPr>
      </p:pic>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pPr marL="381000" indent="-381000">
              <a:spcBef>
                <a:spcPts val="0"/>
              </a:spcBef>
              <a:buClr>
                <a:schemeClr val="accent1">
                  <a:lumMod val="75000"/>
                </a:schemeClr>
              </a:buClr>
              <a:buSzPct val="80000"/>
              <a:buFont typeface="Wingdings" pitchFamily="2" charset="2"/>
              <a:buChar char="l"/>
            </a:pPr>
            <a:r>
              <a:rPr lang="en-US" sz="3200" dirty="0">
                <a:latin typeface="Arial" panose="020B0604020202020204" pitchFamily="34" charset="0"/>
                <a:cs typeface="Arial" panose="020B0604020202020204" pitchFamily="34" charset="0"/>
              </a:rPr>
              <a:t>Magnetic-field-induced vortex penetration [Fig. 1(a)]:</a:t>
            </a:r>
          </a:p>
          <a:p>
            <a:pPr marL="431800">
              <a:spcBef>
                <a:spcPts val="0"/>
              </a:spcBef>
              <a:spcAft>
                <a:spcPts val="800"/>
              </a:spcAft>
              <a:buClr>
                <a:schemeClr val="accent1">
                  <a:lumMod val="75000"/>
                </a:schemeClr>
              </a:buClr>
              <a:buSzPct val="80000"/>
            </a:pPr>
            <a:r>
              <a:rPr lang="en-US" sz="3200" dirty="0">
                <a:latin typeface="Arial" panose="020B0604020202020204" pitchFamily="34" charset="0"/>
                <a:cs typeface="Arial" panose="020B0604020202020204" pitchFamily="34" charset="0"/>
              </a:rPr>
              <a:t>Vortices penetrate from the disk edge and eventually form a vortex lattice.</a:t>
            </a:r>
          </a:p>
          <a:p>
            <a:pPr marL="381000" indent="-381000">
              <a:spcBef>
                <a:spcPts val="0"/>
              </a:spcBef>
              <a:buClr>
                <a:schemeClr val="accent1">
                  <a:lumMod val="75000"/>
                </a:schemeClr>
              </a:buClr>
              <a:buSzPct val="80000"/>
              <a:buFont typeface="Wingdings" pitchFamily="2" charset="2"/>
              <a:buChar char="l"/>
            </a:pPr>
            <a:r>
              <a:rPr lang="en-US" sz="3200" dirty="0">
                <a:latin typeface="Arial" panose="020B0604020202020204" pitchFamily="34" charset="0"/>
                <a:cs typeface="Arial" panose="020B0604020202020204" pitchFamily="34" charset="0"/>
              </a:rPr>
              <a:t>Defect-induced vortex nucleation</a:t>
            </a:r>
            <a:r>
              <a:rPr lang="en-US" altLang="ja-JP" sz="3200" dirty="0">
                <a:latin typeface="Arial" panose="020B0604020202020204" pitchFamily="34" charset="0"/>
                <a:cs typeface="Arial" panose="020B0604020202020204" pitchFamily="34" charset="0"/>
              </a:rPr>
              <a:t> [Fig. 1(b)]:</a:t>
            </a:r>
            <a:endParaRPr lang="en-US" sz="3200" dirty="0">
              <a:latin typeface="Arial" panose="020B0604020202020204" pitchFamily="34" charset="0"/>
              <a:cs typeface="Arial" panose="020B0604020202020204" pitchFamily="34" charset="0"/>
            </a:endParaRPr>
          </a:p>
          <a:p>
            <a:pPr marL="431800">
              <a:spcBef>
                <a:spcPts val="0"/>
              </a:spcBef>
              <a:spcAft>
                <a:spcPts val="800"/>
              </a:spcAft>
              <a:buClr>
                <a:schemeClr val="accent1">
                  <a:lumMod val="75000"/>
                </a:schemeClr>
              </a:buClr>
              <a:buSzPct val="80000"/>
            </a:pPr>
            <a:r>
              <a:rPr lang="en-US" sz="3200" dirty="0">
                <a:latin typeface="Arial" panose="020B0604020202020204" pitchFamily="34" charset="0"/>
                <a:cs typeface="Arial" panose="020B0604020202020204" pitchFamily="34" charset="0"/>
              </a:rPr>
              <a:t>Current crowding promotes vortex nucleation at the notch, followed by vortex motion across the strip.</a:t>
            </a:r>
          </a:p>
          <a:p>
            <a:pPr marL="381000" indent="-381000">
              <a:spcBef>
                <a:spcPts val="0"/>
              </a:spcBef>
              <a:buClr>
                <a:schemeClr val="accent1">
                  <a:lumMod val="75000"/>
                </a:schemeClr>
              </a:buClr>
              <a:buSzPct val="80000"/>
              <a:buFont typeface="Wingdings" pitchFamily="2" charset="2"/>
              <a:buChar char="l"/>
            </a:pPr>
            <a:r>
              <a:rPr lang="en-US" sz="3200" dirty="0">
                <a:latin typeface="Arial" panose="020B0604020202020204" pitchFamily="34" charset="0"/>
                <a:cs typeface="Arial" panose="020B0604020202020204" pitchFamily="34" charset="0"/>
              </a:rPr>
              <a:t>Photon-induced dynamics</a:t>
            </a:r>
            <a:r>
              <a:rPr lang="en-US" altLang="ja-JP" sz="3200" dirty="0">
                <a:latin typeface="Arial" panose="020B0604020202020204" pitchFamily="34" charset="0"/>
                <a:cs typeface="Arial" panose="020B0604020202020204" pitchFamily="34" charset="0"/>
              </a:rPr>
              <a:t> [Fig. 1(c)]:</a:t>
            </a:r>
            <a:endParaRPr lang="en-US" sz="3200" dirty="0">
              <a:latin typeface="Arial" panose="020B0604020202020204" pitchFamily="34" charset="0"/>
              <a:cs typeface="Arial" panose="020B0604020202020204" pitchFamily="34" charset="0"/>
            </a:endParaRPr>
          </a:p>
          <a:p>
            <a:pPr marL="431800">
              <a:spcBef>
                <a:spcPts val="0"/>
              </a:spcBef>
              <a:spcAft>
                <a:spcPts val="800"/>
              </a:spcAft>
              <a:buClr>
                <a:schemeClr val="accent1">
                  <a:lumMod val="75000"/>
                </a:schemeClr>
              </a:buClr>
              <a:buSzPct val="80000"/>
            </a:pPr>
            <a:r>
              <a:rPr lang="en-US" sz="3200" dirty="0">
                <a:latin typeface="Arial" panose="020B0604020202020204" pitchFamily="34" charset="0"/>
                <a:cs typeface="Arial" panose="020B0604020202020204" pitchFamily="34" charset="0"/>
              </a:rPr>
              <a:t>Photon absorption locally suppresses superconductivity and induces a vortex–antivortex pair, whose motion can trigger a normal domain across the strip.</a:t>
            </a:r>
          </a:p>
          <a:p>
            <a:pPr marL="381000" indent="-381000">
              <a:spcBef>
                <a:spcPts val="0"/>
              </a:spcBef>
              <a:buClr>
                <a:schemeClr val="accent1">
                  <a:lumMod val="75000"/>
                </a:schemeClr>
              </a:buClr>
              <a:buSzPct val="80000"/>
              <a:buFont typeface="Wingdings" pitchFamily="2" charset="2"/>
              <a:buChar char="l"/>
            </a:pPr>
            <a:r>
              <a:rPr lang="en-US" sz="3200" dirty="0">
                <a:latin typeface="Arial" panose="020B0604020202020204" pitchFamily="34" charset="0"/>
                <a:cs typeface="Arial" panose="020B0604020202020204" pitchFamily="34" charset="0"/>
              </a:rPr>
              <a:t>Three-dimensional vortex dynamics</a:t>
            </a:r>
            <a:r>
              <a:rPr lang="en-US" altLang="ja-JP" sz="3200" dirty="0">
                <a:latin typeface="Arial" panose="020B0604020202020204" pitchFamily="34" charset="0"/>
                <a:cs typeface="Arial" panose="020B0604020202020204" pitchFamily="34" charset="0"/>
              </a:rPr>
              <a:t> [Fig. 2(b)]:</a:t>
            </a:r>
            <a:endParaRPr lang="en-US" sz="3200" dirty="0">
              <a:latin typeface="Arial" panose="020B0604020202020204" pitchFamily="34" charset="0"/>
              <a:cs typeface="Arial" panose="020B0604020202020204" pitchFamily="34" charset="0"/>
            </a:endParaRPr>
          </a:p>
          <a:p>
            <a:pPr marL="431800">
              <a:spcBef>
                <a:spcPts val="0"/>
              </a:spcBef>
              <a:spcAft>
                <a:spcPts val="1000"/>
              </a:spcAft>
              <a:buClr>
                <a:schemeClr val="accent1">
                  <a:lumMod val="75000"/>
                </a:schemeClr>
              </a:buClr>
              <a:buSzPct val="80000"/>
            </a:pPr>
            <a:r>
              <a:rPr lang="en-US" sz="3200" dirty="0">
                <a:latin typeface="Arial" panose="020B0604020202020204" pitchFamily="34" charset="0"/>
                <a:cs typeface="Arial" panose="020B0604020202020204" pitchFamily="34" charset="0"/>
              </a:rPr>
              <a:t>Under longitudinal magnetic field and transport current, helical vortices emerge and undergo cutting and reconnection, accompanied by voltage pulses. </a:t>
            </a:r>
          </a:p>
          <a:p>
            <a:pPr marL="95250">
              <a:spcBef>
                <a:spcPts val="600"/>
              </a:spcBef>
              <a:buClr>
                <a:schemeClr val="accent1">
                  <a:lumMod val="75000"/>
                </a:schemeClr>
              </a:buClr>
              <a:buSzPct val="80000"/>
            </a:pPr>
            <a:r>
              <a:rPr lang="en-US" sz="3200" dirty="0">
                <a:latin typeface="Arial" panose="020B0604020202020204" pitchFamily="34" charset="0"/>
                <a:cs typeface="Arial" panose="020B0604020202020204" pitchFamily="34" charset="0"/>
              </a:rPr>
              <a:t>These simulations demonstrate that COMSOL Multiphysics® provides a flexible platform for visualizing complex vortex dynamics and superconducting-to-normal transitions in nanoscale superconductors.</a:t>
            </a:r>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en-US" sz="6000" dirty="0">
                <a:latin typeface="Arial" panose="020B0604020202020204" pitchFamily="34" charset="0"/>
                <a:cs typeface="Arial" panose="020B0604020202020204" pitchFamily="34" charset="0"/>
              </a:rPr>
              <a:t>Results</a:t>
            </a:r>
            <a:endParaRPr lang="en-US" sz="6600" dirty="0">
              <a:latin typeface="Arial" panose="020B0604020202020204" pitchFamily="34" charset="0"/>
              <a:cs typeface="Arial" panose="020B0604020202020204" pitchFamily="34" charset="0"/>
            </a:endParaRPr>
          </a:p>
        </p:txBody>
      </p:sp>
      <p:pic>
        <p:nvPicPr>
          <p:cNvPr id="51" name="図プレースホルダー 50">
            <a:extLst>
              <a:ext uri="{FF2B5EF4-FFF2-40B4-BE49-F238E27FC236}">
                <a16:creationId xmlns:a16="http://schemas.microsoft.com/office/drawing/2014/main" id="{A857C800-1EAD-BEA5-6A3C-761BED9682D1}"/>
              </a:ext>
            </a:extLst>
          </p:cNvPr>
          <p:cNvPicPr>
            <a:picLocks noGrp="1" noChangeAspect="1"/>
          </p:cNvPicPr>
          <p:nvPr>
            <p:ph type="pic" sz="quarter" idx="34"/>
          </p:nvPr>
        </p:nvPicPr>
        <p:blipFill rotWithShape="1">
          <a:blip r:embed="rId7"/>
          <a:srcRect t="-1253" b="-1253"/>
          <a:stretch>
            <a:fillRect/>
          </a:stretch>
        </p:blipFill>
        <p:spPr>
          <a:prstGeom prst="rect">
            <a:avLst/>
          </a:prstGeom>
        </p:spPr>
      </p:pic>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p:txBody>
          <a:bodyPr/>
          <a:lstStyle/>
          <a:p>
            <a:r>
              <a:rPr lang="en-US" sz="2800" dirty="0">
                <a:latin typeface="Arial" panose="020B0604020202020204" pitchFamily="34" charset="0"/>
                <a:cs typeface="Arial" panose="020B0604020202020204" pitchFamily="34" charset="0"/>
              </a:rPr>
              <a:t>Fig. 2. Three-dimensional vortex dynamics in a superconducting nanowire carrying a transport current under (a) transverse and (b) longitudinal magnetic fields. Helical vortices undergo cutting and reconnection in the longitudinal-field configuration. Representative configurations at </a:t>
            </a:r>
            <a:r>
              <a:rPr lang="en-US" sz="2800" i="1" dirty="0">
                <a:latin typeface="Arial" panose="020B0604020202020204" pitchFamily="34" charset="0"/>
                <a:cs typeface="Arial" panose="020B0604020202020204" pitchFamily="34" charset="0"/>
              </a:rPr>
              <a:t>t</a:t>
            </a:r>
            <a:r>
              <a:rPr lang="en-US" sz="1000" i="1" dirty="0">
                <a:latin typeface="Arial" panose="020B0604020202020204" pitchFamily="34" charset="0"/>
                <a:cs typeface="Arial" panose="020B0604020202020204" pitchFamily="34" charset="0"/>
              </a:rPr>
              <a:t> </a:t>
            </a:r>
            <a:r>
              <a:rPr lang="en-US" sz="2800" i="1" dirty="0">
                <a:latin typeface="Arial" panose="020B0604020202020204" pitchFamily="34" charset="0"/>
                <a:cs typeface="Arial" panose="020B0604020202020204" pitchFamily="34" charset="0"/>
              </a:rPr>
              <a:t>/</a:t>
            </a:r>
            <a:r>
              <a:rPr lang="en-US" sz="1000" i="1"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𝜏</a:t>
            </a:r>
            <a:r>
              <a:rPr lang="en-US" sz="2800" baseline="-25000" dirty="0">
                <a:latin typeface="Arial" panose="020B0604020202020204" pitchFamily="34" charset="0"/>
                <a:cs typeface="Arial" panose="020B0604020202020204" pitchFamily="34" charset="0"/>
              </a:rPr>
              <a:t>0</a:t>
            </a:r>
            <a:r>
              <a:rPr lang="en-US" sz="2800" dirty="0">
                <a:latin typeface="Arial" panose="020B0604020202020204" pitchFamily="34" charset="0"/>
                <a:cs typeface="Arial" panose="020B0604020202020204" pitchFamily="34" charset="0"/>
              </a:rPr>
              <a:t> = 860, 900, and 970 are shown.</a:t>
            </a:r>
          </a:p>
        </p:txBody>
      </p:sp>
      <p:pic>
        <p:nvPicPr>
          <p:cNvPr id="118" name="図プレースホルダー 117">
            <a:extLst>
              <a:ext uri="{FF2B5EF4-FFF2-40B4-BE49-F238E27FC236}">
                <a16:creationId xmlns:a16="http://schemas.microsoft.com/office/drawing/2014/main" id="{97107E05-3FED-E69E-7100-F843BD78771A}"/>
              </a:ext>
            </a:extLst>
          </p:cNvPr>
          <p:cNvPicPr>
            <a:picLocks noGrp="1" noChangeAspect="1"/>
          </p:cNvPicPr>
          <p:nvPr>
            <p:ph type="pic" sz="quarter" idx="11"/>
          </p:nvPr>
        </p:nvPicPr>
        <p:blipFill>
          <a:blip r:embed="rId8">
            <a:extLst>
              <a:ext uri="{28A0092B-C50C-407E-A947-70E740481C1C}">
                <a14:useLocalDpi xmlns:a14="http://schemas.microsoft.com/office/drawing/2010/main" val="0"/>
              </a:ext>
            </a:extLst>
          </a:blip>
          <a:srcRect t="4615" b="4615"/>
          <a:stretch>
            <a:fillRect/>
          </a:stretch>
        </p:blipFill>
        <p:spPr>
          <a:prstGeom prst="rect">
            <a:avLst/>
          </a:prstGeom>
        </p:spPr>
      </p:pic>
    </p:spTree>
    <p:extLst>
      <p:ext uri="{BB962C8B-B14F-4D97-AF65-F5344CB8AC3E}">
        <p14:creationId xmlns:p14="http://schemas.microsoft.com/office/powerpoint/2010/main" val="3627171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5585D1F1-79AF-AEB5-C872-3B500A3EED81}"/>
              </a:ext>
            </a:extLst>
          </p:cNvPr>
          <p:cNvSpPr txBox="1">
            <a:spLocks/>
          </p:cNvSpPr>
          <p:nvPr/>
        </p:nvSpPr>
        <p:spPr>
          <a:xfrm>
            <a:off x="3642865" y="3840109"/>
            <a:ext cx="25733448" cy="2814264"/>
          </a:xfrm>
          <a:prstGeom prst="rect">
            <a:avLst/>
          </a:prstGeom>
        </p:spPr>
        <p:txBody>
          <a:bodyPr/>
          <a:lstStyle>
            <a:lvl1pPr algn="l" defTabSz="3049615" rtl="0" eaLnBrk="1" latinLnBrk="0" hangingPunct="1">
              <a:lnSpc>
                <a:spcPct val="90000"/>
              </a:lnSpc>
              <a:spcBef>
                <a:spcPct val="0"/>
              </a:spcBef>
              <a:buNone/>
              <a:defRPr sz="14674" kern="1200">
                <a:solidFill>
                  <a:schemeClr val="tx1"/>
                </a:solidFill>
                <a:latin typeface="+mj-lt"/>
                <a:ea typeface="+mj-ea"/>
                <a:cs typeface="+mj-cs"/>
              </a:defRPr>
            </a:lvl1pPr>
          </a:lstStyle>
          <a:p>
            <a:r>
              <a:rPr lang="ja-JP" altLang="en-US" sz="14500" dirty="0">
                <a:latin typeface="Noto Sans JP" panose="020B0200000000000000" pitchFamily="34" charset="-128"/>
                <a:ea typeface="Noto Sans JP" panose="020B0200000000000000" pitchFamily="34" charset="-128"/>
              </a:rPr>
              <a:t>ガイドライン</a:t>
            </a:r>
            <a:endParaRPr lang="en-US" sz="14500" dirty="0">
              <a:latin typeface="Noto Sans JP" panose="020B0200000000000000" pitchFamily="34" charset="-128"/>
              <a:ea typeface="Noto Sans JP" panose="020B0200000000000000" pitchFamily="34" charset="-128"/>
            </a:endParaRPr>
          </a:p>
        </p:txBody>
      </p:sp>
      <p:sp>
        <p:nvSpPr>
          <p:cNvPr id="19" name="Text Placeholder 13">
            <a:extLst>
              <a:ext uri="{FF2B5EF4-FFF2-40B4-BE49-F238E27FC236}">
                <a16:creationId xmlns:a16="http://schemas.microsoft.com/office/drawing/2014/main" id="{C95BB625-BE85-3802-B4F2-8F90F57CDC48}"/>
              </a:ext>
            </a:extLst>
          </p:cNvPr>
          <p:cNvSpPr txBox="1">
            <a:spLocks/>
          </p:cNvSpPr>
          <p:nvPr/>
        </p:nvSpPr>
        <p:spPr>
          <a:xfrm>
            <a:off x="3736356" y="9354275"/>
            <a:ext cx="26765415" cy="14468551"/>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テンプレート自体は変更せず</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提供されたレイアウト内で作業すること</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例として示されているサンプルを参照すること</a:t>
            </a:r>
            <a:r>
              <a:rPr lang="en-US" sz="4800" dirty="0">
                <a:latin typeface="Noto Sans JP" panose="020B0200000000000000" pitchFamily="34" charset="-128"/>
                <a:ea typeface="Noto Sans JP" panose="020B0200000000000000" pitchFamily="34" charset="-128"/>
              </a:rPr>
              <a:t>.</a:t>
            </a:r>
          </a:p>
          <a:p>
            <a:pPr>
              <a:spcBef>
                <a:spcPts val="4627"/>
              </a:spcBef>
            </a:pPr>
            <a:r>
              <a:rPr lang="ja-JP" altLang="en-US" sz="4800" dirty="0">
                <a:latin typeface="Noto Sans JP" panose="020B0200000000000000" pitchFamily="34" charset="-128"/>
                <a:ea typeface="Noto Sans JP" panose="020B0200000000000000" pitchFamily="34" charset="-128"/>
              </a:rPr>
              <a:t>テキストボックス内の文字は左揃えにし</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均等割り付けは使用しないこと</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タイトルはスライド内で最も大きいフォントサイズ </a:t>
            </a:r>
            <a:r>
              <a:rPr lang="en-US" altLang="ja-JP" sz="4800" dirty="0">
                <a:latin typeface="Noto Sans JP" panose="020B0200000000000000" pitchFamily="34" charset="-128"/>
                <a:ea typeface="Noto Sans JP" panose="020B0200000000000000" pitchFamily="34" charset="-128"/>
              </a:rPr>
              <a:t>(90–120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タイトル下の説明文はフォントサイズ </a:t>
            </a:r>
            <a:r>
              <a:rPr lang="en-US" altLang="ja-JP" sz="4800" dirty="0">
                <a:latin typeface="Noto Sans JP" panose="020B0200000000000000" pitchFamily="34" charset="-128"/>
                <a:ea typeface="Noto Sans JP" panose="020B0200000000000000" pitchFamily="34" charset="-128"/>
              </a:rPr>
              <a:t>(50-60pt)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所属情報はフォントサイズ  </a:t>
            </a:r>
            <a:r>
              <a:rPr lang="en-US" altLang="ja-JP" sz="4800" dirty="0">
                <a:latin typeface="Noto Sans JP" panose="020B0200000000000000" pitchFamily="34" charset="-128"/>
                <a:ea typeface="Noto Sans JP" panose="020B0200000000000000" pitchFamily="34" charset="-128"/>
              </a:rPr>
              <a:t>(30–40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見出しは２番目に大きいフォントサイズ  </a:t>
            </a:r>
            <a:r>
              <a:rPr lang="en-US" altLang="ja-JP" sz="4800" dirty="0">
                <a:latin typeface="Noto Sans JP" panose="020B0200000000000000" pitchFamily="34" charset="-128"/>
                <a:ea typeface="Noto Sans JP" panose="020B0200000000000000" pitchFamily="34" charset="-128"/>
              </a:rPr>
              <a:t>(70–80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本文は視認性・可読性を考慮したフォントサイズ </a:t>
            </a:r>
            <a:r>
              <a:rPr lang="en-US" altLang="ja-JP" sz="4800" dirty="0">
                <a:latin typeface="Noto Sans JP" panose="020B0200000000000000" pitchFamily="34" charset="-128"/>
                <a:ea typeface="Noto Sans JP" panose="020B0200000000000000" pitchFamily="34" charset="-128"/>
              </a:rPr>
              <a:t>(</a:t>
            </a:r>
            <a:r>
              <a:rPr lang="ja-JP" altLang="en-US" sz="4800" dirty="0">
                <a:latin typeface="Noto Sans JP" panose="020B0200000000000000" pitchFamily="34" charset="-128"/>
                <a:ea typeface="Noto Sans JP" panose="020B0200000000000000" pitchFamily="34" charset="-128"/>
              </a:rPr>
              <a:t>指定なし</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キャプションおよび参考文献は最も小さいフォントサイズ </a:t>
            </a:r>
            <a:r>
              <a:rPr lang="en-US" altLang="ja-JP" sz="4800" dirty="0">
                <a:latin typeface="Noto Sans JP" panose="020B0200000000000000" pitchFamily="34" charset="-128"/>
                <a:ea typeface="Noto Sans JP" panose="020B0200000000000000" pitchFamily="34" charset="-128"/>
              </a:rPr>
              <a:t>(18–40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を使用すること</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タイトルおよび見出しは太字にすること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その他の太字使用は強調目的に限定する</a:t>
            </a:r>
            <a:r>
              <a:rPr lang="en-US" sz="4800" dirty="0">
                <a:latin typeface="Noto Sans JP" panose="020B0200000000000000" pitchFamily="34" charset="-128"/>
                <a:ea typeface="Noto Sans JP" panose="020B0200000000000000" pitchFamily="34" charset="-128"/>
              </a:rPr>
              <a:t>. </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テキストカラーは黒またはグレーを使用すること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変更は図表内に限定する</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画像はトリミング機能を使用してサイズ調整し</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枠内に収めること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［書式］タブ →［サイズ］セクション →［トリミング］</a:t>
            </a:r>
            <a:endParaRPr lang="en-US" sz="4800" dirty="0">
              <a:latin typeface="Noto Sans JP" panose="020B0200000000000000" pitchFamily="34" charset="-128"/>
              <a:ea typeface="Noto Sans JP" panose="020B0200000000000000" pitchFamily="34" charset="-128"/>
            </a:endParaRPr>
          </a:p>
        </p:txBody>
      </p:sp>
      <p:sp>
        <p:nvSpPr>
          <p:cNvPr id="20" name="Text Placeholder 14">
            <a:extLst>
              <a:ext uri="{FF2B5EF4-FFF2-40B4-BE49-F238E27FC236}">
                <a16:creationId xmlns:a16="http://schemas.microsoft.com/office/drawing/2014/main" id="{7B614BA0-39C2-7D82-9B07-D93AEE2198B6}"/>
              </a:ext>
            </a:extLst>
          </p:cNvPr>
          <p:cNvSpPr txBox="1">
            <a:spLocks/>
          </p:cNvSpPr>
          <p:nvPr/>
        </p:nvSpPr>
        <p:spPr>
          <a:xfrm>
            <a:off x="3642865" y="7264956"/>
            <a:ext cx="21806411" cy="1860759"/>
          </a:xfrm>
          <a:prstGeom prst="rect">
            <a:avLst/>
          </a:prstGeom>
        </p:spPr>
        <p:txBody>
          <a:bodyPr anchor="t"/>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buNone/>
            </a:pPr>
            <a:r>
              <a:rPr lang="ja-JP" altLang="en-US" sz="9000" b="1" dirty="0">
                <a:latin typeface="Noto Sans JP" panose="020B0200000000000000" pitchFamily="34" charset="-128"/>
                <a:ea typeface="Noto Sans JP" panose="020B0200000000000000" pitchFamily="34" charset="-128"/>
              </a:rPr>
              <a:t>テンプレート使用時の注意事項</a:t>
            </a:r>
          </a:p>
        </p:txBody>
      </p:sp>
      <p:sp>
        <p:nvSpPr>
          <p:cNvPr id="21" name="Text Placeholder 13">
            <a:extLst>
              <a:ext uri="{FF2B5EF4-FFF2-40B4-BE49-F238E27FC236}">
                <a16:creationId xmlns:a16="http://schemas.microsoft.com/office/drawing/2014/main" id="{688F94D3-FB7C-D32F-290A-37DD661F30ED}"/>
              </a:ext>
            </a:extLst>
          </p:cNvPr>
          <p:cNvSpPr txBox="1">
            <a:spLocks/>
          </p:cNvSpPr>
          <p:nvPr/>
        </p:nvSpPr>
        <p:spPr>
          <a:xfrm>
            <a:off x="3250084" y="32575961"/>
            <a:ext cx="10504016" cy="8617719"/>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spcBef>
                <a:spcPts val="4627"/>
              </a:spcBef>
              <a:buNone/>
            </a:pPr>
            <a:r>
              <a:rPr lang="ja-JP" altLang="en-US" sz="4800" dirty="0">
                <a:latin typeface="Noto Sans JP" panose="020B0200000000000000" pitchFamily="34" charset="-128"/>
                <a:ea typeface="Noto Sans JP" panose="020B0200000000000000" pitchFamily="34" charset="-128"/>
              </a:rPr>
              <a:t>右図の設定では透明背景の高画質な画像を出力することができます</a:t>
            </a:r>
            <a:r>
              <a:rPr lang="en-US" altLang="ja-JP" sz="4800" dirty="0">
                <a:latin typeface="Noto Sans JP" panose="020B0200000000000000" pitchFamily="34" charset="-128"/>
                <a:ea typeface="Noto Sans JP" panose="020B0200000000000000" pitchFamily="34" charset="-128"/>
              </a:rPr>
              <a:t>.</a:t>
            </a:r>
          </a:p>
          <a:p>
            <a:pPr marL="0" indent="0">
              <a:spcBef>
                <a:spcPts val="4627"/>
              </a:spcBef>
              <a:buNone/>
            </a:pPr>
            <a:r>
              <a:rPr lang="ja-JP" altLang="en-US" sz="4800" dirty="0">
                <a:latin typeface="Noto Sans JP" panose="020B0200000000000000" pitchFamily="34" charset="-128"/>
                <a:ea typeface="Noto Sans JP" panose="020B0200000000000000" pitchFamily="34" charset="-128"/>
              </a:rPr>
              <a:t>特に重要なのは</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赤色で囲まれた</a:t>
            </a:r>
            <a:r>
              <a:rPr lang="en-US" altLang="ja-JP" sz="4800" dirty="0">
                <a:latin typeface="Noto Sans JP" panose="020B0200000000000000" pitchFamily="34" charset="-128"/>
                <a:ea typeface="Noto Sans JP" panose="020B0200000000000000" pitchFamily="34" charset="-128"/>
              </a:rPr>
              <a:t>2</a:t>
            </a:r>
            <a:r>
              <a:rPr lang="ja-JP" altLang="en-US" sz="4800" dirty="0">
                <a:latin typeface="Noto Sans JP" panose="020B0200000000000000" pitchFamily="34" charset="-128"/>
                <a:ea typeface="Noto Sans JP" panose="020B0200000000000000" pitchFamily="34" charset="-128"/>
              </a:rPr>
              <a:t>つの設定です</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この設定によりヘッダーの青色部分に配置できる画像を書き出すことが</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できます</a:t>
            </a:r>
            <a:r>
              <a:rPr lang="en-US" altLang="ja-JP" sz="4800" dirty="0">
                <a:latin typeface="Noto Sans JP" panose="020B0200000000000000" pitchFamily="34" charset="-128"/>
                <a:ea typeface="Noto Sans JP" panose="020B0200000000000000" pitchFamily="34" charset="-128"/>
              </a:rPr>
              <a:t>.</a:t>
            </a:r>
            <a:endParaRPr lang="en-US" sz="4800" dirty="0">
              <a:latin typeface="Noto Sans JP" panose="020B0200000000000000" pitchFamily="34" charset="-128"/>
              <a:ea typeface="Noto Sans JP" panose="020B0200000000000000" pitchFamily="34" charset="-128"/>
            </a:endParaRPr>
          </a:p>
        </p:txBody>
      </p:sp>
      <p:sp>
        <p:nvSpPr>
          <p:cNvPr id="22" name="Text Placeholder 14">
            <a:extLst>
              <a:ext uri="{FF2B5EF4-FFF2-40B4-BE49-F238E27FC236}">
                <a16:creationId xmlns:a16="http://schemas.microsoft.com/office/drawing/2014/main" id="{2AD072DC-A009-732D-1BFE-BE4D82D8F319}"/>
              </a:ext>
            </a:extLst>
          </p:cNvPr>
          <p:cNvSpPr txBox="1">
            <a:spLocks/>
          </p:cNvSpPr>
          <p:nvPr/>
        </p:nvSpPr>
        <p:spPr>
          <a:xfrm>
            <a:off x="3250084" y="29322305"/>
            <a:ext cx="10504016" cy="2971002"/>
          </a:xfrm>
          <a:prstGeom prst="rect">
            <a:avLst/>
          </a:prstGeom>
        </p:spPr>
        <p:txBody>
          <a:bodyPr anchor="t"/>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lnSpc>
                <a:spcPct val="100000"/>
              </a:lnSpc>
              <a:buNone/>
            </a:pPr>
            <a:r>
              <a:rPr lang="ja-JP" altLang="en-US" sz="9000" b="1" dirty="0">
                <a:latin typeface="Noto Sans JP" panose="020B0200000000000000" pitchFamily="34" charset="-128"/>
                <a:ea typeface="Noto Sans JP" panose="020B0200000000000000" pitchFamily="34" charset="-128"/>
              </a:rPr>
              <a:t>ヘッダー用</a:t>
            </a:r>
            <a:br>
              <a:rPr lang="en-US" altLang="ja-JP" sz="9000" b="1" dirty="0">
                <a:latin typeface="Noto Sans JP" panose="020B0200000000000000" pitchFamily="34" charset="-128"/>
                <a:ea typeface="Noto Sans JP" panose="020B0200000000000000" pitchFamily="34" charset="-128"/>
              </a:rPr>
            </a:br>
            <a:r>
              <a:rPr lang="ja-JP" altLang="en-US" sz="9000" b="1" dirty="0">
                <a:latin typeface="Noto Sans JP" panose="020B0200000000000000" pitchFamily="34" charset="-128"/>
                <a:ea typeface="Noto Sans JP" panose="020B0200000000000000" pitchFamily="34" charset="-128"/>
              </a:rPr>
              <a:t>画像のエクスポート</a:t>
            </a:r>
          </a:p>
        </p:txBody>
      </p:sp>
      <p:sp>
        <p:nvSpPr>
          <p:cNvPr id="2" name="Rectangle 1">
            <a:extLst>
              <a:ext uri="{FF2B5EF4-FFF2-40B4-BE49-F238E27FC236}">
                <a16:creationId xmlns:a16="http://schemas.microsoft.com/office/drawing/2014/main" id="{D934D9CD-9E7F-4B45-8891-BAAA9C74760F}"/>
              </a:ext>
            </a:extLst>
          </p:cNvPr>
          <p:cNvSpPr/>
          <p:nvPr/>
        </p:nvSpPr>
        <p:spPr>
          <a:xfrm>
            <a:off x="4029509" y="24508158"/>
            <a:ext cx="11820091" cy="3477875"/>
          </a:xfrm>
          <a:prstGeom prst="rect">
            <a:avLst/>
          </a:prstGeom>
          <a:ln>
            <a:solidFill>
              <a:schemeClr val="tx1"/>
            </a:solidFill>
            <a:prstDash val="dash"/>
          </a:ln>
        </p:spPr>
        <p:txBody>
          <a:bodyPr wrap="square" anchor="ctr">
            <a:spAutoFit/>
          </a:bodyPr>
          <a:lstStyle/>
          <a:p>
            <a:r>
              <a:rPr lang="ja-JP" altLang="en-US" sz="4400" b="1" dirty="0">
                <a:latin typeface="Noto Sans JP SemiBold" panose="020B0200000000000000" pitchFamily="34" charset="-128"/>
                <a:ea typeface="Noto Sans JP SemiBold" panose="020B0200000000000000" pitchFamily="34" charset="-128"/>
              </a:rPr>
              <a:t>その他の注意事項：</a:t>
            </a:r>
            <a:endParaRPr lang="en-US" sz="4400" b="1" dirty="0">
              <a:latin typeface="Noto Sans JP SemiBold" panose="020B0200000000000000" pitchFamily="34" charset="-128"/>
              <a:ea typeface="Noto Sans JP SemiBold" panose="020B0200000000000000" pitchFamily="34" charset="-128"/>
            </a:endParaRPr>
          </a:p>
          <a:p>
            <a:pPr marL="699653" indent="-699653">
              <a:buFont typeface="Arial" panose="020B0604020202020204" pitchFamily="34" charset="0"/>
              <a:buChar char="•"/>
            </a:pPr>
            <a:r>
              <a:rPr lang="ja-JP" altLang="en-US" sz="4400" b="1" dirty="0">
                <a:latin typeface="Noto Sans JP SemiBold" panose="020B0200000000000000" pitchFamily="34" charset="-128"/>
                <a:ea typeface="Noto Sans JP SemiBold" panose="020B0200000000000000" pitchFamily="34" charset="-128"/>
              </a:rPr>
              <a:t>赤い実線は</a:t>
            </a:r>
            <a:r>
              <a:rPr lang="en-US" altLang="ja-JP" sz="4400" b="1" dirty="0">
                <a:latin typeface="Noto Sans JP SemiBold" panose="020B0200000000000000" pitchFamily="34" charset="-128"/>
                <a:ea typeface="Noto Sans JP SemiBold" panose="020B0200000000000000" pitchFamily="34" charset="-128"/>
              </a:rPr>
              <a:t>, </a:t>
            </a:r>
            <a:r>
              <a:rPr lang="ja-JP" altLang="en-US" sz="4400" b="1" dirty="0">
                <a:latin typeface="Noto Sans JP SemiBold" panose="020B0200000000000000" pitchFamily="34" charset="-128"/>
                <a:ea typeface="Noto Sans JP SemiBold" panose="020B0200000000000000" pitchFamily="34" charset="-128"/>
              </a:rPr>
              <a:t>印刷時に裁ち落とされる</a:t>
            </a:r>
            <a:br>
              <a:rPr lang="en-US" altLang="ja-JP" sz="4400" b="1" dirty="0">
                <a:latin typeface="Noto Sans JP SemiBold" panose="020B0200000000000000" pitchFamily="34" charset="-128"/>
                <a:ea typeface="Noto Sans JP SemiBold" panose="020B0200000000000000" pitchFamily="34" charset="-128"/>
              </a:rPr>
            </a:br>
            <a:r>
              <a:rPr lang="en-US" altLang="ja-JP" sz="4400" b="1" dirty="0">
                <a:latin typeface="Noto Sans JP SemiBold" panose="020B0200000000000000" pitchFamily="34" charset="-128"/>
                <a:ea typeface="Noto Sans JP SemiBold" panose="020B0200000000000000" pitchFamily="34" charset="-128"/>
              </a:rPr>
              <a:t>3 mm </a:t>
            </a:r>
            <a:r>
              <a:rPr lang="ja-JP" altLang="en-US" sz="4400" b="1" dirty="0">
                <a:latin typeface="Noto Sans JP SemiBold" panose="020B0200000000000000" pitchFamily="34" charset="-128"/>
                <a:ea typeface="Noto Sans JP SemiBold" panose="020B0200000000000000" pitchFamily="34" charset="-128"/>
              </a:rPr>
              <a:t>の範囲を示しています</a:t>
            </a:r>
            <a:r>
              <a:rPr lang="en-US" sz="4400" b="1" dirty="0">
                <a:latin typeface="Noto Sans JP SemiBold" panose="020B0200000000000000" pitchFamily="34" charset="-128"/>
                <a:ea typeface="Noto Sans JP SemiBold" panose="020B0200000000000000" pitchFamily="34" charset="-128"/>
              </a:rPr>
              <a:t>.</a:t>
            </a:r>
          </a:p>
          <a:p>
            <a:pPr marL="699653" indent="-699653">
              <a:buFont typeface="Arial" panose="020B0604020202020204" pitchFamily="34" charset="0"/>
              <a:buChar char="•"/>
            </a:pPr>
            <a:r>
              <a:rPr lang="ja-JP" altLang="en-US" sz="4400" dirty="0">
                <a:latin typeface="Noto Sans JP" panose="020B0200000000000000" pitchFamily="34" charset="-128"/>
                <a:ea typeface="Noto Sans JP" panose="020B0200000000000000" pitchFamily="34" charset="-128"/>
              </a:rPr>
              <a:t>赤い点線は</a:t>
            </a:r>
            <a:r>
              <a:rPr lang="en-US" altLang="ja-JP" sz="4400" dirty="0">
                <a:latin typeface="Noto Sans JP" panose="020B0200000000000000" pitchFamily="34" charset="-128"/>
                <a:ea typeface="Noto Sans JP" panose="020B0200000000000000" pitchFamily="34" charset="-128"/>
              </a:rPr>
              <a:t>, </a:t>
            </a:r>
            <a:r>
              <a:rPr lang="ja-JP" altLang="en-US" sz="4400" dirty="0">
                <a:latin typeface="Noto Sans JP" panose="020B0200000000000000" pitchFamily="34" charset="-128"/>
                <a:ea typeface="Noto Sans JP" panose="020B0200000000000000" pitchFamily="34" charset="-128"/>
              </a:rPr>
              <a:t>印刷時に裁ち落とされる</a:t>
            </a:r>
            <a:br>
              <a:rPr lang="en-US" altLang="ja-JP" sz="4400" dirty="0">
                <a:latin typeface="Noto Sans JP" panose="020B0200000000000000" pitchFamily="34" charset="-128"/>
                <a:ea typeface="Noto Sans JP" panose="020B0200000000000000" pitchFamily="34" charset="-128"/>
              </a:rPr>
            </a:br>
            <a:r>
              <a:rPr lang="ja-JP" altLang="en-US" sz="4400" dirty="0">
                <a:latin typeface="Noto Sans JP" panose="020B0200000000000000" pitchFamily="34" charset="-128"/>
                <a:ea typeface="Noto Sans JP" panose="020B0200000000000000" pitchFamily="34" charset="-128"/>
              </a:rPr>
              <a:t>可能性がある余白を示しています</a:t>
            </a:r>
            <a:r>
              <a:rPr lang="en-US" sz="4400" dirty="0">
                <a:latin typeface="Noto Sans JP" panose="020B0200000000000000" pitchFamily="34" charset="-128"/>
                <a:ea typeface="Noto Sans JP" panose="020B0200000000000000" pitchFamily="34" charset="-128"/>
              </a:rPr>
              <a:t>.</a:t>
            </a:r>
          </a:p>
        </p:txBody>
      </p:sp>
      <p:cxnSp>
        <p:nvCxnSpPr>
          <p:cNvPr id="4" name="Straight Arrow Connector 3">
            <a:extLst>
              <a:ext uri="{FF2B5EF4-FFF2-40B4-BE49-F238E27FC236}">
                <a16:creationId xmlns:a16="http://schemas.microsoft.com/office/drawing/2014/main" id="{F130F4C0-9EE6-43C9-927F-059B2C44FEEF}"/>
              </a:ext>
            </a:extLst>
          </p:cNvPr>
          <p:cNvCxnSpPr>
            <a:cxnSpLocks/>
            <a:stCxn id="2" idx="1"/>
          </p:cNvCxnSpPr>
          <p:nvPr/>
        </p:nvCxnSpPr>
        <p:spPr>
          <a:xfrm flipH="1">
            <a:off x="903503" y="26247096"/>
            <a:ext cx="3126006" cy="2"/>
          </a:xfrm>
          <a:prstGeom prst="straightConnector1">
            <a:avLst/>
          </a:prstGeom>
          <a:ln w="762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3A9FD76C-9E0B-4510-937A-79D590FE99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31209" y="29322305"/>
            <a:ext cx="14945104" cy="12847544"/>
          </a:xfrm>
          <a:prstGeom prst="rect">
            <a:avLst/>
          </a:prstGeom>
        </p:spPr>
      </p:pic>
    </p:spTree>
    <p:extLst>
      <p:ext uri="{BB962C8B-B14F-4D97-AF65-F5344CB8AC3E}">
        <p14:creationId xmlns:p14="http://schemas.microsoft.com/office/powerpoint/2010/main" val="4273592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7C72A-80C6-DF53-D59A-6372F001D397}"/>
              </a:ext>
            </a:extLst>
          </p:cNvPr>
          <p:cNvSpPr>
            <a:spLocks noGrp="1"/>
          </p:cNvSpPr>
          <p:nvPr>
            <p:ph type="title"/>
          </p:nvPr>
        </p:nvSpPr>
        <p:spPr>
          <a:xfrm>
            <a:off x="14197441" y="1534000"/>
            <a:ext cx="16191119" cy="3907429"/>
          </a:xfrm>
        </p:spPr>
        <p:txBody>
          <a:bodyPr>
            <a:normAutofit/>
          </a:bodyPr>
          <a:lstStyle/>
          <a:p>
            <a:r>
              <a:rPr lang="ja-JP" altLang="ja-JP" sz="12000" dirty="0"/>
              <a:t>永久磁石モーターの</a:t>
            </a:r>
            <a:br>
              <a:rPr lang="en-US" altLang="ja-JP" sz="12000" dirty="0"/>
            </a:br>
            <a:r>
              <a:rPr lang="en-US" altLang="ja-JP" sz="12000" dirty="0"/>
              <a:t>3D</a:t>
            </a:r>
            <a:r>
              <a:rPr lang="ja-JP" altLang="ja-JP" sz="12000" dirty="0"/>
              <a:t>解析</a:t>
            </a:r>
            <a:endParaRPr lang="en-US" sz="12000" dirty="0"/>
          </a:p>
        </p:txBody>
      </p:sp>
      <p:sp>
        <p:nvSpPr>
          <p:cNvPr id="3" name="Content Placeholder 2">
            <a:extLst>
              <a:ext uri="{FF2B5EF4-FFF2-40B4-BE49-F238E27FC236}">
                <a16:creationId xmlns:a16="http://schemas.microsoft.com/office/drawing/2014/main" id="{AD51ECA4-7CD5-C388-4105-0FB68E725C20}"/>
              </a:ext>
            </a:extLst>
          </p:cNvPr>
          <p:cNvSpPr>
            <a:spLocks noGrp="1"/>
          </p:cNvSpPr>
          <p:nvPr>
            <p:ph sz="quarter" idx="10"/>
          </p:nvPr>
        </p:nvSpPr>
        <p:spPr>
          <a:xfrm>
            <a:off x="14321461" y="9292258"/>
            <a:ext cx="16559039" cy="1984280"/>
          </a:xfrm>
        </p:spPr>
        <p:txBody>
          <a:bodyPr/>
          <a:lstStyle/>
          <a:p>
            <a:r>
              <a:rPr lang="ja-JP" altLang="ja-JP" sz="4000" dirty="0"/>
              <a:t>山田 太郎</a:t>
            </a:r>
            <a:r>
              <a:rPr lang="en-US" altLang="ja-JP" sz="4000" baseline="30000" dirty="0"/>
              <a:t>1</a:t>
            </a:r>
            <a:r>
              <a:rPr lang="en-US" altLang="ja-JP" sz="4000" dirty="0"/>
              <a:t>, J. A. Smith</a:t>
            </a:r>
            <a:r>
              <a:rPr lang="en-US" altLang="ja-JP" sz="4000" baseline="30000" dirty="0"/>
              <a:t>2</a:t>
            </a:r>
            <a:br>
              <a:rPr lang="en-US" altLang="ja-JP" sz="4000" dirty="0">
                <a:latin typeface="MS Gothic" panose="020B0609070205080204" pitchFamily="49" charset="-128"/>
                <a:ea typeface="MS Gothic" panose="020B0609070205080204" pitchFamily="49" charset="-128"/>
              </a:rPr>
            </a:br>
            <a:r>
              <a:rPr lang="en-US" altLang="ja-JP" sz="4000" dirty="0"/>
              <a:t>1. </a:t>
            </a:r>
            <a:r>
              <a:rPr lang="ja-JP" altLang="en-US" sz="4000" dirty="0"/>
              <a:t>所属機関名</a:t>
            </a:r>
            <a:r>
              <a:rPr lang="en-US" altLang="ja-JP" sz="4000" dirty="0"/>
              <a:t>, </a:t>
            </a:r>
            <a:r>
              <a:rPr lang="ja-JP" altLang="en-US" sz="4000" dirty="0"/>
              <a:t>部署</a:t>
            </a:r>
            <a:r>
              <a:rPr lang="en-US" altLang="ja-JP" sz="4000" dirty="0"/>
              <a:t>, </a:t>
            </a:r>
            <a:r>
              <a:rPr lang="ja-JP" altLang="en-US" sz="4000" dirty="0"/>
              <a:t>郵便番号および所在地 </a:t>
            </a:r>
            <a:r>
              <a:rPr lang="en-US" altLang="ja-JP" sz="4000" dirty="0"/>
              <a:t>(</a:t>
            </a:r>
            <a:r>
              <a:rPr lang="ja-JP" altLang="en-US" sz="4000" dirty="0"/>
              <a:t>都道府県</a:t>
            </a:r>
            <a:r>
              <a:rPr lang="en-US" altLang="ja-JP" sz="4000" dirty="0"/>
              <a:t>, </a:t>
            </a:r>
            <a:r>
              <a:rPr lang="ja-JP" altLang="en-US" sz="4000" dirty="0"/>
              <a:t>市区町村まで</a:t>
            </a:r>
            <a:r>
              <a:rPr lang="en-US" altLang="ja-JP" sz="4000" dirty="0"/>
              <a:t>).</a:t>
            </a:r>
            <a:br>
              <a:rPr lang="en-US" altLang="ja-JP" sz="4000" dirty="0"/>
            </a:br>
            <a:r>
              <a:rPr lang="en-US" altLang="ja-JP" sz="4000" dirty="0"/>
              <a:t>2. COMSOL</a:t>
            </a:r>
            <a:r>
              <a:rPr lang="ja-JP" altLang="ja-JP" sz="4000" dirty="0"/>
              <a:t>合同会社</a:t>
            </a:r>
            <a:r>
              <a:rPr lang="en-US" altLang="ja-JP" sz="4000" dirty="0"/>
              <a:t>, </a:t>
            </a:r>
            <a:r>
              <a:rPr lang="ja-JP" altLang="ja-JP" sz="4000" dirty="0"/>
              <a:t>マーケティング部</a:t>
            </a:r>
            <a:r>
              <a:rPr lang="en-US" altLang="ja-JP" sz="4000" dirty="0"/>
              <a:t>, </a:t>
            </a:r>
            <a:r>
              <a:rPr lang="ja-JP" altLang="ja-JP" sz="4000" dirty="0"/>
              <a:t>〒</a:t>
            </a:r>
            <a:r>
              <a:rPr lang="en-US" altLang="ja-JP" sz="4000" dirty="0"/>
              <a:t>101-0052 </a:t>
            </a:r>
            <a:r>
              <a:rPr lang="ja-JP" altLang="ja-JP" sz="4000" dirty="0"/>
              <a:t>東京都千代田区</a:t>
            </a:r>
            <a:r>
              <a:rPr lang="en-US" altLang="ja-JP" sz="4000" dirty="0"/>
              <a:t>.</a:t>
            </a:r>
          </a:p>
          <a:p>
            <a:endParaRPr lang="en-US" altLang="ja-JP" sz="4000" dirty="0"/>
          </a:p>
        </p:txBody>
      </p:sp>
      <p:pic>
        <p:nvPicPr>
          <p:cNvPr id="81" name="Bildplatzhalter 73">
            <a:extLst>
              <a:ext uri="{FF2B5EF4-FFF2-40B4-BE49-F238E27FC236}">
                <a16:creationId xmlns:a16="http://schemas.microsoft.com/office/drawing/2014/main" id="{5553ABA8-65BB-447A-9175-77F4EADD33E9}"/>
              </a:ext>
            </a:extLst>
          </p:cNvPr>
          <p:cNvPicPr>
            <a:picLocks noGrp="1" noChangeAspect="1"/>
          </p:cNvPicPr>
          <p:nvPr>
            <p:ph type="pic" sz="quarter" idx="11"/>
          </p:nvPr>
        </p:nvPicPr>
        <p:blipFill rotWithShape="1">
          <a:blip r:embed="rId3">
            <a:extLst>
              <a:ext uri="{28A0092B-C50C-407E-A947-70E740481C1C}">
                <a14:useLocalDpi xmlns:a14="http://schemas.microsoft.com/office/drawing/2010/main" val="0"/>
              </a:ext>
            </a:extLst>
          </a:blip>
          <a:srcRect l="972" r="31696" b="22352"/>
          <a:stretch/>
        </p:blipFill>
        <p:spPr>
          <a:xfrm flipH="1">
            <a:off x="0" y="493023"/>
            <a:ext cx="13581274" cy="11746314"/>
          </a:xfrm>
          <a:prstGeom prst="rect">
            <a:avLst/>
          </a:prstGeom>
        </p:spPr>
      </p:pic>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9B96147C-2941-3F04-70BC-B83FD3D19117}"/>
                  </a:ext>
                </a:extLst>
              </p:cNvPr>
              <p:cNvSpPr>
                <a:spLocks noGrp="1"/>
              </p:cNvSpPr>
              <p:nvPr>
                <p:ph type="body" sz="quarter" idx="23"/>
              </p:nvPr>
            </p:nvSpPr>
            <p:spPr>
              <a:xfrm>
                <a:off x="15655929" y="21687824"/>
                <a:ext cx="15224571" cy="6856707"/>
              </a:xfrm>
            </p:spPr>
            <p:txBody>
              <a:bodyPr/>
              <a:lstStyle/>
              <a:p>
                <a:pPr algn="just"/>
                <a:r>
                  <a:rPr lang="en-US" altLang="ja-JP" sz="5000" dirty="0"/>
                  <a:t>18</a:t>
                </a:r>
                <a:r>
                  <a:rPr lang="ja-JP" altLang="ja-JP" sz="5000" dirty="0"/>
                  <a:t>極の</a:t>
                </a:r>
                <a:r>
                  <a:rPr lang="en-US" altLang="ja-JP" sz="5000" dirty="0"/>
                  <a:t>PM</a:t>
                </a:r>
                <a:r>
                  <a:rPr lang="ja-JP" altLang="ja-JP" sz="5000" dirty="0"/>
                  <a:t>モーターを</a:t>
                </a:r>
                <a:r>
                  <a:rPr lang="en-US" altLang="ja-JP" sz="5000" dirty="0"/>
                  <a:t>3D</a:t>
                </a:r>
                <a:r>
                  <a:rPr lang="ja-JP" altLang="ja-JP" sz="5000" dirty="0"/>
                  <a:t>でモデル化する</a:t>
                </a:r>
                <a:r>
                  <a:rPr lang="en-US" altLang="ja-JP" sz="5000" dirty="0"/>
                  <a:t>. </a:t>
                </a:r>
                <a:r>
                  <a:rPr lang="ja-JP" altLang="ja-JP" sz="5000" dirty="0"/>
                  <a:t>セクター対称性および軸方向の鏡映対称性を利用することで</a:t>
                </a:r>
                <a:r>
                  <a:rPr lang="en-US" altLang="ja-JP" sz="5000" dirty="0"/>
                  <a:t>, </a:t>
                </a:r>
                <a:r>
                  <a:rPr lang="ja-JP" altLang="ja-JP" sz="5000" dirty="0"/>
                  <a:t>計算負荷を低減しつつデバイスの完全な</a:t>
                </a:r>
                <a:r>
                  <a:rPr lang="en-US" altLang="ja-JP" sz="5000" dirty="0"/>
                  <a:t>3</a:t>
                </a:r>
                <a:r>
                  <a:rPr lang="ja-JP" altLang="ja-JP" sz="5000" dirty="0"/>
                  <a:t>次元挙動を再現</a:t>
                </a:r>
                <a:r>
                  <a:rPr lang="ja-JP" altLang="en-US" sz="5000" dirty="0"/>
                  <a:t>した</a:t>
                </a:r>
                <a:r>
                  <a:rPr lang="en-US" altLang="ja-JP" sz="5000" dirty="0"/>
                  <a:t>.</a:t>
                </a:r>
                <a:endParaRPr lang="ja-JP" altLang="ja-JP" sz="5000" dirty="0"/>
              </a:p>
              <a:p>
                <a:r>
                  <a:rPr lang="ja-JP" altLang="ja-JP" sz="5000" dirty="0"/>
                  <a:t>回転子の導電部分はアンペールの法則を用いてモデル化</a:t>
                </a:r>
                <a:r>
                  <a:rPr lang="ja-JP" altLang="en-US" sz="5000" dirty="0"/>
                  <a:t>した</a:t>
                </a:r>
                <a:r>
                  <a:rPr lang="en-US" sz="5000" dirty="0"/>
                  <a:t>:</a:t>
                </a:r>
                <a:br>
                  <a:rPr lang="en-US" sz="4897" dirty="0"/>
                </a:br>
                <a:endParaRPr lang="en-US" sz="4897" dirty="0"/>
              </a:p>
              <a:p>
                <a:pPr/>
                <a14:m>
                  <m:oMathPara xmlns:m="http://schemas.openxmlformats.org/officeDocument/2006/math">
                    <m:oMath>
                      <m:r>
                        <a:rPr lang="en-US" sz="4897">
                          <a:latin typeface="Cambria Math" panose="02040503050406030204" pitchFamily="18" charset="0"/>
                        </a:rPr>
                        <m:t>𝜎</m:t>
                      </m:r>
                      <m:f>
                        <m:fPr>
                          <m:ctrlPr>
                            <a:rPr lang="en-US" sz="4897">
                              <a:latin typeface="Cambria Math" panose="02040503050406030204" pitchFamily="18" charset="0"/>
                            </a:rPr>
                          </m:ctrlPr>
                        </m:fPr>
                        <m:num>
                          <m:r>
                            <a:rPr lang="en-US" sz="4897">
                              <a:latin typeface="Cambria Math" panose="02040503050406030204" pitchFamily="18" charset="0"/>
                            </a:rPr>
                            <m:t>𝛿</m:t>
                          </m:r>
                          <m:r>
                            <a:rPr lang="de-DE" sz="4897">
                              <a:latin typeface="Cambria Math" panose="02040503050406030204" pitchFamily="18" charset="0"/>
                            </a:rPr>
                            <m:t>𝑨</m:t>
                          </m:r>
                        </m:num>
                        <m:den>
                          <m:r>
                            <a:rPr lang="en-US" sz="4897">
                              <a:latin typeface="Cambria Math" panose="02040503050406030204" pitchFamily="18" charset="0"/>
                            </a:rPr>
                            <m:t>𝛿</m:t>
                          </m:r>
                          <m:r>
                            <a:rPr lang="de-DE" sz="4897">
                              <a:latin typeface="Cambria Math" panose="02040503050406030204" pitchFamily="18" charset="0"/>
                            </a:rPr>
                            <m:t>𝑡</m:t>
                          </m:r>
                        </m:den>
                      </m:f>
                      <m:r>
                        <a:rPr lang="de-DE" sz="4897">
                          <a:latin typeface="Cambria Math" panose="02040503050406030204" pitchFamily="18" charset="0"/>
                        </a:rPr>
                        <m:t>+</m:t>
                      </m:r>
                      <m:r>
                        <m:rPr>
                          <m:sty m:val="p"/>
                        </m:rPr>
                        <a:rPr lang="de-DE" sz="4897">
                          <a:latin typeface="Cambria Math" panose="02040503050406030204" pitchFamily="18" charset="0"/>
                        </a:rPr>
                        <m:t>∇</m:t>
                      </m:r>
                      <m:r>
                        <a:rPr lang="de-DE" sz="4897">
                          <a:latin typeface="Cambria Math" panose="02040503050406030204" pitchFamily="18" charset="0"/>
                        </a:rPr>
                        <m:t>×</m:t>
                      </m:r>
                      <m:d>
                        <m:dPr>
                          <m:ctrlPr>
                            <a:rPr lang="de-DE" sz="4897" i="1">
                              <a:latin typeface="Cambria Math" panose="02040503050406030204" pitchFamily="18" charset="0"/>
                            </a:rPr>
                          </m:ctrlPr>
                        </m:dPr>
                        <m:e>
                          <m:f>
                            <m:fPr>
                              <m:ctrlPr>
                                <a:rPr lang="de-DE" sz="4897">
                                  <a:latin typeface="Cambria Math" panose="02040503050406030204" pitchFamily="18" charset="0"/>
                                </a:rPr>
                              </m:ctrlPr>
                            </m:fPr>
                            <m:num>
                              <m:r>
                                <a:rPr lang="de-DE" sz="4897">
                                  <a:latin typeface="Cambria Math" panose="02040503050406030204" pitchFamily="18" charset="0"/>
                                </a:rPr>
                                <m:t>1</m:t>
                              </m:r>
                            </m:num>
                            <m:den>
                              <m:r>
                                <a:rPr lang="de-DE" sz="4897">
                                  <a:latin typeface="Cambria Math" panose="02040503050406030204" pitchFamily="18" charset="0"/>
                                </a:rPr>
                                <m:t>𝜇</m:t>
                              </m:r>
                            </m:den>
                          </m:f>
                          <m:r>
                            <m:rPr>
                              <m:sty m:val="p"/>
                            </m:rPr>
                            <a:rPr lang="de-DE" sz="4897">
                              <a:latin typeface="Cambria Math" panose="02040503050406030204" pitchFamily="18" charset="0"/>
                            </a:rPr>
                            <m:t>∇</m:t>
                          </m:r>
                          <m:r>
                            <a:rPr lang="de-DE" sz="4897">
                              <a:latin typeface="Cambria Math" panose="02040503050406030204" pitchFamily="18" charset="0"/>
                            </a:rPr>
                            <m:t>×</m:t>
                          </m:r>
                          <m:r>
                            <a:rPr lang="de-DE" sz="4897">
                              <a:latin typeface="Cambria Math" panose="02040503050406030204" pitchFamily="18" charset="0"/>
                            </a:rPr>
                            <m:t>𝑨</m:t>
                          </m:r>
                        </m:e>
                      </m:d>
                      <m:r>
                        <a:rPr lang="de-DE" sz="4897">
                          <a:latin typeface="Cambria Math" panose="02040503050406030204" pitchFamily="18" charset="0"/>
                        </a:rPr>
                        <m:t>=0</m:t>
                      </m:r>
                    </m:oMath>
                  </m:oMathPara>
                </a14:m>
                <a:endParaRPr lang="en-US" sz="4897" dirty="0"/>
              </a:p>
              <a:p>
                <a:endParaRPr lang="en-US" sz="4897" dirty="0"/>
              </a:p>
              <a:p>
                <a:endParaRPr lang="en-US" sz="4897" dirty="0"/>
              </a:p>
            </p:txBody>
          </p:sp>
        </mc:Choice>
        <mc:Fallback xmlns="">
          <p:sp>
            <p:nvSpPr>
              <p:cNvPr id="5" name="Text Placeholder 4">
                <a:extLst>
                  <a:ext uri="{FF2B5EF4-FFF2-40B4-BE49-F238E27FC236}">
                    <a16:creationId xmlns:a16="http://schemas.microsoft.com/office/drawing/2014/main" id="{9B96147C-2941-3F04-70BC-B83FD3D19117}"/>
                  </a:ext>
                </a:extLst>
              </p:cNvPr>
              <p:cNvSpPr>
                <a:spLocks noGrp="1" noRot="1" noChangeAspect="1" noMove="1" noResize="1" noEditPoints="1" noAdjustHandles="1" noChangeArrowheads="1" noChangeShapeType="1" noTextEdit="1"/>
              </p:cNvSpPr>
              <p:nvPr>
                <p:ph type="body" sz="quarter" idx="23"/>
              </p:nvPr>
            </p:nvSpPr>
            <p:spPr>
              <a:xfrm>
                <a:off x="15655929" y="21687824"/>
                <a:ext cx="15224571" cy="6856707"/>
              </a:xfrm>
              <a:blipFill>
                <a:blip r:embed="rId4"/>
                <a:stretch>
                  <a:fillRect l="-1922" t="-3289" r="-1882"/>
                </a:stretch>
              </a:blipFill>
            </p:spPr>
            <p:txBody>
              <a:bodyPr/>
              <a:lstStyle/>
              <a:p>
                <a:r>
                  <a:rPr lang="ja-JP" altLang="en-US">
                    <a:noFill/>
                  </a:rPr>
                  <a:t> </a:t>
                </a:r>
              </a:p>
            </p:txBody>
          </p:sp>
        </mc:Fallback>
      </mc:AlternateContent>
      <p:sp>
        <p:nvSpPr>
          <p:cNvPr id="6" name="Text Placeholder 5">
            <a:extLst>
              <a:ext uri="{FF2B5EF4-FFF2-40B4-BE49-F238E27FC236}">
                <a16:creationId xmlns:a16="http://schemas.microsoft.com/office/drawing/2014/main" id="{4E7622E9-7B2C-10C3-46B5-0F21B2E36DBB}"/>
              </a:ext>
            </a:extLst>
          </p:cNvPr>
          <p:cNvSpPr>
            <a:spLocks noGrp="1"/>
          </p:cNvSpPr>
          <p:nvPr>
            <p:ph type="body" sz="quarter" idx="24"/>
          </p:nvPr>
        </p:nvSpPr>
        <p:spPr>
          <a:xfrm>
            <a:off x="1341233" y="39623893"/>
            <a:ext cx="14385034" cy="2733308"/>
          </a:xfrm>
        </p:spPr>
        <p:txBody>
          <a:bodyPr/>
          <a:lstStyle/>
          <a:p>
            <a:r>
              <a:rPr lang="en-US" dirty="0"/>
              <a:t>1. </a:t>
            </a:r>
            <a:r>
              <a:rPr lang="ja-JP" altLang="en-US" dirty="0"/>
              <a:t>欧文</a:t>
            </a:r>
            <a:r>
              <a:rPr lang="ja-JP" altLang="ja-JP" dirty="0"/>
              <a:t>著者 </a:t>
            </a:r>
            <a:r>
              <a:rPr lang="en-US" altLang="ja-JP" dirty="0"/>
              <a:t>(</a:t>
            </a:r>
            <a:r>
              <a:rPr lang="ja-JP" altLang="ja-JP" dirty="0"/>
              <a:t>名イニシャル・姓</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br>
              <a:rPr lang="en-US" dirty="0"/>
            </a:br>
            <a:r>
              <a:rPr lang="en-US" dirty="0"/>
              <a:t>2. </a:t>
            </a:r>
            <a:r>
              <a:rPr lang="ja-JP" altLang="en-US" dirty="0"/>
              <a:t>欧文</a:t>
            </a:r>
            <a:r>
              <a:rPr lang="ja-JP" altLang="ja-JP" dirty="0"/>
              <a:t>著者 </a:t>
            </a:r>
            <a:r>
              <a:rPr lang="en-US" altLang="ja-JP" dirty="0"/>
              <a:t>(</a:t>
            </a:r>
            <a:r>
              <a:rPr lang="ja-JP" altLang="ja-JP" dirty="0"/>
              <a:t>名イニシャル・姓</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br>
              <a:rPr lang="en-US" dirty="0"/>
            </a:br>
            <a:r>
              <a:rPr lang="en-US" dirty="0"/>
              <a:t>3. </a:t>
            </a:r>
            <a:r>
              <a:rPr lang="ja-JP" altLang="en-US" dirty="0"/>
              <a:t>和文</a:t>
            </a:r>
            <a:r>
              <a:rPr lang="ja-JP" altLang="ja-JP" dirty="0"/>
              <a:t>著者 </a:t>
            </a:r>
            <a:r>
              <a:rPr lang="en-US" altLang="ja-JP" dirty="0"/>
              <a:t>(</a:t>
            </a:r>
            <a:r>
              <a:rPr lang="ja-JP" altLang="ja-JP" dirty="0"/>
              <a:t>姓</a:t>
            </a:r>
            <a:r>
              <a:rPr lang="ja-JP" altLang="en-US" dirty="0"/>
              <a:t>・名</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endParaRPr lang="en-US" dirty="0"/>
          </a:p>
          <a:p>
            <a:endParaRPr lang="en-US" dirty="0"/>
          </a:p>
        </p:txBody>
      </p:sp>
      <p:sp>
        <p:nvSpPr>
          <p:cNvPr id="7" name="Content Placeholder 6">
            <a:extLst>
              <a:ext uri="{FF2B5EF4-FFF2-40B4-BE49-F238E27FC236}">
                <a16:creationId xmlns:a16="http://schemas.microsoft.com/office/drawing/2014/main" id="{0ECFF10C-4A2D-46FE-FE9D-AFF41985D017}"/>
              </a:ext>
            </a:extLst>
          </p:cNvPr>
          <p:cNvSpPr>
            <a:spLocks noGrp="1"/>
          </p:cNvSpPr>
          <p:nvPr>
            <p:ph sz="quarter" idx="26"/>
          </p:nvPr>
        </p:nvSpPr>
        <p:spPr>
          <a:xfrm>
            <a:off x="14197414" y="5683427"/>
            <a:ext cx="17040836" cy="3498652"/>
          </a:xfrm>
        </p:spPr>
        <p:txBody>
          <a:bodyPr/>
          <a:lstStyle/>
          <a:p>
            <a:pPr algn="just"/>
            <a:r>
              <a:rPr lang="ja-JP" altLang="ja-JP" sz="6000" dirty="0">
                <a:latin typeface="MS PGothic" panose="020B0600070205080204" pitchFamily="34" charset="-128"/>
                <a:ea typeface="MS PGothic" panose="020B0600070205080204" pitchFamily="34" charset="-128"/>
              </a:rPr>
              <a:t>高温に対する感度を含む全体的な挙動を理解することで</a:t>
            </a:r>
            <a:r>
              <a:rPr lang="en-US" altLang="ja-JP" sz="6000" dirty="0">
                <a:latin typeface="MS PGothic" panose="020B0600070205080204" pitchFamily="34" charset="-128"/>
                <a:ea typeface="MS PGothic" panose="020B0600070205080204" pitchFamily="34" charset="-128"/>
              </a:rPr>
              <a:t>, </a:t>
            </a:r>
            <a:r>
              <a:rPr lang="ja-JP" altLang="ja-JP" sz="6000" dirty="0">
                <a:latin typeface="MS PGothic" panose="020B0600070205080204" pitchFamily="34" charset="-128"/>
                <a:ea typeface="MS PGothic" panose="020B0600070205080204" pitchFamily="34" charset="-128"/>
              </a:rPr>
              <a:t>永久磁石 （</a:t>
            </a:r>
            <a:r>
              <a:rPr lang="en-US" altLang="ja-JP" sz="6000" dirty="0">
                <a:latin typeface="MS PGothic" panose="020B0600070205080204" pitchFamily="34" charset="-128"/>
                <a:ea typeface="MS PGothic" panose="020B0600070205080204" pitchFamily="34" charset="-128"/>
              </a:rPr>
              <a:t>PM</a:t>
            </a:r>
            <a:r>
              <a:rPr lang="ja-JP" altLang="ja-JP" sz="6000" dirty="0">
                <a:latin typeface="MS PGothic" panose="020B0600070205080204" pitchFamily="34" charset="-128"/>
                <a:ea typeface="MS PGothic" panose="020B0600070205080204" pitchFamily="34" charset="-128"/>
              </a:rPr>
              <a:t>） モーターの性能を最適化する</a:t>
            </a:r>
            <a:r>
              <a:rPr lang="en-US" altLang="ja-JP" sz="6000" dirty="0">
                <a:latin typeface="MS PGothic" panose="020B0600070205080204" pitchFamily="34" charset="-128"/>
                <a:ea typeface="MS PGothic" panose="020B0600070205080204" pitchFamily="34" charset="-128"/>
              </a:rPr>
              <a:t>.</a:t>
            </a:r>
            <a:endParaRPr lang="ja-JP" altLang="ja-JP" sz="6000" dirty="0">
              <a:latin typeface="MS PGothic" panose="020B0600070205080204" pitchFamily="34" charset="-128"/>
              <a:ea typeface="MS PGothic" panose="020B0600070205080204" pitchFamily="34" charset="-128"/>
            </a:endParaRPr>
          </a:p>
        </p:txBody>
      </p:sp>
      <p:sp>
        <p:nvSpPr>
          <p:cNvPr id="8" name="Text Placeholder 7">
            <a:extLst>
              <a:ext uri="{FF2B5EF4-FFF2-40B4-BE49-F238E27FC236}">
                <a16:creationId xmlns:a16="http://schemas.microsoft.com/office/drawing/2014/main" id="{DA1BB53D-2E25-D875-FFA5-CFEC822C512D}"/>
              </a:ext>
            </a:extLst>
          </p:cNvPr>
          <p:cNvSpPr>
            <a:spLocks noGrp="1"/>
          </p:cNvSpPr>
          <p:nvPr>
            <p:ph type="body" sz="quarter" idx="18"/>
          </p:nvPr>
        </p:nvSpPr>
        <p:spPr/>
        <p:txBody>
          <a:bodyPr/>
          <a:lstStyle/>
          <a:p>
            <a:pPr algn="just"/>
            <a:r>
              <a:rPr lang="en-US" altLang="ja-JP" sz="5000" dirty="0">
                <a:latin typeface="MS PGothic" panose="020B0600070205080204" pitchFamily="34" charset="-128"/>
                <a:ea typeface="MS PGothic" panose="020B0600070205080204" pitchFamily="34" charset="-128"/>
              </a:rPr>
              <a:t>PM</a:t>
            </a:r>
            <a:r>
              <a:rPr lang="ja-JP" altLang="ja-JP" sz="5000" dirty="0">
                <a:latin typeface="MS PGothic" panose="020B0600070205080204" pitchFamily="34" charset="-128"/>
                <a:ea typeface="MS PGothic" panose="020B0600070205080204" pitchFamily="34" charset="-128"/>
              </a:rPr>
              <a:t>モーターは省エネルギー性能により高く評価されているが</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いくつかの設計上の制約が存在する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例えば</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永久磁石は高温に対して敏感である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このような高温は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特に渦電流による熱損失など</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電流によって発生する場合がある</a:t>
            </a:r>
            <a:r>
              <a:rPr lang="en-US" altLang="ja-JP" sz="5000" dirty="0">
                <a:latin typeface="MS PGothic" panose="020B0600070205080204" pitchFamily="34" charset="-128"/>
                <a:ea typeface="MS PGothic" panose="020B0600070205080204" pitchFamily="34" charset="-128"/>
              </a:rPr>
              <a:t>.</a:t>
            </a:r>
          </a:p>
          <a:p>
            <a:pPr algn="just"/>
            <a:endParaRPr lang="en-US" altLang="ja-JP" sz="5000" dirty="0"/>
          </a:p>
          <a:p>
            <a:pPr algn="just"/>
            <a:r>
              <a:rPr lang="ja-JP" altLang="ja-JP" sz="5000" dirty="0">
                <a:latin typeface="MS PGothic" panose="020B0600070205080204" pitchFamily="34" charset="-128"/>
                <a:ea typeface="MS PGothic" panose="020B0600070205080204" pitchFamily="34" charset="-128"/>
              </a:rPr>
              <a:t>本研究の結果は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特に磁石内部で発生する渦電流損失を考慮することで</a:t>
            </a:r>
            <a:r>
              <a:rPr lang="en-US" altLang="ja-JP" sz="5000" dirty="0">
                <a:latin typeface="MS PGothic" panose="020B0600070205080204" pitchFamily="34" charset="-128"/>
                <a:ea typeface="MS PGothic" panose="020B0600070205080204" pitchFamily="34" charset="-128"/>
              </a:rPr>
              <a:t>, PM</a:t>
            </a:r>
            <a:r>
              <a:rPr lang="ja-JP" altLang="ja-JP" sz="5000" dirty="0">
                <a:latin typeface="MS PGothic" panose="020B0600070205080204" pitchFamily="34" charset="-128"/>
                <a:ea typeface="MS PGothic" panose="020B0600070205080204" pitchFamily="34" charset="-128"/>
              </a:rPr>
              <a:t>モーターの挙動に対するより深い理解を提供する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この情報は</a:t>
            </a:r>
            <a:r>
              <a:rPr lang="en-US" altLang="ja-JP" sz="5000" dirty="0">
                <a:latin typeface="MS PGothic" panose="020B0600070205080204" pitchFamily="34" charset="-128"/>
                <a:ea typeface="MS PGothic" panose="020B0600070205080204" pitchFamily="34" charset="-128"/>
              </a:rPr>
              <a:t>, PM</a:t>
            </a:r>
            <a:r>
              <a:rPr lang="ja-JP" altLang="ja-JP" sz="5000" dirty="0">
                <a:latin typeface="MS PGothic" panose="020B0600070205080204" pitchFamily="34" charset="-128"/>
                <a:ea typeface="MS PGothic" panose="020B0600070205080204" pitchFamily="34" charset="-128"/>
              </a:rPr>
              <a:t>モーターおよびそれが駆動する技術の設計改善に有用な知見となる</a:t>
            </a:r>
            <a:r>
              <a:rPr lang="en-US" altLang="ja-JP" sz="5000" dirty="0">
                <a:latin typeface="MS PGothic" panose="020B0600070205080204" pitchFamily="34" charset="-128"/>
                <a:ea typeface="MS PGothic" panose="020B0600070205080204" pitchFamily="34" charset="-128"/>
              </a:rPr>
              <a:t>.</a:t>
            </a:r>
            <a:endParaRPr lang="en-US" sz="5000" dirty="0">
              <a:latin typeface="MS PGothic" panose="020B0600070205080204" pitchFamily="34" charset="-128"/>
              <a:ea typeface="MS PGothic" panose="020B0600070205080204" pitchFamily="34" charset="-128"/>
            </a:endParaRPr>
          </a:p>
        </p:txBody>
      </p:sp>
      <p:sp>
        <p:nvSpPr>
          <p:cNvPr id="9" name="Text Placeholder 8">
            <a:extLst>
              <a:ext uri="{FF2B5EF4-FFF2-40B4-BE49-F238E27FC236}">
                <a16:creationId xmlns:a16="http://schemas.microsoft.com/office/drawing/2014/main" id="{6D4523F0-041D-5E91-4A76-1D964A4582CF}"/>
              </a:ext>
            </a:extLst>
          </p:cNvPr>
          <p:cNvSpPr>
            <a:spLocks noGrp="1"/>
          </p:cNvSpPr>
          <p:nvPr>
            <p:ph type="body" sz="quarter" idx="27"/>
          </p:nvPr>
        </p:nvSpPr>
        <p:spPr/>
        <p:txBody>
          <a:bodyPr anchor="ctr"/>
          <a:lstStyle/>
          <a:p>
            <a:r>
              <a:rPr lang="ja-JP" altLang="en-US" sz="8000" dirty="0">
                <a:latin typeface="MS PGothic" panose="020B0600070205080204" pitchFamily="34" charset="-128"/>
                <a:ea typeface="MS PGothic" panose="020B0600070205080204" pitchFamily="34" charset="-128"/>
              </a:rPr>
              <a:t>概要</a:t>
            </a:r>
            <a:endParaRPr lang="en-US" sz="8000" dirty="0">
              <a:latin typeface="MS PGothic" panose="020B0600070205080204" pitchFamily="34" charset="-128"/>
              <a:ea typeface="MS PGothic" panose="020B0600070205080204" pitchFamily="34" charset="-128"/>
            </a:endParaRPr>
          </a:p>
        </p:txBody>
      </p:sp>
      <p:sp>
        <p:nvSpPr>
          <p:cNvPr id="10" name="Text Placeholder 9">
            <a:extLst>
              <a:ext uri="{FF2B5EF4-FFF2-40B4-BE49-F238E27FC236}">
                <a16:creationId xmlns:a16="http://schemas.microsoft.com/office/drawing/2014/main" id="{45A5164B-0579-C6F3-E359-DF0C0D254EBD}"/>
              </a:ext>
            </a:extLst>
          </p:cNvPr>
          <p:cNvSpPr>
            <a:spLocks noGrp="1"/>
          </p:cNvSpPr>
          <p:nvPr>
            <p:ph type="body" sz="quarter" idx="28"/>
          </p:nvPr>
        </p:nvSpPr>
        <p:spPr/>
        <p:txBody>
          <a:bodyPr anchor="ctr"/>
          <a:lstStyle/>
          <a:p>
            <a:r>
              <a:rPr lang="ja-JP" altLang="en-US" sz="8000" dirty="0"/>
              <a:t>計算手法</a:t>
            </a:r>
            <a:endParaRPr lang="en-US" sz="8000" dirty="0">
              <a:latin typeface="MS PGothic" panose="020B0600070205080204" pitchFamily="34" charset="-128"/>
              <a:ea typeface="MS PGothic" panose="020B0600070205080204" pitchFamily="34" charset="-128"/>
            </a:endParaRPr>
          </a:p>
        </p:txBody>
      </p:sp>
      <p:pic>
        <p:nvPicPr>
          <p:cNvPr id="79" name="Picture Placeholder 78">
            <a:extLst>
              <a:ext uri="{FF2B5EF4-FFF2-40B4-BE49-F238E27FC236}">
                <a16:creationId xmlns:a16="http://schemas.microsoft.com/office/drawing/2014/main" id="{3883113E-E7DE-4F41-9BF8-1C7DAE28AC43}"/>
              </a:ext>
            </a:extLst>
          </p:cNvPr>
          <p:cNvPicPr>
            <a:picLocks noGrp="1" noChangeAspect="1"/>
          </p:cNvPicPr>
          <p:nvPr>
            <p:ph type="pic" sz="quarter" idx="29"/>
          </p:nvPr>
        </p:nvPicPr>
        <p:blipFill>
          <a:blip r:embed="rId5">
            <a:extLst>
              <a:ext uri="{28A0092B-C50C-407E-A947-70E740481C1C}">
                <a14:useLocalDpi xmlns:a14="http://schemas.microsoft.com/office/drawing/2010/main" val="0"/>
              </a:ext>
            </a:extLst>
          </a:blip>
          <a:srcRect l="2188" r="2188"/>
          <a:stretch>
            <a:fillRect/>
          </a:stretch>
        </p:blipFill>
        <p:spPr>
          <a:xfrm>
            <a:off x="1196912" y="20604287"/>
            <a:ext cx="13710909" cy="6256212"/>
          </a:xfrm>
        </p:spPr>
      </p:pic>
      <p:sp>
        <p:nvSpPr>
          <p:cNvPr id="50" name="Text Placeholder 49">
            <a:extLst>
              <a:ext uri="{FF2B5EF4-FFF2-40B4-BE49-F238E27FC236}">
                <a16:creationId xmlns:a16="http://schemas.microsoft.com/office/drawing/2014/main" id="{88169A2F-46BF-4EE2-836D-7F3D2AAD72E4}"/>
              </a:ext>
            </a:extLst>
          </p:cNvPr>
          <p:cNvSpPr>
            <a:spLocks noGrp="1"/>
          </p:cNvSpPr>
          <p:nvPr>
            <p:ph type="body" sz="quarter" idx="30"/>
          </p:nvPr>
        </p:nvSpPr>
        <p:spPr/>
        <p:txBody>
          <a:bodyPr/>
          <a:lstStyle/>
          <a:p>
            <a:r>
              <a:rPr lang="ja-JP" altLang="ja-JP" sz="4000" b="1" dirty="0">
                <a:latin typeface="MS PGothic" panose="020B0600070205080204" pitchFamily="34" charset="-128"/>
                <a:ea typeface="MS PGothic" panose="020B0600070205080204" pitchFamily="34" charset="-128"/>
              </a:rPr>
              <a:t>図</a:t>
            </a:r>
            <a:r>
              <a:rPr lang="en-US" altLang="ja-JP" sz="4000" b="1" dirty="0">
                <a:latin typeface="MS PGothic" panose="020B0600070205080204" pitchFamily="34" charset="-128"/>
                <a:ea typeface="MS PGothic" panose="020B0600070205080204" pitchFamily="34" charset="-128"/>
              </a:rPr>
              <a:t> 1</a:t>
            </a:r>
            <a:r>
              <a:rPr lang="ja-JP" altLang="ja-JP" sz="4000" b="1" dirty="0">
                <a:latin typeface="MS PGothic" panose="020B0600070205080204" pitchFamily="34" charset="-128"/>
                <a:ea typeface="MS PGothic" panose="020B0600070205080204" pitchFamily="34" charset="-128"/>
              </a:rPr>
              <a:t>．</a:t>
            </a:r>
            <a:r>
              <a:rPr lang="ja-JP" altLang="ja-JP" sz="4000" dirty="0">
                <a:latin typeface="MS PGothic" panose="020B0600070205080204" pitchFamily="34" charset="-128"/>
                <a:ea typeface="MS PGothic" panose="020B0600070205080204" pitchFamily="34" charset="-128"/>
              </a:rPr>
              <a:t> 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永久磁石モーターのセクター</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右：</a:t>
            </a:r>
            <a:r>
              <a:rPr lang="en-US" altLang="ja-JP" sz="4000" dirty="0">
                <a:latin typeface="MS PGothic" panose="020B0600070205080204" pitchFamily="34" charset="-128"/>
                <a:ea typeface="MS PGothic" panose="020B0600070205080204" pitchFamily="34" charset="-128"/>
              </a:rPr>
              <a:t> PM</a:t>
            </a:r>
            <a:r>
              <a:rPr lang="ja-JP" altLang="ja-JP" sz="4000" dirty="0">
                <a:latin typeface="MS PGothic" panose="020B0600070205080204" pitchFamily="34" charset="-128"/>
                <a:ea typeface="MS PGothic" panose="020B0600070205080204" pitchFamily="34" charset="-128"/>
              </a:rPr>
              <a:t>モーターの</a:t>
            </a:r>
            <a:r>
              <a:rPr lang="ja-JP" altLang="en-US" sz="4000" dirty="0">
                <a:latin typeface="MS PGothic" panose="020B0600070205080204" pitchFamily="34" charset="-128"/>
                <a:ea typeface="MS PGothic" panose="020B0600070205080204" pitchFamily="34" charset="-128"/>
              </a:rPr>
              <a:t>概観</a:t>
            </a:r>
            <a:r>
              <a:rPr lang="en-US" altLang="ja-JP" sz="4000" dirty="0">
                <a:latin typeface="MS PGothic" panose="020B0600070205080204" pitchFamily="34" charset="-128"/>
                <a:ea typeface="MS PGothic" panose="020B0600070205080204" pitchFamily="34" charset="-128"/>
              </a:rPr>
              <a:t>.</a:t>
            </a:r>
            <a:endParaRPr lang="ja-JP" altLang="ja-JP" sz="4000" dirty="0">
              <a:latin typeface="MS PGothic" panose="020B0600070205080204" pitchFamily="34" charset="-128"/>
              <a:ea typeface="MS PGothic" panose="020B0600070205080204" pitchFamily="34" charset="-128"/>
            </a:endParaRPr>
          </a:p>
        </p:txBody>
      </p:sp>
      <p:pic>
        <p:nvPicPr>
          <p:cNvPr id="37" name="Picture Placeholder 24">
            <a:extLst>
              <a:ext uri="{FF2B5EF4-FFF2-40B4-BE49-F238E27FC236}">
                <a16:creationId xmlns:a16="http://schemas.microsoft.com/office/drawing/2014/main" id="{F4C12BE2-9F80-4132-8F52-81B981800C18}"/>
              </a:ext>
            </a:extLst>
          </p:cNvPr>
          <p:cNvPicPr>
            <a:picLocks noGrp="1" noChangeAspect="1"/>
          </p:cNvPicPr>
          <p:nvPr>
            <p:ph type="pic" sz="quarter" idx="31"/>
          </p:nvPr>
        </p:nvPicPr>
        <p:blipFill rotWithShape="1">
          <a:blip r:embed="rId6">
            <a:extLst>
              <a:ext uri="{28A0092B-C50C-407E-A947-70E740481C1C}">
                <a14:useLocalDpi xmlns:a14="http://schemas.microsoft.com/office/drawing/2010/main" val="0"/>
              </a:ext>
            </a:extLst>
          </a:blip>
          <a:srcRect l="-5450" t="-91582" r="-7334" b="-89301"/>
          <a:stretch/>
        </p:blipFill>
        <p:spPr>
          <a:xfrm>
            <a:off x="17081105" y="38786405"/>
            <a:ext cx="13848701" cy="3153247"/>
          </a:xfrm>
          <a:prstGeom prst="rect">
            <a:avLst/>
          </a:prstGeom>
        </p:spPr>
      </p:pic>
      <p:sp>
        <p:nvSpPr>
          <p:cNvPr id="14" name="Text Placeholder 13">
            <a:extLst>
              <a:ext uri="{FF2B5EF4-FFF2-40B4-BE49-F238E27FC236}">
                <a16:creationId xmlns:a16="http://schemas.microsoft.com/office/drawing/2014/main" id="{D29AF2C0-2D7E-3F49-368B-8034C468BF46}"/>
              </a:ext>
            </a:extLst>
          </p:cNvPr>
          <p:cNvSpPr>
            <a:spLocks noGrp="1"/>
          </p:cNvSpPr>
          <p:nvPr>
            <p:ph type="body" sz="quarter" idx="32"/>
          </p:nvPr>
        </p:nvSpPr>
        <p:spPr/>
        <p:txBody>
          <a:bodyPr/>
          <a:lstStyle/>
          <a:p>
            <a:pPr algn="just"/>
            <a:r>
              <a:rPr lang="ja-JP" altLang="ja-JP" sz="5000" dirty="0">
                <a:latin typeface="MS PGothic" panose="020B0600070205080204" pitchFamily="34" charset="-128"/>
                <a:ea typeface="MS PGothic" panose="020B0600070205080204" pitchFamily="34" charset="-128"/>
              </a:rPr>
              <a:t>結果は図</a:t>
            </a:r>
            <a:r>
              <a:rPr lang="en-US" altLang="ja-JP" sz="5000" dirty="0">
                <a:latin typeface="MS PGothic" panose="020B0600070205080204" pitchFamily="34" charset="-128"/>
                <a:ea typeface="MS PGothic" panose="020B0600070205080204" pitchFamily="34" charset="-128"/>
              </a:rPr>
              <a:t>2</a:t>
            </a:r>
            <a:r>
              <a:rPr lang="ja-JP" altLang="ja-JP" sz="5000" dirty="0">
                <a:latin typeface="MS PGothic" panose="020B0600070205080204" pitchFamily="34" charset="-128"/>
                <a:ea typeface="MS PGothic" panose="020B0600070205080204" pitchFamily="34" charset="-128"/>
              </a:rPr>
              <a:t>に示す通りであり</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モーターの静止状態における磁束密度を示</a:t>
            </a:r>
            <a:r>
              <a:rPr lang="ja-JP" altLang="en-US" sz="5000" dirty="0">
                <a:latin typeface="MS PGothic" panose="020B0600070205080204" pitchFamily="34" charset="-128"/>
                <a:ea typeface="MS PGothic" panose="020B0600070205080204" pitchFamily="34" charset="-128"/>
              </a:rPr>
              <a:t>す</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これは時間依存解析における初期条件に相当する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この状態ではコイル電流はゼロである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また</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モーターが</a:t>
            </a:r>
            <a:r>
              <a:rPr lang="en-US" altLang="ja-JP" sz="5000" dirty="0">
                <a:latin typeface="MS PGothic" panose="020B0600070205080204" pitchFamily="34" charset="-128"/>
                <a:ea typeface="MS PGothic" panose="020B0600070205080204" pitchFamily="34" charset="-128"/>
              </a:rPr>
              <a:t>1</a:t>
            </a:r>
            <a:r>
              <a:rPr lang="ja-JP" altLang="ja-JP" sz="5000" dirty="0">
                <a:latin typeface="MS PGothic" panose="020B0600070205080204" pitchFamily="34" charset="-128"/>
                <a:ea typeface="MS PGothic" panose="020B0600070205080204" pitchFamily="34" charset="-128"/>
              </a:rPr>
              <a:t>セクター角回転した後の磁束密度も示している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この図では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より明確に可視化するため</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空気領域およびコイル領域は除外している</a:t>
            </a:r>
            <a:r>
              <a:rPr lang="en-US" altLang="ja-JP" sz="5000" dirty="0">
                <a:latin typeface="MS PGothic" panose="020B0600070205080204" pitchFamily="34" charset="-128"/>
                <a:ea typeface="MS PGothic" panose="020B0600070205080204" pitchFamily="34" charset="-128"/>
              </a:rPr>
              <a:t>.</a:t>
            </a:r>
          </a:p>
        </p:txBody>
      </p:sp>
      <p:sp>
        <p:nvSpPr>
          <p:cNvPr id="15" name="Text Placeholder 14">
            <a:extLst>
              <a:ext uri="{FF2B5EF4-FFF2-40B4-BE49-F238E27FC236}">
                <a16:creationId xmlns:a16="http://schemas.microsoft.com/office/drawing/2014/main" id="{DB2E852A-C96F-A395-AA90-23ECABBA6D8D}"/>
              </a:ext>
            </a:extLst>
          </p:cNvPr>
          <p:cNvSpPr>
            <a:spLocks noGrp="1"/>
          </p:cNvSpPr>
          <p:nvPr>
            <p:ph type="body" sz="quarter" idx="33"/>
          </p:nvPr>
        </p:nvSpPr>
        <p:spPr/>
        <p:txBody>
          <a:bodyPr anchor="ctr"/>
          <a:lstStyle/>
          <a:p>
            <a:r>
              <a:rPr lang="ja-JP" altLang="ja-JP" sz="8000" dirty="0">
                <a:latin typeface="MS PGothic" panose="020B0600070205080204" pitchFamily="34" charset="-128"/>
                <a:ea typeface="MS PGothic" panose="020B0600070205080204" pitchFamily="34" charset="-128"/>
              </a:rPr>
              <a:t>結果</a:t>
            </a:r>
          </a:p>
        </p:txBody>
      </p:sp>
      <p:sp>
        <p:nvSpPr>
          <p:cNvPr id="70" name="Text Placeholder 69">
            <a:extLst>
              <a:ext uri="{FF2B5EF4-FFF2-40B4-BE49-F238E27FC236}">
                <a16:creationId xmlns:a16="http://schemas.microsoft.com/office/drawing/2014/main" id="{2138EC37-6188-40A6-99A3-4FCC7CA620A4}"/>
              </a:ext>
            </a:extLst>
          </p:cNvPr>
          <p:cNvSpPr>
            <a:spLocks noGrp="1"/>
          </p:cNvSpPr>
          <p:nvPr>
            <p:ph type="body" sz="quarter" idx="35"/>
          </p:nvPr>
        </p:nvSpPr>
        <p:spPr>
          <a:xfrm>
            <a:off x="17750395" y="35979703"/>
            <a:ext cx="12278915" cy="1468347"/>
          </a:xfrm>
        </p:spPr>
        <p:txBody>
          <a:bodyPr/>
          <a:lstStyle/>
          <a:p>
            <a:r>
              <a:rPr lang="ja-JP" altLang="ja-JP" sz="4000" b="1" dirty="0">
                <a:latin typeface="MS PGothic" panose="020B0600070205080204" pitchFamily="34" charset="-128"/>
                <a:ea typeface="MS PGothic" panose="020B0600070205080204" pitchFamily="34" charset="-128"/>
              </a:rPr>
              <a:t>図</a:t>
            </a:r>
            <a:r>
              <a:rPr lang="en-US" altLang="ja-JP" sz="4000" b="1" dirty="0">
                <a:latin typeface="MS PGothic" panose="020B0600070205080204" pitchFamily="34" charset="-128"/>
                <a:ea typeface="MS PGothic" panose="020B0600070205080204" pitchFamily="34" charset="-128"/>
              </a:rPr>
              <a:t> 2</a:t>
            </a:r>
            <a:r>
              <a:rPr lang="ja-JP" altLang="ja-JP" sz="4000" b="1" dirty="0">
                <a:latin typeface="MS PGothic" panose="020B0600070205080204" pitchFamily="34" charset="-128"/>
                <a:ea typeface="MS PGothic" panose="020B0600070205080204" pitchFamily="34" charset="-128"/>
              </a:rPr>
              <a:t>．</a:t>
            </a:r>
            <a:r>
              <a:rPr lang="ja-JP" altLang="ja-JP" sz="4000" dirty="0">
                <a:latin typeface="MS PGothic" panose="020B0600070205080204" pitchFamily="34" charset="-128"/>
                <a:ea typeface="MS PGothic" panose="020B0600070205080204" pitchFamily="34" charset="-128"/>
              </a:rPr>
              <a:t> 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回転子静止時における永久磁石による磁束密度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右：</a:t>
            </a:r>
            <a:r>
              <a:rPr lang="en-US" altLang="ja-JP" sz="4000" dirty="0">
                <a:latin typeface="MS PGothic" panose="020B0600070205080204" pitchFamily="34" charset="-128"/>
                <a:ea typeface="MS PGothic" panose="020B0600070205080204" pitchFamily="34" charset="-128"/>
              </a:rPr>
              <a:t> 1</a:t>
            </a:r>
            <a:r>
              <a:rPr lang="ja-JP" altLang="ja-JP" sz="4000" dirty="0">
                <a:latin typeface="MS PGothic" panose="020B0600070205080204" pitchFamily="34" charset="-128"/>
                <a:ea typeface="MS PGothic" panose="020B0600070205080204" pitchFamily="34" charset="-128"/>
              </a:rPr>
              <a:t>セクター角回転後の磁束密度</a:t>
            </a:r>
            <a:r>
              <a:rPr lang="en-US" altLang="ja-JP" sz="4000" dirty="0">
                <a:latin typeface="MS PGothic" panose="020B0600070205080204" pitchFamily="34" charset="-128"/>
                <a:ea typeface="MS PGothic" panose="020B0600070205080204" pitchFamily="34" charset="-128"/>
              </a:rPr>
              <a:t>.</a:t>
            </a:r>
            <a:endParaRPr lang="en-US" sz="4000" dirty="0">
              <a:latin typeface="MS PGothic" panose="020B0600070205080204" pitchFamily="34" charset="-128"/>
              <a:ea typeface="MS PGothic" panose="020B0600070205080204" pitchFamily="34" charset="-128"/>
            </a:endParaRPr>
          </a:p>
        </p:txBody>
      </p:sp>
      <p:pic>
        <p:nvPicPr>
          <p:cNvPr id="27" name="Grafik 125">
            <a:extLst>
              <a:ext uri="{FF2B5EF4-FFF2-40B4-BE49-F238E27FC236}">
                <a16:creationId xmlns:a16="http://schemas.microsoft.com/office/drawing/2014/main" id="{5A1C1AB3-E994-17EC-926B-689620D73742}"/>
              </a:ext>
            </a:extLst>
          </p:cNvPr>
          <p:cNvPicPr>
            <a:picLocks noChangeAspect="1"/>
          </p:cNvPicPr>
          <p:nvPr/>
        </p:nvPicPr>
        <p:blipFill rotWithShape="1">
          <a:blip r:embed="rId7"/>
          <a:srcRect r="25013"/>
          <a:stretch/>
        </p:blipFill>
        <p:spPr>
          <a:xfrm>
            <a:off x="16621606" y="30038769"/>
            <a:ext cx="6136498" cy="5455621"/>
          </a:xfrm>
          <a:prstGeom prst="rect">
            <a:avLst/>
          </a:prstGeom>
        </p:spPr>
      </p:pic>
      <p:pic>
        <p:nvPicPr>
          <p:cNvPr id="29" name="Grafik 127">
            <a:extLst>
              <a:ext uri="{FF2B5EF4-FFF2-40B4-BE49-F238E27FC236}">
                <a16:creationId xmlns:a16="http://schemas.microsoft.com/office/drawing/2014/main" id="{0B7842A1-FC88-B20D-E3B6-DF39403B3315}"/>
              </a:ext>
            </a:extLst>
          </p:cNvPr>
          <p:cNvPicPr>
            <a:picLocks noChangeAspect="1"/>
          </p:cNvPicPr>
          <p:nvPr/>
        </p:nvPicPr>
        <p:blipFill>
          <a:blip r:embed="rId8"/>
          <a:stretch>
            <a:fillRect/>
          </a:stretch>
        </p:blipFill>
        <p:spPr>
          <a:xfrm>
            <a:off x="22692142" y="29809521"/>
            <a:ext cx="8546107" cy="5697405"/>
          </a:xfrm>
          <a:prstGeom prst="rect">
            <a:avLst/>
          </a:prstGeom>
        </p:spPr>
      </p:pic>
    </p:spTree>
    <p:extLst>
      <p:ext uri="{BB962C8B-B14F-4D97-AF65-F5344CB8AC3E}">
        <p14:creationId xmlns:p14="http://schemas.microsoft.com/office/powerpoint/2010/main" val="3781620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54564-37A0-47EB-985B-31EC8AEECB7A}"/>
              </a:ext>
            </a:extLst>
          </p:cNvPr>
          <p:cNvSpPr>
            <a:spLocks noGrp="1"/>
          </p:cNvSpPr>
          <p:nvPr>
            <p:ph type="title"/>
          </p:nvPr>
        </p:nvSpPr>
        <p:spPr>
          <a:xfrm>
            <a:off x="14370877" y="1534000"/>
            <a:ext cx="16131022" cy="3907429"/>
          </a:xfrm>
        </p:spPr>
        <p:txBody>
          <a:bodyPr>
            <a:normAutofit fontScale="90000"/>
          </a:bodyPr>
          <a:lstStyle/>
          <a:p>
            <a:r>
              <a:rPr lang="ja-JP" altLang="en-US" sz="11500" dirty="0"/>
              <a:t>パイプの曲がり部に生じる</a:t>
            </a:r>
            <a:br>
              <a:rPr lang="en-US" altLang="ja-JP" sz="11500" dirty="0"/>
            </a:br>
            <a:r>
              <a:rPr lang="ja-JP" altLang="en-US" sz="11500" dirty="0"/>
              <a:t>興味深い応力</a:t>
            </a:r>
            <a:endParaRPr lang="ja-JP" altLang="ja-JP" dirty="0">
              <a:latin typeface="MS PGothic" panose="020B0600070205080204" pitchFamily="34" charset="-128"/>
              <a:ea typeface="MS PGothic" panose="020B0600070205080204" pitchFamily="34" charset="-128"/>
            </a:endParaRPr>
          </a:p>
        </p:txBody>
      </p:sp>
      <p:sp>
        <p:nvSpPr>
          <p:cNvPr id="3" name="Content Placeholder 2">
            <a:extLst>
              <a:ext uri="{FF2B5EF4-FFF2-40B4-BE49-F238E27FC236}">
                <a16:creationId xmlns:a16="http://schemas.microsoft.com/office/drawing/2014/main" id="{D540B72B-0FE4-434A-ACA1-4A3BE67ACB24}"/>
              </a:ext>
            </a:extLst>
          </p:cNvPr>
          <p:cNvSpPr>
            <a:spLocks noGrp="1"/>
          </p:cNvSpPr>
          <p:nvPr>
            <p:ph sz="quarter" idx="10"/>
          </p:nvPr>
        </p:nvSpPr>
        <p:spPr>
          <a:xfrm>
            <a:off x="14370877" y="9844480"/>
            <a:ext cx="17520817" cy="1984280"/>
          </a:xfrm>
        </p:spPr>
        <p:txBody>
          <a:bodyPr/>
          <a:lstStyle/>
          <a:p>
            <a:r>
              <a:rPr lang="ja-JP" altLang="ja-JP" sz="3600" dirty="0"/>
              <a:t>山田 太郎</a:t>
            </a:r>
            <a:r>
              <a:rPr lang="en-US" altLang="ja-JP" sz="3600" baseline="30000" dirty="0"/>
              <a:t>1</a:t>
            </a:r>
            <a:r>
              <a:rPr lang="en-US" altLang="ja-JP" sz="3600" dirty="0"/>
              <a:t>, J. A. Smith</a:t>
            </a:r>
            <a:r>
              <a:rPr lang="en-US" altLang="ja-JP" sz="3600" baseline="30000" dirty="0"/>
              <a:t>2</a:t>
            </a:r>
            <a:br>
              <a:rPr lang="en-US" sz="3600" dirty="0">
                <a:latin typeface="MS Gothic" panose="020B0609070205080204" pitchFamily="49" charset="-128"/>
                <a:ea typeface="MS Gothic" panose="020B0609070205080204" pitchFamily="49" charset="-128"/>
              </a:rPr>
            </a:br>
            <a:r>
              <a:rPr lang="en-US" sz="3600" dirty="0"/>
              <a:t>1. </a:t>
            </a:r>
            <a:r>
              <a:rPr lang="ja-JP" altLang="en-US" sz="3600" dirty="0"/>
              <a:t>所属機関名</a:t>
            </a:r>
            <a:r>
              <a:rPr lang="en-US" altLang="ja-JP" sz="3600" dirty="0"/>
              <a:t>, </a:t>
            </a:r>
            <a:r>
              <a:rPr lang="ja-JP" altLang="en-US" sz="3600" dirty="0"/>
              <a:t>部署</a:t>
            </a:r>
            <a:r>
              <a:rPr lang="en-US" altLang="ja-JP" sz="3600" dirty="0"/>
              <a:t>, </a:t>
            </a:r>
            <a:r>
              <a:rPr lang="ja-JP" altLang="en-US" sz="3600" dirty="0"/>
              <a:t>郵便番号および所在地 </a:t>
            </a:r>
            <a:r>
              <a:rPr lang="en-US" altLang="ja-JP" sz="3600" dirty="0"/>
              <a:t>(</a:t>
            </a:r>
            <a:r>
              <a:rPr lang="ja-JP" altLang="en-US" sz="3600" dirty="0"/>
              <a:t>都道府県</a:t>
            </a:r>
            <a:r>
              <a:rPr lang="en-US" altLang="ja-JP" sz="3600" dirty="0"/>
              <a:t>, </a:t>
            </a:r>
            <a:r>
              <a:rPr lang="ja-JP" altLang="en-US" sz="3600" dirty="0"/>
              <a:t>市区町村まで</a:t>
            </a:r>
            <a:r>
              <a:rPr lang="en-US" altLang="ja-JP" sz="3600" dirty="0"/>
              <a:t>).</a:t>
            </a:r>
            <a:br>
              <a:rPr lang="en-US" sz="3600" dirty="0"/>
            </a:br>
            <a:r>
              <a:rPr lang="en-US" sz="3600" dirty="0"/>
              <a:t>2</a:t>
            </a:r>
            <a:r>
              <a:rPr lang="en-US" altLang="ja-JP" sz="3600" dirty="0"/>
              <a:t>. COMSOL</a:t>
            </a:r>
            <a:r>
              <a:rPr lang="ja-JP" altLang="ja-JP" sz="3600" dirty="0"/>
              <a:t>合同会社</a:t>
            </a:r>
            <a:r>
              <a:rPr lang="en-US" altLang="ja-JP" sz="3600" dirty="0"/>
              <a:t>, </a:t>
            </a:r>
            <a:r>
              <a:rPr lang="ja-JP" altLang="ja-JP" sz="3600" dirty="0"/>
              <a:t>マーケティング部</a:t>
            </a:r>
            <a:r>
              <a:rPr lang="en-US" altLang="ja-JP" sz="3600" dirty="0"/>
              <a:t>, </a:t>
            </a:r>
            <a:r>
              <a:rPr lang="ja-JP" altLang="ja-JP" sz="3600" dirty="0"/>
              <a:t>〒</a:t>
            </a:r>
            <a:r>
              <a:rPr lang="en-US" altLang="ja-JP" sz="3600" dirty="0"/>
              <a:t>101-0052 </a:t>
            </a:r>
            <a:r>
              <a:rPr lang="ja-JP" altLang="ja-JP" sz="3600" dirty="0"/>
              <a:t>東京都千代田区</a:t>
            </a:r>
            <a:r>
              <a:rPr lang="en-US" altLang="ja-JP" sz="3600" dirty="0"/>
              <a:t>.</a:t>
            </a:r>
            <a:endParaRPr lang="en-US" sz="3600" dirty="0"/>
          </a:p>
          <a:p>
            <a:endParaRPr lang="en-US" sz="3600" dirty="0"/>
          </a:p>
        </p:txBody>
      </p:sp>
      <p:pic>
        <p:nvPicPr>
          <p:cNvPr id="48" name="Picture Placeholder 35">
            <a:extLst>
              <a:ext uri="{FF2B5EF4-FFF2-40B4-BE49-F238E27FC236}">
                <a16:creationId xmlns:a16="http://schemas.microsoft.com/office/drawing/2014/main" id="{E37786E7-E77B-44CD-AE83-BF00D67C2E9F}"/>
              </a:ext>
            </a:extLst>
          </p:cNvPr>
          <p:cNvPicPr>
            <a:picLocks noGrp="1" noChangeAspect="1"/>
          </p:cNvPicPr>
          <p:nvPr>
            <p:ph type="pic" sz="quarter" idx="11"/>
          </p:nvPr>
        </p:nvPicPr>
        <p:blipFill rotWithShape="1">
          <a:blip r:embed="rId2"/>
          <a:srcRect l="20802" t="-277" r="14625" b="17361"/>
          <a:stretch/>
        </p:blipFill>
        <p:spPr>
          <a:xfrm>
            <a:off x="1" y="-1916653"/>
            <a:ext cx="14106184" cy="13899623"/>
          </a:xfrm>
          <a:prstGeom prst="rect">
            <a:avLst/>
          </a:prstGeom>
        </p:spPr>
      </p:pic>
      <p:sp>
        <p:nvSpPr>
          <p:cNvPr id="6" name="Text Placeholder 5">
            <a:extLst>
              <a:ext uri="{FF2B5EF4-FFF2-40B4-BE49-F238E27FC236}">
                <a16:creationId xmlns:a16="http://schemas.microsoft.com/office/drawing/2014/main" id="{368CEE9F-DAD5-47A2-8509-9F75DD38DCE6}"/>
              </a:ext>
            </a:extLst>
          </p:cNvPr>
          <p:cNvSpPr>
            <a:spLocks noGrp="1"/>
          </p:cNvSpPr>
          <p:nvPr>
            <p:ph type="body" sz="quarter" idx="23"/>
          </p:nvPr>
        </p:nvSpPr>
        <p:spPr>
          <a:xfrm>
            <a:off x="15700023" y="21687824"/>
            <a:ext cx="14752596" cy="6856707"/>
          </a:xfrm>
        </p:spPr>
        <p:txBody>
          <a:bodyPr/>
          <a:lstStyle/>
          <a:p>
            <a:pPr algn="just"/>
            <a:r>
              <a:rPr lang="ja-JP" altLang="ja-JP" sz="4100" dirty="0">
                <a:latin typeface="MS PGothic" panose="020B0600070205080204" pitchFamily="34" charset="-128"/>
                <a:ea typeface="MS PGothic" panose="020B0600070205080204" pitchFamily="34" charset="-128"/>
              </a:rPr>
              <a:t>パイプは細長く一定断面を持つため</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単純化解析では梁として扱うことが自然に思われる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ここでは曲げモーメントのみが作用しており</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梁軸方向の任意の断面において一定である</a:t>
            </a:r>
            <a:r>
              <a:rPr lang="en-US" altLang="ja-JP" sz="4100" dirty="0">
                <a:latin typeface="MS PGothic" panose="020B0600070205080204" pitchFamily="34" charset="-128"/>
                <a:ea typeface="MS PGothic" panose="020B0600070205080204" pitchFamily="34" charset="-128"/>
              </a:rPr>
              <a:t>.</a:t>
            </a:r>
            <a:endParaRPr lang="ja-JP" altLang="ja-JP" sz="4100" dirty="0">
              <a:latin typeface="MS PGothic" panose="020B0600070205080204" pitchFamily="34" charset="-128"/>
              <a:ea typeface="MS PGothic" panose="020B0600070205080204" pitchFamily="34" charset="-128"/>
            </a:endParaRPr>
          </a:p>
          <a:p>
            <a:pPr algn="just"/>
            <a:r>
              <a:rPr lang="ja-JP" altLang="ja-JP" sz="4100" dirty="0">
                <a:latin typeface="MS PGothic" panose="020B0600070205080204" pitchFamily="34" charset="-128"/>
                <a:ea typeface="MS PGothic" panose="020B0600070205080204" pitchFamily="34" charset="-128"/>
              </a:rPr>
              <a:t>最大応力はパイプ内側で発生する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また</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曲げ部の断面は大きく変形し</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楕円化する</a:t>
            </a:r>
            <a:r>
              <a:rPr lang="en-US" altLang="ja-JP" sz="4100" dirty="0">
                <a:latin typeface="MS PGothic" panose="020B0600070205080204" pitchFamily="34" charset="-128"/>
                <a:ea typeface="MS PGothic" panose="020B0600070205080204" pitchFamily="34" charset="-128"/>
              </a:rPr>
              <a:t>.</a:t>
            </a:r>
            <a:r>
              <a:rPr lang="ja-JP" altLang="ja-JP" sz="4100" dirty="0">
                <a:latin typeface="MS PGothic" panose="020B0600070205080204" pitchFamily="34" charset="-128"/>
                <a:ea typeface="MS PGothic" panose="020B0600070205080204" pitchFamily="34" charset="-128"/>
              </a:rPr>
              <a:t>その主軸は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曲げモーメントの方向に応じて</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曲げ面内またはそれに直交する方向に配向する</a:t>
            </a:r>
            <a:r>
              <a:rPr lang="en-US" altLang="ja-JP" sz="4100" dirty="0">
                <a:latin typeface="MS PGothic" panose="020B0600070205080204" pitchFamily="34" charset="-128"/>
                <a:ea typeface="MS PGothic" panose="020B0600070205080204" pitchFamily="34" charset="-128"/>
              </a:rPr>
              <a:t>.</a:t>
            </a:r>
            <a:endParaRPr lang="en-US" sz="4100" dirty="0">
              <a:latin typeface="MS PGothic" panose="020B0600070205080204" pitchFamily="34" charset="-128"/>
              <a:ea typeface="MS PGothic" panose="020B0600070205080204" pitchFamily="34" charset="-128"/>
            </a:endParaRPr>
          </a:p>
        </p:txBody>
      </p:sp>
      <p:sp>
        <p:nvSpPr>
          <p:cNvPr id="7" name="Text Placeholder 6">
            <a:extLst>
              <a:ext uri="{FF2B5EF4-FFF2-40B4-BE49-F238E27FC236}">
                <a16:creationId xmlns:a16="http://schemas.microsoft.com/office/drawing/2014/main" id="{F0F6372D-DFEF-4C26-B3CF-D01CF87C8B2F}"/>
              </a:ext>
            </a:extLst>
          </p:cNvPr>
          <p:cNvSpPr>
            <a:spLocks noGrp="1"/>
          </p:cNvSpPr>
          <p:nvPr>
            <p:ph type="body" sz="quarter" idx="24"/>
          </p:nvPr>
        </p:nvSpPr>
        <p:spPr/>
        <p:txBody>
          <a:bodyPr/>
          <a:lstStyle/>
          <a:p>
            <a:pPr marL="466435" indent="-466435">
              <a:buFont typeface="+mj-lt"/>
              <a:buAutoNum type="arabicPeriod"/>
            </a:pPr>
            <a:r>
              <a:rPr lang="en-US" sz="2040" dirty="0"/>
              <a:t>E.A. Wais and E.C. Rodabaugh, “Background of SIFs and Stress Indices for Moment Loadings of Piping Components”, United States, 2005; </a:t>
            </a:r>
            <a:r>
              <a:rPr lang="en-US" sz="2040" dirty="0">
                <a:hlinkClick r:id="rId3"/>
              </a:rPr>
              <a:t>https://www.osti.gov/biblio/841246</a:t>
            </a:r>
            <a:endParaRPr lang="en-US" sz="2040" dirty="0"/>
          </a:p>
          <a:p>
            <a:pPr marL="466435" indent="-466435">
              <a:spcBef>
                <a:spcPts val="612"/>
              </a:spcBef>
              <a:buFont typeface="+mj-lt"/>
              <a:buAutoNum type="arabicPeriod"/>
            </a:pPr>
            <a:r>
              <a:rPr lang="en-US" sz="2040" dirty="0"/>
              <a:t>“Stress Intensification Factors (i-Factors), Flexibility Factors (k-Factors), and Their Determination for Metallic Piping Components”, ASME, 2017; </a:t>
            </a:r>
            <a:r>
              <a:rPr lang="en-US" sz="2040" dirty="0">
                <a:hlinkClick r:id="rId4"/>
              </a:rPr>
              <a:t>https://www.asme.org/codes-standards/find-codes-standards/b31j-stress-intensification-factors-flexibility-factors-determination-metallic-piping-components/2017/drm-enabled-pdf</a:t>
            </a:r>
            <a:endParaRPr lang="en-US" sz="2040" dirty="0"/>
          </a:p>
          <a:p>
            <a:pPr marL="466435" indent="-466435">
              <a:spcBef>
                <a:spcPts val="612"/>
              </a:spcBef>
              <a:buFont typeface="+mj-lt"/>
              <a:buAutoNum type="arabicPeriod"/>
            </a:pPr>
            <a:r>
              <a:rPr lang="ja-JP" altLang="en-US" sz="2040" dirty="0"/>
              <a:t>山田 太郎，“工業用配管システムにおける流動特性”，流体工学ジャーナル，</a:t>
            </a:r>
            <a:r>
              <a:rPr lang="en-US" altLang="ja-JP" sz="2040" dirty="0"/>
              <a:t>12 (vol.)</a:t>
            </a:r>
            <a:r>
              <a:rPr lang="ja-JP" altLang="en-US" sz="2040" dirty="0"/>
              <a:t>，</a:t>
            </a:r>
            <a:r>
              <a:rPr lang="en-US" altLang="ja-JP" sz="2040" dirty="0"/>
              <a:t>45–52 (pp.)</a:t>
            </a:r>
            <a:r>
              <a:rPr lang="ja-JP" altLang="en-US" sz="2040" dirty="0"/>
              <a:t>，</a:t>
            </a:r>
            <a:r>
              <a:rPr lang="en-US" altLang="ja-JP" sz="2040" dirty="0"/>
              <a:t>2026</a:t>
            </a:r>
            <a:endParaRPr lang="en-US" sz="2040" dirty="0"/>
          </a:p>
        </p:txBody>
      </p:sp>
      <p:sp>
        <p:nvSpPr>
          <p:cNvPr id="8" name="Content Placeholder 7">
            <a:extLst>
              <a:ext uri="{FF2B5EF4-FFF2-40B4-BE49-F238E27FC236}">
                <a16:creationId xmlns:a16="http://schemas.microsoft.com/office/drawing/2014/main" id="{BE5CEEA8-9232-459D-AD4B-8928FA506582}"/>
              </a:ext>
            </a:extLst>
          </p:cNvPr>
          <p:cNvSpPr>
            <a:spLocks noGrp="1"/>
          </p:cNvSpPr>
          <p:nvPr>
            <p:ph sz="quarter" idx="26"/>
          </p:nvPr>
        </p:nvSpPr>
        <p:spPr>
          <a:xfrm>
            <a:off x="14370877" y="5683427"/>
            <a:ext cx="16558929" cy="4180360"/>
          </a:xfrm>
        </p:spPr>
        <p:txBody>
          <a:bodyPr/>
          <a:lstStyle/>
          <a:p>
            <a:pPr algn="just"/>
            <a:r>
              <a:rPr lang="ja-JP" altLang="ja-JP" sz="5400" dirty="0">
                <a:latin typeface="MS PGothic" panose="020B0600070205080204" pitchFamily="34" charset="-128"/>
                <a:ea typeface="MS PGothic" panose="020B0600070205080204" pitchFamily="34" charset="-128"/>
              </a:rPr>
              <a:t>多くの構造工学者にとって</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梁理論は一般的な解析手法である</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この方程式は構造挙動の評価において扱いやすく</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有用な結果を得られるため広く利用されている</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本研究では</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そのような事例の一つを検討する</a:t>
            </a:r>
            <a:r>
              <a:rPr lang="en-US" altLang="ja-JP" sz="5400" dirty="0">
                <a:latin typeface="MS PGothic" panose="020B0600070205080204" pitchFamily="34" charset="-128"/>
                <a:ea typeface="MS PGothic" panose="020B0600070205080204" pitchFamily="34" charset="-128"/>
              </a:rPr>
              <a:t>.</a:t>
            </a:r>
            <a:endParaRPr lang="en-US" sz="5400" dirty="0">
              <a:latin typeface="MS PGothic" panose="020B0600070205080204" pitchFamily="34" charset="-128"/>
              <a:ea typeface="MS PGothic" panose="020B0600070205080204" pitchFamily="34" charset="-128"/>
            </a:endParaRPr>
          </a:p>
        </p:txBody>
      </p:sp>
      <p:sp>
        <p:nvSpPr>
          <p:cNvPr id="5" name="Text Placeholder 4">
            <a:extLst>
              <a:ext uri="{FF2B5EF4-FFF2-40B4-BE49-F238E27FC236}">
                <a16:creationId xmlns:a16="http://schemas.microsoft.com/office/drawing/2014/main" id="{160C264A-B626-4CD9-B287-6FFCC6CE4833}"/>
              </a:ext>
            </a:extLst>
          </p:cNvPr>
          <p:cNvSpPr>
            <a:spLocks noGrp="1"/>
          </p:cNvSpPr>
          <p:nvPr>
            <p:ph type="body" sz="quarter" idx="18"/>
          </p:nvPr>
        </p:nvSpPr>
        <p:spPr/>
        <p:txBody>
          <a:bodyPr/>
          <a:lstStyle/>
          <a:p>
            <a:pPr algn="just"/>
            <a:r>
              <a:rPr lang="ja-JP" altLang="ja-JP" sz="4100" dirty="0">
                <a:latin typeface="MS PGothic" panose="020B0600070205080204" pitchFamily="34" charset="-128"/>
                <a:ea typeface="MS PGothic" panose="020B0600070205080204" pitchFamily="34" charset="-128"/>
              </a:rPr>
              <a:t>パイプ曲げ部は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液体や気体を輸送する配管システムにおいて一般的に見られ</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特に高圧条件下で使用されることが多い</a:t>
            </a:r>
            <a:r>
              <a:rPr lang="en-US" altLang="ja-JP" sz="4100" dirty="0">
                <a:latin typeface="MS PGothic" panose="020B0600070205080204" pitchFamily="34" charset="-128"/>
                <a:ea typeface="MS PGothic" panose="020B0600070205080204" pitchFamily="34" charset="-128"/>
              </a:rPr>
              <a:t>.</a:t>
            </a:r>
            <a:r>
              <a:rPr lang="ja-JP" altLang="ja-JP" sz="4100" dirty="0">
                <a:latin typeface="MS PGothic" panose="020B0600070205080204" pitchFamily="34" charset="-128"/>
                <a:ea typeface="MS PGothic" panose="020B0600070205080204" pitchFamily="34" charset="-128"/>
              </a:rPr>
              <a:t>多くのパイプが見られる例として</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石油タンカーが挙げられる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その複雑に入り組んだ配管系は非常に興味深い外観を持つ</a:t>
            </a:r>
            <a:r>
              <a:rPr lang="en-US" altLang="ja-JP" sz="4100" dirty="0">
                <a:latin typeface="MS PGothic" panose="020B0600070205080204" pitchFamily="34" charset="-128"/>
                <a:ea typeface="MS PGothic" panose="020B0600070205080204" pitchFamily="34" charset="-128"/>
              </a:rPr>
              <a:t>.</a:t>
            </a:r>
            <a:endParaRPr lang="ja-JP" altLang="ja-JP" sz="4100" dirty="0">
              <a:latin typeface="MS PGothic" panose="020B0600070205080204" pitchFamily="34" charset="-128"/>
              <a:ea typeface="MS PGothic" panose="020B0600070205080204" pitchFamily="34" charset="-128"/>
            </a:endParaRPr>
          </a:p>
          <a:p>
            <a:pPr algn="just"/>
            <a:r>
              <a:rPr lang="ja-JP" altLang="ja-JP" sz="4100" dirty="0">
                <a:latin typeface="MS PGothic" panose="020B0600070205080204" pitchFamily="34" charset="-128"/>
                <a:ea typeface="MS PGothic" panose="020B0600070205080204" pitchFamily="34" charset="-128"/>
              </a:rPr>
              <a:t>多くの産業用配管規格は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構造解析</a:t>
            </a:r>
            <a:r>
              <a:rPr lang="ja-JP" altLang="en-US" sz="4100" dirty="0">
                <a:latin typeface="MS PGothic" panose="020B0600070205080204" pitchFamily="34" charset="-128"/>
                <a:ea typeface="MS PGothic" panose="020B0600070205080204" pitchFamily="34" charset="-128"/>
              </a:rPr>
              <a:t>を行う際</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梁理論を</a:t>
            </a:r>
            <a:r>
              <a:rPr lang="ja-JP" altLang="en-US" sz="4100" dirty="0"/>
              <a:t>ベース</a:t>
            </a:r>
            <a:r>
              <a:rPr lang="ja-JP" altLang="ja-JP" sz="4100" dirty="0">
                <a:latin typeface="MS PGothic" panose="020B0600070205080204" pitchFamily="34" charset="-128"/>
                <a:ea typeface="MS PGothic" panose="020B0600070205080204" pitchFamily="34" charset="-128"/>
              </a:rPr>
              <a:t>としている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しかし</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これまでの知見の通り</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パイプ曲げ部は一般的に梁</a:t>
            </a:r>
            <a:r>
              <a:rPr lang="ja-JP" altLang="en-US" sz="4100" dirty="0">
                <a:latin typeface="MS PGothic" panose="020B0600070205080204" pitchFamily="34" charset="-128"/>
                <a:ea typeface="MS PGothic" panose="020B0600070205080204" pitchFamily="34" charset="-128"/>
              </a:rPr>
              <a:t>と異なる挙動を示す</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そのため配管規格</a:t>
            </a:r>
            <a:r>
              <a:rPr lang="ja-JP" altLang="en-US" sz="4100" dirty="0">
                <a:latin typeface="MS PGothic" panose="020B0600070205080204" pitchFamily="34" charset="-128"/>
                <a:ea typeface="MS PGothic" panose="020B0600070205080204" pitchFamily="34" charset="-128"/>
              </a:rPr>
              <a:t>で</a:t>
            </a:r>
            <a:r>
              <a:rPr lang="ja-JP" altLang="ja-JP" sz="4100" dirty="0">
                <a:latin typeface="MS PGothic" panose="020B0600070205080204" pitchFamily="34" charset="-128"/>
                <a:ea typeface="MS PGothic" panose="020B0600070205080204" pitchFamily="34" charset="-128"/>
              </a:rPr>
              <a:t>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曲げ部分に対して剛性および応力の補正係数を適用することが推奨されている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参考文献</a:t>
            </a:r>
            <a:r>
              <a:rPr lang="en-US" altLang="ja-JP" sz="4100" dirty="0">
                <a:latin typeface="MS PGothic" panose="020B0600070205080204" pitchFamily="34" charset="-128"/>
                <a:ea typeface="MS PGothic" panose="020B0600070205080204" pitchFamily="34" charset="-128"/>
              </a:rPr>
              <a:t>1).</a:t>
            </a:r>
            <a:endParaRPr lang="en-US" sz="4100" dirty="0">
              <a:latin typeface="MS PGothic" panose="020B0600070205080204" pitchFamily="34" charset="-128"/>
              <a:ea typeface="MS PGothic" panose="020B0600070205080204" pitchFamily="34" charset="-128"/>
            </a:endParaRPr>
          </a:p>
        </p:txBody>
      </p:sp>
      <p:sp>
        <p:nvSpPr>
          <p:cNvPr id="9" name="Text Placeholder 8">
            <a:extLst>
              <a:ext uri="{FF2B5EF4-FFF2-40B4-BE49-F238E27FC236}">
                <a16:creationId xmlns:a16="http://schemas.microsoft.com/office/drawing/2014/main" id="{3EC19DC3-EB5A-4252-8CF2-177F7D0FD322}"/>
              </a:ext>
            </a:extLst>
          </p:cNvPr>
          <p:cNvSpPr>
            <a:spLocks noGrp="1"/>
          </p:cNvSpPr>
          <p:nvPr>
            <p:ph type="body" sz="quarter" idx="27"/>
          </p:nvPr>
        </p:nvSpPr>
        <p:spPr/>
        <p:txBody>
          <a:bodyPr anchor="ctr"/>
          <a:lstStyle/>
          <a:p>
            <a:r>
              <a:rPr lang="ja-JP" altLang="en-US" dirty="0">
                <a:latin typeface="MS PGothic" panose="020B0600070205080204" pitchFamily="34" charset="-128"/>
                <a:ea typeface="MS PGothic" panose="020B0600070205080204" pitchFamily="34" charset="-128"/>
              </a:rPr>
              <a:t>背景および</a:t>
            </a:r>
            <a:r>
              <a:rPr lang="ja-JP" altLang="ja-JP" dirty="0">
                <a:latin typeface="MS PGothic" panose="020B0600070205080204" pitchFamily="34" charset="-128"/>
                <a:ea typeface="MS PGothic" panose="020B0600070205080204" pitchFamily="34" charset="-128"/>
              </a:rPr>
              <a:t>目的</a:t>
            </a:r>
            <a:endParaRPr lang="en-US" dirty="0">
              <a:latin typeface="MS PGothic" panose="020B0600070205080204" pitchFamily="34" charset="-128"/>
              <a:ea typeface="MS PGothic" panose="020B0600070205080204" pitchFamily="34" charset="-128"/>
            </a:endParaRPr>
          </a:p>
        </p:txBody>
      </p:sp>
      <p:sp>
        <p:nvSpPr>
          <p:cNvPr id="10" name="Text Placeholder 9">
            <a:extLst>
              <a:ext uri="{FF2B5EF4-FFF2-40B4-BE49-F238E27FC236}">
                <a16:creationId xmlns:a16="http://schemas.microsoft.com/office/drawing/2014/main" id="{8E1B62C2-E6F3-41A7-9CD5-C73537DC56D0}"/>
              </a:ext>
            </a:extLst>
          </p:cNvPr>
          <p:cNvSpPr>
            <a:spLocks noGrp="1"/>
          </p:cNvSpPr>
          <p:nvPr>
            <p:ph type="body" sz="quarter" idx="28"/>
          </p:nvPr>
        </p:nvSpPr>
        <p:spPr/>
        <p:txBody>
          <a:bodyPr anchor="ctr"/>
          <a:lstStyle/>
          <a:p>
            <a:r>
              <a:rPr lang="ja-JP" altLang="en-US" dirty="0"/>
              <a:t>解析</a:t>
            </a:r>
            <a:r>
              <a:rPr lang="ja-JP" altLang="en-US" dirty="0">
                <a:latin typeface="MS PGothic" panose="020B0600070205080204" pitchFamily="34" charset="-128"/>
                <a:ea typeface="MS PGothic" panose="020B0600070205080204" pitchFamily="34" charset="-128"/>
              </a:rPr>
              <a:t>内容</a:t>
            </a:r>
            <a:endParaRPr lang="en-US" dirty="0">
              <a:latin typeface="MS PGothic" panose="020B0600070205080204" pitchFamily="34" charset="-128"/>
              <a:ea typeface="MS PGothic" panose="020B0600070205080204" pitchFamily="34" charset="-128"/>
            </a:endParaRPr>
          </a:p>
        </p:txBody>
      </p:sp>
      <p:pic>
        <p:nvPicPr>
          <p:cNvPr id="1026" name="Picture 2" descr="A close-up view of a red piping system on an oil/chemical tanker.">
            <a:extLst>
              <a:ext uri="{FF2B5EF4-FFF2-40B4-BE49-F238E27FC236}">
                <a16:creationId xmlns:a16="http://schemas.microsoft.com/office/drawing/2014/main" id="{5BC21493-AB08-4EF9-A749-F4D9D1C9CF1F}"/>
              </a:ext>
            </a:extLst>
          </p:cNvPr>
          <p:cNvPicPr>
            <a:picLocks noGrp="1" noChangeAspect="1" noChangeArrowheads="1"/>
          </p:cNvPicPr>
          <p:nvPr>
            <p:ph type="pic" sz="quarter" idx="29"/>
          </p:nvPr>
        </p:nvPicPr>
        <p:blipFill>
          <a:blip r:embed="rId5">
            <a:extLst>
              <a:ext uri="{28A0092B-C50C-407E-A947-70E740481C1C}">
                <a14:useLocalDpi xmlns:a14="http://schemas.microsoft.com/office/drawing/2010/main" val="0"/>
              </a:ext>
            </a:extLst>
          </a:blip>
          <a:srcRect t="19580" b="19580"/>
          <a:stretch>
            <a:fillRect/>
          </a:stretch>
        </p:blipFill>
        <p:spPr bwMode="auto">
          <a:xfrm>
            <a:off x="1196912" y="20870778"/>
            <a:ext cx="13710909" cy="6256212"/>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11">
            <a:extLst>
              <a:ext uri="{FF2B5EF4-FFF2-40B4-BE49-F238E27FC236}">
                <a16:creationId xmlns:a16="http://schemas.microsoft.com/office/drawing/2014/main" id="{05BCBD67-5335-465C-AB7F-DFA3AD05F3B9}"/>
              </a:ext>
            </a:extLst>
          </p:cNvPr>
          <p:cNvSpPr>
            <a:spLocks noGrp="1"/>
          </p:cNvSpPr>
          <p:nvPr>
            <p:ph type="body" sz="quarter" idx="30"/>
          </p:nvPr>
        </p:nvSpPr>
        <p:spPr>
          <a:xfrm>
            <a:off x="1196912" y="27433826"/>
            <a:ext cx="13020195" cy="1468347"/>
          </a:xfrm>
        </p:spPr>
        <p:txBody>
          <a:bodyPr/>
          <a:lstStyle/>
          <a:p>
            <a:r>
              <a:rPr lang="ja-JP" altLang="en-US" sz="3673" b="1" dirty="0">
                <a:latin typeface="MS PGothic" panose="020B0600070205080204" pitchFamily="34" charset="-128"/>
                <a:ea typeface="MS PGothic" panose="020B0600070205080204" pitchFamily="34" charset="-128"/>
              </a:rPr>
              <a:t>図 </a:t>
            </a:r>
            <a:r>
              <a:rPr lang="en-US" altLang="ja-JP" sz="3673" b="1" dirty="0">
                <a:latin typeface="MS PGothic" panose="020B0600070205080204" pitchFamily="34" charset="-128"/>
                <a:ea typeface="MS PGothic" panose="020B0600070205080204" pitchFamily="34" charset="-128"/>
              </a:rPr>
              <a:t>1.</a:t>
            </a:r>
            <a:r>
              <a:rPr lang="en-US" altLang="ja-JP" sz="3673" dirty="0">
                <a:latin typeface="MS PGothic" panose="020B0600070205080204" pitchFamily="34" charset="-128"/>
                <a:ea typeface="MS PGothic" panose="020B0600070205080204" pitchFamily="34" charset="-128"/>
              </a:rPr>
              <a:t> </a:t>
            </a:r>
            <a:r>
              <a:rPr lang="ja-JP" altLang="en-US" sz="3673" dirty="0">
                <a:latin typeface="MS PGothic" panose="020B0600070205080204" pitchFamily="34" charset="-128"/>
                <a:ea typeface="MS PGothic" panose="020B0600070205080204" pitchFamily="34" charset="-128"/>
              </a:rPr>
              <a:t>石油・化学タンカーの配管システム</a:t>
            </a:r>
            <a:r>
              <a:rPr lang="en-US" altLang="ja-JP" sz="3673" dirty="0">
                <a:latin typeface="MS PGothic" panose="020B0600070205080204" pitchFamily="34" charset="-128"/>
                <a:ea typeface="MS PGothic" panose="020B0600070205080204" pitchFamily="34" charset="-128"/>
              </a:rPr>
              <a:t>. </a:t>
            </a:r>
            <a:r>
              <a:rPr lang="ja-JP" altLang="en-US" sz="3673" dirty="0">
                <a:latin typeface="MS PGothic" panose="020B0600070205080204" pitchFamily="34" charset="-128"/>
                <a:ea typeface="MS PGothic" panose="020B0600070205080204" pitchFamily="34" charset="-128"/>
              </a:rPr>
              <a:t>画像は </a:t>
            </a:r>
            <a:r>
              <a:rPr lang="en-US" altLang="ja-JP" sz="3673" dirty="0">
                <a:latin typeface="MS PGothic" panose="020B0600070205080204" pitchFamily="34" charset="-128"/>
                <a:ea typeface="MS PGothic" panose="020B0600070205080204" pitchFamily="34" charset="-128"/>
              </a:rPr>
              <a:t>Wikimedia Commons </a:t>
            </a:r>
            <a:r>
              <a:rPr lang="ja-JP" altLang="en-US" sz="3673" dirty="0">
                <a:latin typeface="MS PGothic" panose="020B0600070205080204" pitchFamily="34" charset="-128"/>
                <a:ea typeface="MS PGothic" panose="020B0600070205080204" pitchFamily="34" charset="-128"/>
              </a:rPr>
              <a:t>経由で </a:t>
            </a:r>
            <a:r>
              <a:rPr lang="en-US" altLang="ja-JP" sz="3673" dirty="0">
                <a:latin typeface="MS PGothic" panose="020B0600070205080204" pitchFamily="34" charset="-128"/>
                <a:ea typeface="MS PGothic" panose="020B0600070205080204" pitchFamily="34" charset="-128"/>
              </a:rPr>
              <a:t>CC BY-SA 3.0 </a:t>
            </a:r>
            <a:r>
              <a:rPr lang="ja-JP" altLang="en-US" sz="3673" dirty="0">
                <a:latin typeface="MS PGothic" panose="020B0600070205080204" pitchFamily="34" charset="-128"/>
                <a:ea typeface="MS PGothic" panose="020B0600070205080204" pitchFamily="34" charset="-128"/>
              </a:rPr>
              <a:t>ライセンスに基づき使用</a:t>
            </a:r>
            <a:r>
              <a:rPr lang="en-US" altLang="ja-JP" sz="3673" dirty="0">
                <a:latin typeface="MS PGothic" panose="020B0600070205080204" pitchFamily="34" charset="-128"/>
                <a:ea typeface="MS PGothic" panose="020B0600070205080204" pitchFamily="34" charset="-128"/>
              </a:rPr>
              <a:t>.</a:t>
            </a:r>
            <a:endParaRPr lang="en-US" sz="3673" dirty="0">
              <a:latin typeface="MS PGothic" panose="020B0600070205080204" pitchFamily="34" charset="-128"/>
              <a:ea typeface="MS PGothic" panose="020B0600070205080204" pitchFamily="34" charset="-128"/>
            </a:endParaRPr>
          </a:p>
        </p:txBody>
      </p:sp>
      <p:pic>
        <p:nvPicPr>
          <p:cNvPr id="21" name="Picture Placeholder 24">
            <a:extLst>
              <a:ext uri="{FF2B5EF4-FFF2-40B4-BE49-F238E27FC236}">
                <a16:creationId xmlns:a16="http://schemas.microsoft.com/office/drawing/2014/main" id="{9E2CCB9F-1124-492F-BC58-935741613C2E}"/>
              </a:ext>
            </a:extLst>
          </p:cNvPr>
          <p:cNvPicPr>
            <a:picLocks noGrp="1" noChangeAspect="1"/>
          </p:cNvPicPr>
          <p:nvPr>
            <p:ph type="pic" sz="quarter" idx="31"/>
          </p:nvPr>
        </p:nvPicPr>
        <p:blipFill rotWithShape="1">
          <a:blip r:embed="rId6">
            <a:extLst>
              <a:ext uri="{28A0092B-C50C-407E-A947-70E740481C1C}">
                <a14:useLocalDpi xmlns:a14="http://schemas.microsoft.com/office/drawing/2010/main" val="0"/>
              </a:ext>
            </a:extLst>
          </a:blip>
          <a:srcRect l="-5450" t="-91582" r="-7334" b="-89301"/>
          <a:stretch/>
        </p:blipFill>
        <p:spPr>
          <a:xfrm>
            <a:off x="17081105" y="38786405"/>
            <a:ext cx="13848701" cy="3153247"/>
          </a:xfrm>
          <a:prstGeom prst="rect">
            <a:avLst/>
          </a:prstGeom>
        </p:spPr>
      </p:pic>
      <mc:AlternateContent xmlns:mc="http://schemas.openxmlformats.org/markup-compatibility/2006" xmlns:a14="http://schemas.microsoft.com/office/drawing/2010/main">
        <mc:Choice Requires="a14">
          <p:sp>
            <p:nvSpPr>
              <p:cNvPr id="14" name="Text Placeholder 13">
                <a:extLst>
                  <a:ext uri="{FF2B5EF4-FFF2-40B4-BE49-F238E27FC236}">
                    <a16:creationId xmlns:a16="http://schemas.microsoft.com/office/drawing/2014/main" id="{5DC46656-C03A-422F-A731-3F53691989C5}"/>
                  </a:ext>
                </a:extLst>
              </p:cNvPr>
              <p:cNvSpPr>
                <a:spLocks noGrp="1"/>
              </p:cNvSpPr>
              <p:nvPr>
                <p:ph type="body" sz="quarter" idx="32"/>
              </p:nvPr>
            </p:nvSpPr>
            <p:spPr>
              <a:xfrm>
                <a:off x="1290116" y="30943096"/>
                <a:ext cx="13883433" cy="7101577"/>
              </a:xfrm>
            </p:spPr>
            <p:txBody>
              <a:bodyPr/>
              <a:lstStyle/>
              <a:p>
                <a:pPr algn="just"/>
                <a:r>
                  <a:rPr lang="ja-JP" altLang="ja-JP" sz="4100" dirty="0"/>
                  <a:t>相対肉厚が</a:t>
                </a:r>
                <a14:m>
                  <m:oMath xmlns:m="http://schemas.openxmlformats.org/officeDocument/2006/math">
                    <m:r>
                      <a:rPr lang="en-US" sz="4100" b="0" i="0" smtClean="0">
                        <a:latin typeface="Cambria Math" panose="02040503050406030204" pitchFamily="18" charset="0"/>
                      </a:rPr>
                      <m:t> </m:t>
                    </m:r>
                    <m:r>
                      <a:rPr lang="en-US" sz="4100" b="0" i="1" smtClean="0">
                        <a:latin typeface="Cambria Math" panose="02040503050406030204" pitchFamily="18" charset="0"/>
                      </a:rPr>
                      <m:t>𝑡</m:t>
                    </m:r>
                    <m:r>
                      <a:rPr lang="en-US" sz="4100" b="0" i="1" smtClean="0">
                        <a:latin typeface="Cambria Math" panose="02040503050406030204" pitchFamily="18" charset="0"/>
                      </a:rPr>
                      <m:t>/</m:t>
                    </m:r>
                    <m:sSub>
                      <m:sSubPr>
                        <m:ctrlPr>
                          <a:rPr lang="en-US" sz="4100" b="0" i="1" smtClean="0">
                            <a:latin typeface="Cambria Math" panose="02040503050406030204" pitchFamily="18" charset="0"/>
                          </a:rPr>
                        </m:ctrlPr>
                      </m:sSubPr>
                      <m:e>
                        <m:r>
                          <a:rPr lang="en-US" sz="4100" b="0" i="1" smtClean="0">
                            <a:latin typeface="Cambria Math" panose="02040503050406030204" pitchFamily="18" charset="0"/>
                          </a:rPr>
                          <m:t>𝑅</m:t>
                        </m:r>
                      </m:e>
                      <m:sub>
                        <m:r>
                          <m:rPr>
                            <m:nor/>
                          </m:rPr>
                          <a:rPr lang="en-US" sz="4100" b="0" i="0" smtClean="0">
                            <a:latin typeface="Cambria Math" panose="02040503050406030204" pitchFamily="18" charset="0"/>
                          </a:rPr>
                          <m:t>o</m:t>
                        </m:r>
                      </m:sub>
                    </m:sSub>
                    <m:r>
                      <a:rPr lang="en-US" sz="4100" b="0" i="1" smtClean="0">
                        <a:solidFill>
                          <a:schemeClr val="tx1">
                            <a:lumMod val="75000"/>
                          </a:schemeClr>
                        </a:solidFill>
                        <a:effectLst/>
                        <a:latin typeface="Cambria Math" panose="02040503050406030204" pitchFamily="18" charset="0"/>
                        <a:ea typeface="Cambria Math" panose="02040503050406030204" pitchFamily="18" charset="0"/>
                      </a:rPr>
                      <m:t>≈</m:t>
                    </m:r>
                  </m:oMath>
                </a14:m>
                <a:r>
                  <a:rPr lang="en-US" sz="4100" b="0" i="1" dirty="0">
                    <a:solidFill>
                      <a:schemeClr val="tx1">
                        <a:lumMod val="75000"/>
                      </a:schemeClr>
                    </a:solidFill>
                    <a:effectLst/>
                  </a:rPr>
                  <a:t> </a:t>
                </a:r>
                <a:r>
                  <a:rPr lang="en-US" sz="4100" b="0" dirty="0">
                    <a:solidFill>
                      <a:schemeClr val="tx1">
                        <a:lumMod val="75000"/>
                      </a:schemeClr>
                    </a:solidFill>
                    <a:effectLst/>
                  </a:rPr>
                  <a:t>35%</a:t>
                </a:r>
                <a:r>
                  <a:rPr lang="en-US" sz="4100" dirty="0">
                    <a:solidFill>
                      <a:schemeClr val="tx1">
                        <a:lumMod val="75000"/>
                      </a:schemeClr>
                    </a:solidFill>
                  </a:rPr>
                  <a:t> </a:t>
                </a:r>
                <a:r>
                  <a:rPr lang="en-US" altLang="ja-JP" sz="4100" dirty="0"/>
                  <a:t>(</a:t>
                </a:r>
                <a:r>
                  <a:rPr lang="ja-JP" altLang="ja-JP" sz="4100" dirty="0"/>
                  <a:t>実用上は非常に厚い部類</a:t>
                </a:r>
                <a:r>
                  <a:rPr lang="en-US" altLang="ja-JP" sz="4100" dirty="0"/>
                  <a:t>) </a:t>
                </a:r>
                <a:r>
                  <a:rPr lang="ja-JP" altLang="ja-JP" sz="4100" dirty="0"/>
                  <a:t>になると</a:t>
                </a:r>
                <a:r>
                  <a:rPr lang="en-US" altLang="ja-JP" sz="4100" dirty="0"/>
                  <a:t>, </a:t>
                </a:r>
                <a:r>
                  <a:rPr lang="ja-JP" altLang="ja-JP" sz="4100" dirty="0"/>
                  <a:t>応力分布は大きく変化し始める</a:t>
                </a:r>
                <a:r>
                  <a:rPr lang="en-US" altLang="ja-JP" sz="4100" dirty="0"/>
                  <a:t>.</a:t>
                </a:r>
                <a:r>
                  <a:rPr lang="ja-JP" altLang="ja-JP" sz="4100" dirty="0"/>
                  <a:t>梁理論の解に対して</a:t>
                </a:r>
                <a:r>
                  <a:rPr lang="en-US" altLang="ja-JP" sz="4100" dirty="0"/>
                  <a:t>, </a:t>
                </a:r>
                <a:r>
                  <a:rPr lang="ja-JP" altLang="ja-JP" sz="4100" dirty="0"/>
                  <a:t>内側および外側の曲率半径方向に追加の直交引張応力が重畳される</a:t>
                </a:r>
                <a:r>
                  <a:rPr lang="en-US" altLang="ja-JP" sz="4100" dirty="0"/>
                  <a:t>.</a:t>
                </a:r>
                <a:endParaRPr lang="ja-JP" altLang="ja-JP" sz="4100" dirty="0"/>
              </a:p>
              <a:p>
                <a:pPr algn="just"/>
                <a:r>
                  <a:rPr lang="ja-JP" altLang="ja-JP" sz="4100" dirty="0"/>
                  <a:t>同時に</a:t>
                </a:r>
                <a:r>
                  <a:rPr lang="en-US" altLang="ja-JP" sz="4100" dirty="0"/>
                  <a:t>, </a:t>
                </a:r>
                <a:r>
                  <a:rPr lang="ja-JP" altLang="ja-JP" sz="4100" dirty="0"/>
                  <a:t>パイプの上部および下部には圧縮応力が生じる</a:t>
                </a:r>
                <a:r>
                  <a:rPr lang="en-US" altLang="ja-JP" sz="4100" dirty="0"/>
                  <a:t>. </a:t>
                </a:r>
                <a:r>
                  <a:rPr lang="ja-JP" altLang="ja-JP" sz="4100" dirty="0"/>
                  <a:t>これらの周方向応力は断面の楕円化によって発生するものである</a:t>
                </a:r>
                <a:r>
                  <a:rPr lang="en-US" altLang="ja-JP" sz="4100" dirty="0"/>
                  <a:t>. </a:t>
                </a:r>
                <a:r>
                  <a:rPr lang="ja-JP" altLang="ja-JP" sz="4100" dirty="0"/>
                  <a:t>従来の梁理論はこのような断面変形を明示的に無視しており</a:t>
                </a:r>
                <a:r>
                  <a:rPr lang="en-US" altLang="ja-JP" sz="4100" dirty="0"/>
                  <a:t>, </a:t>
                </a:r>
                <a:r>
                  <a:rPr lang="ja-JP" altLang="ja-JP" sz="4100" dirty="0"/>
                  <a:t>その影響を十分に捉えることができない</a:t>
                </a:r>
                <a:r>
                  <a:rPr lang="en-US" altLang="ja-JP" sz="4100" dirty="0"/>
                  <a:t>.</a:t>
                </a:r>
                <a:endParaRPr lang="ja-JP" altLang="ja-JP" sz="4100" dirty="0"/>
              </a:p>
            </p:txBody>
          </p:sp>
        </mc:Choice>
        <mc:Fallback xmlns="">
          <p:sp>
            <p:nvSpPr>
              <p:cNvPr id="14" name="Text Placeholder 13">
                <a:extLst>
                  <a:ext uri="{FF2B5EF4-FFF2-40B4-BE49-F238E27FC236}">
                    <a16:creationId xmlns:a16="http://schemas.microsoft.com/office/drawing/2014/main" id="{5DC46656-C03A-422F-A731-3F53691989C5}"/>
                  </a:ext>
                </a:extLst>
              </p:cNvPr>
              <p:cNvSpPr>
                <a:spLocks noGrp="1" noRot="1" noChangeAspect="1" noMove="1" noResize="1" noEditPoints="1" noAdjustHandles="1" noChangeArrowheads="1" noChangeShapeType="1" noTextEdit="1"/>
              </p:cNvSpPr>
              <p:nvPr>
                <p:ph type="body" sz="quarter" idx="32"/>
              </p:nvPr>
            </p:nvSpPr>
            <p:spPr>
              <a:xfrm>
                <a:off x="1290116" y="30943096"/>
                <a:ext cx="13883433" cy="7101577"/>
              </a:xfrm>
              <a:blipFill>
                <a:blip r:embed="rId7"/>
                <a:stretch>
                  <a:fillRect l="-1625" t="-2833" r="-1581"/>
                </a:stretch>
              </a:blipFill>
            </p:spPr>
            <p:txBody>
              <a:bodyPr/>
              <a:lstStyle/>
              <a:p>
                <a:r>
                  <a:rPr lang="ja-JP" altLang="en-US">
                    <a:noFill/>
                  </a:rPr>
                  <a:t> </a:t>
                </a:r>
              </a:p>
            </p:txBody>
          </p:sp>
        </mc:Fallback>
      </mc:AlternateContent>
      <p:sp>
        <p:nvSpPr>
          <p:cNvPr id="15" name="Text Placeholder 14">
            <a:extLst>
              <a:ext uri="{FF2B5EF4-FFF2-40B4-BE49-F238E27FC236}">
                <a16:creationId xmlns:a16="http://schemas.microsoft.com/office/drawing/2014/main" id="{47CB7505-8ADD-4EF6-94EF-18BAB964C341}"/>
              </a:ext>
            </a:extLst>
          </p:cNvPr>
          <p:cNvSpPr>
            <a:spLocks noGrp="1"/>
          </p:cNvSpPr>
          <p:nvPr>
            <p:ph type="body" sz="quarter" idx="33"/>
          </p:nvPr>
        </p:nvSpPr>
        <p:spPr>
          <a:xfrm>
            <a:off x="1290116" y="29529122"/>
            <a:ext cx="15362501" cy="1303795"/>
          </a:xfrm>
        </p:spPr>
        <p:txBody>
          <a:bodyPr anchor="ctr"/>
          <a:lstStyle/>
          <a:p>
            <a:r>
              <a:rPr lang="ja-JP" altLang="ja-JP" dirty="0">
                <a:latin typeface="MS PGothic" panose="020B0600070205080204" pitchFamily="34" charset="-128"/>
                <a:ea typeface="MS PGothic" panose="020B0600070205080204" pitchFamily="34" charset="-128"/>
              </a:rPr>
              <a:t>結果</a:t>
            </a:r>
            <a:endParaRPr lang="en-US" dirty="0">
              <a:latin typeface="MS PGothic" panose="020B0600070205080204" pitchFamily="34" charset="-128"/>
              <a:ea typeface="MS PGothic" panose="020B0600070205080204" pitchFamily="34" charset="-128"/>
            </a:endParaRPr>
          </a:p>
        </p:txBody>
      </p:sp>
      <p:sp>
        <p:nvSpPr>
          <p:cNvPr id="17" name="Text Placeholder 16">
            <a:extLst>
              <a:ext uri="{FF2B5EF4-FFF2-40B4-BE49-F238E27FC236}">
                <a16:creationId xmlns:a16="http://schemas.microsoft.com/office/drawing/2014/main" id="{648B7680-D57A-4EAF-9917-2C2A7CFFB16F}"/>
              </a:ext>
            </a:extLst>
          </p:cNvPr>
          <p:cNvSpPr>
            <a:spLocks noGrp="1"/>
          </p:cNvSpPr>
          <p:nvPr>
            <p:ph type="body" sz="quarter" idx="35"/>
          </p:nvPr>
        </p:nvSpPr>
        <p:spPr>
          <a:xfrm>
            <a:off x="17436447" y="36779363"/>
            <a:ext cx="13444053" cy="1468347"/>
          </a:xfrm>
        </p:spPr>
        <p:txBody>
          <a:bodyPr/>
          <a:lstStyle/>
          <a:p>
            <a:r>
              <a:rPr lang="ja-JP" altLang="en-US" sz="3673" b="1" dirty="0"/>
              <a:t>図 </a:t>
            </a:r>
            <a:r>
              <a:rPr lang="en-US" altLang="ja-JP" sz="3673" b="1" dirty="0"/>
              <a:t>2</a:t>
            </a:r>
            <a:r>
              <a:rPr lang="ja-JP" altLang="en-US" sz="3673" b="1" dirty="0"/>
              <a:t>．</a:t>
            </a:r>
            <a:r>
              <a:rPr lang="ja-JP" altLang="en-US" sz="3673" dirty="0"/>
              <a:t> 異なる肉厚におけるフォン・ミーゼス応力 </a:t>
            </a:r>
            <a:r>
              <a:rPr lang="en-US" altLang="ja-JP" sz="3673" dirty="0"/>
              <a:t>(</a:t>
            </a:r>
            <a:r>
              <a:rPr lang="ja-JP" altLang="en-US" sz="3673" dirty="0"/>
              <a:t>正規化</a:t>
            </a:r>
            <a:r>
              <a:rPr lang="en-US" altLang="ja-JP" sz="3673" dirty="0"/>
              <a:t>) </a:t>
            </a:r>
            <a:r>
              <a:rPr lang="ja-JP" altLang="en-US" sz="3673" dirty="0"/>
              <a:t>および主応力を示すパイプの曲がり部のプロット</a:t>
            </a:r>
            <a:r>
              <a:rPr lang="en-US" altLang="ja-JP" sz="3673" dirty="0"/>
              <a:t>.</a:t>
            </a:r>
            <a:endParaRPr lang="en-US" sz="3673" dirty="0"/>
          </a:p>
        </p:txBody>
      </p:sp>
      <p:pic>
        <p:nvPicPr>
          <p:cNvPr id="1030" name="Picture 6" descr="A close-up view of the pipe bend showing the Von Mises stress and principal stresses for a wall thickness of 2.5 percent.">
            <a:extLst>
              <a:ext uri="{FF2B5EF4-FFF2-40B4-BE49-F238E27FC236}">
                <a16:creationId xmlns:a16="http://schemas.microsoft.com/office/drawing/2014/main" id="{CFA5566F-38A1-45D1-B2F0-07CC83CEAF4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41591" y="29803487"/>
            <a:ext cx="5103607" cy="287077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 close-up view of the pipe bend showing the Von Mises stress and principal stresses for a wall thickness of 5 percent.">
            <a:extLst>
              <a:ext uri="{FF2B5EF4-FFF2-40B4-BE49-F238E27FC236}">
                <a16:creationId xmlns:a16="http://schemas.microsoft.com/office/drawing/2014/main" id="{21F36865-F4C7-4A86-9C02-50F55BAFD8E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674154" y="32919181"/>
            <a:ext cx="5112009" cy="287550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 close-up view of the pipe bend showing the Von Mises stress and principal stresses for a wall thickness of 20 percent.">
            <a:extLst>
              <a:ext uri="{FF2B5EF4-FFF2-40B4-BE49-F238E27FC236}">
                <a16:creationId xmlns:a16="http://schemas.microsoft.com/office/drawing/2014/main" id="{3CE5F697-E8B5-44E3-8D79-1C8A7C6C396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961920" y="29798760"/>
            <a:ext cx="5112011" cy="287550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A close-up view of the pipe bend showing the Von Mises stress and principal stresses for a wall thickness of 75 percent.">
            <a:extLst>
              <a:ext uri="{FF2B5EF4-FFF2-40B4-BE49-F238E27FC236}">
                <a16:creationId xmlns:a16="http://schemas.microsoft.com/office/drawing/2014/main" id="{8A9A8352-6A05-45B2-BFD9-902C22F409F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961919" y="32919180"/>
            <a:ext cx="5112011" cy="2875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5953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ddc55989-3c9e-4466-8514-eac6f80f6373}" enabled="1" method="Privileged" siteId="{18a7fec8-652f-409b-8369-272d9ce80620}" contentBits="0" removed="0"/>
</clbl:labelList>
</file>

<file path=docProps/app.xml><?xml version="1.0" encoding="utf-8"?>
<Properties xmlns="http://schemas.openxmlformats.org/officeDocument/2006/extended-properties" xmlns:vt="http://schemas.openxmlformats.org/officeDocument/2006/docPropsVTypes">
  <Template>Office 2013 - 2022 Theme</Template>
  <TotalTime>8849</TotalTime>
  <Words>2289</Words>
  <Application>Microsoft Macintosh PowerPoint</Application>
  <PresentationFormat>ユーザー設定</PresentationFormat>
  <Paragraphs>84</Paragraphs>
  <Slides>4</Slides>
  <Notes>2</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4</vt:i4>
      </vt:variant>
    </vt:vector>
  </HeadingPairs>
  <TitlesOfParts>
    <vt:vector size="15" baseType="lpstr">
      <vt:lpstr>MS PGothic</vt:lpstr>
      <vt:lpstr>MS Gothic</vt:lpstr>
      <vt:lpstr>Noto Sans JP</vt:lpstr>
      <vt:lpstr>Noto Sans JP SemiBold</vt:lpstr>
      <vt:lpstr>游ゴシック</vt:lpstr>
      <vt:lpstr>Arial</vt:lpstr>
      <vt:lpstr>Calibri</vt:lpstr>
      <vt:lpstr>Calibri Light</vt:lpstr>
      <vt:lpstr>Cambria Math</vt:lpstr>
      <vt:lpstr>Wingdings</vt:lpstr>
      <vt:lpstr>Office Theme</vt:lpstr>
      <vt:lpstr>Visualization of Vortex Dynamics in Nanoscale Superconductors Using COMSOL Multiphysics®</vt:lpstr>
      <vt:lpstr>PowerPoint プレゼンテーション</vt:lpstr>
      <vt:lpstr>永久磁石モーターの 3D解析</vt:lpstr>
      <vt:lpstr>パイプの曲がり部に生じる 興味深い応力</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YM</cp:lastModifiedBy>
  <cp:revision>225</cp:revision>
  <cp:lastPrinted>2026-09-16T02:16:35Z</cp:lastPrinted>
  <dcterms:created xsi:type="dcterms:W3CDTF">2023-01-03T14:57:49Z</dcterms:created>
  <dcterms:modified xsi:type="dcterms:W3CDTF">2026-09-16T02:48:20Z</dcterms:modified>
</cp:coreProperties>
</file>