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207" autoAdjust="0"/>
    <p:restoredTop sz="96340" autoAdjust="0"/>
  </p:normalViewPr>
  <p:slideViewPr>
    <p:cSldViewPr snapToGrid="0">
      <p:cViewPr>
        <p:scale>
          <a:sx n="20" d="100"/>
          <a:sy n="20" d="100"/>
        </p:scale>
        <p:origin x="756" y="-209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8/24/2026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emf"/><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11.emf"/><Relationship Id="rId11" Type="http://schemas.openxmlformats.org/officeDocument/2006/relationships/image" Target="../media/image19.png"/><Relationship Id="rId5" Type="http://schemas.openxmlformats.org/officeDocument/2006/relationships/image" Target="../media/image15.jpeg"/><Relationship Id="rId10" Type="http://schemas.openxmlformats.org/officeDocument/2006/relationships/image" Target="../media/image18.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Autofit/>
          </a:bodyPr>
          <a:lstStyle/>
          <a:p>
            <a:r>
              <a:rPr lang="ja-JP" altLang="en-US" sz="10400" dirty="0"/>
              <a:t>オンチップストリップラインの</a:t>
            </a:r>
            <a:br>
              <a:rPr lang="en-US" altLang="ja-JP" sz="10400" dirty="0"/>
            </a:br>
            <a:r>
              <a:rPr lang="ja-JP" altLang="en-US" sz="10400" dirty="0"/>
              <a:t>特性解析と銅箔のモデリング</a:t>
            </a:r>
            <a:endParaRPr lang="en-US" sz="104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a:xfrm>
            <a:off x="14197297" y="10009152"/>
            <a:ext cx="17520817" cy="1951893"/>
          </a:xfrm>
        </p:spPr>
        <p:txBody>
          <a:bodyPr/>
          <a:lstStyle/>
          <a:p>
            <a:r>
              <a:rPr lang="ja-JP" altLang="en-US" sz="4000" dirty="0"/>
              <a:t>山地 陽</a:t>
            </a:r>
            <a:r>
              <a:rPr lang="en-US" altLang="ja-JP" sz="4000" dirty="0"/>
              <a:t>, </a:t>
            </a:r>
            <a:r>
              <a:rPr lang="ja-JP" altLang="en-US" sz="4000" dirty="0"/>
              <a:t>平野 拓一</a:t>
            </a:r>
            <a:br>
              <a:rPr lang="en-US" altLang="ja-JP" sz="4000" dirty="0"/>
            </a:br>
            <a:r>
              <a:rPr lang="ja-JP" altLang="en-US" sz="4000" dirty="0"/>
              <a:t>東京都市大学大学院</a:t>
            </a:r>
            <a:r>
              <a:rPr lang="en-US" altLang="ja-JP" sz="4000" dirty="0"/>
              <a:t>, </a:t>
            </a:r>
            <a:r>
              <a:rPr lang="ja-JP" altLang="en-US" sz="4000" dirty="0"/>
              <a:t>総合理工学研究科 情報専攻</a:t>
            </a:r>
            <a:r>
              <a:rPr lang="en-US" altLang="ja-JP" sz="4000" dirty="0"/>
              <a:t>, </a:t>
            </a:r>
            <a:br>
              <a:rPr lang="en-US" altLang="ja-JP" sz="4000" dirty="0"/>
            </a:br>
            <a:r>
              <a:rPr lang="ja-JP" altLang="ja-JP" sz="4000" dirty="0"/>
              <a:t>〒</a:t>
            </a:r>
            <a:r>
              <a:rPr lang="en-US" altLang="ja-JP" sz="4000" dirty="0"/>
              <a:t>158-8557 </a:t>
            </a:r>
            <a:r>
              <a:rPr lang="ja-JP" altLang="en-US" sz="4000" dirty="0"/>
              <a:t>東京都世田谷区</a:t>
            </a:r>
            <a:endParaRPr lang="en-US" sz="4000" dirty="0"/>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pPr marL="571500" indent="-571500">
                  <a:buFont typeface="Wingdings" panose="05000000000000000000" pitchFamily="2" charset="2"/>
                  <a:buChar char="n"/>
                </a:pPr>
                <a:r>
                  <a:rPr lang="ja-JP" altLang="en-US" sz="4400" dirty="0"/>
                  <a:t>解析では、信号線の銅箔を内部にメッシュを切って通常媒質と</a:t>
                </a:r>
                <a:br>
                  <a:rPr lang="en-US" altLang="ja-JP" sz="4400" dirty="0"/>
                </a:br>
                <a:r>
                  <a:rPr lang="ja-JP" altLang="en-US" sz="4400" dirty="0"/>
                  <a:t>同様に解析する方法と、</a:t>
                </a:r>
                <a:r>
                  <a:rPr lang="en-US" altLang="ja-JP" sz="4400" dirty="0"/>
                  <a:t>Transition Boundary Condition (TBC)</a:t>
                </a:r>
                <a:r>
                  <a:rPr lang="ja-JP" altLang="en-US" sz="4400" dirty="0"/>
                  <a:t>を用いて表面インピーダンス近似で解析する方法を比較した。</a:t>
                </a:r>
                <a:endParaRPr lang="en-US" altLang="ja-JP" sz="4400" dirty="0"/>
              </a:p>
              <a:p>
                <a:pPr marL="571500" indent="-571500">
                  <a:buFont typeface="Wingdings" panose="05000000000000000000" pitchFamily="2" charset="2"/>
                  <a:buChar char="n"/>
                </a:pPr>
                <a:r>
                  <a:rPr lang="ja-JP" altLang="en-US" sz="4400" dirty="0"/>
                  <a:t>励振は線路端で</a:t>
                </a:r>
                <a:r>
                  <a:rPr lang="en-US" altLang="ja-JP" sz="4400" dirty="0"/>
                  <a:t>50Ω</a:t>
                </a:r>
                <a:r>
                  <a:rPr lang="ja-JP" altLang="en-US" sz="4400" dirty="0"/>
                  <a:t>の</a:t>
                </a:r>
                <a:r>
                  <a:rPr lang="en-US" altLang="ja-JP" sz="4400" dirty="0"/>
                  <a:t>Lumped port</a:t>
                </a:r>
                <a:r>
                  <a:rPr lang="ja-JP" altLang="en-US" sz="4400" dirty="0"/>
                  <a:t>を設定し、線路上下左右の</a:t>
                </a:r>
                <a:br>
                  <a:rPr lang="en-US" altLang="ja-JP" sz="4400" dirty="0"/>
                </a:br>
                <a:r>
                  <a:rPr lang="ja-JP" altLang="en-US" sz="4400" dirty="0"/>
                  <a:t>金属のシールドは完全導体とし、信号線の幅</a:t>
                </a:r>
                <a14:m>
                  <m:oMath xmlns:m="http://schemas.openxmlformats.org/officeDocument/2006/math">
                    <m:sSub>
                      <m:sSubPr>
                        <m:ctrlPr>
                          <a:rPr lang="en-US" altLang="ja-JP" sz="4400" b="0" i="1" smtClean="0">
                            <a:latin typeface="Cambria Math" panose="02040503050406030204" pitchFamily="18" charset="0"/>
                          </a:rPr>
                        </m:ctrlPr>
                      </m:sSubPr>
                      <m:e>
                        <m:r>
                          <a:rPr lang="en-US" altLang="ja-JP" sz="4400" b="0" i="1" smtClean="0">
                            <a:latin typeface="Cambria Math" panose="02040503050406030204" pitchFamily="18" charset="0"/>
                          </a:rPr>
                          <m:t>𝑊</m:t>
                        </m:r>
                      </m:e>
                      <m:sub>
                        <m:r>
                          <a:rPr lang="en-US" altLang="ja-JP" sz="4400" b="0" i="1" smtClean="0">
                            <a:latin typeface="Cambria Math" panose="02040503050406030204" pitchFamily="18" charset="0"/>
                          </a:rPr>
                          <m:t>𝑠</m:t>
                        </m:r>
                      </m:sub>
                    </m:sSub>
                  </m:oMath>
                </a14:m>
                <a:r>
                  <a:rPr lang="ja-JP" altLang="en-US" sz="4400" dirty="0"/>
                  <a:t>を変化させて検討を行った。</a:t>
                </a:r>
                <a:endParaRPr lang="en-US" sz="4400" dirty="0"/>
              </a:p>
            </p:txBody>
          </p:sp>
        </mc:Choice>
        <mc:Fallback xmlns="">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blipFill>
                <a:blip r:embed="rId2"/>
                <a:stretch>
                  <a:fillRect l="-1366" t="-2756"/>
                </a:stretch>
              </a:blipFill>
            </p:spPr>
            <p:txBody>
              <a:bodyPr/>
              <a:lstStyle/>
              <a:p>
                <a:r>
                  <a:rPr lang="ja-JP" altLang="en-US">
                    <a:noFill/>
                  </a:rPr>
                  <a:t> </a:t>
                </a:r>
              </a:p>
            </p:txBody>
          </p:sp>
        </mc:Fallback>
      </mc:AlternateContent>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marL="514350" indent="-514350">
              <a:buFont typeface="+mj-lt"/>
              <a:buAutoNum type="arabicPeriod"/>
            </a:pPr>
            <a:r>
              <a:rPr lang="ja-JP" altLang="en-US" sz="3200" dirty="0"/>
              <a:t>佐藤奈央 </a:t>
            </a:r>
            <a:r>
              <a:rPr lang="en-US" altLang="ja-JP" sz="3200" dirty="0"/>
              <a:t>et al, “</a:t>
            </a:r>
            <a:r>
              <a:rPr lang="ja-JP" altLang="en-US" sz="3200" dirty="0"/>
              <a:t>フリップチップ実装に向けたミリ波帯オンチップアンテナの基礎検討</a:t>
            </a:r>
            <a:r>
              <a:rPr lang="en-US" altLang="ja-JP" sz="3200" dirty="0"/>
              <a:t>”,  </a:t>
            </a:r>
            <a:r>
              <a:rPr lang="ja-JP" altLang="en-US" sz="3200" dirty="0"/>
              <a:t>エレクトロニクス講演論文集</a:t>
            </a:r>
            <a:r>
              <a:rPr lang="en-US" altLang="ja-JP" sz="3200" dirty="0"/>
              <a:t>1, C-2-26, 2020.</a:t>
            </a:r>
          </a:p>
          <a:p>
            <a:pPr marL="514350" indent="-514350">
              <a:buFont typeface="+mj-lt"/>
              <a:buAutoNum type="arabicPeriod"/>
            </a:pPr>
            <a:r>
              <a:rPr lang="en-US" sz="3200" dirty="0"/>
              <a:t>T. Hirano et al, “60 GHz On-Chip Dipole Antenna with Differential Feed”,  Proceedings of APMC, pp. 304–306, 2012.</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sz="6000" dirty="0"/>
              <a:t>シールドで覆ったストリップラインの線路特性の解析を通じて、ストリップラインの銅箔のモデリング方法を検討する。</a:t>
            </a:r>
            <a:endParaRPr lang="en-US" sz="6000"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pPr marL="571500" indent="-571500">
              <a:buFont typeface="Wingdings" panose="05000000000000000000" pitchFamily="2" charset="2"/>
              <a:buChar char="n"/>
            </a:pPr>
            <a:r>
              <a:rPr lang="ja-JP" altLang="en-US" sz="4400" dirty="0"/>
              <a:t>次世代移動通信システム</a:t>
            </a:r>
            <a:r>
              <a:rPr lang="en-US" altLang="ja-JP" sz="4400" dirty="0"/>
              <a:t>Beyond 5G, 6G</a:t>
            </a:r>
            <a:r>
              <a:rPr lang="ja-JP" altLang="en-US" sz="4400" dirty="0"/>
              <a:t>ではミリ波帯、テラヘルツ帯の利用が検討されている。</a:t>
            </a:r>
            <a:endParaRPr lang="en-US" altLang="ja-JP" sz="4400" dirty="0"/>
          </a:p>
          <a:p>
            <a:pPr marL="571500" indent="-571500">
              <a:buFont typeface="Wingdings" panose="05000000000000000000" pitchFamily="2" charset="2"/>
              <a:buChar char="n"/>
            </a:pPr>
            <a:r>
              <a:rPr lang="ja-JP" altLang="en-US" sz="4400" dirty="0"/>
              <a:t>高周波ではアンテナとチップ間の接続損失が非常に大きいため、接続損失低減のためにオンチップアンテナが注目されている</a:t>
            </a:r>
            <a:r>
              <a:rPr lang="en-US" altLang="ja-JP" sz="4400" dirty="0"/>
              <a:t>[1][2]</a:t>
            </a:r>
            <a:r>
              <a:rPr lang="ja-JP" altLang="en-US" sz="4400" dirty="0"/>
              <a:t>。しかし、アンテナと回路素子が近いことによる相互干渉が懸念される。</a:t>
            </a:r>
            <a:endParaRPr lang="en-US" altLang="ja-JP" sz="4400" dirty="0"/>
          </a:p>
          <a:p>
            <a:pPr marL="571500" indent="-571500">
              <a:buFont typeface="Wingdings" panose="05000000000000000000" pitchFamily="2" charset="2"/>
              <a:buChar char="n"/>
            </a:pPr>
            <a:r>
              <a:rPr lang="ja-JP" altLang="en-US" sz="4400" dirty="0"/>
              <a:t>本研究では、オンチップアンテナからの放射電波が線路に結合する量を抑えるために、シールドで覆ったストリップラインの線路特性と、計算コスト削減のための銅箔のモデリングについて検討した。</a:t>
            </a:r>
            <a:endParaRPr lang="en-US" sz="4400"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背景および目的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解析方法</a:t>
            </a:r>
            <a:endParaRPr lang="en-US" dirty="0"/>
          </a:p>
        </p:txBody>
      </p:sp>
      <p:pic>
        <p:nvPicPr>
          <p:cNvPr id="19" name="図プレースホルダー 18">
            <a:extLst>
              <a:ext uri="{FF2B5EF4-FFF2-40B4-BE49-F238E27FC236}">
                <a16:creationId xmlns:a16="http://schemas.microsoft.com/office/drawing/2014/main" id="{32717941-D3DE-5A88-F935-7B6D4F1E5D7C}"/>
              </a:ext>
            </a:extLst>
          </p:cNvPr>
          <p:cNvPicPr>
            <a:picLocks noGrp="1" noChangeAspect="1"/>
          </p:cNvPicPr>
          <p:nvPr>
            <p:ph type="pic" sz="quarter" idx="29"/>
          </p:nvPr>
        </p:nvPicPr>
        <p:blipFill>
          <a:blip r:embed="rId3"/>
          <a:srcRect t="17" b="17"/>
          <a:stretch>
            <a:fillRect/>
          </a:stretch>
        </p:blipFill>
        <p:spPr>
          <a:xfrm>
            <a:off x="1196912" y="20555330"/>
            <a:ext cx="13710909" cy="7042098"/>
          </a:xfrm>
          <a:prstGeom prst="rect">
            <a:avLst/>
          </a:prstGeo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196912" y="27697108"/>
            <a:ext cx="13776431" cy="840620"/>
          </a:xfrm>
        </p:spPr>
        <p:txBody>
          <a:bodyPr/>
          <a:lstStyle/>
          <a:p>
            <a:r>
              <a:rPr lang="ja-JP" altLang="en-US" sz="4000" b="1" dirty="0"/>
              <a:t>図</a:t>
            </a:r>
            <a:r>
              <a:rPr lang="en-US" altLang="ja-JP" sz="4000" b="1" dirty="0"/>
              <a:t>1. </a:t>
            </a:r>
            <a:r>
              <a:rPr lang="ja-JP" altLang="en-US" sz="4000" dirty="0"/>
              <a:t>オンチップストリップライン</a:t>
            </a:r>
            <a:endParaRPr lang="en-US" sz="4000" dirty="0"/>
          </a:p>
        </p:txBody>
      </p:sp>
      <p:pic>
        <p:nvPicPr>
          <p:cNvPr id="31" name="図プレースホルダー 30">
            <a:extLst>
              <a:ext uri="{FF2B5EF4-FFF2-40B4-BE49-F238E27FC236}">
                <a16:creationId xmlns:a16="http://schemas.microsoft.com/office/drawing/2014/main" id="{2CB13E37-BDE6-C164-8AC2-D77453D01F76}"/>
              </a:ext>
            </a:extLst>
          </p:cNvPr>
          <p:cNvPicPr>
            <a:picLocks noGrp="1" noChangeAspect="1"/>
          </p:cNvPicPr>
          <p:nvPr>
            <p:ph type="pic" sz="quarter" idx="31"/>
          </p:nvPr>
        </p:nvPicPr>
        <p:blipFill>
          <a:blip r:embed="rId4">
            <a:extLst>
              <a:ext uri="{28A0092B-C50C-407E-A947-70E740481C1C}">
                <a14:useLocalDpi xmlns:a14="http://schemas.microsoft.com/office/drawing/2010/main" val="0"/>
              </a:ext>
            </a:extLst>
          </a:blip>
          <a:srcRect t="12350" b="12350"/>
          <a:stretch>
            <a:fillRect/>
          </a:stretch>
        </p:blipFill>
        <p:spPr>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pPr marL="571500" indent="-571500">
                  <a:buFont typeface="Wingdings" panose="05000000000000000000" pitchFamily="2" charset="2"/>
                  <a:buChar char="n"/>
                </a:pPr>
                <a:r>
                  <a:rPr lang="ja-JP" altLang="en-US" sz="4400" dirty="0"/>
                  <a:t>図</a:t>
                </a:r>
                <a:r>
                  <a:rPr lang="en-US" altLang="ja-JP" sz="4400" dirty="0"/>
                  <a:t>2</a:t>
                </a:r>
                <a:r>
                  <a:rPr lang="ja-JP" altLang="en-US" sz="4400" dirty="0"/>
                  <a:t>より、モデル化方法の違いで反射係数</a:t>
                </a:r>
                <a14:m>
                  <m:oMath xmlns:m="http://schemas.openxmlformats.org/officeDocument/2006/math">
                    <m:sSub>
                      <m:sSubPr>
                        <m:ctrlPr>
                          <a:rPr lang="en-US" altLang="ja-JP" sz="4400" b="0" i="1" smtClean="0">
                            <a:latin typeface="Cambria Math" panose="02040503050406030204" pitchFamily="18" charset="0"/>
                          </a:rPr>
                        </m:ctrlPr>
                      </m:sSubPr>
                      <m:e>
                        <m:r>
                          <a:rPr lang="en-US" altLang="ja-JP" sz="4400" b="0" i="1" smtClean="0">
                            <a:latin typeface="Cambria Math" panose="02040503050406030204" pitchFamily="18" charset="0"/>
                          </a:rPr>
                          <m:t>𝑆</m:t>
                        </m:r>
                      </m:e>
                      <m:sub>
                        <m:r>
                          <a:rPr lang="en-US" altLang="ja-JP" sz="4400" b="0" i="1" smtClean="0">
                            <a:latin typeface="Cambria Math" panose="02040503050406030204" pitchFamily="18" charset="0"/>
                          </a:rPr>
                          <m:t>11</m:t>
                        </m:r>
                      </m:sub>
                    </m:sSub>
                  </m:oMath>
                </a14:m>
                <a:r>
                  <a:rPr lang="ja-JP" altLang="en-US" sz="4400" dirty="0"/>
                  <a:t>や電界分布に大きな差はみられなかった一方で、挿入損失には少し差がみられた。</a:t>
                </a:r>
                <a:endParaRPr lang="en-US" altLang="ja-JP" sz="4400" dirty="0"/>
              </a:p>
              <a:p>
                <a:pPr marL="571500" indent="-571500">
                  <a:spcBef>
                    <a:spcPts val="0"/>
                  </a:spcBef>
                  <a:buFont typeface="Wingdings" panose="05000000000000000000" pitchFamily="2" charset="2"/>
                  <a:buChar char="n"/>
                </a:pPr>
                <a14:m>
                  <m:oMath xmlns:m="http://schemas.openxmlformats.org/officeDocument/2006/math">
                    <m:sSub>
                      <m:sSubPr>
                        <m:ctrlPr>
                          <a:rPr lang="en-US" altLang="ja-JP" sz="4400" i="1">
                            <a:latin typeface="Cambria Math" panose="02040503050406030204" pitchFamily="18" charset="0"/>
                          </a:rPr>
                        </m:ctrlPr>
                      </m:sSubPr>
                      <m:e>
                        <m:r>
                          <a:rPr lang="en-US" altLang="ja-JP" sz="4400" i="1">
                            <a:latin typeface="Cambria Math" panose="02040503050406030204" pitchFamily="18" charset="0"/>
                          </a:rPr>
                          <m:t>𝑆</m:t>
                        </m:r>
                      </m:e>
                      <m:sub>
                        <m:r>
                          <a:rPr lang="en-US" altLang="ja-JP" sz="4400" i="1">
                            <a:latin typeface="Cambria Math" panose="02040503050406030204" pitchFamily="18" charset="0"/>
                          </a:rPr>
                          <m:t>11</m:t>
                        </m:r>
                      </m:sub>
                    </m:sSub>
                  </m:oMath>
                </a14:m>
                <a:r>
                  <a:rPr lang="ja-JP" altLang="en-US" sz="4400" dirty="0"/>
                  <a:t>は</a:t>
                </a:r>
                <a14:m>
                  <m:oMath xmlns:m="http://schemas.openxmlformats.org/officeDocument/2006/math">
                    <m:sSub>
                      <m:sSubPr>
                        <m:ctrlPr>
                          <a:rPr lang="en-US" altLang="ja-JP" sz="4400" i="1">
                            <a:latin typeface="Cambria Math" panose="02040503050406030204" pitchFamily="18" charset="0"/>
                          </a:rPr>
                        </m:ctrlPr>
                      </m:sSubPr>
                      <m:e>
                        <m:r>
                          <a:rPr lang="en-US" altLang="ja-JP" sz="4400" i="1">
                            <a:latin typeface="Cambria Math" panose="02040503050406030204" pitchFamily="18" charset="0"/>
                          </a:rPr>
                          <m:t>𝑊</m:t>
                        </m:r>
                      </m:e>
                      <m:sub>
                        <m:r>
                          <a:rPr lang="en-US" altLang="ja-JP" sz="4400" i="1">
                            <a:latin typeface="Cambria Math" panose="02040503050406030204" pitchFamily="18" charset="0"/>
                          </a:rPr>
                          <m:t>𝑠</m:t>
                        </m:r>
                      </m:sub>
                    </m:sSub>
                  </m:oMath>
                </a14:m>
                <a:r>
                  <a:rPr lang="ja-JP" altLang="en-US" sz="4400" dirty="0"/>
                  <a:t>が</a:t>
                </a:r>
                <a:r>
                  <a:rPr lang="en-US" altLang="ja-JP" sz="4400" dirty="0"/>
                  <a:t>3.3 um</a:t>
                </a:r>
                <a:r>
                  <a:rPr lang="ja-JP" altLang="en-US" sz="4400" dirty="0"/>
                  <a:t>の場合に最小値を取り、このときの入力インピーダンスは、両モデル化方法で</a:t>
                </a:r>
                <a:r>
                  <a:rPr lang="en-US" altLang="ja-JP" sz="4400" dirty="0"/>
                  <a:t>50 Ω</a:t>
                </a:r>
                <a:r>
                  <a:rPr lang="ja-JP" altLang="en-US" sz="4400" dirty="0"/>
                  <a:t>付近であった。</a:t>
                </a:r>
                <a:endParaRPr lang="en-US" altLang="ja-JP" sz="4400" dirty="0"/>
              </a:p>
              <a:p>
                <a:pPr marL="571500" indent="-571500">
                  <a:buFont typeface="Wingdings" panose="05000000000000000000" pitchFamily="2" charset="2"/>
                  <a:buChar char="n"/>
                </a:pPr>
                <a:r>
                  <a:rPr lang="ja-JP" altLang="en-US" sz="4400" dirty="0"/>
                  <a:t>また、高さ</a:t>
                </a:r>
                <a:r>
                  <a:rPr lang="en-US" altLang="ja-JP" sz="4400" dirty="0"/>
                  <a:t>10 um</a:t>
                </a:r>
                <a:r>
                  <a:rPr lang="ja-JP" altLang="en-US" sz="4400" dirty="0"/>
                  <a:t>で設計した</a:t>
                </a:r>
                <a:r>
                  <a:rPr lang="en-US" altLang="ja-JP" sz="4400" dirty="0"/>
                  <a:t>MSL</a:t>
                </a:r>
                <a:r>
                  <a:rPr lang="ja-JP" altLang="en-US" sz="4400" dirty="0"/>
                  <a:t>の挿入損失と比較すると、</a:t>
                </a:r>
                <a:r>
                  <a:rPr lang="en-US" altLang="ja-JP" sz="4400" dirty="0"/>
                  <a:t>MSL</a:t>
                </a:r>
                <a:r>
                  <a:rPr lang="ja-JP" altLang="en-US" sz="4400" dirty="0"/>
                  <a:t>の挿入損失が</a:t>
                </a:r>
                <a:r>
                  <a:rPr lang="en-US" altLang="ja-JP" sz="4400" dirty="0"/>
                  <a:t>0.25 dB/mm</a:t>
                </a:r>
                <a:r>
                  <a:rPr lang="ja-JP" altLang="en-US" sz="4400" dirty="0"/>
                  <a:t>であったのに対し、信号線導体内部メッシュ解析モデルで</a:t>
                </a:r>
                <a:r>
                  <a:rPr lang="en-US" altLang="ja-JP" sz="4400" dirty="0"/>
                  <a:t>1.00 dB/mm</a:t>
                </a:r>
                <a:r>
                  <a:rPr lang="ja-JP" altLang="en-US" sz="4400" dirty="0"/>
                  <a:t>、</a:t>
                </a:r>
                <a:r>
                  <a:rPr lang="en-US" altLang="ja-JP" sz="4400" dirty="0"/>
                  <a:t>TBC</a:t>
                </a:r>
                <a:r>
                  <a:rPr lang="ja-JP" altLang="en-US" sz="4400" dirty="0"/>
                  <a:t>モデルで</a:t>
                </a:r>
                <a:r>
                  <a:rPr lang="en-US" altLang="ja-JP" sz="4400" dirty="0"/>
                  <a:t>0.77 dB/mm</a:t>
                </a:r>
                <a:r>
                  <a:rPr lang="ja-JP" altLang="en-US" sz="4400" dirty="0"/>
                  <a:t>と大きくなることが確認された。</a:t>
                </a:r>
                <a:endParaRPr lang="en-US" sz="4400" dirty="0"/>
              </a:p>
            </p:txBody>
          </p:sp>
        </mc:Choice>
        <mc:Fallback xmlns="">
          <p:sp>
            <p:nvSpPr>
              <p:cNvPr id="14" name="Text Placeholder 13">
                <a:extLst>
                  <a:ext uri="{FF2B5EF4-FFF2-40B4-BE49-F238E27FC236}">
                    <a16:creationId xmlns:a16="http://schemas.microsoft.com/office/drawing/2014/main" id="{7ACA5A39-8C41-455A-9700-610CD1B5191A}"/>
                  </a:ext>
                </a:extLst>
              </p:cNvPr>
              <p:cNvSpPr>
                <a:spLocks noGrp="1" noRot="1" noChangeAspect="1" noMove="1" noResize="1" noEditPoints="1" noAdjustHandles="1" noChangeArrowheads="1" noChangeShapeType="1" noTextEdit="1"/>
              </p:cNvSpPr>
              <p:nvPr>
                <p:ph type="body" sz="quarter" idx="32"/>
              </p:nvPr>
            </p:nvSpPr>
            <p:spPr>
              <a:blipFill>
                <a:blip r:embed="rId5"/>
                <a:stretch>
                  <a:fillRect l="-1422" t="-3004" r="-1619"/>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mc:AlternateContent xmlns:mc="http://schemas.openxmlformats.org/markup-compatibility/2006">
        <mc:Choice xmlns:a14="http://schemas.microsoft.com/office/drawing/2010/main" Requires="a14">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285760" y="36356140"/>
                <a:ext cx="14653608" cy="1702778"/>
              </a:xfrm>
            </p:spPr>
            <p:txBody>
              <a:bodyPr/>
              <a:lstStyle/>
              <a:p>
                <a:r>
                  <a:rPr lang="ja-JP" altLang="en-US" b="1" dirty="0"/>
                  <a:t>図</a:t>
                </a:r>
                <a:r>
                  <a:rPr lang="en-US" altLang="ja-JP" b="1" dirty="0"/>
                  <a:t>2. </a:t>
                </a:r>
                <a:r>
                  <a:rPr lang="ja-JP" altLang="en-US" dirty="0"/>
                  <a:t>左</a:t>
                </a:r>
                <a:r>
                  <a:rPr lang="en-US" altLang="ja-JP" dirty="0"/>
                  <a:t>: </a:t>
                </a:r>
                <a:r>
                  <a:rPr lang="ja-JP" altLang="en-US" dirty="0"/>
                  <a:t>信号線の幅 </a:t>
                </a:r>
                <a14:m>
                  <m:oMath xmlns:m="http://schemas.openxmlformats.org/officeDocument/2006/math">
                    <m:sSub>
                      <m:sSubPr>
                        <m:ctrlPr>
                          <a:rPr lang="en-US" altLang="ja-JP" sz="4000" i="1">
                            <a:latin typeface="Cambria Math" panose="02040503050406030204" pitchFamily="18" charset="0"/>
                          </a:rPr>
                        </m:ctrlPr>
                      </m:sSubPr>
                      <m:e>
                        <m:r>
                          <a:rPr lang="en-US" altLang="ja-JP" sz="4000" i="1">
                            <a:latin typeface="Cambria Math" panose="02040503050406030204" pitchFamily="18" charset="0"/>
                          </a:rPr>
                          <m:t>𝑊</m:t>
                        </m:r>
                      </m:e>
                      <m:sub>
                        <m:r>
                          <a:rPr lang="en-US" altLang="ja-JP" sz="4000" i="1">
                            <a:latin typeface="Cambria Math" panose="02040503050406030204" pitchFamily="18" charset="0"/>
                          </a:rPr>
                          <m:t>𝑠</m:t>
                        </m:r>
                      </m:sub>
                    </m:sSub>
                  </m:oMath>
                </a14:m>
                <a:r>
                  <a:rPr lang="ja-JP" altLang="en-US" dirty="0"/>
                  <a:t>と</a:t>
                </a:r>
                <a14:m>
                  <m:oMath xmlns:m="http://schemas.openxmlformats.org/officeDocument/2006/math">
                    <m:sSub>
                      <m:sSubPr>
                        <m:ctrlPr>
                          <a:rPr lang="en-US" altLang="ja-JP" sz="4000" i="1">
                            <a:latin typeface="Cambria Math" panose="02040503050406030204" pitchFamily="18" charset="0"/>
                          </a:rPr>
                        </m:ctrlPr>
                      </m:sSubPr>
                      <m:e>
                        <m:r>
                          <a:rPr lang="en-US" altLang="ja-JP" sz="4000" i="1">
                            <a:latin typeface="Cambria Math" panose="02040503050406030204" pitchFamily="18" charset="0"/>
                          </a:rPr>
                          <m:t>𝑆</m:t>
                        </m:r>
                      </m:e>
                      <m:sub>
                        <m:r>
                          <a:rPr lang="en-US" altLang="ja-JP" sz="4000" i="1">
                            <a:latin typeface="Cambria Math" panose="02040503050406030204" pitchFamily="18" charset="0"/>
                          </a:rPr>
                          <m:t>11</m:t>
                        </m:r>
                      </m:sub>
                    </m:sSub>
                  </m:oMath>
                </a14:m>
                <a:r>
                  <a:rPr lang="en-US" altLang="ja-JP" dirty="0"/>
                  <a:t>, </a:t>
                </a:r>
                <a:r>
                  <a:rPr lang="ja-JP" altLang="en-US" dirty="0"/>
                  <a:t>挿入損失の関係 </a:t>
                </a:r>
                <a:br>
                  <a:rPr lang="en-US" altLang="ja-JP" dirty="0"/>
                </a:br>
                <a:r>
                  <a:rPr lang="ja-JP" altLang="en-US" dirty="0"/>
                  <a:t>　　　右上</a:t>
                </a:r>
                <a:r>
                  <a:rPr lang="en-US" altLang="ja-JP" dirty="0"/>
                  <a:t>: </a:t>
                </a:r>
                <a:r>
                  <a:rPr lang="ja-JP" altLang="ja-JP" dirty="0"/>
                  <a:t>信号線導体内部メッシュ解析モデルの電界分布とモード</a:t>
                </a:r>
                <a:r>
                  <a:rPr lang="en-US" altLang="ja-JP" dirty="0"/>
                  <a:t> </a:t>
                </a:r>
                <a:br>
                  <a:rPr lang="en-US" altLang="ja-JP" dirty="0"/>
                </a:br>
                <a:r>
                  <a:rPr lang="ja-JP" altLang="en-US" dirty="0"/>
                  <a:t>　　　右下</a:t>
                </a:r>
                <a:r>
                  <a:rPr lang="en-US" altLang="ja-JP" dirty="0"/>
                  <a:t>: </a:t>
                </a:r>
                <a:r>
                  <a:rPr lang="ja-JP" altLang="ja-JP" dirty="0"/>
                  <a:t>信号線</a:t>
                </a:r>
                <a:r>
                  <a:rPr lang="en-US" altLang="ja-JP" dirty="0"/>
                  <a:t>TBC</a:t>
                </a:r>
                <a:r>
                  <a:rPr lang="ja-JP" altLang="ja-JP" dirty="0"/>
                  <a:t>解析モデルの電界分布とモード</a:t>
                </a:r>
                <a:endParaRPr lang="en-US" dirty="0"/>
              </a:p>
            </p:txBody>
          </p:sp>
        </mc:Choice>
        <mc:Fallback>
          <p:sp>
            <p:nvSpPr>
              <p:cNvPr id="17" name="Text Placeholder 16">
                <a:extLst>
                  <a:ext uri="{FF2B5EF4-FFF2-40B4-BE49-F238E27FC236}">
                    <a16:creationId xmlns:a16="http://schemas.microsoft.com/office/drawing/2014/main" id="{E699D37B-2F3A-487B-B2C4-0E90B616EB07}"/>
                  </a:ext>
                </a:extLst>
              </p:cNvPr>
              <p:cNvSpPr>
                <a:spLocks noGrp="1" noRot="1" noChangeAspect="1" noMove="1" noResize="1" noEditPoints="1" noAdjustHandles="1" noChangeArrowheads="1" noChangeShapeType="1" noTextEdit="1"/>
              </p:cNvSpPr>
              <p:nvPr>
                <p:ph type="body" sz="quarter" idx="35"/>
              </p:nvPr>
            </p:nvSpPr>
            <p:spPr>
              <a:xfrm>
                <a:off x="17285760" y="36356140"/>
                <a:ext cx="14653608" cy="1702778"/>
              </a:xfrm>
              <a:blipFill>
                <a:blip r:embed="rId6"/>
                <a:stretch>
                  <a:fillRect l="-1540" t="-11828" r="-1207" b="-19713"/>
                </a:stretch>
              </a:blipFill>
            </p:spPr>
            <p:txBody>
              <a:bodyPr/>
              <a:lstStyle/>
              <a:p>
                <a:r>
                  <a:rPr lang="ja-JP" altLang="en-US">
                    <a:noFill/>
                  </a:rPr>
                  <a:t> </a:t>
                </a:r>
              </a:p>
            </p:txBody>
          </p:sp>
        </mc:Fallback>
      </mc:AlternateContent>
      <p:pic>
        <p:nvPicPr>
          <p:cNvPr id="35" name="図プレースホルダー 34">
            <a:extLst>
              <a:ext uri="{FF2B5EF4-FFF2-40B4-BE49-F238E27FC236}">
                <a16:creationId xmlns:a16="http://schemas.microsoft.com/office/drawing/2014/main" id="{5C973CE7-71DA-EA34-B879-968DFEBE8DBE}"/>
              </a:ext>
            </a:extLst>
          </p:cNvPr>
          <p:cNvPicPr>
            <a:picLocks noGrp="1" noChangeAspect="1"/>
          </p:cNvPicPr>
          <p:nvPr>
            <p:ph type="pic" sz="quarter" idx="11"/>
          </p:nvPr>
        </p:nvPicPr>
        <p:blipFill>
          <a:blip r:embed="rId7"/>
          <a:srcRect l="29587" t="27959" r="29697" b="20555"/>
          <a:stretch>
            <a:fillRect/>
          </a:stretch>
        </p:blipFill>
        <p:spPr>
          <a:xfrm>
            <a:off x="0" y="-142703"/>
            <a:ext cx="13438308" cy="12744000"/>
          </a:xfrm>
          <a:prstGeom prst="rect">
            <a:avLst/>
          </a:prstGeom>
        </p:spPr>
      </p:pic>
      <p:pic>
        <p:nvPicPr>
          <p:cNvPr id="16" name="図プレースホルダー 15">
            <a:extLst>
              <a:ext uri="{FF2B5EF4-FFF2-40B4-BE49-F238E27FC236}">
                <a16:creationId xmlns:a16="http://schemas.microsoft.com/office/drawing/2014/main" id="{A51E132A-1884-1E97-4D1D-BA85AC0576E3}"/>
              </a:ext>
            </a:extLst>
          </p:cNvPr>
          <p:cNvPicPr>
            <a:picLocks noGrp="1" noChangeAspect="1"/>
          </p:cNvPicPr>
          <p:nvPr>
            <p:ph type="pic" sz="quarter" idx="34"/>
          </p:nvPr>
        </p:nvPicPr>
        <p:blipFill>
          <a:blip r:embed="rId8">
            <a:extLst>
              <a:ext uri="{28A0092B-C50C-407E-A947-70E740481C1C}">
                <a14:useLocalDpi xmlns:a14="http://schemas.microsoft.com/office/drawing/2010/main" val="0"/>
              </a:ext>
            </a:extLst>
          </a:blip>
          <a:srcRect l="66" r="66"/>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
                      <m:r>
                        <a:rPr lang="en-US" sz="4897">
                          <a:latin typeface="Cambria Math" panose="02040503050406030204" pitchFamily="18" charset="0"/>
                        </a:rPr>
                        <m:t>𝜎</m:t>
                      </m:r>
                      <m:f>
                        <m:fPr>
                          <m:ctrlPr>
                            <a:rPr lang="en-US" sz="4897">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8591</TotalTime>
  <Words>1851</Words>
  <Application>Microsoft Office PowerPoint</Application>
  <PresentationFormat>ユーザー設定</PresentationFormat>
  <Paragraphs>65</Paragraphs>
  <Slides>4</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4</vt:i4>
      </vt:variant>
    </vt:vector>
  </HeadingPairs>
  <TitlesOfParts>
    <vt:vector size="14" baseType="lpstr">
      <vt:lpstr>MS PGothic</vt:lpstr>
      <vt:lpstr>MS Gothic</vt:lpstr>
      <vt:lpstr>Noto Sans JP</vt:lpstr>
      <vt:lpstr>Noto Sans JP SemiBold</vt:lpstr>
      <vt:lpstr>Arial</vt:lpstr>
      <vt:lpstr>Calibri</vt:lpstr>
      <vt:lpstr>Calibri Light</vt:lpstr>
      <vt:lpstr>Cambria Math</vt:lpstr>
      <vt:lpstr>Wingdings</vt:lpstr>
      <vt:lpstr>Office Theme</vt:lpstr>
      <vt:lpstr>オンチップストリップラインの 特性解析と銅箔のモデリング</vt:lpstr>
      <vt:lpstr>PowerPoint プレゼンテーション</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陽 山地</cp:lastModifiedBy>
  <cp:revision>189</cp:revision>
  <cp:lastPrinted>2026-06-05T08:09:06Z</cp:lastPrinted>
  <dcterms:created xsi:type="dcterms:W3CDTF">2023-01-03T14:57:49Z</dcterms:created>
  <dcterms:modified xsi:type="dcterms:W3CDTF">2026-08-24T08:28:52Z</dcterms:modified>
</cp:coreProperties>
</file>