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40" autoAdjust="0"/>
  </p:normalViewPr>
  <p:slideViewPr>
    <p:cSldViewPr snapToGrid="0">
      <p:cViewPr>
        <p:scale>
          <a:sx n="33" d="100"/>
          <a:sy n="33" d="100"/>
        </p:scale>
        <p:origin x="485" y="-393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KADA Kota" userId="d484b57f-d54d-4d8c-ac44-50f26bb3fa88" providerId="ADAL" clId="{625A1478-C962-4BE9-BE7C-4CBAE25F6412}"/>
    <pc:docChg chg="custSel modSld">
      <pc:chgData name="NAKADA Kota" userId="d484b57f-d54d-4d8c-ac44-50f26bb3fa88" providerId="ADAL" clId="{625A1478-C962-4BE9-BE7C-4CBAE25F6412}" dt="2026-09-03T06:46:33.076" v="760" actId="1076"/>
      <pc:docMkLst>
        <pc:docMk/>
      </pc:docMkLst>
      <pc:sldChg chg="addSp delSp modSp mod">
        <pc:chgData name="NAKADA Kota" userId="d484b57f-d54d-4d8c-ac44-50f26bb3fa88" providerId="ADAL" clId="{625A1478-C962-4BE9-BE7C-4CBAE25F6412}" dt="2026-09-03T06:46:33.076" v="760" actId="1076"/>
        <pc:sldMkLst>
          <pc:docMk/>
          <pc:sldMk cId="3627171321" sldId="285"/>
        </pc:sldMkLst>
        <pc:spChg chg="mod">
          <ac:chgData name="NAKADA Kota" userId="d484b57f-d54d-4d8c-ac44-50f26bb3fa88" providerId="ADAL" clId="{625A1478-C962-4BE9-BE7C-4CBAE25F6412}" dt="2026-08-31T04:09:11.283" v="700" actId="20577"/>
          <ac:spMkLst>
            <pc:docMk/>
            <pc:sldMk cId="3627171321" sldId="285"/>
            <ac:spMk id="3" creationId="{B93C8F3F-7BC6-4E8C-81F3-43C909BB185F}"/>
          </ac:spMkLst>
        </pc:spChg>
        <pc:spChg chg="mod">
          <ac:chgData name="NAKADA Kota" userId="d484b57f-d54d-4d8c-ac44-50f26bb3fa88" providerId="ADAL" clId="{625A1478-C962-4BE9-BE7C-4CBAE25F6412}" dt="2026-08-31T04:16:09.176" v="703"/>
          <ac:spMkLst>
            <pc:docMk/>
            <pc:sldMk cId="3627171321" sldId="285"/>
            <ac:spMk id="7" creationId="{142342DC-D9D3-46BB-BC5F-F6390941017A}"/>
          </ac:spMkLst>
        </pc:spChg>
        <pc:spChg chg="mod">
          <ac:chgData name="NAKADA Kota" userId="d484b57f-d54d-4d8c-ac44-50f26bb3fa88" providerId="ADAL" clId="{625A1478-C962-4BE9-BE7C-4CBAE25F6412}" dt="2026-08-31T00:35:18.107" v="14" actId="20577"/>
          <ac:spMkLst>
            <pc:docMk/>
            <pc:sldMk cId="3627171321" sldId="285"/>
            <ac:spMk id="10" creationId="{2B8190DE-FA50-4E4C-B86F-982C65891F6A}"/>
          </ac:spMkLst>
        </pc:spChg>
        <pc:spChg chg="add del mod">
          <ac:chgData name="NAKADA Kota" userId="d484b57f-d54d-4d8c-ac44-50f26bb3fa88" providerId="ADAL" clId="{625A1478-C962-4BE9-BE7C-4CBAE25F6412}" dt="2026-09-03T06:29:52.180" v="706" actId="931"/>
          <ac:spMkLst>
            <pc:docMk/>
            <pc:sldMk cId="3627171321" sldId="285"/>
            <ac:spMk id="11" creationId="{67065765-3BDA-19D5-EFE0-D4FA5F545594}"/>
          </ac:spMkLst>
        </pc:spChg>
        <pc:spChg chg="mod">
          <ac:chgData name="NAKADA Kota" userId="d484b57f-d54d-4d8c-ac44-50f26bb3fa88" providerId="ADAL" clId="{625A1478-C962-4BE9-BE7C-4CBAE25F6412}" dt="2026-09-03T06:45:44.861" v="759" actId="20577"/>
          <ac:spMkLst>
            <pc:docMk/>
            <pc:sldMk cId="3627171321" sldId="285"/>
            <ac:spMk id="12" creationId="{FC644384-6DB7-4296-B34C-E6674D4A428F}"/>
          </ac:spMkLst>
        </pc:spChg>
        <pc:spChg chg="mod">
          <ac:chgData name="NAKADA Kota" userId="d484b57f-d54d-4d8c-ac44-50f26bb3fa88" providerId="ADAL" clId="{625A1478-C962-4BE9-BE7C-4CBAE25F6412}" dt="2026-08-31T00:40:31.324" v="156" actId="20577"/>
          <ac:spMkLst>
            <pc:docMk/>
            <pc:sldMk cId="3627171321" sldId="285"/>
            <ac:spMk id="14" creationId="{7ACA5A39-8C41-455A-9700-610CD1B5191A}"/>
          </ac:spMkLst>
        </pc:spChg>
        <pc:spChg chg="mod">
          <ac:chgData name="NAKADA Kota" userId="d484b57f-d54d-4d8c-ac44-50f26bb3fa88" providerId="ADAL" clId="{625A1478-C962-4BE9-BE7C-4CBAE25F6412}" dt="2026-08-31T00:35:21.955" v="21" actId="20577"/>
          <ac:spMkLst>
            <pc:docMk/>
            <pc:sldMk cId="3627171321" sldId="285"/>
            <ac:spMk id="15" creationId="{D23F0EBA-2A90-4C5D-8253-43734D350409}"/>
          </ac:spMkLst>
        </pc:spChg>
        <pc:spChg chg="mod">
          <ac:chgData name="NAKADA Kota" userId="d484b57f-d54d-4d8c-ac44-50f26bb3fa88" providerId="ADAL" clId="{625A1478-C962-4BE9-BE7C-4CBAE25F6412}" dt="2026-08-31T04:09:46.229" v="702" actId="255"/>
          <ac:spMkLst>
            <pc:docMk/>
            <pc:sldMk cId="3627171321" sldId="285"/>
            <ac:spMk id="17" creationId="{E699D37B-2F3A-487B-B2C4-0E90B616EB07}"/>
          </ac:spMkLst>
        </pc:spChg>
        <pc:spChg chg="add del mod">
          <ac:chgData name="NAKADA Kota" userId="d484b57f-d54d-4d8c-ac44-50f26bb3fa88" providerId="ADAL" clId="{625A1478-C962-4BE9-BE7C-4CBAE25F6412}" dt="2026-09-03T06:34:57.887" v="708" actId="931"/>
          <ac:spMkLst>
            <pc:docMk/>
            <pc:sldMk cId="3627171321" sldId="285"/>
            <ac:spMk id="19" creationId="{967B7FC1-DCC4-F39A-79F5-AFB7C6B95333}"/>
          </ac:spMkLst>
        </pc:spChg>
        <pc:spChg chg="add del mod">
          <ac:chgData name="NAKADA Kota" userId="d484b57f-d54d-4d8c-ac44-50f26bb3fa88" providerId="ADAL" clId="{625A1478-C962-4BE9-BE7C-4CBAE25F6412}" dt="2026-09-03T06:36:49.961" v="710" actId="931"/>
          <ac:spMkLst>
            <pc:docMk/>
            <pc:sldMk cId="3627171321" sldId="285"/>
            <ac:spMk id="23" creationId="{0204A4E3-49F3-9AE7-3021-436FDB378C47}"/>
          </ac:spMkLst>
        </pc:spChg>
        <pc:spChg chg="add del mod">
          <ac:chgData name="NAKADA Kota" userId="d484b57f-d54d-4d8c-ac44-50f26bb3fa88" providerId="ADAL" clId="{625A1478-C962-4BE9-BE7C-4CBAE25F6412}" dt="2026-09-03T06:39:46.952" v="712" actId="931"/>
          <ac:spMkLst>
            <pc:docMk/>
            <pc:sldMk cId="3627171321" sldId="285"/>
            <ac:spMk id="27" creationId="{01C51FC2-A25E-69B9-9E0B-909CA2EF8339}"/>
          </ac:spMkLst>
        </pc:spChg>
        <pc:spChg chg="add del mod">
          <ac:chgData name="NAKADA Kota" userId="d484b57f-d54d-4d8c-ac44-50f26bb3fa88" providerId="ADAL" clId="{625A1478-C962-4BE9-BE7C-4CBAE25F6412}" dt="2026-09-03T06:44:28.225" v="714" actId="931"/>
          <ac:spMkLst>
            <pc:docMk/>
            <pc:sldMk cId="3627171321" sldId="285"/>
            <ac:spMk id="33" creationId="{C4C15EE7-B1A8-456F-BDBB-CF03002CED45}"/>
          </ac:spMkLst>
        </pc:spChg>
        <pc:spChg chg="add del mod">
          <ac:chgData name="NAKADA Kota" userId="d484b57f-d54d-4d8c-ac44-50f26bb3fa88" providerId="ADAL" clId="{625A1478-C962-4BE9-BE7C-4CBAE25F6412}" dt="2026-09-03T06:45:25.148" v="716" actId="931"/>
          <ac:spMkLst>
            <pc:docMk/>
            <pc:sldMk cId="3627171321" sldId="285"/>
            <ac:spMk id="37" creationId="{CCFA4B1A-04E8-5422-A10F-0BFDA5BC89B3}"/>
          </ac:spMkLst>
        </pc:spChg>
        <pc:picChg chg="add del mod ord">
          <ac:chgData name="NAKADA Kota" userId="d484b57f-d54d-4d8c-ac44-50f26bb3fa88" providerId="ADAL" clId="{625A1478-C962-4BE9-BE7C-4CBAE25F6412}" dt="2026-09-03T06:29:56.995" v="707" actId="478"/>
          <ac:picMkLst>
            <pc:docMk/>
            <pc:sldMk cId="3627171321" sldId="285"/>
            <ac:picMk id="16" creationId="{B5E62DA8-9A46-E9D1-B5A5-29255C5E9C92}"/>
          </ac:picMkLst>
        </pc:picChg>
        <pc:picChg chg="add del mod ord">
          <ac:chgData name="NAKADA Kota" userId="d484b57f-d54d-4d8c-ac44-50f26bb3fa88" providerId="ADAL" clId="{625A1478-C962-4BE9-BE7C-4CBAE25F6412}" dt="2026-09-03T06:35:02.902" v="709" actId="478"/>
          <ac:picMkLst>
            <pc:docMk/>
            <pc:sldMk cId="3627171321" sldId="285"/>
            <ac:picMk id="21" creationId="{67507A3A-E62C-5C6E-B371-83357176B497}"/>
          </ac:picMkLst>
        </pc:picChg>
        <pc:picChg chg="add del mod ord">
          <ac:chgData name="NAKADA Kota" userId="d484b57f-d54d-4d8c-ac44-50f26bb3fa88" providerId="ADAL" clId="{625A1478-C962-4BE9-BE7C-4CBAE25F6412}" dt="2026-09-03T06:39:42.908" v="711" actId="478"/>
          <ac:picMkLst>
            <pc:docMk/>
            <pc:sldMk cId="3627171321" sldId="285"/>
            <ac:picMk id="25" creationId="{13D9C972-296F-9526-F6DB-3CC5646F0828}"/>
          </ac:picMkLst>
        </pc:picChg>
        <pc:picChg chg="add mod ord">
          <ac:chgData name="NAKADA Kota" userId="d484b57f-d54d-4d8c-ac44-50f26bb3fa88" providerId="ADAL" clId="{625A1478-C962-4BE9-BE7C-4CBAE25F6412}" dt="2026-08-31T04:00:48.705" v="508" actId="931"/>
          <ac:picMkLst>
            <pc:docMk/>
            <pc:sldMk cId="3627171321" sldId="285"/>
            <ac:picMk id="28" creationId="{29141A3B-949E-881C-9A4E-C379BCB42A78}"/>
          </ac:picMkLst>
        </pc:picChg>
        <pc:picChg chg="add del mod ord">
          <ac:chgData name="NAKADA Kota" userId="d484b57f-d54d-4d8c-ac44-50f26bb3fa88" providerId="ADAL" clId="{625A1478-C962-4BE9-BE7C-4CBAE25F6412}" dt="2026-09-03T06:39:51.339" v="713" actId="478"/>
          <ac:picMkLst>
            <pc:docMk/>
            <pc:sldMk cId="3627171321" sldId="285"/>
            <ac:picMk id="30" creationId="{9AE431F8-D596-A280-2414-41415AD58475}"/>
          </ac:picMkLst>
        </pc:picChg>
        <pc:picChg chg="del mod">
          <ac:chgData name="NAKADA Kota" userId="d484b57f-d54d-4d8c-ac44-50f26bb3fa88" providerId="ADAL" clId="{625A1478-C962-4BE9-BE7C-4CBAE25F6412}" dt="2026-09-03T06:29:47.742" v="705" actId="478"/>
          <ac:picMkLst>
            <pc:docMk/>
            <pc:sldMk cId="3627171321" sldId="285"/>
            <ac:picMk id="31" creationId="{99ED914A-A74D-551E-E3B2-2FA18FAA2B2F}"/>
          </ac:picMkLst>
        </pc:picChg>
        <pc:picChg chg="add del mod ord">
          <ac:chgData name="NAKADA Kota" userId="d484b57f-d54d-4d8c-ac44-50f26bb3fa88" providerId="ADAL" clId="{625A1478-C962-4BE9-BE7C-4CBAE25F6412}" dt="2026-09-03T06:44:39.746" v="715" actId="478"/>
          <ac:picMkLst>
            <pc:docMk/>
            <pc:sldMk cId="3627171321" sldId="285"/>
            <ac:picMk id="35" creationId="{F502ACE3-18D6-9EED-1FAB-4A06E6E759AE}"/>
          </ac:picMkLst>
        </pc:picChg>
        <pc:picChg chg="add mod ord">
          <ac:chgData name="NAKADA Kota" userId="d484b57f-d54d-4d8c-ac44-50f26bb3fa88" providerId="ADAL" clId="{625A1478-C962-4BE9-BE7C-4CBAE25F6412}" dt="2026-09-03T06:45:25.148" v="716" actId="931"/>
          <ac:picMkLst>
            <pc:docMk/>
            <pc:sldMk cId="3627171321" sldId="285"/>
            <ac:picMk id="39" creationId="{798BDC11-2FAC-5302-8C8E-E028EABB7E76}"/>
          </ac:picMkLst>
        </pc:picChg>
        <pc:picChg chg="mod">
          <ac:chgData name="NAKADA Kota" userId="d484b57f-d54d-4d8c-ac44-50f26bb3fa88" providerId="ADAL" clId="{625A1478-C962-4BE9-BE7C-4CBAE25F6412}" dt="2026-09-03T06:46:33.076" v="760" actId="1076"/>
          <ac:picMkLst>
            <pc:docMk/>
            <pc:sldMk cId="3627171321" sldId="285"/>
            <ac:picMk id="47" creationId="{5A17B334-C853-CBA3-8777-47A6E7584E8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10.emf"/><Relationship Id="rId11" Type="http://schemas.openxmlformats.org/officeDocument/2006/relationships/image" Target="../media/image18.png"/><Relationship Id="rId5" Type="http://schemas.openxmlformats.org/officeDocument/2006/relationships/image" Target="../media/image14.jpeg"/><Relationship Id="rId10" Type="http://schemas.openxmlformats.org/officeDocument/2006/relationships/image" Target="../media/image17.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ja-JP" altLang="ja-JP" dirty="0"/>
              <a:t>フルカラーホログラフィに向けた</a:t>
            </a:r>
            <a:br>
              <a:rPr lang="en-US" altLang="ja-JP"/>
            </a:br>
            <a:r>
              <a:rPr lang="ja-JP" altLang="ja-JP"/>
              <a:t>メタ</a:t>
            </a:r>
            <a:r>
              <a:rPr lang="ja-JP" altLang="ja-JP" dirty="0"/>
              <a:t>原子のトポロジー最適化</a:t>
            </a:r>
            <a:br>
              <a:rPr lang="ja-JP" altLang="ja-JP" dirty="0"/>
            </a:b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400" dirty="0"/>
              <a:t>中田幸多</a:t>
            </a:r>
            <a:r>
              <a:rPr lang="en-US" altLang="ja-JP" sz="4400" baseline="30000" dirty="0"/>
              <a:t>1</a:t>
            </a:r>
            <a:r>
              <a:rPr lang="en-US" altLang="ja-JP" sz="4400" dirty="0"/>
              <a:t>, </a:t>
            </a:r>
            <a:r>
              <a:rPr lang="ja-JP" altLang="en-US" sz="4400" dirty="0"/>
              <a:t>城田一舟</a:t>
            </a:r>
            <a:r>
              <a:rPr lang="en-US" altLang="ja-JP" sz="4400" baseline="30000" dirty="0"/>
              <a:t>1</a:t>
            </a:r>
            <a:r>
              <a:rPr lang="en-US" altLang="ja-JP" sz="4400" dirty="0"/>
              <a:t>, </a:t>
            </a:r>
            <a:r>
              <a:rPr lang="ja-JP" altLang="en-US" sz="4400" dirty="0"/>
              <a:t>岩見健太郎</a:t>
            </a:r>
            <a:r>
              <a:rPr lang="en-US" altLang="ja-JP" sz="4400" baseline="30000" dirty="0"/>
              <a:t>1</a:t>
            </a:r>
            <a:br>
              <a:rPr lang="en-US" altLang="ja-JP" sz="4400" dirty="0">
                <a:latin typeface="MS Gothic" panose="020B0609070205080204" pitchFamily="49" charset="-128"/>
                <a:ea typeface="MS Gothic" panose="020B0609070205080204" pitchFamily="49" charset="-128"/>
              </a:rPr>
            </a:br>
            <a:r>
              <a:rPr lang="en-US" altLang="ja-JP" sz="4400" dirty="0"/>
              <a:t>1. </a:t>
            </a:r>
            <a:r>
              <a:rPr lang="ja-JP" altLang="en-US" sz="4400" dirty="0"/>
              <a:t>東京農工大学大学院</a:t>
            </a:r>
            <a:r>
              <a:rPr lang="en-US" altLang="ja-JP" sz="4400" dirty="0"/>
              <a:t>, </a:t>
            </a:r>
            <a:r>
              <a:rPr lang="ja-JP" altLang="en-US" sz="4400" dirty="0"/>
              <a:t>先進学際科学府</a:t>
            </a:r>
            <a:r>
              <a:rPr lang="en-US" altLang="ja-JP" sz="4400" dirty="0"/>
              <a:t>, </a:t>
            </a:r>
            <a:r>
              <a:rPr lang="ja-JP" altLang="ja-JP" dirty="0"/>
              <a:t>184-0012 東京都</a:t>
            </a:r>
            <a:r>
              <a:rPr lang="en-US" altLang="ja-JP" dirty="0"/>
              <a:t> </a:t>
            </a:r>
            <a:r>
              <a:rPr lang="ja-JP" altLang="ja-JP" dirty="0"/>
              <a:t>小金井市</a:t>
            </a:r>
            <a:endParaRPr lang="en-US" dirty="0"/>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dirty="0"/>
                  <a:t>算出した複素透過係数とターゲット複素透過係数との複素平面上の距離を評価し</a:t>
                </a:r>
                <a:r>
                  <a:rPr lang="en-US" altLang="ja-JP" dirty="0"/>
                  <a:t>, RGB3</a:t>
                </a:r>
                <a:r>
                  <a:rPr lang="ja-JP" altLang="en-US" dirty="0"/>
                  <a:t>波長における誤差の総和を最小化する</a:t>
                </a:r>
                <a14:m>
                  <m:oMath xmlns:m="http://schemas.openxmlformats.org/officeDocument/2006/math">
                    <m:r>
                      <a:rPr lang="ja-JP" altLang="en-US" sz="4000" i="1" dirty="0">
                        <a:latin typeface="Cambria Math" panose="02040503050406030204" pitchFamily="18" charset="0"/>
                      </a:rPr>
                      <m:t>以下</m:t>
                    </m:r>
                    <m:r>
                      <a:rPr lang="ja-JP" altLang="en-US" sz="4000" i="1" dirty="0" smtClean="0">
                        <a:latin typeface="Cambria Math" panose="02040503050406030204" pitchFamily="18" charset="0"/>
                      </a:rPr>
                      <m:t>の式を</m:t>
                    </m:r>
                    <m:r>
                      <a:rPr lang="ja-JP" altLang="en-US" sz="4000" i="1" dirty="0">
                        <a:latin typeface="Cambria Math" panose="02040503050406030204" pitchFamily="18" charset="0"/>
                      </a:rPr>
                      <m:t>目的関数とした</m:t>
                    </m:r>
                    <m:r>
                      <a:rPr lang="en-US" altLang="ja-JP" sz="4000" b="0" i="1" dirty="0" smtClean="0">
                        <a:latin typeface="Cambria Math" panose="02040503050406030204" pitchFamily="18" charset="0"/>
                      </a:rPr>
                      <m:t>.</m:t>
                    </m:r>
                  </m:oMath>
                </a14:m>
                <a:endParaRPr lang="en-US" altLang="ja-JP" sz="4000" b="0" dirty="0"/>
              </a:p>
              <a:p>
                <a:endParaRPr lang="en-US" altLang="ja-JP" sz="4000" b="0" i="1" dirty="0">
                  <a:latin typeface="Cambria Math" panose="02040503050406030204" pitchFamily="18" charset="0"/>
                </a:endParaRPr>
              </a:p>
              <a:p>
                <a:pPr/>
                <a14:m>
                  <m:oMathPara xmlns:m="http://schemas.openxmlformats.org/officeDocument/2006/math">
                    <m:oMath>
                      <m:r>
                        <a:rPr lang="en-US" altLang="ja-JP" sz="4000" i="1">
                          <a:latin typeface="Cambria Math" panose="02040503050406030204" pitchFamily="18" charset="0"/>
                        </a:rPr>
                        <m:t>𝐹</m:t>
                      </m:r>
                      <m:d>
                        <m:dPr>
                          <m:ctrlPr>
                            <a:rPr lang="en-US" altLang="ja-JP" sz="4000" i="1" dirty="0">
                              <a:latin typeface="Cambria Math" panose="02040503050406030204" pitchFamily="18" charset="0"/>
                            </a:rPr>
                          </m:ctrlPr>
                        </m:dPr>
                        <m:e>
                          <m:sSub>
                            <m:sSubPr>
                              <m:ctrlPr>
                                <a:rPr lang="en-US" altLang="ja-JP" sz="4000" i="1" dirty="0">
                                  <a:latin typeface="Cambria Math" panose="02040503050406030204" pitchFamily="18" charset="0"/>
                                </a:rPr>
                              </m:ctrlPr>
                            </m:sSubPr>
                            <m:e>
                              <m:r>
                                <a:rPr lang="en-US" altLang="ja-JP" sz="4000" i="1" dirty="0">
                                  <a:latin typeface="Cambria Math" panose="02040503050406030204" pitchFamily="18" charset="0"/>
                                </a:rPr>
                                <m:t>𝐴</m:t>
                              </m:r>
                            </m:e>
                            <m:sub>
                              <m:r>
                                <a:rPr lang="en-US" altLang="ja-JP" sz="4000" i="1" dirty="0">
                                  <a:latin typeface="Cambria Math" panose="02040503050406030204" pitchFamily="18" charset="0"/>
                                </a:rPr>
                                <m:t>𝑐𝑎𝑙𝑐</m:t>
                              </m:r>
                            </m:sub>
                          </m:sSub>
                          <m:sSub>
                            <m:sSubPr>
                              <m:ctrlPr>
                                <a:rPr lang="en-US" altLang="ja-JP" sz="4000" i="1" dirty="0">
                                  <a:latin typeface="Cambria Math" panose="02040503050406030204" pitchFamily="18" charset="0"/>
                                </a:rPr>
                              </m:ctrlPr>
                            </m:sSubPr>
                            <m:e>
                              <m:r>
                                <a:rPr lang="en-US" altLang="ja-JP" sz="4000" i="1" dirty="0">
                                  <a:latin typeface="Cambria Math" panose="02040503050406030204" pitchFamily="18" charset="0"/>
                                </a:rPr>
                                <m:t>,</m:t>
                              </m:r>
                              <m:r>
                                <a:rPr lang="ja-JP" altLang="en-US" sz="4000" i="1" dirty="0">
                                  <a:latin typeface="Cambria Math" panose="02040503050406030204" pitchFamily="18" charset="0"/>
                                </a:rPr>
                                <m:t>𝜑</m:t>
                              </m:r>
                            </m:e>
                            <m:sub>
                              <m:r>
                                <a:rPr lang="en-US" altLang="ja-JP" sz="4000" i="1" dirty="0">
                                  <a:latin typeface="Cambria Math" panose="02040503050406030204" pitchFamily="18" charset="0"/>
                                </a:rPr>
                                <m:t>𝑐𝑎𝑙𝑐</m:t>
                              </m:r>
                            </m:sub>
                          </m:sSub>
                        </m:e>
                      </m:d>
                      <m:r>
                        <a:rPr lang="en-US" altLang="ja-JP" sz="4000" i="1" dirty="0">
                          <a:latin typeface="Cambria Math" panose="02040503050406030204" pitchFamily="18" charset="0"/>
                        </a:rPr>
                        <m:t>=</m:t>
                      </m:r>
                      <m:nary>
                        <m:naryPr>
                          <m:chr m:val="∑"/>
                          <m:supHide m:val="on"/>
                          <m:ctrlPr>
                            <a:rPr lang="en-US" altLang="ja-JP" sz="4000">
                              <a:latin typeface="Cambria Math" panose="02040503050406030204" pitchFamily="18" charset="0"/>
                            </a:rPr>
                          </m:ctrlPr>
                        </m:naryPr>
                        <m:sub>
                          <m:r>
                            <m:rPr>
                              <m:sty m:val="p"/>
                            </m:rPr>
                            <a:rPr lang="en-US" altLang="ja-JP" sz="4000">
                              <a:latin typeface="Cambria Math" panose="02040503050406030204" pitchFamily="18" charset="0"/>
                            </a:rPr>
                            <m:t>R</m:t>
                          </m:r>
                          <m:r>
                            <a:rPr lang="en-US" altLang="ja-JP" sz="4000">
                              <a:latin typeface="Cambria Math" panose="02040503050406030204" pitchFamily="18" charset="0"/>
                            </a:rPr>
                            <m:t>, </m:t>
                          </m:r>
                          <m:r>
                            <m:rPr>
                              <m:sty m:val="p"/>
                            </m:rPr>
                            <a:rPr lang="en-US" altLang="ja-JP" sz="4000">
                              <a:latin typeface="Cambria Math" panose="02040503050406030204" pitchFamily="18" charset="0"/>
                            </a:rPr>
                            <m:t>G</m:t>
                          </m:r>
                          <m:r>
                            <a:rPr lang="en-US" altLang="ja-JP" sz="4000">
                              <a:latin typeface="Cambria Math" panose="02040503050406030204" pitchFamily="18" charset="0"/>
                            </a:rPr>
                            <m:t>, </m:t>
                          </m:r>
                          <m:r>
                            <m:rPr>
                              <m:sty m:val="p"/>
                            </m:rPr>
                            <a:rPr lang="en-US" altLang="ja-JP" sz="4000">
                              <a:latin typeface="Cambria Math" panose="02040503050406030204" pitchFamily="18" charset="0"/>
                            </a:rPr>
                            <m:t>B</m:t>
                          </m:r>
                        </m:sub>
                        <m:sup/>
                        <m:e>
                          <m:d>
                            <m:dPr>
                              <m:begChr m:val="|"/>
                              <m:endChr m:val="|"/>
                              <m:ctrlPr>
                                <a:rPr lang="en-US" altLang="ja-JP">
                                  <a:latin typeface="Cambria Math" panose="02040503050406030204" pitchFamily="18" charset="0"/>
                                </a:rPr>
                              </m:ctrlPr>
                            </m:dPr>
                            <m:e>
                              <m:r>
                                <a:rPr lang="en-US" altLang="ja-JP">
                                  <a:latin typeface="Cambria Math" panose="02040503050406030204" pitchFamily="18" charset="0"/>
                                </a:rPr>
                                <m:t>1</m:t>
                              </m:r>
                              <m:func>
                                <m:funcPr>
                                  <m:ctrlPr>
                                    <a:rPr lang="en-US" altLang="ja-JP">
                                      <a:latin typeface="Cambria Math" panose="02040503050406030204" pitchFamily="18" charset="0"/>
                                    </a:rPr>
                                  </m:ctrlPr>
                                </m:funcPr>
                                <m:fName>
                                  <m:r>
                                    <m:rPr>
                                      <m:sty m:val="p"/>
                                    </m:rPr>
                                    <a:rPr lang="en-US" altLang="ja-JP">
                                      <a:latin typeface="Cambria Math" panose="02040503050406030204" pitchFamily="18" charset="0"/>
                                    </a:rPr>
                                    <m:t>exp</m:t>
                                  </m:r>
                                </m:fName>
                                <m:e>
                                  <m:d>
                                    <m:dPr>
                                      <m:ctrlPr>
                                        <a:rPr lang="en-US" altLang="ja-JP" i="1">
                                          <a:latin typeface="Cambria Math" panose="02040503050406030204" pitchFamily="18" charset="0"/>
                                        </a:rPr>
                                      </m:ctrlPr>
                                    </m:dPr>
                                    <m:e>
                                      <m:r>
                                        <a:rPr lang="en-US" altLang="ja-JP" i="1">
                                          <a:latin typeface="Cambria Math" panose="02040503050406030204" pitchFamily="18" charset="0"/>
                                        </a:rPr>
                                        <m:t>𝑖</m:t>
                                      </m:r>
                                      <m:sSub>
                                        <m:sSubPr>
                                          <m:ctrlPr>
                                            <a:rPr lang="ja-JP" altLang="en-US" i="1">
                                              <a:latin typeface="Cambria Math" panose="02040503050406030204" pitchFamily="18" charset="0"/>
                                            </a:rPr>
                                          </m:ctrlPr>
                                        </m:sSubPr>
                                        <m:e>
                                          <m:r>
                                            <a:rPr lang="ja-JP" altLang="en-US" i="1">
                                              <a:latin typeface="Cambria Math" panose="02040503050406030204" pitchFamily="18" charset="0"/>
                                            </a:rPr>
                                            <m:t>𝜑</m:t>
                                          </m:r>
                                        </m:e>
                                        <m:sub>
                                          <m:r>
                                            <m:rPr>
                                              <m:sty m:val="p"/>
                                            </m:rPr>
                                            <a:rPr lang="en-US" altLang="ja-JP">
                                              <a:latin typeface="Cambria Math" panose="02040503050406030204" pitchFamily="18" charset="0"/>
                                            </a:rPr>
                                            <m:t>target</m:t>
                                          </m:r>
                                        </m:sub>
                                      </m:sSub>
                                    </m:e>
                                  </m:d>
                                </m:e>
                              </m:func>
                              <m:r>
                                <a:rPr lang="en-US" altLang="ja-JP">
                                  <a:latin typeface="Cambria Math" panose="02040503050406030204" pitchFamily="18" charset="0"/>
                                </a:rPr>
                                <m:t>−</m:t>
                              </m:r>
                              <m:sSub>
                                <m:sSubPr>
                                  <m:ctrlPr>
                                    <a:rPr lang="en-US" altLang="ja-JP" i="1">
                                      <a:latin typeface="Cambria Math" panose="02040503050406030204" pitchFamily="18" charset="0"/>
                                    </a:rPr>
                                  </m:ctrlPr>
                                </m:sSubPr>
                                <m:e>
                                  <m:r>
                                    <a:rPr lang="en-US" altLang="ja-JP" i="1">
                                      <a:latin typeface="Cambria Math" panose="02040503050406030204" pitchFamily="18" charset="0"/>
                                    </a:rPr>
                                    <m:t>𝐴</m:t>
                                  </m:r>
                                </m:e>
                                <m:sub>
                                  <m:r>
                                    <a:rPr lang="en-US" altLang="ja-JP" i="1">
                                      <a:latin typeface="Cambria Math" panose="02040503050406030204" pitchFamily="18" charset="0"/>
                                    </a:rPr>
                                    <m:t>𝑐𝑎𝑙𝑐</m:t>
                                  </m:r>
                                </m:sub>
                              </m:sSub>
                              <m:r>
                                <a:rPr lang="en-US" altLang="ja-JP" i="1">
                                  <a:latin typeface="Cambria Math" panose="02040503050406030204" pitchFamily="18" charset="0"/>
                                </a:rPr>
                                <m:t> </m:t>
                              </m:r>
                              <m:r>
                                <m:rPr>
                                  <m:sty m:val="p"/>
                                </m:rPr>
                                <a:rPr lang="en-US" altLang="ja-JP">
                                  <a:latin typeface="Cambria Math" panose="02040503050406030204" pitchFamily="18" charset="0"/>
                                  <a:ea typeface="Cambria Math" panose="02040503050406030204" pitchFamily="18" charset="0"/>
                                </a:rPr>
                                <m:t>exp</m:t>
                              </m:r>
                              <m:r>
                                <a:rPr lang="en-US" altLang="ja-JP">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𝑖</m:t>
                              </m:r>
                              <m:sSub>
                                <m:sSubPr>
                                  <m:ctrlPr>
                                    <a:rPr lang="ja-JP" altLang="en-US" i="1">
                                      <a:latin typeface="Cambria Math" panose="02040503050406030204" pitchFamily="18" charset="0"/>
                                      <a:ea typeface="Cambria Math" panose="02040503050406030204" pitchFamily="18" charset="0"/>
                                    </a:rPr>
                                  </m:ctrlPr>
                                </m:sSubPr>
                                <m:e>
                                  <m:r>
                                    <a:rPr lang="ja-JP" altLang="en-US" i="1">
                                      <a:latin typeface="Cambria Math" panose="02040503050406030204" pitchFamily="18" charset="0"/>
                                      <a:ea typeface="Cambria Math" panose="02040503050406030204" pitchFamily="18" charset="0"/>
                                    </a:rPr>
                                    <m:t>𝜑</m:t>
                                  </m:r>
                                </m:e>
                                <m:sub>
                                  <m:r>
                                    <m:rPr>
                                      <m:sty m:val="p"/>
                                    </m:rPr>
                                    <a:rPr lang="en-US" altLang="ja-JP">
                                      <a:latin typeface="Cambria Math" panose="02040503050406030204" pitchFamily="18" charset="0"/>
                                      <a:ea typeface="Cambria Math" panose="02040503050406030204" pitchFamily="18" charset="0"/>
                                    </a:rPr>
                                    <m:t>calc</m:t>
                                  </m:r>
                                </m:sub>
                              </m:sSub>
                              <m:r>
                                <a:rPr lang="en-US" altLang="ja-JP">
                                  <a:latin typeface="Cambria Math" panose="02040503050406030204" pitchFamily="18" charset="0"/>
                                  <a:ea typeface="Cambria Math" panose="02040503050406030204" pitchFamily="18" charset="0"/>
                                </a:rPr>
                                <m:t>)</m:t>
                              </m:r>
                            </m:e>
                          </m:d>
                        </m:e>
                      </m:nary>
                    </m:oMath>
                  </m:oMathPara>
                </a14:m>
                <a:endParaRPr lang="en-US" dirty="0"/>
              </a:p>
              <a:p>
                <a:r>
                  <a:rPr lang="ja-JP" altLang="en-US" dirty="0"/>
                  <a:t>設計領域内の材料分布を設計変数とする密度法を用いた</a:t>
                </a:r>
                <a:r>
                  <a:rPr lang="en-US" altLang="ja-JP" dirty="0"/>
                  <a:t>. </a:t>
                </a:r>
                <a:r>
                  <a:rPr lang="ja-JP" altLang="en-US" dirty="0"/>
                  <a:t>初期値を</a:t>
                </a:r>
                <a:r>
                  <a:rPr lang="en-US" altLang="ja-JP" dirty="0"/>
                  <a:t>0.5</a:t>
                </a:r>
                <a:r>
                  <a:rPr lang="ja-JP" altLang="en-US" dirty="0"/>
                  <a:t>として</a:t>
                </a:r>
                <a:r>
                  <a:rPr lang="en-US" altLang="ja-JP" dirty="0"/>
                  <a:t>, </a:t>
                </a:r>
                <a:r>
                  <a:rPr lang="ja-JP" altLang="en-US" dirty="0"/>
                  <a:t>ヘルムホルツフィルタと投影処理と</a:t>
                </a:r>
                <a:r>
                  <a:rPr lang="en-US" altLang="ja-JP" dirty="0"/>
                  <a:t>MMA</a:t>
                </a:r>
                <a:r>
                  <a:rPr lang="ja-JP" altLang="en-US" dirty="0"/>
                  <a:t>によりメタ原子形状を更新した</a:t>
                </a:r>
                <a:r>
                  <a:rPr lang="en-US" altLang="ja-JP" dirty="0"/>
                  <a:t>.</a:t>
                </a:r>
                <a:endParaRPr lang="en-US" dirty="0"/>
              </a:p>
            </p:txBody>
          </p:sp>
        </mc:Choice>
        <mc:Fallback xmlns="">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blipFill>
                <a:blip r:embed="rId2"/>
                <a:stretch>
                  <a:fillRect l="-1366" t="-2578" r="-911"/>
                </a:stretch>
              </a:blipFill>
            </p:spPr>
            <p:txBody>
              <a:bodyPr/>
              <a:lstStyle/>
              <a:p>
                <a:r>
                  <a:rPr lang="ja-JP" alt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ja-JP" altLang="ja-JP" b="1" dirty="0"/>
              <a:t>1. T. Omori and K. Iwami，“Wavelength- and angle-multiplexed full-color 3D metasurface hologram”，Nanophotonics，14(25)，4665–4674，2025.</a:t>
            </a:r>
            <a:endParaRPr lang="ja-JP" altLang="ja-JP" dirty="0"/>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ja-JP" dirty="0"/>
              <a:t>RGB 3波長に対する位相再現性の向上を目指し，メタ原子形状を最適化する</a:t>
            </a:r>
            <a:r>
              <a:rPr lang="en-US" altLang="ja-JP" dirty="0"/>
              <a:t>.</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メタサーフェスは</a:t>
            </a:r>
            <a:r>
              <a:rPr lang="en-US" altLang="ja-JP" dirty="0"/>
              <a:t>, </a:t>
            </a:r>
            <a:r>
              <a:rPr lang="ja-JP" altLang="en-US" dirty="0"/>
              <a:t>波長よりも小さいメタ原子を配置することで</a:t>
            </a:r>
            <a:r>
              <a:rPr lang="en-US" altLang="ja-JP" dirty="0"/>
              <a:t>, </a:t>
            </a:r>
            <a:r>
              <a:rPr lang="ja-JP" altLang="en-US" dirty="0"/>
              <a:t>光の振幅・位相を制御できる薄型光学素子であり</a:t>
            </a:r>
            <a:r>
              <a:rPr lang="en-US" altLang="ja-JP" dirty="0"/>
              <a:t>, </a:t>
            </a:r>
            <a:r>
              <a:rPr lang="ja-JP" altLang="en-US" dirty="0"/>
              <a:t>ホログラフィやメタレンズへの応用が期待される</a:t>
            </a:r>
            <a:r>
              <a:rPr lang="en-US" altLang="ja-JP" dirty="0"/>
              <a:t>. </a:t>
            </a:r>
            <a:r>
              <a:rPr lang="ja-JP" altLang="en-US" dirty="0"/>
              <a:t>従来は円柱や十字形状などの単純なメタ原子について寸法を変化させ</a:t>
            </a:r>
            <a:r>
              <a:rPr lang="en-US" altLang="ja-JP" dirty="0"/>
              <a:t>, </a:t>
            </a:r>
            <a:r>
              <a:rPr lang="ja-JP" altLang="en-US" dirty="0"/>
              <a:t>所望の位相に近い構造を選択する順設計が用いられてきた</a:t>
            </a:r>
            <a:r>
              <a:rPr lang="en-US" altLang="ja-JP" dirty="0"/>
              <a:t>. </a:t>
            </a:r>
            <a:r>
              <a:rPr lang="ja-JP" altLang="en-US" dirty="0"/>
              <a:t>当研究室では偏光依存性を抑えつつ</a:t>
            </a:r>
            <a:r>
              <a:rPr lang="en-US" altLang="ja-JP" dirty="0"/>
              <a:t>, </a:t>
            </a:r>
            <a:r>
              <a:rPr lang="ja-JP" altLang="en-US" dirty="0"/>
              <a:t>設計自由度が確保できる十字型メタ原子を用いてきたが</a:t>
            </a:r>
            <a:r>
              <a:rPr lang="en-US" altLang="ja-JP" dirty="0"/>
              <a:t>, </a:t>
            </a:r>
            <a:r>
              <a:rPr lang="ja-JP" altLang="en-US" dirty="0"/>
              <a:t>得られる位相の範囲には偏りがあり</a:t>
            </a:r>
            <a:r>
              <a:rPr lang="en-US" altLang="ja-JP" dirty="0"/>
              <a:t>, RGB</a:t>
            </a:r>
            <a:r>
              <a:rPr lang="ja-JP" altLang="en-US" dirty="0"/>
              <a:t>の所望位相を十分な精度で再現できていない場合がある</a:t>
            </a:r>
            <a:r>
              <a:rPr lang="en-US" altLang="ja-JP" dirty="0"/>
              <a:t>.</a:t>
            </a:r>
            <a:r>
              <a:rPr lang="ja-JP" altLang="ja-JP" dirty="0"/>
              <a:t>そこで本研究では, RGB各波長の位相を3水準に離散化した2</a:t>
            </a:r>
            <a:r>
              <a:rPr lang="en-US" altLang="ja-JP" dirty="0"/>
              <a:t>7</a:t>
            </a:r>
            <a:r>
              <a:rPr lang="ja-JP" altLang="ja-JP" dirty="0"/>
              <a:t>（</a:t>
            </a:r>
            <a:r>
              <a:rPr lang="en-US" altLang="ja-JP" dirty="0"/>
              <a:t>= </a:t>
            </a:r>
            <a:r>
              <a:rPr lang="ja-JP" altLang="ja-JP" dirty="0"/>
              <a:t>3³）</a:t>
            </a:r>
            <a:r>
              <a:rPr lang="ja-JP" altLang="en-US" dirty="0"/>
              <a:t>種類</a:t>
            </a:r>
            <a:r>
              <a:rPr lang="ja-JP" altLang="ja-JP" dirty="0"/>
              <a:t>の位相組合せをターゲットとし, メタ原子形状そのものを設計変数とするトポロジー最適化により位相再現性の向上を目指す.</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ja-JP" sz="4000" b="1" dirty="0"/>
              <a:t>図</a:t>
            </a:r>
            <a:r>
              <a:rPr lang="en-US" altLang="ja-JP" sz="4000" b="1" dirty="0"/>
              <a:t> 1</a:t>
            </a:r>
            <a:r>
              <a:rPr lang="ja-JP" altLang="ja-JP" sz="4000" b="1" dirty="0"/>
              <a:t>．</a:t>
            </a:r>
            <a:r>
              <a:rPr lang="ja-JP" altLang="ja-JP" sz="4000" dirty="0"/>
              <a:t> 左：</a:t>
            </a:r>
            <a:r>
              <a:rPr lang="en-US" altLang="ja-JP" sz="4000" dirty="0"/>
              <a:t> </a:t>
            </a:r>
            <a:r>
              <a:rPr lang="ja-JP" altLang="en-US" sz="4000" dirty="0"/>
              <a:t>メタ原子構造</a:t>
            </a:r>
            <a:r>
              <a:rPr lang="en-US" altLang="ja-JP" sz="4000" dirty="0"/>
              <a:t>.</a:t>
            </a:r>
            <a:r>
              <a:rPr lang="ja-JP" altLang="en-US" sz="4000" dirty="0"/>
              <a:t> 中央</a:t>
            </a:r>
            <a:r>
              <a:rPr lang="en-US" altLang="ja-JP" sz="4000" dirty="0"/>
              <a:t>: </a:t>
            </a:r>
            <a:r>
              <a:rPr lang="ja-JP" altLang="en-US" sz="4000" dirty="0"/>
              <a:t>最適化フローチャート</a:t>
            </a:r>
            <a:r>
              <a:rPr lang="en-US" altLang="ja-JP" sz="4000" dirty="0"/>
              <a:t>. </a:t>
            </a:r>
            <a:r>
              <a:rPr lang="ja-JP" altLang="ja-JP" sz="4000" dirty="0"/>
              <a:t>右：</a:t>
            </a:r>
            <a:r>
              <a:rPr lang="en-US" altLang="ja-JP" sz="4000" dirty="0"/>
              <a:t> </a:t>
            </a:r>
            <a:r>
              <a:rPr lang="ja-JP" altLang="en-US" sz="4000" dirty="0"/>
              <a:t>メタ原子中における位相遅延</a:t>
            </a:r>
            <a:endParaRPr lang="ja-JP" altLang="ja-JP" sz="4000"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dirty="0"/>
              <a:t>RGB</a:t>
            </a:r>
            <a:r>
              <a:rPr lang="ja-JP" altLang="en-US" dirty="0"/>
              <a:t>の</a:t>
            </a:r>
            <a:r>
              <a:rPr lang="en-US" altLang="ja-JP" dirty="0"/>
              <a:t>27</a:t>
            </a:r>
            <a:r>
              <a:rPr lang="ja-JP" altLang="en-US" dirty="0"/>
              <a:t>種類のターゲットに対して</a:t>
            </a:r>
            <a:r>
              <a:rPr lang="en-US" altLang="ja-JP" dirty="0"/>
              <a:t>, </a:t>
            </a:r>
            <a:r>
              <a:rPr lang="ja-JP" altLang="en-US" dirty="0"/>
              <a:t>トポロジー最適化を行った</a:t>
            </a:r>
            <a:r>
              <a:rPr lang="en-US" altLang="ja-JP" dirty="0"/>
              <a:t>. </a:t>
            </a:r>
            <a:r>
              <a:rPr lang="ja-JP" altLang="en-US" dirty="0"/>
              <a:t>初期値を</a:t>
            </a:r>
            <a:r>
              <a:rPr lang="en-US" altLang="ja-JP" dirty="0"/>
              <a:t>0.5</a:t>
            </a:r>
            <a:r>
              <a:rPr lang="ja-JP" altLang="en-US" dirty="0"/>
              <a:t>とした場合</a:t>
            </a:r>
            <a:r>
              <a:rPr lang="en-US" altLang="ja-JP" dirty="0"/>
              <a:t>. </a:t>
            </a:r>
            <a:r>
              <a:rPr lang="ja-JP" altLang="en-US" dirty="0"/>
              <a:t>図</a:t>
            </a:r>
            <a:r>
              <a:rPr lang="en-US" altLang="ja-JP" dirty="0"/>
              <a:t>2</a:t>
            </a:r>
            <a:r>
              <a:rPr lang="ja-JP" altLang="en-US" dirty="0"/>
              <a:t>に示すように</a:t>
            </a:r>
            <a:r>
              <a:rPr lang="en-US" altLang="ja-JP" dirty="0"/>
              <a:t>1</a:t>
            </a:r>
            <a:r>
              <a:rPr lang="ja-JP" altLang="en-US" dirty="0"/>
              <a:t>条件において</a:t>
            </a:r>
            <a:r>
              <a:rPr lang="en-US" altLang="ja-JP" dirty="0"/>
              <a:t>, </a:t>
            </a:r>
            <a:r>
              <a:rPr lang="ja-JP" altLang="en-US" dirty="0"/>
              <a:t>目的関数の低減ができた</a:t>
            </a:r>
            <a:r>
              <a:rPr lang="en-US" altLang="ja-JP" dirty="0"/>
              <a:t>. </a:t>
            </a:r>
          </a:p>
          <a:p>
            <a:r>
              <a:rPr lang="ja-JP" altLang="ja-JP" dirty="0"/>
              <a:t>また</a:t>
            </a:r>
            <a:r>
              <a:rPr lang="en-US" altLang="ja-JP" dirty="0"/>
              <a:t>, </a:t>
            </a:r>
            <a:r>
              <a:rPr lang="ja-JP" altLang="ja-JP" dirty="0"/>
              <a:t>最適化後の密度分布には</a:t>
            </a:r>
            <a:r>
              <a:rPr lang="en-US" altLang="ja-JP" dirty="0"/>
              <a:t>, </a:t>
            </a:r>
            <a:r>
              <a:rPr lang="ja-JP" altLang="ja-JP" dirty="0"/>
              <a:t>SiNと空気の中間に相当する中間密度や</a:t>
            </a:r>
            <a:r>
              <a:rPr lang="en-US" altLang="ja-JP" dirty="0"/>
              <a:t>, </a:t>
            </a:r>
            <a:r>
              <a:rPr lang="ja-JP" altLang="ja-JP" dirty="0"/>
              <a:t>基板から分離した浮遊構造が残存する条件が確認された</a:t>
            </a:r>
            <a:r>
              <a:rPr lang="en-US" altLang="ja-JP" dirty="0"/>
              <a:t>. </a:t>
            </a:r>
            <a:r>
              <a:rPr lang="ja-JP" altLang="ja-JP" dirty="0"/>
              <a:t>勾配法によるトポロジー最適化は初期値依存性を持つため</a:t>
            </a:r>
            <a:r>
              <a:rPr lang="en-US" altLang="ja-JP" dirty="0"/>
              <a:t>, </a:t>
            </a:r>
            <a:r>
              <a:rPr lang="ja-JP" altLang="ja-JP" dirty="0"/>
              <a:t>一様な初期値からの探索では局所解に収束した可能性が考えられる</a:t>
            </a:r>
            <a:r>
              <a:rPr lang="en-US" altLang="ja-JP" dirty="0"/>
              <a:t>. </a:t>
            </a:r>
            <a:r>
              <a:rPr lang="ja-JP" altLang="ja-JP" dirty="0"/>
              <a:t>以上から</a:t>
            </a:r>
            <a:r>
              <a:rPr lang="en-US" altLang="ja-JP" dirty="0"/>
              <a:t>, </a:t>
            </a:r>
            <a:r>
              <a:rPr lang="ja-JP" altLang="ja-JP" dirty="0"/>
              <a:t>初期条件の設定に加え</a:t>
            </a:r>
            <a:r>
              <a:rPr lang="en-US" altLang="ja-JP" dirty="0"/>
              <a:t>, </a:t>
            </a:r>
            <a:r>
              <a:rPr lang="ja-JP" altLang="ja-JP" dirty="0"/>
              <a:t>製造制約を考慮した最適化条件の検討が必要である</a:t>
            </a:r>
            <a:r>
              <a:rPr lang="en-US" altLang="ja-JP" dirty="0"/>
              <a:t>.</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mc:AlternateContent xmlns:mc="http://schemas.openxmlformats.org/markup-compatibility/2006" xmlns:a14="http://schemas.microsoft.com/office/drawing/2010/main">
        <mc:Choice Requires="a14">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ja-JP" sz="4000" b="1" dirty="0"/>
                  <a:t>図</a:t>
                </a:r>
                <a:r>
                  <a:rPr lang="en-US" altLang="ja-JP" sz="4000" b="1" dirty="0"/>
                  <a:t> 1</a:t>
                </a:r>
                <a:r>
                  <a:rPr lang="ja-JP" altLang="ja-JP" sz="4000" b="1" dirty="0"/>
                  <a:t>．</a:t>
                </a:r>
                <a:r>
                  <a:rPr lang="ja-JP" altLang="ja-JP" sz="4000" dirty="0"/>
                  <a:t> 左：</a:t>
                </a:r>
                <a:r>
                  <a:rPr lang="en-US" altLang="ja-JP" sz="4000" dirty="0"/>
                  <a:t> </a:t>
                </a:r>
                <a:r>
                  <a:rPr lang="ja-JP" altLang="en-US" sz="4000" dirty="0"/>
                  <a:t>順設計と逆設計の目的関数比較</a:t>
                </a:r>
                <a:r>
                  <a:rPr lang="en-US" altLang="ja-JP" sz="4000" dirty="0"/>
                  <a:t>. </a:t>
                </a:r>
                <a:r>
                  <a:rPr lang="ja-JP" altLang="ja-JP" sz="4000" dirty="0"/>
                  <a:t>右：</a:t>
                </a:r>
                <a:r>
                  <a:rPr lang="en-US" altLang="ja-JP" sz="4000" dirty="0"/>
                  <a:t> </a:t>
                </a:r>
                <a14:m>
                  <m:oMath xmlns:m="http://schemas.openxmlformats.org/officeDocument/2006/math">
                    <m:d>
                      <m:dPr>
                        <m:ctrlPr>
                          <a:rPr lang="en-US" altLang="ja-JP" sz="4000" i="1">
                            <a:latin typeface="Cambria Math" panose="02040503050406030204" pitchFamily="18" charset="0"/>
                          </a:rPr>
                        </m:ctrlPr>
                      </m:dPr>
                      <m:e>
                        <m:f>
                          <m:fPr>
                            <m:ctrlPr>
                              <a:rPr lang="en-US" altLang="ja-JP" sz="4000" i="1">
                                <a:latin typeface="Cambria Math" panose="02040503050406030204" pitchFamily="18" charset="0"/>
                              </a:rPr>
                            </m:ctrlPr>
                          </m:fPr>
                          <m:num>
                            <m:r>
                              <a:rPr lang="en-US" altLang="ja-JP" sz="4000" i="1">
                                <a:latin typeface="Cambria Math" panose="02040503050406030204" pitchFamily="18" charset="0"/>
                              </a:rPr>
                              <m:t>5</m:t>
                            </m:r>
                            <m:r>
                              <a:rPr lang="ja-JP" altLang="en-US" sz="4000" i="1">
                                <a:latin typeface="Cambria Math" panose="02040503050406030204" pitchFamily="18" charset="0"/>
                              </a:rPr>
                              <m:t>𝜋</m:t>
                            </m:r>
                          </m:num>
                          <m:den>
                            <m:r>
                              <a:rPr lang="en-US" altLang="ja-JP" sz="4000" i="1">
                                <a:latin typeface="Cambria Math" panose="02040503050406030204" pitchFamily="18" charset="0"/>
                              </a:rPr>
                              <m:t>3</m:t>
                            </m:r>
                          </m:den>
                        </m:f>
                        <m:r>
                          <a:rPr lang="en-US" altLang="ja-JP" sz="4000" i="1">
                            <a:latin typeface="Cambria Math" panose="02040503050406030204" pitchFamily="18" charset="0"/>
                          </a:rPr>
                          <m:t>, </m:t>
                        </m:r>
                        <m:f>
                          <m:fPr>
                            <m:ctrlPr>
                              <a:rPr lang="en-US" altLang="ja-JP" sz="4000" i="1">
                                <a:latin typeface="Cambria Math" panose="02040503050406030204" pitchFamily="18" charset="0"/>
                              </a:rPr>
                            </m:ctrlPr>
                          </m:fPr>
                          <m:num>
                            <m:r>
                              <a:rPr lang="en-US" altLang="ja-JP" sz="4000" i="1">
                                <a:latin typeface="Cambria Math" panose="02040503050406030204" pitchFamily="18" charset="0"/>
                              </a:rPr>
                              <m:t>5</m:t>
                            </m:r>
                            <m:r>
                              <m:rPr>
                                <m:sty m:val="p"/>
                              </m:rPr>
                              <a:rPr lang="en-US" altLang="ja-JP" sz="4000" i="1">
                                <a:latin typeface="Cambria Math" panose="02040503050406030204" pitchFamily="18" charset="0"/>
                              </a:rPr>
                              <m:t>π</m:t>
                            </m:r>
                          </m:num>
                          <m:den>
                            <m:r>
                              <a:rPr lang="en-US" altLang="ja-JP" sz="4000" i="1">
                                <a:latin typeface="Cambria Math" panose="02040503050406030204" pitchFamily="18" charset="0"/>
                              </a:rPr>
                              <m:t>3</m:t>
                            </m:r>
                          </m:den>
                        </m:f>
                        <m:r>
                          <a:rPr lang="en-US" altLang="ja-JP" sz="4000" i="1">
                            <a:latin typeface="Cambria Math" panose="02040503050406030204" pitchFamily="18" charset="0"/>
                          </a:rPr>
                          <m:t>, </m:t>
                        </m:r>
                        <m:f>
                          <m:fPr>
                            <m:ctrlPr>
                              <a:rPr lang="en-US" altLang="ja-JP" sz="4000" i="1">
                                <a:latin typeface="Cambria Math" panose="02040503050406030204" pitchFamily="18" charset="0"/>
                              </a:rPr>
                            </m:ctrlPr>
                          </m:fPr>
                          <m:num>
                            <m:r>
                              <m:rPr>
                                <m:sty m:val="p"/>
                              </m:rPr>
                              <a:rPr lang="en-US" altLang="ja-JP" sz="4000" i="1">
                                <a:latin typeface="Cambria Math" panose="02040503050406030204" pitchFamily="18" charset="0"/>
                              </a:rPr>
                              <m:t>π</m:t>
                            </m:r>
                          </m:num>
                          <m:den>
                            <m:r>
                              <a:rPr lang="en-US" altLang="ja-JP" sz="4000" i="1">
                                <a:latin typeface="Cambria Math" panose="02040503050406030204" pitchFamily="18" charset="0"/>
                              </a:rPr>
                              <m:t>3</m:t>
                            </m:r>
                          </m:den>
                        </m:f>
                      </m:e>
                    </m:d>
                    <m:r>
                      <a:rPr lang="ja-JP" altLang="en-US" sz="4000" i="1">
                        <a:latin typeface="Cambria Math" panose="02040503050406030204" pitchFamily="18" charset="0"/>
                      </a:rPr>
                      <m:t>に対して</m:t>
                    </m:r>
                    <m:r>
                      <a:rPr lang="en-US" altLang="ja-JP" sz="4000" b="0" i="0" smtClean="0">
                        <a:latin typeface="Cambria Math" panose="02040503050406030204" pitchFamily="18" charset="0"/>
                      </a:rPr>
                      <m:t>, </m:t>
                    </m:r>
                  </m:oMath>
                </a14:m>
                <a:r>
                  <a:rPr lang="ja-JP" altLang="en-US" sz="4000" dirty="0"/>
                  <a:t>最適化されたメタ原子構造</a:t>
                </a:r>
                <a:r>
                  <a:rPr lang="en-US" altLang="ja-JP" sz="4000" dirty="0"/>
                  <a:t>.</a:t>
                </a:r>
                <a:endParaRPr lang="ja-JP" altLang="ja-JP" sz="4000" dirty="0"/>
              </a:p>
            </p:txBody>
          </p:sp>
        </mc:Choice>
        <mc:Fallback xmlns="">
          <p:sp>
            <p:nvSpPr>
              <p:cNvPr id="17" name="Text Placeholder 16">
                <a:extLst>
                  <a:ext uri="{FF2B5EF4-FFF2-40B4-BE49-F238E27FC236}">
                    <a16:creationId xmlns:a16="http://schemas.microsoft.com/office/drawing/2014/main" id="{E699D37B-2F3A-487B-B2C4-0E90B616EB07}"/>
                  </a:ext>
                </a:extLst>
              </p:cNvPr>
              <p:cNvSpPr>
                <a:spLocks noGrp="1" noRot="1" noChangeAspect="1" noMove="1" noResize="1" noEditPoints="1" noAdjustHandles="1" noChangeArrowheads="1" noChangeShapeType="1" noTextEdit="1"/>
              </p:cNvSpPr>
              <p:nvPr>
                <p:ph type="body" sz="quarter" idx="35"/>
              </p:nvPr>
            </p:nvSpPr>
            <p:spPr>
              <a:blipFill>
                <a:blip r:embed="rId3"/>
                <a:stretch>
                  <a:fillRect l="-1500" t="-4149" b="-15768"/>
                </a:stretch>
              </a:blipFill>
            </p:spPr>
            <p:txBody>
              <a:bodyPr/>
              <a:lstStyle/>
              <a:p>
                <a:r>
                  <a:rPr lang="ja-JP" altLang="en-US">
                    <a:noFill/>
                  </a:rPr>
                  <a:t> </a:t>
                </a:r>
              </a:p>
            </p:txBody>
          </p:sp>
        </mc:Fallback>
      </mc:AlternateContent>
      <p:pic>
        <p:nvPicPr>
          <p:cNvPr id="47" name="図プレースホルダー 46">
            <a:extLst>
              <a:ext uri="{FF2B5EF4-FFF2-40B4-BE49-F238E27FC236}">
                <a16:creationId xmlns:a16="http://schemas.microsoft.com/office/drawing/2014/main" id="{5A17B334-C853-CBA3-8777-47A6E7584E8E}"/>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1113" r="1113"/>
          <a:stretch>
            <a:fillRect/>
          </a:stretch>
        </p:blipFill>
        <p:spPr>
          <a:xfrm>
            <a:off x="17526117" y="29529122"/>
            <a:ext cx="14191997" cy="6565522"/>
          </a:xfrm>
          <a:prstGeom prst="rect">
            <a:avLst/>
          </a:prstGeom>
        </p:spPr>
      </p:pic>
      <p:pic>
        <p:nvPicPr>
          <p:cNvPr id="55" name="図プレースホルダー 54">
            <a:extLst>
              <a:ext uri="{FF2B5EF4-FFF2-40B4-BE49-F238E27FC236}">
                <a16:creationId xmlns:a16="http://schemas.microsoft.com/office/drawing/2014/main" id="{A839D59A-6C64-1809-2D29-8C56E1196ACA}"/>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2953" r="2953"/>
          <a:stretch>
            <a:fillRect/>
          </a:stretch>
        </p:blipFill>
        <p:spPr>
          <a:prstGeom prst="rect">
            <a:avLst/>
          </a:prstGeom>
        </p:spPr>
      </p:pic>
      <p:pic>
        <p:nvPicPr>
          <p:cNvPr id="28" name="図プレースホルダー 27">
            <a:extLst>
              <a:ext uri="{FF2B5EF4-FFF2-40B4-BE49-F238E27FC236}">
                <a16:creationId xmlns:a16="http://schemas.microsoft.com/office/drawing/2014/main" id="{29141A3B-949E-881C-9A4E-C379BCB42A78}"/>
              </a:ext>
            </a:extLst>
          </p:cNvPr>
          <p:cNvPicPr>
            <a:picLocks noGrp="1" noChangeAspect="1"/>
          </p:cNvPicPr>
          <p:nvPr>
            <p:ph type="pic" sz="quarter" idx="31"/>
          </p:nvPr>
        </p:nvPicPr>
        <p:blipFill>
          <a:blip r:embed="rId6">
            <a:extLst>
              <a:ext uri="{28A0092B-C50C-407E-A947-70E740481C1C}">
                <a14:useLocalDpi xmlns:a14="http://schemas.microsoft.com/office/drawing/2010/main" val="0"/>
              </a:ext>
            </a:extLst>
          </a:blip>
          <a:srcRect t="3575" b="3575"/>
          <a:stretch>
            <a:fillRect/>
          </a:stretch>
        </p:blipFill>
        <p:spPr>
          <a:prstGeom prst="rect">
            <a:avLst/>
          </a:prstGeom>
        </p:spPr>
      </p:pic>
      <p:pic>
        <p:nvPicPr>
          <p:cNvPr id="39" name="図プレースホルダー 38">
            <a:extLst>
              <a:ext uri="{FF2B5EF4-FFF2-40B4-BE49-F238E27FC236}">
                <a16:creationId xmlns:a16="http://schemas.microsoft.com/office/drawing/2014/main" id="{798BDC11-2FAC-5302-8C8E-E028EABB7E76}"/>
              </a:ext>
            </a:extLst>
          </p:cNvPr>
          <p:cNvPicPr>
            <a:picLocks noGrp="1" noChangeAspect="1"/>
          </p:cNvPicPr>
          <p:nvPr>
            <p:ph type="pic" sz="quarter" idx="29"/>
          </p:nvPr>
        </p:nvPicPr>
        <p:blipFill>
          <a:blip r:embed="rId7">
            <a:extLst>
              <a:ext uri="{28A0092B-C50C-407E-A947-70E740481C1C}">
                <a14:useLocalDpi xmlns:a14="http://schemas.microsoft.com/office/drawing/2010/main" val="0"/>
              </a:ext>
            </a:extLst>
          </a:blip>
          <a:srcRect t="1292" b="1292"/>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
                      <m:r>
                        <a:rPr lang="en-US" sz="4897">
                          <a:latin typeface="Cambria Math" panose="02040503050406030204" pitchFamily="18" charset="0"/>
                        </a:rPr>
                        <m:t>𝜎</m:t>
                      </m:r>
                      <m:f>
                        <m:fPr>
                          <m:ctrlPr>
                            <a:rPr lang="en-US" sz="4897">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8843</TotalTime>
  <Words>1893</Words>
  <Application>Microsoft Office PowerPoint</Application>
  <PresentationFormat>ユーザー設定</PresentationFormat>
  <Paragraphs>63</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MS PGothic</vt:lpstr>
      <vt:lpstr>MS Gothic</vt:lpstr>
      <vt:lpstr>Noto Sans JP</vt:lpstr>
      <vt:lpstr>Noto Sans JP SemiBold</vt:lpstr>
      <vt:lpstr>Arial</vt:lpstr>
      <vt:lpstr>Calibri</vt:lpstr>
      <vt:lpstr>Calibri Light</vt:lpstr>
      <vt:lpstr>Cambria Math</vt:lpstr>
      <vt:lpstr>Office Theme</vt:lpstr>
      <vt:lpstr>フルカラーホログラフィに向けた メタ原子のトポロジー最適化 </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NAKADA Kota</cp:lastModifiedBy>
  <cp:revision>181</cp:revision>
  <cp:lastPrinted>2026-06-05T08:09:06Z</cp:lastPrinted>
  <dcterms:created xsi:type="dcterms:W3CDTF">2023-01-03T14:57:49Z</dcterms:created>
  <dcterms:modified xsi:type="dcterms:W3CDTF">2026-09-03T06:53:43Z</dcterms:modified>
</cp:coreProperties>
</file>