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4"/>
  </p:sldMasterIdLst>
  <p:notesMasterIdLst>
    <p:notesMasterId r:id="rId6"/>
  </p:notesMasterIdLst>
  <p:sldIdLst>
    <p:sldId id="286" r:id="rId5"/>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6"/>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07" autoAdjust="0"/>
    <p:restoredTop sz="96340" autoAdjust="0"/>
  </p:normalViewPr>
  <p:slideViewPr>
    <p:cSldViewPr snapToGrid="0">
      <p:cViewPr varScale="1">
        <p:scale>
          <a:sx n="14" d="100"/>
          <a:sy n="14" d="100"/>
        </p:scale>
        <p:origin x="1688" y="112"/>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EB471-CEE9-328D-4589-CB7F720C81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D5B454-7CAD-C003-9CD9-A0EE1F4749DF}"/>
              </a:ext>
            </a:extLst>
          </p:cNvPr>
          <p:cNvSpPr>
            <a:spLocks noGrp="1"/>
          </p:cNvSpPr>
          <p:nvPr>
            <p:ph type="title"/>
          </p:nvPr>
        </p:nvSpPr>
        <p:spPr/>
        <p:txBody>
          <a:bodyPr/>
          <a:lstStyle/>
          <a:p>
            <a:r>
              <a:rPr lang="ja-JP" altLang="ja-JP" sz="9600" dirty="0"/>
              <a:t>マイクロストリップ線路給電スロットアンテナの設計</a:t>
            </a:r>
            <a:br>
              <a:rPr lang="ja-JP" altLang="ja-JP" dirty="0"/>
            </a:br>
            <a:endParaRPr lang="en-US" dirty="0"/>
          </a:p>
        </p:txBody>
      </p:sp>
      <p:sp>
        <p:nvSpPr>
          <p:cNvPr id="3" name="Content Placeholder 2">
            <a:extLst>
              <a:ext uri="{FF2B5EF4-FFF2-40B4-BE49-F238E27FC236}">
                <a16:creationId xmlns:a16="http://schemas.microsoft.com/office/drawing/2014/main" id="{FD02F0CF-F0C4-590B-0916-C5415A1C45CE}"/>
              </a:ext>
            </a:extLst>
          </p:cNvPr>
          <p:cNvSpPr>
            <a:spLocks noGrp="1"/>
          </p:cNvSpPr>
          <p:nvPr>
            <p:ph sz="quarter" idx="10"/>
          </p:nvPr>
        </p:nvSpPr>
        <p:spPr/>
        <p:txBody>
          <a:bodyPr/>
          <a:lstStyle/>
          <a:p>
            <a:r>
              <a:rPr lang="ja-JP" altLang="en-US" sz="4000" dirty="0"/>
              <a:t>谷川 悠真</a:t>
            </a:r>
            <a:r>
              <a:rPr lang="en-US" altLang="ja-JP" sz="4000" dirty="0"/>
              <a:t>, </a:t>
            </a:r>
            <a:r>
              <a:rPr lang="ja-JP" altLang="en-US" sz="4000" dirty="0"/>
              <a:t>平野 拓一</a:t>
            </a:r>
            <a:br>
              <a:rPr lang="en-US" altLang="ja-JP" sz="4000" dirty="0">
                <a:latin typeface="MS Gothic" panose="020B0609070205080204" pitchFamily="49" charset="-128"/>
                <a:ea typeface="MS Gothic" panose="020B0609070205080204" pitchFamily="49" charset="-128"/>
              </a:rPr>
            </a:br>
            <a:r>
              <a:rPr lang="ja-JP" altLang="ja-JP" sz="4000" dirty="0"/>
              <a:t>東京都市大学大学院 総合理工学研究科 情報専攻 〒</a:t>
            </a:r>
            <a:r>
              <a:rPr lang="en-US" altLang="ja-JP" sz="4000" dirty="0"/>
              <a:t>158-8557</a:t>
            </a:r>
            <a:r>
              <a:rPr lang="ja-JP" altLang="ja-JP" sz="4000" dirty="0"/>
              <a:t>　東京都 世田谷区 玉堤</a:t>
            </a:r>
            <a:r>
              <a:rPr lang="en-US" altLang="ja-JP" sz="4000" dirty="0"/>
              <a:t> 1-28-1</a:t>
            </a:r>
            <a:endParaRPr lang="ja-JP" altLang="ja-JP" sz="4000" dirty="0"/>
          </a:p>
          <a:p>
            <a:endParaRPr lang="en-US" dirty="0"/>
          </a:p>
        </p:txBody>
      </p:sp>
      <p:sp>
        <p:nvSpPr>
          <p:cNvPr id="6" name="Text Placeholder 5">
            <a:extLst>
              <a:ext uri="{FF2B5EF4-FFF2-40B4-BE49-F238E27FC236}">
                <a16:creationId xmlns:a16="http://schemas.microsoft.com/office/drawing/2014/main" id="{8AB64C09-D218-56BD-BDE0-84ACE2F3FFA8}"/>
              </a:ext>
            </a:extLst>
          </p:cNvPr>
          <p:cNvSpPr>
            <a:spLocks noGrp="1"/>
          </p:cNvSpPr>
          <p:nvPr>
            <p:ph type="body" sz="quarter" idx="23"/>
          </p:nvPr>
        </p:nvSpPr>
        <p:spPr/>
        <p:txBody>
          <a:bodyPr/>
          <a:lstStyle/>
          <a:p>
            <a:r>
              <a:rPr lang="ja-JP" altLang="ja-JP" sz="4800" dirty="0"/>
              <a:t>構造はシリコン</a:t>
            </a:r>
            <a:r>
              <a:rPr lang="en-US" altLang="ja-JP" sz="4800" dirty="0"/>
              <a:t>(Si)</a:t>
            </a:r>
            <a:r>
              <a:rPr lang="ja-JP" altLang="ja-JP" sz="4800" dirty="0"/>
              <a:t>チップを想定し、上から信号線、誘電体</a:t>
            </a:r>
            <a:r>
              <a:rPr lang="en-US" altLang="ja-JP" sz="4800" dirty="0"/>
              <a:t>(</a:t>
            </a:r>
            <a:r>
              <a:rPr lang="ja-JP" altLang="ja-JP" sz="4800" dirty="0"/>
              <a:t>ガラス比誘電率</a:t>
            </a:r>
            <a:r>
              <a:rPr lang="en-US" altLang="ja-JP" sz="4800" dirty="0"/>
              <a:t>4.0)</a:t>
            </a:r>
            <a:r>
              <a:rPr lang="ja-JP" altLang="ja-JP" sz="4800" dirty="0"/>
              <a:t>、方形窓（スロット）が開いたグランド板、シリコン基板</a:t>
            </a:r>
            <a:r>
              <a:rPr lang="en-US" altLang="ja-JP" sz="4800" dirty="0"/>
              <a:t>(</a:t>
            </a:r>
            <a:r>
              <a:rPr lang="ja-JP" altLang="ja-JP" sz="4800" dirty="0"/>
              <a:t>比誘電率</a:t>
            </a:r>
            <a:r>
              <a:rPr lang="en-US" altLang="ja-JP" sz="4800" dirty="0"/>
              <a:t>11.9</a:t>
            </a:r>
            <a:r>
              <a:rPr lang="ja-JP" altLang="ja-JP" sz="4800" dirty="0"/>
              <a:t>、導電率</a:t>
            </a:r>
            <a:r>
              <a:rPr lang="en-US" altLang="ja-JP" sz="4800" dirty="0"/>
              <a:t>10 S/m)</a:t>
            </a:r>
            <a:r>
              <a:rPr lang="ja-JP" altLang="ja-JP" sz="4800" dirty="0"/>
              <a:t>が積層されている。</a:t>
            </a:r>
            <a:endParaRPr lang="en-US" altLang="ja-JP" sz="4800" dirty="0"/>
          </a:p>
          <a:p>
            <a:r>
              <a:rPr lang="ja-JP" altLang="ja-JP" sz="4800" dirty="0"/>
              <a:t>給電は</a:t>
            </a:r>
            <a:r>
              <a:rPr lang="en-US" altLang="ja-JP" sz="4800" dirty="0"/>
              <a:t>MSL</a:t>
            </a:r>
            <a:r>
              <a:rPr lang="ja-JP" altLang="ja-JP" sz="4800" dirty="0"/>
              <a:t>端で</a:t>
            </a:r>
            <a:r>
              <a:rPr lang="en-US" altLang="ja-JP" sz="4800" dirty="0"/>
              <a:t>50</a:t>
            </a:r>
            <a:r>
              <a:rPr lang="ja-JP" altLang="ja-JP" sz="4800" dirty="0"/>
              <a:t>Ωの集中ポートで行った。放射効率は、放射電力（周囲境界面のポインティングベクトルの積分で計算）を入力電力で除して算出した。スロット長と位置、信号線の開放端長、スタブの位置と長さを順に変化させ、</a:t>
            </a:r>
            <a:r>
              <a:rPr lang="en-US" altLang="ja-JP" sz="4800" dirty="0"/>
              <a:t>60 GHz</a:t>
            </a:r>
            <a:r>
              <a:rPr lang="ja-JP" altLang="ja-JP" sz="4800" dirty="0"/>
              <a:t>において反射が最小となるように設計した。</a:t>
            </a:r>
            <a:endParaRPr lang="en-US" sz="4800" dirty="0"/>
          </a:p>
        </p:txBody>
      </p:sp>
      <p:sp>
        <p:nvSpPr>
          <p:cNvPr id="7" name="Text Placeholder 6">
            <a:extLst>
              <a:ext uri="{FF2B5EF4-FFF2-40B4-BE49-F238E27FC236}">
                <a16:creationId xmlns:a16="http://schemas.microsoft.com/office/drawing/2014/main" id="{207ABD59-3AB9-F7B0-BCD6-2A68191ADA9D}"/>
              </a:ext>
            </a:extLst>
          </p:cNvPr>
          <p:cNvSpPr>
            <a:spLocks noGrp="1"/>
          </p:cNvSpPr>
          <p:nvPr>
            <p:ph type="body" sz="quarter" idx="24"/>
          </p:nvPr>
        </p:nvSpPr>
        <p:spPr/>
        <p:txBody>
          <a:bodyPr/>
          <a:lstStyle/>
          <a:p>
            <a:r>
              <a:rPr lang="en-US" altLang="ja-JP" dirty="0"/>
              <a:t>T. Hirano et al., “Design of 60 GHz CMOS On-Chip Dipole Antenna with 50 % Radiation Efficiency By Helium-3 Ion Irradiation,” 2015 IEEE Conference on Antenna Measurements &amp; Applications (CAMA), pp. 1–2, 2015.</a:t>
            </a:r>
            <a:endParaRPr lang="en-US" dirty="0"/>
          </a:p>
        </p:txBody>
      </p:sp>
      <p:sp>
        <p:nvSpPr>
          <p:cNvPr id="8" name="Content Placeholder 7">
            <a:extLst>
              <a:ext uri="{FF2B5EF4-FFF2-40B4-BE49-F238E27FC236}">
                <a16:creationId xmlns:a16="http://schemas.microsoft.com/office/drawing/2014/main" id="{DA169CE2-2E31-DE7B-A32F-4D8EE84C3485}"/>
              </a:ext>
            </a:extLst>
          </p:cNvPr>
          <p:cNvSpPr>
            <a:spLocks noGrp="1"/>
          </p:cNvSpPr>
          <p:nvPr>
            <p:ph sz="quarter" idx="26"/>
          </p:nvPr>
        </p:nvSpPr>
        <p:spPr/>
        <p:txBody>
          <a:bodyPr/>
          <a:lstStyle/>
          <a:p>
            <a:r>
              <a:rPr lang="ja-JP" altLang="ja-JP" sz="5400" dirty="0"/>
              <a:t>高周波接続の問題を解決するために</a:t>
            </a:r>
            <a:r>
              <a:rPr lang="ja-JP" altLang="en-US" sz="5400" dirty="0"/>
              <a:t>需要が高まっているオンチップアンテナだが、</a:t>
            </a:r>
            <a:r>
              <a:rPr lang="en-US" altLang="ja-JP" sz="5400" dirty="0"/>
              <a:t>Si</a:t>
            </a:r>
            <a:r>
              <a:rPr lang="ja-JP" altLang="ja-JP" sz="5400" dirty="0"/>
              <a:t>基板による損失が大きく、放射効率の低下が課題となっている。放射効率改善に期待して、マイクロストリップ線路給電スロットアンテナの特性解析を行った。</a:t>
            </a:r>
            <a:endParaRPr lang="en-US" sz="5400" dirty="0"/>
          </a:p>
        </p:txBody>
      </p:sp>
      <p:sp>
        <p:nvSpPr>
          <p:cNvPr id="5" name="Text Placeholder 4">
            <a:extLst>
              <a:ext uri="{FF2B5EF4-FFF2-40B4-BE49-F238E27FC236}">
                <a16:creationId xmlns:a16="http://schemas.microsoft.com/office/drawing/2014/main" id="{BF836712-ACC2-54D2-5750-1C59892CA22B}"/>
              </a:ext>
            </a:extLst>
          </p:cNvPr>
          <p:cNvSpPr>
            <a:spLocks noGrp="1"/>
          </p:cNvSpPr>
          <p:nvPr>
            <p:ph type="body" sz="quarter" idx="18"/>
          </p:nvPr>
        </p:nvSpPr>
        <p:spPr/>
        <p:txBody>
          <a:bodyPr/>
          <a:lstStyle/>
          <a:p>
            <a:r>
              <a:rPr lang="ja-JP" altLang="ja-JP" sz="4400" dirty="0"/>
              <a:t>近年のユーザー数およびトラフィック量の増大による無線周波数の枯渇に対応するため、次世代移動通信</a:t>
            </a:r>
            <a:r>
              <a:rPr lang="en-US" altLang="ja-JP" sz="4400" dirty="0"/>
              <a:t>Beyond 5G,6G</a:t>
            </a:r>
            <a:r>
              <a:rPr lang="ja-JP" altLang="ja-JP" sz="4400" dirty="0"/>
              <a:t>ではミリ波・テラヘルツ波の高周波帯利用に向けた研究・開発が進められている。また、センサデバイスや通信モジュールの小形化および高周波接続の問題を解決するためにアンテナのオンチップ化の需要が高まっている。</a:t>
            </a:r>
            <a:endParaRPr lang="en-US" altLang="ja-JP" sz="4400" dirty="0"/>
          </a:p>
          <a:p>
            <a:r>
              <a:rPr lang="ja-JP" altLang="ja-JP" sz="4400" dirty="0"/>
              <a:t>オンチップアンテナでは接続損失の低減が期待できるが、</a:t>
            </a:r>
            <a:r>
              <a:rPr lang="en-US" altLang="ja-JP" sz="4400" dirty="0"/>
              <a:t>60GHz</a:t>
            </a:r>
            <a:r>
              <a:rPr lang="ja-JP" altLang="ja-JP" sz="4400" dirty="0"/>
              <a:t>帯では</a:t>
            </a:r>
            <a:r>
              <a:rPr lang="en-US" altLang="ja-JP" sz="4400" dirty="0"/>
              <a:t>Si</a:t>
            </a:r>
            <a:r>
              <a:rPr lang="ja-JP" altLang="ja-JP" sz="4400" dirty="0"/>
              <a:t>基板による損失が大きく、放射効率の低下が課題となっている。これまでに、ダイポールアンテナ、パッチアンテナ等のオンチップアンテナが検討されてきたが、本研究では放射効率改善に期待して、マイクロストリップ線路</a:t>
            </a:r>
            <a:r>
              <a:rPr lang="en-US" altLang="ja-JP" sz="4400" dirty="0"/>
              <a:t>(MSL)</a:t>
            </a:r>
            <a:r>
              <a:rPr lang="ja-JP" altLang="ja-JP" sz="4400" dirty="0"/>
              <a:t>給電スロットアンテナの特性解析を行った。</a:t>
            </a:r>
            <a:endParaRPr lang="en-US" sz="4400" dirty="0"/>
          </a:p>
        </p:txBody>
      </p:sp>
      <p:sp>
        <p:nvSpPr>
          <p:cNvPr id="9" name="Text Placeholder 8">
            <a:extLst>
              <a:ext uri="{FF2B5EF4-FFF2-40B4-BE49-F238E27FC236}">
                <a16:creationId xmlns:a16="http://schemas.microsoft.com/office/drawing/2014/main" id="{41F1A32B-8198-FB8F-891D-3CC273A9A596}"/>
              </a:ext>
            </a:extLst>
          </p:cNvPr>
          <p:cNvSpPr>
            <a:spLocks noGrp="1"/>
          </p:cNvSpPr>
          <p:nvPr>
            <p:ph type="body" sz="quarter" idx="27"/>
          </p:nvPr>
        </p:nvSpPr>
        <p:spPr/>
        <p:txBody>
          <a:bodyPr/>
          <a:lstStyle/>
          <a:p>
            <a:r>
              <a:rPr lang="ja-JP" altLang="en-US" dirty="0"/>
              <a:t>背景および目的</a:t>
            </a:r>
            <a:endParaRPr lang="en-US" dirty="0"/>
          </a:p>
        </p:txBody>
      </p:sp>
      <p:sp>
        <p:nvSpPr>
          <p:cNvPr id="10" name="Text Placeholder 9">
            <a:extLst>
              <a:ext uri="{FF2B5EF4-FFF2-40B4-BE49-F238E27FC236}">
                <a16:creationId xmlns:a16="http://schemas.microsoft.com/office/drawing/2014/main" id="{46519182-5AD6-5DBD-C0D4-895866CD6B33}"/>
              </a:ext>
            </a:extLst>
          </p:cNvPr>
          <p:cNvSpPr>
            <a:spLocks noGrp="1"/>
          </p:cNvSpPr>
          <p:nvPr>
            <p:ph type="body" sz="quarter" idx="28"/>
          </p:nvPr>
        </p:nvSpPr>
        <p:spPr/>
        <p:txBody>
          <a:bodyPr/>
          <a:lstStyle/>
          <a:p>
            <a:r>
              <a:rPr lang="ja-JP" altLang="en-US" dirty="0"/>
              <a:t>設計手法</a:t>
            </a:r>
            <a:endParaRPr lang="en-US" dirty="0"/>
          </a:p>
        </p:txBody>
      </p:sp>
      <p:sp>
        <p:nvSpPr>
          <p:cNvPr id="12" name="Text Placeholder 11">
            <a:extLst>
              <a:ext uri="{FF2B5EF4-FFF2-40B4-BE49-F238E27FC236}">
                <a16:creationId xmlns:a16="http://schemas.microsoft.com/office/drawing/2014/main" id="{637D64BB-4860-5C46-B93C-CEC51528C944}"/>
              </a:ext>
            </a:extLst>
          </p:cNvPr>
          <p:cNvSpPr>
            <a:spLocks noGrp="1"/>
          </p:cNvSpPr>
          <p:nvPr>
            <p:ph type="body" sz="quarter" idx="30"/>
          </p:nvPr>
        </p:nvSpPr>
        <p:spPr/>
        <p:txBody>
          <a:bodyPr/>
          <a:lstStyle/>
          <a:p>
            <a:r>
              <a:rPr lang="ja-JP" altLang="en-US" sz="4000" dirty="0"/>
              <a:t>図</a:t>
            </a:r>
            <a:r>
              <a:rPr lang="en-US" altLang="ja-JP" sz="4000" dirty="0"/>
              <a:t>1 . </a:t>
            </a:r>
            <a:r>
              <a:rPr lang="ja-JP" altLang="en-US" sz="4000" dirty="0"/>
              <a:t>マイクロストリップ線路グランドスロットアンテナ構造</a:t>
            </a:r>
            <a:endParaRPr lang="en-US" sz="4000" dirty="0"/>
          </a:p>
        </p:txBody>
      </p:sp>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2D1E5F5B-2062-2CD6-AD04-8FCBE417E28B}"/>
                  </a:ext>
                </a:extLst>
              </p:cNvPr>
              <p:cNvSpPr>
                <a:spLocks noGrp="1"/>
              </p:cNvSpPr>
              <p:nvPr>
                <p:ph type="body" sz="quarter" idx="32"/>
              </p:nvPr>
            </p:nvSpPr>
            <p:spPr/>
            <p:txBody>
              <a:bodyPr/>
              <a:lstStyle/>
              <a:p>
                <a:r>
                  <a:rPr lang="ja-JP" altLang="ja-JP" sz="5400" dirty="0"/>
                  <a:t>信号線は幅が</a:t>
                </a:r>
                <a:r>
                  <a:rPr lang="en-US" altLang="ja-JP" sz="5400" dirty="0"/>
                  <a:t>0.13mm</a:t>
                </a:r>
                <a:r>
                  <a:rPr lang="ja-JP" altLang="ja-JP" sz="5400" dirty="0"/>
                  <a:t>、長さが</a:t>
                </a:r>
                <a:r>
                  <a:rPr lang="en-US" altLang="ja-JP" sz="5400" dirty="0"/>
                  <a:t>2.46mm</a:t>
                </a:r>
                <a:r>
                  <a:rPr lang="ja-JP" altLang="ja-JP" sz="5400" dirty="0"/>
                  <a:t>、スタブの長さ</a:t>
                </a:r>
                <a:r>
                  <a:rPr lang="en-US" altLang="ja-JP" sz="5400" dirty="0"/>
                  <a:t>(</a:t>
                </a:r>
                <a14:m>
                  <m:oMath xmlns:m="http://schemas.openxmlformats.org/officeDocument/2006/math">
                    <m:sSub>
                      <m:sSubPr>
                        <m:ctrlPr>
                          <a:rPr lang="ja-JP" altLang="en-US" sz="5400" i="1">
                            <a:latin typeface="Cambria Math" panose="02040503050406030204" pitchFamily="18" charset="0"/>
                          </a:rPr>
                        </m:ctrlPr>
                      </m:sSubPr>
                      <m:e>
                        <m:r>
                          <a:rPr lang="ja-JP" altLang="en-US" sz="5400" i="1">
                            <a:latin typeface="Cambria Math" panose="02040503050406030204" pitchFamily="18" charset="0"/>
                          </a:rPr>
                          <m:t>𝐿</m:t>
                        </m:r>
                      </m:e>
                      <m:sub>
                        <m:r>
                          <a:rPr lang="ja-JP" altLang="en-US" sz="5400" i="1">
                            <a:latin typeface="Cambria Math" panose="02040503050406030204" pitchFamily="18" charset="0"/>
                          </a:rPr>
                          <m:t>𝑠𝑡𝑢𝑏</m:t>
                        </m:r>
                      </m:sub>
                    </m:sSub>
                  </m:oMath>
                </a14:m>
                <a:r>
                  <a:rPr lang="en-US" altLang="ja-JP" sz="5400" dirty="0"/>
                  <a:t>)0.14mm</a:t>
                </a:r>
                <a:r>
                  <a:rPr lang="ja-JP" altLang="ja-JP" sz="5400" dirty="0"/>
                  <a:t>、オフセット</a:t>
                </a:r>
                <a:r>
                  <a:rPr lang="en-US" altLang="ja-JP" sz="5400" dirty="0"/>
                  <a:t>(</a:t>
                </a:r>
                <a14:m>
                  <m:oMath xmlns:m="http://schemas.openxmlformats.org/officeDocument/2006/math">
                    <m:sSub>
                      <m:sSubPr>
                        <m:ctrlPr>
                          <a:rPr lang="ja-JP" altLang="en-US" sz="5400" i="1">
                            <a:latin typeface="Cambria Math" panose="02040503050406030204" pitchFamily="18" charset="0"/>
                          </a:rPr>
                        </m:ctrlPr>
                      </m:sSubPr>
                      <m:e>
                        <m:r>
                          <a:rPr lang="ja-JP" altLang="en-US" sz="5400" i="1">
                            <a:latin typeface="Cambria Math" panose="02040503050406030204" pitchFamily="18" charset="0"/>
                          </a:rPr>
                          <m:t>𝑑</m:t>
                        </m:r>
                      </m:e>
                      <m:sub>
                        <m:r>
                          <a:rPr lang="ja-JP" altLang="en-US" sz="5400" i="1">
                            <a:latin typeface="Cambria Math" panose="02040503050406030204" pitchFamily="18" charset="0"/>
                          </a:rPr>
                          <m:t>𝑠𝑡𝑢𝑏</m:t>
                        </m:r>
                      </m:sub>
                    </m:sSub>
                  </m:oMath>
                </a14:m>
                <a:r>
                  <a:rPr lang="en-US" altLang="ja-JP" sz="5400" dirty="0"/>
                  <a:t>)</a:t>
                </a:r>
                <a:r>
                  <a:rPr lang="ja-JP" altLang="ja-JP" sz="5400" dirty="0"/>
                  <a:t>は</a:t>
                </a:r>
                <a:r>
                  <a:rPr lang="en-US" altLang="ja-JP" sz="5400" dirty="0"/>
                  <a:t>1.1mm</a:t>
                </a:r>
                <a:r>
                  <a:rPr lang="ja-JP" altLang="ja-JP" sz="5400" dirty="0"/>
                  <a:t>、ガラス層のサイズは</a:t>
                </a:r>
                <a:r>
                  <a:rPr lang="en-US" altLang="ja-JP" sz="5400" dirty="0"/>
                  <a:t>6mm</a:t>
                </a:r>
                <a:r>
                  <a:rPr lang="ja-JP" altLang="ja-JP" sz="5400" dirty="0"/>
                  <a:t>角で高さが</a:t>
                </a:r>
                <a:r>
                  <a:rPr lang="en-US" altLang="ja-JP" sz="5400" dirty="0"/>
                  <a:t>70</a:t>
                </a:r>
                <a:r>
                  <a:rPr lang="ja-JP" altLang="ja-JP" sz="5400" dirty="0"/>
                  <a:t>μ</a:t>
                </a:r>
                <a:r>
                  <a:rPr lang="en-US" altLang="ja-JP" sz="5400" dirty="0"/>
                  <a:t>m</a:t>
                </a:r>
                <a:r>
                  <a:rPr lang="ja-JP" altLang="ja-JP" sz="5400" dirty="0"/>
                  <a:t>、スロットは幅が</a:t>
                </a:r>
                <a:r>
                  <a:rPr lang="en-US" altLang="ja-JP" sz="5400" dirty="0"/>
                  <a:t>0.2mm</a:t>
                </a:r>
                <a:r>
                  <a:rPr lang="ja-JP" altLang="ja-JP" sz="5400" dirty="0"/>
                  <a:t>、長さ</a:t>
                </a:r>
                <a:r>
                  <a:rPr lang="en-US" altLang="ja-JP" sz="5400" dirty="0"/>
                  <a:t>(</a:t>
                </a:r>
                <a14:m>
                  <m:oMath xmlns:m="http://schemas.openxmlformats.org/officeDocument/2006/math">
                    <m:sSub>
                      <m:sSubPr>
                        <m:ctrlPr>
                          <a:rPr lang="ja-JP" altLang="en-US" sz="5400" i="1">
                            <a:latin typeface="Cambria Math" panose="02040503050406030204" pitchFamily="18" charset="0"/>
                          </a:rPr>
                        </m:ctrlPr>
                      </m:sSubPr>
                      <m:e>
                        <m:r>
                          <a:rPr lang="ja-JP" altLang="en-US" sz="5400" i="1">
                            <a:latin typeface="Cambria Math" panose="02040503050406030204" pitchFamily="18" charset="0"/>
                          </a:rPr>
                          <m:t>𝐿</m:t>
                        </m:r>
                      </m:e>
                      <m:sub>
                        <m:r>
                          <a:rPr lang="ja-JP" altLang="en-US" sz="5400" i="1">
                            <a:latin typeface="Cambria Math" panose="02040503050406030204" pitchFamily="18" charset="0"/>
                          </a:rPr>
                          <m:t>𝑠𝑙𝑜𝑡</m:t>
                        </m:r>
                      </m:sub>
                    </m:sSub>
                  </m:oMath>
                </a14:m>
                <a:r>
                  <a:rPr lang="en-US" altLang="ja-JP" sz="5400" dirty="0"/>
                  <a:t>)1.02mm</a:t>
                </a:r>
                <a:r>
                  <a:rPr lang="ja-JP" altLang="ja-JP" sz="5400" dirty="0"/>
                  <a:t>、オフセット</a:t>
                </a:r>
                <a:r>
                  <a:rPr lang="en-US" altLang="ja-JP" sz="5400" dirty="0"/>
                  <a:t>(</a:t>
                </a:r>
                <a14:m>
                  <m:oMath xmlns:m="http://schemas.openxmlformats.org/officeDocument/2006/math">
                    <m:sSub>
                      <m:sSubPr>
                        <m:ctrlPr>
                          <a:rPr lang="ja-JP" altLang="en-US" sz="5400" i="1">
                            <a:latin typeface="Cambria Math" panose="02040503050406030204" pitchFamily="18" charset="0"/>
                          </a:rPr>
                        </m:ctrlPr>
                      </m:sSubPr>
                      <m:e>
                        <m:r>
                          <a:rPr lang="ja-JP" altLang="en-US" sz="5400" i="1">
                            <a:latin typeface="Cambria Math" panose="02040503050406030204" pitchFamily="18" charset="0"/>
                          </a:rPr>
                          <m:t>𝑑</m:t>
                        </m:r>
                      </m:e>
                      <m:sub>
                        <m:r>
                          <a:rPr lang="ja-JP" altLang="en-US" sz="5400" i="1">
                            <a:latin typeface="Cambria Math" panose="02040503050406030204" pitchFamily="18" charset="0"/>
                          </a:rPr>
                          <m:t>𝑠𝑙𝑜𝑡</m:t>
                        </m:r>
                      </m:sub>
                    </m:sSub>
                  </m:oMath>
                </a14:m>
                <a:r>
                  <a:rPr lang="en-US" altLang="ja-JP" sz="5400" dirty="0"/>
                  <a:t>)0.431mm</a:t>
                </a:r>
                <a:r>
                  <a:rPr lang="ja-JP" altLang="en-US" sz="5400" dirty="0"/>
                  <a:t>、</a:t>
                </a:r>
                <a:r>
                  <a:rPr lang="en-US" altLang="ja-JP" sz="5400" dirty="0"/>
                  <a:t>60 GHz</a:t>
                </a:r>
                <a:r>
                  <a:rPr lang="ja-JP" altLang="ja-JP" sz="5400" dirty="0"/>
                  <a:t>において反射係数</a:t>
                </a:r>
                <a:r>
                  <a:rPr lang="en-US" altLang="ja-JP" sz="5400" dirty="0"/>
                  <a:t>S</a:t>
                </a:r>
                <a:r>
                  <a:rPr lang="en-US" altLang="ja-JP" sz="5400" baseline="-25000" dirty="0"/>
                  <a:t>11</a:t>
                </a:r>
                <a:r>
                  <a:rPr lang="ja-JP" altLang="ja-JP" sz="5400" dirty="0"/>
                  <a:t>が</a:t>
                </a:r>
                <a:r>
                  <a:rPr lang="en-US" altLang="ja-JP" sz="5400" dirty="0"/>
                  <a:t>−40.95 dB</a:t>
                </a:r>
                <a:r>
                  <a:rPr lang="ja-JP" altLang="ja-JP" sz="5400" dirty="0"/>
                  <a:t>、入力電力が</a:t>
                </a:r>
                <a:r>
                  <a:rPr lang="en-US" altLang="ja-JP" sz="5400" dirty="0"/>
                  <a:t>10 </a:t>
                </a:r>
                <a:r>
                  <a:rPr lang="en-US" altLang="ja-JP" sz="5400" dirty="0" err="1"/>
                  <a:t>mW</a:t>
                </a:r>
                <a:r>
                  <a:rPr lang="ja-JP" altLang="ja-JP" sz="5400" dirty="0"/>
                  <a:t>、放射電力が</a:t>
                </a:r>
                <a:r>
                  <a:rPr lang="en-US" altLang="ja-JP" sz="5400" dirty="0"/>
                  <a:t>1.8 </a:t>
                </a:r>
                <a:r>
                  <a:rPr lang="en-US" altLang="ja-JP" sz="5400" dirty="0" err="1"/>
                  <a:t>mW</a:t>
                </a:r>
                <a:r>
                  <a:rPr lang="ja-JP" altLang="ja-JP" sz="5400" dirty="0"/>
                  <a:t>、放射効率が</a:t>
                </a:r>
                <a:r>
                  <a:rPr lang="en-US" altLang="ja-JP" sz="5400" dirty="0"/>
                  <a:t>18%</a:t>
                </a:r>
                <a:r>
                  <a:rPr lang="ja-JP" altLang="ja-JP" sz="5400" dirty="0"/>
                  <a:t>となった。最大実現利得</a:t>
                </a:r>
                <a:r>
                  <a:rPr lang="en-US" altLang="ja-JP" sz="5400" dirty="0"/>
                  <a:t> −2.28 </a:t>
                </a:r>
                <a:r>
                  <a:rPr lang="en-US" altLang="ja-JP" sz="5400" dirty="0" err="1"/>
                  <a:t>dBi</a:t>
                </a:r>
                <a:r>
                  <a:rPr lang="ja-JP" altLang="ja-JP" sz="5400" dirty="0"/>
                  <a:t>、</a:t>
                </a:r>
                <a14:m>
                  <m:oMath xmlns:m="http://schemas.openxmlformats.org/officeDocument/2006/math">
                    <m:sSub>
                      <m:sSubPr>
                        <m:ctrlPr>
                          <a:rPr lang="ja-JP" altLang="en-US" sz="5400" i="1">
                            <a:latin typeface="Cambria Math" panose="02040503050406030204" pitchFamily="18" charset="0"/>
                          </a:rPr>
                        </m:ctrlPr>
                      </m:sSubPr>
                      <m:e>
                        <m:r>
                          <a:rPr lang="ja-JP" altLang="en-US" sz="5400" i="1">
                            <a:latin typeface="Cambria Math" panose="02040503050406030204" pitchFamily="18" charset="0"/>
                          </a:rPr>
                          <m:t>𝑆</m:t>
                        </m:r>
                      </m:e>
                      <m:sub>
                        <m:r>
                          <a:rPr lang="en-US" altLang="ja-JP" sz="5400" i="1">
                            <a:latin typeface="Cambria Math" panose="02040503050406030204" pitchFamily="18" charset="0"/>
                          </a:rPr>
                          <m:t>11</m:t>
                        </m:r>
                      </m:sub>
                    </m:sSub>
                  </m:oMath>
                </a14:m>
                <a:r>
                  <a:rPr lang="ja-JP" altLang="ja-JP" sz="5400" dirty="0"/>
                  <a:t>が</a:t>
                </a:r>
                <a:r>
                  <a:rPr lang="en-US" altLang="ja-JP" sz="5400" dirty="0"/>
                  <a:t>-10 dB</a:t>
                </a:r>
                <a:r>
                  <a:rPr lang="ja-JP" altLang="ja-JP" sz="5400" dirty="0"/>
                  <a:t>以下となる帯域は</a:t>
                </a:r>
                <a:r>
                  <a:rPr lang="en-US" altLang="ja-JP" sz="5400" dirty="0"/>
                  <a:t>55.1</a:t>
                </a:r>
                <a:r>
                  <a:rPr lang="ja-JP" altLang="ja-JP" sz="5400" dirty="0"/>
                  <a:t>～</a:t>
                </a:r>
                <a:r>
                  <a:rPr lang="en-US" altLang="ja-JP" sz="5400" dirty="0"/>
                  <a:t>66.3 GHz (</a:t>
                </a:r>
                <a:r>
                  <a:rPr lang="ja-JP" altLang="ja-JP" sz="5400" dirty="0"/>
                  <a:t>比帯域</a:t>
                </a:r>
                <a:r>
                  <a:rPr lang="en-US" altLang="ja-JP" sz="5400" dirty="0"/>
                  <a:t>18.5%)</a:t>
                </a:r>
                <a:r>
                  <a:rPr lang="ja-JP" altLang="ja-JP" sz="5400" dirty="0"/>
                  <a:t>であった。</a:t>
                </a:r>
                <a:endParaRPr lang="en-US" sz="5400" dirty="0"/>
              </a:p>
            </p:txBody>
          </p:sp>
        </mc:Choice>
        <mc:Fallback xmlns="">
          <p:sp>
            <p:nvSpPr>
              <p:cNvPr id="14" name="Text Placeholder 13">
                <a:extLst>
                  <a:ext uri="{FF2B5EF4-FFF2-40B4-BE49-F238E27FC236}">
                    <a16:creationId xmlns:a16="http://schemas.microsoft.com/office/drawing/2014/main" id="{2D1E5F5B-2062-2CD6-AD04-8FCBE417E28B}"/>
                  </a:ext>
                </a:extLst>
              </p:cNvPr>
              <p:cNvSpPr>
                <a:spLocks noGrp="1" noRot="1" noChangeAspect="1" noMove="1" noResize="1" noEditPoints="1" noAdjustHandles="1" noChangeArrowheads="1" noChangeShapeType="1" noTextEdit="1"/>
              </p:cNvSpPr>
              <p:nvPr>
                <p:ph type="body" sz="quarter" idx="32"/>
              </p:nvPr>
            </p:nvSpPr>
            <p:spPr>
              <a:blipFill>
                <a:blip r:embed="rId2"/>
                <a:stretch>
                  <a:fillRect l="-2093" t="-3519" r="-5055"/>
                </a:stretch>
              </a:blipFill>
            </p:spPr>
            <p:txBody>
              <a:bodyPr/>
              <a:lstStyle/>
              <a:p>
                <a:r>
                  <a:rPr lang="ja-JP" altLang="en-US">
                    <a:noFill/>
                  </a:rPr>
                  <a:t> </a:t>
                </a:r>
              </a:p>
            </p:txBody>
          </p:sp>
        </mc:Fallback>
      </mc:AlternateContent>
      <p:sp>
        <p:nvSpPr>
          <p:cNvPr id="15" name="Text Placeholder 14">
            <a:extLst>
              <a:ext uri="{FF2B5EF4-FFF2-40B4-BE49-F238E27FC236}">
                <a16:creationId xmlns:a16="http://schemas.microsoft.com/office/drawing/2014/main" id="{F07D3549-D7D3-289D-D275-F24139E3768F}"/>
              </a:ext>
            </a:extLst>
          </p:cNvPr>
          <p:cNvSpPr>
            <a:spLocks noGrp="1"/>
          </p:cNvSpPr>
          <p:nvPr>
            <p:ph type="body" sz="quarter" idx="33"/>
          </p:nvPr>
        </p:nvSpPr>
        <p:spPr/>
        <p:txBody>
          <a:bodyPr/>
          <a:lstStyle/>
          <a:p>
            <a:r>
              <a:rPr lang="ja-JP" altLang="en-US" dirty="0"/>
              <a:t>結果</a:t>
            </a:r>
            <a:endParaRPr lang="en-US" dirty="0"/>
          </a:p>
        </p:txBody>
      </p:sp>
      <p:pic>
        <p:nvPicPr>
          <p:cNvPr id="39" name="図プレースホルダー 38">
            <a:extLst>
              <a:ext uri="{FF2B5EF4-FFF2-40B4-BE49-F238E27FC236}">
                <a16:creationId xmlns:a16="http://schemas.microsoft.com/office/drawing/2014/main" id="{E77320CE-A096-4E81-8137-94B7DBC19063}"/>
              </a:ext>
            </a:extLst>
          </p:cNvPr>
          <p:cNvPicPr>
            <a:picLocks noGrp="1" noChangeAspect="1"/>
          </p:cNvPicPr>
          <p:nvPr>
            <p:ph type="pic" sz="quarter" idx="34"/>
          </p:nvPr>
        </p:nvPicPr>
        <p:blipFill rotWithShape="1">
          <a:blip r:embed="rId3"/>
          <a:srcRect t="-7669" b="-7669"/>
          <a:stretch>
            <a:fillRect/>
          </a:stretch>
        </p:blipFill>
        <p:spPr>
          <a:prstGeom prst="rect">
            <a:avLst/>
          </a:prstGeom>
        </p:spPr>
      </p:pic>
      <p:sp>
        <p:nvSpPr>
          <p:cNvPr id="17" name="Text Placeholder 16">
            <a:extLst>
              <a:ext uri="{FF2B5EF4-FFF2-40B4-BE49-F238E27FC236}">
                <a16:creationId xmlns:a16="http://schemas.microsoft.com/office/drawing/2014/main" id="{F45E7369-2CB6-E248-AC3D-D50BFF2A751E}"/>
              </a:ext>
            </a:extLst>
          </p:cNvPr>
          <p:cNvSpPr>
            <a:spLocks noGrp="1"/>
          </p:cNvSpPr>
          <p:nvPr>
            <p:ph type="body" sz="quarter" idx="35"/>
          </p:nvPr>
        </p:nvSpPr>
        <p:spPr/>
        <p:txBody>
          <a:bodyPr/>
          <a:lstStyle/>
          <a:p>
            <a:r>
              <a:rPr lang="ja-JP" altLang="en-US" dirty="0"/>
              <a:t>図</a:t>
            </a:r>
            <a:r>
              <a:rPr lang="en-US" altLang="ja-JP" dirty="0"/>
              <a:t>2 . </a:t>
            </a:r>
            <a:r>
              <a:rPr lang="ja-JP" altLang="en-US" dirty="0"/>
              <a:t>左 </a:t>
            </a:r>
            <a:r>
              <a:rPr lang="en-US" altLang="ja-JP" dirty="0"/>
              <a:t>: </a:t>
            </a:r>
            <a:r>
              <a:rPr lang="ja-JP" altLang="en-US" dirty="0"/>
              <a:t>周波数特性</a:t>
            </a:r>
            <a:r>
              <a:rPr lang="en-US" altLang="ja-JP" dirty="0"/>
              <a:t>. </a:t>
            </a:r>
            <a:r>
              <a:rPr lang="ja-JP" altLang="en-US" dirty="0"/>
              <a:t>右 </a:t>
            </a:r>
            <a:r>
              <a:rPr lang="en-US" altLang="ja-JP" dirty="0"/>
              <a:t>: </a:t>
            </a:r>
            <a:r>
              <a:rPr lang="ja-JP" altLang="en-US" dirty="0"/>
              <a:t>指向性</a:t>
            </a:r>
            <a:endParaRPr lang="en-US" dirty="0"/>
          </a:p>
        </p:txBody>
      </p:sp>
      <p:pic>
        <p:nvPicPr>
          <p:cNvPr id="36" name="図プレースホルダー 35">
            <a:extLst>
              <a:ext uri="{FF2B5EF4-FFF2-40B4-BE49-F238E27FC236}">
                <a16:creationId xmlns:a16="http://schemas.microsoft.com/office/drawing/2014/main" id="{1EDA8D62-F6D0-B405-9ABB-DF48F58C8DB0}"/>
              </a:ext>
            </a:extLst>
          </p:cNvPr>
          <p:cNvPicPr>
            <a:picLocks noGrp="1" noChangeAspect="1"/>
          </p:cNvPicPr>
          <p:nvPr>
            <p:ph type="pic" sz="quarter" idx="29"/>
          </p:nvPr>
        </p:nvPicPr>
        <p:blipFill rotWithShape="1">
          <a:blip r:embed="rId4"/>
          <a:srcRect t="-13104" b="-13104"/>
          <a:stretch>
            <a:fillRect/>
          </a:stretch>
        </p:blipFill>
        <p:spPr>
          <a:prstGeom prst="rect">
            <a:avLst/>
          </a:prstGeom>
        </p:spPr>
      </p:pic>
      <p:pic>
        <p:nvPicPr>
          <p:cNvPr id="46" name="図プレースホルダー 45">
            <a:extLst>
              <a:ext uri="{FF2B5EF4-FFF2-40B4-BE49-F238E27FC236}">
                <a16:creationId xmlns:a16="http://schemas.microsoft.com/office/drawing/2014/main" id="{165147F5-F1CF-6FF3-08DF-FA5416B9467D}"/>
              </a:ext>
            </a:extLst>
          </p:cNvPr>
          <p:cNvPicPr>
            <a:picLocks noGrp="1" noChangeAspect="1"/>
          </p:cNvPicPr>
          <p:nvPr>
            <p:ph type="pic" sz="quarter" idx="11"/>
          </p:nvPr>
        </p:nvPicPr>
        <p:blipFill>
          <a:blip r:embed="rId5"/>
          <a:srcRect t="5161" b="5161"/>
          <a:stretch/>
        </p:blipFill>
        <p:spPr>
          <a:prstGeom prst="rect">
            <a:avLst/>
          </a:prstGeom>
        </p:spPr>
      </p:pic>
      <p:pic>
        <p:nvPicPr>
          <p:cNvPr id="50" name="図プレースホルダー 49">
            <a:extLst>
              <a:ext uri="{FF2B5EF4-FFF2-40B4-BE49-F238E27FC236}">
                <a16:creationId xmlns:a16="http://schemas.microsoft.com/office/drawing/2014/main" id="{721C7306-AB3C-1AC7-FD28-534A02386F55}"/>
              </a:ext>
            </a:extLst>
          </p:cNvPr>
          <p:cNvPicPr>
            <a:picLocks noGrp="1" noChangeAspect="1"/>
          </p:cNvPicPr>
          <p:nvPr>
            <p:ph type="pic" sz="quarter" idx="31"/>
          </p:nvPr>
        </p:nvPicPr>
        <p:blipFill>
          <a:blip r:embed="rId6"/>
          <a:srcRect t="12350" b="12350"/>
          <a:stretch/>
        </p:blipFill>
        <p:spPr>
          <a:prstGeom prst="rect">
            <a:avLst/>
          </a:prstGeom>
        </p:spPr>
      </p:pic>
    </p:spTree>
    <p:extLst>
      <p:ext uri="{BB962C8B-B14F-4D97-AF65-F5344CB8AC3E}">
        <p14:creationId xmlns:p14="http://schemas.microsoft.com/office/powerpoint/2010/main" val="41245252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FE03F8431153674988EF38CBC0917433" ma:contentTypeVersion="11" ma:contentTypeDescription="新しいドキュメントを作成します。" ma:contentTypeScope="" ma:versionID="dacda4ad2fb3bf25e0d1b1786ca6cc24">
  <xsd:schema xmlns:xsd="http://www.w3.org/2001/XMLSchema" xmlns:xs="http://www.w3.org/2001/XMLSchema" xmlns:p="http://schemas.microsoft.com/office/2006/metadata/properties" xmlns:ns3="13d76d47-bfc7-4001-b518-e8a42cd7b3de" targetNamespace="http://schemas.microsoft.com/office/2006/metadata/properties" ma:root="true" ma:fieldsID="0b45ab4de1335e2c368fdeca12dddfcc" ns3:_="">
    <xsd:import namespace="13d76d47-bfc7-4001-b518-e8a42cd7b3de"/>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element ref="ns3:MediaServiceSystemTags" minOccurs="0"/>
                <xsd:element ref="ns3:MediaServiceGenerationTime" minOccurs="0"/>
                <xsd:element ref="ns3:MediaServiceEventHashCode"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d76d47-bfc7-4001-b518-e8a42cd7b3de"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13d76d47-bfc7-4001-b518-e8a42cd7b3de" xsi:nil="true"/>
  </documentManagement>
</p:properties>
</file>

<file path=customXml/itemProps1.xml><?xml version="1.0" encoding="utf-8"?>
<ds:datastoreItem xmlns:ds="http://schemas.openxmlformats.org/officeDocument/2006/customXml" ds:itemID="{695AF8D8-AD58-4E09-844C-8F4EEE2F14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d76d47-bfc7-4001-b518-e8a42cd7b3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2F381D-EF05-48EE-A4E1-A0EA2852E765}">
  <ds:schemaRefs>
    <ds:schemaRef ds:uri="http://schemas.microsoft.com/sharepoint/v3/contenttype/forms"/>
  </ds:schemaRefs>
</ds:datastoreItem>
</file>

<file path=customXml/itemProps3.xml><?xml version="1.0" encoding="utf-8"?>
<ds:datastoreItem xmlns:ds="http://schemas.openxmlformats.org/officeDocument/2006/customXml" ds:itemID="{53266CA9-95CE-46A4-A942-994C334215F2}">
  <ds:schemaRefs>
    <ds:schemaRef ds:uri="http://purl.org/dc/terms/"/>
    <ds:schemaRef ds:uri="http://purl.org/dc/elements/1.1/"/>
    <ds:schemaRef ds:uri="http://purl.org/dc/dcmitype/"/>
    <ds:schemaRef ds:uri="http://www.w3.org/XML/1998/namespace"/>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13d76d47-bfc7-4001-b518-e8a42cd7b3de"/>
  </ds:schemaRefs>
</ds:datastoreItem>
</file>

<file path=docMetadata/LabelInfo.xml><?xml version="1.0" encoding="utf-8"?>
<clbl:labelList xmlns:clbl="http://schemas.microsoft.com/office/2020/mipLabelMetadata">
  <clbl:label id="{46ec3f30-2d4f-4250-82e1-372410d23208}" enabled="0" method="" siteId="{46ec3f30-2d4f-4250-82e1-372410d23208}" removed="1"/>
</clbl:labelList>
</file>

<file path=docProps/app.xml><?xml version="1.0" encoding="utf-8"?>
<Properties xmlns="http://schemas.openxmlformats.org/officeDocument/2006/extended-properties" xmlns:vt="http://schemas.openxmlformats.org/officeDocument/2006/docPropsVTypes">
  <Template>Office 2013 - 2022 Theme</Template>
  <TotalTime>8166</TotalTime>
  <Words>528</Words>
  <Application>Microsoft Office PowerPoint</Application>
  <PresentationFormat>ユーザー設定</PresentationFormat>
  <Paragraphs>14</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MS PGothic</vt:lpstr>
      <vt:lpstr>MS Gothic</vt:lpstr>
      <vt:lpstr>Arial</vt:lpstr>
      <vt:lpstr>Calibri</vt:lpstr>
      <vt:lpstr>Calibri Light</vt:lpstr>
      <vt:lpstr>Cambria Math</vt:lpstr>
      <vt:lpstr>Office Theme</vt:lpstr>
      <vt:lpstr>マイクロストリップ線路給電スロットアンテナの設計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g2681445</cp:lastModifiedBy>
  <cp:revision>182</cp:revision>
  <cp:lastPrinted>2026-06-05T08:09:06Z</cp:lastPrinted>
  <dcterms:created xsi:type="dcterms:W3CDTF">2023-01-03T14:57:49Z</dcterms:created>
  <dcterms:modified xsi:type="dcterms:W3CDTF">2026-09-04T11:56:44Z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0x010100FE03F8431153674988EF38CBC0917433</vt:lpwstr>
  </property>
</Properties>
</file>