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1"/>
  </p:sldMasterIdLst>
  <p:notesMasterIdLst>
    <p:notesMasterId r:id="rId3"/>
  </p:notesMasterIdLst>
  <p:sldIdLst>
    <p:sldId id="285" r:id="rId2"/>
  </p:sldIdLst>
  <p:sldSz cx="32918400" cy="438912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our poster" id="{FBD8B3AE-BE91-4C46-B2EC-4082CAFA89BA}">
          <p14:sldIdLst>
            <p14:sldId id="285"/>
          </p14:sldIdLst>
        </p14:section>
        <p14:section name="Guidelines &amp; Examples" id="{31D5EE60-8FE9-4475-976F-B13E2EBE6E32}">
          <p14:sldIdLst/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1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FAC"/>
    <a:srgbClr val="E1EAF1"/>
    <a:srgbClr val="DAE5EE"/>
    <a:srgbClr val="D5E1EB"/>
    <a:srgbClr val="D2E0EB"/>
    <a:srgbClr val="CDDCE8"/>
    <a:srgbClr val="CAD8E6"/>
    <a:srgbClr val="C2D3E3"/>
    <a:srgbClr val="B8CBDF"/>
    <a:srgbClr val="78A3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207" autoAdjust="0"/>
    <p:restoredTop sz="96340" autoAdjust="0"/>
  </p:normalViewPr>
  <p:slideViewPr>
    <p:cSldViewPr snapToGrid="0">
      <p:cViewPr>
        <p:scale>
          <a:sx n="25" d="100"/>
          <a:sy n="25" d="100"/>
        </p:scale>
        <p:origin x="1170" y="-12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03" d="100"/>
          <a:sy n="103" d="100"/>
        </p:scale>
        <p:origin x="35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40FD44B-3D92-4DA1-963F-3AC1E37877B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05050" y="1154113"/>
            <a:ext cx="23399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8A4A54C-B7EC-4455-BC07-3E60C62A4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12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1pPr>
    <a:lvl2pPr marL="2194360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2pPr>
    <a:lvl3pPr marL="438871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3pPr>
    <a:lvl4pPr marL="658307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4pPr>
    <a:lvl5pPr marL="8777439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5pPr>
    <a:lvl6pPr marL="1097179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6pPr>
    <a:lvl7pPr marL="1316615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7pPr>
    <a:lvl8pPr marL="15360518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8pPr>
    <a:lvl9pPr marL="17554877" algn="l" defTabSz="4388719" rtl="0" eaLnBrk="1" latinLnBrk="0" hangingPunct="1">
      <a:defRPr sz="575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880" y="7183123"/>
            <a:ext cx="27980640" cy="15280640"/>
          </a:xfrm>
        </p:spPr>
        <p:txBody>
          <a:bodyPr anchor="b"/>
          <a:lstStyle>
            <a:lvl1pPr algn="ctr"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14800" y="23053043"/>
            <a:ext cx="24688800" cy="10596877"/>
          </a:xfrm>
        </p:spPr>
        <p:txBody>
          <a:bodyPr/>
          <a:lstStyle>
            <a:lvl1pPr marL="0" indent="0" algn="ctr">
              <a:buNone/>
              <a:defRPr sz="8640"/>
            </a:lvl1pPr>
            <a:lvl2pPr marL="1645920" indent="0" algn="ctr">
              <a:buNone/>
              <a:defRPr sz="7200"/>
            </a:lvl2pPr>
            <a:lvl3pPr marL="3291840" indent="0" algn="ctr">
              <a:buNone/>
              <a:defRPr sz="6480"/>
            </a:lvl3pPr>
            <a:lvl4pPr marL="4937760" indent="0" algn="ctr">
              <a:buNone/>
              <a:defRPr sz="5760"/>
            </a:lvl4pPr>
            <a:lvl5pPr marL="6583680" indent="0" algn="ctr">
              <a:buNone/>
              <a:defRPr sz="5760"/>
            </a:lvl5pPr>
            <a:lvl6pPr marL="8229600" indent="0" algn="ctr">
              <a:buNone/>
              <a:defRPr sz="5760"/>
            </a:lvl6pPr>
            <a:lvl7pPr marL="9875520" indent="0" algn="ctr">
              <a:buNone/>
              <a:defRPr sz="5760"/>
            </a:lvl7pPr>
            <a:lvl8pPr marL="11521440" indent="0" algn="ctr">
              <a:buNone/>
              <a:defRPr sz="5760"/>
            </a:lvl8pPr>
            <a:lvl9pPr marL="13167360" indent="0" algn="ctr">
              <a:buNone/>
              <a:defRPr sz="5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1759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604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5997" y="10942333"/>
            <a:ext cx="28392120" cy="18257517"/>
          </a:xfrm>
        </p:spPr>
        <p:txBody>
          <a:bodyPr anchor="b"/>
          <a:lstStyle>
            <a:lvl1pPr>
              <a:defRPr sz="21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45997" y="29372573"/>
            <a:ext cx="28392120" cy="9601197"/>
          </a:xfrm>
        </p:spPr>
        <p:txBody>
          <a:bodyPr/>
          <a:lstStyle>
            <a:lvl1pPr marL="0" indent="0">
              <a:buNone/>
              <a:defRPr sz="8640">
                <a:solidFill>
                  <a:schemeClr val="tx1"/>
                </a:solidFill>
              </a:defRPr>
            </a:lvl1pPr>
            <a:lvl2pPr marL="164592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2pPr>
            <a:lvl3pPr marL="3291840" indent="0">
              <a:buNone/>
              <a:defRPr sz="6480">
                <a:solidFill>
                  <a:schemeClr val="tx1">
                    <a:tint val="75000"/>
                  </a:schemeClr>
                </a:solidFill>
              </a:defRPr>
            </a:lvl3pPr>
            <a:lvl4pPr marL="49377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4pPr>
            <a:lvl5pPr marL="658368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5pPr>
            <a:lvl6pPr marL="822960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6pPr>
            <a:lvl7pPr marL="987552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7pPr>
            <a:lvl8pPr marL="1152144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8pPr>
            <a:lvl9pPr marL="13167360" indent="0">
              <a:buNone/>
              <a:defRPr sz="5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57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631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66494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4722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336810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7431" y="10759443"/>
            <a:ext cx="13926024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67431" y="16032480"/>
            <a:ext cx="13926024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664942" y="10759443"/>
            <a:ext cx="13994608" cy="5273037"/>
          </a:xfrm>
        </p:spPr>
        <p:txBody>
          <a:bodyPr anchor="b"/>
          <a:lstStyle>
            <a:lvl1pPr marL="0" indent="0">
              <a:buNone/>
              <a:defRPr sz="8640" b="1"/>
            </a:lvl1pPr>
            <a:lvl2pPr marL="1645920" indent="0">
              <a:buNone/>
              <a:defRPr sz="7200" b="1"/>
            </a:lvl2pPr>
            <a:lvl3pPr marL="3291840" indent="0">
              <a:buNone/>
              <a:defRPr sz="6480" b="1"/>
            </a:lvl3pPr>
            <a:lvl4pPr marL="4937760" indent="0">
              <a:buNone/>
              <a:defRPr sz="5760" b="1"/>
            </a:lvl4pPr>
            <a:lvl5pPr marL="6583680" indent="0">
              <a:buNone/>
              <a:defRPr sz="5760" b="1"/>
            </a:lvl5pPr>
            <a:lvl6pPr marL="8229600" indent="0">
              <a:buNone/>
              <a:defRPr sz="5760" b="1"/>
            </a:lvl6pPr>
            <a:lvl7pPr marL="9875520" indent="0">
              <a:buNone/>
              <a:defRPr sz="5760" b="1"/>
            </a:lvl7pPr>
            <a:lvl8pPr marL="11521440" indent="0">
              <a:buNone/>
              <a:defRPr sz="5760" b="1"/>
            </a:lvl8pPr>
            <a:lvl9pPr marL="13167360" indent="0">
              <a:buNone/>
              <a:defRPr sz="5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664942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1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0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470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994608" y="6319530"/>
            <a:ext cx="16664940" cy="31191200"/>
          </a:xfrm>
        </p:spPr>
        <p:txBody>
          <a:bodyPr/>
          <a:lstStyle>
            <a:lvl1pPr>
              <a:defRPr sz="11520"/>
            </a:lvl1pPr>
            <a:lvl2pPr>
              <a:defRPr sz="10080"/>
            </a:lvl2pPr>
            <a:lvl3pPr>
              <a:defRPr sz="864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61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428" y="2926080"/>
            <a:ext cx="10617041" cy="10241280"/>
          </a:xfrm>
        </p:spPr>
        <p:txBody>
          <a:bodyPr anchor="b"/>
          <a:lstStyle>
            <a:lvl1pPr>
              <a:defRPr sz="11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994608" y="6319530"/>
            <a:ext cx="16664940" cy="31191200"/>
          </a:xfrm>
        </p:spPr>
        <p:txBody>
          <a:bodyPr anchor="t"/>
          <a:lstStyle>
            <a:lvl1pPr marL="0" indent="0">
              <a:buNone/>
              <a:defRPr sz="11520"/>
            </a:lvl1pPr>
            <a:lvl2pPr marL="1645920" indent="0">
              <a:buNone/>
              <a:defRPr sz="10080"/>
            </a:lvl2pPr>
            <a:lvl3pPr marL="3291840" indent="0">
              <a:buNone/>
              <a:defRPr sz="8640"/>
            </a:lvl3pPr>
            <a:lvl4pPr marL="4937760" indent="0">
              <a:buNone/>
              <a:defRPr sz="7200"/>
            </a:lvl4pPr>
            <a:lvl5pPr marL="6583680" indent="0">
              <a:buNone/>
              <a:defRPr sz="7200"/>
            </a:lvl5pPr>
            <a:lvl6pPr marL="8229600" indent="0">
              <a:buNone/>
              <a:defRPr sz="7200"/>
            </a:lvl6pPr>
            <a:lvl7pPr marL="9875520" indent="0">
              <a:buNone/>
              <a:defRPr sz="7200"/>
            </a:lvl7pPr>
            <a:lvl8pPr marL="11521440" indent="0">
              <a:buNone/>
              <a:defRPr sz="7200"/>
            </a:lvl8pPr>
            <a:lvl9pPr marL="13167360" indent="0">
              <a:buNone/>
              <a:defRPr sz="7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7428" y="13167360"/>
            <a:ext cx="10617041" cy="24394163"/>
          </a:xfrm>
        </p:spPr>
        <p:txBody>
          <a:bodyPr/>
          <a:lstStyle>
            <a:lvl1pPr marL="0" indent="0">
              <a:buNone/>
              <a:defRPr sz="576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213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007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557232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63142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976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10">
            <a:extLst>
              <a:ext uri="{FF2B5EF4-FFF2-40B4-BE49-F238E27FC236}">
                <a16:creationId xmlns:a16="http://schemas.microsoft.com/office/drawing/2014/main" id="{1F35867E-CFD5-4350-8AC0-D91C81B78554}"/>
              </a:ext>
            </a:extLst>
          </p:cNvPr>
          <p:cNvSpPr/>
          <p:nvPr userDrawn="1"/>
        </p:nvSpPr>
        <p:spPr>
          <a:xfrm>
            <a:off x="1" y="1"/>
            <a:ext cx="32918400" cy="12291529"/>
          </a:xfrm>
          <a:prstGeom prst="rect">
            <a:avLst/>
          </a:prstGeom>
          <a:solidFill>
            <a:srgbClr val="E1EA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1857"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74256D9-FCC0-4B55-86D2-A64887390EF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97441" y="1534000"/>
            <a:ext cx="17520673" cy="3907429"/>
          </a:xfrm>
        </p:spPr>
        <p:txBody>
          <a:bodyPr anchor="b">
            <a:normAutofit/>
          </a:bodyPr>
          <a:lstStyle>
            <a:lvl1pPr>
              <a:defRPr sz="8203" b="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ポスタータイトル </a:t>
            </a:r>
            <a:r>
              <a:rPr lang="en-US" altLang="ja-JP" noProof="0" dirty="0"/>
              <a:t>(</a:t>
            </a:r>
            <a:r>
              <a:rPr lang="ja-JP" altLang="en-US" noProof="0" dirty="0"/>
              <a:t>可能な限り短く簡潔にしてください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90–120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en-US" noProof="0" dirty="0"/>
          </a:p>
        </p:txBody>
      </p:sp>
      <p:sp>
        <p:nvSpPr>
          <p:cNvPr id="9" name="Inhaltsplatzhalter 11">
            <a:extLst>
              <a:ext uri="{FF2B5EF4-FFF2-40B4-BE49-F238E27FC236}">
                <a16:creationId xmlns:a16="http://schemas.microsoft.com/office/drawing/2014/main" id="{8483A2B3-B7B9-48C0-A5A7-3A80187EAE7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4197297" y="9998690"/>
            <a:ext cx="17520817" cy="1984280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solidFill>
                  <a:schemeClr val="bg1">
                    <a:lumMod val="50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marL="0" marR="0" lvl="0" indent="0" algn="l" defTabSz="3291840" rtl="0" eaLnBrk="1" fontAlgn="auto" latinLnBrk="0" hangingPunct="1">
              <a:lnSpc>
                <a:spcPct val="10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所属情報 </a:t>
            </a:r>
            <a:r>
              <a:rPr lang="en-US" altLang="ja-JP" noProof="0" dirty="0"/>
              <a:t>(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30-40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</a:p>
          <a:p>
            <a:pPr lvl="0"/>
            <a:endParaRPr lang="en-US" noProof="0" dirty="0"/>
          </a:p>
        </p:txBody>
      </p:sp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02D8F859-32C3-4905-B166-FF22C3631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-1"/>
            <a:ext cx="13414251" cy="12175479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シミュレーション結果</a:t>
            </a:r>
            <a:br>
              <a:rPr lang="en-US" altLang="ja-JP" noProof="0" dirty="0"/>
            </a:br>
            <a:r>
              <a:rPr lang="en-US" altLang="ja-JP" noProof="0" dirty="0"/>
              <a:t>(COMSOL </a:t>
            </a:r>
            <a:r>
              <a:rPr lang="ja-JP" altLang="en-US" noProof="0" dirty="0"/>
              <a:t>の機能</a:t>
            </a:r>
            <a:br>
              <a:rPr lang="en-US" altLang="ja-JP" noProof="0" dirty="0"/>
            </a:br>
            <a:r>
              <a:rPr lang="ja-JP" altLang="en-US" noProof="0" dirty="0"/>
              <a:t>画像スナップショットを使用して</a:t>
            </a:r>
            <a:br>
              <a:rPr lang="en-US" altLang="ja-JP" noProof="0" dirty="0"/>
            </a:br>
            <a:r>
              <a:rPr lang="ja-JP" altLang="en-US" noProof="0" dirty="0"/>
              <a:t>画像を書き出すこと</a:t>
            </a:r>
            <a:r>
              <a:rPr lang="en-US" altLang="ja-JP" noProof="0" dirty="0"/>
              <a:t>)</a:t>
            </a:r>
            <a:br>
              <a:rPr lang="en-US" altLang="ja-JP" noProof="0" dirty="0"/>
            </a:br>
            <a:br>
              <a:rPr lang="en-US" altLang="ja-JP" noProof="0" dirty="0"/>
            </a:br>
            <a:r>
              <a:rPr lang="ja-JP" altLang="en-US" noProof="0" dirty="0"/>
              <a:t>形式： </a:t>
            </a:r>
            <a:r>
              <a:rPr lang="en-US" altLang="ja-JP" noProof="0" dirty="0"/>
              <a:t>PNG</a:t>
            </a:r>
            <a:br>
              <a:rPr lang="en-US" altLang="ja-JP" noProof="0" dirty="0"/>
            </a:br>
            <a:r>
              <a:rPr lang="ja-JP" altLang="en-US" noProof="0" dirty="0"/>
              <a:t>背景： 透明</a:t>
            </a:r>
            <a:endParaRPr lang="en-US" noProof="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3ED77E3-7509-4003-A80E-3F7C7DF2DD73}"/>
              </a:ext>
            </a:extLst>
          </p:cNvPr>
          <p:cNvSpPr/>
          <p:nvPr userDrawn="1"/>
        </p:nvSpPr>
        <p:spPr>
          <a:xfrm>
            <a:off x="8360840" y="42714590"/>
            <a:ext cx="14564565" cy="7234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Proceedings of the COMSOL Conference 2026 Tokyo </a:t>
            </a:r>
            <a:r>
              <a:rPr lang="ja-JP" altLang="en-US" sz="410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より抜粋</a:t>
            </a:r>
            <a:endParaRPr lang="en-US" sz="4101" noProof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Textplatzhalter 34">
            <a:extLst>
              <a:ext uri="{FF2B5EF4-FFF2-40B4-BE49-F238E27FC236}">
                <a16:creationId xmlns:a16="http://schemas.microsoft.com/office/drawing/2014/main" id="{531D1A86-CE8F-414A-97E9-85E1D3C6E6B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655929" y="21687824"/>
            <a:ext cx="16062185" cy="685670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検証内容や解析方法について記載してください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3" name="Textplatzhalter 34">
            <a:extLst>
              <a:ext uri="{FF2B5EF4-FFF2-40B4-BE49-F238E27FC236}">
                <a16:creationId xmlns:a16="http://schemas.microsoft.com/office/drawing/2014/main" id="{2648CB1B-F9E8-4C08-931E-77382FA4639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96912" y="39623894"/>
            <a:ext cx="15220541" cy="2315228"/>
          </a:xfrm>
        </p:spPr>
        <p:txBody>
          <a:bodyPr>
            <a:noAutofit/>
          </a:bodyPr>
          <a:lstStyle>
            <a:lvl1pPr marL="0" indent="0">
              <a:buNone/>
              <a:defRPr sz="3281">
                <a:solidFill>
                  <a:schemeClr val="bg1">
                    <a:lumMod val="65000"/>
                  </a:schemeClr>
                </a:solidFill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参考文献を追加してください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B3FE651-3561-EEA9-C18E-2B30D856D7BF}"/>
              </a:ext>
            </a:extLst>
          </p:cNvPr>
          <p:cNvSpPr txBox="1"/>
          <p:nvPr userDrawn="1"/>
        </p:nvSpPr>
        <p:spPr>
          <a:xfrm>
            <a:off x="1196912" y="38648293"/>
            <a:ext cx="15919818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/>
            <a:r>
              <a:rPr lang="ja-JP" altLang="en-US" sz="5400" noProof="0" dirty="0">
                <a:latin typeface="MS PGothic" panose="020B0600070205080204" pitchFamily="34" charset="-128"/>
                <a:ea typeface="MS PGothic" panose="020B0600070205080204" pitchFamily="34" charset="-128"/>
              </a:rPr>
              <a:t>参考文献</a:t>
            </a:r>
          </a:p>
        </p:txBody>
      </p:sp>
      <p:sp>
        <p:nvSpPr>
          <p:cNvPr id="19" name="Inhaltsplatzhalter 11">
            <a:extLst>
              <a:ext uri="{FF2B5EF4-FFF2-40B4-BE49-F238E27FC236}">
                <a16:creationId xmlns:a16="http://schemas.microsoft.com/office/drawing/2014/main" id="{0FEE9028-BCA7-7F80-4BFC-2011458FF56E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14197413" y="5683427"/>
            <a:ext cx="17520817" cy="418036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6121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簡単な説明文</a:t>
            </a:r>
            <a:r>
              <a:rPr lang="ja-JP" altLang="en-US" dirty="0"/>
              <a:t> </a:t>
            </a:r>
            <a:r>
              <a:rPr lang="ja-JP" altLang="en-US" noProof="0" dirty="0"/>
              <a:t>（</a:t>
            </a:r>
            <a:r>
              <a:rPr lang="en-US" altLang="ja-JP" noProof="0" dirty="0"/>
              <a:t>1-2</a:t>
            </a:r>
            <a:r>
              <a:rPr lang="ja-JP" altLang="en-US" noProof="0" dirty="0"/>
              <a:t>文</a:t>
            </a:r>
            <a:r>
              <a:rPr lang="en-US" altLang="ja-JP" noProof="0" dirty="0"/>
              <a:t>, </a:t>
            </a:r>
            <a:r>
              <a:rPr lang="ja-JP" altLang="en-US" noProof="0" dirty="0"/>
              <a:t>フォントサイズ </a:t>
            </a:r>
            <a:r>
              <a:rPr lang="en-US" altLang="ja-JP" noProof="0" dirty="0"/>
              <a:t>50–60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)</a:t>
            </a:r>
            <a:endParaRPr lang="ja-JP" altLang="en-US" noProof="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743DB6-C16F-C753-AC51-125C969FB452}"/>
              </a:ext>
            </a:extLst>
          </p:cNvPr>
          <p:cNvSpPr/>
          <p:nvPr userDrawn="1"/>
        </p:nvSpPr>
        <p:spPr>
          <a:xfrm>
            <a:off x="1196912" y="13272655"/>
            <a:ext cx="30521202" cy="6771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57" dirty="0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67C022-7BFE-F380-A829-75B3520A5EBC}"/>
              </a:ext>
            </a:extLst>
          </p:cNvPr>
          <p:cNvCxnSpPr>
            <a:cxnSpLocks/>
          </p:cNvCxnSpPr>
          <p:nvPr userDrawn="1"/>
        </p:nvCxnSpPr>
        <p:spPr>
          <a:xfrm>
            <a:off x="1196912" y="28951151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D6FE83-2FB2-B157-1E50-589737C01B62}"/>
              </a:ext>
            </a:extLst>
          </p:cNvPr>
          <p:cNvCxnSpPr>
            <a:cxnSpLocks/>
          </p:cNvCxnSpPr>
          <p:nvPr userDrawn="1"/>
        </p:nvCxnSpPr>
        <p:spPr>
          <a:xfrm>
            <a:off x="1196912" y="38379963"/>
            <a:ext cx="30521202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platzhalter 34">
            <a:extLst>
              <a:ext uri="{FF2B5EF4-FFF2-40B4-BE49-F238E27FC236}">
                <a16:creationId xmlns:a16="http://schemas.microsoft.com/office/drawing/2014/main" id="{6520E0EB-8EE0-4603-8D77-865D04DE6D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9531" y="14842766"/>
            <a:ext cx="29615963" cy="4714120"/>
          </a:xfrm>
        </p:spPr>
        <p:txBody>
          <a:bodyPr numCol="2" spcCol="914400">
            <a:noAutofit/>
          </a:bodyPr>
          <a:lstStyle>
            <a:lvl1pPr marL="0" indent="0" algn="l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論文の概要</a:t>
            </a:r>
            <a:r>
              <a:rPr lang="en-US" altLang="ja-JP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目的などを記載してください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画像は含めないでください</a:t>
            </a:r>
            <a:r>
              <a:rPr lang="en-US" altLang="ja-JP" noProof="0" dirty="0"/>
              <a:t>.</a:t>
            </a:r>
            <a:br>
              <a:rPr lang="en-US" altLang="ja-JP" noProof="0" dirty="0"/>
            </a:br>
            <a:r>
              <a:rPr lang="ja-JP" altLang="en-US" noProof="0" dirty="0"/>
              <a:t>可読性のために</a:t>
            </a:r>
            <a:r>
              <a:rPr lang="en-US" altLang="ja-JP" noProof="0" dirty="0"/>
              <a:t>, </a:t>
            </a:r>
            <a:r>
              <a:rPr lang="ja-JP" altLang="en-US" noProof="0" dirty="0"/>
              <a:t>テキストは設定されている通り</a:t>
            </a:r>
            <a:r>
              <a:rPr lang="en-US" altLang="ja-JP" noProof="0" dirty="0"/>
              <a:t>2</a:t>
            </a:r>
            <a:r>
              <a:rPr lang="ja-JP" altLang="en-US" noProof="0" dirty="0"/>
              <a:t>段組みにしてください</a:t>
            </a:r>
            <a:r>
              <a:rPr lang="en-US" altLang="ja-JP" noProof="0" dirty="0"/>
              <a:t>.</a:t>
            </a:r>
            <a:endParaRPr lang="ja-JP" altLang="en-US" noProof="0" dirty="0"/>
          </a:p>
          <a:p>
            <a:pPr lvl="0"/>
            <a:endParaRPr lang="en-US" noProof="0" dirty="0"/>
          </a:p>
        </p:txBody>
      </p:sp>
      <p:sp>
        <p:nvSpPr>
          <p:cNvPr id="30" name="Textplatzhalter 34">
            <a:extLst>
              <a:ext uri="{FF2B5EF4-FFF2-40B4-BE49-F238E27FC236}">
                <a16:creationId xmlns:a16="http://schemas.microsoft.com/office/drawing/2014/main" id="{719D5C0D-4440-BCE2-F347-0623BCCD6FE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649531" y="13540266"/>
            <a:ext cx="29615963" cy="1302499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いずれかを記入</a:t>
            </a:r>
            <a:r>
              <a:rPr lang="en-US" noProof="0" dirty="0"/>
              <a:t>: </a:t>
            </a:r>
            <a:r>
              <a:rPr lang="ja-JP" altLang="en-US" noProof="0" dirty="0"/>
              <a:t>概要</a:t>
            </a:r>
            <a:r>
              <a:rPr lang="en-US" noProof="0" dirty="0"/>
              <a:t>, </a:t>
            </a:r>
            <a:r>
              <a:rPr lang="ja-JP" altLang="en-US" noProof="0" dirty="0"/>
              <a:t>背景</a:t>
            </a:r>
            <a:r>
              <a:rPr lang="en-US" altLang="ja-JP" noProof="0" dirty="0"/>
              <a:t>, </a:t>
            </a:r>
            <a:r>
              <a:rPr lang="ja-JP" altLang="en-US" noProof="0" dirty="0"/>
              <a:t>または目的</a:t>
            </a:r>
            <a:r>
              <a:rPr lang="en-US" noProof="0" dirty="0"/>
              <a:t>)</a:t>
            </a:r>
          </a:p>
        </p:txBody>
      </p:sp>
      <p:sp>
        <p:nvSpPr>
          <p:cNvPr id="31" name="Textplatzhalter 34">
            <a:extLst>
              <a:ext uri="{FF2B5EF4-FFF2-40B4-BE49-F238E27FC236}">
                <a16:creationId xmlns:a16="http://schemas.microsoft.com/office/drawing/2014/main" id="{467A5D6D-A306-3E8B-87A4-801F93BA8A9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655929" y="20398107"/>
            <a:ext cx="16062185" cy="1303795"/>
          </a:xfrm>
        </p:spPr>
        <p:txBody>
          <a:bodyPr anchor="ctr"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計算手法</a:t>
            </a:r>
            <a:r>
              <a:rPr lang="en-US" altLang="ja-JP" noProof="0" dirty="0"/>
              <a:t>, </a:t>
            </a:r>
            <a:r>
              <a:rPr lang="ja-JP" altLang="en-US" dirty="0"/>
              <a:t>解析</a:t>
            </a:r>
            <a:r>
              <a:rPr lang="ja-JP" altLang="en-US" dirty="0">
                <a:latin typeface="MS PGothic" panose="020B0600070205080204" pitchFamily="34" charset="-128"/>
                <a:ea typeface="MS PGothic" panose="020B0600070205080204" pitchFamily="34" charset="-128"/>
              </a:rPr>
              <a:t>内容など</a:t>
            </a:r>
            <a:r>
              <a:rPr lang="en-US" noProof="0" dirty="0"/>
              <a:t>)</a:t>
            </a:r>
          </a:p>
        </p:txBody>
      </p:sp>
      <p:sp>
        <p:nvSpPr>
          <p:cNvPr id="32" name="Bildplatzhalter 13">
            <a:extLst>
              <a:ext uri="{FF2B5EF4-FFF2-40B4-BE49-F238E27FC236}">
                <a16:creationId xmlns:a16="http://schemas.microsoft.com/office/drawing/2014/main" id="{FB8DB097-72C5-C303-68ED-5E894189222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1196912" y="20360447"/>
            <a:ext cx="13710909" cy="625621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33" name="Textplatzhalter 34">
            <a:extLst>
              <a:ext uri="{FF2B5EF4-FFF2-40B4-BE49-F238E27FC236}">
                <a16:creationId xmlns:a16="http://schemas.microsoft.com/office/drawing/2014/main" id="{AF3269C0-87D9-D492-3F42-2355418BC0E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196912" y="27109281"/>
            <a:ext cx="13776431" cy="1468347"/>
          </a:xfrm>
        </p:spPr>
        <p:txBody>
          <a:bodyPr>
            <a:noAutofit/>
          </a:bodyPr>
          <a:lstStyle>
            <a:lvl1pPr marL="0" marR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marL="0" marR="0" lvl="0" indent="0" algn="l" defTabSz="3291840" rtl="0" eaLnBrk="1" fontAlgn="auto" latinLnBrk="0" hangingPunct="1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ja-JP" altLang="en-US" noProof="0" dirty="0"/>
              <a:t>キャプションフォントサイズ </a:t>
            </a:r>
            <a:r>
              <a:rPr lang="en-US" altLang="ja-JP" noProof="0" dirty="0"/>
              <a:t>18–40 pt.</a:t>
            </a:r>
            <a:br>
              <a:rPr lang="en-US" altLang="ja-JP" noProof="0" dirty="0"/>
            </a:br>
            <a:r>
              <a:rPr lang="ja-JP" altLang="en-US" noProof="0" dirty="0"/>
              <a:t>キャプション形式  “図 </a:t>
            </a:r>
            <a:r>
              <a:rPr lang="en-US" altLang="ja-JP" noProof="0" dirty="0"/>
              <a:t>1. Text…”</a:t>
            </a:r>
            <a:r>
              <a:rPr lang="en-US" noProof="0" dirty="0"/>
              <a:t> </a:t>
            </a:r>
          </a:p>
        </p:txBody>
      </p:sp>
      <p:sp>
        <p:nvSpPr>
          <p:cNvPr id="34" name="Bildplatzhalter 13">
            <a:extLst>
              <a:ext uri="{FF2B5EF4-FFF2-40B4-BE49-F238E27FC236}">
                <a16:creationId xmlns:a16="http://schemas.microsoft.com/office/drawing/2014/main" id="{C3DBDDF5-9C33-4416-35BE-74EB04D60E35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7116730" y="38786587"/>
            <a:ext cx="14653608" cy="3152536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r>
              <a:rPr lang="ja-JP" altLang="en-US" noProof="0" dirty="0"/>
              <a:t>所属機関のロゴを挿入してください．</a:t>
            </a:r>
            <a:endParaRPr lang="en-US" noProof="0" dirty="0"/>
          </a:p>
        </p:txBody>
      </p:sp>
      <p:sp>
        <p:nvSpPr>
          <p:cNvPr id="37" name="Textplatzhalter 34">
            <a:extLst>
              <a:ext uri="{FF2B5EF4-FFF2-40B4-BE49-F238E27FC236}">
                <a16:creationId xmlns:a16="http://schemas.microsoft.com/office/drawing/2014/main" id="{14503A9F-A924-7C86-6B84-C9E02AA0D25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196912" y="30943096"/>
            <a:ext cx="15434125" cy="7101577"/>
          </a:xfrm>
        </p:spPr>
        <p:txBody>
          <a:bodyPr>
            <a:noAutofit/>
          </a:bodyPr>
          <a:lstStyle>
            <a:lvl1pPr marL="0" indent="0">
              <a:buNone/>
              <a:defRPr sz="410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結果について記載してください</a:t>
            </a:r>
            <a:r>
              <a:rPr lang="en-US" altLang="ja-JP" noProof="0" dirty="0"/>
              <a:t>.</a:t>
            </a:r>
            <a:endParaRPr lang="en-US" noProof="0" dirty="0"/>
          </a:p>
        </p:txBody>
      </p:sp>
      <p:sp>
        <p:nvSpPr>
          <p:cNvPr id="38" name="Textplatzhalter 34">
            <a:extLst>
              <a:ext uri="{FF2B5EF4-FFF2-40B4-BE49-F238E27FC236}">
                <a16:creationId xmlns:a16="http://schemas.microsoft.com/office/drawing/2014/main" id="{84DA4397-F359-B76D-ACD2-183A6A8BAB7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196913" y="29529122"/>
            <a:ext cx="15362501" cy="1303795"/>
          </a:xfrm>
        </p:spPr>
        <p:txBody>
          <a:bodyPr anchor="ctr">
            <a:noAutofit/>
          </a:bodyPr>
          <a:lstStyle>
            <a:lvl1pPr marL="0" indent="0">
              <a:buNone/>
              <a:defRPr sz="7141" b="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見出し </a:t>
            </a:r>
            <a:r>
              <a:rPr lang="en-US" noProof="0" dirty="0"/>
              <a:t>(</a:t>
            </a:r>
            <a:r>
              <a:rPr lang="ja-JP" altLang="en-US" noProof="0" dirty="0"/>
              <a:t>結果</a:t>
            </a:r>
            <a:r>
              <a:rPr lang="en-US" noProof="0" dirty="0"/>
              <a:t>)</a:t>
            </a:r>
          </a:p>
        </p:txBody>
      </p:sp>
      <p:sp>
        <p:nvSpPr>
          <p:cNvPr id="41" name="Bildplatzhalter 13">
            <a:extLst>
              <a:ext uri="{FF2B5EF4-FFF2-40B4-BE49-F238E27FC236}">
                <a16:creationId xmlns:a16="http://schemas.microsoft.com/office/drawing/2014/main" id="{47503403-7792-1C5E-9D9C-3675C1494E30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17526117" y="29532851"/>
            <a:ext cx="14191997" cy="6565522"/>
          </a:xfrm>
        </p:spPr>
        <p:txBody>
          <a:bodyPr anchor="ctr">
            <a:normAutofit/>
          </a:bodyPr>
          <a:lstStyle>
            <a:lvl1pPr marL="0" indent="0" algn="ctr">
              <a:buNone/>
              <a:defRPr sz="7345">
                <a:latin typeface="MS PGothic" panose="020B0600070205080204" pitchFamily="34" charset="-128"/>
                <a:ea typeface="MS PGothic" panose="020B0600070205080204" pitchFamily="34" charset="-128"/>
                <a:cs typeface="Calibri" panose="020F0502020204030204" pitchFamily="34" charset="0"/>
              </a:defRPr>
            </a:lvl1pPr>
          </a:lstStyle>
          <a:p>
            <a:pPr lvl="0"/>
            <a:r>
              <a:rPr lang="ja-JP" altLang="en-US" noProof="0" dirty="0"/>
              <a:t>関連する画像や図表を</a:t>
            </a:r>
            <a:br>
              <a:rPr lang="en-US" altLang="ja-JP" noProof="0" dirty="0"/>
            </a:br>
            <a:r>
              <a:rPr lang="ja-JP" altLang="en-US" noProof="0" dirty="0"/>
              <a:t>挿入してください</a:t>
            </a:r>
            <a:r>
              <a:rPr lang="en-US" altLang="ja-JP" noProof="0" dirty="0"/>
              <a:t>.</a:t>
            </a:r>
          </a:p>
        </p:txBody>
      </p:sp>
      <p:sp>
        <p:nvSpPr>
          <p:cNvPr id="42" name="Textplatzhalter 34">
            <a:extLst>
              <a:ext uri="{FF2B5EF4-FFF2-40B4-BE49-F238E27FC236}">
                <a16:creationId xmlns:a16="http://schemas.microsoft.com/office/drawing/2014/main" id="{572A310B-C822-ED76-B778-B04B2C6EC0A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7545431" y="36504995"/>
            <a:ext cx="14224907" cy="1468347"/>
          </a:xfrm>
        </p:spPr>
        <p:txBody>
          <a:bodyPr>
            <a:noAutofit/>
          </a:bodyPr>
          <a:lstStyle>
            <a:lvl1pPr marL="0" indent="0">
              <a:buNone/>
              <a:defRPr sz="4081">
                <a:latin typeface="MS PGothic" panose="020B0600070205080204" pitchFamily="34" charset="-128"/>
                <a:ea typeface="MS PGothic" panose="020B0600070205080204" pitchFamily="34" charset="-128"/>
              </a:defRPr>
            </a:lvl1pPr>
            <a:lvl2pPr marL="1552197" indent="0">
              <a:buNone/>
              <a:defRPr sz="3281"/>
            </a:lvl2pPr>
            <a:lvl3pPr marL="3104394" indent="0">
              <a:buNone/>
              <a:defRPr sz="2871"/>
            </a:lvl3pPr>
            <a:lvl4pPr marL="4656591" indent="0">
              <a:buNone/>
              <a:defRPr sz="2051"/>
            </a:lvl4pPr>
            <a:lvl5pPr marL="6208788" indent="0">
              <a:buNone/>
              <a:defRPr sz="2051"/>
            </a:lvl5pPr>
          </a:lstStyle>
          <a:p>
            <a:pPr lvl="0"/>
            <a:r>
              <a:rPr lang="ja-JP" altLang="en-US" noProof="0" dirty="0"/>
              <a:t>キャプションフォントサイズ  </a:t>
            </a:r>
            <a:r>
              <a:rPr lang="en-US" altLang="ja-JP" noProof="0" dirty="0"/>
              <a:t>18–40 </a:t>
            </a:r>
            <a:r>
              <a:rPr lang="en-US" altLang="ja-JP" noProof="0" dirty="0" err="1"/>
              <a:t>pt</a:t>
            </a:r>
            <a:r>
              <a:rPr lang="en-US" altLang="ja-JP" noProof="0" dirty="0"/>
              <a:t> </a:t>
            </a:r>
            <a:br>
              <a:rPr lang="en-US" altLang="ja-JP" noProof="0" dirty="0"/>
            </a:br>
            <a:r>
              <a:rPr lang="ja-JP" altLang="en-US" noProof="0" dirty="0"/>
              <a:t>キャプション形式</a:t>
            </a:r>
            <a:r>
              <a:rPr lang="en-US" altLang="ja-JP" noProof="0" dirty="0"/>
              <a:t> “</a:t>
            </a:r>
            <a:r>
              <a:rPr lang="ja-JP" altLang="en-US" noProof="0" dirty="0"/>
              <a:t>図 </a:t>
            </a:r>
            <a:r>
              <a:rPr lang="en-US" altLang="ja-JP" noProof="0" dirty="0"/>
              <a:t>1. Text…”</a:t>
            </a:r>
          </a:p>
        </p:txBody>
      </p:sp>
    </p:spTree>
    <p:extLst>
      <p:ext uri="{BB962C8B-B14F-4D97-AF65-F5344CB8AC3E}">
        <p14:creationId xmlns:p14="http://schemas.microsoft.com/office/powerpoint/2010/main" val="3533340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63140" y="2336810"/>
            <a:ext cx="283921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3140" y="11684000"/>
            <a:ext cx="283921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6314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7885C-1B56-43D4-9483-3AAFF5FDFB8F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04220" y="40680650"/>
            <a:ext cx="111099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48620" y="40680650"/>
            <a:ext cx="74066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458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</p:sldLayoutIdLst>
  <p:txStyles>
    <p:titleStyle>
      <a:lvl1pPr algn="l" defTabSz="3291840" rtl="0" eaLnBrk="1" latinLnBrk="0" hangingPunct="1">
        <a:lnSpc>
          <a:spcPct val="90000"/>
        </a:lnSpc>
        <a:spcBef>
          <a:spcPct val="0"/>
        </a:spcBef>
        <a:buNone/>
        <a:defRPr sz="15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3291840" rtl="0" eaLnBrk="1" latinLnBrk="0" hangingPunct="1">
        <a:lnSpc>
          <a:spcPct val="90000"/>
        </a:lnSpc>
        <a:spcBef>
          <a:spcPts val="36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4688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3pPr>
      <a:lvl4pPr marL="57607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740664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905256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234440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indent="-822960" algn="l" defTabSz="329184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32918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3pPr>
      <a:lvl4pPr marL="49377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4pPr>
      <a:lvl5pPr marL="658368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5pPr>
      <a:lvl6pPr marL="822960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6pPr>
      <a:lvl7pPr marL="987552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7pPr>
      <a:lvl8pPr marL="1152144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8pPr>
      <a:lvl9pPr marL="13167360" algn="l" defTabSz="3291840" rtl="0" eaLnBrk="1" latinLnBrk="0" hangingPunct="1">
        <a:defRPr sz="64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0B9D7-42F7-4B50-93BD-21299D6C7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sz="9000" dirty="0"/>
              <a:t>マイクロ波加熱によ</a:t>
            </a:r>
            <a:r>
              <a:rPr lang="en-US" altLang="ja-JP" sz="9000" dirty="0"/>
              <a:t>Ca(OH)₂/</a:t>
            </a:r>
            <a:r>
              <a:rPr lang="en-US" altLang="ja-JP" sz="9000" dirty="0" err="1"/>
              <a:t>SiC</a:t>
            </a:r>
            <a:r>
              <a:rPr lang="ja-JP" altLang="en-US" sz="9000" dirty="0"/>
              <a:t>混合ペレットの脱水反応の電磁場・伝熱・反応連成解析と 加熱効率評価</a:t>
            </a:r>
            <a:endParaRPr lang="en-US" sz="9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C8F3F-7BC6-4E8C-81F3-43C909BB185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 err="1"/>
              <a:t>Zamengo</a:t>
            </a:r>
            <a:r>
              <a:rPr lang="en-US" sz="3600" dirty="0"/>
              <a:t> Massimiliano¹, </a:t>
            </a:r>
            <a:r>
              <a:rPr lang="ja-JP" altLang="en-US" sz="3600" dirty="0"/>
              <a:t>森川 淳子</a:t>
            </a:r>
            <a:r>
              <a:rPr lang="en-US" altLang="ja-JP" sz="3600" dirty="0"/>
              <a:t>¹</a:t>
            </a:r>
            <a:br>
              <a:rPr lang="en-US" altLang="ja-JP" sz="3600" dirty="0"/>
            </a:br>
            <a:r>
              <a:rPr lang="en-US" altLang="ja-JP" sz="3600" dirty="0"/>
              <a:t>1. </a:t>
            </a:r>
            <a:r>
              <a:rPr lang="ja-JP" altLang="en-US" sz="3600" dirty="0"/>
              <a:t>東京科学大学 物質理工学院 材料系</a:t>
            </a:r>
            <a:r>
              <a:rPr lang="en-US" altLang="ja-JP" sz="3600" dirty="0"/>
              <a:t>, 〒152-8550 </a:t>
            </a:r>
            <a:r>
              <a:rPr lang="ja-JP" altLang="en-US" sz="3600" dirty="0"/>
              <a:t>東京都目黒区大岡山</a:t>
            </a:r>
            <a:r>
              <a:rPr lang="en-US" altLang="ja-JP" sz="3600" dirty="0"/>
              <a:t>2-12-1</a:t>
            </a:r>
            <a:endParaRPr lang="en-US" sz="3600" dirty="0"/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A73268BD-63F2-20A8-0EE9-3664F1350F7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4" b="1384"/>
          <a:stretch>
            <a:fillRect/>
          </a:stretch>
        </p:blipFill>
        <p:spPr>
          <a:xfrm>
            <a:off x="0" y="-33338"/>
            <a:ext cx="12557125" cy="12209463"/>
          </a:xfr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31C6298-FDF9-47FA-8627-A8259918CF7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ja-JP" altLang="en-US" sz="3600" dirty="0"/>
              <a:t>試料</a:t>
            </a:r>
            <a:r>
              <a:rPr lang="en-US" altLang="ja-JP" sz="3600" dirty="0"/>
              <a:t>: Ca(OH)₂ (&gt;95%) </a:t>
            </a:r>
            <a:r>
              <a:rPr lang="ja-JP" altLang="en-US" sz="3600" dirty="0"/>
              <a:t>に </a:t>
            </a:r>
            <a:r>
              <a:rPr lang="en-US" altLang="ja-JP" sz="3600" dirty="0" err="1"/>
              <a:t>SiC</a:t>
            </a:r>
            <a:r>
              <a:rPr lang="en-US" altLang="ja-JP" sz="3600" dirty="0"/>
              <a:t> (β</a:t>
            </a:r>
            <a:r>
              <a:rPr lang="ja-JP" altLang="en-US" sz="3600" dirty="0"/>
              <a:t>形</a:t>
            </a:r>
            <a:r>
              <a:rPr lang="en-US" altLang="ja-JP" sz="3600" dirty="0"/>
              <a:t>, 50 nm) </a:t>
            </a:r>
            <a:r>
              <a:rPr lang="ja-JP" altLang="en-US" sz="3600" dirty="0"/>
              <a:t>を </a:t>
            </a:r>
            <a:r>
              <a:rPr lang="en-US" altLang="ja-JP" sz="3600" dirty="0"/>
              <a:t>7 </a:t>
            </a:r>
            <a:r>
              <a:rPr lang="en-US" altLang="ja-JP" sz="3600" dirty="0" err="1"/>
              <a:t>wt</a:t>
            </a:r>
            <a:r>
              <a:rPr lang="en-US" altLang="ja-JP" sz="3600" dirty="0"/>
              <a:t>% </a:t>
            </a:r>
            <a:r>
              <a:rPr lang="ja-JP" altLang="en-US" sz="3600" dirty="0"/>
              <a:t>混合し</a:t>
            </a:r>
            <a:r>
              <a:rPr lang="en-US" altLang="ja-JP" sz="3600" dirty="0"/>
              <a:t>, φ14 mm × 3.1 mm </a:t>
            </a:r>
            <a:r>
              <a:rPr lang="ja-JP" altLang="en-US" sz="3600" dirty="0"/>
              <a:t>のペレット </a:t>
            </a:r>
            <a:r>
              <a:rPr lang="en-US" altLang="ja-JP" sz="3600" dirty="0"/>
              <a:t>(586 mg, </a:t>
            </a:r>
            <a:r>
              <a:rPr lang="ja-JP" altLang="en-US" sz="3600" dirty="0"/>
              <a:t>空隙率 </a:t>
            </a:r>
            <a:r>
              <a:rPr lang="en-US" altLang="ja-JP" sz="3600" dirty="0"/>
              <a:t>0.45) </a:t>
            </a:r>
            <a:r>
              <a:rPr lang="ja-JP" altLang="en-US" sz="3600" dirty="0"/>
              <a:t>を成形した。</a:t>
            </a:r>
            <a:endParaRPr lang="en-US" altLang="ja-JP" sz="36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ja-JP" altLang="en-US" sz="3600" dirty="0"/>
              <a:t>誘電率</a:t>
            </a:r>
            <a:r>
              <a:rPr lang="en-US" altLang="ja-JP" sz="3600" dirty="0"/>
              <a:t>: VNA </a:t>
            </a:r>
            <a:r>
              <a:rPr lang="ja-JP" altLang="en-US" sz="3600" dirty="0"/>
              <a:t>と空洞共振摂動法により </a:t>
            </a:r>
            <a:r>
              <a:rPr lang="en-US" altLang="ja-JP" sz="3600" dirty="0"/>
              <a:t>ε′ = 2.70, ε″ = 0.10</a:t>
            </a:r>
          </a:p>
          <a:p>
            <a:pPr>
              <a:spcBef>
                <a:spcPts val="1200"/>
              </a:spcBef>
            </a:pPr>
            <a:r>
              <a:rPr lang="ja-JP" altLang="en-US" sz="3600" dirty="0"/>
              <a:t>電磁場</a:t>
            </a:r>
            <a:r>
              <a:rPr lang="en-US" altLang="ja-JP" sz="3600" dirty="0"/>
              <a:t>: COMSOL Multiphysics 6.3 </a:t>
            </a:r>
            <a:r>
              <a:rPr lang="ja-JP" altLang="en-US" sz="3600" dirty="0"/>
              <a:t>で ① 周波数掃引により電界分布 </a:t>
            </a:r>
            <a:r>
              <a:rPr lang="en-US" altLang="ja-JP" sz="3600" dirty="0"/>
              <a:t>E </a:t>
            </a:r>
            <a:r>
              <a:rPr lang="ja-JP" altLang="en-US" sz="3600" dirty="0"/>
              <a:t>を求め</a:t>
            </a:r>
            <a:r>
              <a:rPr lang="en-US" altLang="ja-JP" sz="3600" dirty="0"/>
              <a:t>, ② </a:t>
            </a:r>
            <a:r>
              <a:rPr lang="ja-JP" altLang="en-US" sz="3600" dirty="0"/>
              <a:t>時間依存解析を実施</a:t>
            </a:r>
            <a:r>
              <a:rPr lang="en-US" altLang="ja-JP" sz="3600" dirty="0"/>
              <a:t>. </a:t>
            </a:r>
            <a:r>
              <a:rPr lang="ja-JP" altLang="en-US" sz="3600" dirty="0"/>
              <a:t>体積発熱 </a:t>
            </a:r>
            <a:r>
              <a:rPr lang="en-US" altLang="ja-JP" sz="3600" dirty="0" err="1"/>
              <a:t>q̇mw</a:t>
            </a:r>
            <a:r>
              <a:rPr lang="en-US" altLang="ja-JP" sz="3600" dirty="0"/>
              <a:t> = 2πf ε₀ ε′ </a:t>
            </a:r>
            <a:r>
              <a:rPr lang="en-US" altLang="ja-JP" sz="3600" dirty="0" err="1"/>
              <a:t>tanδ</a:t>
            </a:r>
            <a:r>
              <a:rPr lang="en-US" altLang="ja-JP" sz="3600" dirty="0"/>
              <a:t> (1−ψ)|E|²</a:t>
            </a:r>
          </a:p>
          <a:p>
            <a:pPr>
              <a:spcBef>
                <a:spcPts val="1200"/>
              </a:spcBef>
            </a:pPr>
            <a:r>
              <a:rPr lang="ja-JP" altLang="en-US" sz="3600" dirty="0"/>
              <a:t>脱水反応</a:t>
            </a:r>
            <a:r>
              <a:rPr lang="en-US" altLang="ja-JP" sz="3600" dirty="0"/>
              <a:t>: </a:t>
            </a:r>
            <a:r>
              <a:rPr lang="en-US" altLang="ja-JP" sz="3600" dirty="0" err="1"/>
              <a:t>Schaube</a:t>
            </a:r>
            <a:r>
              <a:rPr lang="en-US" altLang="ja-JP" sz="3600" dirty="0"/>
              <a:t> </a:t>
            </a:r>
            <a:r>
              <a:rPr lang="ja-JP" altLang="en-US" sz="3600" dirty="0"/>
              <a:t>らの速度式を適用</a:t>
            </a:r>
            <a:r>
              <a:rPr lang="en-US" altLang="ja-JP" sz="3600" dirty="0"/>
              <a:t>. </a:t>
            </a:r>
            <a:r>
              <a:rPr lang="ja-JP" altLang="en-US" sz="3600" dirty="0"/>
              <a:t>水蒸気分圧 </a:t>
            </a:r>
            <a:r>
              <a:rPr lang="en-US" altLang="ja-JP" sz="3600" dirty="0" err="1"/>
              <a:t>Peq</a:t>
            </a:r>
            <a:r>
              <a:rPr lang="en-US" altLang="ja-JP" sz="3600" dirty="0"/>
              <a:t> = 2.3 kPa </a:t>
            </a:r>
            <a:r>
              <a:rPr lang="ja-JP" altLang="en-US" sz="3600" dirty="0"/>
              <a:t>では </a:t>
            </a:r>
            <a:r>
              <a:rPr lang="en-US" altLang="ja-JP" sz="3600" dirty="0" err="1"/>
              <a:t>Teq</a:t>
            </a:r>
            <a:r>
              <a:rPr lang="en-US" altLang="ja-JP" sz="3600" dirty="0"/>
              <a:t> = 504 ℃ </a:t>
            </a:r>
            <a:r>
              <a:rPr lang="ja-JP" altLang="en-US" sz="3600" dirty="0"/>
              <a:t>以上で反応が進行する。</a:t>
            </a:r>
            <a:endParaRPr lang="en-US" altLang="ja-JP" sz="3600" dirty="0"/>
          </a:p>
          <a:p>
            <a:pPr>
              <a:spcBef>
                <a:spcPts val="1200"/>
              </a:spcBef>
            </a:pPr>
            <a:r>
              <a:rPr lang="ja-JP" altLang="en-US" sz="3600" dirty="0"/>
              <a:t>伝熱</a:t>
            </a:r>
            <a:r>
              <a:rPr lang="en-US" altLang="ja-JP" sz="3600" dirty="0"/>
              <a:t>: </a:t>
            </a:r>
            <a:r>
              <a:rPr lang="ja-JP" altLang="en-US" sz="3600" dirty="0"/>
              <a:t>多孔質内の熱伝導 、石英管まわりの自然対流と放射</a:t>
            </a:r>
            <a:r>
              <a:rPr lang="en-US" altLang="ja-JP" sz="3600" dirty="0"/>
              <a:t>, </a:t>
            </a:r>
            <a:r>
              <a:rPr lang="ja-JP" altLang="en-US" sz="3600" dirty="0"/>
              <a:t>空胴壁は一定温度とした。</a:t>
            </a:r>
            <a:endParaRPr lang="en-US" altLang="ja-JP" sz="3600" dirty="0"/>
          </a:p>
          <a:p>
            <a:pPr>
              <a:spcBef>
                <a:spcPts val="1200"/>
              </a:spcBef>
            </a:pPr>
            <a:r>
              <a:rPr lang="ja-JP" altLang="en-US" sz="3600" dirty="0"/>
              <a:t>加熱効率</a:t>
            </a:r>
            <a:r>
              <a:rPr lang="en-US" altLang="ja-JP" sz="3600" dirty="0"/>
              <a:t>: η = (</a:t>
            </a:r>
            <a:r>
              <a:rPr lang="ja-JP" altLang="en-US" sz="3600" dirty="0"/>
              <a:t>顕熱 </a:t>
            </a:r>
            <a:r>
              <a:rPr lang="en-US" altLang="ja-JP" sz="3600" dirty="0"/>
              <a:t>+ </a:t>
            </a:r>
            <a:r>
              <a:rPr lang="ja-JP" altLang="en-US" sz="3600" dirty="0"/>
              <a:t>反応熱</a:t>
            </a:r>
            <a:r>
              <a:rPr lang="en-US" altLang="ja-JP" sz="3600" dirty="0"/>
              <a:t>) / (</a:t>
            </a:r>
            <a:r>
              <a:rPr lang="ja-JP" altLang="en-US" sz="3600" dirty="0"/>
              <a:t>試料が吸収したマイクロ波発熱源</a:t>
            </a:r>
            <a:r>
              <a:rPr lang="en-US" altLang="ja-JP" sz="3600" dirty="0"/>
              <a:t>). </a:t>
            </a:r>
            <a:r>
              <a:rPr lang="ja-JP" altLang="en-US" sz="3600" dirty="0"/>
              <a:t>整合器・ケーブル・空胴での損失は含まない。</a:t>
            </a:r>
            <a:endParaRPr lang="en-US" altLang="ja-JP" sz="3600" dirty="0"/>
          </a:p>
          <a:p>
            <a:pPr>
              <a:spcBef>
                <a:spcPts val="1200"/>
              </a:spcBef>
            </a:pPr>
            <a:endParaRPr lang="en-US" sz="36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2342DC-D9D3-46BB-BC5F-F6390941017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sz="2400" dirty="0"/>
              <a:t>1. M. </a:t>
            </a:r>
            <a:r>
              <a:rPr lang="en-US" sz="2400" dirty="0" err="1"/>
              <a:t>Zamengo</a:t>
            </a:r>
            <a:r>
              <a:rPr lang="en-US" sz="2400" dirty="0"/>
              <a:t>, H. </a:t>
            </a:r>
            <a:r>
              <a:rPr lang="en-US" sz="2400" dirty="0" err="1"/>
              <a:t>Einaga</a:t>
            </a:r>
            <a:r>
              <a:rPr lang="en-US" sz="2400" dirty="0"/>
              <a:t>, Y. Wada, J. Morikawa, “Microwave-assisted dehydration of calcium hydroxide for thermochemical energy storage”, J. Energy Storage, vol. 108, 115195, 2025.</a:t>
            </a:r>
          </a:p>
          <a:p>
            <a:r>
              <a:rPr lang="en-US" sz="2400" dirty="0"/>
              <a:t>2. F. </a:t>
            </a:r>
            <a:r>
              <a:rPr lang="en-US" sz="2400" dirty="0" err="1"/>
              <a:t>Schaube</a:t>
            </a:r>
            <a:r>
              <a:rPr lang="en-US" sz="2400" dirty="0"/>
              <a:t> et al., “De- and rehydration of Ca(OH)₂ at high H₂O partial pressures”, </a:t>
            </a:r>
            <a:r>
              <a:rPr lang="en-US" sz="2400" dirty="0" err="1"/>
              <a:t>Thermochim</a:t>
            </a:r>
            <a:r>
              <a:rPr lang="en-US" sz="2400" dirty="0"/>
              <a:t>. Acta, vol. 538, pp. 9–20, 2012.</a:t>
            </a:r>
          </a:p>
          <a:p>
            <a:r>
              <a:rPr lang="en-US" sz="2400" dirty="0"/>
              <a:t>3. H. J. Kitchen et al., “Modern microwave methods in solid-state inorganic materials chemistry”, Chem. Rev., vol. 114, pp. 1170–1206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42B11-619C-436F-BD05-D925F2036DEF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r>
              <a:rPr lang="en-US" altLang="ja-JP" sz="4800" dirty="0"/>
              <a:t>Ca(OH)₂/</a:t>
            </a:r>
            <a:r>
              <a:rPr lang="en-US" altLang="ja-JP" sz="4800" dirty="0" err="1"/>
              <a:t>SiC</a:t>
            </a:r>
            <a:r>
              <a:rPr lang="ja-JP" altLang="en-US" sz="4800" dirty="0"/>
              <a:t>混合ペレットのマイクロ波脱水反応を電磁場・伝熱・反応の連成モデルで再現し</a:t>
            </a:r>
            <a:r>
              <a:rPr lang="en-US" altLang="ja-JP" sz="4800" dirty="0"/>
              <a:t>, </a:t>
            </a:r>
            <a:r>
              <a:rPr lang="ja-JP" altLang="en-US" sz="4800" dirty="0"/>
              <a:t>接触界面のホットスポット形成機構と加熱効率を定量化する</a:t>
            </a:r>
            <a:r>
              <a:rPr lang="en-US" altLang="ja-JP" sz="4800" dirty="0"/>
              <a:t>.</a:t>
            </a: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870161-6EDA-42E3-AC05-0552171DAD1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ja-JP" altLang="en-US" dirty="0"/>
              <a:t>再生可能エネルギーの導入拡大に伴い</a:t>
            </a:r>
            <a:r>
              <a:rPr lang="en-US" altLang="ja-JP" dirty="0"/>
              <a:t>, </a:t>
            </a:r>
            <a:r>
              <a:rPr lang="ja-JP" altLang="en-US" dirty="0"/>
              <a:t>電力系統の変動を吸収するエネルギー貯蔵技術が求められている</a:t>
            </a:r>
            <a:r>
              <a:rPr lang="en-US" altLang="ja-JP" dirty="0"/>
              <a:t>. Ca(OH)₂/</a:t>
            </a:r>
            <a:r>
              <a:rPr lang="en-US" altLang="ja-JP" dirty="0" err="1"/>
              <a:t>CaO</a:t>
            </a:r>
            <a:r>
              <a:rPr lang="en-US" altLang="ja-JP" dirty="0"/>
              <a:t> </a:t>
            </a:r>
            <a:r>
              <a:rPr lang="ja-JP" altLang="en-US" dirty="0"/>
              <a:t>系の可逆反応 </a:t>
            </a:r>
            <a:r>
              <a:rPr lang="en-US" altLang="ja-JP" dirty="0"/>
              <a:t>(Q</a:t>
            </a:r>
            <a:r>
              <a:rPr lang="en-US" altLang="ja-JP" baseline="-25000" dirty="0"/>
              <a:t>R</a:t>
            </a:r>
            <a:r>
              <a:rPr lang="en-US" altLang="ja-JP" dirty="0"/>
              <a:t> = 104 kJ mol</a:t>
            </a:r>
            <a:r>
              <a:rPr lang="en-US" altLang="ja-JP" baseline="30000" dirty="0"/>
              <a:t>-1</a:t>
            </a:r>
            <a:r>
              <a:rPr lang="en-US" altLang="ja-JP" dirty="0"/>
              <a:t>) </a:t>
            </a:r>
            <a:r>
              <a:rPr lang="ja-JP" altLang="en-US" dirty="0"/>
              <a:t>は</a:t>
            </a:r>
            <a:r>
              <a:rPr lang="en-US" altLang="ja-JP" dirty="0"/>
              <a:t>, </a:t>
            </a:r>
            <a:r>
              <a:rPr lang="ja-JP" altLang="en-US" dirty="0"/>
              <a:t>安全・低コストで長期蓄熱に適した化学蓄熱材である</a:t>
            </a:r>
            <a:r>
              <a:rPr lang="en-US" altLang="ja-JP" dirty="0"/>
              <a:t>. </a:t>
            </a:r>
            <a:r>
              <a:rPr lang="ja-JP" altLang="en-US" dirty="0"/>
              <a:t>しかし充填層の熱伝導率は </a:t>
            </a:r>
            <a:r>
              <a:rPr lang="en-US" altLang="ja-JP" dirty="0"/>
              <a:t>0.2 W m</a:t>
            </a:r>
            <a:r>
              <a:rPr lang="en-US" altLang="ja-JP" baseline="30000" dirty="0"/>
              <a:t>-1</a:t>
            </a:r>
            <a:r>
              <a:rPr lang="en-US" altLang="ja-JP" dirty="0"/>
              <a:t>K</a:t>
            </a:r>
            <a:r>
              <a:rPr lang="en-US" altLang="ja-JP" baseline="30000" dirty="0"/>
              <a:t>-1</a:t>
            </a:r>
            <a:r>
              <a:rPr lang="en-US" altLang="ja-JP" dirty="0"/>
              <a:t> </a:t>
            </a:r>
            <a:r>
              <a:rPr lang="ja-JP" altLang="en-US" dirty="0"/>
              <a:t>と低く</a:t>
            </a:r>
            <a:r>
              <a:rPr lang="en-US" altLang="ja-JP" dirty="0"/>
              <a:t>, </a:t>
            </a:r>
            <a:r>
              <a:rPr lang="ja-JP" altLang="en-US" dirty="0"/>
              <a:t>熱交換器との接触も不十分なため</a:t>
            </a:r>
            <a:r>
              <a:rPr lang="en-US" altLang="ja-JP" dirty="0"/>
              <a:t>, </a:t>
            </a:r>
            <a:r>
              <a:rPr lang="ja-JP" altLang="en-US" dirty="0"/>
              <a:t>伝熱が反応速度の ボトルネックとなる</a:t>
            </a:r>
            <a:r>
              <a:rPr lang="en-US" altLang="ja-JP" dirty="0"/>
              <a:t>. </a:t>
            </a:r>
            <a:r>
              <a:rPr lang="ja-JP" altLang="en-US" dirty="0"/>
              <a:t>マイクロ波加熱は材料内部を直接加熱できるため</a:t>
            </a:r>
            <a:r>
              <a:rPr lang="en-US" altLang="ja-JP" dirty="0"/>
              <a:t>, </a:t>
            </a:r>
            <a:r>
              <a:rPr lang="ja-JP" altLang="en-US" dirty="0"/>
              <a:t>高速かつ均一な加熱が期待される</a:t>
            </a:r>
            <a:r>
              <a:rPr lang="en-US" altLang="ja-JP" dirty="0"/>
              <a:t>. </a:t>
            </a:r>
            <a:r>
              <a:rPr lang="ja-JP" altLang="en-US" dirty="0"/>
              <a:t>一方 </a:t>
            </a:r>
            <a:r>
              <a:rPr lang="en-US" altLang="ja-JP" dirty="0"/>
              <a:t>Ca(OH)</a:t>
            </a:r>
            <a:r>
              <a:rPr lang="en-US" altLang="ja-JP" baseline="-25000" dirty="0"/>
              <a:t>2</a:t>
            </a:r>
            <a:r>
              <a:rPr lang="en-US" altLang="ja-JP" dirty="0"/>
              <a:t> </a:t>
            </a:r>
            <a:r>
              <a:rPr lang="ja-JP" altLang="en-US" dirty="0"/>
              <a:t>単体は誘電損失が小さいことから</a:t>
            </a:r>
            <a:r>
              <a:rPr lang="en-US" altLang="ja-JP" dirty="0"/>
              <a:t>, </a:t>
            </a:r>
            <a:r>
              <a:rPr lang="en-US" altLang="ja-JP" dirty="0" err="1"/>
              <a:t>SiC</a:t>
            </a:r>
            <a:r>
              <a:rPr lang="en-US" altLang="ja-JP" dirty="0"/>
              <a:t> </a:t>
            </a:r>
            <a:r>
              <a:rPr lang="ja-JP" altLang="en-US" dirty="0"/>
              <a:t>を </a:t>
            </a:r>
            <a:r>
              <a:rPr lang="en-US" altLang="ja-JP" dirty="0"/>
              <a:t>7 </a:t>
            </a:r>
            <a:r>
              <a:rPr lang="en-US" altLang="ja-JP" dirty="0" err="1"/>
              <a:t>wt</a:t>
            </a:r>
            <a:r>
              <a:rPr lang="en-US" altLang="ja-JP" dirty="0"/>
              <a:t>% </a:t>
            </a:r>
            <a:r>
              <a:rPr lang="ja-JP" altLang="en-US" dirty="0"/>
              <a:t>混合したペレットを用いた</a:t>
            </a:r>
            <a:r>
              <a:rPr lang="en-US" altLang="ja-JP" dirty="0"/>
              <a:t>. </a:t>
            </a:r>
            <a:r>
              <a:rPr lang="ja-JP" altLang="en-US" dirty="0"/>
              <a:t>本研究では </a:t>
            </a:r>
            <a:r>
              <a:rPr lang="en-US" altLang="ja-JP" dirty="0"/>
              <a:t>TM</a:t>
            </a:r>
            <a:r>
              <a:rPr lang="en-US" altLang="ja-JP" baseline="-25000" dirty="0"/>
              <a:t>010</a:t>
            </a:r>
            <a:r>
              <a:rPr lang="en-US" altLang="ja-JP" dirty="0"/>
              <a:t> </a:t>
            </a:r>
            <a:r>
              <a:rPr lang="ja-JP" altLang="en-US" dirty="0"/>
              <a:t>型共振空胴 </a:t>
            </a:r>
            <a:r>
              <a:rPr lang="en-US" altLang="ja-JP" dirty="0"/>
              <a:t>(2.45 GHz) </a:t>
            </a:r>
            <a:r>
              <a:rPr lang="ja-JP" altLang="en-US" dirty="0"/>
              <a:t>による脱水実験と</a:t>
            </a:r>
            <a:r>
              <a:rPr lang="en-US" altLang="ja-JP" dirty="0"/>
              <a:t>, </a:t>
            </a:r>
            <a:r>
              <a:rPr lang="ja-JP" altLang="en-US" dirty="0"/>
              <a:t>電磁場・伝熱・反応を連成した </a:t>
            </a:r>
            <a:r>
              <a:rPr lang="en-US" altLang="ja-JP" dirty="0"/>
              <a:t>COMSOL </a:t>
            </a:r>
            <a:r>
              <a:rPr lang="ja-JP" altLang="en-US" dirty="0"/>
              <a:t>モデルにより</a:t>
            </a:r>
            <a:r>
              <a:rPr lang="en-US" altLang="ja-JP" dirty="0"/>
              <a:t>, </a:t>
            </a:r>
            <a:r>
              <a:rPr lang="ja-JP" altLang="en-US" dirty="0"/>
              <a:t>ホットスポット形成機構の解明と加熱効率の定量評価を行った。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D710F8-ACEB-4930-B23B-03F5CB4E1A4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/>
          <a:lstStyle/>
          <a:p>
            <a:r>
              <a:rPr lang="ja-JP" altLang="en-US" dirty="0"/>
              <a:t>背景・目的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B8190DE-FA50-4E4C-B86F-982C65891F6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ja-JP" altLang="en-US" dirty="0"/>
              <a:t>計算手法</a:t>
            </a:r>
          </a:p>
        </p:txBody>
      </p:sp>
      <p:pic>
        <p:nvPicPr>
          <p:cNvPr id="21" name="Picture Placeholder 20">
            <a:extLst>
              <a:ext uri="{FF2B5EF4-FFF2-40B4-BE49-F238E27FC236}">
                <a16:creationId xmlns:a16="http://schemas.microsoft.com/office/drawing/2014/main" id="{A7C244C5-94E6-651E-6180-8E112D835B1C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r="902"/>
          <a:stretch>
            <a:fillRect/>
          </a:stretch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C644384-6DB7-4296-B34C-E6674D4A428F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ja-JP" altLang="en-US" sz="3600" dirty="0"/>
              <a:t>図 </a:t>
            </a:r>
            <a:r>
              <a:rPr lang="en-US" altLang="ja-JP" sz="3600" dirty="0"/>
              <a:t>1. </a:t>
            </a:r>
            <a:r>
              <a:rPr lang="ja-JP" altLang="en-US" sz="3600" dirty="0"/>
              <a:t>接触した </a:t>
            </a:r>
            <a:r>
              <a:rPr lang="en-US" altLang="ja-JP" sz="3600" dirty="0"/>
              <a:t>2 </a:t>
            </a:r>
            <a:r>
              <a:rPr lang="ja-JP" altLang="en-US" sz="3600" dirty="0"/>
              <a:t>個のペレット周りの電界強度 </a:t>
            </a:r>
            <a:r>
              <a:rPr lang="en-US" altLang="ja-JP" sz="3600" dirty="0" err="1"/>
              <a:t>E</a:t>
            </a:r>
            <a:r>
              <a:rPr lang="en-US" altLang="ja-JP" sz="3600" baseline="-25000" dirty="0" err="1"/>
              <a:t>norm</a:t>
            </a:r>
            <a:r>
              <a:rPr lang="en-US" altLang="ja-JP" sz="3600" dirty="0"/>
              <a:t> </a:t>
            </a:r>
            <a:r>
              <a:rPr lang="ja-JP" altLang="en-US" sz="3600" dirty="0"/>
              <a:t>分布 </a:t>
            </a:r>
            <a:r>
              <a:rPr lang="en-US" altLang="ja-JP" sz="3600" dirty="0"/>
              <a:t>(</a:t>
            </a:r>
            <a:r>
              <a:rPr lang="ja-JP" altLang="en-US" sz="3600" dirty="0"/>
              <a:t>正面図・上面図</a:t>
            </a:r>
            <a:r>
              <a:rPr lang="en-US" altLang="ja-JP" sz="3600" dirty="0"/>
              <a:t>). </a:t>
            </a:r>
            <a:r>
              <a:rPr lang="ja-JP" altLang="en-US" sz="3600" dirty="0"/>
              <a:t>接触界面で電界が集中する。</a:t>
            </a:r>
            <a:endParaRPr lang="en-US" altLang="ja-JP" sz="3600" dirty="0"/>
          </a:p>
        </p:txBody>
      </p:sp>
      <p:pic>
        <p:nvPicPr>
          <p:cNvPr id="27" name="Picture Placeholder 26">
            <a:extLst>
              <a:ext uri="{FF2B5EF4-FFF2-40B4-BE49-F238E27FC236}">
                <a16:creationId xmlns:a16="http://schemas.microsoft.com/office/drawing/2014/main" id="{15CE038D-3ACC-82C6-D104-6767492D1DF6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1" b="10101"/>
          <a:stretch>
            <a:fillRect/>
          </a:stretch>
        </p:blipFill>
        <p:spPr/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ACA5A39-8C41-455A-9700-610CD1B5191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ja-JP" altLang="en-US" sz="4100" dirty="0"/>
              <a:t>マイクロ波印加後 </a:t>
            </a:r>
            <a:r>
              <a:rPr lang="en-US" altLang="ja-JP" sz="4100" dirty="0"/>
              <a:t>1</a:t>
            </a:r>
            <a:r>
              <a:rPr lang="ja-JP" altLang="en-US" sz="4100" dirty="0"/>
              <a:t>分以内に </a:t>
            </a:r>
            <a:r>
              <a:rPr lang="en-US" altLang="ja-JP" sz="4100" dirty="0"/>
              <a:t>450℃ </a:t>
            </a:r>
            <a:r>
              <a:rPr lang="ja-JP" altLang="en-US" sz="4100" dirty="0"/>
              <a:t>を超えた</a:t>
            </a:r>
            <a:r>
              <a:rPr lang="en-US" altLang="ja-JP" sz="4100" dirty="0"/>
              <a:t>. </a:t>
            </a:r>
            <a:r>
              <a:rPr lang="ja-JP" altLang="en-US" sz="4100" dirty="0"/>
              <a:t>共振周波数の変化は</a:t>
            </a:r>
            <a:r>
              <a:rPr lang="en-US" altLang="ja-JP" sz="4100" dirty="0"/>
              <a:t>20 </a:t>
            </a:r>
            <a:r>
              <a:rPr lang="ja-JP" altLang="en-US" sz="4100" dirty="0"/>
              <a:t>分以内で一次反応則に従い、重量測定に代わる反応追跡指標となる</a:t>
            </a:r>
            <a:r>
              <a:rPr lang="en-US" altLang="ja-JP" sz="4100" dirty="0"/>
              <a:t>.</a:t>
            </a:r>
          </a:p>
          <a:p>
            <a:r>
              <a:rPr lang="ja-JP" altLang="en-US" sz="4100" dirty="0"/>
              <a:t>蓄熱エネルギー密度は約 </a:t>
            </a:r>
            <a:r>
              <a:rPr lang="en-US" altLang="ja-JP" sz="4100" dirty="0"/>
              <a:t>1 GJ m⁻³, </a:t>
            </a:r>
            <a:r>
              <a:rPr lang="ja-JP" altLang="en-US" sz="4100" dirty="0"/>
              <a:t>初期 </a:t>
            </a:r>
            <a:r>
              <a:rPr lang="en-US" altLang="ja-JP" sz="4100" dirty="0"/>
              <a:t>5 </a:t>
            </a:r>
            <a:r>
              <a:rPr lang="ja-JP" altLang="en-US" sz="4100" dirty="0"/>
              <a:t>分間の平均蓄熱出力密度は </a:t>
            </a:r>
            <a:r>
              <a:rPr lang="en-US" altLang="ja-JP" sz="4100" dirty="0"/>
              <a:t>1.6 kW/L (1.6 MW m⁻³) </a:t>
            </a:r>
            <a:r>
              <a:rPr lang="ja-JP" altLang="en-US" sz="4100" dirty="0"/>
              <a:t>であった。</a:t>
            </a:r>
            <a:endParaRPr lang="en-US" altLang="ja-JP" sz="4100" dirty="0"/>
          </a:p>
          <a:p>
            <a:r>
              <a:rPr lang="ja-JP" altLang="en-US" sz="4100" dirty="0"/>
              <a:t>解析より</a:t>
            </a:r>
            <a:r>
              <a:rPr lang="en-US" altLang="ja-JP" sz="4100" dirty="0"/>
              <a:t>, </a:t>
            </a:r>
            <a:r>
              <a:rPr lang="ja-JP" altLang="en-US" sz="4100" dirty="0"/>
              <a:t>接触界面での電界集中がホットスポットを生み</a:t>
            </a:r>
            <a:r>
              <a:rPr lang="en-US" altLang="ja-JP" sz="4100" dirty="0"/>
              <a:t>, </a:t>
            </a:r>
            <a:r>
              <a:rPr lang="ja-JP" altLang="en-US" sz="4100" dirty="0"/>
              <a:t>反応前線が界面から外側へ伝播することが 示された </a:t>
            </a:r>
            <a:r>
              <a:rPr lang="en-US" altLang="ja-JP" sz="4100" dirty="0"/>
              <a:t>(</a:t>
            </a:r>
            <a:r>
              <a:rPr lang="ja-JP" altLang="en-US" sz="4100" dirty="0"/>
              <a:t>図 </a:t>
            </a:r>
            <a:r>
              <a:rPr lang="en-US" altLang="ja-JP" sz="4100" dirty="0"/>
              <a:t>2)</a:t>
            </a:r>
            <a:r>
              <a:rPr lang="ja-JP" altLang="en-US" sz="4100" dirty="0"/>
              <a:t>。</a:t>
            </a:r>
            <a:endParaRPr lang="en-US" altLang="ja-JP" sz="4100" dirty="0"/>
          </a:p>
          <a:p>
            <a:r>
              <a:rPr lang="ja-JP" altLang="en-US" sz="4100" dirty="0"/>
              <a:t>加熱効率のピークは </a:t>
            </a:r>
            <a:r>
              <a:rPr lang="en-US" altLang="ja-JP" sz="4100" dirty="0"/>
              <a:t>73% </a:t>
            </a:r>
            <a:r>
              <a:rPr lang="ja-JP" altLang="en-US" sz="4100" dirty="0"/>
              <a:t>に達した。</a:t>
            </a:r>
            <a:endParaRPr lang="en-US" altLang="ja-JP" sz="4100" dirty="0"/>
          </a:p>
          <a:p>
            <a:endParaRPr lang="en-US" sz="4100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D23F0EBA-2A90-4C5D-8253-43734D3504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ja-JP" altLang="en-US" dirty="0"/>
              <a:t>結果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699D37B-2F3A-487B-B2C4-0E90B616EB0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/>
          <a:lstStyle/>
          <a:p>
            <a:r>
              <a:rPr lang="ja-JP" altLang="en-US" dirty="0"/>
              <a:t>図 </a:t>
            </a:r>
            <a:r>
              <a:rPr lang="en-US" altLang="ja-JP" dirty="0"/>
              <a:t>2. </a:t>
            </a:r>
            <a:r>
              <a:rPr lang="ja-JP" altLang="en-US" dirty="0"/>
              <a:t>接触したペレット断面における温度・反応率・発熱量の分布 </a:t>
            </a:r>
            <a:r>
              <a:rPr lang="en-US" altLang="ja-JP" dirty="0"/>
              <a:t>(t = 305 s). </a:t>
            </a:r>
            <a:r>
              <a:rPr lang="ja-JP" altLang="en-US" dirty="0"/>
              <a:t>接触界面から反応前線が外側へ伝播する。</a:t>
            </a:r>
            <a:endParaRPr lang="en-US" altLang="ja-JP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2A5C2A0-13CA-4620-06FD-EFAD2887406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/>
      </p:sp>
      <p:pic>
        <p:nvPicPr>
          <p:cNvPr id="31" name="Picture 30" descr="fig2.png">
            <a:extLst>
              <a:ext uri="{FF2B5EF4-FFF2-40B4-BE49-F238E27FC236}">
                <a16:creationId xmlns:a16="http://schemas.microsoft.com/office/drawing/2014/main" id="{6BFB5B25-461B-CF70-1F9C-35A4C6FBD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6117" y="31664552"/>
            <a:ext cx="14191997" cy="370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1713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8033</TotalTime>
  <Words>1138</Words>
  <Application>Microsoft Office PowerPoint</Application>
  <PresentationFormat>Custom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MS PGothic</vt:lpstr>
      <vt:lpstr>游ゴシック</vt:lpstr>
      <vt:lpstr>Arial</vt:lpstr>
      <vt:lpstr>Calibri</vt:lpstr>
      <vt:lpstr>Calibri Light</vt:lpstr>
      <vt:lpstr>Office Theme</vt:lpstr>
      <vt:lpstr>マイクロ波加熱によCa(OH)₂/SiC混合ペレットの脱水反応の電磁場・伝熱・反応連成解析と 加熱効率評価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Phillip Oberdorfer</dc:creator>
  <cp:lastModifiedBy>Tsukasa Kawamura</cp:lastModifiedBy>
  <cp:revision>183</cp:revision>
  <cp:lastPrinted>2026-06-05T08:09:06Z</cp:lastPrinted>
  <dcterms:created xsi:type="dcterms:W3CDTF">2023-01-03T14:57:49Z</dcterms:created>
  <dcterms:modified xsi:type="dcterms:W3CDTF">2026-09-14T06:31:25Z</dcterms:modified>
</cp:coreProperties>
</file>