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99" autoAdjust="0"/>
    <p:restoredTop sz="96340" autoAdjust="0"/>
  </p:normalViewPr>
  <p:slideViewPr>
    <p:cSldViewPr snapToGrid="0">
      <p:cViewPr>
        <p:scale>
          <a:sx n="30" d="100"/>
          <a:sy n="30" d="100"/>
        </p:scale>
        <p:origin x="398" y="-454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ja-JP" altLang="ja-JP" dirty="0"/>
              <a:t>マイクロ波照射下粉体充填層のモデル化と加熱温度分布：触媒反応の解析</a:t>
            </a: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pPr>
              <a:lnSpc>
                <a:spcPts val="4300"/>
              </a:lnSpc>
              <a:spcBef>
                <a:spcPts val="0"/>
              </a:spcBef>
            </a:pPr>
            <a:r>
              <a:rPr lang="ja-JP" altLang="ja-JP" sz="3600" spc="-10" dirty="0">
                <a:solidFill>
                  <a:schemeClr val="tx1"/>
                </a:solidFill>
                <a:effectLst/>
                <a:latin typeface="ＭＳ Ｐゴシック" panose="020B0600070205080204" pitchFamily="50" charset="-128"/>
                <a:ea typeface="ＭＳ Ｐゴシック" panose="020B0600070205080204" pitchFamily="50" charset="-128"/>
                <a:cs typeface="ＭＳ ゴシック" panose="020B0609070205080204" pitchFamily="49" charset="-128"/>
              </a:rPr>
              <a:t>一般社団法人</a:t>
            </a:r>
            <a:r>
              <a:rPr lang="en-US" altLang="ja-JP" sz="3600" spc="-10" dirty="0" err="1">
                <a:solidFill>
                  <a:schemeClr val="tx1"/>
                </a:solidFill>
                <a:effectLst/>
                <a:latin typeface="ＭＳ Ｐゴシック" panose="020B0600070205080204" pitchFamily="50" charset="-128"/>
                <a:ea typeface="ＭＳ Ｐゴシック" panose="020B0600070205080204" pitchFamily="50" charset="-128"/>
                <a:cs typeface="ＭＳ ゴシック" panose="020B0609070205080204" pitchFamily="49" charset="-128"/>
              </a:rPr>
              <a:t>ZeroC</a:t>
            </a:r>
            <a:r>
              <a:rPr lang="en-US" altLang="ja-JP" sz="3600" spc="-10" dirty="0">
                <a:solidFill>
                  <a:schemeClr val="tx1"/>
                </a:solidFill>
                <a:effectLst/>
                <a:latin typeface="ＭＳ Ｐゴシック" panose="020B0600070205080204" pitchFamily="50" charset="-128"/>
                <a:ea typeface="ＭＳ Ｐゴシック" panose="020B0600070205080204" pitchFamily="50" charset="-128"/>
                <a:cs typeface="ＭＳ ゴシック" panose="020B0609070205080204" pitchFamily="49" charset="-128"/>
              </a:rPr>
              <a:t>, </a:t>
            </a:r>
            <a:r>
              <a:rPr lang="ja-JP"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a:t>
            </a:r>
            <a:r>
              <a:rPr lang="en-US"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181-0013 </a:t>
            </a:r>
            <a:r>
              <a:rPr lang="ja-JP"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東京都三鷹市下連雀</a:t>
            </a:r>
            <a:r>
              <a:rPr lang="en-US"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a:t>
            </a:r>
            <a:br>
              <a:rPr lang="en-US" altLang="ja-JP" sz="3600" dirty="0">
                <a:solidFill>
                  <a:schemeClr val="tx1"/>
                </a:solidFill>
                <a:effectLst/>
                <a:latin typeface="ＭＳ Ｐゴシック" panose="020B0600070205080204" pitchFamily="50" charset="-128"/>
                <a:ea typeface="ＭＳ Ｐゴシック" panose="020B0600070205080204" pitchFamily="50" charset="-128"/>
              </a:rPr>
            </a:br>
            <a:r>
              <a:rPr lang="en-US" altLang="ja-JP" sz="3600" dirty="0">
                <a:solidFill>
                  <a:schemeClr val="tx1"/>
                </a:solidFill>
                <a:effectLst/>
                <a:latin typeface="ＭＳ Ｐゴシック" panose="020B0600070205080204" pitchFamily="50" charset="-128"/>
                <a:ea typeface="ＭＳ Ｐゴシック" panose="020B0600070205080204" pitchFamily="50" charset="-128"/>
              </a:rPr>
              <a:t>L-</a:t>
            </a:r>
            <a:r>
              <a:rPr lang="en-US" altLang="ja-JP" sz="3600" dirty="0" err="1">
                <a:solidFill>
                  <a:schemeClr val="tx1"/>
                </a:solidFill>
                <a:effectLst/>
                <a:latin typeface="ＭＳ Ｐゴシック" panose="020B0600070205080204" pitchFamily="50" charset="-128"/>
                <a:ea typeface="ＭＳ Ｐゴシック" panose="020B0600070205080204" pitchFamily="50" charset="-128"/>
              </a:rPr>
              <a:t>TRiSE</a:t>
            </a:r>
            <a:r>
              <a:rPr lang="ja-JP" altLang="ja-JP" sz="3600" dirty="0">
                <a:solidFill>
                  <a:schemeClr val="tx1"/>
                </a:solidFill>
                <a:effectLst/>
                <a:latin typeface="ＭＳ Ｐゴシック" panose="020B0600070205080204" pitchFamily="50" charset="-128"/>
                <a:ea typeface="ＭＳ Ｐゴシック" panose="020B0600070205080204" pitchFamily="50" charset="-128"/>
                <a:cs typeface="ＭＳ 明朝" panose="02020609040205080304" pitchFamily="17" charset="-128"/>
              </a:rPr>
              <a:t>株式</a:t>
            </a:r>
            <a:r>
              <a:rPr lang="ja-JP" altLang="ja-JP" sz="3600" spc="-10" dirty="0">
                <a:solidFill>
                  <a:schemeClr val="tx1"/>
                </a:solidFill>
                <a:effectLst/>
                <a:latin typeface="ＭＳ Ｐゴシック" panose="020B0600070205080204" pitchFamily="50" charset="-128"/>
                <a:ea typeface="ＭＳ Ｐゴシック" panose="020B0600070205080204" pitchFamily="50" charset="-128"/>
                <a:cs typeface="ＭＳ ゴシック" panose="020B0609070205080204" pitchFamily="49" charset="-128"/>
              </a:rPr>
              <a:t>会社</a:t>
            </a:r>
            <a:r>
              <a:rPr lang="en-US"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 </a:t>
            </a:r>
            <a:r>
              <a:rPr lang="ja-JP"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a:t>
            </a:r>
            <a:r>
              <a:rPr lang="en-US"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101-0047 </a:t>
            </a:r>
            <a:r>
              <a:rPr lang="ja-JP"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東京都千代田区内神田</a:t>
            </a:r>
            <a:r>
              <a:rPr lang="en-US" altLang="ja-JP" sz="3600" spc="-10" dirty="0">
                <a:solidFill>
                  <a:schemeClr val="tx1"/>
                </a:solidFill>
                <a:effectLst/>
                <a:latin typeface="ＭＳ Ｐゴシック" panose="020B0600070205080204" pitchFamily="50" charset="-128"/>
                <a:ea typeface="ＭＳ Ｐゴシック" panose="020B0600070205080204" pitchFamily="50" charset="-128"/>
                <a:cs typeface="Helvetica" panose="020B0604020202020204" pitchFamily="34" charset="0"/>
              </a:rPr>
              <a:t>.</a:t>
            </a:r>
          </a:p>
          <a:p>
            <a:pPr>
              <a:lnSpc>
                <a:spcPts val="4300"/>
              </a:lnSpc>
              <a:spcBef>
                <a:spcPts val="0"/>
              </a:spcBef>
            </a:pPr>
            <a:r>
              <a:rPr lang="ja-JP" altLang="ja-JP" sz="3600" dirty="0">
                <a:solidFill>
                  <a:schemeClr val="tx1"/>
                </a:solidFill>
                <a:effectLst/>
                <a:latin typeface="ＭＳ Ｐゴシック" panose="020B0600070205080204" pitchFamily="50" charset="-128"/>
                <a:ea typeface="ＭＳ Ｐゴシック" panose="020B0600070205080204" pitchFamily="50" charset="-128"/>
                <a:cs typeface="ＭＳ 明朝" panose="02020609040205080304" pitchFamily="17" charset="-128"/>
              </a:rPr>
              <a:t>東京工業大学（現東京科学大学）名誉教授</a:t>
            </a:r>
            <a:r>
              <a:rPr lang="en-US" altLang="ja-JP" sz="3600" dirty="0">
                <a:effectLst/>
                <a:latin typeface="ＭＳ Ｐゴシック" panose="020B0600070205080204" pitchFamily="50" charset="-128"/>
                <a:ea typeface="ＭＳ Ｐゴシック" panose="020B0600070205080204" pitchFamily="50" charset="-128"/>
                <a:cs typeface="ＭＳ 明朝" panose="02020609040205080304" pitchFamily="17" charset="-128"/>
              </a:rPr>
              <a:t>.</a:t>
            </a:r>
            <a:endParaRPr lang="ja-JP" altLang="ja-JP" sz="3600" dirty="0">
              <a:effectLst/>
              <a:latin typeface="ＭＳ Ｐゴシック" panose="020B0600070205080204" pitchFamily="50" charset="-128"/>
              <a:ea typeface="ＭＳ Ｐゴシック" panose="020B0600070205080204" pitchFamily="50" charset="-128"/>
            </a:endParaRPr>
          </a:p>
          <a:p>
            <a:pPr>
              <a:spcBef>
                <a:spcPts val="0"/>
              </a:spcBef>
            </a:pPr>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dirty="0"/>
              <a:t>固体触媒のモデルとして，マグネタイト粉体を真球としてモデル化し，リアル系ではランダム配列の充填層を規則的な配列層としてモデル化した．</a:t>
            </a:r>
            <a:endParaRPr lang="en-US" altLang="ja-JP" dirty="0"/>
          </a:p>
          <a:p>
            <a:r>
              <a:rPr lang="ja-JP" altLang="en-US" dirty="0"/>
              <a:t>マイクロ波照射に用いるキャビティーは，電磁波分布を単純化するために，シングルモードをキャビティー内に発生する２焦点楕円型を設定した．</a:t>
            </a:r>
            <a:endParaRPr lang="en-US" altLang="ja-JP" dirty="0"/>
          </a:p>
          <a:p>
            <a:r>
              <a:rPr lang="en-US" altLang="ja-JP" dirty="0"/>
              <a:t>COMSOL Multiphysics ver5.2</a:t>
            </a:r>
            <a:r>
              <a:rPr lang="ja-JP" altLang="en-US" dirty="0"/>
              <a:t>に，</a:t>
            </a:r>
            <a:r>
              <a:rPr lang="en-US" altLang="ja-JP" dirty="0"/>
              <a:t>RF</a:t>
            </a:r>
            <a:r>
              <a:rPr lang="ja-JP" altLang="en-US" dirty="0"/>
              <a:t>ならびに伝熱モジュールをアドオンして，モデリングならびに計算・解析を行った．</a:t>
            </a:r>
            <a:endParaRPr lang="en-US" altLang="ja-JP" dirty="0"/>
          </a:p>
          <a:p>
            <a:r>
              <a:rPr lang="ja-JP" altLang="en-US" dirty="0"/>
              <a:t>リアルラボ実験により，温度分布測定値とのバリデーションを行い，</a:t>
            </a:r>
            <a:r>
              <a:rPr lang="en-US" altLang="ja-JP" dirty="0"/>
              <a:t>2-</a:t>
            </a:r>
            <a:r>
              <a:rPr lang="ja-JP" altLang="en-US" dirty="0"/>
              <a:t>プロパノール脱水素反応に対する温度分布効果を実験的に確認することができた．</a:t>
            </a:r>
            <a:endParaRPr lang="en-US" altLang="ja-JP" dirty="0"/>
          </a:p>
          <a:p>
            <a:endParaRPr lang="en-US" altLang="ja-JP"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altLang="ja-JP" sz="3600" dirty="0">
                <a:solidFill>
                  <a:schemeClr val="tx1"/>
                </a:solidFill>
                <a:effectLst/>
                <a:latin typeface="Times New Roman" panose="02020603050405020304" pitchFamily="18" charset="0"/>
                <a:ea typeface="ＭＳ 明朝" panose="02020609040205080304" pitchFamily="17" charset="-128"/>
              </a:rPr>
              <a:t>[1]</a:t>
            </a:r>
            <a:r>
              <a:rPr lang="en-US" altLang="ja-JP" sz="3600" i="1" dirty="0">
                <a:solidFill>
                  <a:schemeClr val="tx1"/>
                </a:solidFill>
                <a:effectLst/>
                <a:latin typeface="Times New Roman" panose="02020603050405020304" pitchFamily="18" charset="0"/>
                <a:ea typeface="ＭＳ 明朝" panose="02020609040205080304" pitchFamily="17" charset="-128"/>
              </a:rPr>
              <a:t> N. </a:t>
            </a:r>
            <a:r>
              <a:rPr lang="en-US" altLang="ja-JP" sz="3600" i="1" dirty="0" err="1">
                <a:solidFill>
                  <a:schemeClr val="tx1"/>
                </a:solidFill>
                <a:effectLst/>
                <a:latin typeface="Times New Roman" panose="02020603050405020304" pitchFamily="18" charset="0"/>
                <a:ea typeface="ＭＳ 明朝" panose="02020609040205080304" pitchFamily="17" charset="-128"/>
              </a:rPr>
              <a:t>Haneishi</a:t>
            </a:r>
            <a:r>
              <a:rPr lang="en-US" altLang="ja-JP" sz="3600" i="1" dirty="0">
                <a:solidFill>
                  <a:schemeClr val="tx1"/>
                </a:solidFill>
                <a:effectLst/>
                <a:latin typeface="Times New Roman" panose="02020603050405020304" pitchFamily="18" charset="0"/>
                <a:ea typeface="ＭＳ 明朝" panose="02020609040205080304" pitchFamily="17" charset="-128"/>
              </a:rPr>
              <a:t>, S. Tsubaki, M. M. </a:t>
            </a:r>
            <a:r>
              <a:rPr lang="en-US" altLang="ja-JP" sz="3600" i="1" dirty="0" err="1">
                <a:solidFill>
                  <a:schemeClr val="tx1"/>
                </a:solidFill>
                <a:effectLst/>
                <a:latin typeface="Times New Roman" panose="02020603050405020304" pitchFamily="18" charset="0"/>
                <a:ea typeface="ＭＳ 明朝" panose="02020609040205080304" pitchFamily="17" charset="-128"/>
              </a:rPr>
              <a:t>Maitani</a:t>
            </a:r>
            <a:r>
              <a:rPr lang="en-US" altLang="ja-JP" sz="3600" i="1" dirty="0">
                <a:solidFill>
                  <a:schemeClr val="tx1"/>
                </a:solidFill>
                <a:effectLst/>
                <a:latin typeface="Times New Roman" panose="02020603050405020304" pitchFamily="18" charset="0"/>
                <a:ea typeface="ＭＳ 明朝" panose="02020609040205080304" pitchFamily="17" charset="-128"/>
              </a:rPr>
              <a:t>, E. Suzuki, S. Fujii, Y. Wada, Ind. Eng. Chem. Res.</a:t>
            </a:r>
            <a:r>
              <a:rPr lang="en-US" altLang="ja-JP" sz="3600" dirty="0">
                <a:solidFill>
                  <a:schemeClr val="tx1"/>
                </a:solidFill>
                <a:effectLst/>
                <a:latin typeface="Times New Roman" panose="02020603050405020304" pitchFamily="18" charset="0"/>
                <a:ea typeface="ＭＳ 明朝" panose="02020609040205080304" pitchFamily="17" charset="-128"/>
              </a:rPr>
              <a:t>, 56 (27): 7685–7692, 2017.</a:t>
            </a:r>
            <a:endParaRPr lang="ja-JP" altLang="ja-JP" sz="3600" dirty="0">
              <a:solidFill>
                <a:schemeClr val="tx1"/>
              </a:solidFill>
              <a:effectLst/>
              <a:latin typeface="Times New Roman" panose="02020603050405020304" pitchFamily="18" charset="0"/>
              <a:ea typeface="Times New Roman" panose="02020603050405020304" pitchFamily="18" charset="0"/>
            </a:endParaRPr>
          </a:p>
          <a:p>
            <a:r>
              <a:rPr lang="en-US" altLang="ja-JP" sz="3600" dirty="0">
                <a:solidFill>
                  <a:schemeClr val="tx1"/>
                </a:solidFill>
                <a:effectLst/>
                <a:latin typeface="Times New Roman" panose="02020603050405020304" pitchFamily="18" charset="0"/>
                <a:ea typeface="ＭＳ 明朝" panose="02020609040205080304" pitchFamily="17" charset="-128"/>
              </a:rPr>
              <a:t>[2] N. </a:t>
            </a:r>
            <a:r>
              <a:rPr lang="en-US" altLang="ja-JP" sz="3600" dirty="0" err="1">
                <a:solidFill>
                  <a:schemeClr val="tx1"/>
                </a:solidFill>
                <a:effectLst/>
                <a:latin typeface="Times New Roman" panose="02020603050405020304" pitchFamily="18" charset="0"/>
                <a:ea typeface="ＭＳ 明朝" panose="02020609040205080304" pitchFamily="17" charset="-128"/>
              </a:rPr>
              <a:t>Haneishi</a:t>
            </a:r>
            <a:r>
              <a:rPr lang="en-US" altLang="ja-JP" sz="3600" dirty="0">
                <a:solidFill>
                  <a:schemeClr val="tx1"/>
                </a:solidFill>
                <a:effectLst/>
                <a:latin typeface="Times New Roman" panose="02020603050405020304" pitchFamily="18" charset="0"/>
                <a:ea typeface="ＭＳ 明朝" panose="02020609040205080304" pitchFamily="17" charset="-128"/>
              </a:rPr>
              <a:t>, S. Tsubaki, E. Abe, M. M. </a:t>
            </a:r>
            <a:r>
              <a:rPr lang="en-US" altLang="ja-JP" sz="3600" dirty="0" err="1">
                <a:solidFill>
                  <a:schemeClr val="tx1"/>
                </a:solidFill>
                <a:effectLst/>
                <a:latin typeface="Times New Roman" panose="02020603050405020304" pitchFamily="18" charset="0"/>
                <a:ea typeface="ＭＳ 明朝" panose="02020609040205080304" pitchFamily="17" charset="-128"/>
              </a:rPr>
              <a:t>Maitani</a:t>
            </a:r>
            <a:r>
              <a:rPr lang="en-US" altLang="ja-JP" sz="3600" dirty="0">
                <a:solidFill>
                  <a:schemeClr val="tx1"/>
                </a:solidFill>
                <a:effectLst/>
                <a:latin typeface="Times New Roman" panose="02020603050405020304" pitchFamily="18" charset="0"/>
                <a:ea typeface="ＭＳ 明朝" panose="02020609040205080304" pitchFamily="17" charset="-128"/>
              </a:rPr>
              <a:t>, E. </a:t>
            </a:r>
            <a:r>
              <a:rPr lang="en-US" altLang="ja-JP" sz="3600" dirty="0" err="1">
                <a:solidFill>
                  <a:schemeClr val="tx1"/>
                </a:solidFill>
                <a:effectLst/>
                <a:latin typeface="Times New Roman" panose="02020603050405020304" pitchFamily="18" charset="0"/>
                <a:ea typeface="ＭＳ 明朝" panose="02020609040205080304" pitchFamily="17" charset="-128"/>
              </a:rPr>
              <a:t>Susuzki</a:t>
            </a:r>
            <a:r>
              <a:rPr lang="en-US" altLang="ja-JP" sz="3600" dirty="0">
                <a:solidFill>
                  <a:schemeClr val="tx1"/>
                </a:solidFill>
                <a:effectLst/>
                <a:latin typeface="Times New Roman" panose="02020603050405020304" pitchFamily="18" charset="0"/>
                <a:ea typeface="ＭＳ 明朝" panose="02020609040205080304" pitchFamily="17" charset="-128"/>
              </a:rPr>
              <a:t>, S. Fujii, J. Fukushima., H. Takizawa, Y. Wada,</a:t>
            </a:r>
            <a:r>
              <a:rPr lang="en-US" altLang="ja-JP" sz="3600" i="1" dirty="0">
                <a:solidFill>
                  <a:schemeClr val="tx1"/>
                </a:solidFill>
                <a:effectLst/>
                <a:latin typeface="Times New Roman" panose="02020603050405020304" pitchFamily="18" charset="0"/>
                <a:ea typeface="ＭＳ 明朝" panose="02020609040205080304" pitchFamily="17" charset="-128"/>
              </a:rPr>
              <a:t> Scientific Reports</a:t>
            </a:r>
            <a:r>
              <a:rPr lang="en-US" altLang="ja-JP" sz="3600" dirty="0">
                <a:solidFill>
                  <a:schemeClr val="tx1"/>
                </a:solidFill>
                <a:effectLst/>
                <a:latin typeface="Times New Roman" panose="02020603050405020304" pitchFamily="18" charset="0"/>
                <a:ea typeface="ＭＳ 明朝" panose="02020609040205080304" pitchFamily="17" charset="-128"/>
              </a:rPr>
              <a:t>, 9, 222, 2019</a:t>
            </a:r>
            <a:endParaRPr lang="ja-JP" altLang="ja-JP" sz="3600" dirty="0">
              <a:solidFill>
                <a:schemeClr val="tx1"/>
              </a:solidFill>
              <a:effectLst/>
              <a:latin typeface="Times New Roman" panose="02020603050405020304" pitchFamily="18" charset="0"/>
              <a:ea typeface="Times New Roman" panose="02020603050405020304" pitchFamily="18" charset="0"/>
            </a:endParaRPr>
          </a:p>
          <a:p>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ja-JP" sz="5400" spc="-10" dirty="0">
                <a:solidFill>
                  <a:srgbClr val="282828"/>
                </a:solidFill>
                <a:effectLst/>
                <a:latin typeface="ＭＳ Ｐゴシック" panose="020B0600070205080204" pitchFamily="50" charset="-128"/>
                <a:ea typeface="ＭＳ Ｐゴシック" panose="020B0600070205080204" pitchFamily="50" charset="-128"/>
                <a:cs typeface="ＭＳ ゴシック" panose="020B0609070205080204" pitchFamily="49" charset="-128"/>
              </a:rPr>
              <a:t>マイクロ波照射下の，固体触媒充填層内の電磁場分布ならびに温度分布を，</a:t>
            </a:r>
            <a:r>
              <a:rPr lang="en-US" altLang="ja-JP" sz="5400" spc="-10" dirty="0">
                <a:solidFill>
                  <a:srgbClr val="282828"/>
                </a:solidFill>
                <a:effectLst/>
                <a:latin typeface="ＭＳ Ｐゴシック" panose="020B0600070205080204" pitchFamily="50" charset="-128"/>
                <a:ea typeface="ＭＳ Ｐゴシック" panose="020B0600070205080204" pitchFamily="50" charset="-128"/>
                <a:cs typeface="ＭＳ ゴシック" panose="020B0609070205080204" pitchFamily="49" charset="-128"/>
              </a:rPr>
              <a:t>RF</a:t>
            </a:r>
            <a:r>
              <a:rPr lang="ja-JP" altLang="ja-JP" sz="5400" spc="-10" dirty="0">
                <a:solidFill>
                  <a:srgbClr val="282828"/>
                </a:solidFill>
                <a:effectLst/>
                <a:latin typeface="ＭＳ Ｐゴシック" panose="020B0600070205080204" pitchFamily="50" charset="-128"/>
                <a:ea typeface="ＭＳ Ｐゴシック" panose="020B0600070205080204" pitchFamily="50" charset="-128"/>
                <a:cs typeface="ＭＳ ゴシック" panose="020B0609070205080204" pitchFamily="49" charset="-128"/>
              </a:rPr>
              <a:t>ならびに伝熱モジュールを用いてマルチフィジックス解析を行った．触媒粒子の接触点には電場が集中し，局所加熱による高温領域が発生することがわかった．</a:t>
            </a:r>
            <a:endParaRPr lang="en-US" sz="5400" dirty="0">
              <a:latin typeface="ＭＳ Ｐゴシック" panose="020B0600070205080204" pitchFamily="50" charset="-128"/>
              <a:ea typeface="ＭＳ Ｐゴシック" panose="020B0600070205080204" pitchFamily="50" charset="-128"/>
            </a:endParaRP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dirty="0"/>
              <a:t>化学プロセス産業電化技術開発はカーボンニュートラル対策のひとつとして重要な技術である．固体触媒プロセスは，化学産業における大量エネルギー消費型の代表であり，これをマイクロ波技術により再生可能エネルギーを用いた産業電化によるゼロカーボン化することが目的である．</a:t>
            </a:r>
            <a:endParaRPr lang="en-US" altLang="ja-JP" dirty="0"/>
          </a:p>
          <a:p>
            <a:r>
              <a:rPr lang="ja-JP" altLang="en-US" dirty="0"/>
              <a:t>固体触媒プロセスに用いられている固体触媒層は，粉体の充填層であり，マイクロ波照射下では，電磁波の複雑な分布とその結果として発生する温度分布が化学反応速度を決定する．</a:t>
            </a:r>
            <a:endParaRPr lang="en-US" altLang="ja-JP" dirty="0"/>
          </a:p>
          <a:p>
            <a:r>
              <a:rPr lang="ja-JP" altLang="en-US" dirty="0"/>
              <a:t>複雑系である粉体充填層内の電磁場分布は，測定不能であり，シミュレーションがもたらす予測情報は，研究推進にとって不可欠である．</a:t>
            </a:r>
            <a:r>
              <a:rPr lang="en-US" altLang="ja-JP" dirty="0"/>
              <a:t>RF</a:t>
            </a:r>
            <a:r>
              <a:rPr lang="ja-JP" altLang="en-US" dirty="0"/>
              <a:t>モジュールと伝熱モジュールのマルチフィジックスシミュレーションにより，化学反応制御法までの研究開発展開が可能となる．</a:t>
            </a:r>
            <a:endParaRPr lang="en-US" altLang="ja-JP"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概要・背景・目的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計算方法・解析</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dirty="0"/>
              <a:t>図１．マイクロ波キャビティーならびに固体触媒層内のモデル</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dirty="0"/>
              <a:t>キャビティー内では，アンテナ周辺ならびに触媒層の上下に強い電場が集中していることがわかる．</a:t>
            </a:r>
            <a:endParaRPr lang="en-US" altLang="ja-JP" dirty="0"/>
          </a:p>
          <a:p>
            <a:r>
              <a:rPr lang="ja-JP" altLang="en-US" dirty="0"/>
              <a:t>マイクロ波は触媒層内に浸透し，触媒物質内部で誘電損失により熱に変換され，層内で伝熱して，定常状態としての温度分布を形成する．触媒層中心部の温度が最も高く，側面ならびに上下部に向かって温度が低下する逆放物線状の温度分布を形成する．</a:t>
            </a:r>
            <a:endParaRPr lang="en-US" altLang="ja-JP" dirty="0"/>
          </a:p>
          <a:p>
            <a:r>
              <a:rPr lang="ja-JP" altLang="en-US" dirty="0"/>
              <a:t>触媒層内の触媒粒子表面の温度分布を拡大したのが，タイトル左の拡大図である．触媒粒子の接触点には，</a:t>
            </a:r>
            <a:r>
              <a:rPr lang="en-US" altLang="ja-JP" dirty="0"/>
              <a:t>100</a:t>
            </a:r>
            <a:r>
              <a:rPr lang="ja-JP" altLang="en-US" dirty="0"/>
              <a:t>℃高い局所加熱が起こることがわかる．この局所加熱は，リアルラボ実験により，検証できた．</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dirty="0"/>
              <a:t>図２．キャビティー内の電場分布（左）ならびに触媒層内温度分布</a:t>
            </a:r>
            <a:endParaRPr lang="en-US" dirty="0"/>
          </a:p>
        </p:txBody>
      </p:sp>
      <p:pic>
        <p:nvPicPr>
          <p:cNvPr id="71" name="図プレースホルダー 70">
            <a:extLst>
              <a:ext uri="{FF2B5EF4-FFF2-40B4-BE49-F238E27FC236}">
                <a16:creationId xmlns:a16="http://schemas.microsoft.com/office/drawing/2014/main" id="{2668DA4B-DBC8-59E6-DE72-9C264E18204C}"/>
              </a:ext>
            </a:extLst>
          </p:cNvPr>
          <p:cNvPicPr>
            <a:picLocks noGrp="1" noChangeAspect="1"/>
          </p:cNvPicPr>
          <p:nvPr>
            <p:ph type="pic" sz="quarter" idx="11"/>
          </p:nvPr>
        </p:nvPicPr>
        <p:blipFill>
          <a:blip r:embed="rId2"/>
          <a:srcRect l="2306" r="2306"/>
          <a:stretch/>
        </p:blipFill>
        <p:spPr/>
      </p:pic>
      <p:pic>
        <p:nvPicPr>
          <p:cNvPr id="18" name="図 17">
            <a:extLst>
              <a:ext uri="{FF2B5EF4-FFF2-40B4-BE49-F238E27FC236}">
                <a16:creationId xmlns:a16="http://schemas.microsoft.com/office/drawing/2014/main" id="{DC6DEA68-D5CB-687C-5BEB-25290936F344}"/>
              </a:ext>
            </a:extLst>
          </p:cNvPr>
          <p:cNvPicPr>
            <a:picLocks noChangeAspect="1"/>
          </p:cNvPicPr>
          <p:nvPr/>
        </p:nvPicPr>
        <p:blipFill>
          <a:blip r:embed="rId3"/>
          <a:stretch>
            <a:fillRect/>
          </a:stretch>
        </p:blipFill>
        <p:spPr>
          <a:xfrm>
            <a:off x="17116730" y="29121660"/>
            <a:ext cx="7307375" cy="6806206"/>
          </a:xfrm>
          <a:prstGeom prst="rect">
            <a:avLst/>
          </a:prstGeom>
        </p:spPr>
      </p:pic>
      <p:pic>
        <p:nvPicPr>
          <p:cNvPr id="20" name="図 19">
            <a:extLst>
              <a:ext uri="{FF2B5EF4-FFF2-40B4-BE49-F238E27FC236}">
                <a16:creationId xmlns:a16="http://schemas.microsoft.com/office/drawing/2014/main" id="{E59D965C-D810-F97E-A589-348BCAFFB5EE}"/>
              </a:ext>
            </a:extLst>
          </p:cNvPr>
          <p:cNvPicPr>
            <a:picLocks noChangeAspect="1"/>
          </p:cNvPicPr>
          <p:nvPr/>
        </p:nvPicPr>
        <p:blipFill>
          <a:blip r:embed="rId4"/>
          <a:stretch>
            <a:fillRect/>
          </a:stretch>
        </p:blipFill>
        <p:spPr>
          <a:xfrm>
            <a:off x="25218189" y="28899423"/>
            <a:ext cx="6499925" cy="7106580"/>
          </a:xfrm>
          <a:prstGeom prst="rect">
            <a:avLst/>
          </a:prstGeom>
        </p:spPr>
      </p:pic>
      <p:sp>
        <p:nvSpPr>
          <p:cNvPr id="22" name="図プレースホルダー 21">
            <a:extLst>
              <a:ext uri="{FF2B5EF4-FFF2-40B4-BE49-F238E27FC236}">
                <a16:creationId xmlns:a16="http://schemas.microsoft.com/office/drawing/2014/main" id="{27C976A6-D1B4-30F9-92EC-7F019FAE9F79}"/>
              </a:ext>
            </a:extLst>
          </p:cNvPr>
          <p:cNvSpPr>
            <a:spLocks noGrp="1"/>
          </p:cNvSpPr>
          <p:nvPr>
            <p:ph type="pic" sz="quarter" idx="34"/>
          </p:nvPr>
        </p:nvSpPr>
        <p:spPr/>
        <p:txBody>
          <a:bodyPr/>
          <a:lstStyle/>
          <a:p>
            <a:endParaRPr lang="ja-JP" altLang="en-US" dirty="0"/>
          </a:p>
        </p:txBody>
      </p:sp>
      <p:pic>
        <p:nvPicPr>
          <p:cNvPr id="23" name="図プレースホルダー 48">
            <a:extLst>
              <a:ext uri="{FF2B5EF4-FFF2-40B4-BE49-F238E27FC236}">
                <a16:creationId xmlns:a16="http://schemas.microsoft.com/office/drawing/2014/main" id="{115A25DC-259C-B012-5247-0B42E4EE1E22}"/>
              </a:ext>
            </a:extLst>
          </p:cNvPr>
          <p:cNvPicPr>
            <a:picLocks noGrp="1" noChangeAspect="1"/>
          </p:cNvPicPr>
          <p:nvPr>
            <p:ph type="pic" sz="quarter" idx="29"/>
          </p:nvPr>
        </p:nvPicPr>
        <p:blipFill>
          <a:blip r:embed="rId5"/>
          <a:srcRect t="1945" b="1945"/>
          <a:stretch/>
        </p:blipFill>
        <p:spPr>
          <a:xfrm>
            <a:off x="899988" y="20508380"/>
            <a:ext cx="13711238" cy="6256337"/>
          </a:xfrm>
        </p:spPr>
      </p:pic>
      <p:pic>
        <p:nvPicPr>
          <p:cNvPr id="26" name="図プレースホルダー 25">
            <a:extLst>
              <a:ext uri="{FF2B5EF4-FFF2-40B4-BE49-F238E27FC236}">
                <a16:creationId xmlns:a16="http://schemas.microsoft.com/office/drawing/2014/main" id="{C99021C0-C84D-4733-048B-7DD15F330E64}"/>
              </a:ext>
            </a:extLst>
          </p:cNvPr>
          <p:cNvPicPr>
            <a:picLocks noGrp="1" noChangeAspect="1"/>
          </p:cNvPicPr>
          <p:nvPr>
            <p:ph type="pic" sz="quarter" idx="31"/>
          </p:nvPr>
        </p:nvPicPr>
        <p:blipFill>
          <a:blip r:embed="rId6"/>
          <a:srcRect l="-2515" t="-1770" r="538" b="415"/>
          <a:stretch/>
        </p:blipFill>
        <p:spPr>
          <a:xfrm>
            <a:off x="18528631" y="38207773"/>
            <a:ext cx="5895474" cy="4901220"/>
          </a:xfrm>
        </p:spPr>
      </p:pic>
      <p:pic>
        <p:nvPicPr>
          <p:cNvPr id="28" name="図 27">
            <a:extLst>
              <a:ext uri="{FF2B5EF4-FFF2-40B4-BE49-F238E27FC236}">
                <a16:creationId xmlns:a16="http://schemas.microsoft.com/office/drawing/2014/main" id="{619A87C8-78AF-9BC1-E11B-6B4C2E1E7B74}"/>
              </a:ext>
            </a:extLst>
          </p:cNvPr>
          <p:cNvPicPr>
            <a:picLocks noChangeAspect="1"/>
          </p:cNvPicPr>
          <p:nvPr/>
        </p:nvPicPr>
        <p:blipFill>
          <a:blip r:embed="rId7"/>
          <a:stretch>
            <a:fillRect/>
          </a:stretch>
        </p:blipFill>
        <p:spPr>
          <a:xfrm>
            <a:off x="25218189" y="39041047"/>
            <a:ext cx="6761684" cy="3316153"/>
          </a:xfrm>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8061</TotalTime>
  <Words>642</Words>
  <Application>Microsoft Office PowerPoint</Application>
  <PresentationFormat>ユーザー設定</PresentationFormat>
  <Paragraphs>21</Paragraphs>
  <Slides>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Ｐゴシック</vt:lpstr>
      <vt:lpstr>ＭＳ Ｐゴシック</vt:lpstr>
      <vt:lpstr>Arial</vt:lpstr>
      <vt:lpstr>Calibri</vt:lpstr>
      <vt:lpstr>Calibri Light</vt:lpstr>
      <vt:lpstr>Times New Roman</vt:lpstr>
      <vt:lpstr>Office Theme</vt:lpstr>
      <vt:lpstr>マイクロ波照射下粉体充填層のモデル化と加熱温度分布：触媒反応の解析</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和田 雄二</cp:lastModifiedBy>
  <cp:revision>198</cp:revision>
  <cp:lastPrinted>2026-06-05T08:09:06Z</cp:lastPrinted>
  <dcterms:created xsi:type="dcterms:W3CDTF">2023-01-03T14:57:49Z</dcterms:created>
  <dcterms:modified xsi:type="dcterms:W3CDTF">2026-09-03T02:00:25Z</dcterms:modified>
</cp:coreProperties>
</file>