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4"/>
  </p:notesMasterIdLst>
  <p:sldIdLst>
    <p:sldId id="285" r:id="rId2"/>
    <p:sldId id="283" r:id="rId3"/>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5BEB03-A8CB-4CAA-861F-8E0E74A9F0B9}" v="3" dt="2026-09-04T08:26:26.345"/>
    <p1510:client id="{C0D08216-E364-4D90-9619-8DF11BC32AFB}" v="24" dt="2026-09-04T06:55:29.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p:scale>
          <a:sx n="40" d="100"/>
          <a:sy n="40" d="100"/>
        </p:scale>
        <p:origin x="-1962" y="-5160"/>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優斗 大津" userId="265e4d64ac5b8efb" providerId="LiveId" clId="{5A0EC82C-A6EA-438C-981A-9EC58141813B}"/>
    <pc:docChg chg="undo custSel modSld">
      <pc:chgData name="優斗 大津" userId="265e4d64ac5b8efb" providerId="LiveId" clId="{5A0EC82C-A6EA-438C-981A-9EC58141813B}" dt="2026-09-04T08:48:53.278" v="979" actId="20577"/>
      <pc:docMkLst>
        <pc:docMk/>
      </pc:docMkLst>
      <pc:sldChg chg="modSp mod">
        <pc:chgData name="優斗 大津" userId="265e4d64ac5b8efb" providerId="LiveId" clId="{5A0EC82C-A6EA-438C-981A-9EC58141813B}" dt="2026-09-04T08:48:53.278" v="979" actId="20577"/>
        <pc:sldMkLst>
          <pc:docMk/>
          <pc:sldMk cId="3627171321" sldId="285"/>
        </pc:sldMkLst>
        <pc:spChg chg="mod">
          <ac:chgData name="優斗 大津" userId="265e4d64ac5b8efb" providerId="LiveId" clId="{5A0EC82C-A6EA-438C-981A-9EC58141813B}" dt="2026-09-04T07:20:21.279" v="501" actId="20577"/>
          <ac:spMkLst>
            <pc:docMk/>
            <pc:sldMk cId="3627171321" sldId="285"/>
            <ac:spMk id="5" creationId="{22870161-6EDA-42E3-AC05-0552171DAD15}"/>
          </ac:spMkLst>
        </pc:spChg>
        <pc:spChg chg="mod">
          <ac:chgData name="優斗 大津" userId="265e4d64ac5b8efb" providerId="LiveId" clId="{5A0EC82C-A6EA-438C-981A-9EC58141813B}" dt="2026-09-04T08:48:53.278" v="979" actId="20577"/>
          <ac:spMkLst>
            <pc:docMk/>
            <pc:sldMk cId="3627171321" sldId="285"/>
            <ac:spMk id="6" creationId="{231C6298-FDF9-47FA-8627-A8259918CF73}"/>
          </ac:spMkLst>
        </pc:spChg>
        <pc:spChg chg="mod">
          <ac:chgData name="優斗 大津" userId="265e4d64ac5b8efb" providerId="LiveId" clId="{5A0EC82C-A6EA-438C-981A-9EC58141813B}" dt="2026-09-04T08:08:26.292" v="738" actId="20577"/>
          <ac:spMkLst>
            <pc:docMk/>
            <pc:sldMk cId="3627171321" sldId="285"/>
            <ac:spMk id="7" creationId="{142342DC-D9D3-46BB-BC5F-F6390941017A}"/>
          </ac:spMkLst>
        </pc:spChg>
        <pc:spChg chg="mod">
          <ac:chgData name="優斗 大津" userId="265e4d64ac5b8efb" providerId="LiveId" clId="{5A0EC82C-A6EA-438C-981A-9EC58141813B}" dt="2026-09-04T07:18:36.338" v="344" actId="20577"/>
          <ac:spMkLst>
            <pc:docMk/>
            <pc:sldMk cId="3627171321" sldId="285"/>
            <ac:spMk id="8" creationId="{8D742B11-619C-436F-BD05-D925F2036DEF}"/>
          </ac:spMkLst>
        </pc:spChg>
        <pc:spChg chg="mod">
          <ac:chgData name="優斗 大津" userId="265e4d64ac5b8efb" providerId="LiveId" clId="{5A0EC82C-A6EA-438C-981A-9EC58141813B}" dt="2026-09-04T08:28:03.975" v="976" actId="20577"/>
          <ac:spMkLst>
            <pc:docMk/>
            <pc:sldMk cId="3627171321" sldId="285"/>
            <ac:spMk id="14" creationId="{7ACA5A39-8C41-455A-9700-610CD1B5191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2618461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hyperlink" Target="https://e-apply.jp/e/tkaiyo-u/index.html" TargetMode="External"/><Relationship Id="rId11" Type="http://schemas.openxmlformats.org/officeDocument/2006/relationships/image" Target="../media/image7.tmp"/><Relationship Id="rId5" Type="http://schemas.openxmlformats.org/officeDocument/2006/relationships/image" Target="../media/image2.gif"/><Relationship Id="rId10"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fontScale="90000"/>
          </a:bodyPr>
          <a:lstStyle/>
          <a:p>
            <a:r>
              <a:rPr lang="ja-JP" altLang="en-US" dirty="0"/>
              <a:t>高周波・伝熱連成解析を用いた　　　　　　　マルチマグネトロン方式のマイクロ波加熱　モデリング</a:t>
            </a:r>
            <a:br>
              <a:rPr lang="ja-JP" altLang="ja-JP" dirty="0"/>
            </a:b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dirty="0"/>
              <a:t>大津優斗</a:t>
            </a:r>
            <a:r>
              <a:rPr lang="en-US" altLang="ja-JP" dirty="0"/>
              <a:t>,</a:t>
            </a:r>
            <a:r>
              <a:rPr lang="ja-JP" altLang="en-US" dirty="0"/>
              <a:t>アベアアンドレス</a:t>
            </a:r>
            <a:r>
              <a:rPr lang="en-US" altLang="ja-JP" dirty="0"/>
              <a:t>,</a:t>
            </a:r>
            <a:r>
              <a:rPr lang="ja-JP" altLang="en-US" dirty="0"/>
              <a:t>ラベイヴァン</a:t>
            </a:r>
            <a:r>
              <a:rPr lang="en-US" altLang="ja-JP" dirty="0"/>
              <a:t>,</a:t>
            </a:r>
            <a:r>
              <a:rPr lang="ja-JP" altLang="en-US" dirty="0"/>
              <a:t>福岡美香</a:t>
            </a:r>
            <a:endParaRPr lang="en-US" altLang="zh-CN" dirty="0"/>
          </a:p>
          <a:p>
            <a:r>
              <a:rPr lang="zh-CN" altLang="ja-JP" dirty="0"/>
              <a:t>東京海洋大学</a:t>
            </a:r>
            <a:r>
              <a:rPr lang="ja-JP" altLang="en-US" dirty="0"/>
              <a:t>大学院  </a:t>
            </a:r>
            <a:r>
              <a:rPr lang="zh-CN" altLang="ja-JP" dirty="0"/>
              <a:t>食品熱操作工学研究室</a:t>
            </a:r>
            <a:endParaRPr lang="ja-JP" altLang="ja-JP" dirty="0"/>
          </a:p>
          <a:p>
            <a:endParaRPr lang="en-US" dirty="0"/>
          </a:p>
        </p:txBody>
      </p:sp>
      <p:pic>
        <p:nvPicPr>
          <p:cNvPr id="19" name="図プレースホルダー 18">
            <a:extLst>
              <a:ext uri="{FF2B5EF4-FFF2-40B4-BE49-F238E27FC236}">
                <a16:creationId xmlns:a16="http://schemas.microsoft.com/office/drawing/2014/main" id="{8A53AD9B-6504-CB0F-E8AD-74A84A3922FB}"/>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1432" r="11432"/>
          <a:stretch>
            <a:fillRect/>
          </a:stretch>
        </p:blipFill>
        <p:spPr>
          <a:xfrm>
            <a:off x="0" y="-33338"/>
            <a:ext cx="12557125" cy="12209463"/>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pPr algn="just"/>
            <a:r>
              <a:rPr lang="ja-JP" altLang="en-US" dirty="0"/>
              <a:t>　</a:t>
            </a:r>
            <a:r>
              <a:rPr lang="ja-JP" altLang="ja-JP" dirty="0"/>
              <a:t>各試料を実加熱時間</a:t>
            </a:r>
            <a:r>
              <a:rPr lang="en-US" altLang="ja-JP" dirty="0"/>
              <a:t>,</a:t>
            </a:r>
            <a:r>
              <a:rPr lang="ja-JP" altLang="ja-JP" dirty="0"/>
              <a:t>初期温度</a:t>
            </a:r>
            <a:r>
              <a:rPr lang="en-US" altLang="ja-JP" dirty="0"/>
              <a:t>20</a:t>
            </a:r>
            <a:r>
              <a:rPr lang="ja-JP" altLang="ja-JP" dirty="0"/>
              <a:t>℃の加熱条件を対象としてモデルを構築した</a:t>
            </a:r>
            <a:r>
              <a:rPr lang="en-US" altLang="ja-JP" dirty="0"/>
              <a:t>.</a:t>
            </a:r>
            <a:r>
              <a:rPr lang="ja-JP" altLang="ja-JP" dirty="0"/>
              <a:t>物理モデルの構築には</a:t>
            </a:r>
            <a:r>
              <a:rPr lang="en-US" altLang="ja-JP" dirty="0"/>
              <a:t>,RF</a:t>
            </a:r>
            <a:r>
              <a:rPr lang="ja-JP" altLang="ja-JP" dirty="0"/>
              <a:t>モジュールの電磁波（周波数領域）</a:t>
            </a:r>
            <a:r>
              <a:rPr lang="ja-JP" altLang="en-US" dirty="0"/>
              <a:t>（金属以外の部分に適応）</a:t>
            </a:r>
            <a:r>
              <a:rPr lang="ja-JP" altLang="ja-JP" dirty="0"/>
              <a:t>および伝熱モジュールの固体</a:t>
            </a:r>
            <a:r>
              <a:rPr lang="ja-JP" altLang="en-US" dirty="0"/>
              <a:t>・液体伝熱（試料及び容器に適用）</a:t>
            </a:r>
            <a:r>
              <a:rPr lang="en-US" altLang="ja-JP" dirty="0"/>
              <a:t>,</a:t>
            </a:r>
            <a:r>
              <a:rPr lang="ja-JP" altLang="en-US" dirty="0"/>
              <a:t>層流（水に適用）</a:t>
            </a:r>
            <a:r>
              <a:rPr lang="ja-JP" altLang="ja-JP" dirty="0"/>
              <a:t>を使用し</a:t>
            </a:r>
            <a:r>
              <a:rPr lang="en-US" altLang="ja-JP" dirty="0"/>
              <a:t>,</a:t>
            </a:r>
            <a:r>
              <a:rPr lang="ja-JP" altLang="ja-JP" dirty="0"/>
              <a:t>電磁界・熱伝導連成解析</a:t>
            </a:r>
            <a:r>
              <a:rPr lang="ja-JP" altLang="en-US" dirty="0"/>
              <a:t>　</a:t>
            </a:r>
            <a:r>
              <a:rPr lang="ja-JP" altLang="ja-JP" dirty="0"/>
              <a:t>（時間依存）を実行した</a:t>
            </a:r>
            <a:r>
              <a:rPr lang="en-US" altLang="ja-JP" dirty="0"/>
              <a:t>.</a:t>
            </a:r>
            <a:r>
              <a:rPr lang="ja-JP" altLang="ja-JP" dirty="0"/>
              <a:t>試料熱物性および誘電特性には</a:t>
            </a:r>
            <a:r>
              <a:rPr lang="en-US" altLang="ja-JP" dirty="0"/>
              <a:t>,</a:t>
            </a:r>
            <a:r>
              <a:rPr lang="ja-JP" altLang="en-US" dirty="0"/>
              <a:t>試料組成及び実測値に基づく温度依存性を導入し</a:t>
            </a:r>
            <a:r>
              <a:rPr lang="en-US" altLang="ja-JP" dirty="0"/>
              <a:t>,</a:t>
            </a:r>
            <a:r>
              <a:rPr lang="ja-JP" altLang="en-US" dirty="0"/>
              <a:t>米飯の誘電特性には見かけ均相　モデル（</a:t>
            </a:r>
            <a:r>
              <a:rPr lang="en-US" altLang="ja-JP" dirty="0"/>
              <a:t>CRIM</a:t>
            </a:r>
            <a:r>
              <a:rPr lang="ja-JP" altLang="en-US" dirty="0"/>
              <a:t>混合則）を適用した</a:t>
            </a:r>
            <a:r>
              <a:rPr lang="en-US" altLang="ja-JP" dirty="0"/>
              <a:t>(</a:t>
            </a:r>
            <a:r>
              <a:rPr lang="ja-JP" altLang="en-US" dirty="0"/>
              <a:t>参考文献１</a:t>
            </a:r>
            <a:r>
              <a:rPr lang="en-US" altLang="ja-JP" dirty="0"/>
              <a:t>).</a:t>
            </a:r>
            <a:r>
              <a:rPr lang="ja-JP" altLang="ja-JP" dirty="0"/>
              <a:t>また</a:t>
            </a:r>
            <a:r>
              <a:rPr lang="en-US" altLang="ja-JP" dirty="0"/>
              <a:t>,</a:t>
            </a:r>
            <a:r>
              <a:rPr lang="ja-JP" altLang="ja-JP" dirty="0"/>
              <a:t>マルチマグネトロンの周期的</a:t>
            </a:r>
            <a:r>
              <a:rPr lang="en-US" altLang="ja-JP" dirty="0"/>
              <a:t>ON/OFF</a:t>
            </a:r>
            <a:r>
              <a:rPr lang="ja-JP" altLang="ja-JP" dirty="0"/>
              <a:t>ステップ制御に伴う不連続な高周波入力を安定して計算するため</a:t>
            </a:r>
            <a:r>
              <a:rPr lang="ja-JP" altLang="en-US" dirty="0"/>
              <a:t>区分的</a:t>
            </a:r>
            <a:r>
              <a:rPr lang="ja-JP" altLang="ja-JP" dirty="0"/>
              <a:t>関数を導入し</a:t>
            </a:r>
            <a:r>
              <a:rPr lang="en-US" altLang="ja-JP" dirty="0"/>
              <a:t>,</a:t>
            </a:r>
            <a:r>
              <a:rPr lang="ja-JP" altLang="ja-JP" dirty="0"/>
              <a:t>ポート境界（出力</a:t>
            </a:r>
            <a:r>
              <a:rPr lang="en-US" altLang="ja-JP" dirty="0"/>
              <a:t>800 W, </a:t>
            </a:r>
            <a:r>
              <a:rPr lang="ja-JP" altLang="ja-JP" dirty="0"/>
              <a:t>周波数</a:t>
            </a:r>
            <a:r>
              <a:rPr lang="en-US" altLang="ja-JP" dirty="0"/>
              <a:t>2450 MHz</a:t>
            </a:r>
            <a:r>
              <a:rPr lang="ja-JP" altLang="ja-JP" dirty="0"/>
              <a:t>）の時分割スケジューリングを厳密にモデル化した</a:t>
            </a:r>
            <a:r>
              <a:rPr lang="en-US" altLang="ja-JP" dirty="0"/>
              <a:t>.</a:t>
            </a:r>
            <a:r>
              <a:rPr lang="ja-JP" altLang="ja-JP" dirty="0"/>
              <a:t>実測データとの比較のため</a:t>
            </a:r>
            <a:r>
              <a:rPr lang="en-US" altLang="ja-JP" dirty="0"/>
              <a:t>,</a:t>
            </a:r>
            <a:r>
              <a:rPr lang="ja-JP" altLang="ja-JP" dirty="0"/>
              <a:t>モデル上で各試料中心座標に温度プローブを設定し</a:t>
            </a:r>
            <a:r>
              <a:rPr lang="en-US" altLang="ja-JP" dirty="0"/>
              <a:t>,</a:t>
            </a:r>
            <a:r>
              <a:rPr lang="ja-JP" altLang="ja-JP" dirty="0"/>
              <a:t>得られた</a:t>
            </a:r>
            <a:r>
              <a:rPr lang="ja-JP" altLang="en-US" dirty="0"/>
              <a:t>計算結果</a:t>
            </a:r>
            <a:r>
              <a:rPr lang="ja-JP" altLang="ja-JP" dirty="0"/>
              <a:t>と光ファイバー温度計による実測温度履歴との</a:t>
            </a:r>
            <a:r>
              <a:rPr lang="ja-JP" altLang="en-US" dirty="0"/>
              <a:t>比較を行った</a:t>
            </a:r>
            <a:r>
              <a:rPr lang="en-US" altLang="ja-JP" dirty="0"/>
              <a:t>.</a:t>
            </a:r>
            <a:endParaRPr lang="ja-JP" altLang="ja-JP" dirty="0"/>
          </a:p>
          <a:p>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altLang="ja-JP" dirty="0"/>
              <a:t>1) </a:t>
            </a:r>
            <a:r>
              <a:rPr lang="ja-JP" altLang="ja-JP" dirty="0"/>
              <a:t>A. Abea, C. Sugihara, Y. Llave, S. Sudou, M. A. Redo, M. D. Guàrdia, I. Muñoz, M. Fukuoka, “Computer simulation of ready-to-eat rice reheating on a microwave oven: Application of dielectric mixture equations in foods of varying porosity ratio”, </a:t>
            </a:r>
            <a:r>
              <a:rPr lang="ja-JP" altLang="en-US" dirty="0"/>
              <a:t>　</a:t>
            </a:r>
            <a:r>
              <a:rPr lang="ja-JP" altLang="ja-JP" dirty="0"/>
              <a:t>Journal of Food Engineering, 398, 112598, 2025.</a:t>
            </a:r>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dirty="0"/>
              <a:t>性質が異なる３つの食品</a:t>
            </a:r>
            <a:r>
              <a:rPr lang="ja-JP" altLang="ja-JP" dirty="0"/>
              <a:t>が混在する</a:t>
            </a:r>
            <a:r>
              <a:rPr lang="ja-JP" altLang="en-US" dirty="0"/>
              <a:t>モデル</a:t>
            </a:r>
            <a:r>
              <a:rPr lang="ja-JP" altLang="ja-JP" dirty="0"/>
              <a:t>におけ</a:t>
            </a:r>
            <a:r>
              <a:rPr lang="ja-JP" altLang="en-US" dirty="0"/>
              <a:t>る</a:t>
            </a:r>
            <a:r>
              <a:rPr lang="ja-JP" altLang="ja-JP" dirty="0"/>
              <a:t>伝熱・電磁挙動を予測可能な</a:t>
            </a:r>
            <a:r>
              <a:rPr lang="en-US" altLang="ja-JP" dirty="0"/>
              <a:t>3</a:t>
            </a:r>
            <a:r>
              <a:rPr lang="ja-JP" altLang="ja-JP" dirty="0"/>
              <a:t>次元熱・電磁界連成</a:t>
            </a:r>
            <a:r>
              <a:rPr lang="ja-JP" altLang="en-US" dirty="0"/>
              <a:t>　</a:t>
            </a:r>
            <a:r>
              <a:rPr lang="ja-JP" altLang="ja-JP" dirty="0"/>
              <a:t>モデルを構築</a:t>
            </a:r>
            <a:r>
              <a:rPr lang="ja-JP" altLang="en-US" dirty="0"/>
              <a:t>した</a:t>
            </a:r>
            <a:r>
              <a:rPr lang="en-US" altLang="ja-JP" dirty="0"/>
              <a:t>.</a:t>
            </a:r>
            <a:endParaRPr lang="ja-JP" altLang="ja-JP" dirty="0"/>
          </a:p>
          <a:p>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pPr algn="just"/>
            <a:r>
              <a:rPr lang="ja-JP" altLang="ja-JP" dirty="0"/>
              <a:t>近年</a:t>
            </a:r>
            <a:r>
              <a:rPr lang="en-US" altLang="ja-JP" dirty="0"/>
              <a:t>,</a:t>
            </a:r>
            <a:r>
              <a:rPr lang="ja-JP" altLang="ja-JP" dirty="0"/>
              <a:t>病院や介護施設における食事提供では</a:t>
            </a:r>
            <a:r>
              <a:rPr lang="en-US" altLang="ja-JP" dirty="0"/>
              <a:t>,</a:t>
            </a:r>
            <a:r>
              <a:rPr lang="ja-JP" altLang="ja-JP" dirty="0"/>
              <a:t>セントラルキッチンで一括調理・冷却された食品を</a:t>
            </a:r>
            <a:r>
              <a:rPr lang="en-US" altLang="ja-JP" dirty="0"/>
              <a:t>,</a:t>
            </a:r>
            <a:r>
              <a:rPr lang="ja-JP" altLang="ja-JP" dirty="0"/>
              <a:t>施設側で提供直前に再加熱するシステムが普及している</a:t>
            </a:r>
            <a:r>
              <a:rPr lang="en-US" altLang="ja-JP" dirty="0"/>
              <a:t>.</a:t>
            </a:r>
            <a:r>
              <a:rPr lang="ja-JP" altLang="ja-JP" dirty="0"/>
              <a:t>施設での再加熱工程では</a:t>
            </a:r>
            <a:r>
              <a:rPr lang="en-US" altLang="ja-JP" dirty="0"/>
              <a:t>,</a:t>
            </a:r>
            <a:r>
              <a:rPr lang="ja-JP" altLang="ja-JP" dirty="0"/>
              <a:t>一つのトレイに混在する誘電特性の異なる複数の食品を同時に</a:t>
            </a:r>
            <a:r>
              <a:rPr lang="en-US" altLang="ja-JP" dirty="0"/>
              <a:t>,</a:t>
            </a:r>
            <a:r>
              <a:rPr lang="ja-JP" altLang="ja-JP" dirty="0"/>
              <a:t>かつそれぞれ最適な温度に仕上げる技術が求められており</a:t>
            </a:r>
            <a:r>
              <a:rPr lang="en-US" altLang="ja-JP" dirty="0"/>
              <a:t>,</a:t>
            </a:r>
            <a:r>
              <a:rPr lang="ja-JP" altLang="ja-JP" dirty="0"/>
              <a:t>その有効な手段としてマイクロ波加熱の活用が期待されている</a:t>
            </a:r>
            <a:r>
              <a:rPr lang="en-US" altLang="ja-JP" dirty="0"/>
              <a:t>.</a:t>
            </a:r>
            <a:r>
              <a:rPr lang="ja-JP" altLang="ja-JP" dirty="0"/>
              <a:t>しかし</a:t>
            </a:r>
            <a:r>
              <a:rPr lang="en-US" altLang="ja-JP" dirty="0"/>
              <a:t>,</a:t>
            </a:r>
            <a:r>
              <a:rPr lang="ja-JP" altLang="ja-JP" dirty="0"/>
              <a:t>これを実現</a:t>
            </a:r>
            <a:r>
              <a:rPr lang="en-US" altLang="ja-JP" dirty="0"/>
              <a:t> </a:t>
            </a:r>
            <a:r>
              <a:rPr lang="ja-JP" altLang="ja-JP" dirty="0"/>
              <a:t>するマルチマグネトロンシステムにおいては</a:t>
            </a:r>
            <a:r>
              <a:rPr lang="en-US" altLang="ja-JP" dirty="0"/>
              <a:t>,</a:t>
            </a:r>
            <a:r>
              <a:rPr lang="ja-JP" altLang="ja-JP" dirty="0"/>
              <a:t>食品が混在することで庫内の電磁波干渉や反射が極めて複雑化するため</a:t>
            </a:r>
            <a:r>
              <a:rPr lang="en-US" altLang="ja-JP" dirty="0"/>
              <a:t>,</a:t>
            </a:r>
            <a:r>
              <a:rPr lang="ja-JP" altLang="ja-JP" dirty="0"/>
              <a:t>実験的な</a:t>
            </a:r>
            <a:r>
              <a:rPr lang="ja-JP" altLang="en-US" dirty="0"/>
              <a:t>　</a:t>
            </a:r>
            <a:r>
              <a:rPr lang="ja-JP" altLang="ja-JP" dirty="0"/>
              <a:t>1点温度測定のみで過渡的な干渉現象やエネルギー収支を完全に把握することは困難である</a:t>
            </a:r>
            <a:r>
              <a:rPr lang="en-US" altLang="ja-JP" dirty="0"/>
              <a:t>.</a:t>
            </a:r>
            <a:r>
              <a:rPr lang="ja-JP" altLang="ja-JP" dirty="0"/>
              <a:t>そこで本研究では</a:t>
            </a:r>
            <a:r>
              <a:rPr lang="en-US" altLang="ja-JP" dirty="0"/>
              <a:t>,</a:t>
            </a:r>
            <a:r>
              <a:rPr lang="ja-JP" altLang="ja-JP" dirty="0"/>
              <a:t>複数食品の同時最適加熱において生じる複雑な電磁波干渉のメカニズム解明を目的とし</a:t>
            </a:r>
            <a:r>
              <a:rPr lang="en-US" altLang="ja-JP" dirty="0"/>
              <a:t>,</a:t>
            </a:r>
            <a:r>
              <a:rPr lang="ja-JP" altLang="en-US" dirty="0"/>
              <a:t>米飯（空隙と飯粒の二相系）</a:t>
            </a:r>
            <a:r>
              <a:rPr lang="ja-JP" altLang="ja-JP" dirty="0"/>
              <a:t>・</a:t>
            </a:r>
            <a:r>
              <a:rPr lang="ja-JP" altLang="en-US" dirty="0"/>
              <a:t>主菜に見立てたモデル食品（含水率</a:t>
            </a:r>
            <a:r>
              <a:rPr lang="en-US" altLang="ja-JP" dirty="0"/>
              <a:t>80%</a:t>
            </a:r>
            <a:r>
              <a:rPr lang="ja-JP" altLang="en-US"/>
              <a:t>のマッシュポテト）</a:t>
            </a:r>
            <a:r>
              <a:rPr lang="ja-JP" altLang="ja-JP"/>
              <a:t>・</a:t>
            </a:r>
            <a:r>
              <a:rPr lang="ja-JP" altLang="en-US"/>
              <a:t>汁物（水）</a:t>
            </a:r>
            <a:r>
              <a:rPr lang="ja-JP" altLang="ja-JP"/>
              <a:t>が</a:t>
            </a:r>
            <a:r>
              <a:rPr lang="ja-JP" altLang="ja-JP" dirty="0"/>
              <a:t>混在する</a:t>
            </a:r>
            <a:r>
              <a:rPr lang="ja-JP" altLang="ja-JP"/>
              <a:t>系における</a:t>
            </a:r>
            <a:r>
              <a:rPr lang="ja-JP" altLang="ja-JP" dirty="0"/>
              <a:t>過渡的な伝熱・電磁挙動を予測可能な3次元熱・</a:t>
            </a:r>
            <a:r>
              <a:rPr lang="ja-JP" altLang="ja-JP"/>
              <a:t>電磁界連成</a:t>
            </a:r>
            <a:r>
              <a:rPr lang="ja-JP" altLang="en-US"/>
              <a:t>　　</a:t>
            </a:r>
            <a:r>
              <a:rPr lang="ja-JP" altLang="ja-JP"/>
              <a:t>モデル</a:t>
            </a:r>
            <a:r>
              <a:rPr lang="ja-JP" altLang="ja-JP" dirty="0"/>
              <a:t>を構築した</a:t>
            </a:r>
            <a:r>
              <a:rPr lang="en-US" altLang="ja-JP" dirty="0"/>
              <a:t>.</a:t>
            </a:r>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背景及び目的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dirty="0"/>
              <a:t>図１</a:t>
            </a:r>
            <a:r>
              <a:rPr lang="en-US" altLang="ja-JP" dirty="0"/>
              <a:t>.</a:t>
            </a:r>
            <a:r>
              <a:rPr lang="ja-JP" altLang="en-US" dirty="0"/>
              <a:t>　モデル内の試料の材料及び形状</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algn="just"/>
            <a:r>
              <a:rPr lang="ja-JP" altLang="ja-JP" dirty="0"/>
              <a:t>図2に示すように</a:t>
            </a:r>
            <a:r>
              <a:rPr lang="en-US" altLang="ja-JP" dirty="0"/>
              <a:t>,</a:t>
            </a:r>
            <a:r>
              <a:rPr lang="ja-JP" altLang="ja-JP" dirty="0"/>
              <a:t>各試料中心部における実測温度とシミュレーション予測値の比較を行った</a:t>
            </a:r>
            <a:r>
              <a:rPr lang="en-US" altLang="ja-JP" dirty="0"/>
              <a:t>.</a:t>
            </a:r>
            <a:r>
              <a:rPr lang="ja-JP" altLang="ja-JP" dirty="0"/>
              <a:t>全体として</a:t>
            </a:r>
            <a:r>
              <a:rPr lang="en-US" altLang="ja-JP" dirty="0"/>
              <a:t>,</a:t>
            </a:r>
            <a:r>
              <a:rPr lang="ja-JP" altLang="ja-JP" dirty="0"/>
              <a:t>自ポートのON/OFFに伴う急激な昇温や</a:t>
            </a:r>
            <a:r>
              <a:rPr lang="en-US" altLang="ja-JP" dirty="0"/>
              <a:t>,</a:t>
            </a:r>
            <a:r>
              <a:rPr lang="ja-JP" altLang="ja-JP" dirty="0"/>
              <a:t>他ポートからの電磁波干渉による階段状の温度上昇を良好に再現した</a:t>
            </a:r>
            <a:r>
              <a:rPr lang="en-US" altLang="ja-JP" dirty="0"/>
              <a:t>.</a:t>
            </a:r>
            <a:r>
              <a:rPr lang="ja-JP" altLang="ja-JP" dirty="0"/>
              <a:t>特に米飯は全時間域で高い一致を示した</a:t>
            </a:r>
            <a:r>
              <a:rPr lang="en-US" altLang="ja-JP" dirty="0"/>
              <a:t>.</a:t>
            </a:r>
            <a:r>
              <a:rPr lang="ja-JP" altLang="ja-JP" dirty="0"/>
              <a:t>一方で</a:t>
            </a:r>
            <a:r>
              <a:rPr lang="en-US" altLang="ja-JP" dirty="0"/>
              <a:t>,</a:t>
            </a:r>
            <a:r>
              <a:rPr lang="ja-JP" altLang="ja-JP" dirty="0"/>
              <a:t>水の高温域で見られた予測値の乖離は</a:t>
            </a:r>
            <a:r>
              <a:rPr lang="en-US" altLang="ja-JP" dirty="0"/>
              <a:t>,</a:t>
            </a:r>
            <a:r>
              <a:rPr lang="ja-JP" altLang="ja-JP" dirty="0"/>
              <a:t>誘電特性を固定値として近似して計算したことに起因すると推察される</a:t>
            </a:r>
            <a:r>
              <a:rPr lang="en-US" altLang="ja-JP" dirty="0"/>
              <a:t>.</a:t>
            </a:r>
            <a:r>
              <a:rPr lang="ja-JP" altLang="ja-JP" dirty="0"/>
              <a:t>また</a:t>
            </a:r>
            <a:r>
              <a:rPr lang="en-US" altLang="ja-JP" dirty="0"/>
              <a:t>,</a:t>
            </a:r>
            <a:r>
              <a:rPr lang="ja-JP" altLang="ja-JP" dirty="0"/>
              <a:t>ポテトの中盤で見られた実測値との誤差については</a:t>
            </a:r>
            <a:r>
              <a:rPr lang="en-US" altLang="ja-JP" dirty="0"/>
              <a:t>,</a:t>
            </a:r>
            <a:r>
              <a:rPr lang="ja-JP" altLang="ja-JP" dirty="0"/>
              <a:t>庫内の他箇所における電磁波吸収が</a:t>
            </a:r>
            <a:r>
              <a:rPr lang="ja-JP" altLang="en-US" dirty="0"/>
              <a:t>モデル</a:t>
            </a:r>
            <a:r>
              <a:rPr lang="ja-JP" altLang="ja-JP" dirty="0"/>
              <a:t>上で</a:t>
            </a:r>
            <a:r>
              <a:rPr lang="ja-JP" altLang="en-US" dirty="0"/>
              <a:t>　　</a:t>
            </a:r>
            <a:r>
              <a:rPr lang="ja-JP" altLang="ja-JP" dirty="0"/>
              <a:t>過大に見積もられ</a:t>
            </a:r>
            <a:r>
              <a:rPr lang="en-US" altLang="ja-JP" dirty="0"/>
              <a:t>,</a:t>
            </a:r>
            <a:r>
              <a:rPr lang="ja-JP" altLang="ja-JP" dirty="0"/>
              <a:t>ポテトへのエネルギー分配が減少した</a:t>
            </a:r>
            <a:r>
              <a:rPr lang="ja-JP" altLang="en-US" dirty="0"/>
              <a:t>からである</a:t>
            </a:r>
            <a:r>
              <a:rPr lang="en-US" altLang="ja-JP" dirty="0"/>
              <a:t>.</a:t>
            </a:r>
            <a:r>
              <a:rPr lang="ja-JP" altLang="ja-JP" dirty="0"/>
              <a:t>現在</a:t>
            </a:r>
            <a:r>
              <a:rPr lang="en-US" altLang="ja-JP" dirty="0"/>
              <a:t>,</a:t>
            </a:r>
            <a:r>
              <a:rPr lang="ja-JP" altLang="ja-JP" dirty="0"/>
              <a:t>実際の空間的なエネルギー分配をより正確に再現するため</a:t>
            </a:r>
            <a:r>
              <a:rPr lang="en-US" altLang="ja-JP" dirty="0"/>
              <a:t>,</a:t>
            </a:r>
            <a:r>
              <a:rPr lang="ja-JP" altLang="ja-JP" dirty="0"/>
              <a:t>壁面の境界条件等を含め</a:t>
            </a:r>
            <a:r>
              <a:rPr lang="ja-JP" altLang="en-US" dirty="0"/>
              <a:t>て</a:t>
            </a:r>
            <a:r>
              <a:rPr lang="ja-JP" altLang="ja-JP" dirty="0"/>
              <a:t>再検討を進めている</a:t>
            </a:r>
            <a:r>
              <a:rPr lang="en-US" altLang="ja-JP" dirty="0"/>
              <a:t>.</a:t>
            </a:r>
            <a:r>
              <a:rPr lang="ja-JP" altLang="ja-JP" dirty="0"/>
              <a:t>以上より</a:t>
            </a:r>
            <a:r>
              <a:rPr lang="en-US" altLang="ja-JP" dirty="0"/>
              <a:t>,</a:t>
            </a:r>
            <a:r>
              <a:rPr lang="ja-JP" altLang="ja-JP" dirty="0"/>
              <a:t>本モデルは食品混在環境下における</a:t>
            </a:r>
            <a:r>
              <a:rPr lang="ja-JP" altLang="en-US" dirty="0"/>
              <a:t>分割照射に伴う加熱挙動と電磁波過干渉の影響を</a:t>
            </a:r>
            <a:r>
              <a:rPr lang="ja-JP" altLang="ja-JP" dirty="0"/>
              <a:t>予測でき</a:t>
            </a:r>
            <a:r>
              <a:rPr lang="en-US" altLang="ja-JP" dirty="0"/>
              <a:t>,</a:t>
            </a:r>
            <a:r>
              <a:rPr lang="ja-JP" altLang="ja-JP" dirty="0"/>
              <a:t>加熱スケジュールの最適化に有用であることが示された</a:t>
            </a:r>
            <a:r>
              <a:rPr lang="en-US" altLang="ja-JP" dirty="0"/>
              <a:t>.</a:t>
            </a:r>
            <a:endParaRPr lang="ja-JP" altLang="ja-JP" dirty="0"/>
          </a:p>
          <a:p>
            <a:pPr algn="just"/>
            <a:r>
              <a:rPr lang="en-US" altLang="ja-JP" dirty="0"/>
              <a:t> </a:t>
            </a:r>
            <a:endParaRPr lang="ja-JP" altLang="ja-JP" dirty="0"/>
          </a:p>
          <a:p>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dirty="0"/>
              <a:t>図２</a:t>
            </a:r>
            <a:r>
              <a:rPr lang="en-US" altLang="ja-JP" dirty="0"/>
              <a:t>.</a:t>
            </a:r>
            <a:r>
              <a:rPr lang="ja-JP" altLang="en-US" dirty="0"/>
              <a:t>　各試料中心部温度推移のシミュレーションと実測の比較</a:t>
            </a:r>
            <a:endParaRPr lang="en-US" dirty="0"/>
          </a:p>
        </p:txBody>
      </p:sp>
      <p:pic>
        <p:nvPicPr>
          <p:cNvPr id="21" name="図プレースホルダー 20" descr="ダイアグラム&#10;&#10;自動的に生成された説明">
            <a:extLst>
              <a:ext uri="{FF2B5EF4-FFF2-40B4-BE49-F238E27FC236}">
                <a16:creationId xmlns:a16="http://schemas.microsoft.com/office/drawing/2014/main" id="{6F017008-8EA1-6D20-AC9D-96EC53E413A2}"/>
              </a:ext>
            </a:extLst>
          </p:cNvPr>
          <p:cNvPicPr>
            <a:picLocks noGrp="1" noChangeAspect="1"/>
          </p:cNvPicPr>
          <p:nvPr>
            <p:ph type="pic" sz="quarter" idx="31"/>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98" b="4760"/>
          <a:stretch>
            <a:fillRect/>
          </a:stretch>
        </p:blipFill>
        <p:spPr>
          <a:xfrm>
            <a:off x="17526116" y="38955763"/>
            <a:ext cx="14244221" cy="2983359"/>
          </a:xfrm>
          <a:prstGeom prst="rect">
            <a:avLst/>
          </a:prstGeom>
        </p:spPr>
      </p:pic>
      <p:grpSp>
        <p:nvGrpSpPr>
          <p:cNvPr id="28" name="グループ化 27">
            <a:extLst>
              <a:ext uri="{FF2B5EF4-FFF2-40B4-BE49-F238E27FC236}">
                <a16:creationId xmlns:a16="http://schemas.microsoft.com/office/drawing/2014/main" id="{53F8C0EC-0B3B-EF3C-C985-51552AFB4388}"/>
              </a:ext>
            </a:extLst>
          </p:cNvPr>
          <p:cNvGrpSpPr/>
          <p:nvPr/>
        </p:nvGrpSpPr>
        <p:grpSpPr>
          <a:xfrm>
            <a:off x="16956505" y="30117040"/>
            <a:ext cx="15222284" cy="5556246"/>
            <a:chOff x="72000" y="1619353"/>
            <a:chExt cx="11952000" cy="3361606"/>
          </a:xfrm>
        </p:grpSpPr>
        <p:pic>
          <p:nvPicPr>
            <p:cNvPr id="29" name="図 28" descr="The diagram displays a temperature versus time graph with predicted and actual measurements, showing a linear increase in temperature over time.&#10;&#10;AI 生成コンテンツは誤りを含む可能性があります。">
              <a:extLst>
                <a:ext uri="{FF2B5EF4-FFF2-40B4-BE49-F238E27FC236}">
                  <a16:creationId xmlns:a16="http://schemas.microsoft.com/office/drawing/2014/main" id="{F5D46AB7-60F0-1155-CC70-D386729C4665}"/>
                </a:ext>
              </a:extLst>
            </p:cNvPr>
            <p:cNvPicPr>
              <a:picLocks noChangeAspect="1"/>
            </p:cNvPicPr>
            <p:nvPr/>
          </p:nvPicPr>
          <p:blipFill>
            <a:blip r:embed="rId7"/>
            <a:srcRect l="37537" t="90455" r="36088" b="4473"/>
            <a:stretch>
              <a:fillRect/>
            </a:stretch>
          </p:blipFill>
          <p:spPr>
            <a:xfrm>
              <a:off x="8716383" y="1619353"/>
              <a:ext cx="3307617" cy="381646"/>
            </a:xfrm>
            <a:prstGeom prst="rect">
              <a:avLst/>
            </a:prstGeom>
          </p:spPr>
        </p:pic>
        <p:grpSp>
          <p:nvGrpSpPr>
            <p:cNvPr id="30" name="グループ化 29">
              <a:extLst>
                <a:ext uri="{FF2B5EF4-FFF2-40B4-BE49-F238E27FC236}">
                  <a16:creationId xmlns:a16="http://schemas.microsoft.com/office/drawing/2014/main" id="{7976E9EC-51BB-6A44-B655-5765C8D43F9B}"/>
                </a:ext>
              </a:extLst>
            </p:cNvPr>
            <p:cNvGrpSpPr/>
            <p:nvPr/>
          </p:nvGrpSpPr>
          <p:grpSpPr>
            <a:xfrm>
              <a:off x="72000" y="2015717"/>
              <a:ext cx="11952000" cy="2965242"/>
              <a:chOff x="72000" y="2015717"/>
              <a:chExt cx="11952000" cy="2965242"/>
            </a:xfrm>
          </p:grpSpPr>
          <p:pic>
            <p:nvPicPr>
              <p:cNvPr id="31" name="図 30">
                <a:extLst>
                  <a:ext uri="{FF2B5EF4-FFF2-40B4-BE49-F238E27FC236}">
                    <a16:creationId xmlns:a16="http://schemas.microsoft.com/office/drawing/2014/main" id="{5E7080AB-99CF-0C7A-B4DA-69755E337F35}"/>
                  </a:ext>
                </a:extLst>
              </p:cNvPr>
              <p:cNvPicPr>
                <a:picLocks noChangeAspect="1"/>
              </p:cNvPicPr>
              <p:nvPr/>
            </p:nvPicPr>
            <p:blipFill>
              <a:blip r:embed="rId8"/>
              <a:srcRect l="3993" r="3809"/>
              <a:stretch>
                <a:fillRect/>
              </a:stretch>
            </p:blipFill>
            <p:spPr>
              <a:xfrm>
                <a:off x="8064000" y="2367927"/>
                <a:ext cx="3960000" cy="2612669"/>
              </a:xfrm>
              <a:prstGeom prst="rect">
                <a:avLst/>
              </a:prstGeom>
            </p:spPr>
          </p:pic>
          <p:sp>
            <p:nvSpPr>
              <p:cNvPr id="32" name="テキスト ボックス 31">
                <a:extLst>
                  <a:ext uri="{FF2B5EF4-FFF2-40B4-BE49-F238E27FC236}">
                    <a16:creationId xmlns:a16="http://schemas.microsoft.com/office/drawing/2014/main" id="{384BE738-6C08-9258-2F88-6C81A9848FCD}"/>
                  </a:ext>
                </a:extLst>
              </p:cNvPr>
              <p:cNvSpPr txBox="1"/>
              <p:nvPr/>
            </p:nvSpPr>
            <p:spPr>
              <a:xfrm>
                <a:off x="1807363" y="2015717"/>
                <a:ext cx="1568869" cy="461665"/>
              </a:xfrm>
              <a:prstGeom prst="rect">
                <a:avLst/>
              </a:prstGeom>
              <a:noFill/>
            </p:spPr>
            <p:txBody>
              <a:bodyPr wrap="square" rtlCol="0">
                <a:spAutoFit/>
              </a:bodyPr>
              <a:lstStyle/>
              <a:p>
                <a:r>
                  <a:rPr lang="ja-JP" altLang="en-US" sz="2400" b="1" dirty="0">
                    <a:solidFill>
                      <a:srgbClr val="00409A"/>
                    </a:solidFill>
                  </a:rPr>
                  <a:t>米飯</a:t>
                </a:r>
                <a:endParaRPr kumimoji="1" lang="ja-JP" altLang="en-US" sz="2400" b="1" dirty="0">
                  <a:solidFill>
                    <a:srgbClr val="00409A"/>
                  </a:solidFill>
                </a:endParaRPr>
              </a:p>
            </p:txBody>
          </p:sp>
          <p:sp>
            <p:nvSpPr>
              <p:cNvPr id="33" name="テキスト ボックス 32">
                <a:extLst>
                  <a:ext uri="{FF2B5EF4-FFF2-40B4-BE49-F238E27FC236}">
                    <a16:creationId xmlns:a16="http://schemas.microsoft.com/office/drawing/2014/main" id="{2A7C2AD4-A365-AC96-41AE-AD7E52F3E010}"/>
                  </a:ext>
                </a:extLst>
              </p:cNvPr>
              <p:cNvSpPr txBox="1"/>
              <p:nvPr/>
            </p:nvSpPr>
            <p:spPr>
              <a:xfrm>
                <a:off x="5767363" y="2015717"/>
                <a:ext cx="1568869" cy="461665"/>
              </a:xfrm>
              <a:prstGeom prst="rect">
                <a:avLst/>
              </a:prstGeom>
              <a:noFill/>
            </p:spPr>
            <p:txBody>
              <a:bodyPr wrap="square" rtlCol="0">
                <a:spAutoFit/>
              </a:bodyPr>
              <a:lstStyle/>
              <a:p>
                <a:r>
                  <a:rPr kumimoji="1" lang="ja-JP" altLang="en-US" sz="2400" b="1" dirty="0">
                    <a:solidFill>
                      <a:srgbClr val="00409A"/>
                    </a:solidFill>
                  </a:rPr>
                  <a:t>ポテト</a:t>
                </a:r>
              </a:p>
            </p:txBody>
          </p:sp>
          <p:sp>
            <p:nvSpPr>
              <p:cNvPr id="34" name="テキスト ボックス 33">
                <a:extLst>
                  <a:ext uri="{FF2B5EF4-FFF2-40B4-BE49-F238E27FC236}">
                    <a16:creationId xmlns:a16="http://schemas.microsoft.com/office/drawing/2014/main" id="{05C4216F-C090-7124-B3AF-C78D8DE982A4}"/>
                  </a:ext>
                </a:extLst>
              </p:cNvPr>
              <p:cNvSpPr txBox="1"/>
              <p:nvPr/>
            </p:nvSpPr>
            <p:spPr>
              <a:xfrm>
                <a:off x="10036806" y="2015717"/>
                <a:ext cx="1568869" cy="461665"/>
              </a:xfrm>
              <a:prstGeom prst="rect">
                <a:avLst/>
              </a:prstGeom>
              <a:noFill/>
            </p:spPr>
            <p:txBody>
              <a:bodyPr wrap="square" rtlCol="0">
                <a:spAutoFit/>
              </a:bodyPr>
              <a:lstStyle/>
              <a:p>
                <a:r>
                  <a:rPr lang="ja-JP" altLang="en-US" sz="2400" b="1" dirty="0">
                    <a:solidFill>
                      <a:srgbClr val="00409A"/>
                    </a:solidFill>
                  </a:rPr>
                  <a:t>水</a:t>
                </a:r>
                <a:endParaRPr kumimoji="1" lang="ja-JP" altLang="en-US" sz="2400" b="1" dirty="0">
                  <a:solidFill>
                    <a:srgbClr val="00409A"/>
                  </a:solidFill>
                </a:endParaRPr>
              </a:p>
            </p:txBody>
          </p:sp>
          <p:pic>
            <p:nvPicPr>
              <p:cNvPr id="35" name="図 34">
                <a:extLst>
                  <a:ext uri="{FF2B5EF4-FFF2-40B4-BE49-F238E27FC236}">
                    <a16:creationId xmlns:a16="http://schemas.microsoft.com/office/drawing/2014/main" id="{A07C4224-0FEE-1A54-39AB-8564BC1E8B83}"/>
                  </a:ext>
                </a:extLst>
              </p:cNvPr>
              <p:cNvPicPr>
                <a:picLocks noChangeAspect="1"/>
              </p:cNvPicPr>
              <p:nvPr/>
            </p:nvPicPr>
            <p:blipFill>
              <a:blip r:embed="rId9"/>
              <a:srcRect l="3668" r="4257"/>
              <a:stretch>
                <a:fillRect/>
              </a:stretch>
            </p:blipFill>
            <p:spPr>
              <a:xfrm>
                <a:off x="4068000" y="2374026"/>
                <a:ext cx="3960000" cy="2606933"/>
              </a:xfrm>
              <a:prstGeom prst="rect">
                <a:avLst/>
              </a:prstGeom>
            </p:spPr>
          </p:pic>
          <p:pic>
            <p:nvPicPr>
              <p:cNvPr id="36" name="図 35">
                <a:extLst>
                  <a:ext uri="{FF2B5EF4-FFF2-40B4-BE49-F238E27FC236}">
                    <a16:creationId xmlns:a16="http://schemas.microsoft.com/office/drawing/2014/main" id="{396BE54C-0C8E-7DD3-70C3-3A2627450871}"/>
                  </a:ext>
                </a:extLst>
              </p:cNvPr>
              <p:cNvPicPr>
                <a:picLocks noChangeAspect="1"/>
              </p:cNvPicPr>
              <p:nvPr/>
            </p:nvPicPr>
            <p:blipFill>
              <a:blip r:embed="rId10"/>
              <a:stretch>
                <a:fillRect/>
              </a:stretch>
            </p:blipFill>
            <p:spPr>
              <a:xfrm>
                <a:off x="72000" y="2367927"/>
                <a:ext cx="3960000" cy="2606933"/>
              </a:xfrm>
              <a:prstGeom prst="rect">
                <a:avLst/>
              </a:prstGeom>
            </p:spPr>
          </p:pic>
        </p:grpSp>
      </p:grpSp>
      <p:sp>
        <p:nvSpPr>
          <p:cNvPr id="11" name="図プレースホルダー 10">
            <a:extLst>
              <a:ext uri="{FF2B5EF4-FFF2-40B4-BE49-F238E27FC236}">
                <a16:creationId xmlns:a16="http://schemas.microsoft.com/office/drawing/2014/main" id="{184A3890-9726-7A3D-D3F7-132312F50859}"/>
              </a:ext>
            </a:extLst>
          </p:cNvPr>
          <p:cNvSpPr>
            <a:spLocks noGrp="1"/>
          </p:cNvSpPr>
          <p:nvPr>
            <p:ph type="pic" sz="quarter" idx="29"/>
          </p:nvPr>
        </p:nvSpPr>
        <p:spPr/>
        <p:txBody>
          <a:bodyPr/>
          <a:lstStyle/>
          <a:p>
            <a:endParaRPr lang="ja-JP" altLang="en-US" dirty="0"/>
          </a:p>
        </p:txBody>
      </p:sp>
      <p:grpSp>
        <p:nvGrpSpPr>
          <p:cNvPr id="13" name="Group 181">
            <a:extLst>
              <a:ext uri="{FF2B5EF4-FFF2-40B4-BE49-F238E27FC236}">
                <a16:creationId xmlns:a16="http://schemas.microsoft.com/office/drawing/2014/main" id="{BCC2DE9B-D256-587E-A79A-C49BB548FBC5}"/>
              </a:ext>
            </a:extLst>
          </p:cNvPr>
          <p:cNvGrpSpPr/>
          <p:nvPr/>
        </p:nvGrpSpPr>
        <p:grpSpPr>
          <a:xfrm>
            <a:off x="1649531" y="20398106"/>
            <a:ext cx="12695552" cy="6218553"/>
            <a:chOff x="2922617" y="3161008"/>
            <a:chExt cx="4705443" cy="3100057"/>
          </a:xfrm>
        </p:grpSpPr>
        <p:pic>
          <p:nvPicPr>
            <p:cNvPr id="16" name="pard7">
              <a:extLst>
                <a:ext uri="{FF2B5EF4-FFF2-40B4-BE49-F238E27FC236}">
                  <a16:creationId xmlns:a16="http://schemas.microsoft.com/office/drawing/2014/main" id="{E6E913C6-BDF5-7369-2114-08B25E477EF4}"/>
                </a:ext>
              </a:extLst>
            </p:cNvPr>
            <p:cNvPicPr>
              <a:picLocks noChangeAspect="1"/>
            </p:cNvPicPr>
            <p:nvPr>
              <p:custDataLst>
                <p:tags r:id="rId1"/>
              </p:custDataLst>
            </p:nvPr>
          </p:nvPicPr>
          <p:blipFill>
            <a:blip r:embed="rId11">
              <a:extLst>
                <a:ext uri="{28A0092B-C50C-407E-A947-70E740481C1C}">
                  <a14:useLocalDpi xmlns:a14="http://schemas.microsoft.com/office/drawing/2010/main" val="0"/>
                </a:ext>
              </a:extLst>
            </a:blip>
            <a:srcRect l="4705" t="12931" r="2363" b="5434"/>
            <a:stretch>
              <a:fillRect/>
            </a:stretch>
          </p:blipFill>
          <p:spPr>
            <a:xfrm>
              <a:off x="2922617" y="3161008"/>
              <a:ext cx="4705443" cy="3100057"/>
            </a:xfrm>
            <a:prstGeom prst="rect">
              <a:avLst/>
            </a:prstGeom>
          </p:spPr>
        </p:pic>
        <p:sp>
          <p:nvSpPr>
            <p:cNvPr id="18" name="TextBox 171">
              <a:extLst>
                <a:ext uri="{FF2B5EF4-FFF2-40B4-BE49-F238E27FC236}">
                  <a16:creationId xmlns:a16="http://schemas.microsoft.com/office/drawing/2014/main" id="{7F028D89-DA96-50CC-35C1-8C73262C94EC}"/>
                </a:ext>
              </a:extLst>
            </p:cNvPr>
            <p:cNvSpPr txBox="1"/>
            <p:nvPr/>
          </p:nvSpPr>
          <p:spPr>
            <a:xfrm>
              <a:off x="3970236" y="3345674"/>
              <a:ext cx="499314" cy="307777"/>
            </a:xfrm>
            <a:prstGeom prst="rect">
              <a:avLst/>
            </a:prstGeom>
            <a:solidFill>
              <a:schemeClr val="bg1"/>
            </a:solidFill>
            <a:ln>
              <a:solidFill>
                <a:schemeClr val="accent1"/>
              </a:solidFill>
            </a:ln>
          </p:spPr>
          <p:txBody>
            <a:bodyPr wrap="square" rtlCol="0">
              <a:spAutoFit/>
            </a:bodyPr>
            <a:lstStyle/>
            <a:p>
              <a:pPr algn="ctr"/>
              <a:r>
                <a:rPr lang="en-US" sz="1400" dirty="0">
                  <a:solidFill>
                    <a:schemeClr val="accent1"/>
                  </a:solidFill>
                  <a:latin typeface="Arial" panose="020B0604020202020204" pitchFamily="34" charset="0"/>
                  <a:cs typeface="Arial" panose="020B0604020202020204" pitchFamily="34" charset="0"/>
                </a:rPr>
                <a:t>Air</a:t>
              </a:r>
            </a:p>
          </p:txBody>
        </p:sp>
        <p:cxnSp>
          <p:nvCxnSpPr>
            <p:cNvPr id="20" name="Straight Arrow Connector 172">
              <a:extLst>
                <a:ext uri="{FF2B5EF4-FFF2-40B4-BE49-F238E27FC236}">
                  <a16:creationId xmlns:a16="http://schemas.microsoft.com/office/drawing/2014/main" id="{433BCC1F-084D-CEB6-5B95-68455F6180D6}"/>
                </a:ext>
              </a:extLst>
            </p:cNvPr>
            <p:cNvCxnSpPr>
              <a:cxnSpLocks/>
              <a:stCxn id="18" idx="2"/>
            </p:cNvCxnSpPr>
            <p:nvPr/>
          </p:nvCxnSpPr>
          <p:spPr>
            <a:xfrm flipH="1">
              <a:off x="3757188" y="3653451"/>
              <a:ext cx="462705" cy="6922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173">
              <a:extLst>
                <a:ext uri="{FF2B5EF4-FFF2-40B4-BE49-F238E27FC236}">
                  <a16:creationId xmlns:a16="http://schemas.microsoft.com/office/drawing/2014/main" id="{67CB0A00-C66A-54B5-BDE5-34C973AB8986}"/>
                </a:ext>
              </a:extLst>
            </p:cNvPr>
            <p:cNvCxnSpPr>
              <a:cxnSpLocks/>
            </p:cNvCxnSpPr>
            <p:nvPr/>
          </p:nvCxnSpPr>
          <p:spPr>
            <a:xfrm>
              <a:off x="4469550" y="3653451"/>
              <a:ext cx="665721" cy="7918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174">
              <a:extLst>
                <a:ext uri="{FF2B5EF4-FFF2-40B4-BE49-F238E27FC236}">
                  <a16:creationId xmlns:a16="http://schemas.microsoft.com/office/drawing/2014/main" id="{3E0EA825-72FA-9776-CA99-3B49F62AB8C4}"/>
                </a:ext>
              </a:extLst>
            </p:cNvPr>
            <p:cNvCxnSpPr>
              <a:cxnSpLocks/>
              <a:stCxn id="18" idx="3"/>
            </p:cNvCxnSpPr>
            <p:nvPr/>
          </p:nvCxnSpPr>
          <p:spPr>
            <a:xfrm>
              <a:off x="4469550" y="3499563"/>
              <a:ext cx="1010331" cy="687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175">
              <a:extLst>
                <a:ext uri="{FF2B5EF4-FFF2-40B4-BE49-F238E27FC236}">
                  <a16:creationId xmlns:a16="http://schemas.microsoft.com/office/drawing/2014/main" id="{5F18B799-3868-5C9E-A556-FDFB6E801404}"/>
                </a:ext>
              </a:extLst>
            </p:cNvPr>
            <p:cNvCxnSpPr>
              <a:cxnSpLocks/>
            </p:cNvCxnSpPr>
            <p:nvPr/>
          </p:nvCxnSpPr>
          <p:spPr>
            <a:xfrm flipH="1">
              <a:off x="5543639" y="3653451"/>
              <a:ext cx="1047284" cy="2485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xtBox 176">
              <a:extLst>
                <a:ext uri="{FF2B5EF4-FFF2-40B4-BE49-F238E27FC236}">
                  <a16:creationId xmlns:a16="http://schemas.microsoft.com/office/drawing/2014/main" id="{604D1517-E305-03E6-7D6E-C0C09453B4A7}"/>
                </a:ext>
              </a:extLst>
            </p:cNvPr>
            <p:cNvSpPr txBox="1"/>
            <p:nvPr/>
          </p:nvSpPr>
          <p:spPr>
            <a:xfrm>
              <a:off x="6590922" y="3370466"/>
              <a:ext cx="665721" cy="307777"/>
            </a:xfrm>
            <a:prstGeom prst="rect">
              <a:avLst/>
            </a:prstGeom>
            <a:solidFill>
              <a:schemeClr val="bg1"/>
            </a:solidFill>
            <a:ln>
              <a:solidFill>
                <a:schemeClr val="accent1"/>
              </a:solidFill>
            </a:ln>
          </p:spPr>
          <p:txBody>
            <a:bodyPr wrap="square" rtlCol="0">
              <a:spAutoFit/>
            </a:bodyPr>
            <a:lstStyle/>
            <a:p>
              <a:pPr algn="ctr"/>
              <a:r>
                <a:rPr lang="en-US" sz="1400" dirty="0">
                  <a:solidFill>
                    <a:schemeClr val="accent1"/>
                  </a:solidFill>
                  <a:latin typeface="Arial" panose="020B0604020202020204" pitchFamily="34" charset="0"/>
                  <a:cs typeface="Arial" panose="020B0604020202020204" pitchFamily="34" charset="0"/>
                </a:rPr>
                <a:t>Water</a:t>
              </a:r>
            </a:p>
          </p:txBody>
        </p:sp>
        <p:cxnSp>
          <p:nvCxnSpPr>
            <p:cNvPr id="26" name="Straight Arrow Connector 177">
              <a:extLst>
                <a:ext uri="{FF2B5EF4-FFF2-40B4-BE49-F238E27FC236}">
                  <a16:creationId xmlns:a16="http://schemas.microsoft.com/office/drawing/2014/main" id="{87C5B93F-2147-9442-5A07-59A8CD9F20C5}"/>
                </a:ext>
              </a:extLst>
            </p:cNvPr>
            <p:cNvCxnSpPr>
              <a:cxnSpLocks/>
            </p:cNvCxnSpPr>
            <p:nvPr/>
          </p:nvCxnSpPr>
          <p:spPr>
            <a:xfrm flipH="1">
              <a:off x="5474127" y="4569919"/>
              <a:ext cx="1047284" cy="2485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7" name="TextBox 178">
              <a:extLst>
                <a:ext uri="{FF2B5EF4-FFF2-40B4-BE49-F238E27FC236}">
                  <a16:creationId xmlns:a16="http://schemas.microsoft.com/office/drawing/2014/main" id="{94E6FC34-0C3B-7808-DA59-F6653749FBE9}"/>
                </a:ext>
              </a:extLst>
            </p:cNvPr>
            <p:cNvSpPr txBox="1"/>
            <p:nvPr/>
          </p:nvSpPr>
          <p:spPr>
            <a:xfrm>
              <a:off x="6521410" y="4286934"/>
              <a:ext cx="851206" cy="474055"/>
            </a:xfrm>
            <a:prstGeom prst="rect">
              <a:avLst/>
            </a:prstGeom>
            <a:solidFill>
              <a:schemeClr val="bg1"/>
            </a:solidFill>
            <a:ln>
              <a:solidFill>
                <a:schemeClr val="accent1"/>
              </a:solidFill>
            </a:ln>
          </p:spPr>
          <p:txBody>
            <a:bodyPr wrap="square" rtlCol="0">
              <a:spAutoFit/>
            </a:bodyPr>
            <a:lstStyle/>
            <a:p>
              <a:pPr algn="ctr"/>
              <a:r>
                <a:rPr lang="en-US" altLang="ja-JP" sz="1400">
                  <a:solidFill>
                    <a:schemeClr val="accent1"/>
                  </a:solidFill>
                  <a:latin typeface="Arial" panose="020B0604020202020204" pitchFamily="34" charset="0"/>
                  <a:cs typeface="Arial" panose="020B0604020202020204" pitchFamily="34" charset="0"/>
                </a:rPr>
                <a:t>Mashed potato</a:t>
              </a:r>
              <a:endParaRPr lang="en-US" sz="1400" dirty="0">
                <a:solidFill>
                  <a:schemeClr val="accent1"/>
                </a:solidFill>
                <a:latin typeface="Arial" panose="020B0604020202020204" pitchFamily="34" charset="0"/>
                <a:cs typeface="Arial" panose="020B0604020202020204" pitchFamily="34" charset="0"/>
              </a:endParaRPr>
            </a:p>
          </p:txBody>
        </p:sp>
        <p:cxnSp>
          <p:nvCxnSpPr>
            <p:cNvPr id="37" name="Straight Arrow Connector 179">
              <a:extLst>
                <a:ext uri="{FF2B5EF4-FFF2-40B4-BE49-F238E27FC236}">
                  <a16:creationId xmlns:a16="http://schemas.microsoft.com/office/drawing/2014/main" id="{CA2CA46E-4782-7E06-D59C-B0028E8326EF}"/>
                </a:ext>
              </a:extLst>
            </p:cNvPr>
            <p:cNvCxnSpPr>
              <a:cxnSpLocks/>
            </p:cNvCxnSpPr>
            <p:nvPr/>
          </p:nvCxnSpPr>
          <p:spPr>
            <a:xfrm flipH="1" flipV="1">
              <a:off x="3976070" y="4818512"/>
              <a:ext cx="849483" cy="5160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8" name="TextBox 180">
              <a:extLst>
                <a:ext uri="{FF2B5EF4-FFF2-40B4-BE49-F238E27FC236}">
                  <a16:creationId xmlns:a16="http://schemas.microsoft.com/office/drawing/2014/main" id="{1308281F-404B-6EAF-1930-17E243DE88D7}"/>
                </a:ext>
              </a:extLst>
            </p:cNvPr>
            <p:cNvSpPr txBox="1"/>
            <p:nvPr/>
          </p:nvSpPr>
          <p:spPr>
            <a:xfrm>
              <a:off x="4825553" y="5334560"/>
              <a:ext cx="665721" cy="307777"/>
            </a:xfrm>
            <a:prstGeom prst="rect">
              <a:avLst/>
            </a:prstGeom>
            <a:solidFill>
              <a:schemeClr val="bg1"/>
            </a:solidFill>
            <a:ln>
              <a:solidFill>
                <a:schemeClr val="accent1"/>
              </a:solidFill>
            </a:ln>
          </p:spPr>
          <p:txBody>
            <a:bodyPr wrap="square" rtlCol="0">
              <a:spAutoFit/>
            </a:bodyPr>
            <a:lstStyle/>
            <a:p>
              <a:pPr algn="ctr"/>
              <a:r>
                <a:rPr lang="en-US" sz="1400" dirty="0">
                  <a:solidFill>
                    <a:schemeClr val="accent1"/>
                  </a:solidFill>
                  <a:latin typeface="Arial" panose="020B0604020202020204" pitchFamily="34" charset="0"/>
                  <a:cs typeface="Arial" panose="020B0604020202020204" pitchFamily="34" charset="0"/>
                </a:rPr>
                <a:t>Rice</a:t>
              </a:r>
            </a:p>
          </p:txBody>
        </p:sp>
      </p:grpSp>
    </p:spTree>
    <p:extLst>
      <p:ext uri="{BB962C8B-B14F-4D97-AF65-F5344CB8AC3E}">
        <p14:creationId xmlns:p14="http://schemas.microsoft.com/office/powerpoint/2010/main" val="362717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SOL LIVELINK TAG" val="&lt;!-- &#10;PropSet elements are populated with properties elements in format &lt;Property name=&quot;&quot; value=&quot;&quot; type=&quot;&quot;/&gt;&#10;LinkType element has either Image, or Table as value.&#10;--&gt;&#10;&lt;Root completeVersion=&quot;6.4.0.x&quot; formatVersion=&quot;2.0.0.0&quot; version=&quot;6.4.0.293&quot;&gt;&#10;  &lt;VersionInformation&gt;&#10;    &lt;Version&gt;1&lt;/Version&gt;&#10;  &lt;/VersionInformation&gt;&#10;  &lt;Entity&gt;/geom/geom1/feature/pard7&lt;/Entity&gt;&#10;  &lt;Tag&gt;pard7&lt;/Tag&gt;&#10;  &lt;Node&gt;Component 1 (comp1) &amp;gt; Geometry 1 &amp;gt; ??????? 7 (pard7)&lt;/Node&gt;&#10;  &lt;LinkType&gt;Image&lt;/LinkType&gt;&#10;  &lt;ModelLink directoryType=&quot;none&quot;&gt;E:\otsu\?????538W ??????.mph&lt;/ModelLink&gt;&#10;  &lt;LocalPath&gt;?????538W ??????.mph&lt;/LocalPath&gt;&#10;  &lt;Current&gt;pard7&lt;/Current&gt;&#10;  &lt;SDim&gt;3&lt;/SDim&gt;&#10;  &lt;Locked&gt;false&lt;/Locked&gt;&#10;  &lt;PropSet id=&quot;image&quot;&gt;&#10;    &lt;Property name=&quot;batch&quot; type=&quot;bool&quot; value=&quot;off&quot; /&gt;&#10;    &lt;Property name=&quot;size&quot; type=&quot;string&quot; value=&quot;manualweb&quot; /&gt;&#10;    &lt;Property name=&quot;hiddensize&quot; type=&quot;group&quot; value=&quot;manual&quot; /&gt;&#10;    &lt;Property name=&quot;unit&quot; type=&quot;group&quot; value=&quot;px&quot; /&gt;&#10;    &lt;Property name=&quot;lockratio&quot; type=&quot;bool&quot; value=&quot;off&quot; /&gt;&#10;    &lt;Property name=&quot;aspectratio&quot; type=&quot;real&quot; value=&quot;1&quot; /&gt;&#10;    &lt;Property name=&quot;width&quot; type=&quot;real&quot; value=&quot;640&quot; /&gt;&#10;    &lt;Property name=&quot;height&quot; type=&quot;real&quot; value=&quot;480&quot; /&gt;&#10;    &lt;Property name=&quot;resolution&quot; type=&quot;integer&quot; value=&quot;96&quot; /&gt;&#10;    &lt;Property name=&quot;overrideresolutionlimit&quot; type=&quot;bool&quot; value=&quot;off&quot; /&gt;&#10;    &lt;Property name=&quot;sizedesc&quot; type=&quot;string&quot; value=&quot;169 x 127 mm&quot; /&gt;&#10;    &lt;Property name=&quot;widthpx&quot; type=&quot;integer&quot; value=&quot;0&quot; /&gt;&#10;    &lt;Property name=&quot;heightpx&quot; type=&quot;integer&quot; value=&quot;0&quot; /&gt;&#10;    &lt;Property name=&quot;widthexact&quot; type=&quot;real&quot; value=&quot;0&quot; /&gt;&#10;    &lt;Property name=&quot;heightexact&quot; type=&quot;real&quot; value=&quot;0&quot; /&gt;&#10;    &lt;Property name=&quot;exactstored&quot; type=&quot;bool&quot; value=&quot;off&quot; /&gt;&#10;    &lt;Property name=&quot;usage&quot; type=&quot;group&quot; value=&quot;dialog&quot; /&gt;&#10;    &lt;Property name=&quot;screensizedesc&quot; type=&quot;string&quot; value=&quot;997 x 511 px&quot; /&gt;&#10;    &lt;Property name=&quot;zoomextents&quot; type=&quot;bool&quot; value=&quot;off&quot; /&gt;&#10;    &lt;Property name=&quot;antialias&quot; type=&quot;bool&quot; value=&quot;on&quot; /&gt;&#10;    &lt;Property name=&quot;screenwidthpx&quot; type=&quot;integer&quot; value=&quot;997&quot; /&gt;&#10;    &lt;Property name=&quot;screenheightpx&quot; type=&quot;integer&quot; value=&quot;511&quot; /&gt;&#10;    &lt;Property name=&quot;linkpossible&quot; type=&quot;bool&quot; value=&quot;on&quot; /&gt;&#10;    &lt;Property name=&quot;heightmultiple&quot; type=&quot;integer&quot; value=&quot;1&quot; /&gt;&#10;    &lt;Property name=&quot;zoomlevel&quot; type=&quot;integer&quot; value=&quot;0&quot; /&gt;&#10;    &lt;Property name=&quot;saveepscopy&quot; type=&quot;bool&quot; value=&quot;off&quot; /&gt;&#10;    &lt;Property name=&quot;resizefactor&quot; type=&quot;integer&quot; value=&quot;1&quot; /&gt;&#10;    &lt;Property name=&quot;saveprefs&quot; type=&quot;bool&quot; value=&quot;on&quot; /&gt;&#10;    &lt;Property name=&quot;decorationscale&quot; type=&quot;real&quot; value=&quot;1&quot; /&gt;&#10;    &lt;Property name=&quot;clearfilenameafterwards&quot; type=&quot;bool&quot; value=&quot;off&quot; /&gt;&#10;    &lt;Property name=&quot;allowlinked&quot; type=&quot;bool&quot; value=&quot;on&quot; /&gt;&#10;    &lt;Property name=&quot;allowpaste&quot; type=&quot;group&quot; value=&quot;on&quot; /&gt;&#10;    &lt;Property name=&quot;target&quot; type=&quot;group&quot; value=&quot;linked&quot; /&gt;&#10;    &lt;Property name=&quot;nodelabel&quot; type=&quot;string&quot; value=&quot;Component 1 (comp1) &amp;gt; Geometry 1 &amp;gt; ??????? 7 (pard7)&quot; /&gt;&#10;    &lt;Property name=&quot;lockview&quot; type=&quot;bool&quot; value=&quot;off&quot; /&gt;&#10;    &lt;Property name=&quot;linkedinfo&quot; type=&quot;string&quot; value=&quot;&quot; /&gt;&#10;    &lt;Property name=&quot;alloweps&quot; type=&quot;bool&quot; value=&quot;off&quot; /&gt;&#10;    &lt;Property name=&quot;allowgltf&quot; type=&quot;bool&quot; value=&quot;off&quot; /&gt;&#10;    &lt;Property name=&quot;lastwrittenfile&quot; type=&quot;string&quot; value=&quot;&quot; /&gt;&#10;    &lt;Property name=&quot;lastfiletype&quot; type=&quot;string&quot; value=&quot;png&quot; /&gt;&#10;    &lt;Property name=&quot;context&quot; type=&quot;group&quot; value=&quot;standard&quot; /&gt;&#10;    &lt;Property name=&quot;clusterrootonly&quot; type=&quot;bool&quot; value=&quot;off&quot; /&gt;&#10;    &lt;Property name=&quot;layoutmode&quot; type=&quot;group&quot; value=&quot;image&quot; /&gt;&#10;    &lt;Property name=&quot;sdim&quot; type=&quot;group&quot; value=&quot;3&quot; /&gt;&#10;    &lt;Property name=&quot;options3d&quot; type=&quot;group&quot; value=&quot;on&quot; /&gt;&#10;    &lt;Property name=&quot;fontsize&quot; type=&quot;integer&quot; value=&quot;8&quot; /&gt;&#10;    &lt;Property name=&quot;colortheme&quot; type=&quot;string&quot; value=&quot;globaltheme&quot; /&gt;&#10;    &lt;Property name=&quot;background&quot; type=&quot;group&quot; value=&quot;color&quot; /&gt;&#10;    &lt;Property name=&quot;customcolor&quot; type=&quot;realarray&quot; value=&quot;{1, 1, 1}&quot; /&gt;&#10;    &lt;Property name=&quot;customcolor_vector_method&quot; type=&quot;string&quot; value=&quot;step&quot; /&gt;&#10;    &lt;Property name=&quot;customcolor_vector_start&quot; type=&quot;string&quot; value=&quot;&quot; /&gt;&#10;    &lt;Property name=&quot;customcolor_vector_stop&quot; type=&quot;string&quot; value=&quot;&quot; /&gt;&#10;    &lt;Property name=&quot;customcolor_vector_step&quot; type=&quot;string&quot; value=&quot;&quot; /&gt;&#10;    &lt;Property name=&quot;customcolor_vector_numvalues&quot; type=&quot;string&quot; value=&quot;&quot; /&gt;&#10;    &lt;Property name=&quot;customcolor_vector_function&quot; type=&quot;string&quot; value=&quot;none&quot; /&gt;&#10;    &lt;Property name=&quot;customcolor_vector_interval&quot; type=&quot;string&quot; value=&quot;octave&quot; /&gt;&#10;    &lt;Property name=&quot;customcolor_vector_freqperdec&quot; type=&quot;string&quot; value=&quot;&quot; /&gt;&#10;    &lt;Property name=&quot;resetbeenset&quot; type=&quot;bool&quot; value=&quot;off&quot; /&gt;&#10;    &lt;Property name=&quot;title3d&quot; type=&quot;bool&quot; value=&quot;off&quot; /&gt;&#10;    &lt;Property name=&quot;legend3d&quot; type=&quot;bool&quot; value=&quot;off&quot; /&gt;&#10;    &lt;Property name=&quot;logo3d&quot; type=&quot;bool&quot; value=&quot;off&quot; /&gt;&#10;    &lt;Property name=&quot;axisorientation&quot; type=&quot;bool&quot; value=&quot;off&quot; /&gt;&#10;    &lt;Property name=&quot;grid&quot; type=&quot;bool&quot; value=&quot;off&quot; /&gt;&#10;  &lt;/PropSet&gt;&#10;  &lt;PropSet id=&quot;view&quot;&gt;&#10;    &lt;Property name=&quot;renderwireframe&quot; type=&quot;bool&quot; value=&quot;off&quot; /&gt;&#10;    &lt;Property name=&quot;showlabels&quot; type=&quot;bool&quot; value=&quot;off&quot; /&gt;&#10;    &lt;Property name=&quot;showDirections&quot; type=&quot;bool&quot; value=&quot;off&quot; /&gt;&#10;    &lt;Property name=&quot;showgrid&quot; type=&quot;bool&quot; value=&quot;on&quot; /&gt;&#10;    &lt;Property name=&quot;rendermesh&quot; type=&quot;bool&quot; value=&quot;on&quot; /&gt;&#10;    &lt;Property name=&quot;showaxisorientation&quot; type=&quot;bool&quot; value=&quot;on&quot; /&gt;&#10;    &lt;Property name=&quot;showunits&quot; type=&quot;bool&quot; value=&quot;on&quot; /&gt;&#10;    &lt;Property name=&quot;plotgroupunits&quot; type=&quot;stringarray&quot; value=&quot;, , &quot; /&gt;&#10;    &lt;Property name=&quot;showorigin&quot; type=&quot;bool&quot; value=&quot;off&quot; /&gt;&#10;    &lt;Property name=&quot;showcoordinateaxes&quot; type=&quot;bool&quot; value=&quot;off&quot; /&gt;&#10;    &lt;Property name=&quot;locked&quot; type=&quot;bool&quot; value=&quot;off&quot; /&gt;&#10;    &lt;Property name=&quot;rotcenlocked&quot; type=&quot;bool&quot; value=&quot;off&quot; /&gt;&#10;    &lt;Property name=&quot;istemporary&quot; type=&quot;bool&quot; value=&quot;off&quot; /&gt;&#10;    &lt;Property name=&quot;isx&quot; type=&quot;bool&quot; value=&quot;off&quot; /&gt;&#10;    &lt;Property name=&quot;scenelight&quot; type=&quot;group&quot; value=&quot;on&quot; /&gt;&#10;    &lt;Property name=&quot;totlightintensity&quot; type=&quot;real&quot; value=&quot;1.0&quot; /&gt;&#10;    &lt;Property name=&quot;usediffuse&quot; type=&quot;bool&quot; value=&quot;on&quot; /&gt;&#10;    &lt;Property name=&quot;usespecular&quot; type=&quot;bool&quot; value=&quot;on&quot; /&gt;&#10;    &lt;Property name=&quot;globalambient&quot; type=&quot;group&quot; value=&quot;on&quot; /&gt;&#10;    &lt;Property name=&quot;totambient&quot; type=&quot;real&quot; value=&quot;0.3&quot; /&gt;&#10;    &lt;Property name=&quot;ambientcolor&quot; type=&quot;group&quot; value=&quot;white&quot; /&gt;&#10;    &lt;Property name=&quot;customambientcolor&quot; type=&quot;realarray&quot; value=&quot;1, 1, 1&quot; /&gt;&#10;    &lt;Property name=&quot;ssao&quot; type=&quot;group&quot; value=&quot;off&quot; /&gt;&#10;    &lt;Property name=&quot;ssaoradiustype&quot; type=&quot;group&quot; value=&quot;relative&quot; /&gt;&#10;    &lt;Property name=&quot;ssaoradiusrelative&quot; type=&quot;real&quot; value=&quot;0.4&quot; /&gt;&#10;    &lt;Property name=&quot;ssaoradiusexplicit&quot; type=&quot;real&quot; value=&quot;0.4&quot; /&gt;&#10;    &lt;Property name=&quot;ssaomagnitude&quot; type=&quot;real&quot; value=&quot;1.0&quot; /&gt;&#10;    &lt;Property name=&quot;ssaosqueeze&quot; type=&quot;real&quot; value=&quot;1.0&quot; /&gt;&#10;    &lt;Property name=&quot;ssaopreset&quot; type=&quot;group&quot; value=&quot;medium&quot; /&gt;&#10;    &lt;Property name=&quot;ssaonsamples&quot; type=&quot;integer&quot; value=&quot;64&quot; /&gt;&#10;    &lt;Property name=&quot;ssaoroughness&quot; type=&quot;real&quot; value=&quot;1.0&quot; /&gt;&#10;    &lt;Property name=&quot;ssaokernelrotationstexturewidth&quot; type=&quot;integer&quot; value=&quot;4&quot; /&gt;&#10;    &lt;Property name=&quot;ssaosmooth&quot; type=&quot;integer&quot; value=&quot;2&quot; /&gt;&#10;    &lt;Property name=&quot;ssaonormalawaresmoothing&quot; type=&quot;bool&quot; value=&quot;off&quot; /&gt;&#10;    &lt;Property name=&quot;ssaoresolution&quot; type=&quot;real&quot; value=&quot;1.0&quot; /&gt;&#10;    &lt;Property name=&quot;shadowmapping&quot; type=&quot;group&quot; value=&quot;off&quot; /&gt;&#10;    &lt;Property name=&quot;shadowmappingsoftness&quot; type=&quot;real&quot; value=&quot;0.5&quot; /&gt;&#10;    &lt;Property name=&quot;shadowmappingstrength&quot; type=&quot;real&quot; value=&quot;0.5&quot; /&gt;&#10;    &lt;Property name=&quot;shadowmappingpreset&quot; type=&quot;group&quot; value=&quot;low&quot; /&gt;&#10;    &lt;Property name=&quot;shadowmappingnumberofoccludersamples&quot; type=&quot;integer&quot; value=&quot;8&quot; /&gt;&#10;    &lt;Property name=&quot;shadowmappingnumberofsamples&quot; type=&quot;integer&quot; value=&quot;16&quot; /&gt;&#10;    &lt;Property name=&quot;shadowmappingresolution&quot; type=&quot;real&quot; value=&quot;0.5&quot; /&gt;&#10;    &lt;Property name=&quot;shadowmappingmultisamplingeverywhere&quot; type=&quot;bool&quot; value=&quot;on&quot; /&gt;&#10;    &lt;Property name=&quot;shadowmappinglimitlightviewfrustums&quot; type=&quot;bool&quot; value=&quot;off&quot; /&gt;&#10;    &lt;Property name=&quot;shadowmappingaccuratedepthcomparison&quot; type=&quot;group&quot; value=&quot;off&quot; /&gt;&#10;    &lt;Property name=&quot;shadowmappingnormalawaresmoothing&quot; type=&quot;bool&quot; value=&quot;off&quot; /&gt;&#10;    &lt;Property name=&quot;shadowmappingbiassettings&quot; type=&quot;group&quot; value=&quot;default&quot; /&gt;&#10;    &lt;Property name=&quot;shadowmappingconstantdepthbias&quot; type=&quot;real&quot; value=&quot;0.001&quot; /&gt;&#10;    &lt;Property name=&quot;shadowmappingslopedepthbias&quot; type=&quot;real&quot; value=&quot;0.001&quot; /&gt;&#10;    &lt;Property name=&quot;shadowmappingnormaloffsetbias&quot; type=&quot;real&quot; value=&quot;0.003&quot; /&gt;&#10;    &lt;Property name=&quot;flooreffect&quot; type=&quot;group&quot; value=&quot;off&quot; /&gt;&#10;    &lt;Property name=&quot;flooreffectoriginsettings&quot; type=&quot;group&quot; value=&quot;farthestvertex&quot; /&gt;&#10;    &lt;Property name=&quot;flooreffectshoworigin&quot; type=&quot;group&quot; value=&quot;off&quot; /&gt;&#10;    &lt;Property name=&quot;flooreffectorigin&quot; type=&quot;realarray&quot; value=&quot;0, 0, 0&quot; /&gt;&#10;    &lt;Property name=&quot;flooreffectorigin_vector_method&quot; type=&quot;string&quot; value=&quot;step&quot; /&gt;&#10;    &lt;Property name=&quot;flooreffectorigin_vector_start&quot; type=&quot;string&quot; value=&quot;&quot; /&gt;&#10;    &lt;Property name=&quot;flooreffectorigin_vector_stop&quot; type=&quot;string&quot; value=&quot;&quot; /&gt;&#10;    &lt;Property name=&quot;flooreffectorigin_vector_step&quot; type=&quot;string&quot; value=&quot;&quot; /&gt;&#10;    &lt;Property name=&quot;flooreffectorigin_vector_numvalues&quot; type=&quot;string&quot; value=&quot;&quot; /&gt;&#10;    &lt;Property name=&quot;flooreffectorigin_vector_function&quot; type=&quot;string&quot; value=&quot;none&quot; /&gt;&#10;    &lt;Property name=&quot;flooreffectorigin_vector_interval&quot; type=&quot;string&quot; value=&quot;octave&quot; /&gt;&#10;    &lt;Property name=&quot;flooreffectorigin_vector_freqperdec&quot; type=&quot;string&quot; value=&quot;&quot; /&gt;&#10;    &lt;Property name=&quot;flooreffectoffset&quot; type=&quot;real&quot; value=&quot;0.0&quot; /&gt;&#10;    &lt;Property name=&quot;flooreffectshownormalsettings&quot; type=&quot;group&quot; value=&quot;on&quot; /&gt;&#10;    &lt;Property name=&quot;flooreffectnormalsettings&quot; type=&quot;group&quot; value=&quot;angle&quot; /&gt;&#10;    &lt;Property name=&quot;flooreffectshownormal&quot; type=&quot;group&quot; value=&quot;off&quot; /&gt;&#10;    &lt;Property name=&quot;flooreffectnormalpreset&quot; type=&quot;group&quot; value=&quot;xyplane&quot; /&gt;&#10;    &lt;Property name=&quot;flooreffectnormal&quot; type=&quot;realarray&quot; value=&quot;0, 0, 1&quot; /&gt;&#10;    &lt;Property name=&quot;flooreffectnormal_vector_method&quot; type=&quot;string&quot; value=&quot;step&quot; /&gt;&#10;    &lt;Property name=&quot;flooreffectnormal_vector_start&quot; type=&quot;string&quot; value=&quot;&quot; /&gt;&#10;    &lt;Property name=&quot;flooreffectnormal_vector_stop&quot; type=&quot;string&quot; value=&quot;&quot; /&gt;&#10;    &lt;Property name=&quot;flooreffectnormal_vector_step&quot; type=&quot;string&quot; value=&quot;&quot; /&gt;&#10;    &lt;Property name=&quot;flooreffectnormal_vector_numvalues&quot; type=&quot;string&quot; value=&quot;&quot; /&gt;&#10;    &lt;Property name=&quot;flooreffectnormal_vector_function&quot; type=&quot;string&quot; value=&quot;none&quot; /&gt;&#10;    &lt;Property name=&quot;flooreffectnormal_vector_interval&quot; type=&quot;string&quot; value=&quot;octave&quot; /&gt;&#10;    &lt;Property name=&quot;flooreffectnormal_vector_freqperdec&quot; type=&quot;string&quot; value=&quot;&quot; /&gt;&#10;    &lt;Property name=&quot;flooreffectshowangle&quot; type=&quot;group&quot; value=&quot;on&quot; /&gt;&#10;    &lt;Property name=&quot;flooreffectangle&quot; type=&quot;real&quot; value=&quot;5.0&quot; /&gt;&#10;    &lt;Property name=&quot;flooreffectambientocclusion&quot; type=&quot;bool&quot; value=&quot;on&quot; /&gt;&#10;    &lt;Property name=&quot;flooreffectshadow&quot; type=&quot;group&quot; value=&quot;on&quot; /&gt;&#10;    &lt;Property name=&quot;flooreffectshadowblur&quot; type=&quot;real&quot; value=&quot;0.0&quot; /&gt;&#10;    &lt;Property name=&quot;flooreffecttransparency&quot; type=&quot;real&quot; value=&quot;0&quot; /&gt;&#10;    &lt;Property name=&quot;displayoutput&quot; type=&quot;group&quot; value=&quot;off&quot; /&gt;&#10;    &lt;Property name=&quot;displayoutputpreset&quot; type=&quot;group&quot; value=&quot;default&quot; /&gt;&#10;    &lt;Property name=&quot;displayoutputtonemap&quot; type=&quot;group&quot; value=&quot;4&quot; /&gt;&#10;    &lt;Property name=&quot;displayoutputgamma&quot; type=&quot;real&quot; value=&quot;2.2&quot; /&gt;&#10;    &lt;Property name=&quot;displayoutputexposure&quot; type=&quot;real&quot; value=&quot;0.0&quot; /&gt;&#10;    &lt;Property name=&quot;displayoutputcontrast&quot; type=&quot;real&quot; value=&quot;1.0&quot; /&gt;&#10;    &lt;Property name=&quot;displayoutputsaturation&quot; type=&quot;real&quot; value=&quot;1.0&quot; /&gt;&#10;    &lt;Property name=&quot;displayoutputvibrance&quot; type=&quot;real&quot; value=&quot;0.0&quot; /&gt;&#10;    &lt;Property name=&quot;displayoutputhue&quot; type=&quot;real&quot; value=&quot;0.0&quot; /&gt;&#10;    &lt;Property name=&quot;displayoutputbrightness&quot; type=&quot;real&quot; value=&quot;0.0&quot; /&gt;&#10;    &lt;Property name=&quot;addenvironmentmapaction&quot; type=&quot;action&quot; /&gt;&#10;    &lt;Property name=&quot;environmentmap&quot; type=&quot;string&quot; value=&quot;No environment&quot; /&gt;&#10;    &lt;Property name=&quot;environmentactions&quot; type=&quot;action&quot; /&gt;&#10;    &lt;Property name=&quot;skydirection&quot; type=&quot;group&quot; value=&quot;positivey&quot; /&gt;&#10;    &lt;Property name=&quot;skyrotation&quot; type=&quot;group&quot; value=&quot;skyrotationzero&quot; /&gt;&#10;    &lt;Property name=&quot;environmentreflections&quot; type=&quot;bool&quot; value=&quot;on&quot; /&gt;&#10;    &lt;Property name=&quot;skybox&quot; type=&quot;group&quot; value=&quot;off&quot; /&gt;&#10;    &lt;Property name=&quot;skyboxblurriness&quot; type=&quot;real&quot; value=&quot;0&quot; /&gt;&#10;    &lt;Property name=&quot;skyboxblend&quot; type=&quot;real&quot; value=&quot;0&quot; /&gt;&#10;    &lt;Property name=&quot;skyboxprojection&quot; type=&quot;group&quot; value=&quot;special&quot; /&gt;&#10;    &lt;Property name=&quot;skyboxfov&quot; type=&quot;real&quot; value=&quot;110&quot; /&gt;&#10;    &lt;Property name=&quot;rotateenvironment&quot; type=&quot;bool&quot; value=&quot;off&quot; /&gt;&#10;    &lt;Property name=&quot;transparency&quot; type=&quot;group&quot; value=&quot;off&quot; /&gt;&#10;    &lt;Property name=&quot;transparencylevel&quot; type=&quot;real&quot; value=&quot;0.5&quot; /&gt;&#10;    &lt;Property name=&quot;uniformblending&quot; type=&quot;group&quot; value=&quot;off&quot; /&gt;&#10;    &lt;Property name=&quot;uniformblendinglevel&quot; type=&quot;real&quot; value=&quot;0.5&quot; /&gt;&#10;    &lt;Property name=&quot;showselection&quot; type=&quot;bool&quot; value=&quot;on&quot; /&gt;&#10;    &lt;Property name=&quot;showmaterial&quot; type=&quot;bool&quot; value=&quot;off&quot; /&gt;&#10;    &lt;Property name=&quot;clippingactive&quot; type=&quot;group&quot; value=&quot;on&quot; /&gt;&#10;    &lt;Property name=&quot;clipfaces&quot; type=&quot;bool&quot; value=&quot;on&quot; /&gt;&#10;    &lt;Property name=&quot;clipedges&quot; type=&quot;bool&quot; value=&quot;on&quot; /&gt;&#10;    &lt;Property name=&quot;clippoints&quot; type=&quot;bool&quot; value=&quot;on&quot; /&gt;&#10;    &lt;Property name=&quot;clipprimaryhovereffect&quot; type=&quot;bool&quot; value=&quot;on&quot; /&gt;&#10;    &lt;Property name=&quot;clipsecondaryhovereffect&quot; type=&quot;bool&quot; value=&quot;off&quot; /&gt;&#10;    &lt;Property name=&quot;cliphighlightintersection&quot; type=&quot;group&quot; value=&quot;on&quot; /&gt;&#10;    &lt;Property name=&quot;clipintersectionhighlightcolor&quot; type=&quot;group&quot; value=&quot;fromtheme&quot; /&gt;&#10;    &lt;Property name=&quot;customclipintersectionhighlightcolor&quot; type=&quot;realarray&quot; value=&quot;1, 0, 0&quot; /&gt;&#10;    &lt;Property name=&quot;clipapplyclipping&quot; type=&quot;bool&quot; value=&quot;on&quot; /&gt;&#10;    &lt;Property name=&quot;clipshowframes&quot; type=&quot;bool&quot; value=&quot;on&quot; /&gt;&#10;    &lt;Property name=&quot;clipshowgizmos&quot; type=&quot;bool&quot; value=&quot;on&quot; /&gt;&#10;    &lt;Property name=&quot;clipshowcappedfaces&quot; type=&quot;group&quot; value=&quot;off&quot; /&gt;&#10;    &lt;Property name=&quot;clipcappedfacescolorize&quot; type=&quot;group&quot; value=&quot;on&quot; /&gt;&#10;    &lt;Property name=&quot;clipcappedfacescolorizeper&quot; type=&quot;group&quot; value=&quot;domain&quot; /&gt;&#10;    &lt;Property name=&quot;clipcappedfaceshighlightoverlappingdomains&quot; type=&quot;group&quot; value=&quot;on&quot; /&gt;&#10;    &lt;Property name=&quot;clipcappedfaceshighlightoverlappingdomainscolor&quot; type=&quot;group&quot; value=&quot;fromtheme&quot; /&gt;&#10;    &lt;Property name=&quot;customclipcappedfaceshighlightoverlappingdomainscolor&quot; type=&quot;realarray&quot; value=&quot;1, 0, 0&quot; /&gt;&#10;    &lt;Property name=&quot;clipcappedfacestransparencyenabled&quot; type=&quot;group&quot; value=&quot;off&quot; /&gt;&#10;    &lt;Property name=&quot;clipcappedfacestransparency&quot; type=&quot;real&quot; value=&quot;0.2&quot; /&gt;&#10;    &lt;Property name=&quot;hidestatus&quot; type=&quot;string&quot; value=&quot;hide&quot; /&gt;&#10;    &lt;Property name=&quot;isnew&quot; type=&quot;bool&quot; value=&quot;off&quot; /&gt;&#10;    &lt;Property name=&quot;postviewkey&quot; type=&quot;string&quot; value=&quot;&quot; /&gt;&#10;    &lt;Property name=&quot;workplaneclip&quot; type=&quot;bool&quot; value=&quot;off&quot; /&gt;&#10;    &lt;Property name=&quot;workplaneshowgizmo&quot; type=&quot;bool&quot; value=&quot;on&quot; /&gt;&#10;    &lt;Property name=&quot;offscreenoverride&quot; type=&quot;bool&quot; value=&quot;off&quot; /&gt;&#10;  &lt;/PropSet&gt;&#10;  &lt;PropSet id=&quot;camera&quot;&gt;&#10;    &lt;Property name=&quot;projection&quot; type=&quot;group&quot; value=&quot;perspective&quot; /&gt;&#10;    &lt;Property name=&quot;orthoscale&quot; type=&quot;real&quot; value=&quot;44.61284637451172&quot; /&gt;&#10;    &lt;Property name=&quot;zoomanglefull&quot; type=&quot;real&quot; value=&quot;11.1474609375&quot; /&gt;&#10;    &lt;Property name=&quot;forcenoviewscaling&quot; type=&quot;bool&quot; value=&quot;off&quot; /&gt;&#10;    &lt;Property name=&quot;viewscaletype&quot; type=&quot;group&quot; value=&quot;none&quot; /&gt;&#10;    &lt;Property name=&quot;autocontext&quot; type=&quot;group&quot; value=&quot;isotropic&quot; /&gt;&#10;    &lt;Property name=&quot;autoupdate&quot; type=&quot;bool&quot; value=&quot;off&quot; /&gt;&#10;    &lt;Property name=&quot;xweight&quot; type=&quot;real&quot; value=&quot;1&quot; /&gt;&#10;    &lt;Property name=&quot;yweight&quot; type=&quot;real&quot; value=&quot;1&quot; /&gt;&#10;    &lt;Property name=&quot;zweight&quot; type=&quot;real&quot; value=&quot;1&quot; /&gt;&#10;    &lt;Property name=&quot;xscale&quot; type=&quot;real&quot; value=&quot;1&quot; /&gt;&#10;    &lt;Property name=&quot;yscale&quot; type=&quot;real&quot; value=&quot;1&quot; /&gt;&#10;    &lt;Property name=&quot;zscale&quot; type=&quot;real&quot; value=&quot;1&quot; /&gt;&#10;    &lt;Property name=&quot;position&quot; type=&quot;realarray&quot; value=&quot;155.38156127929688, -110.74231719970703, 135.45021057128906&quot; /&gt;&#10;    &lt;Property name=&quot;target&quot; type=&quot;realarray&quot; value=&quot;14.716033935546875, 16.19617462158203, 9.709793090820312&quot; /&gt;&#10;    &lt;Property name=&quot;up&quot; type=&quot;realarray&quot; value=&quot;-0.3981320858001709, 0.3840271830558777, 0.8330749273300171&quot; /&gt;&#10;    &lt;Property name=&quot;rotationpoint&quot; type=&quot;realarray&quot; value=&quot;13.5, 16.599998474121094, 9.350000381469727&quot; /&gt;&#10;    &lt;Property name=&quot;viewoffset&quot; type=&quot;realarray&quot; value=&quot;-0.0012987253721803427, 0.02409438155190527&quot; /&gt;&#10;    &lt;Property name=&quot;manualgrid&quot; type=&quot;group&quot; value=&quot;off&quot; /&gt;&#10;    &lt;Property name=&quot;xspacing&quot; type=&quot;real&quot; value=&quot;1&quot; /&gt;&#10;    &lt;Property name=&quot;yspacing&quot; type=&quot;real&quot; value=&quot;1&quot; /&gt;&#10;    &lt;Property name=&quot;zspacing&quot; type=&quot;real&quot; value=&quot;1&quot; /&gt;&#10;    &lt;Property name=&quot;xextra&quot; type=&quot;realarray&quot; value=&quot;&quot; /&gt;&#10;    &lt;Property name=&quot;xextra_vector_method&quot; type=&quot;string&quot; value=&quot;step&quot; /&gt;&#10;    &lt;Property name=&quot;xextra_vector_start&quot; type=&quot;string&quot; value=&quot;&quot; /&gt;&#10;    &lt;Property name=&quot;xextra_vector_stop&quot; type=&quot;string&quot; value=&quot;&quot; /&gt;&#10;    &lt;Property name=&quot;xextra_vector_step&quot; type=&quot;string&quot; value=&quot;&quot; /&gt;&#10;    &lt;Property name=&quot;xextra_vector_numvalues&quot; type=&quot;string&quot; value=&quot;&quot; /&gt;&#10;    &lt;Property name=&quot;xextra_vector_function&quot; type=&quot;string&quot; value=&quot;none&quot; /&gt;&#10;    &lt;Property name=&quot;xextra_vector_interval&quot; type=&quot;string&quot; value=&quot;octave&quot; /&gt;&#10;    &lt;Property name=&quot;xextra_vector_freqperdec&quot; type=&quot;string&quot; value=&quot;&quot; /&gt;&#10;    &lt;Property name=&quot;yextra&quot; type=&quot;realarray&quot; value=&quot;&quot; /&gt;&#10;    &lt;Property name=&quot;yextra_vector_method&quot; type=&quot;string&quot; value=&quot;step&quot; /&gt;&#10;    &lt;Property name=&quot;yextra_vector_start&quot; type=&quot;string&quot; value=&quot;&quot; /&gt;&#10;    &lt;Property name=&quot;yextra_vector_stop&quot; type=&quot;string&quot; value=&quot;&quot; /&gt;&#10;    &lt;Property name=&quot;yextra_vector_step&quot; type=&quot;string&quot; value=&quot;&quot; /&gt;&#10;    &lt;Property name=&quot;yextra_vector_numvalues&quot; type=&quot;string&quot; value=&quot;&quot; /&gt;&#10;    &lt;Property name=&quot;yextra_vector_function&quot; type=&quot;string&quot; value=&quot;none&quot; /&gt;&#10;    &lt;Property name=&quot;yextra_vector_interval&quot; type=&quot;string&quot; value=&quot;octave&quot; /&gt;&#10;    &lt;Property name=&quot;yextra_vector_freqperdec&quot; type=&quot;string&quot; value=&quot;&quot; /&gt;&#10;    &lt;Property name=&quot;zextra&quot; type=&quot;realarray&quot; value=&quot;&quot; /&gt;&#10;    &lt;Property name=&quot;zextra_vector_method&quot; type=&quot;string&quot; value=&quot;step&quot; /&gt;&#10;    &lt;Property name=&quot;zextra_vector_start&quot; type=&quot;string&quot; value=&quot;&quot; /&gt;&#10;    &lt;Property name=&quot;zextra_vector_stop&quot; type=&quot;string&quot; value=&quot;&quot; /&gt;&#10;    &lt;Property name=&quot;zextra_vector_step&quot; type=&quot;string&quot; value=&quot;&quot; /&gt;&#10;    &lt;Property name=&quot;zextra_vector_numvalues&quot; type=&quot;string&quot; value=&quot;&quot; /&gt;&#10;    &lt;Property name=&quot;zextra_vector_function&quot; type=&quot;string&quot; value=&quot;none&quot; /&gt;&#10;    &lt;Property name=&quot;zextra_vector_interval&quot; type=&quot;string&quot; value=&quot;octave&quot; /&gt;&#10;    &lt;Property name=&quot;zextra_vector_freqperdec&quot; type=&quot;string&quot; value=&quot;&quot; /&gt;&#10;    &lt;Property name=&quot;canvassizedip&quot; type=&quot;realarray&quot; value=&quot;997, 511&quot; /&gt;&#10;    &lt;Property name=&quot;renderareasizedip&quot; type=&quot;realarray&quot; value=&quot;997, 511&quot; /&gt;&#10;  &lt;/PropSet&gt;&#10;  &lt;PropSet id=&quot;axis&quot; /&gt;&#10;  &lt;PropSet id=&quot;clip&quot; /&gt;&#10;  &lt;PropSet id=&quot;table&quot;&gt;&#10;    &lt;Property name=&quot;header&quot; type=&quot;bool&quot; value=&quot;on&quot; /&gt;&#10;    &lt;Property name=&quot;headers&quot; type=&quot;stringmatrix&quot; value=&quot;&quot; /&gt;&#10;    &lt;Property name=&quot;includetitle&quot; type=&quot;bool&quot; value=&quot;off&quot; /&gt;&#10;    &lt;Property name=&quot;title&quot; type=&quot;string&quot; value=&quot;&quot; /&gt;&#10;    &lt;Property name=&quot;fullprec&quot; type=&quot;bool&quot; value=&quot;on&quot; /&gt;&#10;    &lt;Property name=&quot;precision&quot; type=&quot;integer&quot; value=&quot;5&quot; /&gt;&#10;    &lt;Property name=&quot;notation&quot; type=&quot;string&quot; value=&quot;auto&quot; /&gt;&#10;    &lt;Property name=&quot;complexnotation&quot; type=&quot;string&quot; value=&quot;rectangular&quot; /&gt;&#10;  &lt;/PropSet&gt;&#10;  &lt;UpdateTimeStamp&gt;639232514058295125&lt;/UpdateTimeStamp&gt;&#10;&lt;/Root&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8323</TotalTime>
  <Words>1116</Words>
  <Application>Microsoft Office PowerPoint</Application>
  <PresentationFormat>ユーザー設定</PresentationFormat>
  <Paragraphs>36</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MS PGothic</vt:lpstr>
      <vt:lpstr>Noto Sans JP</vt:lpstr>
      <vt:lpstr>Noto Sans JP SemiBold</vt:lpstr>
      <vt:lpstr>Arial</vt:lpstr>
      <vt:lpstr>Calibri</vt:lpstr>
      <vt:lpstr>Calibri Light</vt:lpstr>
      <vt:lpstr>Office Theme</vt:lpstr>
      <vt:lpstr>高周波・伝熱連成解析を用いた　　　　　　　マルチマグネトロン方式のマイクロ波加熱　モデリング </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優斗 大津</cp:lastModifiedBy>
  <cp:revision>182</cp:revision>
  <cp:lastPrinted>2026-06-05T08:09:06Z</cp:lastPrinted>
  <dcterms:created xsi:type="dcterms:W3CDTF">2023-01-03T14:57:49Z</dcterms:created>
  <dcterms:modified xsi:type="dcterms:W3CDTF">2026-09-04T08:48:54Z</dcterms:modified>
</cp:coreProperties>
</file>