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68" autoAdjust="0"/>
    <p:restoredTop sz="96315" autoAdjust="0"/>
  </p:normalViewPr>
  <p:slideViewPr>
    <p:cSldViewPr snapToGrid="0">
      <p:cViewPr>
        <p:scale>
          <a:sx n="66" d="100"/>
          <a:sy n="66" d="100"/>
        </p:scale>
        <p:origin x="-264" y="-1200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nnokami Hiroyuki" userId="b267bc43-728b-4a72-a234-8dd444cdd6fd" providerId="ADAL" clId="{ABC5307C-42A9-4010-9128-0272E9AF4F1D}"/>
    <pc:docChg chg="undo custSel delSld modSld delSection modSection">
      <pc:chgData name="Gonnokami Hiroyuki" userId="b267bc43-728b-4a72-a234-8dd444cdd6fd" providerId="ADAL" clId="{ABC5307C-42A9-4010-9128-0272E9AF4F1D}" dt="2026-09-04T13:51:46.127" v="31" actId="57"/>
      <pc:docMkLst>
        <pc:docMk/>
      </pc:docMkLst>
      <pc:sldChg chg="del">
        <pc:chgData name="Gonnokami Hiroyuki" userId="b267bc43-728b-4a72-a234-8dd444cdd6fd" providerId="ADAL" clId="{ABC5307C-42A9-4010-9128-0272E9AF4F1D}" dt="2026-09-04T08:11:52.165" v="1" actId="47"/>
        <pc:sldMkLst>
          <pc:docMk/>
          <pc:sldMk cId="3781620334" sldId="282"/>
        </pc:sldMkLst>
      </pc:sldChg>
      <pc:sldChg chg="del">
        <pc:chgData name="Gonnokami Hiroyuki" userId="b267bc43-728b-4a72-a234-8dd444cdd6fd" providerId="ADAL" clId="{ABC5307C-42A9-4010-9128-0272E9AF4F1D}" dt="2026-09-04T08:11:52.746" v="2" actId="47"/>
        <pc:sldMkLst>
          <pc:docMk/>
          <pc:sldMk cId="4273592293" sldId="283"/>
        </pc:sldMkLst>
      </pc:sldChg>
      <pc:sldChg chg="del">
        <pc:chgData name="Gonnokami Hiroyuki" userId="b267bc43-728b-4a72-a234-8dd444cdd6fd" providerId="ADAL" clId="{ABC5307C-42A9-4010-9128-0272E9AF4F1D}" dt="2026-09-04T08:11:51.402" v="0" actId="47"/>
        <pc:sldMkLst>
          <pc:docMk/>
          <pc:sldMk cId="901595357" sldId="284"/>
        </pc:sldMkLst>
      </pc:sldChg>
      <pc:sldChg chg="modSp mod">
        <pc:chgData name="Gonnokami Hiroyuki" userId="b267bc43-728b-4a72-a234-8dd444cdd6fd" providerId="ADAL" clId="{ABC5307C-42A9-4010-9128-0272E9AF4F1D}" dt="2026-09-04T13:51:46.127" v="31" actId="57"/>
        <pc:sldMkLst>
          <pc:docMk/>
          <pc:sldMk cId="3627171321" sldId="285"/>
        </pc:sldMkLst>
        <pc:spChg chg="mod">
          <ac:chgData name="Gonnokami Hiroyuki" userId="b267bc43-728b-4a72-a234-8dd444cdd6fd" providerId="ADAL" clId="{ABC5307C-42A9-4010-9128-0272E9AF4F1D}" dt="2026-09-04T13:51:46.127" v="31" actId="57"/>
          <ac:spMkLst>
            <pc:docMk/>
            <pc:sldMk cId="3627171321" sldId="285"/>
            <ac:spMk id="14" creationId="{7ACA5A39-8C41-455A-9700-610CD1B5191A}"/>
          </ac:spMkLst>
        </pc:spChg>
      </pc:sldChg>
      <pc:sldMasterChg chg="delSldLayout">
        <pc:chgData name="Gonnokami Hiroyuki" userId="b267bc43-728b-4a72-a234-8dd444cdd6fd" providerId="ADAL" clId="{ABC5307C-42A9-4010-9128-0272E9AF4F1D}" dt="2026-09-04T08:11:52.746" v="2" actId="47"/>
        <pc:sldMasterMkLst>
          <pc:docMk/>
          <pc:sldMasterMk cId="1442458591" sldId="2147483695"/>
        </pc:sldMasterMkLst>
        <pc:sldLayoutChg chg="del">
          <pc:chgData name="Gonnokami Hiroyuki" userId="b267bc43-728b-4a72-a234-8dd444cdd6fd" providerId="ADAL" clId="{ABC5307C-42A9-4010-9128-0272E9AF4F1D}" dt="2026-09-04T08:11:52.746" v="2" actId="47"/>
          <pc:sldLayoutMkLst>
            <pc:docMk/>
            <pc:sldMasterMk cId="1442458591" sldId="2147483695"/>
            <pc:sldLayoutMk cId="2473556791" sldId="214748370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158213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EE2E1FB8-7408-4F58-A909-B840F5F43371}"/>
              </a:ext>
            </a:extLst>
          </p:cNvPr>
          <p:cNvSpPr>
            <a:spLocks noGrp="1"/>
          </p:cNvSpPr>
          <p:nvPr>
            <p:ph type="pic" sz="quarter" idx="34"/>
          </p:nvPr>
        </p:nvSpPr>
        <p:spPr/>
        <p:txBody>
          <a:bodyPr/>
          <a:lstStyle/>
          <a:p>
            <a:endParaRPr lang="ja-JP" altLang="en-US" dirty="0"/>
          </a:p>
        </p:txBody>
      </p:sp>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ja-JP" altLang="en-US" sz="10400" dirty="0"/>
              <a:t>光誘起マイクロバブルによる</a:t>
            </a:r>
            <a:br>
              <a:rPr lang="en-US" altLang="ja-JP" sz="10400" dirty="0"/>
            </a:br>
            <a:r>
              <a:rPr lang="ja-JP" altLang="en-US" sz="10400" dirty="0"/>
              <a:t>マイクロスイマーの</a:t>
            </a:r>
            <a:br>
              <a:rPr lang="en-US" altLang="ja-JP" sz="10400" dirty="0"/>
            </a:br>
            <a:r>
              <a:rPr lang="ja-JP" altLang="en-US" sz="10400" dirty="0"/>
              <a:t>駆動シミュレーション</a:t>
            </a:r>
            <a:endParaRPr lang="en-US" sz="104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3000" dirty="0"/>
              <a:t>権守</a:t>
            </a:r>
            <a:r>
              <a:rPr lang="ja-JP" altLang="ja-JP" sz="3000" dirty="0"/>
              <a:t> </a:t>
            </a:r>
            <a:r>
              <a:rPr lang="ja-JP" altLang="en-US" sz="3000" dirty="0"/>
              <a:t>宏行</a:t>
            </a:r>
            <a:r>
              <a:rPr lang="en-US" altLang="ja-JP" sz="3000" baseline="30000" dirty="0"/>
              <a:t>1</a:t>
            </a:r>
            <a:r>
              <a:rPr lang="en-US" altLang="ja-JP" sz="3000" dirty="0"/>
              <a:t>, </a:t>
            </a:r>
            <a:r>
              <a:rPr lang="ja-JP" altLang="en-US" sz="3000" dirty="0"/>
              <a:t>丸尾</a:t>
            </a:r>
            <a:r>
              <a:rPr lang="en-US" altLang="ja-JP" sz="3000" dirty="0"/>
              <a:t> </a:t>
            </a:r>
            <a:r>
              <a:rPr lang="ja-JP" altLang="en-US" sz="3000" dirty="0"/>
              <a:t>昭二</a:t>
            </a:r>
            <a:r>
              <a:rPr lang="en-US" altLang="ja-JP" sz="3000" baseline="30000" dirty="0"/>
              <a:t>2</a:t>
            </a:r>
            <a:br>
              <a:rPr lang="en-US" altLang="ja-JP" sz="3000" dirty="0">
                <a:latin typeface="MS Gothic" panose="020B0609070205080204" pitchFamily="49" charset="-128"/>
                <a:ea typeface="MS Gothic" panose="020B0609070205080204" pitchFamily="49" charset="-128"/>
              </a:rPr>
            </a:br>
            <a:r>
              <a:rPr lang="en-US" altLang="ja-JP" sz="3000" dirty="0"/>
              <a:t>1. </a:t>
            </a:r>
            <a:r>
              <a:rPr lang="ja-JP" altLang="en-US" sz="3000" dirty="0"/>
              <a:t>横浜国立大学大学院，理工学府機械・材料・海洋系工学専攻</a:t>
            </a:r>
            <a:r>
              <a:rPr lang="en-US" altLang="ja-JP" sz="3000" dirty="0"/>
              <a:t>, </a:t>
            </a:r>
            <a:r>
              <a:rPr lang="ja-JP" altLang="ja-JP" sz="3000" dirty="0"/>
              <a:t>〒</a:t>
            </a:r>
            <a:r>
              <a:rPr lang="en-US" altLang="ja-JP" sz="3000" dirty="0"/>
              <a:t>245-8501 </a:t>
            </a:r>
            <a:r>
              <a:rPr lang="ja-JP" altLang="en-US" sz="3000" dirty="0"/>
              <a:t>神奈川県横浜市保土ヶ谷区</a:t>
            </a:r>
            <a:r>
              <a:rPr lang="en-US" altLang="ja-JP" sz="3000" dirty="0"/>
              <a:t>.</a:t>
            </a:r>
            <a:br>
              <a:rPr lang="en-US" altLang="ja-JP" sz="3000" dirty="0"/>
            </a:br>
            <a:r>
              <a:rPr lang="en-US" altLang="ja-JP" sz="3000" dirty="0"/>
              <a:t>2. </a:t>
            </a:r>
            <a:r>
              <a:rPr lang="ja-JP" altLang="en-US" sz="3000" dirty="0"/>
              <a:t>横浜国立大学大学院</a:t>
            </a:r>
            <a:r>
              <a:rPr lang="en-US" altLang="ja-JP" sz="3000" dirty="0"/>
              <a:t>, </a:t>
            </a:r>
            <a:r>
              <a:rPr lang="ja-JP" altLang="en-US" sz="3000" dirty="0"/>
              <a:t>工学研究員システムの創生部門教授</a:t>
            </a:r>
            <a:r>
              <a:rPr lang="en-US" altLang="ja-JP" sz="3000" dirty="0"/>
              <a:t>, </a:t>
            </a:r>
            <a:r>
              <a:rPr lang="ja-JP" altLang="ja-JP" sz="3000" dirty="0"/>
              <a:t>〒</a:t>
            </a:r>
            <a:r>
              <a:rPr lang="en-US" altLang="ja-JP" sz="3000" dirty="0"/>
              <a:t>245-8501 </a:t>
            </a:r>
            <a:r>
              <a:rPr lang="ja-JP" altLang="en-US" sz="3000" dirty="0"/>
              <a:t>神奈川県横浜市保土ヶ谷区</a:t>
            </a:r>
            <a:r>
              <a:rPr lang="en-US" altLang="ja-JP" sz="3000" dirty="0"/>
              <a:t>.</a:t>
            </a:r>
          </a:p>
        </p:txBody>
      </p:sp>
      <p:pic>
        <p:nvPicPr>
          <p:cNvPr id="29" name="図プレースホルダー 28">
            <a:extLst>
              <a:ext uri="{FF2B5EF4-FFF2-40B4-BE49-F238E27FC236}">
                <a16:creationId xmlns:a16="http://schemas.microsoft.com/office/drawing/2014/main" id="{E3073B3F-0626-35E4-5D52-61A588C4228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075" b="1075"/>
          <a:stretch>
            <a:fillRect/>
          </a:stretch>
        </p:blipFill>
        <p:spPr>
          <a:xfrm>
            <a:off x="17473392" y="29485714"/>
            <a:ext cx="6888837" cy="6698110"/>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sz="4400" dirty="0"/>
              <a:t>気液界面上で温度勾配が発生すると，表面張力の差により界面付近でマランゴニ対流が発生する．</a:t>
            </a:r>
            <a:endParaRPr lang="en-US" altLang="ja-JP" sz="4400" dirty="0"/>
          </a:p>
          <a:p>
            <a:r>
              <a:rPr lang="ja-JP" altLang="en-US" sz="4400" dirty="0"/>
              <a:t>本研究では</a:t>
            </a:r>
            <a:r>
              <a:rPr lang="ja-JP" altLang="en-US" sz="4400"/>
              <a:t>，レーザ照射によって発熱させるための金属パッチと，金属パッチ上に形成されるマイクロバブル</a:t>
            </a:r>
            <a:r>
              <a:rPr lang="ja-JP" altLang="en-US" sz="4400" dirty="0"/>
              <a:t>を液体中に設けた</a:t>
            </a:r>
            <a:r>
              <a:rPr lang="en-US" altLang="ja-JP" sz="4400" dirty="0"/>
              <a:t>3D</a:t>
            </a:r>
            <a:r>
              <a:rPr lang="ja-JP" altLang="en-US" sz="4400" dirty="0"/>
              <a:t>モデルを構築し</a:t>
            </a:r>
            <a:r>
              <a:rPr lang="ja-JP" altLang="en-US" sz="4400"/>
              <a:t>，パッチの中央にレーザー</a:t>
            </a:r>
            <a:r>
              <a:rPr lang="ja-JP" altLang="en-US" sz="4400" dirty="0"/>
              <a:t>加熱を行った際の流れ場の様子について評価を行った（図</a:t>
            </a:r>
            <a:r>
              <a:rPr lang="en-US" altLang="ja-JP" sz="4400" dirty="0"/>
              <a:t>1 </a:t>
            </a:r>
            <a:r>
              <a:rPr lang="ja-JP" altLang="en-US" sz="4400" dirty="0"/>
              <a:t>左）．</a:t>
            </a:r>
            <a:endParaRPr lang="en-US" altLang="ja-JP" sz="4400" dirty="0"/>
          </a:p>
          <a:p>
            <a:r>
              <a:rPr lang="ja-JP" altLang="en-US" sz="4400" dirty="0"/>
              <a:t>また，金属パッチを付けたマイクロスイマーのモデルを設定し，実際の駆動環境に基づいた条件</a:t>
            </a:r>
            <a:r>
              <a:rPr lang="ja-JP" altLang="en-US" sz="4400"/>
              <a:t>での流れ場を</a:t>
            </a:r>
            <a:r>
              <a:rPr lang="ja-JP" altLang="en-US" sz="4400" dirty="0"/>
              <a:t>再現し，推進性能を調査した（図</a:t>
            </a:r>
            <a:r>
              <a:rPr lang="en-US" altLang="ja-JP" sz="4400" dirty="0"/>
              <a:t>1 </a:t>
            </a:r>
            <a:r>
              <a:rPr lang="ja-JP" altLang="en-US" sz="4400" dirty="0"/>
              <a:t>右）．</a:t>
            </a:r>
            <a:endParaRPr lang="en-US" sz="4400"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684000" indent="-514350">
              <a:lnSpc>
                <a:spcPts val="2600"/>
              </a:lnSpc>
              <a:spcBef>
                <a:spcPts val="2400"/>
              </a:spcBef>
              <a:buFont typeface="+mj-lt"/>
              <a:buAutoNum type="arabicPeriod"/>
            </a:pPr>
            <a:r>
              <a:rPr lang="en-US" altLang="ja-JP" sz="3200" dirty="0"/>
              <a:t>T. Chen, et al., “Bifunctional biohybrid magnetically propelled </a:t>
            </a:r>
            <a:r>
              <a:rPr lang="en-US" altLang="ja-JP" sz="3200" dirty="0" err="1"/>
              <a:t>microswimmer</a:t>
            </a:r>
            <a:r>
              <a:rPr lang="en-US" altLang="ja-JP" sz="3200" dirty="0"/>
              <a:t>,” Chemical Engineering Journal, </a:t>
            </a:r>
            <a:r>
              <a:rPr lang="en-US" altLang="ja-JP" sz="3200" b="1" dirty="0"/>
              <a:t>439</a:t>
            </a:r>
            <a:r>
              <a:rPr lang="en-US" altLang="ja-JP" sz="3200" dirty="0"/>
              <a:t>, 135490, 2022</a:t>
            </a:r>
            <a:r>
              <a:rPr lang="ja-JP" altLang="ja-JP" sz="3200" dirty="0"/>
              <a:t>. </a:t>
            </a:r>
            <a:endParaRPr lang="en-US" altLang="ja-JP" sz="3200" dirty="0"/>
          </a:p>
          <a:p>
            <a:pPr marL="684000" indent="-514350">
              <a:lnSpc>
                <a:spcPts val="2600"/>
              </a:lnSpc>
              <a:spcBef>
                <a:spcPts val="2400"/>
              </a:spcBef>
              <a:buFont typeface="+mj-lt"/>
              <a:buAutoNum type="arabicPeriod"/>
            </a:pPr>
            <a:r>
              <a:rPr lang="en-US" altLang="ja-JP" sz="3200" dirty="0"/>
              <a:t>Y. Chen, et al., “Design and Fabrication of Tubular Micro/Nanomotors via 3D Laser Lithography,” Chemistry–An Asian Journal, </a:t>
            </a:r>
            <a:r>
              <a:rPr lang="en-US" altLang="ja-JP" sz="3200" b="1" dirty="0"/>
              <a:t>14</a:t>
            </a:r>
            <a:r>
              <a:rPr lang="en-US" altLang="ja-JP" sz="3200" dirty="0"/>
              <a:t>, 2472, 2019. </a:t>
            </a:r>
            <a:endParaRPr lang="en-US" sz="3200"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pPr>
              <a:lnSpc>
                <a:spcPts val="7000"/>
              </a:lnSpc>
            </a:pPr>
            <a:r>
              <a:rPr lang="ja-JP" altLang="en-US" sz="6000" dirty="0"/>
              <a:t>マイクロバブルの表面近傍で発生する</a:t>
            </a:r>
            <a:endParaRPr lang="en-US" altLang="ja-JP" sz="6000" dirty="0"/>
          </a:p>
          <a:p>
            <a:pPr>
              <a:lnSpc>
                <a:spcPts val="4500"/>
              </a:lnSpc>
            </a:pPr>
            <a:r>
              <a:rPr lang="ja-JP" altLang="en-US" sz="6000" dirty="0"/>
              <a:t>マランゴニ対流による</a:t>
            </a:r>
            <a:endParaRPr lang="en-US" altLang="ja-JP" sz="6000" dirty="0"/>
          </a:p>
          <a:p>
            <a:pPr>
              <a:lnSpc>
                <a:spcPts val="4500"/>
              </a:lnSpc>
            </a:pPr>
            <a:r>
              <a:rPr lang="ja-JP" altLang="ja-JP" sz="6000" dirty="0"/>
              <a:t>マイクロスイマーの推進性能を調査</a:t>
            </a:r>
            <a:endParaRPr lang="en-US" sz="60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近年</a:t>
            </a:r>
            <a:r>
              <a:rPr lang="ja-JP" altLang="en-US"/>
              <a:t>，医療やバイオテクノロジーなど</a:t>
            </a:r>
            <a:r>
              <a:rPr lang="ja-JP" altLang="en-US" dirty="0"/>
              <a:t>様々な分野への応用を目指して，液体中を自在に移動するマイクロスイマーの開発が盛んに</a:t>
            </a:r>
            <a:r>
              <a:rPr lang="ja-JP" altLang="en-US"/>
              <a:t>行われている</a:t>
            </a:r>
            <a:r>
              <a:rPr lang="en-US" altLang="ja-JP" sz="4100" baseline="30000" dirty="0"/>
              <a:t>1,2</a:t>
            </a:r>
            <a:r>
              <a:rPr lang="ja-JP" altLang="en-US"/>
              <a:t>．</a:t>
            </a:r>
            <a:r>
              <a:rPr lang="ja-JP" altLang="en-US" dirty="0"/>
              <a:t>従来のマイクロスイマーは，磁力を用いた駆動法や化学反応由来のバブルを利用した駆動法が一般的である．しかし，これらの方法では，複数のマイクロスイマーを独立あるいは協調して操作することが困難であり，移動方向の高精度な制御が難しいといった課題がある．</a:t>
            </a:r>
            <a:endParaRPr lang="en-US" altLang="ja-JP" dirty="0"/>
          </a:p>
          <a:p>
            <a:r>
              <a:rPr lang="ja-JP" altLang="en-US" dirty="0"/>
              <a:t>そこで本研究では，光誘起マイクロバブルを用いて駆動するマイクロスイマーの開発を</a:t>
            </a:r>
            <a:r>
              <a:rPr lang="ja-JP" altLang="en-US"/>
              <a:t>目指す．このマイクロスイマーを駆動させるときには，液体中</a:t>
            </a:r>
            <a:r>
              <a:rPr lang="ja-JP" altLang="en-US" dirty="0"/>
              <a:t>のマイクロスイマーの特定箇所にレーザー光を照射して，マイクロバブルを発生させてマランゴニ対流を誘起する．マイクロスイマーの駆動に応じてレーザー光の照射位置を変更することで，任意の軌道に沿った高精度な駆動制御が可能となる．</a:t>
            </a:r>
            <a:endParaRPr lang="en-US" altLang="ja-JP"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背景と目的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ja-JP" sz="3600" b="1" dirty="0"/>
              <a:t>図</a:t>
            </a:r>
            <a:r>
              <a:rPr lang="en-US" altLang="ja-JP" sz="3600" b="1" dirty="0"/>
              <a:t> 1</a:t>
            </a:r>
            <a:r>
              <a:rPr lang="ja-JP" altLang="ja-JP" sz="3600" b="1" dirty="0"/>
              <a:t>．</a:t>
            </a:r>
            <a:r>
              <a:rPr lang="ja-JP" altLang="ja-JP" sz="3600" dirty="0"/>
              <a:t> 左：</a:t>
            </a:r>
            <a:r>
              <a:rPr lang="en-US" altLang="ja-JP" sz="3600" dirty="0"/>
              <a:t> </a:t>
            </a:r>
            <a:r>
              <a:rPr lang="ja-JP" altLang="en-US" sz="3600" dirty="0"/>
              <a:t>薄板状の</a:t>
            </a:r>
            <a:r>
              <a:rPr lang="ja-JP" altLang="en-US" sz="3600"/>
              <a:t>金属パッチにマイクロバブルを形成した</a:t>
            </a:r>
            <a:r>
              <a:rPr lang="en-US" altLang="ja-JP" sz="3600" dirty="0"/>
              <a:t>3D</a:t>
            </a:r>
            <a:r>
              <a:rPr lang="ja-JP" altLang="en-US" sz="3600"/>
              <a:t>モデル</a:t>
            </a:r>
            <a:r>
              <a:rPr lang="en-US" altLang="ja-JP" sz="3600" dirty="0"/>
              <a:t>. </a:t>
            </a:r>
          </a:p>
          <a:p>
            <a:pPr>
              <a:lnSpc>
                <a:spcPct val="50000"/>
              </a:lnSpc>
            </a:pPr>
            <a:r>
              <a:rPr lang="en-US" altLang="ja-JP" sz="3600" dirty="0"/>
              <a:t>         </a:t>
            </a:r>
            <a:r>
              <a:rPr lang="ja-JP" altLang="ja-JP" sz="3600"/>
              <a:t>右：</a:t>
            </a:r>
            <a:r>
              <a:rPr lang="ja-JP" altLang="en-US" sz="3600"/>
              <a:t>マイクロバブルで駆動する金属パッチ付きマイクロスイマー</a:t>
            </a:r>
            <a:r>
              <a:rPr lang="en-US" altLang="ja-JP" sz="3600" dirty="0"/>
              <a:t>.</a:t>
            </a:r>
            <a:endParaRPr lang="ja-JP" altLang="ja-JP" sz="3600"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sz="4400" dirty="0"/>
              <a:t>薄板状の金属パッチの解析では，レーザー照射（レーザー波長：</a:t>
            </a:r>
            <a:r>
              <a:rPr lang="en-US" altLang="ja-JP" sz="4400" dirty="0"/>
              <a:t>405 nm</a:t>
            </a:r>
            <a:r>
              <a:rPr lang="ja-JP" altLang="en-US" sz="4400" dirty="0"/>
              <a:t>，レーザー強度：</a:t>
            </a:r>
            <a:r>
              <a:rPr lang="en-US" altLang="ja-JP" sz="4400" dirty="0"/>
              <a:t>3.25×10</a:t>
            </a:r>
            <a:r>
              <a:rPr lang="en-US" altLang="ja-JP" sz="4400" baseline="30000" dirty="0"/>
              <a:t>8</a:t>
            </a:r>
            <a:r>
              <a:rPr lang="en-US" altLang="ja-JP" sz="4400" dirty="0"/>
              <a:t>mW/cm</a:t>
            </a:r>
            <a:r>
              <a:rPr lang="en-US" altLang="ja-JP" sz="4400" baseline="30000" dirty="0"/>
              <a:t>2</a:t>
            </a:r>
            <a:r>
              <a:rPr lang="ja-JP" altLang="en-US" sz="4400" dirty="0"/>
              <a:t>）で加熱した結果，金属パッチが発熱し，マイクロバブル表面で温度勾配が発生した結果，高温部から低温部への対流が発生することを確認した（図</a:t>
            </a:r>
            <a:r>
              <a:rPr lang="en-US" altLang="ja-JP" sz="4400" dirty="0"/>
              <a:t>2 </a:t>
            </a:r>
            <a:r>
              <a:rPr lang="ja-JP" altLang="en-US" sz="4400" dirty="0"/>
              <a:t>左）．最大流速は約</a:t>
            </a:r>
            <a:r>
              <a:rPr lang="en-US" altLang="ja-JP" sz="4400" dirty="0"/>
              <a:t>90 mm/s</a:t>
            </a:r>
            <a:r>
              <a:rPr lang="ja-JP" altLang="en-US" sz="4400" dirty="0"/>
              <a:t>であった．</a:t>
            </a:r>
            <a:endParaRPr lang="en-US" altLang="ja-JP" sz="4400" dirty="0"/>
          </a:p>
          <a:p>
            <a:r>
              <a:rPr lang="ja-JP" altLang="en-US" sz="4400" dirty="0"/>
              <a:t>金属パッチを設置したマイクロスイマーの解析では，マイクロスイマーに沿って長手方向に流れが発生し，マイクロバブル周辺の流れによる駆動が可能であることを確認した（図</a:t>
            </a:r>
            <a:r>
              <a:rPr lang="en-US" altLang="ja-JP" sz="4400" dirty="0"/>
              <a:t>2</a:t>
            </a:r>
            <a:r>
              <a:rPr lang="ja-JP" altLang="en-US" sz="4400" dirty="0"/>
              <a:t> 右）．</a:t>
            </a:r>
            <a:endParaRPr lang="en-US" altLang="ja-JP" sz="4400" dirty="0"/>
          </a:p>
          <a:p>
            <a:r>
              <a:rPr lang="ja-JP" altLang="en-US" sz="4400" dirty="0"/>
              <a:t>今後，マイクロスイマーの形状を最適化し，高効率なマイクロスイマーを開発する予定である．</a:t>
            </a:r>
            <a:endParaRPr lang="en-US" altLang="ja-JP" sz="4400"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pPr>
              <a:lnSpc>
                <a:spcPct val="100000"/>
              </a:lnSpc>
            </a:pPr>
            <a:r>
              <a:rPr lang="ja-JP" altLang="ja-JP" sz="4000" b="1" dirty="0"/>
              <a:t>図</a:t>
            </a:r>
            <a:r>
              <a:rPr lang="en-US" altLang="ja-JP" sz="4000" b="1" dirty="0"/>
              <a:t> 2</a:t>
            </a:r>
            <a:r>
              <a:rPr lang="ja-JP" altLang="ja-JP" sz="4000" b="1" dirty="0"/>
              <a:t>．</a:t>
            </a:r>
            <a:r>
              <a:rPr lang="ja-JP" altLang="ja-JP" sz="4000" dirty="0"/>
              <a:t> 左：</a:t>
            </a:r>
            <a:r>
              <a:rPr lang="en-US" altLang="ja-JP" sz="4000" dirty="0"/>
              <a:t> </a:t>
            </a:r>
            <a:r>
              <a:rPr lang="ja-JP" altLang="en-US" sz="4000" dirty="0"/>
              <a:t>マイクロバブル周りの流れ場</a:t>
            </a:r>
            <a:r>
              <a:rPr lang="en-US" altLang="ja-JP" sz="4000" dirty="0"/>
              <a:t>. </a:t>
            </a:r>
          </a:p>
          <a:p>
            <a:pPr>
              <a:lnSpc>
                <a:spcPct val="50000"/>
              </a:lnSpc>
            </a:pPr>
            <a:r>
              <a:rPr lang="en-US" altLang="ja-JP" sz="4000" dirty="0"/>
              <a:t>         </a:t>
            </a:r>
            <a:r>
              <a:rPr lang="ja-JP" altLang="ja-JP" sz="4000" dirty="0"/>
              <a:t>右：</a:t>
            </a:r>
            <a:r>
              <a:rPr lang="en-US" altLang="ja-JP" sz="4000" dirty="0"/>
              <a:t> .</a:t>
            </a:r>
            <a:r>
              <a:rPr lang="ja-JP" altLang="en-US" sz="4000" dirty="0"/>
              <a:t>マイクロスイマー周囲の流れ場</a:t>
            </a:r>
            <a:endParaRPr lang="ja-JP" altLang="ja-JP" sz="4000" dirty="0"/>
          </a:p>
        </p:txBody>
      </p:sp>
      <p:pic>
        <p:nvPicPr>
          <p:cNvPr id="33" name="Picture 2">
            <a:extLst>
              <a:ext uri="{FF2B5EF4-FFF2-40B4-BE49-F238E27FC236}">
                <a16:creationId xmlns:a16="http://schemas.microsoft.com/office/drawing/2014/main" id="{553C7206-08E1-4A7D-6DB2-03327E528A1F}"/>
              </a:ext>
            </a:extLst>
          </p:cNvPr>
          <p:cNvPicPr>
            <a:picLocks noChangeAspect="1"/>
          </p:cNvPicPr>
          <p:nvPr/>
        </p:nvPicPr>
        <p:blipFill rotWithShape="1">
          <a:blip r:embed="rId4">
            <a:extLst>
              <a:ext uri="{28A0092B-C50C-407E-A947-70E740481C1C}">
                <a14:useLocalDpi xmlns:a14="http://schemas.microsoft.com/office/drawing/2010/main" val="0"/>
              </a:ext>
            </a:extLst>
          </a:blip>
          <a:srcRect l="4803" t="5476" r="1813" b="1264"/>
          <a:stretch/>
        </p:blipFill>
        <p:spPr>
          <a:xfrm>
            <a:off x="22463418" y="38786587"/>
            <a:ext cx="3275248" cy="3238382"/>
          </a:xfrm>
          <a:prstGeom prst="rect">
            <a:avLst/>
          </a:prstGeom>
        </p:spPr>
      </p:pic>
      <p:pic>
        <p:nvPicPr>
          <p:cNvPr id="38" name="図 37">
            <a:extLst>
              <a:ext uri="{FF2B5EF4-FFF2-40B4-BE49-F238E27FC236}">
                <a16:creationId xmlns:a16="http://schemas.microsoft.com/office/drawing/2014/main" id="{83B8A60C-94F6-FAD8-1A93-BE443057AB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45267" y="29552008"/>
            <a:ext cx="7825572" cy="6565522"/>
          </a:xfrm>
          <a:prstGeom prst="rect">
            <a:avLst/>
          </a:prstGeom>
        </p:spPr>
      </p:pic>
      <p:pic>
        <p:nvPicPr>
          <p:cNvPr id="50" name="図 49">
            <a:extLst>
              <a:ext uri="{FF2B5EF4-FFF2-40B4-BE49-F238E27FC236}">
                <a16:creationId xmlns:a16="http://schemas.microsoft.com/office/drawing/2014/main" id="{3D9C5750-4F46-4D54-8A34-10A86B3282FC}"/>
              </a:ext>
            </a:extLst>
          </p:cNvPr>
          <p:cNvPicPr>
            <a:picLocks noChangeAspect="1"/>
          </p:cNvPicPr>
          <p:nvPr/>
        </p:nvPicPr>
        <p:blipFill>
          <a:blip r:embed="rId6">
            <a:extLst>
              <a:ext uri="{28A0092B-C50C-407E-A947-70E740481C1C}">
                <a14:useLocalDpi xmlns:a14="http://schemas.microsoft.com/office/drawing/2010/main" val="0"/>
              </a:ext>
            </a:extLst>
          </a:blip>
          <a:srcRect l="22495" t="15636" r="21670" b="15636"/>
          <a:stretch>
            <a:fillRect/>
          </a:stretch>
        </p:blipFill>
        <p:spPr>
          <a:xfrm>
            <a:off x="7870370" y="20360447"/>
            <a:ext cx="7037451" cy="6256212"/>
          </a:xfrm>
          <a:prstGeom prst="rect">
            <a:avLst/>
          </a:prstGeom>
        </p:spPr>
      </p:pic>
      <p:pic>
        <p:nvPicPr>
          <p:cNvPr id="52" name="図 51">
            <a:extLst>
              <a:ext uri="{FF2B5EF4-FFF2-40B4-BE49-F238E27FC236}">
                <a16:creationId xmlns:a16="http://schemas.microsoft.com/office/drawing/2014/main" id="{286107F9-4AE1-2107-43D4-7C4108FB793B}"/>
              </a:ext>
            </a:extLst>
          </p:cNvPr>
          <p:cNvPicPr>
            <a:picLocks noChangeAspect="1"/>
          </p:cNvPicPr>
          <p:nvPr/>
        </p:nvPicPr>
        <p:blipFill>
          <a:blip r:embed="rId7">
            <a:extLst>
              <a:ext uri="{28A0092B-C50C-407E-A947-70E740481C1C}">
                <a14:useLocalDpi xmlns:a14="http://schemas.microsoft.com/office/drawing/2010/main" val="0"/>
              </a:ext>
            </a:extLst>
          </a:blip>
          <a:srcRect l="14689" t="13814" r="21052" b="13815"/>
          <a:stretch>
            <a:fillRect/>
          </a:stretch>
        </p:blipFill>
        <p:spPr>
          <a:xfrm>
            <a:off x="1196913" y="20360447"/>
            <a:ext cx="6673458" cy="6256212"/>
          </a:xfrm>
          <a:prstGeom prst="rect">
            <a:avLst/>
          </a:prstGeom>
        </p:spPr>
      </p:pic>
      <p:pic>
        <p:nvPicPr>
          <p:cNvPr id="4" name="図プレースホルダー 21">
            <a:extLst>
              <a:ext uri="{FF2B5EF4-FFF2-40B4-BE49-F238E27FC236}">
                <a16:creationId xmlns:a16="http://schemas.microsoft.com/office/drawing/2014/main" id="{602FA5A6-0921-82ED-4ACB-12F968A2262D}"/>
              </a:ext>
            </a:extLst>
          </p:cNvPr>
          <p:cNvPicPr>
            <a:picLocks noChangeAspect="1"/>
          </p:cNvPicPr>
          <p:nvPr/>
        </p:nvPicPr>
        <p:blipFill>
          <a:blip r:embed="rId8"/>
          <a:srcRect l="10593" t="-12174" r="243" b="-7867"/>
          <a:stretch>
            <a:fillRect/>
          </a:stretch>
        </p:blipFill>
        <p:spPr>
          <a:xfrm>
            <a:off x="0" y="0"/>
            <a:ext cx="12557125" cy="12209463"/>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9462</TotalTime>
  <Words>623</Words>
  <Application>Microsoft Office PowerPoint</Application>
  <PresentationFormat>ユーザー設定</PresentationFormat>
  <Paragraphs>23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MS PGothic</vt:lpstr>
      <vt:lpstr>MS Gothic</vt:lpstr>
      <vt:lpstr>Arial</vt:lpstr>
      <vt:lpstr>Calibri</vt:lpstr>
      <vt:lpstr>Calibri Light</vt:lpstr>
      <vt:lpstr>Office Theme</vt:lpstr>
      <vt:lpstr>光誘起マイクロバブルによる マイクロスイマーの 駆動シミュレーション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Gonnokami Hiroyuki</cp:lastModifiedBy>
  <cp:revision>188</cp:revision>
  <cp:lastPrinted>2026-09-04T07:34:35Z</cp:lastPrinted>
  <dcterms:created xsi:type="dcterms:W3CDTF">2023-01-03T14:57:49Z</dcterms:created>
  <dcterms:modified xsi:type="dcterms:W3CDTF">2026-09-04T13:51:47Z</dcterms:modified>
</cp:coreProperties>
</file>