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DE2E9C-A7A0-1A25-8823-A6E77AA22DAE}" name="福岡　美香" initials="美福" userId="S::fukuoka@kaiyodai.ac.jp::a0e67c03-abf6-48fe-aa4f-02e4dd1cb08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557" autoAdjust="0"/>
  </p:normalViewPr>
  <p:slideViewPr>
    <p:cSldViewPr snapToGrid="0">
      <p:cViewPr varScale="1">
        <p:scale>
          <a:sx n="10" d="100"/>
          <a:sy n="10" d="100"/>
        </p:scale>
        <p:origin x="2124" y="16"/>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9/3/2026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8A4A54C-B7EC-4455-BC07-3E60C62A4E35}" type="slidenum">
              <a:rPr lang="en-US" smtClean="0"/>
              <a:t>1</a:t>
            </a:fld>
            <a:endParaRPr lang="en-US"/>
          </a:p>
        </p:txBody>
      </p:sp>
    </p:spTree>
    <p:extLst>
      <p:ext uri="{BB962C8B-B14F-4D97-AF65-F5344CB8AC3E}">
        <p14:creationId xmlns:p14="http://schemas.microsoft.com/office/powerpoint/2010/main" val="3105742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9/3/2026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ja-JP" altLang="en-US" sz="4000" dirty="0"/>
              <a:t>図</a:t>
            </a:r>
            <a:r>
              <a:rPr lang="en-US" altLang="ja-JP" sz="4000" dirty="0"/>
              <a:t>2</a:t>
            </a:r>
            <a:r>
              <a:rPr lang="ja-JP" altLang="en-US" sz="4000" dirty="0"/>
              <a:t>に示すように、</a:t>
            </a:r>
            <a:r>
              <a:rPr lang="en-US" altLang="ja-JP" sz="4000" dirty="0"/>
              <a:t>MW</a:t>
            </a:r>
            <a:r>
              <a:rPr lang="ja-JP" altLang="en-US" sz="4000" dirty="0"/>
              <a:t>・蒸気併用加熱では</a:t>
            </a:r>
            <a:r>
              <a:rPr lang="en-US" altLang="ja-JP" sz="4000" dirty="0"/>
              <a:t>MW</a:t>
            </a:r>
            <a:r>
              <a:rPr lang="ja-JP" altLang="en-US" sz="4000" dirty="0"/>
              <a:t>単独加熱よりも均一な温度分布が得られた。</a:t>
            </a:r>
            <a:r>
              <a:rPr lang="ja-JP" altLang="ja-JP" sz="4000" dirty="0"/>
              <a:t>円筒形では中心部から昇温する傾向を示したのに対し</a:t>
            </a:r>
            <a:r>
              <a:rPr lang="ja-JP" altLang="en-US" sz="4000" dirty="0"/>
              <a:t>、</a:t>
            </a:r>
            <a:r>
              <a:rPr lang="ja-JP" altLang="ja-JP" sz="4000" dirty="0"/>
              <a:t>直方体では中央端部</a:t>
            </a:r>
            <a:r>
              <a:rPr lang="ja-JP" altLang="en-US" sz="4000" dirty="0"/>
              <a:t>に</a:t>
            </a:r>
            <a:r>
              <a:rPr lang="ja-JP" altLang="ja-JP" sz="4000" dirty="0"/>
              <a:t>局所的</a:t>
            </a:r>
            <a:r>
              <a:rPr lang="ja-JP" altLang="en-US" sz="4000" dirty="0"/>
              <a:t>な</a:t>
            </a:r>
            <a:r>
              <a:rPr lang="ja-JP" altLang="ja-JP" sz="4000" dirty="0"/>
              <a:t>昇温が見られた．複数配置では</a:t>
            </a:r>
            <a:r>
              <a:rPr lang="ja-JP" altLang="en-US" sz="4000" dirty="0"/>
              <a:t>、</a:t>
            </a:r>
            <a:r>
              <a:rPr lang="ja-JP" altLang="ja-JP" sz="4000" dirty="0"/>
              <a:t>中央試料に形状による</a:t>
            </a:r>
            <a:r>
              <a:rPr lang="ja-JP" altLang="en-US" sz="4000" dirty="0"/>
              <a:t>顕著な</a:t>
            </a:r>
            <a:r>
              <a:rPr lang="ja-JP" altLang="ja-JP" sz="4000" dirty="0"/>
              <a:t>差は認められなかった</a:t>
            </a:r>
            <a:r>
              <a:rPr lang="ja-JP" altLang="en-US" sz="4000" dirty="0"/>
              <a:t>が、</a:t>
            </a:r>
            <a:r>
              <a:rPr lang="ja-JP" altLang="ja-JP" sz="4000" dirty="0"/>
              <a:t>周辺</a:t>
            </a:r>
            <a:r>
              <a:rPr lang="en-US" altLang="ja-JP" sz="4000" dirty="0"/>
              <a:t>4</a:t>
            </a:r>
            <a:r>
              <a:rPr lang="ja-JP" altLang="ja-JP" sz="4000" dirty="0"/>
              <a:t>試料</a:t>
            </a:r>
            <a:r>
              <a:rPr lang="ja-JP" altLang="en-US" sz="4000" dirty="0"/>
              <a:t>で</a:t>
            </a:r>
            <a:r>
              <a:rPr lang="ja-JP" altLang="ja-JP" sz="4000" dirty="0"/>
              <a:t>は形状によって加熱挙動が異な</a:t>
            </a:r>
            <a:r>
              <a:rPr lang="ja-JP" altLang="en-US" sz="4000" dirty="0"/>
              <a:t>り、</a:t>
            </a:r>
            <a:r>
              <a:rPr lang="ja-JP" altLang="ja-JP" sz="4000" dirty="0"/>
              <a:t>試料の形状や配置が電場分布に影響</a:t>
            </a:r>
            <a:r>
              <a:rPr lang="ja-JP" altLang="en-US" sz="4000" dirty="0"/>
              <a:t>する</a:t>
            </a:r>
            <a:r>
              <a:rPr lang="ja-JP" altLang="ja-JP" sz="4000" dirty="0"/>
              <a:t>ことが示された．</a:t>
            </a:r>
            <a:endParaRPr lang="en-US" altLang="ja-JP" sz="4000" dirty="0"/>
          </a:p>
          <a:p>
            <a:r>
              <a:rPr lang="ja-JP" altLang="en-US" sz="4000" dirty="0"/>
              <a:t>「プロペラ回転なし」</a:t>
            </a:r>
            <a:r>
              <a:rPr lang="ja-JP" altLang="ja-JP" sz="4000" dirty="0"/>
              <a:t>で</a:t>
            </a:r>
            <a:r>
              <a:rPr lang="ja-JP" altLang="en-US" sz="4000" dirty="0"/>
              <a:t>見られた左端部の</a:t>
            </a:r>
            <a:r>
              <a:rPr lang="ja-JP" altLang="ja-JP" sz="4000" dirty="0"/>
              <a:t>局所加熱</a:t>
            </a:r>
            <a:r>
              <a:rPr lang="ja-JP" altLang="en-US" sz="4000" dirty="0"/>
              <a:t>は、回転により緩和され、右中央端部にも発熱が確認された。また、試料の形状および大きさによらず</a:t>
            </a:r>
            <a:r>
              <a:rPr lang="en-US" altLang="ja-JP" sz="4000" dirty="0"/>
              <a:t>UI</a:t>
            </a:r>
            <a:r>
              <a:rPr lang="ja-JP" altLang="en-US" sz="4000" dirty="0"/>
              <a:t>値が低下し、温度分布の均一性が向上した。</a:t>
            </a:r>
            <a:r>
              <a:rPr lang="ja-JP" altLang="ja-JP" sz="4000" dirty="0"/>
              <a:t>時間刻みや</a:t>
            </a:r>
            <a:r>
              <a:rPr lang="ja-JP" altLang="en-US" sz="4000" dirty="0"/>
              <a:t>、</a:t>
            </a:r>
            <a:r>
              <a:rPr lang="ja-JP" altLang="ja-JP" sz="4000" dirty="0"/>
              <a:t>回転ドメイン</a:t>
            </a:r>
            <a:r>
              <a:rPr lang="ja-JP" altLang="en-US" sz="4000" dirty="0"/>
              <a:t>周辺の</a:t>
            </a:r>
            <a:r>
              <a:rPr lang="ja-JP" altLang="ja-JP" sz="4000" dirty="0"/>
              <a:t>空気</a:t>
            </a:r>
            <a:r>
              <a:rPr lang="ja-JP" altLang="en-US" sz="4000" dirty="0"/>
              <a:t>層</a:t>
            </a:r>
            <a:r>
              <a:rPr lang="ja-JP" altLang="ja-JP" sz="4000" dirty="0"/>
              <a:t>メッシュ</a:t>
            </a:r>
            <a:r>
              <a:rPr lang="ja-JP" altLang="en-US" sz="4000" dirty="0"/>
              <a:t>を最適化することで、プロペラ回転に伴う</a:t>
            </a:r>
            <a:r>
              <a:rPr lang="ja-JP" altLang="ja-JP" sz="4000" dirty="0"/>
              <a:t>電場</a:t>
            </a:r>
            <a:r>
              <a:rPr lang="ja-JP" altLang="en-US" sz="4000" dirty="0"/>
              <a:t>分布の変化を考</a:t>
            </a:r>
            <a:r>
              <a:rPr lang="ja-JP" altLang="ja-JP" sz="4000" dirty="0"/>
              <a:t>慮した</a:t>
            </a:r>
            <a:r>
              <a:rPr lang="en-US" altLang="ja-JP" sz="4000" dirty="0"/>
              <a:t>MW</a:t>
            </a:r>
            <a:r>
              <a:rPr lang="ja-JP" altLang="ja-JP" sz="4000" dirty="0"/>
              <a:t>加熱シミュレーション</a:t>
            </a:r>
            <a:r>
              <a:rPr lang="ja-JP" altLang="en-US" sz="4000" dirty="0"/>
              <a:t>モデルを構築した。</a:t>
            </a:r>
            <a:endParaRPr lang="en-US" altLang="ja-JP" sz="4000" dirty="0"/>
          </a:p>
          <a:p>
            <a:endParaRPr lang="en-US" sz="4000" dirty="0"/>
          </a:p>
        </p:txBody>
      </p:sp>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noAutofit/>
          </a:bodyPr>
          <a:lstStyle/>
          <a:p>
            <a:r>
              <a:rPr lang="ja-JP" altLang="ja-JP" sz="9000" dirty="0"/>
              <a:t>加圧蒸気とマイクロ波の併用加熱における加熱シミュレーションの構築及び形状および配置が伝熱挙動に与える影響</a:t>
            </a:r>
            <a:endParaRPr lang="en-US" sz="9000"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ja-JP" altLang="en-US" dirty="0"/>
              <a:t>池長柔羽</a:t>
            </a:r>
            <a:r>
              <a:rPr lang="en-US" altLang="ja-JP" baseline="30000" dirty="0"/>
              <a:t>1</a:t>
            </a:r>
            <a:r>
              <a:rPr lang="ja-JP" altLang="en-US" dirty="0"/>
              <a:t>，</a:t>
            </a:r>
            <a:r>
              <a:rPr lang="en-US" altLang="ja-JP" dirty="0"/>
              <a:t>Andres Abea</a:t>
            </a:r>
            <a:r>
              <a:rPr lang="en-US" altLang="ja-JP" baseline="30000" dirty="0"/>
              <a:t>1 </a:t>
            </a:r>
            <a:r>
              <a:rPr lang="ja-JP" altLang="en-US" dirty="0"/>
              <a:t>，</a:t>
            </a:r>
            <a:r>
              <a:rPr lang="en-US" altLang="ja-JP" sz="4400" dirty="0"/>
              <a:t>Y. Llave</a:t>
            </a:r>
            <a:r>
              <a:rPr lang="en-US" altLang="ja-JP" baseline="30000" dirty="0"/>
              <a:t>1</a:t>
            </a:r>
            <a:r>
              <a:rPr lang="ja-JP" altLang="en-US" dirty="0"/>
              <a:t>，福岡美香</a:t>
            </a:r>
            <a:r>
              <a:rPr lang="en-US" altLang="ja-JP" baseline="30000" dirty="0"/>
              <a:t>1</a:t>
            </a:r>
          </a:p>
          <a:p>
            <a:r>
              <a:rPr lang="en-US" altLang="ja-JP" dirty="0"/>
              <a:t>1</a:t>
            </a:r>
            <a:r>
              <a:rPr lang="ja-JP" altLang="en-US" dirty="0"/>
              <a:t>　東京海洋大学食品熱操作工学研究室</a:t>
            </a:r>
            <a:endParaRPr lang="en-US" altLang="ja-JP" dirty="0"/>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a:xfrm>
            <a:off x="15655928" y="21677119"/>
            <a:ext cx="16062185" cy="6856707"/>
          </a:xfrm>
        </p:spPr>
        <p:txBody>
          <a:bodyPr/>
          <a:lstStyle/>
          <a:p>
            <a:r>
              <a:rPr lang="ja-JP" altLang="ja-JP" sz="4000" dirty="0"/>
              <a:t>モデル食品には市販グルコマンナンゲルを用いた．</a:t>
            </a:r>
            <a:r>
              <a:rPr lang="en-US" altLang="ja-JP" sz="4000" dirty="0"/>
              <a:t>MW</a:t>
            </a:r>
            <a:r>
              <a:rPr lang="ja-JP" altLang="ja-JP" sz="4000" dirty="0"/>
              <a:t>加熱単独，蒸気加熱単独，及び両者を併用した条件についてモデルを構築</a:t>
            </a:r>
            <a:r>
              <a:rPr lang="ja-JP" altLang="en-US" sz="4000" dirty="0"/>
              <a:t>し、</a:t>
            </a:r>
            <a:r>
              <a:rPr lang="ja-JP" altLang="ja-JP" sz="4000" dirty="0"/>
              <a:t>試料配置（単一</a:t>
            </a:r>
            <a:r>
              <a:rPr lang="en-US" altLang="ja-JP" sz="4000" dirty="0"/>
              <a:t>/5</a:t>
            </a:r>
            <a:r>
              <a:rPr lang="ja-JP" altLang="ja-JP" sz="4000" dirty="0"/>
              <a:t>個</a:t>
            </a:r>
            <a:r>
              <a:rPr lang="ja-JP" altLang="en-US" sz="4000" dirty="0"/>
              <a:t>）および</a:t>
            </a:r>
            <a:r>
              <a:rPr lang="ja-JP" altLang="ja-JP" sz="4000" dirty="0"/>
              <a:t>形状（円筒形及び</a:t>
            </a:r>
            <a:r>
              <a:rPr lang="en-US" altLang="ja-JP" sz="4000" dirty="0"/>
              <a:t>/</a:t>
            </a:r>
            <a:r>
              <a:rPr lang="ja-JP" altLang="ja-JP" sz="4000" dirty="0"/>
              <a:t>直方体）が加熱挙動に及ぼす影響を検討した．</a:t>
            </a:r>
            <a:r>
              <a:rPr lang="en-US" altLang="ja-JP" sz="4000" dirty="0"/>
              <a:t>RF</a:t>
            </a:r>
            <a:r>
              <a:rPr lang="ja-JP" altLang="ja-JP" sz="4000" dirty="0"/>
              <a:t>モジュールの「電磁波（周波数領域）」及び伝熱モジュールの「</a:t>
            </a:r>
            <a:r>
              <a:rPr lang="ja-JP" altLang="en-US" sz="4000" dirty="0"/>
              <a:t>固体伝熱</a:t>
            </a:r>
            <a:r>
              <a:rPr lang="ja-JP" altLang="ja-JP" sz="4000" dirty="0"/>
              <a:t>」を使用し</a:t>
            </a:r>
            <a:r>
              <a:rPr lang="ja-JP" altLang="en-US" sz="4000" dirty="0"/>
              <a:t>、</a:t>
            </a:r>
            <a:r>
              <a:rPr lang="ja-JP" altLang="ja-JP" sz="4000" dirty="0"/>
              <a:t>時間依存解析を行った．試料表面には，時間依存の熱伝達係数および外部流体温度に基づく熱流束境界条件を設定した．</a:t>
            </a:r>
            <a:endParaRPr lang="en-US" altLang="ja-JP" sz="4000" dirty="0"/>
          </a:p>
          <a:p>
            <a:r>
              <a:rPr lang="ja-JP" altLang="ja-JP" sz="4000" dirty="0"/>
              <a:t>計算条件は，蒸気温度</a:t>
            </a:r>
            <a:r>
              <a:rPr lang="en-US" altLang="ja-JP" sz="4000" dirty="0"/>
              <a:t>120℃</a:t>
            </a:r>
            <a:r>
              <a:rPr lang="ja-JP" altLang="ja-JP" sz="4000" dirty="0"/>
              <a:t>，試料初期温度</a:t>
            </a:r>
            <a:r>
              <a:rPr lang="en-US" altLang="ja-JP" sz="4000" dirty="0"/>
              <a:t>20 ℃</a:t>
            </a:r>
            <a:r>
              <a:rPr lang="ja-JP" altLang="ja-JP" sz="4000" dirty="0"/>
              <a:t>，</a:t>
            </a:r>
            <a:r>
              <a:rPr lang="en-US" altLang="ja-JP" sz="4000" dirty="0"/>
              <a:t>MW</a:t>
            </a:r>
            <a:r>
              <a:rPr lang="ja-JP" altLang="ja-JP" sz="4000" dirty="0"/>
              <a:t>出力</a:t>
            </a:r>
            <a:r>
              <a:rPr lang="en-US" altLang="ja-JP" sz="4000" dirty="0"/>
              <a:t>264.6W</a:t>
            </a:r>
            <a:r>
              <a:rPr lang="ja-JP" altLang="ja-JP" sz="4000" dirty="0"/>
              <a:t>とし</a:t>
            </a:r>
            <a:r>
              <a:rPr lang="ja-JP" altLang="en-US" sz="4000" dirty="0"/>
              <a:t>、</a:t>
            </a:r>
            <a:r>
              <a:rPr lang="en-US" altLang="ja-JP" sz="4000" dirty="0"/>
              <a:t>2450 MHz</a:t>
            </a:r>
            <a:r>
              <a:rPr lang="ja-JP" altLang="ja-JP" sz="4000" dirty="0"/>
              <a:t>の</a:t>
            </a:r>
            <a:r>
              <a:rPr lang="en-US" altLang="ja-JP" sz="4000" dirty="0"/>
              <a:t>MW</a:t>
            </a:r>
            <a:r>
              <a:rPr lang="ja-JP" altLang="en-US" sz="4000" dirty="0"/>
              <a:t>照射を</a:t>
            </a:r>
            <a:r>
              <a:rPr lang="ja-JP" altLang="ja-JP" sz="4000" dirty="0"/>
              <a:t>矩形ポート境界条件としてモデル化した．さらに</a:t>
            </a:r>
            <a:r>
              <a:rPr lang="ja-JP" altLang="en-US" sz="4000" dirty="0"/>
              <a:t>、</a:t>
            </a:r>
            <a:r>
              <a:rPr lang="en-US" altLang="ja-JP" sz="4000" dirty="0"/>
              <a:t>Events</a:t>
            </a:r>
            <a:r>
              <a:rPr lang="ja-JP" altLang="ja-JP" sz="4000" dirty="0"/>
              <a:t>インターフェースを</a:t>
            </a:r>
            <a:r>
              <a:rPr lang="ja-JP" altLang="en-US" sz="4000" dirty="0"/>
              <a:t>用いて庫内金属プロペラの回転をモデル化し、</a:t>
            </a:r>
            <a:r>
              <a:rPr lang="ja-JP" altLang="ja-JP" sz="4000" dirty="0"/>
              <a:t>プロペラ回転</a:t>
            </a:r>
            <a:r>
              <a:rPr lang="ja-JP" altLang="en-US" sz="4000" dirty="0"/>
              <a:t>に伴う電場分布の変化と</a:t>
            </a:r>
            <a:r>
              <a:rPr lang="ja-JP" altLang="ja-JP" sz="4000" dirty="0"/>
              <a:t>モデル食品の加熱挙動</a:t>
            </a:r>
            <a:r>
              <a:rPr lang="ja-JP" altLang="en-US" sz="4000" dirty="0"/>
              <a:t>への</a:t>
            </a:r>
            <a:r>
              <a:rPr lang="ja-JP" altLang="ja-JP" sz="4000" dirty="0"/>
              <a:t>影響を評価</a:t>
            </a:r>
            <a:r>
              <a:rPr lang="ja-JP" altLang="en-US" sz="4000" dirty="0"/>
              <a:t>した．</a:t>
            </a:r>
            <a:endParaRPr lang="ja-JP" altLang="ja-JP" sz="4000"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a:xfrm>
            <a:off x="14197413" y="5683427"/>
            <a:ext cx="17983050" cy="4180360"/>
          </a:xfrm>
        </p:spPr>
        <p:txBody>
          <a:bodyPr/>
          <a:lstStyle/>
          <a:p>
            <a:r>
              <a:rPr lang="ja-JP" altLang="ja-JP" sz="5000" dirty="0"/>
              <a:t>対象食品に応じた過不足のない最適な加熱を実現するうえで，加熱挙動を予測し品質設計に活用できる伝熱シミュレーションは有効な手段である．本研究では，高温蒸気加熱とマイクロ波加熱を併用した加熱プロセスを対象とした伝熱シミュレーションを構築し，食品の形状及び</a:t>
            </a:r>
            <a:r>
              <a:rPr lang="ja-JP" altLang="en-US" sz="5000" dirty="0"/>
              <a:t>庫内</a:t>
            </a:r>
            <a:r>
              <a:rPr lang="ja-JP" altLang="ja-JP" sz="5000" dirty="0"/>
              <a:t>配置が加熱挙動に及ぼす影響を検討した．</a:t>
            </a:r>
          </a:p>
          <a:p>
            <a:endParaRPr lang="en-US"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a:xfrm>
            <a:off x="1649531" y="14842765"/>
            <a:ext cx="29615963" cy="5148719"/>
          </a:xfrm>
        </p:spPr>
        <p:txBody>
          <a:bodyPr/>
          <a:lstStyle/>
          <a:p>
            <a:r>
              <a:rPr lang="ja-JP" altLang="ja-JP" sz="4400" dirty="0"/>
              <a:t>日本には</a:t>
            </a:r>
            <a:r>
              <a:rPr lang="ja-JP" altLang="en-US" sz="4400" dirty="0"/>
              <a:t>多様な</a:t>
            </a:r>
            <a:r>
              <a:rPr lang="ja-JP" altLang="ja-JP" sz="4400" dirty="0"/>
              <a:t>調理済み食品が普及しており、高品質かつ効率的な加熱プロセスの設計が求められている。マイクロ波（MW）は内部加熱による急速加熱が可能である一方、</a:t>
            </a:r>
            <a:r>
              <a:rPr lang="ja-JP" altLang="en-US" sz="4400" dirty="0"/>
              <a:t>食品の形状や配置、庫内の</a:t>
            </a:r>
            <a:r>
              <a:rPr lang="ja-JP" altLang="ja-JP" sz="4400" dirty="0"/>
              <a:t>電場分布</a:t>
            </a:r>
            <a:r>
              <a:rPr lang="ja-JP" altLang="en-US" sz="4400" dirty="0"/>
              <a:t>によって</a:t>
            </a:r>
            <a:r>
              <a:rPr lang="ja-JP" altLang="ja-JP" sz="4400" dirty="0"/>
              <a:t>局所</a:t>
            </a:r>
            <a:r>
              <a:rPr lang="ja-JP" altLang="en-US" sz="4400" dirty="0"/>
              <a:t>的な温度上昇</a:t>
            </a:r>
            <a:r>
              <a:rPr lang="ja-JP" altLang="ja-JP" sz="4400" dirty="0"/>
              <a:t>や加熱ムラが</a:t>
            </a:r>
            <a:r>
              <a:rPr lang="ja-JP" altLang="en-US" sz="4400" dirty="0"/>
              <a:t>生じやすい</a:t>
            </a:r>
            <a:r>
              <a:rPr lang="ja-JP" altLang="ja-JP" sz="4400" dirty="0"/>
              <a:t>。これ</a:t>
            </a:r>
            <a:r>
              <a:rPr lang="ja-JP" altLang="en-US" sz="4400" dirty="0"/>
              <a:t>らの課題に対し</a:t>
            </a:r>
            <a:r>
              <a:rPr lang="ja-JP" altLang="ja-JP" sz="4400" dirty="0"/>
              <a:t>、</a:t>
            </a:r>
            <a:r>
              <a:rPr lang="ja-JP" altLang="en-US" sz="4400" dirty="0"/>
              <a:t>蒸気との併用や、庫内に設置された回転構造体（プロペラ）が</a:t>
            </a:r>
            <a:r>
              <a:rPr lang="en-US" altLang="ja-JP" sz="4400" dirty="0"/>
              <a:t>MW</a:t>
            </a:r>
            <a:r>
              <a:rPr lang="ja-JP" altLang="en-US" sz="4400" dirty="0"/>
              <a:t>の電場分布に及ぼす影響も考慮し、実機の構造・運転条件を反映した加熱挙動の解析が</a:t>
            </a:r>
            <a:r>
              <a:rPr lang="ja-JP" altLang="ja-JP" sz="4400" dirty="0"/>
              <a:t>重要となる。</a:t>
            </a:r>
            <a:endParaRPr lang="en-US" altLang="ja-JP" sz="4400" dirty="0"/>
          </a:p>
          <a:p>
            <a:r>
              <a:rPr lang="ja-JP" altLang="ja-JP" sz="4400" dirty="0"/>
              <a:t>本研究では，高温蒸気加熱と</a:t>
            </a:r>
            <a:r>
              <a:rPr lang="en-US" altLang="ja-JP" sz="4400" dirty="0"/>
              <a:t>MW</a:t>
            </a:r>
            <a:r>
              <a:rPr lang="ja-JP" altLang="ja-JP" sz="4400" dirty="0"/>
              <a:t>加熱を併用した加熱プロセスを対象とした伝熱シミュレーションを構築し，食品の形状及び配置が加熱挙動に及ぼす影響を検討した</a:t>
            </a:r>
            <a:r>
              <a:rPr lang="en-US" altLang="ja-JP" sz="4400" dirty="0"/>
              <a:t>.</a:t>
            </a:r>
          </a:p>
          <a:p>
            <a:r>
              <a:rPr lang="ja-JP" altLang="en-US" sz="4400" dirty="0"/>
              <a:t>さらに、加熱庫内のプロペラ回転を考慮した</a:t>
            </a:r>
            <a:r>
              <a:rPr lang="en-US" altLang="ja-JP" sz="4400" dirty="0"/>
              <a:t>MW</a:t>
            </a:r>
            <a:r>
              <a:rPr lang="ja-JP" altLang="en-US" sz="4400" dirty="0"/>
              <a:t>加熱シミュレーションモデルを構築し、モデルの妥当性を検証するとともに、プロペラ回転に伴う電場分布の変化が</a:t>
            </a:r>
            <a:r>
              <a:rPr lang="ja-JP" altLang="ja-JP" sz="4400" dirty="0"/>
              <a:t>加熱挙動</a:t>
            </a:r>
            <a:r>
              <a:rPr lang="ja-JP" altLang="en-US" sz="4400" dirty="0"/>
              <a:t>に及ぼす</a:t>
            </a:r>
            <a:r>
              <a:rPr lang="ja-JP" altLang="ja-JP" sz="4400" dirty="0"/>
              <a:t>影響</a:t>
            </a:r>
            <a:r>
              <a:rPr lang="ja-JP" altLang="en-US" sz="4400" dirty="0"/>
              <a:t>を解析した</a:t>
            </a:r>
            <a:r>
              <a:rPr lang="ja-JP" altLang="ja-JP" sz="4400" dirty="0"/>
              <a:t>．</a:t>
            </a:r>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研究背景及び目的</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計算手法</a:t>
            </a:r>
            <a:endParaRPr lang="en-US"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wrap="square">
            <a:normAutofit/>
          </a:bodyPr>
          <a:lstStyle/>
          <a:p>
            <a:r>
              <a:rPr lang="ja-JP" altLang="en-US" sz="3200" dirty="0"/>
              <a:t>図</a:t>
            </a:r>
            <a:r>
              <a:rPr lang="en-US" altLang="ja-JP" sz="3200" dirty="0"/>
              <a:t>1</a:t>
            </a:r>
            <a:r>
              <a:rPr lang="ja-JP" altLang="en-US" sz="3200" dirty="0"/>
              <a:t>．</a:t>
            </a:r>
            <a:r>
              <a:rPr lang="ja-JP" altLang="ja-JP" sz="3200" dirty="0"/>
              <a:t>マイクロ波・蒸気・ハイブリッド加熱における解析手順のフローチャート</a:t>
            </a:r>
            <a:endParaRPr lang="en-US" altLang="ja-JP" sz="3200"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結果</a:t>
            </a:r>
            <a:endParaRPr lang="en-US" dirty="0"/>
          </a:p>
        </p:txBody>
      </p:sp>
      <p:pic>
        <p:nvPicPr>
          <p:cNvPr id="18" name="図プレースホルダー 38">
            <a:extLst>
              <a:ext uri="{FF2B5EF4-FFF2-40B4-BE49-F238E27FC236}">
                <a16:creationId xmlns:a16="http://schemas.microsoft.com/office/drawing/2014/main" id="{1A12846A-CB0A-3ED0-39CC-E668AB4DCF83}"/>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384" b="1384"/>
          <a:stretch>
            <a:fillRect/>
          </a:stretch>
        </p:blipFill>
        <p:spPr>
          <a:xfrm>
            <a:off x="0" y="-33338"/>
            <a:ext cx="12557125" cy="12209463"/>
          </a:xfrm>
          <a:prstGeom prst="rect">
            <a:avLst/>
          </a:prstGeom>
        </p:spPr>
      </p:pic>
      <p:pic>
        <p:nvPicPr>
          <p:cNvPr id="77" name="図プレースホルダー 76">
            <a:extLst>
              <a:ext uri="{FF2B5EF4-FFF2-40B4-BE49-F238E27FC236}">
                <a16:creationId xmlns:a16="http://schemas.microsoft.com/office/drawing/2014/main" id="{5324B07E-B248-4CF1-9166-A6DFD3166F00}"/>
              </a:ext>
            </a:extLst>
          </p:cNvPr>
          <p:cNvPicPr>
            <a:picLocks noGrp="1" noChangeAspect="1"/>
          </p:cNvPicPr>
          <p:nvPr>
            <p:ph type="pic" sz="quarter" idx="31"/>
          </p:nvPr>
        </p:nvPicPr>
        <p:blipFill>
          <a:blip r:embed="rId4">
            <a:extLst>
              <a:ext uri="{28A0092B-C50C-407E-A947-70E740481C1C}">
                <a14:useLocalDpi xmlns:a14="http://schemas.microsoft.com/office/drawing/2010/main" val="0"/>
              </a:ext>
            </a:extLst>
          </a:blip>
          <a:srcRect t="19060" b="19060"/>
          <a:stretch>
            <a:fillRect/>
          </a:stretch>
        </p:blipFill>
        <p:spPr>
          <a:prstGeom prst="rect">
            <a:avLst/>
          </a:prstGeom>
        </p:spPr>
      </p:pic>
      <p:sp>
        <p:nvSpPr>
          <p:cNvPr id="78" name="テキスト プレースホルダー 77">
            <a:extLst>
              <a:ext uri="{FF2B5EF4-FFF2-40B4-BE49-F238E27FC236}">
                <a16:creationId xmlns:a16="http://schemas.microsoft.com/office/drawing/2014/main" id="{C0AA3875-9AEE-AE75-F811-6346263CF355}"/>
              </a:ext>
            </a:extLst>
          </p:cNvPr>
          <p:cNvSpPr>
            <a:spLocks noGrp="1"/>
          </p:cNvSpPr>
          <p:nvPr>
            <p:ph type="body" sz="quarter" idx="35"/>
          </p:nvPr>
        </p:nvSpPr>
        <p:spPr/>
        <p:txBody>
          <a:bodyPr/>
          <a:lstStyle/>
          <a:p>
            <a:r>
              <a:rPr lang="ja-JP" altLang="en-US" sz="3200" dirty="0"/>
              <a:t>図</a:t>
            </a:r>
            <a:r>
              <a:rPr lang="en-US" altLang="ja-JP" sz="3200" dirty="0"/>
              <a:t>2</a:t>
            </a:r>
            <a:r>
              <a:rPr lang="ja-JP" altLang="en-US" sz="3200" dirty="0"/>
              <a:t>．</a:t>
            </a:r>
            <a:r>
              <a:rPr lang="en-US" altLang="ja-JP" sz="3200" dirty="0"/>
              <a:t>MW</a:t>
            </a:r>
            <a:r>
              <a:rPr lang="ja-JP" altLang="en-US" sz="3200" dirty="0"/>
              <a:t>加熱における単一試料の切断面温度分布（上段：円筒形、下段：直方体）</a:t>
            </a:r>
            <a:r>
              <a:rPr lang="en-US" altLang="ja-JP" sz="3200" dirty="0"/>
              <a:t>(1)</a:t>
            </a:r>
            <a:r>
              <a:rPr lang="ja-JP" altLang="en-US" sz="3200" dirty="0"/>
              <a:t>、複数試料の</a:t>
            </a:r>
            <a:r>
              <a:rPr lang="en-US" altLang="ja-JP" sz="3200" dirty="0"/>
              <a:t>MW</a:t>
            </a:r>
            <a:r>
              <a:rPr lang="ja-JP" altLang="en-US" sz="3200" dirty="0"/>
              <a:t>加熱における実測値と予測値の比較（プロペラ回転あり）</a:t>
            </a:r>
            <a:r>
              <a:rPr lang="en-US" altLang="ja-JP" sz="3200" dirty="0"/>
              <a:t>(2)</a:t>
            </a:r>
            <a:r>
              <a:rPr lang="ja-JP" altLang="en-US" sz="3200" dirty="0"/>
              <a:t>、</a:t>
            </a:r>
            <a:r>
              <a:rPr lang="ja-JP" altLang="ja-JP" sz="3200" dirty="0"/>
              <a:t>各形状・配置におけるプロペラ回転の有無がUniformity Indexに</a:t>
            </a:r>
            <a:r>
              <a:rPr lang="ja-JP" altLang="en-US" sz="3200" dirty="0"/>
              <a:t>及ぼす</a:t>
            </a:r>
            <a:r>
              <a:rPr lang="ja-JP" altLang="ja-JP" sz="3200" dirty="0"/>
              <a:t>影響</a:t>
            </a:r>
            <a:r>
              <a:rPr lang="en-US" altLang="ja-JP" sz="3200" dirty="0"/>
              <a:t>(3)</a:t>
            </a:r>
          </a:p>
        </p:txBody>
      </p:sp>
      <p:pic>
        <p:nvPicPr>
          <p:cNvPr id="113" name="図プレースホルダー 112">
            <a:extLst>
              <a:ext uri="{FF2B5EF4-FFF2-40B4-BE49-F238E27FC236}">
                <a16:creationId xmlns:a16="http://schemas.microsoft.com/office/drawing/2014/main" id="{EBE8F13F-F054-D09F-F14F-1E4E4AF25105}"/>
              </a:ext>
            </a:extLst>
          </p:cNvPr>
          <p:cNvPicPr>
            <a:picLocks noGrp="1" noChangeAspect="1"/>
          </p:cNvPicPr>
          <p:nvPr>
            <p:ph type="pic" sz="quarter" idx="34"/>
          </p:nvPr>
        </p:nvPicPr>
        <p:blipFill>
          <a:blip r:embed="rId5">
            <a:extLst>
              <a:ext uri="{28A0092B-C50C-407E-A947-70E740481C1C}">
                <a14:useLocalDpi xmlns:a14="http://schemas.microsoft.com/office/drawing/2010/main" val="0"/>
              </a:ext>
            </a:extLst>
          </a:blip>
          <a:srcRect t="1810" b="1810"/>
          <a:stretch>
            <a:fillRect/>
          </a:stretch>
        </p:blipFill>
        <p:spPr>
          <a:prstGeom prst="rect">
            <a:avLst/>
          </a:prstGeom>
        </p:spPr>
      </p:pic>
      <p:sp>
        <p:nvSpPr>
          <p:cNvPr id="114" name="Text Placeholder 5">
            <a:extLst>
              <a:ext uri="{FF2B5EF4-FFF2-40B4-BE49-F238E27FC236}">
                <a16:creationId xmlns:a16="http://schemas.microsoft.com/office/drawing/2014/main" id="{BD0BE77F-C6FF-2A5B-0C8D-6CA3E4C18C53}"/>
              </a:ext>
            </a:extLst>
          </p:cNvPr>
          <p:cNvSpPr txBox="1">
            <a:spLocks/>
          </p:cNvSpPr>
          <p:nvPr/>
        </p:nvSpPr>
        <p:spPr>
          <a:xfrm>
            <a:off x="1341233" y="39623893"/>
            <a:ext cx="15076220" cy="2733308"/>
          </a:xfrm>
          <a:prstGeom prst="rect">
            <a:avLst/>
          </a:prstGeom>
        </p:spPr>
        <p:txBody>
          <a:bodyPr vert="horz" lIns="91440" tIns="45720" rIns="91440" bIns="45720" rtlCol="0">
            <a:noAutofit/>
          </a:bodyPr>
          <a:lstStyle>
            <a:lvl1pPr marL="0" indent="0" algn="l" defTabSz="3291840" rtl="0" eaLnBrk="1" latinLnBrk="0" hangingPunct="1">
              <a:lnSpc>
                <a:spcPct val="90000"/>
              </a:lnSpc>
              <a:spcBef>
                <a:spcPts val="3600"/>
              </a:spcBef>
              <a:buFont typeface="Arial" panose="020B0604020202020204" pitchFamily="34" charset="0"/>
              <a:buNone/>
              <a:defRPr sz="3281" kern="1200">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altLang="ja-JP" sz="3200" dirty="0"/>
              <a:t>1</a:t>
            </a:r>
            <a:r>
              <a:rPr lang="en-US" sz="3200" dirty="0"/>
              <a:t>. </a:t>
            </a:r>
            <a:r>
              <a:rPr lang="ja-JP" altLang="ja-JP" sz="3200" dirty="0"/>
              <a:t>Choi, Y. and Okos, M.R., “Effects of temperature and composition on thermal properties of foods”</a:t>
            </a:r>
            <a:r>
              <a:rPr lang="en-US" altLang="ja-JP" sz="3200" dirty="0"/>
              <a:t>,</a:t>
            </a:r>
            <a:r>
              <a:rPr lang="ja-JP" altLang="ja-JP" sz="3200" dirty="0"/>
              <a:t> Journal of Food Process and Applications, 1, 1,93–101, 1986.</a:t>
            </a:r>
            <a:endParaRPr lang="en-US" sz="3200" dirty="0"/>
          </a:p>
        </p:txBody>
      </p:sp>
      <p:sp>
        <p:nvSpPr>
          <p:cNvPr id="4" name="テキスト ボックス 3">
            <a:extLst>
              <a:ext uri="{FF2B5EF4-FFF2-40B4-BE49-F238E27FC236}">
                <a16:creationId xmlns:a16="http://schemas.microsoft.com/office/drawing/2014/main" id="{71CFCD83-4DD1-953D-8620-9A7559597D7C}"/>
              </a:ext>
            </a:extLst>
          </p:cNvPr>
          <p:cNvSpPr txBox="1"/>
          <p:nvPr/>
        </p:nvSpPr>
        <p:spPr>
          <a:xfrm>
            <a:off x="4868334" y="23837186"/>
            <a:ext cx="180975" cy="246221"/>
          </a:xfrm>
          <a:prstGeom prst="rect">
            <a:avLst/>
          </a:prstGeom>
          <a:noFill/>
        </p:spPr>
        <p:txBody>
          <a:bodyPr wrap="square" rtlCol="0">
            <a:spAutoFit/>
          </a:bodyPr>
          <a:lstStyle/>
          <a:p>
            <a:r>
              <a:rPr kumimoji="1" lang="en-US" altLang="ja-JP" sz="1000" dirty="0"/>
              <a:t>1</a:t>
            </a:r>
            <a:endParaRPr kumimoji="1" lang="ja-JP" altLang="en-US" sz="1000" dirty="0"/>
          </a:p>
        </p:txBody>
      </p:sp>
      <p:sp>
        <p:nvSpPr>
          <p:cNvPr id="11" name="テキスト ボックス 10">
            <a:extLst>
              <a:ext uri="{FF2B5EF4-FFF2-40B4-BE49-F238E27FC236}">
                <a16:creationId xmlns:a16="http://schemas.microsoft.com/office/drawing/2014/main" id="{03376A2C-6084-B680-AB64-80C9A56ABDD3}"/>
              </a:ext>
            </a:extLst>
          </p:cNvPr>
          <p:cNvSpPr txBox="1"/>
          <p:nvPr/>
        </p:nvSpPr>
        <p:spPr>
          <a:xfrm>
            <a:off x="8162925" y="24026972"/>
            <a:ext cx="180975" cy="246221"/>
          </a:xfrm>
          <a:prstGeom prst="rect">
            <a:avLst/>
          </a:prstGeom>
          <a:noFill/>
        </p:spPr>
        <p:txBody>
          <a:bodyPr wrap="square" rtlCol="0">
            <a:spAutoFit/>
          </a:bodyPr>
          <a:lstStyle/>
          <a:p>
            <a:r>
              <a:rPr kumimoji="1" lang="en-US" altLang="ja-JP" sz="1000" dirty="0"/>
              <a:t>1</a:t>
            </a:r>
            <a:endParaRPr kumimoji="1" lang="ja-JP" altLang="en-US" sz="1000" dirty="0"/>
          </a:p>
        </p:txBody>
      </p:sp>
      <p:sp>
        <p:nvSpPr>
          <p:cNvPr id="16" name="テキスト ボックス 15">
            <a:extLst>
              <a:ext uri="{FF2B5EF4-FFF2-40B4-BE49-F238E27FC236}">
                <a16:creationId xmlns:a16="http://schemas.microsoft.com/office/drawing/2014/main" id="{1E7F73E1-E071-2E15-DAC5-D71EEEC5F7DE}"/>
              </a:ext>
            </a:extLst>
          </p:cNvPr>
          <p:cNvSpPr txBox="1"/>
          <p:nvPr/>
        </p:nvSpPr>
        <p:spPr>
          <a:xfrm>
            <a:off x="12925425" y="23928922"/>
            <a:ext cx="180975" cy="246221"/>
          </a:xfrm>
          <a:prstGeom prst="rect">
            <a:avLst/>
          </a:prstGeom>
          <a:noFill/>
        </p:spPr>
        <p:txBody>
          <a:bodyPr wrap="square" rtlCol="0">
            <a:spAutoFit/>
          </a:bodyPr>
          <a:lstStyle/>
          <a:p>
            <a:r>
              <a:rPr kumimoji="1" lang="en-US" altLang="ja-JP" sz="1000" dirty="0"/>
              <a:t>1</a:t>
            </a:r>
            <a:endParaRPr kumimoji="1" lang="ja-JP" altLang="en-US" sz="1000" dirty="0"/>
          </a:p>
        </p:txBody>
      </p:sp>
      <p:pic>
        <p:nvPicPr>
          <p:cNvPr id="21" name="図プレースホルダー 20">
            <a:extLst>
              <a:ext uri="{FF2B5EF4-FFF2-40B4-BE49-F238E27FC236}">
                <a16:creationId xmlns:a16="http://schemas.microsoft.com/office/drawing/2014/main" id="{E3E0725C-E9F5-9750-5C57-1EF593B87A5A}"/>
              </a:ext>
            </a:extLst>
          </p:cNvPr>
          <p:cNvPicPr>
            <a:picLocks noGrp="1" noChangeAspect="1"/>
          </p:cNvPicPr>
          <p:nvPr>
            <p:ph type="pic" sz="quarter" idx="29"/>
          </p:nvPr>
        </p:nvPicPr>
        <p:blipFill>
          <a:blip r:embed="rId6">
            <a:extLst>
              <a:ext uri="{28A0092B-C50C-407E-A947-70E740481C1C}">
                <a14:useLocalDpi xmlns:a14="http://schemas.microsoft.com/office/drawing/2010/main" val="0"/>
              </a:ext>
            </a:extLst>
          </a:blip>
          <a:srcRect l="121" r="121"/>
          <a:stretch>
            <a:fillRect/>
          </a:stretch>
        </p:blipFill>
        <p:spPr>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13997</TotalTime>
  <Words>814</Words>
  <Application>Microsoft Office PowerPoint</Application>
  <PresentationFormat>ユーザー設定</PresentationFormat>
  <Paragraphs>21</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MS PGothic</vt:lpstr>
      <vt:lpstr>Arial</vt:lpstr>
      <vt:lpstr>Calibri</vt:lpstr>
      <vt:lpstr>Calibri Light</vt:lpstr>
      <vt:lpstr>Office Theme</vt:lpstr>
      <vt:lpstr>加圧蒸気とマイクロ波の併用加熱における加熱シミュレーションの構築及び形状および配置が伝熱挙動に与える影響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池長　柔羽</cp:lastModifiedBy>
  <cp:revision>200</cp:revision>
  <cp:lastPrinted>2026-06-05T08:09:06Z</cp:lastPrinted>
  <dcterms:created xsi:type="dcterms:W3CDTF">2023-01-03T14:57:49Z</dcterms:created>
  <dcterms:modified xsi:type="dcterms:W3CDTF">2026-09-03T11:37:03Z</dcterms:modified>
</cp:coreProperties>
</file>