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8"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1EAF1"/>
    <a:srgbClr val="006FAC"/>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12" autoAdjust="0"/>
    <p:restoredTop sz="96340" autoAdjust="0"/>
  </p:normalViewPr>
  <p:slideViewPr>
    <p:cSldViewPr snapToGrid="0">
      <p:cViewPr varScale="1">
        <p:scale>
          <a:sx n="24" d="100"/>
          <a:sy n="24" d="100"/>
        </p:scale>
        <p:origin x="4732" y="17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4.wmf"/><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oleObject" Target="../embeddings/oleObject2.bin"/><Relationship Id="rId11" Type="http://schemas.openxmlformats.org/officeDocument/2006/relationships/image" Target="../media/image8.png"/><Relationship Id="rId5" Type="http://schemas.openxmlformats.org/officeDocument/2006/relationships/image" Target="../media/image3.wmf"/><Relationship Id="rId10" Type="http://schemas.openxmlformats.org/officeDocument/2006/relationships/image" Target="../media/image7.png"/><Relationship Id="rId4" Type="http://schemas.openxmlformats.org/officeDocument/2006/relationships/oleObject" Target="../embeddings/oleObject1.bin"/><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B545-301D-1D97-D185-531005280BE1}"/>
            </a:ext>
          </a:extLst>
        </p:cNvPr>
        <p:cNvGrpSpPr/>
        <p:nvPr/>
      </p:nvGrpSpPr>
      <p:grpSpPr>
        <a:xfrm>
          <a:off x="0" y="0"/>
          <a:ext cx="0" cy="0"/>
          <a:chOff x="0" y="0"/>
          <a:chExt cx="0" cy="0"/>
        </a:xfrm>
      </p:grpSpPr>
      <p:pic>
        <p:nvPicPr>
          <p:cNvPr id="19" name="図 18">
            <a:extLst>
              <a:ext uri="{FF2B5EF4-FFF2-40B4-BE49-F238E27FC236}">
                <a16:creationId xmlns:a16="http://schemas.microsoft.com/office/drawing/2014/main" id="{CB0414CE-06C6-2303-1B6C-2F5B448808F8}"/>
              </a:ext>
            </a:extLst>
          </p:cNvPr>
          <p:cNvPicPr>
            <a:picLocks noChangeAspect="1"/>
          </p:cNvPicPr>
          <p:nvPr/>
        </p:nvPicPr>
        <p:blipFill>
          <a:blip r:embed="rId2"/>
          <a:stretch>
            <a:fillRect/>
          </a:stretch>
        </p:blipFill>
        <p:spPr>
          <a:xfrm>
            <a:off x="17556445" y="30312300"/>
            <a:ext cx="7100680" cy="5152780"/>
          </a:xfrm>
          <a:prstGeom prst="rect">
            <a:avLst/>
          </a:prstGeom>
        </p:spPr>
      </p:pic>
      <p:sp>
        <p:nvSpPr>
          <p:cNvPr id="2" name="Title 1">
            <a:extLst>
              <a:ext uri="{FF2B5EF4-FFF2-40B4-BE49-F238E27FC236}">
                <a16:creationId xmlns:a16="http://schemas.microsoft.com/office/drawing/2014/main" id="{BB9116FC-FDFD-4684-B99C-BB730E276EF1}"/>
              </a:ext>
            </a:extLst>
          </p:cNvPr>
          <p:cNvSpPr>
            <a:spLocks noGrp="1"/>
          </p:cNvSpPr>
          <p:nvPr>
            <p:ph type="title"/>
          </p:nvPr>
        </p:nvSpPr>
        <p:spPr>
          <a:xfrm>
            <a:off x="14197441" y="67423"/>
            <a:ext cx="17941030" cy="5441429"/>
          </a:xfrm>
        </p:spPr>
        <p:txBody>
          <a:bodyPr>
            <a:noAutofit/>
          </a:bodyPr>
          <a:lstStyle/>
          <a:p>
            <a:r>
              <a:rPr lang="ja-JP" altLang="en-US" sz="11000" dirty="0"/>
              <a:t>固体接触・流体潤滑連成解析による油潤滑下のしゅう動面モデリング</a:t>
            </a:r>
            <a:endParaRPr lang="en-US" sz="11000" dirty="0"/>
          </a:p>
        </p:txBody>
      </p:sp>
      <p:sp>
        <p:nvSpPr>
          <p:cNvPr id="3" name="Content Placeholder 2">
            <a:extLst>
              <a:ext uri="{FF2B5EF4-FFF2-40B4-BE49-F238E27FC236}">
                <a16:creationId xmlns:a16="http://schemas.microsoft.com/office/drawing/2014/main" id="{7A5543EB-1C75-CBDB-763D-36243DD366DB}"/>
              </a:ext>
            </a:extLst>
          </p:cNvPr>
          <p:cNvSpPr>
            <a:spLocks noGrp="1"/>
          </p:cNvSpPr>
          <p:nvPr>
            <p:ph sz="quarter" idx="10"/>
          </p:nvPr>
        </p:nvSpPr>
        <p:spPr/>
        <p:txBody>
          <a:bodyPr/>
          <a:lstStyle/>
          <a:p>
            <a:r>
              <a:rPr lang="ja-JP" altLang="en-US" sz="4000" dirty="0"/>
              <a:t>橋口藍琉</a:t>
            </a:r>
            <a:r>
              <a:rPr lang="en-US" altLang="ja-JP" sz="4000" baseline="30000" dirty="0"/>
              <a:t>1</a:t>
            </a:r>
            <a:r>
              <a:rPr lang="ja-JP" altLang="en-US" sz="4000" dirty="0"/>
              <a:t>，前川覚</a:t>
            </a:r>
            <a:r>
              <a:rPr lang="en-US" altLang="ja-JP" sz="4000" baseline="30000" dirty="0"/>
              <a:t>1</a:t>
            </a:r>
            <a:br>
              <a:rPr lang="en-US" altLang="ja-JP" sz="4000" dirty="0"/>
            </a:br>
            <a:r>
              <a:rPr lang="en-US" altLang="ja-JP" sz="4000" dirty="0"/>
              <a:t>1. </a:t>
            </a:r>
            <a:r>
              <a:rPr lang="ja-JP" altLang="en-US" sz="4000" dirty="0"/>
              <a:t>名古屋工業大学，工学研究科，〒</a:t>
            </a:r>
            <a:r>
              <a:rPr lang="en-US" altLang="ja-JP" sz="4000" dirty="0"/>
              <a:t>466-8555 </a:t>
            </a:r>
            <a:r>
              <a:rPr lang="ja-JP" altLang="en-US" sz="4000" dirty="0"/>
              <a:t>愛知県名古屋市昭和区御器所町</a:t>
            </a:r>
            <a:br>
              <a:rPr lang="en-US" altLang="ja-JP" sz="4000" dirty="0"/>
            </a:br>
            <a:r>
              <a:rPr lang="en-US" altLang="ja-JP" sz="4000" dirty="0"/>
              <a:t>  </a:t>
            </a:r>
            <a:r>
              <a:rPr lang="ja-JP" altLang="en-US" sz="4000" dirty="0"/>
              <a:t> 名古屋工業大学</a:t>
            </a:r>
            <a:r>
              <a:rPr lang="en-US" altLang="ja-JP" sz="4000" dirty="0"/>
              <a:t>3</a:t>
            </a:r>
            <a:r>
              <a:rPr lang="ja-JP" altLang="en-US" sz="4000" dirty="0"/>
              <a:t>号館</a:t>
            </a:r>
            <a:r>
              <a:rPr lang="en-US" altLang="ja-JP" sz="4000" dirty="0"/>
              <a:t>702</a:t>
            </a:r>
            <a:r>
              <a:rPr lang="ja-JP" altLang="en-US" sz="4000" dirty="0"/>
              <a:t>室 電気・機械工学科 前川研究室</a:t>
            </a:r>
            <a:endParaRPr lang="en-US" altLang="ja-JP" sz="4000" dirty="0"/>
          </a:p>
        </p:txBody>
      </p:sp>
      <p:sp>
        <p:nvSpPr>
          <p:cNvPr id="6" name="Text Placeholder 5">
            <a:extLst>
              <a:ext uri="{FF2B5EF4-FFF2-40B4-BE49-F238E27FC236}">
                <a16:creationId xmlns:a16="http://schemas.microsoft.com/office/drawing/2014/main" id="{6C9B85C4-E156-AF32-AE02-EA235D6D593E}"/>
              </a:ext>
            </a:extLst>
          </p:cNvPr>
          <p:cNvSpPr>
            <a:spLocks noGrp="1"/>
          </p:cNvSpPr>
          <p:nvPr>
            <p:ph type="body" sz="quarter" idx="23"/>
          </p:nvPr>
        </p:nvSpPr>
        <p:spPr>
          <a:xfrm>
            <a:off x="15850479" y="21286041"/>
            <a:ext cx="16482542" cy="6856707"/>
          </a:xfrm>
        </p:spPr>
        <p:txBody>
          <a:bodyPr/>
          <a:lstStyle/>
          <a:p>
            <a:r>
              <a:rPr lang="ja-JP" altLang="en-US" sz="4000" dirty="0"/>
              <a:t>本研究では，役割の異なる</a:t>
            </a:r>
            <a:r>
              <a:rPr lang="en-US" altLang="ja-JP" sz="4000" dirty="0"/>
              <a:t>2</a:t>
            </a:r>
            <a:r>
              <a:rPr lang="ja-JP" altLang="en-US" sz="4000" dirty="0"/>
              <a:t>つの</a:t>
            </a:r>
            <a:r>
              <a:rPr lang="en-US" altLang="ja-JP" sz="4000" dirty="0"/>
              <a:t>CAE</a:t>
            </a:r>
            <a:r>
              <a:rPr lang="ja-JP" altLang="en-US" sz="4000" dirty="0"/>
              <a:t>モデルを組み合わせて伝達トルクを</a:t>
            </a:r>
            <a:br>
              <a:rPr lang="en-US" altLang="ja-JP" sz="4000" dirty="0"/>
            </a:br>
            <a:r>
              <a:rPr lang="ja-JP" altLang="en-US" sz="4000" dirty="0"/>
              <a:t>予測する．</a:t>
            </a:r>
            <a:r>
              <a:rPr lang="en-US" altLang="ja-JP" sz="4000" dirty="0"/>
              <a:t>1</a:t>
            </a:r>
            <a:r>
              <a:rPr lang="ja-JP" altLang="en-US" sz="4000" dirty="0"/>
              <a:t>つは，クラッチの滑り接触時（半クラッチ状態）における</a:t>
            </a:r>
            <a:r>
              <a:rPr lang="ja-JP" altLang="en-US" sz="4000" b="1" dirty="0"/>
              <a:t>接触圧</a:t>
            </a:r>
            <a:br>
              <a:rPr lang="en-US" altLang="ja-JP" sz="4000" b="1" dirty="0"/>
            </a:br>
            <a:r>
              <a:rPr lang="ja-JP" altLang="en-US" sz="4000" b="1" dirty="0"/>
              <a:t>分布</a:t>
            </a:r>
            <a:r>
              <a:rPr lang="ja-JP" altLang="en-US" sz="4000" dirty="0"/>
              <a:t>を取得するモデルである．もう</a:t>
            </a:r>
            <a:r>
              <a:rPr lang="en-US" altLang="ja-JP" sz="4000" dirty="0"/>
              <a:t>1</a:t>
            </a:r>
            <a:r>
              <a:rPr lang="ja-JP" altLang="en-US" sz="4000" dirty="0"/>
              <a:t>つのモデルは，クラッチ摩擦材表面に</a:t>
            </a:r>
            <a:br>
              <a:rPr lang="en-US" altLang="ja-JP" sz="4000" dirty="0"/>
            </a:br>
            <a:r>
              <a:rPr lang="ja-JP" altLang="en-US" sz="4000" dirty="0"/>
              <a:t>存在する繊維</a:t>
            </a:r>
            <a:r>
              <a:rPr lang="en-US" altLang="ja-JP" sz="4000" dirty="0"/>
              <a:t>1</a:t>
            </a:r>
            <a:r>
              <a:rPr lang="ja-JP" altLang="en-US" sz="4000" dirty="0"/>
              <a:t>本に着目し，</a:t>
            </a:r>
            <a:r>
              <a:rPr lang="ja-JP" altLang="en-US" sz="4000" b="1" dirty="0"/>
              <a:t>作動条件に応じた摩擦係数マップ</a:t>
            </a:r>
            <a:r>
              <a:rPr lang="ja-JP" altLang="en-US" sz="4000" dirty="0"/>
              <a:t>を取得する．</a:t>
            </a:r>
            <a:endParaRPr lang="en-US" altLang="ja-JP" sz="4000" dirty="0"/>
          </a:p>
          <a:p>
            <a:r>
              <a:rPr lang="ja-JP" altLang="en-US" sz="4000" dirty="0"/>
              <a:t>接触圧分布の取得には，ペナルティ法による接触解析を用いる．摩擦係数マップの取得には</a:t>
            </a:r>
            <a:r>
              <a:rPr lang="en-US" altLang="ja-JP" sz="4000" dirty="0"/>
              <a:t>PDE</a:t>
            </a:r>
            <a:r>
              <a:rPr lang="ja-JP" altLang="en-US" sz="4000" dirty="0"/>
              <a:t>インターフェースを用い，接触力と油膜力を考慮した</a:t>
            </a:r>
            <a:br>
              <a:rPr lang="en-US" altLang="ja-JP" sz="4000" dirty="0"/>
            </a:br>
            <a:r>
              <a:rPr lang="ja-JP" altLang="en-US" sz="4000" dirty="0"/>
              <a:t>力のつり合いを解く．接触力の算出には</a:t>
            </a:r>
            <a:r>
              <a:rPr lang="en-US" altLang="ja-JP" sz="4000" dirty="0"/>
              <a:t>Persson</a:t>
            </a:r>
            <a:r>
              <a:rPr lang="ja-JP" altLang="en-US" sz="4000" dirty="0"/>
              <a:t>の接触理論を，油膜力の</a:t>
            </a:r>
            <a:br>
              <a:rPr lang="en-US" altLang="ja-JP" sz="4000" dirty="0"/>
            </a:br>
            <a:r>
              <a:rPr lang="ja-JP" altLang="en-US" sz="4000" dirty="0"/>
              <a:t>算出には</a:t>
            </a:r>
            <a:r>
              <a:rPr lang="en-US" altLang="ja-JP" sz="4000" dirty="0"/>
              <a:t>Patir-Cheng</a:t>
            </a:r>
            <a:r>
              <a:rPr lang="ja-JP" altLang="en-US" sz="4000" dirty="0"/>
              <a:t>の平均流れモデルを用いる．</a:t>
            </a:r>
            <a:endParaRPr lang="en-US" sz="4000" dirty="0"/>
          </a:p>
        </p:txBody>
      </p:sp>
      <p:sp>
        <p:nvSpPr>
          <p:cNvPr id="7" name="Text Placeholder 6">
            <a:extLst>
              <a:ext uri="{FF2B5EF4-FFF2-40B4-BE49-F238E27FC236}">
                <a16:creationId xmlns:a16="http://schemas.microsoft.com/office/drawing/2014/main" id="{43CB8632-F4AD-CC46-FBD1-37AEA3EBBB23}"/>
              </a:ext>
            </a:extLst>
          </p:cNvPr>
          <p:cNvSpPr>
            <a:spLocks noGrp="1"/>
          </p:cNvSpPr>
          <p:nvPr>
            <p:ph type="body" sz="quarter" idx="24"/>
          </p:nvPr>
        </p:nvSpPr>
        <p:spPr/>
        <p:txBody>
          <a:bodyPr/>
          <a:lstStyle/>
          <a:p>
            <a:pPr marL="514350" indent="-514350">
              <a:spcBef>
                <a:spcPts val="0"/>
              </a:spcBef>
              <a:buFont typeface="+mj-lt"/>
              <a:buAutoNum type="arabicPeriod"/>
            </a:pPr>
            <a:r>
              <a:rPr lang="ja-JP" altLang="ja-JP" sz="2800" dirty="0"/>
              <a:t>B. N. J. Persson, “Theory of rubber friction and contact mechanics”, The Journal of Chemical Physics, 115 (8), 3840–3861, 2001</a:t>
            </a:r>
            <a:r>
              <a:rPr lang="en-US" altLang="ja-JP" sz="2800" dirty="0"/>
              <a:t>.</a:t>
            </a:r>
          </a:p>
          <a:p>
            <a:pPr marL="514350" indent="-514350">
              <a:spcBef>
                <a:spcPts val="0"/>
              </a:spcBef>
              <a:buFont typeface="+mj-lt"/>
              <a:buAutoNum type="arabicPeriod"/>
            </a:pPr>
            <a:r>
              <a:rPr lang="ja-JP" altLang="ja-JP" sz="2800" dirty="0"/>
              <a:t>N. Patir and H. S. Cheng, “Application of Average Flow Model to Lubrication Between Rough Sliding Surfaces”, Journal of Lubrication Technology, 101 (2), 220–229, 1979</a:t>
            </a:r>
            <a:r>
              <a:rPr lang="en-US" altLang="ja-JP" sz="2800" dirty="0"/>
              <a:t>.</a:t>
            </a:r>
          </a:p>
          <a:p>
            <a:pPr marL="514350" indent="-514350">
              <a:spcBef>
                <a:spcPts val="0"/>
              </a:spcBef>
              <a:buFont typeface="+mj-lt"/>
              <a:buAutoNum type="arabicPeriod"/>
            </a:pPr>
            <a:r>
              <a:rPr lang="ja-JP" altLang="ja-JP" sz="2800" dirty="0"/>
              <a:t>F. Yoshizumi, H. Tani and S. Sanda, “Simulation of the Friction Coefficient of Paper-Based Wet Clutch With Wavy Separators”, Journal of Tribology, 141 (1), 011702, 2019</a:t>
            </a:r>
            <a:r>
              <a:rPr lang="en-US" altLang="ja-JP" sz="2800" dirty="0"/>
              <a:t>.</a:t>
            </a:r>
          </a:p>
        </p:txBody>
      </p:sp>
      <p:sp>
        <p:nvSpPr>
          <p:cNvPr id="5" name="Text Placeholder 4">
            <a:extLst>
              <a:ext uri="{FF2B5EF4-FFF2-40B4-BE49-F238E27FC236}">
                <a16:creationId xmlns:a16="http://schemas.microsoft.com/office/drawing/2014/main" id="{E5D6BE41-52B2-DE25-5E4E-BB958020FEB5}"/>
              </a:ext>
            </a:extLst>
          </p:cNvPr>
          <p:cNvSpPr>
            <a:spLocks noGrp="1"/>
          </p:cNvSpPr>
          <p:nvPr>
            <p:ph type="body" sz="quarter" idx="18"/>
          </p:nvPr>
        </p:nvSpPr>
        <p:spPr>
          <a:xfrm>
            <a:off x="1387958" y="14842766"/>
            <a:ext cx="30058989" cy="4714120"/>
          </a:xfrm>
        </p:spPr>
        <p:txBody>
          <a:bodyPr/>
          <a:lstStyle/>
          <a:p>
            <a:r>
              <a:rPr lang="ja-JP" altLang="en-US" sz="4800" dirty="0"/>
              <a:t>自動車開発では，開発期間やコストの削減に向け，数値シミュレーションの活用が進んでいる．特に，</a:t>
            </a:r>
            <a:r>
              <a:rPr lang="en-US" altLang="ja-JP" sz="4800" dirty="0"/>
              <a:t>1D-CAE</a:t>
            </a:r>
            <a:r>
              <a:rPr lang="ja-JP" altLang="en-US" sz="4800" dirty="0"/>
              <a:t>は計算コストが低く，開発初期から車両全体の性能を予測できる点で注目されている．その一方，</a:t>
            </a:r>
            <a:r>
              <a:rPr lang="en-US" altLang="ja-JP" sz="4800" dirty="0"/>
              <a:t>1D-CAE</a:t>
            </a:r>
            <a:r>
              <a:rPr lang="ja-JP" altLang="en-US" sz="4800" dirty="0"/>
              <a:t>では摩擦係数を一定値として扱うことが多く，油潤滑下で荷重や速度などの作動条件に応じて変化する摩擦係数を十分に反映できない．</a:t>
            </a:r>
            <a:endParaRPr lang="en-US" altLang="ja-JP" sz="4800" dirty="0"/>
          </a:p>
          <a:p>
            <a:r>
              <a:rPr lang="ja-JP" altLang="ja-JP" sz="4800" dirty="0"/>
              <a:t>そこで本研究では，物理モデルに基づき，作動条件に</a:t>
            </a:r>
            <a:br>
              <a:rPr lang="en-US" altLang="ja-JP" sz="4800" dirty="0"/>
            </a:br>
            <a:r>
              <a:rPr lang="ja-JP" altLang="ja-JP" sz="4800" dirty="0"/>
              <a:t>応じた摩擦係数を算出する手法を</a:t>
            </a:r>
            <a:r>
              <a:rPr lang="ja-JP" altLang="en-US" sz="4800" dirty="0"/>
              <a:t>開発</a:t>
            </a:r>
            <a:r>
              <a:rPr lang="ja-JP" altLang="ja-JP" sz="4800" dirty="0"/>
              <a:t>した．これにより，自動車用湿式クラッチの伝達トルクを低い計算</a:t>
            </a:r>
            <a:r>
              <a:rPr lang="ja-JP" altLang="en-US" sz="4800" dirty="0"/>
              <a:t>コスト</a:t>
            </a:r>
            <a:r>
              <a:rPr lang="ja-JP" altLang="ja-JP" sz="4800" dirty="0"/>
              <a:t>で予測するCAEモデルを</a:t>
            </a:r>
            <a:r>
              <a:rPr lang="ja-JP" altLang="en-US" sz="4800" dirty="0"/>
              <a:t>構築</a:t>
            </a:r>
            <a:r>
              <a:rPr lang="ja-JP" altLang="ja-JP" sz="4800" dirty="0"/>
              <a:t>した．</a:t>
            </a:r>
            <a:r>
              <a:rPr lang="ja-JP" altLang="en-US" sz="4800" dirty="0"/>
              <a:t>本研究のモデル化手法を他の機械要素へ展開することで，理論ベースの摩擦係数予測が可能な</a:t>
            </a:r>
            <a:r>
              <a:rPr lang="en-US" altLang="ja-JP" sz="4800" dirty="0"/>
              <a:t>1</a:t>
            </a:r>
            <a:r>
              <a:rPr lang="ja-JP" altLang="ja-JP" sz="4800" dirty="0"/>
              <a:t>D-CAE</a:t>
            </a:r>
            <a:r>
              <a:rPr lang="ja-JP" altLang="en-US" sz="4800" dirty="0"/>
              <a:t>自動車開発</a:t>
            </a:r>
            <a:r>
              <a:rPr lang="ja-JP" altLang="ja-JP" sz="4800" dirty="0"/>
              <a:t>が期待される</a:t>
            </a:r>
            <a:r>
              <a:rPr lang="ja-JP" altLang="en-US" sz="4800" dirty="0"/>
              <a:t>．</a:t>
            </a:r>
            <a:endParaRPr lang="en-US" altLang="ja-JP" sz="4800" dirty="0"/>
          </a:p>
        </p:txBody>
      </p:sp>
      <p:sp>
        <p:nvSpPr>
          <p:cNvPr id="9" name="Text Placeholder 8">
            <a:extLst>
              <a:ext uri="{FF2B5EF4-FFF2-40B4-BE49-F238E27FC236}">
                <a16:creationId xmlns:a16="http://schemas.microsoft.com/office/drawing/2014/main" id="{96598717-F8A5-DA09-3663-505C32FBB3D6}"/>
              </a:ext>
            </a:extLst>
          </p:cNvPr>
          <p:cNvSpPr>
            <a:spLocks noGrp="1"/>
          </p:cNvSpPr>
          <p:nvPr>
            <p:ph type="body" sz="quarter" idx="27"/>
          </p:nvPr>
        </p:nvSpPr>
        <p:spPr>
          <a:xfrm>
            <a:off x="1438758" y="13540266"/>
            <a:ext cx="29615963" cy="1302499"/>
          </a:xfrm>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14D60249-081F-E8E0-54E8-BFE3207BA48B}"/>
              </a:ext>
            </a:extLst>
          </p:cNvPr>
          <p:cNvSpPr>
            <a:spLocks noGrp="1"/>
          </p:cNvSpPr>
          <p:nvPr>
            <p:ph type="body" sz="quarter" idx="28"/>
          </p:nvPr>
        </p:nvSpPr>
        <p:spPr>
          <a:xfrm>
            <a:off x="15850479" y="20063301"/>
            <a:ext cx="16062185" cy="1303795"/>
          </a:xfrm>
        </p:spPr>
        <p:txBody>
          <a:bodyPr/>
          <a:lstStyle/>
          <a:p>
            <a:r>
              <a:rPr lang="ja-JP" altLang="en-US" dirty="0"/>
              <a:t>解析手法</a:t>
            </a:r>
            <a:endParaRPr lang="en-US" dirty="0"/>
          </a:p>
        </p:txBody>
      </p:sp>
      <p:sp>
        <p:nvSpPr>
          <p:cNvPr id="12" name="Text Placeholder 11">
            <a:extLst>
              <a:ext uri="{FF2B5EF4-FFF2-40B4-BE49-F238E27FC236}">
                <a16:creationId xmlns:a16="http://schemas.microsoft.com/office/drawing/2014/main" id="{066391E1-F05C-9219-35CD-AAD5E693C86B}"/>
              </a:ext>
            </a:extLst>
          </p:cNvPr>
          <p:cNvSpPr>
            <a:spLocks noGrp="1"/>
          </p:cNvSpPr>
          <p:nvPr>
            <p:ph type="body" sz="quarter" idx="30"/>
          </p:nvPr>
        </p:nvSpPr>
        <p:spPr>
          <a:xfrm>
            <a:off x="1196912" y="27483320"/>
            <a:ext cx="13776431" cy="1468347"/>
          </a:xfrm>
        </p:spPr>
        <p:txBody>
          <a:bodyPr/>
          <a:lstStyle/>
          <a:p>
            <a:r>
              <a:rPr lang="ja-JP" altLang="en-US" sz="4000" dirty="0"/>
              <a:t>図１．左：湿式クラッチ表面の摩擦材拡大図</a:t>
            </a:r>
            <a:r>
              <a:rPr lang="en-US" altLang="ja-JP" sz="4000" dirty="0"/>
              <a:t>(</a:t>
            </a:r>
            <a:r>
              <a:rPr lang="ja-JP" altLang="en-US" sz="4000" dirty="0"/>
              <a:t>繊維のみ接触する</a:t>
            </a:r>
            <a:r>
              <a:rPr lang="en-US" altLang="ja-JP" sz="4000" dirty="0"/>
              <a:t>)</a:t>
            </a:r>
            <a:br>
              <a:rPr lang="en-US" altLang="ja-JP" sz="4000" dirty="0"/>
            </a:br>
            <a:r>
              <a:rPr lang="en-US" altLang="ja-JP" sz="4000" dirty="0"/>
              <a:t>        </a:t>
            </a:r>
            <a:r>
              <a:rPr lang="ja-JP" altLang="en-US" sz="4000" dirty="0"/>
              <a:t>右：摩擦係数マップ取得のための物理モデル模式図</a:t>
            </a:r>
            <a:endParaRPr lang="en-US" sz="4000" dirty="0"/>
          </a:p>
        </p:txBody>
      </p:sp>
      <p:sp>
        <p:nvSpPr>
          <p:cNvPr id="14" name="Text Placeholder 13">
            <a:extLst>
              <a:ext uri="{FF2B5EF4-FFF2-40B4-BE49-F238E27FC236}">
                <a16:creationId xmlns:a16="http://schemas.microsoft.com/office/drawing/2014/main" id="{0A7397B4-2F71-CA3B-2EB4-C277E023FF3D}"/>
              </a:ext>
            </a:extLst>
          </p:cNvPr>
          <p:cNvSpPr>
            <a:spLocks noGrp="1"/>
          </p:cNvSpPr>
          <p:nvPr>
            <p:ph type="body" sz="quarter" idx="32"/>
          </p:nvPr>
        </p:nvSpPr>
        <p:spPr>
          <a:xfrm>
            <a:off x="1196912" y="30271600"/>
            <a:ext cx="15631647" cy="7976692"/>
          </a:xfrm>
        </p:spPr>
        <p:txBody>
          <a:bodyPr/>
          <a:lstStyle/>
          <a:p>
            <a:r>
              <a:rPr lang="ja-JP" altLang="ja-JP" dirty="0"/>
              <a:t>図2左に，シミュレーションにより得られた摩擦係数マップを示す．摩擦係数は接触圧およびすべり速度に応じて変化しており，</a:t>
            </a:r>
            <a:r>
              <a:rPr lang="ja-JP" altLang="ja-JP" b="1" dirty="0"/>
              <a:t>油潤滑下に</a:t>
            </a:r>
            <a:br>
              <a:rPr lang="en-US" altLang="ja-JP" b="1" dirty="0"/>
            </a:br>
            <a:r>
              <a:rPr lang="ja-JP" altLang="ja-JP" b="1" dirty="0"/>
              <a:t>おける摩擦</a:t>
            </a:r>
            <a:r>
              <a:rPr lang="ja-JP" altLang="en-US" b="1" dirty="0"/>
              <a:t>係数</a:t>
            </a:r>
            <a:r>
              <a:rPr lang="ja-JP" altLang="ja-JP" b="1" dirty="0"/>
              <a:t>の作動条件依存性が表現されている</a:t>
            </a:r>
            <a:r>
              <a:rPr lang="ja-JP" altLang="ja-JP" dirty="0"/>
              <a:t>．この摩擦係数マップを接触圧分布取得モデルに組み込むことで，摩擦係数を求める詳細解析を逐次実行することなく，クラッチの伝達トルクを算出できる．図2右に，本手法により算出した伝達トルクとクラッチ</a:t>
            </a:r>
            <a:r>
              <a:rPr lang="ja-JP" altLang="en-US" dirty="0"/>
              <a:t>プレート間</a:t>
            </a:r>
            <a:r>
              <a:rPr lang="ja-JP" altLang="ja-JP" dirty="0"/>
              <a:t>の</a:t>
            </a:r>
            <a:r>
              <a:rPr lang="ja-JP" altLang="en-US" dirty="0"/>
              <a:t>差</a:t>
            </a:r>
            <a:r>
              <a:rPr lang="ja-JP" altLang="ja-JP" dirty="0"/>
              <a:t>回転</a:t>
            </a:r>
            <a:r>
              <a:rPr lang="ja-JP" altLang="en-US" dirty="0"/>
              <a:t>数</a:t>
            </a:r>
            <a:r>
              <a:rPr lang="ja-JP" altLang="ja-JP" dirty="0"/>
              <a:t>との関係を示す．各線の色は，クラッチ</a:t>
            </a:r>
            <a:r>
              <a:rPr lang="ja-JP" altLang="en-US" dirty="0"/>
              <a:t>の押し付け荷重</a:t>
            </a:r>
            <a:r>
              <a:rPr lang="ja-JP" altLang="ja-JP" dirty="0"/>
              <a:t>の違いを表している．解析結果</a:t>
            </a:r>
            <a:r>
              <a:rPr lang="ja-JP" altLang="en-US" dirty="0"/>
              <a:t>から</a:t>
            </a:r>
            <a:r>
              <a:rPr lang="ja-JP" altLang="ja-JP" dirty="0"/>
              <a:t>，</a:t>
            </a:r>
            <a:r>
              <a:rPr lang="ja-JP" altLang="en-US" dirty="0"/>
              <a:t>本</a:t>
            </a:r>
            <a:r>
              <a:rPr lang="en-US" altLang="ja-JP" dirty="0"/>
              <a:t>CAE</a:t>
            </a:r>
            <a:r>
              <a:rPr lang="ja-JP" altLang="en-US" dirty="0"/>
              <a:t>モデルが，作動条件</a:t>
            </a:r>
            <a:r>
              <a:rPr lang="ja-JP" altLang="ja-JP" dirty="0"/>
              <a:t>に応じ</a:t>
            </a:r>
            <a:r>
              <a:rPr lang="ja-JP" altLang="en-US" dirty="0"/>
              <a:t>たクラッチの伝達トルク変化を表現できていることが分かる．</a:t>
            </a:r>
            <a:endParaRPr lang="en-US" altLang="ja-JP" dirty="0"/>
          </a:p>
          <a:p>
            <a:r>
              <a:rPr lang="ja-JP" altLang="ja-JP" dirty="0"/>
              <a:t>1D-CAEへの展開例として，摩擦材を多数のバネ要素で表現することで，FEMによる接触解析</a:t>
            </a:r>
            <a:r>
              <a:rPr lang="ja-JP" altLang="en-US" dirty="0"/>
              <a:t>に代わり，</a:t>
            </a:r>
            <a:r>
              <a:rPr lang="ja-JP" altLang="ja-JP" dirty="0"/>
              <a:t>接触圧分布計算</a:t>
            </a:r>
            <a:r>
              <a:rPr lang="ja-JP" altLang="en-US" dirty="0"/>
              <a:t>が可能となる</a:t>
            </a:r>
            <a:r>
              <a:rPr lang="ja-JP" altLang="ja-JP" dirty="0"/>
              <a:t>．</a:t>
            </a:r>
            <a:r>
              <a:rPr lang="ja-JP" altLang="en-US" dirty="0"/>
              <a:t>そこへ</a:t>
            </a:r>
            <a:r>
              <a:rPr lang="ja-JP" altLang="ja-JP" dirty="0"/>
              <a:t>，事前に</a:t>
            </a:r>
            <a:r>
              <a:rPr lang="ja-JP" altLang="en-US" dirty="0"/>
              <a:t>計算</a:t>
            </a:r>
            <a:r>
              <a:rPr lang="ja-JP" altLang="ja-JP" dirty="0"/>
              <a:t>した摩擦係数マップを組み込めば，作動条件に応じた摩擦係数変化を考慮し</a:t>
            </a:r>
            <a:r>
              <a:rPr lang="ja-JP" altLang="en-US" dirty="0"/>
              <a:t>，</a:t>
            </a:r>
            <a:r>
              <a:rPr lang="ja-JP" altLang="ja-JP" dirty="0"/>
              <a:t>伝達トルクを予測する1D-CAEモデルを構築できる．</a:t>
            </a:r>
            <a:endParaRPr lang="en-US" dirty="0"/>
          </a:p>
        </p:txBody>
      </p:sp>
      <p:sp>
        <p:nvSpPr>
          <p:cNvPr id="15" name="Text Placeholder 14">
            <a:extLst>
              <a:ext uri="{FF2B5EF4-FFF2-40B4-BE49-F238E27FC236}">
                <a16:creationId xmlns:a16="http://schemas.microsoft.com/office/drawing/2014/main" id="{5277EDD9-CEE5-7B8E-1074-0AE3D93EAECC}"/>
              </a:ext>
            </a:extLst>
          </p:cNvPr>
          <p:cNvSpPr>
            <a:spLocks noGrp="1"/>
          </p:cNvSpPr>
          <p:nvPr>
            <p:ph type="body" sz="quarter" idx="33"/>
          </p:nvPr>
        </p:nvSpPr>
        <p:spPr>
          <a:xfrm>
            <a:off x="1196913" y="29008505"/>
            <a:ext cx="15362501" cy="1303795"/>
          </a:xfrm>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C4B58AE3-B85B-96A2-5F0B-82BC81185CBC}"/>
              </a:ext>
            </a:extLst>
          </p:cNvPr>
          <p:cNvSpPr>
            <a:spLocks noGrp="1"/>
          </p:cNvSpPr>
          <p:nvPr>
            <p:ph type="body" sz="quarter" idx="35"/>
          </p:nvPr>
        </p:nvSpPr>
        <p:spPr>
          <a:xfrm>
            <a:off x="17175780" y="36504995"/>
            <a:ext cx="14962691" cy="1468347"/>
          </a:xfrm>
        </p:spPr>
        <p:txBody>
          <a:bodyPr/>
          <a:lstStyle/>
          <a:p>
            <a:r>
              <a:rPr lang="ja-JP" altLang="en-US" sz="3800" dirty="0"/>
              <a:t>図２．左：シミュレーションから得た摩擦係数マップ</a:t>
            </a:r>
            <a:r>
              <a:rPr lang="en-US" altLang="ja-JP" sz="3800" dirty="0"/>
              <a:t>(</a:t>
            </a:r>
            <a:r>
              <a:rPr lang="ja-JP" altLang="en-US" sz="3800" dirty="0"/>
              <a:t>計算時間</a:t>
            </a:r>
            <a:r>
              <a:rPr lang="en-US" altLang="ja-JP" sz="3800" dirty="0"/>
              <a:t>1min)</a:t>
            </a:r>
            <a:br>
              <a:rPr lang="en-US" altLang="ja-JP" sz="3800" dirty="0"/>
            </a:br>
            <a:r>
              <a:rPr lang="en-US" altLang="ja-JP" sz="3800" dirty="0"/>
              <a:t>        </a:t>
            </a:r>
            <a:r>
              <a:rPr lang="ja-JP" altLang="en-US" sz="3800" dirty="0"/>
              <a:t>右：算出した湿式クラッチの伝達トルク</a:t>
            </a:r>
            <a:r>
              <a:rPr lang="en-US" altLang="ja-JP" sz="3800" dirty="0"/>
              <a:t>(</a:t>
            </a:r>
            <a:r>
              <a:rPr lang="ja-JP" altLang="en-US" sz="3800" dirty="0"/>
              <a:t>総計算時間</a:t>
            </a:r>
            <a:r>
              <a:rPr lang="en-US" altLang="ja-JP" sz="3800" dirty="0"/>
              <a:t>24min/32</a:t>
            </a:r>
            <a:r>
              <a:rPr lang="ja-JP" altLang="en-US" sz="3800" dirty="0"/>
              <a:t>条件</a:t>
            </a:r>
            <a:r>
              <a:rPr lang="en-US" altLang="ja-JP" sz="3800" dirty="0"/>
              <a:t>)</a:t>
            </a:r>
          </a:p>
        </p:txBody>
      </p:sp>
      <p:pic>
        <p:nvPicPr>
          <p:cNvPr id="44" name="図 43">
            <a:extLst>
              <a:ext uri="{FF2B5EF4-FFF2-40B4-BE49-F238E27FC236}">
                <a16:creationId xmlns:a16="http://schemas.microsoft.com/office/drawing/2014/main" id="{83378805-9FD6-6716-6FCC-88685811BFDE}"/>
              </a:ext>
            </a:extLst>
          </p:cNvPr>
          <p:cNvPicPr>
            <a:picLocks noChangeAspect="1"/>
          </p:cNvPicPr>
          <p:nvPr/>
        </p:nvPicPr>
        <p:blipFill>
          <a:blip r:embed="rId3">
            <a:extLst>
              <a:ext uri="{28A0092B-C50C-407E-A947-70E740481C1C}">
                <a14:useLocalDpi xmlns:a14="http://schemas.microsoft.com/office/drawing/2010/main" val="0"/>
              </a:ext>
            </a:extLst>
          </a:blip>
          <a:srcRect l="4829" t="2829" r="5432" b="3453"/>
          <a:stretch>
            <a:fillRect/>
          </a:stretch>
        </p:blipFill>
        <p:spPr>
          <a:xfrm>
            <a:off x="1493648" y="22648925"/>
            <a:ext cx="5597401" cy="4412543"/>
          </a:xfrm>
          <a:prstGeom prst="rect">
            <a:avLst/>
          </a:prstGeom>
          <a:ln w="19050">
            <a:noFill/>
          </a:ln>
        </p:spPr>
      </p:pic>
      <p:graphicFrame>
        <p:nvGraphicFramePr>
          <p:cNvPr id="48" name="オブジェクト 47">
            <a:extLst>
              <a:ext uri="{FF2B5EF4-FFF2-40B4-BE49-F238E27FC236}">
                <a16:creationId xmlns:a16="http://schemas.microsoft.com/office/drawing/2014/main" id="{9F7B8F68-EC69-6DF6-0994-629896CE18F8}"/>
              </a:ext>
            </a:extLst>
          </p:cNvPr>
          <p:cNvGraphicFramePr>
            <a:graphicFrameLocks noChangeAspect="1"/>
          </p:cNvGraphicFramePr>
          <p:nvPr/>
        </p:nvGraphicFramePr>
        <p:xfrm>
          <a:off x="23106932" y="26583700"/>
          <a:ext cx="8316710" cy="1815736"/>
        </p:xfrm>
        <a:graphic>
          <a:graphicData uri="http://schemas.openxmlformats.org/presentationml/2006/ole">
            <mc:AlternateContent xmlns:mc="http://schemas.openxmlformats.org/markup-compatibility/2006">
              <mc:Choice xmlns:v="urn:schemas-microsoft-com:vml" Requires="v">
                <p:oleObj name="Equation" r:id="rId4" imgW="2616120" imgH="571320" progId="Equation.DSMT4">
                  <p:embed/>
                </p:oleObj>
              </mc:Choice>
              <mc:Fallback>
                <p:oleObj name="Equation" r:id="rId4" imgW="2616120" imgH="571320" progId="Equation.DSMT4">
                  <p:embed/>
                  <p:pic>
                    <p:nvPicPr>
                      <p:cNvPr id="48" name="オブジェクト 47">
                        <a:extLst>
                          <a:ext uri="{FF2B5EF4-FFF2-40B4-BE49-F238E27FC236}">
                            <a16:creationId xmlns:a16="http://schemas.microsoft.com/office/drawing/2014/main" id="{55CCC6A3-5D48-9175-0C84-B659ADE68135}"/>
                          </a:ext>
                        </a:extLst>
                      </p:cNvPr>
                      <p:cNvPicPr/>
                      <p:nvPr/>
                    </p:nvPicPr>
                    <p:blipFill>
                      <a:blip r:embed="rId5"/>
                      <a:stretch>
                        <a:fillRect/>
                      </a:stretch>
                    </p:blipFill>
                    <p:spPr>
                      <a:xfrm>
                        <a:off x="23106932" y="26583700"/>
                        <a:ext cx="8316710" cy="1815736"/>
                      </a:xfrm>
                      <a:prstGeom prst="rect">
                        <a:avLst/>
                      </a:prstGeom>
                    </p:spPr>
                  </p:pic>
                </p:oleObj>
              </mc:Fallback>
            </mc:AlternateContent>
          </a:graphicData>
        </a:graphic>
      </p:graphicFrame>
      <p:graphicFrame>
        <p:nvGraphicFramePr>
          <p:cNvPr id="49" name="オブジェクト 48">
            <a:extLst>
              <a:ext uri="{FF2B5EF4-FFF2-40B4-BE49-F238E27FC236}">
                <a16:creationId xmlns:a16="http://schemas.microsoft.com/office/drawing/2014/main" id="{5E55CCD1-E2E7-95D8-709F-4E10C112D251}"/>
              </a:ext>
            </a:extLst>
          </p:cNvPr>
          <p:cNvGraphicFramePr>
            <a:graphicFrameLocks noChangeAspect="1"/>
          </p:cNvGraphicFramePr>
          <p:nvPr/>
        </p:nvGraphicFramePr>
        <p:xfrm>
          <a:off x="16405911" y="26691649"/>
          <a:ext cx="6181992" cy="1556636"/>
        </p:xfrm>
        <a:graphic>
          <a:graphicData uri="http://schemas.openxmlformats.org/presentationml/2006/ole">
            <mc:AlternateContent xmlns:mc="http://schemas.openxmlformats.org/markup-compatibility/2006">
              <mc:Choice xmlns:v="urn:schemas-microsoft-com:vml" Requires="v">
                <p:oleObj name="Equation" r:id="rId6" imgW="2019240" imgH="507960" progId="Equation.DSMT4">
                  <p:embed/>
                </p:oleObj>
              </mc:Choice>
              <mc:Fallback>
                <p:oleObj name="Equation" r:id="rId6" imgW="2019240" imgH="507960" progId="Equation.DSMT4">
                  <p:embed/>
                  <p:pic>
                    <p:nvPicPr>
                      <p:cNvPr id="49" name="オブジェクト 48">
                        <a:extLst>
                          <a:ext uri="{FF2B5EF4-FFF2-40B4-BE49-F238E27FC236}">
                            <a16:creationId xmlns:a16="http://schemas.microsoft.com/office/drawing/2014/main" id="{6DA1C9D7-F7CE-A951-F6E4-D7F789D105CF}"/>
                          </a:ext>
                        </a:extLst>
                      </p:cNvPr>
                      <p:cNvPicPr/>
                      <p:nvPr/>
                    </p:nvPicPr>
                    <p:blipFill>
                      <a:blip r:embed="rId7"/>
                      <a:stretch>
                        <a:fillRect/>
                      </a:stretch>
                    </p:blipFill>
                    <p:spPr>
                      <a:xfrm>
                        <a:off x="16405911" y="26691649"/>
                        <a:ext cx="6181992" cy="1556636"/>
                      </a:xfrm>
                      <a:prstGeom prst="rect">
                        <a:avLst/>
                      </a:prstGeom>
                    </p:spPr>
                  </p:pic>
                </p:oleObj>
              </mc:Fallback>
            </mc:AlternateContent>
          </a:graphicData>
        </a:graphic>
      </p:graphicFrame>
      <p:pic>
        <p:nvPicPr>
          <p:cNvPr id="27" name="図 26">
            <a:extLst>
              <a:ext uri="{FF2B5EF4-FFF2-40B4-BE49-F238E27FC236}">
                <a16:creationId xmlns:a16="http://schemas.microsoft.com/office/drawing/2014/main" id="{1B12A0BB-6B73-A0BF-08B7-106E51DA567E}"/>
              </a:ext>
            </a:extLst>
          </p:cNvPr>
          <p:cNvPicPr>
            <a:picLocks noChangeAspect="1"/>
          </p:cNvPicPr>
          <p:nvPr/>
        </p:nvPicPr>
        <p:blipFill>
          <a:blip r:embed="rId8"/>
          <a:srcRect t="10239" b="26629"/>
          <a:stretch>
            <a:fillRect/>
          </a:stretch>
        </p:blipFill>
        <p:spPr>
          <a:xfrm>
            <a:off x="9296132" y="21347138"/>
            <a:ext cx="5675722" cy="2591267"/>
          </a:xfrm>
          <a:prstGeom prst="rect">
            <a:avLst/>
          </a:prstGeom>
        </p:spPr>
      </p:pic>
      <p:sp>
        <p:nvSpPr>
          <p:cNvPr id="32" name="正方形/長方形 31">
            <a:extLst>
              <a:ext uri="{FF2B5EF4-FFF2-40B4-BE49-F238E27FC236}">
                <a16:creationId xmlns:a16="http://schemas.microsoft.com/office/drawing/2014/main" id="{0BF55E95-8207-4573-B77E-83290EA768D3}"/>
              </a:ext>
            </a:extLst>
          </p:cNvPr>
          <p:cNvSpPr/>
          <p:nvPr/>
        </p:nvSpPr>
        <p:spPr>
          <a:xfrm>
            <a:off x="9066664" y="21094369"/>
            <a:ext cx="6111686" cy="3071957"/>
          </a:xfrm>
          <a:prstGeom prst="rect">
            <a:avLst/>
          </a:prstGeom>
          <a:noFill/>
          <a:ln w="76200">
            <a:solidFill>
              <a:srgbClr val="FFC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8A12812D-A75A-43B7-06EB-578DB93948A6}"/>
              </a:ext>
            </a:extLst>
          </p:cNvPr>
          <p:cNvSpPr/>
          <p:nvPr/>
        </p:nvSpPr>
        <p:spPr>
          <a:xfrm>
            <a:off x="4842566" y="25769342"/>
            <a:ext cx="556941" cy="546207"/>
          </a:xfrm>
          <a:prstGeom prst="rect">
            <a:avLst/>
          </a:prstGeom>
          <a:noFill/>
          <a:ln w="76200">
            <a:solidFill>
              <a:srgbClr val="FF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 name="直線矢印コネクタ 39">
            <a:extLst>
              <a:ext uri="{FF2B5EF4-FFF2-40B4-BE49-F238E27FC236}">
                <a16:creationId xmlns:a16="http://schemas.microsoft.com/office/drawing/2014/main" id="{85FB042A-DAAC-00BC-DEDE-8D6BC2EF97B5}"/>
              </a:ext>
            </a:extLst>
          </p:cNvPr>
          <p:cNvCxnSpPr>
            <a:cxnSpLocks/>
          </p:cNvCxnSpPr>
          <p:nvPr/>
        </p:nvCxnSpPr>
        <p:spPr>
          <a:xfrm>
            <a:off x="3925888" y="24125238"/>
            <a:ext cx="916678" cy="1644104"/>
          </a:xfrm>
          <a:prstGeom prst="straightConnector1">
            <a:avLst/>
          </a:prstGeom>
          <a:ln w="762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2A722129-1034-334C-F8B4-C6ACA457E21B}"/>
              </a:ext>
            </a:extLst>
          </p:cNvPr>
          <p:cNvCxnSpPr>
            <a:cxnSpLocks/>
          </p:cNvCxnSpPr>
          <p:nvPr/>
        </p:nvCxnSpPr>
        <p:spPr>
          <a:xfrm flipH="1">
            <a:off x="5412724" y="24125238"/>
            <a:ext cx="2077477" cy="1627179"/>
          </a:xfrm>
          <a:prstGeom prst="straightConnector1">
            <a:avLst/>
          </a:prstGeom>
          <a:ln w="76200">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ABD737A3-E4F2-F4DA-1954-93B6F0F647B9}"/>
              </a:ext>
            </a:extLst>
          </p:cNvPr>
          <p:cNvSpPr txBox="1"/>
          <p:nvPr/>
        </p:nvSpPr>
        <p:spPr>
          <a:xfrm>
            <a:off x="8408452" y="20360316"/>
            <a:ext cx="7378743" cy="707886"/>
          </a:xfrm>
          <a:prstGeom prst="rect">
            <a:avLst/>
          </a:prstGeom>
          <a:noFill/>
        </p:spPr>
        <p:txBody>
          <a:bodyPr wrap="square">
            <a:spAutoFit/>
          </a:bodyPr>
          <a:lstStyle/>
          <a:p>
            <a:pPr algn="ctr"/>
            <a:r>
              <a:rPr lang="ja-JP" altLang="en-US" sz="4000" b="1" dirty="0">
                <a:solidFill>
                  <a:srgbClr val="FFC000"/>
                </a:solidFill>
              </a:rPr>
              <a:t>繊維スケールの力のつり合い</a:t>
            </a:r>
            <a:endParaRPr lang="ja-JP" altLang="en-US" sz="3600" dirty="0"/>
          </a:p>
        </p:txBody>
      </p:sp>
      <p:sp>
        <p:nvSpPr>
          <p:cNvPr id="56" name="正方形/長方形 55">
            <a:extLst>
              <a:ext uri="{FF2B5EF4-FFF2-40B4-BE49-F238E27FC236}">
                <a16:creationId xmlns:a16="http://schemas.microsoft.com/office/drawing/2014/main" id="{BC18B7BE-6694-FF48-A28A-37BEE7C7CD1B}"/>
              </a:ext>
            </a:extLst>
          </p:cNvPr>
          <p:cNvSpPr/>
          <p:nvPr/>
        </p:nvSpPr>
        <p:spPr>
          <a:xfrm>
            <a:off x="11326366" y="22246586"/>
            <a:ext cx="1592282" cy="564597"/>
          </a:xfrm>
          <a:prstGeom prst="rect">
            <a:avLst/>
          </a:prstGeom>
          <a:noFill/>
          <a:ln w="508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矢印: 下 63">
            <a:extLst>
              <a:ext uri="{FF2B5EF4-FFF2-40B4-BE49-F238E27FC236}">
                <a16:creationId xmlns:a16="http://schemas.microsoft.com/office/drawing/2014/main" id="{231CE742-C6DF-EBA0-F394-78BCD7321357}"/>
              </a:ext>
            </a:extLst>
          </p:cNvPr>
          <p:cNvSpPr/>
          <p:nvPr/>
        </p:nvSpPr>
        <p:spPr>
          <a:xfrm>
            <a:off x="11443785" y="25036093"/>
            <a:ext cx="1424434" cy="521969"/>
          </a:xfrm>
          <a:prstGeom prst="downArrow">
            <a:avLst/>
          </a:prstGeom>
          <a:solidFill>
            <a:schemeClr val="tx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0" name="図 69">
            <a:extLst>
              <a:ext uri="{FF2B5EF4-FFF2-40B4-BE49-F238E27FC236}">
                <a16:creationId xmlns:a16="http://schemas.microsoft.com/office/drawing/2014/main" id="{E8741BCD-9631-4993-79BE-AF82F492EA44}"/>
              </a:ext>
            </a:extLst>
          </p:cNvPr>
          <p:cNvPicPr>
            <a:picLocks noChangeAspect="1"/>
          </p:cNvPicPr>
          <p:nvPr/>
        </p:nvPicPr>
        <p:blipFill>
          <a:blip r:embed="rId9"/>
          <a:stretch>
            <a:fillRect/>
          </a:stretch>
        </p:blipFill>
        <p:spPr>
          <a:xfrm>
            <a:off x="10240536" y="25594387"/>
            <a:ext cx="4078102" cy="1442303"/>
          </a:xfrm>
          <a:prstGeom prst="rect">
            <a:avLst/>
          </a:prstGeom>
        </p:spPr>
      </p:pic>
      <p:sp>
        <p:nvSpPr>
          <p:cNvPr id="65" name="矢印: 下 64">
            <a:extLst>
              <a:ext uri="{FF2B5EF4-FFF2-40B4-BE49-F238E27FC236}">
                <a16:creationId xmlns:a16="http://schemas.microsoft.com/office/drawing/2014/main" id="{6DEE5966-18F0-1F32-9615-EE42410AAC8A}"/>
              </a:ext>
            </a:extLst>
          </p:cNvPr>
          <p:cNvSpPr/>
          <p:nvPr/>
        </p:nvSpPr>
        <p:spPr>
          <a:xfrm rot="10800000">
            <a:off x="11139769" y="25870703"/>
            <a:ext cx="608032" cy="465933"/>
          </a:xfrm>
          <a:prstGeom prst="downArrow">
            <a:avLst/>
          </a:prstGeom>
          <a:solidFill>
            <a:srgbClr val="FF00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矢印: 下 65">
            <a:extLst>
              <a:ext uri="{FF2B5EF4-FFF2-40B4-BE49-F238E27FC236}">
                <a16:creationId xmlns:a16="http://schemas.microsoft.com/office/drawing/2014/main" id="{B659B715-F6FB-28D5-15EE-2C58312779E5}"/>
              </a:ext>
            </a:extLst>
          </p:cNvPr>
          <p:cNvSpPr/>
          <p:nvPr/>
        </p:nvSpPr>
        <p:spPr>
          <a:xfrm rot="10800000">
            <a:off x="12097825" y="25860605"/>
            <a:ext cx="608035" cy="465933"/>
          </a:xfrm>
          <a:prstGeom prst="downArrow">
            <a:avLst/>
          </a:prstGeom>
          <a:solidFill>
            <a:srgbClr val="00B0F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矢印: 下 66">
            <a:extLst>
              <a:ext uri="{FF2B5EF4-FFF2-40B4-BE49-F238E27FC236}">
                <a16:creationId xmlns:a16="http://schemas.microsoft.com/office/drawing/2014/main" id="{8DCCC1E6-2BAA-D03D-3B51-3C5575C026AA}"/>
              </a:ext>
            </a:extLst>
          </p:cNvPr>
          <p:cNvSpPr/>
          <p:nvPr/>
        </p:nvSpPr>
        <p:spPr>
          <a:xfrm rot="10800000">
            <a:off x="13116611" y="25860605"/>
            <a:ext cx="608032" cy="465933"/>
          </a:xfrm>
          <a:prstGeom prst="downArrow">
            <a:avLst/>
          </a:prstGeom>
          <a:solidFill>
            <a:srgbClr val="FF00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矢印: 下 67">
            <a:extLst>
              <a:ext uri="{FF2B5EF4-FFF2-40B4-BE49-F238E27FC236}">
                <a16:creationId xmlns:a16="http://schemas.microsoft.com/office/drawing/2014/main" id="{8F1A0070-4EC5-15CF-6A56-CB79FB512867}"/>
              </a:ext>
            </a:extLst>
          </p:cNvPr>
          <p:cNvSpPr/>
          <p:nvPr/>
        </p:nvSpPr>
        <p:spPr>
          <a:xfrm rot="10800000">
            <a:off x="10415285" y="25870702"/>
            <a:ext cx="608035" cy="465933"/>
          </a:xfrm>
          <a:prstGeom prst="downArrow">
            <a:avLst/>
          </a:prstGeom>
          <a:solidFill>
            <a:srgbClr val="00B0F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a:extLst>
              <a:ext uri="{FF2B5EF4-FFF2-40B4-BE49-F238E27FC236}">
                <a16:creationId xmlns:a16="http://schemas.microsoft.com/office/drawing/2014/main" id="{95672910-67DE-9A88-D260-0C26E0EF5620}"/>
              </a:ext>
            </a:extLst>
          </p:cNvPr>
          <p:cNvSpPr/>
          <p:nvPr/>
        </p:nvSpPr>
        <p:spPr>
          <a:xfrm>
            <a:off x="9440333" y="24539135"/>
            <a:ext cx="5469468" cy="2618345"/>
          </a:xfrm>
          <a:prstGeom prst="rect">
            <a:avLst/>
          </a:prstGeom>
          <a:noFill/>
          <a:ln w="508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テキスト ボックス 74">
            <a:extLst>
              <a:ext uri="{FF2B5EF4-FFF2-40B4-BE49-F238E27FC236}">
                <a16:creationId xmlns:a16="http://schemas.microsoft.com/office/drawing/2014/main" id="{F10D6F3F-EAFF-7559-CD46-CB433CBFF9BF}"/>
              </a:ext>
            </a:extLst>
          </p:cNvPr>
          <p:cNvSpPr txBox="1"/>
          <p:nvPr/>
        </p:nvSpPr>
        <p:spPr>
          <a:xfrm>
            <a:off x="10583648" y="24559045"/>
            <a:ext cx="3182837" cy="523220"/>
          </a:xfrm>
          <a:prstGeom prst="rect">
            <a:avLst/>
          </a:prstGeom>
          <a:noFill/>
        </p:spPr>
        <p:txBody>
          <a:bodyPr wrap="square" rtlCol="0">
            <a:spAutoFit/>
          </a:bodyPr>
          <a:lstStyle/>
          <a:p>
            <a:pPr algn="ctr"/>
            <a:r>
              <a:rPr kumimoji="1" lang="ja-JP" altLang="en-US" sz="2800" b="1" dirty="0"/>
              <a:t>繊維に加わる荷重</a:t>
            </a:r>
          </a:p>
        </p:txBody>
      </p:sp>
      <p:sp>
        <p:nvSpPr>
          <p:cNvPr id="76" name="テキスト ボックス 75">
            <a:extLst>
              <a:ext uri="{FF2B5EF4-FFF2-40B4-BE49-F238E27FC236}">
                <a16:creationId xmlns:a16="http://schemas.microsoft.com/office/drawing/2014/main" id="{F412DAB8-D0C7-B545-35F7-03BB11A25C44}"/>
              </a:ext>
            </a:extLst>
          </p:cNvPr>
          <p:cNvSpPr txBox="1"/>
          <p:nvPr/>
        </p:nvSpPr>
        <p:spPr>
          <a:xfrm>
            <a:off x="13696398" y="25549995"/>
            <a:ext cx="1287404" cy="523220"/>
          </a:xfrm>
          <a:prstGeom prst="rect">
            <a:avLst/>
          </a:prstGeom>
          <a:noFill/>
        </p:spPr>
        <p:txBody>
          <a:bodyPr wrap="square" rtlCol="0">
            <a:spAutoFit/>
          </a:bodyPr>
          <a:lstStyle/>
          <a:p>
            <a:r>
              <a:rPr kumimoji="1" lang="ja-JP" altLang="en-US" sz="2800" b="1" dirty="0">
                <a:solidFill>
                  <a:srgbClr val="FF0000"/>
                </a:solidFill>
              </a:rPr>
              <a:t>接触力</a:t>
            </a:r>
          </a:p>
        </p:txBody>
      </p:sp>
      <p:sp>
        <p:nvSpPr>
          <p:cNvPr id="78" name="テキスト ボックス 77">
            <a:extLst>
              <a:ext uri="{FF2B5EF4-FFF2-40B4-BE49-F238E27FC236}">
                <a16:creationId xmlns:a16="http://schemas.microsoft.com/office/drawing/2014/main" id="{2780C9B8-4D0A-B420-C59B-C6FFC24581A0}"/>
              </a:ext>
            </a:extLst>
          </p:cNvPr>
          <p:cNvSpPr txBox="1"/>
          <p:nvPr/>
        </p:nvSpPr>
        <p:spPr>
          <a:xfrm>
            <a:off x="9430779" y="25530577"/>
            <a:ext cx="1271688" cy="523220"/>
          </a:xfrm>
          <a:prstGeom prst="rect">
            <a:avLst/>
          </a:prstGeom>
          <a:noFill/>
        </p:spPr>
        <p:txBody>
          <a:bodyPr wrap="square" rtlCol="0">
            <a:spAutoFit/>
          </a:bodyPr>
          <a:lstStyle/>
          <a:p>
            <a:r>
              <a:rPr kumimoji="1" lang="ja-JP" altLang="en-US" sz="2800" b="1" dirty="0">
                <a:solidFill>
                  <a:srgbClr val="00B0F0"/>
                </a:solidFill>
              </a:rPr>
              <a:t>油膜力</a:t>
            </a:r>
          </a:p>
        </p:txBody>
      </p:sp>
      <p:cxnSp>
        <p:nvCxnSpPr>
          <p:cNvPr id="79" name="直線矢印コネクタ 78">
            <a:extLst>
              <a:ext uri="{FF2B5EF4-FFF2-40B4-BE49-F238E27FC236}">
                <a16:creationId xmlns:a16="http://schemas.microsoft.com/office/drawing/2014/main" id="{456AB8D1-1B91-CF89-F7AC-5600B0F5A4C0}"/>
              </a:ext>
            </a:extLst>
          </p:cNvPr>
          <p:cNvCxnSpPr>
            <a:cxnSpLocks/>
          </p:cNvCxnSpPr>
          <p:nvPr/>
        </p:nvCxnSpPr>
        <p:spPr>
          <a:xfrm flipH="1">
            <a:off x="9440333" y="22811183"/>
            <a:ext cx="1886033" cy="1727952"/>
          </a:xfrm>
          <a:prstGeom prst="straightConnector1">
            <a:avLst/>
          </a:prstGeom>
          <a:ln w="508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C00158EF-5FF4-ACA6-29EF-83D49BBE3FD4}"/>
              </a:ext>
            </a:extLst>
          </p:cNvPr>
          <p:cNvCxnSpPr>
            <a:cxnSpLocks/>
          </p:cNvCxnSpPr>
          <p:nvPr/>
        </p:nvCxnSpPr>
        <p:spPr>
          <a:xfrm>
            <a:off x="12918648" y="22811183"/>
            <a:ext cx="1991153" cy="1727952"/>
          </a:xfrm>
          <a:prstGeom prst="straightConnector1">
            <a:avLst/>
          </a:prstGeom>
          <a:ln w="508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85" name="テキスト ボックス 84">
            <a:extLst>
              <a:ext uri="{FF2B5EF4-FFF2-40B4-BE49-F238E27FC236}">
                <a16:creationId xmlns:a16="http://schemas.microsoft.com/office/drawing/2014/main" id="{87660DC9-DD7A-5D24-8B9F-9F4A929A96D6}"/>
              </a:ext>
            </a:extLst>
          </p:cNvPr>
          <p:cNvSpPr txBox="1"/>
          <p:nvPr/>
        </p:nvSpPr>
        <p:spPr>
          <a:xfrm>
            <a:off x="1105974" y="21940975"/>
            <a:ext cx="2857698" cy="1077218"/>
          </a:xfrm>
          <a:prstGeom prst="rect">
            <a:avLst/>
          </a:prstGeom>
          <a:noFill/>
        </p:spPr>
        <p:txBody>
          <a:bodyPr wrap="square" rtlCol="0">
            <a:spAutoFit/>
          </a:bodyPr>
          <a:lstStyle/>
          <a:p>
            <a:r>
              <a:rPr kumimoji="1" lang="ja-JP" altLang="en-US" sz="3200" b="1" dirty="0"/>
              <a:t>フリクションディスク</a:t>
            </a:r>
          </a:p>
        </p:txBody>
      </p:sp>
      <p:sp>
        <p:nvSpPr>
          <p:cNvPr id="86" name="テキスト ボックス 85">
            <a:extLst>
              <a:ext uri="{FF2B5EF4-FFF2-40B4-BE49-F238E27FC236}">
                <a16:creationId xmlns:a16="http://schemas.microsoft.com/office/drawing/2014/main" id="{1F37BA47-CCC3-8989-456C-214CC171200E}"/>
              </a:ext>
            </a:extLst>
          </p:cNvPr>
          <p:cNvSpPr txBox="1"/>
          <p:nvPr/>
        </p:nvSpPr>
        <p:spPr>
          <a:xfrm>
            <a:off x="5930016" y="26581661"/>
            <a:ext cx="3492840" cy="523220"/>
          </a:xfrm>
          <a:prstGeom prst="rect">
            <a:avLst/>
          </a:prstGeom>
          <a:noFill/>
        </p:spPr>
        <p:txBody>
          <a:bodyPr wrap="square" rtlCol="0">
            <a:spAutoFit/>
          </a:bodyPr>
          <a:lstStyle/>
          <a:p>
            <a:r>
              <a:rPr kumimoji="1" lang="ja-JP" altLang="en-US" sz="2800" b="1" dirty="0"/>
              <a:t>セパレータディスク</a:t>
            </a:r>
          </a:p>
        </p:txBody>
      </p:sp>
      <p:cxnSp>
        <p:nvCxnSpPr>
          <p:cNvPr id="87" name="直線矢印コネクタ 86">
            <a:extLst>
              <a:ext uri="{FF2B5EF4-FFF2-40B4-BE49-F238E27FC236}">
                <a16:creationId xmlns:a16="http://schemas.microsoft.com/office/drawing/2014/main" id="{B20DF503-FF9A-67D1-F3D8-69260AA22C43}"/>
              </a:ext>
            </a:extLst>
          </p:cNvPr>
          <p:cNvCxnSpPr>
            <a:cxnSpLocks/>
          </p:cNvCxnSpPr>
          <p:nvPr/>
        </p:nvCxnSpPr>
        <p:spPr>
          <a:xfrm flipH="1" flipV="1">
            <a:off x="6661404" y="26132272"/>
            <a:ext cx="389554" cy="405976"/>
          </a:xfrm>
          <a:prstGeom prst="straightConnector1">
            <a:avLst/>
          </a:prstGeom>
          <a:ln w="508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90" name="直線矢印コネクタ 89">
            <a:extLst>
              <a:ext uri="{FF2B5EF4-FFF2-40B4-BE49-F238E27FC236}">
                <a16:creationId xmlns:a16="http://schemas.microsoft.com/office/drawing/2014/main" id="{82CF7CEB-EF45-6A8A-F909-9CCC3D41E5D7}"/>
              </a:ext>
            </a:extLst>
          </p:cNvPr>
          <p:cNvCxnSpPr>
            <a:cxnSpLocks/>
          </p:cNvCxnSpPr>
          <p:nvPr/>
        </p:nvCxnSpPr>
        <p:spPr>
          <a:xfrm flipH="1" flipV="1">
            <a:off x="1819758" y="22968797"/>
            <a:ext cx="261573" cy="534209"/>
          </a:xfrm>
          <a:prstGeom prst="straightConnector1">
            <a:avLst/>
          </a:prstGeom>
          <a:ln w="508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3" name="テキスト ボックス 92">
            <a:extLst>
              <a:ext uri="{FF2B5EF4-FFF2-40B4-BE49-F238E27FC236}">
                <a16:creationId xmlns:a16="http://schemas.microsoft.com/office/drawing/2014/main" id="{5C28ABF2-8978-4189-B361-483622905D2F}"/>
              </a:ext>
            </a:extLst>
          </p:cNvPr>
          <p:cNvSpPr txBox="1"/>
          <p:nvPr/>
        </p:nvSpPr>
        <p:spPr>
          <a:xfrm>
            <a:off x="10066623" y="21347228"/>
            <a:ext cx="4244697" cy="584775"/>
          </a:xfrm>
          <a:prstGeom prst="rect">
            <a:avLst/>
          </a:prstGeom>
          <a:noFill/>
        </p:spPr>
        <p:txBody>
          <a:bodyPr wrap="square" rtlCol="0">
            <a:spAutoFit/>
          </a:bodyPr>
          <a:lstStyle/>
          <a:p>
            <a:pPr algn="ctr"/>
            <a:r>
              <a:rPr kumimoji="1" lang="ja-JP" altLang="en-US" sz="3200" b="1" dirty="0"/>
              <a:t>セパレータディスク</a:t>
            </a:r>
          </a:p>
        </p:txBody>
      </p:sp>
      <p:sp>
        <p:nvSpPr>
          <p:cNvPr id="94" name="テキスト ボックス 93">
            <a:extLst>
              <a:ext uri="{FF2B5EF4-FFF2-40B4-BE49-F238E27FC236}">
                <a16:creationId xmlns:a16="http://schemas.microsoft.com/office/drawing/2014/main" id="{AA945113-2137-AFC1-4CE1-148D1CF73CC4}"/>
              </a:ext>
            </a:extLst>
          </p:cNvPr>
          <p:cNvSpPr txBox="1"/>
          <p:nvPr/>
        </p:nvSpPr>
        <p:spPr>
          <a:xfrm>
            <a:off x="11168406" y="23349559"/>
            <a:ext cx="1858837" cy="584775"/>
          </a:xfrm>
          <a:prstGeom prst="rect">
            <a:avLst/>
          </a:prstGeom>
          <a:noFill/>
        </p:spPr>
        <p:txBody>
          <a:bodyPr wrap="square" rtlCol="0">
            <a:spAutoFit/>
          </a:bodyPr>
          <a:lstStyle/>
          <a:p>
            <a:pPr algn="ctr"/>
            <a:r>
              <a:rPr kumimoji="1" lang="ja-JP" altLang="en-US" sz="3200" b="1" dirty="0"/>
              <a:t>繊維</a:t>
            </a:r>
          </a:p>
        </p:txBody>
      </p:sp>
      <p:sp>
        <p:nvSpPr>
          <p:cNvPr id="101" name="テキスト ボックス 100">
            <a:extLst>
              <a:ext uri="{FF2B5EF4-FFF2-40B4-BE49-F238E27FC236}">
                <a16:creationId xmlns:a16="http://schemas.microsoft.com/office/drawing/2014/main" id="{D70D0D5A-ED23-4250-6E64-6C2719435999}"/>
              </a:ext>
            </a:extLst>
          </p:cNvPr>
          <p:cNvSpPr txBox="1"/>
          <p:nvPr/>
        </p:nvSpPr>
        <p:spPr>
          <a:xfrm rot="1117451">
            <a:off x="17792909" y="34887352"/>
            <a:ext cx="2272520" cy="523220"/>
          </a:xfrm>
          <a:prstGeom prst="rect">
            <a:avLst/>
          </a:prstGeom>
          <a:noFill/>
        </p:spPr>
        <p:txBody>
          <a:bodyPr wrap="square" rtlCol="0">
            <a:spAutoFit/>
          </a:bodyPr>
          <a:lstStyle/>
          <a:p>
            <a:r>
              <a:rPr kumimoji="1" lang="ja-JP" altLang="en-US" sz="2800" b="1" dirty="0"/>
              <a:t>接触圧 </a:t>
            </a:r>
            <a:r>
              <a:rPr kumimoji="1" lang="en-US" altLang="ja-JP" sz="2800" b="1" dirty="0"/>
              <a:t>[MPa]</a:t>
            </a:r>
            <a:endParaRPr kumimoji="1" lang="ja-JP" altLang="en-US" sz="2800" b="1" dirty="0"/>
          </a:p>
        </p:txBody>
      </p:sp>
      <p:sp>
        <p:nvSpPr>
          <p:cNvPr id="102" name="テキスト ボックス 101">
            <a:extLst>
              <a:ext uri="{FF2B5EF4-FFF2-40B4-BE49-F238E27FC236}">
                <a16:creationId xmlns:a16="http://schemas.microsoft.com/office/drawing/2014/main" id="{B03776FB-95BE-B5BD-9BF4-2099E7E1BCC3}"/>
              </a:ext>
            </a:extLst>
          </p:cNvPr>
          <p:cNvSpPr txBox="1"/>
          <p:nvPr/>
        </p:nvSpPr>
        <p:spPr>
          <a:xfrm rot="20418950">
            <a:off x="20572303" y="35060742"/>
            <a:ext cx="3318098" cy="523220"/>
          </a:xfrm>
          <a:prstGeom prst="rect">
            <a:avLst/>
          </a:prstGeom>
          <a:noFill/>
        </p:spPr>
        <p:txBody>
          <a:bodyPr wrap="square" rtlCol="0">
            <a:spAutoFit/>
          </a:bodyPr>
          <a:lstStyle/>
          <a:p>
            <a:r>
              <a:rPr kumimoji="1" lang="ja-JP" altLang="en-US" sz="2800" b="1" dirty="0"/>
              <a:t>すべり速度 </a:t>
            </a:r>
            <a:r>
              <a:rPr kumimoji="1" lang="en-US" altLang="ja-JP" sz="2800" b="1" dirty="0"/>
              <a:t>[mm/s]</a:t>
            </a:r>
            <a:endParaRPr kumimoji="1" lang="ja-JP" altLang="en-US" sz="2800" b="1" dirty="0"/>
          </a:p>
        </p:txBody>
      </p:sp>
      <p:sp>
        <p:nvSpPr>
          <p:cNvPr id="105" name="テキスト ボックス 104">
            <a:extLst>
              <a:ext uri="{FF2B5EF4-FFF2-40B4-BE49-F238E27FC236}">
                <a16:creationId xmlns:a16="http://schemas.microsoft.com/office/drawing/2014/main" id="{80941CA5-A1BB-7493-BD94-BCA311F248AB}"/>
              </a:ext>
            </a:extLst>
          </p:cNvPr>
          <p:cNvSpPr txBox="1"/>
          <p:nvPr/>
        </p:nvSpPr>
        <p:spPr>
          <a:xfrm>
            <a:off x="18929170" y="30997985"/>
            <a:ext cx="3492840" cy="646331"/>
          </a:xfrm>
          <a:prstGeom prst="rect">
            <a:avLst/>
          </a:prstGeom>
          <a:noFill/>
        </p:spPr>
        <p:txBody>
          <a:bodyPr wrap="square" rtlCol="0">
            <a:spAutoFit/>
          </a:bodyPr>
          <a:lstStyle/>
          <a:p>
            <a:pPr algn="ctr"/>
            <a:r>
              <a:rPr kumimoji="1" lang="ja-JP" altLang="en-US" sz="3600" b="1" dirty="0"/>
              <a:t>摩擦係数変化</a:t>
            </a:r>
          </a:p>
        </p:txBody>
      </p:sp>
      <p:pic>
        <p:nvPicPr>
          <p:cNvPr id="11" name="図 10">
            <a:extLst>
              <a:ext uri="{FF2B5EF4-FFF2-40B4-BE49-F238E27FC236}">
                <a16:creationId xmlns:a16="http://schemas.microsoft.com/office/drawing/2014/main" id="{F375D6B0-6022-2ECF-D63B-BF57C0A42ECA}"/>
              </a:ext>
            </a:extLst>
          </p:cNvPr>
          <p:cNvPicPr>
            <a:picLocks noChangeAspect="1"/>
          </p:cNvPicPr>
          <p:nvPr/>
        </p:nvPicPr>
        <p:blipFill>
          <a:blip r:embed="rId10"/>
          <a:stretch>
            <a:fillRect/>
          </a:stretch>
        </p:blipFill>
        <p:spPr>
          <a:xfrm>
            <a:off x="16779183" y="39151775"/>
            <a:ext cx="14938931" cy="2787347"/>
          </a:xfrm>
          <a:prstGeom prst="rect">
            <a:avLst/>
          </a:prstGeom>
        </p:spPr>
      </p:pic>
      <p:pic>
        <p:nvPicPr>
          <p:cNvPr id="47" name="図 46">
            <a:extLst>
              <a:ext uri="{FF2B5EF4-FFF2-40B4-BE49-F238E27FC236}">
                <a16:creationId xmlns:a16="http://schemas.microsoft.com/office/drawing/2014/main" id="{43D14B1F-74C1-5BAF-C8C3-B6C05545B3FE}"/>
              </a:ext>
            </a:extLst>
          </p:cNvPr>
          <p:cNvPicPr>
            <a:picLocks noChangeAspect="1"/>
          </p:cNvPicPr>
          <p:nvPr/>
        </p:nvPicPr>
        <p:blipFill>
          <a:blip r:embed="rId11">
            <a:extLst>
              <a:ext uri="{28A0092B-C50C-407E-A947-70E740481C1C}">
                <a14:useLocalDpi xmlns:a14="http://schemas.microsoft.com/office/drawing/2010/main" val="0"/>
              </a:ext>
            </a:extLst>
          </a:blip>
          <a:srcRect l="3548" t="9798" r="27946" b="7177"/>
          <a:stretch>
            <a:fillRect/>
          </a:stretch>
        </p:blipFill>
        <p:spPr>
          <a:xfrm>
            <a:off x="557530" y="291591"/>
            <a:ext cx="12863097" cy="11691621"/>
          </a:xfrm>
          <a:prstGeom prst="rect">
            <a:avLst/>
          </a:prstGeom>
        </p:spPr>
      </p:pic>
      <p:pic>
        <p:nvPicPr>
          <p:cNvPr id="13" name="図 12">
            <a:extLst>
              <a:ext uri="{FF2B5EF4-FFF2-40B4-BE49-F238E27FC236}">
                <a16:creationId xmlns:a16="http://schemas.microsoft.com/office/drawing/2014/main" id="{AE5779FD-ADCB-5575-D873-9409919A4577}"/>
              </a:ext>
            </a:extLst>
          </p:cNvPr>
          <p:cNvPicPr>
            <a:picLocks noChangeAspect="1"/>
          </p:cNvPicPr>
          <p:nvPr/>
        </p:nvPicPr>
        <p:blipFill>
          <a:blip r:embed="rId12"/>
          <a:stretch>
            <a:fillRect/>
          </a:stretch>
        </p:blipFill>
        <p:spPr>
          <a:xfrm>
            <a:off x="24760230" y="30903333"/>
            <a:ext cx="7206680" cy="4389662"/>
          </a:xfrm>
          <a:prstGeom prst="rect">
            <a:avLst/>
          </a:prstGeom>
        </p:spPr>
      </p:pic>
      <p:sp>
        <p:nvSpPr>
          <p:cNvPr id="16" name="Content Placeholder 7">
            <a:extLst>
              <a:ext uri="{FF2B5EF4-FFF2-40B4-BE49-F238E27FC236}">
                <a16:creationId xmlns:a16="http://schemas.microsoft.com/office/drawing/2014/main" id="{9743C135-CE9A-DE27-47FD-6AEDC358653A}"/>
              </a:ext>
            </a:extLst>
          </p:cNvPr>
          <p:cNvSpPr txBox="1">
            <a:spLocks/>
          </p:cNvSpPr>
          <p:nvPr/>
        </p:nvSpPr>
        <p:spPr>
          <a:xfrm>
            <a:off x="14197297" y="6200687"/>
            <a:ext cx="17941146" cy="3130589"/>
          </a:xfrm>
          <a:prstGeom prst="rect">
            <a:avLst/>
          </a:prstGeom>
        </p:spPr>
        <p:txBody>
          <a:bodyPr vert="horz" lIns="91440" tIns="45720" rIns="91440" bIns="45720" rtlCol="0">
            <a:noAutofit/>
          </a:bodyPr>
          <a:lstStyle>
            <a:lvl1pPr marL="0" indent="0" algn="l" defTabSz="3291840" rtl="0" eaLnBrk="1" latinLnBrk="0" hangingPunct="1">
              <a:lnSpc>
                <a:spcPct val="100000"/>
              </a:lnSpc>
              <a:spcBef>
                <a:spcPts val="3600"/>
              </a:spcBef>
              <a:buFont typeface="Arial" panose="020B0604020202020204" pitchFamily="34" charset="0"/>
              <a:buNone/>
              <a:defRPr sz="6121" kern="1200">
                <a:solidFill>
                  <a:schemeClr val="tx1"/>
                </a:solidFill>
                <a:latin typeface="MS PGothic" panose="020B0600070205080204" pitchFamily="34" charset="-128"/>
                <a:ea typeface="MS PGothic" panose="020B0600070205080204" pitchFamily="34" charset="-128"/>
                <a:cs typeface="Calibri" panose="020F0502020204030204" pitchFamily="34" charset="0"/>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ja-JP" altLang="en-US" sz="6000" dirty="0"/>
              <a:t>油潤滑下の摩擦係数は，作動条件に応じて変化する．</a:t>
            </a:r>
            <a:r>
              <a:rPr lang="ja-JP" altLang="ja-JP" sz="6000" dirty="0"/>
              <a:t>本研究では，この変化を物理モデルに基づいて予測し，</a:t>
            </a:r>
            <a:r>
              <a:rPr lang="en-US" altLang="ja-JP" sz="6000" dirty="0"/>
              <a:t>1</a:t>
            </a:r>
            <a:r>
              <a:rPr lang="ja-JP" altLang="ja-JP" sz="6000" dirty="0"/>
              <a:t>D-CAEによる自動車</a:t>
            </a:r>
            <a:r>
              <a:rPr lang="ja-JP" altLang="en-US" sz="6000" dirty="0"/>
              <a:t>開発</a:t>
            </a:r>
            <a:r>
              <a:rPr lang="ja-JP" altLang="ja-JP" sz="6000" dirty="0"/>
              <a:t>への活用を目指す．</a:t>
            </a:r>
            <a:endParaRPr lang="en-US" sz="6000" dirty="0"/>
          </a:p>
        </p:txBody>
      </p:sp>
      <p:pic>
        <p:nvPicPr>
          <p:cNvPr id="21" name="図 20">
            <a:extLst>
              <a:ext uri="{FF2B5EF4-FFF2-40B4-BE49-F238E27FC236}">
                <a16:creationId xmlns:a16="http://schemas.microsoft.com/office/drawing/2014/main" id="{39C8B1B1-5298-C1AE-4377-8C70BEA7EC21}"/>
              </a:ext>
            </a:extLst>
          </p:cNvPr>
          <p:cNvPicPr>
            <a:picLocks noChangeAspect="1"/>
          </p:cNvPicPr>
          <p:nvPr/>
        </p:nvPicPr>
        <p:blipFill>
          <a:blip r:embed="rId13">
            <a:extLst>
              <a:ext uri="{28A0092B-C50C-407E-A947-70E740481C1C}">
                <a14:useLocalDpi xmlns:a14="http://schemas.microsoft.com/office/drawing/2010/main" val="0"/>
              </a:ext>
            </a:extLst>
          </a:blip>
          <a:srcRect l="18518" r="6923" b="8361"/>
          <a:stretch>
            <a:fillRect/>
          </a:stretch>
        </p:blipFill>
        <p:spPr>
          <a:xfrm>
            <a:off x="3964092" y="20881809"/>
            <a:ext cx="3480445" cy="3208392"/>
          </a:xfrm>
          <a:prstGeom prst="rect">
            <a:avLst/>
          </a:prstGeom>
          <a:ln w="76200">
            <a:solidFill>
              <a:srgbClr val="FF0000"/>
            </a:solidFill>
          </a:ln>
        </p:spPr>
      </p:pic>
      <p:cxnSp>
        <p:nvCxnSpPr>
          <p:cNvPr id="35" name="直線矢印コネクタ 34">
            <a:extLst>
              <a:ext uri="{FF2B5EF4-FFF2-40B4-BE49-F238E27FC236}">
                <a16:creationId xmlns:a16="http://schemas.microsoft.com/office/drawing/2014/main" id="{9AB5D3E7-49D8-1B02-8701-CC9B734CDD10}"/>
              </a:ext>
            </a:extLst>
          </p:cNvPr>
          <p:cNvCxnSpPr>
            <a:cxnSpLocks/>
          </p:cNvCxnSpPr>
          <p:nvPr/>
        </p:nvCxnSpPr>
        <p:spPr>
          <a:xfrm>
            <a:off x="6211888" y="22484174"/>
            <a:ext cx="2789872" cy="0"/>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36" name="楕円 35">
            <a:extLst>
              <a:ext uri="{FF2B5EF4-FFF2-40B4-BE49-F238E27FC236}">
                <a16:creationId xmlns:a16="http://schemas.microsoft.com/office/drawing/2014/main" id="{E1C63309-2A99-669F-DC99-CB4C49DF0B93}"/>
              </a:ext>
            </a:extLst>
          </p:cNvPr>
          <p:cNvSpPr/>
          <p:nvPr/>
        </p:nvSpPr>
        <p:spPr>
          <a:xfrm>
            <a:off x="5155740" y="21153396"/>
            <a:ext cx="940951" cy="2780937"/>
          </a:xfrm>
          <a:prstGeom prst="ellipse">
            <a:avLst/>
          </a:prstGeom>
          <a:noFill/>
          <a:ln w="76200">
            <a:solidFill>
              <a:srgbClr val="FFC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C000"/>
              </a:solidFill>
            </a:endParaRPr>
          </a:p>
        </p:txBody>
      </p:sp>
      <p:sp>
        <p:nvSpPr>
          <p:cNvPr id="95" name="テキスト ボックス 94">
            <a:extLst>
              <a:ext uri="{FF2B5EF4-FFF2-40B4-BE49-F238E27FC236}">
                <a16:creationId xmlns:a16="http://schemas.microsoft.com/office/drawing/2014/main" id="{E0463552-3C41-7543-7E12-3315D50AF35E}"/>
              </a:ext>
            </a:extLst>
          </p:cNvPr>
          <p:cNvSpPr txBox="1"/>
          <p:nvPr/>
        </p:nvSpPr>
        <p:spPr>
          <a:xfrm>
            <a:off x="2435479" y="20999620"/>
            <a:ext cx="2655357" cy="584775"/>
          </a:xfrm>
          <a:prstGeom prst="rect">
            <a:avLst/>
          </a:prstGeom>
          <a:solidFill>
            <a:srgbClr val="FFC000"/>
          </a:solidFill>
        </p:spPr>
        <p:txBody>
          <a:bodyPr wrap="square" rtlCol="0">
            <a:spAutoFit/>
          </a:bodyPr>
          <a:lstStyle/>
          <a:p>
            <a:r>
              <a:rPr kumimoji="1" lang="ja-JP" altLang="en-US" sz="3200" b="1" dirty="0">
                <a:solidFill>
                  <a:schemeClr val="bg1"/>
                </a:solidFill>
              </a:rPr>
              <a:t>摩擦材の繊維</a:t>
            </a:r>
          </a:p>
        </p:txBody>
      </p:sp>
    </p:spTree>
    <p:extLst>
      <p:ext uri="{BB962C8B-B14F-4D97-AF65-F5344CB8AC3E}">
        <p14:creationId xmlns:p14="http://schemas.microsoft.com/office/powerpoint/2010/main" val="19422925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9682</TotalTime>
  <Words>841</Words>
  <Application>Microsoft Office PowerPoint</Application>
  <PresentationFormat>ユーザー設定</PresentationFormat>
  <Paragraphs>29</Paragraphs>
  <Slides>1</Slides>
  <Notes>0</Notes>
  <HiddenSlides>0</HiddenSlides>
  <MMClips>0</MMClips>
  <ScaleCrop>false</ScaleCrop>
  <HeadingPairs>
    <vt:vector size="8" baseType="variant">
      <vt:variant>
        <vt:lpstr>使用されているフォント</vt:lpstr>
      </vt:variant>
      <vt:variant>
        <vt:i4>4</vt:i4>
      </vt:variant>
      <vt:variant>
        <vt:lpstr>テーマ</vt:lpstr>
      </vt:variant>
      <vt:variant>
        <vt:i4>1</vt:i4>
      </vt:variant>
      <vt:variant>
        <vt:lpstr>埋め込まれた OLE サーバー</vt:lpstr>
      </vt:variant>
      <vt:variant>
        <vt:i4>1</vt:i4>
      </vt:variant>
      <vt:variant>
        <vt:lpstr>スライド タイトル</vt:lpstr>
      </vt:variant>
      <vt:variant>
        <vt:i4>1</vt:i4>
      </vt:variant>
    </vt:vector>
  </HeadingPairs>
  <TitlesOfParts>
    <vt:vector size="7" baseType="lpstr">
      <vt:lpstr>ＭＳ Ｐゴシック</vt:lpstr>
      <vt:lpstr>Arial</vt:lpstr>
      <vt:lpstr>Calibri</vt:lpstr>
      <vt:lpstr>Calibri Light</vt:lpstr>
      <vt:lpstr>Office Theme</vt:lpstr>
      <vt:lpstr>Equation</vt:lpstr>
      <vt:lpstr>固体接触・流体潤滑連成解析による油潤滑下のしゅう動面モデリング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橋口　藍琉</cp:lastModifiedBy>
  <cp:revision>194</cp:revision>
  <cp:lastPrinted>2026-06-05T08:09:06Z</cp:lastPrinted>
  <dcterms:created xsi:type="dcterms:W3CDTF">2023-01-03T14:57:49Z</dcterms:created>
  <dcterms:modified xsi:type="dcterms:W3CDTF">2026-09-04T13:14:47Z</dcterms:modified>
</cp:coreProperties>
</file>