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DE2E9C-A7A0-1A25-8823-A6E77AA22DAE}" name="福岡　美香" initials="美福" userId="S::fukuoka@kaiyodai.ac.jp::a0e67c03-abf6-48fe-aa4f-02e4dd1cb08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6340" autoAdjust="0"/>
  </p:normalViewPr>
  <p:slideViewPr>
    <p:cSldViewPr snapToGrid="0">
      <p:cViewPr>
        <p:scale>
          <a:sx n="30" d="100"/>
          <a:sy n="30" d="100"/>
        </p:scale>
        <p:origin x="1620" y="-3318"/>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Autofit/>
          </a:bodyPr>
          <a:lstStyle/>
          <a:p>
            <a:r>
              <a:rPr lang="en-US" sz="10600" dirty="0" err="1"/>
              <a:t>有限要素法による新規マイクロ波食品加熱技術のモデル化</a:t>
            </a:r>
            <a:endParaRPr lang="en-US" sz="106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en-US" altLang="ja-JP" sz="4400" dirty="0"/>
              <a:t>Abea Andres,</a:t>
            </a:r>
            <a:r>
              <a:rPr lang="ja-JP" altLang="en-US" sz="4400" dirty="0"/>
              <a:t>　大津</a:t>
            </a:r>
            <a:r>
              <a:rPr lang="ja-JP" altLang="ja-JP" sz="4400" dirty="0"/>
              <a:t> </a:t>
            </a:r>
            <a:r>
              <a:rPr lang="ja-JP" altLang="en-US" sz="4400" dirty="0"/>
              <a:t>優斗</a:t>
            </a:r>
            <a:r>
              <a:rPr lang="en-US" altLang="ja-JP" sz="4400" dirty="0"/>
              <a:t>, </a:t>
            </a:r>
            <a:r>
              <a:rPr lang="ja-JP" altLang="en-US" sz="4400" dirty="0"/>
              <a:t>池長</a:t>
            </a:r>
            <a:r>
              <a:rPr lang="ja-JP" altLang="ja-JP" sz="4400" dirty="0"/>
              <a:t> </a:t>
            </a:r>
            <a:r>
              <a:rPr lang="ja-JP" altLang="en-US" sz="4400" dirty="0"/>
              <a:t>柔羽</a:t>
            </a:r>
            <a:r>
              <a:rPr lang="en-US" altLang="ja-JP" sz="4400" dirty="0"/>
              <a:t>, Llave Yvan, </a:t>
            </a:r>
            <a:r>
              <a:rPr lang="ja-JP" altLang="en-US" sz="4400" dirty="0"/>
              <a:t>福岡</a:t>
            </a:r>
            <a:r>
              <a:rPr lang="ja-JP" altLang="ja-JP" sz="4400" dirty="0"/>
              <a:t> </a:t>
            </a:r>
            <a:r>
              <a:rPr lang="ja-JP" altLang="en-US" sz="4400" dirty="0"/>
              <a:t>美香</a:t>
            </a:r>
            <a:endParaRPr lang="en-US" altLang="ja-JP" sz="4400" dirty="0"/>
          </a:p>
          <a:p>
            <a:pPr>
              <a:spcBef>
                <a:spcPts val="600"/>
              </a:spcBef>
            </a:pPr>
            <a:r>
              <a:rPr lang="ja-JP" altLang="en-US" dirty="0"/>
              <a:t>東京海洋大学，食品熱操作工学研究室，</a:t>
            </a:r>
            <a:r>
              <a:rPr lang="ja-JP" altLang="ja-JP" sz="4400" dirty="0"/>
              <a:t>〒</a:t>
            </a:r>
            <a:r>
              <a:rPr lang="en-US" altLang="ja-JP" sz="4400" dirty="0"/>
              <a:t>108-8477</a:t>
            </a:r>
            <a:r>
              <a:rPr lang="ja-JP" altLang="en-US" sz="4400" dirty="0"/>
              <a:t>，東京都港区</a:t>
            </a:r>
            <a:endParaRPr lang="en-US" dirty="0"/>
          </a:p>
        </p:txBody>
      </p:sp>
      <p:pic>
        <p:nvPicPr>
          <p:cNvPr id="19" name="Picture Placeholder 18">
            <a:extLst>
              <a:ext uri="{FF2B5EF4-FFF2-40B4-BE49-F238E27FC236}">
                <a16:creationId xmlns:a16="http://schemas.microsoft.com/office/drawing/2014/main" id="{808C119E-AB4F-8D5E-46E0-65A38DFF5A26}"/>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1432" r="11432"/>
          <a:stretch>
            <a:fillRect/>
          </a:stretch>
        </p:blipFill>
        <p:spPr>
          <a:xfrm>
            <a:off x="0" y="-33338"/>
            <a:ext cx="13389429" cy="13018723"/>
          </a:xfrm>
          <a:prstGeom prst="rect">
            <a:avLst/>
          </a:prstGeom>
        </p:spPr>
      </p:pic>
      <mc:AlternateContent xmlns:mc="http://schemas.openxmlformats.org/markup-compatibility/2006">
        <mc:Choice xmlns:a14="http://schemas.microsoft.com/office/drawing/2010/main" Requires="a14">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en-US" sz="4800" dirty="0"/>
                  <a:t>マルチマグネトロン装置およびハイブリッド蒸気／マイクロ波装置を 3D </a:t>
                </a:r>
                <a:r>
                  <a:rPr lang="en-US" sz="4800" dirty="0" err="1"/>
                  <a:t>でモデル化し、電磁界分布と誘電損失による発熱を有限要素法</a:t>
                </a:r>
                <a:r>
                  <a:rPr lang="ja-JP" altLang="en-US" sz="4800" dirty="0"/>
                  <a:t>により</a:t>
                </a:r>
                <a:r>
                  <a:rPr lang="en-US" sz="4800" dirty="0" err="1"/>
                  <a:t>解析した</a:t>
                </a:r>
                <a:r>
                  <a:rPr lang="en-US" sz="4800" dirty="0"/>
                  <a:t>. </a:t>
                </a:r>
                <a:r>
                  <a:rPr lang="en-US" sz="4800" dirty="0" err="1"/>
                  <a:t>試料の物性値は、近似成分分析データに基づいて取得した</a:t>
                </a:r>
                <a:r>
                  <a:rPr lang="en-US" sz="4800" dirty="0"/>
                  <a:t> (</a:t>
                </a:r>
                <a:r>
                  <a:rPr lang="ja-JP" altLang="ja-JP" sz="4800" dirty="0"/>
                  <a:t>参考文献</a:t>
                </a:r>
                <a:r>
                  <a:rPr lang="en-US" altLang="ja-JP" sz="4800" dirty="0"/>
                  <a:t>2</a:t>
                </a:r>
                <a:r>
                  <a:rPr lang="en-US" sz="4800" dirty="0"/>
                  <a:t>). </a:t>
                </a:r>
                <a:r>
                  <a:rPr lang="ja-JP" altLang="en-US" sz="4800" dirty="0"/>
                  <a:t>ハイブリッド装置では、</a:t>
                </a:r>
                <a:r>
                  <a:rPr lang="en-US" sz="4800" dirty="0"/>
                  <a:t> Events </a:t>
                </a:r>
                <a:r>
                  <a:rPr lang="en-US" sz="4800" dirty="0" err="1"/>
                  <a:t>インターフェース</a:t>
                </a:r>
                <a:r>
                  <a:rPr lang="ja-JP" altLang="en-US" sz="4800" dirty="0"/>
                  <a:t>を用いてプロペラの回転角度を時間的に更新し、各回転位置における電磁場分布を解析した</a:t>
                </a:r>
                <a:r>
                  <a:rPr lang="en-US" altLang="ja-JP" sz="4800" dirty="0"/>
                  <a:t>.</a:t>
                </a:r>
                <a:r>
                  <a:rPr lang="en-US" sz="4800" dirty="0" err="1"/>
                  <a:t>電磁界解析には以下のヘルムホルツ方程式を用いた</a:t>
                </a:r>
                <a:r>
                  <a:rPr lang="en-US" sz="4800" dirty="0"/>
                  <a:t>：</a:t>
                </a:r>
              </a:p>
              <a:p>
                <a:pPr algn="ctr"/>
                <a:r>
                  <a:rPr lang="en-US" sz="6000" dirty="0"/>
                  <a:t> </a:t>
                </a:r>
                <a14:m>
                  <m:oMath xmlns:m="http://schemas.openxmlformats.org/officeDocument/2006/math">
                    <m:r>
                      <m:rPr>
                        <m:sty m:val="p"/>
                      </m:rPr>
                      <a:rPr lang="en-US" sz="4000">
                        <a:latin typeface="Cambria Math" panose="02040503050406030204" pitchFamily="18" charset="0"/>
                      </a:rPr>
                      <m:t>∇</m:t>
                    </m:r>
                    <m:r>
                      <a:rPr lang="en-US" sz="4000">
                        <a:latin typeface="Cambria Math" panose="02040503050406030204" pitchFamily="18" charset="0"/>
                      </a:rPr>
                      <m:t>×</m:t>
                    </m:r>
                    <m:sSup>
                      <m:sSupPr>
                        <m:ctrlPr>
                          <a:rPr lang="en-US" sz="4000" i="1">
                            <a:latin typeface="Cambria Math" panose="02040503050406030204" pitchFamily="18" charset="0"/>
                          </a:rPr>
                        </m:ctrlPr>
                      </m:sSupPr>
                      <m:e>
                        <m:sSub>
                          <m:sSubPr>
                            <m:ctrlPr>
                              <a:rPr lang="en-US" sz="4000">
                                <a:latin typeface="Cambria Math" panose="02040503050406030204" pitchFamily="18" charset="0"/>
                              </a:rPr>
                            </m:ctrlPr>
                          </m:sSubPr>
                          <m:e>
                            <m:r>
                              <m:rPr>
                                <m:sty m:val="p"/>
                              </m:rPr>
                              <a:rPr lang="en-US" sz="4000">
                                <a:latin typeface="Cambria Math" panose="02040503050406030204" pitchFamily="18" charset="0"/>
                              </a:rPr>
                              <m:t>μ</m:t>
                            </m:r>
                          </m:e>
                          <m:sub>
                            <m:r>
                              <a:rPr lang="en-US" sz="4000" i="1">
                                <a:latin typeface="Cambria Math" panose="02040503050406030204" pitchFamily="18" charset="0"/>
                              </a:rPr>
                              <m:t>𝑟</m:t>
                            </m:r>
                          </m:sub>
                        </m:sSub>
                      </m:e>
                      <m:sup>
                        <m:r>
                          <a:rPr lang="en-US" sz="4000" i="1">
                            <a:latin typeface="Cambria Math" panose="02040503050406030204" pitchFamily="18" charset="0"/>
                          </a:rPr>
                          <m:t>−1</m:t>
                        </m:r>
                      </m:sup>
                    </m:sSup>
                    <m:d>
                      <m:dPr>
                        <m:ctrlPr>
                          <a:rPr lang="en-US" sz="4000">
                            <a:latin typeface="Cambria Math" panose="02040503050406030204" pitchFamily="18" charset="0"/>
                          </a:rPr>
                        </m:ctrlPr>
                      </m:dPr>
                      <m:e>
                        <m:r>
                          <m:rPr>
                            <m:sty m:val="p"/>
                          </m:rPr>
                          <a:rPr lang="en-US" sz="4000">
                            <a:latin typeface="Cambria Math" panose="02040503050406030204" pitchFamily="18" charset="0"/>
                          </a:rPr>
                          <m:t>∇</m:t>
                        </m:r>
                        <m:r>
                          <a:rPr lang="en-US" sz="4000" i="1">
                            <a:latin typeface="Cambria Math" panose="02040503050406030204" pitchFamily="18" charset="0"/>
                          </a:rPr>
                          <m:t>×</m:t>
                        </m:r>
                        <m:acc>
                          <m:accPr>
                            <m:chr m:val="⃗"/>
                            <m:ctrlPr>
                              <a:rPr lang="en-US" sz="4000" i="1">
                                <a:latin typeface="Cambria Math" panose="02040503050406030204" pitchFamily="18" charset="0"/>
                              </a:rPr>
                            </m:ctrlPr>
                          </m:accPr>
                          <m:e>
                            <m:r>
                              <a:rPr lang="en-US" sz="4000" i="1">
                                <a:latin typeface="Cambria Math" panose="02040503050406030204" pitchFamily="18" charset="0"/>
                              </a:rPr>
                              <m:t>𝐸</m:t>
                            </m:r>
                          </m:e>
                        </m:acc>
                      </m:e>
                    </m:d>
                    <m:r>
                      <a:rPr lang="en-US" sz="4000" i="1">
                        <a:latin typeface="Cambria Math" panose="02040503050406030204" pitchFamily="18" charset="0"/>
                      </a:rPr>
                      <m:t>−</m:t>
                    </m:r>
                    <m:sSup>
                      <m:sSupPr>
                        <m:ctrlPr>
                          <a:rPr lang="en-US" sz="4000" i="1">
                            <a:latin typeface="Cambria Math" panose="02040503050406030204" pitchFamily="18" charset="0"/>
                          </a:rPr>
                        </m:ctrlPr>
                      </m:sSupPr>
                      <m:e>
                        <m:d>
                          <m:dPr>
                            <m:ctrlPr>
                              <a:rPr lang="en-US" sz="4000" i="1">
                                <a:latin typeface="Cambria Math" panose="02040503050406030204" pitchFamily="18" charset="0"/>
                              </a:rPr>
                            </m:ctrlPr>
                          </m:dPr>
                          <m:e>
                            <m:f>
                              <m:fPr>
                                <m:ctrlPr>
                                  <a:rPr lang="en-US" sz="4000" i="1">
                                    <a:latin typeface="Cambria Math" panose="02040503050406030204" pitchFamily="18" charset="0"/>
                                  </a:rPr>
                                </m:ctrlPr>
                              </m:fPr>
                              <m:num>
                                <m:r>
                                  <a:rPr lang="en-US" sz="4000" i="1">
                                    <a:latin typeface="Cambria Math" panose="02040503050406030204" pitchFamily="18" charset="0"/>
                                  </a:rPr>
                                  <m:t>2</m:t>
                                </m:r>
                                <m:r>
                                  <a:rPr lang="en-US" sz="4000" i="1">
                                    <a:latin typeface="Cambria Math" panose="02040503050406030204" pitchFamily="18" charset="0"/>
                                  </a:rPr>
                                  <m:t>𝜋</m:t>
                                </m:r>
                                <m:r>
                                  <a:rPr lang="en-US" sz="4000" i="1">
                                    <a:latin typeface="Cambria Math" panose="02040503050406030204" pitchFamily="18" charset="0"/>
                                  </a:rPr>
                                  <m:t>𝑓</m:t>
                                </m:r>
                              </m:num>
                              <m:den>
                                <m:r>
                                  <a:rPr lang="en-US" sz="4000" i="1">
                                    <a:latin typeface="Cambria Math" panose="02040503050406030204" pitchFamily="18" charset="0"/>
                                  </a:rPr>
                                  <m:t>𝑐</m:t>
                                </m:r>
                              </m:den>
                            </m:f>
                          </m:e>
                        </m:d>
                      </m:e>
                      <m:sup>
                        <m:r>
                          <a:rPr lang="en-US" sz="4000" i="1">
                            <a:latin typeface="Cambria Math" panose="02040503050406030204" pitchFamily="18" charset="0"/>
                          </a:rPr>
                          <m:t>2</m:t>
                        </m:r>
                      </m:sup>
                    </m:sSup>
                    <m:d>
                      <m:dPr>
                        <m:ctrlPr>
                          <a:rPr lang="en-US" sz="4000" i="1">
                            <a:latin typeface="Cambria Math" panose="02040503050406030204" pitchFamily="18" charset="0"/>
                          </a:rPr>
                        </m:ctrlPr>
                      </m:dPr>
                      <m:e>
                        <m:sSup>
                          <m:sSupPr>
                            <m:ctrlPr>
                              <a:rPr lang="en-US" sz="4000" i="1">
                                <a:latin typeface="Cambria Math" panose="02040503050406030204" pitchFamily="18" charset="0"/>
                              </a:rPr>
                            </m:ctrlPr>
                          </m:sSupPr>
                          <m:e>
                            <m:r>
                              <a:rPr lang="en-US" sz="4000" i="1">
                                <a:latin typeface="Cambria Math" panose="02040503050406030204" pitchFamily="18" charset="0"/>
                              </a:rPr>
                              <m:t>𝜀</m:t>
                            </m:r>
                          </m:e>
                          <m:sup>
                            <m:r>
                              <a:rPr lang="en-US" sz="4000" i="1">
                                <a:latin typeface="Cambria Math" panose="02040503050406030204" pitchFamily="18" charset="0"/>
                              </a:rPr>
                              <m:t>′</m:t>
                            </m:r>
                          </m:sup>
                        </m:sSup>
                        <m:r>
                          <a:rPr lang="en-US" sz="4000" i="1">
                            <a:latin typeface="Cambria Math" panose="02040503050406030204" pitchFamily="18" charset="0"/>
                          </a:rPr>
                          <m:t>−</m:t>
                        </m:r>
                        <m:r>
                          <a:rPr lang="en-US" sz="4000" i="1">
                            <a:latin typeface="Cambria Math" panose="02040503050406030204" pitchFamily="18" charset="0"/>
                          </a:rPr>
                          <m:t>𝑗</m:t>
                        </m:r>
                        <m:sSup>
                          <m:sSupPr>
                            <m:ctrlPr>
                              <a:rPr lang="en-US" sz="4000" i="1">
                                <a:latin typeface="Cambria Math" panose="02040503050406030204" pitchFamily="18" charset="0"/>
                              </a:rPr>
                            </m:ctrlPr>
                          </m:sSupPr>
                          <m:e>
                            <m:r>
                              <a:rPr lang="en-US" sz="4000" i="1">
                                <a:latin typeface="Cambria Math" panose="02040503050406030204" pitchFamily="18" charset="0"/>
                              </a:rPr>
                              <m:t>𝜀</m:t>
                            </m:r>
                          </m:e>
                          <m:sup>
                            <m:r>
                              <a:rPr lang="en-US" sz="4000" i="1">
                                <a:latin typeface="Cambria Math" panose="02040503050406030204" pitchFamily="18" charset="0"/>
                              </a:rPr>
                              <m:t>′′</m:t>
                            </m:r>
                          </m:sup>
                        </m:sSup>
                      </m:e>
                    </m:d>
                    <m:acc>
                      <m:accPr>
                        <m:chr m:val="⃗"/>
                        <m:ctrlPr>
                          <a:rPr lang="en-US" sz="4000" i="1">
                            <a:latin typeface="Cambria Math" panose="02040503050406030204" pitchFamily="18" charset="0"/>
                          </a:rPr>
                        </m:ctrlPr>
                      </m:accPr>
                      <m:e>
                        <m:r>
                          <a:rPr lang="en-US" sz="4000" i="1">
                            <a:latin typeface="Cambria Math" panose="02040503050406030204" pitchFamily="18" charset="0"/>
                          </a:rPr>
                          <m:t>𝐸</m:t>
                        </m:r>
                      </m:e>
                    </m:acc>
                    <m:r>
                      <a:rPr lang="en-US" sz="4000" i="1">
                        <a:latin typeface="Cambria Math" panose="02040503050406030204" pitchFamily="18" charset="0"/>
                      </a:rPr>
                      <m:t>=0</m:t>
                    </m:r>
                  </m:oMath>
                </a14:m>
                <a:endParaRPr lang="en-US" sz="4000" dirty="0"/>
              </a:p>
              <a:p>
                <a:pPr algn="ctr"/>
                <a14:m>
                  <m:oMathPara xmlns:m="http://schemas.openxmlformats.org/officeDocument/2006/math">
                    <m:oMath>
                      <m:r>
                        <a:rPr lang="en-US" sz="4000" i="1"/>
                        <m:t>𝑄</m:t>
                      </m:r>
                      <m:r>
                        <a:rPr lang="en-US" sz="4000" i="1"/>
                        <m:t>=2</m:t>
                      </m:r>
                      <m:r>
                        <a:rPr lang="en-US" sz="4000" i="1"/>
                        <m:t>𝜋</m:t>
                      </m:r>
                      <m:r>
                        <a:rPr lang="en-US" sz="4000" i="1"/>
                        <m:t>𝑓</m:t>
                      </m:r>
                      <m:sSub>
                        <m:sSubPr>
                          <m:ctrlPr>
                            <a:rPr lang="en-US" sz="4000" i="1"/>
                          </m:ctrlPr>
                        </m:sSubPr>
                        <m:e>
                          <m:r>
                            <a:rPr lang="en-US" sz="4000" i="1"/>
                            <m:t>𝜀</m:t>
                          </m:r>
                        </m:e>
                        <m:sub>
                          <m:r>
                            <a:rPr lang="en-US" sz="4000" i="1"/>
                            <m:t>0</m:t>
                          </m:r>
                        </m:sub>
                      </m:sSub>
                      <m:r>
                        <a:rPr lang="en-US" sz="4000" i="1"/>
                        <m:t>𝜀</m:t>
                      </m:r>
                      <m:r>
                        <a:rPr lang="en-US" sz="4000" i="1"/>
                        <m:t>′′</m:t>
                      </m:r>
                      <m:sSup>
                        <m:sSupPr>
                          <m:ctrlPr>
                            <a:rPr lang="en-US" sz="4000" i="1"/>
                          </m:ctrlPr>
                        </m:sSupPr>
                        <m:e>
                          <m:d>
                            <m:dPr>
                              <m:begChr m:val="|"/>
                              <m:endChr m:val="|"/>
                              <m:ctrlPr>
                                <a:rPr lang="en-US" sz="4000" i="1"/>
                              </m:ctrlPr>
                            </m:dPr>
                            <m:e>
                              <m:acc>
                                <m:accPr>
                                  <m:chr m:val="⃗"/>
                                  <m:ctrlPr>
                                    <a:rPr lang="en-US" sz="4000" i="1"/>
                                  </m:ctrlPr>
                                </m:accPr>
                                <m:e>
                                  <m:r>
                                    <a:rPr lang="en-US" sz="4000" i="1"/>
                                    <m:t>𝐸</m:t>
                                  </m:r>
                                </m:e>
                              </m:acc>
                            </m:e>
                          </m:d>
                        </m:e>
                        <m:sup>
                          <m:r>
                            <a:rPr lang="en-US" sz="4000" i="1"/>
                            <m:t>2</m:t>
                          </m:r>
                        </m:sup>
                      </m:sSup>
                    </m:oMath>
                  </m:oMathPara>
                </a14:m>
                <a:endParaRPr lang="en-US" sz="4000" dirty="0"/>
              </a:p>
            </p:txBody>
          </p:sp>
        </mc:Choice>
        <mc:Fallback>
          <p:sp>
            <p:nvSpPr>
              <p:cNvPr id="6" name="Text Placeholder 5">
                <a:extLst>
                  <a:ext uri="{FF2B5EF4-FFF2-40B4-BE49-F238E27FC236}">
                    <a16:creationId xmlns:a16="http://schemas.microsoft.com/office/drawing/2014/main" id="{231C6298-FDF9-47FA-8627-A8259918CF73}"/>
                  </a:ext>
                </a:extLst>
              </p:cNvPr>
              <p:cNvSpPr>
                <a:spLocks noGrp="1" noRot="1" noChangeAspect="1" noMove="1" noResize="1" noEditPoints="1" noAdjustHandles="1" noChangeArrowheads="1" noChangeShapeType="1" noTextEdit="1"/>
              </p:cNvSpPr>
              <p:nvPr>
                <p:ph type="body" sz="quarter" idx="23"/>
              </p:nvPr>
            </p:nvSpPr>
            <p:spPr>
              <a:blipFill>
                <a:blip r:embed="rId3"/>
                <a:stretch>
                  <a:fillRect l="-1708" t="-3111" r="-3454"/>
                </a:stretch>
              </a:blipFill>
            </p:spPr>
            <p:txBody>
              <a:bodyPr/>
              <a:lstStyle/>
              <a:p>
                <a:r>
                  <a:rPr lang="en-US">
                    <a:noFill/>
                  </a:rPr>
                  <a:t> </a:t>
                </a:r>
              </a:p>
            </p:txBody>
          </p:sp>
        </mc:Fallback>
      </mc:AlternateContent>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pPr marL="457200" indent="-457200">
              <a:spcBef>
                <a:spcPts val="500"/>
              </a:spcBef>
              <a:buAutoNum type="arabicPeriod"/>
            </a:pPr>
            <a:r>
              <a:rPr lang="en-US" sz="2400" dirty="0"/>
              <a:t>E. Akkaya, </a:t>
            </a:r>
            <a:r>
              <a:rPr lang="en-US" sz="2400" i="1" dirty="0"/>
              <a:t>et al.</a:t>
            </a:r>
            <a:r>
              <a:rPr lang="en-US" sz="2400" dirty="0"/>
              <a:t>, “Impact of microwave heating on product safety and quality in meatballs,” </a:t>
            </a:r>
            <a:r>
              <a:rPr lang="en-US" sz="2400" i="1" dirty="0"/>
              <a:t>Innovative Food Science &amp; Emerging Technologies</a:t>
            </a:r>
            <a:r>
              <a:rPr lang="en-US" sz="2400" dirty="0"/>
              <a:t>, vol. 93, pp. 103643, 2024.</a:t>
            </a:r>
          </a:p>
          <a:p>
            <a:pPr marL="457200" indent="-457200">
              <a:spcBef>
                <a:spcPts val="500"/>
              </a:spcBef>
              <a:buAutoNum type="arabicPeriod"/>
            </a:pPr>
            <a:r>
              <a:rPr lang="en-US" sz="2400" dirty="0"/>
              <a:t>Y. Choi and M. R. Okos, “Effects of temperature and composition on the thermal properties of foods,” in </a:t>
            </a:r>
            <a:r>
              <a:rPr lang="en-US" sz="2400" i="1" dirty="0"/>
              <a:t>Transport Phenomena: Food Engineering and Process Applications</a:t>
            </a:r>
            <a:r>
              <a:rPr lang="en-US" sz="2400" dirty="0"/>
              <a:t>, vol. 1, pp. 93–101, 1986.</a:t>
            </a:r>
          </a:p>
          <a:p>
            <a:pPr marL="457200" indent="-457200">
              <a:spcBef>
                <a:spcPts val="500"/>
              </a:spcBef>
              <a:buFont typeface="Arial" panose="020B0604020202020204" pitchFamily="34" charset="0"/>
              <a:buAutoNum type="arabicPeriod"/>
            </a:pPr>
            <a:r>
              <a:rPr lang="en-US" sz="2000" dirty="0"/>
              <a:t>B. Yao, </a:t>
            </a:r>
            <a:r>
              <a:rPr lang="en-US" sz="2000" i="1" dirty="0"/>
              <a:t>et al.</a:t>
            </a:r>
            <a:r>
              <a:rPr lang="en-US" sz="2000" dirty="0"/>
              <a:t>, “Controlled near-field boundaries to improve microwave heating performances,” </a:t>
            </a:r>
            <a:r>
              <a:rPr lang="en-US" sz="2000" i="1" dirty="0"/>
              <a:t>Innovative Food Science &amp; Emerging Technologies</a:t>
            </a:r>
            <a:r>
              <a:rPr lang="en-US" sz="2000" dirty="0"/>
              <a:t>, vol. 95, pp. 103723, 2024.</a:t>
            </a:r>
            <a:endParaRPr lang="en-US" sz="2200" dirty="0"/>
          </a:p>
          <a:p>
            <a:endParaRPr lang="en-US" sz="2200" dirty="0"/>
          </a:p>
          <a:p>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en-US" sz="6000" dirty="0" err="1"/>
              <a:t>新規マイクロ波加熱装置の加熱挙動と空間選択性を理解することで、食品加熱プロセスの最適化に役立つモデル化手法を示す</a:t>
            </a:r>
            <a:r>
              <a:rPr lang="en-US" sz="6000" dirty="0"/>
              <a:t>.</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sz="5000" dirty="0"/>
              <a:t>マイクロ波加熱は家庭調理において不可欠な技術となっている一方、近年ではフードサービス産業や食品加工産業における利用も拡大している（</a:t>
            </a:r>
            <a:r>
              <a:rPr lang="ja-JP" altLang="ja-JP" sz="5000" dirty="0"/>
              <a:t>参考文献</a:t>
            </a:r>
            <a:r>
              <a:rPr lang="en-US" altLang="ja-JP" sz="5000" dirty="0"/>
              <a:t>1 </a:t>
            </a:r>
            <a:r>
              <a:rPr lang="ja-JP" altLang="en-US" sz="5000" dirty="0"/>
              <a:t>）</a:t>
            </a:r>
            <a:r>
              <a:rPr lang="en-US" altLang="ja-JP" sz="5000" dirty="0"/>
              <a:t>.</a:t>
            </a:r>
            <a:r>
              <a:rPr lang="ja-JP" altLang="en-US" sz="5000" dirty="0"/>
              <a:t>本研究では、</a:t>
            </a:r>
            <a:r>
              <a:rPr lang="en-US" sz="5000" dirty="0"/>
              <a:t>COMSOL Multiphysics 6.4 </a:t>
            </a:r>
            <a:r>
              <a:rPr lang="ja-JP" altLang="en-US" sz="5000" dirty="0"/>
              <a:t>の</a:t>
            </a:r>
            <a:r>
              <a:rPr lang="en-US" sz="5000" dirty="0"/>
              <a:t> RF </a:t>
            </a:r>
            <a:r>
              <a:rPr lang="ja-JP" altLang="en-US" sz="5000" dirty="0"/>
              <a:t>モジュールと熱伝導モジュールを用いた数値解析により、</a:t>
            </a:r>
            <a:r>
              <a:rPr lang="en-US" sz="5000" dirty="0"/>
              <a:t>2 </a:t>
            </a:r>
            <a:r>
              <a:rPr lang="ja-JP" altLang="en-US" sz="5000" dirty="0"/>
              <a:t>種類の新規マイクロ波食品加熱システムの加熱特性を解析し、その機能最適化および適用上の限界を評価した</a:t>
            </a:r>
            <a:r>
              <a:rPr lang="en-US" altLang="ja-JP" sz="5000" dirty="0"/>
              <a:t>.</a:t>
            </a:r>
          </a:p>
          <a:p>
            <a:r>
              <a:rPr lang="ja-JP" altLang="en-US" sz="5000" dirty="0"/>
              <a:t>対象としたのは、トレイ上の複数食品の選択的加熱を可能とするフードサービス向けマルチマグネトロンマイクロ波装置と、パイロットスケールのハイブリッド蒸気／マイクロ波システムである</a:t>
            </a:r>
            <a:r>
              <a:rPr lang="en-US" altLang="ja-JP" sz="5000" dirty="0"/>
              <a:t>.</a:t>
            </a:r>
            <a:endParaRPr lang="en-US" sz="5000"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sz="7200" dirty="0"/>
              <a:t>概要</a:t>
            </a:r>
            <a:endParaRPr lang="en-US" sz="7200"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sz="7200" dirty="0"/>
              <a:t>計算手法</a:t>
            </a:r>
            <a:endParaRPr lang="en-US" sz="7200"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ja-JP" sz="4400" b="1" dirty="0"/>
              <a:t>図</a:t>
            </a:r>
            <a:r>
              <a:rPr lang="en-US" altLang="ja-JP" sz="4400" b="1" dirty="0"/>
              <a:t> 1</a:t>
            </a:r>
            <a:r>
              <a:rPr lang="ja-JP" altLang="ja-JP" sz="4400" b="1" dirty="0"/>
              <a:t>． </a:t>
            </a:r>
            <a:r>
              <a:rPr lang="ja-JP" altLang="en-US" sz="4080" dirty="0"/>
              <a:t>ハイブリッドシステムモデルの</a:t>
            </a:r>
            <a:r>
              <a:rPr lang="en-US" dirty="0" err="1"/>
              <a:t>時間依存解析における要素整合性を確保するために用いた極座標メッシュ</a:t>
            </a:r>
            <a:endParaRPr lang="en-US"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en-US" sz="5000" dirty="0"/>
              <a:t>図</a:t>
            </a:r>
            <a:r>
              <a:rPr lang="en-US" sz="5000" dirty="0"/>
              <a:t>2 </a:t>
            </a:r>
            <a:r>
              <a:rPr lang="en-US" sz="5000" dirty="0" err="1"/>
              <a:t>は、本研究で解析した</a:t>
            </a:r>
            <a:r>
              <a:rPr lang="en-US" sz="5000" dirty="0"/>
              <a:t> 2 </a:t>
            </a:r>
            <a:r>
              <a:rPr lang="en-US" sz="5000" dirty="0" err="1"/>
              <a:t>種類の装置における電磁界分布を示す.マルチマグネトロン装置では</a:t>
            </a:r>
            <a:r>
              <a:rPr lang="ja-JP" altLang="en-US" sz="5000" dirty="0"/>
              <a:t>（図</a:t>
            </a:r>
            <a:r>
              <a:rPr lang="en-US" altLang="ja-JP" sz="5000" dirty="0"/>
              <a:t>2a</a:t>
            </a:r>
            <a:r>
              <a:rPr lang="ja-JP" altLang="en-US" sz="5000" dirty="0"/>
              <a:t>）</a:t>
            </a:r>
            <a:r>
              <a:rPr lang="en-US" sz="5000" dirty="0"/>
              <a:t>、</a:t>
            </a:r>
            <a:r>
              <a:rPr lang="en-US" sz="5000" dirty="0" err="1"/>
              <a:t>各ポート</a:t>
            </a:r>
            <a:r>
              <a:rPr lang="ja-JP" altLang="en-US" sz="5000" dirty="0"/>
              <a:t>からのマイクロ波照射を</a:t>
            </a:r>
            <a:r>
              <a:rPr lang="en-US" sz="5000" dirty="0" err="1"/>
              <a:t>時間</a:t>
            </a:r>
            <a:r>
              <a:rPr lang="ja-JP" altLang="en-US" sz="5000" dirty="0"/>
              <a:t>的に切り替えることで運転を再現し、複数食品の時間ー温度履歴は実測値と良好に一致した</a:t>
            </a:r>
            <a:r>
              <a:rPr lang="en-US" altLang="ja-JP" sz="5000" dirty="0"/>
              <a:t>(</a:t>
            </a:r>
            <a:r>
              <a:rPr lang="ja-JP" altLang="ja-JP" sz="5000" dirty="0"/>
              <a:t>参考文献</a:t>
            </a:r>
            <a:r>
              <a:rPr lang="en-US" altLang="ja-JP" sz="5000" dirty="0"/>
              <a:t>3).</a:t>
            </a:r>
            <a:r>
              <a:rPr lang="en-US" sz="5000" dirty="0" err="1"/>
              <a:t>ハイブリッド蒸気／マイクロ波装置では</a:t>
            </a:r>
            <a:r>
              <a:rPr lang="ja-JP" altLang="en-US" sz="5000" dirty="0"/>
              <a:t>（図</a:t>
            </a:r>
            <a:r>
              <a:rPr lang="en-US" altLang="ja-JP" sz="5000" dirty="0"/>
              <a:t>2b</a:t>
            </a:r>
            <a:r>
              <a:rPr lang="ja-JP" altLang="en-US" sz="5000" dirty="0"/>
              <a:t>） </a:t>
            </a:r>
            <a:r>
              <a:rPr lang="en-US" sz="5000" dirty="0"/>
              <a:t>、</a:t>
            </a:r>
            <a:r>
              <a:rPr lang="ja-JP" altLang="ja-JP" sz="5000" dirty="0"/>
              <a:t>プロペラ回転に</a:t>
            </a:r>
            <a:r>
              <a:rPr lang="ja-JP" altLang="en-US" sz="5000" dirty="0"/>
              <a:t>よるモード攪拌を実装し、回転に伴う</a:t>
            </a:r>
            <a:r>
              <a:rPr lang="ja-JP" altLang="ja-JP" sz="5000" dirty="0"/>
              <a:t>電磁界分布の変化</a:t>
            </a:r>
            <a:r>
              <a:rPr lang="ja-JP" altLang="en-US" sz="5000" dirty="0"/>
              <a:t>を再現した</a:t>
            </a:r>
            <a:r>
              <a:rPr lang="en-US" altLang="ja-JP" sz="5000" dirty="0"/>
              <a:t>.</a:t>
            </a:r>
            <a:r>
              <a:rPr lang="ja-JP" altLang="en-US" sz="5000" dirty="0"/>
              <a:t>その結果、</a:t>
            </a:r>
            <a:r>
              <a:rPr lang="ja-JP" altLang="ja-JP" sz="5000" dirty="0"/>
              <a:t>局所加熱が緩和され、試料内の温度均一性が向上した</a:t>
            </a:r>
            <a:r>
              <a:rPr lang="en-US" altLang="ja-JP" sz="5000" dirty="0"/>
              <a:t>.</a:t>
            </a:r>
            <a:r>
              <a:rPr lang="ja-JP" altLang="ja-JP" sz="5000" dirty="0"/>
              <a:t>さらに、蒸気との併用により、マイクロ波単独より</a:t>
            </a:r>
            <a:r>
              <a:rPr lang="ja-JP" altLang="en-US" sz="5000" dirty="0"/>
              <a:t>も</a:t>
            </a:r>
            <a:r>
              <a:rPr lang="ja-JP" altLang="ja-JP" sz="5000" dirty="0"/>
              <a:t>均一な加熱が得られた</a:t>
            </a:r>
            <a:r>
              <a:rPr lang="en-US" altLang="ja-JP" sz="5000" dirty="0"/>
              <a:t>.</a:t>
            </a:r>
            <a:endParaRPr lang="en-US" sz="5000"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en-US" dirty="0"/>
              <a:t>図</a:t>
            </a:r>
            <a:r>
              <a:rPr lang="en-US" dirty="0"/>
              <a:t>2　</a:t>
            </a:r>
            <a:r>
              <a:rPr lang="en-US" dirty="0" err="1"/>
              <a:t>マルチマグネトロン装置</a:t>
            </a:r>
            <a:r>
              <a:rPr lang="ja-JP" altLang="en-US" dirty="0"/>
              <a:t>（</a:t>
            </a:r>
            <a:r>
              <a:rPr lang="en-US" altLang="ja-JP" dirty="0"/>
              <a:t>a</a:t>
            </a:r>
            <a:r>
              <a:rPr lang="ja-JP" altLang="en-US" dirty="0"/>
              <a:t>）</a:t>
            </a:r>
            <a:r>
              <a:rPr lang="en-US" dirty="0" err="1"/>
              <a:t>およびハイブリッド蒸気／マイクロ波装置</a:t>
            </a:r>
            <a:r>
              <a:rPr lang="ja-JP" altLang="en-US" dirty="0"/>
              <a:t>（ｂ）</a:t>
            </a:r>
            <a:r>
              <a:rPr lang="en-US" dirty="0" err="1"/>
              <a:t>の電磁界分布</a:t>
            </a:r>
            <a:r>
              <a:rPr lang="en-US" dirty="0"/>
              <a:t>.</a:t>
            </a:r>
          </a:p>
        </p:txBody>
      </p:sp>
      <p:pic>
        <p:nvPicPr>
          <p:cNvPr id="33" name="Picture Placeholder 32">
            <a:extLst>
              <a:ext uri="{FF2B5EF4-FFF2-40B4-BE49-F238E27FC236}">
                <a16:creationId xmlns:a16="http://schemas.microsoft.com/office/drawing/2014/main" id="{0B50692D-A8BA-88A4-1FFE-BE234BE79E94}"/>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11988" t="-1099" r="-15796" b="-17"/>
          <a:stretch>
            <a:fillRect/>
          </a:stretch>
        </p:blipFill>
        <p:spPr>
          <a:xfrm>
            <a:off x="1196912" y="20360447"/>
            <a:ext cx="13710909" cy="6256212"/>
          </a:xfrm>
          <a:prstGeom prst="rect">
            <a:avLst/>
          </a:prstGeom>
        </p:spPr>
      </p:pic>
      <p:pic>
        <p:nvPicPr>
          <p:cNvPr id="45" name="Picture Placeholder 44">
            <a:extLst>
              <a:ext uri="{FF2B5EF4-FFF2-40B4-BE49-F238E27FC236}">
                <a16:creationId xmlns:a16="http://schemas.microsoft.com/office/drawing/2014/main" id="{7E13CE34-4283-AE9A-B236-DA76CD5163F5}"/>
              </a:ext>
            </a:extLst>
          </p:cNvPr>
          <p:cNvPicPr>
            <a:picLocks noGrp="1" noChangeAspect="1"/>
          </p:cNvPicPr>
          <p:nvPr>
            <p:ph type="pic" sz="quarter" idx="34"/>
          </p:nvPr>
        </p:nvPicPr>
        <p:blipFill>
          <a:blip r:embed="rId5"/>
          <a:srcRect l="-122" t="-2" r="10471" b="-2101"/>
          <a:stretch>
            <a:fillRect/>
          </a:stretch>
        </p:blipFill>
        <p:spPr>
          <a:xfrm>
            <a:off x="17526117" y="29532851"/>
            <a:ext cx="14191997" cy="6565522"/>
          </a:xfrm>
          <a:prstGeom prst="rect">
            <a:avLst/>
          </a:prstGeom>
        </p:spPr>
      </p:pic>
      <p:pic>
        <p:nvPicPr>
          <p:cNvPr id="22" name="Picture Placeholder 21">
            <a:extLst>
              <a:ext uri="{FF2B5EF4-FFF2-40B4-BE49-F238E27FC236}">
                <a16:creationId xmlns:a16="http://schemas.microsoft.com/office/drawing/2014/main" id="{B7141C8F-FA83-D64A-A09B-6F3CAFE532DA}"/>
              </a:ext>
            </a:extLst>
          </p:cNvPr>
          <p:cNvPicPr>
            <a:picLocks noGrp="1" noChangeAspect="1"/>
          </p:cNvPicPr>
          <p:nvPr>
            <p:ph type="pic" sz="quarter" idx="31"/>
          </p:nvPr>
        </p:nvPicPr>
        <p:blipFill>
          <a:blip r:embed="rId6">
            <a:extLst>
              <a:ext uri="{28A0092B-C50C-407E-A947-70E740481C1C}">
                <a14:useLocalDpi xmlns:a14="http://schemas.microsoft.com/office/drawing/2010/main" val="0"/>
              </a:ext>
            </a:extLst>
          </a:blip>
          <a:srcRect t="78" b="78"/>
          <a:stretch/>
        </p:blipFill>
        <p:spPr>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8440</TotalTime>
  <Words>470</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MS PGothic</vt:lpstr>
      <vt:lpstr>Arial</vt:lpstr>
      <vt:lpstr>Calibri</vt:lpstr>
      <vt:lpstr>Calibri Light</vt:lpstr>
      <vt:lpstr>Cambria Math</vt:lpstr>
      <vt:lpstr>Office Theme</vt:lpstr>
      <vt:lpstr>有限要素法による新規マイクロ波食品加熱技術のモデル化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Andrés Abea</cp:lastModifiedBy>
  <cp:revision>186</cp:revision>
  <cp:lastPrinted>2026-06-05T08:09:06Z</cp:lastPrinted>
  <dcterms:created xsi:type="dcterms:W3CDTF">2023-01-03T14:57:49Z</dcterms:created>
  <dcterms:modified xsi:type="dcterms:W3CDTF">2026-09-04T05:16:15Z</dcterms:modified>
</cp:coreProperties>
</file>