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2918400" cy="438912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 d="100"/>
          <a:sy n="15" d="100"/>
        </p:scale>
        <p:origin x="2802"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ja-JP" sz="1900" b="1" i="0">
                <a:solidFill>
                  <a:srgbClr val="172033"/>
                </a:solidFill>
                <a:latin typeface="Yu Gothic"/>
                <a:ea typeface="Yu Gothic"/>
                <a:cs typeface="Yu Gothic"/>
              </a:rPr>
              <a:t>水の吸収率スペクトル（給電付きモデル、中心位置、1 W）</a:t>
            </a:r>
          </a:p>
        </c:rich>
      </c:tx>
      <c:overlay val="0"/>
    </c:title>
    <c:autoTitleDeleted val="0"/>
    <c:plotArea>
      <c:layout/>
      <c:scatterChart>
        <c:scatterStyle val="lineMarker"/>
        <c:varyColors val="0"/>
        <c:ser>
          <c:idx val="0"/>
          <c:order val="0"/>
          <c:tx>
            <c:strRef>
              <c:f>Sheet1!$B$1</c:f>
              <c:strCache>
                <c:ptCount val="1"/>
                <c:pt idx="0">
                  <c:v>当てはめ（f₀ 2380.5 MHz、負荷 Q 1173）</c:v>
                </c:pt>
              </c:strCache>
            </c:strRef>
          </c:tx>
          <c:spPr>
            <a:ln w="28575">
              <a:solidFill>
                <a:srgbClr val="5B6573"/>
              </a:solidFill>
              <a:prstDash val="dash"/>
            </a:ln>
          </c:spPr>
          <c:marker>
            <c:symbol val="none"/>
          </c:marker>
          <c:xVal>
            <c:numRef>
              <c:f>Sheet1!$A$2:$A$222</c:f>
              <c:numCache>
                <c:formatCode>General</c:formatCode>
                <c:ptCount val="221"/>
                <c:pt idx="0">
                  <c:v>2.3450000000000002</c:v>
                </c:pt>
                <c:pt idx="1">
                  <c:v>2.3454999999999999</c:v>
                </c:pt>
                <c:pt idx="2">
                  <c:v>2.3460000000000001</c:v>
                </c:pt>
                <c:pt idx="3">
                  <c:v>2.3464999999999998</c:v>
                </c:pt>
                <c:pt idx="4">
                  <c:v>2.347</c:v>
                </c:pt>
                <c:pt idx="5">
                  <c:v>2.3475000000000001</c:v>
                </c:pt>
                <c:pt idx="6">
                  <c:v>2.3479999999999999</c:v>
                </c:pt>
                <c:pt idx="7">
                  <c:v>2.3485</c:v>
                </c:pt>
                <c:pt idx="8">
                  <c:v>2.3490000000000002</c:v>
                </c:pt>
                <c:pt idx="9">
                  <c:v>2.3494999999999999</c:v>
                </c:pt>
                <c:pt idx="10">
                  <c:v>2.35</c:v>
                </c:pt>
                <c:pt idx="11">
                  <c:v>2.3504999999999998</c:v>
                </c:pt>
                <c:pt idx="12">
                  <c:v>2.351</c:v>
                </c:pt>
                <c:pt idx="13">
                  <c:v>2.3515000000000001</c:v>
                </c:pt>
                <c:pt idx="14">
                  <c:v>2.3519999999999999</c:v>
                </c:pt>
                <c:pt idx="15">
                  <c:v>2.3525</c:v>
                </c:pt>
                <c:pt idx="16">
                  <c:v>2.3530000000000002</c:v>
                </c:pt>
                <c:pt idx="17">
                  <c:v>2.3534999999999999</c:v>
                </c:pt>
                <c:pt idx="18">
                  <c:v>2.3540000000000001</c:v>
                </c:pt>
                <c:pt idx="19">
                  <c:v>2.3544999999999998</c:v>
                </c:pt>
                <c:pt idx="20">
                  <c:v>2.355</c:v>
                </c:pt>
                <c:pt idx="21">
                  <c:v>2.3555000000000001</c:v>
                </c:pt>
                <c:pt idx="22">
                  <c:v>2.3559999999999999</c:v>
                </c:pt>
                <c:pt idx="23">
                  <c:v>2.3565</c:v>
                </c:pt>
                <c:pt idx="24">
                  <c:v>2.3570000000000002</c:v>
                </c:pt>
                <c:pt idx="25">
                  <c:v>2.3574999999999999</c:v>
                </c:pt>
                <c:pt idx="26">
                  <c:v>2.3580000000000001</c:v>
                </c:pt>
                <c:pt idx="27">
                  <c:v>2.3584999999999998</c:v>
                </c:pt>
                <c:pt idx="28">
                  <c:v>2.359</c:v>
                </c:pt>
                <c:pt idx="29">
                  <c:v>2.3595000000000002</c:v>
                </c:pt>
                <c:pt idx="30">
                  <c:v>2.36</c:v>
                </c:pt>
                <c:pt idx="31">
                  <c:v>2.3605</c:v>
                </c:pt>
                <c:pt idx="32">
                  <c:v>2.3610000000000002</c:v>
                </c:pt>
                <c:pt idx="33">
                  <c:v>2.3614999999999999</c:v>
                </c:pt>
                <c:pt idx="34">
                  <c:v>2.3620000000000001</c:v>
                </c:pt>
                <c:pt idx="35">
                  <c:v>2.3624999999999998</c:v>
                </c:pt>
                <c:pt idx="36">
                  <c:v>2.363</c:v>
                </c:pt>
                <c:pt idx="37">
                  <c:v>2.3635000000000002</c:v>
                </c:pt>
                <c:pt idx="38">
                  <c:v>2.3639999999999999</c:v>
                </c:pt>
                <c:pt idx="39">
                  <c:v>2.3645</c:v>
                </c:pt>
                <c:pt idx="40">
                  <c:v>2.3650000000000002</c:v>
                </c:pt>
                <c:pt idx="41">
                  <c:v>2.3654999999999999</c:v>
                </c:pt>
                <c:pt idx="42">
                  <c:v>2.3660000000000001</c:v>
                </c:pt>
                <c:pt idx="43">
                  <c:v>2.3664999999999998</c:v>
                </c:pt>
                <c:pt idx="44">
                  <c:v>2.367</c:v>
                </c:pt>
                <c:pt idx="45">
                  <c:v>2.3675000000000002</c:v>
                </c:pt>
                <c:pt idx="46">
                  <c:v>2.3679999999999999</c:v>
                </c:pt>
                <c:pt idx="47">
                  <c:v>2.3685</c:v>
                </c:pt>
                <c:pt idx="48">
                  <c:v>2.3690000000000002</c:v>
                </c:pt>
                <c:pt idx="49">
                  <c:v>2.3694999999999999</c:v>
                </c:pt>
                <c:pt idx="50">
                  <c:v>2.37</c:v>
                </c:pt>
                <c:pt idx="51">
                  <c:v>2.3704999999999998</c:v>
                </c:pt>
                <c:pt idx="52">
                  <c:v>2.371</c:v>
                </c:pt>
                <c:pt idx="53">
                  <c:v>2.3715000000000002</c:v>
                </c:pt>
                <c:pt idx="54">
                  <c:v>2.3719999999999999</c:v>
                </c:pt>
                <c:pt idx="55">
                  <c:v>2.3725000000000001</c:v>
                </c:pt>
                <c:pt idx="56">
                  <c:v>2.3730000000000002</c:v>
                </c:pt>
                <c:pt idx="57">
                  <c:v>2.3734999999999999</c:v>
                </c:pt>
                <c:pt idx="58">
                  <c:v>2.3740000000000001</c:v>
                </c:pt>
                <c:pt idx="59">
                  <c:v>2.3744999999999998</c:v>
                </c:pt>
                <c:pt idx="60">
                  <c:v>2.375</c:v>
                </c:pt>
                <c:pt idx="61">
                  <c:v>2.3755000000000002</c:v>
                </c:pt>
                <c:pt idx="62">
                  <c:v>2.3759999999999999</c:v>
                </c:pt>
                <c:pt idx="63">
                  <c:v>2.3765000000000001</c:v>
                </c:pt>
                <c:pt idx="64">
                  <c:v>2.3769999999999998</c:v>
                </c:pt>
                <c:pt idx="65">
                  <c:v>2.3774999999999999</c:v>
                </c:pt>
                <c:pt idx="66">
                  <c:v>2.3780000000000001</c:v>
                </c:pt>
                <c:pt idx="67">
                  <c:v>2.3784999999999998</c:v>
                </c:pt>
                <c:pt idx="68">
                  <c:v>2.379</c:v>
                </c:pt>
                <c:pt idx="69">
                  <c:v>2.3795000000000002</c:v>
                </c:pt>
                <c:pt idx="70">
                  <c:v>2.38</c:v>
                </c:pt>
                <c:pt idx="71">
                  <c:v>2.3805000000000001</c:v>
                </c:pt>
                <c:pt idx="72">
                  <c:v>2.3809999999999998</c:v>
                </c:pt>
                <c:pt idx="73">
                  <c:v>2.3815</c:v>
                </c:pt>
                <c:pt idx="74">
                  <c:v>2.3820000000000001</c:v>
                </c:pt>
                <c:pt idx="75">
                  <c:v>2.3824999999999998</c:v>
                </c:pt>
                <c:pt idx="76">
                  <c:v>2.383</c:v>
                </c:pt>
                <c:pt idx="77">
                  <c:v>2.3835000000000002</c:v>
                </c:pt>
                <c:pt idx="78">
                  <c:v>2.3839999999999999</c:v>
                </c:pt>
                <c:pt idx="79">
                  <c:v>2.3845000000000001</c:v>
                </c:pt>
                <c:pt idx="80">
                  <c:v>2.3849999999999998</c:v>
                </c:pt>
                <c:pt idx="81">
                  <c:v>2.3855</c:v>
                </c:pt>
                <c:pt idx="82">
                  <c:v>2.3860000000000001</c:v>
                </c:pt>
                <c:pt idx="83">
                  <c:v>2.3864999999999998</c:v>
                </c:pt>
                <c:pt idx="84">
                  <c:v>2.387</c:v>
                </c:pt>
                <c:pt idx="85">
                  <c:v>2.3875000000000002</c:v>
                </c:pt>
                <c:pt idx="86">
                  <c:v>2.3879999999999999</c:v>
                </c:pt>
                <c:pt idx="87">
                  <c:v>2.3885000000000001</c:v>
                </c:pt>
                <c:pt idx="88">
                  <c:v>2.3889999999999998</c:v>
                </c:pt>
                <c:pt idx="89">
                  <c:v>2.3895</c:v>
                </c:pt>
                <c:pt idx="90">
                  <c:v>2.39</c:v>
                </c:pt>
                <c:pt idx="91">
                  <c:v>2.3904999999999998</c:v>
                </c:pt>
                <c:pt idx="92">
                  <c:v>2.391</c:v>
                </c:pt>
                <c:pt idx="93">
                  <c:v>2.3915000000000002</c:v>
                </c:pt>
                <c:pt idx="94">
                  <c:v>2.3919999999999999</c:v>
                </c:pt>
                <c:pt idx="95">
                  <c:v>2.3925000000000001</c:v>
                </c:pt>
                <c:pt idx="96">
                  <c:v>2.3929999999999998</c:v>
                </c:pt>
                <c:pt idx="97">
                  <c:v>2.3935</c:v>
                </c:pt>
                <c:pt idx="98">
                  <c:v>2.3940000000000001</c:v>
                </c:pt>
                <c:pt idx="99">
                  <c:v>2.3944999999999999</c:v>
                </c:pt>
                <c:pt idx="100">
                  <c:v>2.395</c:v>
                </c:pt>
                <c:pt idx="101">
                  <c:v>2.3955000000000002</c:v>
                </c:pt>
                <c:pt idx="102">
                  <c:v>2.3959999999999999</c:v>
                </c:pt>
                <c:pt idx="103">
                  <c:v>2.3965000000000001</c:v>
                </c:pt>
                <c:pt idx="104">
                  <c:v>2.3969999999999998</c:v>
                </c:pt>
                <c:pt idx="105">
                  <c:v>2.3975</c:v>
                </c:pt>
                <c:pt idx="106">
                  <c:v>2.3980000000000001</c:v>
                </c:pt>
                <c:pt idx="107">
                  <c:v>2.3984999999999999</c:v>
                </c:pt>
                <c:pt idx="108">
                  <c:v>2.399</c:v>
                </c:pt>
                <c:pt idx="109">
                  <c:v>2.3995000000000002</c:v>
                </c:pt>
                <c:pt idx="110">
                  <c:v>2.4</c:v>
                </c:pt>
                <c:pt idx="111">
                  <c:v>2.4005000000000001</c:v>
                </c:pt>
                <c:pt idx="112">
                  <c:v>2.4009999999999998</c:v>
                </c:pt>
                <c:pt idx="113">
                  <c:v>2.4015</c:v>
                </c:pt>
                <c:pt idx="114">
                  <c:v>2.4020000000000001</c:v>
                </c:pt>
                <c:pt idx="115">
                  <c:v>2.4024999999999999</c:v>
                </c:pt>
                <c:pt idx="116">
                  <c:v>2.403</c:v>
                </c:pt>
                <c:pt idx="117">
                  <c:v>2.4035000000000002</c:v>
                </c:pt>
                <c:pt idx="118">
                  <c:v>2.4039999999999999</c:v>
                </c:pt>
                <c:pt idx="119">
                  <c:v>2.4045000000000001</c:v>
                </c:pt>
                <c:pt idx="120">
                  <c:v>2.4049999999999998</c:v>
                </c:pt>
                <c:pt idx="121">
                  <c:v>2.4055</c:v>
                </c:pt>
                <c:pt idx="122">
                  <c:v>2.4060000000000001</c:v>
                </c:pt>
                <c:pt idx="123">
                  <c:v>2.4064999999999999</c:v>
                </c:pt>
                <c:pt idx="124">
                  <c:v>2.407</c:v>
                </c:pt>
                <c:pt idx="125">
                  <c:v>2.4075000000000002</c:v>
                </c:pt>
                <c:pt idx="126">
                  <c:v>2.4079999999999999</c:v>
                </c:pt>
                <c:pt idx="127">
                  <c:v>2.4085000000000001</c:v>
                </c:pt>
                <c:pt idx="128">
                  <c:v>2.4089999999999998</c:v>
                </c:pt>
                <c:pt idx="129">
                  <c:v>2.4095</c:v>
                </c:pt>
                <c:pt idx="130">
                  <c:v>2.41</c:v>
                </c:pt>
                <c:pt idx="131">
                  <c:v>2.4104999999999999</c:v>
                </c:pt>
                <c:pt idx="132">
                  <c:v>2.411</c:v>
                </c:pt>
                <c:pt idx="133">
                  <c:v>2.4115000000000002</c:v>
                </c:pt>
                <c:pt idx="134">
                  <c:v>2.4119999999999999</c:v>
                </c:pt>
                <c:pt idx="135">
                  <c:v>2.4125000000000001</c:v>
                </c:pt>
                <c:pt idx="136">
                  <c:v>2.4129999999999998</c:v>
                </c:pt>
                <c:pt idx="137">
                  <c:v>2.4135</c:v>
                </c:pt>
                <c:pt idx="138">
                  <c:v>2.4140000000000001</c:v>
                </c:pt>
                <c:pt idx="139">
                  <c:v>2.4144999999999999</c:v>
                </c:pt>
                <c:pt idx="140">
                  <c:v>2.415</c:v>
                </c:pt>
                <c:pt idx="141">
                  <c:v>2.4155000000000002</c:v>
                </c:pt>
                <c:pt idx="142">
                  <c:v>2.4159999999999999</c:v>
                </c:pt>
                <c:pt idx="143">
                  <c:v>2.4165000000000001</c:v>
                </c:pt>
                <c:pt idx="144">
                  <c:v>2.4169999999999998</c:v>
                </c:pt>
                <c:pt idx="145">
                  <c:v>2.4175</c:v>
                </c:pt>
                <c:pt idx="146">
                  <c:v>2.4180000000000001</c:v>
                </c:pt>
                <c:pt idx="147">
                  <c:v>2.4184999999999999</c:v>
                </c:pt>
                <c:pt idx="148">
                  <c:v>2.419</c:v>
                </c:pt>
                <c:pt idx="149">
                  <c:v>2.4195000000000002</c:v>
                </c:pt>
                <c:pt idx="150">
                  <c:v>2.42</c:v>
                </c:pt>
                <c:pt idx="151">
                  <c:v>2.4205000000000001</c:v>
                </c:pt>
                <c:pt idx="152">
                  <c:v>2.4209999999999998</c:v>
                </c:pt>
                <c:pt idx="153">
                  <c:v>2.4215</c:v>
                </c:pt>
                <c:pt idx="154">
                  <c:v>2.4220000000000002</c:v>
                </c:pt>
                <c:pt idx="155">
                  <c:v>2.4224999999999999</c:v>
                </c:pt>
                <c:pt idx="156">
                  <c:v>2.423</c:v>
                </c:pt>
                <c:pt idx="157">
                  <c:v>2.4235000000000002</c:v>
                </c:pt>
                <c:pt idx="158">
                  <c:v>2.4239999999999999</c:v>
                </c:pt>
                <c:pt idx="159">
                  <c:v>2.4245000000000001</c:v>
                </c:pt>
                <c:pt idx="160">
                  <c:v>2.4249999999999998</c:v>
                </c:pt>
                <c:pt idx="161">
                  <c:v>2.4255</c:v>
                </c:pt>
                <c:pt idx="162">
                  <c:v>2.4260000000000002</c:v>
                </c:pt>
                <c:pt idx="163">
                  <c:v>2.4264999999999999</c:v>
                </c:pt>
                <c:pt idx="164">
                  <c:v>2.427</c:v>
                </c:pt>
                <c:pt idx="165">
                  <c:v>2.4275000000000002</c:v>
                </c:pt>
                <c:pt idx="166">
                  <c:v>2.4279999999999999</c:v>
                </c:pt>
                <c:pt idx="167">
                  <c:v>2.4285000000000001</c:v>
                </c:pt>
                <c:pt idx="168">
                  <c:v>2.4289999999999998</c:v>
                </c:pt>
                <c:pt idx="169">
                  <c:v>2.4295</c:v>
                </c:pt>
                <c:pt idx="170">
                  <c:v>2.4300000000000002</c:v>
                </c:pt>
                <c:pt idx="171">
                  <c:v>2.4304999999999999</c:v>
                </c:pt>
                <c:pt idx="172">
                  <c:v>2.431</c:v>
                </c:pt>
                <c:pt idx="173">
                  <c:v>2.4315000000000002</c:v>
                </c:pt>
                <c:pt idx="174">
                  <c:v>2.4319999999999999</c:v>
                </c:pt>
                <c:pt idx="175">
                  <c:v>2.4325000000000001</c:v>
                </c:pt>
                <c:pt idx="176">
                  <c:v>2.4329999999999998</c:v>
                </c:pt>
                <c:pt idx="177">
                  <c:v>2.4335</c:v>
                </c:pt>
                <c:pt idx="178">
                  <c:v>2.4340000000000002</c:v>
                </c:pt>
                <c:pt idx="179">
                  <c:v>2.4344999999999999</c:v>
                </c:pt>
                <c:pt idx="180">
                  <c:v>2.4350000000000001</c:v>
                </c:pt>
                <c:pt idx="181">
                  <c:v>2.4355000000000002</c:v>
                </c:pt>
                <c:pt idx="182">
                  <c:v>2.4359999999999999</c:v>
                </c:pt>
                <c:pt idx="183">
                  <c:v>2.4365000000000001</c:v>
                </c:pt>
                <c:pt idx="184">
                  <c:v>2.4369999999999998</c:v>
                </c:pt>
                <c:pt idx="185">
                  <c:v>2.4375</c:v>
                </c:pt>
                <c:pt idx="186">
                  <c:v>2.4380000000000002</c:v>
                </c:pt>
                <c:pt idx="187">
                  <c:v>2.4384999999999999</c:v>
                </c:pt>
                <c:pt idx="188">
                  <c:v>2.4390000000000001</c:v>
                </c:pt>
                <c:pt idx="189">
                  <c:v>2.4394999999999998</c:v>
                </c:pt>
                <c:pt idx="190">
                  <c:v>2.44</c:v>
                </c:pt>
                <c:pt idx="191">
                  <c:v>2.4405000000000001</c:v>
                </c:pt>
                <c:pt idx="192">
                  <c:v>2.4409999999999998</c:v>
                </c:pt>
                <c:pt idx="193">
                  <c:v>2.4415</c:v>
                </c:pt>
                <c:pt idx="194">
                  <c:v>2.4420000000000002</c:v>
                </c:pt>
                <c:pt idx="195">
                  <c:v>2.4424999999999999</c:v>
                </c:pt>
                <c:pt idx="196">
                  <c:v>2.4430000000000001</c:v>
                </c:pt>
                <c:pt idx="197">
                  <c:v>2.4434999999999998</c:v>
                </c:pt>
                <c:pt idx="198">
                  <c:v>2.444</c:v>
                </c:pt>
                <c:pt idx="199">
                  <c:v>2.4445000000000001</c:v>
                </c:pt>
                <c:pt idx="200">
                  <c:v>2.4449999999999998</c:v>
                </c:pt>
                <c:pt idx="201">
                  <c:v>2.4455</c:v>
                </c:pt>
                <c:pt idx="202">
                  <c:v>2.4460000000000002</c:v>
                </c:pt>
                <c:pt idx="203">
                  <c:v>2.4464999999999999</c:v>
                </c:pt>
                <c:pt idx="204">
                  <c:v>2.4470000000000001</c:v>
                </c:pt>
                <c:pt idx="205">
                  <c:v>2.4474999999999998</c:v>
                </c:pt>
                <c:pt idx="206">
                  <c:v>2.448</c:v>
                </c:pt>
                <c:pt idx="207">
                  <c:v>2.4485000000000001</c:v>
                </c:pt>
                <c:pt idx="208">
                  <c:v>2.4489999999999998</c:v>
                </c:pt>
                <c:pt idx="209">
                  <c:v>2.4495</c:v>
                </c:pt>
                <c:pt idx="210">
                  <c:v>2.4500000000000002</c:v>
                </c:pt>
                <c:pt idx="211">
                  <c:v>2.4504999999999999</c:v>
                </c:pt>
                <c:pt idx="212">
                  <c:v>2.4510000000000001</c:v>
                </c:pt>
                <c:pt idx="213">
                  <c:v>2.4514999999999998</c:v>
                </c:pt>
                <c:pt idx="214">
                  <c:v>2.452</c:v>
                </c:pt>
                <c:pt idx="215">
                  <c:v>2.4525000000000001</c:v>
                </c:pt>
                <c:pt idx="216">
                  <c:v>2.4529999999999998</c:v>
                </c:pt>
                <c:pt idx="217">
                  <c:v>2.4535</c:v>
                </c:pt>
                <c:pt idx="218">
                  <c:v>2.4540000000000002</c:v>
                </c:pt>
                <c:pt idx="219">
                  <c:v>2.4544999999999999</c:v>
                </c:pt>
                <c:pt idx="220">
                  <c:v>2.4550000000000001</c:v>
                </c:pt>
              </c:numCache>
            </c:numRef>
          </c:xVal>
          <c:yVal>
            <c:numRef>
              <c:f>Sheet1!$B$2:$B$222</c:f>
              <c:numCache>
                <c:formatCode>General</c:formatCode>
                <c:ptCount val="221"/>
                <c:pt idx="0">
                  <c:v>7.2366100000000001E-3</c:v>
                </c:pt>
                <c:pt idx="1">
                  <c:v>7.4448500000000003E-3</c:v>
                </c:pt>
                <c:pt idx="2">
                  <c:v>7.66221E-3</c:v>
                </c:pt>
                <c:pt idx="3">
                  <c:v>7.8892200000000006E-3</c:v>
                </c:pt>
                <c:pt idx="4">
                  <c:v>8.1264800000000002E-3</c:v>
                </c:pt>
                <c:pt idx="5">
                  <c:v>8.3745899999999995E-3</c:v>
                </c:pt>
                <c:pt idx="6">
                  <c:v>8.6342399999999996E-3</c:v>
                </c:pt>
                <c:pt idx="7">
                  <c:v>8.9061499999999998E-3</c:v>
                </c:pt>
                <c:pt idx="8">
                  <c:v>9.1911100000000006E-3</c:v>
                </c:pt>
                <c:pt idx="9">
                  <c:v>9.4899600000000004E-3</c:v>
                </c:pt>
                <c:pt idx="10">
                  <c:v>9.8036200000000007E-3</c:v>
                </c:pt>
                <c:pt idx="11">
                  <c:v>1.0133100000000001E-2</c:v>
                </c:pt>
                <c:pt idx="12">
                  <c:v>1.04794E-2</c:v>
                </c:pt>
                <c:pt idx="13">
                  <c:v>1.0843800000000001E-2</c:v>
                </c:pt>
                <c:pt idx="14">
                  <c:v>1.1227600000000001E-2</c:v>
                </c:pt>
                <c:pt idx="15">
                  <c:v>1.1632099999999999E-2</c:v>
                </c:pt>
                <c:pt idx="16">
                  <c:v>1.20588E-2</c:v>
                </c:pt>
                <c:pt idx="17">
                  <c:v>1.25094E-2</c:v>
                </c:pt>
                <c:pt idx="18">
                  <c:v>1.29858E-2</c:v>
                </c:pt>
                <c:pt idx="19">
                  <c:v>1.34898E-2</c:v>
                </c:pt>
                <c:pt idx="20">
                  <c:v>1.4023799999999999E-2</c:v>
                </c:pt>
                <c:pt idx="21">
                  <c:v>1.45901E-2</c:v>
                </c:pt>
                <c:pt idx="22">
                  <c:v>1.5191400000000001E-2</c:v>
                </c:pt>
                <c:pt idx="23">
                  <c:v>1.58307E-2</c:v>
                </c:pt>
                <c:pt idx="24">
                  <c:v>1.6511100000000001E-2</c:v>
                </c:pt>
                <c:pt idx="25">
                  <c:v>1.72363E-2</c:v>
                </c:pt>
                <c:pt idx="26">
                  <c:v>1.80103E-2</c:v>
                </c:pt>
                <c:pt idx="27">
                  <c:v>1.8837699999999999E-2</c:v>
                </c:pt>
                <c:pt idx="28">
                  <c:v>1.9723299999999999E-2</c:v>
                </c:pt>
                <c:pt idx="29">
                  <c:v>2.0672800000000002E-2</c:v>
                </c:pt>
                <c:pt idx="30">
                  <c:v>2.1692599999999999E-2</c:v>
                </c:pt>
                <c:pt idx="31">
                  <c:v>2.27896E-2</c:v>
                </c:pt>
                <c:pt idx="32">
                  <c:v>2.3971900000000001E-2</c:v>
                </c:pt>
                <c:pt idx="33">
                  <c:v>2.52486E-2</c:v>
                </c:pt>
                <c:pt idx="34">
                  <c:v>2.6629900000000001E-2</c:v>
                </c:pt>
                <c:pt idx="35">
                  <c:v>2.8127699999999999E-2</c:v>
                </c:pt>
                <c:pt idx="36">
                  <c:v>2.9755299999999998E-2</c:v>
                </c:pt>
                <c:pt idx="37">
                  <c:v>3.1528199999999999E-2</c:v>
                </c:pt>
                <c:pt idx="38">
                  <c:v>3.34642E-2</c:v>
                </c:pt>
                <c:pt idx="39">
                  <c:v>3.5583900000000002E-2</c:v>
                </c:pt>
                <c:pt idx="40">
                  <c:v>3.7911199999999999E-2</c:v>
                </c:pt>
                <c:pt idx="41">
                  <c:v>4.0474200000000002E-2</c:v>
                </c:pt>
                <c:pt idx="42">
                  <c:v>4.3305700000000003E-2</c:v>
                </c:pt>
                <c:pt idx="43">
                  <c:v>4.64445E-2</c:v>
                </c:pt>
                <c:pt idx="44">
                  <c:v>4.9936700000000001E-2</c:v>
                </c:pt>
                <c:pt idx="45">
                  <c:v>5.3837200000000002E-2</c:v>
                </c:pt>
                <c:pt idx="46">
                  <c:v>5.8212199999999999E-2</c:v>
                </c:pt>
                <c:pt idx="47">
                  <c:v>6.3141500000000003E-2</c:v>
                </c:pt>
                <c:pt idx="48">
                  <c:v>6.8722699999999998E-2</c:v>
                </c:pt>
                <c:pt idx="49">
                  <c:v>7.5075699999999995E-2</c:v>
                </c:pt>
                <c:pt idx="50">
                  <c:v>8.2349199999999997E-2</c:v>
                </c:pt>
                <c:pt idx="51">
                  <c:v>9.0729199999999996E-2</c:v>
                </c:pt>
                <c:pt idx="52">
                  <c:v>0.100451</c:v>
                </c:pt>
                <c:pt idx="53">
                  <c:v>0.111816</c:v>
                </c:pt>
                <c:pt idx="54">
                  <c:v>0.12521499999999999</c:v>
                </c:pt>
                <c:pt idx="55">
                  <c:v>0.14116000000000001</c:v>
                </c:pt>
                <c:pt idx="56">
                  <c:v>0.16033600000000001</c:v>
                </c:pt>
                <c:pt idx="57">
                  <c:v>0.18367</c:v>
                </c:pt>
                <c:pt idx="58">
                  <c:v>0.212447</c:v>
                </c:pt>
                <c:pt idx="59">
                  <c:v>0.24848300000000001</c:v>
                </c:pt>
                <c:pt idx="60">
                  <c:v>0.29440499999999997</c:v>
                </c:pt>
                <c:pt idx="61">
                  <c:v>0.35413099999999997</c:v>
                </c:pt>
                <c:pt idx="62">
                  <c:v>0.43368699999999999</c:v>
                </c:pt>
                <c:pt idx="63">
                  <c:v>0.542686</c:v>
                </c:pt>
                <c:pt idx="64">
                  <c:v>0.69714100000000001</c:v>
                </c:pt>
                <c:pt idx="65">
                  <c:v>0.92502700000000004</c:v>
                </c:pt>
                <c:pt idx="66">
                  <c:v>1.27789</c:v>
                </c:pt>
                <c:pt idx="67">
                  <c:v>1.85561</c:v>
                </c:pt>
                <c:pt idx="68">
                  <c:v>2.8559700000000001</c:v>
                </c:pt>
                <c:pt idx="69">
                  <c:v>4.6241899999999996</c:v>
                </c:pt>
                <c:pt idx="70">
                  <c:v>7.2866600000000004</c:v>
                </c:pt>
                <c:pt idx="71">
                  <c:v>8.8422699999999992</c:v>
                </c:pt>
                <c:pt idx="72">
                  <c:v>6.9530399999999997</c:v>
                </c:pt>
                <c:pt idx="73">
                  <c:v>4.3587499999999997</c:v>
                </c:pt>
                <c:pt idx="74">
                  <c:v>2.7034500000000001</c:v>
                </c:pt>
                <c:pt idx="75">
                  <c:v>1.7691399999999999</c:v>
                </c:pt>
                <c:pt idx="76">
                  <c:v>1.2262900000000001</c:v>
                </c:pt>
                <c:pt idx="77">
                  <c:v>0.89241199999999998</c:v>
                </c:pt>
                <c:pt idx="78">
                  <c:v>0.67543699999999995</c:v>
                </c:pt>
                <c:pt idx="79">
                  <c:v>0.52760399999999996</c:v>
                </c:pt>
                <c:pt idx="80">
                  <c:v>0.42281999999999997</c:v>
                </c:pt>
                <c:pt idx="81">
                  <c:v>0.34606199999999998</c:v>
                </c:pt>
                <c:pt idx="82">
                  <c:v>0.28825800000000001</c:v>
                </c:pt>
                <c:pt idx="83">
                  <c:v>0.243698</c:v>
                </c:pt>
                <c:pt idx="84">
                  <c:v>0.20865300000000001</c:v>
                </c:pt>
                <c:pt idx="85">
                  <c:v>0.18061199999999999</c:v>
                </c:pt>
                <c:pt idx="86">
                  <c:v>0.157836</c:v>
                </c:pt>
                <c:pt idx="87">
                  <c:v>0.13909199999999999</c:v>
                </c:pt>
                <c:pt idx="88">
                  <c:v>0.123484</c:v>
                </c:pt>
                <c:pt idx="89">
                  <c:v>0.11035399999999999</c:v>
                </c:pt>
                <c:pt idx="90">
                  <c:v>9.9204399999999998E-2</c:v>
                </c:pt>
                <c:pt idx="91">
                  <c:v>8.9657899999999999E-2</c:v>
                </c:pt>
                <c:pt idx="92">
                  <c:v>8.1421999999999994E-2</c:v>
                </c:pt>
                <c:pt idx="93">
                  <c:v>7.4268000000000001E-2</c:v>
                </c:pt>
                <c:pt idx="94">
                  <c:v>6.80148E-2</c:v>
                </c:pt>
                <c:pt idx="95">
                  <c:v>6.2517600000000006E-2</c:v>
                </c:pt>
                <c:pt idx="96">
                  <c:v>5.7659599999999998E-2</c:v>
                </c:pt>
                <c:pt idx="97">
                  <c:v>5.3345499999999997E-2</c:v>
                </c:pt>
                <c:pt idx="98">
                  <c:v>4.9497300000000001E-2</c:v>
                </c:pt>
                <c:pt idx="99">
                  <c:v>4.6050199999999999E-2</c:v>
                </c:pt>
                <c:pt idx="100">
                  <c:v>4.2950500000000003E-2</c:v>
                </c:pt>
                <c:pt idx="101">
                  <c:v>4.01532E-2</c:v>
                </c:pt>
                <c:pt idx="102">
                  <c:v>3.7620099999999997E-2</c:v>
                </c:pt>
                <c:pt idx="103">
                  <c:v>3.5319000000000003E-2</c:v>
                </c:pt>
                <c:pt idx="104">
                  <c:v>3.3222599999999998E-2</c:v>
                </c:pt>
                <c:pt idx="105">
                  <c:v>3.13072E-2</c:v>
                </c:pt>
                <c:pt idx="106">
                  <c:v>2.9552599999999998E-2</c:v>
                </c:pt>
                <c:pt idx="107">
                  <c:v>2.7941400000000002E-2</c:v>
                </c:pt>
                <c:pt idx="108">
                  <c:v>2.6458300000000001E-2</c:v>
                </c:pt>
                <c:pt idx="109">
                  <c:v>2.5090100000000001E-2</c:v>
                </c:pt>
                <c:pt idx="110">
                  <c:v>2.3825200000000001E-2</c:v>
                </c:pt>
                <c:pt idx="111">
                  <c:v>2.2653599999999999E-2</c:v>
                </c:pt>
                <c:pt idx="112">
                  <c:v>2.15663E-2</c:v>
                </c:pt>
                <c:pt idx="113">
                  <c:v>2.0555299999999999E-2</c:v>
                </c:pt>
                <c:pt idx="114">
                  <c:v>1.9613800000000001E-2</c:v>
                </c:pt>
                <c:pt idx="115">
                  <c:v>1.8735399999999999E-2</c:v>
                </c:pt>
                <c:pt idx="116">
                  <c:v>1.7914699999999999E-2</c:v>
                </c:pt>
                <c:pt idx="117">
                  <c:v>1.71468E-2</c:v>
                </c:pt>
                <c:pt idx="118">
                  <c:v>1.64271E-2</c:v>
                </c:pt>
                <c:pt idx="119">
                  <c:v>1.57518E-2</c:v>
                </c:pt>
                <c:pt idx="120">
                  <c:v>1.51173E-2</c:v>
                </c:pt>
                <c:pt idx="121">
                  <c:v>1.4520399999999999E-2</c:v>
                </c:pt>
                <c:pt idx="122">
                  <c:v>1.3958099999999999E-2</c:v>
                </c:pt>
                <c:pt idx="123">
                  <c:v>1.34278E-2</c:v>
                </c:pt>
                <c:pt idx="124">
                  <c:v>1.29272E-2</c:v>
                </c:pt>
                <c:pt idx="125">
                  <c:v>1.2454E-2</c:v>
                </c:pt>
                <c:pt idx="126">
                  <c:v>1.2006299999999999E-2</c:v>
                </c:pt>
                <c:pt idx="127">
                  <c:v>1.15824E-2</c:v>
                </c:pt>
                <c:pt idx="128">
                  <c:v>1.1180499999999999E-2</c:v>
                </c:pt>
                <c:pt idx="129">
                  <c:v>1.0799100000000001E-2</c:v>
                </c:pt>
                <c:pt idx="130">
                  <c:v>1.0436900000000001E-2</c:v>
                </c:pt>
                <c:pt idx="131">
                  <c:v>1.00927E-2</c:v>
                </c:pt>
                <c:pt idx="132">
                  <c:v>9.7651700000000001E-3</c:v>
                </c:pt>
                <c:pt idx="133">
                  <c:v>9.4533299999999994E-3</c:v>
                </c:pt>
                <c:pt idx="134">
                  <c:v>9.1561999999999998E-3</c:v>
                </c:pt>
                <c:pt idx="135">
                  <c:v>8.8728499999999998E-3</c:v>
                </c:pt>
                <c:pt idx="136">
                  <c:v>8.6024499999999993E-3</c:v>
                </c:pt>
                <c:pt idx="137">
                  <c:v>8.3442199999999994E-3</c:v>
                </c:pt>
                <c:pt idx="138">
                  <c:v>8.0974500000000008E-3</c:v>
                </c:pt>
                <c:pt idx="139">
                  <c:v>7.8614500000000007E-3</c:v>
                </c:pt>
                <c:pt idx="140">
                  <c:v>7.63563E-3</c:v>
                </c:pt>
                <c:pt idx="141">
                  <c:v>7.4193899999999997E-3</c:v>
                </c:pt>
                <c:pt idx="142">
                  <c:v>7.2122100000000001E-3</c:v>
                </c:pt>
                <c:pt idx="143">
                  <c:v>7.0135800000000002E-3</c:v>
                </c:pt>
                <c:pt idx="144">
                  <c:v>6.8230499999999998E-3</c:v>
                </c:pt>
                <c:pt idx="145">
                  <c:v>6.6401699999999999E-3</c:v>
                </c:pt>
                <c:pt idx="146">
                  <c:v>6.4645500000000003E-3</c:v>
                </c:pt>
                <c:pt idx="147">
                  <c:v>6.2957999999999998E-3</c:v>
                </c:pt>
                <c:pt idx="148">
                  <c:v>6.1335699999999996E-3</c:v>
                </c:pt>
                <c:pt idx="149">
                  <c:v>5.9775399999999999E-3</c:v>
                </c:pt>
                <c:pt idx="150">
                  <c:v>5.8273800000000001E-3</c:v>
                </c:pt>
                <c:pt idx="151">
                  <c:v>5.6828E-3</c:v>
                </c:pt>
                <c:pt idx="152">
                  <c:v>5.5435399999999996E-3</c:v>
                </c:pt>
                <c:pt idx="153">
                  <c:v>5.4093400000000003E-3</c:v>
                </c:pt>
                <c:pt idx="154">
                  <c:v>5.2799500000000003E-3</c:v>
                </c:pt>
                <c:pt idx="155">
                  <c:v>5.1551399999999999E-3</c:v>
                </c:pt>
                <c:pt idx="156">
                  <c:v>5.0347100000000004E-3</c:v>
                </c:pt>
                <c:pt idx="157">
                  <c:v>4.9184500000000004E-3</c:v>
                </c:pt>
                <c:pt idx="158">
                  <c:v>4.8061700000000002E-3</c:v>
                </c:pt>
                <c:pt idx="159">
                  <c:v>4.69769E-3</c:v>
                </c:pt>
                <c:pt idx="160">
                  <c:v>4.5928499999999999E-3</c:v>
                </c:pt>
                <c:pt idx="161">
                  <c:v>4.49147E-3</c:v>
                </c:pt>
                <c:pt idx="162">
                  <c:v>4.3934100000000004E-3</c:v>
                </c:pt>
                <c:pt idx="163">
                  <c:v>4.2985300000000001E-3</c:v>
                </c:pt>
                <c:pt idx="164">
                  <c:v>4.2066899999999999E-3</c:v>
                </c:pt>
                <c:pt idx="165">
                  <c:v>4.1177599999999998E-3</c:v>
                </c:pt>
                <c:pt idx="166">
                  <c:v>4.0316199999999996E-3</c:v>
                </c:pt>
                <c:pt idx="167">
                  <c:v>3.9481500000000001E-3</c:v>
                </c:pt>
                <c:pt idx="168">
                  <c:v>3.86725E-3</c:v>
                </c:pt>
                <c:pt idx="169">
                  <c:v>3.7888100000000001E-3</c:v>
                </c:pt>
                <c:pt idx="170">
                  <c:v>3.71273E-3</c:v>
                </c:pt>
                <c:pt idx="171">
                  <c:v>3.6389199999999999E-3</c:v>
                </c:pt>
                <c:pt idx="172">
                  <c:v>3.5672899999999999E-3</c:v>
                </c:pt>
                <c:pt idx="173">
                  <c:v>3.4977599999999999E-3</c:v>
                </c:pt>
                <c:pt idx="174">
                  <c:v>3.4302400000000002E-3</c:v>
                </c:pt>
                <c:pt idx="175">
                  <c:v>3.3646499999999998E-3</c:v>
                </c:pt>
                <c:pt idx="176">
                  <c:v>3.3009300000000001E-3</c:v>
                </c:pt>
                <c:pt idx="177">
                  <c:v>3.2390000000000001E-3</c:v>
                </c:pt>
                <c:pt idx="178">
                  <c:v>3.1787899999999999E-3</c:v>
                </c:pt>
                <c:pt idx="179">
                  <c:v>3.1202500000000002E-3</c:v>
                </c:pt>
                <c:pt idx="180">
                  <c:v>3.0633100000000001E-3</c:v>
                </c:pt>
                <c:pt idx="181">
                  <c:v>3.0079199999999999E-3</c:v>
                </c:pt>
                <c:pt idx="182">
                  <c:v>2.95401E-3</c:v>
                </c:pt>
                <c:pt idx="183">
                  <c:v>2.9015400000000002E-3</c:v>
                </c:pt>
                <c:pt idx="184">
                  <c:v>2.85046E-3</c:v>
                </c:pt>
                <c:pt idx="185">
                  <c:v>2.8007100000000001E-3</c:v>
                </c:pt>
                <c:pt idx="186">
                  <c:v>2.7522599999999999E-3</c:v>
                </c:pt>
                <c:pt idx="187">
                  <c:v>2.7050500000000001E-3</c:v>
                </c:pt>
                <c:pt idx="188">
                  <c:v>2.6590400000000001E-3</c:v>
                </c:pt>
                <c:pt idx="189">
                  <c:v>2.6142000000000001E-3</c:v>
                </c:pt>
                <c:pt idx="190">
                  <c:v>2.57048E-3</c:v>
                </c:pt>
                <c:pt idx="191">
                  <c:v>2.5278499999999999E-3</c:v>
                </c:pt>
                <c:pt idx="192">
                  <c:v>2.48628E-3</c:v>
                </c:pt>
                <c:pt idx="193">
                  <c:v>2.4457200000000002E-3</c:v>
                </c:pt>
                <c:pt idx="194">
                  <c:v>2.4061400000000002E-3</c:v>
                </c:pt>
                <c:pt idx="195">
                  <c:v>2.3675200000000001E-3</c:v>
                </c:pt>
                <c:pt idx="196">
                  <c:v>2.3298199999999998E-3</c:v>
                </c:pt>
                <c:pt idx="197">
                  <c:v>2.2930099999999998E-3</c:v>
                </c:pt>
                <c:pt idx="198">
                  <c:v>2.2570699999999999E-3</c:v>
                </c:pt>
                <c:pt idx="199">
                  <c:v>2.2219599999999998E-3</c:v>
                </c:pt>
                <c:pt idx="200">
                  <c:v>2.1876700000000001E-3</c:v>
                </c:pt>
                <c:pt idx="201">
                  <c:v>2.15417E-3</c:v>
                </c:pt>
                <c:pt idx="202">
                  <c:v>2.1214300000000001E-3</c:v>
                </c:pt>
                <c:pt idx="203">
                  <c:v>2.0894300000000002E-3</c:v>
                </c:pt>
                <c:pt idx="204">
                  <c:v>2.0581499999999999E-3</c:v>
                </c:pt>
                <c:pt idx="205">
                  <c:v>2.0275599999999999E-3</c:v>
                </c:pt>
                <c:pt idx="206">
                  <c:v>1.9976600000000001E-3</c:v>
                </c:pt>
                <c:pt idx="207">
                  <c:v>1.9684099999999999E-3</c:v>
                </c:pt>
                <c:pt idx="208">
                  <c:v>1.9398E-3</c:v>
                </c:pt>
                <c:pt idx="209">
                  <c:v>1.9118E-3</c:v>
                </c:pt>
                <c:pt idx="210">
                  <c:v>1.88441E-3</c:v>
                </c:pt>
                <c:pt idx="211">
                  <c:v>1.8576E-3</c:v>
                </c:pt>
                <c:pt idx="212">
                  <c:v>1.8313699999999999E-3</c:v>
                </c:pt>
                <c:pt idx="213">
                  <c:v>1.80568E-3</c:v>
                </c:pt>
                <c:pt idx="214">
                  <c:v>1.78053E-3</c:v>
                </c:pt>
                <c:pt idx="215">
                  <c:v>1.7558999999999999E-3</c:v>
                </c:pt>
                <c:pt idx="216">
                  <c:v>1.73178E-3</c:v>
                </c:pt>
                <c:pt idx="217">
                  <c:v>1.7081500000000001E-3</c:v>
                </c:pt>
                <c:pt idx="218">
                  <c:v>1.6850000000000001E-3</c:v>
                </c:pt>
                <c:pt idx="219">
                  <c:v>1.6623199999999999E-3</c:v>
                </c:pt>
                <c:pt idx="220">
                  <c:v>1.6401E-3</c:v>
                </c:pt>
              </c:numCache>
            </c:numRef>
          </c:yVal>
          <c:smooth val="0"/>
          <c:extLst>
            <c:ext xmlns:c16="http://schemas.microsoft.com/office/drawing/2014/chart" uri="{C3380CC4-5D6E-409C-BE32-E72D297353CC}">
              <c16:uniqueId val="{00000000-DAA0-4A41-93E0-96A08DA4A1FD}"/>
            </c:ext>
          </c:extLst>
        </c:ser>
        <c:ser>
          <c:idx val="1"/>
          <c:order val="1"/>
          <c:tx>
            <c:strRef>
              <c:f>Sheet1!$B$225</c:f>
              <c:strCache>
                <c:ptCount val="1"/>
                <c:pt idx="0">
                  <c:v>M2 メッシュ、5 MHz 刻み</c:v>
                </c:pt>
              </c:strCache>
            </c:strRef>
          </c:tx>
          <c:spPr>
            <a:ln w="47625">
              <a:noFill/>
            </a:ln>
          </c:spPr>
          <c:marker>
            <c:symbol val="circle"/>
            <c:size val="10"/>
            <c:spPr>
              <a:solidFill>
                <a:srgbClr val="7F8C9A"/>
              </a:solidFill>
              <a:ln>
                <a:solidFill>
                  <a:srgbClr val="7F8C9A"/>
                </a:solidFill>
              </a:ln>
            </c:spPr>
          </c:marker>
          <c:xVal>
            <c:numRef>
              <c:f>Sheet1!$A$226:$A$248</c:f>
              <c:numCache>
                <c:formatCode>General</c:formatCode>
                <c:ptCount val="23"/>
                <c:pt idx="0">
                  <c:v>2.35</c:v>
                </c:pt>
                <c:pt idx="1">
                  <c:v>2.355</c:v>
                </c:pt>
                <c:pt idx="2">
                  <c:v>2.36</c:v>
                </c:pt>
                <c:pt idx="3">
                  <c:v>2.3650000000000002</c:v>
                </c:pt>
                <c:pt idx="4">
                  <c:v>2.37</c:v>
                </c:pt>
                <c:pt idx="5">
                  <c:v>2.375</c:v>
                </c:pt>
                <c:pt idx="6">
                  <c:v>2.38</c:v>
                </c:pt>
                <c:pt idx="7">
                  <c:v>2.3806400000000001</c:v>
                </c:pt>
                <c:pt idx="8">
                  <c:v>2.3820000000000001</c:v>
                </c:pt>
                <c:pt idx="9">
                  <c:v>2.3849999999999998</c:v>
                </c:pt>
                <c:pt idx="10">
                  <c:v>2.39</c:v>
                </c:pt>
                <c:pt idx="11">
                  <c:v>2.395</c:v>
                </c:pt>
                <c:pt idx="12">
                  <c:v>2.4</c:v>
                </c:pt>
                <c:pt idx="13">
                  <c:v>2.4049999999999998</c:v>
                </c:pt>
                <c:pt idx="14">
                  <c:v>2.41</c:v>
                </c:pt>
                <c:pt idx="15">
                  <c:v>2.415</c:v>
                </c:pt>
                <c:pt idx="16">
                  <c:v>2.42</c:v>
                </c:pt>
                <c:pt idx="17">
                  <c:v>2.4249999999999998</c:v>
                </c:pt>
                <c:pt idx="18">
                  <c:v>2.4300000000000002</c:v>
                </c:pt>
                <c:pt idx="19">
                  <c:v>2.4350000000000001</c:v>
                </c:pt>
                <c:pt idx="20">
                  <c:v>2.44</c:v>
                </c:pt>
                <c:pt idx="21">
                  <c:v>2.4449999999999998</c:v>
                </c:pt>
                <c:pt idx="22">
                  <c:v>2.4500000000000002</c:v>
                </c:pt>
              </c:numCache>
            </c:numRef>
          </c:xVal>
          <c:yVal>
            <c:numRef>
              <c:f>Sheet1!$B$226:$B$248</c:f>
              <c:numCache>
                <c:formatCode>General</c:formatCode>
                <c:ptCount val="23"/>
                <c:pt idx="0">
                  <c:v>7.8770799999999998E-3</c:v>
                </c:pt>
                <c:pt idx="1">
                  <c:v>1.17106E-2</c:v>
                </c:pt>
                <c:pt idx="2">
                  <c:v>1.8830800000000002E-2</c:v>
                </c:pt>
                <c:pt idx="3">
                  <c:v>3.4233300000000001E-2</c:v>
                </c:pt>
                <c:pt idx="4">
                  <c:v>7.7496300000000004E-2</c:v>
                </c:pt>
                <c:pt idx="5">
                  <c:v>0.29070499999999999</c:v>
                </c:pt>
                <c:pt idx="6">
                  <c:v>7.61327</c:v>
                </c:pt>
                <c:pt idx="7">
                  <c:v>8.3784799999999997</c:v>
                </c:pt>
                <c:pt idx="8">
                  <c:v>2.57544</c:v>
                </c:pt>
                <c:pt idx="9">
                  <c:v>0.42608699999999999</c:v>
                </c:pt>
                <c:pt idx="10">
                  <c:v>0.10519199999999999</c:v>
                </c:pt>
                <c:pt idx="11">
                  <c:v>4.7443600000000002E-2</c:v>
                </c:pt>
                <c:pt idx="12">
                  <c:v>2.73446E-2</c:v>
                </c:pt>
                <c:pt idx="13">
                  <c:v>1.8005500000000001E-2</c:v>
                </c:pt>
                <c:pt idx="14">
                  <c:v>1.2891100000000001E-2</c:v>
                </c:pt>
                <c:pt idx="15">
                  <c:v>9.7756100000000005E-3</c:v>
                </c:pt>
                <c:pt idx="16">
                  <c:v>7.7298100000000002E-3</c:v>
                </c:pt>
                <c:pt idx="17">
                  <c:v>6.3102499999999999E-3</c:v>
                </c:pt>
                <c:pt idx="18">
                  <c:v>5.2815099999999997E-3</c:v>
                </c:pt>
                <c:pt idx="19">
                  <c:v>4.5109900000000003E-3</c:v>
                </c:pt>
                <c:pt idx="20">
                  <c:v>3.9174800000000001E-3</c:v>
                </c:pt>
                <c:pt idx="21">
                  <c:v>3.4497E-3</c:v>
                </c:pt>
                <c:pt idx="22">
                  <c:v>3.0738599999999999E-3</c:v>
                </c:pt>
              </c:numCache>
            </c:numRef>
          </c:yVal>
          <c:smooth val="0"/>
          <c:extLst>
            <c:ext xmlns:c16="http://schemas.microsoft.com/office/drawing/2014/chart" uri="{C3380CC4-5D6E-409C-BE32-E72D297353CC}">
              <c16:uniqueId val="{00000001-DAA0-4A41-93E0-96A08DA4A1FD}"/>
            </c:ext>
          </c:extLst>
        </c:ser>
        <c:ser>
          <c:idx val="2"/>
          <c:order val="2"/>
          <c:tx>
            <c:strRef>
              <c:f>Sheet1!$B$251</c:f>
              <c:strCache>
                <c:ptCount val="1"/>
                <c:pt idx="0">
                  <c:v>M3 メッシュ、0.125 MHz 刻み</c:v>
                </c:pt>
              </c:strCache>
            </c:strRef>
          </c:tx>
          <c:spPr>
            <a:ln w="47625">
              <a:noFill/>
            </a:ln>
          </c:spPr>
          <c:marker>
            <c:symbol val="diamond"/>
            <c:size val="12"/>
            <c:spPr>
              <a:solidFill>
                <a:srgbClr val="C0504D"/>
              </a:solidFill>
              <a:ln>
                <a:solidFill>
                  <a:srgbClr val="C0504D"/>
                </a:solidFill>
              </a:ln>
            </c:spPr>
          </c:marker>
          <c:xVal>
            <c:numRef>
              <c:f>Sheet1!$A$252:$A$268</c:f>
              <c:numCache>
                <c:formatCode>General</c:formatCode>
                <c:ptCount val="17"/>
                <c:pt idx="0">
                  <c:v>2.3795000000000002</c:v>
                </c:pt>
                <c:pt idx="1">
                  <c:v>2.3796200000000001</c:v>
                </c:pt>
                <c:pt idx="2">
                  <c:v>2.37975</c:v>
                </c:pt>
                <c:pt idx="3">
                  <c:v>2.37988</c:v>
                </c:pt>
                <c:pt idx="4">
                  <c:v>2.38</c:v>
                </c:pt>
                <c:pt idx="5">
                  <c:v>2.3801299999999999</c:v>
                </c:pt>
                <c:pt idx="6">
                  <c:v>2.3802500000000002</c:v>
                </c:pt>
                <c:pt idx="7">
                  <c:v>2.3803700000000001</c:v>
                </c:pt>
                <c:pt idx="8">
                  <c:v>2.3805000000000001</c:v>
                </c:pt>
                <c:pt idx="9">
                  <c:v>2.38063</c:v>
                </c:pt>
                <c:pt idx="10">
                  <c:v>2.3807499999999999</c:v>
                </c:pt>
                <c:pt idx="11">
                  <c:v>2.3808799999999999</c:v>
                </c:pt>
                <c:pt idx="12">
                  <c:v>2.3809999999999998</c:v>
                </c:pt>
                <c:pt idx="13">
                  <c:v>2.3811200000000001</c:v>
                </c:pt>
                <c:pt idx="14">
                  <c:v>2.3812500000000001</c:v>
                </c:pt>
                <c:pt idx="15">
                  <c:v>2.38137</c:v>
                </c:pt>
                <c:pt idx="16">
                  <c:v>2.3815</c:v>
                </c:pt>
              </c:numCache>
            </c:numRef>
          </c:xVal>
          <c:yVal>
            <c:numRef>
              <c:f>Sheet1!$B$252:$B$268</c:f>
              <c:numCache>
                <c:formatCode>General</c:formatCode>
                <c:ptCount val="17"/>
                <c:pt idx="0">
                  <c:v>4.6371700000000002</c:v>
                </c:pt>
                <c:pt idx="1">
                  <c:v>5.2435799999999997</c:v>
                </c:pt>
                <c:pt idx="2">
                  <c:v>5.9083600000000001</c:v>
                </c:pt>
                <c:pt idx="3">
                  <c:v>6.6108500000000001</c:v>
                </c:pt>
                <c:pt idx="4">
                  <c:v>7.3129400000000002</c:v>
                </c:pt>
                <c:pt idx="5">
                  <c:v>7.9570600000000002</c:v>
                </c:pt>
                <c:pt idx="6">
                  <c:v>8.47105</c:v>
                </c:pt>
                <c:pt idx="7">
                  <c:v>8.7828599999999994</c:v>
                </c:pt>
                <c:pt idx="8">
                  <c:v>8.8423599999999993</c:v>
                </c:pt>
                <c:pt idx="9">
                  <c:v>8.6399399999999993</c:v>
                </c:pt>
                <c:pt idx="10">
                  <c:v>8.2103699999999993</c:v>
                </c:pt>
                <c:pt idx="11">
                  <c:v>7.6190600000000002</c:v>
                </c:pt>
                <c:pt idx="12">
                  <c:v>6.9401099999999998</c:v>
                </c:pt>
                <c:pt idx="13">
                  <c:v>6.2379800000000003</c:v>
                </c:pt>
                <c:pt idx="14">
                  <c:v>5.5587799999999996</c:v>
                </c:pt>
                <c:pt idx="15">
                  <c:v>4.9299400000000002</c:v>
                </c:pt>
                <c:pt idx="16">
                  <c:v>4.3641500000000004</c:v>
                </c:pt>
              </c:numCache>
            </c:numRef>
          </c:yVal>
          <c:smooth val="0"/>
          <c:extLst>
            <c:ext xmlns:c16="http://schemas.microsoft.com/office/drawing/2014/chart" uri="{C3380CC4-5D6E-409C-BE32-E72D297353CC}">
              <c16:uniqueId val="{00000002-DAA0-4A41-93E0-96A08DA4A1FD}"/>
            </c:ext>
          </c:extLst>
        </c:ser>
        <c:ser>
          <c:idx val="3"/>
          <c:order val="3"/>
          <c:tx>
            <c:strRef>
              <c:f>Sheet1!$B$271</c:f>
              <c:strCache>
                <c:ptCount val="1"/>
                <c:pt idx="0">
                  <c:v>固有モード 2.3806 GHz</c:v>
                </c:pt>
              </c:strCache>
            </c:strRef>
          </c:tx>
          <c:spPr>
            <a:ln w="28575">
              <a:solidFill>
                <a:srgbClr val="1A9A8A"/>
              </a:solidFill>
              <a:prstDash val="sysDash"/>
            </a:ln>
          </c:spPr>
          <c:marker>
            <c:symbol val="none"/>
          </c:marker>
          <c:xVal>
            <c:numRef>
              <c:f>Sheet1!$A$272:$A$273</c:f>
              <c:numCache>
                <c:formatCode>General</c:formatCode>
                <c:ptCount val="2"/>
                <c:pt idx="0">
                  <c:v>2.3806400000000001</c:v>
                </c:pt>
                <c:pt idx="1">
                  <c:v>2.3806400000000001</c:v>
                </c:pt>
              </c:numCache>
            </c:numRef>
          </c:xVal>
          <c:yVal>
            <c:numRef>
              <c:f>Sheet1!$B$272:$B$273</c:f>
              <c:numCache>
                <c:formatCode>General</c:formatCode>
                <c:ptCount val="2"/>
                <c:pt idx="0">
                  <c:v>1E-3</c:v>
                </c:pt>
                <c:pt idx="1">
                  <c:v>12</c:v>
                </c:pt>
              </c:numCache>
            </c:numRef>
          </c:yVal>
          <c:smooth val="0"/>
          <c:extLst>
            <c:ext xmlns:c16="http://schemas.microsoft.com/office/drawing/2014/chart" uri="{C3380CC4-5D6E-409C-BE32-E72D297353CC}">
              <c16:uniqueId val="{00000003-DAA0-4A41-93E0-96A08DA4A1FD}"/>
            </c:ext>
          </c:extLst>
        </c:ser>
        <c:ser>
          <c:idx val="4"/>
          <c:order val="4"/>
          <c:tx>
            <c:strRef>
              <c:f>Sheet1!$B$276</c:f>
              <c:strCache>
                <c:ptCount val="1"/>
                <c:pt idx="0">
                  <c:v>2.45 GHz 固定</c:v>
                </c:pt>
              </c:strCache>
            </c:strRef>
          </c:tx>
          <c:spPr>
            <a:ln w="28575">
              <a:solidFill>
                <a:srgbClr val="C83E2E"/>
              </a:solidFill>
              <a:prstDash val="sysDash"/>
            </a:ln>
          </c:spPr>
          <c:marker>
            <c:symbol val="none"/>
          </c:marker>
          <c:xVal>
            <c:numRef>
              <c:f>Sheet1!$A$277:$A$278</c:f>
              <c:numCache>
                <c:formatCode>General</c:formatCode>
                <c:ptCount val="2"/>
                <c:pt idx="0">
                  <c:v>2.4500000000000002</c:v>
                </c:pt>
                <c:pt idx="1">
                  <c:v>2.4500000000000002</c:v>
                </c:pt>
              </c:numCache>
            </c:numRef>
          </c:xVal>
          <c:yVal>
            <c:numRef>
              <c:f>Sheet1!$B$277:$B$278</c:f>
              <c:numCache>
                <c:formatCode>General</c:formatCode>
                <c:ptCount val="2"/>
                <c:pt idx="0">
                  <c:v>1E-3</c:v>
                </c:pt>
                <c:pt idx="1">
                  <c:v>12</c:v>
                </c:pt>
              </c:numCache>
            </c:numRef>
          </c:yVal>
          <c:smooth val="0"/>
          <c:extLst>
            <c:ext xmlns:c16="http://schemas.microsoft.com/office/drawing/2014/chart" uri="{C3380CC4-5D6E-409C-BE32-E72D297353CC}">
              <c16:uniqueId val="{00000004-DAA0-4A41-93E0-96A08DA4A1FD}"/>
            </c:ext>
          </c:extLst>
        </c:ser>
        <c:dLbls>
          <c:showLegendKey val="0"/>
          <c:showVal val="0"/>
          <c:showCatName val="0"/>
          <c:showSerName val="0"/>
          <c:showPercent val="0"/>
          <c:showBubbleSize val="0"/>
        </c:dLbls>
        <c:axId val="-2128940872"/>
        <c:axId val="-2129643912"/>
      </c:scatterChart>
      <c:valAx>
        <c:axId val="-2128940872"/>
        <c:scaling>
          <c:orientation val="minMax"/>
          <c:max val="2.46"/>
          <c:min val="2.34"/>
        </c:scaling>
        <c:delete val="0"/>
        <c:axPos val="b"/>
        <c:majorGridlines>
          <c:spPr>
            <a:ln w="9525">
              <a:solidFill>
                <a:srgbClr val="D6DEE5"/>
              </a:solidFill>
            </a:ln>
          </c:spPr>
        </c:majorGridlines>
        <c:title>
          <c:tx>
            <c:rich>
              <a:bodyPr/>
              <a:lstStyle/>
              <a:p>
                <a:r>
                  <a:rPr lang="ja-JP" sz="1700" b="1" i="0">
                    <a:solidFill>
                      <a:srgbClr val="172033"/>
                    </a:solidFill>
                    <a:latin typeface="Yu Gothic"/>
                    <a:ea typeface="Yu Gothic"/>
                    <a:cs typeface="Yu Gothic"/>
                  </a:rPr>
                  <a:t>周波数 (GHz)</a:t>
                </a:r>
              </a:p>
            </c:rich>
          </c:tx>
          <c:overlay val="0"/>
        </c:title>
        <c:numFmt formatCode="0.00" sourceLinked="0"/>
        <c:majorTickMark val="out"/>
        <c:minorTickMark val="none"/>
        <c:tickLblPos val="low"/>
        <c:spPr>
          <a:ln>
            <a:solidFill>
              <a:srgbClr val="D6DEE5"/>
            </a:solidFill>
          </a:ln>
        </c:spPr>
        <c:txPr>
          <a:bodyPr/>
          <a:lstStyle/>
          <a:p>
            <a:pPr>
              <a:defRPr sz="1700"/>
            </a:pPr>
            <a:endParaRPr lang="en-US"/>
          </a:p>
        </c:txPr>
        <c:crossAx val="-2129643912"/>
        <c:crosses val="autoZero"/>
        <c:crossBetween val="midCat"/>
        <c:majorUnit val="0.02"/>
      </c:valAx>
      <c:valAx>
        <c:axId val="-2129643912"/>
        <c:scaling>
          <c:logBase val="10"/>
          <c:orientation val="minMax"/>
          <c:max val="12"/>
          <c:min val="1E-3"/>
        </c:scaling>
        <c:delete val="0"/>
        <c:axPos val="l"/>
        <c:majorGridlines>
          <c:spPr>
            <a:ln w="9525">
              <a:solidFill>
                <a:srgbClr val="D6DEE5"/>
              </a:solidFill>
            </a:ln>
          </c:spPr>
        </c:majorGridlines>
        <c:title>
          <c:tx>
            <c:rich>
              <a:bodyPr/>
              <a:lstStyle/>
              <a:p>
                <a:r>
                  <a:rPr lang="ja-JP" sz="1700" b="1" i="0">
                    <a:solidFill>
                      <a:srgbClr val="172033"/>
                    </a:solidFill>
                    <a:latin typeface="Yu Gothic"/>
                    <a:ea typeface="Yu Gothic"/>
                    <a:cs typeface="Yu Gothic"/>
                  </a:rPr>
                  <a:t>吸収率 (%)</a:t>
                </a:r>
              </a:p>
            </c:rich>
          </c:tx>
          <c:overlay val="0"/>
        </c:title>
        <c:numFmt formatCode="0.###" sourceLinked="0"/>
        <c:majorTickMark val="out"/>
        <c:minorTickMark val="none"/>
        <c:tickLblPos val="low"/>
        <c:spPr>
          <a:ln>
            <a:solidFill>
              <a:srgbClr val="D6DEE5"/>
            </a:solidFill>
          </a:ln>
        </c:spPr>
        <c:txPr>
          <a:bodyPr/>
          <a:lstStyle/>
          <a:p>
            <a:pPr>
              <a:defRPr sz="1700"/>
            </a:pPr>
            <a:endParaRPr lang="en-US"/>
          </a:p>
        </c:txPr>
        <c:crossAx val="-2128940872"/>
        <c:crosses val="autoZero"/>
        <c:crossBetween val="midCat"/>
      </c:valAx>
    </c:plotArea>
    <c:legend>
      <c:legendPos val="r"/>
      <c:overlay val="0"/>
      <c:txPr>
        <a:bodyPr/>
        <a:lstStyle/>
        <a:p>
          <a:pPr>
            <a:defRPr sz="1300"/>
          </a:pPr>
          <a:endParaRPr lang="en-US"/>
        </a:p>
      </c:txPr>
    </c:legend>
    <c:plotVisOnly val="1"/>
    <c:dispBlanksAs val="gap"/>
    <c:showDLblsOverMax val="0"/>
  </c:chart>
  <c:txPr>
    <a:bodyPr/>
    <a:lstStyle/>
    <a:p>
      <a:pPr>
        <a:defRPr sz="1700">
          <a:latin typeface="Yu Gothic"/>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ja-JP" sz="1800" b="1" i="0">
                <a:solidFill>
                  <a:srgbClr val="172033"/>
                </a:solidFill>
                <a:latin typeface="Yu Gothic"/>
                <a:ea typeface="Yu Gothic"/>
                <a:cs typeface="Yu Gothic"/>
              </a:rPr>
              <a:t>実験：水 0.50 mL の Δf（2 系列）</a:t>
            </a:r>
          </a:p>
        </c:rich>
      </c:tx>
      <c:overlay val="0"/>
    </c:title>
    <c:autoTitleDeleted val="0"/>
    <c:plotArea>
      <c:layout/>
      <c:scatterChart>
        <c:scatterStyle val="lineMarker"/>
        <c:varyColors val="0"/>
        <c:ser>
          <c:idx val="0"/>
          <c:order val="0"/>
          <c:tx>
            <c:strRef>
              <c:f>Sheet1!$B$1</c:f>
              <c:strCache>
                <c:ptCount val="1"/>
                <c:pt idx="0">
                  <c:v>系列 A</c:v>
                </c:pt>
              </c:strCache>
            </c:strRef>
          </c:tx>
          <c:spPr>
            <a:ln w="47625">
              <a:noFill/>
            </a:ln>
          </c:spPr>
          <c:marker>
            <c:symbol val="circle"/>
            <c:size val="12"/>
            <c:spPr>
              <a:solidFill>
                <a:srgbClr val="C83E2E"/>
              </a:solidFill>
              <a:ln>
                <a:solidFill>
                  <a:srgbClr val="C83E2E"/>
                </a:solidFill>
              </a:ln>
            </c:spPr>
          </c:marker>
          <c:xVal>
            <c:numRef>
              <c:f>Sheet1!$A$2:$A$5</c:f>
              <c:numCache>
                <c:formatCode>General</c:formatCode>
                <c:ptCount val="4"/>
                <c:pt idx="0">
                  <c:v>0</c:v>
                </c:pt>
                <c:pt idx="1">
                  <c:v>10</c:v>
                </c:pt>
                <c:pt idx="2">
                  <c:v>20</c:v>
                </c:pt>
                <c:pt idx="3">
                  <c:v>30</c:v>
                </c:pt>
              </c:numCache>
            </c:numRef>
          </c:xVal>
          <c:yVal>
            <c:numRef>
              <c:f>Sheet1!$B$2:$B$5</c:f>
              <c:numCache>
                <c:formatCode>General</c:formatCode>
                <c:ptCount val="4"/>
                <c:pt idx="0">
                  <c:v>-62.46</c:v>
                </c:pt>
                <c:pt idx="1">
                  <c:v>-58</c:v>
                </c:pt>
                <c:pt idx="2">
                  <c:v>-39.76</c:v>
                </c:pt>
                <c:pt idx="3">
                  <c:v>-41.9</c:v>
                </c:pt>
              </c:numCache>
            </c:numRef>
          </c:yVal>
          <c:smooth val="0"/>
          <c:extLst>
            <c:ext xmlns:c16="http://schemas.microsoft.com/office/drawing/2014/chart" uri="{C3380CC4-5D6E-409C-BE32-E72D297353CC}">
              <c16:uniqueId val="{00000000-8271-40D4-BD9E-9A501B052427}"/>
            </c:ext>
          </c:extLst>
        </c:ser>
        <c:ser>
          <c:idx val="1"/>
          <c:order val="1"/>
          <c:tx>
            <c:strRef>
              <c:f>Sheet1!$B$7</c:f>
              <c:strCache>
                <c:ptCount val="1"/>
                <c:pt idx="0">
                  <c:v>系列 B（0 mm は欠測）</c:v>
                </c:pt>
              </c:strCache>
            </c:strRef>
          </c:tx>
          <c:spPr>
            <a:ln w="47625">
              <a:noFill/>
            </a:ln>
          </c:spPr>
          <c:marker>
            <c:symbol val="diamond"/>
            <c:size val="12"/>
            <c:spPr>
              <a:solidFill>
                <a:srgbClr val="1A9A8A"/>
              </a:solidFill>
              <a:ln>
                <a:solidFill>
                  <a:srgbClr val="1A9A8A"/>
                </a:solidFill>
              </a:ln>
            </c:spPr>
          </c:marker>
          <c:xVal>
            <c:numRef>
              <c:f>Sheet1!$A$8:$A$10</c:f>
              <c:numCache>
                <c:formatCode>General</c:formatCode>
                <c:ptCount val="3"/>
                <c:pt idx="0">
                  <c:v>10</c:v>
                </c:pt>
                <c:pt idx="1">
                  <c:v>20</c:v>
                </c:pt>
                <c:pt idx="2">
                  <c:v>30</c:v>
                </c:pt>
              </c:numCache>
            </c:numRef>
          </c:xVal>
          <c:yVal>
            <c:numRef>
              <c:f>Sheet1!$B$8:$B$10</c:f>
              <c:numCache>
                <c:formatCode>General</c:formatCode>
                <c:ptCount val="3"/>
                <c:pt idx="0">
                  <c:v>-57.21</c:v>
                </c:pt>
                <c:pt idx="1">
                  <c:v>-56.46</c:v>
                </c:pt>
                <c:pt idx="2">
                  <c:v>-64.77</c:v>
                </c:pt>
              </c:numCache>
            </c:numRef>
          </c:yVal>
          <c:smooth val="0"/>
          <c:extLst>
            <c:ext xmlns:c16="http://schemas.microsoft.com/office/drawing/2014/chart" uri="{C3380CC4-5D6E-409C-BE32-E72D297353CC}">
              <c16:uniqueId val="{00000001-8271-40D4-BD9E-9A501B052427}"/>
            </c:ext>
          </c:extLst>
        </c:ser>
        <c:ser>
          <c:idx val="2"/>
          <c:order val="2"/>
          <c:tx>
            <c:strRef>
              <c:f>Sheet1!$B$12</c:f>
              <c:strCache>
                <c:ptCount val="1"/>
                <c:pt idx="0">
                  <c:v>計算値（4 位置）−39.8〜−42.1 MHz</c:v>
                </c:pt>
              </c:strCache>
            </c:strRef>
          </c:tx>
          <c:spPr>
            <a:ln w="28575">
              <a:solidFill>
                <a:srgbClr val="5B6573"/>
              </a:solidFill>
              <a:prstDash val="dash"/>
            </a:ln>
          </c:spPr>
          <c:marker>
            <c:symbol val="none"/>
          </c:marker>
          <c:xVal>
            <c:numRef>
              <c:f>Sheet1!$A$13:$A$14</c:f>
              <c:numCache>
                <c:formatCode>General</c:formatCode>
                <c:ptCount val="2"/>
                <c:pt idx="0">
                  <c:v>-10</c:v>
                </c:pt>
                <c:pt idx="1">
                  <c:v>40</c:v>
                </c:pt>
              </c:numCache>
            </c:numRef>
          </c:xVal>
          <c:yVal>
            <c:numRef>
              <c:f>Sheet1!$B$13:$B$14</c:f>
              <c:numCache>
                <c:formatCode>General</c:formatCode>
                <c:ptCount val="2"/>
                <c:pt idx="0">
                  <c:v>-41</c:v>
                </c:pt>
                <c:pt idx="1">
                  <c:v>-41</c:v>
                </c:pt>
              </c:numCache>
            </c:numRef>
          </c:yVal>
          <c:smooth val="0"/>
          <c:extLst>
            <c:ext xmlns:c16="http://schemas.microsoft.com/office/drawing/2014/chart" uri="{C3380CC4-5D6E-409C-BE32-E72D297353CC}">
              <c16:uniqueId val="{00000002-8271-40D4-BD9E-9A501B052427}"/>
            </c:ext>
          </c:extLst>
        </c:ser>
        <c:dLbls>
          <c:showLegendKey val="0"/>
          <c:showVal val="0"/>
          <c:showCatName val="0"/>
          <c:showSerName val="0"/>
          <c:showPercent val="0"/>
          <c:showBubbleSize val="0"/>
        </c:dLbls>
        <c:axId val="-2128940872"/>
        <c:axId val="-2129643912"/>
      </c:scatterChart>
      <c:valAx>
        <c:axId val="-2128940872"/>
        <c:scaling>
          <c:orientation val="minMax"/>
          <c:max val="40"/>
          <c:min val="-10"/>
        </c:scaling>
        <c:delete val="0"/>
        <c:axPos val="b"/>
        <c:majorGridlines>
          <c:spPr>
            <a:ln w="9525">
              <a:solidFill>
                <a:srgbClr val="D6DEE5"/>
              </a:solidFill>
            </a:ln>
          </c:spPr>
        </c:majorGridlines>
        <c:title>
          <c:tx>
            <c:rich>
              <a:bodyPr/>
              <a:lstStyle/>
              <a:p>
                <a:r>
                  <a:rPr lang="ja-JP" sz="1600" b="1" i="0">
                    <a:solidFill>
                      <a:srgbClr val="172033"/>
                    </a:solidFill>
                    <a:latin typeface="Yu Gothic"/>
                    <a:ea typeface="Yu Gothic"/>
                    <a:cs typeface="Yu Gothic"/>
                  </a:rPr>
                  <a:t>実験の位置目盛 (mm)　※計算の位置ずらしと未対応</a:t>
                </a:r>
              </a:p>
            </c:rich>
          </c:tx>
          <c:overlay val="0"/>
        </c:title>
        <c:numFmt formatCode="0" sourceLinked="0"/>
        <c:majorTickMark val="out"/>
        <c:minorTickMark val="none"/>
        <c:tickLblPos val="low"/>
        <c:spPr>
          <a:ln>
            <a:solidFill>
              <a:srgbClr val="D6DEE5"/>
            </a:solidFill>
          </a:ln>
        </c:spPr>
        <c:txPr>
          <a:bodyPr/>
          <a:lstStyle/>
          <a:p>
            <a:pPr>
              <a:defRPr sz="1600"/>
            </a:pPr>
            <a:endParaRPr lang="en-US"/>
          </a:p>
        </c:txPr>
        <c:crossAx val="-2129643912"/>
        <c:crosses val="autoZero"/>
        <c:crossBetween val="midCat"/>
        <c:majorUnit val="10"/>
      </c:valAx>
      <c:valAx>
        <c:axId val="-2129643912"/>
        <c:scaling>
          <c:orientation val="minMax"/>
          <c:max val="-30"/>
          <c:min val="-70"/>
        </c:scaling>
        <c:delete val="0"/>
        <c:axPos val="l"/>
        <c:majorGridlines>
          <c:spPr>
            <a:ln w="9525">
              <a:solidFill>
                <a:srgbClr val="D6DEE5"/>
              </a:solidFill>
            </a:ln>
          </c:spPr>
        </c:majorGridlines>
        <c:title>
          <c:tx>
            <c:rich>
              <a:bodyPr/>
              <a:lstStyle/>
              <a:p>
                <a:r>
                  <a:rPr lang="ja-JP" sz="1600" b="1" i="0">
                    <a:solidFill>
                      <a:srgbClr val="172033"/>
                    </a:solidFill>
                    <a:latin typeface="Yu Gothic"/>
                    <a:ea typeface="Yu Gothic"/>
                    <a:cs typeface="Yu Gothic"/>
                  </a:rPr>
                  <a:t>Δf (MHz)</a:t>
                </a:r>
              </a:p>
            </c:rich>
          </c:tx>
          <c:overlay val="0"/>
        </c:title>
        <c:numFmt formatCode="0" sourceLinked="0"/>
        <c:majorTickMark val="out"/>
        <c:minorTickMark val="none"/>
        <c:tickLblPos val="low"/>
        <c:spPr>
          <a:ln>
            <a:solidFill>
              <a:srgbClr val="D6DEE5"/>
            </a:solidFill>
          </a:ln>
        </c:spPr>
        <c:txPr>
          <a:bodyPr/>
          <a:lstStyle/>
          <a:p>
            <a:pPr>
              <a:defRPr sz="1600"/>
            </a:pPr>
            <a:endParaRPr lang="en-US"/>
          </a:p>
        </c:txPr>
        <c:crossAx val="-2128940872"/>
        <c:crosses val="autoZero"/>
        <c:crossBetween val="midCat"/>
        <c:majorUnit val="10"/>
      </c:valAx>
    </c:plotArea>
    <c:legend>
      <c:legendPos val="r"/>
      <c:overlay val="0"/>
      <c:txPr>
        <a:bodyPr/>
        <a:lstStyle/>
        <a:p>
          <a:pPr>
            <a:defRPr sz="1400"/>
          </a:pPr>
          <a:endParaRPr lang="en-US"/>
        </a:p>
      </c:txPr>
    </c:legend>
    <c:plotVisOnly val="1"/>
    <c:dispBlanksAs val="gap"/>
    <c:showDLblsOverMax val="0"/>
  </c:chart>
  <c:txPr>
    <a:bodyPr/>
    <a:lstStyle/>
    <a:p>
      <a:pPr>
        <a:defRPr sz="1600">
          <a:latin typeface="Yu Gothic"/>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1EF9A-470D-473A-8795-4D8BDC8ED8C5}"/>
              </a:ext>
            </a:extLst>
          </p:cNvPr>
          <p:cNvSpPr>
            <a:spLocks noGrp="1"/>
          </p:cNvSpPr>
          <p:nvPr>
            <p:ph type="ctrTitle"/>
          </p:nvPr>
        </p:nvSpPr>
        <p:spPr>
          <a:xfrm>
            <a:off x="2468880" y="7183123"/>
            <a:ext cx="27980640" cy="15280640"/>
          </a:xfrm>
        </p:spPr>
        <p:txBody>
          <a:bodyPr anchor="b"/>
          <a:lstStyle>
            <a:lvl1pPr algn="ctr">
              <a:buNone/>
              <a:defRPr sz="21600"/>
            </a:lvl1pPr>
          </a:lstStyle>
          <a:p>
            <a:r>
              <a:t>Click to edit Master title style</a:t>
            </a:r>
          </a:p>
        </p:txBody>
      </p:sp>
      <p:sp>
        <p:nvSpPr>
          <p:cNvPr id="3" name="Subtitle 2">
            <a:extLst>
              <a:ext uri="{FF2B5EF4-FFF2-40B4-BE49-F238E27FC236}">
                <a16:creationId xmlns:a16="http://schemas.microsoft.com/office/drawing/2014/main" id="{2425760A-F203-40BA-A24A-4CCFBD78B94D}"/>
              </a:ext>
            </a:extLst>
          </p:cNvPr>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t>Click to edit Master subtitle style</a:t>
            </a:r>
          </a:p>
        </p:txBody>
      </p:sp>
      <p:sp>
        <p:nvSpPr>
          <p:cNvPr id="4" name="Date Placeholder 3">
            <a:extLst>
              <a:ext uri="{FF2B5EF4-FFF2-40B4-BE49-F238E27FC236}">
                <a16:creationId xmlns:a16="http://schemas.microsoft.com/office/drawing/2014/main" id="{5EC23F92-4FF3-441C-86C8-EADB02B76ADA}"/>
              </a:ext>
            </a:extLst>
          </p:cNvPr>
          <p:cNvSpPr>
            <a:spLocks noGrp="1"/>
          </p:cNvSpPr>
          <p:nvPr>
            <p:ph type="dt" idx="10"/>
          </p:nvPr>
        </p:nvSpPr>
        <p:spPr/>
        <p:txBody>
          <a:bodyPr/>
          <a:lstStyle/>
          <a:p>
            <a:fld id="{A0C7885C-1B56-43D4-9483-3AAFF5FDFB8F}" type="datetimeFigureOut">
              <a:t>9/24/2026</a:t>
            </a:fld>
            <a:endParaRPr/>
          </a:p>
        </p:txBody>
      </p:sp>
      <p:sp>
        <p:nvSpPr>
          <p:cNvPr id="5" name="Footer Placeholder 4">
            <a:extLst>
              <a:ext uri="{FF2B5EF4-FFF2-40B4-BE49-F238E27FC236}">
                <a16:creationId xmlns:a16="http://schemas.microsoft.com/office/drawing/2014/main" id="{6F724B35-61A6-49BC-99D0-95EDB8DAF5E6}"/>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ACAF1858-821A-4973-B49C-8541271610C2}"/>
              </a:ext>
            </a:extLst>
          </p:cNvPr>
          <p:cNvSpPr>
            <a:spLocks noGrp="1"/>
          </p:cNvSpPr>
          <p:nvPr>
            <p:ph type="sldNum" idx="12"/>
          </p:nvPr>
        </p:nvSpPr>
        <p:spPr/>
        <p:txBody>
          <a:bodyPr/>
          <a:lstStyle/>
          <a:p>
            <a:fld id="{48F63A3B-78C7-47BE-AE5E-E10140E04643}"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6BEAD-F676-47ED-926D-94C5200CCCDC}"/>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31345E15-8A66-4150-8EE3-ABE3D44C6DA8}"/>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033DE38-1204-4677-92F1-1CCD00CD9A51}"/>
              </a:ext>
            </a:extLst>
          </p:cNvPr>
          <p:cNvSpPr>
            <a:spLocks noGrp="1"/>
          </p:cNvSpPr>
          <p:nvPr>
            <p:ph type="dt" idx="10"/>
          </p:nvPr>
        </p:nvSpPr>
        <p:spPr/>
        <p:txBody>
          <a:bodyPr/>
          <a:lstStyle/>
          <a:p>
            <a:fld id="{A0C7885C-1B56-43D4-9483-3AAFF5FDFB8F}" type="datetimeFigureOut">
              <a:t>9/24/2026</a:t>
            </a:fld>
            <a:endParaRPr/>
          </a:p>
        </p:txBody>
      </p:sp>
      <p:sp>
        <p:nvSpPr>
          <p:cNvPr id="5" name="Footer Placeholder 4">
            <a:extLst>
              <a:ext uri="{FF2B5EF4-FFF2-40B4-BE49-F238E27FC236}">
                <a16:creationId xmlns:a16="http://schemas.microsoft.com/office/drawing/2014/main" id="{986F05F1-1FC2-4FD6-B453-CECF360F0510}"/>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2AF88134-B323-40EB-9A83-62E837AFD106}"/>
              </a:ext>
            </a:extLst>
          </p:cNvPr>
          <p:cNvSpPr>
            <a:spLocks noGrp="1"/>
          </p:cNvSpPr>
          <p:nvPr>
            <p:ph type="sldNum" idx="12"/>
          </p:nvPr>
        </p:nvSpPr>
        <p:spPr/>
        <p:txBody>
          <a:bodyPr/>
          <a:lstStyle/>
          <a:p>
            <a:fld id="{48F63A3B-78C7-47BE-AE5E-E10140E04643}"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C82B0-DB22-4139-BC49-BBA290B80AF6}"/>
              </a:ext>
            </a:extLst>
          </p:cNvPr>
          <p:cNvSpPr>
            <a:spLocks noGrp="1"/>
          </p:cNvSpPr>
          <p:nvPr>
            <p:ph type="title"/>
          </p:nvPr>
        </p:nvSpPr>
        <p:spPr>
          <a:xfrm>
            <a:off x="2245997" y="10942333"/>
            <a:ext cx="28392120" cy="18257517"/>
          </a:xfrm>
        </p:spPr>
        <p:txBody>
          <a:bodyPr anchor="b"/>
          <a:lstStyle>
            <a:lvl1pPr>
              <a:buNone/>
              <a:defRPr sz="21600"/>
            </a:lvl1pPr>
          </a:lstStyle>
          <a:p>
            <a:r>
              <a:t>Click to edit Master title style</a:t>
            </a:r>
          </a:p>
        </p:txBody>
      </p:sp>
      <p:sp>
        <p:nvSpPr>
          <p:cNvPr id="3" name="Text Placeholder 2">
            <a:extLst>
              <a:ext uri="{FF2B5EF4-FFF2-40B4-BE49-F238E27FC236}">
                <a16:creationId xmlns:a16="http://schemas.microsoft.com/office/drawing/2014/main" id="{E706F52A-B087-4AB4-A9D1-363032207A19}"/>
              </a:ext>
            </a:extLst>
          </p:cNvPr>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F07CACB8-99F3-491E-B343-9F9B3A6B1CEE}"/>
              </a:ext>
            </a:extLst>
          </p:cNvPr>
          <p:cNvSpPr>
            <a:spLocks noGrp="1"/>
          </p:cNvSpPr>
          <p:nvPr>
            <p:ph type="dt" idx="10"/>
          </p:nvPr>
        </p:nvSpPr>
        <p:spPr/>
        <p:txBody>
          <a:bodyPr/>
          <a:lstStyle/>
          <a:p>
            <a:fld id="{A0C7885C-1B56-43D4-9483-3AAFF5FDFB8F}" type="datetimeFigureOut">
              <a:t>9/24/2026</a:t>
            </a:fld>
            <a:endParaRPr/>
          </a:p>
        </p:txBody>
      </p:sp>
      <p:sp>
        <p:nvSpPr>
          <p:cNvPr id="5" name="Footer Placeholder 4">
            <a:extLst>
              <a:ext uri="{FF2B5EF4-FFF2-40B4-BE49-F238E27FC236}">
                <a16:creationId xmlns:a16="http://schemas.microsoft.com/office/drawing/2014/main" id="{4E8A9661-50B9-49B0-9B2F-A19C5903535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618A3099-D1E8-49E9-B08E-4C31459E1B2B}"/>
              </a:ext>
            </a:extLst>
          </p:cNvPr>
          <p:cNvSpPr>
            <a:spLocks noGrp="1"/>
          </p:cNvSpPr>
          <p:nvPr>
            <p:ph type="sldNum" idx="12"/>
          </p:nvPr>
        </p:nvSpPr>
        <p:spPr/>
        <p:txBody>
          <a:bodyPr/>
          <a:lstStyle/>
          <a:p>
            <a:fld id="{48F63A3B-78C7-47BE-AE5E-E10140E04643}"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92E48-2F84-4C37-82BA-8C30FF82D9B2}"/>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FD12E88A-1535-4FD9-818F-EF0EDEF973E1}"/>
              </a:ext>
            </a:extLst>
          </p:cNvPr>
          <p:cNvSpPr>
            <a:spLocks noGrp="1"/>
          </p:cNvSpPr>
          <p:nvPr>
            <p:ph idx="1"/>
          </p:nvPr>
        </p:nvSpPr>
        <p:spPr>
          <a:xfrm>
            <a:off x="2263140" y="11684000"/>
            <a:ext cx="13990320" cy="27848563"/>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144C954A-227E-4096-A2F2-B628DBA36885}"/>
              </a:ext>
            </a:extLst>
          </p:cNvPr>
          <p:cNvSpPr>
            <a:spLocks noGrp="1"/>
          </p:cNvSpPr>
          <p:nvPr>
            <p:ph idx="2"/>
          </p:nvPr>
        </p:nvSpPr>
        <p:spPr>
          <a:xfrm>
            <a:off x="16664940" y="11684000"/>
            <a:ext cx="13990320" cy="27848563"/>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ABFB57E6-CE60-4020-BD6B-C2966C94F001}"/>
              </a:ext>
            </a:extLst>
          </p:cNvPr>
          <p:cNvSpPr>
            <a:spLocks noGrp="1"/>
          </p:cNvSpPr>
          <p:nvPr>
            <p:ph type="dt" idx="10"/>
          </p:nvPr>
        </p:nvSpPr>
        <p:spPr/>
        <p:txBody>
          <a:bodyPr/>
          <a:lstStyle/>
          <a:p>
            <a:fld id="{A0C7885C-1B56-43D4-9483-3AAFF5FDFB8F}" type="datetimeFigureOut">
              <a:t>9/24/2026</a:t>
            </a:fld>
            <a:endParaRPr/>
          </a:p>
        </p:txBody>
      </p:sp>
      <p:sp>
        <p:nvSpPr>
          <p:cNvPr id="6" name="Footer Placeholder 5">
            <a:extLst>
              <a:ext uri="{FF2B5EF4-FFF2-40B4-BE49-F238E27FC236}">
                <a16:creationId xmlns:a16="http://schemas.microsoft.com/office/drawing/2014/main" id="{EC39F48E-DADA-4342-BAD2-53520482125E}"/>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0508307F-9A6B-4487-B593-E2AC75884A56}"/>
              </a:ext>
            </a:extLst>
          </p:cNvPr>
          <p:cNvSpPr>
            <a:spLocks noGrp="1"/>
          </p:cNvSpPr>
          <p:nvPr>
            <p:ph type="sldNum" idx="12"/>
          </p:nvPr>
        </p:nvSpPr>
        <p:spPr/>
        <p:txBody>
          <a:bodyPr/>
          <a:lstStyle/>
          <a:p>
            <a:fld id="{48F63A3B-78C7-47BE-AE5E-E10140E04643}"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2E57A-73F7-4DAF-B533-3F9367B498A9}"/>
              </a:ext>
            </a:extLst>
          </p:cNvPr>
          <p:cNvSpPr>
            <a:spLocks noGrp="1"/>
          </p:cNvSpPr>
          <p:nvPr>
            <p:ph type="title"/>
          </p:nvPr>
        </p:nvSpPr>
        <p:spPr>
          <a:xfrm>
            <a:off x="2267428" y="2336810"/>
            <a:ext cx="28392120" cy="8483603"/>
          </a:xfrm>
        </p:spPr>
        <p:txBody>
          <a:bodyPr/>
          <a:lstStyle/>
          <a:p>
            <a:r>
              <a:t>Click to edit Master title style</a:t>
            </a:r>
          </a:p>
        </p:txBody>
      </p:sp>
      <p:sp>
        <p:nvSpPr>
          <p:cNvPr id="3" name="Text Placeholder 2">
            <a:extLst>
              <a:ext uri="{FF2B5EF4-FFF2-40B4-BE49-F238E27FC236}">
                <a16:creationId xmlns:a16="http://schemas.microsoft.com/office/drawing/2014/main" id="{43D4FCCE-BBE2-44BD-A13D-1FC3A6634458}"/>
              </a:ext>
            </a:extLst>
          </p:cNvPr>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buNone/>
            </a:pPr>
            <a:r>
              <a:t>Click to edit Master text styles</a:t>
            </a:r>
          </a:p>
        </p:txBody>
      </p:sp>
      <p:sp>
        <p:nvSpPr>
          <p:cNvPr id="4" name="Content Placeholder 3">
            <a:extLst>
              <a:ext uri="{FF2B5EF4-FFF2-40B4-BE49-F238E27FC236}">
                <a16:creationId xmlns:a16="http://schemas.microsoft.com/office/drawing/2014/main" id="{817F25B1-E3A6-4FC9-9537-034E445DB2F7}"/>
              </a:ext>
            </a:extLst>
          </p:cNvPr>
          <p:cNvSpPr>
            <a:spLocks noGrp="1"/>
          </p:cNvSpPr>
          <p:nvPr>
            <p:ph idx="2"/>
          </p:nvPr>
        </p:nvSpPr>
        <p:spPr>
          <a:xfrm>
            <a:off x="2267431" y="16032480"/>
            <a:ext cx="13926024" cy="23581363"/>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9EF49D0F-5200-490F-97C8-E36B771ECC77}"/>
              </a:ext>
            </a:extLst>
          </p:cNvPr>
          <p:cNvSpPr>
            <a:spLocks noGrp="1"/>
          </p:cNvSpPr>
          <p:nvPr>
            <p:ph type="body"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buNone/>
            </a:pPr>
            <a:r>
              <a:t>Click to edit Master text styles</a:t>
            </a:r>
          </a:p>
        </p:txBody>
      </p:sp>
      <p:sp>
        <p:nvSpPr>
          <p:cNvPr id="6" name="Content Placeholder 5">
            <a:extLst>
              <a:ext uri="{FF2B5EF4-FFF2-40B4-BE49-F238E27FC236}">
                <a16:creationId xmlns:a16="http://schemas.microsoft.com/office/drawing/2014/main" id="{2AE837C6-1F44-4B1B-AF12-B121262F4210}"/>
              </a:ext>
            </a:extLst>
          </p:cNvPr>
          <p:cNvSpPr>
            <a:spLocks noGrp="1"/>
          </p:cNvSpPr>
          <p:nvPr>
            <p:ph idx="4"/>
          </p:nvPr>
        </p:nvSpPr>
        <p:spPr>
          <a:xfrm>
            <a:off x="16664942" y="16032480"/>
            <a:ext cx="13994608" cy="23581363"/>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3FB3566F-8E41-48C3-9871-3C5C3F5F9D64}"/>
              </a:ext>
            </a:extLst>
          </p:cNvPr>
          <p:cNvSpPr>
            <a:spLocks noGrp="1"/>
          </p:cNvSpPr>
          <p:nvPr>
            <p:ph type="dt" idx="10"/>
          </p:nvPr>
        </p:nvSpPr>
        <p:spPr/>
        <p:txBody>
          <a:bodyPr/>
          <a:lstStyle/>
          <a:p>
            <a:fld id="{A0C7885C-1B56-43D4-9483-3AAFF5FDFB8F}" type="datetimeFigureOut">
              <a:t>9/24/2026</a:t>
            </a:fld>
            <a:endParaRPr/>
          </a:p>
        </p:txBody>
      </p:sp>
      <p:sp>
        <p:nvSpPr>
          <p:cNvPr id="8" name="Footer Placeholder 7">
            <a:extLst>
              <a:ext uri="{FF2B5EF4-FFF2-40B4-BE49-F238E27FC236}">
                <a16:creationId xmlns:a16="http://schemas.microsoft.com/office/drawing/2014/main" id="{29E15455-1570-4717-AC8C-DF21E0D7A9E9}"/>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70189548-5288-4E60-9C39-51690759BEEB}"/>
              </a:ext>
            </a:extLst>
          </p:cNvPr>
          <p:cNvSpPr>
            <a:spLocks noGrp="1"/>
          </p:cNvSpPr>
          <p:nvPr>
            <p:ph type="sldNum" idx="12"/>
          </p:nvPr>
        </p:nvSpPr>
        <p:spPr/>
        <p:txBody>
          <a:bodyPr/>
          <a:lstStyle/>
          <a:p>
            <a:fld id="{48F63A3B-78C7-47BE-AE5E-E10140E04643}"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71FA4-7502-4396-92E2-1B372DE8AAC6}"/>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5F7BB98-E127-4522-B520-29310EA36943}"/>
              </a:ext>
            </a:extLst>
          </p:cNvPr>
          <p:cNvSpPr>
            <a:spLocks noGrp="1"/>
          </p:cNvSpPr>
          <p:nvPr>
            <p:ph type="dt" idx="10"/>
          </p:nvPr>
        </p:nvSpPr>
        <p:spPr/>
        <p:txBody>
          <a:bodyPr/>
          <a:lstStyle/>
          <a:p>
            <a:fld id="{A0C7885C-1B56-43D4-9483-3AAFF5FDFB8F}" type="datetimeFigureOut">
              <a:t>9/24/2026</a:t>
            </a:fld>
            <a:endParaRPr/>
          </a:p>
        </p:txBody>
      </p:sp>
      <p:sp>
        <p:nvSpPr>
          <p:cNvPr id="4" name="Footer Placeholder 3">
            <a:extLst>
              <a:ext uri="{FF2B5EF4-FFF2-40B4-BE49-F238E27FC236}">
                <a16:creationId xmlns:a16="http://schemas.microsoft.com/office/drawing/2014/main" id="{6990173F-8EF7-49D2-9C72-B0A1BF0FC70C}"/>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1778D2F3-EAB4-494D-8FE0-5D26BB8638F8}"/>
              </a:ext>
            </a:extLst>
          </p:cNvPr>
          <p:cNvSpPr>
            <a:spLocks noGrp="1"/>
          </p:cNvSpPr>
          <p:nvPr>
            <p:ph type="sldNum" idx="12"/>
          </p:nvPr>
        </p:nvSpPr>
        <p:spPr/>
        <p:txBody>
          <a:bodyPr/>
          <a:lstStyle/>
          <a:p>
            <a:fld id="{48F63A3B-78C7-47BE-AE5E-E10140E04643}"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A533EE-3F79-444F-8603-7D8ED58F4EB4}"/>
              </a:ext>
            </a:extLst>
          </p:cNvPr>
          <p:cNvSpPr>
            <a:spLocks noGrp="1"/>
          </p:cNvSpPr>
          <p:nvPr>
            <p:ph type="dt" idx="10"/>
          </p:nvPr>
        </p:nvSpPr>
        <p:spPr/>
        <p:txBody>
          <a:bodyPr/>
          <a:lstStyle/>
          <a:p>
            <a:fld id="{A0C7885C-1B56-43D4-9483-3AAFF5FDFB8F}" type="datetimeFigureOut">
              <a:t>9/24/2026</a:t>
            </a:fld>
            <a:endParaRPr/>
          </a:p>
        </p:txBody>
      </p:sp>
      <p:sp>
        <p:nvSpPr>
          <p:cNvPr id="3" name="Footer Placeholder 2">
            <a:extLst>
              <a:ext uri="{FF2B5EF4-FFF2-40B4-BE49-F238E27FC236}">
                <a16:creationId xmlns:a16="http://schemas.microsoft.com/office/drawing/2014/main" id="{EEAE706F-F316-47E1-B697-AEFC35F85195}"/>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7AE0FE12-B937-4AA5-9632-5C963DD0BE79}"/>
              </a:ext>
            </a:extLst>
          </p:cNvPr>
          <p:cNvSpPr>
            <a:spLocks noGrp="1"/>
          </p:cNvSpPr>
          <p:nvPr>
            <p:ph type="sldNum" idx="12"/>
          </p:nvPr>
        </p:nvSpPr>
        <p:spPr/>
        <p:txBody>
          <a:bodyPr/>
          <a:lstStyle/>
          <a:p>
            <a:fld id="{48F63A3B-78C7-47BE-AE5E-E10140E04643}"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5C1AE-C40C-4C9E-A80E-66962968DA8A}"/>
              </a:ext>
            </a:extLst>
          </p:cNvPr>
          <p:cNvSpPr>
            <a:spLocks noGrp="1"/>
          </p:cNvSpPr>
          <p:nvPr>
            <p:ph type="title"/>
          </p:nvPr>
        </p:nvSpPr>
        <p:spPr>
          <a:xfrm>
            <a:off x="2267428" y="2926080"/>
            <a:ext cx="10617041" cy="10241280"/>
          </a:xfrm>
        </p:spPr>
        <p:txBody>
          <a:bodyPr anchor="b"/>
          <a:lstStyle>
            <a:lvl1pPr>
              <a:buNone/>
              <a:defRPr sz="11520"/>
            </a:lvl1pPr>
          </a:lstStyle>
          <a:p>
            <a:r>
              <a:t>Click to edit Master title style</a:t>
            </a:r>
          </a:p>
        </p:txBody>
      </p:sp>
      <p:sp>
        <p:nvSpPr>
          <p:cNvPr id="3" name="Content Placeholder 2">
            <a:extLst>
              <a:ext uri="{FF2B5EF4-FFF2-40B4-BE49-F238E27FC236}">
                <a16:creationId xmlns:a16="http://schemas.microsoft.com/office/drawing/2014/main" id="{9A372DA8-BC3B-4EC3-A04C-DE9D20EFC114}"/>
              </a:ext>
            </a:extLst>
          </p:cNvPr>
          <p:cNvSpPr>
            <a:spLocks noGrp="1"/>
          </p:cNvSpPr>
          <p:nvPr>
            <p:ph idx="1"/>
          </p:nvPr>
        </p:nvSpPr>
        <p:spPr>
          <a:xfrm>
            <a:off x="13994608" y="6319530"/>
            <a:ext cx="16664940" cy="31191200"/>
          </a:xfrm>
        </p:spPr>
        <p:txBody>
          <a:bodyPr/>
          <a:lstStyle>
            <a:lvl1pPr>
              <a:buNone/>
              <a:defRPr sz="11520"/>
            </a:lvl1pPr>
            <a:lvl2pPr>
              <a:buNone/>
              <a:defRPr sz="10080"/>
            </a:lvl2pPr>
            <a:lvl3pPr>
              <a:buNone/>
              <a:defRPr sz="8640"/>
            </a:lvl3pPr>
            <a:lvl4pPr>
              <a:buNone/>
              <a:defRPr sz="7200"/>
            </a:lvl4pPr>
            <a:lvl5pPr>
              <a:buNone/>
              <a:defRPr sz="7200"/>
            </a:lvl5pPr>
            <a:lvl6pPr>
              <a:buNone/>
              <a:defRPr sz="7200"/>
            </a:lvl6pPr>
            <a:lvl7pPr>
              <a:buNone/>
              <a:defRPr sz="7200"/>
            </a:lvl7pPr>
            <a:lvl8pPr>
              <a:buNone/>
              <a:defRPr sz="7200"/>
            </a:lvl8pPr>
            <a:lvl9pPr>
              <a:buNone/>
              <a:defRPr sz="72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D30C6038-318F-48DE-AEC0-088BE3E2A9E5}"/>
              </a:ext>
            </a:extLst>
          </p:cNvPr>
          <p:cNvSpPr>
            <a:spLocks noGrp="1"/>
          </p:cNvSpPr>
          <p:nvPr>
            <p:ph type="body"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buNone/>
            </a:pPr>
            <a:r>
              <a:t>Click to edit Master text styles</a:t>
            </a:r>
          </a:p>
        </p:txBody>
      </p:sp>
      <p:sp>
        <p:nvSpPr>
          <p:cNvPr id="5" name="Date Placeholder 4">
            <a:extLst>
              <a:ext uri="{FF2B5EF4-FFF2-40B4-BE49-F238E27FC236}">
                <a16:creationId xmlns:a16="http://schemas.microsoft.com/office/drawing/2014/main" id="{8B6BFCE6-156A-4C21-9845-A4B0EC68BBCD}"/>
              </a:ext>
            </a:extLst>
          </p:cNvPr>
          <p:cNvSpPr>
            <a:spLocks noGrp="1"/>
          </p:cNvSpPr>
          <p:nvPr>
            <p:ph type="dt" idx="10"/>
          </p:nvPr>
        </p:nvSpPr>
        <p:spPr/>
        <p:txBody>
          <a:bodyPr/>
          <a:lstStyle/>
          <a:p>
            <a:fld id="{A0C7885C-1B56-43D4-9483-3AAFF5FDFB8F}" type="datetimeFigureOut">
              <a:t>9/24/2026</a:t>
            </a:fld>
            <a:endParaRPr/>
          </a:p>
        </p:txBody>
      </p:sp>
      <p:sp>
        <p:nvSpPr>
          <p:cNvPr id="6" name="Footer Placeholder 5">
            <a:extLst>
              <a:ext uri="{FF2B5EF4-FFF2-40B4-BE49-F238E27FC236}">
                <a16:creationId xmlns:a16="http://schemas.microsoft.com/office/drawing/2014/main" id="{28BDA27C-6D8A-4B5E-8311-DC165CFD119C}"/>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5915DA19-DA4B-4E1A-B56D-480A90B4577A}"/>
              </a:ext>
            </a:extLst>
          </p:cNvPr>
          <p:cNvSpPr>
            <a:spLocks noGrp="1"/>
          </p:cNvSpPr>
          <p:nvPr>
            <p:ph type="sldNum" idx="12"/>
          </p:nvPr>
        </p:nvSpPr>
        <p:spPr/>
        <p:txBody>
          <a:bodyPr/>
          <a:lstStyle/>
          <a:p>
            <a:fld id="{48F63A3B-78C7-47BE-AE5E-E10140E04643}"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90A11-F83A-49E2-AD6A-FE69EC48D3E9}"/>
              </a:ext>
            </a:extLst>
          </p:cNvPr>
          <p:cNvSpPr>
            <a:spLocks noGrp="1"/>
          </p:cNvSpPr>
          <p:nvPr>
            <p:ph type="title"/>
          </p:nvPr>
        </p:nvSpPr>
        <p:spPr>
          <a:xfrm>
            <a:off x="2267428" y="2926080"/>
            <a:ext cx="10617041" cy="10241280"/>
          </a:xfrm>
        </p:spPr>
        <p:txBody>
          <a:bodyPr anchor="b"/>
          <a:lstStyle>
            <a:lvl1pPr>
              <a:buNone/>
              <a:defRPr sz="11520"/>
            </a:lvl1pPr>
          </a:lstStyle>
          <a:p>
            <a:r>
              <a:t>Click to edit Master title style</a:t>
            </a:r>
          </a:p>
        </p:txBody>
      </p:sp>
      <p:sp>
        <p:nvSpPr>
          <p:cNvPr id="3" name="Picture Placeholder 2">
            <a:extLst>
              <a:ext uri="{FF2B5EF4-FFF2-40B4-BE49-F238E27FC236}">
                <a16:creationId xmlns:a16="http://schemas.microsoft.com/office/drawing/2014/main" id="{F3523474-1C04-41FC-B78C-A94AF3A71323}"/>
              </a:ext>
            </a:extLst>
          </p:cNvPr>
          <p:cNvSpPr>
            <a:spLocks noGrp="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t>Click icon to add picture</a:t>
            </a:r>
          </a:p>
        </p:txBody>
      </p:sp>
      <p:sp>
        <p:nvSpPr>
          <p:cNvPr id="4" name="Text Placeholder 3">
            <a:extLst>
              <a:ext uri="{FF2B5EF4-FFF2-40B4-BE49-F238E27FC236}">
                <a16:creationId xmlns:a16="http://schemas.microsoft.com/office/drawing/2014/main" id="{98DBA660-B046-47ED-B5D9-1E156E39BF76}"/>
              </a:ext>
            </a:extLst>
          </p:cNvPr>
          <p:cNvSpPr>
            <a:spLocks noGrp="1"/>
          </p:cNvSpPr>
          <p:nvPr>
            <p:ph type="body"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buNone/>
            </a:pPr>
            <a:r>
              <a:t>Click to edit Master text styles</a:t>
            </a:r>
          </a:p>
        </p:txBody>
      </p:sp>
      <p:sp>
        <p:nvSpPr>
          <p:cNvPr id="5" name="Date Placeholder 4">
            <a:extLst>
              <a:ext uri="{FF2B5EF4-FFF2-40B4-BE49-F238E27FC236}">
                <a16:creationId xmlns:a16="http://schemas.microsoft.com/office/drawing/2014/main" id="{05BE12AD-620F-4BE3-AC67-A372579E93CE}"/>
              </a:ext>
            </a:extLst>
          </p:cNvPr>
          <p:cNvSpPr>
            <a:spLocks noGrp="1"/>
          </p:cNvSpPr>
          <p:nvPr>
            <p:ph type="dt" idx="10"/>
          </p:nvPr>
        </p:nvSpPr>
        <p:spPr/>
        <p:txBody>
          <a:bodyPr/>
          <a:lstStyle/>
          <a:p>
            <a:fld id="{A0C7885C-1B56-43D4-9483-3AAFF5FDFB8F}" type="datetimeFigureOut">
              <a:t>9/24/2026</a:t>
            </a:fld>
            <a:endParaRPr/>
          </a:p>
        </p:txBody>
      </p:sp>
      <p:sp>
        <p:nvSpPr>
          <p:cNvPr id="6" name="Footer Placeholder 5">
            <a:extLst>
              <a:ext uri="{FF2B5EF4-FFF2-40B4-BE49-F238E27FC236}">
                <a16:creationId xmlns:a16="http://schemas.microsoft.com/office/drawing/2014/main" id="{2CE6F00A-EB27-476C-924F-020DBF5AAFF6}"/>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13F9C142-68E4-497A-B977-CEA26667C830}"/>
              </a:ext>
            </a:extLst>
          </p:cNvPr>
          <p:cNvSpPr>
            <a:spLocks noGrp="1"/>
          </p:cNvSpPr>
          <p:nvPr>
            <p:ph type="sldNum" idx="12"/>
          </p:nvPr>
        </p:nvSpPr>
        <p:spPr/>
        <p:txBody>
          <a:bodyPr/>
          <a:lstStyle/>
          <a:p>
            <a:fld id="{48F63A3B-78C7-47BE-AE5E-E10140E04643}"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14825-034F-4C0D-A653-D253C59FD4B4}"/>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E7E2A78C-9488-47F2-ACC6-609437E50B2A}"/>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1AB8F045-2D8C-400F-AF8D-E924E4FFD9BB}"/>
              </a:ext>
            </a:extLst>
          </p:cNvPr>
          <p:cNvSpPr>
            <a:spLocks noGrp="1"/>
          </p:cNvSpPr>
          <p:nvPr>
            <p:ph type="dt" idx="10"/>
          </p:nvPr>
        </p:nvSpPr>
        <p:spPr/>
        <p:txBody>
          <a:bodyPr/>
          <a:lstStyle/>
          <a:p>
            <a:fld id="{A0C7885C-1B56-43D4-9483-3AAFF5FDFB8F}" type="datetimeFigureOut">
              <a:t>9/24/2026</a:t>
            </a:fld>
            <a:endParaRPr/>
          </a:p>
        </p:txBody>
      </p:sp>
      <p:sp>
        <p:nvSpPr>
          <p:cNvPr id="5" name="Footer Placeholder 4">
            <a:extLst>
              <a:ext uri="{FF2B5EF4-FFF2-40B4-BE49-F238E27FC236}">
                <a16:creationId xmlns:a16="http://schemas.microsoft.com/office/drawing/2014/main" id="{C79F9683-8CCC-476A-904A-B940C543CCF8}"/>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F18EE1E7-EAE2-413A-9925-7511F69653B2}"/>
              </a:ext>
            </a:extLst>
          </p:cNvPr>
          <p:cNvSpPr>
            <a:spLocks noGrp="1"/>
          </p:cNvSpPr>
          <p:nvPr>
            <p:ph type="sldNum" idx="12"/>
          </p:nvPr>
        </p:nvSpPr>
        <p:spPr/>
        <p:txBody>
          <a:bodyPr/>
          <a:lstStyle/>
          <a:p>
            <a:fld id="{48F63A3B-78C7-47BE-AE5E-E10140E04643}"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015606-66F8-4092-9F65-ED6993CA3D59}"/>
              </a:ext>
            </a:extLst>
          </p:cNvPr>
          <p:cNvSpPr>
            <a:spLocks noGrp="1"/>
          </p:cNvSpPr>
          <p:nvPr>
            <p:ph type="title"/>
          </p:nvPr>
        </p:nvSpPr>
        <p:spPr>
          <a:xfrm>
            <a:off x="23557232" y="2336800"/>
            <a:ext cx="7098030" cy="37195763"/>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BEC7E385-0CD5-465E-842F-283C75E1ABF6}"/>
              </a:ext>
            </a:extLst>
          </p:cNvPr>
          <p:cNvSpPr>
            <a:spLocks noGrp="1"/>
          </p:cNvSpPr>
          <p:nvPr>
            <p:ph type="body" idx="1"/>
          </p:nvPr>
        </p:nvSpPr>
        <p:spPr>
          <a:xfrm>
            <a:off x="2263142" y="2336800"/>
            <a:ext cx="20882610" cy="37195763"/>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523957A-C5CE-421B-969A-57A3BD8D8DEF}"/>
              </a:ext>
            </a:extLst>
          </p:cNvPr>
          <p:cNvSpPr>
            <a:spLocks noGrp="1"/>
          </p:cNvSpPr>
          <p:nvPr>
            <p:ph type="dt" idx="10"/>
          </p:nvPr>
        </p:nvSpPr>
        <p:spPr/>
        <p:txBody>
          <a:bodyPr/>
          <a:lstStyle/>
          <a:p>
            <a:fld id="{A0C7885C-1B56-43D4-9483-3AAFF5FDFB8F}" type="datetimeFigureOut">
              <a:t>9/24/2026</a:t>
            </a:fld>
            <a:endParaRPr/>
          </a:p>
        </p:txBody>
      </p:sp>
      <p:sp>
        <p:nvSpPr>
          <p:cNvPr id="5" name="Footer Placeholder 4">
            <a:extLst>
              <a:ext uri="{FF2B5EF4-FFF2-40B4-BE49-F238E27FC236}">
                <a16:creationId xmlns:a16="http://schemas.microsoft.com/office/drawing/2014/main" id="{21106679-728B-4303-BBC4-7C40AF216DD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8240B7B9-EC83-4B5E-A6CC-CFB04ABEAE78}"/>
              </a:ext>
            </a:extLst>
          </p:cNvPr>
          <p:cNvSpPr>
            <a:spLocks noGrp="1"/>
          </p:cNvSpPr>
          <p:nvPr>
            <p:ph type="sldNum" idx="12"/>
          </p:nvPr>
        </p:nvSpPr>
        <p:spPr/>
        <p:txBody>
          <a:bodyPr/>
          <a:lstStyle/>
          <a:p>
            <a:fld id="{48F63A3B-78C7-47BE-AE5E-E10140E04643}"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a:spLocks noGrp="1"/>
          </p:cNvSpPr>
          <p:nvPr/>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algn="ctr">
              <a:buNone/>
            </a:pPr>
            <a:endParaRPr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buNone/>
              <a:defRPr sz="8203" b="1">
                <a:latin typeface="MS PGothic"/>
                <a:ea typeface="MS PGothic"/>
                <a:cs typeface="MS PGothic"/>
              </a:defRPr>
            </a:lvl1pPr>
          </a:lstStyle>
          <a:p>
            <a:r>
              <a:t>ポスタータイトル (可能な限り短く簡潔にしてください, フォントサイズ 90–120 pt)</a:t>
            </a:r>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idx="10" hasCustomPrompt="1"/>
          </p:nvPr>
        </p:nvSpPr>
        <p:spPr>
          <a:xfrm>
            <a:off x="14197297" y="9998690"/>
            <a:ext cx="17520817" cy="1984280"/>
          </a:xfrm>
        </p:spPr>
        <p:txBody>
          <a:bodyPr>
            <a:noAutofit/>
          </a:bodyPr>
          <a:lstStyle>
            <a:lvl1pPr marL="0" marR="0" indent="0" algn="l" defTabSz="3291840">
              <a:lnSpc>
                <a:spcPct val="100000"/>
              </a:lnSpc>
              <a:spcBef>
                <a:spcPts val="3600"/>
              </a:spcBef>
              <a:spcAft>
                <a:spcPts val="0"/>
              </a:spcAft>
              <a:buClrTx/>
              <a:buSzTx/>
              <a:buFont typeface="Arial"/>
              <a:buNone/>
              <a:defRPr sz="4081">
                <a:solidFill>
                  <a:schemeClr val="bg1">
                    <a:lumMod val="50000"/>
                  </a:schemeClr>
                </a:solidFill>
                <a:latin typeface="MS PGothic"/>
                <a:ea typeface="MS PGothic"/>
                <a:cs typeface="MS PGothic"/>
              </a:defRPr>
            </a:lvl1pPr>
          </a:lstStyle>
          <a:p>
            <a:pPr marL="0" marR="0" lvl="0" indent="0" algn="l" defTabSz="3291840">
              <a:lnSpc>
                <a:spcPct val="100000"/>
              </a:lnSpc>
              <a:spcBef>
                <a:spcPts val="3600"/>
              </a:spcBef>
              <a:spcAft>
                <a:spcPts val="0"/>
              </a:spcAft>
              <a:buClrTx/>
              <a:buSzTx/>
              <a:buFont typeface="Arial"/>
              <a:buNone/>
            </a:pPr>
            <a:r>
              <a:t>所属情報 (フォントサイズ 30-40 pt)</a:t>
            </a:r>
          </a:p>
          <a:p>
            <a:pPr lvl="0">
              <a:buNone/>
            </a:pPr>
            <a:endParaRPr/>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idx="11" hasCustomPrompt="1"/>
          </p:nvPr>
        </p:nvSpPr>
        <p:spPr>
          <a:xfrm>
            <a:off x="0" y="-1"/>
            <a:ext cx="13414251" cy="12175479"/>
          </a:xfrm>
        </p:spPr>
        <p:txBody>
          <a:bodyPr anchor="ctr">
            <a:normAutofit/>
          </a:bodyPr>
          <a:lstStyle>
            <a:lvl1pPr marL="0" indent="0" algn="ctr">
              <a:buNone/>
              <a:defRPr sz="7345">
                <a:latin typeface="MS PGothic"/>
                <a:ea typeface="MS PGothic"/>
                <a:cs typeface="MS PGothic"/>
              </a:defRPr>
            </a:lvl1pPr>
          </a:lstStyle>
          <a:p>
            <a:r>
              <a:t>シミュレーション結果</a:t>
            </a:r>
            <a:br/>
            <a:r>
              <a:t>(COMSOL の機能</a:t>
            </a:r>
            <a:br/>
            <a:r>
              <a:t>画像スナップショットを使用して</a:t>
            </a:r>
            <a:br/>
            <a:r>
              <a:t>画像を書き出すこと)</a:t>
            </a:r>
            <a:br/>
            <a:br/>
            <a:r>
              <a:t>形式： PNG</a:t>
            </a:r>
            <a:br/>
            <a:r>
              <a:t>背景： 透明</a:t>
            </a:r>
          </a:p>
        </p:txBody>
      </p:sp>
      <p:sp>
        <p:nvSpPr>
          <p:cNvPr id="12" name="Rechteck 11">
            <a:extLst>
              <a:ext uri="{FF2B5EF4-FFF2-40B4-BE49-F238E27FC236}">
                <a16:creationId xmlns:a16="http://schemas.microsoft.com/office/drawing/2014/main" id="{C3ED77E3-7509-4003-A80E-3F7C7DF2DD73}"/>
              </a:ext>
            </a:extLst>
          </p:cNvPr>
          <p:cNvSpPr>
            <a:spLocks noGrp="1"/>
          </p:cNvSpPr>
          <p:nvPr/>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idx="23" hasCustomPrompt="1"/>
          </p:nvPr>
        </p:nvSpPr>
        <p:spPr>
          <a:xfrm>
            <a:off x="15655929" y="21687824"/>
            <a:ext cx="16062185" cy="6856707"/>
          </a:xfrm>
        </p:spPr>
        <p:txBody>
          <a:bodyPr>
            <a:noAutofit/>
          </a:bodyPr>
          <a:lstStyle>
            <a:lvl1pPr marL="0" indent="0">
              <a:buNone/>
              <a:defRPr sz="4101">
                <a:latin typeface="MS PGothic"/>
                <a:ea typeface="MS PGothic"/>
                <a:cs typeface="MS PGothic"/>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buNone/>
            </a:pPr>
            <a:r>
              <a:t>検証内容や解析方法について記載してください.</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a:ea typeface="MS PGothic"/>
                <a:cs typeface="MS PGothic"/>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buNone/>
            </a:pPr>
            <a:r>
              <a:t>参考文献を追加してください.</a:t>
            </a:r>
          </a:p>
        </p:txBody>
      </p:sp>
      <p:sp>
        <p:nvSpPr>
          <p:cNvPr id="2" name="TextBox 1">
            <a:extLst>
              <a:ext uri="{FF2B5EF4-FFF2-40B4-BE49-F238E27FC236}">
                <a16:creationId xmlns:a16="http://schemas.microsoft.com/office/drawing/2014/main" id="{BB3FE651-3561-EEA9-C18E-2B30D856D7BF}"/>
              </a:ext>
            </a:extLst>
          </p:cNvPr>
          <p:cNvSpPr>
            <a:spLocks noGrp="1"/>
          </p:cNvSpPr>
          <p:nvPr/>
        </p:nvSpPr>
        <p:spPr>
          <a:xfrm>
            <a:off x="1196912" y="38648293"/>
            <a:ext cx="15919818" cy="923330"/>
          </a:xfrm>
          <a:prstGeom prst="rect">
            <a:avLst/>
          </a:prstGeom>
          <a:noFill/>
        </p:spPr>
        <p:txBody>
          <a:bodyPr wrap="square" anchor="ctr">
            <a:spAutoFit/>
          </a:bodyPr>
          <a:lstStyle/>
          <a:p>
            <a:pPr lvl="0">
              <a:buNone/>
            </a:pPr>
            <a:r>
              <a:rPr sz="5400">
                <a:latin typeface="MS PGothic"/>
                <a:ea typeface="MS PGothic"/>
                <a:cs typeface="MS PGothic"/>
              </a:rPr>
              <a:t>データと参考文献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idx="26" hasCustomPrompt="1"/>
          </p:nvPr>
        </p:nvSpPr>
        <p:spPr>
          <a:xfrm>
            <a:off x="14197413" y="5683427"/>
            <a:ext cx="17520817" cy="4180360"/>
          </a:xfrm>
        </p:spPr>
        <p:txBody>
          <a:bodyPr>
            <a:noAutofit/>
          </a:bodyPr>
          <a:lstStyle>
            <a:lvl1pPr marL="0" indent="0">
              <a:lnSpc>
                <a:spcPct val="100000"/>
              </a:lnSpc>
              <a:buNone/>
              <a:defRPr sz="6121">
                <a:latin typeface="MS PGothic"/>
                <a:ea typeface="MS PGothic"/>
                <a:cs typeface="MS PGothic"/>
              </a:defRPr>
            </a:lvl1pPr>
          </a:lstStyle>
          <a:p>
            <a:pPr lvl="0">
              <a:buNone/>
            </a:pPr>
            <a:r>
              <a:t>簡単な説明文 （1-2文, フォントサイズ 50–60 pt)</a:t>
            </a:r>
          </a:p>
        </p:txBody>
      </p:sp>
      <p:sp>
        <p:nvSpPr>
          <p:cNvPr id="20" name="Rectangle 19">
            <a:extLst>
              <a:ext uri="{FF2B5EF4-FFF2-40B4-BE49-F238E27FC236}">
                <a16:creationId xmlns:a16="http://schemas.microsoft.com/office/drawing/2014/main" id="{E8743DB6-C16F-C753-AC51-125C969FB452}"/>
              </a:ext>
            </a:extLst>
          </p:cNvPr>
          <p:cNvSpPr>
            <a:spLocks noGrp="1"/>
          </p:cNvSpPr>
          <p:nvPr/>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857"/>
          </a:p>
        </p:txBody>
      </p:sp>
      <p:sp>
        <p:nvSpPr>
          <p:cNvPr id="21" name="Straight Connector 20">
            <a:extLst>
              <a:ext uri="{FF2B5EF4-FFF2-40B4-BE49-F238E27FC236}">
                <a16:creationId xmlns:a16="http://schemas.microsoft.com/office/drawing/2014/main" id="{877A26A1-0EC2-4149-810A-CCE1C5EA7D7C}"/>
              </a:ext>
            </a:extLst>
          </p:cNvPr>
          <p:cNvSpPr>
            <a:spLocks noGrp="1"/>
          </p:cNvSpPr>
          <p:nvPr/>
        </p:nv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sp>
      <p:sp>
        <p:nvSpPr>
          <p:cNvPr id="22" name="Straight Connector 21">
            <a:extLst>
              <a:ext uri="{FF2B5EF4-FFF2-40B4-BE49-F238E27FC236}">
                <a16:creationId xmlns:a16="http://schemas.microsoft.com/office/drawing/2014/main" id="{5E335525-82CA-4380-A401-ADD6400C9D65}"/>
              </a:ext>
            </a:extLst>
          </p:cNvPr>
          <p:cNvSpPr>
            <a:spLocks noGrp="1"/>
          </p:cNvSpPr>
          <p:nvPr/>
        </p:nv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sp>
      <p:sp>
        <p:nvSpPr>
          <p:cNvPr id="35" name="Textplatzhalter 34">
            <a:extLst>
              <a:ext uri="{FF2B5EF4-FFF2-40B4-BE49-F238E27FC236}">
                <a16:creationId xmlns:a16="http://schemas.microsoft.com/office/drawing/2014/main" id="{6520E0EB-8EE0-4603-8D77-865D04DE6DA3}"/>
              </a:ext>
            </a:extLst>
          </p:cNvPr>
          <p:cNvSpPr>
            <a:spLocks noGrp="1"/>
          </p:cNvSpPr>
          <p:nvPr>
            <p:ph type="body" idx="18" hasCustomPrompt="1"/>
          </p:nvPr>
        </p:nvSpPr>
        <p:spPr>
          <a:xfrm>
            <a:off x="1649531" y="14842766"/>
            <a:ext cx="29615963" cy="4714120"/>
          </a:xfrm>
        </p:spPr>
        <p:txBody>
          <a:bodyPr>
            <a:noAutofit/>
          </a:bodyPr>
          <a:lstStyle>
            <a:lvl1pPr marL="0" indent="0" algn="l">
              <a:buNone/>
              <a:defRPr sz="4101">
                <a:latin typeface="MS PGothic"/>
                <a:ea typeface="MS PGothic"/>
                <a:cs typeface="MS PGothic"/>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buNone/>
            </a:pPr>
            <a:r>
              <a:t>論文の概要, 背景, 目的などを記載してください.</a:t>
            </a:r>
            <a:br/>
            <a:r>
              <a:t>画像は含めないでください.</a:t>
            </a:r>
            <a:br/>
            <a:r>
              <a:t>可読性のために, テキストは設定されている通り2段組みにしてください.</a:t>
            </a:r>
          </a:p>
          <a:p>
            <a:pPr lvl="0">
              <a:buNone/>
            </a:pPr>
            <a:endParaRPr/>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idx="27" hasCustomPrompt="1"/>
          </p:nvPr>
        </p:nvSpPr>
        <p:spPr>
          <a:xfrm>
            <a:off x="1649531" y="13540266"/>
            <a:ext cx="29615963" cy="1302499"/>
          </a:xfrm>
        </p:spPr>
        <p:txBody>
          <a:bodyPr anchor="ctr">
            <a:noAutofit/>
          </a:bodyPr>
          <a:lstStyle>
            <a:lvl1pPr marL="0" indent="0">
              <a:buNone/>
              <a:defRPr sz="7141" b="1">
                <a:latin typeface="MS PGothic"/>
                <a:ea typeface="MS PGothic"/>
                <a:cs typeface="MS PGothic"/>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buNone/>
            </a:pPr>
            <a:r>
              <a:t>見出し (いずれかを記入: 概要, 背景, または目的)</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idx="28" hasCustomPrompt="1"/>
          </p:nvPr>
        </p:nvSpPr>
        <p:spPr>
          <a:xfrm>
            <a:off x="15655929" y="20398107"/>
            <a:ext cx="16062185" cy="1303795"/>
          </a:xfrm>
        </p:spPr>
        <p:txBody>
          <a:bodyPr anchor="ctr">
            <a:noAutofit/>
          </a:bodyPr>
          <a:lstStyle>
            <a:lvl1pPr marL="0" marR="0" indent="0" algn="l" defTabSz="3291840">
              <a:lnSpc>
                <a:spcPct val="90000"/>
              </a:lnSpc>
              <a:spcBef>
                <a:spcPts val="3600"/>
              </a:spcBef>
              <a:spcAft>
                <a:spcPts val="0"/>
              </a:spcAft>
              <a:buClrTx/>
              <a:buSzTx/>
              <a:buFont typeface="Arial"/>
              <a:buNone/>
              <a:defRPr sz="7141" b="1">
                <a:latin typeface="MS PGothic"/>
                <a:ea typeface="MS PGothic"/>
                <a:cs typeface="MS PGothic"/>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a:lnSpc>
                <a:spcPct val="90000"/>
              </a:lnSpc>
              <a:spcBef>
                <a:spcPts val="3600"/>
              </a:spcBef>
              <a:spcAft>
                <a:spcPts val="0"/>
              </a:spcAft>
              <a:buClrTx/>
              <a:buSzTx/>
              <a:buFont typeface="Arial"/>
              <a:buNone/>
            </a:pPr>
            <a:r>
              <a:t>見出し (計算手法, 解析</a:t>
            </a:r>
            <a:r>
              <a:rPr>
                <a:latin typeface="MS PGothic"/>
                <a:ea typeface="MS PGothic"/>
                <a:cs typeface="MS PGothic"/>
              </a:rPr>
              <a:t>内容など</a:t>
            </a:r>
            <a:r>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idx="29" hasCustomPrompt="1"/>
          </p:nvPr>
        </p:nvSpPr>
        <p:spPr>
          <a:xfrm>
            <a:off x="1196912" y="20360447"/>
            <a:ext cx="13710909" cy="6256212"/>
          </a:xfrm>
        </p:spPr>
        <p:txBody>
          <a:bodyPr anchor="ctr">
            <a:normAutofit/>
          </a:bodyPr>
          <a:lstStyle>
            <a:lvl1pPr marL="0" indent="0" algn="ctr">
              <a:buNone/>
              <a:defRPr sz="7345">
                <a:latin typeface="MS PGothic"/>
                <a:ea typeface="MS PGothic"/>
                <a:cs typeface="MS PGothic"/>
              </a:defRPr>
            </a:lvl1pPr>
          </a:lstStyle>
          <a:p>
            <a:pPr lvl="0">
              <a:buNone/>
            </a:pPr>
            <a:r>
              <a:t>関連する画像や図表を</a:t>
            </a:r>
            <a:br/>
            <a:r>
              <a:t>挿入してください.</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idx="30" hasCustomPrompt="1"/>
          </p:nvPr>
        </p:nvSpPr>
        <p:spPr>
          <a:xfrm>
            <a:off x="1196912" y="27109281"/>
            <a:ext cx="13776431" cy="1468347"/>
          </a:xfrm>
        </p:spPr>
        <p:txBody>
          <a:bodyPr>
            <a:noAutofit/>
          </a:bodyPr>
          <a:lstStyle>
            <a:lvl1pPr marL="0" marR="0" indent="0" algn="l" defTabSz="3291840">
              <a:lnSpc>
                <a:spcPct val="90000"/>
              </a:lnSpc>
              <a:spcBef>
                <a:spcPts val="3600"/>
              </a:spcBef>
              <a:spcAft>
                <a:spcPts val="0"/>
              </a:spcAft>
              <a:buClrTx/>
              <a:buSzTx/>
              <a:buFont typeface="Arial"/>
              <a:buNone/>
              <a:defRPr sz="4081">
                <a:latin typeface="MS PGothic"/>
                <a:ea typeface="MS PGothic"/>
                <a:cs typeface="MS PGothic"/>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a:lnSpc>
                <a:spcPct val="90000"/>
              </a:lnSpc>
              <a:spcBef>
                <a:spcPts val="3600"/>
              </a:spcBef>
              <a:spcAft>
                <a:spcPts val="0"/>
              </a:spcAft>
              <a:buClrTx/>
              <a:buSzTx/>
              <a:buFont typeface="Arial"/>
              <a:buNone/>
            </a:pPr>
            <a:r>
              <a:t>キャプションフォントサイズ 18–40 pt.</a:t>
            </a:r>
            <a:br/>
            <a:r>
              <a:t>キャプション形式  “図 1. Text…”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idx="31" hasCustomPrompt="1"/>
          </p:nvPr>
        </p:nvSpPr>
        <p:spPr>
          <a:xfrm>
            <a:off x="17116730" y="38786587"/>
            <a:ext cx="14653608" cy="3152536"/>
          </a:xfrm>
        </p:spPr>
        <p:txBody>
          <a:bodyPr anchor="ctr">
            <a:normAutofit/>
          </a:bodyPr>
          <a:lstStyle>
            <a:lvl1pPr marL="0" indent="0" algn="ctr">
              <a:buNone/>
              <a:defRPr sz="7345">
                <a:latin typeface="MS PGothic"/>
                <a:ea typeface="MS PGothic"/>
                <a:cs typeface="MS PGothic"/>
              </a:defRPr>
            </a:lvl1pPr>
          </a:lstStyle>
          <a:p>
            <a:r>
              <a:t>所属機関のロゴを挿入してください．</a:t>
            </a:r>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idx="32" hasCustomPrompt="1"/>
          </p:nvPr>
        </p:nvSpPr>
        <p:spPr>
          <a:xfrm>
            <a:off x="1196912" y="30943096"/>
            <a:ext cx="15434125" cy="7101577"/>
          </a:xfrm>
        </p:spPr>
        <p:txBody>
          <a:bodyPr>
            <a:noAutofit/>
          </a:bodyPr>
          <a:lstStyle>
            <a:lvl1pPr marL="0" indent="0">
              <a:buNone/>
              <a:defRPr sz="4101">
                <a:latin typeface="MS PGothic"/>
                <a:ea typeface="MS PGothic"/>
                <a:cs typeface="MS PGothic"/>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buNone/>
            </a:pPr>
            <a:r>
              <a:t>結果について記載してください.</a:t>
            </a:r>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idx="33" hasCustomPrompt="1"/>
          </p:nvPr>
        </p:nvSpPr>
        <p:spPr>
          <a:xfrm>
            <a:off x="1196913" y="29529122"/>
            <a:ext cx="15362501" cy="1303795"/>
          </a:xfrm>
        </p:spPr>
        <p:txBody>
          <a:bodyPr anchor="ctr">
            <a:noAutofit/>
          </a:bodyPr>
          <a:lstStyle>
            <a:lvl1pPr marL="0" indent="0">
              <a:buNone/>
              <a:defRPr sz="7141" b="1">
                <a:latin typeface="MS PGothic"/>
                <a:ea typeface="MS PGothic"/>
                <a:cs typeface="MS PGothic"/>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buNone/>
            </a:pPr>
            <a:r>
              <a:t>見出し (結果)</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idx="34" hasCustomPrompt="1"/>
          </p:nvPr>
        </p:nvSpPr>
        <p:spPr>
          <a:xfrm>
            <a:off x="17526117" y="29532851"/>
            <a:ext cx="14191997" cy="6565522"/>
          </a:xfrm>
        </p:spPr>
        <p:txBody>
          <a:bodyPr anchor="ctr">
            <a:normAutofit/>
          </a:bodyPr>
          <a:lstStyle>
            <a:lvl1pPr marL="0" indent="0" algn="ctr">
              <a:buNone/>
              <a:defRPr sz="7345">
                <a:latin typeface="MS PGothic"/>
                <a:ea typeface="MS PGothic"/>
                <a:cs typeface="MS PGothic"/>
              </a:defRPr>
            </a:lvl1pPr>
          </a:lstStyle>
          <a:p>
            <a:pPr lvl="0">
              <a:buNone/>
            </a:pPr>
            <a:r>
              <a:t>関連する画像や図表を</a:t>
            </a:r>
            <a:br/>
            <a:r>
              <a:t>挿入してください.</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idx="35" hasCustomPrompt="1"/>
          </p:nvPr>
        </p:nvSpPr>
        <p:spPr>
          <a:xfrm>
            <a:off x="17545431" y="36504995"/>
            <a:ext cx="14224907" cy="1468347"/>
          </a:xfrm>
        </p:spPr>
        <p:txBody>
          <a:bodyPr>
            <a:noAutofit/>
          </a:bodyPr>
          <a:lstStyle>
            <a:lvl1pPr marL="0" indent="0">
              <a:buNone/>
              <a:defRPr sz="4081">
                <a:latin typeface="MS PGothic"/>
                <a:ea typeface="MS PGothic"/>
                <a:cs typeface="MS PGothic"/>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buNone/>
            </a:pPr>
            <a:r>
              <a:t>キャプションフォントサイズ  18–40 pt </a:t>
            </a:r>
            <a:br/>
            <a:r>
              <a:t>キャプション形式 “図 1. Text…”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44516B2-34A6-407A-B06A-72C9E15F25D8}"/>
              </a:ext>
            </a:extLst>
          </p:cNvPr>
          <p:cNvSpPr>
            <a:spLocks noGrp="1"/>
          </p:cNvSpPr>
          <p:nvPr/>
        </p:nvSpPr>
        <p:spPr>
          <a:xfrm>
            <a:off x="1" y="43781019"/>
            <a:ext cx="32917352" cy="1101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918"/>
          </a:p>
        </p:txBody>
      </p:sp>
      <p:sp>
        <p:nvSpPr>
          <p:cNvPr id="20" name="Rectangle 19">
            <a:extLst>
              <a:ext uri="{FF2B5EF4-FFF2-40B4-BE49-F238E27FC236}">
                <a16:creationId xmlns:a16="http://schemas.microsoft.com/office/drawing/2014/main" id="{87F7CE39-9823-4F5B-ABFE-098F325D8F35}"/>
              </a:ext>
            </a:extLst>
          </p:cNvPr>
          <p:cNvSpPr>
            <a:spLocks noGrp="1"/>
          </p:cNvSpPr>
          <p:nvPr/>
        </p:nvSpPr>
        <p:spPr>
          <a:xfrm rot="16200000">
            <a:off x="9635669" y="21885483"/>
            <a:ext cx="46451111" cy="1101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918"/>
          </a:p>
        </p:txBody>
      </p:sp>
      <p:sp>
        <p:nvSpPr>
          <p:cNvPr id="21" name="Rectangle 20">
            <a:extLst>
              <a:ext uri="{FF2B5EF4-FFF2-40B4-BE49-F238E27FC236}">
                <a16:creationId xmlns:a16="http://schemas.microsoft.com/office/drawing/2014/main" id="{57C28E66-72CA-4593-A5C3-C152AF7401E0}"/>
              </a:ext>
            </a:extLst>
          </p:cNvPr>
          <p:cNvSpPr>
            <a:spLocks noGrp="1"/>
          </p:cNvSpPr>
          <p:nvPr/>
        </p:nvSpPr>
        <p:spPr>
          <a:xfrm rot="16200000">
            <a:off x="-23166216" y="21885483"/>
            <a:ext cx="46451111" cy="1101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918"/>
          </a:p>
        </p:txBody>
      </p:sp>
      <p:sp>
        <p:nvSpPr>
          <p:cNvPr id="22" name="Rectangle 21">
            <a:extLst>
              <a:ext uri="{FF2B5EF4-FFF2-40B4-BE49-F238E27FC236}">
                <a16:creationId xmlns:a16="http://schemas.microsoft.com/office/drawing/2014/main" id="{C5D7C444-DE16-42DD-9599-D07A4F3B6CB7}"/>
              </a:ext>
            </a:extLst>
          </p:cNvPr>
          <p:cNvSpPr>
            <a:spLocks noGrp="1"/>
          </p:cNvSpPr>
          <p:nvPr/>
        </p:nvSpPr>
        <p:spPr>
          <a:xfrm>
            <a:off x="1" y="-12063"/>
            <a:ext cx="32918401" cy="1101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918"/>
          </a:p>
        </p:txBody>
      </p:sp>
      <p:sp>
        <p:nvSpPr>
          <p:cNvPr id="23" name="Rectangle 22">
            <a:extLst>
              <a:ext uri="{FF2B5EF4-FFF2-40B4-BE49-F238E27FC236}">
                <a16:creationId xmlns:a16="http://schemas.microsoft.com/office/drawing/2014/main" id="{14C1A78C-DD81-48B0-B5FB-B545B0991A8C}"/>
              </a:ext>
            </a:extLst>
          </p:cNvPr>
          <p:cNvSpPr>
            <a:spLocks noGrp="1"/>
          </p:cNvSpPr>
          <p:nvPr/>
        </p:nvSpPr>
        <p:spPr>
          <a:xfrm rot="16200000">
            <a:off x="-22944304" y="21887196"/>
            <a:ext cx="46232848" cy="110179"/>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918"/>
          </a:p>
        </p:txBody>
      </p:sp>
      <p:sp>
        <p:nvSpPr>
          <p:cNvPr id="24" name="Rectangle 23">
            <a:extLst>
              <a:ext uri="{FF2B5EF4-FFF2-40B4-BE49-F238E27FC236}">
                <a16:creationId xmlns:a16="http://schemas.microsoft.com/office/drawing/2014/main" id="{3B22A3E9-DA00-46AF-B9F1-54AC93CFAAE1}"/>
              </a:ext>
            </a:extLst>
          </p:cNvPr>
          <p:cNvSpPr>
            <a:spLocks noGrp="1"/>
          </p:cNvSpPr>
          <p:nvPr/>
        </p:nvSpPr>
        <p:spPr>
          <a:xfrm rot="16200000">
            <a:off x="9626599" y="21890508"/>
            <a:ext cx="46232847" cy="110179"/>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918"/>
          </a:p>
        </p:txBody>
      </p:sp>
      <p:sp>
        <p:nvSpPr>
          <p:cNvPr id="25" name="Rectangle 24">
            <a:extLst>
              <a:ext uri="{FF2B5EF4-FFF2-40B4-BE49-F238E27FC236}">
                <a16:creationId xmlns:a16="http://schemas.microsoft.com/office/drawing/2014/main" id="{86C92FBF-DC74-4B45-BD34-D5360DA66C2F}"/>
              </a:ext>
            </a:extLst>
          </p:cNvPr>
          <p:cNvSpPr>
            <a:spLocks noGrp="1"/>
          </p:cNvSpPr>
          <p:nvPr/>
        </p:nvSpPr>
        <p:spPr>
          <a:xfrm>
            <a:off x="115993" y="94801"/>
            <a:ext cx="32684779" cy="110179"/>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918"/>
          </a:p>
        </p:txBody>
      </p:sp>
      <p:sp>
        <p:nvSpPr>
          <p:cNvPr id="26" name="Rectangle 25">
            <a:extLst>
              <a:ext uri="{FF2B5EF4-FFF2-40B4-BE49-F238E27FC236}">
                <a16:creationId xmlns:a16="http://schemas.microsoft.com/office/drawing/2014/main" id="{44E91BDC-6419-4206-9FBB-965A380CC1A6}"/>
              </a:ext>
            </a:extLst>
          </p:cNvPr>
          <p:cNvSpPr>
            <a:spLocks noGrp="1"/>
          </p:cNvSpPr>
          <p:nvPr/>
        </p:nvSpPr>
        <p:spPr>
          <a:xfrm>
            <a:off x="117630" y="43670839"/>
            <a:ext cx="32683141" cy="110179"/>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pPr>
            <a:endParaRPr sz="1918"/>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C49781-0C07-4336-A47E-A8A3749590FF}"/>
              </a:ext>
            </a:extLst>
          </p:cNvPr>
          <p:cNvSpPr>
            <a:spLocks noGrp="1"/>
          </p:cNvSpPr>
          <p:nvPr>
            <p:ph type="title"/>
          </p:nvPr>
        </p:nvSpPr>
        <p:spPr>
          <a:xfrm>
            <a:off x="2263140" y="2336810"/>
            <a:ext cx="28392120" cy="8483603"/>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6913C418-A699-43CE-9AB1-7CE6E8ADE4C6}"/>
              </a:ext>
            </a:extLst>
          </p:cNvPr>
          <p:cNvSpPr>
            <a:spLocks noGrp="1"/>
          </p:cNvSpPr>
          <p:nvPr>
            <p:ph type="body" idx="1"/>
          </p:nvPr>
        </p:nvSpPr>
        <p:spPr>
          <a:xfrm>
            <a:off x="2263140" y="11684000"/>
            <a:ext cx="28392120" cy="27848563"/>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C7E672E9-8D02-440C-923F-1B08921C7E03}"/>
              </a:ext>
            </a:extLst>
          </p:cNvPr>
          <p:cNvSpPr>
            <a:spLocks noGrp="1"/>
          </p:cNvSpPr>
          <p:nvPr>
            <p:ph type="dt" idx="2"/>
          </p:nvPr>
        </p:nvSpPr>
        <p:spPr>
          <a:xfrm>
            <a:off x="2263140" y="40680650"/>
            <a:ext cx="7406640" cy="2336800"/>
          </a:xfrm>
          <a:prstGeom prst="rect">
            <a:avLst/>
          </a:prstGeom>
        </p:spPr>
        <p:txBody>
          <a:bodyPr vert="horz" lIns="91440" tIns="45720" rIns="91440" bIns="45720" anchor="ctr"/>
          <a:lstStyle>
            <a:lvl1pPr algn="l">
              <a:buNone/>
              <a:defRPr sz="4320">
                <a:solidFill>
                  <a:schemeClr val="tx1">
                    <a:tint val="75000"/>
                  </a:schemeClr>
                </a:solidFill>
              </a:defRPr>
            </a:lvl1pPr>
          </a:lstStyle>
          <a:p>
            <a:fld id="{A0C7885C-1B56-43D4-9483-3AAFF5FDFB8F}" type="datetimeFigureOut">
              <a:t>9/24/2026</a:t>
            </a:fld>
            <a:endParaRPr/>
          </a:p>
        </p:txBody>
      </p:sp>
      <p:sp>
        <p:nvSpPr>
          <p:cNvPr id="5" name="Footer Placeholder 4">
            <a:extLst>
              <a:ext uri="{FF2B5EF4-FFF2-40B4-BE49-F238E27FC236}">
                <a16:creationId xmlns:a16="http://schemas.microsoft.com/office/drawing/2014/main" id="{9593FC6C-15C1-47C6-9079-80DAB07878E0}"/>
              </a:ext>
            </a:extLst>
          </p:cNvPr>
          <p:cNvSpPr>
            <a:spLocks noGrp="1"/>
          </p:cNvSpPr>
          <p:nvPr>
            <p:ph type="ftr" idx="3"/>
          </p:nvPr>
        </p:nvSpPr>
        <p:spPr>
          <a:xfrm>
            <a:off x="10904220" y="40680650"/>
            <a:ext cx="11109960" cy="2336800"/>
          </a:xfrm>
          <a:prstGeom prst="rect">
            <a:avLst/>
          </a:prstGeom>
        </p:spPr>
        <p:txBody>
          <a:bodyPr vert="horz" lIns="91440" tIns="45720" rIns="91440" bIns="45720" anchor="ctr"/>
          <a:lstStyle>
            <a:lvl1pPr algn="ctr">
              <a:buNone/>
              <a:defRPr sz="432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2FA5A9E5-CD32-4349-B10F-D62C5E03E8AB}"/>
              </a:ext>
            </a:extLst>
          </p:cNvPr>
          <p:cNvSpPr>
            <a:spLocks noGrp="1"/>
          </p:cNvSpPr>
          <p:nvPr>
            <p:ph type="sldNum" idx="4"/>
          </p:nvPr>
        </p:nvSpPr>
        <p:spPr>
          <a:xfrm>
            <a:off x="23248620" y="40680650"/>
            <a:ext cx="7406640" cy="2336800"/>
          </a:xfrm>
          <a:prstGeom prst="rect">
            <a:avLst/>
          </a:prstGeom>
        </p:spPr>
        <p:txBody>
          <a:bodyPr vert="horz" lIns="91440" tIns="45720" rIns="91440" bIns="45720" anchor="ctr"/>
          <a:lstStyle>
            <a:lvl1pPr algn="r">
              <a:buNone/>
              <a:defRPr sz="4320">
                <a:solidFill>
                  <a:schemeClr val="tx1">
                    <a:tint val="75000"/>
                  </a:schemeClr>
                </a:solidFill>
              </a:defRPr>
            </a:lvl1pPr>
          </a:lstStyle>
          <a:p>
            <a:fld id="{48F63A3B-78C7-47BE-AE5E-E10140E04643}"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3291840">
        <a:lnSpc>
          <a:spcPct val="90000"/>
        </a:lnSpc>
        <a:spcBef>
          <a:spcPct val="0"/>
        </a:spcBef>
        <a:buNone/>
        <a:defRPr sz="15840" kern="1200">
          <a:solidFill>
            <a:schemeClr val="tx1"/>
          </a:solidFill>
          <a:latin typeface="+mj-lt"/>
          <a:ea typeface="+mj-lt"/>
          <a:cs typeface="+mj-lt"/>
        </a:defRPr>
      </a:lvl1pPr>
    </p:titleStyle>
    <p:bodyStyle>
      <a:lvl1pPr marL="822960" indent="-822960" algn="l" defTabSz="3291840">
        <a:lnSpc>
          <a:spcPct val="90000"/>
        </a:lnSpc>
        <a:spcBef>
          <a:spcPts val="3600"/>
        </a:spcBef>
        <a:buFont typeface="Arial"/>
        <a:buChar char="•"/>
        <a:defRPr sz="10080" kern="1200">
          <a:solidFill>
            <a:schemeClr val="tx1"/>
          </a:solidFill>
          <a:latin typeface="+mn-lt"/>
          <a:ea typeface="+mn-lt"/>
          <a:cs typeface="+mn-lt"/>
        </a:defRPr>
      </a:lvl1pPr>
      <a:lvl2pPr marL="2468880" indent="-822960" algn="l" defTabSz="3291840">
        <a:lnSpc>
          <a:spcPct val="90000"/>
        </a:lnSpc>
        <a:spcBef>
          <a:spcPts val="1800"/>
        </a:spcBef>
        <a:buFont typeface="Arial"/>
        <a:buChar char="•"/>
        <a:defRPr sz="8640" kern="1200">
          <a:solidFill>
            <a:schemeClr val="tx1"/>
          </a:solidFill>
          <a:latin typeface="+mn-lt"/>
          <a:ea typeface="+mn-lt"/>
          <a:cs typeface="+mn-lt"/>
        </a:defRPr>
      </a:lvl2pPr>
      <a:lvl3pPr marL="4114800" indent="-822960" algn="l" defTabSz="3291840">
        <a:lnSpc>
          <a:spcPct val="90000"/>
        </a:lnSpc>
        <a:spcBef>
          <a:spcPts val="1800"/>
        </a:spcBef>
        <a:buFont typeface="Arial"/>
        <a:buChar char="•"/>
        <a:defRPr sz="7200" kern="1200">
          <a:solidFill>
            <a:schemeClr val="tx1"/>
          </a:solidFill>
          <a:latin typeface="+mn-lt"/>
          <a:ea typeface="+mn-lt"/>
          <a:cs typeface="+mn-lt"/>
        </a:defRPr>
      </a:lvl3pPr>
      <a:lvl4pPr marL="5760720" indent="-822960" algn="l" defTabSz="3291840">
        <a:lnSpc>
          <a:spcPct val="90000"/>
        </a:lnSpc>
        <a:spcBef>
          <a:spcPts val="1800"/>
        </a:spcBef>
        <a:buFont typeface="Arial"/>
        <a:buChar char="•"/>
        <a:defRPr sz="6480" kern="1200">
          <a:solidFill>
            <a:schemeClr val="tx1"/>
          </a:solidFill>
          <a:latin typeface="+mn-lt"/>
          <a:ea typeface="+mn-lt"/>
          <a:cs typeface="+mn-lt"/>
        </a:defRPr>
      </a:lvl4pPr>
      <a:lvl5pPr marL="7406640" indent="-822960" algn="l" defTabSz="3291840">
        <a:lnSpc>
          <a:spcPct val="90000"/>
        </a:lnSpc>
        <a:spcBef>
          <a:spcPts val="1800"/>
        </a:spcBef>
        <a:buFont typeface="Arial"/>
        <a:buChar char="•"/>
        <a:defRPr sz="6480" kern="1200">
          <a:solidFill>
            <a:schemeClr val="tx1"/>
          </a:solidFill>
          <a:latin typeface="+mn-lt"/>
          <a:ea typeface="+mn-lt"/>
          <a:cs typeface="+mn-lt"/>
        </a:defRPr>
      </a:lvl5pPr>
      <a:lvl6pPr marL="9052560" indent="-822960" algn="l" defTabSz="3291840">
        <a:lnSpc>
          <a:spcPct val="90000"/>
        </a:lnSpc>
        <a:spcBef>
          <a:spcPts val="1800"/>
        </a:spcBef>
        <a:buFont typeface="Arial"/>
        <a:buChar char="•"/>
        <a:defRPr sz="6480" kern="1200">
          <a:solidFill>
            <a:schemeClr val="tx1"/>
          </a:solidFill>
          <a:latin typeface="+mn-lt"/>
          <a:ea typeface="+mn-lt"/>
          <a:cs typeface="+mn-lt"/>
        </a:defRPr>
      </a:lvl6pPr>
      <a:lvl7pPr marL="10698480" indent="-822960" algn="l" defTabSz="3291840">
        <a:lnSpc>
          <a:spcPct val="90000"/>
        </a:lnSpc>
        <a:spcBef>
          <a:spcPts val="1800"/>
        </a:spcBef>
        <a:buFont typeface="Arial"/>
        <a:buChar char="•"/>
        <a:defRPr sz="6480" kern="1200">
          <a:solidFill>
            <a:schemeClr val="tx1"/>
          </a:solidFill>
          <a:latin typeface="+mn-lt"/>
          <a:ea typeface="+mn-lt"/>
          <a:cs typeface="+mn-lt"/>
        </a:defRPr>
      </a:lvl7pPr>
      <a:lvl8pPr marL="12344400" indent="-822960" algn="l" defTabSz="3291840">
        <a:lnSpc>
          <a:spcPct val="90000"/>
        </a:lnSpc>
        <a:spcBef>
          <a:spcPts val="1800"/>
        </a:spcBef>
        <a:buFont typeface="Arial"/>
        <a:buChar char="•"/>
        <a:defRPr sz="6480" kern="1200">
          <a:solidFill>
            <a:schemeClr val="tx1"/>
          </a:solidFill>
          <a:latin typeface="+mn-lt"/>
          <a:ea typeface="+mn-lt"/>
          <a:cs typeface="+mn-lt"/>
        </a:defRPr>
      </a:lvl8pPr>
      <a:lvl9pPr marL="13990320" indent="-822960" algn="l" defTabSz="3291840">
        <a:lnSpc>
          <a:spcPct val="90000"/>
        </a:lnSpc>
        <a:spcBef>
          <a:spcPts val="1800"/>
        </a:spcBef>
        <a:buFont typeface="Arial"/>
        <a:buChar char="•"/>
        <a:defRPr sz="6480" kern="1200">
          <a:solidFill>
            <a:schemeClr val="tx1"/>
          </a:solidFill>
          <a:latin typeface="+mn-lt"/>
          <a:ea typeface="+mn-lt"/>
          <a:cs typeface="+mn-lt"/>
        </a:defRPr>
      </a:lvl9pPr>
    </p:bodyStyle>
    <p:otherStyle>
      <a:lvl1pPr marL="0" algn="l" defTabSz="3291840">
        <a:buNone/>
        <a:defRPr sz="6480" kern="1200">
          <a:solidFill>
            <a:schemeClr val="tx1"/>
          </a:solidFill>
          <a:latin typeface="+mn-lt"/>
          <a:ea typeface="+mn-lt"/>
          <a:cs typeface="+mn-lt"/>
        </a:defRPr>
      </a:lvl1pPr>
      <a:lvl2pPr marL="1645920" algn="l" defTabSz="3291840">
        <a:buNone/>
        <a:defRPr sz="6480" kern="1200">
          <a:solidFill>
            <a:schemeClr val="tx1"/>
          </a:solidFill>
          <a:latin typeface="+mn-lt"/>
          <a:ea typeface="+mn-lt"/>
          <a:cs typeface="+mn-lt"/>
        </a:defRPr>
      </a:lvl2pPr>
      <a:lvl3pPr marL="3291840" algn="l" defTabSz="3291840">
        <a:buNone/>
        <a:defRPr sz="6480" kern="1200">
          <a:solidFill>
            <a:schemeClr val="tx1"/>
          </a:solidFill>
          <a:latin typeface="+mn-lt"/>
          <a:ea typeface="+mn-lt"/>
          <a:cs typeface="+mn-lt"/>
        </a:defRPr>
      </a:lvl3pPr>
      <a:lvl4pPr marL="4937760" algn="l" defTabSz="3291840">
        <a:buNone/>
        <a:defRPr sz="6480" kern="1200">
          <a:solidFill>
            <a:schemeClr val="tx1"/>
          </a:solidFill>
          <a:latin typeface="+mn-lt"/>
          <a:ea typeface="+mn-lt"/>
          <a:cs typeface="+mn-lt"/>
        </a:defRPr>
      </a:lvl4pPr>
      <a:lvl5pPr marL="6583680" algn="l" defTabSz="3291840">
        <a:buNone/>
        <a:defRPr sz="6480" kern="1200">
          <a:solidFill>
            <a:schemeClr val="tx1"/>
          </a:solidFill>
          <a:latin typeface="+mn-lt"/>
          <a:ea typeface="+mn-lt"/>
          <a:cs typeface="+mn-lt"/>
        </a:defRPr>
      </a:lvl5pPr>
      <a:lvl6pPr marL="8229600" algn="l" defTabSz="3291840">
        <a:buNone/>
        <a:defRPr sz="6480" kern="1200">
          <a:solidFill>
            <a:schemeClr val="tx1"/>
          </a:solidFill>
          <a:latin typeface="+mn-lt"/>
          <a:ea typeface="+mn-lt"/>
          <a:cs typeface="+mn-lt"/>
        </a:defRPr>
      </a:lvl6pPr>
      <a:lvl7pPr marL="9875520" algn="l" defTabSz="3291840">
        <a:buNone/>
        <a:defRPr sz="6480" kern="1200">
          <a:solidFill>
            <a:schemeClr val="tx1"/>
          </a:solidFill>
          <a:latin typeface="+mn-lt"/>
          <a:ea typeface="+mn-lt"/>
          <a:cs typeface="+mn-lt"/>
        </a:defRPr>
      </a:lvl7pPr>
      <a:lvl8pPr marL="11521440" algn="l" defTabSz="3291840">
        <a:buNone/>
        <a:defRPr sz="6480" kern="1200">
          <a:solidFill>
            <a:schemeClr val="tx1"/>
          </a:solidFill>
          <a:latin typeface="+mn-lt"/>
          <a:ea typeface="+mn-lt"/>
          <a:cs typeface="+mn-lt"/>
        </a:defRPr>
      </a:lvl8pPr>
      <a:lvl9pPr marL="13167360" algn="l" defTabSz="3291840">
        <a:buNone/>
        <a:defRPr sz="648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077950" y="365760"/>
            <a:ext cx="17640300" cy="4663440"/>
          </a:xfrm>
        </p:spPr>
        <p:txBody>
          <a:bodyPr wrap="square" lIns="0" tIns="0" rIns="0" bIns="0" anchor="ctr">
            <a:noAutofit/>
          </a:bodyPr>
          <a:lstStyle/>
          <a:p>
            <a:pPr algn="l">
              <a:lnSpc>
                <a:spcPct val="82000"/>
              </a:lnSpc>
              <a:buNone/>
              <a:defRPr sz="9000" b="1">
                <a:solidFill>
                  <a:srgbClr val="172033"/>
                </a:solidFill>
                <a:latin typeface="Yu Gothic"/>
                <a:ea typeface="Yu Gothic"/>
                <a:cs typeface="Yu Gothic"/>
              </a:defRPr>
            </a:pPr>
            <a:r>
              <a:rPr sz="9000" b="1">
                <a:solidFill>
                  <a:srgbClr val="172033"/>
                </a:solidFill>
                <a:latin typeface="Yu Gothic"/>
                <a:ea typeface="Yu Gothic"/>
                <a:cs typeface="Yu Gothic"/>
              </a:rPr>
              <a:t>横型円筒キャビティにおける</a:t>
            </a:r>
            <a:endParaRPr sz="12000"/>
          </a:p>
          <a:p>
            <a:pPr algn="l">
              <a:lnSpc>
                <a:spcPct val="82000"/>
              </a:lnSpc>
              <a:buNone/>
              <a:defRPr sz="9000" b="1">
                <a:solidFill>
                  <a:srgbClr val="172033"/>
                </a:solidFill>
                <a:latin typeface="Yu Gothic"/>
                <a:ea typeface="Yu Gothic"/>
                <a:cs typeface="Yu Gothic"/>
              </a:defRPr>
            </a:pPr>
            <a:r>
              <a:rPr sz="9000" b="1">
                <a:solidFill>
                  <a:srgbClr val="172033"/>
                </a:solidFill>
                <a:latin typeface="Yu Gothic"/>
                <a:ea typeface="Yu Gothic"/>
                <a:cs typeface="Yu Gothic"/>
              </a:rPr>
              <a:t>高濃度硝酸塩水溶液負荷の</a:t>
            </a:r>
            <a:endParaRPr sz="12000"/>
          </a:p>
          <a:p>
            <a:pPr algn="l">
              <a:lnSpc>
                <a:spcPct val="82000"/>
              </a:lnSpc>
              <a:buNone/>
              <a:defRPr sz="9000" b="1">
                <a:solidFill>
                  <a:srgbClr val="172033"/>
                </a:solidFill>
                <a:latin typeface="Yu Gothic"/>
                <a:ea typeface="Yu Gothic"/>
                <a:cs typeface="Yu Gothic"/>
              </a:defRPr>
            </a:pPr>
            <a:r>
              <a:rPr sz="9000" b="1">
                <a:solidFill>
                  <a:srgbClr val="172033"/>
                </a:solidFill>
                <a:latin typeface="Yu Gothic"/>
                <a:ea typeface="Yu Gothic"/>
                <a:cs typeface="Yu Gothic"/>
              </a:rPr>
              <a:t>固有モード解析と</a:t>
            </a:r>
            <a:endParaRPr sz="12000"/>
          </a:p>
          <a:p>
            <a:pPr algn="l">
              <a:lnSpc>
                <a:spcPct val="82000"/>
              </a:lnSpc>
              <a:buNone/>
              <a:defRPr sz="9000" b="1">
                <a:solidFill>
                  <a:srgbClr val="172033"/>
                </a:solidFill>
                <a:latin typeface="Yu Gothic"/>
                <a:ea typeface="Yu Gothic"/>
                <a:cs typeface="Yu Gothic"/>
              </a:defRPr>
            </a:pPr>
            <a:r>
              <a:rPr sz="9000" b="1">
                <a:solidFill>
                  <a:srgbClr val="172033"/>
                </a:solidFill>
                <a:latin typeface="Yu Gothic"/>
                <a:ea typeface="Yu Gothic"/>
                <a:cs typeface="Yu Gothic"/>
              </a:rPr>
              <a:t>実験比較の枠組み</a:t>
            </a:r>
            <a:endParaRPr sz="12000"/>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idx="10"/>
          </p:nvPr>
        </p:nvSpPr>
        <p:spPr>
          <a:xfrm>
            <a:off x="14192250" y="8641080"/>
            <a:ext cx="17478375" cy="1325880"/>
          </a:xfrm>
        </p:spPr>
        <p:txBody>
          <a:bodyPr wrap="square" lIns="76200" tIns="57150" rIns="76200" bIns="57150" anchor="ctr">
            <a:noAutofit/>
          </a:bodyPr>
          <a:lstStyle/>
          <a:p>
            <a:pPr algn="l">
              <a:lnSpc>
                <a:spcPct val="104000"/>
              </a:lnSpc>
              <a:buNone/>
              <a:defRPr sz="3525">
                <a:solidFill>
                  <a:srgbClr val="566170"/>
                </a:solidFill>
                <a:latin typeface="Yu Gothic"/>
                <a:ea typeface="Yu Gothic"/>
                <a:cs typeface="Yu Gothic"/>
              </a:defRPr>
            </a:pPr>
            <a:r>
              <a:rPr sz="3525">
                <a:solidFill>
                  <a:srgbClr val="566170"/>
                </a:solidFill>
                <a:latin typeface="Yu Gothic"/>
                <a:ea typeface="Yu Gothic"/>
                <a:cs typeface="Yu Gothic"/>
              </a:rPr>
              <a:t>山村 朝雄（Tomoo Yamamura）</a:t>
            </a:r>
          </a:p>
          <a:p>
            <a:pPr algn="l">
              <a:lnSpc>
                <a:spcPct val="104000"/>
              </a:lnSpc>
              <a:buNone/>
              <a:defRPr sz="3525">
                <a:solidFill>
                  <a:srgbClr val="566170"/>
                </a:solidFill>
                <a:latin typeface="Yu Gothic"/>
                <a:ea typeface="Yu Gothic"/>
                <a:cs typeface="Yu Gothic"/>
              </a:defRPr>
            </a:pPr>
            <a:r>
              <a:rPr sz="3525">
                <a:solidFill>
                  <a:srgbClr val="566170"/>
                </a:solidFill>
                <a:latin typeface="Yu Gothic"/>
                <a:ea typeface="Yu Gothic"/>
                <a:cs typeface="Yu Gothic"/>
              </a:rPr>
              <a:t>京都大学複合原子力科学研究所</a:t>
            </a:r>
            <a:endParaRPr sz="4000"/>
          </a:p>
        </p:txBody>
      </p:sp>
      <p:pic>
        <p:nvPicPr>
          <p:cNvPr id="87" name="Bildplatzhalter 73"/>
          <p:cNvPicPr>
            <a:picLocks noGrp="1" noChangeAspect="1"/>
          </p:cNvPicPr>
          <p:nvPr>
            <p:ph type="pic" idx="11"/>
          </p:nvPr>
        </p:nvPicPr>
        <p:blipFill rotWithShape="1">
          <a:blip r:embed="rId2"/>
          <a:stretch/>
        </p:blipFill>
        <p:spPr>
          <a:xfrm>
            <a:off x="238125" y="2222500"/>
            <a:ext cx="13335000" cy="6985000"/>
          </a:xfrm>
          <a:prstGeom prst="rect">
            <a:avLst/>
          </a:prstGeom>
        </p:spPr>
      </p:pic>
      <p:sp>
        <p:nvSpPr>
          <p:cNvPr id="7" name="Content Placeholder 6">
            <a:extLst>
              <a:ext uri="{FF2B5EF4-FFF2-40B4-BE49-F238E27FC236}">
                <a16:creationId xmlns:a16="http://schemas.microsoft.com/office/drawing/2014/main" id="{0ECFF10C-4A2D-46FE-FE9D-AFF41985D017}"/>
              </a:ext>
            </a:extLst>
          </p:cNvPr>
          <p:cNvSpPr>
            <a:spLocks noGrp="1"/>
          </p:cNvSpPr>
          <p:nvPr>
            <p:ph idx="26"/>
          </p:nvPr>
        </p:nvSpPr>
        <p:spPr>
          <a:xfrm>
            <a:off x="14192250" y="5120640"/>
            <a:ext cx="17383125" cy="3291840"/>
          </a:xfrm>
        </p:spPr>
        <p:txBody>
          <a:bodyPr wrap="square" lIns="76200" tIns="57150" rIns="76200" bIns="57150" anchor="t">
            <a:noAutofit/>
          </a:bodyPr>
          <a:lstStyle/>
          <a:p>
            <a:pPr algn="l">
              <a:lnSpc>
                <a:spcPct val="100000"/>
              </a:lnSpc>
              <a:spcBef>
                <a:spcPts val="0"/>
              </a:spcBef>
              <a:spcAft>
                <a:spcPts val="0"/>
              </a:spcAft>
              <a:buNone/>
            </a:pPr>
            <a:r>
              <a:rPr lang="ja-JP" sz="4000" b="0" i="0">
                <a:solidFill>
                  <a:srgbClr val="172033"/>
                </a:solidFill>
                <a:latin typeface="Yu Gothic"/>
                <a:ea typeface="Yu Gothic"/>
                <a:cs typeface="Yu Gothic"/>
              </a:rPr>
              <a:t>固有周波数解析＋物性 homotopy で水負荷の Δf・Q を 20 条件で追跡し、脱分極形 Δf ∝ Δε/(1+NΔε) で再現。給電付き解析では共振が材料で数十 MHz 動き、吸収率は給電の結合（β = 0.023）で決まった。吸収電力を熱源にすると 1 W で水 0.50 mL は 60 s に 2.6 K 昇温する。</a:t>
            </a:r>
            <a:endParaRPr sz="6000">
              <a:latin typeface="MS PGothic"/>
              <a:ea typeface="MS PGothic"/>
              <a:cs typeface="MS PGothic"/>
            </a:endParaRPr>
          </a:p>
        </p:txBody>
      </p:sp>
      <p:sp>
        <p:nvSpPr>
          <p:cNvPr id="88" name="t-keywords"/>
          <p:cNvSpPr txBox="1"/>
          <p:nvPr/>
        </p:nvSpPr>
        <p:spPr>
          <a:xfrm>
            <a:off x="14173200" y="10058400"/>
            <a:ext cx="17465040" cy="1737360"/>
          </a:xfrm>
          <a:prstGeom prst="rect">
            <a:avLst/>
          </a:prstGeom>
          <a:noFill/>
        </p:spPr>
        <p:txBody>
          <a:bodyPr wrap="square" lIns="0" tIns="0" rIns="0" bIns="0" anchor="t">
            <a:spAutoFit/>
          </a:bodyPr>
          <a:lstStyle/>
          <a:p>
            <a:pPr algn="l">
              <a:lnSpc>
                <a:spcPct val="105000"/>
              </a:lnSpc>
              <a:spcBef>
                <a:spcPts val="0"/>
              </a:spcBef>
              <a:spcAft>
                <a:spcPts val="0"/>
              </a:spcAft>
              <a:buNone/>
            </a:pPr>
            <a:r>
              <a:rPr lang="ja-JP" sz="2800" b="1" i="0">
                <a:solidFill>
                  <a:srgbClr val="172033"/>
                </a:solidFill>
                <a:latin typeface="Yu Gothic"/>
                <a:ea typeface="Yu Gothic"/>
                <a:cs typeface="Yu Gothic"/>
              </a:rPr>
              <a:t>キーワード：</a:t>
            </a:r>
            <a:r>
              <a:rPr lang="ja-JP" sz="2800" b="0" i="0">
                <a:solidFill>
                  <a:srgbClr val="172033"/>
                </a:solidFill>
                <a:latin typeface="Yu Gothic"/>
                <a:ea typeface="Yu Gothic"/>
                <a:cs typeface="Yu Gothic"/>
              </a:rPr>
              <a:t>マイクロ波脱硝・内部ゲル化（暫定保管体 (U,MA)O₂ の製作）｜固有周波数解析（RF / emw）｜物性 homotopy｜複素電場 overlap によるモード追跡｜脱分極｜給電付き周波数応答（S</a:t>
            </a:r>
            <a:r>
              <a:rPr lang="ja-JP" sz="1900" b="0" i="0">
                <a:solidFill>
                  <a:srgbClr val="172033"/>
                </a:solidFill>
                <a:latin typeface="Yu Gothic"/>
                <a:ea typeface="Yu Gothic"/>
                <a:cs typeface="Yu Gothic"/>
              </a:rPr>
              <a:t>11</a:t>
            </a:r>
            <a:r>
              <a:rPr lang="ja-JP" sz="2800" b="0" i="0">
                <a:solidFill>
                  <a:srgbClr val="172033"/>
                </a:solidFill>
                <a:latin typeface="Yu Gothic"/>
                <a:ea typeface="Yu Gothic"/>
                <a:cs typeface="Yu Gothic"/>
              </a:rPr>
              <a:t>）｜結合係数｜断熱昇温｜incremental-load approximation</a:t>
            </a:r>
          </a:p>
        </p:txBody>
      </p:sp>
      <p:sp>
        <p:nvSpPr>
          <p:cNvPr id="89" name="h-background"/>
          <p:cNvSpPr txBox="1"/>
          <p:nvPr/>
        </p:nvSpPr>
        <p:spPr>
          <a:xfrm>
            <a:off x="1645920" y="13459968"/>
            <a:ext cx="29626560" cy="1188720"/>
          </a:xfrm>
          <a:prstGeom prst="rect">
            <a:avLst/>
          </a:prstGeom>
          <a:noFill/>
        </p:spPr>
        <p:txBody>
          <a:bodyPr wrap="square" lIns="0" tIns="0" rIns="0" bIns="0" anchor="t">
            <a:spAutoFit/>
          </a:bodyPr>
          <a:lstStyle/>
          <a:p>
            <a:pPr algn="l">
              <a:spcBef>
                <a:spcPts val="0"/>
              </a:spcBef>
              <a:spcAft>
                <a:spcPts val="600"/>
              </a:spcAft>
              <a:buNone/>
            </a:pPr>
            <a:r>
              <a:rPr lang="ja-JP" sz="7000" b="1" i="0">
                <a:solidFill>
                  <a:srgbClr val="172033"/>
                </a:solidFill>
                <a:latin typeface="Yu Gothic"/>
                <a:ea typeface="Yu Gothic"/>
                <a:cs typeface="Yu Gothic"/>
              </a:rPr>
              <a:t>背景と方法：マイクロ波脱硝と incremental-load モデル</a:t>
            </a:r>
          </a:p>
        </p:txBody>
      </p:sp>
      <p:sp>
        <p:nvSpPr>
          <p:cNvPr id="90" name="t-background"/>
          <p:cNvSpPr txBox="1"/>
          <p:nvPr/>
        </p:nvSpPr>
        <p:spPr>
          <a:xfrm>
            <a:off x="1645920" y="14721840"/>
            <a:ext cx="14447520" cy="5212080"/>
          </a:xfrm>
          <a:prstGeom prst="rect">
            <a:avLst/>
          </a:prstGeom>
          <a:noFill/>
        </p:spPr>
        <p:txBody>
          <a:bodyPr wrap="square" lIns="0" tIns="0" rIns="0" bIns="0" anchor="t">
            <a:spAutoFit/>
          </a:bodyPr>
          <a:lstStyle/>
          <a:p>
            <a:pPr algn="l">
              <a:spcBef>
                <a:spcPts val="0"/>
              </a:spcBef>
              <a:spcAft>
                <a:spcPts val="600"/>
              </a:spcAft>
              <a:buNone/>
            </a:pPr>
            <a:r>
              <a:rPr lang="ja-JP" sz="2300" b="1" i="0">
                <a:solidFill>
                  <a:srgbClr val="172033"/>
                </a:solidFill>
                <a:latin typeface="Yu Gothic"/>
                <a:ea typeface="Yu Gothic"/>
                <a:cs typeface="Yu Gothic"/>
              </a:rPr>
              <a:t>背景：</a:t>
            </a:r>
            <a:r>
              <a:rPr lang="ja-JP" sz="2300" b="0" i="0">
                <a:solidFill>
                  <a:srgbClr val="172033"/>
                </a:solidFill>
                <a:latin typeface="Yu Gothic"/>
                <a:ea typeface="Yu Gothic"/>
                <a:cs typeface="Yu Gothic"/>
              </a:rPr>
              <a:t>原シス ACM「アクチノイドマネジメントを備えた燃料サイクルの研究」では、MA を含むウラン硝酸溶液を酸化物へ転換するマイクロ波脱硝を、暫定保管体 (U,MA)O₂ の製作プロセスとして研究している。硝酸ウラニル水溶液 → n 水和物 → U₃O₈ と進む各段階で試料の量と誘電特性（比誘電率・損失）が大きく変わり、キャビティの共振周波数と吸収が変わる。</a:t>
            </a:r>
          </a:p>
          <a:p>
            <a:pPr algn="l">
              <a:spcBef>
                <a:spcPts val="0"/>
              </a:spcBef>
              <a:spcAft>
                <a:spcPts val="600"/>
              </a:spcAft>
              <a:buNone/>
            </a:pPr>
            <a:r>
              <a:rPr lang="ja-JP" sz="2300" b="1" i="0">
                <a:solidFill>
                  <a:srgbClr val="172033"/>
                </a:solidFill>
                <a:latin typeface="Yu Gothic"/>
                <a:ea typeface="Yu Gothic"/>
                <a:cs typeface="Yu Gothic"/>
              </a:rPr>
              <a:t>内部ゲル化：</a:t>
            </a:r>
            <a:r>
              <a:rPr lang="ja-JP" sz="2300" b="0" i="0">
                <a:solidFill>
                  <a:srgbClr val="172033"/>
                </a:solidFill>
                <a:latin typeface="Yu Gothic"/>
                <a:ea typeface="Yu Gothic"/>
                <a:cs typeface="Yu Gothic"/>
              </a:rPr>
              <a:t>硝酸溶液に HMTA・尿素を加えた液滴をキャビティ内で落下中に MW 加熱してゲル化させ、(U,MA)O₂ 微小球を得る経路。半径 0.5 mm の液滴を 0.1 s で 80 K 昇温するには約 3×10⁹ W/m³ が要り、2.45 GHz・kW 級空洞 [3] や 12 GHz・100 W [4] で実証されている。脱硝でも内部ゲル化でも、誘電率の異なる少量の負荷が管内を移動する。</a:t>
            </a:r>
          </a:p>
          <a:p>
            <a:pPr algn="l">
              <a:spcBef>
                <a:spcPts val="0"/>
              </a:spcBef>
              <a:spcAft>
                <a:spcPts val="600"/>
              </a:spcAft>
              <a:buNone/>
            </a:pPr>
            <a:r>
              <a:rPr lang="ja-JP" sz="2300" b="1" i="0">
                <a:solidFill>
                  <a:srgbClr val="172033"/>
                </a:solidFill>
                <a:latin typeface="Yu Gothic"/>
                <a:ea typeface="Yu Gothic"/>
                <a:cs typeface="Yu Gothic"/>
              </a:rPr>
              <a:t>課題：</a:t>
            </a:r>
            <a:r>
              <a:rPr lang="ja-JP" sz="2300" b="0" i="0">
                <a:solidFill>
                  <a:srgbClr val="172033"/>
                </a:solidFill>
                <a:latin typeface="Yu Gothic"/>
                <a:ea typeface="Yu Gothic"/>
                <a:cs typeface="Yu Gothic"/>
              </a:rPr>
              <a:t>物質の誘電特性と位置に応じて共振と吸収と昇温がどう変わるかを予測する必要がある。その第一歩として、誘電特性が既知の水 0.50 mL で計算の枠組みを作り、実験と比較した。</a:t>
            </a:r>
          </a:p>
          <a:p>
            <a:pPr algn="l">
              <a:spcBef>
                <a:spcPts val="0"/>
              </a:spcBef>
              <a:spcAft>
                <a:spcPts val="600"/>
              </a:spcAft>
              <a:buNone/>
            </a:pPr>
            <a:r>
              <a:rPr lang="ja-JP" sz="2300" b="1" i="0">
                <a:solidFill>
                  <a:srgbClr val="172033"/>
                </a:solidFill>
                <a:latin typeface="Yu Gothic"/>
                <a:ea typeface="Yu Gothic"/>
                <a:cs typeface="Yu Gothic"/>
              </a:rPr>
              <a:t>実験：</a:t>
            </a:r>
            <a:r>
              <a:rPr lang="ja-JP" sz="2300" b="0" i="0">
                <a:solidFill>
                  <a:srgbClr val="172033"/>
                </a:solidFill>
                <a:latin typeface="Yu Gothic"/>
                <a:ea typeface="Yu Gothic"/>
                <a:cs typeface="Yu Gothic"/>
              </a:rPr>
              <a:t>内径 91 mm・長さ 100 mm の横向き円筒キャビティに石英管（外径 15 mm・肉厚 1 mm）を通し、管内の石英ボートに水 0.50 mL を入れたときの共振周波数の変化 Δf を測った（2 系列、位置 4 点）。</a:t>
            </a:r>
          </a:p>
        </p:txBody>
      </p:sp>
      <p:sp>
        <p:nvSpPr>
          <p:cNvPr id="91" name="t-method"/>
          <p:cNvSpPr txBox="1"/>
          <p:nvPr/>
        </p:nvSpPr>
        <p:spPr>
          <a:xfrm>
            <a:off x="16824960" y="14721840"/>
            <a:ext cx="14630400" cy="5212080"/>
          </a:xfrm>
          <a:prstGeom prst="rect">
            <a:avLst/>
          </a:prstGeom>
          <a:noFill/>
        </p:spPr>
        <p:txBody>
          <a:bodyPr wrap="square" lIns="0" tIns="0" rIns="0" bIns="0" anchor="t">
            <a:spAutoFit/>
          </a:bodyPr>
          <a:lstStyle/>
          <a:p>
            <a:pPr algn="l">
              <a:spcBef>
                <a:spcPts val="0"/>
              </a:spcBef>
              <a:spcAft>
                <a:spcPts val="500"/>
              </a:spcAft>
              <a:buNone/>
            </a:pPr>
            <a:r>
              <a:rPr lang="ja-JP" sz="2300" b="1" i="0">
                <a:solidFill>
                  <a:srgbClr val="172033"/>
                </a:solidFill>
                <a:latin typeface="Yu Gothic"/>
                <a:ea typeface="Yu Gothic"/>
                <a:cs typeface="Yu Gothic"/>
              </a:rPr>
              <a:t>incremental-load approximation：</a:t>
            </a:r>
            <a:r>
              <a:rPr lang="ja-JP" sz="2300" b="0" i="0">
                <a:solidFill>
                  <a:srgbClr val="172033"/>
                </a:solidFill>
                <a:latin typeface="Yu Gothic"/>
                <a:ea typeface="Yu Gothic"/>
                <a:cs typeface="Yu Gothic"/>
              </a:rPr>
              <a:t>給電・ポート・石英ボートを省き、空のキャビティに水 0.50 mL の液柱（φ6 × 17.7 mm）だけを加えた最小モデル。</a:t>
            </a:r>
          </a:p>
          <a:p>
            <a:pPr algn="l">
              <a:spcBef>
                <a:spcPts val="0"/>
              </a:spcBef>
              <a:spcAft>
                <a:spcPts val="500"/>
              </a:spcAft>
              <a:buNone/>
            </a:pPr>
            <a:r>
              <a:rPr lang="ja-JP" sz="2300" b="1" i="0">
                <a:solidFill>
                  <a:srgbClr val="172033"/>
                </a:solidFill>
                <a:latin typeface="Yu Gothic"/>
                <a:ea typeface="Yu Gothic"/>
                <a:cs typeface="Yu Gothic"/>
              </a:rPr>
              <a:t>固有周波数解析：</a:t>
            </a:r>
            <a:r>
              <a:rPr lang="ja-JP" sz="2300" b="0" i="0">
                <a:solidFill>
                  <a:srgbClr val="172033"/>
                </a:solidFill>
                <a:latin typeface="Yu Gothic"/>
                <a:ea typeface="Yu Gothic"/>
                <a:cs typeface="Yu Gothic"/>
              </a:rPr>
              <a:t>COMSOL Multiphysics® 6.4 RF（emw）で、励振なしにキャビティ内の定在波（固有モード）の形と共振周波数を求めた。壁は完全導体。</a:t>
            </a:r>
          </a:p>
          <a:p>
            <a:pPr algn="l">
              <a:spcBef>
                <a:spcPts val="0"/>
              </a:spcBef>
              <a:spcAft>
                <a:spcPts val="500"/>
              </a:spcAft>
              <a:buNone/>
            </a:pPr>
            <a:r>
              <a:rPr lang="ja-JP" sz="2300" b="1" i="0">
                <a:solidFill>
                  <a:srgbClr val="172033"/>
                </a:solidFill>
                <a:latin typeface="Yu Gothic"/>
                <a:ea typeface="Yu Gothic"/>
                <a:cs typeface="Yu Gothic"/>
              </a:rPr>
              <a:t>物性 homotopy：</a:t>
            </a:r>
            <a:r>
              <a:rPr lang="ja-JP" sz="2300" b="0" i="0">
                <a:solidFill>
                  <a:srgbClr val="172033"/>
                </a:solidFill>
                <a:latin typeface="Yu Gothic"/>
                <a:ea typeface="Yu Gothic"/>
                <a:cs typeface="Yu Gothic"/>
              </a:rPr>
              <a:t>液柱の誘電率と損失を空気（α</a:t>
            </a:r>
            <a:r>
              <a:rPr lang="ja-JP" sz="1600" b="0" i="0">
                <a:solidFill>
                  <a:srgbClr val="172033"/>
                </a:solidFill>
                <a:latin typeface="Yu Gothic"/>
                <a:ea typeface="Yu Gothic"/>
                <a:cs typeface="Yu Gothic"/>
              </a:rPr>
              <a:t>w</a:t>
            </a:r>
            <a:r>
              <a:rPr lang="ja-JP" sz="2300" b="0" i="0">
                <a:solidFill>
                  <a:srgbClr val="172033"/>
                </a:solidFill>
                <a:latin typeface="Yu Gothic"/>
                <a:ea typeface="Yu Gothic"/>
                <a:cs typeface="Yu Gothic"/>
              </a:rPr>
              <a:t> = 0）から水（α</a:t>
            </a:r>
            <a:r>
              <a:rPr lang="ja-JP" sz="1600" b="0" i="0">
                <a:solidFill>
                  <a:srgbClr val="172033"/>
                </a:solidFill>
                <a:latin typeface="Yu Gothic"/>
                <a:ea typeface="Yu Gothic"/>
                <a:cs typeface="Yu Gothic"/>
              </a:rPr>
              <a:t>w</a:t>
            </a:r>
            <a:r>
              <a:rPr lang="ja-JP" sz="2300" b="0" i="0">
                <a:solidFill>
                  <a:srgbClr val="172033"/>
                </a:solidFill>
                <a:latin typeface="Yu Gothic"/>
                <a:ea typeface="Yu Gothic"/>
                <a:cs typeface="Yu Gothic"/>
              </a:rPr>
              <a:t> = 1）へ線形に 5 段階で変え、基本モードから水負荷のモードへ途切れずにたどった。</a:t>
            </a:r>
          </a:p>
          <a:p>
            <a:pPr algn="l">
              <a:spcBef>
                <a:spcPts val="0"/>
              </a:spcBef>
              <a:spcAft>
                <a:spcPts val="500"/>
              </a:spcAft>
              <a:buNone/>
            </a:pPr>
            <a:r>
              <a:rPr lang="ja-JP" sz="2300" b="1" i="0">
                <a:solidFill>
                  <a:srgbClr val="172033"/>
                </a:solidFill>
                <a:latin typeface="Yu Gothic"/>
                <a:ea typeface="Yu Gothic"/>
                <a:cs typeface="Yu Gothic"/>
              </a:rPr>
              <a:t>複素電場 overlap によるモード追跡：</a:t>
            </a:r>
            <a:r>
              <a:rPr lang="ja-JP" sz="2300" b="0" i="0">
                <a:solidFill>
                  <a:srgbClr val="172033"/>
                </a:solidFill>
                <a:latin typeface="Yu Gothic"/>
                <a:ea typeface="Yu Gothic"/>
                <a:cs typeface="Yu Gothic"/>
              </a:rPr>
              <a:t>物性を変えると固有値の並び順が入れ替わるため、直前条件の電場との重なりが最大のモードを選んで追った。位置も 4 通り（0/10/20/30 mm）、計 20 条件。</a:t>
            </a:r>
          </a:p>
          <a:p>
            <a:pPr algn="l">
              <a:spcBef>
                <a:spcPts val="0"/>
              </a:spcBef>
              <a:spcAft>
                <a:spcPts val="500"/>
              </a:spcAft>
              <a:buNone/>
            </a:pPr>
            <a:r>
              <a:rPr lang="ja-JP" sz="2300" b="1" i="0">
                <a:solidFill>
                  <a:srgbClr val="172033"/>
                </a:solidFill>
                <a:latin typeface="Yu Gothic"/>
                <a:ea typeface="Yu Gothic"/>
                <a:cs typeface="Yu Gothic"/>
              </a:rPr>
              <a:t>給電付き解析：</a:t>
            </a:r>
            <a:r>
              <a:rPr lang="ja-JP" sz="2300" b="0" i="0">
                <a:solidFill>
                  <a:srgbClr val="172033"/>
                </a:solidFill>
                <a:latin typeface="Yu Gothic"/>
                <a:ea typeface="Yu Gothic"/>
                <a:cs typeface="Yu Gothic"/>
              </a:rPr>
              <a:t>軸から 15 mm の空気中に置いた集中ポート（50 Ω）から 1 W を入射し、周波数を掃引して負荷の吸収率（吸収電力 / 入射電力）と S</a:t>
            </a:r>
            <a:r>
              <a:rPr lang="ja-JP" sz="1600" b="0" i="0">
                <a:solidFill>
                  <a:srgbClr val="172033"/>
                </a:solidFill>
                <a:latin typeface="Yu Gothic"/>
                <a:ea typeface="Yu Gothic"/>
                <a:cs typeface="Yu Gothic"/>
              </a:rPr>
              <a:t>11</a:t>
            </a:r>
            <a:r>
              <a:rPr lang="ja-JP" sz="2300" b="0" i="0">
                <a:solidFill>
                  <a:srgbClr val="172033"/>
                </a:solidFill>
                <a:latin typeface="Yu Gothic"/>
                <a:ea typeface="Yu Gothic"/>
                <a:cs typeface="Yu Gothic"/>
              </a:rPr>
              <a:t> を求めた。メッシュ 5 水準（6.7〜23.8 万四面体）。材料は水、NaCl 水溶液、仮定の固体 2 種、乾燥 NaCl 粒子床、Al₂O₃。</a:t>
            </a:r>
          </a:p>
          <a:p>
            <a:pPr algn="l">
              <a:spcBef>
                <a:spcPts val="0"/>
              </a:spcBef>
              <a:spcAft>
                <a:spcPts val="500"/>
              </a:spcAft>
              <a:buNone/>
            </a:pPr>
            <a:r>
              <a:rPr lang="ja-JP" sz="2300" b="1" i="0">
                <a:solidFill>
                  <a:srgbClr val="172033"/>
                </a:solidFill>
                <a:latin typeface="Yu Gothic"/>
                <a:ea typeface="Yu Gothic"/>
                <a:cs typeface="Yu Gothic"/>
              </a:rPr>
              <a:t>断熱昇温：</a:t>
            </a:r>
            <a:r>
              <a:rPr lang="ja-JP" sz="2300" b="0" i="0">
                <a:solidFill>
                  <a:srgbClr val="172033"/>
                </a:solidFill>
                <a:latin typeface="Yu Gothic"/>
                <a:ea typeface="Yu Gothic"/>
                <a:cs typeface="Yu Gothic"/>
              </a:rPr>
              <a:t>RF 解の損失密度を固定熱源とし、水 0.50 mL を断熱・固定物性（ρ = 1000 kg/m³、C</a:t>
            </a:r>
            <a:r>
              <a:rPr lang="ja-JP" sz="1600" b="0" i="0">
                <a:solidFill>
                  <a:srgbClr val="172033"/>
                </a:solidFill>
                <a:latin typeface="Yu Gothic"/>
                <a:ea typeface="Yu Gothic"/>
                <a:cs typeface="Yu Gothic"/>
              </a:rPr>
              <a:t>p</a:t>
            </a:r>
            <a:r>
              <a:rPr lang="ja-JP" sz="2300" b="0" i="0">
                <a:solidFill>
                  <a:srgbClr val="172033"/>
                </a:solidFill>
                <a:latin typeface="Yu Gothic"/>
                <a:ea typeface="Yu Gothic"/>
                <a:cs typeface="Yu Gothic"/>
              </a:rPr>
              <a:t> = 4180 J/(kg K)、k = 0.6 W/(m K)）で 60 s 解いた。</a:t>
            </a:r>
          </a:p>
        </p:txBody>
      </p:sp>
      <p:sp>
        <p:nvSpPr>
          <p:cNvPr id="92" name="h-resultA"/>
          <p:cNvSpPr txBox="1"/>
          <p:nvPr/>
        </p:nvSpPr>
        <p:spPr>
          <a:xfrm>
            <a:off x="1188720" y="20299680"/>
            <a:ext cx="30540960" cy="1097280"/>
          </a:xfrm>
          <a:prstGeom prst="rect">
            <a:avLst/>
          </a:prstGeom>
          <a:noFill/>
        </p:spPr>
        <p:txBody>
          <a:bodyPr wrap="square" lIns="0" tIns="0" rIns="0" bIns="0" anchor="t">
            <a:spAutoFit/>
          </a:bodyPr>
          <a:lstStyle/>
          <a:p>
            <a:pPr algn="l">
              <a:spcBef>
                <a:spcPts val="0"/>
              </a:spcBef>
              <a:spcAft>
                <a:spcPts val="600"/>
              </a:spcAft>
              <a:buNone/>
            </a:pPr>
            <a:r>
              <a:rPr lang="ja-JP" sz="7000" b="1" i="0">
                <a:solidFill>
                  <a:srgbClr val="172033"/>
                </a:solidFill>
                <a:latin typeface="Yu Gothic"/>
                <a:ea typeface="Yu Gothic"/>
                <a:cs typeface="Yu Gothic"/>
              </a:rPr>
              <a:t>結果 A（固有モード解析）：TM</a:t>
            </a:r>
            <a:r>
              <a:rPr lang="ja-JP" sz="4600" b="1" i="0">
                <a:solidFill>
                  <a:srgbClr val="172033"/>
                </a:solidFill>
                <a:latin typeface="Yu Gothic"/>
                <a:ea typeface="Yu Gothic"/>
                <a:cs typeface="Yu Gothic"/>
              </a:rPr>
              <a:t>010</a:t>
            </a:r>
            <a:r>
              <a:rPr lang="ja-JP" sz="7000" b="1" i="0">
                <a:solidFill>
                  <a:srgbClr val="172033"/>
                </a:solidFill>
                <a:latin typeface="Yu Gothic"/>
                <a:ea typeface="Yu Gothic"/>
                <a:cs typeface="Yu Gothic"/>
              </a:rPr>
              <a:t> の脱分極と Δf・Q</a:t>
            </a:r>
          </a:p>
        </p:txBody>
      </p:sp>
      <p:sp>
        <p:nvSpPr>
          <p:cNvPr id="93" name="panel-title"/>
          <p:cNvSpPr txBox="1"/>
          <p:nvPr/>
        </p:nvSpPr>
        <p:spPr>
          <a:xfrm>
            <a:off x="1188720" y="21488400"/>
            <a:ext cx="4393785" cy="411480"/>
          </a:xfrm>
          <a:prstGeom prst="rect">
            <a:avLst/>
          </a:prstGeom>
          <a:noFill/>
        </p:spPr>
        <p:txBody>
          <a:bodyPr wrap="square" lIns="0" tIns="0" rIns="0" bIns="0" anchor="t">
            <a:spAutoFit/>
          </a:bodyPr>
          <a:lstStyle/>
          <a:p>
            <a:pPr algn="l">
              <a:spcBef>
                <a:spcPts val="0"/>
              </a:spcBef>
              <a:spcAft>
                <a:spcPts val="600"/>
              </a:spcAft>
              <a:buNone/>
            </a:pPr>
            <a:r>
              <a:rPr lang="ja-JP" sz="2100" b="1" i="0">
                <a:solidFill>
                  <a:srgbClr val="172033"/>
                </a:solidFill>
                <a:latin typeface="Yu Gothic"/>
                <a:ea typeface="Yu Gothic"/>
                <a:cs typeface="Yu Gothic"/>
              </a:rPr>
              <a:t>α</a:t>
            </a:r>
            <a:r>
              <a:rPr lang="ja-JP" sz="1400" b="1" i="0">
                <a:solidFill>
                  <a:srgbClr val="172033"/>
                </a:solidFill>
                <a:latin typeface="Yu Gothic"/>
                <a:ea typeface="Yu Gothic"/>
                <a:cs typeface="Yu Gothic"/>
              </a:rPr>
              <a:t>w</a:t>
            </a:r>
            <a:r>
              <a:rPr lang="ja-JP" sz="2100" b="1" i="0">
                <a:solidFill>
                  <a:srgbClr val="172033"/>
                </a:solidFill>
                <a:latin typeface="Yu Gothic"/>
                <a:ea typeface="Yu Gothic"/>
                <a:cs typeface="Yu Gothic"/>
              </a:rPr>
              <a:t> = 0（空気）</a:t>
            </a:r>
            <a:r>
              <a:rPr lang="ja-JP" sz="1900" b="0" i="0">
                <a:solidFill>
                  <a:srgbClr val="5B6573"/>
                </a:solidFill>
                <a:latin typeface="Yu Gothic"/>
                <a:ea typeface="Yu Gothic"/>
                <a:cs typeface="Yu Gothic"/>
              </a:rPr>
              <a:t> 2.4204 GHz</a:t>
            </a:r>
          </a:p>
        </p:txBody>
      </p:sp>
      <p:pic>
        <p:nvPicPr>
          <p:cNvPr id="94" name="Picture 93" descr="panel_a000.png"/>
          <p:cNvPicPr>
            <a:picLocks noChangeAspect="1"/>
          </p:cNvPicPr>
          <p:nvPr/>
        </p:nvPicPr>
        <p:blipFill>
          <a:blip r:embed="rId3"/>
          <a:stretch>
            <a:fillRect/>
          </a:stretch>
        </p:blipFill>
        <p:spPr>
          <a:xfrm>
            <a:off x="1188720" y="21945600"/>
            <a:ext cx="3570825" cy="3931920"/>
          </a:xfrm>
          <a:prstGeom prst="rect">
            <a:avLst/>
          </a:prstGeom>
        </p:spPr>
      </p:pic>
      <p:pic>
        <p:nvPicPr>
          <p:cNvPr id="95" name="Picture 94" descr="bar_a000.png"/>
          <p:cNvPicPr>
            <a:picLocks noChangeAspect="1"/>
          </p:cNvPicPr>
          <p:nvPr/>
        </p:nvPicPr>
        <p:blipFill>
          <a:blip r:embed="rId4"/>
          <a:stretch>
            <a:fillRect/>
          </a:stretch>
        </p:blipFill>
        <p:spPr>
          <a:xfrm>
            <a:off x="4850985" y="21945600"/>
            <a:ext cx="96291" cy="3931920"/>
          </a:xfrm>
          <a:prstGeom prst="rect">
            <a:avLst/>
          </a:prstGeom>
        </p:spPr>
      </p:pic>
      <p:sp>
        <p:nvSpPr>
          <p:cNvPr id="96" name="TextBox 95"/>
          <p:cNvSpPr txBox="1"/>
          <p:nvPr/>
        </p:nvSpPr>
        <p:spPr>
          <a:xfrm>
            <a:off x="5002141" y="21899880"/>
            <a:ext cx="457200" cy="365760"/>
          </a:xfrm>
          <a:prstGeom prst="rect">
            <a:avLst/>
          </a:prstGeom>
          <a:noFill/>
        </p:spPr>
        <p:txBody>
          <a:bodyPr wrap="square" lIns="0" tIns="0" rIns="0" bIns="0" anchor="t">
            <a:spAutoFit/>
          </a:bodyPr>
          <a:lstStyle/>
          <a:p>
            <a:pPr algn="l">
              <a:spcBef>
                <a:spcPts val="0"/>
              </a:spcBef>
              <a:spcAft>
                <a:spcPts val="600"/>
              </a:spcAft>
              <a:buNone/>
            </a:pPr>
            <a:r>
              <a:rPr lang="ja-JP" sz="1800" b="0" i="0">
                <a:solidFill>
                  <a:srgbClr val="172033"/>
                </a:solidFill>
                <a:latin typeface="Yu Gothic"/>
                <a:ea typeface="Yu Gothic"/>
                <a:cs typeface="Yu Gothic"/>
              </a:rPr>
              <a:t>1</a:t>
            </a:r>
          </a:p>
        </p:txBody>
      </p:sp>
      <p:sp>
        <p:nvSpPr>
          <p:cNvPr id="97" name="TextBox 96"/>
          <p:cNvSpPr txBox="1"/>
          <p:nvPr/>
        </p:nvSpPr>
        <p:spPr>
          <a:xfrm>
            <a:off x="5002141" y="25557480"/>
            <a:ext cx="457200" cy="365760"/>
          </a:xfrm>
          <a:prstGeom prst="rect">
            <a:avLst/>
          </a:prstGeom>
          <a:noFill/>
        </p:spPr>
        <p:txBody>
          <a:bodyPr wrap="square" lIns="0" tIns="0" rIns="0" bIns="0" anchor="t">
            <a:spAutoFit/>
          </a:bodyPr>
          <a:lstStyle/>
          <a:p>
            <a:pPr algn="l">
              <a:spcBef>
                <a:spcPts val="0"/>
              </a:spcBef>
              <a:spcAft>
                <a:spcPts val="600"/>
              </a:spcAft>
              <a:buNone/>
            </a:pPr>
            <a:r>
              <a:rPr lang="ja-JP" sz="1800" b="0" i="0">
                <a:solidFill>
                  <a:srgbClr val="172033"/>
                </a:solidFill>
                <a:latin typeface="Yu Gothic"/>
                <a:ea typeface="Yu Gothic"/>
                <a:cs typeface="Yu Gothic"/>
              </a:rPr>
              <a:t>0</a:t>
            </a:r>
          </a:p>
        </p:txBody>
      </p:sp>
      <p:sp>
        <p:nvSpPr>
          <p:cNvPr id="98" name="panel-title"/>
          <p:cNvSpPr txBox="1"/>
          <p:nvPr/>
        </p:nvSpPr>
        <p:spPr>
          <a:xfrm>
            <a:off x="5596501" y="21488400"/>
            <a:ext cx="4393785" cy="411480"/>
          </a:xfrm>
          <a:prstGeom prst="rect">
            <a:avLst/>
          </a:prstGeom>
          <a:noFill/>
        </p:spPr>
        <p:txBody>
          <a:bodyPr wrap="square" lIns="0" tIns="0" rIns="0" bIns="0" anchor="t">
            <a:spAutoFit/>
          </a:bodyPr>
          <a:lstStyle/>
          <a:p>
            <a:pPr algn="l">
              <a:spcBef>
                <a:spcPts val="0"/>
              </a:spcBef>
              <a:spcAft>
                <a:spcPts val="600"/>
              </a:spcAft>
              <a:buNone/>
            </a:pPr>
            <a:r>
              <a:rPr lang="ja-JP" sz="2100" b="1" i="0">
                <a:solidFill>
                  <a:srgbClr val="172033"/>
                </a:solidFill>
                <a:latin typeface="Yu Gothic"/>
                <a:ea typeface="Yu Gothic"/>
                <a:cs typeface="Yu Gothic"/>
              </a:rPr>
              <a:t>α</a:t>
            </a:r>
            <a:r>
              <a:rPr lang="ja-JP" sz="1400" b="1" i="0">
                <a:solidFill>
                  <a:srgbClr val="172033"/>
                </a:solidFill>
                <a:latin typeface="Yu Gothic"/>
                <a:ea typeface="Yu Gothic"/>
                <a:cs typeface="Yu Gothic"/>
              </a:rPr>
              <a:t>w</a:t>
            </a:r>
            <a:r>
              <a:rPr lang="ja-JP" sz="2100" b="1" i="0">
                <a:solidFill>
                  <a:srgbClr val="172033"/>
                </a:solidFill>
                <a:latin typeface="Yu Gothic"/>
                <a:ea typeface="Yu Gothic"/>
                <a:cs typeface="Yu Gothic"/>
              </a:rPr>
              <a:t> = 0.25</a:t>
            </a:r>
            <a:r>
              <a:rPr lang="ja-JP" sz="1900" b="0" i="0">
                <a:solidFill>
                  <a:srgbClr val="5B6573"/>
                </a:solidFill>
                <a:latin typeface="Yu Gothic"/>
                <a:ea typeface="Yu Gothic"/>
                <a:cs typeface="Yu Gothic"/>
              </a:rPr>
              <a:t> 2.3936 GHz</a:t>
            </a:r>
          </a:p>
        </p:txBody>
      </p:sp>
      <p:pic>
        <p:nvPicPr>
          <p:cNvPr id="99" name="Picture 98" descr="panel_a025.png"/>
          <p:cNvPicPr>
            <a:picLocks noChangeAspect="1"/>
          </p:cNvPicPr>
          <p:nvPr/>
        </p:nvPicPr>
        <p:blipFill>
          <a:blip r:embed="rId5"/>
          <a:stretch>
            <a:fillRect/>
          </a:stretch>
        </p:blipFill>
        <p:spPr>
          <a:xfrm>
            <a:off x="5596501" y="21945600"/>
            <a:ext cx="3570825" cy="3931920"/>
          </a:xfrm>
          <a:prstGeom prst="rect">
            <a:avLst/>
          </a:prstGeom>
        </p:spPr>
      </p:pic>
      <p:pic>
        <p:nvPicPr>
          <p:cNvPr id="100" name="Picture 99" descr="bar_a000.png"/>
          <p:cNvPicPr>
            <a:picLocks noChangeAspect="1"/>
          </p:cNvPicPr>
          <p:nvPr/>
        </p:nvPicPr>
        <p:blipFill>
          <a:blip r:embed="rId4"/>
          <a:stretch>
            <a:fillRect/>
          </a:stretch>
        </p:blipFill>
        <p:spPr>
          <a:xfrm>
            <a:off x="9258766" y="21945600"/>
            <a:ext cx="96291" cy="3931920"/>
          </a:xfrm>
          <a:prstGeom prst="rect">
            <a:avLst/>
          </a:prstGeom>
        </p:spPr>
      </p:pic>
      <p:sp>
        <p:nvSpPr>
          <p:cNvPr id="101" name="TextBox 100"/>
          <p:cNvSpPr txBox="1"/>
          <p:nvPr/>
        </p:nvSpPr>
        <p:spPr>
          <a:xfrm>
            <a:off x="9409922" y="21899880"/>
            <a:ext cx="457200" cy="365760"/>
          </a:xfrm>
          <a:prstGeom prst="rect">
            <a:avLst/>
          </a:prstGeom>
          <a:noFill/>
        </p:spPr>
        <p:txBody>
          <a:bodyPr wrap="square" lIns="0" tIns="0" rIns="0" bIns="0" anchor="t">
            <a:spAutoFit/>
          </a:bodyPr>
          <a:lstStyle/>
          <a:p>
            <a:pPr algn="l">
              <a:spcBef>
                <a:spcPts val="0"/>
              </a:spcBef>
              <a:spcAft>
                <a:spcPts val="600"/>
              </a:spcAft>
              <a:buNone/>
            </a:pPr>
            <a:r>
              <a:rPr lang="ja-JP" sz="1800" b="0" i="0">
                <a:solidFill>
                  <a:srgbClr val="172033"/>
                </a:solidFill>
                <a:latin typeface="Yu Gothic"/>
                <a:ea typeface="Yu Gothic"/>
                <a:cs typeface="Yu Gothic"/>
              </a:rPr>
              <a:t>1</a:t>
            </a:r>
          </a:p>
        </p:txBody>
      </p:sp>
      <p:sp>
        <p:nvSpPr>
          <p:cNvPr id="102" name="TextBox 101"/>
          <p:cNvSpPr txBox="1"/>
          <p:nvPr/>
        </p:nvSpPr>
        <p:spPr>
          <a:xfrm>
            <a:off x="9409922" y="25557480"/>
            <a:ext cx="457200" cy="365760"/>
          </a:xfrm>
          <a:prstGeom prst="rect">
            <a:avLst/>
          </a:prstGeom>
          <a:noFill/>
        </p:spPr>
        <p:txBody>
          <a:bodyPr wrap="square" lIns="0" tIns="0" rIns="0" bIns="0" anchor="t">
            <a:spAutoFit/>
          </a:bodyPr>
          <a:lstStyle/>
          <a:p>
            <a:pPr algn="l">
              <a:spcBef>
                <a:spcPts val="0"/>
              </a:spcBef>
              <a:spcAft>
                <a:spcPts val="600"/>
              </a:spcAft>
              <a:buNone/>
            </a:pPr>
            <a:r>
              <a:rPr lang="ja-JP" sz="1800" b="0" i="0">
                <a:solidFill>
                  <a:srgbClr val="172033"/>
                </a:solidFill>
                <a:latin typeface="Yu Gothic"/>
                <a:ea typeface="Yu Gothic"/>
                <a:cs typeface="Yu Gothic"/>
              </a:rPr>
              <a:t>0</a:t>
            </a:r>
          </a:p>
        </p:txBody>
      </p:sp>
      <p:sp>
        <p:nvSpPr>
          <p:cNvPr id="103" name="panel-title"/>
          <p:cNvSpPr txBox="1"/>
          <p:nvPr/>
        </p:nvSpPr>
        <p:spPr>
          <a:xfrm>
            <a:off x="10004282" y="21488400"/>
            <a:ext cx="4393785" cy="411480"/>
          </a:xfrm>
          <a:prstGeom prst="rect">
            <a:avLst/>
          </a:prstGeom>
          <a:noFill/>
        </p:spPr>
        <p:txBody>
          <a:bodyPr wrap="square" lIns="0" tIns="0" rIns="0" bIns="0" anchor="t">
            <a:spAutoFit/>
          </a:bodyPr>
          <a:lstStyle/>
          <a:p>
            <a:pPr algn="l">
              <a:spcBef>
                <a:spcPts val="0"/>
              </a:spcBef>
              <a:spcAft>
                <a:spcPts val="600"/>
              </a:spcAft>
              <a:buNone/>
            </a:pPr>
            <a:r>
              <a:rPr lang="ja-JP" sz="2100" b="1" i="0">
                <a:solidFill>
                  <a:srgbClr val="172033"/>
                </a:solidFill>
                <a:latin typeface="Yu Gothic"/>
                <a:ea typeface="Yu Gothic"/>
                <a:cs typeface="Yu Gothic"/>
              </a:rPr>
              <a:t>α</a:t>
            </a:r>
            <a:r>
              <a:rPr lang="ja-JP" sz="1400" b="1" i="0">
                <a:solidFill>
                  <a:srgbClr val="172033"/>
                </a:solidFill>
                <a:latin typeface="Yu Gothic"/>
                <a:ea typeface="Yu Gothic"/>
                <a:cs typeface="Yu Gothic"/>
              </a:rPr>
              <a:t>w</a:t>
            </a:r>
            <a:r>
              <a:rPr lang="ja-JP" sz="2100" b="1" i="0">
                <a:solidFill>
                  <a:srgbClr val="172033"/>
                </a:solidFill>
                <a:latin typeface="Yu Gothic"/>
                <a:ea typeface="Yu Gothic"/>
                <a:cs typeface="Yu Gothic"/>
              </a:rPr>
              <a:t> = 1（水）</a:t>
            </a:r>
            <a:r>
              <a:rPr lang="ja-JP" sz="1900" b="0" i="0">
                <a:solidFill>
                  <a:srgbClr val="5B6573"/>
                </a:solidFill>
                <a:latin typeface="Yu Gothic"/>
                <a:ea typeface="Yu Gothic"/>
                <a:cs typeface="Yu Gothic"/>
              </a:rPr>
              <a:t> 2.3806 GHz</a:t>
            </a:r>
          </a:p>
        </p:txBody>
      </p:sp>
      <p:pic>
        <p:nvPicPr>
          <p:cNvPr id="104" name="Picture 103" descr="panel_a100.png"/>
          <p:cNvPicPr>
            <a:picLocks noChangeAspect="1"/>
          </p:cNvPicPr>
          <p:nvPr/>
        </p:nvPicPr>
        <p:blipFill>
          <a:blip r:embed="rId6"/>
          <a:stretch>
            <a:fillRect/>
          </a:stretch>
        </p:blipFill>
        <p:spPr>
          <a:xfrm>
            <a:off x="10004282" y="21945600"/>
            <a:ext cx="3570825" cy="3931920"/>
          </a:xfrm>
          <a:prstGeom prst="rect">
            <a:avLst/>
          </a:prstGeom>
        </p:spPr>
      </p:pic>
      <p:pic>
        <p:nvPicPr>
          <p:cNvPr id="105" name="Picture 104" descr="bar_a000.png"/>
          <p:cNvPicPr>
            <a:picLocks noChangeAspect="1"/>
          </p:cNvPicPr>
          <p:nvPr/>
        </p:nvPicPr>
        <p:blipFill>
          <a:blip r:embed="rId4"/>
          <a:stretch>
            <a:fillRect/>
          </a:stretch>
        </p:blipFill>
        <p:spPr>
          <a:xfrm>
            <a:off x="13666547" y="21945600"/>
            <a:ext cx="96291" cy="3931920"/>
          </a:xfrm>
          <a:prstGeom prst="rect">
            <a:avLst/>
          </a:prstGeom>
        </p:spPr>
      </p:pic>
      <p:sp>
        <p:nvSpPr>
          <p:cNvPr id="106" name="TextBox 105"/>
          <p:cNvSpPr txBox="1"/>
          <p:nvPr/>
        </p:nvSpPr>
        <p:spPr>
          <a:xfrm>
            <a:off x="13817703" y="21899880"/>
            <a:ext cx="457200" cy="365760"/>
          </a:xfrm>
          <a:prstGeom prst="rect">
            <a:avLst/>
          </a:prstGeom>
          <a:noFill/>
        </p:spPr>
        <p:txBody>
          <a:bodyPr wrap="square" lIns="0" tIns="0" rIns="0" bIns="0" anchor="t">
            <a:spAutoFit/>
          </a:bodyPr>
          <a:lstStyle/>
          <a:p>
            <a:pPr algn="l">
              <a:spcBef>
                <a:spcPts val="0"/>
              </a:spcBef>
              <a:spcAft>
                <a:spcPts val="600"/>
              </a:spcAft>
              <a:buNone/>
            </a:pPr>
            <a:r>
              <a:rPr lang="ja-JP" sz="1800" b="0" i="0">
                <a:solidFill>
                  <a:srgbClr val="172033"/>
                </a:solidFill>
                <a:latin typeface="Yu Gothic"/>
                <a:ea typeface="Yu Gothic"/>
                <a:cs typeface="Yu Gothic"/>
              </a:rPr>
              <a:t>1</a:t>
            </a:r>
          </a:p>
        </p:txBody>
      </p:sp>
      <p:sp>
        <p:nvSpPr>
          <p:cNvPr id="107" name="TextBox 106"/>
          <p:cNvSpPr txBox="1"/>
          <p:nvPr/>
        </p:nvSpPr>
        <p:spPr>
          <a:xfrm>
            <a:off x="13817703" y="25557480"/>
            <a:ext cx="457200" cy="365760"/>
          </a:xfrm>
          <a:prstGeom prst="rect">
            <a:avLst/>
          </a:prstGeom>
          <a:noFill/>
        </p:spPr>
        <p:txBody>
          <a:bodyPr wrap="square" lIns="0" tIns="0" rIns="0" bIns="0" anchor="t">
            <a:spAutoFit/>
          </a:bodyPr>
          <a:lstStyle/>
          <a:p>
            <a:pPr algn="l">
              <a:spcBef>
                <a:spcPts val="0"/>
              </a:spcBef>
              <a:spcAft>
                <a:spcPts val="600"/>
              </a:spcAft>
              <a:buNone/>
            </a:pPr>
            <a:r>
              <a:rPr lang="ja-JP" sz="1800" b="0" i="0">
                <a:solidFill>
                  <a:srgbClr val="172033"/>
                </a:solidFill>
                <a:latin typeface="Yu Gothic"/>
                <a:ea typeface="Yu Gothic"/>
                <a:cs typeface="Yu Gothic"/>
              </a:rPr>
              <a:t>0</a:t>
            </a:r>
          </a:p>
        </p:txBody>
      </p:sp>
      <p:sp>
        <p:nvSpPr>
          <p:cNvPr id="108" name="TextBox 107"/>
          <p:cNvSpPr txBox="1"/>
          <p:nvPr/>
        </p:nvSpPr>
        <p:spPr>
          <a:xfrm>
            <a:off x="1188720" y="25932384"/>
            <a:ext cx="13223343" cy="365760"/>
          </a:xfrm>
          <a:prstGeom prst="rect">
            <a:avLst/>
          </a:prstGeom>
          <a:noFill/>
        </p:spPr>
        <p:txBody>
          <a:bodyPr wrap="square" lIns="0" tIns="0" rIns="0" bIns="0" anchor="t">
            <a:spAutoFit/>
          </a:bodyPr>
          <a:lstStyle/>
          <a:p>
            <a:pPr algn="l">
              <a:spcBef>
                <a:spcPts val="0"/>
              </a:spcBef>
              <a:spcAft>
                <a:spcPts val="600"/>
              </a:spcAft>
              <a:buNone/>
            </a:pPr>
            <a:r>
              <a:rPr lang="ja-JP" sz="1700" b="0" i="0">
                <a:solidFill>
                  <a:srgbClr val="5B6573"/>
                </a:solidFill>
                <a:latin typeface="Yu Gothic"/>
                <a:ea typeface="Yu Gothic"/>
                <a:cs typeface="Yu Gothic"/>
              </a:rPr>
              <a:t>横：幅 91 mm　縦：長さ方向 100 mm　白線：石英管　赤枠：液柱　色：|E|（各図の最大値 = 1）</a:t>
            </a:r>
          </a:p>
        </p:txBody>
      </p:sp>
      <p:sp>
        <p:nvSpPr>
          <p:cNvPr id="109" name="cap-fields"/>
          <p:cNvSpPr txBox="1"/>
          <p:nvPr/>
        </p:nvSpPr>
        <p:spPr>
          <a:xfrm>
            <a:off x="1188720" y="26334720"/>
            <a:ext cx="13223343" cy="822960"/>
          </a:xfrm>
          <a:prstGeom prst="rect">
            <a:avLst/>
          </a:prstGeom>
          <a:noFill/>
        </p:spPr>
        <p:txBody>
          <a:bodyPr wrap="square" lIns="0" tIns="0" rIns="0" bIns="0" anchor="t">
            <a:spAutoFit/>
          </a:bodyPr>
          <a:lstStyle/>
          <a:p>
            <a:pPr algn="l">
              <a:spcBef>
                <a:spcPts val="0"/>
              </a:spcBef>
              <a:spcAft>
                <a:spcPts val="600"/>
              </a:spcAft>
              <a:buNone/>
            </a:pPr>
            <a:r>
              <a:rPr lang="ja-JP" sz="1900" b="1" i="0">
                <a:solidFill>
                  <a:srgbClr val="172033"/>
                </a:solidFill>
                <a:latin typeface="Yu Gothic"/>
                <a:ea typeface="Yu Gothic"/>
                <a:cs typeface="Yu Gothic"/>
              </a:rPr>
              <a:t>図 1．</a:t>
            </a:r>
            <a:r>
              <a:rPr lang="ja-JP" sz="1900" b="0" i="0">
                <a:solidFill>
                  <a:srgbClr val="172033"/>
                </a:solidFill>
                <a:latin typeface="Yu Gothic"/>
                <a:ea typeface="Yu Gothic"/>
                <a:cs typeface="Yu Gothic"/>
              </a:rPr>
              <a:t>位置ずらし 0 mm の電場分布。空気では電場は中心軸に沿って一様（TM</a:t>
            </a:r>
            <a:r>
              <a:rPr lang="ja-JP" sz="1300" b="0" i="0">
                <a:solidFill>
                  <a:srgbClr val="172033"/>
                </a:solidFill>
                <a:latin typeface="Yu Gothic"/>
                <a:ea typeface="Yu Gothic"/>
                <a:cs typeface="Yu Gothic"/>
              </a:rPr>
              <a:t>010</a:t>
            </a:r>
            <a:r>
              <a:rPr lang="ja-JP" sz="1900" b="0" i="0">
                <a:solidFill>
                  <a:srgbClr val="172033"/>
                </a:solidFill>
                <a:latin typeface="Yu Gothic"/>
                <a:ea typeface="Yu Gothic"/>
                <a:cs typeface="Yu Gothic"/>
              </a:rPr>
              <a:t>）。水に近づくと液柱内部で電場が弱まり両端の外側に集まる（脱分極）。各図は自身の最大値で正規化し、図の間の明るさは比べられない。</a:t>
            </a:r>
          </a:p>
        </p:txBody>
      </p:sp>
      <p:graphicFrame>
        <p:nvGraphicFramePr>
          <p:cNvPr id="110" name="tbl-position"/>
          <p:cNvGraphicFramePr>
            <a:graphicFrameLocks noGrp="1"/>
          </p:cNvGraphicFramePr>
          <p:nvPr/>
        </p:nvGraphicFramePr>
        <p:xfrm>
          <a:off x="1188720" y="27203400"/>
          <a:ext cx="13040463" cy="1645920"/>
        </p:xfrm>
        <a:graphic>
          <a:graphicData uri="http://schemas.openxmlformats.org/drawingml/2006/table">
            <a:tbl>
              <a:tblPr firstRow="1">
                <a:tableStyleId>{5940675A-B579-460E-94D1-54222C63F5DA}</a:tableStyleId>
              </a:tblPr>
              <a:tblGrid>
                <a:gridCol w="301752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2011680">
                  <a:extLst>
                    <a:ext uri="{9D8B030D-6E8A-4147-A177-3AD203B41FA5}">
                      <a16:colId xmlns:a16="http://schemas.microsoft.com/office/drawing/2014/main" val="20002"/>
                    </a:ext>
                  </a:extLst>
                </a:gridCol>
                <a:gridCol w="5633823">
                  <a:extLst>
                    <a:ext uri="{9D8B030D-6E8A-4147-A177-3AD203B41FA5}">
                      <a16:colId xmlns:a16="http://schemas.microsoft.com/office/drawing/2014/main" val="20003"/>
                    </a:ext>
                  </a:extLst>
                </a:gridCol>
              </a:tblGrid>
              <a:tr h="329184">
                <a:tc>
                  <a:txBody>
                    <a:bodyPr/>
                    <a:lstStyle/>
                    <a:p>
                      <a:pPr algn="ctr"/>
                      <a:r>
                        <a:rPr lang="ja-JP" sz="1600" b="1" i="0">
                          <a:solidFill>
                            <a:srgbClr val="FFFFFF"/>
                          </a:solidFill>
                          <a:latin typeface="Yu Gothic"/>
                          <a:ea typeface="Yu Gothic"/>
                          <a:cs typeface="Yu Gothic"/>
                        </a:rPr>
                        <a:t>位置ずらし (mm)</a:t>
                      </a:r>
                    </a:p>
                  </a:txBody>
                  <a:tcPr marL="54864" marR="54864" marT="27432" marB="27432" anchor="ctr">
                    <a:solidFill>
                      <a:srgbClr val="172033"/>
                    </a:solidFill>
                  </a:tcPr>
                </a:tc>
                <a:tc>
                  <a:txBody>
                    <a:bodyPr/>
                    <a:lstStyle/>
                    <a:p>
                      <a:pPr algn="ctr"/>
                      <a:r>
                        <a:rPr lang="ja-JP" sz="1600" b="1" i="0">
                          <a:solidFill>
                            <a:srgbClr val="FFFFFF"/>
                          </a:solidFill>
                          <a:latin typeface="Yu Gothic"/>
                          <a:ea typeface="Yu Gothic"/>
                          <a:cs typeface="Yu Gothic"/>
                        </a:rPr>
                        <a:t>Δf (MHz)</a:t>
                      </a:r>
                    </a:p>
                  </a:txBody>
                  <a:tcPr marL="54864" marR="54864" marT="27432" marB="27432" anchor="ctr">
                    <a:solidFill>
                      <a:srgbClr val="172033"/>
                    </a:solidFill>
                  </a:tcPr>
                </a:tc>
                <a:tc>
                  <a:txBody>
                    <a:bodyPr/>
                    <a:lstStyle/>
                    <a:p>
                      <a:pPr algn="ctr"/>
                      <a:r>
                        <a:rPr lang="ja-JP" sz="1600" b="1" i="0">
                          <a:solidFill>
                            <a:srgbClr val="FFFFFF"/>
                          </a:solidFill>
                          <a:latin typeface="Yu Gothic"/>
                          <a:ea typeface="Yu Gothic"/>
                          <a:cs typeface="Yu Gothic"/>
                        </a:rPr>
                        <a:t>Q</a:t>
                      </a:r>
                    </a:p>
                  </a:txBody>
                  <a:tcPr marL="54864" marR="54864" marT="27432" marB="27432" anchor="ctr">
                    <a:solidFill>
                      <a:srgbClr val="172033"/>
                    </a:solidFill>
                  </a:tcPr>
                </a:tc>
                <a:tc>
                  <a:txBody>
                    <a:bodyPr/>
                    <a:lstStyle/>
                    <a:p>
                      <a:pPr algn="ctr"/>
                      <a:r>
                        <a:rPr lang="ja-JP" sz="1600" b="1" i="0">
                          <a:solidFill>
                            <a:srgbClr val="FFFFFF"/>
                          </a:solidFill>
                          <a:latin typeface="Yu Gothic"/>
                          <a:ea typeface="Yu Gothic"/>
                          <a:cs typeface="Yu Gothic"/>
                        </a:rPr>
                        <a:t>共振での吸収率 (%)*</a:t>
                      </a:r>
                    </a:p>
                  </a:txBody>
                  <a:tcPr marL="54864" marR="54864" marT="27432" marB="27432" anchor="ctr">
                    <a:solidFill>
                      <a:srgbClr val="172033"/>
                    </a:solidFill>
                  </a:tcPr>
                </a:tc>
                <a:extLst>
                  <a:ext uri="{0D108BD9-81ED-4DB2-BD59-A6C34878D82A}">
                    <a16:rowId xmlns:a16="http://schemas.microsoft.com/office/drawing/2014/main" val="10000"/>
                  </a:ext>
                </a:extLst>
              </a:tr>
              <a:tr h="329184">
                <a:tc>
                  <a:txBody>
                    <a:bodyPr/>
                    <a:lstStyle/>
                    <a:p>
                      <a:pPr algn="l"/>
                      <a:r>
                        <a:rPr lang="ja-JP" sz="1700" b="0" i="0">
                          <a:solidFill>
                            <a:srgbClr val="172033"/>
                          </a:solidFill>
                          <a:latin typeface="Yu Gothic"/>
                          <a:ea typeface="Yu Gothic"/>
                          <a:cs typeface="Yu Gothic"/>
                        </a:rPr>
                        <a:t>0</a:t>
                      </a:r>
                    </a:p>
                  </a:txBody>
                  <a:tcPr marL="54864" marR="54864" marT="27432" marB="27432" anchor="ctr">
                    <a:solidFill>
                      <a:srgbClr val="FFFFFF"/>
                    </a:solidFill>
                  </a:tcPr>
                </a:tc>
                <a:tc>
                  <a:txBody>
                    <a:bodyPr/>
                    <a:lstStyle/>
                    <a:p>
                      <a:pPr algn="ctr"/>
                      <a:r>
                        <a:rPr lang="ja-JP" sz="1700" b="0" i="0">
                          <a:solidFill>
                            <a:srgbClr val="172033"/>
                          </a:solidFill>
                          <a:latin typeface="Yu Gothic"/>
                          <a:ea typeface="Yu Gothic"/>
                          <a:cs typeface="Yu Gothic"/>
                        </a:rPr>
                        <a:t>−39.8</a:t>
                      </a:r>
                    </a:p>
                  </a:txBody>
                  <a:tcPr marL="54864" marR="54864" marT="27432" marB="27432" anchor="ctr">
                    <a:solidFill>
                      <a:srgbClr val="FFFFFF"/>
                    </a:solidFill>
                  </a:tcPr>
                </a:tc>
                <a:tc>
                  <a:txBody>
                    <a:bodyPr/>
                    <a:lstStyle/>
                    <a:p>
                      <a:pPr algn="ctr"/>
                      <a:r>
                        <a:rPr lang="ja-JP" sz="1700" b="0" i="0">
                          <a:solidFill>
                            <a:srgbClr val="172033"/>
                          </a:solidFill>
                          <a:latin typeface="Yu Gothic"/>
                          <a:ea typeface="Yu Gothic"/>
                          <a:cs typeface="Yu Gothic"/>
                        </a:rPr>
                        <a:t>1170</a:t>
                      </a:r>
                    </a:p>
                  </a:txBody>
                  <a:tcPr marL="54864" marR="54864" marT="27432" marB="27432" anchor="ctr">
                    <a:solidFill>
                      <a:srgbClr val="FFFFFF"/>
                    </a:solidFill>
                  </a:tcPr>
                </a:tc>
                <a:tc>
                  <a:txBody>
                    <a:bodyPr/>
                    <a:lstStyle/>
                    <a:p>
                      <a:pPr algn="ctr"/>
                      <a:r>
                        <a:rPr lang="ja-JP" sz="1700" b="0" i="0">
                          <a:solidFill>
                            <a:srgbClr val="172033"/>
                          </a:solidFill>
                          <a:latin typeface="Yu Gothic"/>
                          <a:ea typeface="Yu Gothic"/>
                          <a:cs typeface="Yu Gothic"/>
                        </a:rPr>
                        <a:t>8.6</a:t>
                      </a:r>
                    </a:p>
                  </a:txBody>
                  <a:tcPr marL="54864" marR="54864" marT="27432" marB="27432" anchor="ctr">
                    <a:solidFill>
                      <a:srgbClr val="FFFFFF"/>
                    </a:solidFill>
                  </a:tcPr>
                </a:tc>
                <a:extLst>
                  <a:ext uri="{0D108BD9-81ED-4DB2-BD59-A6C34878D82A}">
                    <a16:rowId xmlns:a16="http://schemas.microsoft.com/office/drawing/2014/main" val="10001"/>
                  </a:ext>
                </a:extLst>
              </a:tr>
              <a:tr h="329184">
                <a:tc>
                  <a:txBody>
                    <a:bodyPr/>
                    <a:lstStyle/>
                    <a:p>
                      <a:pPr algn="l"/>
                      <a:r>
                        <a:rPr lang="ja-JP" sz="1700" b="0" i="0">
                          <a:solidFill>
                            <a:srgbClr val="172033"/>
                          </a:solidFill>
                          <a:latin typeface="Yu Gothic"/>
                          <a:ea typeface="Yu Gothic"/>
                          <a:cs typeface="Yu Gothic"/>
                        </a:rPr>
                        <a:t>10</a:t>
                      </a:r>
                    </a:p>
                  </a:txBody>
                  <a:tcPr marL="54864" marR="54864" marT="27432" marB="27432" anchor="ctr">
                    <a:solidFill>
                      <a:srgbClr val="F1F4F7"/>
                    </a:solidFill>
                  </a:tcPr>
                </a:tc>
                <a:tc>
                  <a:txBody>
                    <a:bodyPr/>
                    <a:lstStyle/>
                    <a:p>
                      <a:pPr algn="ctr"/>
                      <a:r>
                        <a:rPr lang="ja-JP" sz="1700" b="0" i="0">
                          <a:solidFill>
                            <a:srgbClr val="172033"/>
                          </a:solidFill>
                          <a:latin typeface="Yu Gothic"/>
                          <a:ea typeface="Yu Gothic"/>
                          <a:cs typeface="Yu Gothic"/>
                        </a:rPr>
                        <a:t>−40.0</a:t>
                      </a:r>
                    </a:p>
                  </a:txBody>
                  <a:tcPr marL="54864" marR="54864" marT="27432" marB="27432" anchor="ctr">
                    <a:solidFill>
                      <a:srgbClr val="F1F4F7"/>
                    </a:solidFill>
                  </a:tcPr>
                </a:tc>
                <a:tc>
                  <a:txBody>
                    <a:bodyPr/>
                    <a:lstStyle/>
                    <a:p>
                      <a:pPr algn="ctr"/>
                      <a:r>
                        <a:rPr lang="ja-JP" sz="1700" b="0" i="0">
                          <a:solidFill>
                            <a:srgbClr val="172033"/>
                          </a:solidFill>
                          <a:latin typeface="Yu Gothic"/>
                          <a:ea typeface="Yu Gothic"/>
                          <a:cs typeface="Yu Gothic"/>
                        </a:rPr>
                        <a:t>1150</a:t>
                      </a:r>
                    </a:p>
                  </a:txBody>
                  <a:tcPr marL="54864" marR="54864" marT="27432" marB="27432" anchor="ctr">
                    <a:solidFill>
                      <a:srgbClr val="F1F4F7"/>
                    </a:solidFill>
                  </a:tcPr>
                </a:tc>
                <a:tc>
                  <a:txBody>
                    <a:bodyPr/>
                    <a:lstStyle/>
                    <a:p>
                      <a:pPr algn="ctr"/>
                      <a:r>
                        <a:rPr lang="ja-JP" sz="1700" b="0" i="0">
                          <a:solidFill>
                            <a:srgbClr val="172033"/>
                          </a:solidFill>
                          <a:latin typeface="Yu Gothic"/>
                          <a:ea typeface="Yu Gothic"/>
                          <a:cs typeface="Yu Gothic"/>
                        </a:rPr>
                        <a:t>8.5</a:t>
                      </a:r>
                    </a:p>
                  </a:txBody>
                  <a:tcPr marL="54864" marR="54864" marT="27432" marB="27432" anchor="ctr">
                    <a:solidFill>
                      <a:srgbClr val="F1F4F7"/>
                    </a:solidFill>
                  </a:tcPr>
                </a:tc>
                <a:extLst>
                  <a:ext uri="{0D108BD9-81ED-4DB2-BD59-A6C34878D82A}">
                    <a16:rowId xmlns:a16="http://schemas.microsoft.com/office/drawing/2014/main" val="10002"/>
                  </a:ext>
                </a:extLst>
              </a:tr>
              <a:tr h="329184">
                <a:tc>
                  <a:txBody>
                    <a:bodyPr/>
                    <a:lstStyle/>
                    <a:p>
                      <a:pPr algn="l"/>
                      <a:r>
                        <a:rPr lang="ja-JP" sz="1700" b="0" i="0">
                          <a:solidFill>
                            <a:srgbClr val="172033"/>
                          </a:solidFill>
                          <a:latin typeface="Yu Gothic"/>
                          <a:ea typeface="Yu Gothic"/>
                          <a:cs typeface="Yu Gothic"/>
                        </a:rPr>
                        <a:t>20</a:t>
                      </a:r>
                    </a:p>
                  </a:txBody>
                  <a:tcPr marL="54864" marR="54864" marT="27432" marB="27432" anchor="ctr">
                    <a:solidFill>
                      <a:srgbClr val="FFFFFF"/>
                    </a:solidFill>
                  </a:tcPr>
                </a:tc>
                <a:tc>
                  <a:txBody>
                    <a:bodyPr/>
                    <a:lstStyle/>
                    <a:p>
                      <a:pPr algn="ctr"/>
                      <a:r>
                        <a:rPr lang="ja-JP" sz="1700" b="0" i="0">
                          <a:solidFill>
                            <a:srgbClr val="172033"/>
                          </a:solidFill>
                          <a:latin typeface="Yu Gothic"/>
                          <a:ea typeface="Yu Gothic"/>
                          <a:cs typeface="Yu Gothic"/>
                        </a:rPr>
                        <a:t>−40.8</a:t>
                      </a:r>
                    </a:p>
                  </a:txBody>
                  <a:tcPr marL="54864" marR="54864" marT="27432" marB="27432" anchor="ctr">
                    <a:solidFill>
                      <a:srgbClr val="FFFFFF"/>
                    </a:solidFill>
                  </a:tcPr>
                </a:tc>
                <a:tc>
                  <a:txBody>
                    <a:bodyPr/>
                    <a:lstStyle/>
                    <a:p>
                      <a:pPr algn="ctr"/>
                      <a:r>
                        <a:rPr lang="ja-JP" sz="1700" b="0" i="0">
                          <a:solidFill>
                            <a:srgbClr val="172033"/>
                          </a:solidFill>
                          <a:latin typeface="Yu Gothic"/>
                          <a:ea typeface="Yu Gothic"/>
                          <a:cs typeface="Yu Gothic"/>
                        </a:rPr>
                        <a:t>1110</a:t>
                      </a:r>
                    </a:p>
                  </a:txBody>
                  <a:tcPr marL="54864" marR="54864" marT="27432" marB="27432" anchor="ctr">
                    <a:solidFill>
                      <a:srgbClr val="FFFFFF"/>
                    </a:solidFill>
                  </a:tcPr>
                </a:tc>
                <a:tc>
                  <a:txBody>
                    <a:bodyPr/>
                    <a:lstStyle/>
                    <a:p>
                      <a:pPr algn="ctr"/>
                      <a:r>
                        <a:rPr lang="ja-JP" sz="1700" b="0" i="0">
                          <a:solidFill>
                            <a:srgbClr val="172033"/>
                          </a:solidFill>
                          <a:latin typeface="Yu Gothic"/>
                          <a:ea typeface="Yu Gothic"/>
                          <a:cs typeface="Yu Gothic"/>
                        </a:rPr>
                        <a:t>8.2</a:t>
                      </a:r>
                    </a:p>
                  </a:txBody>
                  <a:tcPr marL="54864" marR="54864" marT="27432" marB="27432" anchor="ctr">
                    <a:solidFill>
                      <a:srgbClr val="FFFFFF"/>
                    </a:solidFill>
                  </a:tcPr>
                </a:tc>
                <a:extLst>
                  <a:ext uri="{0D108BD9-81ED-4DB2-BD59-A6C34878D82A}">
                    <a16:rowId xmlns:a16="http://schemas.microsoft.com/office/drawing/2014/main" val="10003"/>
                  </a:ext>
                </a:extLst>
              </a:tr>
              <a:tr h="329184">
                <a:tc>
                  <a:txBody>
                    <a:bodyPr/>
                    <a:lstStyle/>
                    <a:p>
                      <a:pPr algn="l"/>
                      <a:r>
                        <a:rPr lang="ja-JP" sz="1700" b="0" i="0">
                          <a:solidFill>
                            <a:srgbClr val="172033"/>
                          </a:solidFill>
                          <a:latin typeface="Yu Gothic"/>
                          <a:ea typeface="Yu Gothic"/>
                          <a:cs typeface="Yu Gothic"/>
                        </a:rPr>
                        <a:t>30</a:t>
                      </a:r>
                    </a:p>
                  </a:txBody>
                  <a:tcPr marL="54864" marR="54864" marT="27432" marB="27432" anchor="ctr">
                    <a:solidFill>
                      <a:srgbClr val="F1F4F7"/>
                    </a:solidFill>
                  </a:tcPr>
                </a:tc>
                <a:tc>
                  <a:txBody>
                    <a:bodyPr/>
                    <a:lstStyle/>
                    <a:p>
                      <a:pPr algn="ctr"/>
                      <a:r>
                        <a:rPr lang="ja-JP" sz="1700" b="0" i="0">
                          <a:solidFill>
                            <a:srgbClr val="172033"/>
                          </a:solidFill>
                          <a:latin typeface="Yu Gothic"/>
                          <a:ea typeface="Yu Gothic"/>
                          <a:cs typeface="Yu Gothic"/>
                        </a:rPr>
                        <a:t>−42.1</a:t>
                      </a:r>
                    </a:p>
                  </a:txBody>
                  <a:tcPr marL="54864" marR="54864" marT="27432" marB="27432" anchor="ctr">
                    <a:solidFill>
                      <a:srgbClr val="F1F4F7"/>
                    </a:solidFill>
                  </a:tcPr>
                </a:tc>
                <a:tc>
                  <a:txBody>
                    <a:bodyPr/>
                    <a:lstStyle/>
                    <a:p>
                      <a:pPr algn="ctr"/>
                      <a:r>
                        <a:rPr lang="ja-JP" sz="1700" b="0" i="0">
                          <a:solidFill>
                            <a:srgbClr val="172033"/>
                          </a:solidFill>
                          <a:latin typeface="Yu Gothic"/>
                          <a:ea typeface="Yu Gothic"/>
                          <a:cs typeface="Yu Gothic"/>
                        </a:rPr>
                        <a:t>1030</a:t>
                      </a:r>
                    </a:p>
                  </a:txBody>
                  <a:tcPr marL="54864" marR="54864" marT="27432" marB="27432" anchor="ctr">
                    <a:solidFill>
                      <a:srgbClr val="F1F4F7"/>
                    </a:solidFill>
                  </a:tcPr>
                </a:tc>
                <a:tc>
                  <a:txBody>
                    <a:bodyPr/>
                    <a:lstStyle/>
                    <a:p>
                      <a:pPr algn="ctr"/>
                      <a:r>
                        <a:rPr lang="ja-JP" sz="1700" b="0" i="0">
                          <a:solidFill>
                            <a:srgbClr val="172033"/>
                          </a:solidFill>
                          <a:latin typeface="Yu Gothic"/>
                          <a:ea typeface="Yu Gothic"/>
                          <a:cs typeface="Yu Gothic"/>
                        </a:rPr>
                        <a:t>7.7</a:t>
                      </a:r>
                    </a:p>
                  </a:txBody>
                  <a:tcPr marL="54864" marR="54864" marT="27432" marB="27432" anchor="ctr">
                    <a:solidFill>
                      <a:srgbClr val="F1F4F7"/>
                    </a:solidFill>
                  </a:tcPr>
                </a:tc>
                <a:extLst>
                  <a:ext uri="{0D108BD9-81ED-4DB2-BD59-A6C34878D82A}">
                    <a16:rowId xmlns:a16="http://schemas.microsoft.com/office/drawing/2014/main" val="10004"/>
                  </a:ext>
                </a:extLst>
              </a:tr>
            </a:tbl>
          </a:graphicData>
        </a:graphic>
      </p:graphicFrame>
      <p:sp>
        <p:nvSpPr>
          <p:cNvPr id="111" name="TextBox 110"/>
          <p:cNvSpPr txBox="1"/>
          <p:nvPr/>
        </p:nvSpPr>
        <p:spPr>
          <a:xfrm>
            <a:off x="1188720" y="28895040"/>
            <a:ext cx="13040463" cy="457200"/>
          </a:xfrm>
          <a:prstGeom prst="rect">
            <a:avLst/>
          </a:prstGeom>
          <a:noFill/>
        </p:spPr>
        <p:txBody>
          <a:bodyPr wrap="square" lIns="0" tIns="0" rIns="0" bIns="0" anchor="t">
            <a:spAutoFit/>
          </a:bodyPr>
          <a:lstStyle/>
          <a:p>
            <a:pPr algn="l">
              <a:spcBef>
                <a:spcPts val="0"/>
              </a:spcBef>
              <a:spcAft>
                <a:spcPts val="600"/>
              </a:spcAft>
              <a:buNone/>
            </a:pPr>
            <a:r>
              <a:rPr lang="ja-JP" sz="1600" b="0" i="0">
                <a:solidFill>
                  <a:srgbClr val="5B6573"/>
                </a:solidFill>
                <a:latin typeface="Yu Gothic"/>
                <a:ea typeface="Yu Gothic"/>
                <a:cs typeface="Yu Gothic"/>
              </a:rPr>
              <a:t>* 共振で負荷に入る入射電力の割合。結果 B の Q</a:t>
            </a:r>
            <a:r>
              <a:rPr lang="ja-JP" sz="1100" b="0" i="0">
                <a:solidFill>
                  <a:srgbClr val="5B6573"/>
                </a:solidFill>
                <a:latin typeface="Yu Gothic"/>
                <a:ea typeface="Yu Gothic"/>
                <a:cs typeface="Yu Gothic"/>
              </a:rPr>
              <a:t>ext</a:t>
            </a:r>
            <a:r>
              <a:rPr lang="ja-JP" sz="1600" b="0" i="0">
                <a:solidFill>
                  <a:srgbClr val="5B6573"/>
                </a:solidFill>
                <a:latin typeface="Yu Gothic"/>
                <a:ea typeface="Yu Gothic"/>
                <a:cs typeface="Yu Gothic"/>
              </a:rPr>
              <a:t> = 5.2 × 10⁴ と各位置の Q から 4β/(1+β)²、β = Q/Q</a:t>
            </a:r>
            <a:r>
              <a:rPr lang="ja-JP" sz="1100" b="0" i="0">
                <a:solidFill>
                  <a:srgbClr val="5B6573"/>
                </a:solidFill>
                <a:latin typeface="Yu Gothic"/>
                <a:ea typeface="Yu Gothic"/>
                <a:cs typeface="Yu Gothic"/>
              </a:rPr>
              <a:t>ext</a:t>
            </a:r>
            <a:r>
              <a:rPr lang="ja-JP" sz="1600" b="0" i="0">
                <a:solidFill>
                  <a:srgbClr val="5B6573"/>
                </a:solidFill>
                <a:latin typeface="Yu Gothic"/>
                <a:ea typeface="Yu Gothic"/>
                <a:cs typeface="Yu Gothic"/>
              </a:rPr>
              <a:t> で求めた。</a:t>
            </a:r>
          </a:p>
        </p:txBody>
      </p:sp>
      <p:sp>
        <p:nvSpPr>
          <p:cNvPr id="112" name="t-resultA"/>
          <p:cNvSpPr txBox="1"/>
          <p:nvPr/>
        </p:nvSpPr>
        <p:spPr>
          <a:xfrm>
            <a:off x="14868144" y="21442680"/>
            <a:ext cx="16861536" cy="5029200"/>
          </a:xfrm>
          <a:prstGeom prst="rect">
            <a:avLst/>
          </a:prstGeom>
          <a:noFill/>
        </p:spPr>
        <p:txBody>
          <a:bodyPr wrap="square" lIns="0" tIns="0" rIns="0" bIns="0" anchor="t">
            <a:spAutoFit/>
          </a:bodyPr>
          <a:lstStyle/>
          <a:p>
            <a:pPr algn="l">
              <a:spcBef>
                <a:spcPts val="0"/>
              </a:spcBef>
              <a:spcAft>
                <a:spcPts val="500"/>
              </a:spcAft>
              <a:buNone/>
            </a:pPr>
            <a:r>
              <a:rPr lang="ja-JP" sz="2300" b="1" i="0">
                <a:solidFill>
                  <a:srgbClr val="172033"/>
                </a:solidFill>
                <a:latin typeface="Yu Gothic"/>
                <a:ea typeface="Yu Gothic"/>
                <a:cs typeface="Yu Gothic"/>
              </a:rPr>
              <a:t>① 水 0.50 mL で共振周波数は約 40 MHz 下がった。</a:t>
            </a:r>
            <a:r>
              <a:rPr lang="ja-JP" sz="2300" b="0" i="0">
                <a:solidFill>
                  <a:srgbClr val="172033"/>
                </a:solidFill>
                <a:latin typeface="Yu Gothic"/>
                <a:ea typeface="Yu Gothic"/>
                <a:cs typeface="Yu Gothic"/>
              </a:rPr>
              <a:t>2.420 → 2.381 GHz。液柱を 0〜30 mm ずらしても −39.8〜−42.1 MHz（6 % 以内）で、位置の効果は小さい。</a:t>
            </a:r>
          </a:p>
          <a:p>
            <a:pPr algn="l">
              <a:spcBef>
                <a:spcPts val="0"/>
              </a:spcBef>
              <a:spcAft>
                <a:spcPts val="500"/>
              </a:spcAft>
              <a:buNone/>
            </a:pPr>
            <a:r>
              <a:rPr lang="ja-JP" sz="2300" b="1" i="0">
                <a:solidFill>
                  <a:srgbClr val="172033"/>
                </a:solidFill>
                <a:latin typeface="Yu Gothic"/>
                <a:ea typeface="Yu Gothic"/>
                <a:cs typeface="Yu Gothic"/>
              </a:rPr>
              <a:t>② 下がり方は最初に集中し、頭打ちになった。</a:t>
            </a:r>
            <a:r>
              <a:rPr lang="ja-JP" sz="2300" b="0" i="0">
                <a:solidFill>
                  <a:srgbClr val="172033"/>
                </a:solidFill>
                <a:latin typeface="Yu Gothic"/>
                <a:ea typeface="Yu Gothic"/>
                <a:cs typeface="Yu Gothic"/>
              </a:rPr>
              <a:t>α</a:t>
            </a:r>
            <a:r>
              <a:rPr lang="ja-JP" sz="1600" b="0" i="0">
                <a:solidFill>
                  <a:srgbClr val="172033"/>
                </a:solidFill>
                <a:latin typeface="Yu Gothic"/>
                <a:ea typeface="Yu Gothic"/>
                <a:cs typeface="Yu Gothic"/>
              </a:rPr>
              <a:t>w</a:t>
            </a:r>
            <a:r>
              <a:rPr lang="ja-JP" sz="2300" b="0" i="0">
                <a:solidFill>
                  <a:srgbClr val="172033"/>
                </a:solidFill>
                <a:latin typeface="Yu Gothic"/>
                <a:ea typeface="Yu Gothic"/>
                <a:cs typeface="Yu Gothic"/>
              </a:rPr>
              <a:t> = 0.25 で変化全体の 2/3 が現れる。曲線は Δf = −a·α</a:t>
            </a:r>
            <a:r>
              <a:rPr lang="ja-JP" sz="1600" b="0" i="0">
                <a:solidFill>
                  <a:srgbClr val="172033"/>
                </a:solidFill>
                <a:latin typeface="Yu Gothic"/>
                <a:ea typeface="Yu Gothic"/>
                <a:cs typeface="Yu Gothic"/>
              </a:rPr>
              <a:t>w</a:t>
            </a:r>
            <a:r>
              <a:rPr lang="ja-JP" sz="2300" b="0" i="0">
                <a:solidFill>
                  <a:srgbClr val="172033"/>
                </a:solidFill>
                <a:latin typeface="Yu Gothic"/>
                <a:ea typeface="Yu Gothic"/>
                <a:cs typeface="Yu Gothic"/>
              </a:rPr>
              <a:t>/(1 + b·α</a:t>
            </a:r>
            <a:r>
              <a:rPr lang="ja-JP" sz="1600" b="0" i="0">
                <a:solidFill>
                  <a:srgbClr val="172033"/>
                </a:solidFill>
                <a:latin typeface="Yu Gothic"/>
                <a:ea typeface="Yu Gothic"/>
                <a:cs typeface="Yu Gothic"/>
              </a:rPr>
              <a:t>w</a:t>
            </a:r>
            <a:r>
              <a:rPr lang="ja-JP" sz="2300" b="0" i="0">
                <a:solidFill>
                  <a:srgbClr val="172033"/>
                </a:solidFill>
                <a:latin typeface="Yu Gothic"/>
                <a:ea typeface="Yu Gothic"/>
                <a:cs typeface="Yu Gothic"/>
              </a:rPr>
              <a:t>)（a = 247 MHz、b = 5.2）で 4 位置とも 0.02 MHz 以内に再現でき、これは誘電率の高い液柱が内部の電場を押し出す脱分極の式 Δf ∝ Δε/(1+NΔε) そのもの（脱分極係数 N = b/(ε′</a:t>
            </a:r>
            <a:r>
              <a:rPr lang="ja-JP" sz="1600" b="0" i="0">
                <a:solidFill>
                  <a:srgbClr val="172033"/>
                </a:solidFill>
                <a:latin typeface="Yu Gothic"/>
                <a:ea typeface="Yu Gothic"/>
                <a:cs typeface="Yu Gothic"/>
              </a:rPr>
              <a:t>w</a:t>
            </a:r>
            <a:r>
              <a:rPr lang="ja-JP" sz="2300" b="0" i="0">
                <a:solidFill>
                  <a:srgbClr val="172033"/>
                </a:solidFill>
                <a:latin typeface="Yu Gothic"/>
                <a:ea typeface="Yu Gothic"/>
                <a:cs typeface="Yu Gothic"/>
              </a:rPr>
              <a:t> − 1) ≈ 0.07）。濃縮で溶液の誘電率が変わっても、共振周波数への効き方は比例より鈍い。</a:t>
            </a:r>
          </a:p>
          <a:p>
            <a:pPr algn="l">
              <a:spcBef>
                <a:spcPts val="0"/>
              </a:spcBef>
              <a:spcAft>
                <a:spcPts val="500"/>
              </a:spcAft>
              <a:buNone/>
            </a:pPr>
            <a:r>
              <a:rPr lang="ja-JP" sz="2300" b="1" i="0">
                <a:solidFill>
                  <a:srgbClr val="172033"/>
                </a:solidFill>
                <a:latin typeface="Yu Gothic"/>
                <a:ea typeface="Yu Gothic"/>
                <a:cs typeface="Yu Gothic"/>
              </a:rPr>
              <a:t>③ Q は水で 1030〜1170 だった。</a:t>
            </a:r>
            <a:r>
              <a:rPr lang="ja-JP" sz="2300" b="0" i="0">
                <a:solidFill>
                  <a:srgbClr val="172033"/>
                </a:solidFill>
                <a:latin typeface="Yu Gothic"/>
                <a:ea typeface="Yu Gothic"/>
                <a:cs typeface="Yu Gothic"/>
              </a:rPr>
              <a:t>壁の損失をゼロにしたので Q の損失は液柱だけであり、1/Q は蓄積エネルギーあたりの負荷の吸収率そのもの。Δf と f/(2Q) の比（37〜39）は、同じ脱分極の式に水の誘電損失（ε″ ≈ 12）を入れた値と整合する。</a:t>
            </a:r>
          </a:p>
          <a:p>
            <a:pPr algn="l">
              <a:spcBef>
                <a:spcPts val="0"/>
              </a:spcBef>
              <a:spcAft>
                <a:spcPts val="500"/>
              </a:spcAft>
              <a:buNone/>
            </a:pPr>
            <a:r>
              <a:rPr lang="ja-JP" sz="2300" b="1" i="0">
                <a:solidFill>
                  <a:srgbClr val="172033"/>
                </a:solidFill>
                <a:latin typeface="Yu Gothic"/>
                <a:ea typeface="Yu Gothic"/>
                <a:cs typeface="Yu Gothic"/>
              </a:rPr>
              <a:t>④ 実験の Δf は −40〜−65 MHz で、計算と同じ桁だった。</a:t>
            </a:r>
            <a:r>
              <a:rPr lang="ja-JP" sz="2300" b="0" i="0">
                <a:solidFill>
                  <a:srgbClr val="172033"/>
                </a:solidFill>
                <a:latin typeface="Yu Gothic"/>
                <a:ea typeface="Yu Gothic"/>
                <a:cs typeface="Yu Gothic"/>
              </a:rPr>
              <a:t>差の要因（石英ボート、給電、液の形、位置の対応）はまだ調べていない。</a:t>
            </a:r>
          </a:p>
          <a:p>
            <a:pPr algn="l">
              <a:spcBef>
                <a:spcPts val="0"/>
              </a:spcBef>
              <a:spcAft>
                <a:spcPts val="0"/>
              </a:spcAft>
              <a:buNone/>
            </a:pPr>
            <a:r>
              <a:rPr lang="ja-JP" sz="2300" b="1" i="0">
                <a:solidFill>
                  <a:srgbClr val="172033"/>
                </a:solidFill>
                <a:latin typeface="Yu Gothic"/>
                <a:ea typeface="Yu Gothic"/>
                <a:cs typeface="Yu Gothic"/>
              </a:rPr>
              <a:t>⑤ 枠組みの適用範囲。</a:t>
            </a:r>
            <a:r>
              <a:rPr lang="ja-JP" sz="2300" b="0" i="0">
                <a:solidFill>
                  <a:srgbClr val="172033"/>
                </a:solidFill>
                <a:latin typeface="Yu Gothic"/>
                <a:ea typeface="Yu Gothic"/>
                <a:cs typeface="Yu Gothic"/>
              </a:rPr>
              <a:t>α</a:t>
            </a:r>
            <a:r>
              <a:rPr lang="ja-JP" sz="1600" b="0" i="0">
                <a:solidFill>
                  <a:srgbClr val="172033"/>
                </a:solidFill>
                <a:latin typeface="Yu Gothic"/>
                <a:ea typeface="Yu Gothic"/>
                <a:cs typeface="Yu Gothic"/>
              </a:rPr>
              <a:t>w</a:t>
            </a:r>
            <a:r>
              <a:rPr lang="ja-JP" sz="2300" b="0" i="0">
                <a:solidFill>
                  <a:srgbClr val="172033"/>
                </a:solidFill>
                <a:latin typeface="Yu Gothic"/>
                <a:ea typeface="Yu Gothic"/>
                <a:cs typeface="Yu Gothic"/>
              </a:rPr>
              <a:t> は任意の（ε′, ε″）をもつ物質の代理なので、同じ手順で水溶液・水和物・酸化物の各段階を扱える。位置ずらしは移動する試料を扱う入口になる。共振で実際に吸収される割合は給電の結合で決まる（結果 B）。</a:t>
            </a:r>
          </a:p>
        </p:txBody>
      </p:sp>
      <p:sp>
        <p:nvSpPr>
          <p:cNvPr id="113" name="h-resultB"/>
          <p:cNvSpPr txBox="1"/>
          <p:nvPr/>
        </p:nvSpPr>
        <p:spPr>
          <a:xfrm>
            <a:off x="1188720" y="29260800"/>
            <a:ext cx="30540960" cy="1097280"/>
          </a:xfrm>
          <a:prstGeom prst="rect">
            <a:avLst/>
          </a:prstGeom>
          <a:noFill/>
        </p:spPr>
        <p:txBody>
          <a:bodyPr wrap="square" lIns="0" tIns="0" rIns="0" bIns="0" anchor="t">
            <a:spAutoFit/>
          </a:bodyPr>
          <a:lstStyle/>
          <a:p>
            <a:pPr algn="l">
              <a:spcBef>
                <a:spcPts val="0"/>
              </a:spcBef>
              <a:spcAft>
                <a:spcPts val="600"/>
              </a:spcAft>
              <a:buNone/>
            </a:pPr>
            <a:r>
              <a:rPr lang="ja-JP" sz="7000" b="0" i="0">
                <a:solidFill>
                  <a:srgbClr val="172033"/>
                </a:solidFill>
                <a:latin typeface="Yu Gothic"/>
                <a:ea typeface="Yu Gothic"/>
                <a:cs typeface="Yu Gothic"/>
              </a:rPr>
              <a:t>結果 B（給電付き解析）：共振の移動と結合が吸収と昇温を決める</a:t>
            </a:r>
          </a:p>
        </p:txBody>
      </p:sp>
      <p:graphicFrame>
        <p:nvGraphicFramePr>
          <p:cNvPr id="114" name="Chart 113"/>
          <p:cNvGraphicFramePr>
            <a:graphicFrameLocks noGrp="1"/>
          </p:cNvGraphicFramePr>
          <p:nvPr/>
        </p:nvGraphicFramePr>
        <p:xfrm>
          <a:off x="1188720" y="30358080"/>
          <a:ext cx="9966960" cy="32004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5" name="tbl-materials"/>
          <p:cNvGraphicFramePr>
            <a:graphicFrameLocks noGrp="1"/>
          </p:cNvGraphicFramePr>
          <p:nvPr/>
        </p:nvGraphicFramePr>
        <p:xfrm>
          <a:off x="11430000" y="30358080"/>
          <a:ext cx="10789920" cy="1828800"/>
        </p:xfrm>
        <a:graphic>
          <a:graphicData uri="http://schemas.openxmlformats.org/drawingml/2006/table">
            <a:tbl>
              <a:tblPr firstRow="1">
                <a:tableStyleId>{5940675A-B579-460E-94D1-54222C63F5DA}</a:tableStyleId>
              </a:tblPr>
              <a:tblGrid>
                <a:gridCol w="2331720">
                  <a:extLst>
                    <a:ext uri="{9D8B030D-6E8A-4147-A177-3AD203B41FA5}">
                      <a16:colId xmlns:a16="http://schemas.microsoft.com/office/drawing/2014/main" val="20000"/>
                    </a:ext>
                  </a:extLst>
                </a:gridCol>
                <a:gridCol w="224028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2651760">
                  <a:extLst>
                    <a:ext uri="{9D8B030D-6E8A-4147-A177-3AD203B41FA5}">
                      <a16:colId xmlns:a16="http://schemas.microsoft.com/office/drawing/2014/main" val="20004"/>
                    </a:ext>
                  </a:extLst>
                </a:gridCol>
              </a:tblGrid>
              <a:tr h="365760">
                <a:tc>
                  <a:txBody>
                    <a:bodyPr/>
                    <a:lstStyle/>
                    <a:p>
                      <a:pPr algn="ctr"/>
                      <a:r>
                        <a:rPr lang="ja-JP" sz="1500" b="1" i="0">
                          <a:solidFill>
                            <a:srgbClr val="FFFFFF"/>
                          </a:solidFill>
                          <a:latin typeface="Yu Gothic"/>
                          <a:ea typeface="Yu Gothic"/>
                          <a:cs typeface="Yu Gothic"/>
                        </a:rPr>
                        <a:t>モデル</a:t>
                      </a:r>
                    </a:p>
                  </a:txBody>
                  <a:tcPr marL="54864" marR="54864" marT="27432" marB="27432" anchor="ctr">
                    <a:solidFill>
                      <a:srgbClr val="172033"/>
                    </a:solidFill>
                  </a:tcPr>
                </a:tc>
                <a:tc>
                  <a:txBody>
                    <a:bodyPr/>
                    <a:lstStyle/>
                    <a:p>
                      <a:pPr algn="ctr"/>
                      <a:r>
                        <a:rPr lang="ja-JP" sz="1500" b="1" i="0">
                          <a:solidFill>
                            <a:srgbClr val="FFFFFF"/>
                          </a:solidFill>
                          <a:latin typeface="Yu Gothic"/>
                          <a:ea typeface="Yu Gothic"/>
                          <a:cs typeface="Yu Gothic"/>
                        </a:rPr>
                        <a:t>ε′ − iε″</a:t>
                      </a:r>
                    </a:p>
                  </a:txBody>
                  <a:tcPr marL="54864" marR="54864" marT="27432" marB="27432" anchor="ctr">
                    <a:solidFill>
                      <a:srgbClr val="172033"/>
                    </a:solidFill>
                  </a:tcPr>
                </a:tc>
                <a:tc>
                  <a:txBody>
                    <a:bodyPr/>
                    <a:lstStyle/>
                    <a:p>
                      <a:pPr algn="ctr"/>
                      <a:r>
                        <a:rPr lang="ja-JP" sz="1500" b="1" i="0">
                          <a:solidFill>
                            <a:srgbClr val="FFFFFF"/>
                          </a:solidFill>
                          <a:latin typeface="Yu Gothic"/>
                          <a:ea typeface="Yu Gothic"/>
                          <a:cs typeface="Yu Gothic"/>
                        </a:rPr>
                        <a:t>共振周波数 f₀ (GHz)</a:t>
                      </a:r>
                    </a:p>
                  </a:txBody>
                  <a:tcPr marL="54864" marR="54864" marT="27432" marB="27432" anchor="ctr">
                    <a:solidFill>
                      <a:srgbClr val="172033"/>
                    </a:solidFill>
                  </a:tcPr>
                </a:tc>
                <a:tc>
                  <a:txBody>
                    <a:bodyPr/>
                    <a:lstStyle/>
                    <a:p>
                      <a:pPr algn="ctr"/>
                      <a:r>
                        <a:rPr lang="ja-JP" sz="1500" b="1" i="0">
                          <a:solidFill>
                            <a:srgbClr val="FFFFFF"/>
                          </a:solidFill>
                          <a:latin typeface="Yu Gothic"/>
                          <a:ea typeface="Yu Gothic"/>
                          <a:cs typeface="Yu Gothic"/>
                        </a:rPr>
                        <a:t>Q</a:t>
                      </a:r>
                      <a:r>
                        <a:rPr lang="ja-JP" sz="1200" b="1" i="0">
                          <a:solidFill>
                            <a:srgbClr val="FFFFFF"/>
                          </a:solidFill>
                          <a:latin typeface="Yu Gothic"/>
                          <a:ea typeface="Yu Gothic"/>
                          <a:cs typeface="Yu Gothic"/>
                        </a:rPr>
                        <a:t>L</a:t>
                      </a:r>
                    </a:p>
                  </a:txBody>
                  <a:tcPr marL="54864" marR="54864" marT="27432" marB="27432" anchor="ctr">
                    <a:solidFill>
                      <a:srgbClr val="172033"/>
                    </a:solidFill>
                  </a:tcPr>
                </a:tc>
                <a:tc>
                  <a:txBody>
                    <a:bodyPr/>
                    <a:lstStyle/>
                    <a:p>
                      <a:pPr algn="ctr"/>
                      <a:r>
                        <a:rPr lang="ja-JP" sz="1500" b="1" i="0">
                          <a:solidFill>
                            <a:srgbClr val="FFFFFF"/>
                          </a:solidFill>
                          <a:latin typeface="Yu Gothic"/>
                          <a:ea typeface="Yu Gothic"/>
                          <a:cs typeface="Yu Gothic"/>
                        </a:rPr>
                        <a:t>共振での吸収率 (%)</a:t>
                      </a:r>
                    </a:p>
                  </a:txBody>
                  <a:tcPr marL="54864" marR="54864" marT="27432" marB="27432" anchor="ctr">
                    <a:solidFill>
                      <a:srgbClr val="172033"/>
                    </a:solidFill>
                  </a:tcPr>
                </a:tc>
                <a:extLst>
                  <a:ext uri="{0D108BD9-81ED-4DB2-BD59-A6C34878D82A}">
                    <a16:rowId xmlns:a16="http://schemas.microsoft.com/office/drawing/2014/main" val="10000"/>
                  </a:ext>
                </a:extLst>
              </a:tr>
              <a:tr h="365760">
                <a:tc>
                  <a:txBody>
                    <a:bodyPr/>
                    <a:lstStyle/>
                    <a:p>
                      <a:pPr algn="l"/>
                      <a:r>
                        <a:rPr lang="ja-JP" sz="1500" b="0" i="0">
                          <a:solidFill>
                            <a:srgbClr val="172033"/>
                          </a:solidFill>
                          <a:latin typeface="Yu Gothic"/>
                          <a:ea typeface="Yu Gothic"/>
                          <a:cs typeface="Yu Gothic"/>
                        </a:rPr>
                        <a:t>C0 水</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76.7 − 12i</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2.3805</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1173</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8.8</a:t>
                      </a:r>
                    </a:p>
                  </a:txBody>
                  <a:tcPr marL="54864" marR="54864" marT="27432" marB="27432" anchor="ctr">
                    <a:solidFill>
                      <a:srgbClr val="FFFFFF"/>
                    </a:solidFill>
                  </a:tcPr>
                </a:tc>
                <a:extLst>
                  <a:ext uri="{0D108BD9-81ED-4DB2-BD59-A6C34878D82A}">
                    <a16:rowId xmlns:a16="http://schemas.microsoft.com/office/drawing/2014/main" val="10001"/>
                  </a:ext>
                </a:extLst>
              </a:tr>
              <a:tr h="365760">
                <a:tc>
                  <a:txBody>
                    <a:bodyPr/>
                    <a:lstStyle/>
                    <a:p>
                      <a:pPr algn="l"/>
                      <a:r>
                        <a:rPr lang="ja-JP" sz="1500" b="0" i="0">
                          <a:solidFill>
                            <a:srgbClr val="172033"/>
                          </a:solidFill>
                          <a:latin typeface="Yu Gothic"/>
                          <a:ea typeface="Yu Gothic"/>
                          <a:cs typeface="Yu Gothic"/>
                        </a:rPr>
                        <a:t>P1 NaCl 水溶液</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72.3 − 40.2i</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≈2.380 ‡</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≈380 ‡</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≈2.9 ‡</a:t>
                      </a:r>
                    </a:p>
                  </a:txBody>
                  <a:tcPr marL="54864" marR="54864" marT="27432" marB="27432" anchor="ctr">
                    <a:solidFill>
                      <a:srgbClr val="F1F4F7"/>
                    </a:solidFill>
                  </a:tcPr>
                </a:tc>
                <a:extLst>
                  <a:ext uri="{0D108BD9-81ED-4DB2-BD59-A6C34878D82A}">
                    <a16:rowId xmlns:a16="http://schemas.microsoft.com/office/drawing/2014/main" val="10002"/>
                  </a:ext>
                </a:extLst>
              </a:tr>
              <a:tr h="365760">
                <a:tc>
                  <a:txBody>
                    <a:bodyPr/>
                    <a:lstStyle/>
                    <a:p>
                      <a:pPr algn="l"/>
                      <a:r>
                        <a:rPr lang="ja-JP" sz="1500" b="0" i="0">
                          <a:solidFill>
                            <a:srgbClr val="172033"/>
                          </a:solidFill>
                          <a:latin typeface="Yu Gothic"/>
                          <a:ea typeface="Yu Gothic"/>
                          <a:cs typeface="Yu Gothic"/>
                        </a:rPr>
                        <a:t>P2 固体の仮定</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5 − 9i</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2.4038</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84</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0.76</a:t>
                      </a:r>
                    </a:p>
                  </a:txBody>
                  <a:tcPr marL="54864" marR="54864" marT="27432" marB="27432" anchor="ctr">
                    <a:solidFill>
                      <a:srgbClr val="FFFFFF"/>
                    </a:solidFill>
                  </a:tcPr>
                </a:tc>
                <a:extLst>
                  <a:ext uri="{0D108BD9-81ED-4DB2-BD59-A6C34878D82A}">
                    <a16:rowId xmlns:a16="http://schemas.microsoft.com/office/drawing/2014/main" val="10003"/>
                  </a:ext>
                </a:extLst>
              </a:tr>
              <a:tr h="365760">
                <a:tc>
                  <a:txBody>
                    <a:bodyPr/>
                    <a:lstStyle/>
                    <a:p>
                      <a:pPr algn="l"/>
                      <a:r>
                        <a:rPr lang="ja-JP" sz="1500" b="0" i="0">
                          <a:solidFill>
                            <a:srgbClr val="172033"/>
                          </a:solidFill>
                          <a:latin typeface="Yu Gothic"/>
                          <a:ea typeface="Yu Gothic"/>
                          <a:cs typeface="Yu Gothic"/>
                        </a:rPr>
                        <a:t>P3 酸化物の感度</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5 − 0.5i</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2.4095</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1134 §</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9.9 §</a:t>
                      </a:r>
                    </a:p>
                  </a:txBody>
                  <a:tcPr marL="54864" marR="54864" marT="27432" marB="27432" anchor="ctr">
                    <a:solidFill>
                      <a:srgbClr val="F1F4F7"/>
                    </a:solidFill>
                  </a:tcPr>
                </a:tc>
                <a:extLst>
                  <a:ext uri="{0D108BD9-81ED-4DB2-BD59-A6C34878D82A}">
                    <a16:rowId xmlns:a16="http://schemas.microsoft.com/office/drawing/2014/main" val="10004"/>
                  </a:ext>
                </a:extLst>
              </a:tr>
            </a:tbl>
          </a:graphicData>
        </a:graphic>
      </p:graphicFrame>
      <p:sp>
        <p:nvSpPr>
          <p:cNvPr id="116" name="t-tblB-note"/>
          <p:cNvSpPr txBox="1"/>
          <p:nvPr/>
        </p:nvSpPr>
        <p:spPr>
          <a:xfrm>
            <a:off x="11430000" y="32552640"/>
            <a:ext cx="10789920" cy="1051560"/>
          </a:xfrm>
          <a:prstGeom prst="rect">
            <a:avLst/>
          </a:prstGeom>
          <a:noFill/>
        </p:spPr>
        <p:txBody>
          <a:bodyPr wrap="square" lIns="0" tIns="0" rIns="0" bIns="0" anchor="t">
            <a:spAutoFit/>
          </a:bodyPr>
          <a:lstStyle/>
          <a:p>
            <a:pPr algn="l">
              <a:spcBef>
                <a:spcPts val="0"/>
              </a:spcBef>
              <a:spcAft>
                <a:spcPts val="0"/>
              </a:spcAft>
              <a:buNone/>
            </a:pPr>
            <a:r>
              <a:rPr lang="ja-JP" sz="1400" b="0" i="0">
                <a:solidFill>
                  <a:srgbClr val="5B6573"/>
                </a:solidFill>
                <a:latin typeface="Yu Gothic"/>
                <a:ea typeface="Yu Gothic"/>
                <a:cs typeface="Yu Gothic"/>
              </a:rPr>
              <a:t>表 B．水は M3（14.9 万四面体）の 0.125 MHz 刻み 17 点、P2・P3 は M2 の 5 MHz 刻み走査にローレンツ関数を当てはめた値。共振での吸収率は 4β/(1+β)²、β = Q</a:t>
            </a:r>
            <a:r>
              <a:rPr lang="ja-JP" sz="1000" b="0" i="0">
                <a:solidFill>
                  <a:srgbClr val="5B6573"/>
                </a:solidFill>
                <a:latin typeface="Yu Gothic"/>
                <a:ea typeface="Yu Gothic"/>
                <a:cs typeface="Yu Gothic"/>
              </a:rPr>
              <a:t>d</a:t>
            </a:r>
            <a:r>
              <a:rPr lang="ja-JP" sz="1400" b="0" i="0">
                <a:solidFill>
                  <a:srgbClr val="5B6573"/>
                </a:solidFill>
                <a:latin typeface="Yu Gothic"/>
                <a:ea typeface="Yu Gothic"/>
                <a:cs typeface="Yu Gothic"/>
              </a:rPr>
              <a:t>/Q</a:t>
            </a:r>
            <a:r>
              <a:rPr lang="ja-JP" sz="1000" b="0" i="0">
                <a:solidFill>
                  <a:srgbClr val="5B6573"/>
                </a:solidFill>
                <a:latin typeface="Yu Gothic"/>
                <a:ea typeface="Yu Gothic"/>
                <a:cs typeface="Yu Gothic"/>
              </a:rPr>
              <a:t>ext</a:t>
            </a:r>
            <a:r>
              <a:rPr lang="ja-JP" sz="1400" b="0" i="0">
                <a:solidFill>
                  <a:srgbClr val="5B6573"/>
                </a:solidFill>
                <a:latin typeface="Yu Gothic"/>
                <a:ea typeface="Yu Gothic"/>
                <a:cs typeface="Yu Gothic"/>
              </a:rPr>
              <a:t>。Q</a:t>
            </a:r>
            <a:r>
              <a:rPr lang="ja-JP" sz="1000" b="0" i="0">
                <a:solidFill>
                  <a:srgbClr val="5B6573"/>
                </a:solidFill>
                <a:latin typeface="Yu Gothic"/>
                <a:ea typeface="Yu Gothic"/>
                <a:cs typeface="Yu Gothic"/>
              </a:rPr>
              <a:t>ext</a:t>
            </a:r>
            <a:r>
              <a:rPr lang="ja-JP" sz="1400" b="0" i="0">
                <a:solidFill>
                  <a:srgbClr val="5B6573"/>
                </a:solidFill>
                <a:latin typeface="Yu Gothic"/>
                <a:ea typeface="Yu Gothic"/>
                <a:cs typeface="Yu Gothic"/>
              </a:rPr>
              <a:t> は 3 材料で 4.4〜5.2 × 10⁴。‡ P1 は 9 点走査のみで当てはめず、脱分極形（結果 A ②③）に NaCl 水溶液の ε</a:t>
            </a:r>
            <a:r>
              <a:rPr lang="ja-JP" sz="1000" b="0" i="0">
                <a:solidFill>
                  <a:srgbClr val="5B6573"/>
                </a:solidFill>
                <a:latin typeface="Yu Gothic"/>
                <a:ea typeface="Yu Gothic"/>
                <a:cs typeface="Yu Gothic"/>
              </a:rPr>
              <a:t>r</a:t>
            </a:r>
            <a:r>
              <a:rPr lang="ja-JP" sz="1400" b="0" i="0">
                <a:solidFill>
                  <a:srgbClr val="5B6573"/>
                </a:solidFill>
                <a:latin typeface="Yu Gothic"/>
                <a:ea typeface="Yu Gothic"/>
                <a:cs typeface="Yu Gothic"/>
              </a:rPr>
              <a:t> を入れた見積り。§ P3 は共振近傍の走査点が 1 点のため不確かさが大きい。P1〜P3 は仮定の物性で、硝酸ウラニル溶液・水和物・U₃O₈ の測定値ではない。</a:t>
            </a:r>
          </a:p>
        </p:txBody>
      </p:sp>
      <p:graphicFrame>
        <p:nvGraphicFramePr>
          <p:cNvPr id="901" name="tbl-real-materials"/>
          <p:cNvGraphicFramePr>
            <a:graphicFrameLocks noGrp="1"/>
          </p:cNvGraphicFramePr>
          <p:nvPr/>
        </p:nvGraphicFramePr>
        <p:xfrm>
          <a:off x="11430000" y="33695640"/>
          <a:ext cx="10789920" cy="1975104"/>
        </p:xfrm>
        <a:graphic>
          <a:graphicData uri="http://schemas.openxmlformats.org/drawingml/2006/table">
            <a:tbl>
              <a:tblPr firstRow="1">
                <a:tableStyleId>{5940675A-B579-460E-94D1-54222C63F5DA}</a:tableStyleId>
              </a:tblPr>
              <a:tblGrid>
                <a:gridCol w="2103120">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1965960">
                  <a:extLst>
                    <a:ext uri="{9D8B030D-6E8A-4147-A177-3AD203B41FA5}">
                      <a16:colId xmlns:a16="http://schemas.microsoft.com/office/drawing/2014/main" val="20005"/>
                    </a:ext>
                  </a:extLst>
                </a:gridCol>
              </a:tblGrid>
              <a:tr h="365760">
                <a:tc>
                  <a:txBody>
                    <a:bodyPr/>
                    <a:lstStyle/>
                    <a:p>
                      <a:pPr algn="ctr"/>
                      <a:r>
                        <a:rPr lang="ja-JP" sz="1500" b="1" i="0">
                          <a:solidFill>
                            <a:srgbClr val="FFFFFF"/>
                          </a:solidFill>
                          <a:latin typeface="Yu Gothic"/>
                          <a:ea typeface="Yu Gothic"/>
                          <a:cs typeface="Yu Gothic"/>
                        </a:rPr>
                        <a:t>モデル</a:t>
                      </a:r>
                    </a:p>
                  </a:txBody>
                  <a:tcPr marL="54864" marR="54864" marT="27432" marB="27432" anchor="ctr">
                    <a:solidFill>
                      <a:srgbClr val="172033"/>
                    </a:solidFill>
                  </a:tcPr>
                </a:tc>
                <a:tc>
                  <a:txBody>
                    <a:bodyPr/>
                    <a:lstStyle/>
                    <a:p>
                      <a:pPr algn="ctr"/>
                      <a:r>
                        <a:rPr lang="ja-JP" sz="1500" b="1" i="0">
                          <a:solidFill>
                            <a:srgbClr val="FFFFFF"/>
                          </a:solidFill>
                          <a:latin typeface="Yu Gothic"/>
                          <a:ea typeface="Yu Gothic"/>
                          <a:cs typeface="Yu Gothic"/>
                        </a:rPr>
                        <a:t>ε′ − iε″（2.45 GHz）</a:t>
                      </a:r>
                    </a:p>
                  </a:txBody>
                  <a:tcPr marL="54864" marR="54864" marT="27432" marB="27432" anchor="ctr">
                    <a:solidFill>
                      <a:srgbClr val="172033"/>
                    </a:solidFill>
                  </a:tcPr>
                </a:tc>
                <a:tc>
                  <a:txBody>
                    <a:bodyPr/>
                    <a:lstStyle/>
                    <a:p>
                      <a:pPr algn="ctr"/>
                      <a:r>
                        <a:rPr lang="ja-JP" sz="1500" b="1" i="0">
                          <a:solidFill>
                            <a:srgbClr val="FFFFFF"/>
                          </a:solidFill>
                          <a:latin typeface="Yu Gothic"/>
                          <a:ea typeface="Yu Gothic"/>
                          <a:cs typeface="Yu Gothic"/>
                        </a:rPr>
                        <a:t>吸収率 (%) 2.45 GHz</a:t>
                      </a:r>
                    </a:p>
                  </a:txBody>
                  <a:tcPr marL="54864" marR="54864" marT="27432" marB="27432" anchor="ctr">
                    <a:solidFill>
                      <a:srgbClr val="172033"/>
                    </a:solidFill>
                  </a:tcPr>
                </a:tc>
                <a:tc>
                  <a:txBody>
                    <a:bodyPr/>
                    <a:lstStyle/>
                    <a:p>
                      <a:pPr algn="ctr"/>
                      <a:r>
                        <a:rPr lang="ja-JP" sz="1500" b="1" i="0">
                          <a:solidFill>
                            <a:srgbClr val="FFFFFF"/>
                          </a:solidFill>
                          <a:latin typeface="Yu Gothic"/>
                          <a:ea typeface="Yu Gothic"/>
                          <a:cs typeface="Yu Gothic"/>
                        </a:rPr>
                        <a:t>昇温速度 (K/s) 1 W</a:t>
                      </a:r>
                    </a:p>
                  </a:txBody>
                  <a:tcPr marL="54864" marR="54864" marT="27432" marB="27432" anchor="ctr">
                    <a:solidFill>
                      <a:srgbClr val="172033"/>
                    </a:solidFill>
                  </a:tcPr>
                </a:tc>
                <a:tc>
                  <a:txBody>
                    <a:bodyPr/>
                    <a:lstStyle/>
                    <a:p>
                      <a:pPr algn="ctr"/>
                      <a:r>
                        <a:rPr lang="ja-JP" sz="1500" b="1" i="0">
                          <a:solidFill>
                            <a:srgbClr val="FFFFFF"/>
                          </a:solidFill>
                          <a:latin typeface="Yu Gothic"/>
                          <a:ea typeface="Yu Gothic"/>
                          <a:cs typeface="Yu Gothic"/>
                        </a:rPr>
                        <a:t>共振 f₀ (GHz) *</a:t>
                      </a:r>
                    </a:p>
                  </a:txBody>
                  <a:tcPr marL="54864" marR="54864" marT="27432" marB="27432" anchor="ctr">
                    <a:solidFill>
                      <a:srgbClr val="172033"/>
                    </a:solidFill>
                  </a:tcPr>
                </a:tc>
                <a:tc>
                  <a:txBody>
                    <a:bodyPr/>
                    <a:lstStyle/>
                    <a:p>
                      <a:pPr algn="ctr"/>
                      <a:r>
                        <a:rPr lang="ja-JP" sz="1500" b="1" i="0">
                          <a:solidFill>
                            <a:srgbClr val="FFFFFF"/>
                          </a:solidFill>
                          <a:latin typeface="Yu Gothic"/>
                          <a:ea typeface="Yu Gothic"/>
                          <a:cs typeface="Yu Gothic"/>
                        </a:rPr>
                        <a:t>共振吸収率 (%) *</a:t>
                      </a:r>
                    </a:p>
                  </a:txBody>
                  <a:tcPr marL="54864" marR="54864" marT="27432" marB="27432" anchor="ctr">
                    <a:solidFill>
                      <a:srgbClr val="172033"/>
                    </a:solidFill>
                  </a:tcPr>
                </a:tc>
                <a:extLst>
                  <a:ext uri="{0D108BD9-81ED-4DB2-BD59-A6C34878D82A}">
                    <a16:rowId xmlns:a16="http://schemas.microsoft.com/office/drawing/2014/main" val="10000"/>
                  </a:ext>
                </a:extLst>
              </a:tr>
              <a:tr h="365760">
                <a:tc>
                  <a:txBody>
                    <a:bodyPr/>
                    <a:lstStyle/>
                    <a:p>
                      <a:pPr algn="l"/>
                      <a:r>
                        <a:rPr lang="ja-JP" sz="1500" b="0" i="0">
                          <a:solidFill>
                            <a:srgbClr val="172033"/>
                          </a:solidFill>
                          <a:latin typeface="Yu Gothic"/>
                          <a:ea typeface="Yu Gothic"/>
                          <a:cs typeface="Yu Gothic"/>
                        </a:rPr>
                        <a:t>水</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76.7 − 12i</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0.0031</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1.5×10⁻⁵</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2.380</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8.8</a:t>
                      </a:r>
                    </a:p>
                  </a:txBody>
                  <a:tcPr marL="54864" marR="54864" marT="27432" marB="27432" anchor="ctr">
                    <a:solidFill>
                      <a:srgbClr val="FFFFFF"/>
                    </a:solidFill>
                  </a:tcPr>
                </a:tc>
                <a:extLst>
                  <a:ext uri="{0D108BD9-81ED-4DB2-BD59-A6C34878D82A}">
                    <a16:rowId xmlns:a16="http://schemas.microsoft.com/office/drawing/2014/main" val="10001"/>
                  </a:ext>
                </a:extLst>
              </a:tr>
              <a:tr h="365760">
                <a:tc>
                  <a:txBody>
                    <a:bodyPr/>
                    <a:lstStyle/>
                    <a:p>
                      <a:pPr algn="l"/>
                      <a:r>
                        <a:rPr lang="ja-JP" sz="1500" b="0" i="0">
                          <a:solidFill>
                            <a:srgbClr val="172033"/>
                          </a:solidFill>
                          <a:latin typeface="Yu Gothic"/>
                          <a:ea typeface="Yu Gothic"/>
                          <a:cs typeface="Yu Gothic"/>
                        </a:rPr>
                        <a:t>NaCl 水溶液 0.5 M</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72.3 − 40.2i</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0.0095</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4.6×10⁻⁵</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2.380</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2.9</a:t>
                      </a:r>
                    </a:p>
                  </a:txBody>
                  <a:tcPr marL="54864" marR="54864" marT="27432" marB="27432" anchor="ctr">
                    <a:solidFill>
                      <a:srgbClr val="F1F4F7"/>
                    </a:solidFill>
                  </a:tcPr>
                </a:tc>
                <a:extLst>
                  <a:ext uri="{0D108BD9-81ED-4DB2-BD59-A6C34878D82A}">
                    <a16:rowId xmlns:a16="http://schemas.microsoft.com/office/drawing/2014/main" val="10002"/>
                  </a:ext>
                </a:extLst>
              </a:tr>
              <a:tr h="365760">
                <a:tc>
                  <a:txBody>
                    <a:bodyPr/>
                    <a:lstStyle/>
                    <a:p>
                      <a:pPr algn="l"/>
                      <a:r>
                        <a:rPr lang="ja-JP" sz="1500" b="0" i="0">
                          <a:solidFill>
                            <a:srgbClr val="172033"/>
                          </a:solidFill>
                          <a:latin typeface="Yu Gothic"/>
                          <a:ea typeface="Yu Gothic"/>
                          <a:cs typeface="Yu Gothic"/>
                        </a:rPr>
                        <a:t>乾燥 NaCl 粒子床</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2.42 − 0.21i</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0.0068</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1.1×10⁻⁴</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2.416</a:t>
                      </a:r>
                    </a:p>
                  </a:txBody>
                  <a:tcPr marL="54864" marR="54864" marT="27432" marB="27432" anchor="ctr">
                    <a:solidFill>
                      <a:srgbClr val="FFFFFF"/>
                    </a:solidFill>
                  </a:tcPr>
                </a:tc>
                <a:tc>
                  <a:txBody>
                    <a:bodyPr/>
                    <a:lstStyle/>
                    <a:p>
                      <a:pPr algn="ctr"/>
                      <a:r>
                        <a:rPr lang="ja-JP" sz="1500" b="0" i="0">
                          <a:solidFill>
                            <a:srgbClr val="172033"/>
                          </a:solidFill>
                          <a:latin typeface="Yu Gothic"/>
                          <a:ea typeface="Yu Gothic"/>
                          <a:cs typeface="Yu Gothic"/>
                        </a:rPr>
                        <a:t>15</a:t>
                      </a:r>
                    </a:p>
                  </a:txBody>
                  <a:tcPr marL="54864" marR="54864" marT="27432" marB="27432" anchor="ctr">
                    <a:solidFill>
                      <a:srgbClr val="FFFFFF"/>
                    </a:solidFill>
                  </a:tcPr>
                </a:tc>
                <a:extLst>
                  <a:ext uri="{0D108BD9-81ED-4DB2-BD59-A6C34878D82A}">
                    <a16:rowId xmlns:a16="http://schemas.microsoft.com/office/drawing/2014/main" val="10003"/>
                  </a:ext>
                </a:extLst>
              </a:tr>
              <a:tr h="365760">
                <a:tc>
                  <a:txBody>
                    <a:bodyPr/>
                    <a:lstStyle/>
                    <a:p>
                      <a:pPr algn="l"/>
                      <a:r>
                        <a:rPr lang="ja-JP" sz="1500" b="0" i="0">
                          <a:solidFill>
                            <a:srgbClr val="172033"/>
                          </a:solidFill>
                          <a:latin typeface="Yu Gothic"/>
                          <a:ea typeface="Yu Gothic"/>
                          <a:cs typeface="Yu Gothic"/>
                        </a:rPr>
                        <a:t>Al₂O₃</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8.9 − 0.004i</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3.6×10⁻⁵</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2.3×10⁻⁷</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2.404</a:t>
                      </a:r>
                    </a:p>
                  </a:txBody>
                  <a:tcPr marL="54864" marR="54864" marT="27432" marB="27432" anchor="ctr">
                    <a:solidFill>
                      <a:srgbClr val="F1F4F7"/>
                    </a:solidFill>
                  </a:tcPr>
                </a:tc>
                <a:tc>
                  <a:txBody>
                    <a:bodyPr/>
                    <a:lstStyle/>
                    <a:p>
                      <a:pPr algn="ctr"/>
                      <a:r>
                        <a:rPr lang="ja-JP" sz="1500" b="0" i="0">
                          <a:solidFill>
                            <a:srgbClr val="172033"/>
                          </a:solidFill>
                          <a:latin typeface="Yu Gothic"/>
                          <a:ea typeface="Yu Gothic"/>
                          <a:cs typeface="Yu Gothic"/>
                        </a:rPr>
                        <a:t>62（過結合）</a:t>
                      </a:r>
                    </a:p>
                  </a:txBody>
                  <a:tcPr marL="54864" marR="54864" marT="27432" marB="27432" anchor="ctr">
                    <a:solidFill>
                      <a:srgbClr val="F1F4F7"/>
                    </a:solidFill>
                  </a:tcPr>
                </a:tc>
                <a:extLst>
                  <a:ext uri="{0D108BD9-81ED-4DB2-BD59-A6C34878D82A}">
                    <a16:rowId xmlns:a16="http://schemas.microsoft.com/office/drawing/2014/main" val="10004"/>
                  </a:ext>
                </a:extLst>
              </a:tr>
            </a:tbl>
          </a:graphicData>
        </a:graphic>
      </p:graphicFrame>
      <p:sp>
        <p:nvSpPr>
          <p:cNvPr id="902" name="t-tblC-note"/>
          <p:cNvSpPr txBox="1"/>
          <p:nvPr/>
        </p:nvSpPr>
        <p:spPr>
          <a:xfrm>
            <a:off x="11430000" y="35844480"/>
            <a:ext cx="10789920" cy="777240"/>
          </a:xfrm>
          <a:prstGeom prst="rect">
            <a:avLst/>
          </a:prstGeom>
          <a:noFill/>
        </p:spPr>
        <p:txBody>
          <a:bodyPr wrap="square" lIns="0" tIns="0" rIns="0" bIns="0" anchor="t">
            <a:spAutoFit/>
          </a:bodyPr>
          <a:lstStyle/>
          <a:p>
            <a:pPr algn="l">
              <a:spcBef>
                <a:spcPts val="0"/>
              </a:spcBef>
              <a:spcAft>
                <a:spcPts val="0"/>
              </a:spcAft>
              <a:buNone/>
            </a:pPr>
            <a:r>
              <a:rPr lang="ja-JP" sz="1400" b="0" i="0">
                <a:solidFill>
                  <a:srgbClr val="5B6573"/>
                </a:solidFill>
                <a:latin typeface="Yu Gothic"/>
                <a:ea typeface="Yu Gothic"/>
                <a:cs typeface="Yu Gothic"/>
              </a:rPr>
              <a:t>表 C．実材料の物性による固定 2.45 GHz の直接計算（最細メッシュ 23.8 万四面体、1 W 入射、中心位置 0.50 mL）。昇温速度は P</a:t>
            </a:r>
            <a:r>
              <a:rPr lang="ja-JP" sz="1000" b="0" i="0">
                <a:solidFill>
                  <a:srgbClr val="5B6573"/>
                </a:solidFill>
                <a:latin typeface="Yu Gothic"/>
                <a:ea typeface="Yu Gothic"/>
                <a:cs typeface="Yu Gothic"/>
              </a:rPr>
              <a:t>abs</a:t>
            </a:r>
            <a:r>
              <a:rPr lang="ja-JP" sz="1400" b="0" i="0">
                <a:solidFill>
                  <a:srgbClr val="5B6573"/>
                </a:solidFill>
                <a:latin typeface="Yu Gothic"/>
                <a:ea typeface="Yu Gothic"/>
                <a:cs typeface="Yu Gothic"/>
              </a:rPr>
              <a:t>/(ρC</a:t>
            </a:r>
            <a:r>
              <a:rPr lang="ja-JP" sz="1000" b="0" i="0">
                <a:solidFill>
                  <a:srgbClr val="5B6573"/>
                </a:solidFill>
                <a:latin typeface="Yu Gothic"/>
                <a:ea typeface="Yu Gothic"/>
                <a:cs typeface="Yu Gothic"/>
              </a:rPr>
              <a:t>p</a:t>
            </a:r>
            <a:r>
              <a:rPr lang="ja-JP" sz="1400" b="0" i="0">
                <a:solidFill>
                  <a:srgbClr val="5B6573"/>
                </a:solidFill>
                <a:latin typeface="Yu Gothic"/>
                <a:ea typeface="Yu Gothic"/>
                <a:cs typeface="Yu Gothic"/>
              </a:rPr>
              <a:t>V)。* 脱分極形（結果 A ②③）に各材料の ε</a:t>
            </a:r>
            <a:r>
              <a:rPr lang="ja-JP" sz="1000" b="0" i="0">
                <a:solidFill>
                  <a:srgbClr val="5B6573"/>
                </a:solidFill>
                <a:latin typeface="Yu Gothic"/>
                <a:ea typeface="Yu Gothic"/>
                <a:cs typeface="Yu Gothic"/>
              </a:rPr>
              <a:t>r</a:t>
            </a:r>
            <a:r>
              <a:rPr lang="ja-JP" sz="1400" b="0" i="0">
                <a:solidFill>
                  <a:srgbClr val="5B6573"/>
                </a:solidFill>
                <a:latin typeface="Yu Gothic"/>
                <a:ea typeface="Yu Gothic"/>
                <a:cs typeface="Yu Gothic"/>
              </a:rPr>
              <a:t> を入れた見積り。粒子床・Al₂O₃ の物性は文献の代表値で、硝酸ウラニル系の測定値ではない。</a:t>
            </a:r>
          </a:p>
        </p:txBody>
      </p:sp>
      <p:pic>
        <p:nvPicPr>
          <p:cNvPr id="903" name="fig-thermal" descr="panel_a000.png"/>
          <p:cNvPicPr>
            <a:picLocks noChangeAspect="1"/>
          </p:cNvPicPr>
          <p:nvPr/>
        </p:nvPicPr>
        <p:blipFill>
          <a:blip r:embed="rId8"/>
          <a:stretch>
            <a:fillRect/>
          </a:stretch>
        </p:blipFill>
        <p:spPr>
          <a:xfrm>
            <a:off x="1188720" y="33695640"/>
            <a:ext cx="9966960" cy="3353369"/>
          </a:xfrm>
          <a:prstGeom prst="rect">
            <a:avLst/>
          </a:prstGeom>
        </p:spPr>
      </p:pic>
      <p:sp>
        <p:nvSpPr>
          <p:cNvPr id="904" name="cap-thermal"/>
          <p:cNvSpPr txBox="1"/>
          <p:nvPr/>
        </p:nvSpPr>
        <p:spPr>
          <a:xfrm>
            <a:off x="1188720" y="37094729"/>
            <a:ext cx="9966960" cy="822960"/>
          </a:xfrm>
          <a:prstGeom prst="rect">
            <a:avLst/>
          </a:prstGeom>
          <a:noFill/>
        </p:spPr>
        <p:txBody>
          <a:bodyPr wrap="square" lIns="0" tIns="0" rIns="0" bIns="0" anchor="t">
            <a:spAutoFit/>
          </a:bodyPr>
          <a:lstStyle/>
          <a:p>
            <a:pPr algn="l">
              <a:spcBef>
                <a:spcPts val="0"/>
              </a:spcBef>
              <a:spcAft>
                <a:spcPts val="600"/>
              </a:spcAft>
              <a:buNone/>
            </a:pPr>
            <a:r>
              <a:rPr lang="ja-JP" sz="1500" b="1" i="0">
                <a:solidFill>
                  <a:srgbClr val="172033"/>
                </a:solidFill>
                <a:latin typeface="Yu Gothic"/>
                <a:ea typeface="Yu Gothic"/>
                <a:cs typeface="Yu Gothic"/>
              </a:rPr>
              <a:t>図 2．</a:t>
            </a:r>
            <a:r>
              <a:rPr lang="ja-JP" sz="1500" b="0" i="0">
                <a:solidFill>
                  <a:srgbClr val="172033"/>
                </a:solidFill>
                <a:latin typeface="Yu Gothic"/>
                <a:ea typeface="Yu Gothic"/>
                <a:cs typeface="Yu Gothic"/>
              </a:rPr>
              <a:t>水 0.50 mL の断熱昇温（2.3805 GHz、1 W、吸収 0.090 W、固定熱源）。(a) 60 s 後の y = 0 断面の温度上昇、(b) 平均と最大の時間変化。放熱・流動・蒸発は含まない。</a:t>
            </a:r>
          </a:p>
        </p:txBody>
      </p:sp>
      <p:graphicFrame>
        <p:nvGraphicFramePr>
          <p:cNvPr id="117" name="Chart 116"/>
          <p:cNvGraphicFramePr>
            <a:graphicFrameLocks noGrp="1"/>
          </p:cNvGraphicFramePr>
          <p:nvPr/>
        </p:nvGraphicFramePr>
        <p:xfrm>
          <a:off x="14904720" y="26517600"/>
          <a:ext cx="9692640" cy="2377440"/>
        </p:xfrm>
        <a:graphic>
          <a:graphicData uri="http://schemas.openxmlformats.org/drawingml/2006/chart">
            <c:chart xmlns:c="http://schemas.openxmlformats.org/drawingml/2006/chart" xmlns:r="http://schemas.openxmlformats.org/officeDocument/2006/relationships" r:id="rId9"/>
          </a:graphicData>
        </a:graphic>
      </p:graphicFrame>
      <p:sp>
        <p:nvSpPr>
          <p:cNvPr id="118" name="t-resultB"/>
          <p:cNvSpPr txBox="1"/>
          <p:nvPr/>
        </p:nvSpPr>
        <p:spPr>
          <a:xfrm>
            <a:off x="22494240" y="30312360"/>
            <a:ext cx="9235440" cy="8001000"/>
          </a:xfrm>
          <a:prstGeom prst="rect">
            <a:avLst/>
          </a:prstGeom>
          <a:noFill/>
        </p:spPr>
        <p:txBody>
          <a:bodyPr wrap="square" lIns="0" tIns="0" rIns="0" bIns="0" anchor="t">
            <a:spAutoFit/>
          </a:bodyPr>
          <a:lstStyle/>
          <a:p>
            <a:pPr algn="l">
              <a:spcBef>
                <a:spcPts val="0"/>
              </a:spcBef>
              <a:spcAft>
                <a:spcPts val="400"/>
              </a:spcAft>
              <a:buNone/>
            </a:pPr>
            <a:r>
              <a:rPr lang="ja-JP" sz="1900" b="1" i="0">
                <a:solidFill>
                  <a:srgbClr val="172033"/>
                </a:solidFill>
                <a:latin typeface="Yu Gothic"/>
                <a:ea typeface="Yu Gothic"/>
                <a:cs typeface="Yu Gothic"/>
              </a:rPr>
              <a:t>① 給電付き解析は固有モード解析を再現した。</a:t>
            </a:r>
            <a:r>
              <a:rPr lang="ja-JP" sz="1900" b="0" i="0">
                <a:solidFill>
                  <a:srgbClr val="172033"/>
                </a:solidFill>
                <a:latin typeface="Yu Gothic"/>
                <a:ea typeface="Yu Gothic"/>
                <a:cs typeface="Yu Gothic"/>
              </a:rPr>
              <a:t>水の吸収率曲線は f₀ = 2380.5 MHz、Q</a:t>
            </a:r>
            <a:r>
              <a:rPr lang="ja-JP" sz="1300" b="0" i="0">
                <a:solidFill>
                  <a:srgbClr val="172033"/>
                </a:solidFill>
                <a:latin typeface="Yu Gothic"/>
                <a:ea typeface="Yu Gothic"/>
                <a:cs typeface="Yu Gothic"/>
              </a:rPr>
              <a:t>L</a:t>
            </a:r>
            <a:r>
              <a:rPr lang="ja-JP" sz="1900" b="0" i="0">
                <a:solidFill>
                  <a:srgbClr val="172033"/>
                </a:solidFill>
                <a:latin typeface="Yu Gothic"/>
                <a:ea typeface="Yu Gothic"/>
                <a:cs typeface="Yu Gothic"/>
              </a:rPr>
              <a:t> = 1173（無負荷 Q₀ = 1200）で、固有モードの 2380.6 MHz、Q = 1170 と一致。メッシュ 5 水準（6.7〜23.8 万四面体）で f₀ の差 0.13 MHz、吸収率の差 1.8 %。</a:t>
            </a:r>
          </a:p>
          <a:p>
            <a:pPr algn="l">
              <a:spcBef>
                <a:spcPts val="0"/>
              </a:spcBef>
              <a:spcAft>
                <a:spcPts val="400"/>
              </a:spcAft>
              <a:buNone/>
            </a:pPr>
            <a:r>
              <a:rPr lang="ja-JP" sz="1900" b="1" i="0">
                <a:solidFill>
                  <a:srgbClr val="172033"/>
                </a:solidFill>
                <a:latin typeface="Yu Gothic"/>
                <a:ea typeface="Yu Gothic"/>
                <a:cs typeface="Yu Gothic"/>
              </a:rPr>
              <a:t>② 共振でも吸収率は約 9 % に留まる。給電が不足結合だからで、材料のせいではない。</a:t>
            </a:r>
            <a:r>
              <a:rPr lang="ja-JP" sz="1900" b="0" i="0">
                <a:solidFill>
                  <a:srgbClr val="172033"/>
                </a:solidFill>
                <a:latin typeface="Yu Gothic"/>
                <a:ea typeface="Yu Gothic"/>
                <a:cs typeface="Yu Gothic"/>
              </a:rPr>
              <a:t>共振での吸収率は 4β/(1+β)²（β = Q/Q</a:t>
            </a:r>
            <a:r>
              <a:rPr lang="ja-JP" sz="1300" b="0" i="0">
                <a:solidFill>
                  <a:srgbClr val="172033"/>
                </a:solidFill>
                <a:latin typeface="Yu Gothic"/>
                <a:ea typeface="Yu Gothic"/>
                <a:cs typeface="Yu Gothic"/>
              </a:rPr>
              <a:t>ext</a:t>
            </a:r>
            <a:r>
              <a:rPr lang="ja-JP" sz="1900" b="0" i="0">
                <a:solidFill>
                  <a:srgbClr val="172033"/>
                </a:solidFill>
                <a:latin typeface="Yu Gothic"/>
                <a:ea typeface="Yu Gothic"/>
                <a:cs typeface="Yu Gothic"/>
              </a:rPr>
              <a:t>）で決まり、水で β = 0.023、Q</a:t>
            </a:r>
            <a:r>
              <a:rPr lang="ja-JP" sz="1300" b="0" i="0">
                <a:solidFill>
                  <a:srgbClr val="172033"/>
                </a:solidFill>
                <a:latin typeface="Yu Gothic"/>
                <a:ea typeface="Yu Gothic"/>
                <a:cs typeface="Yu Gothic"/>
              </a:rPr>
              <a:t>ext</a:t>
            </a:r>
            <a:r>
              <a:rPr lang="ja-JP" sz="1900" b="0" i="0">
                <a:solidFill>
                  <a:srgbClr val="172033"/>
                </a:solidFill>
                <a:latin typeface="Yu Gothic"/>
                <a:ea typeface="Yu Gothic"/>
                <a:cs typeface="Yu Gothic"/>
              </a:rPr>
              <a:t> = 5.2×10⁴。不足結合では吸収率 ≈ 4Q/Q</a:t>
            </a:r>
            <a:r>
              <a:rPr lang="ja-JP" sz="1300" b="0" i="0">
                <a:solidFill>
                  <a:srgbClr val="172033"/>
                </a:solidFill>
                <a:latin typeface="Yu Gothic"/>
                <a:ea typeface="Yu Gothic"/>
                <a:cs typeface="Yu Gothic"/>
              </a:rPr>
              <a:t>ext</a:t>
            </a:r>
            <a:r>
              <a:rPr lang="ja-JP" sz="1900" b="0" i="0">
                <a:solidFill>
                  <a:srgbClr val="172033"/>
                </a:solidFill>
                <a:latin typeface="Yu Gothic"/>
                <a:ea typeface="Yu Gothic"/>
                <a:cs typeface="Yu Gothic"/>
              </a:rPr>
              <a:t> なので、損失の大きい材料ほど吸収率は下がる（NaCl 水溶液 ≈2.9 %、高損失固体 0.76 %）。臨界結合（β = 1）にすれば、どの材料も共振で 100 % に近づく。</a:t>
            </a:r>
          </a:p>
          <a:p>
            <a:pPr algn="l">
              <a:spcBef>
                <a:spcPts val="0"/>
              </a:spcBef>
              <a:spcAft>
                <a:spcPts val="400"/>
              </a:spcAft>
              <a:buNone/>
            </a:pPr>
            <a:r>
              <a:rPr lang="ja-JP" sz="1900" b="1" i="0">
                <a:solidFill>
                  <a:srgbClr val="172033"/>
                </a:solidFill>
                <a:latin typeface="Yu Gothic"/>
                <a:ea typeface="Yu Gothic"/>
                <a:cs typeface="Yu Gothic"/>
              </a:rPr>
              <a:t>③ 共振は材料で数十 MHz 動く。</a:t>
            </a:r>
            <a:r>
              <a:rPr lang="ja-JP" sz="1900" b="0" i="0">
                <a:solidFill>
                  <a:srgbClr val="172033"/>
                </a:solidFill>
                <a:latin typeface="Yu Gothic"/>
                <a:ea typeface="Yu Gothic"/>
                <a:cs typeface="Yu Gothic"/>
              </a:rPr>
              <a:t>水 2.381 GHz に対し ε′ = 5 の固体では 2.404〜2.410 GHz。固定 2.45 GHz では実材料 4 種でも 0.01 % 以下（表 C）で、周波数追従か同調が要る。低損失の Al₂O₃ は見積りでは共振で Q ≈ 2×10⁵ と過結合（β ≈ 4）になり、同調すれば酸化物も加熱できる（壁損失なしの上限）。</a:t>
            </a:r>
          </a:p>
          <a:p>
            <a:pPr algn="l">
              <a:spcBef>
                <a:spcPts val="0"/>
              </a:spcBef>
              <a:spcAft>
                <a:spcPts val="400"/>
              </a:spcAft>
              <a:buNone/>
            </a:pPr>
            <a:r>
              <a:rPr lang="ja-JP" sz="1900" b="1" i="0">
                <a:solidFill>
                  <a:srgbClr val="172033"/>
                </a:solidFill>
                <a:latin typeface="Yu Gothic"/>
                <a:ea typeface="Yu Gothic"/>
                <a:cs typeface="Yu Gothic"/>
              </a:rPr>
              <a:t>④ 位置と物性の吸収への効き。</a:t>
            </a:r>
            <a:r>
              <a:rPr lang="ja-JP" sz="1900" b="0" i="0">
                <a:solidFill>
                  <a:srgbClr val="172033"/>
                </a:solidFill>
                <a:latin typeface="Yu Gothic"/>
                <a:ea typeface="Yu Gothic"/>
                <a:cs typeface="Yu Gothic"/>
              </a:rPr>
              <a:t>Q</a:t>
            </a:r>
            <a:r>
              <a:rPr lang="ja-JP" sz="1300" b="0" i="0">
                <a:solidFill>
                  <a:srgbClr val="172033"/>
                </a:solidFill>
                <a:latin typeface="Yu Gothic"/>
                <a:ea typeface="Yu Gothic"/>
                <a:cs typeface="Yu Gothic"/>
              </a:rPr>
              <a:t>ext</a:t>
            </a:r>
            <a:r>
              <a:rPr lang="ja-JP" sz="1900" b="0" i="0">
                <a:solidFill>
                  <a:srgbClr val="172033"/>
                </a:solidFill>
                <a:latin typeface="Yu Gothic"/>
                <a:ea typeface="Yu Gothic"/>
                <a:cs typeface="Yu Gothic"/>
              </a:rPr>
              <a:t> を 20 条件に共通とすると、位置 0 → 30 mm で Q が 12 % 下がり、共振での吸収率は 8.6 → 7.7 %（表 A）。α</a:t>
            </a:r>
            <a:r>
              <a:rPr lang="ja-JP" sz="1300" b="0" i="0">
                <a:solidFill>
                  <a:srgbClr val="172033"/>
                </a:solidFill>
                <a:latin typeface="Yu Gothic"/>
                <a:ea typeface="Yu Gothic"/>
                <a:cs typeface="Yu Gothic"/>
              </a:rPr>
              <a:t>w</a:t>
            </a:r>
            <a:r>
              <a:rPr lang="ja-JP" sz="1900" b="0" i="0">
                <a:solidFill>
                  <a:srgbClr val="172033"/>
                </a:solidFill>
                <a:latin typeface="Yu Gothic"/>
                <a:ea typeface="Yu Gothic"/>
                <a:cs typeface="Yu Gothic"/>
              </a:rPr>
              <a:t> = 0.25/0.5/0.75 では 4.9/6.0/7.3 %。</a:t>
            </a:r>
          </a:p>
          <a:p>
            <a:pPr algn="l">
              <a:spcBef>
                <a:spcPts val="0"/>
              </a:spcBef>
              <a:spcAft>
                <a:spcPts val="400"/>
              </a:spcAft>
              <a:buNone/>
            </a:pPr>
            <a:r>
              <a:rPr lang="ja-JP" sz="1900" b="1" i="0">
                <a:solidFill>
                  <a:srgbClr val="172033"/>
                </a:solidFill>
                <a:latin typeface="Yu Gothic"/>
                <a:ea typeface="Yu Gothic"/>
                <a:cs typeface="Yu Gothic"/>
              </a:rPr>
              <a:t>⑤ 昇温は吸収電力に比例する。</a:t>
            </a:r>
            <a:r>
              <a:rPr lang="ja-JP" sz="1900" b="0" i="0">
                <a:solidFill>
                  <a:srgbClr val="172033"/>
                </a:solidFill>
                <a:latin typeface="Yu Gothic"/>
                <a:ea typeface="Yu Gothic"/>
                <a:cs typeface="Yu Gothic"/>
              </a:rPr>
              <a:t>水 0.50 mL・1 W・2.3805 GHz（吸収 0.090 W）を断熱・固定熱源で解くと、60 s の平均 ΔT は 2.59 K、最大 3.45 K（液柱中央）。P</a:t>
            </a:r>
            <a:r>
              <a:rPr lang="ja-JP" sz="1300" b="0" i="0">
                <a:solidFill>
                  <a:srgbClr val="172033"/>
                </a:solidFill>
                <a:latin typeface="Yu Gothic"/>
                <a:ea typeface="Yu Gothic"/>
                <a:cs typeface="Yu Gothic"/>
              </a:rPr>
              <a:t>abs</a:t>
            </a:r>
            <a:r>
              <a:rPr lang="ja-JP" sz="1900" b="0" i="0">
                <a:solidFill>
                  <a:srgbClr val="172033"/>
                </a:solidFill>
                <a:latin typeface="Yu Gothic"/>
                <a:ea typeface="Yu Gothic"/>
                <a:cs typeface="Yu Gothic"/>
              </a:rPr>
              <a:t>·t/(ρC</a:t>
            </a:r>
            <a:r>
              <a:rPr lang="ja-JP" sz="1300" b="0" i="0">
                <a:solidFill>
                  <a:srgbClr val="172033"/>
                </a:solidFill>
                <a:latin typeface="Yu Gothic"/>
                <a:ea typeface="Yu Gothic"/>
                <a:cs typeface="Yu Gothic"/>
              </a:rPr>
              <a:t>p</a:t>
            </a:r>
            <a:r>
              <a:rPr lang="ja-JP" sz="1900" b="0" i="0">
                <a:solidFill>
                  <a:srgbClr val="172033"/>
                </a:solidFill>
                <a:latin typeface="Yu Gothic"/>
                <a:ea typeface="Yu Gothic"/>
                <a:cs typeface="Yu Gothic"/>
              </a:rPr>
              <a:t>V) = 2.59 K と一致（図 2）。</a:t>
            </a:r>
          </a:p>
          <a:p>
            <a:pPr algn="l">
              <a:spcBef>
                <a:spcPts val="0"/>
              </a:spcBef>
              <a:spcAft>
                <a:spcPts val="400"/>
              </a:spcAft>
              <a:buNone/>
            </a:pPr>
            <a:r>
              <a:rPr lang="ja-JP" sz="1900" b="1" i="0">
                <a:solidFill>
                  <a:srgbClr val="172033"/>
                </a:solidFill>
                <a:latin typeface="Yu Gothic"/>
                <a:ea typeface="Yu Gothic"/>
                <a:cs typeface="Yu Gothic"/>
              </a:rPr>
              <a:t>⑥ 落下液滴のゲル化に要る 3×10⁹ W/m³ [4]</a:t>
            </a:r>
            <a:r>
              <a:rPr lang="ja-JP" sz="1900" b="0" i="0">
                <a:solidFill>
                  <a:srgbClr val="172033"/>
                </a:solidFill>
                <a:latin typeface="Yu Gothic"/>
                <a:ea typeface="Yu Gothic"/>
                <a:cs typeface="Yu Gothic"/>
              </a:rPr>
              <a:t>は、吸収 1 W 当たり 2×10⁶ W/m³ の本モデルでは吸収 1.4 kW に相当し、2.45 GHz・2〜3 kW の実装例 [3] と桁が合う。液滴のような小さな負荷では壁損失が支配するので、次は壁損失を入れた計算になる。</a:t>
            </a:r>
          </a:p>
        </p:txBody>
      </p:sp>
      <p:sp>
        <p:nvSpPr>
          <p:cNvPr id="119" name="t-refs"/>
          <p:cNvSpPr txBox="1"/>
          <p:nvPr/>
        </p:nvSpPr>
        <p:spPr>
          <a:xfrm>
            <a:off x="1188720" y="39502080"/>
            <a:ext cx="15544800" cy="3154680"/>
          </a:xfrm>
          <a:prstGeom prst="rect">
            <a:avLst/>
          </a:prstGeom>
          <a:noFill/>
        </p:spPr>
        <p:txBody>
          <a:bodyPr wrap="square" lIns="0" tIns="0" rIns="0" bIns="0" anchor="t">
            <a:spAutoFit/>
          </a:bodyPr>
          <a:lstStyle/>
          <a:p>
            <a:pPr algn="l">
              <a:spcBef>
                <a:spcPts val="0"/>
              </a:spcBef>
              <a:spcAft>
                <a:spcPts val="300"/>
              </a:spcAft>
              <a:buNone/>
            </a:pPr>
            <a:r>
              <a:rPr lang="ja-JP" sz="1800" b="1" i="0">
                <a:solidFill>
                  <a:srgbClr val="172033"/>
                </a:solidFill>
                <a:latin typeface="Yu Gothic"/>
                <a:ea typeface="Yu Gothic"/>
                <a:cs typeface="Yu Gothic"/>
              </a:rPr>
              <a:t>計算条件：</a:t>
            </a:r>
            <a:r>
              <a:rPr lang="ja-JP" sz="1800" b="0" i="0">
                <a:solidFill>
                  <a:srgbClr val="172033"/>
                </a:solidFill>
                <a:latin typeface="Yu Gothic"/>
                <a:ea typeface="Yu Gothic"/>
                <a:cs typeface="Yu Gothic"/>
              </a:rPr>
              <a:t>COMSOL Multiphysics® 6.4 / RF（emw）＋ Heat Transfer。固有モード：Eigenfrequency、壁は完全導体（PEC）、固有値探索 2.45 GHz 付近 12 個、α</a:t>
            </a:r>
            <a:r>
              <a:rPr lang="ja-JP" sz="1200" b="0" i="0">
                <a:solidFill>
                  <a:srgbClr val="172033"/>
                </a:solidFill>
                <a:latin typeface="Yu Gothic"/>
                <a:ea typeface="Yu Gothic"/>
                <a:cs typeface="Yu Gothic"/>
              </a:rPr>
              <a:t>w</a:t>
            </a:r>
            <a:r>
              <a:rPr lang="ja-JP" sz="1800" b="0" i="0">
                <a:solidFill>
                  <a:srgbClr val="172033"/>
                </a:solidFill>
                <a:latin typeface="Yu Gothic"/>
                <a:ea typeface="Yu Gothic"/>
                <a:cs typeface="Yu Gothic"/>
              </a:rPr>
              <a:t> による物性の線形補間。給電付き：Frequency Domain、集中ポート 1 W、メッシュ 5 水準（6.7〜23.8 万四面体）。昇温：固定熱源、断熱、BDF、0〜60 s。</a:t>
            </a:r>
          </a:p>
          <a:p>
            <a:pPr algn="l">
              <a:spcBef>
                <a:spcPts val="0"/>
              </a:spcBef>
              <a:spcAft>
                <a:spcPts val="300"/>
              </a:spcAft>
              <a:buNone/>
            </a:pPr>
            <a:r>
              <a:rPr lang="ja-JP" sz="1800" b="1" i="0">
                <a:solidFill>
                  <a:srgbClr val="172033"/>
                </a:solidFill>
                <a:latin typeface="Yu Gothic"/>
                <a:ea typeface="Yu Gothic"/>
                <a:cs typeface="Yu Gothic"/>
              </a:rPr>
              <a:t>データ：</a:t>
            </a:r>
            <a:r>
              <a:rPr lang="ja-JP" sz="1800" b="0" i="0">
                <a:solidFill>
                  <a:srgbClr val="172033"/>
                </a:solidFill>
                <a:latin typeface="Yu Gothic"/>
                <a:ea typeface="Yu Gothic"/>
                <a:cs typeface="Yu Gothic"/>
              </a:rPr>
              <a:t>水 0.50 mL の実験記録（系列 A/B）、4 位置 × 5 点の共振周波数・Q・電場分布、給電付き：水 3 メッシュ × 17 周波数＋2 メッシュ × 2 周波数、4 材料の 5 MHz 刻み走査、実材料 4 種の 2.45 GHz、水の 60 s 過渡。</a:t>
            </a:r>
          </a:p>
          <a:p>
            <a:pPr algn="l">
              <a:spcBef>
                <a:spcPts val="0"/>
              </a:spcBef>
              <a:spcAft>
                <a:spcPts val="300"/>
              </a:spcAft>
              <a:buNone/>
            </a:pPr>
            <a:r>
              <a:rPr lang="ja-JP" sz="1800" b="0" i="0">
                <a:solidFill>
                  <a:srgbClr val="172033"/>
                </a:solidFill>
                <a:latin typeface="Yu Gothic"/>
                <a:ea typeface="Yu Gothic"/>
                <a:cs typeface="Yu Gothic"/>
              </a:rPr>
              <a:t>[1] COMSOL AB, "Computing Q Factors and Resonant Frequencies of Cavity Resonators," Application Library, v6.4.　[2] Y. Li, "Tracking Eigenmodes over Parametric Sweeps," COMSOL Blog (2024).　[3] S. Yamagishi, J. Nucl. Mater. 254, 14 (1998).　[4] M. Cabanes-Sempere et al., Prog. Nucl. Energy 57, 111 (2012).</a:t>
            </a:r>
          </a:p>
          <a:p>
            <a:pPr algn="l">
              <a:spcBef>
                <a:spcPts val="0"/>
              </a:spcBef>
              <a:spcAft>
                <a:spcPts val="300"/>
              </a:spcAft>
              <a:buNone/>
            </a:pPr>
            <a:r>
              <a:rPr lang="ja-JP" sz="1800" b="1" i="0">
                <a:solidFill>
                  <a:srgbClr val="172033"/>
                </a:solidFill>
                <a:latin typeface="Yu Gothic"/>
                <a:ea typeface="Yu Gothic"/>
                <a:cs typeface="Yu Gothic"/>
              </a:rPr>
              <a:t>謝辞：</a:t>
            </a:r>
            <a:r>
              <a:rPr lang="ja-JP" sz="1800" b="0" i="0">
                <a:solidFill>
                  <a:srgbClr val="172033"/>
                </a:solidFill>
                <a:latin typeface="Yu Gothic"/>
                <a:ea typeface="Yu Gothic"/>
                <a:cs typeface="Yu Gothic"/>
              </a:rPr>
              <a:t>本研究は文部科学省 原子力システム研究開発事業「アクチノイドマネジメントを備えた燃料サイクルの研究〜持続的な原子力利用に向けて〜」の一環として実施した。</a:t>
            </a:r>
          </a:p>
        </p:txBody>
      </p:sp>
      <p:sp>
        <p:nvSpPr>
          <p:cNvPr id="120" name="t-scope"/>
          <p:cNvSpPr txBox="1"/>
          <p:nvPr/>
        </p:nvSpPr>
        <p:spPr>
          <a:xfrm>
            <a:off x="17282160" y="39502080"/>
            <a:ext cx="14447520" cy="3154680"/>
          </a:xfrm>
          <a:prstGeom prst="rect">
            <a:avLst/>
          </a:prstGeom>
          <a:noFill/>
        </p:spPr>
        <p:txBody>
          <a:bodyPr wrap="square" lIns="0" tIns="0" rIns="0" bIns="0" anchor="t">
            <a:spAutoFit/>
          </a:bodyPr>
          <a:lstStyle/>
          <a:p>
            <a:pPr algn="l">
              <a:spcBef>
                <a:spcPts val="0"/>
              </a:spcBef>
              <a:spcAft>
                <a:spcPts val="400"/>
              </a:spcAft>
              <a:buNone/>
            </a:pPr>
            <a:r>
              <a:rPr lang="ja-JP" sz="2600" b="1" i="0">
                <a:solidFill>
                  <a:srgbClr val="172033"/>
                </a:solidFill>
                <a:latin typeface="Yu Gothic"/>
                <a:ea typeface="Yu Gothic"/>
                <a:cs typeface="Yu Gothic"/>
              </a:rPr>
              <a:t>適用範囲：未検証事項と次段階</a:t>
            </a:r>
          </a:p>
          <a:p>
            <a:pPr algn="l">
              <a:spcBef>
                <a:spcPts val="0"/>
              </a:spcBef>
              <a:spcAft>
                <a:spcPts val="400"/>
              </a:spcAft>
              <a:buNone/>
            </a:pPr>
            <a:r>
              <a:rPr lang="ja-JP" sz="1900" b="0" i="0">
                <a:solidFill>
                  <a:srgbClr val="172033"/>
                </a:solidFill>
                <a:latin typeface="Yu Gothic"/>
                <a:ea typeface="Yu Gothic"/>
                <a:cs typeface="Yu Gothic"/>
              </a:rPr>
              <a:t>計算と実験の位置依存性の対応づけ、硝酸塩溶液の物性での検証、液量を変えた計算、固有モードモデルのメッシュ収束は未実施。給電付きの材料比較は 5 MHz 刻み（P3 は共振近傍 1 点、P1 は当てはめなし）。Q</a:t>
            </a:r>
            <a:r>
              <a:rPr lang="ja-JP" sz="1300" b="0" i="0">
                <a:solidFill>
                  <a:srgbClr val="172033"/>
                </a:solidFill>
                <a:latin typeface="Yu Gothic"/>
                <a:ea typeface="Yu Gothic"/>
                <a:cs typeface="Yu Gothic"/>
              </a:rPr>
              <a:t>ext</a:t>
            </a:r>
            <a:r>
              <a:rPr lang="ja-JP" sz="1900" b="0" i="0">
                <a:solidFill>
                  <a:srgbClr val="172033"/>
                </a:solidFill>
                <a:latin typeface="Yu Gothic"/>
                <a:ea typeface="Yu Gothic"/>
                <a:cs typeface="Yu Gothic"/>
              </a:rPr>
              <a:t> を 20 条件に共通とした吸収率は中心位置でしか確かめていない。断熱昇温は放熱・流動・蒸発・温度依存物性を含まず、時間刻みの収束は未確認。壁は無損失。</a:t>
            </a:r>
          </a:p>
          <a:p>
            <a:pPr algn="l">
              <a:spcBef>
                <a:spcPts val="0"/>
              </a:spcBef>
              <a:spcAft>
                <a:spcPts val="0"/>
              </a:spcAft>
              <a:buNone/>
            </a:pPr>
            <a:r>
              <a:rPr lang="ja-JP" sz="1900" b="1" i="0">
                <a:solidFill>
                  <a:srgbClr val="172033"/>
                </a:solidFill>
                <a:latin typeface="Yu Gothic"/>
                <a:ea typeface="Yu Gothic"/>
                <a:cs typeface="Yu Gothic"/>
              </a:rPr>
              <a:t>次段階：</a:t>
            </a:r>
            <a:r>
              <a:rPr lang="ja-JP" sz="1900" b="0" i="0">
                <a:solidFill>
                  <a:srgbClr val="172033"/>
                </a:solidFill>
                <a:latin typeface="Yu Gothic"/>
                <a:ea typeface="Yu Gothic"/>
                <a:cs typeface="Yu Gothic"/>
              </a:rPr>
              <a:t>壁損失と位置を変えた給電付き解析、臨界結合での吸収率、硝酸ウラニル水溶液・n 水和物・U₃O₈ の誘電特性、落下液滴列の負荷、液量スイープ。</a:t>
            </a:r>
          </a:p>
        </p:txBody>
      </p:sp>
    </p:spTree>
    <p:extLst>
      <p:ext uri="{BB962C8B-B14F-4D97-AF65-F5344CB8AC3E}">
        <p14:creationId xmlns:p14="http://schemas.microsoft.com/office/powerpoint/2010/main" val="37816203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5028</Words>
  <Application>Microsoft Office PowerPoint</Application>
  <DocSecurity>0</DocSecurity>
  <PresentationFormat>Custom</PresentationFormat>
  <Paragraphs>135</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PGothic</vt:lpstr>
      <vt:lpstr>游ゴシック</vt:lpstr>
      <vt:lpstr>游ゴシック</vt:lpstr>
      <vt:lpstr>Arial</vt:lpstr>
      <vt:lpstr>Calibri</vt:lpstr>
      <vt:lpstr>Calibri Light</vt:lpstr>
      <vt:lpstr>Office Theme</vt:lpstr>
      <vt:lpstr>横型円筒キャビティにおける 高濃度硝酸塩水溶液負荷の 固有モード解析と 実験比較の枠組み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Tsukasa Kawamura</cp:lastModifiedBy>
  <cp:revision>1</cp:revision>
  <dcterms:created xsi:type="dcterms:W3CDTF">2026-09-07T06:17:51Z</dcterms:created>
  <dcterms:modified xsi:type="dcterms:W3CDTF">2026-09-24T00:45:28Z</dcterms:modified>
</cp:coreProperties>
</file>