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6" r:id="rId2"/>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6"/>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FAC"/>
    <a:srgbClr val="E1EAF1"/>
    <a:srgbClr val="DAE5EE"/>
    <a:srgbClr val="D5E1EB"/>
    <a:srgbClr val="D2E0EB"/>
    <a:srgbClr val="CDDCE8"/>
    <a:srgbClr val="CAD8E6"/>
    <a:srgbClr val="C2D3E3"/>
    <a:srgbClr val="B8CB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50" autoAdjust="0"/>
    <p:restoredTop sz="96242" autoAdjust="0"/>
  </p:normalViewPr>
  <p:slideViewPr>
    <p:cSldViewPr snapToGrid="0">
      <p:cViewPr varScale="1">
        <p:scale>
          <a:sx n="17" d="100"/>
          <a:sy n="17" d="100"/>
        </p:scale>
        <p:origin x="3156" y="174"/>
      </p:cViewPr>
      <p:guideLst/>
    </p:cSldViewPr>
  </p:slideViewPr>
  <p:outlineViewPr>
    <p:cViewPr>
      <p:scale>
        <a:sx n="33" d="100"/>
        <a:sy n="33" d="100"/>
      </p:scale>
      <p:origin x="0" y="0"/>
    </p:cViewPr>
  </p:outlineViewPr>
  <p:notesTextViewPr>
    <p:cViewPr>
      <p:scale>
        <a:sx n="200" d="100"/>
        <a:sy n="200" d="100"/>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9/14/2026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8A4A54C-B7EC-4455-BC07-3E60C62A4E35}" type="slidenum">
              <a:rPr lang="en-US" smtClean="0"/>
              <a:t>1</a:t>
            </a:fld>
            <a:endParaRPr lang="en-US"/>
          </a:p>
        </p:txBody>
      </p:sp>
    </p:spTree>
    <p:extLst>
      <p:ext uri="{BB962C8B-B14F-4D97-AF65-F5344CB8AC3E}">
        <p14:creationId xmlns:p14="http://schemas.microsoft.com/office/powerpoint/2010/main" val="1887970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9/14/2026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B7C81-0E88-85B0-D8DD-ECBEB7D1A5B1}"/>
            </a:ext>
          </a:extLst>
        </p:cNvPr>
        <p:cNvGrpSpPr/>
        <p:nvPr/>
      </p:nvGrpSpPr>
      <p:grpSpPr>
        <a:xfrm>
          <a:off x="0" y="0"/>
          <a:ext cx="0" cy="0"/>
          <a:chOff x="0" y="0"/>
          <a:chExt cx="0" cy="0"/>
        </a:xfrm>
      </p:grpSpPr>
      <p:pic>
        <p:nvPicPr>
          <p:cNvPr id="26" name="図 25">
            <a:extLst>
              <a:ext uri="{FF2B5EF4-FFF2-40B4-BE49-F238E27FC236}">
                <a16:creationId xmlns:a16="http://schemas.microsoft.com/office/drawing/2014/main" id="{1F26717D-FA46-A7B0-8BC7-35347C86D00B}"/>
              </a:ext>
            </a:extLst>
          </p:cNvPr>
          <p:cNvPicPr>
            <a:picLocks noChangeAspect="1"/>
          </p:cNvPicPr>
          <p:nvPr/>
        </p:nvPicPr>
        <p:blipFill>
          <a:blip r:embed="rId3"/>
          <a:stretch>
            <a:fillRect/>
          </a:stretch>
        </p:blipFill>
        <p:spPr>
          <a:xfrm>
            <a:off x="7086061" y="20909037"/>
            <a:ext cx="9385248" cy="6698212"/>
          </a:xfrm>
          <a:prstGeom prst="rect">
            <a:avLst/>
          </a:prstGeom>
        </p:spPr>
      </p:pic>
      <p:pic>
        <p:nvPicPr>
          <p:cNvPr id="11" name="図 10">
            <a:extLst>
              <a:ext uri="{FF2B5EF4-FFF2-40B4-BE49-F238E27FC236}">
                <a16:creationId xmlns:a16="http://schemas.microsoft.com/office/drawing/2014/main" id="{5B3E3C87-A9E5-714D-9EA2-63B0E116350E}"/>
              </a:ext>
            </a:extLst>
          </p:cNvPr>
          <p:cNvPicPr>
            <a:picLocks noChangeAspect="1"/>
          </p:cNvPicPr>
          <p:nvPr/>
        </p:nvPicPr>
        <p:blipFill>
          <a:blip r:embed="rId4"/>
          <a:srcRect r="5066"/>
          <a:stretch>
            <a:fillRect/>
          </a:stretch>
        </p:blipFill>
        <p:spPr>
          <a:xfrm>
            <a:off x="25421171" y="29478270"/>
            <a:ext cx="7111431" cy="7938816"/>
          </a:xfrm>
          <a:prstGeom prst="rect">
            <a:avLst/>
          </a:prstGeom>
        </p:spPr>
      </p:pic>
      <p:sp>
        <p:nvSpPr>
          <p:cNvPr id="2" name="Title 1">
            <a:extLst>
              <a:ext uri="{FF2B5EF4-FFF2-40B4-BE49-F238E27FC236}">
                <a16:creationId xmlns:a16="http://schemas.microsoft.com/office/drawing/2014/main" id="{2008D92B-CDB5-0BBE-0E86-0ADB2C490A8B}"/>
              </a:ext>
            </a:extLst>
          </p:cNvPr>
          <p:cNvSpPr>
            <a:spLocks noGrp="1"/>
          </p:cNvSpPr>
          <p:nvPr>
            <p:ph type="title"/>
          </p:nvPr>
        </p:nvSpPr>
        <p:spPr/>
        <p:txBody>
          <a:bodyPr>
            <a:noAutofit/>
          </a:bodyPr>
          <a:lstStyle/>
          <a:p>
            <a:r>
              <a:rPr lang="ja-JP" altLang="en-US" sz="10000" dirty="0"/>
              <a:t>転がりすべり接触での摩耗予測シミュレーションに関する研究</a:t>
            </a:r>
            <a:endParaRPr lang="en-US" sz="10000" dirty="0"/>
          </a:p>
        </p:txBody>
      </p:sp>
      <p:sp>
        <p:nvSpPr>
          <p:cNvPr id="3" name="Content Placeholder 2">
            <a:extLst>
              <a:ext uri="{FF2B5EF4-FFF2-40B4-BE49-F238E27FC236}">
                <a16:creationId xmlns:a16="http://schemas.microsoft.com/office/drawing/2014/main" id="{777505FC-B5B7-B511-EFE5-3C4F34E264BD}"/>
              </a:ext>
            </a:extLst>
          </p:cNvPr>
          <p:cNvSpPr>
            <a:spLocks noGrp="1"/>
          </p:cNvSpPr>
          <p:nvPr>
            <p:ph sz="quarter" idx="10"/>
          </p:nvPr>
        </p:nvSpPr>
        <p:spPr/>
        <p:txBody>
          <a:bodyPr/>
          <a:lstStyle/>
          <a:p>
            <a:r>
              <a:rPr lang="zh-TW" altLang="en-US" sz="3600" dirty="0"/>
              <a:t>井本浩暉</a:t>
            </a:r>
            <a:r>
              <a:rPr lang="en-US" altLang="ja-JP" sz="3600" baseline="30000" dirty="0"/>
              <a:t>1</a:t>
            </a:r>
            <a:r>
              <a:rPr lang="en-US" altLang="ja-JP" sz="3600" dirty="0"/>
              <a:t>,</a:t>
            </a:r>
            <a:r>
              <a:rPr lang="zh-TW" altLang="en-US" sz="3600" dirty="0"/>
              <a:t>李炅耆</a:t>
            </a:r>
            <a:r>
              <a:rPr lang="en-US" altLang="ja-JP" sz="3600" baseline="30000" dirty="0"/>
              <a:t>1</a:t>
            </a:r>
            <a:r>
              <a:rPr lang="en-US" altLang="ja-JP" sz="3600" dirty="0"/>
              <a:t>,</a:t>
            </a:r>
            <a:r>
              <a:rPr lang="zh-TW" altLang="en-US" sz="3600" dirty="0"/>
              <a:t>笹井遥</a:t>
            </a:r>
            <a:r>
              <a:rPr lang="en-US" altLang="ja-JP" sz="3600" baseline="30000" dirty="0"/>
              <a:t>1</a:t>
            </a:r>
            <a:r>
              <a:rPr lang="en-US" altLang="ja-JP" sz="3600" dirty="0"/>
              <a:t>,</a:t>
            </a:r>
            <a:r>
              <a:rPr lang="zh-TW" altLang="en-US" sz="3600" dirty="0"/>
              <a:t>劉暁旭</a:t>
            </a:r>
            <a:r>
              <a:rPr lang="en-US" altLang="ja-JP" sz="3600" baseline="30000" dirty="0"/>
              <a:t>1</a:t>
            </a:r>
            <a:r>
              <a:rPr lang="en-US" altLang="ja-JP" sz="3600" dirty="0"/>
              <a:t>,</a:t>
            </a:r>
            <a:r>
              <a:rPr lang="zh-TW" altLang="en-US" sz="3600" dirty="0"/>
              <a:t>前川覚</a:t>
            </a:r>
            <a:r>
              <a:rPr lang="en-US" altLang="ja-JP" sz="3600" baseline="30000" dirty="0"/>
              <a:t>1</a:t>
            </a:r>
            <a:r>
              <a:rPr lang="en-US" altLang="ja-JP" sz="3600" dirty="0"/>
              <a:t>,</a:t>
            </a:r>
            <a:r>
              <a:rPr lang="zh-TW" altLang="en-US" sz="3600" dirty="0"/>
              <a:t>糸魚川文広</a:t>
            </a:r>
            <a:r>
              <a:rPr lang="en-US" altLang="ja-JP" sz="3600" baseline="30000" dirty="0"/>
              <a:t>1</a:t>
            </a:r>
            <a:endParaRPr lang="en-US" altLang="zh-TW" sz="3600" dirty="0"/>
          </a:p>
          <a:p>
            <a:r>
              <a:rPr lang="en-US" altLang="ja-JP" sz="3600" dirty="0"/>
              <a:t>1. </a:t>
            </a:r>
            <a:r>
              <a:rPr lang="ja-JP" altLang="en-US" sz="3600" dirty="0"/>
              <a:t>名古屋工業大学，生産機器研究室，</a:t>
            </a:r>
            <a:r>
              <a:rPr lang="zh-CN" altLang="en-US" sz="3600" dirty="0"/>
              <a:t>〒</a:t>
            </a:r>
            <a:r>
              <a:rPr lang="en-US" altLang="zh-CN" sz="3600" dirty="0"/>
              <a:t>466-8555 </a:t>
            </a:r>
            <a:r>
              <a:rPr lang="zh-CN" altLang="en-US" sz="3600" dirty="0"/>
              <a:t>名古屋市昭和区御器所町</a:t>
            </a:r>
            <a:endParaRPr lang="en-US" sz="3600" dirty="0"/>
          </a:p>
        </p:txBody>
      </p:sp>
      <p:sp>
        <p:nvSpPr>
          <p:cNvPr id="7" name="Text Placeholder 6">
            <a:extLst>
              <a:ext uri="{FF2B5EF4-FFF2-40B4-BE49-F238E27FC236}">
                <a16:creationId xmlns:a16="http://schemas.microsoft.com/office/drawing/2014/main" id="{D7AD427B-79B1-9D95-83EF-C56A3B6450E3}"/>
              </a:ext>
            </a:extLst>
          </p:cNvPr>
          <p:cNvSpPr>
            <a:spLocks noGrp="1"/>
          </p:cNvSpPr>
          <p:nvPr>
            <p:ph type="body" sz="quarter" idx="24"/>
          </p:nvPr>
        </p:nvSpPr>
        <p:spPr>
          <a:xfrm>
            <a:off x="1196913" y="39623894"/>
            <a:ext cx="14642856" cy="2315228"/>
          </a:xfrm>
        </p:spPr>
        <p:txBody>
          <a:bodyPr/>
          <a:lstStyle/>
          <a:p>
            <a:pPr marL="514350" indent="-514350" algn="just">
              <a:buFont typeface="+mj-lt"/>
              <a:buAutoNum type="arabicPeriod"/>
            </a:pPr>
            <a:r>
              <a:rPr lang="en-US" sz="4000" dirty="0"/>
              <a:t>J. F. Archard, “Contact and Rubbing of Flat Surfaces,” Journal of Applied Physics, Vol. 24, No. 8, pp. 981–988, 1953.</a:t>
            </a:r>
          </a:p>
          <a:p>
            <a:pPr marL="514350" indent="-514350" algn="just">
              <a:buFont typeface="+mj-lt"/>
              <a:buAutoNum type="arabicPeriod"/>
            </a:pPr>
            <a:r>
              <a:rPr lang="en-US" sz="4000" dirty="0"/>
              <a:t>I. Hutchings. and P. Shipway, Tribology: Friction and Wear of Engineering Materials, 2nd ed., Butterworth-Heinemann, 2017.</a:t>
            </a:r>
          </a:p>
        </p:txBody>
      </p:sp>
      <p:sp>
        <p:nvSpPr>
          <p:cNvPr id="8" name="Content Placeholder 7">
            <a:extLst>
              <a:ext uri="{FF2B5EF4-FFF2-40B4-BE49-F238E27FC236}">
                <a16:creationId xmlns:a16="http://schemas.microsoft.com/office/drawing/2014/main" id="{AF31E8AD-E5F4-F38D-B8EF-FABD27D2E387}"/>
              </a:ext>
            </a:extLst>
          </p:cNvPr>
          <p:cNvSpPr>
            <a:spLocks noGrp="1"/>
          </p:cNvSpPr>
          <p:nvPr>
            <p:ph sz="quarter" idx="26"/>
          </p:nvPr>
        </p:nvSpPr>
        <p:spPr>
          <a:xfrm>
            <a:off x="14197413" y="5683427"/>
            <a:ext cx="18111387" cy="4180360"/>
          </a:xfrm>
        </p:spPr>
        <p:txBody>
          <a:bodyPr/>
          <a:lstStyle/>
          <a:p>
            <a:pPr algn="just"/>
            <a:r>
              <a:rPr lang="ja-JP" altLang="en-US" dirty="0"/>
              <a:t>転がりすべり接触面の摩耗は，接触圧力やすべり速度，幾何形状の変化が相互に影響し合う非線形現象である．本研究では</a:t>
            </a:r>
            <a:r>
              <a:rPr lang="en-US" altLang="ja-JP" dirty="0"/>
              <a:t>2</a:t>
            </a:r>
            <a:r>
              <a:rPr lang="ja-JP" altLang="en-US" dirty="0"/>
              <a:t>次元歯車を対象に</a:t>
            </a:r>
            <a:r>
              <a:rPr lang="en-US" altLang="ja-JP" dirty="0"/>
              <a:t>Archard</a:t>
            </a:r>
            <a:r>
              <a:rPr lang="ja-JP" altLang="en-US" dirty="0"/>
              <a:t>則を用い，形状変化に伴う摩耗進展挙動を評価する．</a:t>
            </a:r>
            <a:endParaRPr lang="en-US" dirty="0"/>
          </a:p>
        </p:txBody>
      </p:sp>
      <p:sp>
        <p:nvSpPr>
          <p:cNvPr id="5" name="Text Placeholder 4">
            <a:extLst>
              <a:ext uri="{FF2B5EF4-FFF2-40B4-BE49-F238E27FC236}">
                <a16:creationId xmlns:a16="http://schemas.microsoft.com/office/drawing/2014/main" id="{ADE9C4D2-F04B-865E-6AC3-02530A62FAED}"/>
              </a:ext>
            </a:extLst>
          </p:cNvPr>
          <p:cNvSpPr>
            <a:spLocks noGrp="1"/>
          </p:cNvSpPr>
          <p:nvPr>
            <p:ph type="body" sz="quarter" idx="18"/>
          </p:nvPr>
        </p:nvSpPr>
        <p:spPr>
          <a:xfrm>
            <a:off x="1649531" y="14842766"/>
            <a:ext cx="29615963" cy="4967424"/>
          </a:xfrm>
        </p:spPr>
        <p:txBody>
          <a:bodyPr/>
          <a:lstStyle/>
          <a:p>
            <a:pPr algn="just"/>
            <a:r>
              <a:rPr lang="ja-JP" altLang="en-US" sz="4800" dirty="0"/>
              <a:t>　歯車や軸受などの転がりすべり接触をともなう機械要素の摩耗量予測には，塑性変形や流体による潤滑，しゅう動による発熱の影響を同時に考慮する必要がある．多くの機械要素について既存の設計ソフトウェア等で摩耗量を予測できるが，潤滑などのミクロな物理現象を連成して考慮していないことが多く，高精度な摩耗予測が求められる用途では使用に限界がある．</a:t>
            </a:r>
            <a:endParaRPr lang="en-US" altLang="ja-JP" sz="4800" dirty="0"/>
          </a:p>
          <a:p>
            <a:pPr algn="just"/>
            <a:endParaRPr lang="en-US" sz="4800" dirty="0"/>
          </a:p>
          <a:p>
            <a:pPr algn="just"/>
            <a:r>
              <a:rPr lang="ja-JP" altLang="en-US" sz="4800" dirty="0"/>
              <a:t>　本研究では，潤滑下における歯車の高精度な摩耗量予測の実現に向け，歯車歯面の相対すべり速度や接触応力を逐次計算する手法を提案する．得られた接触解析結果を</a:t>
            </a:r>
            <a:r>
              <a:rPr lang="en-US" altLang="ja-JP" sz="4800" dirty="0"/>
              <a:t>Archard</a:t>
            </a:r>
            <a:r>
              <a:rPr lang="ja-JP" altLang="en-US" sz="4800" dirty="0"/>
              <a:t>則に適用し，歯面の摩耗量として反映させる計算フローを反復することで，歯面の形状変化にともなって変化する応力再分配やすべり速度の変化を考慮した摩耗量予測を可能にする．</a:t>
            </a:r>
            <a:endParaRPr lang="en-US" sz="4800" dirty="0"/>
          </a:p>
        </p:txBody>
      </p:sp>
      <p:sp>
        <p:nvSpPr>
          <p:cNvPr id="10" name="Text Placeholder 9">
            <a:extLst>
              <a:ext uri="{FF2B5EF4-FFF2-40B4-BE49-F238E27FC236}">
                <a16:creationId xmlns:a16="http://schemas.microsoft.com/office/drawing/2014/main" id="{AC453F3B-E008-DCEA-94A6-F305C8F66D4A}"/>
              </a:ext>
            </a:extLst>
          </p:cNvPr>
          <p:cNvSpPr>
            <a:spLocks noGrp="1"/>
          </p:cNvSpPr>
          <p:nvPr>
            <p:ph type="body" sz="quarter" idx="28"/>
          </p:nvPr>
        </p:nvSpPr>
        <p:spPr>
          <a:xfrm>
            <a:off x="16477641" y="20273837"/>
            <a:ext cx="16062185" cy="1303795"/>
          </a:xfrm>
        </p:spPr>
        <p:txBody>
          <a:bodyPr/>
          <a:lstStyle/>
          <a:p>
            <a:r>
              <a:rPr lang="ja-JP" altLang="en-US" dirty="0"/>
              <a:t>計算手法と計算内容</a:t>
            </a:r>
            <a:endParaRPr lang="en-US" dirty="0"/>
          </a:p>
        </p:txBody>
      </p:sp>
      <p:sp>
        <p:nvSpPr>
          <p:cNvPr id="12" name="Text Placeholder 11">
            <a:extLst>
              <a:ext uri="{FF2B5EF4-FFF2-40B4-BE49-F238E27FC236}">
                <a16:creationId xmlns:a16="http://schemas.microsoft.com/office/drawing/2014/main" id="{D7FB5AF7-340A-52B4-103D-7570CAA2A9EF}"/>
              </a:ext>
            </a:extLst>
          </p:cNvPr>
          <p:cNvSpPr>
            <a:spLocks noGrp="1"/>
          </p:cNvSpPr>
          <p:nvPr>
            <p:ph type="body" sz="quarter" idx="30"/>
          </p:nvPr>
        </p:nvSpPr>
        <p:spPr>
          <a:xfrm>
            <a:off x="1272026" y="28001872"/>
            <a:ext cx="13290364" cy="1468347"/>
          </a:xfrm>
        </p:spPr>
        <p:txBody>
          <a:bodyPr/>
          <a:lstStyle/>
          <a:p>
            <a:r>
              <a:rPr lang="ja-JP" altLang="en-US" sz="4000" b="1" dirty="0">
                <a:solidFill>
                  <a:prstClr val="black"/>
                </a:solidFill>
              </a:rPr>
              <a:t>図 </a:t>
            </a:r>
            <a:r>
              <a:rPr lang="en-US" altLang="ja-JP" sz="4000" b="1" dirty="0">
                <a:solidFill>
                  <a:prstClr val="black"/>
                </a:solidFill>
              </a:rPr>
              <a:t>1.</a:t>
            </a:r>
            <a:r>
              <a:rPr lang="en-US" altLang="ja-JP" sz="4000" dirty="0">
                <a:solidFill>
                  <a:prstClr val="black"/>
                </a:solidFill>
              </a:rPr>
              <a:t>(a)</a:t>
            </a:r>
            <a:r>
              <a:rPr lang="ja-JP" altLang="en-US" sz="4000" dirty="0">
                <a:solidFill>
                  <a:prstClr val="black"/>
                </a:solidFill>
              </a:rPr>
              <a:t>計算モデル　</a:t>
            </a:r>
            <a:r>
              <a:rPr lang="en-US" altLang="ja-JP" sz="4000" dirty="0">
                <a:solidFill>
                  <a:prstClr val="black"/>
                </a:solidFill>
              </a:rPr>
              <a:t>(b)</a:t>
            </a:r>
            <a:r>
              <a:rPr lang="ja-JP" altLang="en-US" sz="4000" dirty="0">
                <a:solidFill>
                  <a:prstClr val="black"/>
                </a:solidFill>
              </a:rPr>
              <a:t>計算フロー</a:t>
            </a:r>
            <a:endParaRPr lang="en-US" altLang="ja-JP" sz="4000" dirty="0"/>
          </a:p>
          <a:p>
            <a:endParaRPr lang="en-US" sz="4000" dirty="0"/>
          </a:p>
        </p:txBody>
      </p:sp>
      <p:sp>
        <p:nvSpPr>
          <p:cNvPr id="14" name="Text Placeholder 13">
            <a:extLst>
              <a:ext uri="{FF2B5EF4-FFF2-40B4-BE49-F238E27FC236}">
                <a16:creationId xmlns:a16="http://schemas.microsoft.com/office/drawing/2014/main" id="{11E1601A-314A-1C78-9FC5-73E1FA748512}"/>
              </a:ext>
            </a:extLst>
          </p:cNvPr>
          <p:cNvSpPr>
            <a:spLocks noGrp="1"/>
          </p:cNvSpPr>
          <p:nvPr>
            <p:ph type="body" sz="quarter" idx="32"/>
          </p:nvPr>
        </p:nvSpPr>
        <p:spPr>
          <a:xfrm>
            <a:off x="1196911" y="30707120"/>
            <a:ext cx="18092124" cy="7730903"/>
          </a:xfrm>
        </p:spPr>
        <p:txBody>
          <a:bodyPr/>
          <a:lstStyle/>
          <a:p>
            <a:pPr algn="just">
              <a:lnSpc>
                <a:spcPct val="100000"/>
              </a:lnSpc>
            </a:pPr>
            <a:r>
              <a:rPr lang="ja-JP" altLang="en-US" sz="4800" dirty="0"/>
              <a:t>計算結果を図</a:t>
            </a:r>
            <a:r>
              <a:rPr lang="en-US" altLang="ja-JP" sz="4800" dirty="0"/>
              <a:t>2</a:t>
            </a:r>
            <a:r>
              <a:rPr lang="ja-JP" altLang="en-US" sz="4800" dirty="0"/>
              <a:t>に示し，以下に結果をまとめる．</a:t>
            </a:r>
            <a:endParaRPr lang="en-US" altLang="ja-JP" sz="4800" dirty="0"/>
          </a:p>
          <a:p>
            <a:pPr marL="685800" indent="-685800" algn="just">
              <a:lnSpc>
                <a:spcPct val="100000"/>
              </a:lnSpc>
              <a:buFont typeface="Arial" panose="020B0604020202020204" pitchFamily="34" charset="0"/>
              <a:buChar char="•"/>
            </a:pPr>
            <a:r>
              <a:rPr lang="ja-JP" altLang="en-US" sz="4800" dirty="0"/>
              <a:t>すべり速度はピッチ点で</a:t>
            </a:r>
            <a:r>
              <a:rPr lang="en-US" altLang="ja-JP" sz="4800" dirty="0"/>
              <a:t>0</a:t>
            </a:r>
            <a:r>
              <a:rPr lang="ja-JP" altLang="en-US" sz="4800" dirty="0"/>
              <a:t>で，歯先と歯元に近づくほど大きくなる．</a:t>
            </a:r>
            <a:endParaRPr lang="en-US" altLang="ja-JP" sz="4800" dirty="0"/>
          </a:p>
          <a:p>
            <a:pPr marL="685800" indent="-685800" algn="just">
              <a:lnSpc>
                <a:spcPct val="100000"/>
              </a:lnSpc>
              <a:buFont typeface="Arial" panose="020B0604020202020204" pitchFamily="34" charset="0"/>
              <a:buChar char="•"/>
            </a:pPr>
            <a:r>
              <a:rPr lang="ja-JP" altLang="en-US" sz="4800" dirty="0"/>
              <a:t>歯先から歯元近くまで</a:t>
            </a:r>
            <a:r>
              <a:rPr lang="ja-JP" altLang="en-US" sz="4800" dirty="0">
                <a:solidFill>
                  <a:srgbClr val="FF0000"/>
                </a:solidFill>
              </a:rPr>
              <a:t>ほぼ均一に摩耗が進展</a:t>
            </a:r>
            <a:r>
              <a:rPr lang="ja-JP" altLang="en-US" sz="4800" dirty="0"/>
              <a:t>している．</a:t>
            </a:r>
            <a:endParaRPr lang="en-US" altLang="ja-JP" sz="4800" dirty="0"/>
          </a:p>
          <a:p>
            <a:pPr marL="685800" indent="-685800" algn="just">
              <a:lnSpc>
                <a:spcPct val="100000"/>
              </a:lnSpc>
              <a:buFont typeface="Arial" panose="020B0604020202020204" pitchFamily="34" charset="0"/>
              <a:buChar char="•"/>
            </a:pPr>
            <a:r>
              <a:rPr lang="ja-JP" altLang="en-US" sz="4800" dirty="0"/>
              <a:t>計算歯車の弦歯厚は</a:t>
            </a:r>
            <a:r>
              <a:rPr lang="en-US" altLang="ja-JP" sz="4800" dirty="0"/>
              <a:t>1.54mm</a:t>
            </a:r>
            <a:r>
              <a:rPr lang="ja-JP" altLang="en-US" sz="4800" dirty="0"/>
              <a:t>に対し，</a:t>
            </a:r>
            <a:r>
              <a:rPr lang="ja-JP" altLang="en-US" sz="4800" dirty="0">
                <a:solidFill>
                  <a:srgbClr val="FF0000"/>
                </a:solidFill>
              </a:rPr>
              <a:t>摩耗の最大深さは約</a:t>
            </a:r>
            <a:r>
              <a:rPr lang="en-US" altLang="ja-JP" sz="4800" dirty="0">
                <a:solidFill>
                  <a:srgbClr val="FF0000"/>
                </a:solidFill>
              </a:rPr>
              <a:t>83μm</a:t>
            </a:r>
            <a:r>
              <a:rPr lang="ja-JP" altLang="en-US" sz="4800" dirty="0"/>
              <a:t>．</a:t>
            </a:r>
            <a:endParaRPr lang="en-US" altLang="ja-JP" sz="4800" dirty="0"/>
          </a:p>
          <a:p>
            <a:pPr marL="685800" indent="-685800" algn="just">
              <a:lnSpc>
                <a:spcPct val="100000"/>
              </a:lnSpc>
              <a:buFont typeface="Arial" panose="020B0604020202020204" pitchFamily="34" charset="0"/>
              <a:buChar char="•"/>
            </a:pPr>
            <a:r>
              <a:rPr lang="ja-JP" altLang="en-US" sz="4800" dirty="0"/>
              <a:t>一般的に摩耗による歯車の寿命は歯厚の</a:t>
            </a:r>
            <a:r>
              <a:rPr lang="en-US" altLang="ja-JP" sz="4800" dirty="0"/>
              <a:t>5</a:t>
            </a:r>
            <a:r>
              <a:rPr lang="ja-JP" altLang="en-US" sz="4800" dirty="0"/>
              <a:t>～</a:t>
            </a:r>
            <a:r>
              <a:rPr lang="en-US" altLang="ja-JP" sz="4800" dirty="0"/>
              <a:t>10%</a:t>
            </a:r>
            <a:r>
              <a:rPr lang="ja-JP" altLang="en-US" sz="4800" dirty="0"/>
              <a:t>の範囲内であり，本解析の摩耗による</a:t>
            </a:r>
            <a:r>
              <a:rPr lang="ja-JP" altLang="en-US" sz="4800" dirty="0">
                <a:solidFill>
                  <a:srgbClr val="FF0000"/>
                </a:solidFill>
              </a:rPr>
              <a:t>歯厚減少は</a:t>
            </a:r>
            <a:r>
              <a:rPr lang="en-US" altLang="ja-JP" sz="4800" dirty="0">
                <a:solidFill>
                  <a:srgbClr val="FF0000"/>
                </a:solidFill>
              </a:rPr>
              <a:t>5.4%</a:t>
            </a:r>
            <a:r>
              <a:rPr lang="ja-JP" altLang="en-US" sz="4800" dirty="0"/>
              <a:t>である．</a:t>
            </a:r>
            <a:endParaRPr lang="en-US" altLang="ja-JP" sz="4800" dirty="0"/>
          </a:p>
          <a:p>
            <a:pPr algn="just">
              <a:lnSpc>
                <a:spcPct val="100000"/>
              </a:lnSpc>
            </a:pPr>
            <a:r>
              <a:rPr lang="ja-JP" altLang="en-US" sz="4800" dirty="0"/>
              <a:t>今後は本手法を</a:t>
            </a:r>
            <a:r>
              <a:rPr lang="ja-JP" altLang="en-US" sz="4800" dirty="0">
                <a:solidFill>
                  <a:srgbClr val="FF0000"/>
                </a:solidFill>
              </a:rPr>
              <a:t>流体潤滑</a:t>
            </a:r>
            <a:r>
              <a:rPr lang="ja-JP" altLang="en-US" sz="4800" dirty="0"/>
              <a:t>や</a:t>
            </a:r>
            <a:r>
              <a:rPr lang="ja-JP" altLang="en-US" sz="4800" dirty="0">
                <a:solidFill>
                  <a:srgbClr val="FF0000"/>
                </a:solidFill>
              </a:rPr>
              <a:t>しゅう動熱</a:t>
            </a:r>
            <a:r>
              <a:rPr lang="ja-JP" altLang="en-US" sz="4800" dirty="0"/>
              <a:t>等を考慮したモデルに展開する．</a:t>
            </a:r>
          </a:p>
        </p:txBody>
      </p:sp>
      <p:sp>
        <p:nvSpPr>
          <p:cNvPr id="15" name="Text Placeholder 14">
            <a:extLst>
              <a:ext uri="{FF2B5EF4-FFF2-40B4-BE49-F238E27FC236}">
                <a16:creationId xmlns:a16="http://schemas.microsoft.com/office/drawing/2014/main" id="{78F833C6-3846-AA0A-9BA1-60EE089DD100}"/>
              </a:ext>
            </a:extLst>
          </p:cNvPr>
          <p:cNvSpPr>
            <a:spLocks noGrp="1"/>
          </p:cNvSpPr>
          <p:nvPr>
            <p:ph type="body" sz="quarter" idx="33"/>
          </p:nvPr>
        </p:nvSpPr>
        <p:spPr>
          <a:xfrm>
            <a:off x="1196913" y="29352140"/>
            <a:ext cx="6501745" cy="1303795"/>
          </a:xfrm>
        </p:spPr>
        <p:txBody>
          <a:bodyPr/>
          <a:lstStyle/>
          <a:p>
            <a:r>
              <a:rPr lang="ja-JP" altLang="en-US" dirty="0"/>
              <a:t>結果</a:t>
            </a:r>
            <a:endParaRPr lang="en-US" dirty="0"/>
          </a:p>
        </p:txBody>
      </p:sp>
      <p:pic>
        <p:nvPicPr>
          <p:cNvPr id="21" name="図 20">
            <a:extLst>
              <a:ext uri="{FF2B5EF4-FFF2-40B4-BE49-F238E27FC236}">
                <a16:creationId xmlns:a16="http://schemas.microsoft.com/office/drawing/2014/main" id="{B1254E1F-9F5C-19EF-D9BE-681BA9F0455B}"/>
              </a:ext>
            </a:extLst>
          </p:cNvPr>
          <p:cNvPicPr>
            <a:picLocks noChangeAspect="1"/>
          </p:cNvPicPr>
          <p:nvPr/>
        </p:nvPicPr>
        <p:blipFill>
          <a:blip r:embed="rId5"/>
          <a:stretch>
            <a:fillRect/>
          </a:stretch>
        </p:blipFill>
        <p:spPr>
          <a:xfrm>
            <a:off x="17347535" y="39038863"/>
            <a:ext cx="14191997" cy="2647983"/>
          </a:xfrm>
          <a:prstGeom prst="rect">
            <a:avLst/>
          </a:prstGeom>
        </p:spPr>
      </p:pic>
      <p:pic>
        <p:nvPicPr>
          <p:cNvPr id="29" name="図プレースホルダー 28">
            <a:extLst>
              <a:ext uri="{FF2B5EF4-FFF2-40B4-BE49-F238E27FC236}">
                <a16:creationId xmlns:a16="http://schemas.microsoft.com/office/drawing/2014/main" id="{513A1573-633E-9CD3-922F-01E4F577A0E6}"/>
              </a:ext>
            </a:extLst>
          </p:cNvPr>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t="4615" b="4615"/>
          <a:stretch>
            <a:fillRect/>
          </a:stretch>
        </p:blipFill>
        <p:spPr>
          <a:xfrm>
            <a:off x="0" y="-1"/>
            <a:ext cx="13512647" cy="12264788"/>
          </a:xfrm>
          <a:prstGeom prst="rect">
            <a:avLst/>
          </a:prstGeom>
        </p:spPr>
      </p:pic>
      <p:sp>
        <p:nvSpPr>
          <p:cNvPr id="30" name="Text Placeholder 8">
            <a:extLst>
              <a:ext uri="{FF2B5EF4-FFF2-40B4-BE49-F238E27FC236}">
                <a16:creationId xmlns:a16="http://schemas.microsoft.com/office/drawing/2014/main" id="{DB53DF2A-C40D-CB04-D19E-104D817690A2}"/>
              </a:ext>
            </a:extLst>
          </p:cNvPr>
          <p:cNvSpPr>
            <a:spLocks noGrp="1"/>
          </p:cNvSpPr>
          <p:nvPr>
            <p:ph type="body" sz="quarter" idx="27"/>
          </p:nvPr>
        </p:nvSpPr>
        <p:spPr>
          <a:xfrm>
            <a:off x="1649413" y="13539788"/>
            <a:ext cx="29616400" cy="1303337"/>
          </a:xfrm>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24" name="Text Placeholder 11">
            <a:extLst>
              <a:ext uri="{FF2B5EF4-FFF2-40B4-BE49-F238E27FC236}">
                <a16:creationId xmlns:a16="http://schemas.microsoft.com/office/drawing/2014/main" id="{3D0A3FFB-4422-DC75-F157-496DEF5BCC7D}"/>
              </a:ext>
            </a:extLst>
          </p:cNvPr>
          <p:cNvSpPr txBox="1">
            <a:spLocks/>
          </p:cNvSpPr>
          <p:nvPr/>
        </p:nvSpPr>
        <p:spPr>
          <a:xfrm>
            <a:off x="19530613" y="37493285"/>
            <a:ext cx="13127846" cy="1468347"/>
          </a:xfrm>
          <a:prstGeom prst="rect">
            <a:avLst/>
          </a:prstGeom>
        </p:spPr>
        <p:txBody>
          <a:bodyPr vert="horz" lIns="91440" tIns="45720" rIns="91440" bIns="45720" rtlCol="0">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kern="1200">
                <a:solidFill>
                  <a:schemeClr val="tx1"/>
                </a:solidFill>
                <a:latin typeface="MS PGothic" panose="020B0600070205080204" pitchFamily="34" charset="-128"/>
                <a:ea typeface="MS PGothic" panose="020B0600070205080204" pitchFamily="34" charset="-128"/>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r>
              <a:rPr lang="ja-JP" altLang="en-US" sz="4000" b="1" dirty="0">
                <a:solidFill>
                  <a:prstClr val="black"/>
                </a:solidFill>
              </a:rPr>
              <a:t>図 </a:t>
            </a:r>
            <a:r>
              <a:rPr lang="en-US" altLang="ja-JP" sz="4000" b="1" dirty="0">
                <a:solidFill>
                  <a:prstClr val="black"/>
                </a:solidFill>
              </a:rPr>
              <a:t>2.</a:t>
            </a:r>
            <a:r>
              <a:rPr lang="en-US" altLang="ja-JP" sz="4000" dirty="0">
                <a:solidFill>
                  <a:prstClr val="black"/>
                </a:solidFill>
              </a:rPr>
              <a:t>(a)</a:t>
            </a:r>
            <a:r>
              <a:rPr lang="ja-JP" altLang="en-US" sz="4000" dirty="0">
                <a:solidFill>
                  <a:prstClr val="black"/>
                </a:solidFill>
              </a:rPr>
              <a:t>歯車かみあい部のすべり速度分布 </a:t>
            </a:r>
            <a:r>
              <a:rPr lang="en-US" altLang="ja-JP" sz="4000" dirty="0">
                <a:solidFill>
                  <a:prstClr val="black"/>
                </a:solidFill>
              </a:rPr>
              <a:t>(b)</a:t>
            </a:r>
            <a:r>
              <a:rPr lang="ja-JP" altLang="en-US" sz="4000" dirty="0">
                <a:solidFill>
                  <a:prstClr val="black"/>
                </a:solidFill>
              </a:rPr>
              <a:t> 摩耗量の比較</a:t>
            </a:r>
            <a:endParaRPr lang="en-US" altLang="ja-JP" sz="4000" dirty="0"/>
          </a:p>
        </p:txBody>
      </p:sp>
      <p:pic>
        <p:nvPicPr>
          <p:cNvPr id="65" name="図 64">
            <a:extLst>
              <a:ext uri="{FF2B5EF4-FFF2-40B4-BE49-F238E27FC236}">
                <a16:creationId xmlns:a16="http://schemas.microsoft.com/office/drawing/2014/main" id="{DABC9802-E786-5593-DDB9-F796EB54FAF9}"/>
              </a:ext>
            </a:extLst>
          </p:cNvPr>
          <p:cNvPicPr>
            <a:picLocks noChangeAspect="1"/>
          </p:cNvPicPr>
          <p:nvPr/>
        </p:nvPicPr>
        <p:blipFill>
          <a:blip r:embed="rId7"/>
          <a:stretch>
            <a:fillRect/>
          </a:stretch>
        </p:blipFill>
        <p:spPr>
          <a:xfrm>
            <a:off x="19672494" y="33051467"/>
            <a:ext cx="5210570" cy="4462671"/>
          </a:xfrm>
          <a:prstGeom prst="rect">
            <a:avLst/>
          </a:prstGeom>
        </p:spPr>
      </p:pic>
      <p:pic>
        <p:nvPicPr>
          <p:cNvPr id="79" name="図 78">
            <a:extLst>
              <a:ext uri="{FF2B5EF4-FFF2-40B4-BE49-F238E27FC236}">
                <a16:creationId xmlns:a16="http://schemas.microsoft.com/office/drawing/2014/main" id="{05EF7D62-CFAB-E55A-5A54-90745D7D4483}"/>
              </a:ext>
            </a:extLst>
          </p:cNvPr>
          <p:cNvPicPr>
            <a:picLocks noChangeAspect="1"/>
          </p:cNvPicPr>
          <p:nvPr/>
        </p:nvPicPr>
        <p:blipFill>
          <a:blip r:embed="rId8"/>
          <a:stretch>
            <a:fillRect/>
          </a:stretch>
        </p:blipFill>
        <p:spPr>
          <a:xfrm>
            <a:off x="19539143" y="29270111"/>
            <a:ext cx="6193504" cy="3762814"/>
          </a:xfrm>
          <a:prstGeom prst="rect">
            <a:avLst/>
          </a:prstGeom>
        </p:spPr>
      </p:pic>
      <p:pic>
        <p:nvPicPr>
          <p:cNvPr id="90" name="図 89">
            <a:extLst>
              <a:ext uri="{FF2B5EF4-FFF2-40B4-BE49-F238E27FC236}">
                <a16:creationId xmlns:a16="http://schemas.microsoft.com/office/drawing/2014/main" id="{56EBB84B-972D-9F87-A0DF-2FDD56470EFC}"/>
              </a:ext>
            </a:extLst>
          </p:cNvPr>
          <p:cNvPicPr>
            <a:picLocks noChangeAspect="1"/>
          </p:cNvPicPr>
          <p:nvPr/>
        </p:nvPicPr>
        <p:blipFill>
          <a:blip r:embed="rId9"/>
          <a:stretch>
            <a:fillRect/>
          </a:stretch>
        </p:blipFill>
        <p:spPr>
          <a:xfrm>
            <a:off x="636722" y="20822530"/>
            <a:ext cx="6646913" cy="6813780"/>
          </a:xfrm>
          <a:prstGeom prst="rect">
            <a:avLst/>
          </a:prstGeom>
        </p:spPr>
      </p:pic>
      <p:sp>
        <p:nvSpPr>
          <p:cNvPr id="94" name="Text Placeholder 5">
            <a:extLst>
              <a:ext uri="{FF2B5EF4-FFF2-40B4-BE49-F238E27FC236}">
                <a16:creationId xmlns:a16="http://schemas.microsoft.com/office/drawing/2014/main" id="{6B767A97-836E-C92E-B57D-4DA519E4E59A}"/>
              </a:ext>
            </a:extLst>
          </p:cNvPr>
          <p:cNvSpPr txBox="1">
            <a:spLocks/>
          </p:cNvSpPr>
          <p:nvPr/>
        </p:nvSpPr>
        <p:spPr>
          <a:xfrm>
            <a:off x="16536289" y="21767129"/>
            <a:ext cx="15655452" cy="6856707"/>
          </a:xfrm>
          <a:prstGeom prst="rect">
            <a:avLst/>
          </a:prstGeom>
        </p:spPr>
        <p:txBody>
          <a:bodyPr vert="horz" lIns="91440" tIns="45720" rIns="91440" bIns="45720" rtlCol="0">
            <a:noAutofit/>
          </a:bodyPr>
          <a:lstStyle>
            <a:lvl1pPr marL="0" indent="0" algn="l" defTabSz="3291840" rtl="0" eaLnBrk="1" latinLnBrk="0" hangingPunct="1">
              <a:lnSpc>
                <a:spcPct val="90000"/>
              </a:lnSpc>
              <a:spcBef>
                <a:spcPts val="3600"/>
              </a:spcBef>
              <a:buFont typeface="Arial" panose="020B0604020202020204" pitchFamily="34" charset="0"/>
              <a:buNone/>
              <a:defRPr sz="4101" kern="1200">
                <a:solidFill>
                  <a:schemeClr val="tx1"/>
                </a:solidFill>
                <a:latin typeface="MS PGothic" panose="020B0600070205080204" pitchFamily="34" charset="-128"/>
                <a:ea typeface="MS PGothic" panose="020B0600070205080204" pitchFamily="34" charset="-128"/>
                <a:cs typeface="+mn-cs"/>
              </a:defRPr>
            </a:lvl1pPr>
            <a:lvl2pPr marL="1552197" indent="0" algn="l" defTabSz="3291840" rtl="0" eaLnBrk="1" latinLnBrk="0" hangingPunct="1">
              <a:lnSpc>
                <a:spcPct val="90000"/>
              </a:lnSpc>
              <a:spcBef>
                <a:spcPts val="1800"/>
              </a:spcBef>
              <a:buFont typeface="Arial" panose="020B0604020202020204" pitchFamily="34" charset="0"/>
              <a:buNone/>
              <a:defRPr sz="3281" kern="1200">
                <a:solidFill>
                  <a:schemeClr val="tx1"/>
                </a:solidFill>
                <a:latin typeface="+mn-lt"/>
                <a:ea typeface="+mn-ea"/>
                <a:cs typeface="+mn-cs"/>
              </a:defRPr>
            </a:lvl2pPr>
            <a:lvl3pPr marL="3104394" indent="0" algn="l" defTabSz="3291840" rtl="0" eaLnBrk="1" latinLnBrk="0" hangingPunct="1">
              <a:lnSpc>
                <a:spcPct val="90000"/>
              </a:lnSpc>
              <a:spcBef>
                <a:spcPts val="1800"/>
              </a:spcBef>
              <a:buFont typeface="Arial" panose="020B0604020202020204" pitchFamily="34" charset="0"/>
              <a:buNone/>
              <a:defRPr sz="2871" kern="1200">
                <a:solidFill>
                  <a:schemeClr val="tx1"/>
                </a:solidFill>
                <a:latin typeface="+mn-lt"/>
                <a:ea typeface="+mn-ea"/>
                <a:cs typeface="+mn-cs"/>
              </a:defRPr>
            </a:lvl3pPr>
            <a:lvl4pPr marL="4656591"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4pPr>
            <a:lvl5pPr marL="6208788" indent="0" algn="l" defTabSz="3291840" rtl="0" eaLnBrk="1" latinLnBrk="0" hangingPunct="1">
              <a:lnSpc>
                <a:spcPct val="90000"/>
              </a:lnSpc>
              <a:spcBef>
                <a:spcPts val="1800"/>
              </a:spcBef>
              <a:buFont typeface="Arial" panose="020B0604020202020204" pitchFamily="34" charset="0"/>
              <a:buNone/>
              <a:defRPr sz="2051"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a:lstStyle>
          <a:p>
            <a:pPr algn="just"/>
            <a:r>
              <a:rPr lang="ja-JP" altLang="en-US" sz="4800" dirty="0"/>
              <a:t>　本研究では，固体力学の接触と剛体コネクターを使用し，　</a:t>
            </a:r>
            <a:r>
              <a:rPr lang="en-US" altLang="ja-JP" sz="4800" dirty="0"/>
              <a:t>2</a:t>
            </a:r>
            <a:r>
              <a:rPr lang="ja-JP" altLang="en-US" sz="4800" dirty="0"/>
              <a:t>次元の平歯車ペア接触解析モデルを構築した．離散回転角度ごとに接触解析を実行し，かみあい位置における接触圧力および相対すべり速度を算出した．そこから</a:t>
            </a:r>
            <a:r>
              <a:rPr lang="en-US" altLang="ja-JP" sz="4800" dirty="0"/>
              <a:t>Archard</a:t>
            </a:r>
            <a:r>
              <a:rPr lang="ja-JP" altLang="en-US" sz="4800" dirty="0"/>
              <a:t>則に基づいて各節点の摩耗深さを計算し，節点座標を法線方向に移動させて歯面ジオメトリを自動再構築する逐次摩耗解析スキームを構築した．摩耗量の計算までは</a:t>
            </a:r>
            <a:r>
              <a:rPr lang="en-US" altLang="ja-JP" sz="4800" dirty="0"/>
              <a:t>COMSOL</a:t>
            </a:r>
            <a:r>
              <a:rPr lang="ja-JP" altLang="en-US" sz="4800" dirty="0"/>
              <a:t>内で行い，摩耗形状の反映には</a:t>
            </a:r>
            <a:r>
              <a:rPr lang="en-US" altLang="ja-JP" sz="4800" dirty="0" err="1"/>
              <a:t>LiveLink</a:t>
            </a:r>
            <a:r>
              <a:rPr lang="en-US" altLang="ja-JP" sz="4800" dirty="0"/>
              <a:t>™ for MATLAB®</a:t>
            </a:r>
            <a:r>
              <a:rPr lang="ja-JP" altLang="en-US" sz="4800" dirty="0"/>
              <a:t>を用いて計算結果を歯面に反映させる．更新した形状を用いて再び</a:t>
            </a:r>
            <a:r>
              <a:rPr lang="en-US" altLang="ja-JP" sz="4800" dirty="0"/>
              <a:t>COMSOL</a:t>
            </a:r>
            <a:r>
              <a:rPr lang="ja-JP" altLang="en-US" sz="4800" dirty="0"/>
              <a:t>で接触解析を行う反復ループを構築した．</a:t>
            </a:r>
            <a:endParaRPr lang="en-US" sz="4800" dirty="0"/>
          </a:p>
        </p:txBody>
      </p:sp>
      <p:sp>
        <p:nvSpPr>
          <p:cNvPr id="97" name="テキスト ボックス 96">
            <a:extLst>
              <a:ext uri="{FF2B5EF4-FFF2-40B4-BE49-F238E27FC236}">
                <a16:creationId xmlns:a16="http://schemas.microsoft.com/office/drawing/2014/main" id="{FD876AAC-52BE-D22C-E9C5-27E295DE8F23}"/>
              </a:ext>
            </a:extLst>
          </p:cNvPr>
          <p:cNvSpPr txBox="1"/>
          <p:nvPr/>
        </p:nvSpPr>
        <p:spPr>
          <a:xfrm>
            <a:off x="879934" y="20273837"/>
            <a:ext cx="8142507" cy="707886"/>
          </a:xfrm>
          <a:prstGeom prst="rect">
            <a:avLst/>
          </a:prstGeom>
          <a:noFill/>
        </p:spPr>
        <p:txBody>
          <a:bodyPr wrap="square">
            <a:spAutoFit/>
          </a:bodyPr>
          <a:lstStyle/>
          <a:p>
            <a:r>
              <a:rPr lang="ja-JP" altLang="en-US" sz="4000" b="1" dirty="0">
                <a:solidFill>
                  <a:prstClr val="black"/>
                </a:solidFill>
              </a:rPr>
              <a:t> </a:t>
            </a:r>
            <a:r>
              <a:rPr lang="en-US" altLang="ja-JP" sz="4000" b="1" dirty="0">
                <a:solidFill>
                  <a:prstClr val="black"/>
                </a:solidFill>
              </a:rPr>
              <a:t>(a)												 (b)</a:t>
            </a:r>
          </a:p>
        </p:txBody>
      </p:sp>
      <p:sp>
        <p:nvSpPr>
          <p:cNvPr id="98" name="テキスト ボックス 97">
            <a:extLst>
              <a:ext uri="{FF2B5EF4-FFF2-40B4-BE49-F238E27FC236}">
                <a16:creationId xmlns:a16="http://schemas.microsoft.com/office/drawing/2014/main" id="{AB262529-A2E8-31D2-F80D-45DFB68E2710}"/>
              </a:ext>
            </a:extLst>
          </p:cNvPr>
          <p:cNvSpPr txBox="1"/>
          <p:nvPr/>
        </p:nvSpPr>
        <p:spPr>
          <a:xfrm>
            <a:off x="18886451" y="29243206"/>
            <a:ext cx="8142507" cy="707886"/>
          </a:xfrm>
          <a:prstGeom prst="rect">
            <a:avLst/>
          </a:prstGeom>
          <a:noFill/>
        </p:spPr>
        <p:txBody>
          <a:bodyPr wrap="square">
            <a:spAutoFit/>
          </a:bodyPr>
          <a:lstStyle/>
          <a:p>
            <a:r>
              <a:rPr lang="ja-JP" altLang="en-US" sz="4000" b="1" dirty="0">
                <a:solidFill>
                  <a:prstClr val="black"/>
                </a:solidFill>
              </a:rPr>
              <a:t> </a:t>
            </a:r>
            <a:r>
              <a:rPr lang="en-US" altLang="ja-JP" sz="4000" b="1" dirty="0">
                <a:solidFill>
                  <a:prstClr val="black"/>
                </a:solidFill>
              </a:rPr>
              <a:t>(a)												 (b)</a:t>
            </a:r>
          </a:p>
        </p:txBody>
      </p:sp>
      <p:pic>
        <p:nvPicPr>
          <p:cNvPr id="32" name="図 31">
            <a:extLst>
              <a:ext uri="{FF2B5EF4-FFF2-40B4-BE49-F238E27FC236}">
                <a16:creationId xmlns:a16="http://schemas.microsoft.com/office/drawing/2014/main" id="{CCBE07A3-F133-8454-2BC8-BA47DC58EBD8}"/>
              </a:ext>
            </a:extLst>
          </p:cNvPr>
          <p:cNvPicPr>
            <a:picLocks noChangeAspect="1"/>
          </p:cNvPicPr>
          <p:nvPr/>
        </p:nvPicPr>
        <p:blipFill>
          <a:blip r:embed="rId10"/>
          <a:stretch>
            <a:fillRect/>
          </a:stretch>
        </p:blipFill>
        <p:spPr>
          <a:xfrm>
            <a:off x="23699886" y="33377245"/>
            <a:ext cx="1617693" cy="513040"/>
          </a:xfrm>
          <a:prstGeom prst="rect">
            <a:avLst/>
          </a:prstGeom>
        </p:spPr>
      </p:pic>
      <p:cxnSp>
        <p:nvCxnSpPr>
          <p:cNvPr id="39" name="直線コネクタ 38">
            <a:extLst>
              <a:ext uri="{FF2B5EF4-FFF2-40B4-BE49-F238E27FC236}">
                <a16:creationId xmlns:a16="http://schemas.microsoft.com/office/drawing/2014/main" id="{E4EF023A-1C65-92EC-AB6A-14B5432E40E5}"/>
              </a:ext>
            </a:extLst>
          </p:cNvPr>
          <p:cNvCxnSpPr>
            <a:cxnSpLocks/>
            <a:stCxn id="43" idx="0"/>
          </p:cNvCxnSpPr>
          <p:nvPr/>
        </p:nvCxnSpPr>
        <p:spPr>
          <a:xfrm flipV="1">
            <a:off x="3667125" y="26546614"/>
            <a:ext cx="159199" cy="858863"/>
          </a:xfrm>
          <a:prstGeom prst="line">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3" name="テキスト ボックス 42">
            <a:extLst>
              <a:ext uri="{FF2B5EF4-FFF2-40B4-BE49-F238E27FC236}">
                <a16:creationId xmlns:a16="http://schemas.microsoft.com/office/drawing/2014/main" id="{DEE8FC35-DC83-8AFF-3745-19338D636884}"/>
              </a:ext>
            </a:extLst>
          </p:cNvPr>
          <p:cNvSpPr txBox="1"/>
          <p:nvPr/>
        </p:nvSpPr>
        <p:spPr>
          <a:xfrm>
            <a:off x="2264337" y="27405477"/>
            <a:ext cx="2805576" cy="461665"/>
          </a:xfrm>
          <a:prstGeom prst="rect">
            <a:avLst/>
          </a:prstGeom>
          <a:solidFill>
            <a:srgbClr val="FFFFFF">
              <a:alpha val="80000"/>
            </a:srgbClr>
          </a:soli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kumimoji="1" lang="ja-JP" altLang="en-US" sz="2400" b="1" u="sng" dirty="0">
                <a:solidFill>
                  <a:schemeClr val="tx1"/>
                </a:solidFill>
              </a:rPr>
              <a:t>メッシュで</a:t>
            </a:r>
            <a:r>
              <a:rPr kumimoji="1" lang="en-US" altLang="ja-JP" sz="2400" b="1" u="sng" dirty="0">
                <a:solidFill>
                  <a:schemeClr val="tx1"/>
                </a:solidFill>
              </a:rPr>
              <a:t>150</a:t>
            </a:r>
            <a:r>
              <a:rPr kumimoji="1" lang="ja-JP" altLang="en-US" sz="2400" b="1" u="sng" dirty="0">
                <a:solidFill>
                  <a:schemeClr val="tx1"/>
                </a:solidFill>
              </a:rPr>
              <a:t>分割</a:t>
            </a:r>
          </a:p>
        </p:txBody>
      </p:sp>
      <p:sp>
        <p:nvSpPr>
          <p:cNvPr id="47" name="テキスト ボックス 46">
            <a:extLst>
              <a:ext uri="{FF2B5EF4-FFF2-40B4-BE49-F238E27FC236}">
                <a16:creationId xmlns:a16="http://schemas.microsoft.com/office/drawing/2014/main" id="{5E995AF3-0E0D-EAD0-1505-308D919B50B8}"/>
              </a:ext>
            </a:extLst>
          </p:cNvPr>
          <p:cNvSpPr txBox="1"/>
          <p:nvPr/>
        </p:nvSpPr>
        <p:spPr>
          <a:xfrm>
            <a:off x="4349230" y="21020533"/>
            <a:ext cx="2294458" cy="523220"/>
          </a:xfrm>
          <a:prstGeom prst="rect">
            <a:avLst/>
          </a:prstGeom>
          <a:solidFill>
            <a:srgbClr val="FFFFFF"/>
          </a:solidFill>
        </p:spPr>
        <p:txBody>
          <a:bodyPr wrap="square">
            <a:spAutoFit/>
          </a:bodyPr>
          <a:lstStyle/>
          <a:p>
            <a:pPr algn="ctr"/>
            <a:r>
              <a:rPr lang="ja-JP" altLang="en-US" sz="2800" b="1" dirty="0">
                <a:latin typeface="ＭＳ Ｐゴシック" panose="020B0600070205080204" pitchFamily="50" charset="-128"/>
                <a:ea typeface="ＭＳ Ｐゴシック" panose="020B0600070205080204" pitchFamily="50" charset="-128"/>
                <a:cs typeface="Times New Roman" panose="02020603050405020304" pitchFamily="18" charset="0"/>
              </a:rPr>
              <a:t>従動歯車</a:t>
            </a:r>
          </a:p>
        </p:txBody>
      </p:sp>
      <p:sp>
        <p:nvSpPr>
          <p:cNvPr id="50" name="テキスト ボックス 49">
            <a:extLst>
              <a:ext uri="{FF2B5EF4-FFF2-40B4-BE49-F238E27FC236}">
                <a16:creationId xmlns:a16="http://schemas.microsoft.com/office/drawing/2014/main" id="{FB6F27F8-4D19-1C60-A423-75EE4C33ED2C}"/>
              </a:ext>
            </a:extLst>
          </p:cNvPr>
          <p:cNvSpPr txBox="1"/>
          <p:nvPr/>
        </p:nvSpPr>
        <p:spPr>
          <a:xfrm>
            <a:off x="1272026" y="21020533"/>
            <a:ext cx="2213926" cy="523220"/>
          </a:xfrm>
          <a:prstGeom prst="rect">
            <a:avLst/>
          </a:prstGeom>
          <a:solidFill>
            <a:srgbClr val="FFFFFF"/>
          </a:solidFill>
        </p:spPr>
        <p:txBody>
          <a:bodyPr wrap="square">
            <a:spAutoFit/>
          </a:bodyPr>
          <a:lstStyle/>
          <a:p>
            <a:pPr algn="ctr"/>
            <a:r>
              <a:rPr lang="ja-JP" altLang="en-US" sz="2800" b="1" dirty="0">
                <a:latin typeface="ＭＳ Ｐゴシック" panose="020B0600070205080204" pitchFamily="50" charset="-128"/>
                <a:ea typeface="ＭＳ Ｐゴシック" panose="020B0600070205080204" pitchFamily="50" charset="-128"/>
                <a:cs typeface="Times New Roman" panose="02020603050405020304" pitchFamily="18" charset="0"/>
              </a:rPr>
              <a:t>　駆動歯車　</a:t>
            </a:r>
          </a:p>
        </p:txBody>
      </p:sp>
    </p:spTree>
    <p:extLst>
      <p:ext uri="{BB962C8B-B14F-4D97-AF65-F5344CB8AC3E}">
        <p14:creationId xmlns:p14="http://schemas.microsoft.com/office/powerpoint/2010/main" val="40199913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11120</TotalTime>
  <Words>685</Words>
  <Application>Microsoft Office PowerPoint</Application>
  <PresentationFormat>ユーザー設定</PresentationFormat>
  <Paragraphs>27</Paragraphs>
  <Slides>1</Slides>
  <Notes>1</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ＭＳ Ｐゴシック</vt:lpstr>
      <vt:lpstr>ＭＳ Ｐゴシック</vt:lpstr>
      <vt:lpstr>Arial</vt:lpstr>
      <vt:lpstr>Calibri</vt:lpstr>
      <vt:lpstr>Calibri Light</vt:lpstr>
      <vt:lpstr>Office Theme</vt:lpstr>
      <vt:lpstr>転がりすべり接触での摩耗予測シミュレーションに関する研究</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井本　浩暉</cp:lastModifiedBy>
  <cp:revision>198</cp:revision>
  <cp:lastPrinted>2026-06-05T08:09:06Z</cp:lastPrinted>
  <dcterms:created xsi:type="dcterms:W3CDTF">2023-01-03T14:57:49Z</dcterms:created>
  <dcterms:modified xsi:type="dcterms:W3CDTF">2026-09-14T08:35:54Z</dcterms:modified>
</cp:coreProperties>
</file>