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ection>
      </p14:sectionLst>
    </p:ext>
    <p:ext uri="{EFAFB233-063F-42B5-8137-9DF3F51BA10A}">
      <p15:sldGuideLst xmlns:p15="http://schemas.microsoft.com/office/powerpoint/2012/main">
        <p15:guide id="1" orient="horz" pos="13824" userDrawn="1">
          <p15:clr>
            <a:srgbClr val="A4A3A4"/>
          </p15:clr>
        </p15:guide>
        <p15:guide id="2" pos="1036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07" autoAdjust="0"/>
    <p:restoredTop sz="96340" autoAdjust="0"/>
  </p:normalViewPr>
  <p:slideViewPr>
    <p:cSldViewPr snapToGrid="0">
      <p:cViewPr>
        <p:scale>
          <a:sx n="25" d="100"/>
          <a:sy n="25" d="100"/>
        </p:scale>
        <p:origin x="690" y="-270"/>
      </p:cViewPr>
      <p:guideLst>
        <p:guide orient="horz" pos="13824"/>
        <p:guide pos="10368"/>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8/28/2026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8/28/2026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8/28/2026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fazecast.github.io/jSerialComm/" TargetMode="Externa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rmAutofit/>
          </a:bodyPr>
          <a:lstStyle/>
          <a:p>
            <a:r>
              <a:rPr lang="ja-JP" altLang="ja-JP" sz="12000" dirty="0"/>
              <a:t>マイクロ波加熱プロセスの</a:t>
            </a:r>
            <a:br>
              <a:rPr lang="en-US" altLang="ja-JP" sz="12000" dirty="0"/>
            </a:br>
            <a:r>
              <a:rPr lang="ja-JP" altLang="ja-JP" sz="12000" dirty="0"/>
              <a:t>オペランド可視化</a:t>
            </a:r>
            <a:endParaRPr lang="en-US" sz="120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sz="3800" dirty="0"/>
              <a:t>西岡　将輝</a:t>
            </a:r>
            <a:r>
              <a:rPr lang="en-US" altLang="ja-JP" sz="3800" baseline="30000" dirty="0"/>
              <a:t>1</a:t>
            </a:r>
            <a:r>
              <a:rPr lang="en-US" altLang="ja-JP" sz="3800" dirty="0"/>
              <a:t>, </a:t>
            </a:r>
            <a:r>
              <a:rPr lang="ja-JP" altLang="en-US" sz="3800" dirty="0"/>
              <a:t>高橋　隼永</a:t>
            </a:r>
            <a:r>
              <a:rPr lang="en-US" altLang="ja-JP" sz="3800" baseline="30000" dirty="0"/>
              <a:t>2</a:t>
            </a:r>
            <a:br>
              <a:rPr lang="en-US" altLang="ja-JP" sz="3800" dirty="0"/>
            </a:br>
            <a:r>
              <a:rPr lang="en-US" altLang="ja-JP" sz="3800" baseline="30000" dirty="0"/>
              <a:t>1</a:t>
            </a:r>
            <a:r>
              <a:rPr lang="en-US" altLang="ja-JP" sz="3800" dirty="0"/>
              <a:t>  </a:t>
            </a:r>
            <a:r>
              <a:rPr lang="ja-JP" altLang="en-US" sz="3800" dirty="0"/>
              <a:t>みなも株式会社　</a:t>
            </a:r>
            <a:r>
              <a:rPr lang="en-US" altLang="ja-JP" sz="3800" dirty="0"/>
              <a:t>CTO, </a:t>
            </a:r>
            <a:r>
              <a:rPr lang="ja-JP" altLang="en-US" sz="3800" dirty="0"/>
              <a:t>〒</a:t>
            </a:r>
            <a:r>
              <a:rPr lang="en-US" altLang="ja-JP" sz="3800" dirty="0"/>
              <a:t>982-0818 </a:t>
            </a:r>
            <a:r>
              <a:rPr lang="ja-JP" altLang="en-US" sz="3800" dirty="0"/>
              <a:t>宮城県仙台市太白区</a:t>
            </a:r>
            <a:br>
              <a:rPr lang="en-US" altLang="ja-JP" sz="3800" dirty="0"/>
            </a:br>
            <a:r>
              <a:rPr lang="en-US" altLang="ja-JP" sz="3800" baseline="30000" dirty="0"/>
              <a:t>2</a:t>
            </a:r>
            <a:r>
              <a:rPr lang="ja-JP" altLang="en-US" sz="3800" dirty="0"/>
              <a:t>  みなも株式会社　</a:t>
            </a:r>
            <a:r>
              <a:rPr lang="en-US" altLang="ja-JP" sz="3800" dirty="0"/>
              <a:t>CEO, 〒982-0818 </a:t>
            </a:r>
            <a:r>
              <a:rPr lang="ja-JP" altLang="en-US" sz="3800" dirty="0"/>
              <a:t>宮城県仙台市太白区</a:t>
            </a:r>
            <a:br>
              <a:rPr lang="ja-JP" altLang="en-US" sz="3800" dirty="0"/>
            </a:br>
            <a:endParaRPr lang="en-US" altLang="ja-JP" sz="3800" dirty="0"/>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a:xfrm>
            <a:off x="15655929" y="21687824"/>
            <a:ext cx="16062185" cy="7110256"/>
          </a:xfrm>
        </p:spPr>
        <p:txBody>
          <a:bodyPr/>
          <a:lstStyle/>
          <a:p>
            <a:r>
              <a:rPr lang="en-US" altLang="ja-JP" dirty="0"/>
              <a:t>【</a:t>
            </a:r>
            <a:r>
              <a:rPr lang="ja-JP" altLang="en-US" dirty="0"/>
              <a:t>高周波電磁界モデルの構築</a:t>
            </a:r>
            <a:r>
              <a:rPr lang="en-US" altLang="ja-JP" dirty="0"/>
              <a:t>】</a:t>
            </a:r>
            <a:br>
              <a:rPr lang="en-US" altLang="ja-JP" dirty="0"/>
            </a:br>
            <a:r>
              <a:rPr lang="en-US" altLang="ja-JP" dirty="0"/>
              <a:t>COMSOL Multiphysics® (RF Module)[1]</a:t>
            </a:r>
            <a:r>
              <a:rPr lang="ja-JP" altLang="en-US" dirty="0"/>
              <a:t>により、加熱装置（図</a:t>
            </a:r>
            <a:r>
              <a:rPr lang="en-US" altLang="ja-JP" dirty="0"/>
              <a:t>1</a:t>
            </a:r>
            <a:r>
              <a:rPr lang="ja-JP" altLang="en-US" dirty="0"/>
              <a:t>）の高周波電磁界解析モデルを構築。</a:t>
            </a:r>
            <a:endParaRPr lang="en-US" altLang="ja-JP" dirty="0"/>
          </a:p>
          <a:p>
            <a:pPr defTabSz="2247900"/>
            <a:r>
              <a:rPr lang="en-US" altLang="ja-JP" dirty="0"/>
              <a:t>【</a:t>
            </a:r>
            <a:r>
              <a:rPr lang="ja-JP" altLang="en-US" dirty="0"/>
              <a:t>外部接続測定器データの動的取得と自動計算・描画</a:t>
            </a:r>
            <a:r>
              <a:rPr lang="en-US" altLang="ja-JP" dirty="0"/>
              <a:t>】</a:t>
            </a:r>
            <a:br>
              <a:rPr lang="en-US" altLang="ja-JP" dirty="0"/>
            </a:br>
            <a:r>
              <a:rPr lang="en-US" altLang="ja-JP" dirty="0"/>
              <a:t>Application Builder™[2]</a:t>
            </a:r>
            <a:r>
              <a:rPr lang="ja-JP" altLang="en-US" dirty="0"/>
              <a:t>の外部</a:t>
            </a:r>
            <a:r>
              <a:rPr lang="en-US" altLang="ja-JP" dirty="0"/>
              <a:t>Java</a:t>
            </a:r>
            <a:r>
              <a:rPr lang="ja-JP" altLang="en-US" dirty="0"/>
              <a:t>ライブラリとしてオープンソースのシリアル通信ライブラリ</a:t>
            </a:r>
            <a:r>
              <a:rPr lang="en-US" altLang="ja-JP" dirty="0" err="1"/>
              <a:t>jSerialComm</a:t>
            </a:r>
            <a:r>
              <a:rPr lang="en-US" altLang="ja-JP" dirty="0"/>
              <a:t> [3]</a:t>
            </a:r>
            <a:r>
              <a:rPr lang="ja-JP" altLang="en-US" dirty="0"/>
              <a:t>をインポートすることで</a:t>
            </a:r>
            <a:r>
              <a:rPr lang="en-US" altLang="ja-JP" dirty="0"/>
              <a:t>Java</a:t>
            </a:r>
            <a:r>
              <a:rPr lang="ja-JP" altLang="en-US" dirty="0"/>
              <a:t>メソッド内にスペクトルアナライザーからの周波数測定値の取得、シミュレーションパラメータの更新・解析・実行・表示をループ処理（図</a:t>
            </a:r>
            <a:r>
              <a:rPr lang="en-US" altLang="ja-JP" dirty="0"/>
              <a:t>2</a:t>
            </a:r>
            <a:r>
              <a:rPr lang="ja-JP" altLang="en-US"/>
              <a:t>）を実装。</a:t>
            </a:r>
            <a:br>
              <a:rPr lang="en-US" altLang="ja-JP" dirty="0"/>
            </a:br>
            <a:br>
              <a:rPr lang="en-US" altLang="ja-JP" sz="2800" dirty="0"/>
            </a:br>
            <a:r>
              <a:rPr lang="en-US" altLang="ja-JP" sz="2800" dirty="0"/>
              <a:t>	int </a:t>
            </a:r>
            <a:r>
              <a:rPr lang="en-US" altLang="ja-JP" sz="2800" dirty="0" err="1"/>
              <a:t>numRead</a:t>
            </a:r>
            <a:r>
              <a:rPr lang="en-US" altLang="ja-JP" sz="2800" dirty="0"/>
              <a:t> = </a:t>
            </a:r>
            <a:r>
              <a:rPr lang="en-US" altLang="ja-JP" sz="2800" dirty="0" err="1"/>
              <a:t>comPort.readBytes</a:t>
            </a:r>
            <a:r>
              <a:rPr lang="en-US" altLang="ja-JP" sz="2800" dirty="0"/>
              <a:t>(</a:t>
            </a:r>
            <a:r>
              <a:rPr lang="en-US" altLang="ja-JP" sz="2800" dirty="0" err="1"/>
              <a:t>readBuffer</a:t>
            </a:r>
            <a:r>
              <a:rPr lang="en-US" altLang="ja-JP" sz="2800" dirty="0"/>
              <a:t>,</a:t>
            </a:r>
            <a:r>
              <a:rPr lang="ja-JP" altLang="en-US" sz="2800" dirty="0"/>
              <a:t> </a:t>
            </a:r>
            <a:r>
              <a:rPr lang="en-US" altLang="ja-JP" sz="2800" dirty="0" err="1"/>
              <a:t>readBuffer.length</a:t>
            </a:r>
            <a:r>
              <a:rPr lang="en-US" altLang="ja-JP" sz="2800" dirty="0"/>
              <a:t>);</a:t>
            </a:r>
            <a:br>
              <a:rPr lang="en-US" altLang="ja-JP" sz="2800" dirty="0"/>
            </a:br>
            <a:r>
              <a:rPr lang="en-US" altLang="ja-JP" sz="2800" dirty="0"/>
              <a:t>	</a:t>
            </a:r>
            <a:r>
              <a:rPr lang="ja-JP" altLang="en-US" sz="2800" dirty="0"/>
              <a:t>　　　　　</a:t>
            </a:r>
            <a:r>
              <a:rPr lang="en-US" altLang="ja-JP" sz="2800" dirty="0"/>
              <a:t>….</a:t>
            </a:r>
            <a:r>
              <a:rPr lang="ja-JP" altLang="en-US" sz="2800" dirty="0"/>
              <a:t>受信データからピーク周波数の抽出処理・・・</a:t>
            </a:r>
            <a:br>
              <a:rPr lang="en-US" altLang="ja-JP" sz="2800" dirty="0"/>
            </a:br>
            <a:r>
              <a:rPr lang="en-US" altLang="ja-JP" sz="2800" dirty="0"/>
              <a:t>	</a:t>
            </a:r>
            <a:r>
              <a:rPr lang="en-US" altLang="ja-JP" sz="2800" dirty="0" err="1"/>
              <a:t>model.param</a:t>
            </a:r>
            <a:r>
              <a:rPr lang="en-US" altLang="ja-JP" sz="2800" dirty="0"/>
              <a:t>().set(“</a:t>
            </a:r>
            <a:r>
              <a:rPr lang="en-US" altLang="ja-JP" sz="2800" dirty="0" err="1"/>
              <a:t>freq</a:t>
            </a:r>
            <a:r>
              <a:rPr lang="en-US" altLang="ja-JP" sz="2800" dirty="0"/>
              <a:t>”, </a:t>
            </a:r>
            <a:r>
              <a:rPr lang="en-US" altLang="ja-JP" sz="2800" dirty="0" err="1"/>
              <a:t>frequency_GHz</a:t>
            </a:r>
            <a:r>
              <a:rPr lang="en-US" altLang="ja-JP" sz="2800" dirty="0"/>
              <a:t>, “</a:t>
            </a:r>
            <a:r>
              <a:rPr lang="ja-JP" altLang="en-US" sz="2800" dirty="0"/>
              <a:t>スペアナ周波数 </a:t>
            </a:r>
            <a:r>
              <a:rPr lang="en-US" altLang="ja-JP" sz="2800" dirty="0"/>
              <a:t>“);</a:t>
            </a:r>
            <a:br>
              <a:rPr lang="en-US" altLang="ja-JP" sz="2800" dirty="0"/>
            </a:br>
            <a:r>
              <a:rPr lang="en-US" altLang="ja-JP" sz="2800" dirty="0"/>
              <a:t>	</a:t>
            </a:r>
            <a:r>
              <a:rPr lang="en-US" altLang="ja-JP" sz="2800" dirty="0" err="1"/>
              <a:t>model.study</a:t>
            </a:r>
            <a:r>
              <a:rPr lang="en-US" altLang="ja-JP" sz="2800" dirty="0"/>
              <a:t>("std1").run();</a:t>
            </a:r>
          </a:p>
          <a:p>
            <a:endParaRPr lang="en-US" altLang="ja-JP"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pPr>
              <a:tabLst>
                <a:tab pos="536575" algn="l"/>
              </a:tabLst>
            </a:pPr>
            <a:r>
              <a:rPr lang="en-US" dirty="0"/>
              <a:t>1 	COMSOL Multiphysics® v. 6.4, COMSOL AB, Stockholm, Sweden. </a:t>
            </a:r>
            <a:br>
              <a:rPr lang="en-US" dirty="0"/>
            </a:br>
            <a:r>
              <a:rPr lang="en-US" dirty="0"/>
              <a:t>2	</a:t>
            </a:r>
            <a:r>
              <a:rPr lang="ja-JP" altLang="ja-JP" dirty="0"/>
              <a:t>Application Builder</a:t>
            </a:r>
            <a:r>
              <a:rPr lang="en-US" altLang="ja-JP" dirty="0"/>
              <a:t>™</a:t>
            </a:r>
            <a:r>
              <a:rPr lang="ja-JP" altLang="ja-JP" dirty="0"/>
              <a:t> Reference Manual, COMSOL Multiphysics® v. 6.4, COMSOL AB, Stockholm, Sweden.</a:t>
            </a:r>
            <a:br>
              <a:rPr lang="en-US" altLang="ja-JP" dirty="0"/>
            </a:br>
            <a:r>
              <a:rPr lang="en-US" altLang="ja-JP" dirty="0"/>
              <a:t>3	</a:t>
            </a:r>
            <a:r>
              <a:rPr lang="en-US" altLang="ja-JP" dirty="0" err="1"/>
              <a:t>jSerialComm</a:t>
            </a:r>
            <a:r>
              <a:rPr lang="en-US" altLang="ja-JP" dirty="0"/>
              <a:t>: Platform-independent serial port access for Java, Open Source Library, </a:t>
            </a:r>
            <a:r>
              <a:rPr lang="en-US" altLang="ja-JP" dirty="0">
                <a:hlinkClick r:id="rId2"/>
              </a:rPr>
              <a:t>https://fazecast.github.io/jSerialComm/</a:t>
            </a:r>
            <a:br>
              <a:rPr lang="en-US" altLang="ja-JP" dirty="0"/>
            </a:br>
            <a:endParaRPr lang="en-US" dirty="0"/>
          </a:p>
          <a:p>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ja-JP" altLang="en-US" sz="6000" dirty="0"/>
              <a:t>マグネトロンの周波数変動をスペクトルアナライザーで取得し、</a:t>
            </a:r>
            <a:r>
              <a:rPr lang="en-US" altLang="ja-JP" sz="6000" dirty="0"/>
              <a:t>COMSOL Multiphysics® Application Builder™</a:t>
            </a:r>
            <a:r>
              <a:rPr lang="ja-JP" altLang="en-US" sz="6000" dirty="0"/>
              <a:t>アプリにより実稼働中の発熱分布を連続計算するオペランド可視化システムを構築した。</a:t>
            </a:r>
            <a:endParaRPr lang="en-US" sz="6000"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en-US" altLang="ja-JP" dirty="0"/>
              <a:t>【</a:t>
            </a:r>
            <a:r>
              <a:rPr lang="ja-JP" altLang="en-US" dirty="0"/>
              <a:t>背景と課題</a:t>
            </a:r>
            <a:r>
              <a:rPr lang="en-US" altLang="ja-JP" dirty="0"/>
              <a:t>】</a:t>
            </a:r>
          </a:p>
          <a:p>
            <a:pPr marL="571500" indent="-571500">
              <a:buFont typeface="Arial" panose="020B0604020202020204" pitchFamily="34" charset="0"/>
              <a:buChar char="•"/>
            </a:pPr>
            <a:r>
              <a:rPr lang="ja-JP" altLang="en-US" dirty="0"/>
              <a:t>マイクロ波加熱プロセスでは、加熱源（マグネトロン）の発振周波数が過渡的に変動する。照射空間内の電磁界分布が複雑に変化し、再現性評価やプロセスの定量把握を困難にしていた。 </a:t>
            </a:r>
          </a:p>
          <a:p>
            <a:pPr marL="571500" indent="-571500">
              <a:buFont typeface="Arial" panose="020B0604020202020204" pitchFamily="34" charset="0"/>
              <a:buChar char="•"/>
            </a:pPr>
            <a:r>
              <a:rPr lang="ja-JP" altLang="en-US" dirty="0"/>
              <a:t>固定周波数を前提とした事前のシミュレーションでは、実稼働中に生じる過渡的な物理場の推移を評価することは不可能。 </a:t>
            </a:r>
          </a:p>
          <a:p>
            <a:r>
              <a:rPr lang="en-US" altLang="ja-JP" dirty="0"/>
              <a:t>【</a:t>
            </a:r>
            <a:r>
              <a:rPr lang="ja-JP" altLang="en-US" dirty="0"/>
              <a:t>本研究の目的</a:t>
            </a:r>
            <a:r>
              <a:rPr lang="en-US" altLang="ja-JP" dirty="0"/>
              <a:t>】 </a:t>
            </a:r>
          </a:p>
          <a:p>
            <a:r>
              <a:rPr lang="ja-JP" altLang="en-US" dirty="0"/>
              <a:t>実測周波数データを解析モデルへフィードバックし、電磁界および発熱分布の変化を連続計算・表示する「オペランド可視化システム」を</a:t>
            </a:r>
            <a:r>
              <a:rPr lang="en-US" altLang="ja-JP" dirty="0"/>
              <a:t>COMSOL</a:t>
            </a:r>
            <a:r>
              <a:rPr lang="ja-JP" altLang="en-US" dirty="0"/>
              <a:t>上に構築することを目的とする。外部アプリ開発を不要とし、</a:t>
            </a:r>
            <a:r>
              <a:rPr lang="en-US" altLang="ja-JP" dirty="0"/>
              <a:t>COMSOL</a:t>
            </a:r>
            <a:r>
              <a:rPr lang="ja-JP" altLang="en-US" dirty="0"/>
              <a:t>環境内のみで処理を完結させる低コストな動的連携手法を実現するとともに、各種センサー群と連携可能な汎用可視化ツールとしての応用基盤を確立する</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背景と目的</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システム構成および解析手法</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pPr marL="1257300" indent="-1257300"/>
            <a:r>
              <a:rPr lang="ja-JP" altLang="en-US" dirty="0"/>
              <a:t>図１　</a:t>
            </a:r>
            <a:r>
              <a:rPr lang="en-US" altLang="ja-JP" dirty="0"/>
              <a:t> </a:t>
            </a:r>
            <a:r>
              <a:rPr lang="ja-JP" altLang="en-US" dirty="0"/>
              <a:t>システムの外観（左：マイクロ波加熱容器、中央：マグネトロン式マイクロ波発生器、右：</a:t>
            </a:r>
            <a:r>
              <a:rPr lang="en-US" altLang="ja-JP" dirty="0"/>
              <a:t>COMSOL Application Builder™</a:t>
            </a:r>
            <a:r>
              <a:rPr lang="ja-JP" altLang="en-US" dirty="0"/>
              <a:t>の実行画面、下：スペクトルアナライザー）</a:t>
            </a:r>
            <a:endParaRPr lang="en-US" altLang="ja-JP" dirty="0"/>
          </a:p>
          <a:p>
            <a:endParaRPr lang="en-US" dirty="0"/>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en-US" altLang="ja-JP" dirty="0"/>
              <a:t>【</a:t>
            </a:r>
            <a:r>
              <a:rPr lang="ja-JP" altLang="en-US" dirty="0"/>
              <a:t>発振周波数への即時追従と物理場の連続描画</a:t>
            </a:r>
            <a:r>
              <a:rPr lang="en-US" altLang="ja-JP" dirty="0"/>
              <a:t>】</a:t>
            </a:r>
            <a:br>
              <a:rPr lang="en-US" altLang="ja-JP" dirty="0"/>
            </a:br>
            <a:r>
              <a:rPr lang="ja-JP" altLang="en-US" dirty="0"/>
              <a:t>加熱稼働中におけるマグネトロンの連続的な発振周波数変動に追従し、照射空間内の電磁界挙動および試験体内部の発熱分布の変化を動的に「オペランド可視化」することに成功した。 </a:t>
            </a:r>
          </a:p>
          <a:p>
            <a:r>
              <a:rPr lang="en-US" altLang="ja-JP" dirty="0"/>
              <a:t>【</a:t>
            </a:r>
            <a:r>
              <a:rPr lang="ja-JP" altLang="en-US" dirty="0"/>
              <a:t>開発コスト・プロセスの大幅な簡素化</a:t>
            </a:r>
            <a:r>
              <a:rPr lang="en-US" altLang="ja-JP" dirty="0"/>
              <a:t>】</a:t>
            </a:r>
            <a:br>
              <a:rPr lang="en-US" altLang="ja-JP" dirty="0"/>
            </a:br>
            <a:r>
              <a:rPr lang="en-US" altLang="ja-JP" dirty="0"/>
              <a:t>COMSOL Multiphysics®</a:t>
            </a:r>
            <a:r>
              <a:rPr lang="ja-JP" altLang="en-US" dirty="0"/>
              <a:t>の環境内（</a:t>
            </a:r>
            <a:r>
              <a:rPr lang="en-US" altLang="ja-JP" dirty="0"/>
              <a:t>Application Builder™</a:t>
            </a:r>
            <a:r>
              <a:rPr lang="ja-JP" altLang="en-US" dirty="0"/>
              <a:t>）のみで「機器通信・数値解析・結果表示」の一連の処理を完結させた。 </a:t>
            </a:r>
          </a:p>
          <a:p>
            <a:r>
              <a:rPr lang="en-US" altLang="ja-JP" dirty="0"/>
              <a:t>【</a:t>
            </a:r>
            <a:r>
              <a:rPr lang="ja-JP" altLang="en-US" dirty="0"/>
              <a:t>オペランド可視化ツールとしての高い汎用性</a:t>
            </a:r>
            <a:r>
              <a:rPr lang="en-US" altLang="ja-JP" dirty="0"/>
              <a:t>】</a:t>
            </a:r>
            <a:br>
              <a:rPr lang="en-US" altLang="ja-JP" dirty="0"/>
            </a:br>
            <a:r>
              <a:rPr lang="ja-JP" altLang="en-US" dirty="0"/>
              <a:t>プロセスの動的な状態変化をシミュレーション上で動的に評価できる手法であり、研究室での実験の正確性確認や、生産設備の監視に役立てることが期待される。</a:t>
            </a:r>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結果と考察</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a:xfrm>
            <a:off x="17545431" y="37086693"/>
            <a:ext cx="14224907" cy="886649"/>
          </a:xfrm>
        </p:spPr>
        <p:txBody>
          <a:bodyPr/>
          <a:lstStyle/>
          <a:p>
            <a:r>
              <a:rPr lang="ja-JP" altLang="ja-JP" dirty="0"/>
              <a:t>図 2</a:t>
            </a:r>
            <a:r>
              <a:rPr lang="ja-JP" altLang="en-US" dirty="0"/>
              <a:t>　</a:t>
            </a:r>
            <a:r>
              <a:rPr lang="ja-JP" altLang="ja-JP" dirty="0"/>
              <a:t>Application Builder</a:t>
            </a:r>
            <a:r>
              <a:rPr lang="en-US" altLang="ja-JP" dirty="0"/>
              <a:t> ™</a:t>
            </a:r>
            <a:r>
              <a:rPr lang="ja-JP" altLang="ja-JP" dirty="0"/>
              <a:t>により構築したオペランド可視化画面</a:t>
            </a:r>
            <a:endParaRPr lang="en-US" dirty="0"/>
          </a:p>
        </p:txBody>
      </p:sp>
      <p:pic>
        <p:nvPicPr>
          <p:cNvPr id="23" name="図 22">
            <a:extLst>
              <a:ext uri="{FF2B5EF4-FFF2-40B4-BE49-F238E27FC236}">
                <a16:creationId xmlns:a16="http://schemas.microsoft.com/office/drawing/2014/main" id="{DD2832F5-3221-C029-C4A0-9EB713B23E16}"/>
              </a:ext>
            </a:extLst>
          </p:cNvPr>
          <p:cNvPicPr>
            <a:picLocks noChangeAspect="1"/>
          </p:cNvPicPr>
          <p:nvPr/>
        </p:nvPicPr>
        <p:blipFill>
          <a:blip r:embed="rId3"/>
          <a:srcRect t="27541" r="20732" b="7629"/>
          <a:stretch>
            <a:fillRect/>
          </a:stretch>
        </p:blipFill>
        <p:spPr>
          <a:xfrm>
            <a:off x="419100" y="733809"/>
            <a:ext cx="13411200" cy="10968217"/>
          </a:xfrm>
          <a:prstGeom prst="rect">
            <a:avLst/>
          </a:prstGeom>
        </p:spPr>
      </p:pic>
      <p:pic>
        <p:nvPicPr>
          <p:cNvPr id="24" name="図 23" descr="Minamo Corporation logo">
            <a:extLst>
              <a:ext uri="{FF2B5EF4-FFF2-40B4-BE49-F238E27FC236}">
                <a16:creationId xmlns:a16="http://schemas.microsoft.com/office/drawing/2014/main" id="{DE08F9AD-0DE8-58CA-49C8-63996EC4B520}"/>
              </a:ext>
            </a:extLst>
          </p:cNvPr>
          <p:cNvPicPr>
            <a:picLocks noChangeAspect="1"/>
          </p:cNvPicPr>
          <p:nvPr/>
        </p:nvPicPr>
        <p:blipFill>
          <a:blip r:embed="rId4"/>
          <a:srcRect t="10091" b="1294"/>
          <a:stretch>
            <a:fillRect/>
          </a:stretch>
        </p:blipFill>
        <p:spPr>
          <a:xfrm>
            <a:off x="17118338" y="38368509"/>
            <a:ext cx="14652000" cy="3570613"/>
          </a:xfrm>
          <a:prstGeom prst="rect">
            <a:avLst/>
          </a:prstGeom>
        </p:spPr>
      </p:pic>
      <p:pic>
        <p:nvPicPr>
          <p:cNvPr id="18" name="図プレースホルダー 29">
            <a:extLst>
              <a:ext uri="{FF2B5EF4-FFF2-40B4-BE49-F238E27FC236}">
                <a16:creationId xmlns:a16="http://schemas.microsoft.com/office/drawing/2014/main" id="{3449EA33-E530-D8E8-220F-8F16FA768677}"/>
              </a:ext>
            </a:extLst>
          </p:cNvPr>
          <p:cNvPicPr>
            <a:picLocks noGrp="1" noChangeAspect="1"/>
          </p:cNvPicPr>
          <p:nvPr>
            <p:ph type="pic" sz="quarter" idx="29"/>
          </p:nvPr>
        </p:nvPicPr>
        <p:blipFill>
          <a:blip r:embed="rId5">
            <a:extLst>
              <a:ext uri="{28A0092B-C50C-407E-A947-70E740481C1C}">
                <a14:useLocalDpi xmlns:a14="http://schemas.microsoft.com/office/drawing/2010/main" val="0"/>
              </a:ext>
            </a:extLst>
          </a:blip>
          <a:srcRect t="5636" b="5636"/>
          <a:stretch>
            <a:fillRect/>
          </a:stretch>
        </p:blipFill>
        <p:spPr>
          <a:xfrm>
            <a:off x="1196975" y="20359688"/>
            <a:ext cx="13711238" cy="6256337"/>
          </a:xfrm>
          <a:prstGeom prst="rect">
            <a:avLst/>
          </a:prstGeom>
        </p:spPr>
      </p:pic>
      <p:pic>
        <p:nvPicPr>
          <p:cNvPr id="22" name="図プレースホルダー 21">
            <a:extLst>
              <a:ext uri="{FF2B5EF4-FFF2-40B4-BE49-F238E27FC236}">
                <a16:creationId xmlns:a16="http://schemas.microsoft.com/office/drawing/2014/main" id="{5F6CCD94-600F-2AF9-375C-21214D1615F7}"/>
              </a:ext>
            </a:extLst>
          </p:cNvPr>
          <p:cNvPicPr>
            <a:picLocks noGrp="1" noChangeAspect="1"/>
          </p:cNvPicPr>
          <p:nvPr>
            <p:ph type="pic" sz="quarter" idx="34"/>
          </p:nvPr>
        </p:nvPicPr>
        <p:blipFill>
          <a:blip r:embed="rId6" cstate="email">
            <a:extLst>
              <a:ext uri="{28A0092B-C50C-407E-A947-70E740481C1C}">
                <a14:useLocalDpi xmlns:a14="http://schemas.microsoft.com/office/drawing/2010/main"/>
              </a:ext>
            </a:extLst>
          </a:blip>
          <a:srcRect l="-369"/>
          <a:stretch>
            <a:fillRect/>
          </a:stretch>
        </p:blipFill>
        <p:spPr>
          <a:xfrm>
            <a:off x="17526117" y="29532850"/>
            <a:ext cx="14191997" cy="7158675"/>
          </a:xfrm>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8166</TotalTime>
  <Words>672</Words>
  <Application>Microsoft Office PowerPoint</Application>
  <PresentationFormat>ユーザー設定</PresentationFormat>
  <Paragraphs>19</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MS PGothic</vt:lpstr>
      <vt:lpstr>Arial</vt:lpstr>
      <vt:lpstr>Calibri</vt:lpstr>
      <vt:lpstr>Calibri Light</vt:lpstr>
      <vt:lpstr>Office Theme</vt:lpstr>
      <vt:lpstr>マイクロ波加熱プロセスの オペランド可視化</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西岡将輝</cp:lastModifiedBy>
  <cp:revision>205</cp:revision>
  <cp:lastPrinted>2026-06-05T08:09:06Z</cp:lastPrinted>
  <dcterms:created xsi:type="dcterms:W3CDTF">2023-01-03T14:57:49Z</dcterms:created>
  <dcterms:modified xsi:type="dcterms:W3CDTF">2026-08-28T05:30:20Z</dcterms:modified>
</cp:coreProperties>
</file>