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3"/>
  </p:notesMasterIdLst>
  <p:sldIdLst>
    <p:sldId id="256" r:id="rId2"/>
    <p:sldId id="285" r:id="rId3"/>
    <p:sldId id="308" r:id="rId4"/>
    <p:sldId id="288" r:id="rId5"/>
    <p:sldId id="267" r:id="rId6"/>
    <p:sldId id="311" r:id="rId7"/>
    <p:sldId id="268" r:id="rId8"/>
    <p:sldId id="289" r:id="rId9"/>
    <p:sldId id="314" r:id="rId10"/>
    <p:sldId id="315" r:id="rId11"/>
    <p:sldId id="280"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iQdamWNg52mk6Pn+8GMXUpEZ2V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9900"/>
    <a:srgbClr val="0C1944"/>
    <a:srgbClr val="0018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26" autoAdjust="0"/>
    <p:restoredTop sz="68978" autoAdjust="0"/>
  </p:normalViewPr>
  <p:slideViewPr>
    <p:cSldViewPr snapToGrid="0">
      <p:cViewPr varScale="1">
        <p:scale>
          <a:sx n="107" d="100"/>
          <a:sy n="107" d="100"/>
        </p:scale>
        <p:origin x="828" y="78"/>
      </p:cViewPr>
      <p:guideLst/>
    </p:cSldViewPr>
  </p:slideViewPr>
  <p:notesTextViewPr>
    <p:cViewPr>
      <p:scale>
        <a:sx n="1" d="1"/>
        <a:sy n="1" d="1"/>
      </p:scale>
      <p:origin x="0" y="0"/>
    </p:cViewPr>
  </p:notesTextViewPr>
  <p:notesViewPr>
    <p:cSldViewPr snapToGrid="0">
      <p:cViewPr varScale="1">
        <p:scale>
          <a:sx n="54" d="100"/>
          <a:sy n="54" d="100"/>
        </p:scale>
        <p:origin x="256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51" Type="http://customschemas.google.com/relationships/presentationmetadata" Target="metadata"/><Relationship Id="rId3" Type="http://schemas.openxmlformats.org/officeDocument/2006/relationships/slide" Target="slides/slide2.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Meiryo"/>
              <a:ea typeface="Meiryo"/>
              <a:cs typeface="Meiryo"/>
              <a:sym typeface="Meiryo"/>
            </a:endParaRPr>
          </a:p>
        </p:txBody>
      </p:sp>
      <p:sp>
        <p:nvSpPr>
          <p:cNvPr id="102" name="Google Shape;10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Arial"/>
                <a:ea typeface="Arial"/>
                <a:cs typeface="Arial"/>
                <a:sym typeface="Arial"/>
              </a:rPr>
              <a:t>2</a:t>
            </a:fld>
            <a:endParaRPr lang="ja-JP"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16193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a:extLst>
            <a:ext uri="{FF2B5EF4-FFF2-40B4-BE49-F238E27FC236}">
              <a16:creationId xmlns:a16="http://schemas.microsoft.com/office/drawing/2014/main" id="{80FEDF79-9C6F-03EF-C442-34044837A59F}"/>
            </a:ext>
          </a:extLst>
        </p:cNvPr>
        <p:cNvGrpSpPr/>
        <p:nvPr/>
      </p:nvGrpSpPr>
      <p:grpSpPr>
        <a:xfrm>
          <a:off x="0" y="0"/>
          <a:ext cx="0" cy="0"/>
          <a:chOff x="0" y="0"/>
          <a:chExt cx="0" cy="0"/>
        </a:xfrm>
      </p:grpSpPr>
      <p:sp>
        <p:nvSpPr>
          <p:cNvPr id="254" name="Google Shape;254;g34dc49584f6_1_44:notes">
            <a:extLst>
              <a:ext uri="{FF2B5EF4-FFF2-40B4-BE49-F238E27FC236}">
                <a16:creationId xmlns:a16="http://schemas.microsoft.com/office/drawing/2014/main" id="{AA5CB2C5-1B68-4C7F-58C7-1EC45E9651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4dc49584f6_1_44:notes">
            <a:extLst>
              <a:ext uri="{FF2B5EF4-FFF2-40B4-BE49-F238E27FC236}">
                <a16:creationId xmlns:a16="http://schemas.microsoft.com/office/drawing/2014/main" id="{4000A5EA-6D38-248E-81B1-2E6215424E9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6" name="Google Shape;256;g34dc49584f6_1_44:notes">
            <a:extLst>
              <a:ext uri="{FF2B5EF4-FFF2-40B4-BE49-F238E27FC236}">
                <a16:creationId xmlns:a16="http://schemas.microsoft.com/office/drawing/2014/main" id="{EC16E4A7-8C68-9D04-6900-656513CFA47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t>4</a:t>
            </a:fld>
            <a:endParaRPr/>
          </a:p>
        </p:txBody>
      </p:sp>
    </p:spTree>
    <p:extLst>
      <p:ext uri="{BB962C8B-B14F-4D97-AF65-F5344CB8AC3E}">
        <p14:creationId xmlns:p14="http://schemas.microsoft.com/office/powerpoint/2010/main" val="2307813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4dc49584f6_2_6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4dc49584f6_2_6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4" name="Google Shape;334;g34dc49584f6_2_6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a:extLst>
            <a:ext uri="{FF2B5EF4-FFF2-40B4-BE49-F238E27FC236}">
              <a16:creationId xmlns:a16="http://schemas.microsoft.com/office/drawing/2014/main" id="{5A0555AC-562F-A1D7-7C82-94BAA57AF47C}"/>
            </a:ext>
          </a:extLst>
        </p:cNvPr>
        <p:cNvGrpSpPr/>
        <p:nvPr/>
      </p:nvGrpSpPr>
      <p:grpSpPr>
        <a:xfrm>
          <a:off x="0" y="0"/>
          <a:ext cx="0" cy="0"/>
          <a:chOff x="0" y="0"/>
          <a:chExt cx="0" cy="0"/>
        </a:xfrm>
      </p:grpSpPr>
      <p:sp>
        <p:nvSpPr>
          <p:cNvPr id="482" name="Google Shape;482;g34dc49584f6_2_960:notes">
            <a:extLst>
              <a:ext uri="{FF2B5EF4-FFF2-40B4-BE49-F238E27FC236}">
                <a16:creationId xmlns:a16="http://schemas.microsoft.com/office/drawing/2014/main" id="{1CC7D7C2-4512-B25C-AA48-2F7686841B3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34dc49584f6_2_960:notes">
            <a:extLst>
              <a:ext uri="{FF2B5EF4-FFF2-40B4-BE49-F238E27FC236}">
                <a16:creationId xmlns:a16="http://schemas.microsoft.com/office/drawing/2014/main" id="{1EC4C72C-AD61-AA12-9039-85A1262C8CD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84" name="Google Shape;484;g34dc49584f6_2_960:notes">
            <a:extLst>
              <a:ext uri="{FF2B5EF4-FFF2-40B4-BE49-F238E27FC236}">
                <a16:creationId xmlns:a16="http://schemas.microsoft.com/office/drawing/2014/main" id="{F275C138-65D5-496B-D54C-97E9E807659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t>6</a:t>
            </a:fld>
            <a:endParaRPr/>
          </a:p>
        </p:txBody>
      </p:sp>
    </p:spTree>
    <p:extLst>
      <p:ext uri="{BB962C8B-B14F-4D97-AF65-F5344CB8AC3E}">
        <p14:creationId xmlns:p14="http://schemas.microsoft.com/office/powerpoint/2010/main" val="3321295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4dc49584f6_2_1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4dc49584f6_2_11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3" name="Google Shape;373;g34dc49584f6_2_11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a:extLst>
            <a:ext uri="{FF2B5EF4-FFF2-40B4-BE49-F238E27FC236}">
              <a16:creationId xmlns:a16="http://schemas.microsoft.com/office/drawing/2014/main" id="{EAADADDB-267F-596C-3625-5927C484B7E2}"/>
            </a:ext>
          </a:extLst>
        </p:cNvPr>
        <p:cNvGrpSpPr/>
        <p:nvPr/>
      </p:nvGrpSpPr>
      <p:grpSpPr>
        <a:xfrm>
          <a:off x="0" y="0"/>
          <a:ext cx="0" cy="0"/>
          <a:chOff x="0" y="0"/>
          <a:chExt cx="0" cy="0"/>
        </a:xfrm>
      </p:grpSpPr>
      <p:sp>
        <p:nvSpPr>
          <p:cNvPr id="371" name="Google Shape;371;g34dc49584f6_2_1130:notes">
            <a:extLst>
              <a:ext uri="{FF2B5EF4-FFF2-40B4-BE49-F238E27FC236}">
                <a16:creationId xmlns:a16="http://schemas.microsoft.com/office/drawing/2014/main" id="{51015CB9-68A9-3E21-E4B0-E64505396C4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4dc49584f6_2_1130:notes">
            <a:extLst>
              <a:ext uri="{FF2B5EF4-FFF2-40B4-BE49-F238E27FC236}">
                <a16:creationId xmlns:a16="http://schemas.microsoft.com/office/drawing/2014/main" id="{BD3291C3-AF8A-AB42-3ACC-0C9D191ABF4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3" name="Google Shape;373;g34dc49584f6_2_1130:notes">
            <a:extLst>
              <a:ext uri="{FF2B5EF4-FFF2-40B4-BE49-F238E27FC236}">
                <a16:creationId xmlns:a16="http://schemas.microsoft.com/office/drawing/2014/main" id="{0475441A-A1C6-D68A-8D61-477E7436514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8</a:t>
            </a:fld>
            <a:endParaRPr/>
          </a:p>
        </p:txBody>
      </p:sp>
    </p:spTree>
    <p:extLst>
      <p:ext uri="{BB962C8B-B14F-4D97-AF65-F5344CB8AC3E}">
        <p14:creationId xmlns:p14="http://schemas.microsoft.com/office/powerpoint/2010/main" val="161999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Arial"/>
                <a:ea typeface="Arial"/>
                <a:cs typeface="Arial"/>
                <a:sym typeface="Arial"/>
              </a:rPr>
              <a:t>9</a:t>
            </a:fld>
            <a:endParaRPr lang="ja-JP"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94953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a:extLst>
            <a:ext uri="{FF2B5EF4-FFF2-40B4-BE49-F238E27FC236}">
              <a16:creationId xmlns:a16="http://schemas.microsoft.com/office/drawing/2014/main" id="{5E1416EB-D766-F689-73A4-46DD35849819}"/>
            </a:ext>
          </a:extLst>
        </p:cNvPr>
        <p:cNvGrpSpPr/>
        <p:nvPr/>
      </p:nvGrpSpPr>
      <p:grpSpPr>
        <a:xfrm>
          <a:off x="0" y="0"/>
          <a:ext cx="0" cy="0"/>
          <a:chOff x="0" y="0"/>
          <a:chExt cx="0" cy="0"/>
        </a:xfrm>
      </p:grpSpPr>
      <p:sp>
        <p:nvSpPr>
          <p:cNvPr id="739" name="Google Shape;739;g34e600338cd_0_145:notes">
            <a:extLst>
              <a:ext uri="{FF2B5EF4-FFF2-40B4-BE49-F238E27FC236}">
                <a16:creationId xmlns:a16="http://schemas.microsoft.com/office/drawing/2014/main" id="{4BC9C054-799C-6540-C183-9592BCF81B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0" name="Google Shape;740;g34e600338cd_0_145:notes">
            <a:extLst>
              <a:ext uri="{FF2B5EF4-FFF2-40B4-BE49-F238E27FC236}">
                <a16:creationId xmlns:a16="http://schemas.microsoft.com/office/drawing/2014/main" id="{5A540161-3A79-6FBB-1B58-0F32E7096CA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41" name="Google Shape;741;g34e600338cd_0_145:notes">
            <a:extLst>
              <a:ext uri="{FF2B5EF4-FFF2-40B4-BE49-F238E27FC236}">
                <a16:creationId xmlns:a16="http://schemas.microsoft.com/office/drawing/2014/main" id="{860D50A9-68DD-67DD-8C1E-9BE402A2363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t>10</a:t>
            </a:fld>
            <a:endParaRPr/>
          </a:p>
        </p:txBody>
      </p:sp>
    </p:spTree>
    <p:extLst>
      <p:ext uri="{BB962C8B-B14F-4D97-AF65-F5344CB8AC3E}">
        <p14:creationId xmlns:p14="http://schemas.microsoft.com/office/powerpoint/2010/main" val="3377441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g34dc49584f6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0" name="Google Shape;800;g34dc49584f6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801" name="Google Shape;801;g34dc49584f6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
  <p:cSld name="タイトル">
    <p:spTree>
      <p:nvGrpSpPr>
        <p:cNvPr id="1" name="Shape 12"/>
        <p:cNvGrpSpPr/>
        <p:nvPr/>
      </p:nvGrpSpPr>
      <p:grpSpPr>
        <a:xfrm>
          <a:off x="0" y="0"/>
          <a:ext cx="0" cy="0"/>
          <a:chOff x="0" y="0"/>
          <a:chExt cx="0" cy="0"/>
        </a:xfrm>
      </p:grpSpPr>
      <p:sp>
        <p:nvSpPr>
          <p:cNvPr id="16" name="Google Shape;16;p14"/>
          <p:cNvSpPr txBox="1">
            <a:spLocks noGrp="1"/>
          </p:cNvSpPr>
          <p:nvPr>
            <p:ph type="body" idx="1"/>
          </p:nvPr>
        </p:nvSpPr>
        <p:spPr>
          <a:xfrm>
            <a:off x="255939" y="382653"/>
            <a:ext cx="3658248" cy="65246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1"/>
              </a:buClr>
              <a:buSzPts val="1800"/>
              <a:buNone/>
              <a:defRPr sz="180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14"/>
          <p:cNvSpPr txBox="1">
            <a:spLocks noGrp="1"/>
          </p:cNvSpPr>
          <p:nvPr>
            <p:ph type="body" idx="2"/>
          </p:nvPr>
        </p:nvSpPr>
        <p:spPr>
          <a:xfrm>
            <a:off x="255939" y="4460722"/>
            <a:ext cx="3658248" cy="40084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1"/>
              </a:buClr>
              <a:buSzPts val="1800"/>
              <a:buNone/>
              <a:defRPr sz="180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本文">
  <p:cSld name="本文">
    <p:spTree>
      <p:nvGrpSpPr>
        <p:cNvPr id="1" name="Shape 28"/>
        <p:cNvGrpSpPr/>
        <p:nvPr/>
      </p:nvGrpSpPr>
      <p:grpSpPr>
        <a:xfrm>
          <a:off x="0" y="0"/>
          <a:ext cx="0" cy="0"/>
          <a:chOff x="0" y="0"/>
          <a:chExt cx="0" cy="0"/>
        </a:xfrm>
      </p:grpSpPr>
      <p:sp>
        <p:nvSpPr>
          <p:cNvPr id="29" name="Google Shape;29;p15"/>
          <p:cNvSpPr txBox="1">
            <a:spLocks noGrp="1"/>
          </p:cNvSpPr>
          <p:nvPr>
            <p:ph type="ctrTitle"/>
          </p:nvPr>
        </p:nvSpPr>
        <p:spPr>
          <a:xfrm>
            <a:off x="132551" y="117348"/>
            <a:ext cx="9144000" cy="4984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2200">
                <a:solidFill>
                  <a:schemeClr val="dk2"/>
                </a:solidFill>
                <a:latin typeface="源ノ角ゴシック JP" panose="020B0800000000000000" pitchFamily="34" charset="-128"/>
                <a:ea typeface="源ノ角ゴシック JP" panose="020B0800000000000000" pitchFamily="34" charset="-128"/>
                <a:cs typeface="源ノ角ゴシック JP" panose="020B0800000000000000" pitchFamily="34" charset="-128"/>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0" name="Google Shape;30;p15"/>
          <p:cNvSpPr txBox="1">
            <a:spLocks noGrp="1"/>
          </p:cNvSpPr>
          <p:nvPr>
            <p:ph type="subTitle" idx="1"/>
          </p:nvPr>
        </p:nvSpPr>
        <p:spPr>
          <a:xfrm>
            <a:off x="65645" y="663025"/>
            <a:ext cx="11557000" cy="830262"/>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1800"/>
              <a:buFont typeface="Meiryo"/>
              <a:buNone/>
              <a:defRPr sz="1800">
                <a:latin typeface="源ノ角ゴシック JP Normal" panose="020B0400000000000000" pitchFamily="34" charset="-128"/>
                <a:ea typeface="源ノ角ゴシック JP Normal" panose="020B0400000000000000" pitchFamily="34" charset="-128"/>
              </a:defRPr>
            </a:lvl1pPr>
            <a:lvl2pPr lvl="1" algn="l">
              <a:lnSpc>
                <a:spcPct val="90000"/>
              </a:lnSpc>
              <a:spcBef>
                <a:spcPts val="500"/>
              </a:spcBef>
              <a:spcAft>
                <a:spcPts val="0"/>
              </a:spcAft>
              <a:buClr>
                <a:schemeClr val="dk1"/>
              </a:buClr>
              <a:buSzPts val="1800"/>
              <a:buFont typeface="Meiryo"/>
              <a:buNone/>
              <a:defRPr sz="1800"/>
            </a:lvl2pPr>
            <a:lvl3pPr lvl="2" algn="l">
              <a:lnSpc>
                <a:spcPct val="90000"/>
              </a:lnSpc>
              <a:spcBef>
                <a:spcPts val="500"/>
              </a:spcBef>
              <a:spcAft>
                <a:spcPts val="0"/>
              </a:spcAft>
              <a:buClr>
                <a:schemeClr val="dk1"/>
              </a:buClr>
              <a:buSzPts val="1800"/>
              <a:buFont typeface="Meiryo"/>
              <a:buNone/>
              <a:defRPr sz="1800"/>
            </a:lvl3pPr>
            <a:lvl4pPr lvl="3" algn="l">
              <a:lnSpc>
                <a:spcPct val="90000"/>
              </a:lnSpc>
              <a:spcBef>
                <a:spcPts val="500"/>
              </a:spcBef>
              <a:spcAft>
                <a:spcPts val="0"/>
              </a:spcAft>
              <a:buClr>
                <a:schemeClr val="dk1"/>
              </a:buClr>
              <a:buSzPts val="1800"/>
              <a:buFont typeface="Meiryo"/>
              <a:buNone/>
              <a:defRPr/>
            </a:lvl4pPr>
            <a:lvl5pPr lvl="4" algn="l">
              <a:lnSpc>
                <a:spcPct val="90000"/>
              </a:lnSpc>
              <a:spcBef>
                <a:spcPts val="500"/>
              </a:spcBef>
              <a:spcAft>
                <a:spcPts val="0"/>
              </a:spcAft>
              <a:buClr>
                <a:schemeClr val="dk1"/>
              </a:buClr>
              <a:buSzPts val="1800"/>
              <a:buFont typeface="Meiryo"/>
              <a:buNone/>
              <a:defRPr/>
            </a:lvl5pPr>
            <a:lvl6pPr lvl="5" algn="l">
              <a:lnSpc>
                <a:spcPct val="90000"/>
              </a:lnSpc>
              <a:spcBef>
                <a:spcPts val="500"/>
              </a:spcBef>
              <a:spcAft>
                <a:spcPts val="0"/>
              </a:spcAft>
              <a:buClr>
                <a:schemeClr val="dk1"/>
              </a:buClr>
              <a:buSzPts val="1800"/>
              <a:buFont typeface="Meiryo"/>
              <a:buNone/>
              <a:defRPr>
                <a:latin typeface="Meiryo"/>
                <a:ea typeface="Meiryo"/>
                <a:cs typeface="Meiryo"/>
                <a:sym typeface="Meiryo"/>
              </a:defRPr>
            </a:lvl6pPr>
            <a:lvl7pPr lvl="6" algn="l">
              <a:lnSpc>
                <a:spcPct val="90000"/>
              </a:lnSpc>
              <a:spcBef>
                <a:spcPts val="500"/>
              </a:spcBef>
              <a:spcAft>
                <a:spcPts val="0"/>
              </a:spcAft>
              <a:buClr>
                <a:schemeClr val="dk1"/>
              </a:buClr>
              <a:buSzPts val="1800"/>
              <a:buFont typeface="Meiryo"/>
              <a:buNone/>
              <a:defRPr>
                <a:latin typeface="Meiryo"/>
                <a:ea typeface="Meiryo"/>
                <a:cs typeface="Meiryo"/>
                <a:sym typeface="Meiryo"/>
              </a:defRPr>
            </a:lvl7pPr>
            <a:lvl8pPr lvl="7" algn="l">
              <a:lnSpc>
                <a:spcPct val="90000"/>
              </a:lnSpc>
              <a:spcBef>
                <a:spcPts val="500"/>
              </a:spcBef>
              <a:spcAft>
                <a:spcPts val="0"/>
              </a:spcAft>
              <a:buClr>
                <a:schemeClr val="dk1"/>
              </a:buClr>
              <a:buSzPts val="1800"/>
              <a:buFont typeface="Meiryo"/>
              <a:buNone/>
              <a:defRPr>
                <a:latin typeface="Meiryo"/>
                <a:ea typeface="Meiryo"/>
                <a:cs typeface="Meiryo"/>
                <a:sym typeface="Meiryo"/>
              </a:defRPr>
            </a:lvl8pPr>
            <a:lvl9pPr lvl="8" algn="l">
              <a:lnSpc>
                <a:spcPct val="90000"/>
              </a:lnSpc>
              <a:spcBef>
                <a:spcPts val="500"/>
              </a:spcBef>
              <a:spcAft>
                <a:spcPts val="0"/>
              </a:spcAft>
              <a:buClr>
                <a:schemeClr val="dk1"/>
              </a:buClr>
              <a:buSzPts val="1800"/>
              <a:buFont typeface="Meiryo"/>
              <a:buNone/>
              <a:defRPr>
                <a:latin typeface="Meiryo"/>
                <a:ea typeface="Meiryo"/>
                <a:cs typeface="Meiryo"/>
                <a:sym typeface="Meiryo"/>
              </a:defRPr>
            </a:lvl9pPr>
          </a:lstStyle>
          <a:p>
            <a:endParaRPr dirty="0"/>
          </a:p>
        </p:txBody>
      </p:sp>
      <p:cxnSp>
        <p:nvCxnSpPr>
          <p:cNvPr id="34" name="Google Shape;34;p15"/>
          <p:cNvCxnSpPr/>
          <p:nvPr/>
        </p:nvCxnSpPr>
        <p:spPr>
          <a:xfrm>
            <a:off x="611078" y="579681"/>
            <a:ext cx="11421088" cy="10985"/>
          </a:xfrm>
          <a:prstGeom prst="straightConnector1">
            <a:avLst/>
          </a:prstGeom>
          <a:noFill/>
          <a:ln w="28575" cap="flat" cmpd="sng">
            <a:solidFill>
              <a:srgbClr val="D8D8D8"/>
            </a:solidFill>
            <a:prstDash val="solid"/>
            <a:round/>
            <a:headEnd type="none" w="sm" len="sm"/>
            <a:tailEnd type="none" w="sm" len="sm"/>
          </a:ln>
        </p:spPr>
      </p:cxnSp>
      <p:cxnSp>
        <p:nvCxnSpPr>
          <p:cNvPr id="35" name="Google Shape;35;p15"/>
          <p:cNvCxnSpPr/>
          <p:nvPr/>
        </p:nvCxnSpPr>
        <p:spPr>
          <a:xfrm>
            <a:off x="132551" y="568621"/>
            <a:ext cx="478527" cy="0"/>
          </a:xfrm>
          <a:prstGeom prst="straightConnector1">
            <a:avLst/>
          </a:prstGeom>
          <a:noFill/>
          <a:ln w="28575" cap="flat" cmpd="sng">
            <a:solidFill>
              <a:srgbClr val="0C1944"/>
            </a:solidFill>
            <a:prstDash val="solid"/>
            <a:round/>
            <a:headEnd type="none" w="sm" len="sm"/>
            <a:tailEnd type="none" w="sm" len="sm"/>
          </a:ln>
        </p:spPr>
      </p:cxnSp>
      <p:sp>
        <p:nvSpPr>
          <p:cNvPr id="36" name="Google Shape;36;p15"/>
          <p:cNvSpPr txBox="1">
            <a:spLocks noGrp="1"/>
          </p:cNvSpPr>
          <p:nvPr>
            <p:ph type="sldNum" idx="12"/>
          </p:nvPr>
        </p:nvSpPr>
        <p:spPr>
          <a:xfrm>
            <a:off x="9403952" y="6557069"/>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0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本文 1">
  <p:cSld name="本文_1">
    <p:spTree>
      <p:nvGrpSpPr>
        <p:cNvPr id="1" name="Shape 44"/>
        <p:cNvGrpSpPr/>
        <p:nvPr/>
      </p:nvGrpSpPr>
      <p:grpSpPr>
        <a:xfrm>
          <a:off x="0" y="0"/>
          <a:ext cx="0" cy="0"/>
          <a:chOff x="0" y="0"/>
          <a:chExt cx="0" cy="0"/>
        </a:xfrm>
      </p:grpSpPr>
      <p:sp>
        <p:nvSpPr>
          <p:cNvPr id="45" name="Google Shape;45;g34dc49584f6_2_71"/>
          <p:cNvSpPr txBox="1">
            <a:spLocks noGrp="1"/>
          </p:cNvSpPr>
          <p:nvPr>
            <p:ph type="ctrTitle"/>
          </p:nvPr>
        </p:nvSpPr>
        <p:spPr>
          <a:xfrm>
            <a:off x="511175" y="127000"/>
            <a:ext cx="9144000" cy="498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1800">
                <a:solidFill>
                  <a:schemeClr val="dk2"/>
                </a:solidFill>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g34dc49584f6_2_71"/>
          <p:cNvSpPr txBox="1">
            <a:spLocks noGrp="1"/>
          </p:cNvSpPr>
          <p:nvPr>
            <p:ph type="subTitle" idx="1"/>
          </p:nvPr>
        </p:nvSpPr>
        <p:spPr>
          <a:xfrm>
            <a:off x="254000" y="684213"/>
            <a:ext cx="11556900" cy="8304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000"/>
              <a:buFont typeface="Meiryo"/>
              <a:buNone/>
              <a:defRPr sz="2000">
                <a:latin typeface="Meiryo"/>
                <a:ea typeface="Meiryo"/>
                <a:cs typeface="Meiryo"/>
                <a:sym typeface="Meiryo"/>
              </a:defRPr>
            </a:lvl1pPr>
            <a:lvl2pPr lvl="1" algn="l">
              <a:lnSpc>
                <a:spcPct val="90000"/>
              </a:lnSpc>
              <a:spcBef>
                <a:spcPts val="500"/>
              </a:spcBef>
              <a:spcAft>
                <a:spcPts val="0"/>
              </a:spcAft>
              <a:buClr>
                <a:schemeClr val="dk1"/>
              </a:buClr>
              <a:buSzPts val="2000"/>
              <a:buFont typeface="Meiryo"/>
              <a:buNone/>
              <a:defRPr sz="2000"/>
            </a:lvl2pPr>
            <a:lvl3pPr lvl="2" algn="l">
              <a:lnSpc>
                <a:spcPct val="90000"/>
              </a:lnSpc>
              <a:spcBef>
                <a:spcPts val="500"/>
              </a:spcBef>
              <a:spcAft>
                <a:spcPts val="0"/>
              </a:spcAft>
              <a:buClr>
                <a:schemeClr val="dk1"/>
              </a:buClr>
              <a:buSzPts val="2000"/>
              <a:buFont typeface="Meiryo"/>
              <a:buNone/>
              <a:defRPr/>
            </a:lvl3pPr>
            <a:lvl4pPr lvl="3" algn="l">
              <a:lnSpc>
                <a:spcPct val="90000"/>
              </a:lnSpc>
              <a:spcBef>
                <a:spcPts val="500"/>
              </a:spcBef>
              <a:spcAft>
                <a:spcPts val="0"/>
              </a:spcAft>
              <a:buClr>
                <a:schemeClr val="dk1"/>
              </a:buClr>
              <a:buSzPts val="2000"/>
              <a:buFont typeface="Meiryo"/>
              <a:buNone/>
              <a:defRPr sz="2000"/>
            </a:lvl4pPr>
            <a:lvl5pPr lvl="4" algn="l">
              <a:lnSpc>
                <a:spcPct val="90000"/>
              </a:lnSpc>
              <a:spcBef>
                <a:spcPts val="500"/>
              </a:spcBef>
              <a:spcAft>
                <a:spcPts val="0"/>
              </a:spcAft>
              <a:buClr>
                <a:schemeClr val="dk1"/>
              </a:buClr>
              <a:buSzPts val="2000"/>
              <a:buFont typeface="Meiryo"/>
              <a:buNone/>
              <a:defRPr sz="2000"/>
            </a:lvl5pPr>
            <a:lvl6pPr lvl="5"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6pPr>
            <a:lvl7pPr lvl="6"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7pPr>
            <a:lvl8pPr lvl="7"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8pPr>
            <a:lvl9pPr lvl="8"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9pPr>
          </a:lstStyle>
          <a:p>
            <a:endParaRPr/>
          </a:p>
        </p:txBody>
      </p:sp>
      <p:sp>
        <p:nvSpPr>
          <p:cNvPr id="48" name="Google Shape;48;g34dc49584f6_2_71"/>
          <p:cNvSpPr txBox="1"/>
          <p:nvPr/>
        </p:nvSpPr>
        <p:spPr>
          <a:xfrm>
            <a:off x="10515600" y="6574725"/>
            <a:ext cx="1609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Meiryo"/>
                <a:ea typeface="Meiryo"/>
                <a:cs typeface="Meiryo"/>
                <a:sym typeface="Meiryo"/>
              </a:rPr>
              <a:t>‹#›</a:t>
            </a:fld>
            <a:endParaRPr sz="1200" b="0" i="0" u="none" strike="noStrike" cap="none">
              <a:solidFill>
                <a:schemeClr val="dk1"/>
              </a:solidFill>
              <a:latin typeface="Meiryo"/>
              <a:ea typeface="Meiryo"/>
              <a:cs typeface="Meiryo"/>
              <a:sym typeface="Meiryo"/>
            </a:endParaRPr>
          </a:p>
        </p:txBody>
      </p:sp>
      <p:sp>
        <p:nvSpPr>
          <p:cNvPr id="49" name="Google Shape;49;g34dc49584f6_2_71"/>
          <p:cNvSpPr txBox="1"/>
          <p:nvPr/>
        </p:nvSpPr>
        <p:spPr>
          <a:xfrm>
            <a:off x="66675" y="6574725"/>
            <a:ext cx="192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dirty="0">
                <a:solidFill>
                  <a:schemeClr val="accent3"/>
                </a:solidFill>
                <a:latin typeface="Meiryo"/>
                <a:ea typeface="Meiryo"/>
                <a:cs typeface="Meiryo"/>
                <a:sym typeface="Meiryo"/>
              </a:rPr>
              <a:t>confidential</a:t>
            </a:r>
            <a:endParaRPr sz="1200" b="0" i="0" u="none" strike="noStrike" cap="none" dirty="0">
              <a:solidFill>
                <a:schemeClr val="accent3"/>
              </a:solidFill>
              <a:latin typeface="Meiryo"/>
              <a:ea typeface="Meiryo"/>
              <a:cs typeface="Meiryo"/>
              <a:sym typeface="Meiryo"/>
            </a:endParaRPr>
          </a:p>
        </p:txBody>
      </p:sp>
      <p:sp>
        <p:nvSpPr>
          <p:cNvPr id="50" name="Google Shape;50;g34dc49584f6_2_71"/>
          <p:cNvSpPr txBox="1"/>
          <p:nvPr/>
        </p:nvSpPr>
        <p:spPr>
          <a:xfrm>
            <a:off x="6972300" y="6574725"/>
            <a:ext cx="4838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Copyright © 2024 Nature Architects, Inc. All rights reserved.</a:t>
            </a:r>
            <a:endParaRPr sz="1400" b="0" i="0" u="none" strike="noStrike" cap="none">
              <a:solidFill>
                <a:srgbClr val="000000"/>
              </a:solidFill>
              <a:latin typeface="Meiryo"/>
              <a:ea typeface="Meiryo"/>
              <a:cs typeface="Meiryo"/>
              <a:sym typeface="Meiryo"/>
            </a:endParaRPr>
          </a:p>
        </p:txBody>
      </p:sp>
      <p:sp>
        <p:nvSpPr>
          <p:cNvPr id="51" name="Google Shape;51;g34dc49584f6_2_71"/>
          <p:cNvSpPr txBox="1">
            <a:spLocks noGrp="1"/>
          </p:cNvSpPr>
          <p:nvPr>
            <p:ph type="body" idx="2"/>
          </p:nvPr>
        </p:nvSpPr>
        <p:spPr>
          <a:xfrm>
            <a:off x="162630" y="6195798"/>
            <a:ext cx="9399300" cy="40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100"/>
              <a:buNone/>
              <a:defRPr sz="1100">
                <a:solidFill>
                  <a:schemeClr val="dk1"/>
                </a:solidFill>
                <a:latin typeface="Meiryo"/>
                <a:ea typeface="Meiryo"/>
                <a:cs typeface="Meiryo"/>
                <a:sym typeface="Meiry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本文 2">
  <p:cSld name="本文_2">
    <p:spTree>
      <p:nvGrpSpPr>
        <p:cNvPr id="1" name="Shape 52"/>
        <p:cNvGrpSpPr/>
        <p:nvPr/>
      </p:nvGrpSpPr>
      <p:grpSpPr>
        <a:xfrm>
          <a:off x="0" y="0"/>
          <a:ext cx="0" cy="0"/>
          <a:chOff x="0" y="0"/>
          <a:chExt cx="0" cy="0"/>
        </a:xfrm>
      </p:grpSpPr>
      <p:sp>
        <p:nvSpPr>
          <p:cNvPr id="53" name="Google Shape;53;g34dc49584f6_2_126"/>
          <p:cNvSpPr txBox="1">
            <a:spLocks noGrp="1"/>
          </p:cNvSpPr>
          <p:nvPr>
            <p:ph type="ctrTitle"/>
          </p:nvPr>
        </p:nvSpPr>
        <p:spPr>
          <a:xfrm>
            <a:off x="511175" y="127000"/>
            <a:ext cx="9144000" cy="498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1800">
                <a:solidFill>
                  <a:schemeClr val="dk2"/>
                </a:solidFill>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g34dc49584f6_2_126"/>
          <p:cNvSpPr txBox="1">
            <a:spLocks noGrp="1"/>
          </p:cNvSpPr>
          <p:nvPr>
            <p:ph type="subTitle" idx="1"/>
          </p:nvPr>
        </p:nvSpPr>
        <p:spPr>
          <a:xfrm>
            <a:off x="254000" y="684213"/>
            <a:ext cx="11556900" cy="8304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000"/>
              <a:buFont typeface="Meiryo"/>
              <a:buNone/>
              <a:defRPr sz="2000">
                <a:latin typeface="Meiryo"/>
                <a:ea typeface="Meiryo"/>
                <a:cs typeface="Meiryo"/>
                <a:sym typeface="Meiryo"/>
              </a:defRPr>
            </a:lvl1pPr>
            <a:lvl2pPr lvl="1" algn="l">
              <a:lnSpc>
                <a:spcPct val="90000"/>
              </a:lnSpc>
              <a:spcBef>
                <a:spcPts val="500"/>
              </a:spcBef>
              <a:spcAft>
                <a:spcPts val="0"/>
              </a:spcAft>
              <a:buClr>
                <a:schemeClr val="dk1"/>
              </a:buClr>
              <a:buSzPts val="2000"/>
              <a:buFont typeface="Meiryo"/>
              <a:buNone/>
              <a:defRPr sz="2000"/>
            </a:lvl2pPr>
            <a:lvl3pPr lvl="2" algn="l">
              <a:lnSpc>
                <a:spcPct val="90000"/>
              </a:lnSpc>
              <a:spcBef>
                <a:spcPts val="500"/>
              </a:spcBef>
              <a:spcAft>
                <a:spcPts val="0"/>
              </a:spcAft>
              <a:buClr>
                <a:schemeClr val="dk1"/>
              </a:buClr>
              <a:buSzPts val="2000"/>
              <a:buFont typeface="Meiryo"/>
              <a:buNone/>
              <a:defRPr/>
            </a:lvl3pPr>
            <a:lvl4pPr lvl="3" algn="l">
              <a:lnSpc>
                <a:spcPct val="90000"/>
              </a:lnSpc>
              <a:spcBef>
                <a:spcPts val="500"/>
              </a:spcBef>
              <a:spcAft>
                <a:spcPts val="0"/>
              </a:spcAft>
              <a:buClr>
                <a:schemeClr val="dk1"/>
              </a:buClr>
              <a:buSzPts val="2000"/>
              <a:buFont typeface="Meiryo"/>
              <a:buNone/>
              <a:defRPr sz="2000"/>
            </a:lvl4pPr>
            <a:lvl5pPr lvl="4" algn="l">
              <a:lnSpc>
                <a:spcPct val="90000"/>
              </a:lnSpc>
              <a:spcBef>
                <a:spcPts val="500"/>
              </a:spcBef>
              <a:spcAft>
                <a:spcPts val="0"/>
              </a:spcAft>
              <a:buClr>
                <a:schemeClr val="dk1"/>
              </a:buClr>
              <a:buSzPts val="2000"/>
              <a:buFont typeface="Meiryo"/>
              <a:buNone/>
              <a:defRPr sz="2000"/>
            </a:lvl5pPr>
            <a:lvl6pPr lvl="5"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6pPr>
            <a:lvl7pPr lvl="6"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7pPr>
            <a:lvl8pPr lvl="7"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8pPr>
            <a:lvl9pPr lvl="8"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9pPr>
          </a:lstStyle>
          <a:p>
            <a:endParaRPr/>
          </a:p>
        </p:txBody>
      </p:sp>
      <p:pic>
        <p:nvPicPr>
          <p:cNvPr id="55" name="Google Shape;55;g34dc49584f6_2_126" descr="アイコン&#10;&#10;自動的に生成された説明"/>
          <p:cNvPicPr preferRelativeResize="0"/>
          <p:nvPr/>
        </p:nvPicPr>
        <p:blipFill rotWithShape="1">
          <a:blip r:embed="rId2">
            <a:alphaModFix/>
          </a:blip>
          <a:srcRect/>
          <a:stretch/>
        </p:blipFill>
        <p:spPr>
          <a:xfrm>
            <a:off x="186963" y="231939"/>
            <a:ext cx="285775" cy="268440"/>
          </a:xfrm>
          <a:prstGeom prst="rect">
            <a:avLst/>
          </a:prstGeom>
          <a:noFill/>
          <a:ln>
            <a:noFill/>
          </a:ln>
        </p:spPr>
      </p:pic>
      <p:sp>
        <p:nvSpPr>
          <p:cNvPr id="56" name="Google Shape;56;g34dc49584f6_2_126"/>
          <p:cNvSpPr txBox="1"/>
          <p:nvPr/>
        </p:nvSpPr>
        <p:spPr>
          <a:xfrm>
            <a:off x="10515600" y="6574725"/>
            <a:ext cx="1609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Meiryo"/>
                <a:ea typeface="Meiryo"/>
                <a:cs typeface="Meiryo"/>
                <a:sym typeface="Meiryo"/>
              </a:rPr>
              <a:t>‹#›</a:t>
            </a:fld>
            <a:endParaRPr sz="1200" b="0" i="0" u="none" strike="noStrike" cap="none">
              <a:solidFill>
                <a:schemeClr val="dk1"/>
              </a:solidFill>
              <a:latin typeface="Meiryo"/>
              <a:ea typeface="Meiryo"/>
              <a:cs typeface="Meiryo"/>
              <a:sym typeface="Meiryo"/>
            </a:endParaRPr>
          </a:p>
        </p:txBody>
      </p:sp>
      <p:sp>
        <p:nvSpPr>
          <p:cNvPr id="57" name="Google Shape;57;g34dc49584f6_2_126"/>
          <p:cNvSpPr txBox="1"/>
          <p:nvPr/>
        </p:nvSpPr>
        <p:spPr>
          <a:xfrm>
            <a:off x="66675" y="6574725"/>
            <a:ext cx="192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confidential</a:t>
            </a:r>
            <a:endParaRPr sz="1200" b="0" i="0" u="none" strike="noStrike" cap="none">
              <a:solidFill>
                <a:schemeClr val="accent3"/>
              </a:solidFill>
              <a:latin typeface="Meiryo"/>
              <a:ea typeface="Meiryo"/>
              <a:cs typeface="Meiryo"/>
              <a:sym typeface="Meiryo"/>
            </a:endParaRPr>
          </a:p>
        </p:txBody>
      </p:sp>
      <p:sp>
        <p:nvSpPr>
          <p:cNvPr id="58" name="Google Shape;58;g34dc49584f6_2_126"/>
          <p:cNvSpPr txBox="1"/>
          <p:nvPr/>
        </p:nvSpPr>
        <p:spPr>
          <a:xfrm>
            <a:off x="6972300" y="6574725"/>
            <a:ext cx="4838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Copyright © 2024 Nature Architects, Inc. All rights reserved.</a:t>
            </a:r>
            <a:endParaRPr sz="1400" b="0" i="0" u="none" strike="noStrike" cap="none">
              <a:solidFill>
                <a:srgbClr val="000000"/>
              </a:solidFill>
              <a:latin typeface="Meiryo"/>
              <a:ea typeface="Meiryo"/>
              <a:cs typeface="Meiryo"/>
              <a:sym typeface="Meiryo"/>
            </a:endParaRPr>
          </a:p>
        </p:txBody>
      </p:sp>
      <p:sp>
        <p:nvSpPr>
          <p:cNvPr id="59" name="Google Shape;59;g34dc49584f6_2_126"/>
          <p:cNvSpPr txBox="1">
            <a:spLocks noGrp="1"/>
          </p:cNvSpPr>
          <p:nvPr>
            <p:ph type="body" idx="2"/>
          </p:nvPr>
        </p:nvSpPr>
        <p:spPr>
          <a:xfrm>
            <a:off x="162630" y="6195798"/>
            <a:ext cx="9399300" cy="40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100"/>
              <a:buNone/>
              <a:defRPr sz="1100">
                <a:solidFill>
                  <a:schemeClr val="dk1"/>
                </a:solidFill>
                <a:latin typeface="Meiryo"/>
                <a:ea typeface="Meiryo"/>
                <a:cs typeface="Meiryo"/>
                <a:sym typeface="Meiry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本文 3">
  <p:cSld name="本文_3">
    <p:spTree>
      <p:nvGrpSpPr>
        <p:cNvPr id="1" name="Shape 60"/>
        <p:cNvGrpSpPr/>
        <p:nvPr/>
      </p:nvGrpSpPr>
      <p:grpSpPr>
        <a:xfrm>
          <a:off x="0" y="0"/>
          <a:ext cx="0" cy="0"/>
          <a:chOff x="0" y="0"/>
          <a:chExt cx="0" cy="0"/>
        </a:xfrm>
      </p:grpSpPr>
      <p:sp>
        <p:nvSpPr>
          <p:cNvPr id="61" name="Google Shape;61;g34dc49584f6_2_180"/>
          <p:cNvSpPr txBox="1">
            <a:spLocks noGrp="1"/>
          </p:cNvSpPr>
          <p:nvPr>
            <p:ph type="ctrTitle"/>
          </p:nvPr>
        </p:nvSpPr>
        <p:spPr>
          <a:xfrm>
            <a:off x="511175" y="127000"/>
            <a:ext cx="9144000" cy="498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1800">
                <a:solidFill>
                  <a:schemeClr val="dk2"/>
                </a:solidFill>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g34dc49584f6_2_180"/>
          <p:cNvSpPr txBox="1">
            <a:spLocks noGrp="1"/>
          </p:cNvSpPr>
          <p:nvPr>
            <p:ph type="subTitle" idx="1"/>
          </p:nvPr>
        </p:nvSpPr>
        <p:spPr>
          <a:xfrm>
            <a:off x="254000" y="684213"/>
            <a:ext cx="11556900" cy="8304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000"/>
              <a:buFont typeface="Meiryo"/>
              <a:buNone/>
              <a:defRPr sz="2000">
                <a:latin typeface="Meiryo"/>
                <a:ea typeface="Meiryo"/>
                <a:cs typeface="Meiryo"/>
                <a:sym typeface="Meiryo"/>
              </a:defRPr>
            </a:lvl1pPr>
            <a:lvl2pPr lvl="1" algn="l">
              <a:lnSpc>
                <a:spcPct val="90000"/>
              </a:lnSpc>
              <a:spcBef>
                <a:spcPts val="500"/>
              </a:spcBef>
              <a:spcAft>
                <a:spcPts val="0"/>
              </a:spcAft>
              <a:buClr>
                <a:schemeClr val="dk1"/>
              </a:buClr>
              <a:buSzPts val="2000"/>
              <a:buFont typeface="Meiryo"/>
              <a:buNone/>
              <a:defRPr sz="2000"/>
            </a:lvl2pPr>
            <a:lvl3pPr lvl="2" algn="l">
              <a:lnSpc>
                <a:spcPct val="90000"/>
              </a:lnSpc>
              <a:spcBef>
                <a:spcPts val="500"/>
              </a:spcBef>
              <a:spcAft>
                <a:spcPts val="0"/>
              </a:spcAft>
              <a:buClr>
                <a:schemeClr val="dk1"/>
              </a:buClr>
              <a:buSzPts val="2000"/>
              <a:buFont typeface="Meiryo"/>
              <a:buNone/>
              <a:defRPr/>
            </a:lvl3pPr>
            <a:lvl4pPr lvl="3" algn="l">
              <a:lnSpc>
                <a:spcPct val="90000"/>
              </a:lnSpc>
              <a:spcBef>
                <a:spcPts val="500"/>
              </a:spcBef>
              <a:spcAft>
                <a:spcPts val="0"/>
              </a:spcAft>
              <a:buClr>
                <a:schemeClr val="dk1"/>
              </a:buClr>
              <a:buSzPts val="2000"/>
              <a:buFont typeface="Meiryo"/>
              <a:buNone/>
              <a:defRPr sz="2000"/>
            </a:lvl4pPr>
            <a:lvl5pPr lvl="4" algn="l">
              <a:lnSpc>
                <a:spcPct val="90000"/>
              </a:lnSpc>
              <a:spcBef>
                <a:spcPts val="500"/>
              </a:spcBef>
              <a:spcAft>
                <a:spcPts val="0"/>
              </a:spcAft>
              <a:buClr>
                <a:schemeClr val="dk1"/>
              </a:buClr>
              <a:buSzPts val="2000"/>
              <a:buFont typeface="Meiryo"/>
              <a:buNone/>
              <a:defRPr sz="2000"/>
            </a:lvl5pPr>
            <a:lvl6pPr lvl="5"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6pPr>
            <a:lvl7pPr lvl="6"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7pPr>
            <a:lvl8pPr lvl="7"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8pPr>
            <a:lvl9pPr lvl="8"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9pPr>
          </a:lstStyle>
          <a:p>
            <a:endParaRPr/>
          </a:p>
        </p:txBody>
      </p:sp>
      <p:pic>
        <p:nvPicPr>
          <p:cNvPr id="63" name="Google Shape;63;g34dc49584f6_2_180" descr="アイコン&#10;&#10;自動的に生成された説明"/>
          <p:cNvPicPr preferRelativeResize="0"/>
          <p:nvPr/>
        </p:nvPicPr>
        <p:blipFill rotWithShape="1">
          <a:blip r:embed="rId2">
            <a:alphaModFix/>
          </a:blip>
          <a:srcRect/>
          <a:stretch/>
        </p:blipFill>
        <p:spPr>
          <a:xfrm>
            <a:off x="186963" y="231939"/>
            <a:ext cx="285775" cy="268440"/>
          </a:xfrm>
          <a:prstGeom prst="rect">
            <a:avLst/>
          </a:prstGeom>
          <a:noFill/>
          <a:ln>
            <a:noFill/>
          </a:ln>
        </p:spPr>
      </p:pic>
      <p:sp>
        <p:nvSpPr>
          <p:cNvPr id="64" name="Google Shape;64;g34dc49584f6_2_180"/>
          <p:cNvSpPr txBox="1"/>
          <p:nvPr/>
        </p:nvSpPr>
        <p:spPr>
          <a:xfrm>
            <a:off x="10515600" y="6574725"/>
            <a:ext cx="1609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Meiryo"/>
                <a:ea typeface="Meiryo"/>
                <a:cs typeface="Meiryo"/>
                <a:sym typeface="Meiryo"/>
              </a:rPr>
              <a:t>‹#›</a:t>
            </a:fld>
            <a:endParaRPr sz="1200" b="0" i="0" u="none" strike="noStrike" cap="none">
              <a:solidFill>
                <a:schemeClr val="dk1"/>
              </a:solidFill>
              <a:latin typeface="Meiryo"/>
              <a:ea typeface="Meiryo"/>
              <a:cs typeface="Meiryo"/>
              <a:sym typeface="Meiryo"/>
            </a:endParaRPr>
          </a:p>
        </p:txBody>
      </p:sp>
      <p:sp>
        <p:nvSpPr>
          <p:cNvPr id="65" name="Google Shape;65;g34dc49584f6_2_180"/>
          <p:cNvSpPr txBox="1"/>
          <p:nvPr/>
        </p:nvSpPr>
        <p:spPr>
          <a:xfrm>
            <a:off x="66675" y="6574725"/>
            <a:ext cx="192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confidential</a:t>
            </a:r>
            <a:endParaRPr sz="1200" b="0" i="0" u="none" strike="noStrike" cap="none">
              <a:solidFill>
                <a:schemeClr val="accent3"/>
              </a:solidFill>
              <a:latin typeface="Meiryo"/>
              <a:ea typeface="Meiryo"/>
              <a:cs typeface="Meiryo"/>
              <a:sym typeface="Meiryo"/>
            </a:endParaRPr>
          </a:p>
        </p:txBody>
      </p:sp>
      <p:sp>
        <p:nvSpPr>
          <p:cNvPr id="66" name="Google Shape;66;g34dc49584f6_2_180"/>
          <p:cNvSpPr txBox="1"/>
          <p:nvPr/>
        </p:nvSpPr>
        <p:spPr>
          <a:xfrm>
            <a:off x="6972300" y="6574725"/>
            <a:ext cx="4838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Copyright © 2024 Nature Architects, Inc. All rights reserved.</a:t>
            </a:r>
            <a:endParaRPr sz="1400" b="0" i="0" u="none" strike="noStrike" cap="none">
              <a:solidFill>
                <a:srgbClr val="000000"/>
              </a:solidFill>
              <a:latin typeface="Meiryo"/>
              <a:ea typeface="Meiryo"/>
              <a:cs typeface="Meiryo"/>
              <a:sym typeface="Meiryo"/>
            </a:endParaRPr>
          </a:p>
        </p:txBody>
      </p:sp>
      <p:sp>
        <p:nvSpPr>
          <p:cNvPr id="67" name="Google Shape;67;g34dc49584f6_2_180"/>
          <p:cNvSpPr txBox="1">
            <a:spLocks noGrp="1"/>
          </p:cNvSpPr>
          <p:nvPr>
            <p:ph type="body" idx="2"/>
          </p:nvPr>
        </p:nvSpPr>
        <p:spPr>
          <a:xfrm>
            <a:off x="162630" y="6195798"/>
            <a:ext cx="9399300" cy="40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100"/>
              <a:buNone/>
              <a:defRPr sz="1100">
                <a:solidFill>
                  <a:schemeClr val="dk1"/>
                </a:solidFill>
                <a:latin typeface="Meiryo"/>
                <a:ea typeface="Meiryo"/>
                <a:cs typeface="Meiryo"/>
                <a:sym typeface="Meiry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本文 4">
  <p:cSld name="本文_4">
    <p:spTree>
      <p:nvGrpSpPr>
        <p:cNvPr id="1" name="Shape 68"/>
        <p:cNvGrpSpPr/>
        <p:nvPr/>
      </p:nvGrpSpPr>
      <p:grpSpPr>
        <a:xfrm>
          <a:off x="0" y="0"/>
          <a:ext cx="0" cy="0"/>
          <a:chOff x="0" y="0"/>
          <a:chExt cx="0" cy="0"/>
        </a:xfrm>
      </p:grpSpPr>
      <p:sp>
        <p:nvSpPr>
          <p:cNvPr id="69" name="Google Shape;69;g34dc49584f6_2_291"/>
          <p:cNvSpPr txBox="1">
            <a:spLocks noGrp="1"/>
          </p:cNvSpPr>
          <p:nvPr>
            <p:ph type="ctrTitle"/>
          </p:nvPr>
        </p:nvSpPr>
        <p:spPr>
          <a:xfrm>
            <a:off x="511175" y="127000"/>
            <a:ext cx="9144000" cy="498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1800">
                <a:solidFill>
                  <a:schemeClr val="dk2"/>
                </a:solidFill>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g34dc49584f6_2_291"/>
          <p:cNvSpPr txBox="1">
            <a:spLocks noGrp="1"/>
          </p:cNvSpPr>
          <p:nvPr>
            <p:ph type="subTitle" idx="1"/>
          </p:nvPr>
        </p:nvSpPr>
        <p:spPr>
          <a:xfrm>
            <a:off x="254000" y="684213"/>
            <a:ext cx="11556900" cy="8304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000"/>
              <a:buFont typeface="Meiryo"/>
              <a:buNone/>
              <a:defRPr sz="2000">
                <a:latin typeface="Meiryo"/>
                <a:ea typeface="Meiryo"/>
                <a:cs typeface="Meiryo"/>
                <a:sym typeface="Meiryo"/>
              </a:defRPr>
            </a:lvl1pPr>
            <a:lvl2pPr lvl="1" algn="l">
              <a:lnSpc>
                <a:spcPct val="90000"/>
              </a:lnSpc>
              <a:spcBef>
                <a:spcPts val="500"/>
              </a:spcBef>
              <a:spcAft>
                <a:spcPts val="0"/>
              </a:spcAft>
              <a:buClr>
                <a:schemeClr val="dk1"/>
              </a:buClr>
              <a:buSzPts val="2000"/>
              <a:buFont typeface="Meiryo"/>
              <a:buNone/>
              <a:defRPr sz="2000"/>
            </a:lvl2pPr>
            <a:lvl3pPr lvl="2" algn="l">
              <a:lnSpc>
                <a:spcPct val="90000"/>
              </a:lnSpc>
              <a:spcBef>
                <a:spcPts val="500"/>
              </a:spcBef>
              <a:spcAft>
                <a:spcPts val="0"/>
              </a:spcAft>
              <a:buClr>
                <a:schemeClr val="dk1"/>
              </a:buClr>
              <a:buSzPts val="2000"/>
              <a:buFont typeface="Meiryo"/>
              <a:buNone/>
              <a:defRPr/>
            </a:lvl3pPr>
            <a:lvl4pPr lvl="3" algn="l">
              <a:lnSpc>
                <a:spcPct val="90000"/>
              </a:lnSpc>
              <a:spcBef>
                <a:spcPts val="500"/>
              </a:spcBef>
              <a:spcAft>
                <a:spcPts val="0"/>
              </a:spcAft>
              <a:buClr>
                <a:schemeClr val="dk1"/>
              </a:buClr>
              <a:buSzPts val="2000"/>
              <a:buFont typeface="Meiryo"/>
              <a:buNone/>
              <a:defRPr sz="2000"/>
            </a:lvl4pPr>
            <a:lvl5pPr lvl="4" algn="l">
              <a:lnSpc>
                <a:spcPct val="90000"/>
              </a:lnSpc>
              <a:spcBef>
                <a:spcPts val="500"/>
              </a:spcBef>
              <a:spcAft>
                <a:spcPts val="0"/>
              </a:spcAft>
              <a:buClr>
                <a:schemeClr val="dk1"/>
              </a:buClr>
              <a:buSzPts val="2000"/>
              <a:buFont typeface="Meiryo"/>
              <a:buNone/>
              <a:defRPr sz="2000"/>
            </a:lvl5pPr>
            <a:lvl6pPr lvl="5"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6pPr>
            <a:lvl7pPr lvl="6"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7pPr>
            <a:lvl8pPr lvl="7"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8pPr>
            <a:lvl9pPr lvl="8"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9pPr>
          </a:lstStyle>
          <a:p>
            <a:endParaRPr/>
          </a:p>
        </p:txBody>
      </p:sp>
      <p:pic>
        <p:nvPicPr>
          <p:cNvPr id="71" name="Google Shape;71;g34dc49584f6_2_291" descr="アイコン&#10;&#10;自動的に生成された説明"/>
          <p:cNvPicPr preferRelativeResize="0"/>
          <p:nvPr/>
        </p:nvPicPr>
        <p:blipFill rotWithShape="1">
          <a:blip r:embed="rId2">
            <a:alphaModFix/>
          </a:blip>
          <a:srcRect/>
          <a:stretch/>
        </p:blipFill>
        <p:spPr>
          <a:xfrm>
            <a:off x="186963" y="231939"/>
            <a:ext cx="285775" cy="268440"/>
          </a:xfrm>
          <a:prstGeom prst="rect">
            <a:avLst/>
          </a:prstGeom>
          <a:noFill/>
          <a:ln>
            <a:noFill/>
          </a:ln>
        </p:spPr>
      </p:pic>
      <p:sp>
        <p:nvSpPr>
          <p:cNvPr id="72" name="Google Shape;72;g34dc49584f6_2_291"/>
          <p:cNvSpPr txBox="1"/>
          <p:nvPr/>
        </p:nvSpPr>
        <p:spPr>
          <a:xfrm>
            <a:off x="10515600" y="6574725"/>
            <a:ext cx="1609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Meiryo"/>
                <a:ea typeface="Meiryo"/>
                <a:cs typeface="Meiryo"/>
                <a:sym typeface="Meiryo"/>
              </a:rPr>
              <a:t>‹#›</a:t>
            </a:fld>
            <a:endParaRPr sz="1200" b="0" i="0" u="none" strike="noStrike" cap="none">
              <a:solidFill>
                <a:schemeClr val="dk1"/>
              </a:solidFill>
              <a:latin typeface="Meiryo"/>
              <a:ea typeface="Meiryo"/>
              <a:cs typeface="Meiryo"/>
              <a:sym typeface="Meiryo"/>
            </a:endParaRPr>
          </a:p>
        </p:txBody>
      </p:sp>
      <p:sp>
        <p:nvSpPr>
          <p:cNvPr id="73" name="Google Shape;73;g34dc49584f6_2_291"/>
          <p:cNvSpPr txBox="1"/>
          <p:nvPr/>
        </p:nvSpPr>
        <p:spPr>
          <a:xfrm>
            <a:off x="66675" y="6574725"/>
            <a:ext cx="192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confidential</a:t>
            </a:r>
            <a:endParaRPr sz="1200" b="0" i="0" u="none" strike="noStrike" cap="none">
              <a:solidFill>
                <a:schemeClr val="accent3"/>
              </a:solidFill>
              <a:latin typeface="Meiryo"/>
              <a:ea typeface="Meiryo"/>
              <a:cs typeface="Meiryo"/>
              <a:sym typeface="Meiryo"/>
            </a:endParaRPr>
          </a:p>
        </p:txBody>
      </p:sp>
      <p:sp>
        <p:nvSpPr>
          <p:cNvPr id="74" name="Google Shape;74;g34dc49584f6_2_291"/>
          <p:cNvSpPr txBox="1"/>
          <p:nvPr/>
        </p:nvSpPr>
        <p:spPr>
          <a:xfrm>
            <a:off x="6972300" y="6574725"/>
            <a:ext cx="4838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Copyright © 2024 Nature Architects, Inc. All rights reserved.</a:t>
            </a:r>
            <a:endParaRPr sz="1400" b="0" i="0" u="none" strike="noStrike" cap="none">
              <a:solidFill>
                <a:srgbClr val="000000"/>
              </a:solidFill>
              <a:latin typeface="Meiryo"/>
              <a:ea typeface="Meiryo"/>
              <a:cs typeface="Meiryo"/>
              <a:sym typeface="Meiryo"/>
            </a:endParaRPr>
          </a:p>
        </p:txBody>
      </p:sp>
      <p:sp>
        <p:nvSpPr>
          <p:cNvPr id="75" name="Google Shape;75;g34dc49584f6_2_291"/>
          <p:cNvSpPr txBox="1">
            <a:spLocks noGrp="1"/>
          </p:cNvSpPr>
          <p:nvPr>
            <p:ph type="body" idx="2"/>
          </p:nvPr>
        </p:nvSpPr>
        <p:spPr>
          <a:xfrm>
            <a:off x="162630" y="6195798"/>
            <a:ext cx="9399300" cy="40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100"/>
              <a:buNone/>
              <a:defRPr sz="1100">
                <a:solidFill>
                  <a:schemeClr val="dk1"/>
                </a:solidFill>
                <a:latin typeface="Meiryo"/>
                <a:ea typeface="Meiryo"/>
                <a:cs typeface="Meiryo"/>
                <a:sym typeface="Meiry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本文 5">
  <p:cSld name="本文_5">
    <p:spTree>
      <p:nvGrpSpPr>
        <p:cNvPr id="1" name="Shape 76"/>
        <p:cNvGrpSpPr/>
        <p:nvPr/>
      </p:nvGrpSpPr>
      <p:grpSpPr>
        <a:xfrm>
          <a:off x="0" y="0"/>
          <a:ext cx="0" cy="0"/>
          <a:chOff x="0" y="0"/>
          <a:chExt cx="0" cy="0"/>
        </a:xfrm>
      </p:grpSpPr>
      <p:sp>
        <p:nvSpPr>
          <p:cNvPr id="77" name="Google Shape;77;g34dc49584f6_2_360"/>
          <p:cNvSpPr txBox="1">
            <a:spLocks noGrp="1"/>
          </p:cNvSpPr>
          <p:nvPr>
            <p:ph type="ctrTitle"/>
          </p:nvPr>
        </p:nvSpPr>
        <p:spPr>
          <a:xfrm>
            <a:off x="511175" y="127000"/>
            <a:ext cx="9144000" cy="498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1800">
                <a:solidFill>
                  <a:schemeClr val="dk2"/>
                </a:solidFill>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g34dc49584f6_2_360"/>
          <p:cNvSpPr txBox="1">
            <a:spLocks noGrp="1"/>
          </p:cNvSpPr>
          <p:nvPr>
            <p:ph type="subTitle" idx="1"/>
          </p:nvPr>
        </p:nvSpPr>
        <p:spPr>
          <a:xfrm>
            <a:off x="254000" y="684213"/>
            <a:ext cx="11556900" cy="8304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000"/>
              <a:buFont typeface="Meiryo"/>
              <a:buNone/>
              <a:defRPr sz="2000">
                <a:latin typeface="Meiryo"/>
                <a:ea typeface="Meiryo"/>
                <a:cs typeface="Meiryo"/>
                <a:sym typeface="Meiryo"/>
              </a:defRPr>
            </a:lvl1pPr>
            <a:lvl2pPr lvl="1" algn="l">
              <a:lnSpc>
                <a:spcPct val="90000"/>
              </a:lnSpc>
              <a:spcBef>
                <a:spcPts val="500"/>
              </a:spcBef>
              <a:spcAft>
                <a:spcPts val="0"/>
              </a:spcAft>
              <a:buClr>
                <a:schemeClr val="dk1"/>
              </a:buClr>
              <a:buSzPts val="2000"/>
              <a:buFont typeface="Meiryo"/>
              <a:buNone/>
              <a:defRPr sz="2000"/>
            </a:lvl2pPr>
            <a:lvl3pPr lvl="2" algn="l">
              <a:lnSpc>
                <a:spcPct val="90000"/>
              </a:lnSpc>
              <a:spcBef>
                <a:spcPts val="500"/>
              </a:spcBef>
              <a:spcAft>
                <a:spcPts val="0"/>
              </a:spcAft>
              <a:buClr>
                <a:schemeClr val="dk1"/>
              </a:buClr>
              <a:buSzPts val="2000"/>
              <a:buFont typeface="Meiryo"/>
              <a:buNone/>
              <a:defRPr/>
            </a:lvl3pPr>
            <a:lvl4pPr lvl="3" algn="l">
              <a:lnSpc>
                <a:spcPct val="90000"/>
              </a:lnSpc>
              <a:spcBef>
                <a:spcPts val="500"/>
              </a:spcBef>
              <a:spcAft>
                <a:spcPts val="0"/>
              </a:spcAft>
              <a:buClr>
                <a:schemeClr val="dk1"/>
              </a:buClr>
              <a:buSzPts val="2000"/>
              <a:buFont typeface="Meiryo"/>
              <a:buNone/>
              <a:defRPr sz="2000"/>
            </a:lvl4pPr>
            <a:lvl5pPr lvl="4" algn="l">
              <a:lnSpc>
                <a:spcPct val="90000"/>
              </a:lnSpc>
              <a:spcBef>
                <a:spcPts val="500"/>
              </a:spcBef>
              <a:spcAft>
                <a:spcPts val="0"/>
              </a:spcAft>
              <a:buClr>
                <a:schemeClr val="dk1"/>
              </a:buClr>
              <a:buSzPts val="2000"/>
              <a:buFont typeface="Meiryo"/>
              <a:buNone/>
              <a:defRPr sz="2000"/>
            </a:lvl5pPr>
            <a:lvl6pPr lvl="5"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6pPr>
            <a:lvl7pPr lvl="6"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7pPr>
            <a:lvl8pPr lvl="7"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8pPr>
            <a:lvl9pPr lvl="8"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9pPr>
          </a:lstStyle>
          <a:p>
            <a:endParaRPr/>
          </a:p>
        </p:txBody>
      </p:sp>
      <p:pic>
        <p:nvPicPr>
          <p:cNvPr id="79" name="Google Shape;79;g34dc49584f6_2_360" descr="アイコン&#10;&#10;自動的に生成された説明"/>
          <p:cNvPicPr preferRelativeResize="0"/>
          <p:nvPr/>
        </p:nvPicPr>
        <p:blipFill rotWithShape="1">
          <a:blip r:embed="rId2">
            <a:alphaModFix/>
          </a:blip>
          <a:srcRect/>
          <a:stretch/>
        </p:blipFill>
        <p:spPr>
          <a:xfrm>
            <a:off x="186963" y="231939"/>
            <a:ext cx="285775" cy="268440"/>
          </a:xfrm>
          <a:prstGeom prst="rect">
            <a:avLst/>
          </a:prstGeom>
          <a:noFill/>
          <a:ln>
            <a:noFill/>
          </a:ln>
        </p:spPr>
      </p:pic>
      <p:sp>
        <p:nvSpPr>
          <p:cNvPr id="80" name="Google Shape;80;g34dc49584f6_2_360"/>
          <p:cNvSpPr txBox="1"/>
          <p:nvPr/>
        </p:nvSpPr>
        <p:spPr>
          <a:xfrm>
            <a:off x="10515600" y="6574725"/>
            <a:ext cx="1609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Meiryo"/>
                <a:ea typeface="Meiryo"/>
                <a:cs typeface="Meiryo"/>
                <a:sym typeface="Meiryo"/>
              </a:rPr>
              <a:t>‹#›</a:t>
            </a:fld>
            <a:endParaRPr sz="1200" b="0" i="0" u="none" strike="noStrike" cap="none">
              <a:solidFill>
                <a:schemeClr val="dk1"/>
              </a:solidFill>
              <a:latin typeface="Meiryo"/>
              <a:ea typeface="Meiryo"/>
              <a:cs typeface="Meiryo"/>
              <a:sym typeface="Meiryo"/>
            </a:endParaRPr>
          </a:p>
        </p:txBody>
      </p:sp>
      <p:sp>
        <p:nvSpPr>
          <p:cNvPr id="81" name="Google Shape;81;g34dc49584f6_2_360"/>
          <p:cNvSpPr txBox="1"/>
          <p:nvPr/>
        </p:nvSpPr>
        <p:spPr>
          <a:xfrm>
            <a:off x="66675" y="6574725"/>
            <a:ext cx="192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confidential</a:t>
            </a:r>
            <a:endParaRPr sz="1200" b="0" i="0" u="none" strike="noStrike" cap="none">
              <a:solidFill>
                <a:schemeClr val="accent3"/>
              </a:solidFill>
              <a:latin typeface="Meiryo"/>
              <a:ea typeface="Meiryo"/>
              <a:cs typeface="Meiryo"/>
              <a:sym typeface="Meiryo"/>
            </a:endParaRPr>
          </a:p>
        </p:txBody>
      </p:sp>
      <p:sp>
        <p:nvSpPr>
          <p:cNvPr id="82" name="Google Shape;82;g34dc49584f6_2_360"/>
          <p:cNvSpPr txBox="1"/>
          <p:nvPr/>
        </p:nvSpPr>
        <p:spPr>
          <a:xfrm>
            <a:off x="6972300" y="6574725"/>
            <a:ext cx="4838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Copyright © 2024 Nature Architects, Inc. All rights reserved.</a:t>
            </a:r>
            <a:endParaRPr sz="1400" b="0" i="0" u="none" strike="noStrike" cap="none">
              <a:solidFill>
                <a:srgbClr val="000000"/>
              </a:solidFill>
              <a:latin typeface="Meiryo"/>
              <a:ea typeface="Meiryo"/>
              <a:cs typeface="Meiryo"/>
              <a:sym typeface="Meiryo"/>
            </a:endParaRPr>
          </a:p>
        </p:txBody>
      </p:sp>
      <p:sp>
        <p:nvSpPr>
          <p:cNvPr id="83" name="Google Shape;83;g34dc49584f6_2_360"/>
          <p:cNvSpPr txBox="1">
            <a:spLocks noGrp="1"/>
          </p:cNvSpPr>
          <p:nvPr>
            <p:ph type="body" idx="2"/>
          </p:nvPr>
        </p:nvSpPr>
        <p:spPr>
          <a:xfrm>
            <a:off x="162630" y="6195798"/>
            <a:ext cx="9399300" cy="40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100"/>
              <a:buNone/>
              <a:defRPr sz="1100">
                <a:solidFill>
                  <a:schemeClr val="dk1"/>
                </a:solidFill>
                <a:latin typeface="Meiryo"/>
                <a:ea typeface="Meiryo"/>
                <a:cs typeface="Meiryo"/>
                <a:sym typeface="Meiry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本文 6">
  <p:cSld name="本文_6">
    <p:spTree>
      <p:nvGrpSpPr>
        <p:cNvPr id="1" name="Shape 84"/>
        <p:cNvGrpSpPr/>
        <p:nvPr/>
      </p:nvGrpSpPr>
      <p:grpSpPr>
        <a:xfrm>
          <a:off x="0" y="0"/>
          <a:ext cx="0" cy="0"/>
          <a:chOff x="0" y="0"/>
          <a:chExt cx="0" cy="0"/>
        </a:xfrm>
      </p:grpSpPr>
      <p:sp>
        <p:nvSpPr>
          <p:cNvPr id="85" name="Google Shape;85;g34dc49584f6_2_488"/>
          <p:cNvSpPr txBox="1">
            <a:spLocks noGrp="1"/>
          </p:cNvSpPr>
          <p:nvPr>
            <p:ph type="ctrTitle"/>
          </p:nvPr>
        </p:nvSpPr>
        <p:spPr>
          <a:xfrm>
            <a:off x="511175" y="127000"/>
            <a:ext cx="9144000" cy="498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1800">
                <a:solidFill>
                  <a:schemeClr val="dk2"/>
                </a:solidFill>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g34dc49584f6_2_488"/>
          <p:cNvSpPr txBox="1">
            <a:spLocks noGrp="1"/>
          </p:cNvSpPr>
          <p:nvPr>
            <p:ph type="subTitle" idx="1"/>
          </p:nvPr>
        </p:nvSpPr>
        <p:spPr>
          <a:xfrm>
            <a:off x="254000" y="684213"/>
            <a:ext cx="11556900" cy="8304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000"/>
              <a:buFont typeface="Meiryo"/>
              <a:buNone/>
              <a:defRPr sz="2000">
                <a:latin typeface="Meiryo"/>
                <a:ea typeface="Meiryo"/>
                <a:cs typeface="Meiryo"/>
                <a:sym typeface="Meiryo"/>
              </a:defRPr>
            </a:lvl1pPr>
            <a:lvl2pPr lvl="1" algn="l">
              <a:lnSpc>
                <a:spcPct val="90000"/>
              </a:lnSpc>
              <a:spcBef>
                <a:spcPts val="500"/>
              </a:spcBef>
              <a:spcAft>
                <a:spcPts val="0"/>
              </a:spcAft>
              <a:buClr>
                <a:schemeClr val="dk1"/>
              </a:buClr>
              <a:buSzPts val="2000"/>
              <a:buFont typeface="Meiryo"/>
              <a:buNone/>
              <a:defRPr sz="2000"/>
            </a:lvl2pPr>
            <a:lvl3pPr lvl="2" algn="l">
              <a:lnSpc>
                <a:spcPct val="90000"/>
              </a:lnSpc>
              <a:spcBef>
                <a:spcPts val="500"/>
              </a:spcBef>
              <a:spcAft>
                <a:spcPts val="0"/>
              </a:spcAft>
              <a:buClr>
                <a:schemeClr val="dk1"/>
              </a:buClr>
              <a:buSzPts val="2000"/>
              <a:buFont typeface="Meiryo"/>
              <a:buNone/>
              <a:defRPr/>
            </a:lvl3pPr>
            <a:lvl4pPr lvl="3" algn="l">
              <a:lnSpc>
                <a:spcPct val="90000"/>
              </a:lnSpc>
              <a:spcBef>
                <a:spcPts val="500"/>
              </a:spcBef>
              <a:spcAft>
                <a:spcPts val="0"/>
              </a:spcAft>
              <a:buClr>
                <a:schemeClr val="dk1"/>
              </a:buClr>
              <a:buSzPts val="2000"/>
              <a:buFont typeface="Meiryo"/>
              <a:buNone/>
              <a:defRPr sz="2000"/>
            </a:lvl4pPr>
            <a:lvl5pPr lvl="4" algn="l">
              <a:lnSpc>
                <a:spcPct val="90000"/>
              </a:lnSpc>
              <a:spcBef>
                <a:spcPts val="500"/>
              </a:spcBef>
              <a:spcAft>
                <a:spcPts val="0"/>
              </a:spcAft>
              <a:buClr>
                <a:schemeClr val="dk1"/>
              </a:buClr>
              <a:buSzPts val="2000"/>
              <a:buFont typeface="Meiryo"/>
              <a:buNone/>
              <a:defRPr sz="2000"/>
            </a:lvl5pPr>
            <a:lvl6pPr lvl="5"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6pPr>
            <a:lvl7pPr lvl="6"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7pPr>
            <a:lvl8pPr lvl="7"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8pPr>
            <a:lvl9pPr lvl="8"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9pPr>
          </a:lstStyle>
          <a:p>
            <a:endParaRPr/>
          </a:p>
        </p:txBody>
      </p:sp>
      <p:pic>
        <p:nvPicPr>
          <p:cNvPr id="87" name="Google Shape;87;g34dc49584f6_2_488" descr="アイコン&#10;&#10;自動的に生成された説明"/>
          <p:cNvPicPr preferRelativeResize="0"/>
          <p:nvPr/>
        </p:nvPicPr>
        <p:blipFill rotWithShape="1">
          <a:blip r:embed="rId2">
            <a:alphaModFix/>
          </a:blip>
          <a:srcRect/>
          <a:stretch/>
        </p:blipFill>
        <p:spPr>
          <a:xfrm>
            <a:off x="186963" y="231939"/>
            <a:ext cx="285775" cy="268440"/>
          </a:xfrm>
          <a:prstGeom prst="rect">
            <a:avLst/>
          </a:prstGeom>
          <a:noFill/>
          <a:ln>
            <a:noFill/>
          </a:ln>
        </p:spPr>
      </p:pic>
      <p:sp>
        <p:nvSpPr>
          <p:cNvPr id="88" name="Google Shape;88;g34dc49584f6_2_488"/>
          <p:cNvSpPr txBox="1"/>
          <p:nvPr/>
        </p:nvSpPr>
        <p:spPr>
          <a:xfrm>
            <a:off x="10515600" y="6574725"/>
            <a:ext cx="1609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Meiryo"/>
                <a:ea typeface="Meiryo"/>
                <a:cs typeface="Meiryo"/>
                <a:sym typeface="Meiryo"/>
              </a:rPr>
              <a:t>‹#›</a:t>
            </a:fld>
            <a:endParaRPr sz="1200" b="0" i="0" u="none" strike="noStrike" cap="none">
              <a:solidFill>
                <a:schemeClr val="dk1"/>
              </a:solidFill>
              <a:latin typeface="Meiryo"/>
              <a:ea typeface="Meiryo"/>
              <a:cs typeface="Meiryo"/>
              <a:sym typeface="Meiryo"/>
            </a:endParaRPr>
          </a:p>
        </p:txBody>
      </p:sp>
      <p:sp>
        <p:nvSpPr>
          <p:cNvPr id="89" name="Google Shape;89;g34dc49584f6_2_488"/>
          <p:cNvSpPr txBox="1"/>
          <p:nvPr/>
        </p:nvSpPr>
        <p:spPr>
          <a:xfrm>
            <a:off x="66675" y="6574725"/>
            <a:ext cx="192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confidential</a:t>
            </a:r>
            <a:endParaRPr sz="1200" b="0" i="0" u="none" strike="noStrike" cap="none">
              <a:solidFill>
                <a:schemeClr val="accent3"/>
              </a:solidFill>
              <a:latin typeface="Meiryo"/>
              <a:ea typeface="Meiryo"/>
              <a:cs typeface="Meiryo"/>
              <a:sym typeface="Meiryo"/>
            </a:endParaRPr>
          </a:p>
        </p:txBody>
      </p:sp>
      <p:sp>
        <p:nvSpPr>
          <p:cNvPr id="90" name="Google Shape;90;g34dc49584f6_2_488"/>
          <p:cNvSpPr txBox="1"/>
          <p:nvPr/>
        </p:nvSpPr>
        <p:spPr>
          <a:xfrm>
            <a:off x="6972300" y="6574725"/>
            <a:ext cx="4838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Copyright © 2024 Nature Architects, Inc. All rights reserved.</a:t>
            </a:r>
            <a:endParaRPr sz="1400" b="0" i="0" u="none" strike="noStrike" cap="none">
              <a:solidFill>
                <a:srgbClr val="000000"/>
              </a:solidFill>
              <a:latin typeface="Meiryo"/>
              <a:ea typeface="Meiryo"/>
              <a:cs typeface="Meiryo"/>
              <a:sym typeface="Meiryo"/>
            </a:endParaRPr>
          </a:p>
        </p:txBody>
      </p:sp>
      <p:sp>
        <p:nvSpPr>
          <p:cNvPr id="91" name="Google Shape;91;g34dc49584f6_2_488"/>
          <p:cNvSpPr txBox="1">
            <a:spLocks noGrp="1"/>
          </p:cNvSpPr>
          <p:nvPr>
            <p:ph type="body" idx="2"/>
          </p:nvPr>
        </p:nvSpPr>
        <p:spPr>
          <a:xfrm>
            <a:off x="162630" y="6195798"/>
            <a:ext cx="9399300" cy="40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100"/>
              <a:buNone/>
              <a:defRPr sz="1100">
                <a:solidFill>
                  <a:schemeClr val="dk1"/>
                </a:solidFill>
                <a:latin typeface="Meiryo"/>
                <a:ea typeface="Meiryo"/>
                <a:cs typeface="Meiryo"/>
                <a:sym typeface="Meiry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本文 7">
  <p:cSld name="本文_7">
    <p:spTree>
      <p:nvGrpSpPr>
        <p:cNvPr id="1" name="Shape 92"/>
        <p:cNvGrpSpPr/>
        <p:nvPr/>
      </p:nvGrpSpPr>
      <p:grpSpPr>
        <a:xfrm>
          <a:off x="0" y="0"/>
          <a:ext cx="0" cy="0"/>
          <a:chOff x="0" y="0"/>
          <a:chExt cx="0" cy="0"/>
        </a:xfrm>
      </p:grpSpPr>
      <p:sp>
        <p:nvSpPr>
          <p:cNvPr id="93" name="Google Shape;93;g34e23e71e6a_0_59"/>
          <p:cNvSpPr txBox="1">
            <a:spLocks noGrp="1"/>
          </p:cNvSpPr>
          <p:nvPr>
            <p:ph type="ctrTitle"/>
          </p:nvPr>
        </p:nvSpPr>
        <p:spPr>
          <a:xfrm>
            <a:off x="511175" y="127000"/>
            <a:ext cx="9144000" cy="4986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2"/>
              </a:buClr>
              <a:buSzPts val="1800"/>
              <a:buFont typeface="Meiryo"/>
              <a:buNone/>
              <a:defRPr sz="1800">
                <a:solidFill>
                  <a:schemeClr val="dk2"/>
                </a:solidFill>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g34e23e71e6a_0_59"/>
          <p:cNvSpPr txBox="1">
            <a:spLocks noGrp="1"/>
          </p:cNvSpPr>
          <p:nvPr>
            <p:ph type="subTitle" idx="1"/>
          </p:nvPr>
        </p:nvSpPr>
        <p:spPr>
          <a:xfrm>
            <a:off x="254000" y="684213"/>
            <a:ext cx="11556900" cy="8304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1"/>
              </a:buClr>
              <a:buSzPts val="2000"/>
              <a:buFont typeface="Meiryo"/>
              <a:buNone/>
              <a:defRPr sz="2000">
                <a:latin typeface="Meiryo"/>
                <a:ea typeface="Meiryo"/>
                <a:cs typeface="Meiryo"/>
                <a:sym typeface="Meiryo"/>
              </a:defRPr>
            </a:lvl1pPr>
            <a:lvl2pPr lvl="1" algn="l">
              <a:lnSpc>
                <a:spcPct val="90000"/>
              </a:lnSpc>
              <a:spcBef>
                <a:spcPts val="500"/>
              </a:spcBef>
              <a:spcAft>
                <a:spcPts val="0"/>
              </a:spcAft>
              <a:buClr>
                <a:schemeClr val="dk1"/>
              </a:buClr>
              <a:buSzPts val="2000"/>
              <a:buFont typeface="Meiryo"/>
              <a:buNone/>
              <a:defRPr sz="2000"/>
            </a:lvl2pPr>
            <a:lvl3pPr lvl="2" algn="l">
              <a:lnSpc>
                <a:spcPct val="90000"/>
              </a:lnSpc>
              <a:spcBef>
                <a:spcPts val="500"/>
              </a:spcBef>
              <a:spcAft>
                <a:spcPts val="0"/>
              </a:spcAft>
              <a:buClr>
                <a:schemeClr val="dk1"/>
              </a:buClr>
              <a:buSzPts val="2000"/>
              <a:buFont typeface="Meiryo"/>
              <a:buNone/>
              <a:defRPr/>
            </a:lvl3pPr>
            <a:lvl4pPr lvl="3" algn="l">
              <a:lnSpc>
                <a:spcPct val="90000"/>
              </a:lnSpc>
              <a:spcBef>
                <a:spcPts val="500"/>
              </a:spcBef>
              <a:spcAft>
                <a:spcPts val="0"/>
              </a:spcAft>
              <a:buClr>
                <a:schemeClr val="dk1"/>
              </a:buClr>
              <a:buSzPts val="2000"/>
              <a:buFont typeface="Meiryo"/>
              <a:buNone/>
              <a:defRPr sz="2000"/>
            </a:lvl4pPr>
            <a:lvl5pPr lvl="4" algn="l">
              <a:lnSpc>
                <a:spcPct val="90000"/>
              </a:lnSpc>
              <a:spcBef>
                <a:spcPts val="500"/>
              </a:spcBef>
              <a:spcAft>
                <a:spcPts val="0"/>
              </a:spcAft>
              <a:buClr>
                <a:schemeClr val="dk1"/>
              </a:buClr>
              <a:buSzPts val="2000"/>
              <a:buFont typeface="Meiryo"/>
              <a:buNone/>
              <a:defRPr sz="2000"/>
            </a:lvl5pPr>
            <a:lvl6pPr lvl="5"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6pPr>
            <a:lvl7pPr lvl="6"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7pPr>
            <a:lvl8pPr lvl="7"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8pPr>
            <a:lvl9pPr lvl="8" algn="l">
              <a:lnSpc>
                <a:spcPct val="90000"/>
              </a:lnSpc>
              <a:spcBef>
                <a:spcPts val="500"/>
              </a:spcBef>
              <a:spcAft>
                <a:spcPts val="0"/>
              </a:spcAft>
              <a:buClr>
                <a:schemeClr val="dk1"/>
              </a:buClr>
              <a:buSzPts val="2000"/>
              <a:buFont typeface="Meiryo"/>
              <a:buNone/>
              <a:defRPr sz="2000">
                <a:latin typeface="Meiryo"/>
                <a:ea typeface="Meiryo"/>
                <a:cs typeface="Meiryo"/>
                <a:sym typeface="Meiryo"/>
              </a:defRPr>
            </a:lvl9pPr>
          </a:lstStyle>
          <a:p>
            <a:endParaRPr/>
          </a:p>
        </p:txBody>
      </p:sp>
      <p:pic>
        <p:nvPicPr>
          <p:cNvPr id="95" name="Google Shape;95;g34e23e71e6a_0_59" descr="アイコン&#10;&#10;自動的に生成された説明"/>
          <p:cNvPicPr preferRelativeResize="0"/>
          <p:nvPr/>
        </p:nvPicPr>
        <p:blipFill rotWithShape="1">
          <a:blip r:embed="rId2">
            <a:alphaModFix/>
          </a:blip>
          <a:srcRect/>
          <a:stretch/>
        </p:blipFill>
        <p:spPr>
          <a:xfrm>
            <a:off x="186963" y="231939"/>
            <a:ext cx="285775" cy="268440"/>
          </a:xfrm>
          <a:prstGeom prst="rect">
            <a:avLst/>
          </a:prstGeom>
          <a:noFill/>
          <a:ln>
            <a:noFill/>
          </a:ln>
        </p:spPr>
      </p:pic>
      <p:sp>
        <p:nvSpPr>
          <p:cNvPr id="96" name="Google Shape;96;g34e23e71e6a_0_59"/>
          <p:cNvSpPr txBox="1"/>
          <p:nvPr/>
        </p:nvSpPr>
        <p:spPr>
          <a:xfrm>
            <a:off x="10515600" y="6574725"/>
            <a:ext cx="16098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Meiryo"/>
                <a:ea typeface="Meiryo"/>
                <a:cs typeface="Meiryo"/>
                <a:sym typeface="Meiryo"/>
              </a:rPr>
              <a:t>‹#›</a:t>
            </a:fld>
            <a:endParaRPr sz="1200" b="0" i="0" u="none" strike="noStrike" cap="none">
              <a:solidFill>
                <a:schemeClr val="dk1"/>
              </a:solidFill>
              <a:latin typeface="Meiryo"/>
              <a:ea typeface="Meiryo"/>
              <a:cs typeface="Meiryo"/>
              <a:sym typeface="Meiryo"/>
            </a:endParaRPr>
          </a:p>
        </p:txBody>
      </p:sp>
      <p:sp>
        <p:nvSpPr>
          <p:cNvPr id="97" name="Google Shape;97;g34e23e71e6a_0_59"/>
          <p:cNvSpPr txBox="1"/>
          <p:nvPr/>
        </p:nvSpPr>
        <p:spPr>
          <a:xfrm>
            <a:off x="66675" y="6574725"/>
            <a:ext cx="192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confidential</a:t>
            </a:r>
            <a:endParaRPr sz="1200" b="0" i="0" u="none" strike="noStrike" cap="none">
              <a:solidFill>
                <a:schemeClr val="accent3"/>
              </a:solidFill>
              <a:latin typeface="Meiryo"/>
              <a:ea typeface="Meiryo"/>
              <a:cs typeface="Meiryo"/>
              <a:sym typeface="Meiryo"/>
            </a:endParaRPr>
          </a:p>
        </p:txBody>
      </p:sp>
      <p:sp>
        <p:nvSpPr>
          <p:cNvPr id="98" name="Google Shape;98;g34e23e71e6a_0_59"/>
          <p:cNvSpPr txBox="1"/>
          <p:nvPr/>
        </p:nvSpPr>
        <p:spPr>
          <a:xfrm>
            <a:off x="6972300" y="6574725"/>
            <a:ext cx="4838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accent3"/>
                </a:solidFill>
                <a:latin typeface="Meiryo"/>
                <a:ea typeface="Meiryo"/>
                <a:cs typeface="Meiryo"/>
                <a:sym typeface="Meiryo"/>
              </a:rPr>
              <a:t>Copyright © 2024 Nature Architects, Inc. All rights reserved.</a:t>
            </a:r>
            <a:endParaRPr sz="1400" b="0" i="0" u="none" strike="noStrike" cap="none">
              <a:solidFill>
                <a:srgbClr val="000000"/>
              </a:solidFill>
              <a:latin typeface="Meiryo"/>
              <a:ea typeface="Meiryo"/>
              <a:cs typeface="Meiryo"/>
              <a:sym typeface="Meiryo"/>
            </a:endParaRPr>
          </a:p>
        </p:txBody>
      </p:sp>
      <p:sp>
        <p:nvSpPr>
          <p:cNvPr id="99" name="Google Shape;99;g34e23e71e6a_0_59"/>
          <p:cNvSpPr txBox="1">
            <a:spLocks noGrp="1"/>
          </p:cNvSpPr>
          <p:nvPr>
            <p:ph type="body" idx="2"/>
          </p:nvPr>
        </p:nvSpPr>
        <p:spPr>
          <a:xfrm>
            <a:off x="162630" y="6195798"/>
            <a:ext cx="9399300" cy="40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100"/>
              <a:buNone/>
              <a:defRPr sz="1100">
                <a:solidFill>
                  <a:schemeClr val="dk1"/>
                </a:solidFill>
                <a:latin typeface="Meiryo"/>
                <a:ea typeface="Meiryo"/>
                <a:cs typeface="Meiryo"/>
                <a:sym typeface="Meiry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Meiryo"/>
              <a:buNone/>
              <a:defRPr sz="44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54" r:id="rId4"/>
    <p:sldLayoutId id="2147483655" r:id="rId5"/>
    <p:sldLayoutId id="2147483656" r:id="rId6"/>
    <p:sldLayoutId id="2147483657" r:id="rId7"/>
    <p:sldLayoutId id="2147483658" r:id="rId8"/>
    <p:sldLayoutId id="214748365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19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1.png"/><Relationship Id="rId5" Type="http://schemas.openxmlformats.org/officeDocument/2006/relationships/image" Target="../media/image14.png"/><Relationship Id="rId4" Type="http://schemas.openxmlformats.org/officeDocument/2006/relationships/image" Target="../media/image160.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10.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39.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38.png"/><Relationship Id="rId2" Type="http://schemas.openxmlformats.org/officeDocument/2006/relationships/notesSlide" Target="../notesSlides/notesSlide8.xml"/><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19" Type="http://schemas.openxmlformats.org/officeDocument/2006/relationships/image" Target="../media/image47.png"/><Relationship Id="rId4" Type="http://schemas.openxmlformats.org/officeDocument/2006/relationships/image" Target="../media/image27.png"/><Relationship Id="rId9" Type="http://schemas.openxmlformats.org/officeDocument/2006/relationships/image" Target="../media/image32.svg"/><Relationship Id="rId14" Type="http://schemas.openxmlformats.org/officeDocument/2006/relationships/image" Target="../media/image37.png"/></Relationships>
</file>

<file path=ppt/slides/_rels/slide10.xml.rels><?xml version="1.0" encoding="UTF-8" standalone="yes"?>
<Relationships xmlns="http://schemas.openxmlformats.org/package/2006/relationships"><Relationship Id="rId13" Type="http://schemas.openxmlformats.org/officeDocument/2006/relationships/image" Target="../media/image390.png"/><Relationship Id="rId18" Type="http://schemas.openxmlformats.org/officeDocument/2006/relationships/image" Target="../media/image63.png"/><Relationship Id="rId3" Type="http://schemas.openxmlformats.org/officeDocument/2006/relationships/image" Target="../media/image31.png"/><Relationship Id="rId17" Type="http://schemas.openxmlformats.org/officeDocument/2006/relationships/image" Target="../media/image38.png"/><Relationship Id="rId2" Type="http://schemas.openxmlformats.org/officeDocument/2006/relationships/notesSlide" Target="../notesSlides/notesSlide9.xml"/><Relationship Id="rId16"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svg"/><Relationship Id="rId15" Type="http://schemas.openxmlformats.org/officeDocument/2006/relationships/image" Target="../media/image27.png"/><Relationship Id="rId4" Type="http://schemas.openxmlformats.org/officeDocument/2006/relationships/image" Target="../media/image40.svg"/><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5.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38.png"/><Relationship Id="rId5" Type="http://schemas.openxmlformats.org/officeDocument/2006/relationships/image" Target="../media/image20.png"/><Relationship Id="rId10" Type="http://schemas.openxmlformats.org/officeDocument/2006/relationships/image" Target="../media/image64.png"/><Relationship Id="rId4" Type="http://schemas.openxmlformats.org/officeDocument/2006/relationships/image" Target="../media/image22.png"/><Relationship Id="rId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
          <p:cNvSpPr txBox="1">
            <a:spLocks noGrp="1"/>
          </p:cNvSpPr>
          <p:nvPr>
            <p:ph type="body" idx="1"/>
          </p:nvPr>
        </p:nvSpPr>
        <p:spPr>
          <a:xfrm>
            <a:off x="836866" y="3134809"/>
            <a:ext cx="8479412" cy="745045"/>
          </a:xfrm>
          <a:prstGeom prst="rect">
            <a:avLst/>
          </a:prstGeom>
          <a:noFill/>
          <a:ln>
            <a:noFill/>
          </a:ln>
        </p:spPr>
        <p:txBody>
          <a:bodyPr spcFirstLastPara="1" wrap="square" lIns="91425" tIns="45700" rIns="91425" bIns="45700" anchor="t" anchorCtr="0">
            <a:noAutofit/>
          </a:bodyPr>
          <a:lstStyle/>
          <a:p>
            <a:pPr lvl="0" indent="-457200">
              <a:lnSpc>
                <a:spcPct val="100000"/>
              </a:lnSpc>
            </a:pPr>
            <a:r>
              <a:rPr lang="ja-JP" altLang="en-US" sz="2400" b="1" u="sng" dirty="0">
                <a:solidFill>
                  <a:schemeClr val="tx1"/>
                </a:solidFill>
                <a:latin typeface="源ノ角ゴシック JP" panose="020B0800000000000000" pitchFamily="34" charset="-128"/>
                <a:ea typeface="源ノ角ゴシック JP" panose="020B0800000000000000" pitchFamily="34" charset="-128"/>
              </a:rPr>
              <a:t>古澤善克</a:t>
            </a:r>
            <a:r>
              <a:rPr lang="en-US" altLang="ja-JP" sz="2400" b="1" baseline="30000" dirty="0">
                <a:solidFill>
                  <a:schemeClr val="tx1"/>
                </a:solidFill>
                <a:latin typeface="源ノ角ゴシック JP Normal" panose="020B0400000000000000" pitchFamily="34" charset="-128"/>
                <a:ea typeface="源ノ角ゴシック JP Normal" panose="020B0400000000000000" pitchFamily="34" charset="-128"/>
              </a:rPr>
              <a:t>1</a:t>
            </a:r>
            <a:r>
              <a:rPr lang="en-US" altLang="ja-JP" sz="2400" dirty="0">
                <a:solidFill>
                  <a:schemeClr val="tx1"/>
                </a:solidFill>
                <a:latin typeface="源ノ角ゴシック JP Normal" panose="020B0400000000000000" pitchFamily="34" charset="-128"/>
                <a:ea typeface="源ノ角ゴシック JP Normal" panose="020B0400000000000000" pitchFamily="34" charset="-128"/>
              </a:rPr>
              <a:t>, </a:t>
            </a:r>
            <a:r>
              <a:rPr lang="ja-JP" altLang="en-US" sz="2400" dirty="0">
                <a:solidFill>
                  <a:schemeClr val="tx1"/>
                </a:solidFill>
                <a:latin typeface="源ノ角ゴシック JP Normal" panose="020B0400000000000000" pitchFamily="34" charset="-128"/>
                <a:ea typeface="源ノ角ゴシック JP Normal" panose="020B0400000000000000" pitchFamily="34" charset="-128"/>
              </a:rPr>
              <a:t>新谷国隆</a:t>
            </a:r>
            <a:r>
              <a:rPr lang="en-US" altLang="ja-JP" sz="2400" baseline="30000" dirty="0">
                <a:solidFill>
                  <a:schemeClr val="tx1"/>
                </a:solidFill>
                <a:latin typeface="源ノ角ゴシック JP Normal" panose="020B0400000000000000" pitchFamily="34" charset="-128"/>
                <a:ea typeface="源ノ角ゴシック JP Normal" panose="020B0400000000000000" pitchFamily="34" charset="-128"/>
              </a:rPr>
              <a:t>1</a:t>
            </a:r>
            <a:r>
              <a:rPr lang="en-US" sz="2400" dirty="0">
                <a:solidFill>
                  <a:schemeClr val="tx1"/>
                </a:solidFill>
                <a:latin typeface="源ノ角ゴシック JP Normal" panose="020B0400000000000000" pitchFamily="34" charset="-128"/>
                <a:ea typeface="源ノ角ゴシック JP Normal" panose="020B0400000000000000" pitchFamily="34" charset="-128"/>
              </a:rPr>
              <a:t>, </a:t>
            </a:r>
            <a:r>
              <a:rPr lang="ja-JP" altLang="en-US" sz="2400" dirty="0">
                <a:solidFill>
                  <a:schemeClr val="tx1"/>
                </a:solidFill>
                <a:latin typeface="源ノ角ゴシック JP Normal" panose="020B0400000000000000" pitchFamily="34" charset="-128"/>
                <a:ea typeface="源ノ角ゴシック JP Normal" panose="020B0400000000000000" pitchFamily="34" charset="-128"/>
              </a:rPr>
              <a:t>廣谷俊輔</a:t>
            </a:r>
            <a:r>
              <a:rPr lang="en-US" altLang="ja-JP" sz="2400" baseline="30000" dirty="0">
                <a:solidFill>
                  <a:schemeClr val="tx1"/>
                </a:solidFill>
                <a:latin typeface="源ノ角ゴシック JP Normal" panose="020B0400000000000000" pitchFamily="34" charset="-128"/>
                <a:ea typeface="源ノ角ゴシック JP Normal" panose="020B0400000000000000" pitchFamily="34" charset="-128"/>
              </a:rPr>
              <a:t>1</a:t>
            </a:r>
            <a:r>
              <a:rPr lang="en-US" sz="2400" dirty="0">
                <a:solidFill>
                  <a:schemeClr val="tx1"/>
                </a:solidFill>
                <a:latin typeface="源ノ角ゴシック JP Normal" panose="020B0400000000000000" pitchFamily="34" charset="-128"/>
                <a:ea typeface="源ノ角ゴシック JP Normal" panose="020B0400000000000000" pitchFamily="34" charset="-128"/>
              </a:rPr>
              <a:t>, </a:t>
            </a:r>
            <a:r>
              <a:rPr lang="ja-JP" altLang="en-US" sz="2400" dirty="0">
                <a:solidFill>
                  <a:schemeClr val="tx1"/>
                </a:solidFill>
                <a:latin typeface="源ノ角ゴシック JP Normal" panose="020B0400000000000000" pitchFamily="34" charset="-128"/>
                <a:ea typeface="源ノ角ゴシック JP Normal" panose="020B0400000000000000" pitchFamily="34" charset="-128"/>
              </a:rPr>
              <a:t>矢地謙太郎</a:t>
            </a:r>
            <a:r>
              <a:rPr lang="en-US" altLang="ja-JP" sz="2400" baseline="30000" dirty="0">
                <a:solidFill>
                  <a:schemeClr val="tx1"/>
                </a:solidFill>
                <a:latin typeface="源ノ角ゴシック JP Normal" panose="020B0400000000000000" pitchFamily="34" charset="-128"/>
                <a:ea typeface="源ノ角ゴシック JP Normal" panose="020B0400000000000000" pitchFamily="34" charset="-128"/>
              </a:rPr>
              <a:t>2</a:t>
            </a:r>
            <a:endParaRPr sz="2400" dirty="0">
              <a:solidFill>
                <a:schemeClr val="tx1"/>
              </a:solidFill>
              <a:latin typeface="源ノ角ゴシック JP Normal" panose="020B0400000000000000" pitchFamily="34" charset="-128"/>
              <a:ea typeface="源ノ角ゴシック JP Normal" panose="020B0400000000000000" pitchFamily="34" charset="-128"/>
            </a:endParaRPr>
          </a:p>
        </p:txBody>
      </p:sp>
      <p:sp>
        <p:nvSpPr>
          <p:cNvPr id="105" name="Google Shape;105;p1"/>
          <p:cNvSpPr txBox="1">
            <a:spLocks noGrp="1"/>
          </p:cNvSpPr>
          <p:nvPr>
            <p:ph type="body" idx="2"/>
          </p:nvPr>
        </p:nvSpPr>
        <p:spPr>
          <a:xfrm>
            <a:off x="836866" y="5146233"/>
            <a:ext cx="6093469" cy="544979"/>
          </a:xfrm>
          <a:prstGeom prst="rect">
            <a:avLst/>
          </a:prstGeom>
          <a:noFill/>
          <a:ln>
            <a:noFill/>
          </a:ln>
        </p:spPr>
        <p:txBody>
          <a:bodyPr spcFirstLastPara="1" wrap="square" lIns="91425" tIns="45700" rIns="91425" bIns="45700" anchor="t" anchorCtr="0">
            <a:noAutofit/>
          </a:bodyPr>
          <a:lstStyle/>
          <a:p>
            <a:pPr lvl="0" indent="-457200" algn="l" rtl="0">
              <a:lnSpc>
                <a:spcPct val="90000"/>
              </a:lnSpc>
              <a:spcBef>
                <a:spcPts val="1000"/>
              </a:spcBef>
              <a:spcAft>
                <a:spcPts val="0"/>
              </a:spcAft>
              <a:buClr>
                <a:schemeClr val="lt1"/>
              </a:buClr>
              <a:buSzPts val="1800"/>
              <a:buNone/>
            </a:pPr>
            <a:r>
              <a:rPr lang="en-US" altLang="ja-JP" dirty="0">
                <a:solidFill>
                  <a:schemeClr val="tx1"/>
                </a:solidFill>
                <a:latin typeface="源ノ角ゴシック JP Normal" panose="020B0400000000000000" pitchFamily="34" charset="-128"/>
                <a:ea typeface="源ノ角ゴシック JP Normal" panose="020B0400000000000000" pitchFamily="34" charset="-128"/>
              </a:rPr>
              <a:t>COMSOL Conference 2026 Tokyo | 10</a:t>
            </a:r>
            <a:r>
              <a:rPr lang="ja-JP" altLang="en-US" dirty="0">
                <a:solidFill>
                  <a:schemeClr val="tx1"/>
                </a:solidFill>
                <a:latin typeface="源ノ角ゴシック JP Normal" panose="020B0400000000000000" pitchFamily="34" charset="-128"/>
                <a:ea typeface="源ノ角ゴシック JP Normal" panose="020B0400000000000000" pitchFamily="34" charset="-128"/>
              </a:rPr>
              <a:t>月</a:t>
            </a:r>
            <a:r>
              <a:rPr lang="en-US" altLang="ja-JP" dirty="0">
                <a:solidFill>
                  <a:schemeClr val="tx1"/>
                </a:solidFill>
                <a:latin typeface="源ノ角ゴシック JP Normal" panose="020B0400000000000000" pitchFamily="34" charset="-128"/>
                <a:ea typeface="源ノ角ゴシック JP Normal" panose="020B0400000000000000" pitchFamily="34" charset="-128"/>
              </a:rPr>
              <a:t>21</a:t>
            </a:r>
            <a:r>
              <a:rPr lang="ja-JP" altLang="en-US" dirty="0">
                <a:solidFill>
                  <a:schemeClr val="tx1"/>
                </a:solidFill>
                <a:latin typeface="源ノ角ゴシック JP Normal" panose="020B0400000000000000" pitchFamily="34" charset="-128"/>
                <a:ea typeface="源ノ角ゴシック JP Normal" panose="020B0400000000000000" pitchFamily="34" charset="-128"/>
              </a:rPr>
              <a:t>日</a:t>
            </a:r>
            <a:r>
              <a:rPr lang="en-US" altLang="ja-JP" dirty="0">
                <a:solidFill>
                  <a:schemeClr val="tx1"/>
                </a:solidFill>
                <a:latin typeface="源ノ角ゴシック JP Normal" panose="020B0400000000000000" pitchFamily="34" charset="-128"/>
                <a:ea typeface="源ノ角ゴシック JP Normal" panose="020B0400000000000000" pitchFamily="34" charset="-128"/>
              </a:rPr>
              <a:t>–22</a:t>
            </a:r>
            <a:r>
              <a:rPr lang="ja-JP" altLang="en-US" dirty="0">
                <a:solidFill>
                  <a:schemeClr val="tx1"/>
                </a:solidFill>
                <a:latin typeface="源ノ角ゴシック JP Normal" panose="020B0400000000000000" pitchFamily="34" charset="-128"/>
                <a:ea typeface="源ノ角ゴシック JP Normal" panose="020B0400000000000000" pitchFamily="34" charset="-128"/>
              </a:rPr>
              <a:t>日</a:t>
            </a:r>
            <a:endParaRPr dirty="0">
              <a:solidFill>
                <a:schemeClr val="tx1"/>
              </a:solidFill>
              <a:latin typeface="源ノ角ゴシック JP Normal" panose="020B0400000000000000" pitchFamily="34" charset="-128"/>
              <a:ea typeface="源ノ角ゴシック JP Normal" panose="020B0400000000000000" pitchFamily="34" charset="-128"/>
            </a:endParaRPr>
          </a:p>
        </p:txBody>
      </p:sp>
      <p:sp>
        <p:nvSpPr>
          <p:cNvPr id="19" name="Google Shape;19;p14"/>
          <p:cNvSpPr txBox="1"/>
          <p:nvPr/>
        </p:nvSpPr>
        <p:spPr>
          <a:xfrm>
            <a:off x="836866" y="1351279"/>
            <a:ext cx="10864804" cy="1200288"/>
          </a:xfrm>
          <a:prstGeom prst="rect">
            <a:avLst/>
          </a:prstGeom>
          <a:noFill/>
          <a:ln>
            <a:noFill/>
          </a:ln>
        </p:spPr>
        <p:txBody>
          <a:bodyPr spcFirstLastPara="1" wrap="square" lIns="91425" tIns="45700" rIns="91425" bIns="45700" anchor="t" anchorCtr="0">
            <a:spAutoFit/>
          </a:bodyPr>
          <a:lstStyle/>
          <a:p>
            <a:pPr lvl="0">
              <a:buSzPts val="5400"/>
            </a:pPr>
            <a:r>
              <a:rPr lang="ja-JP" altLang="en-US" sz="3600" dirty="0">
                <a:solidFill>
                  <a:schemeClr val="tx1"/>
                </a:solidFill>
                <a:latin typeface="源ノ角ゴシック JP" panose="020B0800000000000000" pitchFamily="34" charset="-128"/>
                <a:ea typeface="源ノ角ゴシック JP" panose="020B0800000000000000" pitchFamily="34" charset="-128"/>
              </a:rPr>
              <a:t>電気自動車用バッテリーの冷却プレート均熱化に</a:t>
            </a:r>
            <a:br>
              <a:rPr lang="en-US" altLang="ja-JP" sz="3600" dirty="0">
                <a:solidFill>
                  <a:schemeClr val="tx1"/>
                </a:solidFill>
                <a:latin typeface="源ノ角ゴシック JP" panose="020B0800000000000000" pitchFamily="34" charset="-128"/>
                <a:ea typeface="源ノ角ゴシック JP" panose="020B0800000000000000" pitchFamily="34" charset="-128"/>
              </a:rPr>
            </a:br>
            <a:r>
              <a:rPr lang="ja-JP" altLang="en-US" sz="3600" dirty="0">
                <a:solidFill>
                  <a:schemeClr val="tx1"/>
                </a:solidFill>
                <a:latin typeface="源ノ角ゴシック JP" panose="020B0800000000000000" pitchFamily="34" charset="-128"/>
                <a:ea typeface="源ノ角ゴシック JP" panose="020B0800000000000000" pitchFamily="34" charset="-128"/>
              </a:rPr>
              <a:t>向けた円柱直径分布の最適化</a:t>
            </a:r>
            <a:endParaRPr lang="zh-TW" altLang="en-US" sz="3600" b="0" i="0" u="none" strike="noStrike" cap="none" dirty="0">
              <a:solidFill>
                <a:schemeClr val="tx1"/>
              </a:solidFill>
              <a:latin typeface="源ノ角ゴシック JP" panose="020B0800000000000000" pitchFamily="34" charset="-128"/>
              <a:ea typeface="源ノ角ゴシック JP" panose="020B0800000000000000" pitchFamily="34" charset="-128"/>
              <a:sym typeface="Arial"/>
            </a:endParaRPr>
          </a:p>
        </p:txBody>
      </p:sp>
      <p:cxnSp>
        <p:nvCxnSpPr>
          <p:cNvPr id="20" name="Google Shape;20;p14"/>
          <p:cNvCxnSpPr>
            <a:cxnSpLocks/>
          </p:cNvCxnSpPr>
          <p:nvPr/>
        </p:nvCxnSpPr>
        <p:spPr>
          <a:xfrm>
            <a:off x="600533" y="1351279"/>
            <a:ext cx="0" cy="1154547"/>
          </a:xfrm>
          <a:prstGeom prst="straightConnector1">
            <a:avLst/>
          </a:prstGeom>
          <a:noFill/>
          <a:ln w="101600" cap="flat" cmpd="sng">
            <a:solidFill>
              <a:schemeClr val="tx1"/>
            </a:solidFill>
            <a:prstDash val="solid"/>
            <a:round/>
            <a:headEnd type="none" w="sm" len="sm"/>
            <a:tailEnd type="none" w="sm" len="sm"/>
          </a:ln>
        </p:spPr>
      </p:cxnSp>
      <p:sp>
        <p:nvSpPr>
          <p:cNvPr id="4" name="Google Shape;104;p1">
            <a:extLst>
              <a:ext uri="{FF2B5EF4-FFF2-40B4-BE49-F238E27FC236}">
                <a16:creationId xmlns:a16="http://schemas.microsoft.com/office/drawing/2014/main" id="{8702F436-C0E0-75D6-BE2E-38EF06A8A036}"/>
              </a:ext>
            </a:extLst>
          </p:cNvPr>
          <p:cNvSpPr txBox="1">
            <a:spLocks/>
          </p:cNvSpPr>
          <p:nvPr/>
        </p:nvSpPr>
        <p:spPr>
          <a:xfrm>
            <a:off x="836866" y="4040696"/>
            <a:ext cx="5153117" cy="89767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Meiryo"/>
                <a:ea typeface="Meiryo"/>
                <a:cs typeface="Meiryo"/>
                <a:sym typeface="Meiryo"/>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Meiryo"/>
                <a:ea typeface="Meiryo"/>
                <a:cs typeface="Meiryo"/>
                <a:sym typeface="Meiryo"/>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indent="-457200">
              <a:lnSpc>
                <a:spcPct val="100000"/>
              </a:lnSpc>
              <a:spcBef>
                <a:spcPts val="0"/>
              </a:spcBef>
            </a:pPr>
            <a:r>
              <a:rPr lang="en-US" altLang="ja-JP" sz="2000" baseline="30000" dirty="0">
                <a:solidFill>
                  <a:schemeClr val="tx1"/>
                </a:solidFill>
                <a:latin typeface="源ノ角ゴシック JP Normal" panose="020B0400000000000000" pitchFamily="34" charset="-128"/>
                <a:ea typeface="源ノ角ゴシック JP Normal" panose="020B0400000000000000" pitchFamily="34" charset="-128"/>
              </a:rPr>
              <a:t>1</a:t>
            </a:r>
            <a:r>
              <a:rPr lang="en-US" altLang="ja-JP" sz="2000" dirty="0">
                <a:solidFill>
                  <a:schemeClr val="tx1"/>
                </a:solidFill>
                <a:latin typeface="源ノ角ゴシック JP Normal" panose="020B0400000000000000" pitchFamily="34" charset="-128"/>
                <a:ea typeface="源ノ角ゴシック JP Normal" panose="020B0400000000000000" pitchFamily="34" charset="-128"/>
              </a:rPr>
              <a:t> Nature Architects</a:t>
            </a:r>
            <a:r>
              <a:rPr lang="ja-JP" altLang="en-US" sz="2000" dirty="0">
                <a:solidFill>
                  <a:schemeClr val="tx1"/>
                </a:solidFill>
                <a:latin typeface="源ノ角ゴシック JP Normal" panose="020B0400000000000000" pitchFamily="34" charset="-128"/>
                <a:ea typeface="源ノ角ゴシック JP Normal" panose="020B0400000000000000" pitchFamily="34" charset="-128"/>
              </a:rPr>
              <a:t>株式会社</a:t>
            </a:r>
            <a:endParaRPr lang="en-US" altLang="ja-JP" sz="2000" dirty="0">
              <a:solidFill>
                <a:schemeClr val="tx1"/>
              </a:solidFill>
              <a:latin typeface="源ノ角ゴシック JP Normal" panose="020B0400000000000000" pitchFamily="34" charset="-128"/>
              <a:ea typeface="源ノ角ゴシック JP Normal" panose="020B0400000000000000" pitchFamily="34" charset="-128"/>
            </a:endParaRPr>
          </a:p>
          <a:p>
            <a:pPr indent="-457200">
              <a:lnSpc>
                <a:spcPct val="100000"/>
              </a:lnSpc>
              <a:spcBef>
                <a:spcPts val="0"/>
              </a:spcBef>
            </a:pPr>
            <a:r>
              <a:rPr lang="en-US" altLang="ja-JP" sz="2000" baseline="30000" dirty="0">
                <a:solidFill>
                  <a:schemeClr val="tx1"/>
                </a:solidFill>
                <a:latin typeface="源ノ角ゴシック JP Normal" panose="020B0400000000000000" pitchFamily="34" charset="-128"/>
                <a:ea typeface="源ノ角ゴシック JP Normal" panose="020B0400000000000000" pitchFamily="34" charset="-128"/>
              </a:rPr>
              <a:t>2</a:t>
            </a:r>
            <a:r>
              <a:rPr lang="en-US" altLang="ja-JP" sz="2000" dirty="0">
                <a:solidFill>
                  <a:schemeClr val="tx1"/>
                </a:solidFill>
                <a:latin typeface="源ノ角ゴシック JP Normal" panose="020B0400000000000000" pitchFamily="34" charset="-128"/>
                <a:ea typeface="源ノ角ゴシック JP Normal" panose="020B0400000000000000" pitchFamily="34" charset="-128"/>
              </a:rPr>
              <a:t> </a:t>
            </a:r>
            <a:r>
              <a:rPr lang="ja-JP" altLang="en-US" sz="2000" dirty="0">
                <a:solidFill>
                  <a:schemeClr val="tx1"/>
                </a:solidFill>
                <a:latin typeface="源ノ角ゴシック JP Normal" panose="020B0400000000000000" pitchFamily="34" charset="-128"/>
                <a:ea typeface="源ノ角ゴシック JP Normal" panose="020B0400000000000000" pitchFamily="34" charset="-128"/>
              </a:rPr>
              <a:t>大阪大学</a:t>
            </a:r>
            <a:endParaRPr lang="en-US" sz="2000" dirty="0">
              <a:solidFill>
                <a:schemeClr val="tx1"/>
              </a:solidFill>
              <a:latin typeface="源ノ角ゴシック JP Normal" panose="020B0400000000000000" pitchFamily="34" charset="-128"/>
              <a:ea typeface="源ノ角ゴシック JP Normal" panose="020B0400000000000000" pitchFamily="34" charset="-128"/>
            </a:endParaRPr>
          </a:p>
        </p:txBody>
      </p:sp>
      <p:pic>
        <p:nvPicPr>
          <p:cNvPr id="6" name="図 5">
            <a:extLst>
              <a:ext uri="{FF2B5EF4-FFF2-40B4-BE49-F238E27FC236}">
                <a16:creationId xmlns:a16="http://schemas.microsoft.com/office/drawing/2014/main" id="{9B60A7B6-B0CF-95CF-B2BC-5B361285BD74}"/>
              </a:ext>
            </a:extLst>
          </p:cNvPr>
          <p:cNvPicPr>
            <a:picLocks noChangeAspect="1"/>
          </p:cNvPicPr>
          <p:nvPr/>
        </p:nvPicPr>
        <p:blipFill>
          <a:blip r:embed="rId3"/>
          <a:stretch>
            <a:fillRect/>
          </a:stretch>
        </p:blipFill>
        <p:spPr>
          <a:xfrm>
            <a:off x="7213662" y="2307044"/>
            <a:ext cx="4978338" cy="44203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679A0-F33B-A981-41B7-00FE37A42D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4BC1D7E-7DD9-341F-3313-8A7302D53D38}"/>
              </a:ext>
            </a:extLst>
          </p:cNvPr>
          <p:cNvSpPr>
            <a:spLocks noGrp="1"/>
          </p:cNvSpPr>
          <p:nvPr>
            <p:ph type="ctrTitle"/>
          </p:nvPr>
        </p:nvSpPr>
        <p:spPr/>
        <p:txBody>
          <a:bodyPr/>
          <a:lstStyle/>
          <a:p>
            <a:r>
              <a:rPr kumimoji="1" lang="ja-JP" altLang="en-US" dirty="0"/>
              <a:t>目次</a:t>
            </a:r>
          </a:p>
        </p:txBody>
      </p:sp>
      <p:sp>
        <p:nvSpPr>
          <p:cNvPr id="3" name="字幕 2">
            <a:extLst>
              <a:ext uri="{FF2B5EF4-FFF2-40B4-BE49-F238E27FC236}">
                <a16:creationId xmlns:a16="http://schemas.microsoft.com/office/drawing/2014/main" id="{2B541C15-7B0D-8328-D726-5C52C6C07B28}"/>
              </a:ext>
            </a:extLst>
          </p:cNvPr>
          <p:cNvSpPr>
            <a:spLocks noGrp="1"/>
          </p:cNvSpPr>
          <p:nvPr>
            <p:ph type="subTitle" idx="1"/>
          </p:nvPr>
        </p:nvSpPr>
        <p:spPr>
          <a:xfrm>
            <a:off x="780020" y="729129"/>
            <a:ext cx="10821430" cy="5737412"/>
          </a:xfrm>
        </p:spPr>
        <p:txBody>
          <a:bodyPr/>
          <a:lstStyle/>
          <a:p>
            <a:pPr>
              <a:buFont typeface="Wingdings" panose="05000000000000000000" pitchFamily="2" charset="2"/>
              <a:buChar char="p"/>
            </a:pPr>
            <a:r>
              <a:rPr kumimoji="1" lang="ja-JP" altLang="en-US" sz="2800" dirty="0"/>
              <a:t>背景</a:t>
            </a:r>
            <a:endParaRPr kumimoji="1" lang="en-US" altLang="ja-JP" sz="2800" dirty="0"/>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電気自動車用バッテリー冷却流路について</a:t>
            </a:r>
            <a:endParaRPr kumimoji="1" lang="en-US" altLang="ja-JP" sz="2000" dirty="0">
              <a:latin typeface="源ノ角ゴシック JP Normal" panose="020B0400000000000000" pitchFamily="34" charset="-128"/>
              <a:ea typeface="源ノ角ゴシック JP Normal" panose="020B0400000000000000" pitchFamily="34" charset="-128"/>
            </a:endParaRPr>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先行研究</a:t>
            </a:r>
            <a:endParaRPr kumimoji="1" lang="en-US" altLang="ja-JP" sz="2000" dirty="0">
              <a:latin typeface="源ノ角ゴシック JP Normal" panose="020B0400000000000000" pitchFamily="34" charset="-128"/>
              <a:ea typeface="源ノ角ゴシック JP Normal" panose="020B0400000000000000" pitchFamily="34" charset="-128"/>
            </a:endParaRPr>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本研究の目的</a:t>
            </a:r>
            <a:endParaRPr kumimoji="1" lang="en-US" altLang="ja-JP" sz="2000" dirty="0">
              <a:latin typeface="源ノ角ゴシック JP Normal" panose="020B0400000000000000" pitchFamily="34" charset="-128"/>
              <a:ea typeface="源ノ角ゴシック JP Normal" panose="020B0400000000000000" pitchFamily="34" charset="-128"/>
            </a:endParaRPr>
          </a:p>
          <a:p>
            <a:pPr>
              <a:buFont typeface="Wingdings" panose="05000000000000000000" pitchFamily="2" charset="2"/>
              <a:buChar char="p"/>
            </a:pPr>
            <a:r>
              <a:rPr kumimoji="1" lang="ja-JP" altLang="en-US" sz="2800" dirty="0"/>
              <a:t>手法</a:t>
            </a:r>
            <a:endParaRPr kumimoji="1" lang="en-US" altLang="ja-JP" sz="2800" dirty="0"/>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問題設定</a:t>
            </a:r>
            <a:endParaRPr kumimoji="1" lang="en-US" altLang="ja-JP" sz="2000" dirty="0">
              <a:latin typeface="源ノ角ゴシック JP Normal" panose="020B0400000000000000" pitchFamily="34" charset="-128"/>
              <a:ea typeface="源ノ角ゴシック JP Normal" panose="020B0400000000000000" pitchFamily="34" charset="-128"/>
            </a:endParaRPr>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多孔体近似モデルの作成</a:t>
            </a:r>
            <a:endParaRPr kumimoji="1" lang="en-US" altLang="ja-JP" sz="2000" dirty="0">
              <a:latin typeface="源ノ角ゴシック JP Normal" panose="020B0400000000000000" pitchFamily="34" charset="-128"/>
              <a:ea typeface="源ノ角ゴシック JP Normal" panose="020B0400000000000000" pitchFamily="34" charset="-128"/>
            </a:endParaRPr>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最適化手順</a:t>
            </a:r>
            <a:endParaRPr kumimoji="1" lang="en-US" altLang="ja-JP" sz="2000" dirty="0">
              <a:latin typeface="源ノ角ゴシック JP Normal" panose="020B0400000000000000" pitchFamily="34" charset="-128"/>
              <a:ea typeface="源ノ角ゴシック JP Normal" panose="020B0400000000000000" pitchFamily="34" charset="-128"/>
            </a:endParaRPr>
          </a:p>
          <a:p>
            <a:pPr>
              <a:buFont typeface="Wingdings" panose="05000000000000000000" pitchFamily="2" charset="2"/>
              <a:buChar char="p"/>
            </a:pPr>
            <a:r>
              <a:rPr kumimoji="1" lang="ja-JP" altLang="en-US" sz="2800" dirty="0"/>
              <a:t>結果</a:t>
            </a:r>
            <a:endParaRPr kumimoji="1" lang="en-US" altLang="ja-JP" sz="2800" dirty="0"/>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設計変数分布</a:t>
            </a:r>
            <a:endParaRPr kumimoji="1" lang="en-US" altLang="ja-JP" sz="2000" dirty="0">
              <a:latin typeface="源ノ角ゴシック JP Normal" panose="020B0400000000000000" pitchFamily="34" charset="-128"/>
              <a:ea typeface="源ノ角ゴシック JP Normal" panose="020B0400000000000000" pitchFamily="34" charset="-128"/>
            </a:endParaRPr>
          </a:p>
          <a:p>
            <a:pPr lvl="1">
              <a:buFont typeface="Wingdings" panose="05000000000000000000" pitchFamily="2" charset="2"/>
              <a:buChar char="p"/>
            </a:pPr>
            <a:r>
              <a:rPr kumimoji="1" lang="ja-JP" altLang="en-US" sz="2000" dirty="0">
                <a:latin typeface="源ノ角ゴシック JP Normal" panose="020B0400000000000000" pitchFamily="34" charset="-128"/>
                <a:ea typeface="源ノ角ゴシック JP Normal" panose="020B0400000000000000" pitchFamily="34" charset="-128"/>
              </a:rPr>
              <a:t>温度分布</a:t>
            </a:r>
            <a:endParaRPr kumimoji="1" lang="en-US" altLang="ja-JP" sz="2800" dirty="0">
              <a:latin typeface="源ノ角ゴシック JP Normal" panose="020B0400000000000000" pitchFamily="34" charset="-128"/>
              <a:ea typeface="源ノ角ゴシック JP Normal" panose="020B0400000000000000" pitchFamily="34" charset="-128"/>
            </a:endParaRPr>
          </a:p>
          <a:p>
            <a:pPr>
              <a:buFont typeface="Wingdings" panose="05000000000000000000" pitchFamily="2" charset="2"/>
              <a:buChar char="p"/>
            </a:pPr>
            <a:r>
              <a:rPr kumimoji="1" lang="ja-JP" altLang="en-US" sz="2800" dirty="0"/>
              <a:t>結論</a:t>
            </a:r>
          </a:p>
        </p:txBody>
      </p:sp>
      <p:sp>
        <p:nvSpPr>
          <p:cNvPr id="4" name="スライド番号プレースホルダー 3">
            <a:extLst>
              <a:ext uri="{FF2B5EF4-FFF2-40B4-BE49-F238E27FC236}">
                <a16:creationId xmlns:a16="http://schemas.microsoft.com/office/drawing/2014/main" id="{868DDDF5-8D25-D759-FD9E-63236367ECF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2</a:t>
            </a:fld>
            <a:endParaRPr lang="ja-JP" altLang="en-US"/>
          </a:p>
        </p:txBody>
      </p:sp>
    </p:spTree>
    <p:extLst>
      <p:ext uri="{BB962C8B-B14F-4D97-AF65-F5344CB8AC3E}">
        <p14:creationId xmlns:p14="http://schemas.microsoft.com/office/powerpoint/2010/main" val="181641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250B-2D97-129B-6E3D-BD89CD7AA0E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56B0AD7-5BBF-EC40-F2D7-5323E4CC1EE7}"/>
              </a:ext>
            </a:extLst>
          </p:cNvPr>
          <p:cNvSpPr>
            <a:spLocks noGrp="1"/>
          </p:cNvSpPr>
          <p:nvPr>
            <p:ph type="ctrTitle"/>
          </p:nvPr>
        </p:nvSpPr>
        <p:spPr/>
        <p:txBody>
          <a:bodyPr/>
          <a:lstStyle/>
          <a:p>
            <a:r>
              <a:rPr kumimoji="1" lang="ja-JP" altLang="en-US" dirty="0"/>
              <a:t>背景：電気自動車用バッテリー冷却流路について</a:t>
            </a:r>
          </a:p>
        </p:txBody>
      </p:sp>
      <p:sp>
        <p:nvSpPr>
          <p:cNvPr id="3" name="字幕 2">
            <a:extLst>
              <a:ext uri="{FF2B5EF4-FFF2-40B4-BE49-F238E27FC236}">
                <a16:creationId xmlns:a16="http://schemas.microsoft.com/office/drawing/2014/main" id="{AFB953FF-6FE2-A944-168C-B4542A3A13F4}"/>
              </a:ext>
            </a:extLst>
          </p:cNvPr>
          <p:cNvSpPr>
            <a:spLocks noGrp="1"/>
          </p:cNvSpPr>
          <p:nvPr>
            <p:ph type="subTitle" idx="1"/>
          </p:nvPr>
        </p:nvSpPr>
        <p:spPr>
          <a:xfrm>
            <a:off x="492905" y="663025"/>
            <a:ext cx="11557000" cy="830262"/>
          </a:xfrm>
        </p:spPr>
        <p:txBody>
          <a:bodyPr/>
          <a:lstStyle/>
          <a:p>
            <a:r>
              <a:rPr kumimoji="1" lang="ja-JP" altLang="en-US" sz="2400" dirty="0"/>
              <a:t>電気自動車用バッテリーではモジュール全体の温度を一定に保つことが重要</a:t>
            </a:r>
          </a:p>
        </p:txBody>
      </p:sp>
      <p:sp>
        <p:nvSpPr>
          <p:cNvPr id="4" name="スライド番号プレースホルダー 3">
            <a:extLst>
              <a:ext uri="{FF2B5EF4-FFF2-40B4-BE49-F238E27FC236}">
                <a16:creationId xmlns:a16="http://schemas.microsoft.com/office/drawing/2014/main" id="{A9576154-A3BD-C5C5-23B4-6B6B1AA456F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3</a:t>
            </a:fld>
            <a:endParaRPr lang="ja-JP" altLang="en-US"/>
          </a:p>
        </p:txBody>
      </p:sp>
      <p:sp>
        <p:nvSpPr>
          <p:cNvPr id="8" name="テキスト ボックス 7">
            <a:extLst>
              <a:ext uri="{FF2B5EF4-FFF2-40B4-BE49-F238E27FC236}">
                <a16:creationId xmlns:a16="http://schemas.microsoft.com/office/drawing/2014/main" id="{F922514B-8039-E258-AD16-40D8AD75A72B}"/>
              </a:ext>
            </a:extLst>
          </p:cNvPr>
          <p:cNvSpPr txBox="1"/>
          <p:nvPr/>
        </p:nvSpPr>
        <p:spPr>
          <a:xfrm>
            <a:off x="3967094" y="6416154"/>
            <a:ext cx="10253108" cy="646331"/>
          </a:xfrm>
          <a:prstGeom prst="rect">
            <a:avLst/>
          </a:prstGeom>
          <a:noFill/>
        </p:spPr>
        <p:txBody>
          <a:bodyPr wrap="square">
            <a:spAutoFit/>
          </a:bodyPr>
          <a:lstStyle/>
          <a:p>
            <a:r>
              <a:rPr lang="en-US" altLang="ja-JP" sz="1200" dirty="0"/>
              <a:t>[3] </a:t>
            </a:r>
            <a:r>
              <a:rPr lang="ja-JP" altLang="en-US" sz="1200" dirty="0"/>
              <a:t>https://www.youtube.com/watch?v=2aDyjJ5wj64</a:t>
            </a:r>
            <a:endParaRPr lang="en-US" altLang="ja-JP" sz="1200" dirty="0"/>
          </a:p>
          <a:p>
            <a:r>
              <a:rPr lang="en-US" altLang="ja-JP" sz="1200" dirty="0"/>
              <a:t>[4] </a:t>
            </a:r>
            <a:r>
              <a:rPr lang="ja-JP" altLang="en-US" sz="1200" dirty="0"/>
              <a:t>https://www.trumony.com/Good-Quality-Aluminum-Fabricated-Water-Cooling-Heatsink-Plate-pd49422745.html</a:t>
            </a:r>
          </a:p>
          <a:p>
            <a:endParaRPr lang="ja-JP" altLang="en-US" sz="1200" dirty="0"/>
          </a:p>
        </p:txBody>
      </p:sp>
      <p:pic>
        <p:nvPicPr>
          <p:cNvPr id="14" name="Google Shape;99;g2f7a73c7fd3_0_21">
            <a:extLst>
              <a:ext uri="{FF2B5EF4-FFF2-40B4-BE49-F238E27FC236}">
                <a16:creationId xmlns:a16="http://schemas.microsoft.com/office/drawing/2014/main" id="{04F6BAEE-3023-0380-326C-8668A822A92B}"/>
              </a:ext>
            </a:extLst>
          </p:cNvPr>
          <p:cNvPicPr preferRelativeResize="0"/>
          <p:nvPr/>
        </p:nvPicPr>
        <p:blipFill>
          <a:blip r:embed="rId2">
            <a:alphaModFix/>
          </a:blip>
          <a:srcRect t="3150"/>
          <a:stretch>
            <a:fillRect/>
          </a:stretch>
        </p:blipFill>
        <p:spPr>
          <a:xfrm>
            <a:off x="8537705" y="3464653"/>
            <a:ext cx="1849472" cy="1791216"/>
          </a:xfrm>
          <a:prstGeom prst="rect">
            <a:avLst/>
          </a:prstGeom>
          <a:noFill/>
          <a:ln>
            <a:noFill/>
          </a:ln>
        </p:spPr>
      </p:pic>
      <p:sp>
        <p:nvSpPr>
          <p:cNvPr id="16" name="Google Shape;103;g2f7a73c7fd3_0_21">
            <a:extLst>
              <a:ext uri="{FF2B5EF4-FFF2-40B4-BE49-F238E27FC236}">
                <a16:creationId xmlns:a16="http://schemas.microsoft.com/office/drawing/2014/main" id="{8138AA1F-6C8B-888B-30EC-9C826F777B20}"/>
              </a:ext>
            </a:extLst>
          </p:cNvPr>
          <p:cNvSpPr/>
          <p:nvPr/>
        </p:nvSpPr>
        <p:spPr>
          <a:xfrm>
            <a:off x="2242409" y="5300233"/>
            <a:ext cx="2238663" cy="31013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ja-JP" dirty="0">
                <a:latin typeface="+mj-lt"/>
                <a:ea typeface="源ノ角ゴシック JP Normal" panose="020B0400000000000000" pitchFamily="34" charset="-128"/>
                <a:cs typeface="Meiryo"/>
                <a:sym typeface="Meiryo"/>
              </a:rPr>
              <a:t>ピンフィン型</a:t>
            </a:r>
            <a:endParaRPr dirty="0">
              <a:latin typeface="+mj-lt"/>
              <a:ea typeface="源ノ角ゴシック JP Normal" panose="020B0400000000000000" pitchFamily="34" charset="-128"/>
              <a:cs typeface="Meiryo"/>
              <a:sym typeface="Meiryo"/>
            </a:endParaRPr>
          </a:p>
        </p:txBody>
      </p:sp>
      <p:sp>
        <p:nvSpPr>
          <p:cNvPr id="17" name="Google Shape;104;g2f7a73c7fd3_0_21">
            <a:extLst>
              <a:ext uri="{FF2B5EF4-FFF2-40B4-BE49-F238E27FC236}">
                <a16:creationId xmlns:a16="http://schemas.microsoft.com/office/drawing/2014/main" id="{2A7F47C3-2D4D-37D1-5198-8EF9C9B86281}"/>
              </a:ext>
            </a:extLst>
          </p:cNvPr>
          <p:cNvSpPr/>
          <p:nvPr/>
        </p:nvSpPr>
        <p:spPr>
          <a:xfrm>
            <a:off x="8359127" y="5232934"/>
            <a:ext cx="2238663" cy="444736"/>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ja-JP">
                <a:latin typeface="+mj-lt"/>
                <a:ea typeface="源ノ角ゴシック JP Normal" panose="020B0400000000000000" pitchFamily="34" charset="-128"/>
                <a:cs typeface="Meiryo"/>
                <a:sym typeface="Meiryo"/>
              </a:rPr>
              <a:t>ピンフィン・迷路</a:t>
            </a:r>
            <a:endParaRPr>
              <a:latin typeface="+mj-lt"/>
              <a:ea typeface="源ノ角ゴシック JP Normal" panose="020B0400000000000000" pitchFamily="34" charset="-128"/>
              <a:cs typeface="Meiryo"/>
              <a:sym typeface="Meiryo"/>
            </a:endParaRPr>
          </a:p>
          <a:p>
            <a:pPr marL="0" lvl="0" indent="0" algn="ctr" rtl="0">
              <a:spcBef>
                <a:spcPts val="0"/>
              </a:spcBef>
              <a:spcAft>
                <a:spcPts val="0"/>
              </a:spcAft>
              <a:buNone/>
            </a:pPr>
            <a:r>
              <a:rPr lang="ja-JP">
                <a:latin typeface="+mj-lt"/>
                <a:ea typeface="源ノ角ゴシック JP Normal" panose="020B0400000000000000" pitchFamily="34" charset="-128"/>
                <a:cs typeface="Meiryo"/>
                <a:sym typeface="Meiryo"/>
              </a:rPr>
              <a:t>ハイブリッド型</a:t>
            </a:r>
            <a:endParaRPr>
              <a:latin typeface="+mj-lt"/>
              <a:ea typeface="源ノ角ゴシック JP Normal" panose="020B0400000000000000" pitchFamily="34" charset="-128"/>
              <a:cs typeface="Meiryo"/>
              <a:sym typeface="Meiryo"/>
            </a:endParaRPr>
          </a:p>
        </p:txBody>
      </p:sp>
      <p:sp>
        <p:nvSpPr>
          <p:cNvPr id="18" name="Google Shape;105;g2f7a73c7fd3_0_21">
            <a:extLst>
              <a:ext uri="{FF2B5EF4-FFF2-40B4-BE49-F238E27FC236}">
                <a16:creationId xmlns:a16="http://schemas.microsoft.com/office/drawing/2014/main" id="{CC58C91A-61E6-4312-A1D6-C29399F14F15}"/>
              </a:ext>
            </a:extLst>
          </p:cNvPr>
          <p:cNvSpPr/>
          <p:nvPr/>
        </p:nvSpPr>
        <p:spPr>
          <a:xfrm>
            <a:off x="5400593" y="5300233"/>
            <a:ext cx="2238663" cy="31013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ja-JP" dirty="0">
                <a:latin typeface="+mj-lt"/>
                <a:ea typeface="源ノ角ゴシック JP Normal" panose="020B0400000000000000" pitchFamily="34" charset="-128"/>
                <a:cs typeface="Meiryo"/>
                <a:sym typeface="Meiryo"/>
              </a:rPr>
              <a:t>迷路型</a:t>
            </a:r>
            <a:endParaRPr dirty="0">
              <a:latin typeface="+mj-lt"/>
              <a:ea typeface="源ノ角ゴシック JP Normal" panose="020B0400000000000000" pitchFamily="34" charset="-128"/>
              <a:cs typeface="Meiryo"/>
              <a:sym typeface="Meiryo"/>
            </a:endParaRPr>
          </a:p>
        </p:txBody>
      </p:sp>
      <p:pic>
        <p:nvPicPr>
          <p:cNvPr id="6" name="図 5">
            <a:extLst>
              <a:ext uri="{FF2B5EF4-FFF2-40B4-BE49-F238E27FC236}">
                <a16:creationId xmlns:a16="http://schemas.microsoft.com/office/drawing/2014/main" id="{ED8984CA-4FAE-58C6-4F06-2177FFC53677}"/>
              </a:ext>
            </a:extLst>
          </p:cNvPr>
          <p:cNvPicPr>
            <a:picLocks noChangeAspect="1"/>
          </p:cNvPicPr>
          <p:nvPr/>
        </p:nvPicPr>
        <p:blipFill>
          <a:blip r:embed="rId3"/>
          <a:stretch>
            <a:fillRect/>
          </a:stretch>
        </p:blipFill>
        <p:spPr>
          <a:xfrm>
            <a:off x="1722134" y="3506899"/>
            <a:ext cx="3121965" cy="1755393"/>
          </a:xfrm>
          <a:prstGeom prst="rect">
            <a:avLst/>
          </a:prstGeom>
        </p:spPr>
      </p:pic>
      <p:pic>
        <p:nvPicPr>
          <p:cNvPr id="11" name="図 10">
            <a:extLst>
              <a:ext uri="{FF2B5EF4-FFF2-40B4-BE49-F238E27FC236}">
                <a16:creationId xmlns:a16="http://schemas.microsoft.com/office/drawing/2014/main" id="{20A54900-FBFF-B084-431E-B48F50EB3A15}"/>
              </a:ext>
            </a:extLst>
          </p:cNvPr>
          <p:cNvPicPr>
            <a:picLocks noChangeAspect="1"/>
          </p:cNvPicPr>
          <p:nvPr/>
        </p:nvPicPr>
        <p:blipFill>
          <a:blip r:embed="rId4"/>
          <a:srcRect l="8684" t="7741" r="4670" b="7094"/>
          <a:stretch>
            <a:fillRect/>
          </a:stretch>
        </p:blipFill>
        <p:spPr>
          <a:xfrm>
            <a:off x="5171795" y="3704526"/>
            <a:ext cx="2847866" cy="1528408"/>
          </a:xfrm>
          <a:prstGeom prst="rect">
            <a:avLst/>
          </a:prstGeom>
        </p:spPr>
      </p:pic>
      <p:sp>
        <p:nvSpPr>
          <p:cNvPr id="19" name="テキスト ボックス 18">
            <a:extLst>
              <a:ext uri="{FF2B5EF4-FFF2-40B4-BE49-F238E27FC236}">
                <a16:creationId xmlns:a16="http://schemas.microsoft.com/office/drawing/2014/main" id="{B92D4C30-8BBD-F3A0-629B-B2F72EEAA844}"/>
              </a:ext>
            </a:extLst>
          </p:cNvPr>
          <p:cNvSpPr txBox="1"/>
          <p:nvPr/>
        </p:nvSpPr>
        <p:spPr>
          <a:xfrm>
            <a:off x="4777097" y="3483438"/>
            <a:ext cx="489370" cy="307777"/>
          </a:xfrm>
          <a:prstGeom prst="rect">
            <a:avLst/>
          </a:prstGeom>
          <a:noFill/>
        </p:spPr>
        <p:txBody>
          <a:bodyPr wrap="square" rtlCol="0">
            <a:spAutoFit/>
          </a:bodyPr>
          <a:lstStyle/>
          <a:p>
            <a:r>
              <a:rPr kumimoji="1" lang="en-US" altLang="ja-JP" dirty="0">
                <a:latin typeface="+mj-lt"/>
                <a:ea typeface="源ノ角ゴシック JP Normal" panose="020B0400000000000000" pitchFamily="34" charset="-128"/>
              </a:rPr>
              <a:t>[3]</a:t>
            </a:r>
            <a:endParaRPr kumimoji="1" lang="ja-JP" altLang="en-US" dirty="0">
              <a:latin typeface="+mj-lt"/>
              <a:ea typeface="源ノ角ゴシック JP Normal" panose="020B0400000000000000" pitchFamily="34" charset="-128"/>
            </a:endParaRPr>
          </a:p>
        </p:txBody>
      </p:sp>
      <p:sp>
        <p:nvSpPr>
          <p:cNvPr id="20" name="テキスト ボックス 19">
            <a:extLst>
              <a:ext uri="{FF2B5EF4-FFF2-40B4-BE49-F238E27FC236}">
                <a16:creationId xmlns:a16="http://schemas.microsoft.com/office/drawing/2014/main" id="{357A4CF2-6866-779E-E78D-2AE05D7ED642}"/>
              </a:ext>
            </a:extLst>
          </p:cNvPr>
          <p:cNvSpPr txBox="1"/>
          <p:nvPr/>
        </p:nvSpPr>
        <p:spPr>
          <a:xfrm>
            <a:off x="7829161" y="3483438"/>
            <a:ext cx="489370" cy="307777"/>
          </a:xfrm>
          <a:prstGeom prst="rect">
            <a:avLst/>
          </a:prstGeom>
          <a:noFill/>
        </p:spPr>
        <p:txBody>
          <a:bodyPr wrap="square" rtlCol="0">
            <a:spAutoFit/>
          </a:bodyPr>
          <a:lstStyle/>
          <a:p>
            <a:r>
              <a:rPr kumimoji="1" lang="en-US" altLang="ja-JP" dirty="0">
                <a:latin typeface="+mj-lt"/>
                <a:ea typeface="源ノ角ゴシック JP Normal" panose="020B0400000000000000" pitchFamily="34" charset="-128"/>
              </a:rPr>
              <a:t>[4]</a:t>
            </a:r>
            <a:endParaRPr kumimoji="1" lang="ja-JP" altLang="en-US" dirty="0">
              <a:latin typeface="+mj-lt"/>
              <a:ea typeface="源ノ角ゴシック JP Normal" panose="020B0400000000000000" pitchFamily="34" charset="-128"/>
            </a:endParaRPr>
          </a:p>
        </p:txBody>
      </p:sp>
      <p:sp>
        <p:nvSpPr>
          <p:cNvPr id="21" name="テキスト ボックス 20">
            <a:extLst>
              <a:ext uri="{FF2B5EF4-FFF2-40B4-BE49-F238E27FC236}">
                <a16:creationId xmlns:a16="http://schemas.microsoft.com/office/drawing/2014/main" id="{C877C604-F0D4-9B2F-BE96-23E277968B2D}"/>
              </a:ext>
            </a:extLst>
          </p:cNvPr>
          <p:cNvSpPr txBox="1"/>
          <p:nvPr/>
        </p:nvSpPr>
        <p:spPr>
          <a:xfrm>
            <a:off x="10331145" y="3483438"/>
            <a:ext cx="489370" cy="307777"/>
          </a:xfrm>
          <a:prstGeom prst="rect">
            <a:avLst/>
          </a:prstGeom>
          <a:noFill/>
        </p:spPr>
        <p:txBody>
          <a:bodyPr wrap="square" rtlCol="0">
            <a:spAutoFit/>
          </a:bodyPr>
          <a:lstStyle/>
          <a:p>
            <a:r>
              <a:rPr kumimoji="1" lang="en-US" altLang="ja-JP" dirty="0">
                <a:latin typeface="+mj-lt"/>
                <a:ea typeface="源ノ角ゴシック JP Normal" panose="020B0400000000000000" pitchFamily="34" charset="-128"/>
              </a:rPr>
              <a:t>[5]</a:t>
            </a:r>
            <a:endParaRPr kumimoji="1" lang="ja-JP" altLang="en-US" dirty="0">
              <a:latin typeface="+mj-lt"/>
              <a:ea typeface="源ノ角ゴシック JP Normal" panose="020B0400000000000000" pitchFamily="34" charset="-128"/>
            </a:endParaRPr>
          </a:p>
        </p:txBody>
      </p:sp>
      <p:sp>
        <p:nvSpPr>
          <p:cNvPr id="57" name="テキスト ボックス 56">
            <a:extLst>
              <a:ext uri="{FF2B5EF4-FFF2-40B4-BE49-F238E27FC236}">
                <a16:creationId xmlns:a16="http://schemas.microsoft.com/office/drawing/2014/main" id="{C18E4080-3B9D-B5BE-A7CD-F03DB98DCAD4}"/>
              </a:ext>
            </a:extLst>
          </p:cNvPr>
          <p:cNvSpPr txBox="1"/>
          <p:nvPr/>
        </p:nvSpPr>
        <p:spPr>
          <a:xfrm>
            <a:off x="9508233" y="1199597"/>
            <a:ext cx="489370" cy="307777"/>
          </a:xfrm>
          <a:prstGeom prst="rect">
            <a:avLst/>
          </a:prstGeom>
          <a:noFill/>
        </p:spPr>
        <p:txBody>
          <a:bodyPr wrap="square" rtlCol="0">
            <a:spAutoFit/>
          </a:bodyPr>
          <a:lstStyle/>
          <a:p>
            <a:r>
              <a:rPr kumimoji="1" lang="en-US" altLang="ja-JP" dirty="0">
                <a:latin typeface="+mj-lt"/>
                <a:ea typeface="源ノ角ゴシック JP Normal" panose="020B0400000000000000" pitchFamily="34" charset="-128"/>
              </a:rPr>
              <a:t>[2]</a:t>
            </a:r>
            <a:endParaRPr kumimoji="1" lang="ja-JP" altLang="en-US" dirty="0">
              <a:latin typeface="+mj-lt"/>
              <a:ea typeface="源ノ角ゴシック JP Normal" panose="020B0400000000000000" pitchFamily="34" charset="-128"/>
            </a:endParaRPr>
          </a:p>
        </p:txBody>
      </p:sp>
      <p:sp>
        <p:nvSpPr>
          <p:cNvPr id="22" name="テキスト ボックス 21">
            <a:extLst>
              <a:ext uri="{FF2B5EF4-FFF2-40B4-BE49-F238E27FC236}">
                <a16:creationId xmlns:a16="http://schemas.microsoft.com/office/drawing/2014/main" id="{67486898-8A9E-EBD4-D80B-17366824B275}"/>
              </a:ext>
            </a:extLst>
          </p:cNvPr>
          <p:cNvSpPr txBox="1"/>
          <p:nvPr/>
        </p:nvSpPr>
        <p:spPr>
          <a:xfrm>
            <a:off x="7603840" y="6414622"/>
            <a:ext cx="4810161" cy="276999"/>
          </a:xfrm>
          <a:prstGeom prst="rect">
            <a:avLst/>
          </a:prstGeom>
          <a:noFill/>
        </p:spPr>
        <p:txBody>
          <a:bodyPr wrap="square">
            <a:spAutoFit/>
          </a:bodyPr>
          <a:lstStyle/>
          <a:p>
            <a:r>
              <a:rPr lang="en-US" altLang="ja-JP" sz="1200" dirty="0"/>
              <a:t>[5] https://neklargroup.com/e-mobility-ev/battery-cooling/</a:t>
            </a:r>
            <a:endParaRPr lang="ja-JP" altLang="en-US" sz="1200" dirty="0"/>
          </a:p>
        </p:txBody>
      </p:sp>
      <p:grpSp>
        <p:nvGrpSpPr>
          <p:cNvPr id="25" name="グループ化 24">
            <a:extLst>
              <a:ext uri="{FF2B5EF4-FFF2-40B4-BE49-F238E27FC236}">
                <a16:creationId xmlns:a16="http://schemas.microsoft.com/office/drawing/2014/main" id="{0A82D201-2B1B-2F7C-2726-F8F6A6355129}"/>
              </a:ext>
            </a:extLst>
          </p:cNvPr>
          <p:cNvGrpSpPr/>
          <p:nvPr/>
        </p:nvGrpSpPr>
        <p:grpSpPr>
          <a:xfrm>
            <a:off x="2778514" y="5778020"/>
            <a:ext cx="6315134" cy="600194"/>
            <a:chOff x="709044" y="4568707"/>
            <a:chExt cx="6315134" cy="600194"/>
          </a:xfrm>
        </p:grpSpPr>
        <p:sp>
          <p:nvSpPr>
            <p:cNvPr id="26" name="正方形/長方形 25">
              <a:extLst>
                <a:ext uri="{FF2B5EF4-FFF2-40B4-BE49-F238E27FC236}">
                  <a16:creationId xmlns:a16="http://schemas.microsoft.com/office/drawing/2014/main" id="{2E1BDD00-E18B-B5D2-7127-9EC534562056}"/>
                </a:ext>
              </a:extLst>
            </p:cNvPr>
            <p:cNvSpPr/>
            <p:nvPr/>
          </p:nvSpPr>
          <p:spPr>
            <a:xfrm>
              <a:off x="709044" y="4568707"/>
              <a:ext cx="6247758" cy="600194"/>
            </a:xfrm>
            <a:prstGeom prst="rect">
              <a:avLst/>
            </a:prstGeom>
            <a:solidFill>
              <a:schemeClr val="bg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4BAD0F2D-D4F1-5D5A-B5DC-FADE875449BF}"/>
                </a:ext>
              </a:extLst>
            </p:cNvPr>
            <p:cNvSpPr/>
            <p:nvPr/>
          </p:nvSpPr>
          <p:spPr>
            <a:xfrm>
              <a:off x="885524" y="4653169"/>
              <a:ext cx="462975" cy="4360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Google Shape;259;g34dc49584f6_1_44">
              <a:extLst>
                <a:ext uri="{FF2B5EF4-FFF2-40B4-BE49-F238E27FC236}">
                  <a16:creationId xmlns:a16="http://schemas.microsoft.com/office/drawing/2014/main" id="{51FCDF75-4CB0-FF8A-C628-B697AFC28D24}"/>
                </a:ext>
              </a:extLst>
            </p:cNvPr>
            <p:cNvSpPr txBox="1">
              <a:spLocks/>
            </p:cNvSpPr>
            <p:nvPr/>
          </p:nvSpPr>
          <p:spPr>
            <a:xfrm>
              <a:off x="1414914" y="4573498"/>
              <a:ext cx="5609264" cy="59540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1800"/>
                <a:buFont typeface="Meiryo"/>
                <a:buNone/>
                <a:defRPr sz="1800" b="0" i="0" u="none" strike="noStrike" cap="none">
                  <a:solidFill>
                    <a:schemeClr val="dk1"/>
                  </a:solidFill>
                  <a:latin typeface="+mj-lt"/>
                  <a:ea typeface="Meiryo"/>
                  <a:cs typeface="Meiryo"/>
                  <a:sym typeface="Meiryo"/>
                </a:defRPr>
              </a:lvl1pPr>
              <a:lvl2pPr marL="914400" marR="0" lvl="1" indent="-3810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2pPr>
              <a:lvl3pPr marL="1371600" marR="0" lvl="2" indent="-3556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3pPr>
              <a:lvl4pPr marL="1828800" marR="0" lvl="3"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4pPr>
              <a:lvl5pPr marL="2286000" marR="0" lvl="4"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5pPr>
              <a:lvl6pPr marL="2743200" marR="0" lvl="5"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6pPr>
              <a:lvl7pPr marL="3200400" marR="0" lvl="6"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7pPr>
              <a:lvl8pPr marL="3657600" marR="0" lvl="7"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8pPr>
              <a:lvl9pPr marL="4114800" marR="0" lvl="8"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9pPr>
            </a:lstStyle>
            <a:p>
              <a:pPr indent="-457200"/>
              <a:r>
                <a:rPr lang="ja-JP" altLang="en-US" sz="2400" dirty="0">
                  <a:latin typeface="源ノ角ゴシック JP Normal" panose="020B0400000000000000" pitchFamily="34" charset="-128"/>
                  <a:ea typeface="源ノ角ゴシック JP Normal" panose="020B0400000000000000" pitchFamily="34" charset="-128"/>
                </a:rPr>
                <a:t>底面冷却型は流路設計の自由度が高い</a:t>
              </a:r>
              <a:endParaRPr lang="en-US" sz="2400" dirty="0">
                <a:latin typeface="源ノ角ゴシック JP Normal" panose="020B0400000000000000" pitchFamily="34" charset="-128"/>
                <a:ea typeface="源ノ角ゴシック JP Normal" panose="020B0400000000000000" pitchFamily="34" charset="-128"/>
              </a:endParaRPr>
            </a:p>
          </p:txBody>
        </p:sp>
      </p:grpSp>
      <p:pic>
        <p:nvPicPr>
          <p:cNvPr id="30" name="図 29">
            <a:extLst>
              <a:ext uri="{FF2B5EF4-FFF2-40B4-BE49-F238E27FC236}">
                <a16:creationId xmlns:a16="http://schemas.microsoft.com/office/drawing/2014/main" id="{1CE810C8-5760-EE26-6468-39CE9CDF56A9}"/>
              </a:ext>
            </a:extLst>
          </p:cNvPr>
          <p:cNvPicPr>
            <a:picLocks noChangeAspect="1"/>
          </p:cNvPicPr>
          <p:nvPr/>
        </p:nvPicPr>
        <p:blipFill>
          <a:blip r:embed="rId5"/>
          <a:stretch>
            <a:fillRect/>
          </a:stretch>
        </p:blipFill>
        <p:spPr>
          <a:xfrm>
            <a:off x="2336252" y="1305983"/>
            <a:ext cx="3703122" cy="1732884"/>
          </a:xfrm>
          <a:prstGeom prst="rect">
            <a:avLst/>
          </a:prstGeom>
        </p:spPr>
      </p:pic>
      <p:sp>
        <p:nvSpPr>
          <p:cNvPr id="55" name="テキスト ボックス 54">
            <a:extLst>
              <a:ext uri="{FF2B5EF4-FFF2-40B4-BE49-F238E27FC236}">
                <a16:creationId xmlns:a16="http://schemas.microsoft.com/office/drawing/2014/main" id="{8DA4366F-8DD1-1639-1D29-749049D097A7}"/>
              </a:ext>
            </a:extLst>
          </p:cNvPr>
          <p:cNvSpPr txBox="1"/>
          <p:nvPr/>
        </p:nvSpPr>
        <p:spPr>
          <a:xfrm>
            <a:off x="613137" y="2148496"/>
            <a:ext cx="1154108" cy="646331"/>
          </a:xfrm>
          <a:prstGeom prst="rect">
            <a:avLst/>
          </a:prstGeom>
          <a:noFill/>
        </p:spPr>
        <p:txBody>
          <a:bodyPr wrap="square">
            <a:spAutoFit/>
          </a:bodyPr>
          <a:lstStyle/>
          <a:p>
            <a:pPr marL="0" lvl="0" indent="0" algn="l" rtl="0">
              <a:spcBef>
                <a:spcPts val="0"/>
              </a:spcBef>
              <a:spcAft>
                <a:spcPts val="0"/>
              </a:spcAft>
              <a:buNone/>
            </a:pPr>
            <a:r>
              <a:rPr lang="ja-JP" altLang="en-US" sz="1800" dirty="0">
                <a:solidFill>
                  <a:schemeClr val="tx1"/>
                </a:solidFill>
                <a:latin typeface="+mj-lt"/>
                <a:ea typeface="源ノ角ゴシック JP Normal" panose="020B0400000000000000" pitchFamily="34" charset="-128"/>
                <a:cs typeface="Meiryo"/>
                <a:sym typeface="Meiryo"/>
              </a:rPr>
              <a:t>側面</a:t>
            </a:r>
          </a:p>
          <a:p>
            <a:pPr marL="0" lvl="0" indent="0" algn="l" rtl="0">
              <a:spcBef>
                <a:spcPts val="0"/>
              </a:spcBef>
              <a:spcAft>
                <a:spcPts val="0"/>
              </a:spcAft>
              <a:buNone/>
            </a:pPr>
            <a:r>
              <a:rPr lang="ja-JP" altLang="en-US" sz="1800" dirty="0">
                <a:solidFill>
                  <a:schemeClr val="tx1"/>
                </a:solidFill>
                <a:latin typeface="+mj-lt"/>
                <a:ea typeface="源ノ角ゴシック JP Normal" panose="020B0400000000000000" pitchFamily="34" charset="-128"/>
                <a:cs typeface="Meiryo"/>
                <a:sym typeface="Meiryo"/>
              </a:rPr>
              <a:t>冷却型</a:t>
            </a:r>
          </a:p>
        </p:txBody>
      </p:sp>
      <p:sp>
        <p:nvSpPr>
          <p:cNvPr id="56" name="テキスト ボックス 55">
            <a:extLst>
              <a:ext uri="{FF2B5EF4-FFF2-40B4-BE49-F238E27FC236}">
                <a16:creationId xmlns:a16="http://schemas.microsoft.com/office/drawing/2014/main" id="{D506911F-3011-924E-FA30-11126EA6CFFF}"/>
              </a:ext>
            </a:extLst>
          </p:cNvPr>
          <p:cNvSpPr txBox="1"/>
          <p:nvPr/>
        </p:nvSpPr>
        <p:spPr>
          <a:xfrm>
            <a:off x="613137" y="4265143"/>
            <a:ext cx="6107228" cy="646331"/>
          </a:xfrm>
          <a:prstGeom prst="rect">
            <a:avLst/>
          </a:prstGeom>
          <a:noFill/>
        </p:spPr>
        <p:txBody>
          <a:bodyPr wrap="square">
            <a:spAutoFit/>
          </a:bodyPr>
          <a:lstStyle/>
          <a:p>
            <a:pPr marL="0" lvl="0" indent="0" algn="l" rtl="0">
              <a:spcBef>
                <a:spcPts val="0"/>
              </a:spcBef>
              <a:spcAft>
                <a:spcPts val="0"/>
              </a:spcAft>
              <a:buNone/>
            </a:pPr>
            <a:r>
              <a:rPr lang="ja-JP" altLang="en-US" sz="1800" dirty="0">
                <a:solidFill>
                  <a:schemeClr val="tx1"/>
                </a:solidFill>
                <a:latin typeface="+mj-lt"/>
                <a:ea typeface="源ノ角ゴシック JP Normal" panose="020B0400000000000000" pitchFamily="34" charset="-128"/>
                <a:cs typeface="Meiryo"/>
                <a:sym typeface="Meiryo"/>
              </a:rPr>
              <a:t>底面</a:t>
            </a:r>
          </a:p>
          <a:p>
            <a:pPr marL="0" lvl="0" indent="0" algn="l" rtl="0">
              <a:spcBef>
                <a:spcPts val="0"/>
              </a:spcBef>
              <a:spcAft>
                <a:spcPts val="0"/>
              </a:spcAft>
              <a:buNone/>
            </a:pPr>
            <a:r>
              <a:rPr lang="ja-JP" altLang="en-US" sz="1800" dirty="0">
                <a:solidFill>
                  <a:schemeClr val="tx1"/>
                </a:solidFill>
                <a:latin typeface="+mj-lt"/>
                <a:ea typeface="源ノ角ゴシック JP Normal" panose="020B0400000000000000" pitchFamily="34" charset="-128"/>
                <a:cs typeface="Meiryo"/>
                <a:sym typeface="Meiryo"/>
              </a:rPr>
              <a:t>冷却型</a:t>
            </a:r>
          </a:p>
        </p:txBody>
      </p:sp>
      <p:sp>
        <p:nvSpPr>
          <p:cNvPr id="60" name="Google Shape;103;g2f7a73c7fd3_0_21">
            <a:extLst>
              <a:ext uri="{FF2B5EF4-FFF2-40B4-BE49-F238E27FC236}">
                <a16:creationId xmlns:a16="http://schemas.microsoft.com/office/drawing/2014/main" id="{B4109A5D-D3A9-281D-86A4-2370C5327C53}"/>
              </a:ext>
            </a:extLst>
          </p:cNvPr>
          <p:cNvSpPr/>
          <p:nvPr/>
        </p:nvSpPr>
        <p:spPr>
          <a:xfrm>
            <a:off x="3027804" y="3056810"/>
            <a:ext cx="2238663" cy="31013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dirty="0">
                <a:latin typeface="+mj-lt"/>
                <a:ea typeface="源ノ角ゴシック JP Normal" panose="020B0400000000000000" pitchFamily="34" charset="-128"/>
                <a:cs typeface="Meiryo"/>
                <a:sym typeface="Meiryo"/>
              </a:rPr>
              <a:t>多穴</a:t>
            </a:r>
            <a:r>
              <a:rPr lang="ja-JP" altLang="en-US" dirty="0">
                <a:latin typeface="+mj-lt"/>
                <a:ea typeface="源ノ角ゴシック JP Normal" panose="020B0400000000000000" pitchFamily="34" charset="-128"/>
                <a:cs typeface="Meiryo"/>
                <a:sym typeface="Meiryo"/>
              </a:rPr>
              <a:t>管</a:t>
            </a:r>
            <a:r>
              <a:rPr lang="zh-TW" altLang="en-US" dirty="0">
                <a:latin typeface="+mj-lt"/>
                <a:ea typeface="源ノ角ゴシック JP Normal" panose="020B0400000000000000" pitchFamily="34" charset="-128"/>
                <a:cs typeface="Meiryo"/>
                <a:sym typeface="Meiryo"/>
              </a:rPr>
              <a:t>（直線）</a:t>
            </a:r>
          </a:p>
        </p:txBody>
      </p:sp>
      <p:pic>
        <p:nvPicPr>
          <p:cNvPr id="64" name="図 63" descr="レゴ が含まれている画像&#10;&#10;AI 生成コンテンツは誤りを含む可能性があります。">
            <a:extLst>
              <a:ext uri="{FF2B5EF4-FFF2-40B4-BE49-F238E27FC236}">
                <a16:creationId xmlns:a16="http://schemas.microsoft.com/office/drawing/2014/main" id="{5F9A9C54-30C1-1A17-97C4-AF09CBEC151A}"/>
              </a:ext>
            </a:extLst>
          </p:cNvPr>
          <p:cNvPicPr>
            <a:picLocks noChangeAspect="1"/>
          </p:cNvPicPr>
          <p:nvPr/>
        </p:nvPicPr>
        <p:blipFill>
          <a:blip r:embed="rId6"/>
          <a:stretch>
            <a:fillRect/>
          </a:stretch>
        </p:blipFill>
        <p:spPr>
          <a:xfrm>
            <a:off x="6675254" y="1136097"/>
            <a:ext cx="3551319" cy="1997617"/>
          </a:xfrm>
          <a:prstGeom prst="rect">
            <a:avLst/>
          </a:prstGeom>
        </p:spPr>
      </p:pic>
      <p:sp>
        <p:nvSpPr>
          <p:cNvPr id="65" name="Google Shape;103;g2f7a73c7fd3_0_21">
            <a:extLst>
              <a:ext uri="{FF2B5EF4-FFF2-40B4-BE49-F238E27FC236}">
                <a16:creationId xmlns:a16="http://schemas.microsoft.com/office/drawing/2014/main" id="{37C13325-DC90-8AEF-3E35-ACB03E85365A}"/>
              </a:ext>
            </a:extLst>
          </p:cNvPr>
          <p:cNvSpPr/>
          <p:nvPr/>
        </p:nvSpPr>
        <p:spPr>
          <a:xfrm>
            <a:off x="7617085" y="3056810"/>
            <a:ext cx="2238663" cy="310137"/>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zh-TW" altLang="en-US" dirty="0">
                <a:latin typeface="+mj-lt"/>
                <a:ea typeface="源ノ角ゴシック JP Normal" panose="020B0400000000000000" pitchFamily="34" charset="-128"/>
                <a:cs typeface="Meiryo"/>
                <a:sym typeface="Meiryo"/>
              </a:rPr>
              <a:t>多穴</a:t>
            </a:r>
            <a:r>
              <a:rPr lang="ja-JP" altLang="en-US" dirty="0">
                <a:latin typeface="+mj-lt"/>
                <a:ea typeface="源ノ角ゴシック JP Normal" panose="020B0400000000000000" pitchFamily="34" charset="-128"/>
                <a:cs typeface="Meiryo"/>
                <a:sym typeface="Meiryo"/>
              </a:rPr>
              <a:t>管</a:t>
            </a:r>
            <a:r>
              <a:rPr lang="zh-TW" altLang="en-US" dirty="0">
                <a:latin typeface="+mj-lt"/>
                <a:ea typeface="源ノ角ゴシック JP Normal" panose="020B0400000000000000" pitchFamily="34" charset="-128"/>
                <a:cs typeface="Meiryo"/>
                <a:sym typeface="Meiryo"/>
              </a:rPr>
              <a:t>（</a:t>
            </a:r>
            <a:r>
              <a:rPr lang="ja-JP" altLang="en-US">
                <a:latin typeface="+mj-lt"/>
                <a:ea typeface="源ノ角ゴシック JP Normal" panose="020B0400000000000000" pitchFamily="34" charset="-128"/>
                <a:cs typeface="Meiryo"/>
                <a:sym typeface="Meiryo"/>
              </a:rPr>
              <a:t>波型</a:t>
            </a:r>
            <a:r>
              <a:rPr lang="zh-TW" altLang="en-US">
                <a:latin typeface="+mj-lt"/>
                <a:ea typeface="源ノ角ゴシック JP Normal" panose="020B0400000000000000" pitchFamily="34" charset="-128"/>
                <a:cs typeface="Meiryo"/>
                <a:sym typeface="Meiryo"/>
              </a:rPr>
              <a:t>）</a:t>
            </a:r>
            <a:endParaRPr lang="zh-TW" altLang="en-US" dirty="0">
              <a:latin typeface="+mj-lt"/>
              <a:ea typeface="源ノ角ゴシック JP Normal" panose="020B0400000000000000" pitchFamily="34" charset="-128"/>
              <a:cs typeface="Meiryo"/>
              <a:sym typeface="Meiryo"/>
            </a:endParaRPr>
          </a:p>
        </p:txBody>
      </p:sp>
      <p:sp>
        <p:nvSpPr>
          <p:cNvPr id="66" name="テキスト ボックス 65">
            <a:extLst>
              <a:ext uri="{FF2B5EF4-FFF2-40B4-BE49-F238E27FC236}">
                <a16:creationId xmlns:a16="http://schemas.microsoft.com/office/drawing/2014/main" id="{4C98C483-4F5B-5B07-AC05-F63F16A6BBAB}"/>
              </a:ext>
            </a:extLst>
          </p:cNvPr>
          <p:cNvSpPr txBox="1"/>
          <p:nvPr/>
        </p:nvSpPr>
        <p:spPr>
          <a:xfrm>
            <a:off x="6026720" y="1199597"/>
            <a:ext cx="489370" cy="307777"/>
          </a:xfrm>
          <a:prstGeom prst="rect">
            <a:avLst/>
          </a:prstGeom>
          <a:noFill/>
        </p:spPr>
        <p:txBody>
          <a:bodyPr wrap="square" rtlCol="0">
            <a:spAutoFit/>
          </a:bodyPr>
          <a:lstStyle/>
          <a:p>
            <a:r>
              <a:rPr kumimoji="1" lang="en-US" altLang="ja-JP" dirty="0">
                <a:latin typeface="+mj-lt"/>
                <a:ea typeface="源ノ角ゴシック JP Normal" panose="020B0400000000000000" pitchFamily="34" charset="-128"/>
              </a:rPr>
              <a:t>[1]</a:t>
            </a:r>
            <a:endParaRPr kumimoji="1" lang="ja-JP" altLang="en-US" dirty="0">
              <a:latin typeface="+mj-lt"/>
              <a:ea typeface="源ノ角ゴシック JP Normal" panose="020B0400000000000000" pitchFamily="34" charset="-128"/>
            </a:endParaRPr>
          </a:p>
        </p:txBody>
      </p:sp>
      <p:sp>
        <p:nvSpPr>
          <p:cNvPr id="67" name="テキスト ボックス 66">
            <a:extLst>
              <a:ext uri="{FF2B5EF4-FFF2-40B4-BE49-F238E27FC236}">
                <a16:creationId xmlns:a16="http://schemas.microsoft.com/office/drawing/2014/main" id="{2D804D7C-D288-9BA6-4963-722E2F2B2F44}"/>
              </a:ext>
            </a:extLst>
          </p:cNvPr>
          <p:cNvSpPr txBox="1"/>
          <p:nvPr/>
        </p:nvSpPr>
        <p:spPr>
          <a:xfrm>
            <a:off x="79485" y="6416154"/>
            <a:ext cx="10253108" cy="461665"/>
          </a:xfrm>
          <a:prstGeom prst="rect">
            <a:avLst/>
          </a:prstGeom>
          <a:noFill/>
        </p:spPr>
        <p:txBody>
          <a:bodyPr wrap="square">
            <a:spAutoFit/>
          </a:bodyPr>
          <a:lstStyle/>
          <a:p>
            <a:r>
              <a:rPr lang="en-US" altLang="ja-JP" sz="1200" dirty="0"/>
              <a:t>[1] https://www.youtube.com/watch?v=VeMjf6H0Pw4</a:t>
            </a:r>
          </a:p>
          <a:p>
            <a:r>
              <a:rPr lang="en-US" altLang="ja-JP" sz="1200" dirty="0"/>
              <a:t>[2] https://technologies.borgwarner.com/</a:t>
            </a:r>
            <a:endParaRPr lang="ja-JP" altLang="en-US" sz="1200" dirty="0"/>
          </a:p>
        </p:txBody>
      </p:sp>
    </p:spTree>
    <p:extLst>
      <p:ext uri="{BB962C8B-B14F-4D97-AF65-F5344CB8AC3E}">
        <p14:creationId xmlns:p14="http://schemas.microsoft.com/office/powerpoint/2010/main" val="1923597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801CCE19-CF37-3D38-D7D9-A4EC2B2BA204}"/>
            </a:ext>
          </a:extLst>
        </p:cNvPr>
        <p:cNvGrpSpPr/>
        <p:nvPr/>
      </p:nvGrpSpPr>
      <p:grpSpPr>
        <a:xfrm>
          <a:off x="0" y="0"/>
          <a:ext cx="0" cy="0"/>
          <a:chOff x="0" y="0"/>
          <a:chExt cx="0" cy="0"/>
        </a:xfrm>
      </p:grpSpPr>
      <p:sp>
        <p:nvSpPr>
          <p:cNvPr id="258" name="Google Shape;258;g34dc49584f6_1_44">
            <a:extLst>
              <a:ext uri="{FF2B5EF4-FFF2-40B4-BE49-F238E27FC236}">
                <a16:creationId xmlns:a16="http://schemas.microsoft.com/office/drawing/2014/main" id="{F072C8C7-6A3E-7F80-F1AD-9895678641A6}"/>
              </a:ext>
            </a:extLst>
          </p:cNvPr>
          <p:cNvSpPr txBox="1">
            <a:spLocks noGrp="1"/>
          </p:cNvSpPr>
          <p:nvPr>
            <p:ph type="ctrTitle"/>
          </p:nvPr>
        </p:nvSpPr>
        <p:spPr>
          <a:xfrm>
            <a:off x="132551" y="117348"/>
            <a:ext cx="9144000" cy="498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背景：先行研究</a:t>
            </a:r>
            <a:endParaRPr dirty="0"/>
          </a:p>
        </p:txBody>
      </p:sp>
      <p:sp>
        <p:nvSpPr>
          <p:cNvPr id="259" name="Google Shape;259;g34dc49584f6_1_44">
            <a:extLst>
              <a:ext uri="{FF2B5EF4-FFF2-40B4-BE49-F238E27FC236}">
                <a16:creationId xmlns:a16="http://schemas.microsoft.com/office/drawing/2014/main" id="{D8C1D8B3-DC7F-CF51-2AEB-F8D260C14D3D}"/>
              </a:ext>
            </a:extLst>
          </p:cNvPr>
          <p:cNvSpPr txBox="1">
            <a:spLocks noGrp="1"/>
          </p:cNvSpPr>
          <p:nvPr>
            <p:ph type="subTitle" idx="1"/>
          </p:nvPr>
        </p:nvSpPr>
        <p:spPr>
          <a:xfrm>
            <a:off x="451424" y="740426"/>
            <a:ext cx="11398651" cy="2459001"/>
          </a:xfrm>
          <a:prstGeom prst="rect">
            <a:avLst/>
          </a:prstGeom>
        </p:spPr>
        <p:txBody>
          <a:bodyPr spcFirstLastPara="1" wrap="square" lIns="91425" tIns="45700" rIns="91425" bIns="45700" anchor="t" anchorCtr="0">
            <a:noAutofit/>
          </a:bodyPr>
          <a:lstStyle/>
          <a:p>
            <a:pPr marL="457200" lvl="0" indent="-381000" algn="l" rtl="0">
              <a:spcBef>
                <a:spcPts val="1000"/>
              </a:spcBef>
              <a:spcAft>
                <a:spcPts val="0"/>
              </a:spcAft>
              <a:buSzPts val="2400"/>
              <a:buChar char="❏"/>
            </a:pPr>
            <a:r>
              <a:rPr lang="ja-JP" altLang="en-US" sz="2800" b="1" dirty="0"/>
              <a:t>先行研究</a:t>
            </a:r>
            <a:endParaRPr lang="en-US" altLang="ja-JP" sz="2800" b="1" dirty="0"/>
          </a:p>
          <a:p>
            <a:pPr marL="76200" lvl="0" indent="0" algn="l" rtl="0">
              <a:spcBef>
                <a:spcPts val="1000"/>
              </a:spcBef>
              <a:spcAft>
                <a:spcPts val="0"/>
              </a:spcAft>
              <a:buSzPts val="2400"/>
            </a:pPr>
            <a:r>
              <a:rPr lang="en-US" altLang="ja-JP" sz="2400" dirty="0"/>
              <a:t>Takezawa</a:t>
            </a:r>
            <a:r>
              <a:rPr lang="ja-JP" altLang="en-US" sz="2400" dirty="0"/>
              <a:t>ら</a:t>
            </a:r>
            <a:r>
              <a:rPr lang="en-US" altLang="ja-JP" sz="2400" baseline="30000" dirty="0"/>
              <a:t>[1,2]</a:t>
            </a:r>
            <a:r>
              <a:rPr lang="en-US" altLang="ja-JP" sz="2400" dirty="0"/>
              <a:t> </a:t>
            </a:r>
            <a:r>
              <a:rPr lang="ja-JP" altLang="en-US" sz="2400" dirty="0"/>
              <a:t>は可変格子密度最適化法を開発し、低レイノルズ数流れの</a:t>
            </a:r>
            <a:br>
              <a:rPr lang="en-US" altLang="ja-JP" sz="2400" dirty="0"/>
            </a:br>
            <a:r>
              <a:rPr lang="ja-JP" altLang="en-US" sz="2400" dirty="0"/>
              <a:t>冷却流路の設計に適用</a:t>
            </a:r>
            <a:endParaRPr lang="en-US" altLang="ja-JP" sz="2400" dirty="0"/>
          </a:p>
        </p:txBody>
      </p:sp>
      <p:sp>
        <p:nvSpPr>
          <p:cNvPr id="260" name="Google Shape;260;g34dc49584f6_1_44">
            <a:extLst>
              <a:ext uri="{FF2B5EF4-FFF2-40B4-BE49-F238E27FC236}">
                <a16:creationId xmlns:a16="http://schemas.microsoft.com/office/drawing/2014/main" id="{CBF14AE5-7513-601C-1801-65602DEB39D2}"/>
              </a:ext>
            </a:extLst>
          </p:cNvPr>
          <p:cNvSpPr txBox="1">
            <a:spLocks noGrp="1"/>
          </p:cNvSpPr>
          <p:nvPr>
            <p:ph type="sldNum" idx="12"/>
          </p:nvPr>
        </p:nvSpPr>
        <p:spPr>
          <a:xfrm>
            <a:off x="9403952" y="6557069"/>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t>4</a:t>
            </a:fld>
            <a:endParaRPr dirty="0"/>
          </a:p>
        </p:txBody>
      </p:sp>
      <p:pic>
        <p:nvPicPr>
          <p:cNvPr id="2" name="Google Shape;320;g34dc49584f6_2_580">
            <a:extLst>
              <a:ext uri="{FF2B5EF4-FFF2-40B4-BE49-F238E27FC236}">
                <a16:creationId xmlns:a16="http://schemas.microsoft.com/office/drawing/2014/main" id="{4FB6D24D-FFFD-52F4-58FE-9140BEFA3F0B}"/>
              </a:ext>
            </a:extLst>
          </p:cNvPr>
          <p:cNvPicPr preferRelativeResize="0"/>
          <p:nvPr/>
        </p:nvPicPr>
        <p:blipFill>
          <a:blip r:embed="rId3">
            <a:alphaModFix/>
          </a:blip>
          <a:srcRect b="8537"/>
          <a:stretch/>
        </p:blipFill>
        <p:spPr>
          <a:xfrm>
            <a:off x="2854925" y="2077443"/>
            <a:ext cx="2141997" cy="1982025"/>
          </a:xfrm>
          <a:prstGeom prst="rect">
            <a:avLst/>
          </a:prstGeom>
          <a:noFill/>
          <a:ln>
            <a:noFill/>
          </a:ln>
        </p:spPr>
      </p:pic>
      <p:sp>
        <p:nvSpPr>
          <p:cNvPr id="3" name="Google Shape;323;g34dc49584f6_2_580">
            <a:extLst>
              <a:ext uri="{FF2B5EF4-FFF2-40B4-BE49-F238E27FC236}">
                <a16:creationId xmlns:a16="http://schemas.microsoft.com/office/drawing/2014/main" id="{9D98BA01-12FE-D4EF-33AB-4DB38AEF0C75}"/>
              </a:ext>
            </a:extLst>
          </p:cNvPr>
          <p:cNvSpPr txBox="1"/>
          <p:nvPr/>
        </p:nvSpPr>
        <p:spPr>
          <a:xfrm>
            <a:off x="3737072" y="3939106"/>
            <a:ext cx="6355705" cy="4008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ja-JP" altLang="en-US" sz="1600" dirty="0">
                <a:solidFill>
                  <a:schemeClr val="dk1"/>
                </a:solidFill>
                <a:latin typeface="+mj-lt"/>
                <a:ea typeface="源ノ角ゴシック JP Normal" panose="020B0400000000000000" pitchFamily="34" charset="-128"/>
                <a:cs typeface="Meiryo"/>
                <a:sym typeface="Meiryo"/>
              </a:rPr>
              <a:t>ユニットセルの計算 </a:t>
            </a:r>
            <a:r>
              <a:rPr lang="en-US" altLang="ja-JP" sz="1600" dirty="0">
                <a:solidFill>
                  <a:schemeClr val="dk1"/>
                </a:solidFill>
                <a:latin typeface="+mj-lt"/>
                <a:ea typeface="源ノ角ゴシック JP Normal" panose="020B0400000000000000" pitchFamily="34" charset="-128"/>
                <a:cs typeface="Meiryo"/>
                <a:sym typeface="Meiryo"/>
              </a:rPr>
              <a:t>(</a:t>
            </a:r>
            <a:r>
              <a:rPr lang="ja-JP" altLang="en-US" sz="1600" dirty="0">
                <a:solidFill>
                  <a:schemeClr val="dk1"/>
                </a:solidFill>
                <a:latin typeface="+mj-lt"/>
                <a:ea typeface="源ノ角ゴシック JP Normal" panose="020B0400000000000000" pitchFamily="34" charset="-128"/>
                <a:cs typeface="Meiryo"/>
                <a:sym typeface="Meiryo"/>
              </a:rPr>
              <a:t>直径</a:t>
            </a:r>
            <a:r>
              <a:rPr lang="ja-JP" sz="1600" i="1" dirty="0">
                <a:solidFill>
                  <a:schemeClr val="dk1"/>
                </a:solidFill>
                <a:latin typeface="+mj-lt"/>
                <a:ea typeface="源ノ角ゴシック JP Normal" panose="020B0400000000000000" pitchFamily="34" charset="-128"/>
                <a:cs typeface="Meiryo"/>
                <a:sym typeface="Meiryo"/>
              </a:rPr>
              <a:t>D</a:t>
            </a:r>
            <a:r>
              <a:rPr lang="ja-JP" sz="1600" dirty="0">
                <a:solidFill>
                  <a:schemeClr val="dk1"/>
                </a:solidFill>
                <a:latin typeface="+mj-lt"/>
                <a:ea typeface="源ノ角ゴシック JP Normal" panose="020B0400000000000000" pitchFamily="34" charset="-128"/>
                <a:cs typeface="Meiryo"/>
                <a:sym typeface="Meiryo"/>
              </a:rPr>
              <a:t> ∝ </a:t>
            </a:r>
            <a:r>
              <a:rPr lang="ja-JP" altLang="en-US" sz="1600" dirty="0">
                <a:solidFill>
                  <a:schemeClr val="dk1"/>
                </a:solidFill>
                <a:latin typeface="+mj-lt"/>
                <a:ea typeface="源ノ角ゴシック JP Normal" panose="020B0400000000000000" pitchFamily="34" charset="-128"/>
                <a:cs typeface="Meiryo"/>
                <a:sym typeface="Meiryo"/>
              </a:rPr>
              <a:t>設計変数</a:t>
            </a:r>
            <a:r>
              <a:rPr lang="en-US" altLang="ja-JP" sz="1600" i="1" dirty="0">
                <a:solidFill>
                  <a:schemeClr val="dk1"/>
                </a:solidFill>
                <a:latin typeface="+mj-lt"/>
                <a:ea typeface="源ノ角ゴシック JP Normal" panose="020B0400000000000000" pitchFamily="34" charset="-128"/>
                <a:cs typeface="Meiryo"/>
                <a:sym typeface="Meiryo"/>
              </a:rPr>
              <a:t>d)</a:t>
            </a:r>
            <a:endParaRPr sz="1600" dirty="0">
              <a:solidFill>
                <a:schemeClr val="dk1"/>
              </a:solidFill>
              <a:latin typeface="+mj-lt"/>
              <a:ea typeface="源ノ角ゴシック JP Normal" panose="020B0400000000000000" pitchFamily="34" charset="-128"/>
              <a:cs typeface="Meiryo"/>
              <a:sym typeface="Meiryo"/>
            </a:endParaRPr>
          </a:p>
        </p:txBody>
      </p:sp>
      <p:pic>
        <p:nvPicPr>
          <p:cNvPr id="13" name="Google Shape;330;g34dc49584f6_2_580">
            <a:extLst>
              <a:ext uri="{FF2B5EF4-FFF2-40B4-BE49-F238E27FC236}">
                <a16:creationId xmlns:a16="http://schemas.microsoft.com/office/drawing/2014/main" id="{0BF56003-3D50-5AC7-F618-C140984DAA02}"/>
              </a:ext>
            </a:extLst>
          </p:cNvPr>
          <p:cNvPicPr preferRelativeResize="0"/>
          <p:nvPr/>
        </p:nvPicPr>
        <p:blipFill>
          <a:blip r:embed="rId4">
            <a:alphaModFix/>
          </a:blip>
          <a:stretch>
            <a:fillRect/>
          </a:stretch>
        </p:blipFill>
        <p:spPr>
          <a:xfrm>
            <a:off x="470781" y="3846587"/>
            <a:ext cx="1944969" cy="536410"/>
          </a:xfrm>
          <a:prstGeom prst="rect">
            <a:avLst/>
          </a:prstGeom>
          <a:noFill/>
          <a:ln>
            <a:noFill/>
          </a:ln>
        </p:spPr>
      </p:pic>
      <p:sp>
        <p:nvSpPr>
          <p:cNvPr id="48" name="Google Shape;282;g34dc49584f6_1_44">
            <a:extLst>
              <a:ext uri="{FF2B5EF4-FFF2-40B4-BE49-F238E27FC236}">
                <a16:creationId xmlns:a16="http://schemas.microsoft.com/office/drawing/2014/main" id="{54080708-D975-5A30-A04D-F7B3BB701910}"/>
              </a:ext>
            </a:extLst>
          </p:cNvPr>
          <p:cNvSpPr txBox="1"/>
          <p:nvPr/>
        </p:nvSpPr>
        <p:spPr>
          <a:xfrm>
            <a:off x="4963026" y="5232652"/>
            <a:ext cx="2254197" cy="114229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tLang="en-US" sz="1800" dirty="0">
                <a:latin typeface="+mj-lt"/>
                <a:ea typeface="源ノ角ゴシック JP Normal" panose="020B0400000000000000" pitchFamily="34" charset="-128"/>
                <a:cs typeface="Meiryo"/>
                <a:sym typeface="Meiryo"/>
              </a:rPr>
              <a:t>圧力損失の最小化</a:t>
            </a:r>
            <a:endParaRPr lang="en-US" sz="1800" dirty="0">
              <a:solidFill>
                <a:srgbClr val="000000"/>
              </a:solidFill>
              <a:latin typeface="+mj-lt"/>
              <a:ea typeface="源ノ角ゴシック JP Normal" panose="020B0400000000000000" pitchFamily="34" charset="-128"/>
              <a:cs typeface="Meiryo"/>
              <a:sym typeface="Meiryo"/>
            </a:endParaRPr>
          </a:p>
        </p:txBody>
      </p:sp>
      <p:cxnSp>
        <p:nvCxnSpPr>
          <p:cNvPr id="49" name="直線矢印コネクタ 48">
            <a:extLst>
              <a:ext uri="{FF2B5EF4-FFF2-40B4-BE49-F238E27FC236}">
                <a16:creationId xmlns:a16="http://schemas.microsoft.com/office/drawing/2014/main" id="{D021279C-7B01-37D7-9E58-1F493F4504A9}"/>
              </a:ext>
            </a:extLst>
          </p:cNvPr>
          <p:cNvCxnSpPr>
            <a:cxnSpLocks/>
          </p:cNvCxnSpPr>
          <p:nvPr/>
        </p:nvCxnSpPr>
        <p:spPr>
          <a:xfrm>
            <a:off x="5434211" y="5156118"/>
            <a:ext cx="131182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 name="グループ化 3">
            <a:extLst>
              <a:ext uri="{FF2B5EF4-FFF2-40B4-BE49-F238E27FC236}">
                <a16:creationId xmlns:a16="http://schemas.microsoft.com/office/drawing/2014/main" id="{6DE4D48F-8B16-D182-2B89-DDD6B0AEAEAF}"/>
              </a:ext>
            </a:extLst>
          </p:cNvPr>
          <p:cNvGrpSpPr/>
          <p:nvPr/>
        </p:nvGrpSpPr>
        <p:grpSpPr>
          <a:xfrm>
            <a:off x="451424" y="4433242"/>
            <a:ext cx="4793627" cy="2115519"/>
            <a:chOff x="861483" y="4433242"/>
            <a:chExt cx="4793627" cy="2115519"/>
          </a:xfrm>
        </p:grpSpPr>
        <p:grpSp>
          <p:nvGrpSpPr>
            <p:cNvPr id="14" name="グループ化 13">
              <a:extLst>
                <a:ext uri="{FF2B5EF4-FFF2-40B4-BE49-F238E27FC236}">
                  <a16:creationId xmlns:a16="http://schemas.microsoft.com/office/drawing/2014/main" id="{1087ED7E-251A-E052-F39F-8B1BA72DD855}"/>
                </a:ext>
              </a:extLst>
            </p:cNvPr>
            <p:cNvGrpSpPr/>
            <p:nvPr/>
          </p:nvGrpSpPr>
          <p:grpSpPr>
            <a:xfrm>
              <a:off x="861483" y="4433242"/>
              <a:ext cx="4487986" cy="1951396"/>
              <a:chOff x="1086250" y="4249659"/>
              <a:chExt cx="4487986" cy="1951396"/>
            </a:xfrm>
          </p:grpSpPr>
          <p:grpSp>
            <p:nvGrpSpPr>
              <p:cNvPr id="16" name="グループ化 15">
                <a:extLst>
                  <a:ext uri="{FF2B5EF4-FFF2-40B4-BE49-F238E27FC236}">
                    <a16:creationId xmlns:a16="http://schemas.microsoft.com/office/drawing/2014/main" id="{6BB7A1E7-AD90-B50D-BF2D-75804905D037}"/>
                  </a:ext>
                </a:extLst>
              </p:cNvPr>
              <p:cNvGrpSpPr/>
              <p:nvPr/>
            </p:nvGrpSpPr>
            <p:grpSpPr>
              <a:xfrm>
                <a:off x="1086250" y="4249659"/>
                <a:ext cx="4487986" cy="1905430"/>
                <a:chOff x="1086250" y="4249659"/>
                <a:chExt cx="4487986" cy="1905430"/>
              </a:xfrm>
            </p:grpSpPr>
            <p:pic>
              <p:nvPicPr>
                <p:cNvPr id="19" name="Google Shape;318;g34dc49584f6_2_580">
                  <a:extLst>
                    <a:ext uri="{FF2B5EF4-FFF2-40B4-BE49-F238E27FC236}">
                      <a16:creationId xmlns:a16="http://schemas.microsoft.com/office/drawing/2014/main" id="{1E27FE40-D824-9BD0-7F95-FFB96CD8C0D8}"/>
                    </a:ext>
                  </a:extLst>
                </p:cNvPr>
                <p:cNvPicPr preferRelativeResize="0"/>
                <p:nvPr/>
              </p:nvPicPr>
              <p:blipFill>
                <a:blip r:embed="rId5">
                  <a:alphaModFix/>
                </a:blip>
                <a:srcRect l="17607" t="62081" r="65170" b="14921"/>
                <a:stretch/>
              </p:blipFill>
              <p:spPr>
                <a:xfrm>
                  <a:off x="1086250" y="4249659"/>
                  <a:ext cx="2267371" cy="1657979"/>
                </a:xfrm>
                <a:prstGeom prst="rect">
                  <a:avLst/>
                </a:prstGeom>
                <a:noFill/>
                <a:ln>
                  <a:noFill/>
                </a:ln>
              </p:spPr>
            </p:pic>
            <p:pic>
              <p:nvPicPr>
                <p:cNvPr id="21" name="Google Shape;321;g34dc49584f6_2_580">
                  <a:extLst>
                    <a:ext uri="{FF2B5EF4-FFF2-40B4-BE49-F238E27FC236}">
                      <a16:creationId xmlns:a16="http://schemas.microsoft.com/office/drawing/2014/main" id="{F2FE7AA2-A3DB-01FD-E378-BDC8CB10116D}"/>
                    </a:ext>
                  </a:extLst>
                </p:cNvPr>
                <p:cNvPicPr preferRelativeResize="0"/>
                <p:nvPr/>
              </p:nvPicPr>
              <p:blipFill>
                <a:blip r:embed="rId6">
                  <a:alphaModFix/>
                </a:blip>
                <a:srcRect l="10674" t="63527" r="66611" b="8202"/>
                <a:stretch/>
              </p:blipFill>
              <p:spPr>
                <a:xfrm>
                  <a:off x="3306865" y="4252807"/>
                  <a:ext cx="2267371" cy="1902282"/>
                </a:xfrm>
                <a:prstGeom prst="rect">
                  <a:avLst/>
                </a:prstGeom>
                <a:noFill/>
                <a:ln>
                  <a:noFill/>
                </a:ln>
              </p:spPr>
            </p:pic>
          </p:grpSp>
          <p:sp>
            <p:nvSpPr>
              <p:cNvPr id="17" name="Google Shape;327;g34dc49584f6_2_580">
                <a:extLst>
                  <a:ext uri="{FF2B5EF4-FFF2-40B4-BE49-F238E27FC236}">
                    <a16:creationId xmlns:a16="http://schemas.microsoft.com/office/drawing/2014/main" id="{828791D3-0BFE-A08C-4526-D79173B04DF8}"/>
                  </a:ext>
                </a:extLst>
              </p:cNvPr>
              <p:cNvSpPr txBox="1"/>
              <p:nvPr/>
            </p:nvSpPr>
            <p:spPr>
              <a:xfrm>
                <a:off x="3617294" y="5800255"/>
                <a:ext cx="1646513" cy="40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tLang="en-US"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ピンフィン分布</a:t>
                </a:r>
                <a:endParaRPr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endParaRPr>
              </a:p>
            </p:txBody>
          </p:sp>
          <p:sp>
            <p:nvSpPr>
              <p:cNvPr id="15" name="Google Shape;322;g34dc49584f6_2_580">
                <a:extLst>
                  <a:ext uri="{FF2B5EF4-FFF2-40B4-BE49-F238E27FC236}">
                    <a16:creationId xmlns:a16="http://schemas.microsoft.com/office/drawing/2014/main" id="{A41B8B19-54AD-C144-1AA6-C7539695048F}"/>
                  </a:ext>
                </a:extLst>
              </p:cNvPr>
              <p:cNvSpPr txBox="1"/>
              <p:nvPr/>
            </p:nvSpPr>
            <p:spPr>
              <a:xfrm>
                <a:off x="1261279" y="5772425"/>
                <a:ext cx="2253215" cy="4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初期設計変数分布</a:t>
                </a:r>
                <a:endParaRPr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endParaRPr>
              </a:p>
            </p:txBody>
          </p:sp>
        </p:grpSp>
        <p:cxnSp>
          <p:nvCxnSpPr>
            <p:cNvPr id="51" name="直線矢印コネクタ 50">
              <a:extLst>
                <a:ext uri="{FF2B5EF4-FFF2-40B4-BE49-F238E27FC236}">
                  <a16:creationId xmlns:a16="http://schemas.microsoft.com/office/drawing/2014/main" id="{E8102EEF-ACCF-DE2A-1160-42F60CE78DC2}"/>
                </a:ext>
              </a:extLst>
            </p:cNvPr>
            <p:cNvCxnSpPr>
              <a:cxnSpLocks/>
            </p:cNvCxnSpPr>
            <p:nvPr/>
          </p:nvCxnSpPr>
          <p:spPr>
            <a:xfrm flipV="1">
              <a:off x="3400504" y="6308558"/>
              <a:ext cx="0" cy="1895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直線矢印コネクタ 52">
              <a:extLst>
                <a:ext uri="{FF2B5EF4-FFF2-40B4-BE49-F238E27FC236}">
                  <a16:creationId xmlns:a16="http://schemas.microsoft.com/office/drawing/2014/main" id="{FC9FABF7-8826-152D-106F-7674FAAFA9BE}"/>
                </a:ext>
              </a:extLst>
            </p:cNvPr>
            <p:cNvCxnSpPr>
              <a:cxnSpLocks/>
            </p:cNvCxnSpPr>
            <p:nvPr/>
          </p:nvCxnSpPr>
          <p:spPr>
            <a:xfrm flipV="1">
              <a:off x="5056266" y="6308558"/>
              <a:ext cx="0" cy="189585"/>
            </a:xfrm>
            <a:prstGeom prst="straightConnector1">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56" name="テキスト ボックス 55">
              <a:extLst>
                <a:ext uri="{FF2B5EF4-FFF2-40B4-BE49-F238E27FC236}">
                  <a16:creationId xmlns:a16="http://schemas.microsoft.com/office/drawing/2014/main" id="{C6E6B388-C23E-0DEA-B78C-F6D07453C39A}"/>
                </a:ext>
              </a:extLst>
            </p:cNvPr>
            <p:cNvSpPr txBox="1"/>
            <p:nvPr/>
          </p:nvSpPr>
          <p:spPr>
            <a:xfrm>
              <a:off x="2968125" y="6271762"/>
              <a:ext cx="562998" cy="276999"/>
            </a:xfrm>
            <a:prstGeom prst="rect">
              <a:avLst/>
            </a:prstGeom>
            <a:noFill/>
          </p:spPr>
          <p:txBody>
            <a:bodyPr wrap="square" rtlCol="0">
              <a:spAutoFit/>
            </a:bodyPr>
            <a:lstStyle/>
            <a:p>
              <a:r>
                <a:rPr kumimoji="1" lang="ja-JP" altLang="en-US" sz="1200" dirty="0">
                  <a:latin typeface="+mj-lt"/>
                  <a:ea typeface="源ノ角ゴシック JP Normal" panose="020B0400000000000000" pitchFamily="34" charset="-128"/>
                </a:rPr>
                <a:t>流入</a:t>
              </a:r>
            </a:p>
          </p:txBody>
        </p:sp>
        <p:sp>
          <p:nvSpPr>
            <p:cNvPr id="57" name="テキスト ボックス 56">
              <a:extLst>
                <a:ext uri="{FF2B5EF4-FFF2-40B4-BE49-F238E27FC236}">
                  <a16:creationId xmlns:a16="http://schemas.microsoft.com/office/drawing/2014/main" id="{5BC243F8-75DC-3CFD-825A-4686937F7090}"/>
                </a:ext>
              </a:extLst>
            </p:cNvPr>
            <p:cNvSpPr txBox="1"/>
            <p:nvPr/>
          </p:nvSpPr>
          <p:spPr>
            <a:xfrm>
              <a:off x="5043828" y="6271762"/>
              <a:ext cx="611282" cy="276999"/>
            </a:xfrm>
            <a:prstGeom prst="rect">
              <a:avLst/>
            </a:prstGeom>
            <a:noFill/>
          </p:spPr>
          <p:txBody>
            <a:bodyPr wrap="square" rtlCol="0">
              <a:spAutoFit/>
            </a:bodyPr>
            <a:lstStyle/>
            <a:p>
              <a:r>
                <a:rPr kumimoji="1" lang="ja-JP" altLang="en-US" sz="1200" dirty="0">
                  <a:latin typeface="+mj-lt"/>
                  <a:ea typeface="源ノ角ゴシック JP Normal" panose="020B0400000000000000" pitchFamily="34" charset="-128"/>
                </a:rPr>
                <a:t>流出</a:t>
              </a:r>
            </a:p>
          </p:txBody>
        </p:sp>
      </p:grpSp>
      <p:sp>
        <p:nvSpPr>
          <p:cNvPr id="6" name="テキスト ボックス 5">
            <a:extLst>
              <a:ext uri="{FF2B5EF4-FFF2-40B4-BE49-F238E27FC236}">
                <a16:creationId xmlns:a16="http://schemas.microsoft.com/office/drawing/2014/main" id="{0E7D6B69-870A-A6D8-B176-8A8A2BE2EF75}"/>
              </a:ext>
            </a:extLst>
          </p:cNvPr>
          <p:cNvSpPr txBox="1"/>
          <p:nvPr/>
        </p:nvSpPr>
        <p:spPr>
          <a:xfrm>
            <a:off x="-52387" y="6587516"/>
            <a:ext cx="7224375" cy="276999"/>
          </a:xfrm>
          <a:prstGeom prst="rect">
            <a:avLst/>
          </a:prstGeom>
          <a:noFill/>
        </p:spPr>
        <p:txBody>
          <a:bodyPr wrap="square">
            <a:spAutoFit/>
          </a:bodyPr>
          <a:lstStyle/>
          <a:p>
            <a:r>
              <a:rPr lang="en-US" altLang="ja-JP" sz="1200" dirty="0"/>
              <a:t>[1] Takezawa et al., </a:t>
            </a:r>
            <a:r>
              <a:rPr lang="en-US" altLang="ja-JP" sz="1200" i="1" dirty="0"/>
              <a:t>Addit. Manuf., </a:t>
            </a:r>
            <a:r>
              <a:rPr lang="en-US" altLang="ja-JP" sz="1200" dirty="0"/>
              <a:t>2019. [2] Takezawa et al., </a:t>
            </a:r>
            <a:r>
              <a:rPr lang="en-US" altLang="ja-JP" sz="1200" i="1" dirty="0"/>
              <a:t>Therm. Sci. Eng. Prog.,</a:t>
            </a:r>
            <a:r>
              <a:rPr lang="en-US" altLang="ja-JP" sz="1200" dirty="0"/>
              <a:t> 2024.</a:t>
            </a:r>
            <a:endParaRPr lang="ja-JP" altLang="en-US" sz="1200" dirty="0"/>
          </a:p>
        </p:txBody>
      </p:sp>
      <p:pic>
        <p:nvPicPr>
          <p:cNvPr id="11" name="図 10">
            <a:extLst>
              <a:ext uri="{FF2B5EF4-FFF2-40B4-BE49-F238E27FC236}">
                <a16:creationId xmlns:a16="http://schemas.microsoft.com/office/drawing/2014/main" id="{B17A13BE-C7CA-85D2-B7A0-85FFE5848EEA}"/>
              </a:ext>
            </a:extLst>
          </p:cNvPr>
          <p:cNvPicPr>
            <a:picLocks noChangeAspect="1"/>
          </p:cNvPicPr>
          <p:nvPr/>
        </p:nvPicPr>
        <p:blipFill>
          <a:blip r:embed="rId7"/>
          <a:srcRect r="50673"/>
          <a:stretch/>
        </p:blipFill>
        <p:spPr>
          <a:xfrm>
            <a:off x="5039040" y="2050244"/>
            <a:ext cx="2220612" cy="1985663"/>
          </a:xfrm>
          <a:prstGeom prst="rect">
            <a:avLst/>
          </a:prstGeom>
        </p:spPr>
      </p:pic>
      <p:pic>
        <p:nvPicPr>
          <p:cNvPr id="12" name="図 11">
            <a:extLst>
              <a:ext uri="{FF2B5EF4-FFF2-40B4-BE49-F238E27FC236}">
                <a16:creationId xmlns:a16="http://schemas.microsoft.com/office/drawing/2014/main" id="{C3DA3E16-57AB-EE1B-C746-B914435FEF4E}"/>
              </a:ext>
            </a:extLst>
          </p:cNvPr>
          <p:cNvPicPr>
            <a:picLocks noChangeAspect="1"/>
          </p:cNvPicPr>
          <p:nvPr/>
        </p:nvPicPr>
        <p:blipFill>
          <a:blip r:embed="rId7"/>
          <a:srcRect l="50663" r="10"/>
          <a:stretch/>
        </p:blipFill>
        <p:spPr>
          <a:xfrm>
            <a:off x="7445348" y="2050244"/>
            <a:ext cx="2220612" cy="1985663"/>
          </a:xfrm>
          <a:prstGeom prst="rect">
            <a:avLst/>
          </a:prstGeom>
        </p:spPr>
      </p:pic>
      <p:sp>
        <p:nvSpPr>
          <p:cNvPr id="18" name="Google Shape;283;g34dc49584f6_1_44">
            <a:extLst>
              <a:ext uri="{FF2B5EF4-FFF2-40B4-BE49-F238E27FC236}">
                <a16:creationId xmlns:a16="http://schemas.microsoft.com/office/drawing/2014/main" id="{7A580005-8F2A-E959-CBCF-456112E927F7}"/>
              </a:ext>
            </a:extLst>
          </p:cNvPr>
          <p:cNvSpPr/>
          <p:nvPr/>
        </p:nvSpPr>
        <p:spPr>
          <a:xfrm>
            <a:off x="2694735" y="3335720"/>
            <a:ext cx="360393" cy="1013580"/>
          </a:xfrm>
          <a:custGeom>
            <a:avLst/>
            <a:gdLst/>
            <a:ahLst/>
            <a:cxnLst/>
            <a:rect l="l" t="t" r="r" b="b"/>
            <a:pathLst>
              <a:path w="7576" h="6368" extrusionOk="0">
                <a:moveTo>
                  <a:pt x="0" y="6368"/>
                </a:moveTo>
                <a:cubicBezTo>
                  <a:pt x="0" y="3069"/>
                  <a:pt x="4277" y="0"/>
                  <a:pt x="7576" y="0"/>
                </a:cubicBezTo>
              </a:path>
            </a:pathLst>
          </a:custGeom>
          <a:noFill/>
          <a:ln w="38100" cap="flat" cmpd="sng">
            <a:solidFill>
              <a:srgbClr val="001942"/>
            </a:solidFill>
            <a:prstDash val="solid"/>
            <a:round/>
            <a:headEnd type="triangle" w="med" len="med"/>
            <a:tailEnd type="none" w="med" len="med"/>
          </a:ln>
        </p:spPr>
        <p:txBody>
          <a:bodyPr/>
          <a:lstStyle/>
          <a:p>
            <a:endParaRPr lang="ja-JP" altLang="en-US"/>
          </a:p>
        </p:txBody>
      </p:sp>
      <p:sp>
        <p:nvSpPr>
          <p:cNvPr id="20" name="テキスト ボックス 19">
            <a:extLst>
              <a:ext uri="{FF2B5EF4-FFF2-40B4-BE49-F238E27FC236}">
                <a16:creationId xmlns:a16="http://schemas.microsoft.com/office/drawing/2014/main" id="{4F6DB53F-3AF7-34F7-D814-9C3446C88125}"/>
              </a:ext>
            </a:extLst>
          </p:cNvPr>
          <p:cNvSpPr txBox="1"/>
          <p:nvPr/>
        </p:nvSpPr>
        <p:spPr>
          <a:xfrm>
            <a:off x="82078" y="3344154"/>
            <a:ext cx="2722373" cy="584775"/>
          </a:xfrm>
          <a:prstGeom prst="rect">
            <a:avLst/>
          </a:prstGeom>
          <a:noFill/>
        </p:spPr>
        <p:txBody>
          <a:bodyPr wrap="square" rtlCol="0">
            <a:spAutoFit/>
          </a:bodyPr>
          <a:lstStyle/>
          <a:p>
            <a:pPr algn="ctr"/>
            <a:r>
              <a:rPr kumimoji="1" lang="ja-JP" altLang="en-US" sz="1600" dirty="0">
                <a:latin typeface="+mj-lt"/>
                <a:ea typeface="源ノ角ゴシック JP Normal" panose="020B0400000000000000" pitchFamily="34" charset="-128"/>
              </a:rPr>
              <a:t>多孔体近似</a:t>
            </a:r>
            <a:endParaRPr kumimoji="1" lang="en-US" altLang="ja-JP" sz="1600" dirty="0">
              <a:latin typeface="+mj-lt"/>
              <a:ea typeface="源ノ角ゴシック JP Normal" panose="020B0400000000000000" pitchFamily="34" charset="-128"/>
            </a:endParaRPr>
          </a:p>
          <a:p>
            <a:pPr algn="ctr"/>
            <a:r>
              <a:rPr kumimoji="1" lang="en-US" altLang="ja-JP" sz="1600" dirty="0">
                <a:latin typeface="+mj-lt"/>
                <a:ea typeface="源ノ角ゴシック JP Normal" panose="020B0400000000000000" pitchFamily="34" charset="-128"/>
              </a:rPr>
              <a:t>(Darcy-</a:t>
            </a:r>
            <a:r>
              <a:rPr kumimoji="1" lang="en-US" altLang="ja-JP" sz="1600" dirty="0" err="1">
                <a:latin typeface="+mj-lt"/>
                <a:ea typeface="源ノ角ゴシック JP Normal" panose="020B0400000000000000" pitchFamily="34" charset="-128"/>
              </a:rPr>
              <a:t>Forchheimer</a:t>
            </a:r>
            <a:r>
              <a:rPr kumimoji="1" lang="ja-JP" altLang="en-US" sz="1600" dirty="0">
                <a:latin typeface="+mj-lt"/>
                <a:ea typeface="源ノ角ゴシック JP Normal" panose="020B0400000000000000" pitchFamily="34" charset="-128"/>
              </a:rPr>
              <a:t>則</a:t>
            </a:r>
            <a:r>
              <a:rPr kumimoji="1" lang="en-US" altLang="ja-JP" sz="1600" dirty="0">
                <a:latin typeface="+mj-lt"/>
                <a:ea typeface="源ノ角ゴシック JP Normal" panose="020B0400000000000000" pitchFamily="34" charset="-128"/>
              </a:rPr>
              <a:t>)</a:t>
            </a:r>
            <a:endParaRPr kumimoji="1" lang="ja-JP" altLang="en-US" sz="1600" dirty="0">
              <a:latin typeface="+mj-lt"/>
              <a:ea typeface="源ノ角ゴシック JP Normal" panose="020B0400000000000000" pitchFamily="34" charset="-128"/>
            </a:endParaRPr>
          </a:p>
        </p:txBody>
      </p:sp>
      <p:grpSp>
        <p:nvGrpSpPr>
          <p:cNvPr id="5" name="グループ化 4">
            <a:extLst>
              <a:ext uri="{FF2B5EF4-FFF2-40B4-BE49-F238E27FC236}">
                <a16:creationId xmlns:a16="http://schemas.microsoft.com/office/drawing/2014/main" id="{A1C882E1-3B99-68F8-9418-682B532E67E8}"/>
              </a:ext>
            </a:extLst>
          </p:cNvPr>
          <p:cNvGrpSpPr/>
          <p:nvPr/>
        </p:nvGrpSpPr>
        <p:grpSpPr>
          <a:xfrm>
            <a:off x="7273828" y="4436390"/>
            <a:ext cx="4739748" cy="2112371"/>
            <a:chOff x="7273828" y="4436390"/>
            <a:chExt cx="4739748" cy="2112371"/>
          </a:xfrm>
        </p:grpSpPr>
        <p:grpSp>
          <p:nvGrpSpPr>
            <p:cNvPr id="22" name="グループ化 21">
              <a:extLst>
                <a:ext uri="{FF2B5EF4-FFF2-40B4-BE49-F238E27FC236}">
                  <a16:creationId xmlns:a16="http://schemas.microsoft.com/office/drawing/2014/main" id="{8B48D40B-01B8-25B7-BB48-3FC5E9E38E97}"/>
                </a:ext>
              </a:extLst>
            </p:cNvPr>
            <p:cNvGrpSpPr/>
            <p:nvPr/>
          </p:nvGrpSpPr>
          <p:grpSpPr>
            <a:xfrm>
              <a:off x="7273828" y="4436390"/>
              <a:ext cx="4457238" cy="1948248"/>
              <a:chOff x="6409704" y="4252807"/>
              <a:chExt cx="4457238" cy="1948248"/>
            </a:xfrm>
          </p:grpSpPr>
          <p:grpSp>
            <p:nvGrpSpPr>
              <p:cNvPr id="26" name="グループ化 25">
                <a:extLst>
                  <a:ext uri="{FF2B5EF4-FFF2-40B4-BE49-F238E27FC236}">
                    <a16:creationId xmlns:a16="http://schemas.microsoft.com/office/drawing/2014/main" id="{FAB15D08-9596-28A6-0BEB-1B10BF1828A2}"/>
                  </a:ext>
                </a:extLst>
              </p:cNvPr>
              <p:cNvGrpSpPr/>
              <p:nvPr/>
            </p:nvGrpSpPr>
            <p:grpSpPr>
              <a:xfrm>
                <a:off x="6409704" y="4252807"/>
                <a:ext cx="4457238" cy="1871543"/>
                <a:chOff x="6409704" y="4252807"/>
                <a:chExt cx="4457238" cy="1871543"/>
              </a:xfrm>
            </p:grpSpPr>
            <p:pic>
              <p:nvPicPr>
                <p:cNvPr id="46" name="Google Shape;318;g34dc49584f6_2_580">
                  <a:extLst>
                    <a:ext uri="{FF2B5EF4-FFF2-40B4-BE49-F238E27FC236}">
                      <a16:creationId xmlns:a16="http://schemas.microsoft.com/office/drawing/2014/main" id="{1D502EDD-AAC5-40A1-199E-A85665AB1F2E}"/>
                    </a:ext>
                  </a:extLst>
                </p:cNvPr>
                <p:cNvPicPr preferRelativeResize="0"/>
                <p:nvPr/>
              </p:nvPicPr>
              <p:blipFill>
                <a:blip r:embed="rId5">
                  <a:alphaModFix/>
                </a:blip>
                <a:srcRect l="17561" t="33416" r="65187" b="44043"/>
                <a:stretch/>
              </p:blipFill>
              <p:spPr>
                <a:xfrm>
                  <a:off x="6409704" y="4278125"/>
                  <a:ext cx="2220612" cy="1588855"/>
                </a:xfrm>
                <a:prstGeom prst="rect">
                  <a:avLst/>
                </a:prstGeom>
                <a:noFill/>
                <a:ln>
                  <a:noFill/>
                </a:ln>
              </p:spPr>
            </p:pic>
            <p:pic>
              <p:nvPicPr>
                <p:cNvPr id="47" name="Google Shape;321;g34dc49584f6_2_580">
                  <a:extLst>
                    <a:ext uri="{FF2B5EF4-FFF2-40B4-BE49-F238E27FC236}">
                      <a16:creationId xmlns:a16="http://schemas.microsoft.com/office/drawing/2014/main" id="{E83DEB5B-4FCA-3091-E495-5A008D6034A2}"/>
                    </a:ext>
                  </a:extLst>
                </p:cNvPr>
                <p:cNvPicPr preferRelativeResize="0"/>
                <p:nvPr/>
              </p:nvPicPr>
              <p:blipFill>
                <a:blip r:embed="rId6">
                  <a:alphaModFix/>
                </a:blip>
                <a:srcRect l="11042" t="33788" r="66552" b="38398"/>
                <a:stretch/>
              </p:blipFill>
              <p:spPr>
                <a:xfrm>
                  <a:off x="8630315" y="4252807"/>
                  <a:ext cx="2236627" cy="1871543"/>
                </a:xfrm>
                <a:prstGeom prst="rect">
                  <a:avLst/>
                </a:prstGeom>
                <a:noFill/>
                <a:ln>
                  <a:noFill/>
                </a:ln>
              </p:spPr>
            </p:pic>
          </p:grpSp>
          <p:sp>
            <p:nvSpPr>
              <p:cNvPr id="29" name="Google Shape;327;g34dc49584f6_2_580">
                <a:extLst>
                  <a:ext uri="{FF2B5EF4-FFF2-40B4-BE49-F238E27FC236}">
                    <a16:creationId xmlns:a16="http://schemas.microsoft.com/office/drawing/2014/main" id="{03DC31BD-85BB-2A69-51BF-C1251765ED3A}"/>
                  </a:ext>
                </a:extLst>
              </p:cNvPr>
              <p:cNvSpPr txBox="1"/>
              <p:nvPr/>
            </p:nvSpPr>
            <p:spPr>
              <a:xfrm>
                <a:off x="8925371" y="5800255"/>
                <a:ext cx="1646513" cy="40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tLang="en-US"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ピンフィン分布</a:t>
                </a:r>
                <a:endParaRPr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endParaRPr>
              </a:p>
            </p:txBody>
          </p:sp>
          <p:sp>
            <p:nvSpPr>
              <p:cNvPr id="32" name="Google Shape;322;g34dc49584f6_2_580">
                <a:extLst>
                  <a:ext uri="{FF2B5EF4-FFF2-40B4-BE49-F238E27FC236}">
                    <a16:creationId xmlns:a16="http://schemas.microsoft.com/office/drawing/2014/main" id="{89E6B1CE-9C84-4089-9FFB-0E6735530D09}"/>
                  </a:ext>
                </a:extLst>
              </p:cNvPr>
              <p:cNvSpPr txBox="1"/>
              <p:nvPr/>
            </p:nvSpPr>
            <p:spPr>
              <a:xfrm>
                <a:off x="6614368" y="5724175"/>
                <a:ext cx="2562427" cy="40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最適設計変数分布</a:t>
                </a:r>
                <a:endParaRPr sz="16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endParaRPr>
              </a:p>
            </p:txBody>
          </p:sp>
        </p:grpSp>
        <p:cxnSp>
          <p:nvCxnSpPr>
            <p:cNvPr id="54" name="直線矢印コネクタ 53">
              <a:extLst>
                <a:ext uri="{FF2B5EF4-FFF2-40B4-BE49-F238E27FC236}">
                  <a16:creationId xmlns:a16="http://schemas.microsoft.com/office/drawing/2014/main" id="{C4D42B5C-B428-0439-96DE-56A5EDD77E8D}"/>
                </a:ext>
              </a:extLst>
            </p:cNvPr>
            <p:cNvCxnSpPr>
              <a:cxnSpLocks/>
            </p:cNvCxnSpPr>
            <p:nvPr/>
          </p:nvCxnSpPr>
          <p:spPr>
            <a:xfrm flipV="1">
              <a:off x="9780246" y="6308558"/>
              <a:ext cx="0" cy="1895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直線矢印コネクタ 54">
              <a:extLst>
                <a:ext uri="{FF2B5EF4-FFF2-40B4-BE49-F238E27FC236}">
                  <a16:creationId xmlns:a16="http://schemas.microsoft.com/office/drawing/2014/main" id="{BA41ED58-93A9-D420-EA06-216C18971970}"/>
                </a:ext>
              </a:extLst>
            </p:cNvPr>
            <p:cNvCxnSpPr>
              <a:cxnSpLocks/>
            </p:cNvCxnSpPr>
            <p:nvPr/>
          </p:nvCxnSpPr>
          <p:spPr>
            <a:xfrm flipV="1">
              <a:off x="11436008" y="6308558"/>
              <a:ext cx="0" cy="189585"/>
            </a:xfrm>
            <a:prstGeom prst="straightConnector1">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23" name="テキスト ボックス 22">
              <a:extLst>
                <a:ext uri="{FF2B5EF4-FFF2-40B4-BE49-F238E27FC236}">
                  <a16:creationId xmlns:a16="http://schemas.microsoft.com/office/drawing/2014/main" id="{1355E4FD-161E-BE2C-3727-E1BCDF30C620}"/>
                </a:ext>
              </a:extLst>
            </p:cNvPr>
            <p:cNvSpPr txBox="1"/>
            <p:nvPr/>
          </p:nvSpPr>
          <p:spPr>
            <a:xfrm>
              <a:off x="9326591" y="6271762"/>
              <a:ext cx="562998" cy="276999"/>
            </a:xfrm>
            <a:prstGeom prst="rect">
              <a:avLst/>
            </a:prstGeom>
            <a:noFill/>
          </p:spPr>
          <p:txBody>
            <a:bodyPr wrap="square" rtlCol="0">
              <a:spAutoFit/>
            </a:bodyPr>
            <a:lstStyle/>
            <a:p>
              <a:r>
                <a:rPr kumimoji="1" lang="ja-JP" altLang="en-US" sz="1200" dirty="0">
                  <a:latin typeface="+mj-lt"/>
                  <a:ea typeface="源ノ角ゴシック JP Normal" panose="020B0400000000000000" pitchFamily="34" charset="-128"/>
                </a:rPr>
                <a:t>流入</a:t>
              </a:r>
            </a:p>
          </p:txBody>
        </p:sp>
        <p:sp>
          <p:nvSpPr>
            <p:cNvPr id="24" name="テキスト ボックス 23">
              <a:extLst>
                <a:ext uri="{FF2B5EF4-FFF2-40B4-BE49-F238E27FC236}">
                  <a16:creationId xmlns:a16="http://schemas.microsoft.com/office/drawing/2014/main" id="{DD4422A9-A188-0476-7470-87CD91A5ADDB}"/>
                </a:ext>
              </a:extLst>
            </p:cNvPr>
            <p:cNvSpPr txBox="1"/>
            <p:nvPr/>
          </p:nvSpPr>
          <p:spPr>
            <a:xfrm>
              <a:off x="11402294" y="6271762"/>
              <a:ext cx="611282" cy="276999"/>
            </a:xfrm>
            <a:prstGeom prst="rect">
              <a:avLst/>
            </a:prstGeom>
            <a:noFill/>
          </p:spPr>
          <p:txBody>
            <a:bodyPr wrap="square" rtlCol="0">
              <a:spAutoFit/>
            </a:bodyPr>
            <a:lstStyle/>
            <a:p>
              <a:r>
                <a:rPr kumimoji="1" lang="ja-JP" altLang="en-US" sz="1200" dirty="0">
                  <a:latin typeface="+mj-lt"/>
                  <a:ea typeface="源ノ角ゴシック JP Normal" panose="020B0400000000000000" pitchFamily="34" charset="-128"/>
                </a:rPr>
                <a:t>流出</a:t>
              </a:r>
            </a:p>
          </p:txBody>
        </p:sp>
      </p:grpSp>
    </p:spTree>
    <p:extLst>
      <p:ext uri="{BB962C8B-B14F-4D97-AF65-F5344CB8AC3E}">
        <p14:creationId xmlns:p14="http://schemas.microsoft.com/office/powerpoint/2010/main" val="2903952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8" name="正方形/長方形 7">
            <a:extLst>
              <a:ext uri="{FF2B5EF4-FFF2-40B4-BE49-F238E27FC236}">
                <a16:creationId xmlns:a16="http://schemas.microsoft.com/office/drawing/2014/main" id="{4C06F2F3-9E57-6FD2-2816-75926C3629DF}"/>
              </a:ext>
            </a:extLst>
          </p:cNvPr>
          <p:cNvSpPr/>
          <p:nvPr/>
        </p:nvSpPr>
        <p:spPr>
          <a:xfrm>
            <a:off x="451425" y="4030134"/>
            <a:ext cx="11289150" cy="183007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BA854949-A9BB-304E-85F0-83C1958E121A}"/>
              </a:ext>
            </a:extLst>
          </p:cNvPr>
          <p:cNvSpPr/>
          <p:nvPr/>
        </p:nvSpPr>
        <p:spPr>
          <a:xfrm>
            <a:off x="451425" y="1202379"/>
            <a:ext cx="11289150" cy="183007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7" name="Google Shape;337;g34dc49584f6_2_615"/>
          <p:cNvSpPr txBox="1">
            <a:spLocks noGrp="1"/>
          </p:cNvSpPr>
          <p:nvPr>
            <p:ph type="subTitle" idx="1"/>
          </p:nvPr>
        </p:nvSpPr>
        <p:spPr>
          <a:xfrm>
            <a:off x="451425" y="1302171"/>
            <a:ext cx="11171100" cy="1410600"/>
          </a:xfrm>
          <a:prstGeom prst="rect">
            <a:avLst/>
          </a:prstGeom>
        </p:spPr>
        <p:txBody>
          <a:bodyPr spcFirstLastPara="1" wrap="square" lIns="91425" tIns="45700" rIns="91425" bIns="45700" anchor="t" anchorCtr="0">
            <a:noAutofit/>
          </a:bodyPr>
          <a:lstStyle/>
          <a:p>
            <a:pPr marL="457200" lvl="0" indent="-381000" algn="l" rtl="0">
              <a:spcBef>
                <a:spcPts val="1000"/>
              </a:spcBef>
              <a:spcAft>
                <a:spcPts val="0"/>
              </a:spcAft>
              <a:buSzPts val="2400"/>
              <a:buChar char="❏"/>
            </a:pPr>
            <a:r>
              <a:rPr lang="ja-JP" altLang="en-US" sz="2800" b="1" dirty="0"/>
              <a:t>課題</a:t>
            </a:r>
            <a:endParaRPr lang="en-US" sz="2800" b="1" dirty="0"/>
          </a:p>
          <a:p>
            <a:pPr marL="457200" lvl="0" indent="0" algn="l" rtl="0">
              <a:spcBef>
                <a:spcPts val="1000"/>
              </a:spcBef>
              <a:spcAft>
                <a:spcPts val="0"/>
              </a:spcAft>
              <a:buNone/>
            </a:pPr>
            <a:r>
              <a:rPr lang="ja-JP" altLang="en-US" sz="2400" u="sng" dirty="0"/>
              <a:t>低レイノルズ数流れ</a:t>
            </a:r>
            <a:r>
              <a:rPr lang="ja-JP" altLang="en-US" sz="2400" dirty="0"/>
              <a:t>には適用できるが、</a:t>
            </a:r>
            <a:r>
              <a:rPr lang="ja-JP" altLang="en-US" sz="2400" u="sng" dirty="0"/>
              <a:t>高レイノルズ数流れ</a:t>
            </a:r>
            <a:r>
              <a:rPr lang="ja-JP" altLang="en-US" sz="2400" dirty="0"/>
              <a:t>に適用できない</a:t>
            </a:r>
            <a:endParaRPr lang="en-US" sz="2400" dirty="0"/>
          </a:p>
        </p:txBody>
      </p:sp>
      <p:sp>
        <p:nvSpPr>
          <p:cNvPr id="339" name="Google Shape;339;g34dc49584f6_2_615"/>
          <p:cNvSpPr txBox="1">
            <a:spLocks noGrp="1"/>
          </p:cNvSpPr>
          <p:nvPr>
            <p:ph type="subTitle" idx="1"/>
          </p:nvPr>
        </p:nvSpPr>
        <p:spPr>
          <a:xfrm>
            <a:off x="451424" y="4216387"/>
            <a:ext cx="11570282" cy="1179023"/>
          </a:xfrm>
          <a:prstGeom prst="rect">
            <a:avLst/>
          </a:prstGeom>
        </p:spPr>
        <p:txBody>
          <a:bodyPr spcFirstLastPara="1" wrap="square" lIns="91425" tIns="45700" rIns="91425" bIns="45700" anchor="t" anchorCtr="0">
            <a:noAutofit/>
          </a:bodyPr>
          <a:lstStyle/>
          <a:p>
            <a:pPr marL="457200" lvl="0" indent="-381000" algn="l" rtl="0">
              <a:spcBef>
                <a:spcPts val="1000"/>
              </a:spcBef>
              <a:spcAft>
                <a:spcPts val="0"/>
              </a:spcAft>
              <a:buSzPts val="2400"/>
              <a:buChar char="❏"/>
            </a:pPr>
            <a:r>
              <a:rPr lang="ja-JP" altLang="en-US" sz="2800" b="1" dirty="0"/>
              <a:t>目的</a:t>
            </a:r>
            <a:endParaRPr lang="en-US" sz="2800" b="1" dirty="0"/>
          </a:p>
          <a:p>
            <a:pPr marL="457200" lvl="0" indent="0" algn="l" rtl="0">
              <a:spcBef>
                <a:spcPts val="1000"/>
              </a:spcBef>
              <a:spcAft>
                <a:spcPts val="0"/>
              </a:spcAft>
              <a:buNone/>
            </a:pPr>
            <a:r>
              <a:rPr lang="ja-JP" altLang="en-US" sz="2400" dirty="0"/>
              <a:t>本手法を高レイノルズ数流れに適用できるよう拡張し、電気自動車用</a:t>
            </a:r>
            <a:br>
              <a:rPr lang="en-US" altLang="ja-JP" sz="2400" dirty="0"/>
            </a:br>
            <a:r>
              <a:rPr lang="ja-JP" altLang="en-US" sz="2400" dirty="0"/>
              <a:t>バッテリー冷却流路の設計に適用する</a:t>
            </a:r>
            <a:endParaRPr sz="2400" dirty="0"/>
          </a:p>
        </p:txBody>
      </p:sp>
      <p:sp>
        <p:nvSpPr>
          <p:cNvPr id="4" name="Google Shape;258;g34dc49584f6_1_44">
            <a:extLst>
              <a:ext uri="{FF2B5EF4-FFF2-40B4-BE49-F238E27FC236}">
                <a16:creationId xmlns:a16="http://schemas.microsoft.com/office/drawing/2014/main" id="{4481016A-1E12-8344-1B19-0CC46666B3A9}"/>
              </a:ext>
            </a:extLst>
          </p:cNvPr>
          <p:cNvSpPr txBox="1">
            <a:spLocks noGrp="1"/>
          </p:cNvSpPr>
          <p:nvPr>
            <p:ph type="ctrTitle"/>
          </p:nvPr>
        </p:nvSpPr>
        <p:spPr>
          <a:xfrm>
            <a:off x="132551" y="117348"/>
            <a:ext cx="9144000" cy="498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背景：本研究の目的</a:t>
            </a:r>
            <a:endParaRPr dirty="0"/>
          </a:p>
        </p:txBody>
      </p:sp>
      <mc:AlternateContent xmlns:mc="http://schemas.openxmlformats.org/markup-compatibility/2006" xmlns:a14="http://schemas.microsoft.com/office/drawing/2010/main">
        <mc:Choice Requires="a14">
          <p:sp>
            <p:nvSpPr>
              <p:cNvPr id="2" name="Google Shape;489;g34dc49584f6_2_960">
                <a:extLst>
                  <a:ext uri="{FF2B5EF4-FFF2-40B4-BE49-F238E27FC236}">
                    <a16:creationId xmlns:a16="http://schemas.microsoft.com/office/drawing/2014/main" id="{9ED9473F-3B09-D96B-E3B2-7B4D3F133660}"/>
                  </a:ext>
                </a:extLst>
              </p:cNvPr>
              <p:cNvSpPr txBox="1"/>
              <p:nvPr/>
            </p:nvSpPr>
            <p:spPr>
              <a:xfrm>
                <a:off x="3123845" y="1366155"/>
                <a:ext cx="4191031" cy="616020"/>
              </a:xfrm>
              <a:prstGeom prst="rect">
                <a:avLst/>
              </a:prstGeom>
              <a:noFill/>
              <a:ln>
                <a:noFill/>
              </a:ln>
            </p:spPr>
            <p:txBody>
              <a:bodyPr spcFirstLastPara="1" wrap="square" lIns="91425" tIns="45700" rIns="91425" bIns="45700" anchor="t" anchorCtr="0">
                <a:noAutofit/>
              </a:bodyPr>
              <a:lstStyle/>
              <a:p>
                <a:pPr marL="101600" lvl="0">
                  <a:lnSpc>
                    <a:spcPct val="90000"/>
                  </a:lnSpc>
                  <a:spcBef>
                    <a:spcPts val="1000"/>
                  </a:spcBef>
                  <a:buSzPts val="2000"/>
                </a:pPr>
                <a14:m>
                  <m:oMath xmlns:m="http://schemas.openxmlformats.org/officeDocument/2006/math">
                    <m:r>
                      <m:rPr>
                        <m:sty m:val="p"/>
                      </m:rPr>
                      <a:rPr lang="en-US" altLang="ja-JP" sz="1800" i="0" smtClean="0">
                        <a:latin typeface="Cambria Math" panose="02040503050406030204" pitchFamily="18" charset="0"/>
                        <a:ea typeface="Meiryo"/>
                        <a:cs typeface="Meiryo"/>
                        <a:sym typeface="Meiryo"/>
                      </a:rPr>
                      <m:t>R</m:t>
                    </m:r>
                    <m:r>
                      <m:rPr>
                        <m:sty m:val="p"/>
                      </m:rPr>
                      <a:rPr lang="en-US" altLang="ja-JP" sz="1800" b="0" i="0" smtClean="0">
                        <a:latin typeface="Cambria Math" panose="02040503050406030204" pitchFamily="18" charset="0"/>
                        <a:ea typeface="Meiryo"/>
                        <a:cs typeface="Meiryo"/>
                        <a:sym typeface="Meiryo"/>
                      </a:rPr>
                      <m:t>e</m:t>
                    </m:r>
                    <m:r>
                      <a:rPr lang="en-US" altLang="ja-JP" sz="1800" b="0" i="1" smtClean="0">
                        <a:latin typeface="Cambria Math" panose="02040503050406030204" pitchFamily="18" charset="0"/>
                        <a:ea typeface="Meiryo"/>
                        <a:cs typeface="Meiryo"/>
                        <a:sym typeface="Meiryo"/>
                      </a:rPr>
                      <m:t>=</m:t>
                    </m:r>
                    <m:f>
                      <m:fPr>
                        <m:ctrlPr>
                          <a:rPr lang="en-US" altLang="ja-JP" sz="1800" b="0" i="1" smtClean="0">
                            <a:latin typeface="Cambria Math" panose="02040503050406030204" pitchFamily="18" charset="0"/>
                            <a:ea typeface="Meiryo"/>
                            <a:cs typeface="Meiryo"/>
                            <a:sym typeface="Meiryo"/>
                          </a:rPr>
                        </m:ctrlPr>
                      </m:fPr>
                      <m:num>
                        <m:r>
                          <a:rPr lang="en-US" altLang="ja-JP" sz="1800" b="0" i="1" smtClean="0">
                            <a:latin typeface="Cambria Math" panose="02040503050406030204" pitchFamily="18" charset="0"/>
                            <a:ea typeface="Meiryo"/>
                            <a:cs typeface="Meiryo"/>
                            <a:sym typeface="Meiryo"/>
                          </a:rPr>
                          <m:t>𝜌</m:t>
                        </m:r>
                        <m:d>
                          <m:dPr>
                            <m:begChr m:val="|"/>
                            <m:endChr m:val="|"/>
                            <m:ctrlPr>
                              <a:rPr lang="en-US" altLang="ja-JP" sz="1800" b="1" i="0" smtClean="0">
                                <a:latin typeface="Cambria Math" panose="02040503050406030204" pitchFamily="18" charset="0"/>
                                <a:ea typeface="Meiryo"/>
                                <a:cs typeface="Meiryo"/>
                                <a:sym typeface="Meiryo"/>
                              </a:rPr>
                            </m:ctrlPr>
                          </m:dPr>
                          <m:e>
                            <m:r>
                              <a:rPr lang="en-US" altLang="ja-JP" sz="1800" b="1" i="0" smtClean="0">
                                <a:latin typeface="Cambria Math" panose="02040503050406030204" pitchFamily="18" charset="0"/>
                                <a:ea typeface="Meiryo"/>
                                <a:cs typeface="Meiryo"/>
                                <a:sym typeface="Meiryo"/>
                              </a:rPr>
                              <m:t>𝐮</m:t>
                            </m:r>
                          </m:e>
                        </m:d>
                        <m:rad>
                          <m:radPr>
                            <m:degHide m:val="on"/>
                            <m:ctrlPr>
                              <a:rPr lang="en-US" altLang="ja-JP" sz="1800" b="0" i="1" smtClean="0">
                                <a:latin typeface="Cambria Math" panose="02040503050406030204" pitchFamily="18" charset="0"/>
                                <a:ea typeface="Meiryo"/>
                                <a:cs typeface="Meiryo"/>
                                <a:sym typeface="Meiryo"/>
                              </a:rPr>
                            </m:ctrlPr>
                          </m:radPr>
                          <m:deg/>
                          <m:e>
                            <m:r>
                              <a:rPr lang="en-US" altLang="ja-JP" sz="1800" b="0" i="1" smtClean="0">
                                <a:latin typeface="Cambria Math" panose="02040503050406030204" pitchFamily="18" charset="0"/>
                                <a:ea typeface="Meiryo"/>
                                <a:cs typeface="Meiryo"/>
                                <a:sym typeface="Meiryo"/>
                              </a:rPr>
                              <m:t>𝜅</m:t>
                            </m:r>
                          </m:e>
                        </m:rad>
                      </m:num>
                      <m:den>
                        <m:r>
                          <a:rPr lang="en-US" altLang="ja-JP" sz="1800" b="0" i="1" smtClean="0">
                            <a:latin typeface="Cambria Math" panose="02040503050406030204" pitchFamily="18" charset="0"/>
                            <a:ea typeface="Meiryo"/>
                            <a:cs typeface="Meiryo"/>
                            <a:sym typeface="Meiryo"/>
                          </a:rPr>
                          <m:t>𝜇</m:t>
                        </m:r>
                      </m:den>
                    </m:f>
                    <m:r>
                      <a:rPr lang="en-US" altLang="ja-JP" sz="1800" b="0" i="1" smtClean="0">
                        <a:latin typeface="Cambria Math" panose="02040503050406030204" pitchFamily="18" charset="0"/>
                        <a:ea typeface="Meiryo"/>
                        <a:cs typeface="Meiryo"/>
                        <a:sym typeface="Meiryo"/>
                      </a:rPr>
                      <m:t> ~ </m:t>
                    </m:r>
                    <m:r>
                      <a:rPr lang="en-US" altLang="ja-JP" sz="1800" b="0" i="1" smtClean="0">
                        <a:latin typeface="Cambria Math" panose="02040503050406030204" pitchFamily="18" charset="0"/>
                        <a:ea typeface="Meiryo"/>
                        <a:cs typeface="Meiryo"/>
                        <a:sym typeface="Meiryo"/>
                      </a:rPr>
                      <m:t>𝑂</m:t>
                    </m:r>
                    <m:d>
                      <m:dPr>
                        <m:ctrlPr>
                          <a:rPr lang="en-US" altLang="ja-JP" sz="1800" b="0" i="1" smtClean="0">
                            <a:latin typeface="Cambria Math" panose="02040503050406030204" pitchFamily="18" charset="0"/>
                            <a:ea typeface="Meiryo"/>
                            <a:cs typeface="Meiryo"/>
                            <a:sym typeface="Meiryo"/>
                          </a:rPr>
                        </m:ctrlPr>
                      </m:dPr>
                      <m:e>
                        <m:sSup>
                          <m:sSupPr>
                            <m:ctrlPr>
                              <a:rPr lang="en-US" altLang="ja-JP" sz="1800" b="0" i="1" smtClean="0">
                                <a:latin typeface="Cambria Math" panose="02040503050406030204" pitchFamily="18" charset="0"/>
                                <a:ea typeface="Meiryo"/>
                                <a:cs typeface="Meiryo"/>
                                <a:sym typeface="Meiryo"/>
                              </a:rPr>
                            </m:ctrlPr>
                          </m:sSupPr>
                          <m:e>
                            <m:r>
                              <a:rPr lang="en-US" altLang="ja-JP" sz="1800" b="0" i="1" smtClean="0">
                                <a:latin typeface="Cambria Math" panose="02040503050406030204" pitchFamily="18" charset="0"/>
                                <a:ea typeface="Meiryo"/>
                                <a:cs typeface="Meiryo"/>
                                <a:sym typeface="Meiryo"/>
                              </a:rPr>
                              <m:t>10</m:t>
                            </m:r>
                          </m:e>
                          <m:sup>
                            <m:r>
                              <a:rPr lang="en-US" altLang="ja-JP" sz="1800" b="0" i="1" smtClean="0">
                                <a:latin typeface="Cambria Math" panose="02040503050406030204" pitchFamily="18" charset="0"/>
                                <a:ea typeface="Meiryo"/>
                                <a:cs typeface="Meiryo"/>
                                <a:sym typeface="Meiryo"/>
                              </a:rPr>
                              <m:t>2</m:t>
                            </m:r>
                          </m:sup>
                        </m:sSup>
                      </m:e>
                    </m:d>
                    <m:r>
                      <a:rPr lang="en-US" altLang="ja-JP" sz="1800" b="0" i="1" smtClean="0">
                        <a:latin typeface="Cambria Math" panose="02040503050406030204" pitchFamily="18" charset="0"/>
                        <a:ea typeface="Meiryo"/>
                        <a:cs typeface="Meiryo"/>
                        <a:sym typeface="Meiryo"/>
                      </a:rPr>
                      <m:t>,   </m:t>
                    </m:r>
                    <m:r>
                      <a:rPr lang="en-US" altLang="ja-JP" sz="1800" b="0" i="1" smtClean="0">
                        <a:latin typeface="Cambria Math" panose="02040503050406030204" pitchFamily="18" charset="0"/>
                        <a:ea typeface="Meiryo"/>
                        <a:cs typeface="Meiryo"/>
                        <a:sym typeface="Meiryo"/>
                      </a:rPr>
                      <m:t>𝜅</m:t>
                    </m:r>
                  </m:oMath>
                </a14:m>
                <a:r>
                  <a:rPr lang="en-US" altLang="ja-JP" sz="1800" dirty="0">
                    <a:latin typeface="+mj-lt"/>
                    <a:ea typeface="Meiryo"/>
                    <a:cs typeface="Meiryo"/>
                    <a:sym typeface="Meiryo"/>
                  </a:rPr>
                  <a:t>: permeability</a:t>
                </a:r>
                <a:endParaRPr lang="ja-JP" altLang="en-US" sz="1800" dirty="0">
                  <a:latin typeface="+mj-lt"/>
                  <a:ea typeface="Meiryo"/>
                  <a:cs typeface="Meiryo"/>
                  <a:sym typeface="Meiryo"/>
                </a:endParaRPr>
              </a:p>
            </p:txBody>
          </p:sp>
        </mc:Choice>
        <mc:Fallback xmlns="">
          <p:sp>
            <p:nvSpPr>
              <p:cNvPr id="2" name="Google Shape;489;g34dc49584f6_2_960">
                <a:extLst>
                  <a:ext uri="{FF2B5EF4-FFF2-40B4-BE49-F238E27FC236}">
                    <a16:creationId xmlns:a16="http://schemas.microsoft.com/office/drawing/2014/main" id="{9ED9473F-3B09-D96B-E3B2-7B4D3F133660}"/>
                  </a:ext>
                </a:extLst>
              </p:cNvPr>
              <p:cNvSpPr txBox="1">
                <a:spLocks noRot="1" noChangeAspect="1" noMove="1" noResize="1" noEditPoints="1" noAdjustHandles="1" noChangeArrowheads="1" noChangeShapeType="1" noTextEdit="1"/>
              </p:cNvSpPr>
              <p:nvPr/>
            </p:nvSpPr>
            <p:spPr>
              <a:xfrm>
                <a:off x="3123845" y="1366155"/>
                <a:ext cx="4191031" cy="616020"/>
              </a:xfrm>
              <a:prstGeom prst="rect">
                <a:avLst/>
              </a:prstGeom>
              <a:blipFill>
                <a:blip r:embed="rId3"/>
                <a:stretch>
                  <a:fillRect b="-4950"/>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Google Shape;489;g34dc49584f6_2_960">
                <a:extLst>
                  <a:ext uri="{FF2B5EF4-FFF2-40B4-BE49-F238E27FC236}">
                    <a16:creationId xmlns:a16="http://schemas.microsoft.com/office/drawing/2014/main" id="{112383C2-A3FF-87A4-1F79-834CA163767D}"/>
                  </a:ext>
                </a:extLst>
              </p:cNvPr>
              <p:cNvSpPr txBox="1"/>
              <p:nvPr/>
            </p:nvSpPr>
            <p:spPr>
              <a:xfrm>
                <a:off x="7599735" y="2416432"/>
                <a:ext cx="2251365" cy="616020"/>
              </a:xfrm>
              <a:prstGeom prst="rect">
                <a:avLst/>
              </a:prstGeom>
              <a:noFill/>
              <a:ln>
                <a:noFill/>
              </a:ln>
            </p:spPr>
            <p:txBody>
              <a:bodyPr spcFirstLastPara="1" wrap="square" lIns="91425" tIns="45700" rIns="91425" bIns="45700" anchor="t" anchorCtr="0">
                <a:noAutofit/>
              </a:bodyPr>
              <a:lstStyle/>
              <a:p>
                <a:pPr marL="101600" lvl="0">
                  <a:lnSpc>
                    <a:spcPct val="90000"/>
                  </a:lnSpc>
                  <a:spcBef>
                    <a:spcPts val="1000"/>
                  </a:spcBef>
                  <a:buSzPts val="2000"/>
                </a:pPr>
                <a14:m>
                  <m:oMathPara xmlns:m="http://schemas.openxmlformats.org/officeDocument/2006/math">
                    <m:oMathParaPr>
                      <m:jc m:val="left"/>
                    </m:oMathParaPr>
                    <m:oMath>
                      <m:r>
                        <m:rPr>
                          <m:sty m:val="p"/>
                        </m:rPr>
                        <a:rPr lang="en-US" altLang="ja-JP" sz="1800" i="0" smtClean="0">
                          <a:latin typeface="Cambria Math" panose="02040503050406030204" pitchFamily="18" charset="0"/>
                          <a:ea typeface="Meiryo"/>
                          <a:cs typeface="Meiryo"/>
                          <a:sym typeface="Meiryo"/>
                        </a:rPr>
                        <m:t>R</m:t>
                      </m:r>
                      <m:r>
                        <m:rPr>
                          <m:sty m:val="p"/>
                        </m:rPr>
                        <a:rPr lang="en-US" altLang="ja-JP" sz="1800" b="0" i="0" smtClean="0">
                          <a:latin typeface="Cambria Math" panose="02040503050406030204" pitchFamily="18" charset="0"/>
                          <a:ea typeface="Meiryo"/>
                          <a:cs typeface="Meiryo"/>
                          <a:sym typeface="Meiryo"/>
                        </a:rPr>
                        <m:t>e</m:t>
                      </m:r>
                      <m:r>
                        <a:rPr lang="en-US" altLang="ja-JP" sz="1800" i="1">
                          <a:latin typeface="Cambria Math" panose="02040503050406030204" pitchFamily="18" charset="0"/>
                          <a:ea typeface="Meiryo"/>
                          <a:cs typeface="Meiryo"/>
                          <a:sym typeface="Meiryo"/>
                        </a:rPr>
                        <m:t>≥</m:t>
                      </m:r>
                      <m:r>
                        <a:rPr lang="en-US" altLang="ja-JP" sz="1800" b="0" i="1" smtClean="0">
                          <a:latin typeface="Cambria Math" panose="02040503050406030204" pitchFamily="18" charset="0"/>
                          <a:ea typeface="Meiryo"/>
                          <a:cs typeface="Meiryo"/>
                          <a:sym typeface="Meiryo"/>
                        </a:rPr>
                        <m:t> </m:t>
                      </m:r>
                      <m:r>
                        <a:rPr lang="en-US" altLang="ja-JP" sz="1800" b="0" i="1" smtClean="0">
                          <a:latin typeface="Cambria Math" panose="02040503050406030204" pitchFamily="18" charset="0"/>
                          <a:ea typeface="Meiryo"/>
                          <a:cs typeface="Meiryo"/>
                          <a:sym typeface="Meiryo"/>
                        </a:rPr>
                        <m:t>𝑂</m:t>
                      </m:r>
                      <m:d>
                        <m:dPr>
                          <m:ctrlPr>
                            <a:rPr lang="en-US" altLang="ja-JP" sz="1800" b="0" i="1" smtClean="0">
                              <a:latin typeface="Cambria Math" panose="02040503050406030204" pitchFamily="18" charset="0"/>
                              <a:ea typeface="Meiryo"/>
                              <a:cs typeface="Meiryo"/>
                              <a:sym typeface="Meiryo"/>
                            </a:rPr>
                          </m:ctrlPr>
                        </m:dPr>
                        <m:e>
                          <m:sSup>
                            <m:sSupPr>
                              <m:ctrlPr>
                                <a:rPr lang="en-US" altLang="ja-JP" sz="1800" b="0" i="1" smtClean="0">
                                  <a:latin typeface="Cambria Math" panose="02040503050406030204" pitchFamily="18" charset="0"/>
                                  <a:ea typeface="Meiryo"/>
                                  <a:cs typeface="Meiryo"/>
                                  <a:sym typeface="Meiryo"/>
                                </a:rPr>
                              </m:ctrlPr>
                            </m:sSupPr>
                            <m:e>
                              <m:r>
                                <a:rPr lang="en-US" altLang="ja-JP" sz="1800" b="0" i="1" smtClean="0">
                                  <a:latin typeface="Cambria Math" panose="02040503050406030204" pitchFamily="18" charset="0"/>
                                  <a:ea typeface="Meiryo"/>
                                  <a:cs typeface="Meiryo"/>
                                  <a:sym typeface="Meiryo"/>
                                </a:rPr>
                                <m:t>10</m:t>
                              </m:r>
                            </m:e>
                            <m:sup>
                              <m:r>
                                <a:rPr lang="en-US" altLang="ja-JP" sz="1800" b="0" i="1" smtClean="0">
                                  <a:latin typeface="Cambria Math" panose="02040503050406030204" pitchFamily="18" charset="0"/>
                                  <a:ea typeface="Meiryo"/>
                                  <a:cs typeface="Meiryo"/>
                                  <a:sym typeface="Meiryo"/>
                                </a:rPr>
                                <m:t>3</m:t>
                              </m:r>
                            </m:sup>
                          </m:sSup>
                        </m:e>
                      </m:d>
                    </m:oMath>
                  </m:oMathPara>
                </a14:m>
                <a:endParaRPr lang="ja-JP" altLang="en-US" sz="1800" dirty="0">
                  <a:latin typeface="+mj-lt"/>
                  <a:ea typeface="Meiryo"/>
                  <a:cs typeface="Meiryo"/>
                  <a:sym typeface="Meiryo"/>
                </a:endParaRPr>
              </a:p>
            </p:txBody>
          </p:sp>
        </mc:Choice>
        <mc:Fallback xmlns="">
          <p:sp>
            <p:nvSpPr>
              <p:cNvPr id="3" name="Google Shape;489;g34dc49584f6_2_960">
                <a:extLst>
                  <a:ext uri="{FF2B5EF4-FFF2-40B4-BE49-F238E27FC236}">
                    <a16:creationId xmlns:a16="http://schemas.microsoft.com/office/drawing/2014/main" id="{112383C2-A3FF-87A4-1F79-834CA163767D}"/>
                  </a:ext>
                </a:extLst>
              </p:cNvPr>
              <p:cNvSpPr txBox="1">
                <a:spLocks noRot="1" noChangeAspect="1" noMove="1" noResize="1" noEditPoints="1" noAdjustHandles="1" noChangeArrowheads="1" noChangeShapeType="1" noTextEdit="1"/>
              </p:cNvSpPr>
              <p:nvPr/>
            </p:nvSpPr>
            <p:spPr>
              <a:xfrm>
                <a:off x="7599735" y="2416432"/>
                <a:ext cx="2251365" cy="616020"/>
              </a:xfrm>
              <a:prstGeom prst="rect">
                <a:avLst/>
              </a:prstGeom>
              <a:blipFill>
                <a:blip r:embed="rId4"/>
                <a:stretch>
                  <a:fillRect/>
                </a:stretch>
              </a:blipFill>
              <a:ln>
                <a:noFill/>
              </a:ln>
            </p:spPr>
            <p:txBody>
              <a:bodyPr/>
              <a:lstStyle/>
              <a:p>
                <a:r>
                  <a:rPr lang="ja-JP" altLang="en-US">
                    <a:noFill/>
                  </a:rPr>
                  <a:t> </a:t>
                </a:r>
              </a:p>
            </p:txBody>
          </p:sp>
        </mc:Fallback>
      </mc:AlternateContent>
      <p:sp>
        <p:nvSpPr>
          <p:cNvPr id="5" name="円弧 4">
            <a:extLst>
              <a:ext uri="{FF2B5EF4-FFF2-40B4-BE49-F238E27FC236}">
                <a16:creationId xmlns:a16="http://schemas.microsoft.com/office/drawing/2014/main" id="{C85D4EF2-7646-1CD1-9C79-27B6B9151B8D}"/>
              </a:ext>
            </a:extLst>
          </p:cNvPr>
          <p:cNvSpPr/>
          <p:nvPr/>
        </p:nvSpPr>
        <p:spPr>
          <a:xfrm rot="16200000">
            <a:off x="3033039" y="1749953"/>
            <a:ext cx="467889" cy="476311"/>
          </a:xfrm>
          <a:prstGeom prst="arc">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 name="円弧 6">
            <a:extLst>
              <a:ext uri="{FF2B5EF4-FFF2-40B4-BE49-F238E27FC236}">
                <a16:creationId xmlns:a16="http://schemas.microsoft.com/office/drawing/2014/main" id="{0302367C-ACBF-0560-275F-3177A71E0E03}"/>
              </a:ext>
            </a:extLst>
          </p:cNvPr>
          <p:cNvSpPr/>
          <p:nvPr/>
        </p:nvSpPr>
        <p:spPr>
          <a:xfrm rot="10800000">
            <a:off x="7446920" y="2122651"/>
            <a:ext cx="467889" cy="476311"/>
          </a:xfrm>
          <a:prstGeom prst="arc">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矢印: 下 8">
            <a:extLst>
              <a:ext uri="{FF2B5EF4-FFF2-40B4-BE49-F238E27FC236}">
                <a16:creationId xmlns:a16="http://schemas.microsoft.com/office/drawing/2014/main" id="{128F36D6-9EDF-26C7-EBBA-82869358C07F}"/>
              </a:ext>
            </a:extLst>
          </p:cNvPr>
          <p:cNvSpPr/>
          <p:nvPr/>
        </p:nvSpPr>
        <p:spPr>
          <a:xfrm>
            <a:off x="5757817" y="3242733"/>
            <a:ext cx="558316" cy="58281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5">
          <a:extLst>
            <a:ext uri="{FF2B5EF4-FFF2-40B4-BE49-F238E27FC236}">
              <a16:creationId xmlns:a16="http://schemas.microsoft.com/office/drawing/2014/main" id="{7C6051FC-19BA-AC5F-F982-0B02B7B946B2}"/>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4" name="テキスト ボックス 13">
                <a:extLst>
                  <a:ext uri="{FF2B5EF4-FFF2-40B4-BE49-F238E27FC236}">
                    <a16:creationId xmlns:a16="http://schemas.microsoft.com/office/drawing/2014/main" id="{97A1064D-E917-92BB-04A5-87626C39371B}"/>
                  </a:ext>
                </a:extLst>
              </p:cNvPr>
              <p:cNvSpPr txBox="1"/>
              <p:nvPr/>
            </p:nvSpPr>
            <p:spPr>
              <a:xfrm>
                <a:off x="132551" y="4839599"/>
                <a:ext cx="11670111" cy="1938992"/>
              </a:xfrm>
              <a:prstGeom prst="rect">
                <a:avLst/>
              </a:prstGeom>
              <a:noFill/>
            </p:spPr>
            <p:txBody>
              <a:bodyPr wrap="square">
                <a:spAutoFit/>
              </a:bodyPr>
              <a:lstStyle/>
              <a:p>
                <a:pPr marL="0" lvl="0" indent="457200" algn="l" rtl="0">
                  <a:lnSpc>
                    <a:spcPct val="100000"/>
                  </a:lnSpc>
                  <a:spcBef>
                    <a:spcPts val="0"/>
                  </a:spcBef>
                  <a:spcAft>
                    <a:spcPts val="0"/>
                  </a:spcAft>
                  <a:buNone/>
                  <a:tabLst>
                    <a:tab pos="1971675" algn="l"/>
                  </a:tabLst>
                </a:pPr>
                <a:r>
                  <a:rPr lang="ja-JP" altLang="en-US" sz="2000" dirty="0">
                    <a:latin typeface="+mj-lt"/>
                    <a:ea typeface="源ノ角ゴシック JP Normal" panose="020B0400000000000000" pitchFamily="34" charset="-128"/>
                  </a:rPr>
                  <a:t>支配方程式：</a:t>
                </a:r>
                <a:r>
                  <a:rPr lang="en-US" altLang="ja-JP" sz="2000" dirty="0">
                    <a:latin typeface="+mj-lt"/>
                    <a:ea typeface="源ノ角ゴシック JP Normal" panose="020B0400000000000000" pitchFamily="34" charset="-128"/>
                  </a:rPr>
                  <a:t>(</a:t>
                </a:r>
                <a:r>
                  <a:rPr lang="ja-JP" altLang="en-US" sz="2000" dirty="0">
                    <a:latin typeface="+mj-lt"/>
                    <a:ea typeface="源ノ角ゴシック JP Normal" panose="020B0400000000000000" pitchFamily="34" charset="-128"/>
                  </a:rPr>
                  <a:t>流体</a:t>
                </a:r>
                <a:r>
                  <a:rPr lang="en-US" altLang="ja-JP" sz="2000" dirty="0">
                    <a:latin typeface="+mj-lt"/>
                    <a:ea typeface="源ノ角ゴシック JP Normal" panose="020B0400000000000000" pitchFamily="34" charset="-128"/>
                  </a:rPr>
                  <a:t>) 2D Brinkman-</a:t>
                </a:r>
                <a:r>
                  <a:rPr lang="en-US" altLang="ja-JP" sz="2000" dirty="0" err="1">
                    <a:latin typeface="+mj-lt"/>
                    <a:ea typeface="源ノ角ゴシック JP Normal" panose="020B0400000000000000" pitchFamily="34" charset="-128"/>
                  </a:rPr>
                  <a:t>Forchheimer</a:t>
                </a:r>
                <a:r>
                  <a:rPr lang="ja-JP" altLang="en-US" sz="2000" dirty="0">
                    <a:latin typeface="+mj-lt"/>
                    <a:ea typeface="源ノ角ゴシック JP Normal" panose="020B0400000000000000" pitchFamily="34" charset="-128"/>
                  </a:rPr>
                  <a:t>方程式</a:t>
                </a:r>
                <a:r>
                  <a:rPr lang="en-US" altLang="ja-JP" sz="2000" dirty="0">
                    <a:latin typeface="+mj-lt"/>
                    <a:ea typeface="源ノ角ゴシック JP Normal" panose="020B0400000000000000" pitchFamily="34" charset="-128"/>
                  </a:rPr>
                  <a:t> </a:t>
                </a:r>
                <a:r>
                  <a:rPr lang="ja-JP" altLang="en-US" sz="2000" dirty="0">
                    <a:latin typeface="+mj-lt"/>
                    <a:ea typeface="源ノ角ゴシック JP Normal" panose="020B0400000000000000" pitchFamily="34" charset="-128"/>
                  </a:rPr>
                  <a:t>（</a:t>
                </a:r>
                <a14:m>
                  <m:oMath xmlns:m="http://schemas.openxmlformats.org/officeDocument/2006/math">
                    <m:r>
                      <a:rPr lang="en-US" altLang="ja-JP" sz="2000" b="0" i="1" smtClean="0">
                        <a:latin typeface="Cambria Math" panose="02040503050406030204" pitchFamily="18" charset="0"/>
                        <a:ea typeface="Meiryo"/>
                        <a:cs typeface="Meiryo"/>
                        <a:sym typeface="Meiryo"/>
                      </a:rPr>
                      <m:t>𝑘</m:t>
                    </m:r>
                    <m:r>
                      <a:rPr lang="en-US" altLang="ja-JP" sz="2000" b="0" i="0" smtClean="0">
                        <a:latin typeface="Cambria Math" panose="02040503050406030204" pitchFamily="18" charset="0"/>
                        <a:ea typeface="Meiryo"/>
                        <a:cs typeface="Meiryo"/>
                        <a:sym typeface="Meiryo"/>
                      </a:rPr>
                      <m:t>−</m:t>
                    </m:r>
                    <m:r>
                      <a:rPr lang="en-US" altLang="ja-JP" sz="2000" b="0" i="1" smtClean="0">
                        <a:latin typeface="Cambria Math" panose="02040503050406030204" pitchFamily="18" charset="0"/>
                        <a:ea typeface="Meiryo"/>
                        <a:cs typeface="Meiryo"/>
                        <a:sym typeface="Meiryo"/>
                      </a:rPr>
                      <m:t>𝜖</m:t>
                    </m:r>
                  </m:oMath>
                </a14:m>
                <a:r>
                  <a:rPr lang="ja-JP" altLang="en-US" sz="2000" dirty="0">
                    <a:latin typeface="+mj-lt"/>
                    <a:ea typeface="源ノ角ゴシック JP Normal" panose="020B0400000000000000" pitchFamily="34" charset="-128"/>
                  </a:rPr>
                  <a:t>乱流モデルを用いる）</a:t>
                </a:r>
                <a:endParaRPr lang="en-US" altLang="ja-JP" sz="2000" dirty="0">
                  <a:latin typeface="+mj-lt"/>
                  <a:ea typeface="源ノ角ゴシック JP Normal" panose="020B0400000000000000" pitchFamily="34" charset="-128"/>
                </a:endParaRPr>
              </a:p>
              <a:p>
                <a:pPr marL="0" lvl="0" indent="457200" algn="l" rtl="0">
                  <a:lnSpc>
                    <a:spcPct val="100000"/>
                  </a:lnSpc>
                  <a:spcBef>
                    <a:spcPts val="0"/>
                  </a:spcBef>
                  <a:spcAft>
                    <a:spcPts val="0"/>
                  </a:spcAft>
                  <a:buNone/>
                </a:pPr>
                <a:endParaRPr lang="en-US" altLang="ja-JP" sz="2000" dirty="0">
                  <a:latin typeface="+mj-lt"/>
                  <a:ea typeface="源ノ角ゴシック JP Normal" panose="020B0400000000000000" pitchFamily="34" charset="-128"/>
                </a:endParaRPr>
              </a:p>
              <a:p>
                <a:pPr marL="0" lvl="0" indent="457200" algn="l" rtl="0">
                  <a:lnSpc>
                    <a:spcPct val="100000"/>
                  </a:lnSpc>
                  <a:spcBef>
                    <a:spcPts val="0"/>
                  </a:spcBef>
                  <a:spcAft>
                    <a:spcPts val="0"/>
                  </a:spcAft>
                  <a:buNone/>
                </a:pPr>
                <a:endParaRPr lang="en-US" altLang="ja-JP" sz="2000" dirty="0">
                  <a:latin typeface="+mj-lt"/>
                  <a:ea typeface="源ノ角ゴシック JP Normal" panose="020B0400000000000000" pitchFamily="34" charset="-128"/>
                </a:endParaRPr>
              </a:p>
              <a:p>
                <a:pPr lvl="0" indent="457200">
                  <a:tabLst>
                    <a:tab pos="1971675" algn="l"/>
                  </a:tabLst>
                </a:pPr>
                <a:r>
                  <a:rPr lang="en-US" altLang="ja-JP" sz="2000" dirty="0">
                    <a:latin typeface="+mj-lt"/>
                    <a:ea typeface="源ノ角ゴシック JP Normal" panose="020B0400000000000000" pitchFamily="34" charset="-128"/>
                  </a:rPr>
                  <a:t>	(</a:t>
                </a:r>
                <a:r>
                  <a:rPr lang="ja-JP" altLang="en-US" sz="2000" dirty="0">
                    <a:latin typeface="+mj-lt"/>
                    <a:ea typeface="源ノ角ゴシック JP Normal" panose="020B0400000000000000" pitchFamily="34" charset="-128"/>
                  </a:rPr>
                  <a:t>熱</a:t>
                </a:r>
                <a:r>
                  <a:rPr lang="en-US" altLang="ja-JP" sz="2000" dirty="0">
                    <a:latin typeface="+mj-lt"/>
                    <a:ea typeface="源ノ角ゴシック JP Normal" panose="020B0400000000000000" pitchFamily="34" charset="-128"/>
                  </a:rPr>
                  <a:t>) 2D </a:t>
                </a:r>
                <a:r>
                  <a:rPr lang="ja-JP" altLang="en-US" sz="2000" dirty="0">
                    <a:latin typeface="+mj-lt"/>
                    <a:ea typeface="源ノ角ゴシック JP Normal" panose="020B0400000000000000" pitchFamily="34" charset="-128"/>
                  </a:rPr>
                  <a:t>熱伝導方程式</a:t>
                </a:r>
                <a:endParaRPr lang="en-US" altLang="ja-JP" sz="2000" dirty="0">
                  <a:latin typeface="+mj-lt"/>
                  <a:ea typeface="源ノ角ゴシック JP Normal" panose="020B0400000000000000" pitchFamily="34" charset="-128"/>
                </a:endParaRPr>
              </a:p>
              <a:p>
                <a:pPr marL="0" lvl="0" indent="457200" algn="l" rtl="0">
                  <a:lnSpc>
                    <a:spcPct val="100000"/>
                  </a:lnSpc>
                  <a:spcBef>
                    <a:spcPts val="0"/>
                  </a:spcBef>
                  <a:spcAft>
                    <a:spcPts val="0"/>
                  </a:spcAft>
                  <a:buNone/>
                </a:pPr>
                <a:endParaRPr lang="en-US" altLang="ja-JP" sz="2000" dirty="0">
                  <a:latin typeface="+mj-lt"/>
                  <a:ea typeface="源ノ角ゴシック JP Normal" panose="020B0400000000000000" pitchFamily="34" charset="-128"/>
                </a:endParaRPr>
              </a:p>
              <a:p>
                <a:pPr marL="0" lvl="0" indent="457200" algn="l" rtl="0">
                  <a:lnSpc>
                    <a:spcPct val="100000"/>
                  </a:lnSpc>
                  <a:spcBef>
                    <a:spcPts val="0"/>
                  </a:spcBef>
                  <a:spcAft>
                    <a:spcPts val="0"/>
                  </a:spcAft>
                  <a:buNone/>
                </a:pPr>
                <a:r>
                  <a:rPr lang="ja-JP" altLang="en-US" sz="2000" dirty="0">
                    <a:latin typeface="+mj-lt"/>
                    <a:ea typeface="源ノ角ゴシック JP Normal" panose="020B0400000000000000" pitchFamily="34" charset="-128"/>
                  </a:rPr>
                  <a:t>最適化手法：</a:t>
                </a:r>
                <a:r>
                  <a:rPr lang="en-US" altLang="ja-JP" sz="2000" dirty="0">
                    <a:latin typeface="+mj-lt"/>
                    <a:ea typeface="源ノ角ゴシック JP Normal" panose="020B0400000000000000" pitchFamily="34" charset="-128"/>
                  </a:rPr>
                  <a:t> Method of Moving Asymptotes (MMA)</a:t>
                </a:r>
                <a:r>
                  <a:rPr lang="en-US" altLang="ja-JP" sz="2000" baseline="30000" dirty="0">
                    <a:latin typeface="+mj-lt"/>
                    <a:ea typeface="源ノ角ゴシック JP Normal" panose="020B0400000000000000" pitchFamily="34" charset="-128"/>
                  </a:rPr>
                  <a:t>[1]</a:t>
                </a:r>
              </a:p>
            </p:txBody>
          </p:sp>
        </mc:Choice>
        <mc:Fallback>
          <p:sp>
            <p:nvSpPr>
              <p:cNvPr id="14" name="テキスト ボックス 13">
                <a:extLst>
                  <a:ext uri="{FF2B5EF4-FFF2-40B4-BE49-F238E27FC236}">
                    <a16:creationId xmlns:a16="http://schemas.microsoft.com/office/drawing/2014/main" id="{97A1064D-E917-92BB-04A5-87626C39371B}"/>
                  </a:ext>
                </a:extLst>
              </p:cNvPr>
              <p:cNvSpPr txBox="1">
                <a:spLocks noRot="1" noChangeAspect="1" noMove="1" noResize="1" noEditPoints="1" noAdjustHandles="1" noChangeArrowheads="1" noChangeShapeType="1" noTextEdit="1"/>
              </p:cNvSpPr>
              <p:nvPr/>
            </p:nvSpPr>
            <p:spPr>
              <a:xfrm>
                <a:off x="132551" y="4839599"/>
                <a:ext cx="11670111" cy="1938992"/>
              </a:xfrm>
              <a:prstGeom prst="rect">
                <a:avLst/>
              </a:prstGeom>
              <a:blipFill>
                <a:blip r:embed="rId3"/>
                <a:stretch>
                  <a:fillRect t="-1887" b="-4717"/>
                </a:stretch>
              </a:blipFill>
            </p:spPr>
            <p:txBody>
              <a:bodyPr/>
              <a:lstStyle/>
              <a:p>
                <a:r>
                  <a:rPr lang="ja-JP" altLang="en-US">
                    <a:noFill/>
                  </a:rPr>
                  <a:t> </a:t>
                </a:r>
              </a:p>
            </p:txBody>
          </p:sp>
        </mc:Fallback>
      </mc:AlternateContent>
      <p:sp>
        <p:nvSpPr>
          <p:cNvPr id="487" name="Google Shape;487;g34dc49584f6_2_960">
            <a:extLst>
              <a:ext uri="{FF2B5EF4-FFF2-40B4-BE49-F238E27FC236}">
                <a16:creationId xmlns:a16="http://schemas.microsoft.com/office/drawing/2014/main" id="{4A2836B7-9C83-E6C9-16B8-19DB885B4555}"/>
              </a:ext>
            </a:extLst>
          </p:cNvPr>
          <p:cNvSpPr txBox="1">
            <a:spLocks noGrp="1"/>
          </p:cNvSpPr>
          <p:nvPr>
            <p:ph type="sldNum" idx="12"/>
          </p:nvPr>
        </p:nvSpPr>
        <p:spPr>
          <a:xfrm>
            <a:off x="9403952" y="6557069"/>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t>6</a:t>
            </a:fld>
            <a:endParaRPr/>
          </a:p>
        </p:txBody>
      </p:sp>
      <mc:AlternateContent xmlns:mc="http://schemas.openxmlformats.org/markup-compatibility/2006" xmlns:a14="http://schemas.microsoft.com/office/drawing/2010/main">
        <mc:Choice Requires="a14">
          <p:sp>
            <p:nvSpPr>
              <p:cNvPr id="8" name="Google Shape;489;g34dc49584f6_2_960">
                <a:extLst>
                  <a:ext uri="{FF2B5EF4-FFF2-40B4-BE49-F238E27FC236}">
                    <a16:creationId xmlns:a16="http://schemas.microsoft.com/office/drawing/2014/main" id="{E138A99B-EEBF-24EE-C8F8-3EE4840000CB}"/>
                  </a:ext>
                </a:extLst>
              </p:cNvPr>
              <p:cNvSpPr txBox="1"/>
              <p:nvPr/>
            </p:nvSpPr>
            <p:spPr>
              <a:xfrm>
                <a:off x="3952596" y="5229129"/>
                <a:ext cx="6126970" cy="616020"/>
              </a:xfrm>
              <a:prstGeom prst="rect">
                <a:avLst/>
              </a:prstGeom>
              <a:noFill/>
              <a:ln>
                <a:noFill/>
              </a:ln>
            </p:spPr>
            <p:txBody>
              <a:bodyPr spcFirstLastPara="1" wrap="square" lIns="91425" tIns="45700" rIns="91425" bIns="45700" anchor="t" anchorCtr="0">
                <a:noAutofit/>
              </a:bodyPr>
              <a:lstStyle/>
              <a:p>
                <a:pPr marL="101600" lvl="0">
                  <a:lnSpc>
                    <a:spcPct val="90000"/>
                  </a:lnSpc>
                  <a:spcBef>
                    <a:spcPts val="1000"/>
                  </a:spcBef>
                  <a:buSzPts val="2000"/>
                </a:pPr>
                <a14:m>
                  <m:oMathPara xmlns:m="http://schemas.openxmlformats.org/officeDocument/2006/math">
                    <m:oMathParaPr>
                      <m:jc m:val="left"/>
                    </m:oMathParaPr>
                    <m:oMath>
                      <m:f>
                        <m:fPr>
                          <m:ctrlPr>
                            <a:rPr lang="en-US" altLang="ja-JP" sz="2000" b="0" i="1" smtClean="0">
                              <a:latin typeface="Cambria Math" panose="02040503050406030204" pitchFamily="18" charset="0"/>
                              <a:ea typeface="Meiryo"/>
                              <a:cs typeface="Meiryo"/>
                              <a:sym typeface="Meiryo"/>
                            </a:rPr>
                          </m:ctrlPr>
                        </m:fPr>
                        <m:num>
                          <m:r>
                            <a:rPr lang="en-US" altLang="ja-JP" sz="2000" b="0" i="1" smtClean="0">
                              <a:latin typeface="Cambria Math" panose="02040503050406030204" pitchFamily="18" charset="0"/>
                              <a:ea typeface="Meiryo"/>
                              <a:cs typeface="Meiryo"/>
                              <a:sym typeface="Meiryo"/>
                            </a:rPr>
                            <m:t>𝜌</m:t>
                          </m:r>
                        </m:num>
                        <m:den>
                          <m:r>
                            <a:rPr lang="en-US" altLang="ja-JP" sz="2000" b="0" i="1" smtClean="0">
                              <a:latin typeface="Cambria Math" panose="02040503050406030204" pitchFamily="18" charset="0"/>
                              <a:ea typeface="Meiryo"/>
                              <a:cs typeface="Meiryo"/>
                              <a:sym typeface="Meiryo"/>
                            </a:rPr>
                            <m:t>𝜀</m:t>
                          </m:r>
                        </m:den>
                      </m:f>
                      <m:r>
                        <a:rPr lang="en-US" altLang="ja-JP" sz="2000" b="1" i="0" smtClean="0">
                          <a:latin typeface="Cambria Math" panose="02040503050406030204" pitchFamily="18" charset="0"/>
                          <a:ea typeface="Meiryo"/>
                          <a:cs typeface="Meiryo"/>
                          <a:sym typeface="Meiryo"/>
                        </a:rPr>
                        <m:t>𝐮</m:t>
                      </m:r>
                      <m:r>
                        <a:rPr lang="en-US" altLang="ja-JP" sz="2000" b="1" i="1" smtClean="0">
                          <a:latin typeface="Cambria Math" panose="02040503050406030204" pitchFamily="18" charset="0"/>
                          <a:ea typeface="Meiryo"/>
                          <a:cs typeface="Meiryo"/>
                          <a:sym typeface="Meiryo"/>
                        </a:rPr>
                        <m:t>⋅</m:t>
                      </m:r>
                      <m:d>
                        <m:dPr>
                          <m:ctrlPr>
                            <a:rPr lang="en-US" altLang="ja-JP" sz="2000">
                              <a:latin typeface="Cambria Math" panose="02040503050406030204" pitchFamily="18" charset="0"/>
                              <a:ea typeface="Meiryo"/>
                              <a:cs typeface="Meiryo"/>
                              <a:sym typeface="Meiryo"/>
                            </a:rPr>
                          </m:ctrlPr>
                        </m:dPr>
                        <m:e>
                          <m:r>
                            <m:rPr>
                              <m:sty m:val="p"/>
                            </m:rPr>
                            <a:rPr lang="en-US" altLang="ja-JP" sz="2000">
                              <a:latin typeface="Cambria Math" panose="02040503050406030204" pitchFamily="18" charset="0"/>
                              <a:ea typeface="Meiryo"/>
                              <a:cs typeface="Meiryo"/>
                              <a:sym typeface="Meiryo"/>
                            </a:rPr>
                            <m:t>∇</m:t>
                          </m:r>
                          <m:f>
                            <m:fPr>
                              <m:ctrlPr>
                                <a:rPr lang="en-US" altLang="ja-JP" sz="2000" b="1" i="0" smtClean="0">
                                  <a:latin typeface="Cambria Math" panose="02040503050406030204" pitchFamily="18" charset="0"/>
                                  <a:ea typeface="Meiryo"/>
                                  <a:cs typeface="Meiryo"/>
                                  <a:sym typeface="Meiryo"/>
                                </a:rPr>
                              </m:ctrlPr>
                            </m:fPr>
                            <m:num>
                              <m:r>
                                <a:rPr lang="en-US" altLang="ja-JP" sz="2000" b="1" i="0" smtClean="0">
                                  <a:latin typeface="Cambria Math" panose="02040503050406030204" pitchFamily="18" charset="0"/>
                                  <a:ea typeface="Meiryo"/>
                                  <a:cs typeface="Meiryo"/>
                                  <a:sym typeface="Meiryo"/>
                                </a:rPr>
                                <m:t>𝐮</m:t>
                              </m:r>
                            </m:num>
                            <m:den>
                              <m:r>
                                <a:rPr lang="en-US" altLang="ja-JP" sz="2000" i="1">
                                  <a:latin typeface="Cambria Math" panose="02040503050406030204" pitchFamily="18" charset="0"/>
                                  <a:ea typeface="Meiryo"/>
                                  <a:cs typeface="Meiryo"/>
                                  <a:sym typeface="Meiryo"/>
                                </a:rPr>
                                <m:t>𝜀</m:t>
                              </m:r>
                            </m:den>
                          </m:f>
                        </m:e>
                      </m:d>
                      <m:r>
                        <a:rPr lang="en-US" altLang="ja-JP" sz="2000" b="0" i="0" smtClean="0">
                          <a:latin typeface="Cambria Math" panose="02040503050406030204" pitchFamily="18" charset="0"/>
                          <a:ea typeface="Meiryo"/>
                          <a:cs typeface="Meiryo"/>
                          <a:sym typeface="Meiryo"/>
                        </a:rPr>
                        <m:t>=−</m:t>
                      </m:r>
                      <m:r>
                        <m:rPr>
                          <m:sty m:val="p"/>
                        </m:rPr>
                        <a:rPr lang="en-US" altLang="ja-JP" sz="2000" b="0" i="0" smtClean="0">
                          <a:latin typeface="Cambria Math" panose="02040503050406030204" pitchFamily="18" charset="0"/>
                          <a:ea typeface="Meiryo"/>
                          <a:cs typeface="Meiryo"/>
                          <a:sym typeface="Meiryo"/>
                        </a:rPr>
                        <m:t>∇</m:t>
                      </m:r>
                      <m:r>
                        <a:rPr lang="en-US" altLang="ja-JP" sz="2000" b="0" i="1" smtClean="0">
                          <a:latin typeface="Cambria Math" panose="02040503050406030204" pitchFamily="18" charset="0"/>
                          <a:ea typeface="Meiryo"/>
                          <a:cs typeface="Meiryo"/>
                          <a:sym typeface="Meiryo"/>
                        </a:rPr>
                        <m:t>𝑃</m:t>
                      </m:r>
                      <m:r>
                        <a:rPr lang="en-US" altLang="ja-JP" sz="2000" b="0" i="1" smtClean="0">
                          <a:latin typeface="Cambria Math" panose="02040503050406030204" pitchFamily="18" charset="0"/>
                          <a:ea typeface="Meiryo"/>
                          <a:cs typeface="Meiryo"/>
                          <a:sym typeface="Meiryo"/>
                        </a:rPr>
                        <m:t>+</m:t>
                      </m:r>
                      <m:f>
                        <m:fPr>
                          <m:ctrlPr>
                            <a:rPr lang="en-US" altLang="ja-JP" sz="2000" b="0" i="1" smtClean="0">
                              <a:latin typeface="Cambria Math" panose="02040503050406030204" pitchFamily="18" charset="0"/>
                              <a:ea typeface="Meiryo"/>
                              <a:cs typeface="Meiryo"/>
                              <a:sym typeface="Meiryo"/>
                            </a:rPr>
                          </m:ctrlPr>
                        </m:fPr>
                        <m:num>
                          <m:r>
                            <a:rPr lang="en-US" altLang="ja-JP" sz="2000" b="0" i="1" smtClean="0">
                              <a:latin typeface="Cambria Math" panose="02040503050406030204" pitchFamily="18" charset="0"/>
                              <a:ea typeface="Meiryo"/>
                              <a:cs typeface="Meiryo"/>
                              <a:sym typeface="Meiryo"/>
                            </a:rPr>
                            <m:t>𝜇</m:t>
                          </m:r>
                          <m:r>
                            <a:rPr lang="en-US" altLang="ja-JP" sz="2000" b="0" i="1" smtClean="0">
                              <a:latin typeface="Cambria Math" panose="02040503050406030204" pitchFamily="18" charset="0"/>
                              <a:ea typeface="Meiryo"/>
                              <a:cs typeface="Meiryo"/>
                              <a:sym typeface="Meiryo"/>
                            </a:rPr>
                            <m:t>+</m:t>
                          </m:r>
                          <m:sSub>
                            <m:sSubPr>
                              <m:ctrlPr>
                                <a:rPr lang="en-US" altLang="ja-JP" sz="2000" b="0" i="1" smtClean="0">
                                  <a:latin typeface="Cambria Math" panose="02040503050406030204" pitchFamily="18" charset="0"/>
                                  <a:ea typeface="Meiryo"/>
                                  <a:cs typeface="Meiryo"/>
                                  <a:sym typeface="Meiryo"/>
                                </a:rPr>
                              </m:ctrlPr>
                            </m:sSubPr>
                            <m:e>
                              <m:r>
                                <a:rPr lang="en-US" altLang="ja-JP" sz="2000" b="0" i="1" smtClean="0">
                                  <a:latin typeface="Cambria Math" panose="02040503050406030204" pitchFamily="18" charset="0"/>
                                  <a:ea typeface="Meiryo"/>
                                  <a:cs typeface="Meiryo"/>
                                  <a:sym typeface="Meiryo"/>
                                </a:rPr>
                                <m:t>𝜇</m:t>
                              </m:r>
                            </m:e>
                            <m:sub>
                              <m:r>
                                <a:rPr lang="en-US" altLang="ja-JP" sz="2000" b="0" i="1" smtClean="0">
                                  <a:latin typeface="Cambria Math" panose="02040503050406030204" pitchFamily="18" charset="0"/>
                                  <a:ea typeface="Meiryo"/>
                                  <a:cs typeface="Meiryo"/>
                                  <a:sym typeface="Meiryo"/>
                                </a:rPr>
                                <m:t>𝑇</m:t>
                              </m:r>
                            </m:sub>
                          </m:sSub>
                        </m:num>
                        <m:den>
                          <m:r>
                            <a:rPr lang="en-US" altLang="ja-JP" sz="2000" i="1">
                              <a:latin typeface="Cambria Math" panose="02040503050406030204" pitchFamily="18" charset="0"/>
                              <a:ea typeface="Meiryo"/>
                              <a:cs typeface="Meiryo"/>
                              <a:sym typeface="Meiryo"/>
                            </a:rPr>
                            <m:t>𝜀</m:t>
                          </m:r>
                        </m:den>
                      </m:f>
                      <m:sSup>
                        <m:sSupPr>
                          <m:ctrlPr>
                            <a:rPr lang="en-US" altLang="ja-JP" sz="2000" b="0" i="0" smtClean="0">
                              <a:latin typeface="Cambria Math" panose="02040503050406030204" pitchFamily="18" charset="0"/>
                              <a:ea typeface="Meiryo"/>
                              <a:cs typeface="Meiryo"/>
                              <a:sym typeface="Meiryo"/>
                            </a:rPr>
                          </m:ctrlPr>
                        </m:sSupPr>
                        <m:e>
                          <m:r>
                            <m:rPr>
                              <m:sty m:val="p"/>
                            </m:rPr>
                            <a:rPr lang="en-US" altLang="ja-JP" sz="2000" b="0" i="0" smtClean="0">
                              <a:latin typeface="Cambria Math" panose="02040503050406030204" pitchFamily="18" charset="0"/>
                              <a:ea typeface="Meiryo"/>
                              <a:cs typeface="Meiryo"/>
                              <a:sym typeface="Meiryo"/>
                            </a:rPr>
                            <m:t>∇</m:t>
                          </m:r>
                        </m:e>
                        <m:sup>
                          <m:r>
                            <a:rPr lang="en-US" altLang="ja-JP" sz="2000" b="0" i="1" smtClean="0">
                              <a:latin typeface="Cambria Math" panose="02040503050406030204" pitchFamily="18" charset="0"/>
                              <a:ea typeface="Meiryo"/>
                              <a:cs typeface="Meiryo"/>
                              <a:sym typeface="Meiryo"/>
                            </a:rPr>
                            <m:t>2</m:t>
                          </m:r>
                        </m:sup>
                      </m:sSup>
                      <m:r>
                        <a:rPr lang="en-US" altLang="ja-JP" sz="2000" b="1" i="0" smtClean="0">
                          <a:latin typeface="Cambria Math" panose="02040503050406030204" pitchFamily="18" charset="0"/>
                          <a:ea typeface="Meiryo"/>
                          <a:cs typeface="Meiryo"/>
                          <a:sym typeface="Meiryo"/>
                        </a:rPr>
                        <m:t>𝐮</m:t>
                      </m:r>
                      <m:r>
                        <a:rPr lang="en-US" altLang="ja-JP" sz="2000" b="0" i="1" smtClean="0">
                          <a:latin typeface="Cambria Math" panose="02040503050406030204" pitchFamily="18" charset="0"/>
                          <a:ea typeface="Meiryo"/>
                          <a:cs typeface="Meiryo"/>
                          <a:sym typeface="Meiryo"/>
                        </a:rPr>
                        <m:t>−</m:t>
                      </m:r>
                      <m:f>
                        <m:fPr>
                          <m:ctrlPr>
                            <a:rPr lang="en-US" altLang="ja-JP" sz="2000" b="0" i="1" smtClean="0">
                              <a:latin typeface="Cambria Math" panose="02040503050406030204" pitchFamily="18" charset="0"/>
                              <a:ea typeface="Meiryo"/>
                              <a:cs typeface="Meiryo"/>
                              <a:sym typeface="Meiryo"/>
                            </a:rPr>
                          </m:ctrlPr>
                        </m:fPr>
                        <m:num>
                          <m:r>
                            <a:rPr lang="en-US" altLang="ja-JP" sz="2000" b="0" i="1" smtClean="0">
                              <a:latin typeface="Cambria Math" panose="02040503050406030204" pitchFamily="18" charset="0"/>
                              <a:ea typeface="Meiryo"/>
                              <a:cs typeface="Meiryo"/>
                              <a:sym typeface="Meiryo"/>
                            </a:rPr>
                            <m:t>𝜇</m:t>
                          </m:r>
                        </m:num>
                        <m:den>
                          <m:r>
                            <a:rPr lang="en-US" altLang="ja-JP" sz="2000" b="1" i="1" smtClean="0">
                              <a:latin typeface="Cambria Math" panose="02040503050406030204" pitchFamily="18" charset="0"/>
                              <a:ea typeface="Meiryo"/>
                              <a:cs typeface="Meiryo"/>
                              <a:sym typeface="Meiryo"/>
                            </a:rPr>
                            <m:t>𝜿</m:t>
                          </m:r>
                        </m:den>
                      </m:f>
                      <m:r>
                        <a:rPr lang="en-US" altLang="ja-JP" sz="2000" b="1" i="0" smtClean="0">
                          <a:latin typeface="Cambria Math" panose="02040503050406030204" pitchFamily="18" charset="0"/>
                          <a:ea typeface="Meiryo"/>
                          <a:cs typeface="Meiryo"/>
                          <a:sym typeface="Meiryo"/>
                        </a:rPr>
                        <m:t>𝐮</m:t>
                      </m:r>
                      <m:r>
                        <a:rPr lang="en-US" altLang="ja-JP" sz="2000" b="0" i="1" smtClean="0">
                          <a:latin typeface="Cambria Math" panose="02040503050406030204" pitchFamily="18" charset="0"/>
                          <a:ea typeface="Meiryo"/>
                          <a:cs typeface="Meiryo"/>
                          <a:sym typeface="Meiryo"/>
                        </a:rPr>
                        <m:t>−</m:t>
                      </m:r>
                      <m:r>
                        <a:rPr lang="en-US" altLang="ja-JP" sz="2000" b="0" i="1" smtClean="0">
                          <a:latin typeface="Cambria Math" panose="02040503050406030204" pitchFamily="18" charset="0"/>
                          <a:ea typeface="Meiryo"/>
                          <a:cs typeface="Meiryo"/>
                          <a:sym typeface="Meiryo"/>
                        </a:rPr>
                        <m:t>𝜌</m:t>
                      </m:r>
                      <m:r>
                        <a:rPr lang="en-US" altLang="ja-JP" sz="2000" b="1" i="1" smtClean="0">
                          <a:latin typeface="Cambria Math" panose="02040503050406030204" pitchFamily="18" charset="0"/>
                          <a:ea typeface="Meiryo"/>
                          <a:cs typeface="Meiryo"/>
                          <a:sym typeface="Meiryo"/>
                        </a:rPr>
                        <m:t>𝜷</m:t>
                      </m:r>
                      <m:r>
                        <a:rPr lang="en-US" altLang="ja-JP" sz="2000" b="0" i="1" smtClean="0">
                          <a:latin typeface="Cambria Math" panose="02040503050406030204" pitchFamily="18" charset="0"/>
                          <a:ea typeface="Meiryo"/>
                          <a:cs typeface="Meiryo"/>
                          <a:sym typeface="Meiryo"/>
                        </a:rPr>
                        <m:t>|</m:t>
                      </m:r>
                      <m:r>
                        <a:rPr lang="en-US" altLang="ja-JP" sz="2000" b="1" i="0" smtClean="0">
                          <a:latin typeface="Cambria Math" panose="02040503050406030204" pitchFamily="18" charset="0"/>
                          <a:ea typeface="Meiryo"/>
                          <a:cs typeface="Meiryo"/>
                          <a:sym typeface="Meiryo"/>
                        </a:rPr>
                        <m:t>𝐮</m:t>
                      </m:r>
                      <m:r>
                        <a:rPr lang="en-US" altLang="ja-JP" sz="2000" b="0" i="1" smtClean="0">
                          <a:latin typeface="Cambria Math" panose="02040503050406030204" pitchFamily="18" charset="0"/>
                          <a:ea typeface="Meiryo"/>
                          <a:cs typeface="Meiryo"/>
                          <a:sym typeface="Meiryo"/>
                        </a:rPr>
                        <m:t>|</m:t>
                      </m:r>
                      <m:r>
                        <a:rPr lang="en-US" altLang="ja-JP" sz="2000" b="1" i="0" smtClean="0">
                          <a:latin typeface="Cambria Math" panose="02040503050406030204" pitchFamily="18" charset="0"/>
                          <a:ea typeface="Meiryo"/>
                          <a:cs typeface="Meiryo"/>
                          <a:sym typeface="Meiryo"/>
                        </a:rPr>
                        <m:t>𝐮</m:t>
                      </m:r>
                    </m:oMath>
                  </m:oMathPara>
                </a14:m>
                <a:endParaRPr lang="ja-JP" altLang="en-US" sz="2000" b="1" dirty="0">
                  <a:latin typeface="+mj-lt"/>
                  <a:ea typeface="源ノ角ゴシック JP Normal" panose="020B0400000000000000" pitchFamily="34" charset="-128"/>
                  <a:cs typeface="Meiryo"/>
                  <a:sym typeface="Meiryo"/>
                </a:endParaRPr>
              </a:p>
            </p:txBody>
          </p:sp>
        </mc:Choice>
        <mc:Fallback xmlns="">
          <p:sp>
            <p:nvSpPr>
              <p:cNvPr id="8" name="Google Shape;489;g34dc49584f6_2_960">
                <a:extLst>
                  <a:ext uri="{FF2B5EF4-FFF2-40B4-BE49-F238E27FC236}">
                    <a16:creationId xmlns:a16="http://schemas.microsoft.com/office/drawing/2014/main" id="{E138A99B-EEBF-24EE-C8F8-3EE4840000CB}"/>
                  </a:ext>
                </a:extLst>
              </p:cNvPr>
              <p:cNvSpPr txBox="1">
                <a:spLocks noRot="1" noChangeAspect="1" noMove="1" noResize="1" noEditPoints="1" noAdjustHandles="1" noChangeArrowheads="1" noChangeShapeType="1" noTextEdit="1"/>
              </p:cNvSpPr>
              <p:nvPr/>
            </p:nvSpPr>
            <p:spPr>
              <a:xfrm>
                <a:off x="3952596" y="5229129"/>
                <a:ext cx="6126970" cy="616020"/>
              </a:xfrm>
              <a:prstGeom prst="rect">
                <a:avLst/>
              </a:prstGeom>
              <a:blipFill>
                <a:blip r:embed="rId4"/>
                <a:stretch>
                  <a:fillRect/>
                </a:stretch>
              </a:blipFill>
              <a:ln>
                <a:noFill/>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0" name="Google Shape;489;g34dc49584f6_2_960">
                <a:extLst>
                  <a:ext uri="{FF2B5EF4-FFF2-40B4-BE49-F238E27FC236}">
                    <a16:creationId xmlns:a16="http://schemas.microsoft.com/office/drawing/2014/main" id="{4421F2D2-5F7A-1E33-2F77-8086673AC03C}"/>
                  </a:ext>
                </a:extLst>
              </p:cNvPr>
              <p:cNvSpPr txBox="1"/>
              <p:nvPr/>
            </p:nvSpPr>
            <p:spPr>
              <a:xfrm>
                <a:off x="4985161" y="6062912"/>
                <a:ext cx="3973905" cy="398255"/>
              </a:xfrm>
              <a:prstGeom prst="rect">
                <a:avLst/>
              </a:prstGeom>
              <a:noFill/>
              <a:ln>
                <a:noFill/>
              </a:ln>
            </p:spPr>
            <p:txBody>
              <a:bodyPr spcFirstLastPara="1" wrap="square" lIns="91425" tIns="45700" rIns="91425" bIns="45700" anchor="t" anchorCtr="0">
                <a:noAutofit/>
              </a:bodyPr>
              <a:lstStyle/>
              <a:p>
                <a:pPr marL="101600" lvl="0">
                  <a:lnSpc>
                    <a:spcPct val="90000"/>
                  </a:lnSpc>
                  <a:spcBef>
                    <a:spcPts val="1000"/>
                  </a:spcBef>
                  <a:buSzPts val="2000"/>
                </a:pPr>
                <a14:m>
                  <m:oMathPara xmlns:m="http://schemas.openxmlformats.org/officeDocument/2006/math">
                    <m:oMathParaPr>
                      <m:jc m:val="left"/>
                    </m:oMathParaPr>
                    <m:oMath>
                      <m:r>
                        <a:rPr lang="en-US" altLang="ja-JP" sz="2000" i="1" smtClean="0">
                          <a:latin typeface="Cambria Math" panose="02040503050406030204" pitchFamily="18" charset="0"/>
                          <a:ea typeface="Meiryo"/>
                          <a:cs typeface="Meiryo"/>
                          <a:sym typeface="Meiryo"/>
                        </a:rPr>
                        <m:t>𝜌</m:t>
                      </m:r>
                      <m:sSub>
                        <m:sSubPr>
                          <m:ctrlPr>
                            <a:rPr lang="en-US" altLang="ja-JP" sz="2000" b="0" i="1" smtClean="0">
                              <a:latin typeface="Cambria Math" panose="02040503050406030204" pitchFamily="18" charset="0"/>
                              <a:ea typeface="Meiryo"/>
                              <a:cs typeface="Meiryo"/>
                              <a:sym typeface="Meiryo"/>
                            </a:rPr>
                          </m:ctrlPr>
                        </m:sSubPr>
                        <m:e>
                          <m:r>
                            <a:rPr lang="en-US" altLang="ja-JP" sz="2000" b="0" i="1" smtClean="0">
                              <a:latin typeface="Cambria Math" panose="02040503050406030204" pitchFamily="18" charset="0"/>
                              <a:ea typeface="Meiryo"/>
                              <a:cs typeface="Meiryo"/>
                              <a:sym typeface="Meiryo"/>
                            </a:rPr>
                            <m:t>𝐶</m:t>
                          </m:r>
                        </m:e>
                        <m:sub>
                          <m:r>
                            <a:rPr lang="en-US" altLang="ja-JP" sz="2000" b="0" i="1" smtClean="0">
                              <a:latin typeface="Cambria Math" panose="02040503050406030204" pitchFamily="18" charset="0"/>
                              <a:ea typeface="Meiryo"/>
                              <a:cs typeface="Meiryo"/>
                              <a:sym typeface="Meiryo"/>
                            </a:rPr>
                            <m:t>𝑝</m:t>
                          </m:r>
                        </m:sub>
                      </m:sSub>
                      <m:r>
                        <a:rPr lang="en-US" altLang="ja-JP" sz="2000" b="1" i="0" smtClean="0">
                          <a:latin typeface="Cambria Math" panose="02040503050406030204" pitchFamily="18" charset="0"/>
                          <a:ea typeface="Meiryo"/>
                          <a:cs typeface="Meiryo"/>
                          <a:sym typeface="Meiryo"/>
                        </a:rPr>
                        <m:t>𝐮</m:t>
                      </m:r>
                      <m:r>
                        <a:rPr lang="en-US" altLang="ja-JP" sz="2000" b="0" i="1" smtClean="0">
                          <a:latin typeface="Cambria Math" panose="02040503050406030204" pitchFamily="18" charset="0"/>
                          <a:ea typeface="Meiryo"/>
                          <a:cs typeface="Meiryo"/>
                          <a:sym typeface="Meiryo"/>
                        </a:rPr>
                        <m:t>⋅</m:t>
                      </m:r>
                      <m:r>
                        <m:rPr>
                          <m:sty m:val="p"/>
                        </m:rPr>
                        <a:rPr lang="en-US" altLang="ja-JP" sz="2000" b="0" i="0" smtClean="0">
                          <a:latin typeface="Cambria Math" panose="02040503050406030204" pitchFamily="18" charset="0"/>
                          <a:ea typeface="Meiryo"/>
                          <a:cs typeface="Meiryo"/>
                          <a:sym typeface="Meiryo"/>
                        </a:rPr>
                        <m:t>∇</m:t>
                      </m:r>
                      <m:r>
                        <a:rPr lang="en-US" altLang="ja-JP" sz="2000" i="1">
                          <a:latin typeface="Cambria Math" panose="02040503050406030204" pitchFamily="18" charset="0"/>
                          <a:ea typeface="Meiryo"/>
                          <a:cs typeface="Meiryo"/>
                          <a:sym typeface="Meiryo"/>
                        </a:rPr>
                        <m:t>𝑇</m:t>
                      </m:r>
                      <m:r>
                        <a:rPr lang="en-US" altLang="ja-JP" sz="2000" i="1">
                          <a:latin typeface="Cambria Math" panose="02040503050406030204" pitchFamily="18" charset="0"/>
                          <a:ea typeface="Meiryo"/>
                          <a:cs typeface="Meiryo"/>
                          <a:sym typeface="Meiryo"/>
                        </a:rPr>
                        <m:t>+</m:t>
                      </m:r>
                      <m:r>
                        <m:rPr>
                          <m:sty m:val="p"/>
                        </m:rPr>
                        <a:rPr lang="en-US" altLang="ja-JP" sz="2000" b="0" i="0" smtClean="0">
                          <a:latin typeface="Cambria Math" panose="02040503050406030204" pitchFamily="18" charset="0"/>
                          <a:ea typeface="Meiryo"/>
                          <a:cs typeface="Meiryo"/>
                          <a:sym typeface="Meiryo"/>
                        </a:rPr>
                        <m:t>∇</m:t>
                      </m:r>
                      <m:r>
                        <a:rPr lang="en-US" altLang="ja-JP" sz="2000" b="0" i="1" smtClean="0">
                          <a:latin typeface="Cambria Math" panose="02040503050406030204" pitchFamily="18" charset="0"/>
                          <a:ea typeface="Meiryo"/>
                          <a:cs typeface="Meiryo"/>
                          <a:sym typeface="Meiryo"/>
                        </a:rPr>
                        <m:t>⋅</m:t>
                      </m:r>
                      <m:r>
                        <a:rPr lang="en-US" altLang="ja-JP" sz="2000" b="1" i="0" smtClean="0">
                          <a:latin typeface="Cambria Math" panose="02040503050406030204" pitchFamily="18" charset="0"/>
                          <a:ea typeface="Meiryo"/>
                          <a:cs typeface="Meiryo"/>
                          <a:sym typeface="Meiryo"/>
                        </a:rPr>
                        <m:t>𝐪</m:t>
                      </m:r>
                      <m:r>
                        <a:rPr lang="en-US" altLang="ja-JP" sz="2000" b="0" i="1" smtClean="0">
                          <a:latin typeface="Cambria Math" panose="02040503050406030204" pitchFamily="18" charset="0"/>
                          <a:ea typeface="Meiryo"/>
                          <a:cs typeface="Meiryo"/>
                          <a:sym typeface="Meiryo"/>
                        </a:rPr>
                        <m:t>=</m:t>
                      </m:r>
                      <m:sSub>
                        <m:sSubPr>
                          <m:ctrlPr>
                            <a:rPr lang="en-US" altLang="ja-JP" sz="2000" b="0" i="1" smtClean="0">
                              <a:latin typeface="Cambria Math" panose="02040503050406030204" pitchFamily="18" charset="0"/>
                              <a:ea typeface="Meiryo"/>
                              <a:cs typeface="Meiryo"/>
                              <a:sym typeface="Meiryo"/>
                            </a:rPr>
                          </m:ctrlPr>
                        </m:sSubPr>
                        <m:e>
                          <m:r>
                            <a:rPr lang="en-US" altLang="ja-JP" sz="2000" b="0" i="1" smtClean="0">
                              <a:latin typeface="Cambria Math" panose="02040503050406030204" pitchFamily="18" charset="0"/>
                              <a:ea typeface="Meiryo"/>
                              <a:cs typeface="Meiryo"/>
                              <a:sym typeface="Meiryo"/>
                            </a:rPr>
                            <m:t>𝑞</m:t>
                          </m:r>
                        </m:e>
                        <m:sub>
                          <m:r>
                            <a:rPr lang="en-US" altLang="ja-JP" sz="2000" b="0" i="1" smtClean="0">
                              <a:latin typeface="Cambria Math" panose="02040503050406030204" pitchFamily="18" charset="0"/>
                              <a:ea typeface="Meiryo"/>
                              <a:cs typeface="Meiryo"/>
                              <a:sym typeface="Meiryo"/>
                            </a:rPr>
                            <m:t>𝑖𝑛</m:t>
                          </m:r>
                        </m:sub>
                      </m:sSub>
                    </m:oMath>
                  </m:oMathPara>
                </a14:m>
                <a:endParaRPr lang="ja-JP" altLang="en-US" sz="2000" dirty="0">
                  <a:latin typeface="+mj-lt"/>
                  <a:ea typeface="源ノ角ゴシック JP Normal" panose="020B0400000000000000" pitchFamily="34" charset="-128"/>
                  <a:cs typeface="Meiryo"/>
                  <a:sym typeface="Meiryo"/>
                </a:endParaRPr>
              </a:p>
            </p:txBody>
          </p:sp>
        </mc:Choice>
        <mc:Fallback>
          <p:sp>
            <p:nvSpPr>
              <p:cNvPr id="10" name="Google Shape;489;g34dc49584f6_2_960">
                <a:extLst>
                  <a:ext uri="{FF2B5EF4-FFF2-40B4-BE49-F238E27FC236}">
                    <a16:creationId xmlns:a16="http://schemas.microsoft.com/office/drawing/2014/main" id="{4421F2D2-5F7A-1E33-2F77-8086673AC03C}"/>
                  </a:ext>
                </a:extLst>
              </p:cNvPr>
              <p:cNvSpPr txBox="1">
                <a:spLocks noRot="1" noChangeAspect="1" noMove="1" noResize="1" noEditPoints="1" noAdjustHandles="1" noChangeArrowheads="1" noChangeShapeType="1" noTextEdit="1"/>
              </p:cNvSpPr>
              <p:nvPr/>
            </p:nvSpPr>
            <p:spPr>
              <a:xfrm>
                <a:off x="4985161" y="6062912"/>
                <a:ext cx="3973905" cy="398255"/>
              </a:xfrm>
              <a:prstGeom prst="rect">
                <a:avLst/>
              </a:prstGeom>
              <a:blipFill>
                <a:blip r:embed="rId5"/>
                <a:stretch>
                  <a:fillRect b="-6154"/>
                </a:stretch>
              </a:blipFill>
              <a:ln>
                <a:noFill/>
              </a:ln>
            </p:spPr>
            <p:txBody>
              <a:bodyPr/>
              <a:lstStyle/>
              <a:p>
                <a:r>
                  <a:rPr lang="ja-JP" altLang="en-US">
                    <a:noFill/>
                  </a:rPr>
                  <a:t> </a:t>
                </a:r>
              </a:p>
            </p:txBody>
          </p:sp>
        </mc:Fallback>
      </mc:AlternateContent>
      <p:sp>
        <p:nvSpPr>
          <p:cNvPr id="488" name="Google Shape;488;g34dc49584f6_2_960">
            <a:extLst>
              <a:ext uri="{FF2B5EF4-FFF2-40B4-BE49-F238E27FC236}">
                <a16:creationId xmlns:a16="http://schemas.microsoft.com/office/drawing/2014/main" id="{08F25690-FE0E-72D7-CDE8-76A0F0B73CEF}"/>
              </a:ext>
            </a:extLst>
          </p:cNvPr>
          <p:cNvSpPr/>
          <p:nvPr/>
        </p:nvSpPr>
        <p:spPr>
          <a:xfrm>
            <a:off x="280875" y="1155807"/>
            <a:ext cx="11556900" cy="3642332"/>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源ノ角ゴシック JP Normal" panose="020B0400000000000000" pitchFamily="34" charset="-128"/>
              <a:cs typeface="Meiryo"/>
              <a:sym typeface="Meiryo"/>
            </a:endParaRPr>
          </a:p>
        </p:txBody>
      </p:sp>
      <mc:AlternateContent xmlns:mc="http://schemas.openxmlformats.org/markup-compatibility/2006" xmlns:a14="http://schemas.microsoft.com/office/drawing/2010/main">
        <mc:Choice Requires="a14">
          <p:sp>
            <p:nvSpPr>
              <p:cNvPr id="489" name="Google Shape;489;g34dc49584f6_2_960">
                <a:extLst>
                  <a:ext uri="{FF2B5EF4-FFF2-40B4-BE49-F238E27FC236}">
                    <a16:creationId xmlns:a16="http://schemas.microsoft.com/office/drawing/2014/main" id="{A6B51E01-DE4D-F74D-94FA-5F84249164FE}"/>
                  </a:ext>
                </a:extLst>
              </p:cNvPr>
              <p:cNvSpPr txBox="1"/>
              <p:nvPr/>
            </p:nvSpPr>
            <p:spPr>
              <a:xfrm>
                <a:off x="5643560" y="1114347"/>
                <a:ext cx="6402402" cy="3681042"/>
              </a:xfrm>
              <a:prstGeom prst="rect">
                <a:avLst/>
              </a:prstGeom>
              <a:noFill/>
              <a:ln>
                <a:noFill/>
              </a:ln>
            </p:spPr>
            <p:txBody>
              <a:bodyPr spcFirstLastPara="1" wrap="square" lIns="91425" tIns="45700" rIns="91425" bIns="45700" anchor="t" anchorCtr="0">
                <a:noAutofit/>
              </a:bodyPr>
              <a:lstStyle/>
              <a:p>
                <a:pPr marL="457200" lvl="0" indent="-355600">
                  <a:lnSpc>
                    <a:spcPct val="90000"/>
                  </a:lnSpc>
                  <a:buSzPts val="2000"/>
                  <a:buFont typeface="Meiryo"/>
                  <a:buChar char="●"/>
                </a:pPr>
                <a:endParaRPr lang="en-US" altLang="ja-JP" sz="2000" dirty="0">
                  <a:latin typeface="+mj-lt"/>
                  <a:ea typeface="源ノ角ゴシック JP Normal" panose="020B0400000000000000" pitchFamily="34" charset="-128"/>
                  <a:cs typeface="Meiryo"/>
                  <a:sym typeface="Meiryo"/>
                </a:endParaRPr>
              </a:p>
              <a:p>
                <a:pPr marL="457200" lvl="0" indent="-355600">
                  <a:lnSpc>
                    <a:spcPct val="90000"/>
                  </a:lnSpc>
                  <a:buSzPts val="2000"/>
                  <a:buFont typeface="Meiryo"/>
                  <a:buChar char="●"/>
                </a:pPr>
                <a:r>
                  <a:rPr lang="ja-JP" altLang="en-US" sz="2000" dirty="0">
                    <a:latin typeface="+mj-lt"/>
                    <a:ea typeface="源ノ角ゴシック JP Normal" panose="020B0400000000000000" pitchFamily="34" charset="-128"/>
                    <a:cs typeface="Meiryo"/>
                    <a:sym typeface="Meiryo"/>
                  </a:rPr>
                  <a:t>流入速度：</a:t>
                </a:r>
                <a:r>
                  <a:rPr lang="en-US" altLang="ja-JP" sz="2000" dirty="0">
                    <a:latin typeface="+mj-lt"/>
                    <a:ea typeface="源ノ角ゴシック JP Normal" panose="020B0400000000000000" pitchFamily="34" charset="-128"/>
                    <a:cs typeface="Meiryo"/>
                    <a:sym typeface="Meiryo"/>
                  </a:rPr>
                  <a:t>0.2 m/s</a:t>
                </a:r>
              </a:p>
              <a:p>
                <a:pPr marL="457200" lvl="0" indent="-355600">
                  <a:lnSpc>
                    <a:spcPct val="90000"/>
                  </a:lnSpc>
                  <a:buSzPts val="2000"/>
                  <a:buFont typeface="Meiryo"/>
                  <a:buChar char="●"/>
                </a:pPr>
                <a:r>
                  <a:rPr lang="ja-JP" altLang="en-US" sz="2000" dirty="0">
                    <a:latin typeface="+mj-lt"/>
                    <a:ea typeface="源ノ角ゴシック JP Normal" panose="020B0400000000000000" pitchFamily="34" charset="-128"/>
                    <a:cs typeface="Meiryo"/>
                    <a:sym typeface="Meiryo"/>
                  </a:rPr>
                  <a:t>流入温度：</a:t>
                </a:r>
                <a:r>
                  <a:rPr lang="en-US" altLang="ja-JP" sz="2000" dirty="0">
                    <a:latin typeface="+mj-lt"/>
                    <a:ea typeface="源ノ角ゴシック JP Normal" panose="020B0400000000000000" pitchFamily="34" charset="-128"/>
                    <a:cs typeface="Meiryo"/>
                    <a:sym typeface="Meiryo"/>
                  </a:rPr>
                  <a:t>20</a:t>
                </a:r>
                <a:r>
                  <a:rPr lang="ja-JP" altLang="en-US" sz="2000" dirty="0">
                    <a:latin typeface="+mj-lt"/>
                    <a:ea typeface="源ノ角ゴシック JP Normal" panose="020B0400000000000000" pitchFamily="34" charset="-128"/>
                    <a:cs typeface="Meiryo"/>
                    <a:sym typeface="Meiryo"/>
                  </a:rPr>
                  <a:t>℃</a:t>
                </a:r>
                <a:endParaRPr lang="en-US" altLang="ja-JP" sz="2000" dirty="0">
                  <a:latin typeface="+mj-lt"/>
                  <a:ea typeface="源ノ角ゴシック JP Normal" panose="020B0400000000000000" pitchFamily="34" charset="-128"/>
                  <a:cs typeface="Meiryo"/>
                  <a:sym typeface="Meiryo"/>
                </a:endParaRPr>
              </a:p>
              <a:p>
                <a:pPr marL="457200" lvl="0" indent="-355600">
                  <a:lnSpc>
                    <a:spcPct val="90000"/>
                  </a:lnSpc>
                  <a:buSzPts val="2000"/>
                  <a:buFont typeface="Meiryo"/>
                  <a:buChar char="●"/>
                </a:pPr>
                <a:r>
                  <a:rPr lang="ja-JP" altLang="en-US" sz="2000" dirty="0">
                    <a:latin typeface="+mj-lt"/>
                    <a:ea typeface="源ノ角ゴシック JP Normal" panose="020B0400000000000000" pitchFamily="34" charset="-128"/>
                    <a:cs typeface="Meiryo"/>
                    <a:sym typeface="Meiryo"/>
                  </a:rPr>
                  <a:t>材料：</a:t>
                </a:r>
                <a:r>
                  <a:rPr lang="ja-JP" altLang="en-US" sz="2000" dirty="0">
                    <a:ea typeface="源ノ角ゴシック JP Normal" panose="020B0400000000000000" pitchFamily="34" charset="-128"/>
                    <a:cs typeface="Meiryo"/>
                    <a:sym typeface="Meiryo"/>
                  </a:rPr>
                  <a:t>水</a:t>
                </a:r>
                <a:r>
                  <a:rPr lang="en-US" altLang="ja-JP" sz="2000" dirty="0">
                    <a:ea typeface="源ノ角ゴシック JP Normal" panose="020B0400000000000000" pitchFamily="34" charset="-128"/>
                    <a:cs typeface="Meiryo"/>
                    <a:sym typeface="Meiryo"/>
                  </a:rPr>
                  <a:t> </a:t>
                </a:r>
                <a:r>
                  <a:rPr lang="ja-JP" altLang="en-US" sz="2000" dirty="0">
                    <a:ea typeface="源ノ角ゴシック JP Normal" panose="020B0400000000000000" pitchFamily="34" charset="-128"/>
                    <a:cs typeface="Meiryo"/>
                    <a:sym typeface="Meiryo"/>
                  </a:rPr>
                  <a:t>（流体部）・アルミニウム（固体部）</a:t>
                </a:r>
                <a:endParaRPr lang="en-US" altLang="ja-JP" sz="2000" dirty="0">
                  <a:latin typeface="+mj-lt"/>
                  <a:ea typeface="源ノ角ゴシック JP Normal" panose="020B0400000000000000" pitchFamily="34" charset="-128"/>
                  <a:cs typeface="Meiryo"/>
                  <a:sym typeface="Meiryo"/>
                </a:endParaRPr>
              </a:p>
              <a:p>
                <a:pPr marL="457200" lvl="0" indent="-355600">
                  <a:lnSpc>
                    <a:spcPct val="90000"/>
                  </a:lnSpc>
                  <a:buSzPts val="2000"/>
                  <a:buFont typeface="Meiryo"/>
                  <a:buChar char="●"/>
                </a:pPr>
                <a:r>
                  <a:rPr lang="ja-JP" altLang="en-US" sz="2000" dirty="0">
                    <a:latin typeface="+mj-lt"/>
                    <a:ea typeface="源ノ角ゴシック JP Normal" panose="020B0400000000000000" pitchFamily="34" charset="-128"/>
                    <a:cs typeface="Meiryo"/>
                    <a:sym typeface="Meiryo"/>
                  </a:rPr>
                  <a:t>温度分散を目的関数として最小化する</a:t>
                </a:r>
                <a:br>
                  <a:rPr lang="en-US" altLang="ja-JP" sz="2000" dirty="0">
                    <a:latin typeface="+mj-lt"/>
                    <a:ea typeface="源ノ角ゴシック JP Normal" panose="020B0400000000000000" pitchFamily="34" charset="-128"/>
                    <a:cs typeface="Meiryo"/>
                    <a:sym typeface="Meiryo"/>
                  </a:rPr>
                </a:br>
                <a14:m>
                  <m:oMath xmlns:m="http://schemas.openxmlformats.org/officeDocument/2006/math">
                    <m:r>
                      <m:rPr>
                        <m:sty m:val="p"/>
                      </m:rPr>
                      <a:rPr lang="en-US" altLang="ja-JP" sz="1800" i="0">
                        <a:latin typeface="Cambria Math" panose="02040503050406030204" pitchFamily="18" charset="0"/>
                        <a:ea typeface="Meiryo"/>
                        <a:cs typeface="Meiryo"/>
                        <a:sym typeface="Meiryo"/>
                      </a:rPr>
                      <m:t>minimize</m:t>
                    </m:r>
                    <m:r>
                      <a:rPr lang="en-US" altLang="ja-JP" sz="1800" i="1">
                        <a:latin typeface="Cambria Math" panose="02040503050406030204" pitchFamily="18" charset="0"/>
                        <a:ea typeface="Meiryo"/>
                        <a:cs typeface="Meiryo"/>
                        <a:sym typeface="Meiryo"/>
                      </a:rPr>
                      <m:t> </m:t>
                    </m:r>
                    <m:r>
                      <a:rPr lang="en-US" altLang="ja-JP" sz="1800" b="0" i="1" smtClean="0">
                        <a:latin typeface="Cambria Math" panose="02040503050406030204" pitchFamily="18" charset="0"/>
                        <a:ea typeface="Meiryo"/>
                        <a:cs typeface="Meiryo"/>
                        <a:sym typeface="Meiryo"/>
                      </a:rPr>
                      <m:t>𝑓</m:t>
                    </m:r>
                    <m:d>
                      <m:dPr>
                        <m:ctrlPr>
                          <a:rPr lang="en-US" altLang="ja-JP" sz="1800" i="1">
                            <a:latin typeface="Cambria Math" panose="02040503050406030204" pitchFamily="18" charset="0"/>
                            <a:ea typeface="Meiryo"/>
                            <a:cs typeface="Meiryo"/>
                            <a:sym typeface="Meiryo"/>
                          </a:rPr>
                        </m:ctrlPr>
                      </m:dPr>
                      <m:e>
                        <m:r>
                          <a:rPr lang="en-US" altLang="ja-JP" sz="1800" i="1">
                            <a:latin typeface="Cambria Math" panose="02040503050406030204" pitchFamily="18" charset="0"/>
                            <a:ea typeface="Meiryo"/>
                            <a:cs typeface="Meiryo"/>
                            <a:sym typeface="Meiryo"/>
                          </a:rPr>
                          <m:t>𝑑</m:t>
                        </m:r>
                      </m:e>
                    </m:d>
                    <m:r>
                      <a:rPr lang="en-US" altLang="ja-JP" sz="1800" i="1">
                        <a:latin typeface="Cambria Math" panose="02040503050406030204" pitchFamily="18" charset="0"/>
                        <a:ea typeface="Meiryo"/>
                        <a:cs typeface="Meiryo"/>
                        <a:sym typeface="Meiryo"/>
                      </a:rPr>
                      <m:t>=</m:t>
                    </m:r>
                    <m:nary>
                      <m:naryPr>
                        <m:ctrlPr>
                          <a:rPr lang="en-US" altLang="ja-JP" sz="1800" i="1">
                            <a:latin typeface="Cambria Math" panose="02040503050406030204" pitchFamily="18" charset="0"/>
                            <a:ea typeface="Meiryo"/>
                            <a:sym typeface="Meiryo"/>
                          </a:rPr>
                        </m:ctrlPr>
                      </m:naryPr>
                      <m:sub>
                        <m:sSub>
                          <m:sSubPr>
                            <m:ctrlPr>
                              <a:rPr lang="en-US" altLang="ja-JP" sz="1800">
                                <a:latin typeface="Cambria Math" panose="02040503050406030204" pitchFamily="18" charset="0"/>
                                <a:ea typeface="Meiryo"/>
                                <a:sym typeface="Meiryo"/>
                              </a:rPr>
                            </m:ctrlPr>
                          </m:sSubPr>
                          <m:e>
                            <m:r>
                              <m:rPr>
                                <m:sty m:val="p"/>
                              </m:rPr>
                              <a:rPr lang="en-US" altLang="ja-JP" sz="1800">
                                <a:latin typeface="Cambria Math" panose="02040503050406030204" pitchFamily="18" charset="0"/>
                                <a:ea typeface="Meiryo"/>
                                <a:sym typeface="Meiryo"/>
                              </a:rPr>
                              <m:t>Ω</m:t>
                            </m:r>
                          </m:e>
                          <m:sub>
                            <m:r>
                              <a:rPr lang="en-US" altLang="ja-JP" sz="1800" i="1">
                                <a:latin typeface="Cambria Math" panose="02040503050406030204" pitchFamily="18" charset="0"/>
                                <a:ea typeface="Meiryo"/>
                                <a:sym typeface="Meiryo"/>
                              </a:rPr>
                              <m:t>𝑑</m:t>
                            </m:r>
                          </m:sub>
                        </m:sSub>
                      </m:sub>
                      <m:sup/>
                      <m:e>
                        <m:sSup>
                          <m:sSupPr>
                            <m:ctrlPr>
                              <a:rPr lang="en-US" altLang="ja-JP" sz="1800" i="1">
                                <a:latin typeface="Cambria Math" panose="02040503050406030204" pitchFamily="18" charset="0"/>
                                <a:ea typeface="Meiryo"/>
                                <a:sym typeface="Meiryo"/>
                              </a:rPr>
                            </m:ctrlPr>
                          </m:sSupPr>
                          <m:e>
                            <m:d>
                              <m:dPr>
                                <m:ctrlPr>
                                  <a:rPr lang="en-US" altLang="ja-JP" sz="1800" i="1">
                                    <a:latin typeface="Cambria Math" panose="02040503050406030204" pitchFamily="18" charset="0"/>
                                    <a:ea typeface="Meiryo"/>
                                    <a:sym typeface="Meiryo"/>
                                  </a:rPr>
                                </m:ctrlPr>
                              </m:dPr>
                              <m:e>
                                <m:sSub>
                                  <m:sSubPr>
                                    <m:ctrlPr>
                                      <a:rPr lang="en-US" altLang="ja-JP" sz="1800" i="1">
                                        <a:latin typeface="Cambria Math" panose="02040503050406030204" pitchFamily="18" charset="0"/>
                                        <a:ea typeface="Meiryo"/>
                                        <a:sym typeface="Meiryo"/>
                                      </a:rPr>
                                    </m:ctrlPr>
                                  </m:sSubPr>
                                  <m:e>
                                    <m:r>
                                      <a:rPr lang="en-US" altLang="ja-JP" sz="1800" i="1">
                                        <a:latin typeface="Cambria Math" panose="02040503050406030204" pitchFamily="18" charset="0"/>
                                        <a:ea typeface="Meiryo"/>
                                        <a:sym typeface="Meiryo"/>
                                      </a:rPr>
                                      <m:t>𝑇</m:t>
                                    </m:r>
                                  </m:e>
                                  <m:sub>
                                    <m:r>
                                      <m:rPr>
                                        <m:sty m:val="p"/>
                                      </m:rPr>
                                      <a:rPr lang="en-US" altLang="ja-JP" sz="1800">
                                        <a:latin typeface="Cambria Math" panose="02040503050406030204" pitchFamily="18" charset="0"/>
                                        <a:ea typeface="Meiryo"/>
                                        <a:sym typeface="Meiryo"/>
                                      </a:rPr>
                                      <m:t>ave</m:t>
                                    </m:r>
                                  </m:sub>
                                </m:sSub>
                                <m:r>
                                  <a:rPr lang="en-US" altLang="ja-JP" sz="1800">
                                    <a:latin typeface="Cambria Math" panose="02040503050406030204" pitchFamily="18" charset="0"/>
                                    <a:ea typeface="Meiryo"/>
                                    <a:sym typeface="Meiryo"/>
                                  </a:rPr>
                                  <m:t>−</m:t>
                                </m:r>
                                <m:r>
                                  <a:rPr lang="en-US" altLang="ja-JP" sz="1800" i="1">
                                    <a:latin typeface="Cambria Math" panose="02040503050406030204" pitchFamily="18" charset="0"/>
                                    <a:ea typeface="Meiryo"/>
                                    <a:sym typeface="Meiryo"/>
                                  </a:rPr>
                                  <m:t>𝑇</m:t>
                                </m:r>
                              </m:e>
                            </m:d>
                          </m:e>
                          <m:sup>
                            <m:r>
                              <a:rPr lang="en-US" altLang="ja-JP" sz="1800">
                                <a:latin typeface="Cambria Math" panose="02040503050406030204" pitchFamily="18" charset="0"/>
                                <a:ea typeface="Meiryo"/>
                                <a:sym typeface="Meiryo"/>
                              </a:rPr>
                              <m:t>2</m:t>
                            </m:r>
                          </m:sup>
                        </m:sSup>
                        <m:r>
                          <m:rPr>
                            <m:sty m:val="p"/>
                          </m:rPr>
                          <a:rPr lang="en-US" altLang="ja-JP" sz="1800">
                            <a:latin typeface="Cambria Math" panose="02040503050406030204" pitchFamily="18" charset="0"/>
                            <a:ea typeface="Meiryo"/>
                            <a:sym typeface="Meiryo"/>
                          </a:rPr>
                          <m:t>dΩ</m:t>
                        </m:r>
                      </m:e>
                    </m:nary>
                    <m:r>
                      <a:rPr lang="en-US" altLang="ja-JP" sz="1800" b="0" i="1" smtClean="0">
                        <a:latin typeface="Cambria Math" panose="02040503050406030204" pitchFamily="18" charset="0"/>
                        <a:ea typeface="Meiryo"/>
                        <a:sym typeface="Meiryo"/>
                      </a:rPr>
                      <m:t>/|</m:t>
                    </m:r>
                    <m:sSub>
                      <m:sSubPr>
                        <m:ctrlPr>
                          <a:rPr lang="en-US" altLang="ja-JP" sz="1800" b="0" i="0" smtClean="0">
                            <a:latin typeface="Cambria Math" panose="02040503050406030204" pitchFamily="18" charset="0"/>
                            <a:ea typeface="Meiryo"/>
                            <a:sym typeface="Meiryo"/>
                          </a:rPr>
                        </m:ctrlPr>
                      </m:sSubPr>
                      <m:e>
                        <m:r>
                          <m:rPr>
                            <m:sty m:val="p"/>
                          </m:rPr>
                          <a:rPr lang="en-US" altLang="ja-JP" sz="1800" b="0" i="0" smtClean="0">
                            <a:latin typeface="Cambria Math" panose="02040503050406030204" pitchFamily="18" charset="0"/>
                            <a:ea typeface="Meiryo"/>
                            <a:sym typeface="Meiryo"/>
                          </a:rPr>
                          <m:t>Ω</m:t>
                        </m:r>
                      </m:e>
                      <m:sub>
                        <m:r>
                          <a:rPr lang="en-US" altLang="ja-JP" sz="1800" b="0" i="1" smtClean="0">
                            <a:latin typeface="Cambria Math" panose="02040503050406030204" pitchFamily="18" charset="0"/>
                            <a:ea typeface="Meiryo"/>
                            <a:sym typeface="Meiryo"/>
                          </a:rPr>
                          <m:t>𝑑</m:t>
                        </m:r>
                      </m:sub>
                    </m:sSub>
                    <m:r>
                      <a:rPr lang="en-US" altLang="ja-JP" sz="1800" b="0" i="1" smtClean="0">
                        <a:latin typeface="Cambria Math" panose="02040503050406030204" pitchFamily="18" charset="0"/>
                        <a:ea typeface="Meiryo"/>
                        <a:sym typeface="Meiryo"/>
                      </a:rPr>
                      <m:t>|</m:t>
                    </m:r>
                  </m:oMath>
                </a14:m>
                <a:br>
                  <a:rPr lang="en-US" altLang="ja-JP" sz="2000" dirty="0">
                    <a:latin typeface="+mj-lt"/>
                    <a:ea typeface="源ノ角ゴシック JP Normal" panose="020B0400000000000000" pitchFamily="34" charset="-128"/>
                    <a:sym typeface="Meiryo"/>
                  </a:rPr>
                </a:br>
                <a:endParaRPr lang="en-US" altLang="ja-JP" sz="2000" dirty="0">
                  <a:latin typeface="+mj-lt"/>
                  <a:ea typeface="源ノ角ゴシック JP Normal" panose="020B0400000000000000" pitchFamily="34" charset="-128"/>
                  <a:sym typeface="Meiryo"/>
                </a:endParaRPr>
              </a:p>
              <a:p>
                <a:pPr marL="457200" lvl="0" indent="-355600">
                  <a:lnSpc>
                    <a:spcPct val="90000"/>
                  </a:lnSpc>
                  <a:buSzPts val="2000"/>
                  <a:buFont typeface="Meiryo"/>
                  <a:buChar char="●"/>
                </a:pPr>
                <a:endParaRPr lang="ja-JP" altLang="en-US" sz="2000" dirty="0">
                  <a:latin typeface="+mj-lt"/>
                  <a:ea typeface="源ノ角ゴシック JP Normal" panose="020B0400000000000000" pitchFamily="34" charset="-128"/>
                  <a:cs typeface="Meiryo"/>
                  <a:sym typeface="Meiryo"/>
                </a:endParaRPr>
              </a:p>
              <a:p>
                <a:pPr marL="457200" lvl="0" indent="-355600">
                  <a:lnSpc>
                    <a:spcPct val="90000"/>
                  </a:lnSpc>
                  <a:buSzPts val="2000"/>
                  <a:buFont typeface="Meiryo"/>
                  <a:buChar char="●"/>
                </a:pPr>
                <a:r>
                  <a:rPr lang="ja-JP" altLang="en-US" sz="2000" dirty="0">
                    <a:latin typeface="+mj-lt"/>
                    <a:ea typeface="源ノ角ゴシック JP Normal" panose="020B0400000000000000" pitchFamily="34" charset="-128"/>
                    <a:cs typeface="Meiryo"/>
                    <a:sym typeface="Meiryo"/>
                  </a:rPr>
                  <a:t>制約条件として体積制約を考慮</a:t>
                </a:r>
                <a:br>
                  <a:rPr lang="en-US" altLang="ja-JP" sz="2000" dirty="0">
                    <a:latin typeface="+mj-lt"/>
                    <a:ea typeface="源ノ角ゴシック JP Normal" panose="020B0400000000000000" pitchFamily="34" charset="-128"/>
                    <a:cs typeface="Meiryo"/>
                    <a:sym typeface="Meiryo"/>
                  </a:rPr>
                </a:br>
                <a:r>
                  <a:rPr lang="ja-JP" altLang="en-US" sz="2000" dirty="0">
                    <a:latin typeface="+mj-lt"/>
                    <a:ea typeface="源ノ角ゴシック JP Normal" panose="020B0400000000000000" pitchFamily="34" charset="-128"/>
                    <a:cs typeface="Meiryo"/>
                    <a:sym typeface="Meiryo"/>
                  </a:rPr>
                  <a:t>（固体部が全体の</a:t>
                </a:r>
                <a:r>
                  <a:rPr lang="en-US" altLang="ja-JP" sz="2000" dirty="0">
                    <a:latin typeface="+mj-lt"/>
                    <a:ea typeface="源ノ角ゴシック JP Normal" panose="020B0400000000000000" pitchFamily="34" charset="-128"/>
                    <a:cs typeface="Meiryo"/>
                    <a:sym typeface="Meiryo"/>
                  </a:rPr>
                  <a:t>70%</a:t>
                </a:r>
                <a:r>
                  <a:rPr lang="ja-JP" altLang="en-US" sz="2000" dirty="0">
                    <a:latin typeface="+mj-lt"/>
                    <a:ea typeface="源ノ角ゴシック JP Normal" panose="020B0400000000000000" pitchFamily="34" charset="-128"/>
                    <a:cs typeface="Meiryo"/>
                    <a:sym typeface="Meiryo"/>
                  </a:rPr>
                  <a:t>以下）</a:t>
                </a:r>
                <a:br>
                  <a:rPr lang="en-US" altLang="ja-JP" sz="2000" dirty="0">
                    <a:latin typeface="+mj-lt"/>
                    <a:ea typeface="源ノ角ゴシック JP Normal" panose="020B0400000000000000" pitchFamily="34" charset="-128"/>
                    <a:cs typeface="Meiryo"/>
                    <a:sym typeface="Meiryo"/>
                  </a:rPr>
                </a:br>
                <a14:m>
                  <m:oMath xmlns:m="http://schemas.openxmlformats.org/officeDocument/2006/math">
                    <m:nary>
                      <m:naryPr>
                        <m:ctrlPr>
                          <a:rPr lang="en-US" altLang="ja-JP" sz="1800" b="0" i="1" smtClean="0">
                            <a:latin typeface="Cambria Math" panose="02040503050406030204" pitchFamily="18" charset="0"/>
                            <a:ea typeface="Meiryo"/>
                            <a:sym typeface="Meiryo"/>
                          </a:rPr>
                        </m:ctrlPr>
                      </m:naryPr>
                      <m:sub>
                        <m:sSub>
                          <m:sSubPr>
                            <m:ctrlPr>
                              <a:rPr lang="en-US" altLang="ja-JP" sz="1800" b="0" i="0" smtClean="0">
                                <a:latin typeface="Cambria Math" panose="02040503050406030204" pitchFamily="18" charset="0"/>
                                <a:ea typeface="Meiryo"/>
                                <a:sym typeface="Meiryo"/>
                              </a:rPr>
                            </m:ctrlPr>
                          </m:sSubPr>
                          <m:e>
                            <m:r>
                              <m:rPr>
                                <m:sty m:val="p"/>
                              </m:rPr>
                              <a:rPr lang="en-US" altLang="ja-JP" sz="1800" b="0" i="0" smtClean="0">
                                <a:latin typeface="Cambria Math" panose="02040503050406030204" pitchFamily="18" charset="0"/>
                                <a:ea typeface="Meiryo"/>
                                <a:sym typeface="Meiryo"/>
                              </a:rPr>
                              <m:t>Ω</m:t>
                            </m:r>
                          </m:e>
                          <m:sub>
                            <m:r>
                              <a:rPr lang="en-US" altLang="ja-JP" sz="1800" b="0" i="1" smtClean="0">
                                <a:latin typeface="Cambria Math" panose="02040503050406030204" pitchFamily="18" charset="0"/>
                                <a:ea typeface="Meiryo"/>
                                <a:sym typeface="Meiryo"/>
                              </a:rPr>
                              <m:t>𝑑</m:t>
                            </m:r>
                          </m:sub>
                        </m:sSub>
                      </m:sub>
                      <m:sup/>
                      <m:e>
                        <m:r>
                          <a:rPr lang="en-US" altLang="ja-JP" sz="1800" i="1">
                            <a:latin typeface="Cambria Math" panose="02040503050406030204" pitchFamily="18" charset="0"/>
                            <a:ea typeface="Meiryo"/>
                            <a:cs typeface="Meiryo"/>
                            <a:sym typeface="Meiryo"/>
                          </a:rPr>
                          <m:t>𝜀</m:t>
                        </m:r>
                        <m:r>
                          <m:rPr>
                            <m:sty m:val="p"/>
                          </m:rPr>
                          <a:rPr lang="en-US" altLang="ja-JP" sz="1800" b="0" i="0" smtClean="0">
                            <a:latin typeface="Cambria Math" panose="02040503050406030204" pitchFamily="18" charset="0"/>
                            <a:ea typeface="Meiryo"/>
                            <a:sym typeface="Meiryo"/>
                          </a:rPr>
                          <m:t>dΩ</m:t>
                        </m:r>
                      </m:e>
                    </m:nary>
                    <m:r>
                      <a:rPr lang="en-US" altLang="ja-JP" sz="1800" i="1">
                        <a:latin typeface="Cambria Math" panose="02040503050406030204" pitchFamily="18" charset="0"/>
                        <a:ea typeface="Cambria Math" panose="02040503050406030204" pitchFamily="18" charset="0"/>
                        <a:sym typeface="Meiryo"/>
                      </a:rPr>
                      <m:t>≤0.</m:t>
                    </m:r>
                    <m:r>
                      <a:rPr lang="en-US" altLang="ja-JP" sz="1800" b="0" i="1" smtClean="0">
                        <a:latin typeface="Cambria Math" panose="02040503050406030204" pitchFamily="18" charset="0"/>
                        <a:ea typeface="Cambria Math" panose="02040503050406030204" pitchFamily="18" charset="0"/>
                        <a:sym typeface="Meiryo"/>
                      </a:rPr>
                      <m:t>7</m:t>
                    </m:r>
                    <m:d>
                      <m:dPr>
                        <m:begChr m:val="|"/>
                        <m:endChr m:val="|"/>
                        <m:ctrlPr>
                          <a:rPr lang="en-US" altLang="ja-JP" sz="1800" i="1">
                            <a:latin typeface="Cambria Math" panose="02040503050406030204" pitchFamily="18" charset="0"/>
                            <a:ea typeface="Cambria Math" panose="02040503050406030204" pitchFamily="18" charset="0"/>
                            <a:sym typeface="Meiryo"/>
                          </a:rPr>
                        </m:ctrlPr>
                      </m:dPr>
                      <m:e>
                        <m:sSub>
                          <m:sSubPr>
                            <m:ctrlPr>
                              <a:rPr lang="en-US" altLang="ja-JP" sz="1800">
                                <a:latin typeface="Cambria Math" panose="02040503050406030204" pitchFamily="18" charset="0"/>
                                <a:ea typeface="Cambria Math" panose="02040503050406030204" pitchFamily="18" charset="0"/>
                                <a:sym typeface="Meiryo"/>
                              </a:rPr>
                            </m:ctrlPr>
                          </m:sSubPr>
                          <m:e>
                            <m:r>
                              <m:rPr>
                                <m:sty m:val="p"/>
                              </m:rPr>
                              <a:rPr lang="en-US" altLang="ja-JP" sz="1800">
                                <a:latin typeface="Cambria Math" panose="02040503050406030204" pitchFamily="18" charset="0"/>
                                <a:ea typeface="Cambria Math" panose="02040503050406030204" pitchFamily="18" charset="0"/>
                                <a:sym typeface="Meiryo"/>
                              </a:rPr>
                              <m:t>Ω</m:t>
                            </m:r>
                          </m:e>
                          <m:sub>
                            <m:r>
                              <a:rPr lang="en-US" altLang="ja-JP" sz="1800" i="1">
                                <a:latin typeface="Cambria Math" panose="02040503050406030204" pitchFamily="18" charset="0"/>
                                <a:ea typeface="Cambria Math" panose="02040503050406030204" pitchFamily="18" charset="0"/>
                                <a:sym typeface="Meiryo"/>
                              </a:rPr>
                              <m:t>𝑑</m:t>
                            </m:r>
                          </m:sub>
                        </m:sSub>
                      </m:e>
                    </m:d>
                    <m:r>
                      <a:rPr lang="en-US" altLang="ja-JP" sz="1800" b="0" i="1" smtClean="0">
                        <a:latin typeface="Cambria Math" panose="02040503050406030204" pitchFamily="18" charset="0"/>
                        <a:ea typeface="Cambria Math" panose="02040503050406030204" pitchFamily="18" charset="0"/>
                        <a:sym typeface="Meiryo"/>
                      </a:rPr>
                      <m:t>,  </m:t>
                    </m:r>
                    <m:r>
                      <a:rPr lang="en-US" altLang="ja-JP" sz="1800" i="1">
                        <a:latin typeface="Cambria Math" panose="02040503050406030204" pitchFamily="18" charset="0"/>
                        <a:ea typeface="Cambria Math" panose="02040503050406030204" pitchFamily="18" charset="0"/>
                        <a:sym typeface="Meiryo"/>
                      </a:rPr>
                      <m:t>0≤</m:t>
                    </m:r>
                    <m:r>
                      <a:rPr lang="en-US" altLang="ja-JP" sz="1800" i="1">
                        <a:latin typeface="Cambria Math" panose="02040503050406030204" pitchFamily="18" charset="0"/>
                        <a:ea typeface="Cambria Math" panose="02040503050406030204" pitchFamily="18" charset="0"/>
                        <a:sym typeface="Meiryo"/>
                      </a:rPr>
                      <m:t>𝑑</m:t>
                    </m:r>
                    <m:r>
                      <a:rPr lang="en-US" altLang="ja-JP" sz="1800" i="1">
                        <a:latin typeface="Cambria Math" panose="02040503050406030204" pitchFamily="18" charset="0"/>
                        <a:ea typeface="Cambria Math" panose="02040503050406030204" pitchFamily="18" charset="0"/>
                        <a:sym typeface="Meiryo"/>
                      </a:rPr>
                      <m:t>≤1</m:t>
                    </m:r>
                  </m:oMath>
                </a14:m>
                <a:endParaRPr lang="ja-JP" altLang="en-US" sz="1800" dirty="0">
                  <a:latin typeface="+mj-lt"/>
                  <a:ea typeface="源ノ角ゴシック JP Normal" panose="020B0400000000000000" pitchFamily="34" charset="-128"/>
                  <a:cs typeface="Meiryo"/>
                  <a:sym typeface="Meiryo"/>
                </a:endParaRPr>
              </a:p>
            </p:txBody>
          </p:sp>
        </mc:Choice>
        <mc:Fallback xmlns="">
          <p:sp>
            <p:nvSpPr>
              <p:cNvPr id="489" name="Google Shape;489;g34dc49584f6_2_960">
                <a:extLst>
                  <a:ext uri="{FF2B5EF4-FFF2-40B4-BE49-F238E27FC236}">
                    <a16:creationId xmlns:a16="http://schemas.microsoft.com/office/drawing/2014/main" id="{A6B51E01-DE4D-F74D-94FA-5F84249164FE}"/>
                  </a:ext>
                </a:extLst>
              </p:cNvPr>
              <p:cNvSpPr txBox="1">
                <a:spLocks noRot="1" noChangeAspect="1" noMove="1" noResize="1" noEditPoints="1" noAdjustHandles="1" noChangeArrowheads="1" noChangeShapeType="1" noTextEdit="1"/>
              </p:cNvSpPr>
              <p:nvPr/>
            </p:nvSpPr>
            <p:spPr>
              <a:xfrm>
                <a:off x="5643560" y="1114347"/>
                <a:ext cx="6402402" cy="3681042"/>
              </a:xfrm>
              <a:prstGeom prst="rect">
                <a:avLst/>
              </a:prstGeom>
              <a:blipFill>
                <a:blip r:embed="rId6"/>
                <a:stretch>
                  <a:fillRect/>
                </a:stretch>
              </a:blipFill>
              <a:ln>
                <a:noFill/>
              </a:ln>
            </p:spPr>
            <p:txBody>
              <a:bodyPr/>
              <a:lstStyle/>
              <a:p>
                <a:r>
                  <a:rPr lang="ja-JP" altLang="en-US">
                    <a:noFill/>
                  </a:rPr>
                  <a:t> </a:t>
                </a:r>
              </a:p>
            </p:txBody>
          </p:sp>
        </mc:Fallback>
      </mc:AlternateContent>
      <p:sp>
        <p:nvSpPr>
          <p:cNvPr id="490" name="Google Shape;490;g34dc49584f6_2_960">
            <a:extLst>
              <a:ext uri="{FF2B5EF4-FFF2-40B4-BE49-F238E27FC236}">
                <a16:creationId xmlns:a16="http://schemas.microsoft.com/office/drawing/2014/main" id="{89A287F2-4EA0-F52C-B960-4BC7E02EA485}"/>
              </a:ext>
            </a:extLst>
          </p:cNvPr>
          <p:cNvSpPr/>
          <p:nvPr/>
        </p:nvSpPr>
        <p:spPr>
          <a:xfrm rot="16200000">
            <a:off x="1082142" y="2016564"/>
            <a:ext cx="2702231" cy="1641447"/>
          </a:xfrm>
          <a:prstGeom prst="rect">
            <a:avLst/>
          </a:prstGeom>
          <a:pattFill prst="dkUpDiag">
            <a:fgClr>
              <a:schemeClr val="tx2">
                <a:lumMod val="90000"/>
              </a:schemeClr>
            </a:fgClr>
            <a:bgClr>
              <a:schemeClr val="bg1"/>
            </a:bgClr>
          </a:pattFill>
          <a:ln w="9525" cap="flat" cmpd="sng">
            <a:solidFill>
              <a:srgbClr val="00194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源ノ角ゴシック JP Normal" panose="020B0400000000000000" pitchFamily="34" charset="-128"/>
              <a:cs typeface="Meiryo"/>
              <a:sym typeface="Meiryo"/>
            </a:endParaRPr>
          </a:p>
        </p:txBody>
      </p:sp>
      <p:sp>
        <p:nvSpPr>
          <p:cNvPr id="491" name="Google Shape;491;g34dc49584f6_2_960">
            <a:extLst>
              <a:ext uri="{FF2B5EF4-FFF2-40B4-BE49-F238E27FC236}">
                <a16:creationId xmlns:a16="http://schemas.microsoft.com/office/drawing/2014/main" id="{659C7098-1F89-A94D-8D91-9475593BE2AF}"/>
              </a:ext>
            </a:extLst>
          </p:cNvPr>
          <p:cNvSpPr/>
          <p:nvPr/>
        </p:nvSpPr>
        <p:spPr>
          <a:xfrm rot="16200000">
            <a:off x="1786766" y="4268195"/>
            <a:ext cx="290445" cy="130632"/>
          </a:xfrm>
          <a:prstGeom prst="rect">
            <a:avLst/>
          </a:prstGeom>
          <a:solidFill>
            <a:schemeClr val="bg1"/>
          </a:solidFill>
          <a:ln w="9525" cap="flat" cmpd="sng">
            <a:solidFill>
              <a:srgbClr val="00194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源ノ角ゴシック JP Normal" panose="020B0400000000000000" pitchFamily="34" charset="-128"/>
              <a:cs typeface="Meiryo"/>
              <a:sym typeface="Meiryo"/>
            </a:endParaRPr>
          </a:p>
        </p:txBody>
      </p:sp>
      <p:sp>
        <p:nvSpPr>
          <p:cNvPr id="492" name="Google Shape;492;g34dc49584f6_2_960">
            <a:extLst>
              <a:ext uri="{FF2B5EF4-FFF2-40B4-BE49-F238E27FC236}">
                <a16:creationId xmlns:a16="http://schemas.microsoft.com/office/drawing/2014/main" id="{BA5727DD-0C6B-D4EA-6BA0-44C11D4A5D5D}"/>
              </a:ext>
            </a:extLst>
          </p:cNvPr>
          <p:cNvSpPr/>
          <p:nvPr/>
        </p:nvSpPr>
        <p:spPr>
          <a:xfrm rot="16200000">
            <a:off x="2755202" y="4268195"/>
            <a:ext cx="290445" cy="130632"/>
          </a:xfrm>
          <a:prstGeom prst="rect">
            <a:avLst/>
          </a:prstGeom>
          <a:solidFill>
            <a:schemeClr val="bg1"/>
          </a:solidFill>
          <a:ln w="9525" cap="flat" cmpd="sng">
            <a:solidFill>
              <a:srgbClr val="00194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源ノ角ゴシック JP Normal" panose="020B0400000000000000" pitchFamily="34" charset="-128"/>
              <a:cs typeface="Meiryo"/>
              <a:sym typeface="Meiryo"/>
            </a:endParaRPr>
          </a:p>
        </p:txBody>
      </p:sp>
      <p:cxnSp>
        <p:nvCxnSpPr>
          <p:cNvPr id="493" name="Google Shape;493;g34dc49584f6_2_960">
            <a:extLst>
              <a:ext uri="{FF2B5EF4-FFF2-40B4-BE49-F238E27FC236}">
                <a16:creationId xmlns:a16="http://schemas.microsoft.com/office/drawing/2014/main" id="{1A4D95BD-C0C7-F020-E089-AD305D882200}"/>
              </a:ext>
            </a:extLst>
          </p:cNvPr>
          <p:cNvCxnSpPr/>
          <p:nvPr/>
        </p:nvCxnSpPr>
        <p:spPr>
          <a:xfrm rot="16200000">
            <a:off x="1827688" y="4600942"/>
            <a:ext cx="208600" cy="0"/>
          </a:xfrm>
          <a:prstGeom prst="straightConnector1">
            <a:avLst/>
          </a:prstGeom>
          <a:noFill/>
          <a:ln w="9525" cap="flat" cmpd="sng">
            <a:solidFill>
              <a:srgbClr val="001942"/>
            </a:solidFill>
            <a:prstDash val="solid"/>
            <a:round/>
            <a:headEnd type="none" w="med" len="med"/>
            <a:tailEnd type="triangle" w="med" len="med"/>
          </a:ln>
        </p:spPr>
      </p:cxnSp>
      <p:cxnSp>
        <p:nvCxnSpPr>
          <p:cNvPr id="494" name="Google Shape;494;g34dc49584f6_2_960">
            <a:extLst>
              <a:ext uri="{FF2B5EF4-FFF2-40B4-BE49-F238E27FC236}">
                <a16:creationId xmlns:a16="http://schemas.microsoft.com/office/drawing/2014/main" id="{6F815D07-E13D-B4DF-C397-84C9C658D2F9}"/>
              </a:ext>
            </a:extLst>
          </p:cNvPr>
          <p:cNvCxnSpPr/>
          <p:nvPr/>
        </p:nvCxnSpPr>
        <p:spPr>
          <a:xfrm rot="16200000">
            <a:off x="2796124" y="4600943"/>
            <a:ext cx="208600" cy="0"/>
          </a:xfrm>
          <a:prstGeom prst="straightConnector1">
            <a:avLst/>
          </a:prstGeom>
          <a:noFill/>
          <a:ln w="9525" cap="flat" cmpd="sng">
            <a:solidFill>
              <a:srgbClr val="001942"/>
            </a:solidFill>
            <a:prstDash val="solid"/>
            <a:round/>
            <a:headEnd type="triangle" w="med" len="med"/>
            <a:tailEnd type="none" w="med" len="med"/>
          </a:ln>
        </p:spPr>
      </p:cxnSp>
      <p:sp>
        <p:nvSpPr>
          <p:cNvPr id="495" name="Google Shape;495;g34dc49584f6_2_960">
            <a:extLst>
              <a:ext uri="{FF2B5EF4-FFF2-40B4-BE49-F238E27FC236}">
                <a16:creationId xmlns:a16="http://schemas.microsoft.com/office/drawing/2014/main" id="{0B86257A-2DDB-97DB-2010-D648379871FA}"/>
              </a:ext>
            </a:extLst>
          </p:cNvPr>
          <p:cNvSpPr txBox="1"/>
          <p:nvPr/>
        </p:nvSpPr>
        <p:spPr>
          <a:xfrm>
            <a:off x="1426770" y="4433865"/>
            <a:ext cx="588579" cy="30458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latin typeface="+mj-lt"/>
                <a:ea typeface="源ノ角ゴシック JP Normal" panose="020B0400000000000000" pitchFamily="34" charset="-128"/>
                <a:cs typeface="Meiryo"/>
                <a:sym typeface="Meiryo"/>
              </a:rPr>
              <a:t>流入</a:t>
            </a:r>
            <a:endParaRPr dirty="0">
              <a:solidFill>
                <a:srgbClr val="000000"/>
              </a:solidFill>
              <a:latin typeface="+mj-lt"/>
              <a:ea typeface="源ノ角ゴシック JP Normal" panose="020B0400000000000000" pitchFamily="34" charset="-128"/>
              <a:cs typeface="Meiryo"/>
              <a:sym typeface="Meiryo"/>
            </a:endParaRPr>
          </a:p>
        </p:txBody>
      </p:sp>
      <p:sp>
        <p:nvSpPr>
          <p:cNvPr id="496" name="Google Shape;496;g34dc49584f6_2_960">
            <a:extLst>
              <a:ext uri="{FF2B5EF4-FFF2-40B4-BE49-F238E27FC236}">
                <a16:creationId xmlns:a16="http://schemas.microsoft.com/office/drawing/2014/main" id="{28FDEC48-ED91-026B-6AEB-6CCC14EA68A3}"/>
              </a:ext>
            </a:extLst>
          </p:cNvPr>
          <p:cNvSpPr txBox="1"/>
          <p:nvPr/>
        </p:nvSpPr>
        <p:spPr>
          <a:xfrm>
            <a:off x="2913379" y="4448629"/>
            <a:ext cx="775369" cy="30458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latin typeface="+mj-lt"/>
                <a:ea typeface="源ノ角ゴシック JP Normal" panose="020B0400000000000000" pitchFamily="34" charset="-128"/>
                <a:cs typeface="Meiryo"/>
                <a:sym typeface="Meiryo"/>
              </a:rPr>
              <a:t>流出</a:t>
            </a:r>
            <a:endParaRPr dirty="0">
              <a:solidFill>
                <a:srgbClr val="000000"/>
              </a:solidFill>
              <a:latin typeface="+mj-lt"/>
              <a:ea typeface="源ノ角ゴシック JP Normal" panose="020B0400000000000000" pitchFamily="34" charset="-128"/>
              <a:cs typeface="Meiryo"/>
              <a:sym typeface="Meiryo"/>
            </a:endParaRPr>
          </a:p>
        </p:txBody>
      </p:sp>
      <p:sp>
        <p:nvSpPr>
          <p:cNvPr id="497" name="Google Shape;497;g34dc49584f6_2_960">
            <a:extLst>
              <a:ext uri="{FF2B5EF4-FFF2-40B4-BE49-F238E27FC236}">
                <a16:creationId xmlns:a16="http://schemas.microsoft.com/office/drawing/2014/main" id="{EEE9AF2B-C398-8701-640A-CB44C6A310E6}"/>
              </a:ext>
            </a:extLst>
          </p:cNvPr>
          <p:cNvSpPr txBox="1"/>
          <p:nvPr/>
        </p:nvSpPr>
        <p:spPr>
          <a:xfrm>
            <a:off x="1479690" y="2563243"/>
            <a:ext cx="1893965" cy="104321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tLang="en-US" sz="1600" b="1" dirty="0">
                <a:latin typeface="+mj-lt"/>
                <a:ea typeface="源ノ角ゴシック JP Normal" panose="020B0400000000000000" pitchFamily="34" charset="-128"/>
                <a:cs typeface="Meiryo"/>
                <a:sym typeface="Meiryo"/>
              </a:rPr>
              <a:t>設計領域</a:t>
            </a:r>
            <a:endParaRPr lang="en-US" altLang="ja-JP" sz="1600" b="1" dirty="0">
              <a:latin typeface="+mj-lt"/>
              <a:ea typeface="源ノ角ゴシック JP Normal" panose="020B0400000000000000" pitchFamily="34" charset="-128"/>
              <a:cs typeface="Meiryo"/>
              <a:sym typeface="Meiryo"/>
            </a:endParaRPr>
          </a:p>
          <a:p>
            <a:pPr marL="0" lvl="0" indent="0" algn="ctr" rtl="0">
              <a:spcBef>
                <a:spcPts val="0"/>
              </a:spcBef>
              <a:spcAft>
                <a:spcPts val="0"/>
              </a:spcAft>
              <a:buNone/>
            </a:pPr>
            <a:r>
              <a:rPr lang="ja-JP" altLang="en-US" sz="1600" b="1" dirty="0">
                <a:latin typeface="+mj-lt"/>
                <a:ea typeface="源ノ角ゴシック JP Normal" panose="020B0400000000000000" pitchFamily="34" charset="-128"/>
                <a:cs typeface="Meiryo"/>
                <a:sym typeface="Meiryo"/>
              </a:rPr>
              <a:t>（全域に入熱）</a:t>
            </a:r>
            <a:endParaRPr lang="en-US" sz="1600" b="1" dirty="0">
              <a:latin typeface="+mj-lt"/>
              <a:ea typeface="源ノ角ゴシック JP Normal" panose="020B0400000000000000" pitchFamily="34" charset="-128"/>
              <a:cs typeface="Meiryo"/>
              <a:sym typeface="Meiryo"/>
            </a:endParaRPr>
          </a:p>
          <a:p>
            <a:pPr marL="0" lvl="0" indent="0" algn="ctr" rtl="0">
              <a:spcBef>
                <a:spcPts val="0"/>
              </a:spcBef>
              <a:spcAft>
                <a:spcPts val="0"/>
              </a:spcAft>
              <a:buNone/>
            </a:pPr>
            <a:endParaRPr sz="1600" b="1" dirty="0">
              <a:solidFill>
                <a:srgbClr val="000000"/>
              </a:solidFill>
              <a:latin typeface="+mj-lt"/>
              <a:ea typeface="源ノ角ゴシック JP Normal" panose="020B0400000000000000" pitchFamily="34" charset="-128"/>
              <a:cs typeface="Meiryo"/>
              <a:sym typeface="Meiryo"/>
            </a:endParaRPr>
          </a:p>
        </p:txBody>
      </p:sp>
      <p:cxnSp>
        <p:nvCxnSpPr>
          <p:cNvPr id="498" name="Google Shape;498;g34dc49584f6_2_960">
            <a:extLst>
              <a:ext uri="{FF2B5EF4-FFF2-40B4-BE49-F238E27FC236}">
                <a16:creationId xmlns:a16="http://schemas.microsoft.com/office/drawing/2014/main" id="{54AE97D3-A3A8-A9B3-386C-FF36772CCE77}"/>
              </a:ext>
            </a:extLst>
          </p:cNvPr>
          <p:cNvCxnSpPr/>
          <p:nvPr/>
        </p:nvCxnSpPr>
        <p:spPr>
          <a:xfrm rot="5400000">
            <a:off x="1466115" y="4060688"/>
            <a:ext cx="0" cy="249181"/>
          </a:xfrm>
          <a:prstGeom prst="straightConnector1">
            <a:avLst/>
          </a:prstGeom>
          <a:noFill/>
          <a:ln w="9525" cap="flat" cmpd="sng">
            <a:solidFill>
              <a:srgbClr val="001942"/>
            </a:solidFill>
            <a:prstDash val="solid"/>
            <a:round/>
            <a:headEnd type="none" w="med" len="med"/>
            <a:tailEnd type="none" w="med" len="med"/>
          </a:ln>
        </p:spPr>
      </p:cxnSp>
      <p:cxnSp>
        <p:nvCxnSpPr>
          <p:cNvPr id="499" name="Google Shape;499;g34dc49584f6_2_960">
            <a:extLst>
              <a:ext uri="{FF2B5EF4-FFF2-40B4-BE49-F238E27FC236}">
                <a16:creationId xmlns:a16="http://schemas.microsoft.com/office/drawing/2014/main" id="{4EAB3308-0C2B-EC84-B57A-9CFFCA5D576E}"/>
              </a:ext>
            </a:extLst>
          </p:cNvPr>
          <p:cNvCxnSpPr/>
          <p:nvPr/>
        </p:nvCxnSpPr>
        <p:spPr>
          <a:xfrm rot="5400000">
            <a:off x="1466115" y="1361572"/>
            <a:ext cx="0" cy="249181"/>
          </a:xfrm>
          <a:prstGeom prst="straightConnector1">
            <a:avLst/>
          </a:prstGeom>
          <a:noFill/>
          <a:ln w="9525" cap="flat" cmpd="sng">
            <a:solidFill>
              <a:srgbClr val="001942"/>
            </a:solidFill>
            <a:prstDash val="solid"/>
            <a:round/>
            <a:headEnd type="none" w="med" len="med"/>
            <a:tailEnd type="none" w="med" len="med"/>
          </a:ln>
        </p:spPr>
      </p:cxnSp>
      <p:cxnSp>
        <p:nvCxnSpPr>
          <p:cNvPr id="500" name="Google Shape;500;g34dc49584f6_2_960">
            <a:extLst>
              <a:ext uri="{FF2B5EF4-FFF2-40B4-BE49-F238E27FC236}">
                <a16:creationId xmlns:a16="http://schemas.microsoft.com/office/drawing/2014/main" id="{9FAB19B5-5A12-DF54-B543-B2D5473AEAF7}"/>
              </a:ext>
            </a:extLst>
          </p:cNvPr>
          <p:cNvCxnSpPr>
            <a:cxnSpLocks/>
          </p:cNvCxnSpPr>
          <p:nvPr/>
        </p:nvCxnSpPr>
        <p:spPr>
          <a:xfrm flipV="1">
            <a:off x="1617227" y="1267031"/>
            <a:ext cx="0" cy="194890"/>
          </a:xfrm>
          <a:prstGeom prst="straightConnector1">
            <a:avLst/>
          </a:prstGeom>
          <a:noFill/>
          <a:ln w="9525" cap="flat" cmpd="sng">
            <a:solidFill>
              <a:srgbClr val="001942"/>
            </a:solidFill>
            <a:prstDash val="solid"/>
            <a:round/>
            <a:headEnd type="none" w="med" len="med"/>
            <a:tailEnd type="none" w="med" len="med"/>
          </a:ln>
        </p:spPr>
      </p:cxnSp>
      <p:cxnSp>
        <p:nvCxnSpPr>
          <p:cNvPr id="501" name="Google Shape;501;g34dc49584f6_2_960">
            <a:extLst>
              <a:ext uri="{FF2B5EF4-FFF2-40B4-BE49-F238E27FC236}">
                <a16:creationId xmlns:a16="http://schemas.microsoft.com/office/drawing/2014/main" id="{09F57D9B-3C38-BC21-5BB4-110D219BF359}"/>
              </a:ext>
            </a:extLst>
          </p:cNvPr>
          <p:cNvCxnSpPr>
            <a:cxnSpLocks/>
          </p:cNvCxnSpPr>
          <p:nvPr/>
        </p:nvCxnSpPr>
        <p:spPr>
          <a:xfrm flipV="1">
            <a:off x="3264396" y="1267284"/>
            <a:ext cx="0" cy="194637"/>
          </a:xfrm>
          <a:prstGeom prst="straightConnector1">
            <a:avLst/>
          </a:prstGeom>
          <a:noFill/>
          <a:ln w="9525" cap="flat" cmpd="sng">
            <a:solidFill>
              <a:srgbClr val="001942"/>
            </a:solidFill>
            <a:prstDash val="solid"/>
            <a:round/>
            <a:headEnd type="none" w="med" len="med"/>
            <a:tailEnd type="none" w="med" len="med"/>
          </a:ln>
        </p:spPr>
      </p:cxnSp>
      <p:cxnSp>
        <p:nvCxnSpPr>
          <p:cNvPr id="502" name="Google Shape;502;g34dc49584f6_2_960">
            <a:extLst>
              <a:ext uri="{FF2B5EF4-FFF2-40B4-BE49-F238E27FC236}">
                <a16:creationId xmlns:a16="http://schemas.microsoft.com/office/drawing/2014/main" id="{13E6ABB9-B77B-4E62-7740-60DA8AC367D9}"/>
              </a:ext>
            </a:extLst>
          </p:cNvPr>
          <p:cNvCxnSpPr/>
          <p:nvPr/>
        </p:nvCxnSpPr>
        <p:spPr>
          <a:xfrm rot="16200000">
            <a:off x="175755" y="2835995"/>
            <a:ext cx="2698584" cy="0"/>
          </a:xfrm>
          <a:prstGeom prst="straightConnector1">
            <a:avLst/>
          </a:prstGeom>
          <a:noFill/>
          <a:ln w="9525" cap="flat" cmpd="sng">
            <a:solidFill>
              <a:srgbClr val="001942"/>
            </a:solidFill>
            <a:prstDash val="solid"/>
            <a:round/>
            <a:headEnd type="triangle" w="med" len="med"/>
            <a:tailEnd type="triangle" w="med" len="med"/>
          </a:ln>
        </p:spPr>
      </p:cxnSp>
      <p:cxnSp>
        <p:nvCxnSpPr>
          <p:cNvPr id="503" name="Google Shape;503;g34dc49584f6_2_960">
            <a:extLst>
              <a:ext uri="{FF2B5EF4-FFF2-40B4-BE49-F238E27FC236}">
                <a16:creationId xmlns:a16="http://schemas.microsoft.com/office/drawing/2014/main" id="{3661AE2F-DBB0-746F-9A2D-AB9B5CAB05C3}"/>
              </a:ext>
            </a:extLst>
          </p:cNvPr>
          <p:cNvCxnSpPr/>
          <p:nvPr/>
        </p:nvCxnSpPr>
        <p:spPr>
          <a:xfrm rot="16200000">
            <a:off x="2434226" y="581194"/>
            <a:ext cx="0" cy="1626400"/>
          </a:xfrm>
          <a:prstGeom prst="straightConnector1">
            <a:avLst/>
          </a:prstGeom>
          <a:noFill/>
          <a:ln w="9525" cap="flat" cmpd="sng">
            <a:solidFill>
              <a:srgbClr val="001942"/>
            </a:solidFill>
            <a:prstDash val="solid"/>
            <a:round/>
            <a:headEnd type="triangle" w="med" len="med"/>
            <a:tailEnd type="triangle" w="med" len="med"/>
          </a:ln>
        </p:spPr>
      </p:cxnSp>
      <p:sp>
        <p:nvSpPr>
          <p:cNvPr id="504" name="Google Shape;504;g34dc49584f6_2_960">
            <a:extLst>
              <a:ext uri="{FF2B5EF4-FFF2-40B4-BE49-F238E27FC236}">
                <a16:creationId xmlns:a16="http://schemas.microsoft.com/office/drawing/2014/main" id="{82409552-C02B-8D7D-49CF-158ACE1C48E8}"/>
              </a:ext>
            </a:extLst>
          </p:cNvPr>
          <p:cNvSpPr txBox="1"/>
          <p:nvPr/>
        </p:nvSpPr>
        <p:spPr>
          <a:xfrm rot="16200000">
            <a:off x="1048300" y="2625871"/>
            <a:ext cx="638211" cy="34561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dirty="0">
                <a:solidFill>
                  <a:srgbClr val="000000"/>
                </a:solidFill>
                <a:latin typeface="+mj-lt"/>
                <a:ea typeface="源ノ角ゴシック JP Normal" panose="020B0400000000000000" pitchFamily="34" charset="-128"/>
                <a:cs typeface="Meiryo"/>
                <a:sym typeface="Meiryo"/>
              </a:rPr>
              <a:t>15</a:t>
            </a:r>
            <a:r>
              <a:rPr lang="en-US" altLang="ja-JP" dirty="0">
                <a:solidFill>
                  <a:srgbClr val="000000"/>
                </a:solidFill>
                <a:latin typeface="+mj-lt"/>
                <a:ea typeface="源ノ角ゴシック JP Normal" panose="020B0400000000000000" pitchFamily="34" charset="-128"/>
                <a:cs typeface="Meiryo"/>
                <a:sym typeface="Meiryo"/>
              </a:rPr>
              <a:t>0</a:t>
            </a:r>
            <a:r>
              <a:rPr lang="ja-JP" dirty="0">
                <a:solidFill>
                  <a:srgbClr val="000000"/>
                </a:solidFill>
                <a:latin typeface="+mj-lt"/>
                <a:ea typeface="源ノ角ゴシック JP Normal" panose="020B0400000000000000" pitchFamily="34" charset="-128"/>
                <a:cs typeface="Meiryo"/>
                <a:sym typeface="Meiryo"/>
              </a:rPr>
              <a:t>0</a:t>
            </a:r>
            <a:endParaRPr dirty="0">
              <a:solidFill>
                <a:srgbClr val="000000"/>
              </a:solidFill>
              <a:latin typeface="+mj-lt"/>
              <a:ea typeface="源ノ角ゴシック JP Normal" panose="020B0400000000000000" pitchFamily="34" charset="-128"/>
              <a:cs typeface="Meiryo"/>
              <a:sym typeface="Meiryo"/>
            </a:endParaRPr>
          </a:p>
        </p:txBody>
      </p:sp>
      <p:sp>
        <p:nvSpPr>
          <p:cNvPr id="505" name="Google Shape;505;g34dc49584f6_2_960">
            <a:extLst>
              <a:ext uri="{FF2B5EF4-FFF2-40B4-BE49-F238E27FC236}">
                <a16:creationId xmlns:a16="http://schemas.microsoft.com/office/drawing/2014/main" id="{342F991A-1A03-7F4A-BE4A-AD338237648D}"/>
              </a:ext>
            </a:extLst>
          </p:cNvPr>
          <p:cNvSpPr txBox="1"/>
          <p:nvPr/>
        </p:nvSpPr>
        <p:spPr>
          <a:xfrm>
            <a:off x="2149878" y="1083918"/>
            <a:ext cx="625518" cy="33353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dirty="0">
                <a:solidFill>
                  <a:srgbClr val="000000"/>
                </a:solidFill>
                <a:latin typeface="+mj-lt"/>
                <a:ea typeface="源ノ角ゴシック JP Normal" panose="020B0400000000000000" pitchFamily="34" charset="-128"/>
                <a:cs typeface="Meiryo"/>
                <a:sym typeface="Meiryo"/>
              </a:rPr>
              <a:t>10</a:t>
            </a:r>
            <a:r>
              <a:rPr lang="en-US" altLang="ja-JP" dirty="0">
                <a:solidFill>
                  <a:srgbClr val="000000"/>
                </a:solidFill>
                <a:latin typeface="+mj-lt"/>
                <a:ea typeface="源ノ角ゴシック JP Normal" panose="020B0400000000000000" pitchFamily="34" charset="-128"/>
                <a:cs typeface="Meiryo"/>
                <a:sym typeface="Meiryo"/>
              </a:rPr>
              <a:t>0</a:t>
            </a:r>
            <a:r>
              <a:rPr lang="ja-JP" dirty="0">
                <a:solidFill>
                  <a:srgbClr val="000000"/>
                </a:solidFill>
                <a:latin typeface="+mj-lt"/>
                <a:ea typeface="源ノ角ゴシック JP Normal" panose="020B0400000000000000" pitchFamily="34" charset="-128"/>
                <a:cs typeface="Meiryo"/>
                <a:sym typeface="Meiryo"/>
              </a:rPr>
              <a:t>0</a:t>
            </a:r>
            <a:endParaRPr dirty="0">
              <a:solidFill>
                <a:srgbClr val="000000"/>
              </a:solidFill>
              <a:latin typeface="+mj-lt"/>
              <a:ea typeface="源ノ角ゴシック JP Normal" panose="020B0400000000000000" pitchFamily="34" charset="-128"/>
              <a:cs typeface="Meiryo"/>
              <a:sym typeface="Meiryo"/>
            </a:endParaRPr>
          </a:p>
        </p:txBody>
      </p:sp>
      <p:cxnSp>
        <p:nvCxnSpPr>
          <p:cNvPr id="2" name="Google Shape;508;g34dc49584f6_2_960">
            <a:extLst>
              <a:ext uri="{FF2B5EF4-FFF2-40B4-BE49-F238E27FC236}">
                <a16:creationId xmlns:a16="http://schemas.microsoft.com/office/drawing/2014/main" id="{9A213942-54A4-DE55-436C-E51FF75A7D7F}"/>
              </a:ext>
            </a:extLst>
          </p:cNvPr>
          <p:cNvCxnSpPr>
            <a:cxnSpLocks/>
          </p:cNvCxnSpPr>
          <p:nvPr/>
        </p:nvCxnSpPr>
        <p:spPr>
          <a:xfrm rot="16200000">
            <a:off x="1538185" y="4287661"/>
            <a:ext cx="143498" cy="0"/>
          </a:xfrm>
          <a:prstGeom prst="straightConnector1">
            <a:avLst/>
          </a:prstGeom>
          <a:noFill/>
          <a:ln w="9525" cap="flat" cmpd="sng">
            <a:solidFill>
              <a:srgbClr val="001942"/>
            </a:solidFill>
            <a:prstDash val="solid"/>
            <a:round/>
            <a:headEnd type="none" w="med" len="med"/>
            <a:tailEnd type="none" w="med" len="med"/>
          </a:ln>
        </p:spPr>
      </p:cxnSp>
      <p:cxnSp>
        <p:nvCxnSpPr>
          <p:cNvPr id="5" name="Google Shape;510;g34dc49584f6_2_960">
            <a:extLst>
              <a:ext uri="{FF2B5EF4-FFF2-40B4-BE49-F238E27FC236}">
                <a16:creationId xmlns:a16="http://schemas.microsoft.com/office/drawing/2014/main" id="{E853331E-23C8-7A03-71D5-959C1360B9E0}"/>
              </a:ext>
            </a:extLst>
          </p:cNvPr>
          <p:cNvCxnSpPr>
            <a:cxnSpLocks/>
          </p:cNvCxnSpPr>
          <p:nvPr/>
        </p:nvCxnSpPr>
        <p:spPr>
          <a:xfrm rot="16200000">
            <a:off x="1737154" y="4147017"/>
            <a:ext cx="0" cy="251818"/>
          </a:xfrm>
          <a:prstGeom prst="straightConnector1">
            <a:avLst/>
          </a:prstGeom>
          <a:noFill/>
          <a:ln w="9525" cap="flat" cmpd="sng">
            <a:solidFill>
              <a:srgbClr val="001942"/>
            </a:solidFill>
            <a:prstDash val="solid"/>
            <a:round/>
            <a:headEnd type="triangle" w="med" len="med"/>
            <a:tailEnd type="triangle" w="med" len="med"/>
          </a:ln>
        </p:spPr>
      </p:cxnSp>
      <p:sp>
        <p:nvSpPr>
          <p:cNvPr id="15" name="Google Shape;505;g34dc49584f6_2_960">
            <a:extLst>
              <a:ext uri="{FF2B5EF4-FFF2-40B4-BE49-F238E27FC236}">
                <a16:creationId xmlns:a16="http://schemas.microsoft.com/office/drawing/2014/main" id="{165D83F7-C858-C85A-4406-CB0077B46A53}"/>
              </a:ext>
            </a:extLst>
          </p:cNvPr>
          <p:cNvSpPr txBox="1"/>
          <p:nvPr/>
        </p:nvSpPr>
        <p:spPr>
          <a:xfrm>
            <a:off x="1462805" y="4243828"/>
            <a:ext cx="478744" cy="33353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dirty="0">
                <a:solidFill>
                  <a:srgbClr val="000000"/>
                </a:solidFill>
                <a:latin typeface="+mj-lt"/>
                <a:ea typeface="源ノ角ゴシック JP Normal" panose="020B0400000000000000" pitchFamily="34" charset="-128"/>
                <a:cs typeface="Meiryo"/>
                <a:sym typeface="Meiryo"/>
              </a:rPr>
              <a:t>100</a:t>
            </a:r>
            <a:endParaRPr dirty="0">
              <a:solidFill>
                <a:srgbClr val="000000"/>
              </a:solidFill>
              <a:latin typeface="+mj-lt"/>
              <a:ea typeface="源ノ角ゴシック JP Normal" panose="020B0400000000000000" pitchFamily="34" charset="-128"/>
              <a:cs typeface="Meiryo"/>
              <a:sym typeface="Meiryo"/>
            </a:endParaRPr>
          </a:p>
        </p:txBody>
      </p:sp>
      <p:cxnSp>
        <p:nvCxnSpPr>
          <p:cNvPr id="16" name="Google Shape;508;g34dc49584f6_2_960">
            <a:extLst>
              <a:ext uri="{FF2B5EF4-FFF2-40B4-BE49-F238E27FC236}">
                <a16:creationId xmlns:a16="http://schemas.microsoft.com/office/drawing/2014/main" id="{0A8EDAEF-AB42-7810-ED1E-C0D2C97A693A}"/>
              </a:ext>
            </a:extLst>
          </p:cNvPr>
          <p:cNvCxnSpPr>
            <a:cxnSpLocks/>
          </p:cNvCxnSpPr>
          <p:nvPr/>
        </p:nvCxnSpPr>
        <p:spPr>
          <a:xfrm rot="16200000">
            <a:off x="3182232" y="4287661"/>
            <a:ext cx="143498" cy="0"/>
          </a:xfrm>
          <a:prstGeom prst="straightConnector1">
            <a:avLst/>
          </a:prstGeom>
          <a:noFill/>
          <a:ln w="9525" cap="flat" cmpd="sng">
            <a:solidFill>
              <a:srgbClr val="001942"/>
            </a:solidFill>
            <a:prstDash val="solid"/>
            <a:round/>
            <a:headEnd type="none" w="med" len="med"/>
            <a:tailEnd type="none" w="med" len="med"/>
          </a:ln>
        </p:spPr>
      </p:cxnSp>
      <p:cxnSp>
        <p:nvCxnSpPr>
          <p:cNvPr id="17" name="Google Shape;510;g34dc49584f6_2_960">
            <a:extLst>
              <a:ext uri="{FF2B5EF4-FFF2-40B4-BE49-F238E27FC236}">
                <a16:creationId xmlns:a16="http://schemas.microsoft.com/office/drawing/2014/main" id="{B21D4F00-EC1B-1A06-6EB6-17431C71FEE3}"/>
              </a:ext>
            </a:extLst>
          </p:cNvPr>
          <p:cNvCxnSpPr>
            <a:cxnSpLocks/>
          </p:cNvCxnSpPr>
          <p:nvPr/>
        </p:nvCxnSpPr>
        <p:spPr>
          <a:xfrm rot="16200000">
            <a:off x="3107771" y="4133269"/>
            <a:ext cx="0" cy="279312"/>
          </a:xfrm>
          <a:prstGeom prst="straightConnector1">
            <a:avLst/>
          </a:prstGeom>
          <a:noFill/>
          <a:ln w="9525" cap="flat" cmpd="sng">
            <a:solidFill>
              <a:srgbClr val="001942"/>
            </a:solidFill>
            <a:prstDash val="solid"/>
            <a:round/>
            <a:headEnd type="triangle" w="med" len="med"/>
            <a:tailEnd type="triangle" w="med" len="med"/>
          </a:ln>
        </p:spPr>
      </p:cxnSp>
      <p:sp>
        <p:nvSpPr>
          <p:cNvPr id="18" name="Google Shape;505;g34dc49584f6_2_960">
            <a:extLst>
              <a:ext uri="{FF2B5EF4-FFF2-40B4-BE49-F238E27FC236}">
                <a16:creationId xmlns:a16="http://schemas.microsoft.com/office/drawing/2014/main" id="{0AE4BE73-F57E-75EC-014D-760E684F19B6}"/>
              </a:ext>
            </a:extLst>
          </p:cNvPr>
          <p:cNvSpPr txBox="1"/>
          <p:nvPr/>
        </p:nvSpPr>
        <p:spPr>
          <a:xfrm>
            <a:off x="2874183" y="4227955"/>
            <a:ext cx="507932" cy="33353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dirty="0">
                <a:solidFill>
                  <a:srgbClr val="000000"/>
                </a:solidFill>
                <a:latin typeface="+mj-lt"/>
                <a:ea typeface="源ノ角ゴシック JP Normal" panose="020B0400000000000000" pitchFamily="34" charset="-128"/>
                <a:cs typeface="Meiryo"/>
                <a:sym typeface="Meiryo"/>
              </a:rPr>
              <a:t>100</a:t>
            </a:r>
            <a:endParaRPr dirty="0">
              <a:solidFill>
                <a:srgbClr val="000000"/>
              </a:solidFill>
              <a:latin typeface="+mj-lt"/>
              <a:ea typeface="源ノ角ゴシック JP Normal" panose="020B0400000000000000" pitchFamily="34" charset="-128"/>
              <a:cs typeface="Meiryo"/>
              <a:sym typeface="Meiryo"/>
            </a:endParaRPr>
          </a:p>
        </p:txBody>
      </p:sp>
      <p:sp>
        <p:nvSpPr>
          <p:cNvPr id="22" name="Google Shape;504;g34dc49584f6_2_960">
            <a:extLst>
              <a:ext uri="{FF2B5EF4-FFF2-40B4-BE49-F238E27FC236}">
                <a16:creationId xmlns:a16="http://schemas.microsoft.com/office/drawing/2014/main" id="{48C0215E-B134-AB11-2DB7-84BBBE5618DD}"/>
              </a:ext>
            </a:extLst>
          </p:cNvPr>
          <p:cNvSpPr txBox="1"/>
          <p:nvPr/>
        </p:nvSpPr>
        <p:spPr>
          <a:xfrm>
            <a:off x="335726" y="1402691"/>
            <a:ext cx="1058913" cy="45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rgbClr val="000000"/>
                </a:solidFill>
                <a:latin typeface="+mj-lt"/>
                <a:ea typeface="源ノ角ゴシック JP Normal" panose="020B0400000000000000" pitchFamily="34" charset="-128"/>
                <a:cs typeface="Meiryo"/>
                <a:sym typeface="Meiryo"/>
              </a:rPr>
              <a:t>(</a:t>
            </a:r>
            <a:r>
              <a:rPr lang="ja-JP" altLang="en-US" dirty="0">
                <a:solidFill>
                  <a:srgbClr val="000000"/>
                </a:solidFill>
                <a:latin typeface="+mj-lt"/>
                <a:ea typeface="源ノ角ゴシック JP Normal" panose="020B0400000000000000" pitchFamily="34" charset="-128"/>
                <a:cs typeface="Meiryo"/>
                <a:sym typeface="Meiryo"/>
              </a:rPr>
              <a:t>単位</a:t>
            </a:r>
            <a:r>
              <a:rPr lang="en-US" dirty="0">
                <a:solidFill>
                  <a:srgbClr val="000000"/>
                </a:solidFill>
                <a:latin typeface="+mj-lt"/>
                <a:ea typeface="源ノ角ゴシック JP Normal" panose="020B0400000000000000" pitchFamily="34" charset="-128"/>
                <a:cs typeface="Meiryo"/>
                <a:sym typeface="Meiryo"/>
              </a:rPr>
              <a:t>: mm)</a:t>
            </a:r>
            <a:endParaRPr dirty="0">
              <a:solidFill>
                <a:srgbClr val="000000"/>
              </a:solidFill>
              <a:latin typeface="+mj-lt"/>
              <a:ea typeface="源ノ角ゴシック JP Normal" panose="020B0400000000000000" pitchFamily="34" charset="-128"/>
              <a:cs typeface="Meiryo"/>
              <a:sym typeface="Meiryo"/>
            </a:endParaRPr>
          </a:p>
        </p:txBody>
      </p:sp>
      <mc:AlternateContent xmlns:mc="http://schemas.openxmlformats.org/markup-compatibility/2006" xmlns:a14="http://schemas.microsoft.com/office/drawing/2010/main">
        <mc:Choice Requires="a14">
          <p:sp>
            <p:nvSpPr>
              <p:cNvPr id="449" name="テキスト ボックス 448">
                <a:extLst>
                  <a:ext uri="{FF2B5EF4-FFF2-40B4-BE49-F238E27FC236}">
                    <a16:creationId xmlns:a16="http://schemas.microsoft.com/office/drawing/2014/main" id="{1BB5B94A-EA4B-3FE3-DC68-0742EAE1B2D8}"/>
                  </a:ext>
                </a:extLst>
              </p:cNvPr>
              <p:cNvSpPr txBox="1"/>
              <p:nvPr/>
            </p:nvSpPr>
            <p:spPr>
              <a:xfrm>
                <a:off x="1367405" y="3110659"/>
                <a:ext cx="2151412" cy="312586"/>
              </a:xfrm>
              <a:prstGeom prst="rect">
                <a:avLst/>
              </a:prstGeom>
              <a:noFill/>
            </p:spPr>
            <p:txBody>
              <a:bodyPr wrap="square" rtlCol="0">
                <a:spAutoFit/>
              </a:bodyPr>
              <a:lstStyle/>
              <a:p>
                <a:pPr algn="ctr"/>
                <a:r>
                  <a:rPr kumimoji="1" lang="ja-JP" altLang="en-US" b="1" dirty="0">
                    <a:latin typeface="+mj-lt"/>
                    <a:ea typeface="源ノ角ゴシック JP Normal" panose="020B0400000000000000" pitchFamily="34" charset="-128"/>
                  </a:rPr>
                  <a:t> </a:t>
                </a:r>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𝑞</m:t>
                        </m:r>
                      </m:e>
                      <m:sub>
                        <m:r>
                          <a:rPr kumimoji="1" lang="en-US" altLang="ja-JP" b="0" i="1" smtClean="0">
                            <a:latin typeface="Cambria Math" panose="02040503050406030204" pitchFamily="18" charset="0"/>
                          </a:rPr>
                          <m:t>𝑖𝑛</m:t>
                        </m:r>
                      </m:sub>
                    </m:sSub>
                    <m:r>
                      <a:rPr kumimoji="1" lang="en-US" altLang="ja-JP" b="1" i="1" smtClean="0">
                        <a:latin typeface="Cambria Math" panose="02040503050406030204" pitchFamily="18" charset="0"/>
                      </a:rPr>
                      <m:t>=</m:t>
                    </m:r>
                    <m:r>
                      <a:rPr kumimoji="1" lang="en-US" altLang="ja-JP" b="1" i="1" smtClean="0">
                        <a:latin typeface="Cambria Math" panose="02040503050406030204" pitchFamily="18" charset="0"/>
                      </a:rPr>
                      <m:t>𝟑𝟎𝟎𝟎𝐖</m:t>
                    </m:r>
                    <m:r>
                      <a:rPr kumimoji="1" lang="en-US" altLang="ja-JP" b="1" i="1" smtClean="0">
                        <a:latin typeface="Cambria Math" panose="02040503050406030204" pitchFamily="18" charset="0"/>
                      </a:rPr>
                      <m:t>/</m:t>
                    </m:r>
                    <m:sSup>
                      <m:sSupPr>
                        <m:ctrlPr>
                          <a:rPr kumimoji="1" lang="en-US" altLang="ja-JP" b="1" i="0" smtClean="0">
                            <a:latin typeface="Cambria Math" panose="02040503050406030204" pitchFamily="18" charset="0"/>
                          </a:rPr>
                        </m:ctrlPr>
                      </m:sSupPr>
                      <m:e>
                        <m:r>
                          <a:rPr kumimoji="1" lang="en-US" altLang="ja-JP" b="1" i="0" smtClean="0">
                            <a:latin typeface="Cambria Math" panose="02040503050406030204" pitchFamily="18" charset="0"/>
                          </a:rPr>
                          <m:t>𝐦</m:t>
                        </m:r>
                      </m:e>
                      <m:sup>
                        <m:r>
                          <a:rPr kumimoji="1" lang="en-US" altLang="ja-JP" b="1" i="1" smtClean="0">
                            <a:latin typeface="Cambria Math" panose="02040503050406030204" pitchFamily="18" charset="0"/>
                          </a:rPr>
                          <m:t>𝟐</m:t>
                        </m:r>
                      </m:sup>
                    </m:sSup>
                  </m:oMath>
                </a14:m>
                <a:endParaRPr kumimoji="1" lang="ja-JP" altLang="en-US" b="1" dirty="0">
                  <a:latin typeface="+mj-lt"/>
                  <a:ea typeface="源ノ角ゴシック JP Normal" panose="020B0400000000000000" pitchFamily="34" charset="-128"/>
                </a:endParaRPr>
              </a:p>
            </p:txBody>
          </p:sp>
        </mc:Choice>
        <mc:Fallback xmlns="">
          <p:sp>
            <p:nvSpPr>
              <p:cNvPr id="449" name="テキスト ボックス 448">
                <a:extLst>
                  <a:ext uri="{FF2B5EF4-FFF2-40B4-BE49-F238E27FC236}">
                    <a16:creationId xmlns:a16="http://schemas.microsoft.com/office/drawing/2014/main" id="{1BB5B94A-EA4B-3FE3-DC68-0742EAE1B2D8}"/>
                  </a:ext>
                </a:extLst>
              </p:cNvPr>
              <p:cNvSpPr txBox="1">
                <a:spLocks noRot="1" noChangeAspect="1" noMove="1" noResize="1" noEditPoints="1" noAdjustHandles="1" noChangeArrowheads="1" noChangeShapeType="1" noTextEdit="1"/>
              </p:cNvSpPr>
              <p:nvPr/>
            </p:nvSpPr>
            <p:spPr>
              <a:xfrm>
                <a:off x="1367405" y="3110659"/>
                <a:ext cx="2151412" cy="312586"/>
              </a:xfrm>
              <a:prstGeom prst="rect">
                <a:avLst/>
              </a:prstGeom>
              <a:blipFill>
                <a:blip r:embed="rId7"/>
                <a:stretch>
                  <a:fillRect b="-7692"/>
                </a:stretch>
              </a:blipFill>
            </p:spPr>
            <p:txBody>
              <a:bodyPr/>
              <a:lstStyle/>
              <a:p>
                <a:r>
                  <a:rPr lang="ja-JP" altLang="en-US">
                    <a:noFill/>
                  </a:rPr>
                  <a:t> </a:t>
                </a:r>
              </a:p>
            </p:txBody>
          </p:sp>
        </mc:Fallback>
      </mc:AlternateContent>
      <p:sp>
        <p:nvSpPr>
          <p:cNvPr id="12" name="テキスト ボックス 11">
            <a:extLst>
              <a:ext uri="{FF2B5EF4-FFF2-40B4-BE49-F238E27FC236}">
                <a16:creationId xmlns:a16="http://schemas.microsoft.com/office/drawing/2014/main" id="{9620DD5E-DA5C-9758-6609-5F5CD193CE0C}"/>
              </a:ext>
            </a:extLst>
          </p:cNvPr>
          <p:cNvSpPr txBox="1"/>
          <p:nvPr/>
        </p:nvSpPr>
        <p:spPr>
          <a:xfrm>
            <a:off x="515356" y="1191427"/>
            <a:ext cx="1052594" cy="307777"/>
          </a:xfrm>
          <a:prstGeom prst="rect">
            <a:avLst/>
          </a:prstGeom>
          <a:noFill/>
        </p:spPr>
        <p:txBody>
          <a:bodyPr wrap="square" rtlCol="0">
            <a:spAutoFit/>
          </a:bodyPr>
          <a:lstStyle/>
          <a:p>
            <a:r>
              <a:rPr kumimoji="1" lang="ja-JP" altLang="en-US" dirty="0">
                <a:latin typeface="+mj-lt"/>
                <a:ea typeface="源ノ角ゴシック JP Normal" panose="020B0400000000000000" pitchFamily="34" charset="-128"/>
              </a:rPr>
              <a:t>正面図</a:t>
            </a:r>
            <a:r>
              <a:rPr kumimoji="1" lang="en-US" altLang="ja-JP" dirty="0">
                <a:latin typeface="+mj-lt"/>
                <a:ea typeface="源ノ角ゴシック JP Normal" panose="020B0400000000000000" pitchFamily="34" charset="-128"/>
              </a:rPr>
              <a:t>:</a:t>
            </a:r>
            <a:endParaRPr kumimoji="1" lang="ja-JP" altLang="en-US" dirty="0">
              <a:latin typeface="+mj-lt"/>
              <a:ea typeface="源ノ角ゴシック JP Normal" panose="020B0400000000000000" pitchFamily="34" charset="-128"/>
            </a:endParaRPr>
          </a:p>
        </p:txBody>
      </p:sp>
      <p:sp>
        <p:nvSpPr>
          <p:cNvPr id="27" name="Google Shape;448;g34dc49584f6_2_1130">
            <a:extLst>
              <a:ext uri="{FF2B5EF4-FFF2-40B4-BE49-F238E27FC236}">
                <a16:creationId xmlns:a16="http://schemas.microsoft.com/office/drawing/2014/main" id="{D7E0A25E-D61A-89C4-495D-C73C115A1C00}"/>
              </a:ext>
            </a:extLst>
          </p:cNvPr>
          <p:cNvSpPr txBox="1">
            <a:spLocks noGrp="1"/>
          </p:cNvSpPr>
          <p:nvPr>
            <p:ph type="subTitle" idx="1"/>
          </p:nvPr>
        </p:nvSpPr>
        <p:spPr>
          <a:xfrm>
            <a:off x="253999" y="542097"/>
            <a:ext cx="11171100" cy="719574"/>
          </a:xfrm>
          <a:prstGeom prst="rect">
            <a:avLst/>
          </a:prstGeom>
        </p:spPr>
        <p:txBody>
          <a:bodyPr spcFirstLastPara="1" wrap="square" lIns="91425" tIns="45700" rIns="91425" bIns="45700" anchor="t" anchorCtr="0">
            <a:noAutofit/>
          </a:bodyPr>
          <a:lstStyle/>
          <a:p>
            <a:pPr marL="457200" lvl="0" indent="-355600" algn="l" rtl="0">
              <a:spcBef>
                <a:spcPts val="1000"/>
              </a:spcBef>
              <a:spcAft>
                <a:spcPts val="0"/>
              </a:spcAft>
              <a:buSzPts val="2000"/>
              <a:buChar char="❏"/>
            </a:pPr>
            <a:r>
              <a:rPr lang="ja-JP" altLang="en-US" sz="2400" b="1" dirty="0">
                <a:latin typeface="+mj-lt"/>
              </a:rPr>
              <a:t>計算条件</a:t>
            </a:r>
            <a:endParaRPr sz="2400" b="1" dirty="0">
              <a:latin typeface="+mj-lt"/>
            </a:endParaRPr>
          </a:p>
        </p:txBody>
      </p:sp>
      <p:sp>
        <p:nvSpPr>
          <p:cNvPr id="9" name="Google Shape;258;g34dc49584f6_1_44">
            <a:extLst>
              <a:ext uri="{FF2B5EF4-FFF2-40B4-BE49-F238E27FC236}">
                <a16:creationId xmlns:a16="http://schemas.microsoft.com/office/drawing/2014/main" id="{9C3FC8E8-F64B-074D-19BC-222C0444E19F}"/>
              </a:ext>
            </a:extLst>
          </p:cNvPr>
          <p:cNvSpPr txBox="1">
            <a:spLocks noGrp="1"/>
          </p:cNvSpPr>
          <p:nvPr>
            <p:ph type="ctrTitle"/>
          </p:nvPr>
        </p:nvSpPr>
        <p:spPr>
          <a:xfrm>
            <a:off x="131763" y="117475"/>
            <a:ext cx="9144000" cy="498475"/>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手法：問題設定</a:t>
            </a:r>
            <a:endParaRPr dirty="0"/>
          </a:p>
        </p:txBody>
      </p:sp>
      <p:pic>
        <p:nvPicPr>
          <p:cNvPr id="20" name="Google Shape;367;g34dc49584f6_2_615" title="xphys05.png">
            <a:extLst>
              <a:ext uri="{FF2B5EF4-FFF2-40B4-BE49-F238E27FC236}">
                <a16:creationId xmlns:a16="http://schemas.microsoft.com/office/drawing/2014/main" id="{4A59A5CD-90CE-B311-4968-E86D7FB7C070}"/>
              </a:ext>
            </a:extLst>
          </p:cNvPr>
          <p:cNvPicPr preferRelativeResize="0"/>
          <p:nvPr/>
        </p:nvPicPr>
        <p:blipFill>
          <a:blip r:embed="rId8">
            <a:alphaModFix/>
          </a:blip>
          <a:srcRect l="8718" t="5210" r="3903" b="8414"/>
          <a:stretch>
            <a:fillRect/>
          </a:stretch>
        </p:blipFill>
        <p:spPr>
          <a:xfrm rot="16200000">
            <a:off x="2946450" y="2091951"/>
            <a:ext cx="3172149" cy="1887609"/>
          </a:xfrm>
          <a:prstGeom prst="rect">
            <a:avLst/>
          </a:prstGeom>
          <a:noFill/>
          <a:ln>
            <a:noFill/>
          </a:ln>
        </p:spPr>
      </p:pic>
      <p:cxnSp>
        <p:nvCxnSpPr>
          <p:cNvPr id="24" name="直線矢印コネクタ 23">
            <a:extLst>
              <a:ext uri="{FF2B5EF4-FFF2-40B4-BE49-F238E27FC236}">
                <a16:creationId xmlns:a16="http://schemas.microsoft.com/office/drawing/2014/main" id="{8405DE3A-C7A2-9B38-342D-0493344618F5}"/>
              </a:ext>
            </a:extLst>
          </p:cNvPr>
          <p:cNvCxnSpPr>
            <a:cxnSpLocks/>
          </p:cNvCxnSpPr>
          <p:nvPr/>
        </p:nvCxnSpPr>
        <p:spPr>
          <a:xfrm flipH="1">
            <a:off x="4101376" y="1402691"/>
            <a:ext cx="102602" cy="33450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6" name="直線矢印コネクタ 25">
            <a:extLst>
              <a:ext uri="{FF2B5EF4-FFF2-40B4-BE49-F238E27FC236}">
                <a16:creationId xmlns:a16="http://schemas.microsoft.com/office/drawing/2014/main" id="{9CDAD922-F213-8BA1-5A2A-DB7AA32C003D}"/>
              </a:ext>
            </a:extLst>
          </p:cNvPr>
          <p:cNvCxnSpPr>
            <a:cxnSpLocks/>
          </p:cNvCxnSpPr>
          <p:nvPr/>
        </p:nvCxnSpPr>
        <p:spPr>
          <a:xfrm flipH="1">
            <a:off x="4436114" y="1412875"/>
            <a:ext cx="91436" cy="4986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8" name="直線矢印コネクタ 27">
            <a:extLst>
              <a:ext uri="{FF2B5EF4-FFF2-40B4-BE49-F238E27FC236}">
                <a16:creationId xmlns:a16="http://schemas.microsoft.com/office/drawing/2014/main" id="{68ECCD40-5ADA-C96E-C32B-F7E57F801BBD}"/>
              </a:ext>
            </a:extLst>
          </p:cNvPr>
          <p:cNvCxnSpPr>
            <a:cxnSpLocks/>
          </p:cNvCxnSpPr>
          <p:nvPr/>
        </p:nvCxnSpPr>
        <p:spPr>
          <a:xfrm>
            <a:off x="4958793" y="1436542"/>
            <a:ext cx="135305" cy="3087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9" name="テキスト ボックス 28">
            <a:extLst>
              <a:ext uri="{FF2B5EF4-FFF2-40B4-BE49-F238E27FC236}">
                <a16:creationId xmlns:a16="http://schemas.microsoft.com/office/drawing/2014/main" id="{799DEF80-0EA8-D299-87E3-8FAD6F78090B}"/>
              </a:ext>
            </a:extLst>
          </p:cNvPr>
          <p:cNvSpPr txBox="1"/>
          <p:nvPr/>
        </p:nvSpPr>
        <p:spPr>
          <a:xfrm>
            <a:off x="4031513" y="1157145"/>
            <a:ext cx="1199371" cy="307777"/>
          </a:xfrm>
          <a:prstGeom prst="rect">
            <a:avLst/>
          </a:prstGeom>
          <a:noFill/>
        </p:spPr>
        <p:txBody>
          <a:bodyPr wrap="square" rtlCol="0">
            <a:spAutoFit/>
          </a:bodyPr>
          <a:lstStyle/>
          <a:p>
            <a:r>
              <a:rPr kumimoji="1" lang="ja-JP" altLang="en-US" sz="1400" dirty="0">
                <a:latin typeface="Arial" panose="020B0604020202020204" pitchFamily="34" charset="0"/>
                <a:cs typeface="Arial" panose="020B0604020202020204" pitchFamily="34" charset="0"/>
              </a:rPr>
              <a:t>ピンフィン</a:t>
            </a:r>
          </a:p>
        </p:txBody>
      </p:sp>
      <p:cxnSp>
        <p:nvCxnSpPr>
          <p:cNvPr id="4" name="直線コネクタ 3">
            <a:extLst>
              <a:ext uri="{FF2B5EF4-FFF2-40B4-BE49-F238E27FC236}">
                <a16:creationId xmlns:a16="http://schemas.microsoft.com/office/drawing/2014/main" id="{56492A38-112C-8BE2-86F6-9131F0FA47AC}"/>
              </a:ext>
            </a:extLst>
          </p:cNvPr>
          <p:cNvCxnSpPr/>
          <p:nvPr/>
        </p:nvCxnSpPr>
        <p:spPr>
          <a:xfrm>
            <a:off x="7671335" y="5845149"/>
            <a:ext cx="1732617" cy="0"/>
          </a:xfrm>
          <a:prstGeom prst="line">
            <a:avLst/>
          </a:prstGeom>
          <a:ln w="19050"/>
        </p:spPr>
        <p:style>
          <a:lnRef idx="1">
            <a:schemeClr val="dk1"/>
          </a:lnRef>
          <a:fillRef idx="0">
            <a:schemeClr val="dk1"/>
          </a:fillRef>
          <a:effectRef idx="0">
            <a:schemeClr val="dk1"/>
          </a:effectRef>
          <a:fontRef idx="minor">
            <a:schemeClr val="tx1"/>
          </a:fontRef>
        </p:style>
      </p:cxnSp>
      <p:sp>
        <p:nvSpPr>
          <p:cNvPr id="6" name="テキスト ボックス 5">
            <a:extLst>
              <a:ext uri="{FF2B5EF4-FFF2-40B4-BE49-F238E27FC236}">
                <a16:creationId xmlns:a16="http://schemas.microsoft.com/office/drawing/2014/main" id="{F3F83457-7484-B474-9A2F-334C606ACB15}"/>
              </a:ext>
            </a:extLst>
          </p:cNvPr>
          <p:cNvSpPr txBox="1"/>
          <p:nvPr/>
        </p:nvSpPr>
        <p:spPr>
          <a:xfrm>
            <a:off x="8730114" y="5845149"/>
            <a:ext cx="2694985" cy="307777"/>
          </a:xfrm>
          <a:prstGeom prst="rect">
            <a:avLst/>
          </a:prstGeom>
          <a:noFill/>
        </p:spPr>
        <p:txBody>
          <a:bodyPr wrap="square" rtlCol="0">
            <a:spAutoFit/>
          </a:bodyPr>
          <a:lstStyle/>
          <a:p>
            <a:r>
              <a:rPr kumimoji="1" lang="ja-JP" altLang="en-US" dirty="0">
                <a:latin typeface="源ノ角ゴシック JP Normal" panose="020B0400000000000000" pitchFamily="34" charset="-128"/>
                <a:ea typeface="源ノ角ゴシック JP Normal" panose="020B0400000000000000" pitchFamily="34" charset="-128"/>
              </a:rPr>
              <a:t>作成した多孔体モデル</a:t>
            </a:r>
          </a:p>
        </p:txBody>
      </p:sp>
      <p:sp>
        <p:nvSpPr>
          <p:cNvPr id="3" name="テキスト ボックス 2">
            <a:extLst>
              <a:ext uri="{FF2B5EF4-FFF2-40B4-BE49-F238E27FC236}">
                <a16:creationId xmlns:a16="http://schemas.microsoft.com/office/drawing/2014/main" id="{CAB5DDAB-4591-E50F-DB87-10BC05E125C1}"/>
              </a:ext>
            </a:extLst>
          </p:cNvPr>
          <p:cNvSpPr txBox="1"/>
          <p:nvPr/>
        </p:nvSpPr>
        <p:spPr>
          <a:xfrm>
            <a:off x="8165138" y="6587516"/>
            <a:ext cx="3894311" cy="276999"/>
          </a:xfrm>
          <a:prstGeom prst="rect">
            <a:avLst/>
          </a:prstGeom>
          <a:noFill/>
        </p:spPr>
        <p:txBody>
          <a:bodyPr wrap="square">
            <a:spAutoFit/>
          </a:bodyPr>
          <a:lstStyle/>
          <a:p>
            <a:r>
              <a:rPr lang="en-US" altLang="ja-JP" sz="1200" dirty="0"/>
              <a:t>[1] Svanberg, K., </a:t>
            </a:r>
            <a:r>
              <a:rPr lang="nl-NL" altLang="ja-JP" sz="1200" i="1" dirty="0"/>
              <a:t>Int. J. Numer. Methods Eng.</a:t>
            </a:r>
            <a:r>
              <a:rPr lang="en-US" altLang="ja-JP" sz="1200" i="1" dirty="0"/>
              <a:t>,</a:t>
            </a:r>
            <a:r>
              <a:rPr lang="en-US" altLang="ja-JP" sz="1200" dirty="0"/>
              <a:t> 1987.</a:t>
            </a:r>
            <a:endParaRPr lang="ja-JP" altLang="en-US" sz="1200" dirty="0"/>
          </a:p>
        </p:txBody>
      </p:sp>
    </p:spTree>
    <p:extLst>
      <p:ext uri="{BB962C8B-B14F-4D97-AF65-F5344CB8AC3E}">
        <p14:creationId xmlns:p14="http://schemas.microsoft.com/office/powerpoint/2010/main" val="627026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g34dc49584f6_2_1130"/>
          <p:cNvSpPr txBox="1">
            <a:spLocks noGrp="1"/>
          </p:cNvSpPr>
          <p:nvPr>
            <p:ph type="sldNum" idx="12"/>
          </p:nvPr>
        </p:nvSpPr>
        <p:spPr>
          <a:xfrm>
            <a:off x="9403952" y="6557069"/>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ja-JP"/>
              <a:t>7</a:t>
            </a:fld>
            <a:endParaRPr/>
          </a:p>
        </p:txBody>
      </p:sp>
      <mc:AlternateContent xmlns:mc="http://schemas.openxmlformats.org/markup-compatibility/2006" xmlns:a14="http://schemas.microsoft.com/office/drawing/2010/main">
        <mc:Choice Requires="a14">
          <p:sp>
            <p:nvSpPr>
              <p:cNvPr id="449" name="Google Shape;436;g34dc49584f6_2_1130">
                <a:extLst>
                  <a:ext uri="{FF2B5EF4-FFF2-40B4-BE49-F238E27FC236}">
                    <a16:creationId xmlns:a16="http://schemas.microsoft.com/office/drawing/2014/main" id="{4CED9B2F-7275-7F81-E055-14C65104F8EA}"/>
                  </a:ext>
                </a:extLst>
              </p:cNvPr>
              <p:cNvSpPr txBox="1"/>
              <p:nvPr/>
            </p:nvSpPr>
            <p:spPr>
              <a:xfrm>
                <a:off x="253998" y="1802961"/>
                <a:ext cx="12005733" cy="502864"/>
              </a:xfrm>
              <a:prstGeom prst="rect">
                <a:avLst/>
              </a:prstGeom>
              <a:noFill/>
              <a:ln>
                <a:noFill/>
              </a:ln>
            </p:spPr>
            <p:txBody>
              <a:bodyPr spcFirstLastPara="1" wrap="square" lIns="91425" tIns="91425" rIns="91425" bIns="91425" anchor="t" anchorCtr="0">
                <a:spAutoFit/>
              </a:bodyPr>
              <a:lstStyle/>
              <a:p>
                <a:pPr marL="180975" lvl="0" indent="1588"/>
                <a:r>
                  <a:rPr lang="ja-JP" altLang="en-US" sz="2000" dirty="0">
                    <a:latin typeface="源ノ角ゴシック JP Normal" panose="020B0400000000000000" pitchFamily="34" charset="-128"/>
                    <a:ea typeface="源ノ角ゴシック JP Normal" panose="020B0400000000000000" pitchFamily="34" charset="-128"/>
                  </a:rPr>
                  <a:t>以下の計算設定でレイノルズ平均ナビエストークス方程式を</a:t>
                </a:r>
                <a:r>
                  <a:rPr lang="en-US" altLang="ja-JP" sz="2000" dirty="0">
                    <a:latin typeface="源ノ角ゴシック JP Normal" panose="020B0400000000000000" pitchFamily="34" charset="-128"/>
                    <a:ea typeface="源ノ角ゴシック JP Normal" panose="020B0400000000000000" pitchFamily="34" charset="-128"/>
                  </a:rPr>
                  <a:t>FEM</a:t>
                </a:r>
                <a:r>
                  <a:rPr lang="ja-JP" altLang="en-US" sz="2000" dirty="0">
                    <a:latin typeface="源ノ角ゴシック JP Normal" panose="020B0400000000000000" pitchFamily="34" charset="-128"/>
                    <a:ea typeface="源ノ角ゴシック JP Normal" panose="020B0400000000000000" pitchFamily="34" charset="-128"/>
                  </a:rPr>
                  <a:t>で解く（</a:t>
                </a:r>
                <a:r>
                  <a:rPr lang="en-US" altLang="ja-JP" sz="2000" dirty="0">
                    <a:latin typeface="源ノ角ゴシック JP Normal" panose="020B0400000000000000" pitchFamily="34" charset="-128"/>
                    <a:ea typeface="源ノ角ゴシック JP Normal" panose="020B0400000000000000" pitchFamily="34" charset="-128"/>
                  </a:rPr>
                  <a:t> </a:t>
                </a:r>
                <a14:m>
                  <m:oMath xmlns:m="http://schemas.openxmlformats.org/officeDocument/2006/math">
                    <m:r>
                      <a:rPr lang="en-US" altLang="ja-JP" sz="2000" b="0" i="1" smtClean="0">
                        <a:latin typeface="Cambria Math" panose="02040503050406030204" pitchFamily="18" charset="0"/>
                        <a:ea typeface="Meiryo"/>
                        <a:cs typeface="Meiryo"/>
                        <a:sym typeface="Meiryo"/>
                      </a:rPr>
                      <m:t>𝑘</m:t>
                    </m:r>
                    <m:r>
                      <a:rPr lang="en-US" altLang="ja-JP" sz="2000" b="0" i="0" smtClean="0">
                        <a:latin typeface="Cambria Math" panose="02040503050406030204" pitchFamily="18" charset="0"/>
                        <a:ea typeface="Meiryo"/>
                        <a:cs typeface="Meiryo"/>
                        <a:sym typeface="Meiryo"/>
                      </a:rPr>
                      <m:t>−</m:t>
                    </m:r>
                    <m:r>
                      <a:rPr lang="en-US" altLang="ja-JP" sz="2000" b="0" i="1" smtClean="0">
                        <a:latin typeface="Cambria Math" panose="02040503050406030204" pitchFamily="18" charset="0"/>
                        <a:ea typeface="Meiryo"/>
                        <a:cs typeface="Meiryo"/>
                        <a:sym typeface="Meiryo"/>
                      </a:rPr>
                      <m:t>𝜖</m:t>
                    </m:r>
                    <m:r>
                      <a:rPr lang="en-US" altLang="ja-JP" sz="2000" b="0" i="1" smtClean="0">
                        <a:latin typeface="Cambria Math" panose="02040503050406030204" pitchFamily="18" charset="0"/>
                        <a:ea typeface="Meiryo"/>
                        <a:cs typeface="Meiryo"/>
                        <a:sym typeface="Meiryo"/>
                      </a:rPr>
                      <m:t> 乱流モデ</m:t>
                    </m:r>
                    <m:r>
                      <a:rPr lang="ja-JP" altLang="en-US" sz="2000" i="1">
                        <a:latin typeface="Cambria Math" panose="02040503050406030204" pitchFamily="18" charset="0"/>
                        <a:ea typeface="Meiryo"/>
                        <a:cs typeface="Meiryo"/>
                        <a:sym typeface="Meiryo"/>
                      </a:rPr>
                      <m:t>ルを</m:t>
                    </m:r>
                  </m:oMath>
                </a14:m>
                <a:r>
                  <a:rPr lang="ja-JP" altLang="en-US" sz="2000" dirty="0">
                    <a:latin typeface="源ノ角ゴシック JP Normal" panose="020B0400000000000000" pitchFamily="34" charset="-128"/>
                    <a:ea typeface="源ノ角ゴシック JP Normal" panose="020B0400000000000000" pitchFamily="34" charset="-128"/>
                  </a:rPr>
                  <a:t>用いる）</a:t>
                </a:r>
                <a:endParaRPr lang="en-US" altLang="ja-JP" sz="2000" dirty="0">
                  <a:latin typeface="源ノ角ゴシック JP Normal" panose="020B0400000000000000" pitchFamily="34" charset="-128"/>
                  <a:ea typeface="源ノ角ゴシック JP Normal" panose="020B0400000000000000" pitchFamily="34" charset="-128"/>
                </a:endParaRPr>
              </a:p>
            </p:txBody>
          </p:sp>
        </mc:Choice>
        <mc:Fallback xmlns="">
          <p:sp>
            <p:nvSpPr>
              <p:cNvPr id="449" name="Google Shape;436;g34dc49584f6_2_1130">
                <a:extLst>
                  <a:ext uri="{FF2B5EF4-FFF2-40B4-BE49-F238E27FC236}">
                    <a16:creationId xmlns:a16="http://schemas.microsoft.com/office/drawing/2014/main" id="{4CED9B2F-7275-7F81-E055-14C65104F8EA}"/>
                  </a:ext>
                </a:extLst>
              </p:cNvPr>
              <p:cNvSpPr txBox="1">
                <a:spLocks noRot="1" noChangeAspect="1" noMove="1" noResize="1" noEditPoints="1" noAdjustHandles="1" noChangeArrowheads="1" noChangeShapeType="1" noTextEdit="1"/>
              </p:cNvSpPr>
              <p:nvPr/>
            </p:nvSpPr>
            <p:spPr>
              <a:xfrm>
                <a:off x="253998" y="1802961"/>
                <a:ext cx="12005733" cy="502864"/>
              </a:xfrm>
              <a:prstGeom prst="rect">
                <a:avLst/>
              </a:prstGeom>
              <a:blipFill>
                <a:blip r:embed="rId3"/>
                <a:stretch>
                  <a:fillRect r="-254" b="-12195"/>
                </a:stretch>
              </a:blipFill>
              <a:ln>
                <a:noFill/>
              </a:ln>
            </p:spPr>
            <p:txBody>
              <a:bodyPr/>
              <a:lstStyle/>
              <a:p>
                <a:r>
                  <a:rPr lang="ja-JP" altLang="en-US">
                    <a:noFill/>
                  </a:rPr>
                  <a:t> </a:t>
                </a:r>
              </a:p>
            </p:txBody>
          </p:sp>
        </mc:Fallback>
      </mc:AlternateContent>
      <p:pic>
        <p:nvPicPr>
          <p:cNvPr id="450" name="図 449">
            <a:extLst>
              <a:ext uri="{FF2B5EF4-FFF2-40B4-BE49-F238E27FC236}">
                <a16:creationId xmlns:a16="http://schemas.microsoft.com/office/drawing/2014/main" id="{C8F53A5C-82AE-DB13-7969-C0890D346AED}"/>
              </a:ext>
            </a:extLst>
          </p:cNvPr>
          <p:cNvPicPr>
            <a:picLocks noChangeAspect="1"/>
          </p:cNvPicPr>
          <p:nvPr/>
        </p:nvPicPr>
        <p:blipFill>
          <a:blip r:embed="rId4"/>
          <a:stretch>
            <a:fillRect/>
          </a:stretch>
        </p:blipFill>
        <p:spPr>
          <a:xfrm>
            <a:off x="6452836" y="2342580"/>
            <a:ext cx="2833837" cy="1770675"/>
          </a:xfrm>
          <a:prstGeom prst="rect">
            <a:avLst/>
          </a:prstGeom>
          <a:ln>
            <a:solidFill>
              <a:schemeClr val="tx1"/>
            </a:solidFill>
          </a:ln>
        </p:spPr>
      </p:pic>
      <p:pic>
        <p:nvPicPr>
          <p:cNvPr id="451" name="図 450">
            <a:extLst>
              <a:ext uri="{FF2B5EF4-FFF2-40B4-BE49-F238E27FC236}">
                <a16:creationId xmlns:a16="http://schemas.microsoft.com/office/drawing/2014/main" id="{9376B116-044F-39AB-1CA4-608711B1BFC3}"/>
              </a:ext>
            </a:extLst>
          </p:cNvPr>
          <p:cNvPicPr>
            <a:picLocks noChangeAspect="1"/>
          </p:cNvPicPr>
          <p:nvPr/>
        </p:nvPicPr>
        <p:blipFill>
          <a:blip r:embed="rId5"/>
          <a:stretch>
            <a:fillRect/>
          </a:stretch>
        </p:blipFill>
        <p:spPr>
          <a:xfrm>
            <a:off x="7679957" y="2720362"/>
            <a:ext cx="2830053" cy="1702572"/>
          </a:xfrm>
          <a:prstGeom prst="rect">
            <a:avLst/>
          </a:prstGeom>
          <a:ln>
            <a:solidFill>
              <a:schemeClr val="tx1"/>
            </a:solidFill>
          </a:ln>
        </p:spPr>
      </p:pic>
      <p:pic>
        <p:nvPicPr>
          <p:cNvPr id="452" name="図 451">
            <a:extLst>
              <a:ext uri="{FF2B5EF4-FFF2-40B4-BE49-F238E27FC236}">
                <a16:creationId xmlns:a16="http://schemas.microsoft.com/office/drawing/2014/main" id="{E3125EC4-28D2-0BF8-5E9A-102FE2612819}"/>
              </a:ext>
            </a:extLst>
          </p:cNvPr>
          <p:cNvPicPr>
            <a:picLocks noChangeAspect="1"/>
          </p:cNvPicPr>
          <p:nvPr/>
        </p:nvPicPr>
        <p:blipFill>
          <a:blip r:embed="rId6"/>
          <a:stretch>
            <a:fillRect/>
          </a:stretch>
        </p:blipFill>
        <p:spPr>
          <a:xfrm>
            <a:off x="5688606" y="4937890"/>
            <a:ext cx="2823108" cy="1753591"/>
          </a:xfrm>
          <a:prstGeom prst="rect">
            <a:avLst/>
          </a:prstGeom>
        </p:spPr>
      </p:pic>
      <p:pic>
        <p:nvPicPr>
          <p:cNvPr id="453" name="図 452">
            <a:extLst>
              <a:ext uri="{FF2B5EF4-FFF2-40B4-BE49-F238E27FC236}">
                <a16:creationId xmlns:a16="http://schemas.microsoft.com/office/drawing/2014/main" id="{33C1E791-14CD-493D-57F4-990B58C08D05}"/>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883667" y="4960194"/>
            <a:ext cx="2830053" cy="1757063"/>
          </a:xfrm>
          <a:prstGeom prst="rect">
            <a:avLst/>
          </a:prstGeom>
        </p:spPr>
      </p:pic>
      <p:sp>
        <p:nvSpPr>
          <p:cNvPr id="454" name="Google Shape;477;g34e23e71e6a_0_100">
            <a:extLst>
              <a:ext uri="{FF2B5EF4-FFF2-40B4-BE49-F238E27FC236}">
                <a16:creationId xmlns:a16="http://schemas.microsoft.com/office/drawing/2014/main" id="{DBE6E0B3-21E9-F7ED-BDE3-C8CC7829DBD1}"/>
              </a:ext>
            </a:extLst>
          </p:cNvPr>
          <p:cNvSpPr txBox="1"/>
          <p:nvPr/>
        </p:nvSpPr>
        <p:spPr>
          <a:xfrm rot="841">
            <a:off x="10537910" y="3235334"/>
            <a:ext cx="1226700" cy="29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sz="2000" dirty="0">
                <a:solidFill>
                  <a:schemeClr val="dk1"/>
                </a:solidFill>
                <a:latin typeface="Meiryo"/>
                <a:ea typeface="Meiryo"/>
                <a:cs typeface="Meiryo"/>
                <a:sym typeface="Meiryo"/>
              </a:rPr>
              <a:t>・・・</a:t>
            </a:r>
            <a:endParaRPr sz="2000" dirty="0">
              <a:solidFill>
                <a:schemeClr val="dk1"/>
              </a:solidFill>
              <a:latin typeface="Meiryo"/>
              <a:ea typeface="Meiryo"/>
              <a:cs typeface="Meiryo"/>
              <a:sym typeface="Meiryo"/>
            </a:endParaRPr>
          </a:p>
        </p:txBody>
      </p:sp>
      <p:sp>
        <p:nvSpPr>
          <p:cNvPr id="455" name="Google Shape;478;g34e23e71e6a_0_100">
            <a:extLst>
              <a:ext uri="{FF2B5EF4-FFF2-40B4-BE49-F238E27FC236}">
                <a16:creationId xmlns:a16="http://schemas.microsoft.com/office/drawing/2014/main" id="{4D7C7993-0A91-B6F0-7C09-321980717E8D}"/>
              </a:ext>
            </a:extLst>
          </p:cNvPr>
          <p:cNvSpPr/>
          <p:nvPr/>
        </p:nvSpPr>
        <p:spPr>
          <a:xfrm>
            <a:off x="5222710" y="3595873"/>
            <a:ext cx="909600" cy="619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eiryo"/>
              <a:ea typeface="Meiryo"/>
              <a:cs typeface="Meiryo"/>
              <a:sym typeface="Meiryo"/>
            </a:endParaRPr>
          </a:p>
        </p:txBody>
      </p:sp>
      <p:sp>
        <p:nvSpPr>
          <p:cNvPr id="456" name="Google Shape;479;g34e23e71e6a_0_100">
            <a:extLst>
              <a:ext uri="{FF2B5EF4-FFF2-40B4-BE49-F238E27FC236}">
                <a16:creationId xmlns:a16="http://schemas.microsoft.com/office/drawing/2014/main" id="{FA065446-231D-423A-4236-E8849DC3E385}"/>
              </a:ext>
            </a:extLst>
          </p:cNvPr>
          <p:cNvSpPr/>
          <p:nvPr/>
        </p:nvSpPr>
        <p:spPr>
          <a:xfrm rot="5400000">
            <a:off x="8343217" y="4431510"/>
            <a:ext cx="433800" cy="647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eiryo"/>
              <a:ea typeface="Meiryo"/>
              <a:cs typeface="Meiryo"/>
              <a:sym typeface="Meiryo"/>
            </a:endParaRPr>
          </a:p>
        </p:txBody>
      </p:sp>
      <p:pic>
        <p:nvPicPr>
          <p:cNvPr id="457" name="Google Shape;470;g34e23e71e6a_0_100">
            <a:extLst>
              <a:ext uri="{FF2B5EF4-FFF2-40B4-BE49-F238E27FC236}">
                <a16:creationId xmlns:a16="http://schemas.microsoft.com/office/drawing/2014/main" id="{2D46CA09-D24D-1265-5DDF-36D0943D4316}"/>
              </a:ext>
            </a:extLst>
          </p:cNvPr>
          <p:cNvPicPr preferRelativeResize="0"/>
          <p:nvPr/>
        </p:nvPicPr>
        <p:blipFill>
          <a:blip r:embed="rId8">
            <a:alphaModFix/>
          </a:blip>
          <a:stretch>
            <a:fillRect/>
          </a:stretch>
        </p:blipFill>
        <p:spPr>
          <a:xfrm>
            <a:off x="5016577" y="4204398"/>
            <a:ext cx="1436810" cy="396263"/>
          </a:xfrm>
          <a:prstGeom prst="rect">
            <a:avLst/>
          </a:prstGeom>
          <a:noFill/>
          <a:ln>
            <a:noFill/>
          </a:ln>
        </p:spPr>
      </p:pic>
      <p:sp>
        <p:nvSpPr>
          <p:cNvPr id="463" name="Google Shape;465;g34e23e71e6a_0_100">
            <a:extLst>
              <a:ext uri="{FF2B5EF4-FFF2-40B4-BE49-F238E27FC236}">
                <a16:creationId xmlns:a16="http://schemas.microsoft.com/office/drawing/2014/main" id="{8330D143-31D7-07C0-88B4-A0891D93C5DF}"/>
              </a:ext>
            </a:extLst>
          </p:cNvPr>
          <p:cNvSpPr txBox="1"/>
          <p:nvPr/>
        </p:nvSpPr>
        <p:spPr>
          <a:xfrm>
            <a:off x="4243308" y="4474022"/>
            <a:ext cx="3194400" cy="501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dirty="0">
                <a:latin typeface="+mj-lt"/>
                <a:ea typeface="源ノ角ゴシック JP Normal" panose="020B0400000000000000" pitchFamily="34" charset="-128"/>
                <a:cs typeface="Meiryo"/>
                <a:sym typeface="Meiryo"/>
              </a:rPr>
              <a:t>Darcy-</a:t>
            </a:r>
            <a:r>
              <a:rPr lang="en-US" dirty="0" err="1">
                <a:latin typeface="+mj-lt"/>
                <a:ea typeface="源ノ角ゴシック JP Normal" panose="020B0400000000000000" pitchFamily="34" charset="-128"/>
                <a:cs typeface="Meiryo"/>
                <a:sym typeface="Meiryo"/>
              </a:rPr>
              <a:t>Forchheimer</a:t>
            </a:r>
            <a:r>
              <a:rPr lang="ja-JP" altLang="en-US" dirty="0">
                <a:latin typeface="+mj-lt"/>
                <a:ea typeface="源ノ角ゴシック JP Normal" panose="020B0400000000000000" pitchFamily="34" charset="-128"/>
                <a:cs typeface="Meiryo"/>
                <a:sym typeface="Meiryo"/>
              </a:rPr>
              <a:t>則</a:t>
            </a:r>
            <a:endParaRPr dirty="0">
              <a:latin typeface="+mj-lt"/>
              <a:ea typeface="源ノ角ゴシック JP Normal" panose="020B0400000000000000" pitchFamily="34" charset="-128"/>
              <a:cs typeface="Meiryo"/>
              <a:sym typeface="Meiryo"/>
            </a:endParaRPr>
          </a:p>
        </p:txBody>
      </p:sp>
      <p:sp>
        <p:nvSpPr>
          <p:cNvPr id="466" name="正方形/長方形 465">
            <a:extLst>
              <a:ext uri="{FF2B5EF4-FFF2-40B4-BE49-F238E27FC236}">
                <a16:creationId xmlns:a16="http://schemas.microsoft.com/office/drawing/2014/main" id="{823E7933-5F43-9227-2ED9-E13C17ED3C11}"/>
              </a:ext>
            </a:extLst>
          </p:cNvPr>
          <p:cNvSpPr/>
          <p:nvPr/>
        </p:nvSpPr>
        <p:spPr>
          <a:xfrm>
            <a:off x="7620000" y="2390775"/>
            <a:ext cx="490538" cy="161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4" name="テキスト ボックス 463">
            <a:extLst>
              <a:ext uri="{FF2B5EF4-FFF2-40B4-BE49-F238E27FC236}">
                <a16:creationId xmlns:a16="http://schemas.microsoft.com/office/drawing/2014/main" id="{ABC2B4F3-2920-1F08-0F65-0E0F4834980B}"/>
              </a:ext>
            </a:extLst>
          </p:cNvPr>
          <p:cNvSpPr txBox="1"/>
          <p:nvPr/>
        </p:nvSpPr>
        <p:spPr>
          <a:xfrm>
            <a:off x="7620000" y="2337634"/>
            <a:ext cx="793750" cy="276999"/>
          </a:xfrm>
          <a:prstGeom prst="rect">
            <a:avLst/>
          </a:prstGeom>
          <a:noFill/>
        </p:spPr>
        <p:txBody>
          <a:bodyPr wrap="square" rtlCol="0">
            <a:spAutoFit/>
          </a:bodyPr>
          <a:lstStyle/>
          <a:p>
            <a:r>
              <a:rPr kumimoji="1" lang="en-US" altLang="ja-JP" sz="1200" dirty="0"/>
              <a:t>D = 20</a:t>
            </a:r>
            <a:endParaRPr kumimoji="1" lang="ja-JP" altLang="en-US" sz="1200" dirty="0"/>
          </a:p>
        </p:txBody>
      </p:sp>
      <p:sp>
        <p:nvSpPr>
          <p:cNvPr id="467" name="正方形/長方形 466">
            <a:extLst>
              <a:ext uri="{FF2B5EF4-FFF2-40B4-BE49-F238E27FC236}">
                <a16:creationId xmlns:a16="http://schemas.microsoft.com/office/drawing/2014/main" id="{1ED90B7D-225C-D6C1-AFB8-5E98C6928371}"/>
              </a:ext>
            </a:extLst>
          </p:cNvPr>
          <p:cNvSpPr/>
          <p:nvPr/>
        </p:nvSpPr>
        <p:spPr>
          <a:xfrm>
            <a:off x="8853488" y="2764699"/>
            <a:ext cx="520717" cy="161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8" name="テキスト ボックス 467">
            <a:extLst>
              <a:ext uri="{FF2B5EF4-FFF2-40B4-BE49-F238E27FC236}">
                <a16:creationId xmlns:a16="http://schemas.microsoft.com/office/drawing/2014/main" id="{280FF8A8-FBBB-DE28-36A7-C06944272C1D}"/>
              </a:ext>
            </a:extLst>
          </p:cNvPr>
          <p:cNvSpPr txBox="1"/>
          <p:nvPr/>
        </p:nvSpPr>
        <p:spPr>
          <a:xfrm>
            <a:off x="8833661" y="2720362"/>
            <a:ext cx="793750" cy="276999"/>
          </a:xfrm>
          <a:prstGeom prst="rect">
            <a:avLst/>
          </a:prstGeom>
          <a:noFill/>
        </p:spPr>
        <p:txBody>
          <a:bodyPr wrap="square" rtlCol="0">
            <a:spAutoFit/>
          </a:bodyPr>
          <a:lstStyle/>
          <a:p>
            <a:r>
              <a:rPr kumimoji="1" lang="en-US" altLang="ja-JP" sz="1200" dirty="0"/>
              <a:t>D = 30</a:t>
            </a:r>
            <a:endParaRPr kumimoji="1" lang="ja-JP" altLang="en-US" sz="1200" dirty="0"/>
          </a:p>
        </p:txBody>
      </p:sp>
      <p:grpSp>
        <p:nvGrpSpPr>
          <p:cNvPr id="15" name="グループ化 14">
            <a:extLst>
              <a:ext uri="{FF2B5EF4-FFF2-40B4-BE49-F238E27FC236}">
                <a16:creationId xmlns:a16="http://schemas.microsoft.com/office/drawing/2014/main" id="{10093A69-601E-3FDB-5178-A7141C9C162C}"/>
              </a:ext>
            </a:extLst>
          </p:cNvPr>
          <p:cNvGrpSpPr/>
          <p:nvPr/>
        </p:nvGrpSpPr>
        <p:grpSpPr>
          <a:xfrm>
            <a:off x="282375" y="2638279"/>
            <a:ext cx="4492899" cy="3081352"/>
            <a:chOff x="296231" y="3419173"/>
            <a:chExt cx="4492899" cy="3081352"/>
          </a:xfrm>
        </p:grpSpPr>
        <p:pic>
          <p:nvPicPr>
            <p:cNvPr id="3" name="Google Shape;457;g34e23e71e6a_0_100">
              <a:extLst>
                <a:ext uri="{FF2B5EF4-FFF2-40B4-BE49-F238E27FC236}">
                  <a16:creationId xmlns:a16="http://schemas.microsoft.com/office/drawing/2014/main" id="{33F679D4-333B-36CD-7D8D-52998F4E5D02}"/>
                </a:ext>
              </a:extLst>
            </p:cNvPr>
            <p:cNvPicPr preferRelativeResize="0"/>
            <p:nvPr/>
          </p:nvPicPr>
          <p:blipFill rotWithShape="1">
            <a:blip r:embed="rId9">
              <a:alphaModFix/>
            </a:blip>
            <a:srcRect l="10312" t="6455" r="7646" b="3381"/>
            <a:stretch/>
          </p:blipFill>
          <p:spPr>
            <a:xfrm>
              <a:off x="670828" y="3798264"/>
              <a:ext cx="4118302" cy="2094832"/>
            </a:xfrm>
            <a:prstGeom prst="rect">
              <a:avLst/>
            </a:prstGeom>
            <a:noFill/>
            <a:ln>
              <a:noFill/>
            </a:ln>
          </p:spPr>
        </p:pic>
        <p:cxnSp>
          <p:nvCxnSpPr>
            <p:cNvPr id="4" name="Google Shape;458;g34e23e71e6a_0_100">
              <a:extLst>
                <a:ext uri="{FF2B5EF4-FFF2-40B4-BE49-F238E27FC236}">
                  <a16:creationId xmlns:a16="http://schemas.microsoft.com/office/drawing/2014/main" id="{90D2DD2C-FFE5-D1CC-456E-DD34CBE75A1C}"/>
                </a:ext>
              </a:extLst>
            </p:cNvPr>
            <p:cNvCxnSpPr/>
            <p:nvPr/>
          </p:nvCxnSpPr>
          <p:spPr>
            <a:xfrm rot="10800000">
              <a:off x="746828" y="3564377"/>
              <a:ext cx="0" cy="264900"/>
            </a:xfrm>
            <a:prstGeom prst="straightConnector1">
              <a:avLst/>
            </a:prstGeom>
            <a:noFill/>
            <a:ln w="9525" cap="flat" cmpd="sng">
              <a:solidFill>
                <a:srgbClr val="001942"/>
              </a:solidFill>
              <a:prstDash val="solid"/>
              <a:round/>
              <a:headEnd type="none" w="sm" len="sm"/>
              <a:tailEnd type="none" w="sm" len="sm"/>
            </a:ln>
          </p:spPr>
        </p:cxnSp>
        <p:cxnSp>
          <p:nvCxnSpPr>
            <p:cNvPr id="5" name="Google Shape;459;g34e23e71e6a_0_100">
              <a:extLst>
                <a:ext uri="{FF2B5EF4-FFF2-40B4-BE49-F238E27FC236}">
                  <a16:creationId xmlns:a16="http://schemas.microsoft.com/office/drawing/2014/main" id="{A3113E18-4751-4DCF-FF32-488CB8755BC3}"/>
                </a:ext>
              </a:extLst>
            </p:cNvPr>
            <p:cNvCxnSpPr/>
            <p:nvPr/>
          </p:nvCxnSpPr>
          <p:spPr>
            <a:xfrm rot="10800000">
              <a:off x="4754294" y="3564377"/>
              <a:ext cx="0" cy="264900"/>
            </a:xfrm>
            <a:prstGeom prst="straightConnector1">
              <a:avLst/>
            </a:prstGeom>
            <a:noFill/>
            <a:ln w="9525" cap="flat" cmpd="sng">
              <a:solidFill>
                <a:srgbClr val="001942"/>
              </a:solidFill>
              <a:prstDash val="solid"/>
              <a:round/>
              <a:headEnd type="none" w="sm" len="sm"/>
              <a:tailEnd type="none" w="sm" len="sm"/>
            </a:ln>
          </p:spPr>
        </p:cxnSp>
        <p:cxnSp>
          <p:nvCxnSpPr>
            <p:cNvPr id="6" name="Google Shape;460;g34e23e71e6a_0_100">
              <a:extLst>
                <a:ext uri="{FF2B5EF4-FFF2-40B4-BE49-F238E27FC236}">
                  <a16:creationId xmlns:a16="http://schemas.microsoft.com/office/drawing/2014/main" id="{7D4F7EDA-5227-8375-77DF-B4F947534D6F}"/>
                </a:ext>
              </a:extLst>
            </p:cNvPr>
            <p:cNvCxnSpPr/>
            <p:nvPr/>
          </p:nvCxnSpPr>
          <p:spPr>
            <a:xfrm>
              <a:off x="755982" y="3713473"/>
              <a:ext cx="3979200" cy="0"/>
            </a:xfrm>
            <a:prstGeom prst="straightConnector1">
              <a:avLst/>
            </a:prstGeom>
            <a:noFill/>
            <a:ln w="9525" cap="flat" cmpd="sng">
              <a:solidFill>
                <a:srgbClr val="001942"/>
              </a:solidFill>
              <a:prstDash val="solid"/>
              <a:round/>
              <a:headEnd type="triangle" w="med" len="med"/>
              <a:tailEnd type="triangle" w="med" len="med"/>
            </a:ln>
          </p:spPr>
        </p:cxnSp>
        <p:sp>
          <p:nvSpPr>
            <p:cNvPr id="7" name="Google Shape;461;g34e23e71e6a_0_100">
              <a:extLst>
                <a:ext uri="{FF2B5EF4-FFF2-40B4-BE49-F238E27FC236}">
                  <a16:creationId xmlns:a16="http://schemas.microsoft.com/office/drawing/2014/main" id="{D40BD830-D573-76F9-0102-DD09530F7129}"/>
                </a:ext>
              </a:extLst>
            </p:cNvPr>
            <p:cNvSpPr txBox="1"/>
            <p:nvPr/>
          </p:nvSpPr>
          <p:spPr>
            <a:xfrm>
              <a:off x="2352104" y="3419173"/>
              <a:ext cx="920400" cy="294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ja-JP" dirty="0">
                  <a:latin typeface="+mj-lt"/>
                  <a:ea typeface="源ノ角ゴシック JP Normal" panose="020B0400000000000000" pitchFamily="34" charset="-128"/>
                  <a:cs typeface="Meiryo"/>
                  <a:sym typeface="Meiryo"/>
                </a:rPr>
                <a:t>100</a:t>
              </a:r>
              <a:r>
                <a:rPr lang="ja-JP" sz="1400" b="0" i="0" u="none" strike="noStrike" cap="none" dirty="0">
                  <a:solidFill>
                    <a:srgbClr val="000000"/>
                  </a:solidFill>
                  <a:latin typeface="+mj-lt"/>
                  <a:ea typeface="源ノ角ゴシック JP Normal" panose="020B0400000000000000" pitchFamily="34" charset="-128"/>
                  <a:cs typeface="Meiryo"/>
                  <a:sym typeface="Meiryo"/>
                </a:rPr>
                <a:t> mm</a:t>
              </a:r>
              <a:endParaRPr sz="1400" b="0" i="0" u="none" strike="noStrike" cap="none" dirty="0">
                <a:solidFill>
                  <a:srgbClr val="000000"/>
                </a:solidFill>
                <a:latin typeface="+mj-lt"/>
                <a:ea typeface="源ノ角ゴシック JP Normal" panose="020B0400000000000000" pitchFamily="34" charset="-128"/>
                <a:cs typeface="Meiryo"/>
                <a:sym typeface="Meiryo"/>
              </a:endParaRPr>
            </a:p>
          </p:txBody>
        </p:sp>
        <p:cxnSp>
          <p:nvCxnSpPr>
            <p:cNvPr id="8" name="Google Shape;462;g34e23e71e6a_0_100">
              <a:extLst>
                <a:ext uri="{FF2B5EF4-FFF2-40B4-BE49-F238E27FC236}">
                  <a16:creationId xmlns:a16="http://schemas.microsoft.com/office/drawing/2014/main" id="{69E14AD6-356D-8E36-497F-6E57F8A2247E}"/>
                </a:ext>
              </a:extLst>
            </p:cNvPr>
            <p:cNvCxnSpPr/>
            <p:nvPr/>
          </p:nvCxnSpPr>
          <p:spPr>
            <a:xfrm rot="10800000">
              <a:off x="1141218" y="5868607"/>
              <a:ext cx="0" cy="264900"/>
            </a:xfrm>
            <a:prstGeom prst="straightConnector1">
              <a:avLst/>
            </a:prstGeom>
            <a:noFill/>
            <a:ln w="9525" cap="flat" cmpd="sng">
              <a:solidFill>
                <a:srgbClr val="001942"/>
              </a:solidFill>
              <a:prstDash val="solid"/>
              <a:round/>
              <a:headEnd type="none" w="sm" len="sm"/>
              <a:tailEnd type="none" w="sm" len="sm"/>
            </a:ln>
          </p:spPr>
        </p:cxnSp>
        <p:cxnSp>
          <p:nvCxnSpPr>
            <p:cNvPr id="9" name="Google Shape;463;g34e23e71e6a_0_100">
              <a:extLst>
                <a:ext uri="{FF2B5EF4-FFF2-40B4-BE49-F238E27FC236}">
                  <a16:creationId xmlns:a16="http://schemas.microsoft.com/office/drawing/2014/main" id="{4050E3AE-2004-4543-B441-2490EE766008}"/>
                </a:ext>
              </a:extLst>
            </p:cNvPr>
            <p:cNvCxnSpPr/>
            <p:nvPr/>
          </p:nvCxnSpPr>
          <p:spPr>
            <a:xfrm rot="10800000">
              <a:off x="4341723" y="5868607"/>
              <a:ext cx="0" cy="264900"/>
            </a:xfrm>
            <a:prstGeom prst="straightConnector1">
              <a:avLst/>
            </a:prstGeom>
            <a:noFill/>
            <a:ln w="9525" cap="flat" cmpd="sng">
              <a:solidFill>
                <a:srgbClr val="001942"/>
              </a:solidFill>
              <a:prstDash val="solid"/>
              <a:round/>
              <a:headEnd type="none" w="sm" len="sm"/>
              <a:tailEnd type="none" w="sm" len="sm"/>
            </a:ln>
          </p:spPr>
        </p:cxnSp>
        <p:cxnSp>
          <p:nvCxnSpPr>
            <p:cNvPr id="10" name="Google Shape;464;g34e23e71e6a_0_100">
              <a:extLst>
                <a:ext uri="{FF2B5EF4-FFF2-40B4-BE49-F238E27FC236}">
                  <a16:creationId xmlns:a16="http://schemas.microsoft.com/office/drawing/2014/main" id="{060F7830-B861-0C5E-CC3E-23CC22191D40}"/>
                </a:ext>
              </a:extLst>
            </p:cNvPr>
            <p:cNvCxnSpPr/>
            <p:nvPr/>
          </p:nvCxnSpPr>
          <p:spPr>
            <a:xfrm>
              <a:off x="1149170" y="6061838"/>
              <a:ext cx="3194400" cy="0"/>
            </a:xfrm>
            <a:prstGeom prst="straightConnector1">
              <a:avLst/>
            </a:prstGeom>
            <a:noFill/>
            <a:ln w="9525" cap="flat" cmpd="sng">
              <a:solidFill>
                <a:srgbClr val="001942"/>
              </a:solidFill>
              <a:prstDash val="solid"/>
              <a:round/>
              <a:headEnd type="triangle" w="med" len="med"/>
              <a:tailEnd type="triangle" w="med" len="med"/>
            </a:ln>
          </p:spPr>
        </p:cxnSp>
        <p:sp>
          <p:nvSpPr>
            <p:cNvPr id="11" name="Google Shape;465;g34e23e71e6a_0_100">
              <a:extLst>
                <a:ext uri="{FF2B5EF4-FFF2-40B4-BE49-F238E27FC236}">
                  <a16:creationId xmlns:a16="http://schemas.microsoft.com/office/drawing/2014/main" id="{DC1F3E28-326C-2700-F329-6FBE9616064D}"/>
                </a:ext>
              </a:extLst>
            </p:cNvPr>
            <p:cNvSpPr txBox="1"/>
            <p:nvPr/>
          </p:nvSpPr>
          <p:spPr>
            <a:xfrm>
              <a:off x="1222777" y="5750407"/>
              <a:ext cx="3194400" cy="501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ja-JP" dirty="0">
                  <a:latin typeface="+mj-lt"/>
                  <a:ea typeface="源ノ角ゴシック JP Normal" panose="020B0400000000000000" pitchFamily="34" charset="-128"/>
                  <a:cs typeface="Meiryo"/>
                  <a:sym typeface="Meiryo"/>
                </a:rPr>
                <a:t>20 + 60</a:t>
              </a:r>
              <a:r>
                <a:rPr lang="ja-JP" i="1" dirty="0">
                  <a:latin typeface="+mj-lt"/>
                  <a:ea typeface="源ノ角ゴシック JP Normal" panose="020B0400000000000000" pitchFamily="34" charset="-128"/>
                  <a:cs typeface="Meiryo"/>
                  <a:sym typeface="Meiryo"/>
                </a:rPr>
                <a:t>d</a:t>
              </a:r>
              <a:r>
                <a:rPr lang="en-US" altLang="ja-JP" dirty="0">
                  <a:latin typeface="+mj-lt"/>
                  <a:ea typeface="源ノ角ゴシック JP Normal" panose="020B0400000000000000" pitchFamily="34" charset="-128"/>
                  <a:cs typeface="Meiryo"/>
                  <a:sym typeface="Meiryo"/>
                </a:rPr>
                <a:t> mm</a:t>
              </a:r>
              <a:r>
                <a:rPr lang="ja-JP" dirty="0">
                  <a:latin typeface="+mj-lt"/>
                  <a:ea typeface="源ノ角ゴシック JP Normal" panose="020B0400000000000000" pitchFamily="34" charset="-128"/>
                  <a:cs typeface="Meiryo"/>
                  <a:sym typeface="Meiryo"/>
                </a:rPr>
                <a:t> </a:t>
              </a:r>
              <a:r>
                <a:rPr lang="en-US" altLang="ja-JP" dirty="0">
                  <a:latin typeface="+mj-lt"/>
                  <a:ea typeface="源ノ角ゴシック JP Normal" panose="020B0400000000000000" pitchFamily="34" charset="-128"/>
                  <a:cs typeface="Meiryo"/>
                  <a:sym typeface="Meiryo"/>
                </a:rPr>
                <a:t>(</a:t>
              </a:r>
              <a:r>
                <a:rPr lang="ja-JP" i="1" dirty="0">
                  <a:latin typeface="+mj-lt"/>
                  <a:ea typeface="源ノ角ゴシック JP Normal" panose="020B0400000000000000" pitchFamily="34" charset="-128"/>
                  <a:cs typeface="Meiryo"/>
                  <a:sym typeface="Meiryo"/>
                </a:rPr>
                <a:t>d</a:t>
              </a:r>
              <a:r>
                <a:rPr lang="ja-JP" dirty="0">
                  <a:latin typeface="+mj-lt"/>
                  <a:ea typeface="源ノ角ゴシック JP Normal" panose="020B0400000000000000" pitchFamily="34" charset="-128"/>
                  <a:cs typeface="Meiryo"/>
                  <a:sym typeface="Meiryo"/>
                </a:rPr>
                <a:t>:</a:t>
              </a:r>
              <a:r>
                <a:rPr lang="en-US" altLang="ja-JP" dirty="0">
                  <a:latin typeface="+mj-lt"/>
                  <a:ea typeface="源ノ角ゴシック JP Normal" panose="020B0400000000000000" pitchFamily="34" charset="-128"/>
                  <a:cs typeface="Meiryo"/>
                  <a:sym typeface="Meiryo"/>
                </a:rPr>
                <a:t> </a:t>
              </a:r>
              <a:r>
                <a:rPr lang="ja-JP" altLang="en-US" dirty="0">
                  <a:latin typeface="+mj-lt"/>
                  <a:ea typeface="源ノ角ゴシック JP Normal" panose="020B0400000000000000" pitchFamily="34" charset="-128"/>
                  <a:cs typeface="Meiryo"/>
                  <a:sym typeface="Meiryo"/>
                </a:rPr>
                <a:t>設計変数</a:t>
              </a:r>
              <a:r>
                <a:rPr lang="en-US" altLang="ja-JP" dirty="0">
                  <a:latin typeface="+mj-lt"/>
                  <a:ea typeface="源ノ角ゴシック JP Normal" panose="020B0400000000000000" pitchFamily="34" charset="-128"/>
                  <a:cs typeface="Meiryo"/>
                  <a:sym typeface="Meiryo"/>
                </a:rPr>
                <a:t>)</a:t>
              </a:r>
              <a:endParaRPr dirty="0">
                <a:latin typeface="+mj-lt"/>
                <a:ea typeface="源ノ角ゴシック JP Normal" panose="020B0400000000000000" pitchFamily="34" charset="-128"/>
                <a:cs typeface="Meiryo"/>
                <a:sym typeface="Meiryo"/>
              </a:endParaRPr>
            </a:p>
          </p:txBody>
        </p:sp>
        <p:cxnSp>
          <p:nvCxnSpPr>
            <p:cNvPr id="37" name="直線コネクタ 36">
              <a:extLst>
                <a:ext uri="{FF2B5EF4-FFF2-40B4-BE49-F238E27FC236}">
                  <a16:creationId xmlns:a16="http://schemas.microsoft.com/office/drawing/2014/main" id="{B69E9589-7F19-A137-E302-326A4AE4F887}"/>
                </a:ext>
              </a:extLst>
            </p:cNvPr>
            <p:cNvCxnSpPr>
              <a:cxnSpLocks/>
            </p:cNvCxnSpPr>
            <p:nvPr/>
          </p:nvCxnSpPr>
          <p:spPr>
            <a:xfrm>
              <a:off x="746828" y="3846210"/>
              <a:ext cx="0" cy="2009487"/>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4A1857B7-FBE5-B530-CB3C-2019497B9252}"/>
                </a:ext>
              </a:extLst>
            </p:cNvPr>
            <p:cNvCxnSpPr>
              <a:cxnSpLocks/>
            </p:cNvCxnSpPr>
            <p:nvPr/>
          </p:nvCxnSpPr>
          <p:spPr>
            <a:xfrm>
              <a:off x="4754293" y="3846210"/>
              <a:ext cx="0" cy="2009487"/>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EF5DA446-C631-0AEF-D8B8-9C07193B3176}"/>
                </a:ext>
              </a:extLst>
            </p:cNvPr>
            <p:cNvCxnSpPr>
              <a:cxnSpLocks/>
            </p:cNvCxnSpPr>
            <p:nvPr/>
          </p:nvCxnSpPr>
          <p:spPr>
            <a:xfrm>
              <a:off x="746828" y="3846210"/>
              <a:ext cx="4007465"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889BACFF-E24C-EE23-FC18-C0B50919AA73}"/>
                </a:ext>
              </a:extLst>
            </p:cNvPr>
            <p:cNvCxnSpPr>
              <a:cxnSpLocks/>
            </p:cNvCxnSpPr>
            <p:nvPr/>
          </p:nvCxnSpPr>
          <p:spPr>
            <a:xfrm>
              <a:off x="746828" y="5855697"/>
              <a:ext cx="394390"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414D8E5B-411B-5D34-84FE-40860E7556E8}"/>
                </a:ext>
              </a:extLst>
            </p:cNvPr>
            <p:cNvCxnSpPr>
              <a:cxnSpLocks/>
            </p:cNvCxnSpPr>
            <p:nvPr/>
          </p:nvCxnSpPr>
          <p:spPr>
            <a:xfrm>
              <a:off x="4359903" y="5855697"/>
              <a:ext cx="394390"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5" name="Google Shape;458;g34e23e71e6a_0_100">
              <a:extLst>
                <a:ext uri="{FF2B5EF4-FFF2-40B4-BE49-F238E27FC236}">
                  <a16:creationId xmlns:a16="http://schemas.microsoft.com/office/drawing/2014/main" id="{F07C9667-424E-E09D-42AE-531D04B7FA25}"/>
                </a:ext>
              </a:extLst>
            </p:cNvPr>
            <p:cNvCxnSpPr>
              <a:cxnSpLocks/>
            </p:cNvCxnSpPr>
            <p:nvPr/>
          </p:nvCxnSpPr>
          <p:spPr>
            <a:xfrm>
              <a:off x="443381" y="3846210"/>
              <a:ext cx="259771" cy="0"/>
            </a:xfrm>
            <a:prstGeom prst="straightConnector1">
              <a:avLst/>
            </a:prstGeom>
            <a:noFill/>
            <a:ln w="9525" cap="flat" cmpd="sng">
              <a:solidFill>
                <a:srgbClr val="001942"/>
              </a:solidFill>
              <a:prstDash val="solid"/>
              <a:round/>
              <a:headEnd type="none" w="sm" len="sm"/>
              <a:tailEnd type="none" w="sm" len="sm"/>
            </a:ln>
          </p:spPr>
        </p:cxnSp>
        <p:cxnSp>
          <p:nvCxnSpPr>
            <p:cNvPr id="57" name="Google Shape;458;g34e23e71e6a_0_100">
              <a:extLst>
                <a:ext uri="{FF2B5EF4-FFF2-40B4-BE49-F238E27FC236}">
                  <a16:creationId xmlns:a16="http://schemas.microsoft.com/office/drawing/2014/main" id="{5B3191E2-E1CE-B606-053C-CF96CE6F3821}"/>
                </a:ext>
              </a:extLst>
            </p:cNvPr>
            <p:cNvCxnSpPr>
              <a:cxnSpLocks/>
            </p:cNvCxnSpPr>
            <p:nvPr/>
          </p:nvCxnSpPr>
          <p:spPr>
            <a:xfrm>
              <a:off x="443381" y="5855697"/>
              <a:ext cx="259771" cy="0"/>
            </a:xfrm>
            <a:prstGeom prst="straightConnector1">
              <a:avLst/>
            </a:prstGeom>
            <a:noFill/>
            <a:ln w="9525" cap="flat" cmpd="sng">
              <a:solidFill>
                <a:srgbClr val="001942"/>
              </a:solidFill>
              <a:prstDash val="solid"/>
              <a:round/>
              <a:headEnd type="none" w="sm" len="sm"/>
              <a:tailEnd type="none" w="sm" len="sm"/>
            </a:ln>
          </p:spPr>
        </p:cxnSp>
        <p:cxnSp>
          <p:nvCxnSpPr>
            <p:cNvPr id="58" name="Google Shape;460;g34e23e71e6a_0_100">
              <a:extLst>
                <a:ext uri="{FF2B5EF4-FFF2-40B4-BE49-F238E27FC236}">
                  <a16:creationId xmlns:a16="http://schemas.microsoft.com/office/drawing/2014/main" id="{C675BA18-38F1-013B-4FEA-FF81731644DF}"/>
                </a:ext>
              </a:extLst>
            </p:cNvPr>
            <p:cNvCxnSpPr>
              <a:cxnSpLocks/>
            </p:cNvCxnSpPr>
            <p:nvPr/>
          </p:nvCxnSpPr>
          <p:spPr>
            <a:xfrm>
              <a:off x="605900" y="3846210"/>
              <a:ext cx="0" cy="2009487"/>
            </a:xfrm>
            <a:prstGeom prst="straightConnector1">
              <a:avLst/>
            </a:prstGeom>
            <a:noFill/>
            <a:ln w="9525" cap="flat" cmpd="sng">
              <a:solidFill>
                <a:srgbClr val="001942"/>
              </a:solidFill>
              <a:prstDash val="solid"/>
              <a:round/>
              <a:headEnd type="triangle" w="med" len="med"/>
              <a:tailEnd type="triangle" w="med" len="med"/>
            </a:ln>
          </p:spPr>
        </p:cxnSp>
        <p:sp>
          <p:nvSpPr>
            <p:cNvPr id="61" name="Google Shape;461;g34e23e71e6a_0_100">
              <a:extLst>
                <a:ext uri="{FF2B5EF4-FFF2-40B4-BE49-F238E27FC236}">
                  <a16:creationId xmlns:a16="http://schemas.microsoft.com/office/drawing/2014/main" id="{0EBBFC11-4499-CD2C-4A59-E5AA87E6CC65}"/>
                </a:ext>
              </a:extLst>
            </p:cNvPr>
            <p:cNvSpPr txBox="1"/>
            <p:nvPr/>
          </p:nvSpPr>
          <p:spPr>
            <a:xfrm rot="16200000">
              <a:off x="-16819" y="4607910"/>
              <a:ext cx="920400" cy="294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altLang="ja-JP" sz="1400" b="0" i="0" u="none" strike="noStrike" cap="none" dirty="0">
                  <a:solidFill>
                    <a:srgbClr val="000000"/>
                  </a:solidFill>
                  <a:latin typeface="+mj-lt"/>
                  <a:ea typeface="源ノ角ゴシック JP Normal" panose="020B0400000000000000" pitchFamily="34" charset="-128"/>
                  <a:cs typeface="Meiryo"/>
                  <a:sym typeface="Meiryo"/>
                </a:rPr>
                <a:t>50</a:t>
              </a:r>
              <a:r>
                <a:rPr lang="ja-JP" sz="1400" b="0" i="0" u="none" strike="noStrike" cap="none" dirty="0">
                  <a:solidFill>
                    <a:srgbClr val="000000"/>
                  </a:solidFill>
                  <a:latin typeface="+mj-lt"/>
                  <a:ea typeface="源ノ角ゴシック JP Normal" panose="020B0400000000000000" pitchFamily="34" charset="-128"/>
                  <a:cs typeface="Meiryo"/>
                  <a:sym typeface="Meiryo"/>
                </a:rPr>
                <a:t> mm</a:t>
              </a:r>
              <a:endParaRPr sz="1400" b="0" i="0" u="none" strike="noStrike" cap="none" dirty="0">
                <a:solidFill>
                  <a:srgbClr val="000000"/>
                </a:solidFill>
                <a:latin typeface="+mj-lt"/>
                <a:ea typeface="源ノ角ゴシック JP Normal" panose="020B0400000000000000" pitchFamily="34" charset="-128"/>
                <a:cs typeface="Meiryo"/>
                <a:sym typeface="Meiryo"/>
              </a:endParaRPr>
            </a:p>
          </p:txBody>
        </p:sp>
        <p:sp>
          <p:nvSpPr>
            <p:cNvPr id="12" name="Google Shape;465;g34e23e71e6a_0_100">
              <a:extLst>
                <a:ext uri="{FF2B5EF4-FFF2-40B4-BE49-F238E27FC236}">
                  <a16:creationId xmlns:a16="http://schemas.microsoft.com/office/drawing/2014/main" id="{DE54012A-C0EF-E675-ADE6-3F7BD9F8FC6E}"/>
                </a:ext>
              </a:extLst>
            </p:cNvPr>
            <p:cNvSpPr txBox="1"/>
            <p:nvPr/>
          </p:nvSpPr>
          <p:spPr>
            <a:xfrm>
              <a:off x="1132779" y="5999225"/>
              <a:ext cx="3194400" cy="501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altLang="ja-JP" dirty="0">
                  <a:latin typeface="+mj-lt"/>
                  <a:ea typeface="源ノ角ゴシック JP Normal" panose="020B0400000000000000" pitchFamily="34" charset="-128"/>
                  <a:cs typeface="Meiryo"/>
                  <a:sym typeface="Meiryo"/>
                </a:rPr>
                <a:t>(</a:t>
              </a:r>
              <a:r>
                <a:rPr lang="ja-JP" altLang="en-US" dirty="0">
                  <a:latin typeface="+mj-lt"/>
                  <a:ea typeface="源ノ角ゴシック JP Normal" panose="020B0400000000000000" pitchFamily="34" charset="-128"/>
                  <a:cs typeface="Meiryo"/>
                  <a:sym typeface="Meiryo"/>
                </a:rPr>
                <a:t>この図は</a:t>
              </a:r>
              <a:r>
                <a:rPr lang="en-US" altLang="ja-JP" dirty="0">
                  <a:latin typeface="+mj-lt"/>
                  <a:ea typeface="源ノ角ゴシック JP Normal" panose="020B0400000000000000" pitchFamily="34" charset="-128"/>
                  <a:cs typeface="Meiryo"/>
                  <a:sym typeface="Meiryo"/>
                </a:rPr>
                <a:t>80 mm)</a:t>
              </a:r>
              <a:endParaRPr dirty="0">
                <a:latin typeface="+mj-lt"/>
                <a:ea typeface="源ノ角ゴシック JP Normal" panose="020B0400000000000000" pitchFamily="34" charset="-128"/>
                <a:cs typeface="Meiryo"/>
                <a:sym typeface="Meiryo"/>
              </a:endParaRPr>
            </a:p>
          </p:txBody>
        </p:sp>
      </p:grpSp>
      <p:grpSp>
        <p:nvGrpSpPr>
          <p:cNvPr id="18" name="グループ化 17">
            <a:extLst>
              <a:ext uri="{FF2B5EF4-FFF2-40B4-BE49-F238E27FC236}">
                <a16:creationId xmlns:a16="http://schemas.microsoft.com/office/drawing/2014/main" id="{8BDA7FA5-C41E-57E3-FC0A-AA469AB1BE6C}"/>
              </a:ext>
            </a:extLst>
          </p:cNvPr>
          <p:cNvGrpSpPr/>
          <p:nvPr/>
        </p:nvGrpSpPr>
        <p:grpSpPr>
          <a:xfrm>
            <a:off x="44848" y="5649459"/>
            <a:ext cx="2923840" cy="995148"/>
            <a:chOff x="-62362" y="5668192"/>
            <a:chExt cx="2923840" cy="995148"/>
          </a:xfrm>
        </p:grpSpPr>
        <p:grpSp>
          <p:nvGrpSpPr>
            <p:cNvPr id="52" name="グループ化 51">
              <a:extLst>
                <a:ext uri="{FF2B5EF4-FFF2-40B4-BE49-F238E27FC236}">
                  <a16:creationId xmlns:a16="http://schemas.microsoft.com/office/drawing/2014/main" id="{BEE704A7-BCDC-1452-5F0F-15D20C5D51CD}"/>
                </a:ext>
              </a:extLst>
            </p:cNvPr>
            <p:cNvGrpSpPr/>
            <p:nvPr/>
          </p:nvGrpSpPr>
          <p:grpSpPr>
            <a:xfrm>
              <a:off x="455560" y="5909944"/>
              <a:ext cx="2405918" cy="753396"/>
              <a:chOff x="156677" y="3088197"/>
              <a:chExt cx="2405918" cy="753396"/>
            </a:xfrm>
          </p:grpSpPr>
          <p:sp>
            <p:nvSpPr>
              <p:cNvPr id="13" name="Google Shape;467;g34e23e71e6a_0_100">
                <a:extLst>
                  <a:ext uri="{FF2B5EF4-FFF2-40B4-BE49-F238E27FC236}">
                    <a16:creationId xmlns:a16="http://schemas.microsoft.com/office/drawing/2014/main" id="{83303745-E015-07AA-5CDE-50C24082849E}"/>
                  </a:ext>
                </a:extLst>
              </p:cNvPr>
              <p:cNvSpPr txBox="1"/>
              <p:nvPr/>
            </p:nvSpPr>
            <p:spPr>
              <a:xfrm>
                <a:off x="1264206" y="3547293"/>
                <a:ext cx="1115400" cy="29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solidFill>
                      <a:schemeClr val="dk1"/>
                    </a:solidFill>
                    <a:latin typeface="+mj-lt"/>
                    <a:ea typeface="源ノ角ゴシック JP Normal" panose="020B0400000000000000" pitchFamily="34" charset="-128"/>
                    <a:cs typeface="Meiryo"/>
                    <a:sym typeface="Meiryo"/>
                  </a:rPr>
                  <a:t>滑り壁</a:t>
                </a:r>
                <a:endParaRPr dirty="0">
                  <a:solidFill>
                    <a:schemeClr val="dk1"/>
                  </a:solidFill>
                  <a:latin typeface="+mj-lt"/>
                  <a:ea typeface="源ノ角ゴシック JP Normal" panose="020B0400000000000000" pitchFamily="34" charset="-128"/>
                  <a:cs typeface="Meiryo"/>
                  <a:sym typeface="Meiryo"/>
                </a:endParaRPr>
              </a:p>
            </p:txBody>
          </p:sp>
          <p:sp>
            <p:nvSpPr>
              <p:cNvPr id="14" name="Google Shape;469;g34e23e71e6a_0_100">
                <a:extLst>
                  <a:ext uri="{FF2B5EF4-FFF2-40B4-BE49-F238E27FC236}">
                    <a16:creationId xmlns:a16="http://schemas.microsoft.com/office/drawing/2014/main" id="{A5079893-44C3-F137-CC6A-A814DD6A60AE}"/>
                  </a:ext>
                </a:extLst>
              </p:cNvPr>
              <p:cNvSpPr txBox="1"/>
              <p:nvPr/>
            </p:nvSpPr>
            <p:spPr>
              <a:xfrm>
                <a:off x="156677" y="3088197"/>
                <a:ext cx="2122500" cy="55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tLang="en-US" dirty="0">
                    <a:solidFill>
                      <a:schemeClr val="dk1"/>
                    </a:solidFill>
                    <a:latin typeface="+mj-lt"/>
                    <a:ea typeface="源ノ角ゴシック JP Normal" panose="020B0400000000000000" pitchFamily="34" charset="-128"/>
                    <a:cs typeface="Meiryo"/>
                    <a:sym typeface="Meiryo"/>
                  </a:rPr>
                  <a:t>圧力差指定周期境界</a:t>
                </a:r>
                <a:endParaRPr dirty="0">
                  <a:solidFill>
                    <a:schemeClr val="dk1"/>
                  </a:solidFill>
                  <a:latin typeface="+mj-lt"/>
                  <a:ea typeface="源ノ角ゴシック JP Normal" panose="020B0400000000000000" pitchFamily="34" charset="-128"/>
                  <a:cs typeface="Meiryo"/>
                  <a:sym typeface="Meiryo"/>
                </a:endParaRPr>
              </a:p>
              <a:p>
                <a:pPr marL="0" lvl="0" indent="0" algn="ctr" rtl="0">
                  <a:spcBef>
                    <a:spcPts val="0"/>
                  </a:spcBef>
                  <a:spcAft>
                    <a:spcPts val="0"/>
                  </a:spcAft>
                  <a:buNone/>
                </a:pPr>
                <a:r>
                  <a:rPr lang="ja-JP" dirty="0">
                    <a:solidFill>
                      <a:schemeClr val="dk1"/>
                    </a:solidFill>
                    <a:latin typeface="+mj-lt"/>
                    <a:ea typeface="源ノ角ゴシック JP Normal" panose="020B0400000000000000" pitchFamily="34" charset="-128"/>
                    <a:cs typeface="Meiryo"/>
                    <a:sym typeface="Meiryo"/>
                  </a:rPr>
                  <a:t>(dp/dx = 0 ~ 200 Pa)</a:t>
                </a:r>
                <a:endParaRPr dirty="0">
                  <a:solidFill>
                    <a:schemeClr val="dk1"/>
                  </a:solidFill>
                  <a:latin typeface="+mj-lt"/>
                  <a:ea typeface="源ノ角ゴシック JP Normal" panose="020B0400000000000000" pitchFamily="34" charset="-128"/>
                  <a:cs typeface="Meiryo"/>
                  <a:sym typeface="Meiryo"/>
                </a:endParaRPr>
              </a:p>
            </p:txBody>
          </p:sp>
          <p:cxnSp>
            <p:nvCxnSpPr>
              <p:cNvPr id="49" name="直線コネクタ 48">
                <a:extLst>
                  <a:ext uri="{FF2B5EF4-FFF2-40B4-BE49-F238E27FC236}">
                    <a16:creationId xmlns:a16="http://schemas.microsoft.com/office/drawing/2014/main" id="{5BF54185-D7A6-4180-A283-7BC1E945AF82}"/>
                  </a:ext>
                </a:extLst>
              </p:cNvPr>
              <p:cNvCxnSpPr>
                <a:cxnSpLocks/>
              </p:cNvCxnSpPr>
              <p:nvPr/>
            </p:nvCxnSpPr>
            <p:spPr>
              <a:xfrm>
                <a:off x="2112517" y="3760692"/>
                <a:ext cx="450078"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B0AB7578-75A8-055E-04D7-844D2B2D41A4}"/>
                  </a:ext>
                </a:extLst>
              </p:cNvPr>
              <p:cNvCxnSpPr>
                <a:cxnSpLocks/>
              </p:cNvCxnSpPr>
              <p:nvPr/>
            </p:nvCxnSpPr>
            <p:spPr>
              <a:xfrm>
                <a:off x="2112517" y="3394239"/>
                <a:ext cx="450078"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7" name="Google Shape;469;g34e23e71e6a_0_100">
              <a:extLst>
                <a:ext uri="{FF2B5EF4-FFF2-40B4-BE49-F238E27FC236}">
                  <a16:creationId xmlns:a16="http://schemas.microsoft.com/office/drawing/2014/main" id="{7DA0B564-7F29-B007-F66C-74A869C6924C}"/>
                </a:ext>
              </a:extLst>
            </p:cNvPr>
            <p:cNvSpPr txBox="1"/>
            <p:nvPr/>
          </p:nvSpPr>
          <p:spPr>
            <a:xfrm>
              <a:off x="-62362" y="5668192"/>
              <a:ext cx="2122500" cy="55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tLang="en-US" dirty="0">
                  <a:solidFill>
                    <a:schemeClr val="dk1"/>
                  </a:solidFill>
                  <a:latin typeface="+mj-lt"/>
                  <a:ea typeface="源ノ角ゴシック JP Normal" panose="020B0400000000000000" pitchFamily="34" charset="-128"/>
                  <a:cs typeface="Meiryo"/>
                  <a:sym typeface="Meiryo"/>
                </a:rPr>
                <a:t>境界条件</a:t>
              </a:r>
              <a:r>
                <a:rPr lang="en-US" altLang="ja-JP" dirty="0">
                  <a:solidFill>
                    <a:schemeClr val="dk1"/>
                  </a:solidFill>
                  <a:latin typeface="+mj-lt"/>
                  <a:ea typeface="源ノ角ゴシック JP Normal" panose="020B0400000000000000" pitchFamily="34" charset="-128"/>
                  <a:cs typeface="Meiryo"/>
                  <a:sym typeface="Meiryo"/>
                </a:rPr>
                <a:t>:</a:t>
              </a:r>
              <a:endParaRPr dirty="0">
                <a:solidFill>
                  <a:schemeClr val="dk1"/>
                </a:solidFill>
                <a:latin typeface="+mj-lt"/>
                <a:ea typeface="源ノ角ゴシック JP Normal" panose="020B0400000000000000" pitchFamily="34" charset="-128"/>
                <a:cs typeface="Meiryo"/>
                <a:sym typeface="Meiryo"/>
              </a:endParaRPr>
            </a:p>
          </p:txBody>
        </p:sp>
      </p:grpSp>
      <p:sp>
        <p:nvSpPr>
          <p:cNvPr id="20" name="Google Shape;448;g34dc49584f6_2_1130">
            <a:extLst>
              <a:ext uri="{FF2B5EF4-FFF2-40B4-BE49-F238E27FC236}">
                <a16:creationId xmlns:a16="http://schemas.microsoft.com/office/drawing/2014/main" id="{04A0692D-8F95-AB22-724B-24CB48AD109B}"/>
              </a:ext>
            </a:extLst>
          </p:cNvPr>
          <p:cNvSpPr txBox="1">
            <a:spLocks noGrp="1"/>
          </p:cNvSpPr>
          <p:nvPr>
            <p:ph type="subTitle" idx="1"/>
          </p:nvPr>
        </p:nvSpPr>
        <p:spPr>
          <a:xfrm>
            <a:off x="253999" y="713497"/>
            <a:ext cx="11171100" cy="1261276"/>
          </a:xfrm>
          <a:prstGeom prst="rect">
            <a:avLst/>
          </a:prstGeom>
        </p:spPr>
        <p:txBody>
          <a:bodyPr spcFirstLastPara="1" wrap="square" lIns="91425" tIns="45700" rIns="91425" bIns="45700" anchor="t" anchorCtr="0">
            <a:noAutofit/>
          </a:bodyPr>
          <a:lstStyle/>
          <a:p>
            <a:pPr marL="457200" lvl="0" indent="-355600" algn="l" rtl="0">
              <a:spcBef>
                <a:spcPts val="1000"/>
              </a:spcBef>
              <a:spcAft>
                <a:spcPts val="0"/>
              </a:spcAft>
              <a:buSzPts val="2000"/>
              <a:buChar char="❏"/>
            </a:pPr>
            <a:r>
              <a:rPr lang="ja-JP" altLang="en-US" sz="2400" b="1" dirty="0"/>
              <a:t>全体の手順</a:t>
            </a:r>
            <a:endParaRPr lang="en-US" sz="2400" b="1" dirty="0"/>
          </a:p>
          <a:p>
            <a:pPr marL="914400" lvl="0" indent="-355600" algn="l" rtl="0">
              <a:spcBef>
                <a:spcPts val="0"/>
              </a:spcBef>
              <a:spcAft>
                <a:spcPts val="0"/>
              </a:spcAft>
              <a:buSzPts val="2000"/>
              <a:buAutoNum type="arabicPeriod"/>
            </a:pPr>
            <a:r>
              <a:rPr lang="ja-JP" altLang="en-US" sz="2000" u="sng" dirty="0"/>
              <a:t>ユニットセル計算により多孔体近似モデルを作成</a:t>
            </a:r>
            <a:r>
              <a:rPr lang="ja-JP" altLang="en-US" sz="2000" dirty="0"/>
              <a:t>（</a:t>
            </a:r>
            <a:r>
              <a:rPr lang="en-US" altLang="ja-JP" sz="2000" dirty="0"/>
              <a:t>COMSOL Multiphysics®</a:t>
            </a:r>
            <a:r>
              <a:rPr lang="ja-JP" altLang="en-US" sz="2000" dirty="0"/>
              <a:t>）</a:t>
            </a:r>
            <a:endParaRPr lang="en-US" sz="2000" dirty="0"/>
          </a:p>
          <a:p>
            <a:pPr marL="914400" lvl="0" indent="-355600" algn="l" rtl="0">
              <a:spcBef>
                <a:spcPts val="0"/>
              </a:spcBef>
              <a:spcAft>
                <a:spcPts val="0"/>
              </a:spcAft>
              <a:buSzPts val="2000"/>
              <a:buAutoNum type="arabicPeriod"/>
            </a:pPr>
            <a:r>
              <a:rPr lang="ja-JP" altLang="en-US" sz="2000" dirty="0"/>
              <a:t>その多孔体モデルを用いて最適化を実行</a:t>
            </a:r>
            <a:endParaRPr sz="2000" dirty="0"/>
          </a:p>
        </p:txBody>
      </p:sp>
      <p:sp>
        <p:nvSpPr>
          <p:cNvPr id="23" name="Google Shape;258;g34dc49584f6_1_44">
            <a:extLst>
              <a:ext uri="{FF2B5EF4-FFF2-40B4-BE49-F238E27FC236}">
                <a16:creationId xmlns:a16="http://schemas.microsoft.com/office/drawing/2014/main" id="{C75E8927-5C50-1927-094A-C1BE39CB0E51}"/>
              </a:ext>
            </a:extLst>
          </p:cNvPr>
          <p:cNvSpPr txBox="1">
            <a:spLocks noGrp="1"/>
          </p:cNvSpPr>
          <p:nvPr>
            <p:ph type="ctrTitle"/>
          </p:nvPr>
        </p:nvSpPr>
        <p:spPr>
          <a:xfrm>
            <a:off x="131763" y="117475"/>
            <a:ext cx="9144000" cy="498475"/>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手法：多孔体近似モデルの作成</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816F882-4367-EAED-8109-14F7D83F1866}"/>
            </a:ext>
          </a:extLst>
        </p:cNvPr>
        <p:cNvGrpSpPr/>
        <p:nvPr/>
      </p:nvGrpSpPr>
      <p:grpSpPr>
        <a:xfrm>
          <a:off x="0" y="0"/>
          <a:ext cx="0" cy="0"/>
          <a:chOff x="0" y="0"/>
          <a:chExt cx="0" cy="0"/>
        </a:xfrm>
      </p:grpSpPr>
      <p:sp>
        <p:nvSpPr>
          <p:cNvPr id="376" name="Google Shape;376;g34dc49584f6_2_1130">
            <a:extLst>
              <a:ext uri="{FF2B5EF4-FFF2-40B4-BE49-F238E27FC236}">
                <a16:creationId xmlns:a16="http://schemas.microsoft.com/office/drawing/2014/main" id="{C47BA913-73B6-F554-54BA-94B63E43AEFF}"/>
              </a:ext>
            </a:extLst>
          </p:cNvPr>
          <p:cNvSpPr txBox="1">
            <a:spLocks noGrp="1"/>
          </p:cNvSpPr>
          <p:nvPr>
            <p:ph type="sldNum" idx="12"/>
          </p:nvPr>
        </p:nvSpPr>
        <p:spPr>
          <a:xfrm>
            <a:off x="9403952" y="6557069"/>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ja-JP">
                <a:latin typeface="+mj-lt"/>
              </a:rPr>
              <a:t>8</a:t>
            </a:fld>
            <a:endParaRPr>
              <a:latin typeface="+mj-lt"/>
            </a:endParaRPr>
          </a:p>
        </p:txBody>
      </p:sp>
      <p:grpSp>
        <p:nvGrpSpPr>
          <p:cNvPr id="377" name="Google Shape;377;g34dc49584f6_2_1130">
            <a:extLst>
              <a:ext uri="{FF2B5EF4-FFF2-40B4-BE49-F238E27FC236}">
                <a16:creationId xmlns:a16="http://schemas.microsoft.com/office/drawing/2014/main" id="{8DA3E264-B09B-B3B9-0016-068FE6FFE1B2}"/>
              </a:ext>
            </a:extLst>
          </p:cNvPr>
          <p:cNvGrpSpPr/>
          <p:nvPr/>
        </p:nvGrpSpPr>
        <p:grpSpPr>
          <a:xfrm>
            <a:off x="8743950" y="1663118"/>
            <a:ext cx="3397992" cy="2149343"/>
            <a:chOff x="8009025" y="1714363"/>
            <a:chExt cx="3712275" cy="2348138"/>
          </a:xfrm>
        </p:grpSpPr>
        <p:cxnSp>
          <p:nvCxnSpPr>
            <p:cNvPr id="378" name="Google Shape;378;g34dc49584f6_2_1130">
              <a:extLst>
                <a:ext uri="{FF2B5EF4-FFF2-40B4-BE49-F238E27FC236}">
                  <a16:creationId xmlns:a16="http://schemas.microsoft.com/office/drawing/2014/main" id="{C40B50F2-3507-BC18-540E-559548D234EC}"/>
                </a:ext>
              </a:extLst>
            </p:cNvPr>
            <p:cNvCxnSpPr/>
            <p:nvPr/>
          </p:nvCxnSpPr>
          <p:spPr>
            <a:xfrm rot="10800000" flipH="1">
              <a:off x="8676025" y="2292163"/>
              <a:ext cx="674400" cy="1189500"/>
            </a:xfrm>
            <a:prstGeom prst="straightConnector1">
              <a:avLst/>
            </a:prstGeom>
            <a:noFill/>
            <a:ln w="9525" cap="flat" cmpd="sng">
              <a:solidFill>
                <a:schemeClr val="dk2"/>
              </a:solidFill>
              <a:prstDash val="solid"/>
              <a:round/>
              <a:headEnd type="none" w="med" len="med"/>
              <a:tailEnd type="none" w="med" len="med"/>
            </a:ln>
          </p:spPr>
        </p:cxnSp>
        <p:cxnSp>
          <p:nvCxnSpPr>
            <p:cNvPr id="379" name="Google Shape;379;g34dc49584f6_2_1130">
              <a:extLst>
                <a:ext uri="{FF2B5EF4-FFF2-40B4-BE49-F238E27FC236}">
                  <a16:creationId xmlns:a16="http://schemas.microsoft.com/office/drawing/2014/main" id="{21178683-543A-2B4B-9BD1-8F1843798591}"/>
                </a:ext>
              </a:extLst>
            </p:cNvPr>
            <p:cNvCxnSpPr/>
            <p:nvPr/>
          </p:nvCxnSpPr>
          <p:spPr>
            <a:xfrm rot="10800000" flipH="1">
              <a:off x="10363188" y="2292163"/>
              <a:ext cx="695700" cy="1189500"/>
            </a:xfrm>
            <a:prstGeom prst="straightConnector1">
              <a:avLst/>
            </a:prstGeom>
            <a:noFill/>
            <a:ln w="9525" cap="flat" cmpd="sng">
              <a:solidFill>
                <a:schemeClr val="dk2"/>
              </a:solidFill>
              <a:prstDash val="solid"/>
              <a:round/>
              <a:headEnd type="none" w="med" len="med"/>
              <a:tailEnd type="none" w="med" len="med"/>
            </a:ln>
          </p:spPr>
        </p:cxnSp>
        <p:cxnSp>
          <p:nvCxnSpPr>
            <p:cNvPr id="380" name="Google Shape;380;g34dc49584f6_2_1130">
              <a:extLst>
                <a:ext uri="{FF2B5EF4-FFF2-40B4-BE49-F238E27FC236}">
                  <a16:creationId xmlns:a16="http://schemas.microsoft.com/office/drawing/2014/main" id="{CA4AC87C-74F1-793C-3550-9C4EFC547CC3}"/>
                </a:ext>
              </a:extLst>
            </p:cNvPr>
            <p:cNvCxnSpPr/>
            <p:nvPr/>
          </p:nvCxnSpPr>
          <p:spPr>
            <a:xfrm>
              <a:off x="8676025" y="3481663"/>
              <a:ext cx="1689300" cy="0"/>
            </a:xfrm>
            <a:prstGeom prst="straightConnector1">
              <a:avLst/>
            </a:prstGeom>
            <a:noFill/>
            <a:ln w="9525" cap="flat" cmpd="sng">
              <a:solidFill>
                <a:schemeClr val="dk2"/>
              </a:solidFill>
              <a:prstDash val="solid"/>
              <a:round/>
              <a:headEnd type="none" w="med" len="med"/>
              <a:tailEnd type="none" w="med" len="med"/>
            </a:ln>
          </p:spPr>
        </p:cxnSp>
        <p:cxnSp>
          <p:nvCxnSpPr>
            <p:cNvPr id="381" name="Google Shape;381;g34dc49584f6_2_1130">
              <a:extLst>
                <a:ext uri="{FF2B5EF4-FFF2-40B4-BE49-F238E27FC236}">
                  <a16:creationId xmlns:a16="http://schemas.microsoft.com/office/drawing/2014/main" id="{8A64C8E6-4C55-9825-F7C7-CA7B15F736F7}"/>
                </a:ext>
              </a:extLst>
            </p:cNvPr>
            <p:cNvCxnSpPr/>
            <p:nvPr/>
          </p:nvCxnSpPr>
          <p:spPr>
            <a:xfrm>
              <a:off x="9349725" y="2292150"/>
              <a:ext cx="1701600" cy="0"/>
            </a:xfrm>
            <a:prstGeom prst="straightConnector1">
              <a:avLst/>
            </a:prstGeom>
            <a:noFill/>
            <a:ln w="9525" cap="flat" cmpd="sng">
              <a:solidFill>
                <a:schemeClr val="dk2"/>
              </a:solidFill>
              <a:prstDash val="solid"/>
              <a:round/>
              <a:headEnd type="none" w="med" len="med"/>
              <a:tailEnd type="none" w="med" len="med"/>
            </a:ln>
          </p:spPr>
        </p:cxnSp>
        <p:sp>
          <p:nvSpPr>
            <p:cNvPr id="382" name="Google Shape;382;g34dc49584f6_2_1130">
              <a:extLst>
                <a:ext uri="{FF2B5EF4-FFF2-40B4-BE49-F238E27FC236}">
                  <a16:creationId xmlns:a16="http://schemas.microsoft.com/office/drawing/2014/main" id="{1519DECC-D3AF-91F0-B14B-FE4CEA19B3D6}"/>
                </a:ext>
              </a:extLst>
            </p:cNvPr>
            <p:cNvSpPr/>
            <p:nvPr/>
          </p:nvSpPr>
          <p:spPr>
            <a:xfrm>
              <a:off x="9740725" y="2865588"/>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cxnSp>
          <p:nvCxnSpPr>
            <p:cNvPr id="383" name="Google Shape;383;g34dc49584f6_2_1130">
              <a:extLst>
                <a:ext uri="{FF2B5EF4-FFF2-40B4-BE49-F238E27FC236}">
                  <a16:creationId xmlns:a16="http://schemas.microsoft.com/office/drawing/2014/main" id="{93201474-B609-B014-6B59-F7AEF5C77AE4}"/>
                </a:ext>
              </a:extLst>
            </p:cNvPr>
            <p:cNvCxnSpPr/>
            <p:nvPr/>
          </p:nvCxnSpPr>
          <p:spPr>
            <a:xfrm rot="10800000" flipH="1">
              <a:off x="8342425" y="3484688"/>
              <a:ext cx="333600" cy="577800"/>
            </a:xfrm>
            <a:prstGeom prst="straightConnector1">
              <a:avLst/>
            </a:prstGeom>
            <a:noFill/>
            <a:ln w="9525" cap="flat" cmpd="sng">
              <a:solidFill>
                <a:schemeClr val="dk2"/>
              </a:solidFill>
              <a:prstDash val="dash"/>
              <a:round/>
              <a:headEnd type="none" w="med" len="med"/>
              <a:tailEnd type="none" w="med" len="med"/>
            </a:ln>
          </p:spPr>
        </p:cxnSp>
        <p:cxnSp>
          <p:nvCxnSpPr>
            <p:cNvPr id="384" name="Google Shape;384;g34dc49584f6_2_1130">
              <a:extLst>
                <a:ext uri="{FF2B5EF4-FFF2-40B4-BE49-F238E27FC236}">
                  <a16:creationId xmlns:a16="http://schemas.microsoft.com/office/drawing/2014/main" id="{FE6F0D20-227F-E17A-9B2E-4E94B598928E}"/>
                </a:ext>
              </a:extLst>
            </p:cNvPr>
            <p:cNvCxnSpPr/>
            <p:nvPr/>
          </p:nvCxnSpPr>
          <p:spPr>
            <a:xfrm rot="10800000" flipH="1">
              <a:off x="9350425" y="1714363"/>
              <a:ext cx="333600" cy="577800"/>
            </a:xfrm>
            <a:prstGeom prst="straightConnector1">
              <a:avLst/>
            </a:prstGeom>
            <a:noFill/>
            <a:ln w="9525" cap="flat" cmpd="sng">
              <a:solidFill>
                <a:schemeClr val="dk2"/>
              </a:solidFill>
              <a:prstDash val="dash"/>
              <a:round/>
              <a:headEnd type="none" w="med" len="med"/>
              <a:tailEnd type="none" w="med" len="med"/>
            </a:ln>
          </p:spPr>
        </p:cxnSp>
        <p:cxnSp>
          <p:nvCxnSpPr>
            <p:cNvPr id="385" name="Google Shape;385;g34dc49584f6_2_1130">
              <a:extLst>
                <a:ext uri="{FF2B5EF4-FFF2-40B4-BE49-F238E27FC236}">
                  <a16:creationId xmlns:a16="http://schemas.microsoft.com/office/drawing/2014/main" id="{EEB658AC-7648-EF56-CCBE-5B679A0603D3}"/>
                </a:ext>
              </a:extLst>
            </p:cNvPr>
            <p:cNvCxnSpPr/>
            <p:nvPr/>
          </p:nvCxnSpPr>
          <p:spPr>
            <a:xfrm rot="10800000" flipH="1">
              <a:off x="10029600" y="3484700"/>
              <a:ext cx="333600" cy="577800"/>
            </a:xfrm>
            <a:prstGeom prst="straightConnector1">
              <a:avLst/>
            </a:prstGeom>
            <a:noFill/>
            <a:ln w="9525" cap="flat" cmpd="sng">
              <a:solidFill>
                <a:schemeClr val="dk2"/>
              </a:solidFill>
              <a:prstDash val="dash"/>
              <a:round/>
              <a:headEnd type="none" w="med" len="med"/>
              <a:tailEnd type="none" w="med" len="med"/>
            </a:ln>
          </p:spPr>
        </p:cxnSp>
        <p:cxnSp>
          <p:nvCxnSpPr>
            <p:cNvPr id="386" name="Google Shape;386;g34dc49584f6_2_1130">
              <a:extLst>
                <a:ext uri="{FF2B5EF4-FFF2-40B4-BE49-F238E27FC236}">
                  <a16:creationId xmlns:a16="http://schemas.microsoft.com/office/drawing/2014/main" id="{01B866E6-7911-7C51-6D01-2ABC3A4E9FEC}"/>
                </a:ext>
              </a:extLst>
            </p:cNvPr>
            <p:cNvCxnSpPr/>
            <p:nvPr/>
          </p:nvCxnSpPr>
          <p:spPr>
            <a:xfrm rot="10800000" flipH="1">
              <a:off x="11058900" y="1714363"/>
              <a:ext cx="333600" cy="577800"/>
            </a:xfrm>
            <a:prstGeom prst="straightConnector1">
              <a:avLst/>
            </a:prstGeom>
            <a:noFill/>
            <a:ln w="9525" cap="flat" cmpd="sng">
              <a:solidFill>
                <a:schemeClr val="dk2"/>
              </a:solidFill>
              <a:prstDash val="dash"/>
              <a:round/>
              <a:headEnd type="none" w="med" len="med"/>
              <a:tailEnd type="none" w="med" len="med"/>
            </a:ln>
          </p:spPr>
        </p:cxnSp>
        <p:cxnSp>
          <p:nvCxnSpPr>
            <p:cNvPr id="387" name="Google Shape;387;g34dc49584f6_2_1130">
              <a:extLst>
                <a:ext uri="{FF2B5EF4-FFF2-40B4-BE49-F238E27FC236}">
                  <a16:creationId xmlns:a16="http://schemas.microsoft.com/office/drawing/2014/main" id="{CC4B2EE6-FDC6-8DA7-D0B5-702AF5249925}"/>
                </a:ext>
              </a:extLst>
            </p:cNvPr>
            <p:cNvCxnSpPr/>
            <p:nvPr/>
          </p:nvCxnSpPr>
          <p:spPr>
            <a:xfrm>
              <a:off x="10359950" y="3481675"/>
              <a:ext cx="662400" cy="0"/>
            </a:xfrm>
            <a:prstGeom prst="straightConnector1">
              <a:avLst/>
            </a:prstGeom>
            <a:noFill/>
            <a:ln w="9525" cap="flat" cmpd="sng">
              <a:solidFill>
                <a:schemeClr val="dk2"/>
              </a:solidFill>
              <a:prstDash val="dash"/>
              <a:round/>
              <a:headEnd type="none" w="med" len="med"/>
              <a:tailEnd type="none" w="med" len="med"/>
            </a:ln>
          </p:spPr>
        </p:cxnSp>
        <p:cxnSp>
          <p:nvCxnSpPr>
            <p:cNvPr id="388" name="Google Shape;388;g34dc49584f6_2_1130">
              <a:extLst>
                <a:ext uri="{FF2B5EF4-FFF2-40B4-BE49-F238E27FC236}">
                  <a16:creationId xmlns:a16="http://schemas.microsoft.com/office/drawing/2014/main" id="{8D4DBB5E-40E4-31B0-AA8A-EEF1C29F2787}"/>
                </a:ext>
              </a:extLst>
            </p:cNvPr>
            <p:cNvCxnSpPr/>
            <p:nvPr/>
          </p:nvCxnSpPr>
          <p:spPr>
            <a:xfrm>
              <a:off x="11058900" y="2292175"/>
              <a:ext cx="662400" cy="0"/>
            </a:xfrm>
            <a:prstGeom prst="straightConnector1">
              <a:avLst/>
            </a:prstGeom>
            <a:noFill/>
            <a:ln w="9525" cap="flat" cmpd="sng">
              <a:solidFill>
                <a:schemeClr val="dk2"/>
              </a:solidFill>
              <a:prstDash val="dash"/>
              <a:round/>
              <a:headEnd type="none" w="med" len="med"/>
              <a:tailEnd type="none" w="med" len="med"/>
            </a:ln>
          </p:spPr>
        </p:cxnSp>
        <p:cxnSp>
          <p:nvCxnSpPr>
            <p:cNvPr id="389" name="Google Shape;389;g34dc49584f6_2_1130">
              <a:extLst>
                <a:ext uri="{FF2B5EF4-FFF2-40B4-BE49-F238E27FC236}">
                  <a16:creationId xmlns:a16="http://schemas.microsoft.com/office/drawing/2014/main" id="{CE8C2BE9-1165-E1FD-0572-94AB62598CE4}"/>
                </a:ext>
              </a:extLst>
            </p:cNvPr>
            <p:cNvCxnSpPr/>
            <p:nvPr/>
          </p:nvCxnSpPr>
          <p:spPr>
            <a:xfrm>
              <a:off x="8009025" y="3481675"/>
              <a:ext cx="662400" cy="0"/>
            </a:xfrm>
            <a:prstGeom prst="straightConnector1">
              <a:avLst/>
            </a:prstGeom>
            <a:noFill/>
            <a:ln w="9525" cap="flat" cmpd="sng">
              <a:solidFill>
                <a:schemeClr val="dk2"/>
              </a:solidFill>
              <a:prstDash val="dash"/>
              <a:round/>
              <a:headEnd type="none" w="med" len="med"/>
              <a:tailEnd type="none" w="med" len="med"/>
            </a:ln>
          </p:spPr>
        </p:cxnSp>
        <p:cxnSp>
          <p:nvCxnSpPr>
            <p:cNvPr id="390" name="Google Shape;390;g34dc49584f6_2_1130">
              <a:extLst>
                <a:ext uri="{FF2B5EF4-FFF2-40B4-BE49-F238E27FC236}">
                  <a16:creationId xmlns:a16="http://schemas.microsoft.com/office/drawing/2014/main" id="{7DF194D7-D04F-9B11-A0B3-A42C9B9E963C}"/>
                </a:ext>
              </a:extLst>
            </p:cNvPr>
            <p:cNvCxnSpPr/>
            <p:nvPr/>
          </p:nvCxnSpPr>
          <p:spPr>
            <a:xfrm>
              <a:off x="8707975" y="2292175"/>
              <a:ext cx="662400" cy="0"/>
            </a:xfrm>
            <a:prstGeom prst="straightConnector1">
              <a:avLst/>
            </a:prstGeom>
            <a:noFill/>
            <a:ln w="9525" cap="flat" cmpd="sng">
              <a:solidFill>
                <a:schemeClr val="dk2"/>
              </a:solidFill>
              <a:prstDash val="dash"/>
              <a:round/>
              <a:headEnd type="none" w="med" len="med"/>
              <a:tailEnd type="none" w="med" len="med"/>
            </a:ln>
          </p:spPr>
        </p:cxnSp>
      </p:grpSp>
      <p:cxnSp>
        <p:nvCxnSpPr>
          <p:cNvPr id="391" name="Google Shape;391;g34dc49584f6_2_1130">
            <a:extLst>
              <a:ext uri="{FF2B5EF4-FFF2-40B4-BE49-F238E27FC236}">
                <a16:creationId xmlns:a16="http://schemas.microsoft.com/office/drawing/2014/main" id="{89C37DAD-16A1-4228-1CFA-34D66FD2A5C4}"/>
              </a:ext>
            </a:extLst>
          </p:cNvPr>
          <p:cNvCxnSpPr>
            <a:stCxn id="382" idx="4"/>
            <a:endCxn id="392" idx="0"/>
          </p:cNvCxnSpPr>
          <p:nvPr/>
        </p:nvCxnSpPr>
        <p:spPr>
          <a:xfrm flipH="1">
            <a:off x="9703917" y="2807223"/>
            <a:ext cx="670298" cy="2369011"/>
          </a:xfrm>
          <a:prstGeom prst="straightConnector1">
            <a:avLst/>
          </a:prstGeom>
          <a:noFill/>
          <a:ln w="9525" cap="flat" cmpd="sng">
            <a:solidFill>
              <a:srgbClr val="980000"/>
            </a:solidFill>
            <a:prstDash val="lgDash"/>
            <a:round/>
            <a:headEnd type="none" w="med" len="med"/>
            <a:tailEnd type="none" w="med" len="med"/>
          </a:ln>
        </p:spPr>
      </p:cxnSp>
      <p:cxnSp>
        <p:nvCxnSpPr>
          <p:cNvPr id="393" name="Google Shape;393;g34dc49584f6_2_1130">
            <a:extLst>
              <a:ext uri="{FF2B5EF4-FFF2-40B4-BE49-F238E27FC236}">
                <a16:creationId xmlns:a16="http://schemas.microsoft.com/office/drawing/2014/main" id="{B9B506FA-5138-6343-9BB7-D381B9AEEEF3}"/>
              </a:ext>
            </a:extLst>
          </p:cNvPr>
          <p:cNvCxnSpPr>
            <a:stCxn id="382" idx="4"/>
            <a:endCxn id="394" idx="0"/>
          </p:cNvCxnSpPr>
          <p:nvPr/>
        </p:nvCxnSpPr>
        <p:spPr>
          <a:xfrm flipH="1">
            <a:off x="9896253" y="2807223"/>
            <a:ext cx="477962" cy="2004935"/>
          </a:xfrm>
          <a:prstGeom prst="straightConnector1">
            <a:avLst/>
          </a:prstGeom>
          <a:noFill/>
          <a:ln w="9525" cap="flat" cmpd="sng">
            <a:solidFill>
              <a:srgbClr val="980000"/>
            </a:solidFill>
            <a:prstDash val="lgDash"/>
            <a:round/>
            <a:headEnd type="none" w="med" len="med"/>
            <a:tailEnd type="none" w="med" len="med"/>
          </a:ln>
        </p:spPr>
      </p:cxnSp>
      <p:cxnSp>
        <p:nvCxnSpPr>
          <p:cNvPr id="395" name="Google Shape;395;g34dc49584f6_2_1130">
            <a:extLst>
              <a:ext uri="{FF2B5EF4-FFF2-40B4-BE49-F238E27FC236}">
                <a16:creationId xmlns:a16="http://schemas.microsoft.com/office/drawing/2014/main" id="{871C7A70-DACC-6266-4C9D-0246A0030B21}"/>
              </a:ext>
            </a:extLst>
          </p:cNvPr>
          <p:cNvCxnSpPr>
            <a:stCxn id="382" idx="4"/>
            <a:endCxn id="396" idx="7"/>
          </p:cNvCxnSpPr>
          <p:nvPr/>
        </p:nvCxnSpPr>
        <p:spPr>
          <a:xfrm flipH="1">
            <a:off x="9525170" y="2807223"/>
            <a:ext cx="849045" cy="2756559"/>
          </a:xfrm>
          <a:prstGeom prst="straightConnector1">
            <a:avLst/>
          </a:prstGeom>
          <a:noFill/>
          <a:ln w="9525" cap="flat" cmpd="sng">
            <a:solidFill>
              <a:srgbClr val="980000"/>
            </a:solidFill>
            <a:prstDash val="lgDash"/>
            <a:round/>
            <a:headEnd type="none" w="med" len="med"/>
            <a:tailEnd type="none" w="med" len="med"/>
          </a:ln>
        </p:spPr>
      </p:cxnSp>
      <p:cxnSp>
        <p:nvCxnSpPr>
          <p:cNvPr id="397" name="Google Shape;397;g34dc49584f6_2_1130">
            <a:extLst>
              <a:ext uri="{FF2B5EF4-FFF2-40B4-BE49-F238E27FC236}">
                <a16:creationId xmlns:a16="http://schemas.microsoft.com/office/drawing/2014/main" id="{B3ED52EE-E3F2-73D5-3659-AFA8567643B8}"/>
              </a:ext>
            </a:extLst>
          </p:cNvPr>
          <p:cNvCxnSpPr>
            <a:stCxn id="382" idx="4"/>
            <a:endCxn id="398" idx="0"/>
          </p:cNvCxnSpPr>
          <p:nvPr/>
        </p:nvCxnSpPr>
        <p:spPr>
          <a:xfrm flipH="1">
            <a:off x="9986586" y="2807223"/>
            <a:ext cx="387629" cy="2743317"/>
          </a:xfrm>
          <a:prstGeom prst="straightConnector1">
            <a:avLst/>
          </a:prstGeom>
          <a:noFill/>
          <a:ln w="9525" cap="flat" cmpd="sng">
            <a:solidFill>
              <a:srgbClr val="980000"/>
            </a:solidFill>
            <a:prstDash val="lgDash"/>
            <a:round/>
            <a:headEnd type="none" w="med" len="med"/>
            <a:tailEnd type="none" w="med" len="med"/>
          </a:ln>
        </p:spPr>
      </p:cxnSp>
      <p:cxnSp>
        <p:nvCxnSpPr>
          <p:cNvPr id="399" name="Google Shape;399;g34dc49584f6_2_1130">
            <a:extLst>
              <a:ext uri="{FF2B5EF4-FFF2-40B4-BE49-F238E27FC236}">
                <a16:creationId xmlns:a16="http://schemas.microsoft.com/office/drawing/2014/main" id="{5CAC61BD-1732-1D85-1B83-F507D28B4D2F}"/>
              </a:ext>
            </a:extLst>
          </p:cNvPr>
          <p:cNvCxnSpPr>
            <a:stCxn id="382" idx="4"/>
            <a:endCxn id="400" idx="0"/>
          </p:cNvCxnSpPr>
          <p:nvPr/>
        </p:nvCxnSpPr>
        <p:spPr>
          <a:xfrm>
            <a:off x="10374215" y="2807223"/>
            <a:ext cx="20120" cy="2004935"/>
          </a:xfrm>
          <a:prstGeom prst="straightConnector1">
            <a:avLst/>
          </a:prstGeom>
          <a:noFill/>
          <a:ln w="9525" cap="flat" cmpd="sng">
            <a:solidFill>
              <a:srgbClr val="980000"/>
            </a:solidFill>
            <a:prstDash val="lgDash"/>
            <a:round/>
            <a:headEnd type="none" w="med" len="med"/>
            <a:tailEnd type="none" w="med" len="med"/>
          </a:ln>
        </p:spPr>
      </p:cxnSp>
      <p:cxnSp>
        <p:nvCxnSpPr>
          <p:cNvPr id="401" name="Google Shape;401;g34dc49584f6_2_1130">
            <a:extLst>
              <a:ext uri="{FF2B5EF4-FFF2-40B4-BE49-F238E27FC236}">
                <a16:creationId xmlns:a16="http://schemas.microsoft.com/office/drawing/2014/main" id="{A55194BD-6911-3C02-8F12-58C0E8CE49B2}"/>
              </a:ext>
            </a:extLst>
          </p:cNvPr>
          <p:cNvCxnSpPr>
            <a:stCxn id="382" idx="4"/>
            <a:endCxn id="402" idx="0"/>
          </p:cNvCxnSpPr>
          <p:nvPr/>
        </p:nvCxnSpPr>
        <p:spPr>
          <a:xfrm flipH="1">
            <a:off x="10204551" y="2807223"/>
            <a:ext cx="169664" cy="2369023"/>
          </a:xfrm>
          <a:prstGeom prst="straightConnector1">
            <a:avLst/>
          </a:prstGeom>
          <a:noFill/>
          <a:ln w="9525" cap="flat" cmpd="sng">
            <a:solidFill>
              <a:srgbClr val="980000"/>
            </a:solidFill>
            <a:prstDash val="lgDash"/>
            <a:round/>
            <a:headEnd type="none" w="med" len="med"/>
            <a:tailEnd type="none" w="med" len="med"/>
          </a:ln>
        </p:spPr>
      </p:cxnSp>
      <p:cxnSp>
        <p:nvCxnSpPr>
          <p:cNvPr id="403" name="Google Shape;403;g34dc49584f6_2_1130">
            <a:extLst>
              <a:ext uri="{FF2B5EF4-FFF2-40B4-BE49-F238E27FC236}">
                <a16:creationId xmlns:a16="http://schemas.microsoft.com/office/drawing/2014/main" id="{A4D90D7C-1530-1D42-7113-B0F5181F1859}"/>
              </a:ext>
            </a:extLst>
          </p:cNvPr>
          <p:cNvCxnSpPr>
            <a:stCxn id="382" idx="4"/>
            <a:endCxn id="404" idx="0"/>
          </p:cNvCxnSpPr>
          <p:nvPr/>
        </p:nvCxnSpPr>
        <p:spPr>
          <a:xfrm>
            <a:off x="10374215" y="2807223"/>
            <a:ext cx="570457" cy="2004912"/>
          </a:xfrm>
          <a:prstGeom prst="straightConnector1">
            <a:avLst/>
          </a:prstGeom>
          <a:noFill/>
          <a:ln w="9525" cap="flat" cmpd="sng">
            <a:solidFill>
              <a:srgbClr val="980000"/>
            </a:solidFill>
            <a:prstDash val="lgDash"/>
            <a:round/>
            <a:headEnd type="none" w="med" len="med"/>
            <a:tailEnd type="none" w="med" len="med"/>
          </a:ln>
        </p:spPr>
      </p:cxnSp>
      <p:cxnSp>
        <p:nvCxnSpPr>
          <p:cNvPr id="405" name="Google Shape;405;g34dc49584f6_2_1130">
            <a:extLst>
              <a:ext uri="{FF2B5EF4-FFF2-40B4-BE49-F238E27FC236}">
                <a16:creationId xmlns:a16="http://schemas.microsoft.com/office/drawing/2014/main" id="{49664DB4-536B-1A3A-AA3D-9A80BA525CFA}"/>
              </a:ext>
            </a:extLst>
          </p:cNvPr>
          <p:cNvCxnSpPr>
            <a:stCxn id="382" idx="4"/>
            <a:endCxn id="406" idx="0"/>
          </p:cNvCxnSpPr>
          <p:nvPr/>
        </p:nvCxnSpPr>
        <p:spPr>
          <a:xfrm>
            <a:off x="10374215" y="2807223"/>
            <a:ext cx="141163" cy="2743328"/>
          </a:xfrm>
          <a:prstGeom prst="straightConnector1">
            <a:avLst/>
          </a:prstGeom>
          <a:noFill/>
          <a:ln w="9525" cap="flat" cmpd="sng">
            <a:solidFill>
              <a:srgbClr val="980000"/>
            </a:solidFill>
            <a:prstDash val="lgDash"/>
            <a:round/>
            <a:headEnd type="none" w="med" len="med"/>
            <a:tailEnd type="none" w="med" len="med"/>
          </a:ln>
        </p:spPr>
      </p:cxnSp>
      <p:sp>
        <p:nvSpPr>
          <p:cNvPr id="407" name="Google Shape;407;g34dc49584f6_2_1130">
            <a:extLst>
              <a:ext uri="{FF2B5EF4-FFF2-40B4-BE49-F238E27FC236}">
                <a16:creationId xmlns:a16="http://schemas.microsoft.com/office/drawing/2014/main" id="{8D94617F-F464-F326-0EBB-5154DE58188C}"/>
              </a:ext>
            </a:extLst>
          </p:cNvPr>
          <p:cNvSpPr txBox="1"/>
          <p:nvPr/>
        </p:nvSpPr>
        <p:spPr>
          <a:xfrm>
            <a:off x="10895845" y="3253069"/>
            <a:ext cx="1042156" cy="589875"/>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ja-JP" altLang="en-US" sz="2000" dirty="0">
                <a:solidFill>
                  <a:schemeClr val="dk1"/>
                </a:solidFill>
                <a:latin typeface="+mj-lt"/>
                <a:ea typeface="Meiryo"/>
                <a:cs typeface="Meiryo"/>
                <a:sym typeface="Meiryo"/>
              </a:rPr>
              <a:t>粗</a:t>
            </a:r>
            <a:endParaRPr dirty="0">
              <a:latin typeface="+mj-lt"/>
            </a:endParaRPr>
          </a:p>
        </p:txBody>
      </p:sp>
      <p:sp>
        <p:nvSpPr>
          <p:cNvPr id="408" name="Google Shape;408;g34dc49584f6_2_1130">
            <a:extLst>
              <a:ext uri="{FF2B5EF4-FFF2-40B4-BE49-F238E27FC236}">
                <a16:creationId xmlns:a16="http://schemas.microsoft.com/office/drawing/2014/main" id="{BBF440BD-3674-707E-6AC6-5F23BC10F124}"/>
              </a:ext>
            </a:extLst>
          </p:cNvPr>
          <p:cNvSpPr txBox="1"/>
          <p:nvPr/>
        </p:nvSpPr>
        <p:spPr>
          <a:xfrm>
            <a:off x="10812617" y="5715288"/>
            <a:ext cx="996434" cy="589875"/>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ja-JP" altLang="en-US" sz="2000" dirty="0">
                <a:solidFill>
                  <a:schemeClr val="dk1"/>
                </a:solidFill>
                <a:latin typeface="+mj-lt"/>
                <a:ea typeface="Meiryo"/>
                <a:sym typeface="Meiryo"/>
              </a:rPr>
              <a:t>細</a:t>
            </a:r>
            <a:endParaRPr dirty="0">
              <a:latin typeface="+mj-lt"/>
            </a:endParaRPr>
          </a:p>
        </p:txBody>
      </p:sp>
      <p:cxnSp>
        <p:nvCxnSpPr>
          <p:cNvPr id="409" name="Google Shape;409;g34dc49584f6_2_1130">
            <a:extLst>
              <a:ext uri="{FF2B5EF4-FFF2-40B4-BE49-F238E27FC236}">
                <a16:creationId xmlns:a16="http://schemas.microsoft.com/office/drawing/2014/main" id="{07062839-D665-720B-2531-B5860CB90795}"/>
              </a:ext>
            </a:extLst>
          </p:cNvPr>
          <p:cNvCxnSpPr>
            <a:stCxn id="382" idx="4"/>
            <a:endCxn id="410" idx="0"/>
          </p:cNvCxnSpPr>
          <p:nvPr/>
        </p:nvCxnSpPr>
        <p:spPr>
          <a:xfrm>
            <a:off x="10374215" y="2807223"/>
            <a:ext cx="373133" cy="2369011"/>
          </a:xfrm>
          <a:prstGeom prst="straightConnector1">
            <a:avLst/>
          </a:prstGeom>
          <a:noFill/>
          <a:ln w="9525" cap="flat" cmpd="sng">
            <a:solidFill>
              <a:srgbClr val="980000"/>
            </a:solidFill>
            <a:prstDash val="lgDash"/>
            <a:round/>
            <a:headEnd type="none" w="med" len="med"/>
            <a:tailEnd type="none" w="med" len="med"/>
          </a:ln>
        </p:spPr>
      </p:cxnSp>
      <p:grpSp>
        <p:nvGrpSpPr>
          <p:cNvPr id="411" name="Google Shape;411;g34dc49584f6_2_1130">
            <a:extLst>
              <a:ext uri="{FF2B5EF4-FFF2-40B4-BE49-F238E27FC236}">
                <a16:creationId xmlns:a16="http://schemas.microsoft.com/office/drawing/2014/main" id="{725A0EE6-AD72-AD36-4643-00624F3C1D2D}"/>
              </a:ext>
            </a:extLst>
          </p:cNvPr>
          <p:cNvGrpSpPr/>
          <p:nvPr/>
        </p:nvGrpSpPr>
        <p:grpSpPr>
          <a:xfrm>
            <a:off x="8792445" y="4324202"/>
            <a:ext cx="2900185" cy="1752636"/>
            <a:chOff x="8115125" y="4243688"/>
            <a:chExt cx="3168425" cy="1914738"/>
          </a:xfrm>
        </p:grpSpPr>
        <p:sp>
          <p:nvSpPr>
            <p:cNvPr id="392" name="Google Shape;392;g34dc49584f6_2_1130">
              <a:extLst>
                <a:ext uri="{FF2B5EF4-FFF2-40B4-BE49-F238E27FC236}">
                  <a16:creationId xmlns:a16="http://schemas.microsoft.com/office/drawing/2014/main" id="{5BD9AAD7-7B09-6E34-5EF0-8F27E1263F54}"/>
                </a:ext>
              </a:extLst>
            </p:cNvPr>
            <p:cNvSpPr/>
            <p:nvPr/>
          </p:nvSpPr>
          <p:spPr>
            <a:xfrm>
              <a:off x="9061550" y="5174525"/>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394" name="Google Shape;394;g34dc49584f6_2_1130">
              <a:extLst>
                <a:ext uri="{FF2B5EF4-FFF2-40B4-BE49-F238E27FC236}">
                  <a16:creationId xmlns:a16="http://schemas.microsoft.com/office/drawing/2014/main" id="{41EACACB-B5DA-4CFA-26B6-B53623F2254C}"/>
                </a:ext>
              </a:extLst>
            </p:cNvPr>
            <p:cNvSpPr/>
            <p:nvPr/>
          </p:nvSpPr>
          <p:spPr>
            <a:xfrm>
              <a:off x="9271675" y="4776775"/>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396" name="Google Shape;396;g34dc49584f6_2_1130">
              <a:extLst>
                <a:ext uri="{FF2B5EF4-FFF2-40B4-BE49-F238E27FC236}">
                  <a16:creationId xmlns:a16="http://schemas.microsoft.com/office/drawing/2014/main" id="{B3DF1881-097C-F214-6825-A3B7481EBFD3}"/>
                </a:ext>
              </a:extLst>
            </p:cNvPr>
            <p:cNvSpPr/>
            <p:nvPr/>
          </p:nvSpPr>
          <p:spPr>
            <a:xfrm>
              <a:off x="8831375" y="5583463"/>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398" name="Google Shape;398;g34dc49584f6_2_1130">
              <a:extLst>
                <a:ext uri="{FF2B5EF4-FFF2-40B4-BE49-F238E27FC236}">
                  <a16:creationId xmlns:a16="http://schemas.microsoft.com/office/drawing/2014/main" id="{35E99833-B2C7-79A2-1065-9D6E201D38FA}"/>
                </a:ext>
              </a:extLst>
            </p:cNvPr>
            <p:cNvSpPr/>
            <p:nvPr/>
          </p:nvSpPr>
          <p:spPr>
            <a:xfrm>
              <a:off x="9370363" y="5583450"/>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402" name="Google Shape;402;g34dc49584f6_2_1130">
              <a:extLst>
                <a:ext uri="{FF2B5EF4-FFF2-40B4-BE49-F238E27FC236}">
                  <a16:creationId xmlns:a16="http://schemas.microsoft.com/office/drawing/2014/main" id="{CFE3B996-3514-E8F9-522E-1082DCBF250D}"/>
                </a:ext>
              </a:extLst>
            </p:cNvPr>
            <p:cNvSpPr/>
            <p:nvPr/>
          </p:nvSpPr>
          <p:spPr>
            <a:xfrm>
              <a:off x="9608488" y="5174538"/>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400" name="Google Shape;400;g34dc49584f6_2_1130">
              <a:extLst>
                <a:ext uri="{FF2B5EF4-FFF2-40B4-BE49-F238E27FC236}">
                  <a16:creationId xmlns:a16="http://schemas.microsoft.com/office/drawing/2014/main" id="{8F4D290B-4088-5860-AD9A-DAAAA59E2CC2}"/>
                </a:ext>
              </a:extLst>
            </p:cNvPr>
            <p:cNvSpPr/>
            <p:nvPr/>
          </p:nvSpPr>
          <p:spPr>
            <a:xfrm>
              <a:off x="9815825" y="4776775"/>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406" name="Google Shape;406;g34dc49584f6_2_1130">
              <a:extLst>
                <a:ext uri="{FF2B5EF4-FFF2-40B4-BE49-F238E27FC236}">
                  <a16:creationId xmlns:a16="http://schemas.microsoft.com/office/drawing/2014/main" id="{001DD3D8-B722-688A-59A4-90E33B310D12}"/>
                </a:ext>
              </a:extLst>
            </p:cNvPr>
            <p:cNvSpPr/>
            <p:nvPr/>
          </p:nvSpPr>
          <p:spPr>
            <a:xfrm>
              <a:off x="9948063" y="5583463"/>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404" name="Google Shape;404;g34dc49584f6_2_1130">
              <a:extLst>
                <a:ext uri="{FF2B5EF4-FFF2-40B4-BE49-F238E27FC236}">
                  <a16:creationId xmlns:a16="http://schemas.microsoft.com/office/drawing/2014/main" id="{0548B5D3-5C55-D668-49CB-3FF8687748F4}"/>
                </a:ext>
              </a:extLst>
            </p:cNvPr>
            <p:cNvSpPr/>
            <p:nvPr/>
          </p:nvSpPr>
          <p:spPr>
            <a:xfrm>
              <a:off x="10417063" y="4776750"/>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sp>
          <p:nvSpPr>
            <p:cNvPr id="410" name="Google Shape;410;g34dc49584f6_2_1130">
              <a:extLst>
                <a:ext uri="{FF2B5EF4-FFF2-40B4-BE49-F238E27FC236}">
                  <a16:creationId xmlns:a16="http://schemas.microsoft.com/office/drawing/2014/main" id="{0DCA96AD-C655-6868-5F2B-7B16949B932E}"/>
                </a:ext>
              </a:extLst>
            </p:cNvPr>
            <p:cNvSpPr/>
            <p:nvPr/>
          </p:nvSpPr>
          <p:spPr>
            <a:xfrm>
              <a:off x="10201488" y="5174525"/>
              <a:ext cx="98700" cy="98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j-lt"/>
                <a:ea typeface="Meiryo"/>
                <a:cs typeface="Meiryo"/>
                <a:sym typeface="Meiryo"/>
              </a:endParaRPr>
            </a:p>
          </p:txBody>
        </p:sp>
        <p:cxnSp>
          <p:nvCxnSpPr>
            <p:cNvPr id="412" name="Google Shape;412;g34dc49584f6_2_1130">
              <a:extLst>
                <a:ext uri="{FF2B5EF4-FFF2-40B4-BE49-F238E27FC236}">
                  <a16:creationId xmlns:a16="http://schemas.microsoft.com/office/drawing/2014/main" id="{69058DB7-CA04-24D8-AC60-A6121ED4036F}"/>
                </a:ext>
              </a:extLst>
            </p:cNvPr>
            <p:cNvCxnSpPr/>
            <p:nvPr/>
          </p:nvCxnSpPr>
          <p:spPr>
            <a:xfrm rot="10800000" flipH="1">
              <a:off x="8517575" y="4640288"/>
              <a:ext cx="674400" cy="1189500"/>
            </a:xfrm>
            <a:prstGeom prst="straightConnector1">
              <a:avLst/>
            </a:prstGeom>
            <a:noFill/>
            <a:ln w="9525" cap="flat" cmpd="sng">
              <a:solidFill>
                <a:schemeClr val="dk2"/>
              </a:solidFill>
              <a:prstDash val="solid"/>
              <a:round/>
              <a:headEnd type="none" w="med" len="med"/>
              <a:tailEnd type="none" w="med" len="med"/>
            </a:ln>
          </p:spPr>
        </p:cxnSp>
        <p:cxnSp>
          <p:nvCxnSpPr>
            <p:cNvPr id="413" name="Google Shape;413;g34dc49584f6_2_1130">
              <a:extLst>
                <a:ext uri="{FF2B5EF4-FFF2-40B4-BE49-F238E27FC236}">
                  <a16:creationId xmlns:a16="http://schemas.microsoft.com/office/drawing/2014/main" id="{69D35824-19C9-6009-E5E2-6702D61AFC26}"/>
                </a:ext>
              </a:extLst>
            </p:cNvPr>
            <p:cNvCxnSpPr/>
            <p:nvPr/>
          </p:nvCxnSpPr>
          <p:spPr>
            <a:xfrm rot="10800000" flipH="1">
              <a:off x="10204738" y="4640288"/>
              <a:ext cx="695700" cy="1189500"/>
            </a:xfrm>
            <a:prstGeom prst="straightConnector1">
              <a:avLst/>
            </a:prstGeom>
            <a:noFill/>
            <a:ln w="9525" cap="flat" cmpd="sng">
              <a:solidFill>
                <a:schemeClr val="dk2"/>
              </a:solidFill>
              <a:prstDash val="solid"/>
              <a:round/>
              <a:headEnd type="none" w="med" len="med"/>
              <a:tailEnd type="none" w="med" len="med"/>
            </a:ln>
          </p:spPr>
        </p:cxnSp>
        <p:cxnSp>
          <p:nvCxnSpPr>
            <p:cNvPr id="414" name="Google Shape;414;g34dc49584f6_2_1130">
              <a:extLst>
                <a:ext uri="{FF2B5EF4-FFF2-40B4-BE49-F238E27FC236}">
                  <a16:creationId xmlns:a16="http://schemas.microsoft.com/office/drawing/2014/main" id="{ADE70124-4798-6E92-7138-E2AF50064B2E}"/>
                </a:ext>
              </a:extLst>
            </p:cNvPr>
            <p:cNvCxnSpPr/>
            <p:nvPr/>
          </p:nvCxnSpPr>
          <p:spPr>
            <a:xfrm>
              <a:off x="8517575" y="5829788"/>
              <a:ext cx="1689300" cy="0"/>
            </a:xfrm>
            <a:prstGeom prst="straightConnector1">
              <a:avLst/>
            </a:prstGeom>
            <a:noFill/>
            <a:ln w="9525" cap="flat" cmpd="sng">
              <a:solidFill>
                <a:schemeClr val="dk2"/>
              </a:solidFill>
              <a:prstDash val="solid"/>
              <a:round/>
              <a:headEnd type="none" w="med" len="med"/>
              <a:tailEnd type="none" w="med" len="med"/>
            </a:ln>
          </p:spPr>
        </p:cxnSp>
        <p:cxnSp>
          <p:nvCxnSpPr>
            <p:cNvPr id="415" name="Google Shape;415;g34dc49584f6_2_1130">
              <a:extLst>
                <a:ext uri="{FF2B5EF4-FFF2-40B4-BE49-F238E27FC236}">
                  <a16:creationId xmlns:a16="http://schemas.microsoft.com/office/drawing/2014/main" id="{554EC876-1266-6F9D-02E1-0F14ABAC47AF}"/>
                </a:ext>
              </a:extLst>
            </p:cNvPr>
            <p:cNvCxnSpPr/>
            <p:nvPr/>
          </p:nvCxnSpPr>
          <p:spPr>
            <a:xfrm>
              <a:off x="9191275" y="4640275"/>
              <a:ext cx="1701600" cy="0"/>
            </a:xfrm>
            <a:prstGeom prst="straightConnector1">
              <a:avLst/>
            </a:prstGeom>
            <a:noFill/>
            <a:ln w="9525" cap="flat" cmpd="sng">
              <a:solidFill>
                <a:schemeClr val="dk2"/>
              </a:solidFill>
              <a:prstDash val="solid"/>
              <a:round/>
              <a:headEnd type="none" w="med" len="med"/>
              <a:tailEnd type="none" w="med" len="med"/>
            </a:ln>
          </p:spPr>
        </p:cxnSp>
        <p:cxnSp>
          <p:nvCxnSpPr>
            <p:cNvPr id="416" name="Google Shape;416;g34dc49584f6_2_1130">
              <a:extLst>
                <a:ext uri="{FF2B5EF4-FFF2-40B4-BE49-F238E27FC236}">
                  <a16:creationId xmlns:a16="http://schemas.microsoft.com/office/drawing/2014/main" id="{F31325A2-37C0-5E9A-29B4-0A11C04E1171}"/>
                </a:ext>
              </a:extLst>
            </p:cNvPr>
            <p:cNvCxnSpPr/>
            <p:nvPr/>
          </p:nvCxnSpPr>
          <p:spPr>
            <a:xfrm rot="10800000" flipH="1">
              <a:off x="8365000" y="5832750"/>
              <a:ext cx="152700" cy="264300"/>
            </a:xfrm>
            <a:prstGeom prst="straightConnector1">
              <a:avLst/>
            </a:prstGeom>
            <a:noFill/>
            <a:ln w="9525" cap="flat" cmpd="sng">
              <a:solidFill>
                <a:schemeClr val="dk2"/>
              </a:solidFill>
              <a:prstDash val="dash"/>
              <a:round/>
              <a:headEnd type="none" w="med" len="med"/>
              <a:tailEnd type="none" w="med" len="med"/>
            </a:ln>
          </p:spPr>
        </p:cxnSp>
        <p:cxnSp>
          <p:nvCxnSpPr>
            <p:cNvPr id="417" name="Google Shape;417;g34dc49584f6_2_1130">
              <a:extLst>
                <a:ext uri="{FF2B5EF4-FFF2-40B4-BE49-F238E27FC236}">
                  <a16:creationId xmlns:a16="http://schemas.microsoft.com/office/drawing/2014/main" id="{5F964CAE-2795-184F-BED1-A03390044AD4}"/>
                </a:ext>
              </a:extLst>
            </p:cNvPr>
            <p:cNvCxnSpPr/>
            <p:nvPr/>
          </p:nvCxnSpPr>
          <p:spPr>
            <a:xfrm rot="10800000" flipH="1">
              <a:off x="9191975" y="4243688"/>
              <a:ext cx="228900" cy="396600"/>
            </a:xfrm>
            <a:prstGeom prst="straightConnector1">
              <a:avLst/>
            </a:prstGeom>
            <a:noFill/>
            <a:ln w="9525" cap="flat" cmpd="sng">
              <a:solidFill>
                <a:schemeClr val="dk2"/>
              </a:solidFill>
              <a:prstDash val="dash"/>
              <a:round/>
              <a:headEnd type="none" w="med" len="med"/>
              <a:tailEnd type="none" w="med" len="med"/>
            </a:ln>
          </p:spPr>
        </p:cxnSp>
        <p:cxnSp>
          <p:nvCxnSpPr>
            <p:cNvPr id="418" name="Google Shape;418;g34dc49584f6_2_1130">
              <a:extLst>
                <a:ext uri="{FF2B5EF4-FFF2-40B4-BE49-F238E27FC236}">
                  <a16:creationId xmlns:a16="http://schemas.microsoft.com/office/drawing/2014/main" id="{9DE3A766-86AA-3EB2-D141-84FC71C6A290}"/>
                </a:ext>
              </a:extLst>
            </p:cNvPr>
            <p:cNvCxnSpPr/>
            <p:nvPr/>
          </p:nvCxnSpPr>
          <p:spPr>
            <a:xfrm rot="10800000" flipH="1">
              <a:off x="10016775" y="5832925"/>
              <a:ext cx="188100" cy="325500"/>
            </a:xfrm>
            <a:prstGeom prst="straightConnector1">
              <a:avLst/>
            </a:prstGeom>
            <a:noFill/>
            <a:ln w="9525" cap="flat" cmpd="sng">
              <a:solidFill>
                <a:schemeClr val="dk2"/>
              </a:solidFill>
              <a:prstDash val="dash"/>
              <a:round/>
              <a:headEnd type="none" w="med" len="med"/>
              <a:tailEnd type="none" w="med" len="med"/>
            </a:ln>
          </p:spPr>
        </p:cxnSp>
        <p:cxnSp>
          <p:nvCxnSpPr>
            <p:cNvPr id="419" name="Google Shape;419;g34dc49584f6_2_1130">
              <a:extLst>
                <a:ext uri="{FF2B5EF4-FFF2-40B4-BE49-F238E27FC236}">
                  <a16:creationId xmlns:a16="http://schemas.microsoft.com/office/drawing/2014/main" id="{297DC3D2-FD8F-CEE8-947F-EC1C96D77B45}"/>
                </a:ext>
              </a:extLst>
            </p:cNvPr>
            <p:cNvCxnSpPr/>
            <p:nvPr/>
          </p:nvCxnSpPr>
          <p:spPr>
            <a:xfrm rot="10800000" flipH="1">
              <a:off x="10900450" y="4363688"/>
              <a:ext cx="159600" cy="276600"/>
            </a:xfrm>
            <a:prstGeom prst="straightConnector1">
              <a:avLst/>
            </a:prstGeom>
            <a:noFill/>
            <a:ln w="9525" cap="flat" cmpd="sng">
              <a:solidFill>
                <a:schemeClr val="dk2"/>
              </a:solidFill>
              <a:prstDash val="dash"/>
              <a:round/>
              <a:headEnd type="none" w="med" len="med"/>
              <a:tailEnd type="none" w="med" len="med"/>
            </a:ln>
          </p:spPr>
        </p:cxnSp>
        <p:cxnSp>
          <p:nvCxnSpPr>
            <p:cNvPr id="420" name="Google Shape;420;g34dc49584f6_2_1130">
              <a:extLst>
                <a:ext uri="{FF2B5EF4-FFF2-40B4-BE49-F238E27FC236}">
                  <a16:creationId xmlns:a16="http://schemas.microsoft.com/office/drawing/2014/main" id="{90CE9850-E30E-2537-7B2D-F0719CC35A6C}"/>
                </a:ext>
              </a:extLst>
            </p:cNvPr>
            <p:cNvCxnSpPr/>
            <p:nvPr/>
          </p:nvCxnSpPr>
          <p:spPr>
            <a:xfrm>
              <a:off x="10201500" y="5829800"/>
              <a:ext cx="456000" cy="0"/>
            </a:xfrm>
            <a:prstGeom prst="straightConnector1">
              <a:avLst/>
            </a:prstGeom>
            <a:noFill/>
            <a:ln w="9525" cap="flat" cmpd="sng">
              <a:solidFill>
                <a:schemeClr val="dk2"/>
              </a:solidFill>
              <a:prstDash val="dash"/>
              <a:round/>
              <a:headEnd type="none" w="med" len="med"/>
              <a:tailEnd type="none" w="med" len="med"/>
            </a:ln>
          </p:spPr>
        </p:cxnSp>
        <p:cxnSp>
          <p:nvCxnSpPr>
            <p:cNvPr id="421" name="Google Shape;421;g34dc49584f6_2_1130">
              <a:extLst>
                <a:ext uri="{FF2B5EF4-FFF2-40B4-BE49-F238E27FC236}">
                  <a16:creationId xmlns:a16="http://schemas.microsoft.com/office/drawing/2014/main" id="{181AA88F-FFDA-14C6-1A8E-EF8B9108A9A4}"/>
                </a:ext>
              </a:extLst>
            </p:cNvPr>
            <p:cNvCxnSpPr/>
            <p:nvPr/>
          </p:nvCxnSpPr>
          <p:spPr>
            <a:xfrm>
              <a:off x="10900450" y="4640300"/>
              <a:ext cx="383100" cy="0"/>
            </a:xfrm>
            <a:prstGeom prst="straightConnector1">
              <a:avLst/>
            </a:prstGeom>
            <a:noFill/>
            <a:ln w="9525" cap="flat" cmpd="sng">
              <a:solidFill>
                <a:schemeClr val="dk2"/>
              </a:solidFill>
              <a:prstDash val="dash"/>
              <a:round/>
              <a:headEnd type="none" w="med" len="med"/>
              <a:tailEnd type="none" w="med" len="med"/>
            </a:ln>
          </p:spPr>
        </p:cxnSp>
        <p:cxnSp>
          <p:nvCxnSpPr>
            <p:cNvPr id="422" name="Google Shape;422;g34dc49584f6_2_1130">
              <a:extLst>
                <a:ext uri="{FF2B5EF4-FFF2-40B4-BE49-F238E27FC236}">
                  <a16:creationId xmlns:a16="http://schemas.microsoft.com/office/drawing/2014/main" id="{068B040A-DE0E-2655-9ED1-EA1AA8A91778}"/>
                </a:ext>
              </a:extLst>
            </p:cNvPr>
            <p:cNvCxnSpPr/>
            <p:nvPr/>
          </p:nvCxnSpPr>
          <p:spPr>
            <a:xfrm>
              <a:off x="8115125" y="5829800"/>
              <a:ext cx="397800" cy="0"/>
            </a:xfrm>
            <a:prstGeom prst="straightConnector1">
              <a:avLst/>
            </a:prstGeom>
            <a:noFill/>
            <a:ln w="9525" cap="flat" cmpd="sng">
              <a:solidFill>
                <a:schemeClr val="dk2"/>
              </a:solidFill>
              <a:prstDash val="dash"/>
              <a:round/>
              <a:headEnd type="none" w="med" len="med"/>
              <a:tailEnd type="none" w="med" len="med"/>
            </a:ln>
          </p:spPr>
        </p:cxnSp>
        <p:cxnSp>
          <p:nvCxnSpPr>
            <p:cNvPr id="423" name="Google Shape;423;g34dc49584f6_2_1130">
              <a:extLst>
                <a:ext uri="{FF2B5EF4-FFF2-40B4-BE49-F238E27FC236}">
                  <a16:creationId xmlns:a16="http://schemas.microsoft.com/office/drawing/2014/main" id="{A4D9C734-EE13-9883-40DF-5F6DB99C4ADD}"/>
                </a:ext>
              </a:extLst>
            </p:cNvPr>
            <p:cNvCxnSpPr/>
            <p:nvPr/>
          </p:nvCxnSpPr>
          <p:spPr>
            <a:xfrm>
              <a:off x="8721250" y="4640300"/>
              <a:ext cx="490800" cy="0"/>
            </a:xfrm>
            <a:prstGeom prst="straightConnector1">
              <a:avLst/>
            </a:prstGeom>
            <a:noFill/>
            <a:ln w="9525" cap="flat" cmpd="sng">
              <a:solidFill>
                <a:schemeClr val="dk2"/>
              </a:solidFill>
              <a:prstDash val="dash"/>
              <a:round/>
              <a:headEnd type="none" w="med" len="med"/>
              <a:tailEnd type="none" w="med" len="med"/>
            </a:ln>
          </p:spPr>
        </p:cxnSp>
        <p:cxnSp>
          <p:nvCxnSpPr>
            <p:cNvPr id="424" name="Google Shape;424;g34dc49584f6_2_1130">
              <a:extLst>
                <a:ext uri="{FF2B5EF4-FFF2-40B4-BE49-F238E27FC236}">
                  <a16:creationId xmlns:a16="http://schemas.microsoft.com/office/drawing/2014/main" id="{592D96BA-11A3-D292-78A1-8B7F6E222A7D}"/>
                </a:ext>
              </a:extLst>
            </p:cNvPr>
            <p:cNvCxnSpPr/>
            <p:nvPr/>
          </p:nvCxnSpPr>
          <p:spPr>
            <a:xfrm>
              <a:off x="8747725" y="5435813"/>
              <a:ext cx="1689300" cy="0"/>
            </a:xfrm>
            <a:prstGeom prst="straightConnector1">
              <a:avLst/>
            </a:prstGeom>
            <a:noFill/>
            <a:ln w="9525" cap="flat" cmpd="sng">
              <a:solidFill>
                <a:schemeClr val="dk2"/>
              </a:solidFill>
              <a:prstDash val="solid"/>
              <a:round/>
              <a:headEnd type="none" w="med" len="med"/>
              <a:tailEnd type="none" w="med" len="med"/>
            </a:ln>
          </p:spPr>
        </p:cxnSp>
        <p:cxnSp>
          <p:nvCxnSpPr>
            <p:cNvPr id="425" name="Google Shape;425;g34dc49584f6_2_1130">
              <a:extLst>
                <a:ext uri="{FF2B5EF4-FFF2-40B4-BE49-F238E27FC236}">
                  <a16:creationId xmlns:a16="http://schemas.microsoft.com/office/drawing/2014/main" id="{E8CDF9EF-BC86-867B-9AE2-318197E388F6}"/>
                </a:ext>
              </a:extLst>
            </p:cNvPr>
            <p:cNvCxnSpPr/>
            <p:nvPr/>
          </p:nvCxnSpPr>
          <p:spPr>
            <a:xfrm>
              <a:off x="8981375" y="5011938"/>
              <a:ext cx="1689300" cy="0"/>
            </a:xfrm>
            <a:prstGeom prst="straightConnector1">
              <a:avLst/>
            </a:prstGeom>
            <a:noFill/>
            <a:ln w="9525" cap="flat" cmpd="sng">
              <a:solidFill>
                <a:schemeClr val="dk2"/>
              </a:solidFill>
              <a:prstDash val="solid"/>
              <a:round/>
              <a:headEnd type="none" w="med" len="med"/>
              <a:tailEnd type="none" w="med" len="med"/>
            </a:ln>
          </p:spPr>
        </p:cxnSp>
        <p:cxnSp>
          <p:nvCxnSpPr>
            <p:cNvPr id="426" name="Google Shape;426;g34dc49584f6_2_1130">
              <a:extLst>
                <a:ext uri="{FF2B5EF4-FFF2-40B4-BE49-F238E27FC236}">
                  <a16:creationId xmlns:a16="http://schemas.microsoft.com/office/drawing/2014/main" id="{9D1FC2A2-1BB1-0749-D72B-D2F347CB8645}"/>
                </a:ext>
              </a:extLst>
            </p:cNvPr>
            <p:cNvCxnSpPr/>
            <p:nvPr/>
          </p:nvCxnSpPr>
          <p:spPr>
            <a:xfrm rot="10800000" flipH="1">
              <a:off x="9020038" y="4640288"/>
              <a:ext cx="674400" cy="1189500"/>
            </a:xfrm>
            <a:prstGeom prst="straightConnector1">
              <a:avLst/>
            </a:prstGeom>
            <a:noFill/>
            <a:ln w="9525" cap="flat" cmpd="sng">
              <a:solidFill>
                <a:schemeClr val="dk2"/>
              </a:solidFill>
              <a:prstDash val="solid"/>
              <a:round/>
              <a:headEnd type="none" w="med" len="med"/>
              <a:tailEnd type="none" w="med" len="med"/>
            </a:ln>
          </p:spPr>
        </p:cxnSp>
        <p:cxnSp>
          <p:nvCxnSpPr>
            <p:cNvPr id="427" name="Google Shape;427;g34dc49584f6_2_1130">
              <a:extLst>
                <a:ext uri="{FF2B5EF4-FFF2-40B4-BE49-F238E27FC236}">
                  <a16:creationId xmlns:a16="http://schemas.microsoft.com/office/drawing/2014/main" id="{471EA96C-3F24-220B-74A6-B07D51AF1DC7}"/>
                </a:ext>
              </a:extLst>
            </p:cNvPr>
            <p:cNvCxnSpPr/>
            <p:nvPr/>
          </p:nvCxnSpPr>
          <p:spPr>
            <a:xfrm rot="10800000" flipH="1">
              <a:off x="9608488" y="4640288"/>
              <a:ext cx="674400" cy="1189500"/>
            </a:xfrm>
            <a:prstGeom prst="straightConnector1">
              <a:avLst/>
            </a:prstGeom>
            <a:noFill/>
            <a:ln w="9525" cap="flat" cmpd="sng">
              <a:solidFill>
                <a:schemeClr val="dk2"/>
              </a:solidFill>
              <a:prstDash val="solid"/>
              <a:round/>
              <a:headEnd type="none" w="med" len="med"/>
              <a:tailEnd type="none" w="med" len="med"/>
            </a:ln>
          </p:spPr>
        </p:cxnSp>
        <p:cxnSp>
          <p:nvCxnSpPr>
            <p:cNvPr id="428" name="Google Shape;428;g34dc49584f6_2_1130">
              <a:extLst>
                <a:ext uri="{FF2B5EF4-FFF2-40B4-BE49-F238E27FC236}">
                  <a16:creationId xmlns:a16="http://schemas.microsoft.com/office/drawing/2014/main" id="{5BFCCD81-A14C-9017-2DD8-2C9F7AD89163}"/>
                </a:ext>
              </a:extLst>
            </p:cNvPr>
            <p:cNvCxnSpPr/>
            <p:nvPr/>
          </p:nvCxnSpPr>
          <p:spPr>
            <a:xfrm rot="10800000" flipH="1">
              <a:off x="9698363" y="4289588"/>
              <a:ext cx="202500" cy="350700"/>
            </a:xfrm>
            <a:prstGeom prst="straightConnector1">
              <a:avLst/>
            </a:prstGeom>
            <a:noFill/>
            <a:ln w="9525" cap="flat" cmpd="sng">
              <a:solidFill>
                <a:schemeClr val="dk2"/>
              </a:solidFill>
              <a:prstDash val="dash"/>
              <a:round/>
              <a:headEnd type="none" w="med" len="med"/>
              <a:tailEnd type="none" w="med" len="med"/>
            </a:ln>
          </p:spPr>
        </p:cxnSp>
        <p:cxnSp>
          <p:nvCxnSpPr>
            <p:cNvPr id="429" name="Google Shape;429;g34dc49584f6_2_1130">
              <a:extLst>
                <a:ext uri="{FF2B5EF4-FFF2-40B4-BE49-F238E27FC236}">
                  <a16:creationId xmlns:a16="http://schemas.microsoft.com/office/drawing/2014/main" id="{1BA9B89E-ABE7-0541-28FB-4C150722352D}"/>
                </a:ext>
              </a:extLst>
            </p:cNvPr>
            <p:cNvCxnSpPr/>
            <p:nvPr/>
          </p:nvCxnSpPr>
          <p:spPr>
            <a:xfrm rot="10800000" flipH="1">
              <a:off x="10282888" y="4308788"/>
              <a:ext cx="191400" cy="331500"/>
            </a:xfrm>
            <a:prstGeom prst="straightConnector1">
              <a:avLst/>
            </a:prstGeom>
            <a:noFill/>
            <a:ln w="9525" cap="flat" cmpd="sng">
              <a:solidFill>
                <a:schemeClr val="dk2"/>
              </a:solidFill>
              <a:prstDash val="dash"/>
              <a:round/>
              <a:headEnd type="none" w="med" len="med"/>
              <a:tailEnd type="none" w="med" len="med"/>
            </a:ln>
          </p:spPr>
        </p:cxnSp>
        <p:cxnSp>
          <p:nvCxnSpPr>
            <p:cNvPr id="430" name="Google Shape;430;g34dc49584f6_2_1130">
              <a:extLst>
                <a:ext uri="{FF2B5EF4-FFF2-40B4-BE49-F238E27FC236}">
                  <a16:creationId xmlns:a16="http://schemas.microsoft.com/office/drawing/2014/main" id="{A30AD4D4-9F56-BB16-1719-02BF70DB06CA}"/>
                </a:ext>
              </a:extLst>
            </p:cNvPr>
            <p:cNvCxnSpPr/>
            <p:nvPr/>
          </p:nvCxnSpPr>
          <p:spPr>
            <a:xfrm>
              <a:off x="10699425" y="5011950"/>
              <a:ext cx="450900" cy="0"/>
            </a:xfrm>
            <a:prstGeom prst="straightConnector1">
              <a:avLst/>
            </a:prstGeom>
            <a:noFill/>
            <a:ln w="9525" cap="flat" cmpd="sng">
              <a:solidFill>
                <a:schemeClr val="dk2"/>
              </a:solidFill>
              <a:prstDash val="dash"/>
              <a:round/>
              <a:headEnd type="none" w="med" len="med"/>
              <a:tailEnd type="none" w="med" len="med"/>
            </a:ln>
          </p:spPr>
        </p:cxnSp>
        <p:cxnSp>
          <p:nvCxnSpPr>
            <p:cNvPr id="431" name="Google Shape;431;g34dc49584f6_2_1130">
              <a:extLst>
                <a:ext uri="{FF2B5EF4-FFF2-40B4-BE49-F238E27FC236}">
                  <a16:creationId xmlns:a16="http://schemas.microsoft.com/office/drawing/2014/main" id="{E3A6AF28-DD5E-A3D1-7576-DCC0F631764D}"/>
                </a:ext>
              </a:extLst>
            </p:cNvPr>
            <p:cNvCxnSpPr/>
            <p:nvPr/>
          </p:nvCxnSpPr>
          <p:spPr>
            <a:xfrm>
              <a:off x="10437025" y="5435825"/>
              <a:ext cx="433500" cy="0"/>
            </a:xfrm>
            <a:prstGeom prst="straightConnector1">
              <a:avLst/>
            </a:prstGeom>
            <a:noFill/>
            <a:ln w="9525" cap="flat" cmpd="sng">
              <a:solidFill>
                <a:schemeClr val="dk2"/>
              </a:solidFill>
              <a:prstDash val="dash"/>
              <a:round/>
              <a:headEnd type="none" w="med" len="med"/>
              <a:tailEnd type="none" w="med" len="med"/>
            </a:ln>
          </p:spPr>
        </p:cxnSp>
        <p:cxnSp>
          <p:nvCxnSpPr>
            <p:cNvPr id="432" name="Google Shape;432;g34dc49584f6_2_1130">
              <a:extLst>
                <a:ext uri="{FF2B5EF4-FFF2-40B4-BE49-F238E27FC236}">
                  <a16:creationId xmlns:a16="http://schemas.microsoft.com/office/drawing/2014/main" id="{9BAC10E7-7CE9-9EF2-75DC-0004671A7D60}"/>
                </a:ext>
              </a:extLst>
            </p:cNvPr>
            <p:cNvCxnSpPr/>
            <p:nvPr/>
          </p:nvCxnSpPr>
          <p:spPr>
            <a:xfrm>
              <a:off x="8328275" y="5435825"/>
              <a:ext cx="419400" cy="0"/>
            </a:xfrm>
            <a:prstGeom prst="straightConnector1">
              <a:avLst/>
            </a:prstGeom>
            <a:noFill/>
            <a:ln w="9525" cap="flat" cmpd="sng">
              <a:solidFill>
                <a:schemeClr val="dk2"/>
              </a:solidFill>
              <a:prstDash val="dash"/>
              <a:round/>
              <a:headEnd type="none" w="med" len="med"/>
              <a:tailEnd type="none" w="med" len="med"/>
            </a:ln>
          </p:spPr>
        </p:cxnSp>
        <p:cxnSp>
          <p:nvCxnSpPr>
            <p:cNvPr id="433" name="Google Shape;433;g34dc49584f6_2_1130">
              <a:extLst>
                <a:ext uri="{FF2B5EF4-FFF2-40B4-BE49-F238E27FC236}">
                  <a16:creationId xmlns:a16="http://schemas.microsoft.com/office/drawing/2014/main" id="{5EA636BF-3718-41D3-9C4D-8AFA50EAF44F}"/>
                </a:ext>
              </a:extLst>
            </p:cNvPr>
            <p:cNvCxnSpPr/>
            <p:nvPr/>
          </p:nvCxnSpPr>
          <p:spPr>
            <a:xfrm>
              <a:off x="8494800" y="5008525"/>
              <a:ext cx="486600" cy="0"/>
            </a:xfrm>
            <a:prstGeom prst="straightConnector1">
              <a:avLst/>
            </a:prstGeom>
            <a:noFill/>
            <a:ln w="9525" cap="flat" cmpd="sng">
              <a:solidFill>
                <a:schemeClr val="dk2"/>
              </a:solidFill>
              <a:prstDash val="dash"/>
              <a:round/>
              <a:headEnd type="none" w="med" len="med"/>
              <a:tailEnd type="none" w="med" len="med"/>
            </a:ln>
          </p:spPr>
        </p:cxnSp>
        <p:cxnSp>
          <p:nvCxnSpPr>
            <p:cNvPr id="434" name="Google Shape;434;g34dc49584f6_2_1130">
              <a:extLst>
                <a:ext uri="{FF2B5EF4-FFF2-40B4-BE49-F238E27FC236}">
                  <a16:creationId xmlns:a16="http://schemas.microsoft.com/office/drawing/2014/main" id="{E6F58A2D-47BD-2605-9243-82F550EC1918}"/>
                </a:ext>
              </a:extLst>
            </p:cNvPr>
            <p:cNvCxnSpPr/>
            <p:nvPr/>
          </p:nvCxnSpPr>
          <p:spPr>
            <a:xfrm rot="10800000" flipH="1">
              <a:off x="8864100" y="5798800"/>
              <a:ext cx="177600" cy="307500"/>
            </a:xfrm>
            <a:prstGeom prst="straightConnector1">
              <a:avLst/>
            </a:prstGeom>
            <a:noFill/>
            <a:ln w="9525" cap="flat" cmpd="sng">
              <a:solidFill>
                <a:schemeClr val="dk2"/>
              </a:solidFill>
              <a:prstDash val="dash"/>
              <a:round/>
              <a:headEnd type="none" w="med" len="med"/>
              <a:tailEnd type="none" w="med" len="med"/>
            </a:ln>
          </p:spPr>
        </p:cxnSp>
        <p:cxnSp>
          <p:nvCxnSpPr>
            <p:cNvPr id="435" name="Google Shape;435;g34dc49584f6_2_1130">
              <a:extLst>
                <a:ext uri="{FF2B5EF4-FFF2-40B4-BE49-F238E27FC236}">
                  <a16:creationId xmlns:a16="http://schemas.microsoft.com/office/drawing/2014/main" id="{17DBB424-38FF-FF03-7D2D-39B2BFCBE899}"/>
                </a:ext>
              </a:extLst>
            </p:cNvPr>
            <p:cNvCxnSpPr/>
            <p:nvPr/>
          </p:nvCxnSpPr>
          <p:spPr>
            <a:xfrm rot="10800000" flipH="1">
              <a:off x="9438400" y="5798800"/>
              <a:ext cx="187800" cy="325200"/>
            </a:xfrm>
            <a:prstGeom prst="straightConnector1">
              <a:avLst/>
            </a:prstGeom>
            <a:noFill/>
            <a:ln w="9525" cap="flat" cmpd="sng">
              <a:solidFill>
                <a:schemeClr val="dk2"/>
              </a:solidFill>
              <a:prstDash val="dash"/>
              <a:round/>
              <a:headEnd type="none" w="med" len="med"/>
              <a:tailEnd type="none" w="med" len="med"/>
            </a:ln>
          </p:spPr>
        </p:cxnSp>
      </p:grpSp>
      <p:sp>
        <p:nvSpPr>
          <p:cNvPr id="436" name="Google Shape;436;g34dc49584f6_2_1130">
            <a:extLst>
              <a:ext uri="{FF2B5EF4-FFF2-40B4-BE49-F238E27FC236}">
                <a16:creationId xmlns:a16="http://schemas.microsoft.com/office/drawing/2014/main" id="{4A5FB521-BC40-D59D-71FA-1EC82A589576}"/>
              </a:ext>
            </a:extLst>
          </p:cNvPr>
          <p:cNvSpPr txBox="1"/>
          <p:nvPr/>
        </p:nvSpPr>
        <p:spPr>
          <a:xfrm>
            <a:off x="332384" y="3835592"/>
            <a:ext cx="9755627" cy="2893069"/>
          </a:xfrm>
          <a:prstGeom prst="rect">
            <a:avLst/>
          </a:prstGeom>
          <a:noFill/>
          <a:ln>
            <a:noFill/>
          </a:ln>
        </p:spPr>
        <p:txBody>
          <a:bodyPr spcFirstLastPara="1" wrap="square" lIns="91425" tIns="91425" rIns="91425" bIns="91425" anchor="t" anchorCtr="0">
            <a:spAutoFit/>
          </a:bodyPr>
          <a:lstStyle/>
          <a:p>
            <a:pPr marL="180975" lvl="0" indent="-180975" algn="l" rtl="0">
              <a:lnSpc>
                <a:spcPct val="90000"/>
              </a:lnSpc>
              <a:spcBef>
                <a:spcPts val="1000"/>
              </a:spcBef>
              <a:spcAft>
                <a:spcPts val="0"/>
              </a:spcAft>
              <a:buNone/>
            </a:pPr>
            <a:br>
              <a:rPr lang="ja-JP"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br>
            <a:r>
              <a:rPr lang="ja-JP" altLang="en-US"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設計変数の更新は粗いメッシュで行い、流体計算は細かいメッシュで行う</a:t>
            </a:r>
            <a:endParaRPr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endParaRPr>
          </a:p>
          <a:p>
            <a:pPr lvl="0" indent="180975" algn="l" rtl="0">
              <a:lnSpc>
                <a:spcPct val="90000"/>
              </a:lnSpc>
              <a:spcBef>
                <a:spcPts val="1000"/>
              </a:spcBef>
              <a:spcAft>
                <a:spcPts val="0"/>
              </a:spcAft>
              <a:buNone/>
            </a:pPr>
            <a:r>
              <a:rPr lang="ja-JP"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①</a:t>
            </a:r>
            <a:r>
              <a:rPr lang="ja-JP" altLang="en-US"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粗いメッシュの設計変数を細かいメッシュにマッピング</a:t>
            </a:r>
            <a:endParaRPr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endParaRPr>
          </a:p>
          <a:p>
            <a:pPr lvl="0" indent="180975" algn="l" rtl="0">
              <a:lnSpc>
                <a:spcPct val="90000"/>
              </a:lnSpc>
              <a:spcBef>
                <a:spcPts val="1000"/>
              </a:spcBef>
              <a:spcAft>
                <a:spcPts val="0"/>
              </a:spcAft>
              <a:buNone/>
            </a:pPr>
            <a:r>
              <a:rPr lang="ja-JP"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②</a:t>
            </a:r>
            <a:r>
              <a:rPr lang="ja-JP" altLang="en-US"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細かいメッシュで流体計算</a:t>
            </a:r>
            <a:endParaRPr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endParaRPr>
          </a:p>
          <a:p>
            <a:pPr lvl="0" indent="180975">
              <a:lnSpc>
                <a:spcPct val="90000"/>
              </a:lnSpc>
              <a:spcBef>
                <a:spcPts val="1000"/>
              </a:spcBef>
            </a:pPr>
            <a:r>
              <a:rPr lang="ja-JP"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③</a:t>
            </a:r>
            <a:r>
              <a:rPr lang="ja-JP" altLang="en-US"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細かいメッシュで感度計算</a:t>
            </a:r>
          </a:p>
          <a:p>
            <a:pPr lvl="0" indent="180975" algn="l" rtl="0">
              <a:lnSpc>
                <a:spcPct val="90000"/>
              </a:lnSpc>
              <a:spcBef>
                <a:spcPts val="1000"/>
              </a:spcBef>
              <a:spcAft>
                <a:spcPts val="0"/>
              </a:spcAft>
              <a:buNone/>
            </a:pPr>
            <a:r>
              <a:rPr lang="ja-JP" altLang="en-US"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④感度を粗いメッシュへ投影</a:t>
            </a:r>
          </a:p>
          <a:p>
            <a:pPr lvl="0" indent="180975" algn="l" rtl="0">
              <a:lnSpc>
                <a:spcPct val="90000"/>
              </a:lnSpc>
              <a:spcBef>
                <a:spcPts val="1000"/>
              </a:spcBef>
              <a:spcAft>
                <a:spcPts val="0"/>
              </a:spcAft>
              <a:buNone/>
            </a:pPr>
            <a:r>
              <a:rPr lang="ja-JP"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⑤</a:t>
            </a:r>
            <a:r>
              <a:rPr lang="ja-JP" altLang="en-US" sz="2000" dirty="0">
                <a:solidFill>
                  <a:schemeClr val="dk1"/>
                </a:solidFill>
                <a:latin typeface="源ノ角ゴシック JP Normal" panose="020B0400000000000000" pitchFamily="34" charset="-128"/>
                <a:ea typeface="源ノ角ゴシック JP Normal" panose="020B0400000000000000" pitchFamily="34" charset="-128"/>
                <a:cs typeface="Meiryo"/>
                <a:sym typeface="Meiryo"/>
              </a:rPr>
              <a:t>粗いメッシュで設計変数を更新</a:t>
            </a:r>
            <a:endParaRPr sz="1600" dirty="0">
              <a:latin typeface="源ノ角ゴシック JP Normal" panose="020B0400000000000000" pitchFamily="34" charset="-128"/>
              <a:ea typeface="源ノ角ゴシック JP Normal" panose="020B0400000000000000" pitchFamily="34" charset="-128"/>
            </a:endParaRPr>
          </a:p>
        </p:txBody>
      </p:sp>
      <p:grpSp>
        <p:nvGrpSpPr>
          <p:cNvPr id="2" name="グループ化 1">
            <a:extLst>
              <a:ext uri="{FF2B5EF4-FFF2-40B4-BE49-F238E27FC236}">
                <a16:creationId xmlns:a16="http://schemas.microsoft.com/office/drawing/2014/main" id="{4FD908DD-E03F-FF10-1214-C1AD2D1168BE}"/>
              </a:ext>
            </a:extLst>
          </p:cNvPr>
          <p:cNvGrpSpPr/>
          <p:nvPr/>
        </p:nvGrpSpPr>
        <p:grpSpPr>
          <a:xfrm>
            <a:off x="1360999" y="1918987"/>
            <a:ext cx="5546083" cy="2345912"/>
            <a:chOff x="1068909" y="4467571"/>
            <a:chExt cx="5546083" cy="2345912"/>
          </a:xfrm>
        </p:grpSpPr>
        <p:pic>
          <p:nvPicPr>
            <p:cNvPr id="437" name="Google Shape;437;g34dc49584f6_2_1130" title="finemesh.png">
              <a:extLst>
                <a:ext uri="{FF2B5EF4-FFF2-40B4-BE49-F238E27FC236}">
                  <a16:creationId xmlns:a16="http://schemas.microsoft.com/office/drawing/2014/main" id="{EE75B50D-C21E-1AF8-8D20-DBE3A45B33DF}"/>
                </a:ext>
              </a:extLst>
            </p:cNvPr>
            <p:cNvPicPr preferRelativeResize="0"/>
            <p:nvPr/>
          </p:nvPicPr>
          <p:blipFill>
            <a:blip r:embed="rId3">
              <a:alphaModFix/>
            </a:blip>
            <a:srcRect l="12618" t="8727" r="6781" b="9888"/>
            <a:stretch>
              <a:fillRect/>
            </a:stretch>
          </p:blipFill>
          <p:spPr>
            <a:xfrm rot="16200000">
              <a:off x="3211718" y="4881007"/>
              <a:ext cx="2065143" cy="1238272"/>
            </a:xfrm>
            <a:prstGeom prst="rect">
              <a:avLst/>
            </a:prstGeom>
            <a:noFill/>
            <a:ln>
              <a:noFill/>
            </a:ln>
          </p:spPr>
        </p:pic>
        <p:pic>
          <p:nvPicPr>
            <p:cNvPr id="438" name="Google Shape;438;g34dc49584f6_2_1130" title="batterycooling_coarsemesh.png">
              <a:extLst>
                <a:ext uri="{FF2B5EF4-FFF2-40B4-BE49-F238E27FC236}">
                  <a16:creationId xmlns:a16="http://schemas.microsoft.com/office/drawing/2014/main" id="{64A2A325-0ABC-5FBF-AEB5-567655D6707D}"/>
                </a:ext>
              </a:extLst>
            </p:cNvPr>
            <p:cNvPicPr preferRelativeResize="0"/>
            <p:nvPr/>
          </p:nvPicPr>
          <p:blipFill>
            <a:blip r:embed="rId4">
              <a:alphaModFix/>
            </a:blip>
            <a:srcRect l="10274" t="5005" r="2222" b="9081"/>
            <a:stretch>
              <a:fillRect/>
            </a:stretch>
          </p:blipFill>
          <p:spPr>
            <a:xfrm rot="16200000">
              <a:off x="700627" y="4894773"/>
              <a:ext cx="2036326" cy="1199066"/>
            </a:xfrm>
            <a:prstGeom prst="rect">
              <a:avLst/>
            </a:prstGeom>
            <a:noFill/>
            <a:ln>
              <a:noFill/>
            </a:ln>
          </p:spPr>
        </p:pic>
        <p:sp>
          <p:nvSpPr>
            <p:cNvPr id="439" name="Google Shape;439;g34dc49584f6_2_1130">
              <a:extLst>
                <a:ext uri="{FF2B5EF4-FFF2-40B4-BE49-F238E27FC236}">
                  <a16:creationId xmlns:a16="http://schemas.microsoft.com/office/drawing/2014/main" id="{319605DE-2576-B3BB-AC7D-183A77955BEE}"/>
                </a:ext>
              </a:extLst>
            </p:cNvPr>
            <p:cNvSpPr txBox="1"/>
            <p:nvPr/>
          </p:nvSpPr>
          <p:spPr>
            <a:xfrm>
              <a:off x="1068909" y="6458773"/>
              <a:ext cx="1360129" cy="30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latin typeface="源ノ角ゴシック JP Normal" panose="020B0400000000000000" pitchFamily="34" charset="-128"/>
                  <a:ea typeface="源ノ角ゴシック JP Normal" panose="020B0400000000000000" pitchFamily="34" charset="-128"/>
                  <a:cs typeface="Meiryo"/>
                  <a:sym typeface="Meiryo"/>
                </a:rPr>
                <a:t>粗いメッシュ</a:t>
              </a:r>
              <a:endParaRPr dirty="0">
                <a:solidFill>
                  <a:srgbClr val="000000"/>
                </a:solidFill>
                <a:latin typeface="源ノ角ゴシック JP Normal" panose="020B0400000000000000" pitchFamily="34" charset="-128"/>
                <a:ea typeface="源ノ角ゴシック JP Normal" panose="020B0400000000000000" pitchFamily="34" charset="-128"/>
                <a:cs typeface="Meiryo"/>
                <a:sym typeface="Meiryo"/>
              </a:endParaRPr>
            </a:p>
          </p:txBody>
        </p:sp>
        <p:sp>
          <p:nvSpPr>
            <p:cNvPr id="440" name="Google Shape;440;g34dc49584f6_2_1130">
              <a:extLst>
                <a:ext uri="{FF2B5EF4-FFF2-40B4-BE49-F238E27FC236}">
                  <a16:creationId xmlns:a16="http://schemas.microsoft.com/office/drawing/2014/main" id="{247508B4-A75E-B2AB-B4CD-B72D9AEDC6D4}"/>
                </a:ext>
              </a:extLst>
            </p:cNvPr>
            <p:cNvSpPr txBox="1"/>
            <p:nvPr/>
          </p:nvSpPr>
          <p:spPr>
            <a:xfrm>
              <a:off x="3515302" y="6507406"/>
              <a:ext cx="1457973" cy="30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latin typeface="源ノ角ゴシック JP Normal" panose="020B0400000000000000" pitchFamily="34" charset="-128"/>
                  <a:ea typeface="源ノ角ゴシック JP Normal" panose="020B0400000000000000" pitchFamily="34" charset="-128"/>
                  <a:cs typeface="Meiryo"/>
                  <a:sym typeface="Meiryo"/>
                </a:rPr>
                <a:t>細かいメッシュ</a:t>
              </a:r>
              <a:endParaRPr dirty="0">
                <a:solidFill>
                  <a:srgbClr val="000000"/>
                </a:solidFill>
                <a:latin typeface="源ノ角ゴシック JP Normal" panose="020B0400000000000000" pitchFamily="34" charset="-128"/>
                <a:ea typeface="源ノ角ゴシック JP Normal" panose="020B0400000000000000" pitchFamily="34" charset="-128"/>
                <a:cs typeface="Meiryo"/>
                <a:sym typeface="Meiryo"/>
              </a:endParaRPr>
            </a:p>
          </p:txBody>
        </p:sp>
        <p:sp>
          <p:nvSpPr>
            <p:cNvPr id="441" name="Google Shape;441;g34dc49584f6_2_1130">
              <a:extLst>
                <a:ext uri="{FF2B5EF4-FFF2-40B4-BE49-F238E27FC236}">
                  <a16:creationId xmlns:a16="http://schemas.microsoft.com/office/drawing/2014/main" id="{B38FD0C7-6572-E28C-1C0A-FE3F1F48E932}"/>
                </a:ext>
              </a:extLst>
            </p:cNvPr>
            <p:cNvSpPr txBox="1"/>
            <p:nvPr/>
          </p:nvSpPr>
          <p:spPr>
            <a:xfrm>
              <a:off x="5450605" y="6448383"/>
              <a:ext cx="1129808" cy="3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latin typeface="源ノ角ゴシック JP Normal" panose="020B0400000000000000" pitchFamily="34" charset="-128"/>
                  <a:ea typeface="源ノ角ゴシック JP Normal" panose="020B0400000000000000" pitchFamily="34" charset="-128"/>
                  <a:cs typeface="Meiryo"/>
                  <a:sym typeface="Meiryo"/>
                </a:rPr>
                <a:t>流入部付近</a:t>
              </a:r>
              <a:endParaRPr dirty="0">
                <a:latin typeface="源ノ角ゴシック JP Normal" panose="020B0400000000000000" pitchFamily="34" charset="-128"/>
                <a:ea typeface="源ノ角ゴシック JP Normal" panose="020B0400000000000000" pitchFamily="34" charset="-128"/>
                <a:cs typeface="Meiryo"/>
                <a:sym typeface="Meiryo"/>
              </a:endParaRPr>
            </a:p>
          </p:txBody>
        </p:sp>
        <p:grpSp>
          <p:nvGrpSpPr>
            <p:cNvPr id="442" name="Google Shape;442;g34dc49584f6_2_1130">
              <a:extLst>
                <a:ext uri="{FF2B5EF4-FFF2-40B4-BE49-F238E27FC236}">
                  <a16:creationId xmlns:a16="http://schemas.microsoft.com/office/drawing/2014/main" id="{C9AE3ED3-FAA1-B47B-5B20-29F1A97B881D}"/>
                </a:ext>
              </a:extLst>
            </p:cNvPr>
            <p:cNvGrpSpPr/>
            <p:nvPr/>
          </p:nvGrpSpPr>
          <p:grpSpPr>
            <a:xfrm>
              <a:off x="5471496" y="4474300"/>
              <a:ext cx="1143496" cy="1865352"/>
              <a:chOff x="5879696" y="4474300"/>
              <a:chExt cx="1143496" cy="1865352"/>
            </a:xfrm>
          </p:grpSpPr>
          <p:sp>
            <p:nvSpPr>
              <p:cNvPr id="443" name="Google Shape;443;g34dc49584f6_2_1130">
                <a:extLst>
                  <a:ext uri="{FF2B5EF4-FFF2-40B4-BE49-F238E27FC236}">
                    <a16:creationId xmlns:a16="http://schemas.microsoft.com/office/drawing/2014/main" id="{0C7DBD7F-D0E2-81B7-3244-011CD08E9482}"/>
                  </a:ext>
                </a:extLst>
              </p:cNvPr>
              <p:cNvSpPr/>
              <p:nvPr/>
            </p:nvSpPr>
            <p:spPr>
              <a:xfrm rot="16200000">
                <a:off x="5518768" y="4835228"/>
                <a:ext cx="1865352" cy="1143496"/>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源ノ角ゴシック JP Normal" panose="020B0400000000000000" pitchFamily="34" charset="-128"/>
                  <a:ea typeface="源ノ角ゴシック JP Normal" panose="020B0400000000000000" pitchFamily="34" charset="-128"/>
                  <a:cs typeface="Meiryo"/>
                  <a:sym typeface="Meiryo"/>
                </a:endParaRPr>
              </a:p>
            </p:txBody>
          </p:sp>
          <p:pic>
            <p:nvPicPr>
              <p:cNvPr id="444" name="Google Shape;444;g34dc49584f6_2_1130" title="finemesh_inlet.png">
                <a:extLst>
                  <a:ext uri="{FF2B5EF4-FFF2-40B4-BE49-F238E27FC236}">
                    <a16:creationId xmlns:a16="http://schemas.microsoft.com/office/drawing/2014/main" id="{ADA07879-2907-6B1B-CD53-513276DA2AC9}"/>
                  </a:ext>
                </a:extLst>
              </p:cNvPr>
              <p:cNvPicPr preferRelativeResize="0"/>
              <p:nvPr/>
            </p:nvPicPr>
            <p:blipFill rotWithShape="1">
              <a:blip r:embed="rId5">
                <a:alphaModFix/>
              </a:blip>
              <a:srcRect l="16282" t="6192" r="6035" b="12539"/>
              <a:stretch/>
            </p:blipFill>
            <p:spPr>
              <a:xfrm rot="16200000">
                <a:off x="5549852" y="4867118"/>
                <a:ext cx="1792959" cy="1113772"/>
              </a:xfrm>
              <a:prstGeom prst="rect">
                <a:avLst/>
              </a:prstGeom>
              <a:noFill/>
              <a:ln>
                <a:noFill/>
              </a:ln>
            </p:spPr>
          </p:pic>
        </p:grpSp>
        <p:sp>
          <p:nvSpPr>
            <p:cNvPr id="445" name="Google Shape;445;g34dc49584f6_2_1130">
              <a:extLst>
                <a:ext uri="{FF2B5EF4-FFF2-40B4-BE49-F238E27FC236}">
                  <a16:creationId xmlns:a16="http://schemas.microsoft.com/office/drawing/2014/main" id="{35D73E98-68ED-AA20-8E95-8DA3FC5CC092}"/>
                </a:ext>
              </a:extLst>
            </p:cNvPr>
            <p:cNvSpPr/>
            <p:nvPr/>
          </p:nvSpPr>
          <p:spPr>
            <a:xfrm>
              <a:off x="3600101" y="6130975"/>
              <a:ext cx="381900" cy="401739"/>
            </a:xfrm>
            <a:prstGeom prst="rect">
              <a:avLst/>
            </a:prstGeom>
            <a:noFill/>
            <a:ln w="1905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源ノ角ゴシック JP Normal" panose="020B0400000000000000" pitchFamily="34" charset="-128"/>
                <a:ea typeface="源ノ角ゴシック JP Normal" panose="020B0400000000000000" pitchFamily="34" charset="-128"/>
                <a:cs typeface="Meiryo"/>
                <a:sym typeface="Meiryo"/>
              </a:endParaRPr>
            </a:p>
          </p:txBody>
        </p:sp>
        <p:cxnSp>
          <p:nvCxnSpPr>
            <p:cNvPr id="446" name="Google Shape;446;g34dc49584f6_2_1130">
              <a:extLst>
                <a:ext uri="{FF2B5EF4-FFF2-40B4-BE49-F238E27FC236}">
                  <a16:creationId xmlns:a16="http://schemas.microsoft.com/office/drawing/2014/main" id="{14B804B3-7049-3BB7-0B17-4D91259D2801}"/>
                </a:ext>
              </a:extLst>
            </p:cNvPr>
            <p:cNvCxnSpPr>
              <a:cxnSpLocks/>
            </p:cNvCxnSpPr>
            <p:nvPr/>
          </p:nvCxnSpPr>
          <p:spPr>
            <a:xfrm flipV="1">
              <a:off x="3600101" y="4474298"/>
              <a:ext cx="1871395" cy="1656676"/>
            </a:xfrm>
            <a:prstGeom prst="straightConnector1">
              <a:avLst/>
            </a:prstGeom>
            <a:noFill/>
            <a:ln w="19050" cap="flat" cmpd="sng">
              <a:solidFill>
                <a:schemeClr val="accent1"/>
              </a:solidFill>
              <a:prstDash val="solid"/>
              <a:round/>
              <a:headEnd type="none" w="med" len="med"/>
              <a:tailEnd type="none" w="med" len="med"/>
            </a:ln>
          </p:spPr>
        </p:cxnSp>
        <p:cxnSp>
          <p:nvCxnSpPr>
            <p:cNvPr id="447" name="Google Shape;447;g34dc49584f6_2_1130">
              <a:extLst>
                <a:ext uri="{FF2B5EF4-FFF2-40B4-BE49-F238E27FC236}">
                  <a16:creationId xmlns:a16="http://schemas.microsoft.com/office/drawing/2014/main" id="{5B04B156-EE09-5F6D-DA50-A47D4A2FBE21}"/>
                </a:ext>
              </a:extLst>
            </p:cNvPr>
            <p:cNvCxnSpPr>
              <a:cxnSpLocks/>
            </p:cNvCxnSpPr>
            <p:nvPr/>
          </p:nvCxnSpPr>
          <p:spPr>
            <a:xfrm flipV="1">
              <a:off x="3988875" y="6339652"/>
              <a:ext cx="1482621" cy="193062"/>
            </a:xfrm>
            <a:prstGeom prst="straightConnector1">
              <a:avLst/>
            </a:prstGeom>
            <a:noFill/>
            <a:ln w="19050" cap="flat" cmpd="sng">
              <a:solidFill>
                <a:schemeClr val="accent1"/>
              </a:solidFill>
              <a:prstDash val="solid"/>
              <a:round/>
              <a:headEnd type="none" w="med" len="med"/>
              <a:tailEnd type="none" w="med" len="med"/>
            </a:ln>
          </p:spPr>
        </p:cxnSp>
      </p:grpSp>
      <p:sp>
        <p:nvSpPr>
          <p:cNvPr id="448" name="Google Shape;448;g34dc49584f6_2_1130">
            <a:extLst>
              <a:ext uri="{FF2B5EF4-FFF2-40B4-BE49-F238E27FC236}">
                <a16:creationId xmlns:a16="http://schemas.microsoft.com/office/drawing/2014/main" id="{11E2495F-7F04-8EA4-3EC5-A0694971F371}"/>
              </a:ext>
            </a:extLst>
          </p:cNvPr>
          <p:cNvSpPr txBox="1">
            <a:spLocks noGrp="1"/>
          </p:cNvSpPr>
          <p:nvPr>
            <p:ph type="subTitle" idx="1"/>
          </p:nvPr>
        </p:nvSpPr>
        <p:spPr>
          <a:xfrm>
            <a:off x="253999" y="713497"/>
            <a:ext cx="11171100" cy="1261276"/>
          </a:xfrm>
          <a:prstGeom prst="rect">
            <a:avLst/>
          </a:prstGeom>
        </p:spPr>
        <p:txBody>
          <a:bodyPr spcFirstLastPara="1" wrap="square" lIns="91425" tIns="45700" rIns="91425" bIns="45700" anchor="t" anchorCtr="0">
            <a:noAutofit/>
          </a:bodyPr>
          <a:lstStyle/>
          <a:p>
            <a:pPr marL="457200" lvl="0" indent="-355600" algn="l" rtl="0">
              <a:spcBef>
                <a:spcPts val="1000"/>
              </a:spcBef>
              <a:spcAft>
                <a:spcPts val="0"/>
              </a:spcAft>
              <a:buSzPts val="2000"/>
              <a:buChar char="❏"/>
            </a:pPr>
            <a:r>
              <a:rPr lang="ja-JP" altLang="en-US" sz="2400" b="1" dirty="0"/>
              <a:t>全体の手順：</a:t>
            </a:r>
            <a:endParaRPr lang="en-US" sz="2400" b="1" dirty="0"/>
          </a:p>
          <a:p>
            <a:pPr marL="914400" lvl="0" indent="-355600" algn="l" rtl="0">
              <a:spcBef>
                <a:spcPts val="0"/>
              </a:spcBef>
              <a:spcAft>
                <a:spcPts val="0"/>
              </a:spcAft>
              <a:buSzPts val="2000"/>
              <a:buAutoNum type="arabicPeriod"/>
            </a:pPr>
            <a:r>
              <a:rPr lang="ja-JP" altLang="en-US" sz="2000" dirty="0"/>
              <a:t>ユニットセル計算により多孔体近似モデルを作成 </a:t>
            </a:r>
            <a:endParaRPr lang="en-US" sz="2000" dirty="0"/>
          </a:p>
          <a:p>
            <a:pPr marL="914400" lvl="0" indent="-355600">
              <a:spcBef>
                <a:spcPts val="0"/>
              </a:spcBef>
              <a:buSzPts val="2000"/>
              <a:buAutoNum type="arabicPeriod"/>
            </a:pPr>
            <a:r>
              <a:rPr lang="ja-JP" altLang="en-US" sz="2000" u="sng" dirty="0"/>
              <a:t>その多孔体モデルを用いて最適化を実行</a:t>
            </a:r>
            <a:r>
              <a:rPr lang="ja-JP" altLang="en-US" sz="2000" dirty="0"/>
              <a:t> </a:t>
            </a:r>
            <a:r>
              <a:rPr lang="en-US" altLang="ja-JP" sz="2000" dirty="0"/>
              <a:t>(COMSOL</a:t>
            </a:r>
            <a:r>
              <a:rPr lang="ja-JP" altLang="en-US" sz="2000" dirty="0"/>
              <a:t> </a:t>
            </a:r>
            <a:r>
              <a:rPr lang="en-US" altLang="ja-JP" sz="2000" dirty="0"/>
              <a:t>Multiphysics®</a:t>
            </a:r>
            <a:r>
              <a:rPr lang="ja-JP" altLang="en-US" sz="2000" dirty="0"/>
              <a:t> </a:t>
            </a:r>
            <a:r>
              <a:rPr lang="en-US" altLang="ja-JP" sz="2000" dirty="0"/>
              <a:t>with</a:t>
            </a:r>
            <a:r>
              <a:rPr lang="ja-JP" altLang="en-US" sz="2000" dirty="0"/>
              <a:t> </a:t>
            </a:r>
            <a:r>
              <a:rPr lang="en-US" altLang="ja-JP" sz="2000" dirty="0"/>
              <a:t>MATLAB®)</a:t>
            </a:r>
            <a:endParaRPr sz="2000" dirty="0"/>
          </a:p>
        </p:txBody>
      </p:sp>
      <p:sp>
        <p:nvSpPr>
          <p:cNvPr id="5" name="Google Shape;258;g34dc49584f6_1_44">
            <a:extLst>
              <a:ext uri="{FF2B5EF4-FFF2-40B4-BE49-F238E27FC236}">
                <a16:creationId xmlns:a16="http://schemas.microsoft.com/office/drawing/2014/main" id="{4160F240-772E-236B-231C-99D4E622B233}"/>
              </a:ext>
            </a:extLst>
          </p:cNvPr>
          <p:cNvSpPr txBox="1">
            <a:spLocks noGrp="1"/>
          </p:cNvSpPr>
          <p:nvPr>
            <p:ph type="ctrTitle"/>
          </p:nvPr>
        </p:nvSpPr>
        <p:spPr>
          <a:xfrm>
            <a:off x="131763" y="117475"/>
            <a:ext cx="9144000" cy="498475"/>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手法：最適化手順</a:t>
            </a:r>
            <a:endParaRPr dirty="0"/>
          </a:p>
        </p:txBody>
      </p:sp>
    </p:spTree>
    <p:extLst>
      <p:ext uri="{BB962C8B-B14F-4D97-AF65-F5344CB8AC3E}">
        <p14:creationId xmlns:p14="http://schemas.microsoft.com/office/powerpoint/2010/main" val="134542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グループ化 71">
            <a:extLst>
              <a:ext uri="{FF2B5EF4-FFF2-40B4-BE49-F238E27FC236}">
                <a16:creationId xmlns:a16="http://schemas.microsoft.com/office/drawing/2014/main" id="{0A0C3464-AD5F-64FA-0602-CF0C4052E225}"/>
              </a:ext>
            </a:extLst>
          </p:cNvPr>
          <p:cNvGrpSpPr/>
          <p:nvPr/>
        </p:nvGrpSpPr>
        <p:grpSpPr>
          <a:xfrm>
            <a:off x="8480256" y="3539028"/>
            <a:ext cx="1249906" cy="2023026"/>
            <a:chOff x="25104" y="2023529"/>
            <a:chExt cx="2270364" cy="3674679"/>
          </a:xfrm>
        </p:grpSpPr>
        <p:pic>
          <p:nvPicPr>
            <p:cNvPr id="73" name="Google Shape;762;g34e600338cd_0_145">
              <a:extLst>
                <a:ext uri="{FF2B5EF4-FFF2-40B4-BE49-F238E27FC236}">
                  <a16:creationId xmlns:a16="http://schemas.microsoft.com/office/drawing/2014/main" id="{F093D67D-A52A-B24D-33E1-3B7581BF1F17}"/>
                </a:ext>
              </a:extLst>
            </p:cNvPr>
            <p:cNvPicPr preferRelativeResize="0"/>
            <p:nvPr/>
          </p:nvPicPr>
          <p:blipFill rotWithShape="1">
            <a:blip r:embed="rId3"/>
            <a:srcRect l="2352" t="6858" r="14185" b="3948"/>
            <a:stretch>
              <a:fillRect/>
            </a:stretch>
          </p:blipFill>
          <p:spPr>
            <a:xfrm rot="16200000">
              <a:off x="-677054" y="2725687"/>
              <a:ext cx="3674679" cy="2270364"/>
            </a:xfrm>
            <a:prstGeom prst="rect">
              <a:avLst/>
            </a:prstGeom>
            <a:noFill/>
            <a:ln>
              <a:noFill/>
            </a:ln>
          </p:spPr>
        </p:pic>
        <p:pic>
          <p:nvPicPr>
            <p:cNvPr id="74" name="Google Shape;763;g34e600338cd_0_145">
              <a:extLst>
                <a:ext uri="{FF2B5EF4-FFF2-40B4-BE49-F238E27FC236}">
                  <a16:creationId xmlns:a16="http://schemas.microsoft.com/office/drawing/2014/main" id="{FF528939-C055-512D-888B-0A08027E76A6}"/>
                </a:ext>
              </a:extLst>
            </p:cNvPr>
            <p:cNvPicPr preferRelativeResize="0"/>
            <p:nvPr/>
          </p:nvPicPr>
          <p:blipFill rotWithShape="1">
            <a:blip r:embed="rId4"/>
            <a:srcRect l="8347" t="2165" b="2165"/>
            <a:stretch>
              <a:fillRect/>
            </a:stretch>
          </p:blipFill>
          <p:spPr>
            <a:xfrm rot="16200000">
              <a:off x="-437549" y="2615742"/>
              <a:ext cx="3197228" cy="2131341"/>
            </a:xfrm>
            <a:prstGeom prst="rect">
              <a:avLst/>
            </a:prstGeom>
            <a:noFill/>
            <a:ln>
              <a:noFill/>
            </a:ln>
          </p:spPr>
        </p:pic>
      </p:grpSp>
      <p:sp>
        <p:nvSpPr>
          <p:cNvPr id="28" name="正方形/長方形 27">
            <a:extLst>
              <a:ext uri="{FF2B5EF4-FFF2-40B4-BE49-F238E27FC236}">
                <a16:creationId xmlns:a16="http://schemas.microsoft.com/office/drawing/2014/main" id="{9E7962C7-5D01-8127-6AB4-4DC8215F6B04}"/>
              </a:ext>
            </a:extLst>
          </p:cNvPr>
          <p:cNvSpPr/>
          <p:nvPr/>
        </p:nvSpPr>
        <p:spPr>
          <a:xfrm>
            <a:off x="294615" y="5881904"/>
            <a:ext cx="11550253" cy="812277"/>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字幕 2">
            <a:extLst>
              <a:ext uri="{FF2B5EF4-FFF2-40B4-BE49-F238E27FC236}">
                <a16:creationId xmlns:a16="http://schemas.microsoft.com/office/drawing/2014/main" id="{52294201-19D3-E46A-031F-F4FB5350FA80}"/>
              </a:ext>
            </a:extLst>
          </p:cNvPr>
          <p:cNvSpPr>
            <a:spLocks noGrp="1"/>
          </p:cNvSpPr>
          <p:nvPr>
            <p:ph type="subTitle" idx="1"/>
          </p:nvPr>
        </p:nvSpPr>
        <p:spPr>
          <a:xfrm>
            <a:off x="65645" y="541855"/>
            <a:ext cx="11557000" cy="830262"/>
          </a:xfrm>
        </p:spPr>
        <p:txBody>
          <a:bodyPr/>
          <a:lstStyle/>
          <a:p>
            <a:r>
              <a:rPr kumimoji="1" lang="ja-JP" altLang="en-US" sz="2000" dirty="0"/>
              <a:t>実際に最適化を実施。目的関数（空間内の温度分散）は初期の</a:t>
            </a:r>
            <a:r>
              <a:rPr kumimoji="1" lang="en-US" altLang="ja-JP" sz="2000" dirty="0"/>
              <a:t>10%</a:t>
            </a:r>
            <a:r>
              <a:rPr kumimoji="1" lang="ja-JP" altLang="en-US" sz="2000" dirty="0"/>
              <a:t>程度に低減。</a:t>
            </a:r>
            <a:endParaRPr kumimoji="1" lang="en-US" altLang="ja-JP" sz="2000" dirty="0"/>
          </a:p>
        </p:txBody>
      </p:sp>
      <p:sp>
        <p:nvSpPr>
          <p:cNvPr id="4" name="スライド番号プレースホルダー 3">
            <a:extLst>
              <a:ext uri="{FF2B5EF4-FFF2-40B4-BE49-F238E27FC236}">
                <a16:creationId xmlns:a16="http://schemas.microsoft.com/office/drawing/2014/main" id="{D839AFB9-A7FD-EFAE-531C-B5C7AF45A38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9</a:t>
            </a:fld>
            <a:endParaRPr lang="ja-JP" altLang="en-US"/>
          </a:p>
        </p:txBody>
      </p:sp>
      <p:sp>
        <p:nvSpPr>
          <p:cNvPr id="5" name="Google Shape;258;g34dc49584f6_1_44">
            <a:extLst>
              <a:ext uri="{FF2B5EF4-FFF2-40B4-BE49-F238E27FC236}">
                <a16:creationId xmlns:a16="http://schemas.microsoft.com/office/drawing/2014/main" id="{7BAB176D-1A03-8C50-AC0D-39719426CA89}"/>
              </a:ext>
            </a:extLst>
          </p:cNvPr>
          <p:cNvSpPr txBox="1">
            <a:spLocks noGrp="1"/>
          </p:cNvSpPr>
          <p:nvPr>
            <p:ph type="ctrTitle"/>
          </p:nvPr>
        </p:nvSpPr>
        <p:spPr>
          <a:xfrm>
            <a:off x="131763" y="117475"/>
            <a:ext cx="3256896" cy="498475"/>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結果：設計変数分布</a:t>
            </a:r>
            <a:endParaRPr dirty="0"/>
          </a:p>
        </p:txBody>
      </p:sp>
      <p:pic>
        <p:nvPicPr>
          <p:cNvPr id="9" name="図 8">
            <a:extLst>
              <a:ext uri="{FF2B5EF4-FFF2-40B4-BE49-F238E27FC236}">
                <a16:creationId xmlns:a16="http://schemas.microsoft.com/office/drawing/2014/main" id="{7D4F1FB0-2DDF-511D-63A6-5831795AC87A}"/>
              </a:ext>
            </a:extLst>
          </p:cNvPr>
          <p:cNvPicPr>
            <a:picLocks noChangeAspect="1"/>
          </p:cNvPicPr>
          <p:nvPr/>
        </p:nvPicPr>
        <p:blipFill>
          <a:blip r:embed="rId5"/>
          <a:stretch>
            <a:fillRect/>
          </a:stretch>
        </p:blipFill>
        <p:spPr>
          <a:xfrm>
            <a:off x="1417136" y="1048964"/>
            <a:ext cx="3588495" cy="2058307"/>
          </a:xfrm>
          <a:prstGeom prst="rect">
            <a:avLst/>
          </a:prstGeom>
        </p:spPr>
      </p:pic>
      <p:sp>
        <p:nvSpPr>
          <p:cNvPr id="11" name="テキスト ボックス 10">
            <a:extLst>
              <a:ext uri="{FF2B5EF4-FFF2-40B4-BE49-F238E27FC236}">
                <a16:creationId xmlns:a16="http://schemas.microsoft.com/office/drawing/2014/main" id="{DC349282-5B14-997F-E5D8-2238066E31CE}"/>
              </a:ext>
            </a:extLst>
          </p:cNvPr>
          <p:cNvSpPr txBox="1"/>
          <p:nvPr/>
        </p:nvSpPr>
        <p:spPr>
          <a:xfrm>
            <a:off x="545241" y="5948140"/>
            <a:ext cx="11048999" cy="707886"/>
          </a:xfrm>
          <a:prstGeom prst="rect">
            <a:avLst/>
          </a:prstGeom>
          <a:noFill/>
        </p:spPr>
        <p:txBody>
          <a:bodyPr wrap="square">
            <a:spAutoFit/>
          </a:bodyPr>
          <a:lstStyle/>
          <a:p>
            <a:r>
              <a:rPr kumimoji="1" lang="ja-JP" altLang="en-US" sz="2000" dirty="0">
                <a:latin typeface="源ノ角ゴシック JP Normal" panose="020B0400000000000000" pitchFamily="34" charset="-128"/>
                <a:ea typeface="源ノ角ゴシック JP Normal" panose="020B0400000000000000" pitchFamily="34" charset="-128"/>
              </a:rPr>
              <a:t>最適化の物理的な正しさを確認するため、最適化結果を再構築した円柱列に細かいメッシュを張って流体計算（高忠実度計算と表記）した結果と比較する</a:t>
            </a:r>
          </a:p>
        </p:txBody>
      </p:sp>
      <p:pic>
        <p:nvPicPr>
          <p:cNvPr id="12" name="Google Shape;542;g34dc49584f6_2_1095" title="Uin02_heat_xPhys.png">
            <a:extLst>
              <a:ext uri="{FF2B5EF4-FFF2-40B4-BE49-F238E27FC236}">
                <a16:creationId xmlns:a16="http://schemas.microsoft.com/office/drawing/2014/main" id="{F7206F7C-AE21-AB28-430D-6DB0395CC5C2}"/>
              </a:ext>
            </a:extLst>
          </p:cNvPr>
          <p:cNvPicPr preferRelativeResize="0"/>
          <p:nvPr/>
        </p:nvPicPr>
        <p:blipFill rotWithShape="1">
          <a:blip r:embed="rId6">
            <a:alphaModFix/>
          </a:blip>
          <a:srcRect l="12506" t="9516" r="4340" b="13672"/>
          <a:stretch/>
        </p:blipFill>
        <p:spPr>
          <a:xfrm rot="16200000">
            <a:off x="5076384" y="1411243"/>
            <a:ext cx="2184061" cy="1333747"/>
          </a:xfrm>
          <a:prstGeom prst="rect">
            <a:avLst/>
          </a:prstGeom>
          <a:noFill/>
          <a:ln>
            <a:noFill/>
          </a:ln>
        </p:spPr>
      </p:pic>
      <p:pic>
        <p:nvPicPr>
          <p:cNvPr id="13" name="Google Shape;536;g34dc49584f6_2_1095" title="noperm_Uin5_xPhys.png">
            <a:extLst>
              <a:ext uri="{FF2B5EF4-FFF2-40B4-BE49-F238E27FC236}">
                <a16:creationId xmlns:a16="http://schemas.microsoft.com/office/drawing/2014/main" id="{980D2DC0-F556-6A35-5078-915C4BDC64B1}"/>
              </a:ext>
            </a:extLst>
          </p:cNvPr>
          <p:cNvPicPr preferRelativeResize="0"/>
          <p:nvPr/>
        </p:nvPicPr>
        <p:blipFill rotWithShape="1">
          <a:blip r:embed="rId7">
            <a:alphaModFix/>
          </a:blip>
          <a:srcRect l="85999" t="4576" b="1825"/>
          <a:stretch/>
        </p:blipFill>
        <p:spPr>
          <a:xfrm>
            <a:off x="6816580" y="1015710"/>
            <a:ext cx="408018" cy="1889203"/>
          </a:xfrm>
          <a:prstGeom prst="rect">
            <a:avLst/>
          </a:prstGeom>
          <a:noFill/>
          <a:ln>
            <a:noFill/>
          </a:ln>
        </p:spPr>
      </p:pic>
      <p:sp>
        <p:nvSpPr>
          <p:cNvPr id="14" name="Google Shape;537;g34dc49584f6_2_1095">
            <a:extLst>
              <a:ext uri="{FF2B5EF4-FFF2-40B4-BE49-F238E27FC236}">
                <a16:creationId xmlns:a16="http://schemas.microsoft.com/office/drawing/2014/main" id="{4C12E3C7-BFE8-1CAB-C0DE-B1F92BF02D9A}"/>
              </a:ext>
            </a:extLst>
          </p:cNvPr>
          <p:cNvSpPr txBox="1"/>
          <p:nvPr/>
        </p:nvSpPr>
        <p:spPr>
          <a:xfrm flipH="1">
            <a:off x="7020589" y="1764118"/>
            <a:ext cx="284032" cy="392385"/>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altLang="ja-JP" sz="1500" i="1" dirty="0">
                <a:latin typeface="+mj-lt"/>
                <a:ea typeface="源ノ角ゴシック JP Normal" panose="020B0400000000000000" pitchFamily="34" charset="-128"/>
                <a:cs typeface="Meiryo"/>
                <a:sym typeface="Meiryo"/>
              </a:rPr>
              <a:t>d</a:t>
            </a:r>
            <a:endParaRPr sz="900" i="1" dirty="0">
              <a:latin typeface="+mj-lt"/>
              <a:ea typeface="源ノ角ゴシック JP Normal" panose="020B0400000000000000" pitchFamily="34" charset="-128"/>
            </a:endParaRPr>
          </a:p>
        </p:txBody>
      </p:sp>
      <p:pic>
        <p:nvPicPr>
          <p:cNvPr id="15" name="Google Shape;716;g34e600338cd_0_87">
            <a:extLst>
              <a:ext uri="{FF2B5EF4-FFF2-40B4-BE49-F238E27FC236}">
                <a16:creationId xmlns:a16="http://schemas.microsoft.com/office/drawing/2014/main" id="{EE2629D3-AFE3-C6E1-0019-927904C49E9D}"/>
              </a:ext>
            </a:extLst>
          </p:cNvPr>
          <p:cNvPicPr preferRelativeResize="0"/>
          <p:nvPr/>
        </p:nvPicPr>
        <p:blipFill>
          <a:blip r:embed="rId8"/>
          <a:srcRect l="9783" t="2568" r="3361" b="6737"/>
          <a:stretch>
            <a:fillRect/>
          </a:stretch>
        </p:blipFill>
        <p:spPr>
          <a:xfrm rot="16200000">
            <a:off x="8607915" y="1443991"/>
            <a:ext cx="2138704" cy="1268249"/>
          </a:xfrm>
          <a:prstGeom prst="rect">
            <a:avLst/>
          </a:prstGeom>
          <a:noFill/>
          <a:ln>
            <a:noFill/>
          </a:ln>
        </p:spPr>
      </p:pic>
      <p:sp>
        <p:nvSpPr>
          <p:cNvPr id="16" name="矢印: 下 15">
            <a:extLst>
              <a:ext uri="{FF2B5EF4-FFF2-40B4-BE49-F238E27FC236}">
                <a16:creationId xmlns:a16="http://schemas.microsoft.com/office/drawing/2014/main" id="{F22CDF42-7354-9DC9-B469-BF7E49D050BB}"/>
              </a:ext>
            </a:extLst>
          </p:cNvPr>
          <p:cNvSpPr/>
          <p:nvPr/>
        </p:nvSpPr>
        <p:spPr>
          <a:xfrm rot="16200000">
            <a:off x="7900661" y="1750978"/>
            <a:ext cx="396818" cy="414231"/>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7" name="Google Shape;282;g34dc49584f6_1_44">
            <a:extLst>
              <a:ext uri="{FF2B5EF4-FFF2-40B4-BE49-F238E27FC236}">
                <a16:creationId xmlns:a16="http://schemas.microsoft.com/office/drawing/2014/main" id="{671D9F1B-6899-1261-3F02-58D0546F0B90}"/>
              </a:ext>
            </a:extLst>
          </p:cNvPr>
          <p:cNvSpPr txBox="1"/>
          <p:nvPr/>
        </p:nvSpPr>
        <p:spPr>
          <a:xfrm>
            <a:off x="7304621" y="2198057"/>
            <a:ext cx="1438143" cy="30074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tLang="en-US" sz="1600" dirty="0">
                <a:solidFill>
                  <a:srgbClr val="000000"/>
                </a:solidFill>
                <a:latin typeface="源ノ角ゴシック JP Normal" panose="020B0400000000000000" pitchFamily="34" charset="-128"/>
                <a:ea typeface="源ノ角ゴシック JP Normal" panose="020B0400000000000000" pitchFamily="34" charset="-128"/>
                <a:cs typeface="Meiryo"/>
                <a:sym typeface="Meiryo"/>
              </a:rPr>
              <a:t>再構築</a:t>
            </a:r>
            <a:endParaRPr sz="1600" dirty="0">
              <a:solidFill>
                <a:srgbClr val="000000"/>
              </a:solidFill>
              <a:latin typeface="源ノ角ゴシック JP Normal" panose="020B0400000000000000" pitchFamily="34" charset="-128"/>
              <a:ea typeface="源ノ角ゴシック JP Normal" panose="020B0400000000000000" pitchFamily="34" charset="-128"/>
              <a:cs typeface="Meiryo"/>
              <a:sym typeface="Meiryo"/>
            </a:endParaRPr>
          </a:p>
        </p:txBody>
      </p:sp>
      <p:sp>
        <p:nvSpPr>
          <p:cNvPr id="19" name="テキスト ボックス 18">
            <a:extLst>
              <a:ext uri="{FF2B5EF4-FFF2-40B4-BE49-F238E27FC236}">
                <a16:creationId xmlns:a16="http://schemas.microsoft.com/office/drawing/2014/main" id="{2A8D463A-8864-1D17-27D5-F36B7750EF56}"/>
              </a:ext>
            </a:extLst>
          </p:cNvPr>
          <p:cNvSpPr txBox="1"/>
          <p:nvPr/>
        </p:nvSpPr>
        <p:spPr>
          <a:xfrm>
            <a:off x="2576977" y="3046939"/>
            <a:ext cx="1784406" cy="338554"/>
          </a:xfrm>
          <a:prstGeom prst="rect">
            <a:avLst/>
          </a:prstGeom>
          <a:noFill/>
        </p:spPr>
        <p:txBody>
          <a:bodyPr wrap="square">
            <a:spAutoFit/>
          </a:bodyPr>
          <a:lstStyle/>
          <a:p>
            <a:r>
              <a:rPr kumimoji="1" lang="ja-JP" altLang="en-US" sz="1600" dirty="0">
                <a:latin typeface="源ノ角ゴシック JP Normal" panose="020B0400000000000000" pitchFamily="34" charset="-128"/>
                <a:ea typeface="源ノ角ゴシック JP Normal" panose="020B0400000000000000" pitchFamily="34" charset="-128"/>
              </a:rPr>
              <a:t>目的関数履歴</a:t>
            </a:r>
            <a:endParaRPr lang="ja-JP" altLang="en-US" sz="1600" dirty="0">
              <a:latin typeface="源ノ角ゴシック JP Normal" panose="020B0400000000000000" pitchFamily="34" charset="-128"/>
              <a:ea typeface="源ノ角ゴシック JP Normal" panose="020B0400000000000000" pitchFamily="34" charset="-128"/>
            </a:endParaRPr>
          </a:p>
        </p:txBody>
      </p:sp>
      <p:sp>
        <p:nvSpPr>
          <p:cNvPr id="20" name="テキスト ボックス 19">
            <a:extLst>
              <a:ext uri="{FF2B5EF4-FFF2-40B4-BE49-F238E27FC236}">
                <a16:creationId xmlns:a16="http://schemas.microsoft.com/office/drawing/2014/main" id="{D66876EF-4389-19C8-6ACF-12AC3C7C9531}"/>
              </a:ext>
            </a:extLst>
          </p:cNvPr>
          <p:cNvSpPr txBox="1"/>
          <p:nvPr/>
        </p:nvSpPr>
        <p:spPr>
          <a:xfrm>
            <a:off x="5440192" y="3118567"/>
            <a:ext cx="1784406" cy="338554"/>
          </a:xfrm>
          <a:prstGeom prst="rect">
            <a:avLst/>
          </a:prstGeom>
          <a:noFill/>
        </p:spPr>
        <p:txBody>
          <a:bodyPr wrap="square">
            <a:spAutoFit/>
          </a:bodyPr>
          <a:lstStyle/>
          <a:p>
            <a:r>
              <a:rPr kumimoji="1" lang="ja-JP" altLang="en-US" sz="1600" dirty="0">
                <a:latin typeface="源ノ角ゴシック JP Normal" panose="020B0400000000000000" pitchFamily="34" charset="-128"/>
                <a:ea typeface="源ノ角ゴシック JP Normal" panose="020B0400000000000000" pitchFamily="34" charset="-128"/>
              </a:rPr>
              <a:t>設計変数分布</a:t>
            </a:r>
            <a:endParaRPr lang="ja-JP" altLang="en-US" sz="1600" dirty="0">
              <a:latin typeface="源ノ角ゴシック JP Normal" panose="020B0400000000000000" pitchFamily="34" charset="-128"/>
              <a:ea typeface="源ノ角ゴシック JP Normal" panose="020B0400000000000000" pitchFamily="34" charset="-128"/>
            </a:endParaRPr>
          </a:p>
        </p:txBody>
      </p:sp>
      <p:sp>
        <p:nvSpPr>
          <p:cNvPr id="21" name="テキスト ボックス 20">
            <a:extLst>
              <a:ext uri="{FF2B5EF4-FFF2-40B4-BE49-F238E27FC236}">
                <a16:creationId xmlns:a16="http://schemas.microsoft.com/office/drawing/2014/main" id="{3F24CBC9-861A-BD87-B354-96787C339BD0}"/>
              </a:ext>
            </a:extLst>
          </p:cNvPr>
          <p:cNvSpPr txBox="1"/>
          <p:nvPr/>
        </p:nvSpPr>
        <p:spPr>
          <a:xfrm>
            <a:off x="8785064" y="3118567"/>
            <a:ext cx="1784406" cy="338554"/>
          </a:xfrm>
          <a:prstGeom prst="rect">
            <a:avLst/>
          </a:prstGeom>
          <a:noFill/>
        </p:spPr>
        <p:txBody>
          <a:bodyPr wrap="square">
            <a:spAutoFit/>
          </a:bodyPr>
          <a:lstStyle/>
          <a:p>
            <a:r>
              <a:rPr lang="ja-JP" altLang="en-US" sz="1600" dirty="0">
                <a:latin typeface="源ノ角ゴシック JP Normal" panose="020B0400000000000000" pitchFamily="34" charset="-128"/>
                <a:ea typeface="源ノ角ゴシック JP Normal" panose="020B0400000000000000" pitchFamily="34" charset="-128"/>
              </a:rPr>
              <a:t>設計最適化結果</a:t>
            </a:r>
          </a:p>
        </p:txBody>
      </p:sp>
      <p:sp>
        <p:nvSpPr>
          <p:cNvPr id="23" name="テキスト ボックス 22">
            <a:extLst>
              <a:ext uri="{FF2B5EF4-FFF2-40B4-BE49-F238E27FC236}">
                <a16:creationId xmlns:a16="http://schemas.microsoft.com/office/drawing/2014/main" id="{7FB041A2-F2E3-548E-6608-3C560FA46131}"/>
              </a:ext>
            </a:extLst>
          </p:cNvPr>
          <p:cNvSpPr txBox="1"/>
          <p:nvPr/>
        </p:nvSpPr>
        <p:spPr>
          <a:xfrm>
            <a:off x="7258736" y="2508523"/>
            <a:ext cx="1784406" cy="307777"/>
          </a:xfrm>
          <a:prstGeom prst="rect">
            <a:avLst/>
          </a:prstGeom>
          <a:noFill/>
        </p:spPr>
        <p:txBody>
          <a:bodyPr wrap="square">
            <a:spAutoFit/>
          </a:bodyPr>
          <a:lstStyle/>
          <a:p>
            <a:r>
              <a:rPr lang="en-US" altLang="ja-JP" i="1" dirty="0">
                <a:latin typeface="+mj-lt"/>
                <a:ea typeface="源ノ角ゴシック JP Normal" panose="020B0400000000000000" pitchFamily="34" charset="-128"/>
                <a:cs typeface="Meiryo"/>
                <a:sym typeface="Meiryo"/>
              </a:rPr>
              <a:t>D</a:t>
            </a:r>
            <a:r>
              <a:rPr lang="en-US" altLang="ja-JP" dirty="0">
                <a:latin typeface="+mj-lt"/>
                <a:ea typeface="源ノ角ゴシック JP Normal" panose="020B0400000000000000" pitchFamily="34" charset="-128"/>
                <a:cs typeface="Meiryo"/>
                <a:sym typeface="Meiryo"/>
              </a:rPr>
              <a:t> = </a:t>
            </a:r>
            <a:r>
              <a:rPr lang="ja-JP" altLang="ja-JP" dirty="0">
                <a:latin typeface="+mj-lt"/>
                <a:ea typeface="源ノ角ゴシック JP Normal" panose="020B0400000000000000" pitchFamily="34" charset="-128"/>
                <a:cs typeface="Meiryo"/>
                <a:sym typeface="Meiryo"/>
              </a:rPr>
              <a:t>20 + 60</a:t>
            </a:r>
            <a:r>
              <a:rPr lang="ja-JP" altLang="ja-JP" i="1" dirty="0">
                <a:latin typeface="+mj-lt"/>
                <a:ea typeface="源ノ角ゴシック JP Normal" panose="020B0400000000000000" pitchFamily="34" charset="-128"/>
                <a:cs typeface="Meiryo"/>
                <a:sym typeface="Meiryo"/>
              </a:rPr>
              <a:t>d</a:t>
            </a:r>
            <a:r>
              <a:rPr lang="en-US" altLang="ja-JP" dirty="0">
                <a:latin typeface="+mj-lt"/>
                <a:ea typeface="源ノ角ゴシック JP Normal" panose="020B0400000000000000" pitchFamily="34" charset="-128"/>
                <a:cs typeface="Meiryo"/>
                <a:sym typeface="Meiryo"/>
              </a:rPr>
              <a:t> [mm]</a:t>
            </a:r>
            <a:r>
              <a:rPr lang="ja-JP" altLang="ja-JP" dirty="0">
                <a:latin typeface="+mj-lt"/>
                <a:ea typeface="源ノ角ゴシック JP Normal" panose="020B0400000000000000" pitchFamily="34" charset="-128"/>
                <a:cs typeface="Meiryo"/>
                <a:sym typeface="Meiryo"/>
              </a:rPr>
              <a:t> </a:t>
            </a:r>
            <a:endParaRPr lang="ja-JP" altLang="en-US" dirty="0"/>
          </a:p>
        </p:txBody>
      </p:sp>
      <p:sp>
        <p:nvSpPr>
          <p:cNvPr id="24" name="楕円 23">
            <a:extLst>
              <a:ext uri="{FF2B5EF4-FFF2-40B4-BE49-F238E27FC236}">
                <a16:creationId xmlns:a16="http://schemas.microsoft.com/office/drawing/2014/main" id="{C7FFE553-16CE-EEC6-6F72-D0DC17DE1B1E}"/>
              </a:ext>
            </a:extLst>
          </p:cNvPr>
          <p:cNvSpPr/>
          <p:nvPr/>
        </p:nvSpPr>
        <p:spPr>
          <a:xfrm>
            <a:off x="4663602" y="2498806"/>
            <a:ext cx="210616" cy="21061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グラフィックス 25" descr="戻る 単色塗りつぶし">
            <a:extLst>
              <a:ext uri="{FF2B5EF4-FFF2-40B4-BE49-F238E27FC236}">
                <a16:creationId xmlns:a16="http://schemas.microsoft.com/office/drawing/2014/main" id="{5AEC6D44-3BE7-D408-3F61-F0508B850C0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13768" y="1989468"/>
            <a:ext cx="556360" cy="556360"/>
          </a:xfrm>
          <a:prstGeom prst="rect">
            <a:avLst/>
          </a:prstGeom>
        </p:spPr>
      </p:pic>
      <p:sp>
        <p:nvSpPr>
          <p:cNvPr id="32" name="テキスト ボックス 31">
            <a:extLst>
              <a:ext uri="{FF2B5EF4-FFF2-40B4-BE49-F238E27FC236}">
                <a16:creationId xmlns:a16="http://schemas.microsoft.com/office/drawing/2014/main" id="{A287CD8B-8F42-6C83-B8C6-F6BA62C5CD91}"/>
              </a:ext>
            </a:extLst>
          </p:cNvPr>
          <p:cNvSpPr txBox="1"/>
          <p:nvPr/>
        </p:nvSpPr>
        <p:spPr>
          <a:xfrm>
            <a:off x="2003026" y="5527960"/>
            <a:ext cx="4189208" cy="338554"/>
          </a:xfrm>
          <a:prstGeom prst="rect">
            <a:avLst/>
          </a:prstGeom>
          <a:noFill/>
        </p:spPr>
        <p:txBody>
          <a:bodyPr wrap="square">
            <a:spAutoFit/>
          </a:bodyPr>
          <a:lstStyle/>
          <a:p>
            <a:r>
              <a:rPr lang="ja-JP" altLang="en-US" sz="1600" dirty="0">
                <a:latin typeface="源ノ角ゴシック JP Normal" panose="020B0400000000000000" pitchFamily="34" charset="-128"/>
                <a:ea typeface="源ノ角ゴシック JP Normal" panose="020B0400000000000000" pitchFamily="34" charset="-128"/>
              </a:rPr>
              <a:t>速度分布（左：初期　右：最適化）</a:t>
            </a:r>
          </a:p>
        </p:txBody>
      </p:sp>
      <p:pic>
        <p:nvPicPr>
          <p:cNvPr id="39" name="Google Shape;763;g34e600338cd_0_145" title="lofi_Uin02_heat_vel.png">
            <a:extLst>
              <a:ext uri="{FF2B5EF4-FFF2-40B4-BE49-F238E27FC236}">
                <a16:creationId xmlns:a16="http://schemas.microsoft.com/office/drawing/2014/main" id="{D6B3957A-A1F4-1D12-81F0-B3BD5FD3A4AD}"/>
              </a:ext>
            </a:extLst>
          </p:cNvPr>
          <p:cNvPicPr preferRelativeResize="0"/>
          <p:nvPr/>
        </p:nvPicPr>
        <p:blipFill rotWithShape="1">
          <a:blip r:embed="rId10">
            <a:alphaModFix/>
          </a:blip>
          <a:srcRect t="10337" r="13337" b="10692"/>
          <a:stretch/>
        </p:blipFill>
        <p:spPr>
          <a:xfrm rot="16200000">
            <a:off x="3336946" y="3960099"/>
            <a:ext cx="1942011" cy="1162933"/>
          </a:xfrm>
          <a:prstGeom prst="rect">
            <a:avLst/>
          </a:prstGeom>
          <a:noFill/>
          <a:ln>
            <a:noFill/>
          </a:ln>
        </p:spPr>
      </p:pic>
      <p:pic>
        <p:nvPicPr>
          <p:cNvPr id="41" name="図 40">
            <a:extLst>
              <a:ext uri="{FF2B5EF4-FFF2-40B4-BE49-F238E27FC236}">
                <a16:creationId xmlns:a16="http://schemas.microsoft.com/office/drawing/2014/main" id="{2C8CF7C3-54CD-8716-43A4-6114BF541C64}"/>
              </a:ext>
            </a:extLst>
          </p:cNvPr>
          <p:cNvPicPr>
            <a:picLocks noChangeAspect="1"/>
          </p:cNvPicPr>
          <p:nvPr/>
        </p:nvPicPr>
        <p:blipFill>
          <a:blip r:embed="rId11"/>
          <a:srcRect l="23398" t="14814" r="24165" b="8355"/>
          <a:stretch>
            <a:fillRect/>
          </a:stretch>
        </p:blipFill>
        <p:spPr>
          <a:xfrm rot="16200000">
            <a:off x="2051226" y="1369271"/>
            <a:ext cx="956575" cy="572180"/>
          </a:xfrm>
          <a:prstGeom prst="rect">
            <a:avLst/>
          </a:prstGeom>
        </p:spPr>
      </p:pic>
      <p:pic>
        <p:nvPicPr>
          <p:cNvPr id="43" name="図 42">
            <a:extLst>
              <a:ext uri="{FF2B5EF4-FFF2-40B4-BE49-F238E27FC236}">
                <a16:creationId xmlns:a16="http://schemas.microsoft.com/office/drawing/2014/main" id="{C8E625DA-73D6-81C8-0D9D-040E240D0BCA}"/>
              </a:ext>
            </a:extLst>
          </p:cNvPr>
          <p:cNvPicPr>
            <a:picLocks noChangeAspect="1"/>
          </p:cNvPicPr>
          <p:nvPr/>
        </p:nvPicPr>
        <p:blipFill>
          <a:blip r:embed="rId12"/>
          <a:srcRect l="23297" t="14646" r="24166" b="8355"/>
          <a:stretch>
            <a:fillRect/>
          </a:stretch>
        </p:blipFill>
        <p:spPr>
          <a:xfrm rot="16200000">
            <a:off x="2716559" y="1596528"/>
            <a:ext cx="929880" cy="556360"/>
          </a:xfrm>
          <a:prstGeom prst="rect">
            <a:avLst/>
          </a:prstGeom>
        </p:spPr>
      </p:pic>
      <p:pic>
        <p:nvPicPr>
          <p:cNvPr id="45" name="図 44">
            <a:extLst>
              <a:ext uri="{FF2B5EF4-FFF2-40B4-BE49-F238E27FC236}">
                <a16:creationId xmlns:a16="http://schemas.microsoft.com/office/drawing/2014/main" id="{A74F1569-C326-A0F9-B51A-1B07DA2DCCBA}"/>
              </a:ext>
            </a:extLst>
          </p:cNvPr>
          <p:cNvPicPr>
            <a:picLocks noChangeAspect="1"/>
          </p:cNvPicPr>
          <p:nvPr/>
        </p:nvPicPr>
        <p:blipFill>
          <a:blip r:embed="rId13"/>
          <a:srcRect l="19028" t="14813" r="28282" b="8356"/>
          <a:stretch>
            <a:fillRect/>
          </a:stretch>
        </p:blipFill>
        <p:spPr>
          <a:xfrm rot="16200000">
            <a:off x="3387236" y="1795310"/>
            <a:ext cx="961794" cy="572541"/>
          </a:xfrm>
          <a:prstGeom prst="rect">
            <a:avLst/>
          </a:prstGeom>
        </p:spPr>
      </p:pic>
      <p:sp>
        <p:nvSpPr>
          <p:cNvPr id="46" name="楕円 45">
            <a:extLst>
              <a:ext uri="{FF2B5EF4-FFF2-40B4-BE49-F238E27FC236}">
                <a16:creationId xmlns:a16="http://schemas.microsoft.com/office/drawing/2014/main" id="{1C7B271C-FCAA-AB27-0F2C-F835562A310B}"/>
              </a:ext>
            </a:extLst>
          </p:cNvPr>
          <p:cNvSpPr/>
          <p:nvPr/>
        </p:nvSpPr>
        <p:spPr>
          <a:xfrm>
            <a:off x="2091224" y="2475243"/>
            <a:ext cx="210616" cy="21061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A0B81294-AD4F-F603-6871-6CE637A8DA00}"/>
              </a:ext>
            </a:extLst>
          </p:cNvPr>
          <p:cNvSpPr/>
          <p:nvPr/>
        </p:nvSpPr>
        <p:spPr>
          <a:xfrm>
            <a:off x="2420089" y="2475243"/>
            <a:ext cx="210616" cy="21061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楕円 47">
            <a:extLst>
              <a:ext uri="{FF2B5EF4-FFF2-40B4-BE49-F238E27FC236}">
                <a16:creationId xmlns:a16="http://schemas.microsoft.com/office/drawing/2014/main" id="{C396F933-996E-8492-0D0B-4341D9B96480}"/>
              </a:ext>
            </a:extLst>
          </p:cNvPr>
          <p:cNvSpPr/>
          <p:nvPr/>
        </p:nvSpPr>
        <p:spPr>
          <a:xfrm>
            <a:off x="1937631" y="1810057"/>
            <a:ext cx="210616" cy="21061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1" name="直線矢印コネクタ 50">
            <a:extLst>
              <a:ext uri="{FF2B5EF4-FFF2-40B4-BE49-F238E27FC236}">
                <a16:creationId xmlns:a16="http://schemas.microsoft.com/office/drawing/2014/main" id="{EFAE3AB2-3126-2311-BA20-1CBB8893F827}"/>
              </a:ext>
            </a:extLst>
          </p:cNvPr>
          <p:cNvCxnSpPr>
            <a:cxnSpLocks/>
            <a:endCxn id="41" idx="0"/>
          </p:cNvCxnSpPr>
          <p:nvPr/>
        </p:nvCxnSpPr>
        <p:spPr>
          <a:xfrm flipV="1">
            <a:off x="2107727" y="1655361"/>
            <a:ext cx="135697" cy="174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C09601A4-1F96-8052-1947-5182CC4BF4F3}"/>
              </a:ext>
            </a:extLst>
          </p:cNvPr>
          <p:cNvCxnSpPr>
            <a:cxnSpLocks/>
          </p:cNvCxnSpPr>
          <p:nvPr/>
        </p:nvCxnSpPr>
        <p:spPr>
          <a:xfrm flipV="1">
            <a:off x="2219587" y="2169602"/>
            <a:ext cx="683732" cy="3056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直線矢印コネクタ 53">
            <a:extLst>
              <a:ext uri="{FF2B5EF4-FFF2-40B4-BE49-F238E27FC236}">
                <a16:creationId xmlns:a16="http://schemas.microsoft.com/office/drawing/2014/main" id="{B6039ABA-C053-BEEC-5DF8-C5038372E784}"/>
              </a:ext>
            </a:extLst>
          </p:cNvPr>
          <p:cNvCxnSpPr>
            <a:cxnSpLocks/>
          </p:cNvCxnSpPr>
          <p:nvPr/>
        </p:nvCxnSpPr>
        <p:spPr>
          <a:xfrm flipV="1">
            <a:off x="2628547" y="2419505"/>
            <a:ext cx="953315" cy="112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1" name="図 60">
            <a:extLst>
              <a:ext uri="{FF2B5EF4-FFF2-40B4-BE49-F238E27FC236}">
                <a16:creationId xmlns:a16="http://schemas.microsoft.com/office/drawing/2014/main" id="{2877388A-0FF4-D6D7-CEE1-DE72F6F9ADB9}"/>
              </a:ext>
            </a:extLst>
          </p:cNvPr>
          <p:cNvPicPr>
            <a:picLocks noChangeAspect="1"/>
          </p:cNvPicPr>
          <p:nvPr/>
        </p:nvPicPr>
        <p:blipFill>
          <a:blip r:embed="rId14"/>
          <a:srcRect l="22362" t="14814" r="23087" b="8738"/>
          <a:stretch>
            <a:fillRect/>
          </a:stretch>
        </p:blipFill>
        <p:spPr>
          <a:xfrm rot="16200000">
            <a:off x="1859132" y="3973568"/>
            <a:ext cx="1956588" cy="1162931"/>
          </a:xfrm>
          <a:prstGeom prst="rect">
            <a:avLst/>
          </a:prstGeom>
        </p:spPr>
      </p:pic>
      <mc:AlternateContent xmlns:mc="http://schemas.openxmlformats.org/markup-compatibility/2006" xmlns:a14="http://schemas.microsoft.com/office/drawing/2010/main">
        <mc:Choice Requires="a14">
          <p:sp>
            <p:nvSpPr>
              <p:cNvPr id="63" name="テキスト ボックス 62">
                <a:extLst>
                  <a:ext uri="{FF2B5EF4-FFF2-40B4-BE49-F238E27FC236}">
                    <a16:creationId xmlns:a16="http://schemas.microsoft.com/office/drawing/2014/main" id="{0D690D0A-1206-5ECF-ACEB-2013245AFEC0}"/>
                  </a:ext>
                </a:extLst>
              </p:cNvPr>
              <p:cNvSpPr txBox="1"/>
              <p:nvPr/>
            </p:nvSpPr>
            <p:spPr>
              <a:xfrm>
                <a:off x="4969759" y="4266327"/>
                <a:ext cx="550415" cy="307777"/>
              </a:xfrm>
              <a:prstGeom prst="rect">
                <a:avLst/>
              </a:prstGeom>
              <a:noFill/>
            </p:spPr>
            <p:txBody>
              <a:bodyPr wrap="square">
                <a:spAutoFit/>
              </a:bodyPr>
              <a:lstStyle/>
              <a:p>
                <a:pPr/>
                <a14:m>
                  <m:oMathPara xmlns:m="http://schemas.openxmlformats.org/officeDocument/2006/math">
                    <m:oMath>
                      <m:d>
                        <m:dPr>
                          <m:begChr m:val="|"/>
                          <m:endChr m:val="|"/>
                          <m:ctrlPr>
                            <a:rPr lang="en-US" altLang="ja-JP" sz="1400" b="1" i="0" smtClean="0">
                              <a:latin typeface="Cambria Math" panose="02040503050406030204" pitchFamily="18" charset="0"/>
                              <a:ea typeface="Meiryo"/>
                              <a:cs typeface="Meiryo"/>
                              <a:sym typeface="Meiryo"/>
                            </a:rPr>
                          </m:ctrlPr>
                        </m:dPr>
                        <m:e>
                          <m:r>
                            <a:rPr lang="en-US" altLang="ja-JP" sz="1400" b="1" i="0" smtClean="0">
                              <a:latin typeface="Cambria Math" panose="02040503050406030204" pitchFamily="18" charset="0"/>
                              <a:ea typeface="Meiryo"/>
                              <a:cs typeface="Meiryo"/>
                              <a:sym typeface="Meiryo"/>
                            </a:rPr>
                            <m:t>𝐮</m:t>
                          </m:r>
                        </m:e>
                      </m:d>
                    </m:oMath>
                  </m:oMathPara>
                </a14:m>
                <a:endParaRPr lang="ja-JP" altLang="en-US" dirty="0"/>
              </a:p>
            </p:txBody>
          </p:sp>
        </mc:Choice>
        <mc:Fallback xmlns="">
          <p:sp>
            <p:nvSpPr>
              <p:cNvPr id="63" name="テキスト ボックス 62">
                <a:extLst>
                  <a:ext uri="{FF2B5EF4-FFF2-40B4-BE49-F238E27FC236}">
                    <a16:creationId xmlns:a16="http://schemas.microsoft.com/office/drawing/2014/main" id="{0D690D0A-1206-5ECF-ACEB-2013245AFEC0}"/>
                  </a:ext>
                </a:extLst>
              </p:cNvPr>
              <p:cNvSpPr txBox="1">
                <a:spLocks noRot="1" noChangeAspect="1" noMove="1" noResize="1" noEditPoints="1" noAdjustHandles="1" noChangeArrowheads="1" noChangeShapeType="1" noTextEdit="1"/>
              </p:cNvSpPr>
              <p:nvPr/>
            </p:nvSpPr>
            <p:spPr>
              <a:xfrm>
                <a:off x="4969759" y="4266327"/>
                <a:ext cx="550415" cy="307777"/>
              </a:xfrm>
              <a:prstGeom prst="rect">
                <a:avLst/>
              </a:prstGeom>
              <a:blipFill>
                <a:blip r:embed="rId16"/>
                <a:stretch>
                  <a:fillRect/>
                </a:stretch>
              </a:blipFill>
            </p:spPr>
            <p:txBody>
              <a:bodyPr/>
              <a:lstStyle/>
              <a:p>
                <a:r>
                  <a:rPr lang="ja-JP" altLang="en-US">
                    <a:noFill/>
                  </a:rPr>
                  <a:t> </a:t>
                </a:r>
              </a:p>
            </p:txBody>
          </p:sp>
        </mc:Fallback>
      </mc:AlternateContent>
      <p:pic>
        <p:nvPicPr>
          <p:cNvPr id="64" name="Google Shape;762;g34e600338cd_0_145" title="hifi_Uin02_heat_vel.png">
            <a:extLst>
              <a:ext uri="{FF2B5EF4-FFF2-40B4-BE49-F238E27FC236}">
                <a16:creationId xmlns:a16="http://schemas.microsoft.com/office/drawing/2014/main" id="{059D5BF1-53C4-63AE-3994-662F251F6306}"/>
              </a:ext>
            </a:extLst>
          </p:cNvPr>
          <p:cNvPicPr preferRelativeResize="0"/>
          <p:nvPr/>
        </p:nvPicPr>
        <p:blipFill rotWithShape="1">
          <a:blip r:embed="rId17">
            <a:alphaModFix/>
          </a:blip>
          <a:srcRect l="88038" t="1885" r="8828" b="1895"/>
          <a:stretch>
            <a:fillRect/>
          </a:stretch>
        </p:blipFill>
        <p:spPr>
          <a:xfrm>
            <a:off x="4904691" y="3457121"/>
            <a:ext cx="187137" cy="1830257"/>
          </a:xfrm>
          <a:prstGeom prst="rect">
            <a:avLst/>
          </a:prstGeom>
          <a:noFill/>
          <a:ln>
            <a:noFill/>
          </a:ln>
        </p:spPr>
      </p:pic>
      <p:sp>
        <p:nvSpPr>
          <p:cNvPr id="65" name="テキスト ボックス 64">
            <a:extLst>
              <a:ext uri="{FF2B5EF4-FFF2-40B4-BE49-F238E27FC236}">
                <a16:creationId xmlns:a16="http://schemas.microsoft.com/office/drawing/2014/main" id="{1E3875A6-72D6-4C40-6263-8E5095A39380}"/>
              </a:ext>
            </a:extLst>
          </p:cNvPr>
          <p:cNvSpPr txBox="1"/>
          <p:nvPr/>
        </p:nvSpPr>
        <p:spPr>
          <a:xfrm>
            <a:off x="5017626" y="3553053"/>
            <a:ext cx="448735" cy="253916"/>
          </a:xfrm>
          <a:prstGeom prst="rect">
            <a:avLst/>
          </a:prstGeom>
          <a:noFill/>
        </p:spPr>
        <p:txBody>
          <a:bodyPr wrap="square" rtlCol="0">
            <a:spAutoFit/>
          </a:bodyPr>
          <a:lstStyle/>
          <a:p>
            <a:r>
              <a:rPr kumimoji="1" lang="en-US" altLang="ja-JP" sz="1050" dirty="0"/>
              <a:t>0.2</a:t>
            </a:r>
            <a:endParaRPr kumimoji="1" lang="ja-JP" altLang="en-US" sz="1050" dirty="0"/>
          </a:p>
        </p:txBody>
      </p:sp>
      <p:sp>
        <p:nvSpPr>
          <p:cNvPr id="66" name="テキスト ボックス 65">
            <a:extLst>
              <a:ext uri="{FF2B5EF4-FFF2-40B4-BE49-F238E27FC236}">
                <a16:creationId xmlns:a16="http://schemas.microsoft.com/office/drawing/2014/main" id="{9FD024EC-7113-A5EA-6E3D-EEB484775A10}"/>
              </a:ext>
            </a:extLst>
          </p:cNvPr>
          <p:cNvSpPr txBox="1"/>
          <p:nvPr/>
        </p:nvSpPr>
        <p:spPr>
          <a:xfrm>
            <a:off x="5036386" y="5089377"/>
            <a:ext cx="224121" cy="253916"/>
          </a:xfrm>
          <a:prstGeom prst="rect">
            <a:avLst/>
          </a:prstGeom>
          <a:noFill/>
        </p:spPr>
        <p:txBody>
          <a:bodyPr wrap="square" rtlCol="0">
            <a:spAutoFit/>
          </a:bodyPr>
          <a:lstStyle/>
          <a:p>
            <a:r>
              <a:rPr kumimoji="1" lang="en-US" altLang="ja-JP" sz="1050" dirty="0"/>
              <a:t>0</a:t>
            </a:r>
            <a:endParaRPr kumimoji="1" lang="ja-JP" altLang="en-US" sz="1050" dirty="0"/>
          </a:p>
        </p:txBody>
      </p:sp>
      <p:grpSp>
        <p:nvGrpSpPr>
          <p:cNvPr id="71" name="グループ化 70">
            <a:extLst>
              <a:ext uri="{FF2B5EF4-FFF2-40B4-BE49-F238E27FC236}">
                <a16:creationId xmlns:a16="http://schemas.microsoft.com/office/drawing/2014/main" id="{F01E2ABB-FC2C-DB18-F175-5A4F05797A65}"/>
              </a:ext>
            </a:extLst>
          </p:cNvPr>
          <p:cNvGrpSpPr/>
          <p:nvPr/>
        </p:nvGrpSpPr>
        <p:grpSpPr>
          <a:xfrm>
            <a:off x="6762682" y="3541924"/>
            <a:ext cx="1248117" cy="2020129"/>
            <a:chOff x="6978201" y="3806969"/>
            <a:chExt cx="1003579" cy="1624334"/>
          </a:xfrm>
        </p:grpSpPr>
        <p:pic>
          <p:nvPicPr>
            <p:cNvPr id="69" name="Google Shape;762;g34e600338cd_0_145">
              <a:extLst>
                <a:ext uri="{FF2B5EF4-FFF2-40B4-BE49-F238E27FC236}">
                  <a16:creationId xmlns:a16="http://schemas.microsoft.com/office/drawing/2014/main" id="{290EB6E2-484F-F488-EF30-2711351C504F}"/>
                </a:ext>
              </a:extLst>
            </p:cNvPr>
            <p:cNvPicPr preferRelativeResize="0"/>
            <p:nvPr/>
          </p:nvPicPr>
          <p:blipFill rotWithShape="1">
            <a:blip r:embed="rId3"/>
            <a:srcRect l="2352" t="6858" r="14185" b="3948"/>
            <a:stretch>
              <a:fillRect/>
            </a:stretch>
          </p:blipFill>
          <p:spPr>
            <a:xfrm rot="16200000">
              <a:off x="6667824" y="4117346"/>
              <a:ext cx="1624334" cy="1003579"/>
            </a:xfrm>
            <a:prstGeom prst="rect">
              <a:avLst/>
            </a:prstGeom>
            <a:noFill/>
            <a:ln>
              <a:noFill/>
            </a:ln>
          </p:spPr>
        </p:pic>
        <p:pic>
          <p:nvPicPr>
            <p:cNvPr id="68" name="図 67">
              <a:extLst>
                <a:ext uri="{FF2B5EF4-FFF2-40B4-BE49-F238E27FC236}">
                  <a16:creationId xmlns:a16="http://schemas.microsoft.com/office/drawing/2014/main" id="{4FA6DFA0-7FAC-1052-95F8-3AFF02ECFE04}"/>
                </a:ext>
              </a:extLst>
            </p:cNvPr>
            <p:cNvPicPr>
              <a:picLocks noChangeAspect="1"/>
            </p:cNvPicPr>
            <p:nvPr/>
          </p:nvPicPr>
          <p:blipFill>
            <a:blip r:embed="rId18"/>
            <a:srcRect l="27750" t="14646" r="23161" b="7028"/>
            <a:stretch>
              <a:fillRect/>
            </a:stretch>
          </p:blipFill>
          <p:spPr>
            <a:xfrm rot="16200000">
              <a:off x="6776514" y="4064283"/>
              <a:ext cx="1416049" cy="958282"/>
            </a:xfrm>
            <a:prstGeom prst="rect">
              <a:avLst/>
            </a:prstGeom>
          </p:spPr>
        </p:pic>
      </p:grpSp>
      <p:sp>
        <p:nvSpPr>
          <p:cNvPr id="77" name="テキスト ボックス 76">
            <a:extLst>
              <a:ext uri="{FF2B5EF4-FFF2-40B4-BE49-F238E27FC236}">
                <a16:creationId xmlns:a16="http://schemas.microsoft.com/office/drawing/2014/main" id="{2C52306F-2D7C-6202-B49B-5978BAAE3514}"/>
              </a:ext>
            </a:extLst>
          </p:cNvPr>
          <p:cNvSpPr txBox="1"/>
          <p:nvPr/>
        </p:nvSpPr>
        <p:spPr>
          <a:xfrm>
            <a:off x="6715182" y="5527960"/>
            <a:ext cx="4189208" cy="338554"/>
          </a:xfrm>
          <a:prstGeom prst="rect">
            <a:avLst/>
          </a:prstGeom>
          <a:noFill/>
        </p:spPr>
        <p:txBody>
          <a:bodyPr wrap="square">
            <a:spAutoFit/>
          </a:bodyPr>
          <a:lstStyle/>
          <a:p>
            <a:r>
              <a:rPr lang="ja-JP" altLang="en-US" sz="1600" dirty="0">
                <a:latin typeface="源ノ角ゴシック JP Normal" panose="020B0400000000000000" pitchFamily="34" charset="-128"/>
                <a:ea typeface="源ノ角ゴシック JP Normal" panose="020B0400000000000000" pitchFamily="34" charset="-128"/>
              </a:rPr>
              <a:t>温度分布（左：初期　右：最適化）</a:t>
            </a:r>
          </a:p>
        </p:txBody>
      </p:sp>
      <mc:AlternateContent xmlns:mc="http://schemas.openxmlformats.org/markup-compatibility/2006" xmlns:a14="http://schemas.microsoft.com/office/drawing/2010/main">
        <mc:Choice Requires="a14">
          <p:sp>
            <p:nvSpPr>
              <p:cNvPr id="78" name="テキスト ボックス 77">
                <a:extLst>
                  <a:ext uri="{FF2B5EF4-FFF2-40B4-BE49-F238E27FC236}">
                    <a16:creationId xmlns:a16="http://schemas.microsoft.com/office/drawing/2014/main" id="{AA9354B1-20B4-6EBD-2550-E3967E7624E2}"/>
                  </a:ext>
                </a:extLst>
              </p:cNvPr>
              <p:cNvSpPr txBox="1"/>
              <p:nvPr/>
            </p:nvSpPr>
            <p:spPr>
              <a:xfrm>
                <a:off x="9760977" y="4266327"/>
                <a:ext cx="550415" cy="307777"/>
              </a:xfrm>
              <a:prstGeom prst="rect">
                <a:avLst/>
              </a:prstGeom>
              <a:noFill/>
            </p:spPr>
            <p:txBody>
              <a:bodyPr wrap="square">
                <a:spAutoFit/>
              </a:bodyPr>
              <a:lstStyle/>
              <a:p>
                <a:pPr/>
                <a14:m>
                  <m:oMathPara xmlns:m="http://schemas.openxmlformats.org/officeDocument/2006/math">
                    <m:oMath>
                      <m:r>
                        <a:rPr lang="en-US" altLang="ja-JP" sz="1400" b="0" i="1" smtClean="0">
                          <a:latin typeface="Cambria Math" panose="02040503050406030204" pitchFamily="18" charset="0"/>
                          <a:ea typeface="Meiryo"/>
                          <a:cs typeface="Meiryo"/>
                          <a:sym typeface="Meiryo"/>
                        </a:rPr>
                        <m:t>𝑇</m:t>
                      </m:r>
                    </m:oMath>
                  </m:oMathPara>
                </a14:m>
                <a:endParaRPr lang="ja-JP" altLang="en-US" dirty="0"/>
              </a:p>
            </p:txBody>
          </p:sp>
        </mc:Choice>
        <mc:Fallback xmlns="">
          <p:sp>
            <p:nvSpPr>
              <p:cNvPr id="78" name="テキスト ボックス 77">
                <a:extLst>
                  <a:ext uri="{FF2B5EF4-FFF2-40B4-BE49-F238E27FC236}">
                    <a16:creationId xmlns:a16="http://schemas.microsoft.com/office/drawing/2014/main" id="{AA9354B1-20B4-6EBD-2550-E3967E7624E2}"/>
                  </a:ext>
                </a:extLst>
              </p:cNvPr>
              <p:cNvSpPr txBox="1">
                <a:spLocks noRot="1" noChangeAspect="1" noMove="1" noResize="1" noEditPoints="1" noAdjustHandles="1" noChangeArrowheads="1" noChangeShapeType="1" noTextEdit="1"/>
              </p:cNvSpPr>
              <p:nvPr/>
            </p:nvSpPr>
            <p:spPr>
              <a:xfrm>
                <a:off x="9760977" y="4266327"/>
                <a:ext cx="550415" cy="307777"/>
              </a:xfrm>
              <a:prstGeom prst="rect">
                <a:avLst/>
              </a:prstGeom>
              <a:blipFill>
                <a:blip r:embed="rId19"/>
                <a:stretch>
                  <a:fillRect/>
                </a:stretch>
              </a:blipFill>
            </p:spPr>
            <p:txBody>
              <a:bodyPr/>
              <a:lstStyle/>
              <a:p>
                <a:r>
                  <a:rPr lang="ja-JP" altLang="en-US">
                    <a:noFill/>
                  </a:rPr>
                  <a:t> </a:t>
                </a:r>
              </a:p>
            </p:txBody>
          </p:sp>
        </mc:Fallback>
      </mc:AlternateContent>
      <p:pic>
        <p:nvPicPr>
          <p:cNvPr id="79" name="Google Shape;762;g34e600338cd_0_145" title="hifi_Uin02_heat_vel.png">
            <a:extLst>
              <a:ext uri="{FF2B5EF4-FFF2-40B4-BE49-F238E27FC236}">
                <a16:creationId xmlns:a16="http://schemas.microsoft.com/office/drawing/2014/main" id="{27E0B695-8C14-66F9-D0A8-D315B6FDF3D3}"/>
              </a:ext>
            </a:extLst>
          </p:cNvPr>
          <p:cNvPicPr preferRelativeResize="0"/>
          <p:nvPr/>
        </p:nvPicPr>
        <p:blipFill rotWithShape="1">
          <a:blip r:embed="rId17">
            <a:alphaModFix/>
          </a:blip>
          <a:srcRect l="88656" t="8746" r="8828" b="1894"/>
          <a:stretch>
            <a:fillRect/>
          </a:stretch>
        </p:blipFill>
        <p:spPr>
          <a:xfrm>
            <a:off x="9753363" y="3593681"/>
            <a:ext cx="150220" cy="1778419"/>
          </a:xfrm>
          <a:prstGeom prst="rect">
            <a:avLst/>
          </a:prstGeom>
          <a:noFill/>
          <a:ln>
            <a:noFill/>
          </a:ln>
        </p:spPr>
      </p:pic>
      <p:sp>
        <p:nvSpPr>
          <p:cNvPr id="80" name="テキスト ボックス 79">
            <a:extLst>
              <a:ext uri="{FF2B5EF4-FFF2-40B4-BE49-F238E27FC236}">
                <a16:creationId xmlns:a16="http://schemas.microsoft.com/office/drawing/2014/main" id="{1BE28F82-E9F9-42C1-332F-C6757AAB0FE3}"/>
              </a:ext>
            </a:extLst>
          </p:cNvPr>
          <p:cNvSpPr txBox="1"/>
          <p:nvPr/>
        </p:nvSpPr>
        <p:spPr>
          <a:xfrm>
            <a:off x="9829381" y="3553053"/>
            <a:ext cx="502548" cy="253916"/>
          </a:xfrm>
          <a:prstGeom prst="rect">
            <a:avLst/>
          </a:prstGeom>
          <a:noFill/>
        </p:spPr>
        <p:txBody>
          <a:bodyPr wrap="square" rtlCol="0">
            <a:spAutoFit/>
          </a:bodyPr>
          <a:lstStyle/>
          <a:p>
            <a:r>
              <a:rPr kumimoji="1" lang="en-US" altLang="ja-JP" sz="1050" dirty="0"/>
              <a:t>320</a:t>
            </a:r>
            <a:endParaRPr kumimoji="1" lang="ja-JP" altLang="en-US" sz="1050" dirty="0"/>
          </a:p>
        </p:txBody>
      </p:sp>
      <p:sp>
        <p:nvSpPr>
          <p:cNvPr id="81" name="テキスト ボックス 80">
            <a:extLst>
              <a:ext uri="{FF2B5EF4-FFF2-40B4-BE49-F238E27FC236}">
                <a16:creationId xmlns:a16="http://schemas.microsoft.com/office/drawing/2014/main" id="{4181C165-31B9-CF66-9274-30DB30807FE1}"/>
              </a:ext>
            </a:extLst>
          </p:cNvPr>
          <p:cNvSpPr txBox="1"/>
          <p:nvPr/>
        </p:nvSpPr>
        <p:spPr>
          <a:xfrm>
            <a:off x="9848141" y="5178941"/>
            <a:ext cx="429975" cy="253916"/>
          </a:xfrm>
          <a:prstGeom prst="rect">
            <a:avLst/>
          </a:prstGeom>
          <a:noFill/>
        </p:spPr>
        <p:txBody>
          <a:bodyPr wrap="square" rtlCol="0">
            <a:spAutoFit/>
          </a:bodyPr>
          <a:lstStyle/>
          <a:p>
            <a:r>
              <a:rPr kumimoji="1" lang="en-US" altLang="ja-JP" sz="1050" dirty="0"/>
              <a:t>293</a:t>
            </a:r>
            <a:endParaRPr kumimoji="1" lang="ja-JP" altLang="en-US" sz="1050" dirty="0"/>
          </a:p>
        </p:txBody>
      </p:sp>
    </p:spTree>
    <p:extLst>
      <p:ext uri="{BB962C8B-B14F-4D97-AF65-F5344CB8AC3E}">
        <p14:creationId xmlns:p14="http://schemas.microsoft.com/office/powerpoint/2010/main" val="146879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2">
          <a:extLst>
            <a:ext uri="{FF2B5EF4-FFF2-40B4-BE49-F238E27FC236}">
              <a16:creationId xmlns:a16="http://schemas.microsoft.com/office/drawing/2014/main" id="{F4F50A79-320C-0D26-C92B-CF0C4EE062C6}"/>
            </a:ext>
          </a:extLst>
        </p:cNvPr>
        <p:cNvGrpSpPr/>
        <p:nvPr/>
      </p:nvGrpSpPr>
      <p:grpSpPr>
        <a:xfrm>
          <a:off x="0" y="0"/>
          <a:ext cx="0" cy="0"/>
          <a:chOff x="0" y="0"/>
          <a:chExt cx="0" cy="0"/>
        </a:xfrm>
      </p:grpSpPr>
      <p:grpSp>
        <p:nvGrpSpPr>
          <p:cNvPr id="57" name="グループ化 56">
            <a:extLst>
              <a:ext uri="{FF2B5EF4-FFF2-40B4-BE49-F238E27FC236}">
                <a16:creationId xmlns:a16="http://schemas.microsoft.com/office/drawing/2014/main" id="{C52F6DC7-F460-05B3-4634-BDD1429E51E5}"/>
              </a:ext>
            </a:extLst>
          </p:cNvPr>
          <p:cNvGrpSpPr/>
          <p:nvPr/>
        </p:nvGrpSpPr>
        <p:grpSpPr>
          <a:xfrm rot="16200000">
            <a:off x="8807768" y="1853212"/>
            <a:ext cx="2970615" cy="1907751"/>
            <a:chOff x="8768086" y="1464650"/>
            <a:chExt cx="3192430" cy="2050202"/>
          </a:xfrm>
        </p:grpSpPr>
        <p:pic>
          <p:nvPicPr>
            <p:cNvPr id="62" name="Google Shape;716;g34e600338cd_0_87">
              <a:extLst>
                <a:ext uri="{FF2B5EF4-FFF2-40B4-BE49-F238E27FC236}">
                  <a16:creationId xmlns:a16="http://schemas.microsoft.com/office/drawing/2014/main" id="{5B3EF2F4-DDFD-F92A-2904-49DF32F708BD}"/>
                </a:ext>
              </a:extLst>
            </p:cNvPr>
            <p:cNvPicPr preferRelativeResize="0"/>
            <p:nvPr/>
          </p:nvPicPr>
          <p:blipFill>
            <a:blip r:embed="rId3"/>
            <a:srcRect l="9783" t="2568" r="3361" b="6737"/>
            <a:stretch>
              <a:fillRect/>
            </a:stretch>
          </p:blipFill>
          <p:spPr>
            <a:xfrm>
              <a:off x="8768086" y="1591390"/>
              <a:ext cx="3154671" cy="1870717"/>
            </a:xfrm>
            <a:prstGeom prst="rect">
              <a:avLst/>
            </a:prstGeom>
            <a:noFill/>
            <a:ln>
              <a:noFill/>
            </a:ln>
          </p:spPr>
        </p:pic>
        <p:cxnSp>
          <p:nvCxnSpPr>
            <p:cNvPr id="63" name="Google Shape;717;g34e600338cd_0_87">
              <a:extLst>
                <a:ext uri="{FF2B5EF4-FFF2-40B4-BE49-F238E27FC236}">
                  <a16:creationId xmlns:a16="http://schemas.microsoft.com/office/drawing/2014/main" id="{E73FDD85-1564-5B3B-D38A-A12784FA2625}"/>
                </a:ext>
              </a:extLst>
            </p:cNvPr>
            <p:cNvCxnSpPr>
              <a:cxnSpLocks/>
            </p:cNvCxnSpPr>
            <p:nvPr/>
          </p:nvCxnSpPr>
          <p:spPr>
            <a:xfrm flipV="1">
              <a:off x="10072867" y="1495995"/>
              <a:ext cx="0" cy="2018857"/>
            </a:xfrm>
            <a:prstGeom prst="straightConnector1">
              <a:avLst/>
            </a:prstGeom>
            <a:noFill/>
            <a:ln w="19050" cap="flat" cmpd="sng">
              <a:solidFill>
                <a:schemeClr val="accent1"/>
              </a:solidFill>
              <a:prstDash val="dash"/>
              <a:round/>
              <a:headEnd type="none" w="med" len="med"/>
              <a:tailEnd type="none" w="med" len="med"/>
            </a:ln>
          </p:spPr>
        </p:cxnSp>
        <p:cxnSp>
          <p:nvCxnSpPr>
            <p:cNvPr id="704" name="Google Shape;718;g34e600338cd_0_87">
              <a:extLst>
                <a:ext uri="{FF2B5EF4-FFF2-40B4-BE49-F238E27FC236}">
                  <a16:creationId xmlns:a16="http://schemas.microsoft.com/office/drawing/2014/main" id="{9EF33C61-45C5-8463-A88B-5F20507707FF}"/>
                </a:ext>
              </a:extLst>
            </p:cNvPr>
            <p:cNvCxnSpPr>
              <a:cxnSpLocks/>
            </p:cNvCxnSpPr>
            <p:nvPr/>
          </p:nvCxnSpPr>
          <p:spPr>
            <a:xfrm flipV="1">
              <a:off x="10962734" y="1464650"/>
              <a:ext cx="0" cy="2047152"/>
            </a:xfrm>
            <a:prstGeom prst="straightConnector1">
              <a:avLst/>
            </a:prstGeom>
            <a:noFill/>
            <a:ln w="19050" cap="flat" cmpd="sng">
              <a:solidFill>
                <a:srgbClr val="00B050"/>
              </a:solidFill>
              <a:prstDash val="dash"/>
              <a:round/>
              <a:headEnd type="none" w="med" len="med"/>
              <a:tailEnd type="none" w="med" len="med"/>
            </a:ln>
          </p:spPr>
        </p:cxnSp>
        <p:cxnSp>
          <p:nvCxnSpPr>
            <p:cNvPr id="705" name="Google Shape;719;g34e600338cd_0_87">
              <a:extLst>
                <a:ext uri="{FF2B5EF4-FFF2-40B4-BE49-F238E27FC236}">
                  <a16:creationId xmlns:a16="http://schemas.microsoft.com/office/drawing/2014/main" id="{72D6BF49-98EA-A20C-3EB6-57B013ABDD74}"/>
                </a:ext>
              </a:extLst>
            </p:cNvPr>
            <p:cNvCxnSpPr>
              <a:cxnSpLocks/>
            </p:cNvCxnSpPr>
            <p:nvPr/>
          </p:nvCxnSpPr>
          <p:spPr>
            <a:xfrm>
              <a:off x="9072514" y="2527456"/>
              <a:ext cx="2888002" cy="0"/>
            </a:xfrm>
            <a:prstGeom prst="straightConnector1">
              <a:avLst/>
            </a:prstGeom>
            <a:noFill/>
            <a:ln w="19050" cap="flat" cmpd="sng">
              <a:solidFill>
                <a:srgbClr val="C00000"/>
              </a:solidFill>
              <a:prstDash val="dash"/>
              <a:round/>
              <a:headEnd type="none" w="med" len="med"/>
              <a:tailEnd type="none" w="med" len="med"/>
            </a:ln>
          </p:spPr>
        </p:cxnSp>
      </p:grpSp>
      <p:sp>
        <p:nvSpPr>
          <p:cNvPr id="706" name="Google Shape;720;g34e600338cd_0_87">
            <a:extLst>
              <a:ext uri="{FF2B5EF4-FFF2-40B4-BE49-F238E27FC236}">
                <a16:creationId xmlns:a16="http://schemas.microsoft.com/office/drawing/2014/main" id="{C3D7ECB8-3154-2D1B-1DA8-382CDDB79F75}"/>
              </a:ext>
            </a:extLst>
          </p:cNvPr>
          <p:cNvSpPr txBox="1"/>
          <p:nvPr/>
        </p:nvSpPr>
        <p:spPr>
          <a:xfrm>
            <a:off x="8536231" y="2790568"/>
            <a:ext cx="749699" cy="3911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dirty="0">
                <a:latin typeface="+mj-lt"/>
                <a:ea typeface="Meiryo"/>
                <a:cs typeface="Meiryo"/>
                <a:sym typeface="Meiryo"/>
              </a:rPr>
              <a:t>y=0.5</a:t>
            </a:r>
            <a:endParaRPr dirty="0">
              <a:solidFill>
                <a:srgbClr val="000000"/>
              </a:solidFill>
              <a:latin typeface="+mj-lt"/>
              <a:ea typeface="Meiryo"/>
              <a:cs typeface="Meiryo"/>
              <a:sym typeface="Meiryo"/>
            </a:endParaRPr>
          </a:p>
        </p:txBody>
      </p:sp>
      <p:sp>
        <p:nvSpPr>
          <p:cNvPr id="708" name="Google Shape;722;g34e600338cd_0_87">
            <a:extLst>
              <a:ext uri="{FF2B5EF4-FFF2-40B4-BE49-F238E27FC236}">
                <a16:creationId xmlns:a16="http://schemas.microsoft.com/office/drawing/2014/main" id="{763D2C86-19F4-13B4-B2D2-29A398706DA4}"/>
              </a:ext>
            </a:extLst>
          </p:cNvPr>
          <p:cNvSpPr txBox="1"/>
          <p:nvPr/>
        </p:nvSpPr>
        <p:spPr>
          <a:xfrm>
            <a:off x="8524279" y="1953766"/>
            <a:ext cx="729318" cy="3911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tLang="ja-JP" dirty="0">
                <a:latin typeface="+mj-lt"/>
                <a:ea typeface="Meiryo"/>
                <a:cs typeface="Meiryo"/>
                <a:sym typeface="Meiryo"/>
              </a:rPr>
              <a:t>y</a:t>
            </a:r>
            <a:r>
              <a:rPr lang="ja-JP" dirty="0">
                <a:latin typeface="+mj-lt"/>
                <a:ea typeface="Meiryo"/>
                <a:cs typeface="Meiryo"/>
                <a:sym typeface="Meiryo"/>
              </a:rPr>
              <a:t>=1.0</a:t>
            </a:r>
            <a:endParaRPr dirty="0">
              <a:solidFill>
                <a:srgbClr val="000000"/>
              </a:solidFill>
              <a:latin typeface="+mj-lt"/>
              <a:ea typeface="Meiryo"/>
              <a:cs typeface="Meiryo"/>
              <a:sym typeface="Meiryo"/>
            </a:endParaRPr>
          </a:p>
        </p:txBody>
      </p:sp>
      <p:sp>
        <p:nvSpPr>
          <p:cNvPr id="33" name="Google Shape;721;g34e600338cd_0_87">
            <a:extLst>
              <a:ext uri="{FF2B5EF4-FFF2-40B4-BE49-F238E27FC236}">
                <a16:creationId xmlns:a16="http://schemas.microsoft.com/office/drawing/2014/main" id="{CBBC4610-EBD8-EB40-A6E1-42CBDB6EE379}"/>
              </a:ext>
            </a:extLst>
          </p:cNvPr>
          <p:cNvSpPr txBox="1"/>
          <p:nvPr/>
        </p:nvSpPr>
        <p:spPr>
          <a:xfrm>
            <a:off x="10262049" y="3983203"/>
            <a:ext cx="872499" cy="3911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dirty="0">
                <a:latin typeface="+mj-lt"/>
                <a:ea typeface="Meiryo"/>
                <a:cs typeface="Meiryo"/>
                <a:sym typeface="Meiryo"/>
              </a:rPr>
              <a:t>x=0.5</a:t>
            </a:r>
            <a:endParaRPr dirty="0">
              <a:solidFill>
                <a:srgbClr val="000000"/>
              </a:solidFill>
              <a:latin typeface="+mj-lt"/>
              <a:ea typeface="Meiryo"/>
              <a:cs typeface="Meiryo"/>
              <a:sym typeface="Meiryo"/>
            </a:endParaRPr>
          </a:p>
        </p:txBody>
      </p:sp>
      <p:sp>
        <p:nvSpPr>
          <p:cNvPr id="745" name="Google Shape;745;g34e600338cd_0_145">
            <a:extLst>
              <a:ext uri="{FF2B5EF4-FFF2-40B4-BE49-F238E27FC236}">
                <a16:creationId xmlns:a16="http://schemas.microsoft.com/office/drawing/2014/main" id="{D1DB53FA-896A-068F-2A60-5DB00B515729}"/>
              </a:ext>
            </a:extLst>
          </p:cNvPr>
          <p:cNvSpPr txBox="1">
            <a:spLocks noGrp="1"/>
          </p:cNvSpPr>
          <p:nvPr>
            <p:ph type="sldNum" idx="12"/>
          </p:nvPr>
        </p:nvSpPr>
        <p:spPr>
          <a:xfrm>
            <a:off x="9403952" y="6557069"/>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latin typeface="+mj-lt"/>
              </a:rPr>
              <a:t>10</a:t>
            </a:fld>
            <a:endParaRPr dirty="0">
              <a:latin typeface="+mj-lt"/>
            </a:endParaRPr>
          </a:p>
        </p:txBody>
      </p:sp>
      <p:sp>
        <p:nvSpPr>
          <p:cNvPr id="31" name="円弧 30">
            <a:extLst>
              <a:ext uri="{FF2B5EF4-FFF2-40B4-BE49-F238E27FC236}">
                <a16:creationId xmlns:a16="http://schemas.microsoft.com/office/drawing/2014/main" id="{4B7E9C93-0431-6B35-AF64-B8D5FC99307B}"/>
              </a:ext>
            </a:extLst>
          </p:cNvPr>
          <p:cNvSpPr/>
          <p:nvPr/>
        </p:nvSpPr>
        <p:spPr>
          <a:xfrm rot="16200000">
            <a:off x="3247094" y="481422"/>
            <a:ext cx="736153" cy="476311"/>
          </a:xfrm>
          <a:prstGeom prst="arc">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cxnSp>
        <p:nvCxnSpPr>
          <p:cNvPr id="36" name="直線コネクタ 35">
            <a:extLst>
              <a:ext uri="{FF2B5EF4-FFF2-40B4-BE49-F238E27FC236}">
                <a16:creationId xmlns:a16="http://schemas.microsoft.com/office/drawing/2014/main" id="{BF8BD033-92DE-2903-C3DD-AAAEC417A22C}"/>
              </a:ext>
            </a:extLst>
          </p:cNvPr>
          <p:cNvCxnSpPr>
            <a:cxnSpLocks/>
          </p:cNvCxnSpPr>
          <p:nvPr/>
        </p:nvCxnSpPr>
        <p:spPr>
          <a:xfrm>
            <a:off x="9063509" y="3080165"/>
            <a:ext cx="302351"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8139FAF7-90D7-AD4D-7C4D-41CB9FBD5358}"/>
              </a:ext>
            </a:extLst>
          </p:cNvPr>
          <p:cNvCxnSpPr>
            <a:cxnSpLocks/>
          </p:cNvCxnSpPr>
          <p:nvPr/>
        </p:nvCxnSpPr>
        <p:spPr>
          <a:xfrm>
            <a:off x="6756400" y="3997917"/>
            <a:ext cx="2302664"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98438B9A-9B0D-F850-24CC-89E3762DBDB4}"/>
              </a:ext>
            </a:extLst>
          </p:cNvPr>
          <p:cNvGrpSpPr/>
          <p:nvPr/>
        </p:nvGrpSpPr>
        <p:grpSpPr>
          <a:xfrm>
            <a:off x="4681705" y="4359849"/>
            <a:ext cx="3637168" cy="2161086"/>
            <a:chOff x="152400" y="4094961"/>
            <a:chExt cx="3786688" cy="2249926"/>
          </a:xfrm>
        </p:grpSpPr>
        <p:pic>
          <p:nvPicPr>
            <p:cNvPr id="759" name="Google Shape;759;g34e600338cd_0_145">
              <a:extLst>
                <a:ext uri="{FF2B5EF4-FFF2-40B4-BE49-F238E27FC236}">
                  <a16:creationId xmlns:a16="http://schemas.microsoft.com/office/drawing/2014/main" id="{0FC8206F-7120-2B9B-743A-C2D0542EC626}"/>
                </a:ext>
              </a:extLst>
            </p:cNvPr>
            <p:cNvPicPr preferRelativeResize="0"/>
            <p:nvPr/>
          </p:nvPicPr>
          <p:blipFill rotWithShape="1">
            <a:blip>
              <a:extLst>
                <a:ext uri="{96DAC541-7B7A-43D3-8B79-37D633B846F1}">
                  <asvg:svgBlip xmlns:asvg="http://schemas.microsoft.com/office/drawing/2016/SVG/main" r:embed="rId4"/>
                </a:ext>
              </a:extLst>
            </a:blip>
            <a:srcRect l="664" r="664"/>
            <a:stretch/>
          </p:blipFill>
          <p:spPr>
            <a:xfrm>
              <a:off x="152400" y="4094962"/>
              <a:ext cx="3786688" cy="2249925"/>
            </a:xfrm>
            <a:prstGeom prst="rect">
              <a:avLst/>
            </a:prstGeom>
            <a:noFill/>
            <a:ln>
              <a:noFill/>
            </a:ln>
          </p:spPr>
        </p:pic>
        <p:sp>
          <p:nvSpPr>
            <p:cNvPr id="42" name="正方形/長方形 41">
              <a:extLst>
                <a:ext uri="{FF2B5EF4-FFF2-40B4-BE49-F238E27FC236}">
                  <a16:creationId xmlns:a16="http://schemas.microsoft.com/office/drawing/2014/main" id="{9D0C5D93-D792-37EB-2464-1F8FC0BD630A}"/>
                </a:ext>
              </a:extLst>
            </p:cNvPr>
            <p:cNvSpPr/>
            <p:nvPr/>
          </p:nvSpPr>
          <p:spPr>
            <a:xfrm>
              <a:off x="152400" y="4094961"/>
              <a:ext cx="3786688" cy="2230307"/>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 name="円弧 33">
            <a:extLst>
              <a:ext uri="{FF2B5EF4-FFF2-40B4-BE49-F238E27FC236}">
                <a16:creationId xmlns:a16="http://schemas.microsoft.com/office/drawing/2014/main" id="{4359224F-B0C8-4C4E-D5FA-9364D7F8EE5D}"/>
              </a:ext>
            </a:extLst>
          </p:cNvPr>
          <p:cNvSpPr/>
          <p:nvPr/>
        </p:nvSpPr>
        <p:spPr>
          <a:xfrm rot="10800000" flipH="1">
            <a:off x="3743137" y="5875866"/>
            <a:ext cx="1035457" cy="696999"/>
          </a:xfrm>
          <a:prstGeom prst="arc">
            <a:avLst>
              <a:gd name="adj1" fmla="val 16199997"/>
              <a:gd name="adj2" fmla="val 0"/>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1C891AE-1C8C-EA05-AC56-8E0DD8A3B09B}"/>
              </a:ext>
            </a:extLst>
          </p:cNvPr>
          <p:cNvGrpSpPr/>
          <p:nvPr/>
        </p:nvGrpSpPr>
        <p:grpSpPr>
          <a:xfrm>
            <a:off x="4681705" y="1573871"/>
            <a:ext cx="3637169" cy="2142243"/>
            <a:chOff x="4159405" y="4094960"/>
            <a:chExt cx="3786689" cy="2230308"/>
          </a:xfrm>
        </p:grpSpPr>
        <p:pic>
          <p:nvPicPr>
            <p:cNvPr id="760" name="Google Shape;760;g34e600338cd_0_145">
              <a:extLst>
                <a:ext uri="{FF2B5EF4-FFF2-40B4-BE49-F238E27FC236}">
                  <a16:creationId xmlns:a16="http://schemas.microsoft.com/office/drawing/2014/main" id="{D505C476-D142-8D92-CE7F-8DA230F2FFC3}"/>
                </a:ext>
              </a:extLst>
            </p:cNvPr>
            <p:cNvPicPr preferRelativeResize="0"/>
            <p:nvPr/>
          </p:nvPicPr>
          <p:blipFill rotWithShape="1">
            <a:blip>
              <a:extLst>
                <a:ext uri="{96DAC541-7B7A-43D3-8B79-37D633B846F1}">
                  <asvg:svgBlip xmlns:asvg="http://schemas.microsoft.com/office/drawing/2016/SVG/main" r:embed="rId5"/>
                </a:ext>
              </a:extLst>
            </a:blip>
            <a:srcRect l="53" r="53"/>
            <a:stretch/>
          </p:blipFill>
          <p:spPr>
            <a:xfrm>
              <a:off x="4159406" y="4094960"/>
              <a:ext cx="3786688" cy="2230308"/>
            </a:xfrm>
            <a:prstGeom prst="rect">
              <a:avLst/>
            </a:prstGeom>
            <a:noFill/>
            <a:ln>
              <a:noFill/>
            </a:ln>
          </p:spPr>
        </p:pic>
        <p:sp>
          <p:nvSpPr>
            <p:cNvPr id="44" name="正方形/長方形 43">
              <a:extLst>
                <a:ext uri="{FF2B5EF4-FFF2-40B4-BE49-F238E27FC236}">
                  <a16:creationId xmlns:a16="http://schemas.microsoft.com/office/drawing/2014/main" id="{8D484CE7-B883-9483-5659-839EEE06A820}"/>
                </a:ext>
              </a:extLst>
            </p:cNvPr>
            <p:cNvSpPr/>
            <p:nvPr/>
          </p:nvSpPr>
          <p:spPr>
            <a:xfrm>
              <a:off x="4159405" y="4094961"/>
              <a:ext cx="3786688" cy="2230307"/>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 name="グループ化 1">
            <a:extLst>
              <a:ext uri="{FF2B5EF4-FFF2-40B4-BE49-F238E27FC236}">
                <a16:creationId xmlns:a16="http://schemas.microsoft.com/office/drawing/2014/main" id="{38587815-AEE0-A9D6-5DC0-6EEE1D73ABF2}"/>
              </a:ext>
            </a:extLst>
          </p:cNvPr>
          <p:cNvGrpSpPr/>
          <p:nvPr/>
        </p:nvGrpSpPr>
        <p:grpSpPr>
          <a:xfrm>
            <a:off x="8410359" y="4359590"/>
            <a:ext cx="3637168" cy="2142242"/>
            <a:chOff x="8164249" y="4094961"/>
            <a:chExt cx="3786688" cy="2230307"/>
          </a:xfrm>
        </p:grpSpPr>
        <p:pic>
          <p:nvPicPr>
            <p:cNvPr id="761" name="Google Shape;761;g34e600338cd_0_145">
              <a:extLst>
                <a:ext uri="{FF2B5EF4-FFF2-40B4-BE49-F238E27FC236}">
                  <a16:creationId xmlns:a16="http://schemas.microsoft.com/office/drawing/2014/main" id="{77412FB0-3CA8-17DA-B5AD-250A2AD1AC25}"/>
                </a:ext>
              </a:extLst>
            </p:cNvPr>
            <p:cNvPicPr preferRelativeResize="0"/>
            <p:nvPr/>
          </p:nvPicPr>
          <p:blipFill rotWithShape="1">
            <a:blip>
              <a:extLst>
                <a:ext uri="{96DAC541-7B7A-43D3-8B79-37D633B846F1}">
                  <asvg:svgBlip xmlns:asvg="http://schemas.microsoft.com/office/drawing/2016/SVG/main" r:embed="rId6"/>
                </a:ext>
              </a:extLst>
            </a:blip>
            <a:srcRect l="19" r="19"/>
            <a:stretch/>
          </p:blipFill>
          <p:spPr>
            <a:xfrm>
              <a:off x="8164250" y="4094961"/>
              <a:ext cx="3781390" cy="2230306"/>
            </a:xfrm>
            <a:prstGeom prst="rect">
              <a:avLst/>
            </a:prstGeom>
            <a:noFill/>
            <a:ln>
              <a:noFill/>
            </a:ln>
          </p:spPr>
        </p:pic>
        <p:sp>
          <p:nvSpPr>
            <p:cNvPr id="45" name="正方形/長方形 44">
              <a:extLst>
                <a:ext uri="{FF2B5EF4-FFF2-40B4-BE49-F238E27FC236}">
                  <a16:creationId xmlns:a16="http://schemas.microsoft.com/office/drawing/2014/main" id="{E0FD9FA8-20DD-94F3-27F3-A94F0B032A40}"/>
                </a:ext>
              </a:extLst>
            </p:cNvPr>
            <p:cNvSpPr/>
            <p:nvPr/>
          </p:nvSpPr>
          <p:spPr>
            <a:xfrm>
              <a:off x="8164249" y="4094961"/>
              <a:ext cx="3786688" cy="223030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6" name="直線コネクタ 45">
            <a:extLst>
              <a:ext uri="{FF2B5EF4-FFF2-40B4-BE49-F238E27FC236}">
                <a16:creationId xmlns:a16="http://schemas.microsoft.com/office/drawing/2014/main" id="{F5771A4B-9A5D-CB8E-0BB8-B9FC7BA310F4}"/>
              </a:ext>
            </a:extLst>
          </p:cNvPr>
          <p:cNvCxnSpPr>
            <a:cxnSpLocks/>
          </p:cNvCxnSpPr>
          <p:nvPr/>
        </p:nvCxnSpPr>
        <p:spPr>
          <a:xfrm>
            <a:off x="8318873" y="2250234"/>
            <a:ext cx="1020326"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7339E895-D098-3F9E-46E1-CC6B33C6AF52}"/>
              </a:ext>
            </a:extLst>
          </p:cNvPr>
          <p:cNvCxnSpPr>
            <a:cxnSpLocks/>
          </p:cNvCxnSpPr>
          <p:nvPr/>
        </p:nvCxnSpPr>
        <p:spPr>
          <a:xfrm>
            <a:off x="10327503" y="4011411"/>
            <a:ext cx="0" cy="34468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9" name="Google Shape;489;g34dc49584f6_2_960">
                <a:extLst>
                  <a:ext uri="{FF2B5EF4-FFF2-40B4-BE49-F238E27FC236}">
                    <a16:creationId xmlns:a16="http://schemas.microsoft.com/office/drawing/2014/main" id="{460DE407-8956-27CE-A81E-2952C59B2FBC}"/>
                  </a:ext>
                </a:extLst>
              </p:cNvPr>
              <p:cNvSpPr txBox="1"/>
              <p:nvPr/>
            </p:nvSpPr>
            <p:spPr>
              <a:xfrm>
                <a:off x="3510894" y="-8118"/>
                <a:ext cx="4191031" cy="616020"/>
              </a:xfrm>
              <a:prstGeom prst="rect">
                <a:avLst/>
              </a:prstGeom>
              <a:noFill/>
              <a:ln>
                <a:noFill/>
              </a:ln>
            </p:spPr>
            <p:txBody>
              <a:bodyPr spcFirstLastPara="1" wrap="square" lIns="91425" tIns="45700" rIns="91425" bIns="45700" anchor="t" anchorCtr="0">
                <a:noAutofit/>
              </a:bodyPr>
              <a:lstStyle/>
              <a:p>
                <a:pPr marL="101600" lvl="0">
                  <a:lnSpc>
                    <a:spcPct val="90000"/>
                  </a:lnSpc>
                  <a:spcBef>
                    <a:spcPts val="1000"/>
                  </a:spcBef>
                  <a:buSzPts val="2000"/>
                </a:pPr>
                <a14:m>
                  <m:oMath xmlns:m="http://schemas.openxmlformats.org/officeDocument/2006/math">
                    <m:sSub>
                      <m:sSubPr>
                        <m:ctrlPr>
                          <a:rPr lang="en-US" altLang="ja-JP" sz="1600">
                            <a:latin typeface="Cambria Math" panose="02040503050406030204" pitchFamily="18" charset="0"/>
                            <a:ea typeface="Meiryo"/>
                            <a:cs typeface="Meiryo"/>
                            <a:sym typeface="Meiryo"/>
                          </a:rPr>
                        </m:ctrlPr>
                      </m:sSubPr>
                      <m:e>
                        <m:r>
                          <m:rPr>
                            <m:sty m:val="p"/>
                          </m:rPr>
                          <a:rPr lang="en-US" altLang="ja-JP" sz="1600">
                            <a:latin typeface="Cambria Math" panose="02040503050406030204" pitchFamily="18" charset="0"/>
                            <a:ea typeface="Meiryo"/>
                            <a:cs typeface="Meiryo"/>
                            <a:sym typeface="Meiryo"/>
                          </a:rPr>
                          <m:t>Re</m:t>
                        </m:r>
                      </m:e>
                      <m:sub>
                        <m:r>
                          <m:rPr>
                            <m:sty m:val="p"/>
                          </m:rPr>
                          <a:rPr lang="en-US" altLang="ja-JP" sz="1600">
                            <a:latin typeface="Cambria Math" panose="02040503050406030204" pitchFamily="18" charset="0"/>
                            <a:ea typeface="Meiryo"/>
                            <a:cs typeface="Meiryo"/>
                            <a:sym typeface="Meiryo"/>
                          </a:rPr>
                          <m:t>max</m:t>
                        </m:r>
                      </m:sub>
                    </m:sSub>
                    <m:r>
                      <a:rPr lang="en-US" altLang="ja-JP" sz="1600" b="0" i="1" smtClean="0">
                        <a:latin typeface="Cambria Math" panose="02040503050406030204" pitchFamily="18" charset="0"/>
                        <a:ea typeface="Meiryo"/>
                        <a:cs typeface="Meiryo"/>
                        <a:sym typeface="Meiryo"/>
                      </a:rPr>
                      <m:t>=</m:t>
                    </m:r>
                    <m:f>
                      <m:fPr>
                        <m:ctrlPr>
                          <a:rPr lang="en-US" altLang="ja-JP" sz="1600" b="0" i="1" smtClean="0">
                            <a:latin typeface="Cambria Math" panose="02040503050406030204" pitchFamily="18" charset="0"/>
                            <a:ea typeface="Meiryo"/>
                            <a:cs typeface="Meiryo"/>
                            <a:sym typeface="Meiryo"/>
                          </a:rPr>
                        </m:ctrlPr>
                      </m:fPr>
                      <m:num>
                        <m:r>
                          <a:rPr lang="en-US" altLang="ja-JP" sz="1600" b="0" i="1" smtClean="0">
                            <a:latin typeface="Cambria Math" panose="02040503050406030204" pitchFamily="18" charset="0"/>
                            <a:ea typeface="Meiryo"/>
                            <a:cs typeface="Meiryo"/>
                            <a:sym typeface="Meiryo"/>
                          </a:rPr>
                          <m:t>𝜌</m:t>
                        </m:r>
                        <m:d>
                          <m:dPr>
                            <m:begChr m:val="|"/>
                            <m:endChr m:val="|"/>
                            <m:ctrlPr>
                              <a:rPr lang="en-US" altLang="ja-JP" sz="1600" b="1" i="0" smtClean="0">
                                <a:latin typeface="Cambria Math" panose="02040503050406030204" pitchFamily="18" charset="0"/>
                                <a:ea typeface="Meiryo"/>
                                <a:cs typeface="Meiryo"/>
                                <a:sym typeface="Meiryo"/>
                              </a:rPr>
                            </m:ctrlPr>
                          </m:dPr>
                          <m:e>
                            <m:r>
                              <a:rPr lang="en-US" altLang="ja-JP" sz="1600" b="1" i="0" smtClean="0">
                                <a:latin typeface="Cambria Math" panose="02040503050406030204" pitchFamily="18" charset="0"/>
                                <a:ea typeface="Meiryo"/>
                                <a:cs typeface="Meiryo"/>
                                <a:sym typeface="Meiryo"/>
                              </a:rPr>
                              <m:t>𝐮</m:t>
                            </m:r>
                          </m:e>
                        </m:d>
                        <m:rad>
                          <m:radPr>
                            <m:degHide m:val="on"/>
                            <m:ctrlPr>
                              <a:rPr lang="en-US" altLang="ja-JP" sz="1600" b="0" i="1" smtClean="0">
                                <a:latin typeface="Cambria Math" panose="02040503050406030204" pitchFamily="18" charset="0"/>
                                <a:ea typeface="Meiryo"/>
                                <a:cs typeface="Meiryo"/>
                                <a:sym typeface="Meiryo"/>
                              </a:rPr>
                            </m:ctrlPr>
                          </m:radPr>
                          <m:deg/>
                          <m:e>
                            <m:r>
                              <a:rPr lang="en-US" altLang="ja-JP" sz="1600" b="0" i="1" smtClean="0">
                                <a:latin typeface="Cambria Math" panose="02040503050406030204" pitchFamily="18" charset="0"/>
                                <a:ea typeface="Meiryo"/>
                                <a:cs typeface="Meiryo"/>
                                <a:sym typeface="Meiryo"/>
                              </a:rPr>
                              <m:t>𝜅</m:t>
                            </m:r>
                          </m:e>
                        </m:rad>
                      </m:num>
                      <m:den>
                        <m:r>
                          <a:rPr lang="en-US" altLang="ja-JP" sz="1600" b="0" i="1" smtClean="0">
                            <a:latin typeface="Cambria Math" panose="02040503050406030204" pitchFamily="18" charset="0"/>
                            <a:ea typeface="Meiryo"/>
                            <a:cs typeface="Meiryo"/>
                            <a:sym typeface="Meiryo"/>
                          </a:rPr>
                          <m:t>𝜇</m:t>
                        </m:r>
                      </m:den>
                    </m:f>
                    <m:r>
                      <a:rPr lang="en-US" altLang="ja-JP" sz="1600" b="0" i="1" smtClean="0">
                        <a:latin typeface="Cambria Math" panose="02040503050406030204" pitchFamily="18" charset="0"/>
                        <a:ea typeface="Meiryo"/>
                        <a:cs typeface="Meiryo"/>
                        <a:sym typeface="Meiryo"/>
                      </a:rPr>
                      <m:t>=1782   </m:t>
                    </m:r>
                    <m:r>
                      <a:rPr lang="en-US" altLang="ja-JP" sz="1600" b="0" i="1" smtClean="0">
                        <a:latin typeface="Cambria Math" panose="02040503050406030204" pitchFamily="18" charset="0"/>
                        <a:ea typeface="Meiryo"/>
                        <a:cs typeface="Meiryo"/>
                        <a:sym typeface="Meiryo"/>
                      </a:rPr>
                      <m:t>𝜅</m:t>
                    </m:r>
                  </m:oMath>
                </a14:m>
                <a:r>
                  <a:rPr lang="en-US" altLang="ja-JP" sz="1600" dirty="0">
                    <a:latin typeface="+mj-lt"/>
                    <a:ea typeface="Meiryo"/>
                    <a:cs typeface="Meiryo"/>
                    <a:sym typeface="Meiryo"/>
                  </a:rPr>
                  <a:t>: permeability</a:t>
                </a:r>
                <a:endParaRPr lang="ja-JP" altLang="en-US" sz="1600" dirty="0">
                  <a:latin typeface="+mj-lt"/>
                  <a:ea typeface="Meiryo"/>
                  <a:cs typeface="Meiryo"/>
                  <a:sym typeface="Meiryo"/>
                </a:endParaRPr>
              </a:p>
            </p:txBody>
          </p:sp>
        </mc:Choice>
        <mc:Fallback xmlns="">
          <p:sp>
            <p:nvSpPr>
              <p:cNvPr id="709" name="Google Shape;489;g34dc49584f6_2_960">
                <a:extLst>
                  <a:ext uri="{FF2B5EF4-FFF2-40B4-BE49-F238E27FC236}">
                    <a16:creationId xmlns:a16="http://schemas.microsoft.com/office/drawing/2014/main" id="{68B2073F-CB22-C54D-C24C-747F67861325}"/>
                  </a:ext>
                </a:extLst>
              </p:cNvPr>
              <p:cNvSpPr txBox="1">
                <a:spLocks noRot="1" noChangeAspect="1" noMove="1" noResize="1" noEditPoints="1" noAdjustHandles="1" noChangeArrowheads="1" noChangeShapeType="1" noTextEdit="1"/>
              </p:cNvSpPr>
              <p:nvPr/>
            </p:nvSpPr>
            <p:spPr>
              <a:xfrm>
                <a:off x="3510894" y="-8118"/>
                <a:ext cx="4191031" cy="616020"/>
              </a:xfrm>
              <a:prstGeom prst="rect">
                <a:avLst/>
              </a:prstGeom>
              <a:blipFill>
                <a:blip r:embed="rId13"/>
                <a:stretch>
                  <a:fillRect/>
                </a:stretch>
              </a:blipFill>
              <a:ln>
                <a:noFill/>
              </a:ln>
            </p:spPr>
            <p:txBody>
              <a:bodyPr/>
              <a:lstStyle/>
              <a:p>
                <a:r>
                  <a:rPr lang="ja-JP" altLang="en-US">
                    <a:noFill/>
                  </a:rPr>
                  <a:t> </a:t>
                </a:r>
              </a:p>
            </p:txBody>
          </p:sp>
        </mc:Fallback>
      </mc:AlternateContent>
      <p:sp>
        <p:nvSpPr>
          <p:cNvPr id="4" name="Google Shape;258;g34dc49584f6_1_44">
            <a:extLst>
              <a:ext uri="{FF2B5EF4-FFF2-40B4-BE49-F238E27FC236}">
                <a16:creationId xmlns:a16="http://schemas.microsoft.com/office/drawing/2014/main" id="{B9861658-ECBA-8A3C-5DC8-276854B1B8DA}"/>
              </a:ext>
            </a:extLst>
          </p:cNvPr>
          <p:cNvSpPr txBox="1">
            <a:spLocks noGrp="1"/>
          </p:cNvSpPr>
          <p:nvPr>
            <p:ph type="ctrTitle"/>
          </p:nvPr>
        </p:nvSpPr>
        <p:spPr>
          <a:xfrm>
            <a:off x="131763" y="117475"/>
            <a:ext cx="3256896" cy="498475"/>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結果：温度分布</a:t>
            </a:r>
            <a:endParaRPr dirty="0"/>
          </a:p>
        </p:txBody>
      </p:sp>
      <p:cxnSp>
        <p:nvCxnSpPr>
          <p:cNvPr id="713" name="直線コネクタ 712">
            <a:extLst>
              <a:ext uri="{FF2B5EF4-FFF2-40B4-BE49-F238E27FC236}">
                <a16:creationId xmlns:a16="http://schemas.microsoft.com/office/drawing/2014/main" id="{0D795172-9652-56D3-FA6E-2CE198B327C9}"/>
              </a:ext>
            </a:extLst>
          </p:cNvPr>
          <p:cNvCxnSpPr>
            <a:cxnSpLocks/>
          </p:cNvCxnSpPr>
          <p:nvPr/>
        </p:nvCxnSpPr>
        <p:spPr>
          <a:xfrm flipV="1">
            <a:off x="9063509" y="3078272"/>
            <a:ext cx="0" cy="93084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8" name="直線コネクタ 717">
            <a:extLst>
              <a:ext uri="{FF2B5EF4-FFF2-40B4-BE49-F238E27FC236}">
                <a16:creationId xmlns:a16="http://schemas.microsoft.com/office/drawing/2014/main" id="{BA4F390B-8847-5355-C7A9-4A921BDD1D11}"/>
              </a:ext>
            </a:extLst>
          </p:cNvPr>
          <p:cNvCxnSpPr>
            <a:cxnSpLocks/>
          </p:cNvCxnSpPr>
          <p:nvPr/>
        </p:nvCxnSpPr>
        <p:spPr>
          <a:xfrm flipV="1">
            <a:off x="6757189" y="3997917"/>
            <a:ext cx="0" cy="35818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3" name="正方形/長方形 722">
            <a:extLst>
              <a:ext uri="{FF2B5EF4-FFF2-40B4-BE49-F238E27FC236}">
                <a16:creationId xmlns:a16="http://schemas.microsoft.com/office/drawing/2014/main" id="{4E178525-B863-B136-902B-F0994F94A95F}"/>
              </a:ext>
            </a:extLst>
          </p:cNvPr>
          <p:cNvSpPr/>
          <p:nvPr/>
        </p:nvSpPr>
        <p:spPr>
          <a:xfrm>
            <a:off x="6554788" y="3548063"/>
            <a:ext cx="77787" cy="1222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Google Shape;704;g34dc49584f6_2_825">
            <a:extLst>
              <a:ext uri="{FF2B5EF4-FFF2-40B4-BE49-F238E27FC236}">
                <a16:creationId xmlns:a16="http://schemas.microsoft.com/office/drawing/2014/main" id="{2E4061CE-F53D-E05C-CC21-68E38699DC3F}"/>
              </a:ext>
            </a:extLst>
          </p:cNvPr>
          <p:cNvSpPr txBox="1"/>
          <p:nvPr/>
        </p:nvSpPr>
        <p:spPr>
          <a:xfrm>
            <a:off x="6448012" y="3390760"/>
            <a:ext cx="248478" cy="43684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rgbClr val="000000"/>
                </a:solidFill>
                <a:latin typeface="+mj-lt"/>
                <a:ea typeface="Meiryo"/>
                <a:cs typeface="Meiryo"/>
                <a:sym typeface="Meiryo"/>
              </a:rPr>
              <a:t>x</a:t>
            </a:r>
            <a:endParaRPr dirty="0">
              <a:solidFill>
                <a:srgbClr val="000000"/>
              </a:solidFill>
              <a:latin typeface="+mj-lt"/>
              <a:ea typeface="Meiryo"/>
              <a:cs typeface="Meiryo"/>
              <a:sym typeface="Meiryo"/>
            </a:endParaRPr>
          </a:p>
        </p:txBody>
      </p:sp>
      <p:sp>
        <p:nvSpPr>
          <p:cNvPr id="726" name="正方形/長方形 725">
            <a:extLst>
              <a:ext uri="{FF2B5EF4-FFF2-40B4-BE49-F238E27FC236}">
                <a16:creationId xmlns:a16="http://schemas.microsoft.com/office/drawing/2014/main" id="{A4D4EEA7-579B-B961-AB21-6C10F71B2DBC}"/>
              </a:ext>
            </a:extLst>
          </p:cNvPr>
          <p:cNvSpPr/>
          <p:nvPr/>
        </p:nvSpPr>
        <p:spPr>
          <a:xfrm>
            <a:off x="6567087" y="6356118"/>
            <a:ext cx="77787" cy="1222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7" name="Google Shape;704;g34dc49584f6_2_825">
            <a:extLst>
              <a:ext uri="{FF2B5EF4-FFF2-40B4-BE49-F238E27FC236}">
                <a16:creationId xmlns:a16="http://schemas.microsoft.com/office/drawing/2014/main" id="{0270FDF8-AEF0-6F2A-0D81-2BF3A6E0A3C8}"/>
              </a:ext>
            </a:extLst>
          </p:cNvPr>
          <p:cNvSpPr txBox="1"/>
          <p:nvPr/>
        </p:nvSpPr>
        <p:spPr>
          <a:xfrm>
            <a:off x="6460311" y="6198815"/>
            <a:ext cx="248478" cy="43684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rgbClr val="000000"/>
                </a:solidFill>
                <a:latin typeface="+mj-lt"/>
                <a:ea typeface="Meiryo"/>
                <a:cs typeface="Meiryo"/>
                <a:sym typeface="Meiryo"/>
              </a:rPr>
              <a:t>x</a:t>
            </a:r>
            <a:endParaRPr dirty="0">
              <a:solidFill>
                <a:srgbClr val="000000"/>
              </a:solidFill>
              <a:latin typeface="+mj-lt"/>
              <a:ea typeface="Meiryo"/>
              <a:cs typeface="Meiryo"/>
              <a:sym typeface="Meiryo"/>
            </a:endParaRPr>
          </a:p>
        </p:txBody>
      </p:sp>
      <p:sp>
        <p:nvSpPr>
          <p:cNvPr id="728" name="正方形/長方形 727">
            <a:extLst>
              <a:ext uri="{FF2B5EF4-FFF2-40B4-BE49-F238E27FC236}">
                <a16:creationId xmlns:a16="http://schemas.microsoft.com/office/drawing/2014/main" id="{FFE129C3-ED62-D295-7EC9-02E149B515C4}"/>
              </a:ext>
            </a:extLst>
          </p:cNvPr>
          <p:cNvSpPr/>
          <p:nvPr/>
        </p:nvSpPr>
        <p:spPr>
          <a:xfrm>
            <a:off x="10288609" y="6325269"/>
            <a:ext cx="77787" cy="1222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9" name="Google Shape;704;g34dc49584f6_2_825">
            <a:extLst>
              <a:ext uri="{FF2B5EF4-FFF2-40B4-BE49-F238E27FC236}">
                <a16:creationId xmlns:a16="http://schemas.microsoft.com/office/drawing/2014/main" id="{B6E4DC3E-D80A-7FC8-610D-C3992E6070E8}"/>
              </a:ext>
            </a:extLst>
          </p:cNvPr>
          <p:cNvSpPr txBox="1"/>
          <p:nvPr/>
        </p:nvSpPr>
        <p:spPr>
          <a:xfrm>
            <a:off x="10181833" y="6167966"/>
            <a:ext cx="248478" cy="43684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mj-lt"/>
                <a:ea typeface="Meiryo"/>
                <a:cs typeface="Meiryo"/>
                <a:sym typeface="Meiryo"/>
              </a:rPr>
              <a:t>y</a:t>
            </a:r>
            <a:endParaRPr dirty="0">
              <a:solidFill>
                <a:srgbClr val="000000"/>
              </a:solidFill>
              <a:latin typeface="+mj-lt"/>
              <a:ea typeface="Meiryo"/>
              <a:cs typeface="Meiryo"/>
              <a:sym typeface="Meiryo"/>
            </a:endParaRPr>
          </a:p>
        </p:txBody>
      </p:sp>
      <p:pic>
        <p:nvPicPr>
          <p:cNvPr id="13" name="Google Shape;762;g34e600338cd_0_145">
            <a:extLst>
              <a:ext uri="{FF2B5EF4-FFF2-40B4-BE49-F238E27FC236}">
                <a16:creationId xmlns:a16="http://schemas.microsoft.com/office/drawing/2014/main" id="{42889D7D-CE88-27DC-2CAA-A67CC74E1B95}"/>
              </a:ext>
            </a:extLst>
          </p:cNvPr>
          <p:cNvPicPr preferRelativeResize="0"/>
          <p:nvPr/>
        </p:nvPicPr>
        <p:blipFill rotWithShape="1">
          <a:blip r:embed="rId14"/>
          <a:srcRect l="2352" t="6858" r="14185" b="3948"/>
          <a:stretch>
            <a:fillRect/>
          </a:stretch>
        </p:blipFill>
        <p:spPr>
          <a:xfrm rot="16200000">
            <a:off x="1524417" y="2725687"/>
            <a:ext cx="3674679" cy="2270364"/>
          </a:xfrm>
          <a:prstGeom prst="rect">
            <a:avLst/>
          </a:prstGeom>
          <a:noFill/>
          <a:ln>
            <a:noFill/>
          </a:ln>
        </p:spPr>
      </p:pic>
      <p:grpSp>
        <p:nvGrpSpPr>
          <p:cNvPr id="35" name="グループ化 34">
            <a:extLst>
              <a:ext uri="{FF2B5EF4-FFF2-40B4-BE49-F238E27FC236}">
                <a16:creationId xmlns:a16="http://schemas.microsoft.com/office/drawing/2014/main" id="{B8F24AD9-1BCB-5270-863C-96A68DD3DAB5}"/>
              </a:ext>
            </a:extLst>
          </p:cNvPr>
          <p:cNvGrpSpPr/>
          <p:nvPr/>
        </p:nvGrpSpPr>
        <p:grpSpPr>
          <a:xfrm>
            <a:off x="25104" y="2023529"/>
            <a:ext cx="2270364" cy="3674679"/>
            <a:chOff x="25104" y="2023529"/>
            <a:chExt cx="2270364" cy="3674679"/>
          </a:xfrm>
        </p:grpSpPr>
        <p:pic>
          <p:nvPicPr>
            <p:cNvPr id="30" name="Google Shape;762;g34e600338cd_0_145">
              <a:extLst>
                <a:ext uri="{FF2B5EF4-FFF2-40B4-BE49-F238E27FC236}">
                  <a16:creationId xmlns:a16="http://schemas.microsoft.com/office/drawing/2014/main" id="{D4519194-29A8-FFC7-64A9-B8E26A386A4F}"/>
                </a:ext>
              </a:extLst>
            </p:cNvPr>
            <p:cNvPicPr preferRelativeResize="0"/>
            <p:nvPr/>
          </p:nvPicPr>
          <p:blipFill rotWithShape="1">
            <a:blip r:embed="rId14"/>
            <a:srcRect l="2352" t="6858" r="14185" b="3948"/>
            <a:stretch>
              <a:fillRect/>
            </a:stretch>
          </p:blipFill>
          <p:spPr>
            <a:xfrm rot="16200000">
              <a:off x="-677054" y="2725687"/>
              <a:ext cx="3674679" cy="2270364"/>
            </a:xfrm>
            <a:prstGeom prst="rect">
              <a:avLst/>
            </a:prstGeom>
            <a:noFill/>
            <a:ln>
              <a:noFill/>
            </a:ln>
          </p:spPr>
        </p:pic>
        <p:pic>
          <p:nvPicPr>
            <p:cNvPr id="14" name="Google Shape;763;g34e600338cd_0_145">
              <a:extLst>
                <a:ext uri="{FF2B5EF4-FFF2-40B4-BE49-F238E27FC236}">
                  <a16:creationId xmlns:a16="http://schemas.microsoft.com/office/drawing/2014/main" id="{34C67212-63EA-3503-A497-79D3A9355C8C}"/>
                </a:ext>
              </a:extLst>
            </p:cNvPr>
            <p:cNvPicPr preferRelativeResize="0"/>
            <p:nvPr/>
          </p:nvPicPr>
          <p:blipFill rotWithShape="1">
            <a:blip r:embed="rId15"/>
            <a:srcRect l="8347" t="2165" b="2165"/>
            <a:stretch>
              <a:fillRect/>
            </a:stretch>
          </p:blipFill>
          <p:spPr>
            <a:xfrm rot="16200000">
              <a:off x="-437549" y="2615742"/>
              <a:ext cx="3197228" cy="2131341"/>
            </a:xfrm>
            <a:prstGeom prst="rect">
              <a:avLst/>
            </a:prstGeom>
            <a:noFill/>
            <a:ln>
              <a:noFill/>
            </a:ln>
          </p:spPr>
        </p:pic>
      </p:grpSp>
      <p:cxnSp>
        <p:nvCxnSpPr>
          <p:cNvPr id="15" name="Google Shape;767;g34e600338cd_0_145">
            <a:extLst>
              <a:ext uri="{FF2B5EF4-FFF2-40B4-BE49-F238E27FC236}">
                <a16:creationId xmlns:a16="http://schemas.microsoft.com/office/drawing/2014/main" id="{AD2FB9DA-1DD9-7EAB-51BE-5A5135BDB7CE}"/>
              </a:ext>
            </a:extLst>
          </p:cNvPr>
          <p:cNvCxnSpPr>
            <a:cxnSpLocks/>
          </p:cNvCxnSpPr>
          <p:nvPr/>
        </p:nvCxnSpPr>
        <p:spPr>
          <a:xfrm flipV="1">
            <a:off x="131763" y="5440392"/>
            <a:ext cx="0" cy="206554"/>
          </a:xfrm>
          <a:prstGeom prst="straightConnector1">
            <a:avLst/>
          </a:prstGeom>
          <a:noFill/>
          <a:ln w="9525" cap="flat" cmpd="sng">
            <a:solidFill>
              <a:schemeClr val="dk2"/>
            </a:solidFill>
            <a:prstDash val="solid"/>
            <a:round/>
            <a:headEnd type="none" w="med" len="med"/>
            <a:tailEnd type="triangle" w="med" len="med"/>
          </a:ln>
        </p:spPr>
      </p:cxnSp>
      <p:sp>
        <p:nvSpPr>
          <p:cNvPr id="16" name="Google Shape;794;g34e600338cd_0_116">
            <a:extLst>
              <a:ext uri="{FF2B5EF4-FFF2-40B4-BE49-F238E27FC236}">
                <a16:creationId xmlns:a16="http://schemas.microsoft.com/office/drawing/2014/main" id="{3B25B002-F146-ED2C-E31C-ADB6C2BE945C}"/>
              </a:ext>
            </a:extLst>
          </p:cNvPr>
          <p:cNvSpPr txBox="1"/>
          <p:nvPr/>
        </p:nvSpPr>
        <p:spPr>
          <a:xfrm>
            <a:off x="-33676" y="5445393"/>
            <a:ext cx="768900" cy="534475"/>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ja-JP" sz="1600" dirty="0">
                <a:solidFill>
                  <a:schemeClr val="dk1"/>
                </a:solidFill>
                <a:latin typeface="+mj-lt"/>
                <a:ea typeface="Meiryo"/>
                <a:cs typeface="Meiryo"/>
                <a:sym typeface="Meiryo"/>
              </a:rPr>
              <a:t>U</a:t>
            </a:r>
            <a:r>
              <a:rPr lang="ja-JP" sz="1600" baseline="-25000" dirty="0">
                <a:solidFill>
                  <a:schemeClr val="dk1"/>
                </a:solidFill>
                <a:latin typeface="+mj-lt"/>
                <a:ea typeface="Meiryo"/>
                <a:cs typeface="Meiryo"/>
                <a:sym typeface="Meiryo"/>
              </a:rPr>
              <a:t>in</a:t>
            </a:r>
            <a:endParaRPr sz="1200" baseline="-25000" dirty="0">
              <a:latin typeface="+mj-lt"/>
            </a:endParaRPr>
          </a:p>
        </p:txBody>
      </p:sp>
      <p:sp>
        <p:nvSpPr>
          <p:cNvPr id="17" name="Google Shape;705;g34dc49584f6_2_825">
            <a:extLst>
              <a:ext uri="{FF2B5EF4-FFF2-40B4-BE49-F238E27FC236}">
                <a16:creationId xmlns:a16="http://schemas.microsoft.com/office/drawing/2014/main" id="{DF50D253-E26F-DC14-F046-21F88AE51C8A}"/>
              </a:ext>
            </a:extLst>
          </p:cNvPr>
          <p:cNvSpPr txBox="1"/>
          <p:nvPr/>
        </p:nvSpPr>
        <p:spPr>
          <a:xfrm>
            <a:off x="434686" y="5605555"/>
            <a:ext cx="1626733" cy="45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latin typeface="+mj-lt"/>
                <a:ea typeface="Meiryo"/>
                <a:cs typeface="Meiryo"/>
                <a:sym typeface="Meiryo"/>
              </a:rPr>
              <a:t>最適化</a:t>
            </a:r>
            <a:r>
              <a:rPr lang="en-US" altLang="ja-JP" dirty="0">
                <a:latin typeface="+mj-lt"/>
                <a:ea typeface="Meiryo"/>
                <a:cs typeface="Meiryo"/>
                <a:sym typeface="Meiryo"/>
              </a:rPr>
              <a:t> (100 step)</a:t>
            </a:r>
            <a:endParaRPr dirty="0">
              <a:solidFill>
                <a:srgbClr val="000000"/>
              </a:solidFill>
              <a:latin typeface="+mj-lt"/>
              <a:ea typeface="Meiryo"/>
              <a:cs typeface="Meiryo"/>
              <a:sym typeface="Meiryo"/>
            </a:endParaRPr>
          </a:p>
        </p:txBody>
      </p:sp>
      <p:sp>
        <p:nvSpPr>
          <p:cNvPr id="18" name="Google Shape;704;g34dc49584f6_2_825">
            <a:extLst>
              <a:ext uri="{FF2B5EF4-FFF2-40B4-BE49-F238E27FC236}">
                <a16:creationId xmlns:a16="http://schemas.microsoft.com/office/drawing/2014/main" id="{DD360E4D-C979-1DD1-4A13-5738D9842027}"/>
              </a:ext>
            </a:extLst>
          </p:cNvPr>
          <p:cNvSpPr txBox="1"/>
          <p:nvPr/>
        </p:nvSpPr>
        <p:spPr>
          <a:xfrm>
            <a:off x="2742459" y="5605555"/>
            <a:ext cx="1292400" cy="45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latin typeface="+mj-lt"/>
                <a:ea typeface="Meiryo"/>
                <a:cs typeface="Meiryo"/>
                <a:sym typeface="Meiryo"/>
              </a:rPr>
              <a:t>高忠実度計算</a:t>
            </a:r>
            <a:endParaRPr dirty="0">
              <a:solidFill>
                <a:srgbClr val="000000"/>
              </a:solidFill>
              <a:latin typeface="+mj-lt"/>
              <a:ea typeface="Meiryo"/>
              <a:cs typeface="Meiryo"/>
              <a:sym typeface="Meiryo"/>
            </a:endParaRPr>
          </a:p>
        </p:txBody>
      </p:sp>
      <p:grpSp>
        <p:nvGrpSpPr>
          <p:cNvPr id="19" name="グループ化 18">
            <a:extLst>
              <a:ext uri="{FF2B5EF4-FFF2-40B4-BE49-F238E27FC236}">
                <a16:creationId xmlns:a16="http://schemas.microsoft.com/office/drawing/2014/main" id="{2357F04D-903A-FE2A-66F9-973E4C37B074}"/>
              </a:ext>
            </a:extLst>
          </p:cNvPr>
          <p:cNvGrpSpPr/>
          <p:nvPr/>
        </p:nvGrpSpPr>
        <p:grpSpPr>
          <a:xfrm>
            <a:off x="978329" y="1741558"/>
            <a:ext cx="2605205" cy="395958"/>
            <a:chOff x="1027656" y="1674405"/>
            <a:chExt cx="2605205" cy="395958"/>
          </a:xfrm>
        </p:grpSpPr>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DA7C15BA-CDEB-DBEF-CECE-F704A46A2FED}"/>
                    </a:ext>
                  </a:extLst>
                </p:cNvPr>
                <p:cNvSpPr txBox="1"/>
                <p:nvPr/>
              </p:nvSpPr>
              <p:spPr>
                <a:xfrm>
                  <a:off x="2014999" y="1762586"/>
                  <a:ext cx="550415" cy="307777"/>
                </a:xfrm>
                <a:prstGeom prst="rect">
                  <a:avLst/>
                </a:prstGeom>
                <a:noFill/>
              </p:spPr>
              <p:txBody>
                <a:bodyPr wrap="square">
                  <a:spAutoFit/>
                </a:bodyPr>
                <a:lstStyle/>
                <a:p>
                  <a:pPr/>
                  <a14:m>
                    <m:oMathPara xmlns:m="http://schemas.openxmlformats.org/officeDocument/2006/math">
                      <m:oMath>
                        <m:r>
                          <a:rPr lang="en-US" altLang="ja-JP" sz="1400" b="0" i="1" smtClean="0">
                            <a:latin typeface="Cambria Math" panose="02040503050406030204" pitchFamily="18" charset="0"/>
                            <a:ea typeface="Meiryo"/>
                            <a:cs typeface="Meiryo"/>
                            <a:sym typeface="Meiryo"/>
                          </a:rPr>
                          <m:t>𝑇</m:t>
                        </m:r>
                        <m:r>
                          <a:rPr lang="en-US" altLang="ja-JP" sz="1400" b="0" i="1" smtClean="0">
                            <a:latin typeface="Cambria Math" panose="02040503050406030204" pitchFamily="18" charset="0"/>
                            <a:ea typeface="Meiryo"/>
                            <a:cs typeface="Meiryo"/>
                            <a:sym typeface="Meiryo"/>
                          </a:rPr>
                          <m:t> [</m:t>
                        </m:r>
                        <m:r>
                          <a:rPr lang="en-US" altLang="ja-JP" sz="1400" b="0" i="1" smtClean="0">
                            <a:latin typeface="Cambria Math" panose="02040503050406030204" pitchFamily="18" charset="0"/>
                            <a:ea typeface="Meiryo"/>
                            <a:cs typeface="Meiryo"/>
                            <a:sym typeface="Meiryo"/>
                          </a:rPr>
                          <m:t>𝐾</m:t>
                        </m:r>
                        <m:r>
                          <a:rPr lang="en-US" altLang="ja-JP" sz="1400" b="0" i="1" smtClean="0">
                            <a:latin typeface="Cambria Math" panose="02040503050406030204" pitchFamily="18" charset="0"/>
                            <a:ea typeface="Meiryo"/>
                            <a:cs typeface="Meiryo"/>
                            <a:sym typeface="Meiryo"/>
                          </a:rPr>
                          <m:t>]</m:t>
                        </m:r>
                      </m:oMath>
                    </m:oMathPara>
                  </a14:m>
                  <a:endParaRPr lang="ja-JP" altLang="en-US" dirty="0"/>
                </a:p>
              </p:txBody>
            </p:sp>
          </mc:Choice>
          <mc:Fallback xmlns="">
            <p:sp>
              <p:nvSpPr>
                <p:cNvPr id="20" name="テキスト ボックス 19">
                  <a:extLst>
                    <a:ext uri="{FF2B5EF4-FFF2-40B4-BE49-F238E27FC236}">
                      <a16:creationId xmlns:a16="http://schemas.microsoft.com/office/drawing/2014/main" id="{DA7C15BA-CDEB-DBEF-CECE-F704A46A2FED}"/>
                    </a:ext>
                  </a:extLst>
                </p:cNvPr>
                <p:cNvSpPr txBox="1">
                  <a:spLocks noRot="1" noChangeAspect="1" noMove="1" noResize="1" noEditPoints="1" noAdjustHandles="1" noChangeArrowheads="1" noChangeShapeType="1" noTextEdit="1"/>
                </p:cNvSpPr>
                <p:nvPr/>
              </p:nvSpPr>
              <p:spPr>
                <a:xfrm>
                  <a:off x="2014999" y="1762586"/>
                  <a:ext cx="550415" cy="307777"/>
                </a:xfrm>
                <a:prstGeom prst="rect">
                  <a:avLst/>
                </a:prstGeom>
                <a:blipFill>
                  <a:blip r:embed="rId16"/>
                  <a:stretch>
                    <a:fillRect r="-4396" b="-9804"/>
                  </a:stretch>
                </a:blipFill>
              </p:spPr>
              <p:txBody>
                <a:bodyPr/>
                <a:lstStyle/>
                <a:p>
                  <a:r>
                    <a:rPr lang="ja-JP" altLang="en-US">
                      <a:noFill/>
                    </a:rPr>
                    <a:t> </a:t>
                  </a:r>
                </a:p>
              </p:txBody>
            </p:sp>
          </mc:Fallback>
        </mc:AlternateContent>
        <p:pic>
          <p:nvPicPr>
            <p:cNvPr id="21" name="Google Shape;762;g34e600338cd_0_145" title="hifi_Uin02_heat_vel.png">
              <a:extLst>
                <a:ext uri="{FF2B5EF4-FFF2-40B4-BE49-F238E27FC236}">
                  <a16:creationId xmlns:a16="http://schemas.microsoft.com/office/drawing/2014/main" id="{9E27C337-2DBB-9CFE-46EE-A4747997464F}"/>
                </a:ext>
              </a:extLst>
            </p:cNvPr>
            <p:cNvPicPr preferRelativeResize="0"/>
            <p:nvPr/>
          </p:nvPicPr>
          <p:blipFill rotWithShape="1">
            <a:blip r:embed="rId17">
              <a:alphaModFix/>
            </a:blip>
            <a:srcRect l="88038" t="1885" r="8828" b="1895"/>
            <a:stretch>
              <a:fillRect/>
            </a:stretch>
          </p:blipFill>
          <p:spPr>
            <a:xfrm rot="5400000">
              <a:off x="2284648" y="535472"/>
              <a:ext cx="130586" cy="2408451"/>
            </a:xfrm>
            <a:prstGeom prst="rect">
              <a:avLst/>
            </a:prstGeom>
            <a:noFill/>
            <a:ln>
              <a:noFill/>
            </a:ln>
          </p:spPr>
        </p:pic>
        <p:sp>
          <p:nvSpPr>
            <p:cNvPr id="22" name="テキスト ボックス 21">
              <a:extLst>
                <a:ext uri="{FF2B5EF4-FFF2-40B4-BE49-F238E27FC236}">
                  <a16:creationId xmlns:a16="http://schemas.microsoft.com/office/drawing/2014/main" id="{C9B7CE22-6276-8D51-5C7A-E27C26EE2453}"/>
                </a:ext>
              </a:extLst>
            </p:cNvPr>
            <p:cNvSpPr txBox="1"/>
            <p:nvPr/>
          </p:nvSpPr>
          <p:spPr>
            <a:xfrm>
              <a:off x="3184126" y="1745403"/>
              <a:ext cx="448735" cy="253916"/>
            </a:xfrm>
            <a:prstGeom prst="rect">
              <a:avLst/>
            </a:prstGeom>
            <a:noFill/>
          </p:spPr>
          <p:txBody>
            <a:bodyPr wrap="square" rtlCol="0">
              <a:spAutoFit/>
            </a:bodyPr>
            <a:lstStyle/>
            <a:p>
              <a:r>
                <a:rPr kumimoji="1" lang="en-US" altLang="ja-JP" sz="1050" dirty="0"/>
                <a:t>320</a:t>
              </a:r>
              <a:endParaRPr kumimoji="1" lang="ja-JP" altLang="en-US" sz="1050" dirty="0"/>
            </a:p>
          </p:txBody>
        </p:sp>
        <p:sp>
          <p:nvSpPr>
            <p:cNvPr id="23" name="テキスト ボックス 22">
              <a:extLst>
                <a:ext uri="{FF2B5EF4-FFF2-40B4-BE49-F238E27FC236}">
                  <a16:creationId xmlns:a16="http://schemas.microsoft.com/office/drawing/2014/main" id="{167A5766-B567-A416-7705-D7A335ECE74B}"/>
                </a:ext>
              </a:extLst>
            </p:cNvPr>
            <p:cNvSpPr txBox="1"/>
            <p:nvPr/>
          </p:nvSpPr>
          <p:spPr>
            <a:xfrm>
              <a:off x="1027656" y="1745403"/>
              <a:ext cx="448735" cy="253916"/>
            </a:xfrm>
            <a:prstGeom prst="rect">
              <a:avLst/>
            </a:prstGeom>
            <a:noFill/>
          </p:spPr>
          <p:txBody>
            <a:bodyPr wrap="square" rtlCol="0">
              <a:spAutoFit/>
            </a:bodyPr>
            <a:lstStyle/>
            <a:p>
              <a:r>
                <a:rPr kumimoji="1" lang="en-US" altLang="ja-JP" sz="1050" dirty="0"/>
                <a:t>293</a:t>
              </a:r>
              <a:endParaRPr kumimoji="1" lang="ja-JP" altLang="en-US" sz="1050" dirty="0"/>
            </a:p>
          </p:txBody>
        </p:sp>
      </p:grpSp>
      <mc:AlternateContent xmlns:mc="http://schemas.openxmlformats.org/markup-compatibility/2006" xmlns:a14="http://schemas.microsoft.com/office/drawing/2010/main">
        <mc:Choice Requires="a14">
          <p:sp>
            <p:nvSpPr>
              <p:cNvPr id="25" name="Google Shape;489;g34dc49584f6_2_960">
                <a:extLst>
                  <a:ext uri="{FF2B5EF4-FFF2-40B4-BE49-F238E27FC236}">
                    <a16:creationId xmlns:a16="http://schemas.microsoft.com/office/drawing/2014/main" id="{16A7C599-0436-32EB-ADD9-6CA6961FB1E2}"/>
                  </a:ext>
                </a:extLst>
              </p:cNvPr>
              <p:cNvSpPr txBox="1"/>
              <p:nvPr/>
            </p:nvSpPr>
            <p:spPr>
              <a:xfrm>
                <a:off x="1708803" y="6348006"/>
                <a:ext cx="2482889" cy="616020"/>
              </a:xfrm>
              <a:prstGeom prst="rect">
                <a:avLst/>
              </a:prstGeom>
              <a:noFill/>
              <a:ln>
                <a:noFill/>
              </a:ln>
            </p:spPr>
            <p:txBody>
              <a:bodyPr spcFirstLastPara="1" wrap="square" lIns="91425" tIns="45700" rIns="91425" bIns="45700" anchor="t" anchorCtr="0">
                <a:noAutofit/>
              </a:bodyPr>
              <a:lstStyle/>
              <a:p>
                <a:pPr marL="101600" lvl="0">
                  <a:lnSpc>
                    <a:spcPct val="90000"/>
                  </a:lnSpc>
                  <a:spcBef>
                    <a:spcPts val="1000"/>
                  </a:spcBef>
                  <a:buSzPts val="2000"/>
                </a:pPr>
                <a14:m>
                  <m:oMathPara xmlns:m="http://schemas.openxmlformats.org/officeDocument/2006/math">
                    <m:oMathParaPr>
                      <m:jc m:val="left"/>
                    </m:oMathParaPr>
                    <m:oMath>
                      <m:sSub>
                        <m:sSubPr>
                          <m:ctrlPr>
                            <a:rPr lang="en-US" altLang="ja-JP" b="0" i="1" smtClean="0">
                              <a:latin typeface="Cambria Math" panose="02040503050406030204" pitchFamily="18" charset="0"/>
                              <a:ea typeface="Meiryo"/>
                              <a:cs typeface="Meiryo"/>
                              <a:sym typeface="Meiryo"/>
                            </a:rPr>
                          </m:ctrlPr>
                        </m:sSubPr>
                        <m:e>
                          <m:r>
                            <a:rPr lang="en-US" altLang="ja-JP" b="0" i="1" smtClean="0">
                              <a:latin typeface="Cambria Math" panose="02040503050406030204" pitchFamily="18" charset="0"/>
                              <a:ea typeface="Meiryo"/>
                              <a:cs typeface="Meiryo"/>
                              <a:sym typeface="Meiryo"/>
                            </a:rPr>
                            <m:t>𝑇</m:t>
                          </m:r>
                        </m:e>
                        <m:sub>
                          <m:r>
                            <m:rPr>
                              <m:sty m:val="p"/>
                            </m:rPr>
                            <a:rPr lang="en-US" altLang="ja-JP" b="0" i="0" smtClean="0">
                              <a:latin typeface="Cambria Math" panose="02040503050406030204" pitchFamily="18" charset="0"/>
                              <a:ea typeface="Meiryo"/>
                              <a:cs typeface="Meiryo"/>
                              <a:sym typeface="Meiryo"/>
                            </a:rPr>
                            <m:t>norm</m:t>
                          </m:r>
                        </m:sub>
                      </m:sSub>
                      <m:r>
                        <a:rPr lang="en-US" altLang="ja-JP" b="0" i="1" smtClean="0">
                          <a:latin typeface="Cambria Math" panose="02040503050406030204" pitchFamily="18" charset="0"/>
                          <a:ea typeface="Meiryo"/>
                          <a:cs typeface="Meiryo"/>
                          <a:sym typeface="Meiryo"/>
                        </a:rPr>
                        <m:t>=</m:t>
                      </m:r>
                      <m:f>
                        <m:fPr>
                          <m:ctrlPr>
                            <a:rPr lang="en-US" altLang="ja-JP" b="0" i="1" smtClean="0">
                              <a:latin typeface="Cambria Math" panose="02040503050406030204" pitchFamily="18" charset="0"/>
                              <a:ea typeface="Meiryo"/>
                              <a:cs typeface="Meiryo"/>
                              <a:sym typeface="Meiryo"/>
                            </a:rPr>
                          </m:ctrlPr>
                        </m:fPr>
                        <m:num>
                          <m:r>
                            <a:rPr lang="en-US" altLang="ja-JP" b="0" i="1" smtClean="0">
                              <a:latin typeface="Cambria Math" panose="02040503050406030204" pitchFamily="18" charset="0"/>
                              <a:ea typeface="Meiryo"/>
                              <a:cs typeface="Meiryo"/>
                              <a:sym typeface="Meiryo"/>
                            </a:rPr>
                            <m:t>𝑇</m:t>
                          </m:r>
                          <m:r>
                            <a:rPr lang="en-US" altLang="ja-JP" b="0" i="1" smtClean="0">
                              <a:latin typeface="Cambria Math" panose="02040503050406030204" pitchFamily="18" charset="0"/>
                              <a:ea typeface="Meiryo"/>
                              <a:cs typeface="Meiryo"/>
                              <a:sym typeface="Meiryo"/>
                            </a:rPr>
                            <m:t>−</m:t>
                          </m:r>
                          <m:sSub>
                            <m:sSubPr>
                              <m:ctrlPr>
                                <a:rPr lang="en-US" altLang="ja-JP" b="0" i="1" smtClean="0">
                                  <a:latin typeface="Cambria Math" panose="02040503050406030204" pitchFamily="18" charset="0"/>
                                  <a:ea typeface="Meiryo"/>
                                  <a:cs typeface="Meiryo"/>
                                  <a:sym typeface="Meiryo"/>
                                </a:rPr>
                              </m:ctrlPr>
                            </m:sSubPr>
                            <m:e>
                              <m:r>
                                <a:rPr lang="en-US" altLang="ja-JP" b="0" i="1" smtClean="0">
                                  <a:latin typeface="Cambria Math" panose="02040503050406030204" pitchFamily="18" charset="0"/>
                                  <a:ea typeface="Meiryo"/>
                                  <a:cs typeface="Meiryo"/>
                                  <a:sym typeface="Meiryo"/>
                                </a:rPr>
                                <m:t>𝑇</m:t>
                              </m:r>
                            </m:e>
                            <m:sub>
                              <m:r>
                                <m:rPr>
                                  <m:sty m:val="p"/>
                                </m:rPr>
                                <a:rPr lang="en-US" altLang="ja-JP" b="0" i="0" smtClean="0">
                                  <a:latin typeface="Cambria Math" panose="02040503050406030204" pitchFamily="18" charset="0"/>
                                  <a:ea typeface="Meiryo"/>
                                  <a:cs typeface="Meiryo"/>
                                  <a:sym typeface="Meiryo"/>
                                </a:rPr>
                                <m:t>max</m:t>
                              </m:r>
                              <m:r>
                                <a:rPr lang="en-US" altLang="ja-JP" b="0" i="0" smtClean="0">
                                  <a:latin typeface="Cambria Math" panose="02040503050406030204" pitchFamily="18" charset="0"/>
                                  <a:ea typeface="Meiryo"/>
                                  <a:cs typeface="Meiryo"/>
                                  <a:sym typeface="Meiryo"/>
                                </a:rPr>
                                <m:t> </m:t>
                              </m:r>
                              <m:r>
                                <m:rPr>
                                  <m:sty m:val="p"/>
                                </m:rPr>
                                <a:rPr lang="en-US" altLang="ja-JP" b="0" i="0" smtClean="0">
                                  <a:latin typeface="Cambria Math" panose="02040503050406030204" pitchFamily="18" charset="0"/>
                                  <a:ea typeface="Meiryo"/>
                                  <a:cs typeface="Meiryo"/>
                                  <a:sym typeface="Meiryo"/>
                                </a:rPr>
                                <m:t>HiFi</m:t>
                              </m:r>
                            </m:sub>
                          </m:sSub>
                        </m:num>
                        <m:den>
                          <m:sSub>
                            <m:sSubPr>
                              <m:ctrlPr>
                                <a:rPr lang="en-US" altLang="ja-JP" i="1" smtClean="0">
                                  <a:latin typeface="Cambria Math" panose="02040503050406030204" pitchFamily="18" charset="0"/>
                                  <a:ea typeface="Meiryo"/>
                                  <a:cs typeface="Meiryo"/>
                                  <a:sym typeface="Meiryo"/>
                                </a:rPr>
                              </m:ctrlPr>
                            </m:sSubPr>
                            <m:e>
                              <m:r>
                                <a:rPr lang="en-US" altLang="ja-JP" i="1" smtClean="0">
                                  <a:latin typeface="Cambria Math" panose="02040503050406030204" pitchFamily="18" charset="0"/>
                                  <a:ea typeface="Meiryo"/>
                                  <a:cs typeface="Meiryo"/>
                                  <a:sym typeface="Meiryo"/>
                                </a:rPr>
                                <m:t>𝑇</m:t>
                              </m:r>
                            </m:e>
                            <m:sub>
                              <m:r>
                                <m:rPr>
                                  <m:sty m:val="p"/>
                                </m:rPr>
                                <a:rPr lang="en-US" altLang="ja-JP" i="0">
                                  <a:latin typeface="Cambria Math" panose="02040503050406030204" pitchFamily="18" charset="0"/>
                                  <a:ea typeface="Meiryo"/>
                                  <a:cs typeface="Meiryo"/>
                                  <a:sym typeface="Meiryo"/>
                                </a:rPr>
                                <m:t>max</m:t>
                              </m:r>
                              <m:r>
                                <a:rPr lang="en-US" altLang="ja-JP" i="0">
                                  <a:latin typeface="Cambria Math" panose="02040503050406030204" pitchFamily="18" charset="0"/>
                                  <a:ea typeface="Meiryo"/>
                                  <a:cs typeface="Meiryo"/>
                                  <a:sym typeface="Meiryo"/>
                                </a:rPr>
                                <m:t> </m:t>
                              </m:r>
                              <m:r>
                                <m:rPr>
                                  <m:sty m:val="p"/>
                                </m:rPr>
                                <a:rPr lang="en-US" altLang="ja-JP" i="0">
                                  <a:latin typeface="Cambria Math" panose="02040503050406030204" pitchFamily="18" charset="0"/>
                                  <a:ea typeface="Meiryo"/>
                                  <a:cs typeface="Meiryo"/>
                                  <a:sym typeface="Meiryo"/>
                                </a:rPr>
                                <m:t>HiFi</m:t>
                              </m:r>
                            </m:sub>
                          </m:sSub>
                          <m:r>
                            <a:rPr lang="en-US" altLang="ja-JP" b="0" i="1" smtClean="0">
                              <a:latin typeface="Cambria Math" panose="02040503050406030204" pitchFamily="18" charset="0"/>
                              <a:ea typeface="Meiryo"/>
                              <a:cs typeface="Meiryo"/>
                              <a:sym typeface="Meiryo"/>
                            </a:rPr>
                            <m:t>−</m:t>
                          </m:r>
                          <m:sSub>
                            <m:sSubPr>
                              <m:ctrlPr>
                                <a:rPr lang="en-US" altLang="ja-JP" i="1" smtClean="0">
                                  <a:latin typeface="Cambria Math" panose="02040503050406030204" pitchFamily="18" charset="0"/>
                                  <a:ea typeface="Meiryo"/>
                                  <a:cs typeface="Meiryo"/>
                                  <a:sym typeface="Meiryo"/>
                                </a:rPr>
                              </m:ctrlPr>
                            </m:sSubPr>
                            <m:e>
                              <m:r>
                                <a:rPr lang="en-US" altLang="ja-JP" i="1" smtClean="0">
                                  <a:latin typeface="Cambria Math" panose="02040503050406030204" pitchFamily="18" charset="0"/>
                                  <a:ea typeface="Meiryo"/>
                                  <a:cs typeface="Meiryo"/>
                                  <a:sym typeface="Meiryo"/>
                                </a:rPr>
                                <m:t>𝑇</m:t>
                              </m:r>
                            </m:e>
                            <m:sub>
                              <m:r>
                                <m:rPr>
                                  <m:sty m:val="p"/>
                                </m:rPr>
                                <a:rPr lang="en-US" altLang="ja-JP" i="0">
                                  <a:latin typeface="Cambria Math" panose="02040503050406030204" pitchFamily="18" charset="0"/>
                                  <a:ea typeface="Meiryo"/>
                                  <a:cs typeface="Meiryo"/>
                                  <a:sym typeface="Meiryo"/>
                                </a:rPr>
                                <m:t>m</m:t>
                              </m:r>
                              <m:r>
                                <m:rPr>
                                  <m:sty m:val="p"/>
                                </m:rPr>
                                <a:rPr lang="en-US" altLang="ja-JP" b="0" i="0" smtClean="0">
                                  <a:latin typeface="Cambria Math" panose="02040503050406030204" pitchFamily="18" charset="0"/>
                                  <a:ea typeface="Meiryo"/>
                                  <a:cs typeface="Meiryo"/>
                                  <a:sym typeface="Meiryo"/>
                                </a:rPr>
                                <m:t>in</m:t>
                              </m:r>
                              <m:r>
                                <a:rPr lang="en-US" altLang="ja-JP" i="0">
                                  <a:latin typeface="Cambria Math" panose="02040503050406030204" pitchFamily="18" charset="0"/>
                                  <a:ea typeface="Meiryo"/>
                                  <a:cs typeface="Meiryo"/>
                                  <a:sym typeface="Meiryo"/>
                                </a:rPr>
                                <m:t> </m:t>
                              </m:r>
                              <m:r>
                                <m:rPr>
                                  <m:sty m:val="p"/>
                                </m:rPr>
                                <a:rPr lang="en-US" altLang="ja-JP" i="0">
                                  <a:latin typeface="Cambria Math" panose="02040503050406030204" pitchFamily="18" charset="0"/>
                                  <a:ea typeface="Meiryo"/>
                                  <a:cs typeface="Meiryo"/>
                                  <a:sym typeface="Meiryo"/>
                                </a:rPr>
                                <m:t>HiFi</m:t>
                              </m:r>
                            </m:sub>
                          </m:sSub>
                        </m:den>
                      </m:f>
                    </m:oMath>
                  </m:oMathPara>
                </a14:m>
                <a:endParaRPr lang="ja-JP" altLang="en-US" dirty="0">
                  <a:latin typeface="+mj-lt"/>
                  <a:ea typeface="Meiryo"/>
                  <a:cs typeface="Meiryo"/>
                  <a:sym typeface="Meiryo"/>
                </a:endParaRPr>
              </a:p>
            </p:txBody>
          </p:sp>
        </mc:Choice>
        <mc:Fallback xmlns="">
          <p:sp>
            <p:nvSpPr>
              <p:cNvPr id="25" name="Google Shape;489;g34dc49584f6_2_960">
                <a:extLst>
                  <a:ext uri="{FF2B5EF4-FFF2-40B4-BE49-F238E27FC236}">
                    <a16:creationId xmlns:a16="http://schemas.microsoft.com/office/drawing/2014/main" id="{16A7C599-0436-32EB-ADD9-6CA6961FB1E2}"/>
                  </a:ext>
                </a:extLst>
              </p:cNvPr>
              <p:cNvSpPr txBox="1">
                <a:spLocks noRot="1" noChangeAspect="1" noMove="1" noResize="1" noEditPoints="1" noAdjustHandles="1" noChangeArrowheads="1" noChangeShapeType="1" noTextEdit="1"/>
              </p:cNvSpPr>
              <p:nvPr/>
            </p:nvSpPr>
            <p:spPr>
              <a:xfrm>
                <a:off x="1708803" y="6348006"/>
                <a:ext cx="2482889" cy="616020"/>
              </a:xfrm>
              <a:prstGeom prst="rect">
                <a:avLst/>
              </a:prstGeom>
              <a:blipFill>
                <a:blip r:embed="rId18"/>
                <a:stretch>
                  <a:fillRect/>
                </a:stretch>
              </a:blipFill>
              <a:ln>
                <a:noFill/>
              </a:ln>
            </p:spPr>
            <p:txBody>
              <a:bodyPr/>
              <a:lstStyle/>
              <a:p>
                <a:r>
                  <a:rPr lang="ja-JP" altLang="en-US">
                    <a:noFill/>
                  </a:rPr>
                  <a:t> </a:t>
                </a:r>
              </a:p>
            </p:txBody>
          </p:sp>
        </mc:Fallback>
      </mc:AlternateContent>
      <p:sp>
        <p:nvSpPr>
          <p:cNvPr id="26" name="Google Shape;695;g34dc49584f6_2_825">
            <a:extLst>
              <a:ext uri="{FF2B5EF4-FFF2-40B4-BE49-F238E27FC236}">
                <a16:creationId xmlns:a16="http://schemas.microsoft.com/office/drawing/2014/main" id="{4B1E27C5-5B26-0B4A-6570-3D3C1E75549C}"/>
              </a:ext>
            </a:extLst>
          </p:cNvPr>
          <p:cNvSpPr txBox="1">
            <a:spLocks/>
          </p:cNvSpPr>
          <p:nvPr/>
        </p:nvSpPr>
        <p:spPr>
          <a:xfrm>
            <a:off x="253998" y="578632"/>
            <a:ext cx="8809511" cy="8304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1800"/>
              <a:buFont typeface="Meiryo"/>
              <a:buNone/>
              <a:defRPr sz="1800" b="0" i="0" u="none" strike="noStrike" cap="none">
                <a:solidFill>
                  <a:schemeClr val="dk1"/>
                </a:solidFill>
                <a:latin typeface="+mj-lt"/>
                <a:ea typeface="Meiryo"/>
                <a:cs typeface="Meiryo"/>
                <a:sym typeface="Meiryo"/>
              </a:defRPr>
            </a:lvl1pPr>
            <a:lvl2pPr marL="914400" marR="0" lvl="1" indent="-3810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2pPr>
            <a:lvl3pPr marL="1371600" marR="0" lvl="2" indent="-3556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3pPr>
            <a:lvl4pPr marL="1828800" marR="0" lvl="3"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4pPr>
            <a:lvl5pPr marL="2286000" marR="0" lvl="4"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5pPr>
            <a:lvl6pPr marL="2743200" marR="0" lvl="5"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6pPr>
            <a:lvl7pPr marL="3200400" marR="0" lvl="6"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7pPr>
            <a:lvl8pPr marL="3657600" marR="0" lvl="7"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8pPr>
            <a:lvl9pPr marL="4114800" marR="0" lvl="8" indent="-342900" algn="l" rtl="0">
              <a:lnSpc>
                <a:spcPct val="90000"/>
              </a:lnSpc>
              <a:spcBef>
                <a:spcPts val="500"/>
              </a:spcBef>
              <a:spcAft>
                <a:spcPts val="0"/>
              </a:spcAft>
              <a:buClr>
                <a:schemeClr val="dk1"/>
              </a:buClr>
              <a:buSzPts val="1800"/>
              <a:buFont typeface="Meiryo"/>
              <a:buNone/>
              <a:defRPr sz="1800" b="0" i="0" u="none" strike="noStrike" cap="none">
                <a:solidFill>
                  <a:schemeClr val="dk1"/>
                </a:solidFill>
                <a:latin typeface="Meiryo"/>
                <a:ea typeface="Meiryo"/>
                <a:cs typeface="Meiryo"/>
                <a:sym typeface="Meiryo"/>
              </a:defRPr>
            </a:lvl9pPr>
          </a:lstStyle>
          <a:p>
            <a:pPr marL="0" indent="0"/>
            <a:r>
              <a:rPr lang="en-US" altLang="ja-JP" dirty="0">
                <a:latin typeface="源ノ角ゴシック JP" panose="020B0800000000000000" pitchFamily="34" charset="-128"/>
                <a:ea typeface="源ノ角ゴシック JP" panose="020B0800000000000000" pitchFamily="34" charset="-128"/>
              </a:rPr>
              <a:t>【</a:t>
            </a:r>
            <a:r>
              <a:rPr lang="ja-JP" altLang="en-US" dirty="0">
                <a:latin typeface="源ノ角ゴシック JP" panose="020B0800000000000000" pitchFamily="34" charset="-128"/>
                <a:ea typeface="源ノ角ゴシック JP" panose="020B0800000000000000" pitchFamily="34" charset="-128"/>
              </a:rPr>
              <a:t>温度分散最小化</a:t>
            </a:r>
            <a:r>
              <a:rPr lang="en-US" altLang="ja-JP" dirty="0">
                <a:latin typeface="源ノ角ゴシック JP" panose="020B0800000000000000" pitchFamily="34" charset="-128"/>
                <a:ea typeface="源ノ角ゴシック JP" panose="020B0800000000000000" pitchFamily="34" charset="-128"/>
              </a:rPr>
              <a:t>, U</a:t>
            </a:r>
            <a:r>
              <a:rPr lang="en-US" altLang="ja-JP" baseline="-25000" dirty="0">
                <a:latin typeface="源ノ角ゴシック JP" panose="020B0800000000000000" pitchFamily="34" charset="-128"/>
                <a:ea typeface="源ノ角ゴシック JP" panose="020B0800000000000000" pitchFamily="34" charset="-128"/>
              </a:rPr>
              <a:t>in</a:t>
            </a:r>
            <a:r>
              <a:rPr lang="en-US" altLang="ja-JP" dirty="0">
                <a:latin typeface="源ノ角ゴシック JP" panose="020B0800000000000000" pitchFamily="34" charset="-128"/>
                <a:ea typeface="源ノ角ゴシック JP" panose="020B0800000000000000" pitchFamily="34" charset="-128"/>
              </a:rPr>
              <a:t> = 0.2 m/s: </a:t>
            </a:r>
            <a:r>
              <a:rPr lang="ja-JP" altLang="en-US" dirty="0">
                <a:latin typeface="源ノ角ゴシック JP" panose="020B0800000000000000" pitchFamily="34" charset="-128"/>
                <a:ea typeface="源ノ角ゴシック JP" panose="020B0800000000000000" pitchFamily="34" charset="-128"/>
              </a:rPr>
              <a:t>温度分布</a:t>
            </a:r>
            <a:r>
              <a:rPr lang="en-US" altLang="ja-JP" dirty="0">
                <a:latin typeface="源ノ角ゴシック JP" panose="020B0800000000000000" pitchFamily="34" charset="-128"/>
                <a:ea typeface="源ノ角ゴシック JP" panose="020B0800000000000000" pitchFamily="34" charset="-128"/>
              </a:rPr>
              <a:t>】</a:t>
            </a:r>
            <a:endParaRPr lang="en-US" dirty="0">
              <a:latin typeface="源ノ角ゴシック JP" panose="020B0800000000000000" pitchFamily="34" charset="-128"/>
              <a:ea typeface="源ノ角ゴシック JP" panose="020B0800000000000000" pitchFamily="34" charset="-128"/>
            </a:endParaRPr>
          </a:p>
          <a:p>
            <a:pPr marL="0" indent="0"/>
            <a:r>
              <a:rPr lang="ja-JP" altLang="en-US" dirty="0">
                <a:latin typeface="源ノ角ゴシック JP Normal" panose="020B0400000000000000" pitchFamily="34" charset="-128"/>
                <a:ea typeface="源ノ角ゴシック JP Normal" panose="020B0400000000000000" pitchFamily="34" charset="-128"/>
              </a:rPr>
              <a:t>最適化計算と高忠実度計算の結果は概ね近い</a:t>
            </a:r>
            <a:endParaRPr lang="en-US" dirty="0">
              <a:latin typeface="源ノ角ゴシック JP Normal" panose="020B0400000000000000" pitchFamily="34" charset="-128"/>
              <a:ea typeface="源ノ角ゴシック JP Normal" panose="020B0400000000000000" pitchFamily="34" charset="-128"/>
            </a:endParaRPr>
          </a:p>
        </p:txBody>
      </p:sp>
      <p:sp>
        <p:nvSpPr>
          <p:cNvPr id="27" name="Google Shape;683;g34dc49584f6_2_825">
            <a:extLst>
              <a:ext uri="{FF2B5EF4-FFF2-40B4-BE49-F238E27FC236}">
                <a16:creationId xmlns:a16="http://schemas.microsoft.com/office/drawing/2014/main" id="{45CE2330-88BC-C30C-1CC5-F109F3914CB1}"/>
              </a:ext>
            </a:extLst>
          </p:cNvPr>
          <p:cNvSpPr/>
          <p:nvPr/>
        </p:nvSpPr>
        <p:spPr>
          <a:xfrm>
            <a:off x="8170335" y="638525"/>
            <a:ext cx="3906065" cy="6330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latin typeface="+mj-lt"/>
              <a:ea typeface="Meiryo"/>
              <a:cs typeface="Meiryo"/>
              <a:sym typeface="Meiryo"/>
            </a:endParaRPr>
          </a:p>
        </p:txBody>
      </p:sp>
      <p:sp>
        <p:nvSpPr>
          <p:cNvPr id="28" name="Google Shape;694;g34dc49584f6_2_825">
            <a:extLst>
              <a:ext uri="{FF2B5EF4-FFF2-40B4-BE49-F238E27FC236}">
                <a16:creationId xmlns:a16="http://schemas.microsoft.com/office/drawing/2014/main" id="{C5AD88AF-723D-8A2D-7014-FA9DD23A691F}"/>
              </a:ext>
            </a:extLst>
          </p:cNvPr>
          <p:cNvSpPr txBox="1"/>
          <p:nvPr/>
        </p:nvSpPr>
        <p:spPr>
          <a:xfrm>
            <a:off x="8214567" y="631838"/>
            <a:ext cx="3906065" cy="646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tabLst>
                <a:tab pos="625475" algn="l"/>
                <a:tab pos="1346200" algn="l"/>
                <a:tab pos="1790700" algn="l"/>
                <a:tab pos="2692400" algn="l"/>
              </a:tabLst>
            </a:pPr>
            <a:r>
              <a:rPr lang="ja-JP" altLang="en-US" sz="1500" dirty="0">
                <a:solidFill>
                  <a:schemeClr val="dk1"/>
                </a:solidFill>
                <a:latin typeface="+mj-lt"/>
              </a:rPr>
              <a:t>目的関数値</a:t>
            </a:r>
            <a:r>
              <a:rPr lang="en-US" altLang="ja-JP" sz="1500" dirty="0">
                <a:solidFill>
                  <a:schemeClr val="dk1"/>
                </a:solidFill>
                <a:latin typeface="+mj-lt"/>
              </a:rPr>
              <a:t>:	</a:t>
            </a:r>
            <a:r>
              <a:rPr lang="ja-JP" altLang="en-US" sz="1500" dirty="0">
                <a:solidFill>
                  <a:schemeClr val="dk1"/>
                </a:solidFill>
                <a:latin typeface="+mj-lt"/>
              </a:rPr>
              <a:t>最適化</a:t>
            </a:r>
            <a:r>
              <a:rPr lang="en-US" altLang="ja-JP" sz="1500" dirty="0">
                <a:solidFill>
                  <a:schemeClr val="dk1"/>
                </a:solidFill>
                <a:latin typeface="+mj-lt"/>
              </a:rPr>
              <a:t>:	29.766</a:t>
            </a:r>
            <a:r>
              <a:rPr lang="ja-JP" sz="1500" dirty="0">
                <a:solidFill>
                  <a:schemeClr val="dk1"/>
                </a:solidFill>
                <a:latin typeface="+mj-lt"/>
              </a:rPr>
              <a:t> </a:t>
            </a:r>
            <a:r>
              <a:rPr lang="en-US" altLang="ja-JP" sz="1500" dirty="0">
                <a:solidFill>
                  <a:schemeClr val="dk1"/>
                </a:solidFill>
                <a:latin typeface="+mj-lt"/>
              </a:rPr>
              <a:t>K</a:t>
            </a:r>
            <a:r>
              <a:rPr lang="en-US" altLang="ja-JP" sz="1500" baseline="30000" dirty="0">
                <a:solidFill>
                  <a:schemeClr val="dk1"/>
                </a:solidFill>
                <a:latin typeface="+mj-lt"/>
              </a:rPr>
              <a:t>2</a:t>
            </a:r>
            <a:br>
              <a:rPr lang="en-US" altLang="ja-JP" sz="1500" dirty="0">
                <a:solidFill>
                  <a:schemeClr val="dk1"/>
                </a:solidFill>
                <a:latin typeface="+mj-lt"/>
              </a:rPr>
            </a:br>
            <a:r>
              <a:rPr lang="en-US" altLang="ja-JP" sz="1500" dirty="0">
                <a:solidFill>
                  <a:schemeClr val="dk1"/>
                </a:solidFill>
                <a:latin typeface="+mj-lt"/>
              </a:rPr>
              <a:t>		</a:t>
            </a:r>
            <a:r>
              <a:rPr lang="ja-JP" altLang="en-US" sz="1500" dirty="0">
                <a:solidFill>
                  <a:schemeClr val="dk1"/>
                </a:solidFill>
                <a:latin typeface="+mj-lt"/>
              </a:rPr>
              <a:t>高忠実度計算</a:t>
            </a:r>
            <a:r>
              <a:rPr lang="en-US" altLang="ja-JP" sz="1500" dirty="0">
                <a:solidFill>
                  <a:schemeClr val="dk1"/>
                </a:solidFill>
                <a:latin typeface="+mj-lt"/>
              </a:rPr>
              <a:t>:	26.179</a:t>
            </a:r>
            <a:r>
              <a:rPr lang="ja-JP" altLang="ja-JP" sz="1500" dirty="0">
                <a:solidFill>
                  <a:schemeClr val="dk1"/>
                </a:solidFill>
                <a:latin typeface="+mj-lt"/>
              </a:rPr>
              <a:t> </a:t>
            </a:r>
            <a:r>
              <a:rPr lang="en-US" altLang="ja-JP" sz="1500" dirty="0">
                <a:solidFill>
                  <a:schemeClr val="dk1"/>
                </a:solidFill>
                <a:latin typeface="+mj-lt"/>
              </a:rPr>
              <a:t>K</a:t>
            </a:r>
            <a:r>
              <a:rPr lang="en-US" altLang="ja-JP" sz="1500" baseline="30000" dirty="0">
                <a:solidFill>
                  <a:schemeClr val="dk1"/>
                </a:solidFill>
                <a:latin typeface="+mj-lt"/>
              </a:rPr>
              <a:t>2</a:t>
            </a:r>
            <a:endParaRPr sz="1500" dirty="0">
              <a:solidFill>
                <a:schemeClr val="dk1"/>
              </a:solidFill>
              <a:latin typeface="+mj-lt"/>
            </a:endParaRPr>
          </a:p>
        </p:txBody>
      </p:sp>
    </p:spTree>
    <p:extLst>
      <p:ext uri="{BB962C8B-B14F-4D97-AF65-F5344CB8AC3E}">
        <p14:creationId xmlns:p14="http://schemas.microsoft.com/office/powerpoint/2010/main" val="2626723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g34dc49584f6_2_0"/>
          <p:cNvSpPr/>
          <p:nvPr/>
        </p:nvSpPr>
        <p:spPr>
          <a:xfrm>
            <a:off x="317500" y="4342257"/>
            <a:ext cx="11423400" cy="2143194"/>
          </a:xfrm>
          <a:prstGeom prst="rect">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mj-lt"/>
              <a:ea typeface="源ノ角ゴシック JP Normal" panose="020B0400000000000000" pitchFamily="34" charset="-128"/>
              <a:cs typeface="Meiryo"/>
              <a:sym typeface="Meiryo"/>
            </a:endParaRPr>
          </a:p>
        </p:txBody>
      </p:sp>
      <p:sp>
        <p:nvSpPr>
          <p:cNvPr id="804" name="Google Shape;804;g34dc49584f6_2_0"/>
          <p:cNvSpPr txBox="1">
            <a:spLocks noGrp="1"/>
          </p:cNvSpPr>
          <p:nvPr>
            <p:ph type="ctrTitle"/>
          </p:nvPr>
        </p:nvSpPr>
        <p:spPr>
          <a:xfrm>
            <a:off x="132551" y="117348"/>
            <a:ext cx="9144000" cy="498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ja-JP" altLang="en-US" dirty="0"/>
              <a:t>結論</a:t>
            </a:r>
            <a:endParaRPr dirty="0"/>
          </a:p>
        </p:txBody>
      </p:sp>
      <p:sp>
        <p:nvSpPr>
          <p:cNvPr id="805" name="Google Shape;805;g34dc49584f6_2_0"/>
          <p:cNvSpPr txBox="1">
            <a:spLocks noGrp="1"/>
          </p:cNvSpPr>
          <p:nvPr>
            <p:ph type="subTitle" idx="1"/>
          </p:nvPr>
        </p:nvSpPr>
        <p:spPr>
          <a:xfrm>
            <a:off x="370425" y="4458308"/>
            <a:ext cx="11252100" cy="1394628"/>
          </a:xfrm>
          <a:prstGeom prst="rect">
            <a:avLst/>
          </a:prstGeom>
        </p:spPr>
        <p:txBody>
          <a:bodyPr spcFirstLastPara="1" wrap="square" lIns="91425" tIns="45700" rIns="91425" bIns="45700" anchor="t" anchorCtr="0">
            <a:noAutofit/>
          </a:bodyPr>
          <a:lstStyle/>
          <a:p>
            <a:pPr marL="542925" lvl="0" indent="-542925" algn="l" rtl="0">
              <a:lnSpc>
                <a:spcPct val="150000"/>
              </a:lnSpc>
              <a:spcBef>
                <a:spcPts val="0"/>
              </a:spcBef>
              <a:spcAft>
                <a:spcPts val="0"/>
              </a:spcAft>
              <a:buSzPts val="2400"/>
              <a:buChar char="●"/>
            </a:pPr>
            <a:r>
              <a:rPr lang="en-US" altLang="ja-JP" sz="2400" dirty="0">
                <a:latin typeface="+mj-lt"/>
              </a:rPr>
              <a:t>2</a:t>
            </a:r>
            <a:r>
              <a:rPr lang="ja-JP" altLang="en-US" sz="2400" dirty="0">
                <a:latin typeface="+mj-lt"/>
              </a:rPr>
              <a:t>種類のメッシュと乱流モデルの使用により高レイノルズ数流れに拡張した</a:t>
            </a:r>
            <a:endParaRPr lang="en-US" altLang="ja-JP" sz="2400" dirty="0">
              <a:latin typeface="+mj-lt"/>
            </a:endParaRPr>
          </a:p>
          <a:p>
            <a:pPr marL="542925" lvl="0" indent="-542925" algn="l" rtl="0">
              <a:lnSpc>
                <a:spcPct val="150000"/>
              </a:lnSpc>
              <a:spcBef>
                <a:spcPts val="0"/>
              </a:spcBef>
              <a:spcAft>
                <a:spcPts val="0"/>
              </a:spcAft>
              <a:buSzPts val="2400"/>
              <a:buChar char="●"/>
            </a:pPr>
            <a:r>
              <a:rPr lang="ja-JP" altLang="en-US" sz="2400" dirty="0">
                <a:latin typeface="+mj-lt"/>
                <a:ea typeface="源ノ角ゴシック JP Normal" panose="020B0400000000000000" pitchFamily="34" charset="-128"/>
              </a:rPr>
              <a:t>高忠実度の</a:t>
            </a:r>
            <a:r>
              <a:rPr lang="en-US" altLang="ja-JP" sz="2400" dirty="0">
                <a:latin typeface="+mj-lt"/>
                <a:ea typeface="源ノ角ゴシック JP Normal" panose="020B0400000000000000" pitchFamily="34" charset="-128"/>
              </a:rPr>
              <a:t>CFD</a:t>
            </a:r>
            <a:r>
              <a:rPr lang="ja-JP" altLang="en-US" sz="2400" dirty="0">
                <a:latin typeface="+mj-lt"/>
                <a:ea typeface="源ノ角ゴシック JP Normal" panose="020B0400000000000000" pitchFamily="34" charset="-128"/>
              </a:rPr>
              <a:t>計算と比較し、最適化の妥当性を検証した</a:t>
            </a:r>
            <a:endParaRPr lang="en-US" altLang="ja-JP" sz="2400" dirty="0">
              <a:latin typeface="+mj-lt"/>
              <a:ea typeface="源ノ角ゴシック JP Normal" panose="020B0400000000000000" pitchFamily="34" charset="-128"/>
            </a:endParaRPr>
          </a:p>
          <a:p>
            <a:pPr marL="542925" indent="-542925">
              <a:lnSpc>
                <a:spcPct val="150000"/>
              </a:lnSpc>
              <a:spcBef>
                <a:spcPts val="0"/>
              </a:spcBef>
              <a:buSzPts val="2400"/>
              <a:buFont typeface="Meiryo"/>
              <a:buChar char="●"/>
            </a:pPr>
            <a:r>
              <a:rPr lang="ja-JP" altLang="en-US" sz="2400" dirty="0"/>
              <a:t>管路状の流路形状とピンフィン配置の同時最適化が将来的な課題</a:t>
            </a:r>
            <a:endParaRPr lang="en-US" altLang="ja-JP" sz="2400" dirty="0"/>
          </a:p>
        </p:txBody>
      </p:sp>
      <p:sp>
        <p:nvSpPr>
          <p:cNvPr id="806" name="Google Shape;806;g34dc49584f6_2_0"/>
          <p:cNvSpPr txBox="1">
            <a:spLocks noGrp="1"/>
          </p:cNvSpPr>
          <p:nvPr>
            <p:ph type="sldNum" idx="12"/>
          </p:nvPr>
        </p:nvSpPr>
        <p:spPr>
          <a:xfrm>
            <a:off x="9403952" y="6557069"/>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ltLang="ja-JP">
                <a:latin typeface="+mj-lt"/>
                <a:ea typeface="源ノ角ゴシック JP Normal" panose="020B0400000000000000" pitchFamily="34" charset="-128"/>
              </a:rPr>
              <a:t>11</a:t>
            </a:fld>
            <a:endParaRPr>
              <a:latin typeface="+mj-lt"/>
              <a:ea typeface="源ノ角ゴシック JP Normal" panose="020B0400000000000000" pitchFamily="34" charset="-128"/>
            </a:endParaRPr>
          </a:p>
        </p:txBody>
      </p:sp>
      <p:sp>
        <p:nvSpPr>
          <p:cNvPr id="807" name="Google Shape;807;g34dc49584f6_2_0"/>
          <p:cNvSpPr txBox="1">
            <a:spLocks noGrp="1"/>
          </p:cNvSpPr>
          <p:nvPr>
            <p:ph type="subTitle" idx="1"/>
          </p:nvPr>
        </p:nvSpPr>
        <p:spPr>
          <a:xfrm>
            <a:off x="370425" y="762993"/>
            <a:ext cx="11252100" cy="82069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ja-JP" altLang="en-US" sz="2400" dirty="0">
                <a:latin typeface="+mj-lt"/>
              </a:rPr>
              <a:t>本研究では可変格子密度最適化法を高レイノルズ数流れに拡張し、電気自動車用バッテリー冷却流路の設計最適化を試みた</a:t>
            </a:r>
            <a:endParaRPr lang="en-US" altLang="ja-JP" sz="2400" dirty="0">
              <a:latin typeface="+mj-lt"/>
            </a:endParaRPr>
          </a:p>
        </p:txBody>
      </p:sp>
      <p:pic>
        <p:nvPicPr>
          <p:cNvPr id="2" name="Google Shape;367;g34dc49584f6_2_615" title="xphys05.png">
            <a:extLst>
              <a:ext uri="{FF2B5EF4-FFF2-40B4-BE49-F238E27FC236}">
                <a16:creationId xmlns:a16="http://schemas.microsoft.com/office/drawing/2014/main" id="{D58A4CD2-F623-4FB7-3A15-E318F985BED7}"/>
              </a:ext>
            </a:extLst>
          </p:cNvPr>
          <p:cNvPicPr preferRelativeResize="0"/>
          <p:nvPr/>
        </p:nvPicPr>
        <p:blipFill>
          <a:blip r:embed="rId3">
            <a:alphaModFix/>
          </a:blip>
          <a:srcRect l="11037" t="3101" r="4091" b="8370"/>
          <a:stretch>
            <a:fillRect/>
          </a:stretch>
        </p:blipFill>
        <p:spPr>
          <a:xfrm rot="16200000">
            <a:off x="529696" y="2075997"/>
            <a:ext cx="2261177" cy="1419800"/>
          </a:xfrm>
          <a:prstGeom prst="rect">
            <a:avLst/>
          </a:prstGeom>
          <a:noFill/>
          <a:ln>
            <a:noFill/>
          </a:ln>
        </p:spPr>
      </p:pic>
      <p:sp>
        <p:nvSpPr>
          <p:cNvPr id="3" name="矢印: 右 2">
            <a:extLst>
              <a:ext uri="{FF2B5EF4-FFF2-40B4-BE49-F238E27FC236}">
                <a16:creationId xmlns:a16="http://schemas.microsoft.com/office/drawing/2014/main" id="{41979A84-FB11-7E64-4133-150561E7CC50}"/>
              </a:ext>
            </a:extLst>
          </p:cNvPr>
          <p:cNvSpPr/>
          <p:nvPr/>
        </p:nvSpPr>
        <p:spPr>
          <a:xfrm>
            <a:off x="3235180" y="2561336"/>
            <a:ext cx="276225" cy="695325"/>
          </a:xfrm>
          <a:prstGeom prst="rightArrow">
            <a:avLst/>
          </a:prstGeom>
          <a:solidFill>
            <a:schemeClr val="accent3"/>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源ノ角ゴシック JP Normal" panose="020B0400000000000000" pitchFamily="34" charset="-128"/>
            </a:endParaRPr>
          </a:p>
        </p:txBody>
      </p:sp>
      <p:pic>
        <p:nvPicPr>
          <p:cNvPr id="23" name="Google Shape;457;g34e23e71e6a_0_100">
            <a:extLst>
              <a:ext uri="{FF2B5EF4-FFF2-40B4-BE49-F238E27FC236}">
                <a16:creationId xmlns:a16="http://schemas.microsoft.com/office/drawing/2014/main" id="{3FA8FFD8-C692-94E9-88F9-2FF11A11EFAE}"/>
              </a:ext>
            </a:extLst>
          </p:cNvPr>
          <p:cNvPicPr preferRelativeResize="0"/>
          <p:nvPr/>
        </p:nvPicPr>
        <p:blipFill rotWithShape="1">
          <a:blip r:embed="rId4">
            <a:alphaModFix/>
          </a:blip>
          <a:srcRect l="10312" t="6455" r="7646" b="3381"/>
          <a:stretch/>
        </p:blipFill>
        <p:spPr>
          <a:xfrm>
            <a:off x="4528928" y="1960067"/>
            <a:ext cx="1709201" cy="869409"/>
          </a:xfrm>
          <a:prstGeom prst="rect">
            <a:avLst/>
          </a:prstGeom>
          <a:noFill/>
          <a:ln>
            <a:noFill/>
          </a:ln>
        </p:spPr>
      </p:pic>
      <p:pic>
        <p:nvPicPr>
          <p:cNvPr id="24" name="図 23">
            <a:extLst>
              <a:ext uri="{FF2B5EF4-FFF2-40B4-BE49-F238E27FC236}">
                <a16:creationId xmlns:a16="http://schemas.microsoft.com/office/drawing/2014/main" id="{786816DE-5595-812B-3613-A4B4E7304085}"/>
              </a:ext>
            </a:extLst>
          </p:cNvPr>
          <p:cNvPicPr>
            <a:picLocks noChangeAspect="1"/>
          </p:cNvPicPr>
          <p:nvPr/>
        </p:nvPicPr>
        <p:blipFill>
          <a:blip r:embed="rId5"/>
          <a:stretch>
            <a:fillRect/>
          </a:stretch>
        </p:blipFill>
        <p:spPr>
          <a:xfrm>
            <a:off x="3651823" y="2857035"/>
            <a:ext cx="1705611" cy="1059451"/>
          </a:xfrm>
          <a:prstGeom prst="rect">
            <a:avLst/>
          </a:prstGeom>
        </p:spPr>
      </p:pic>
      <p:pic>
        <p:nvPicPr>
          <p:cNvPr id="25" name="図 24">
            <a:extLst>
              <a:ext uri="{FF2B5EF4-FFF2-40B4-BE49-F238E27FC236}">
                <a16:creationId xmlns:a16="http://schemas.microsoft.com/office/drawing/2014/main" id="{9F6F50C5-9155-8A5F-4E18-3AF907668587}"/>
              </a:ext>
            </a:extLst>
          </p:cNvPr>
          <p:cNvPicPr>
            <a:picLocks noChangeAspect="1"/>
          </p:cNvPicPr>
          <p:nvPr/>
        </p:nvPicPr>
        <p:blipFill>
          <a:blip r:embed="rId6"/>
          <a:stretch>
            <a:fillRect/>
          </a:stretch>
        </p:blipFill>
        <p:spPr>
          <a:xfrm>
            <a:off x="5500064" y="2829476"/>
            <a:ext cx="1709808" cy="1061549"/>
          </a:xfrm>
          <a:prstGeom prst="rect">
            <a:avLst/>
          </a:prstGeom>
        </p:spPr>
      </p:pic>
      <p:sp>
        <p:nvSpPr>
          <p:cNvPr id="26" name="矢印: 右 25">
            <a:extLst>
              <a:ext uri="{FF2B5EF4-FFF2-40B4-BE49-F238E27FC236}">
                <a16:creationId xmlns:a16="http://schemas.microsoft.com/office/drawing/2014/main" id="{D1F343D4-E54F-4A11-47AA-BF49D1066187}"/>
              </a:ext>
            </a:extLst>
          </p:cNvPr>
          <p:cNvSpPr/>
          <p:nvPr/>
        </p:nvSpPr>
        <p:spPr>
          <a:xfrm>
            <a:off x="7255652" y="2561336"/>
            <a:ext cx="276225" cy="695325"/>
          </a:xfrm>
          <a:prstGeom prst="rightArrow">
            <a:avLst/>
          </a:prstGeom>
          <a:solidFill>
            <a:schemeClr val="accent3"/>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j-lt"/>
              <a:ea typeface="源ノ角ゴシック JP Normal" panose="020B0400000000000000" pitchFamily="34" charset="-128"/>
            </a:endParaRPr>
          </a:p>
        </p:txBody>
      </p:sp>
      <p:sp>
        <p:nvSpPr>
          <p:cNvPr id="38" name="テキスト ボックス 37">
            <a:extLst>
              <a:ext uri="{FF2B5EF4-FFF2-40B4-BE49-F238E27FC236}">
                <a16:creationId xmlns:a16="http://schemas.microsoft.com/office/drawing/2014/main" id="{B2D24F25-95F6-4BE1-1B80-77E2FC8925F5}"/>
              </a:ext>
            </a:extLst>
          </p:cNvPr>
          <p:cNvSpPr txBox="1"/>
          <p:nvPr/>
        </p:nvSpPr>
        <p:spPr>
          <a:xfrm>
            <a:off x="898284" y="3877305"/>
            <a:ext cx="1524000" cy="307777"/>
          </a:xfrm>
          <a:prstGeom prst="rect">
            <a:avLst/>
          </a:prstGeom>
          <a:noFill/>
        </p:spPr>
        <p:txBody>
          <a:bodyPr wrap="square" rtlCol="0">
            <a:spAutoFit/>
          </a:bodyPr>
          <a:lstStyle/>
          <a:p>
            <a:pPr algn="ctr"/>
            <a:r>
              <a:rPr kumimoji="1" lang="ja-JP" altLang="en-US" dirty="0">
                <a:latin typeface="+mj-lt"/>
                <a:ea typeface="源ノ角ゴシック JP Normal" panose="020B0400000000000000" pitchFamily="34" charset="-128"/>
              </a:rPr>
              <a:t>初期形状</a:t>
            </a:r>
          </a:p>
        </p:txBody>
      </p:sp>
      <p:sp>
        <p:nvSpPr>
          <p:cNvPr id="39" name="テキスト ボックス 38">
            <a:extLst>
              <a:ext uri="{FF2B5EF4-FFF2-40B4-BE49-F238E27FC236}">
                <a16:creationId xmlns:a16="http://schemas.microsoft.com/office/drawing/2014/main" id="{5C9AF4F8-D0F7-3172-A6D8-8068D5E57DB6}"/>
              </a:ext>
            </a:extLst>
          </p:cNvPr>
          <p:cNvSpPr txBox="1"/>
          <p:nvPr/>
        </p:nvSpPr>
        <p:spPr>
          <a:xfrm>
            <a:off x="4071676" y="3885636"/>
            <a:ext cx="2810996" cy="307777"/>
          </a:xfrm>
          <a:prstGeom prst="rect">
            <a:avLst/>
          </a:prstGeom>
          <a:noFill/>
        </p:spPr>
        <p:txBody>
          <a:bodyPr wrap="square" rtlCol="0">
            <a:spAutoFit/>
          </a:bodyPr>
          <a:lstStyle/>
          <a:p>
            <a:pPr algn="ctr"/>
            <a:r>
              <a:rPr kumimoji="1" lang="ja-JP" altLang="en-US" dirty="0">
                <a:latin typeface="+mj-lt"/>
                <a:ea typeface="源ノ角ゴシック JP Normal" panose="020B0400000000000000" pitchFamily="34" charset="-128"/>
              </a:rPr>
              <a:t>ユニットセル計算</a:t>
            </a:r>
          </a:p>
        </p:txBody>
      </p:sp>
      <p:sp>
        <p:nvSpPr>
          <p:cNvPr id="40" name="テキスト ボックス 39">
            <a:extLst>
              <a:ext uri="{FF2B5EF4-FFF2-40B4-BE49-F238E27FC236}">
                <a16:creationId xmlns:a16="http://schemas.microsoft.com/office/drawing/2014/main" id="{7404B97F-8ABC-B427-354E-A19C2F1B6B73}"/>
              </a:ext>
            </a:extLst>
          </p:cNvPr>
          <p:cNvSpPr txBox="1"/>
          <p:nvPr/>
        </p:nvSpPr>
        <p:spPr>
          <a:xfrm>
            <a:off x="8290965" y="3885636"/>
            <a:ext cx="3039637" cy="307777"/>
          </a:xfrm>
          <a:prstGeom prst="rect">
            <a:avLst/>
          </a:prstGeom>
          <a:noFill/>
        </p:spPr>
        <p:txBody>
          <a:bodyPr wrap="square" rtlCol="0">
            <a:spAutoFit/>
          </a:bodyPr>
          <a:lstStyle/>
          <a:p>
            <a:pPr algn="ctr"/>
            <a:r>
              <a:rPr kumimoji="1" lang="ja-JP" altLang="en-US" dirty="0">
                <a:latin typeface="+mj-lt"/>
                <a:ea typeface="源ノ角ゴシック JP Normal" panose="020B0400000000000000" pitchFamily="34" charset="-128"/>
              </a:rPr>
              <a:t>可変格子密度最適化</a:t>
            </a:r>
          </a:p>
        </p:txBody>
      </p:sp>
      <p:grpSp>
        <p:nvGrpSpPr>
          <p:cNvPr id="9" name="グループ化 8">
            <a:extLst>
              <a:ext uri="{FF2B5EF4-FFF2-40B4-BE49-F238E27FC236}">
                <a16:creationId xmlns:a16="http://schemas.microsoft.com/office/drawing/2014/main" id="{1EBA9F28-E5B7-AAA9-7F21-FFF516545E5C}"/>
              </a:ext>
            </a:extLst>
          </p:cNvPr>
          <p:cNvGrpSpPr/>
          <p:nvPr/>
        </p:nvGrpSpPr>
        <p:grpSpPr>
          <a:xfrm>
            <a:off x="7750543" y="1723311"/>
            <a:ext cx="4085809" cy="2176664"/>
            <a:chOff x="7655091" y="1329012"/>
            <a:chExt cx="4133383" cy="2202009"/>
          </a:xfrm>
        </p:grpSpPr>
        <p:pic>
          <p:nvPicPr>
            <p:cNvPr id="5" name="Google Shape;716;g34e600338cd_0_87">
              <a:extLst>
                <a:ext uri="{FF2B5EF4-FFF2-40B4-BE49-F238E27FC236}">
                  <a16:creationId xmlns:a16="http://schemas.microsoft.com/office/drawing/2014/main" id="{65490EF4-9C75-BDBF-69D7-55FA32EE7CE8}"/>
                </a:ext>
              </a:extLst>
            </p:cNvPr>
            <p:cNvPicPr preferRelativeResize="0"/>
            <p:nvPr/>
          </p:nvPicPr>
          <p:blipFill>
            <a:blip r:embed="rId7"/>
            <a:srcRect l="9783" t="2568" r="3361" b="6737"/>
            <a:stretch>
              <a:fillRect/>
            </a:stretch>
          </p:blipFill>
          <p:spPr>
            <a:xfrm rot="16200000">
              <a:off x="7213872" y="1804093"/>
              <a:ext cx="2168147" cy="1285709"/>
            </a:xfrm>
            <a:prstGeom prst="rect">
              <a:avLst/>
            </a:prstGeom>
            <a:noFill/>
            <a:ln>
              <a:noFill/>
            </a:ln>
          </p:spPr>
        </p:pic>
        <p:pic>
          <p:nvPicPr>
            <p:cNvPr id="6" name="Google Shape;762;g34e600338cd_0_145">
              <a:extLst>
                <a:ext uri="{FF2B5EF4-FFF2-40B4-BE49-F238E27FC236}">
                  <a16:creationId xmlns:a16="http://schemas.microsoft.com/office/drawing/2014/main" id="{1D72A436-49AA-C4C5-CD8E-ED6E76B71812}"/>
                </a:ext>
              </a:extLst>
            </p:cNvPr>
            <p:cNvPicPr preferRelativeResize="0"/>
            <p:nvPr/>
          </p:nvPicPr>
          <p:blipFill rotWithShape="1">
            <a:blip r:embed="rId8"/>
            <a:srcRect l="2352" t="6858" r="14185" b="3948"/>
            <a:stretch>
              <a:fillRect/>
            </a:stretch>
          </p:blipFill>
          <p:spPr>
            <a:xfrm rot="16200000">
              <a:off x="10011951" y="1748655"/>
              <a:ext cx="2196166" cy="1356880"/>
            </a:xfrm>
            <a:prstGeom prst="rect">
              <a:avLst/>
            </a:prstGeom>
            <a:noFill/>
            <a:ln>
              <a:noFill/>
            </a:ln>
          </p:spPr>
        </p:pic>
        <p:pic>
          <p:nvPicPr>
            <p:cNvPr id="7" name="Google Shape;763;g34e600338cd_0_145">
              <a:extLst>
                <a:ext uri="{FF2B5EF4-FFF2-40B4-BE49-F238E27FC236}">
                  <a16:creationId xmlns:a16="http://schemas.microsoft.com/office/drawing/2014/main" id="{F9DC74FB-373E-8315-53B9-E70E35F4794E}"/>
                </a:ext>
              </a:extLst>
            </p:cNvPr>
            <p:cNvPicPr preferRelativeResize="0"/>
            <p:nvPr/>
          </p:nvPicPr>
          <p:blipFill rotWithShape="1">
            <a:blip r:embed="rId9"/>
            <a:srcRect t="2165" b="2165"/>
            <a:stretch/>
          </p:blipFill>
          <p:spPr>
            <a:xfrm rot="16200000">
              <a:off x="8647198" y="1779691"/>
              <a:ext cx="2077998" cy="1244365"/>
            </a:xfrm>
            <a:prstGeom prst="rect">
              <a:avLst/>
            </a:prstGeom>
            <a:noFill/>
            <a:ln>
              <a:noFill/>
            </a:ln>
          </p:spPr>
        </p:pic>
      </p:grpSp>
      <p:grpSp>
        <p:nvGrpSpPr>
          <p:cNvPr id="10" name="グループ化 9">
            <a:extLst>
              <a:ext uri="{FF2B5EF4-FFF2-40B4-BE49-F238E27FC236}">
                <a16:creationId xmlns:a16="http://schemas.microsoft.com/office/drawing/2014/main" id="{B7323188-F5E2-D169-F698-8B6FB311CD63}"/>
              </a:ext>
            </a:extLst>
          </p:cNvPr>
          <p:cNvGrpSpPr/>
          <p:nvPr/>
        </p:nvGrpSpPr>
        <p:grpSpPr>
          <a:xfrm>
            <a:off x="9214558" y="1447943"/>
            <a:ext cx="2605205" cy="395958"/>
            <a:chOff x="1027656" y="1674405"/>
            <a:chExt cx="2605205" cy="395958"/>
          </a:xfrm>
        </p:grpSpPr>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A06FE60C-48AA-54D1-1B2E-A2D53D42F586}"/>
                    </a:ext>
                  </a:extLst>
                </p:cNvPr>
                <p:cNvSpPr txBox="1"/>
                <p:nvPr/>
              </p:nvSpPr>
              <p:spPr>
                <a:xfrm>
                  <a:off x="2014999" y="1762586"/>
                  <a:ext cx="550415" cy="307777"/>
                </a:xfrm>
                <a:prstGeom prst="rect">
                  <a:avLst/>
                </a:prstGeom>
                <a:noFill/>
              </p:spPr>
              <p:txBody>
                <a:bodyPr wrap="square">
                  <a:spAutoFit/>
                </a:bodyPr>
                <a:lstStyle/>
                <a:p>
                  <a:pPr/>
                  <a14:m>
                    <m:oMathPara xmlns:m="http://schemas.openxmlformats.org/officeDocument/2006/math">
                      <m:oMath>
                        <m:r>
                          <a:rPr lang="en-US" altLang="ja-JP" sz="1400" b="0" i="1" smtClean="0">
                            <a:latin typeface="Cambria Math" panose="02040503050406030204" pitchFamily="18" charset="0"/>
                            <a:ea typeface="Meiryo"/>
                            <a:cs typeface="Meiryo"/>
                            <a:sym typeface="Meiryo"/>
                          </a:rPr>
                          <m:t>𝑇</m:t>
                        </m:r>
                      </m:oMath>
                    </m:oMathPara>
                  </a14:m>
                  <a:endParaRPr lang="ja-JP" altLang="en-US" dirty="0"/>
                </a:p>
              </p:txBody>
            </p:sp>
          </mc:Choice>
          <mc:Fallback xmlns="">
            <p:sp>
              <p:nvSpPr>
                <p:cNvPr id="11" name="テキスト ボックス 10">
                  <a:extLst>
                    <a:ext uri="{FF2B5EF4-FFF2-40B4-BE49-F238E27FC236}">
                      <a16:creationId xmlns:a16="http://schemas.microsoft.com/office/drawing/2014/main" id="{A06FE60C-48AA-54D1-1B2E-A2D53D42F586}"/>
                    </a:ext>
                  </a:extLst>
                </p:cNvPr>
                <p:cNvSpPr txBox="1">
                  <a:spLocks noRot="1" noChangeAspect="1" noMove="1" noResize="1" noEditPoints="1" noAdjustHandles="1" noChangeArrowheads="1" noChangeShapeType="1" noTextEdit="1"/>
                </p:cNvSpPr>
                <p:nvPr/>
              </p:nvSpPr>
              <p:spPr>
                <a:xfrm>
                  <a:off x="2014999" y="1762586"/>
                  <a:ext cx="550415" cy="307777"/>
                </a:xfrm>
                <a:prstGeom prst="rect">
                  <a:avLst/>
                </a:prstGeom>
                <a:blipFill>
                  <a:blip r:embed="rId10"/>
                  <a:stretch>
                    <a:fillRect/>
                  </a:stretch>
                </a:blipFill>
              </p:spPr>
              <p:txBody>
                <a:bodyPr/>
                <a:lstStyle/>
                <a:p>
                  <a:r>
                    <a:rPr lang="ja-JP" altLang="en-US">
                      <a:noFill/>
                    </a:rPr>
                    <a:t> </a:t>
                  </a:r>
                </a:p>
              </p:txBody>
            </p:sp>
          </mc:Fallback>
        </mc:AlternateContent>
        <p:pic>
          <p:nvPicPr>
            <p:cNvPr id="12" name="Google Shape;762;g34e600338cd_0_145" title="hifi_Uin02_heat_vel.png">
              <a:extLst>
                <a:ext uri="{FF2B5EF4-FFF2-40B4-BE49-F238E27FC236}">
                  <a16:creationId xmlns:a16="http://schemas.microsoft.com/office/drawing/2014/main" id="{4DA405B9-9144-717C-625B-DC56A2F61561}"/>
                </a:ext>
              </a:extLst>
            </p:cNvPr>
            <p:cNvPicPr preferRelativeResize="0"/>
            <p:nvPr/>
          </p:nvPicPr>
          <p:blipFill rotWithShape="1">
            <a:blip r:embed="rId11">
              <a:alphaModFix/>
            </a:blip>
            <a:srcRect l="88038" t="1885" r="8828" b="1895"/>
            <a:stretch>
              <a:fillRect/>
            </a:stretch>
          </p:blipFill>
          <p:spPr>
            <a:xfrm rot="5400000">
              <a:off x="2284648" y="535472"/>
              <a:ext cx="130586" cy="2408451"/>
            </a:xfrm>
            <a:prstGeom prst="rect">
              <a:avLst/>
            </a:prstGeom>
            <a:noFill/>
            <a:ln>
              <a:noFill/>
            </a:ln>
          </p:spPr>
        </p:pic>
        <p:sp>
          <p:nvSpPr>
            <p:cNvPr id="13" name="テキスト ボックス 12">
              <a:extLst>
                <a:ext uri="{FF2B5EF4-FFF2-40B4-BE49-F238E27FC236}">
                  <a16:creationId xmlns:a16="http://schemas.microsoft.com/office/drawing/2014/main" id="{0BB70E64-E530-6278-1F2A-131BB313E724}"/>
                </a:ext>
              </a:extLst>
            </p:cNvPr>
            <p:cNvSpPr txBox="1"/>
            <p:nvPr/>
          </p:nvSpPr>
          <p:spPr>
            <a:xfrm>
              <a:off x="3184126" y="1745403"/>
              <a:ext cx="448735" cy="253916"/>
            </a:xfrm>
            <a:prstGeom prst="rect">
              <a:avLst/>
            </a:prstGeom>
            <a:noFill/>
          </p:spPr>
          <p:txBody>
            <a:bodyPr wrap="square" rtlCol="0">
              <a:spAutoFit/>
            </a:bodyPr>
            <a:lstStyle/>
            <a:p>
              <a:r>
                <a:rPr kumimoji="1" lang="en-US" altLang="ja-JP" sz="1050" dirty="0"/>
                <a:t>320</a:t>
              </a:r>
              <a:endParaRPr kumimoji="1" lang="ja-JP" altLang="en-US" sz="1050" dirty="0"/>
            </a:p>
          </p:txBody>
        </p:sp>
        <p:sp>
          <p:nvSpPr>
            <p:cNvPr id="14" name="テキスト ボックス 13">
              <a:extLst>
                <a:ext uri="{FF2B5EF4-FFF2-40B4-BE49-F238E27FC236}">
                  <a16:creationId xmlns:a16="http://schemas.microsoft.com/office/drawing/2014/main" id="{E625324C-3122-420F-304D-8031D938DFF4}"/>
                </a:ext>
              </a:extLst>
            </p:cNvPr>
            <p:cNvSpPr txBox="1"/>
            <p:nvPr/>
          </p:nvSpPr>
          <p:spPr>
            <a:xfrm>
              <a:off x="1027656" y="1745403"/>
              <a:ext cx="448735" cy="253916"/>
            </a:xfrm>
            <a:prstGeom prst="rect">
              <a:avLst/>
            </a:prstGeom>
            <a:noFill/>
          </p:spPr>
          <p:txBody>
            <a:bodyPr wrap="square" rtlCol="0">
              <a:spAutoFit/>
            </a:bodyPr>
            <a:lstStyle/>
            <a:p>
              <a:r>
                <a:rPr kumimoji="1" lang="en-US" altLang="ja-JP" sz="1050" dirty="0"/>
                <a:t>293</a:t>
              </a:r>
              <a:endParaRPr kumimoji="1" lang="ja-JP" altLang="en-US" sz="1050" dirty="0"/>
            </a:p>
          </p:txBody>
        </p:sp>
      </p:grpSp>
    </p:spTree>
  </p:cSld>
  <p:clrMapOvr>
    <a:masterClrMapping/>
  </p:clrMapOvr>
</p:sld>
</file>

<file path=ppt/theme/theme1.xml><?xml version="1.0" encoding="utf-8"?>
<a:theme xmlns:a="http://schemas.openxmlformats.org/drawingml/2006/main" name="Office テーマ">
  <a:themeElements>
    <a:clrScheme name="Nature Architects">
      <a:dk1>
        <a:srgbClr val="000000"/>
      </a:dk1>
      <a:lt1>
        <a:srgbClr val="FFFFFF"/>
      </a:lt1>
      <a:dk2>
        <a:srgbClr val="001942"/>
      </a:dk2>
      <a:lt2>
        <a:srgbClr val="E7E6E6"/>
      </a:lt2>
      <a:accent1>
        <a:srgbClr val="4472C4"/>
      </a:accent1>
      <a:accent2>
        <a:srgbClr val="EBE6E1"/>
      </a:accent2>
      <a:accent3>
        <a:srgbClr val="A5A5A5"/>
      </a:accent3>
      <a:accent4>
        <a:srgbClr val="14284F"/>
      </a:accent4>
      <a:accent5>
        <a:srgbClr val="277A92"/>
      </a:accent5>
      <a:accent6>
        <a:srgbClr val="39A7C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15065</TotalTime>
  <Words>1085</Words>
  <Application>Microsoft Office PowerPoint</Application>
  <PresentationFormat>ワイド画面</PresentationFormat>
  <Paragraphs>191</Paragraphs>
  <Slides>11</Slides>
  <Notes>10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Meiryo</vt:lpstr>
      <vt:lpstr>源ノ角ゴシック JP</vt:lpstr>
      <vt:lpstr>源ノ角ゴシック JP Normal</vt:lpstr>
      <vt:lpstr>Arial</vt:lpstr>
      <vt:lpstr>Cambria Math</vt:lpstr>
      <vt:lpstr>Wingdings</vt:lpstr>
      <vt:lpstr>Office テーマ</vt:lpstr>
      <vt:lpstr>PowerPoint プレゼンテーション</vt:lpstr>
      <vt:lpstr>目次</vt:lpstr>
      <vt:lpstr>背景：電気自動車用バッテリー冷却流路について</vt:lpstr>
      <vt:lpstr>背景：先行研究</vt:lpstr>
      <vt:lpstr>背景：本研究の目的</vt:lpstr>
      <vt:lpstr>手法：問題設定</vt:lpstr>
      <vt:lpstr>手法：多孔体近似モデルの作成</vt:lpstr>
      <vt:lpstr>手法：最適化手順</vt:lpstr>
      <vt:lpstr>結果：設計変数分布</vt:lpstr>
      <vt:lpstr>結果：温度分布</vt:lpstr>
      <vt:lpstr>結論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Yoshikatsu Furusawa</dc:creator>
  <cp:lastModifiedBy>Yoshikatsu Furusawa</cp:lastModifiedBy>
  <cp:revision>81</cp:revision>
  <dcterms:modified xsi:type="dcterms:W3CDTF">2026-09-04T08:31:07Z</dcterms:modified>
</cp:coreProperties>
</file>