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07" autoAdjust="0"/>
    <p:restoredTop sz="96340" autoAdjust="0"/>
  </p:normalViewPr>
  <p:slideViewPr>
    <p:cSldViewPr snapToGrid="0">
      <p:cViewPr>
        <p:scale>
          <a:sx n="25" d="100"/>
          <a:sy n="25" d="100"/>
        </p:scale>
        <p:origin x="1512" y="18"/>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4003625" y="1534000"/>
            <a:ext cx="17908159" cy="3907429"/>
          </a:xfrm>
        </p:spPr>
        <p:txBody>
          <a:bodyPr/>
          <a:lstStyle/>
          <a:p>
            <a:r>
              <a:rPr lang="ja-JP" altLang="en-US" dirty="0"/>
              <a:t>電気自動車用バッテリーの冷却プレート均熱化に向けた円柱直径分布の最適化</a:t>
            </a:r>
            <a:endParaRPr lang="en-US"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sz="4400" dirty="0"/>
              <a:t>古澤善克</a:t>
            </a:r>
            <a:r>
              <a:rPr lang="en-US" altLang="ja-JP" sz="4400" baseline="30000" dirty="0"/>
              <a:t>1</a:t>
            </a:r>
            <a:r>
              <a:rPr lang="ja-JP" altLang="en-US" sz="4400" dirty="0"/>
              <a:t>，新谷国隆</a:t>
            </a:r>
            <a:r>
              <a:rPr lang="en-US" altLang="ja-JP" sz="4400" baseline="30000" dirty="0"/>
              <a:t>1</a:t>
            </a:r>
            <a:r>
              <a:rPr lang="ja-JP" altLang="en-US" sz="4400" dirty="0"/>
              <a:t>，廣谷俊輔</a:t>
            </a:r>
            <a:r>
              <a:rPr lang="en-US" altLang="ja-JP" sz="4400" baseline="30000" dirty="0"/>
              <a:t>1</a:t>
            </a:r>
            <a:r>
              <a:rPr lang="ja-JP" altLang="en-US" sz="4400" dirty="0"/>
              <a:t>，矢地謙太郎</a:t>
            </a:r>
            <a:r>
              <a:rPr lang="en-US" altLang="ja-JP" sz="4400" baseline="30000" dirty="0"/>
              <a:t>2</a:t>
            </a:r>
            <a:br>
              <a:rPr lang="en-US" altLang="ja-JP" sz="4400" dirty="0">
                <a:latin typeface="MS Gothic" panose="020B0609070205080204" pitchFamily="49" charset="-128"/>
                <a:ea typeface="MS Gothic" panose="020B0609070205080204" pitchFamily="49" charset="-128"/>
              </a:rPr>
            </a:br>
            <a:r>
              <a:rPr lang="en-US" altLang="ja-JP" sz="4400" dirty="0"/>
              <a:t>1. Nature</a:t>
            </a:r>
            <a:r>
              <a:rPr lang="ja-JP" altLang="en-US" sz="4400" dirty="0"/>
              <a:t> </a:t>
            </a:r>
            <a:r>
              <a:rPr lang="en-US" altLang="ja-JP" sz="4400" dirty="0"/>
              <a:t>Architects</a:t>
            </a:r>
            <a:r>
              <a:rPr lang="ja-JP" altLang="en-US" sz="4400" dirty="0"/>
              <a:t>株式会社</a:t>
            </a:r>
            <a:r>
              <a:rPr lang="en-US" altLang="ja-JP" sz="4400" dirty="0"/>
              <a:t>, </a:t>
            </a:r>
            <a:r>
              <a:rPr lang="ja-JP" altLang="en-US" sz="4400" dirty="0"/>
              <a:t>技術開発部</a:t>
            </a:r>
            <a:r>
              <a:rPr lang="en-US" altLang="ja-JP" sz="4400" dirty="0"/>
              <a:t>, </a:t>
            </a:r>
            <a:r>
              <a:rPr lang="ja-JP" altLang="ja-JP" sz="4400" dirty="0"/>
              <a:t>〒</a:t>
            </a:r>
            <a:r>
              <a:rPr lang="en-US" altLang="ja-JP" sz="4400" dirty="0"/>
              <a:t>103-0013 </a:t>
            </a:r>
            <a:r>
              <a:rPr lang="ja-JP" altLang="ja-JP" sz="4400" dirty="0"/>
              <a:t>東京都</a:t>
            </a:r>
            <a:r>
              <a:rPr lang="ja-JP" altLang="en-US" sz="4400" dirty="0"/>
              <a:t>中央区</a:t>
            </a:r>
            <a:br>
              <a:rPr lang="en-US" altLang="ja-JP" sz="4400" dirty="0"/>
            </a:br>
            <a:r>
              <a:rPr lang="en-US" altLang="ja-JP" sz="4400" dirty="0"/>
              <a:t>2. </a:t>
            </a:r>
            <a:r>
              <a:rPr lang="ja-JP" altLang="en-US" sz="4400" dirty="0"/>
              <a:t>大阪大学</a:t>
            </a:r>
            <a:r>
              <a:rPr lang="en-US" altLang="ja-JP" sz="4400" dirty="0"/>
              <a:t>, </a:t>
            </a:r>
            <a:r>
              <a:rPr lang="ja-JP" altLang="en-US" sz="4400" dirty="0"/>
              <a:t>大学院工学研究科</a:t>
            </a:r>
            <a:r>
              <a:rPr lang="en-US" altLang="ja-JP" sz="4400" dirty="0"/>
              <a:t>, </a:t>
            </a:r>
            <a:r>
              <a:rPr lang="ja-JP" altLang="ja-JP" sz="4400" dirty="0"/>
              <a:t>〒</a:t>
            </a:r>
            <a:r>
              <a:rPr lang="en-US" altLang="ja-JP" sz="4400" dirty="0"/>
              <a:t>565-0871 </a:t>
            </a:r>
            <a:r>
              <a:rPr lang="ja-JP" altLang="en-US" sz="4400" dirty="0"/>
              <a:t>大阪府吹田市</a:t>
            </a:r>
            <a:endParaRPr lang="en-US" altLang="ja-JP" sz="4400"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ja-JP" altLang="en-US" sz="5000" dirty="0">
                <a:latin typeface="Arial" panose="020B0604020202020204" pitchFamily="34" charset="0"/>
                <a:cs typeface="Arial" panose="020B0604020202020204" pitchFamily="34" charset="0"/>
              </a:rPr>
              <a:t>① ユニットセル解析</a:t>
            </a:r>
            <a:br>
              <a:rPr lang="en-US" altLang="ja-JP" sz="5000" dirty="0">
                <a:latin typeface="Arial" panose="020B0604020202020204" pitchFamily="34" charset="0"/>
                <a:cs typeface="Arial" panose="020B0604020202020204" pitchFamily="34" charset="0"/>
              </a:rPr>
            </a:br>
            <a:r>
              <a:rPr lang="en-US" altLang="ja-JP" sz="5000" dirty="0">
                <a:latin typeface="Arial" panose="020B0604020202020204" pitchFamily="34" charset="0"/>
                <a:cs typeface="Arial" panose="020B0604020202020204" pitchFamily="34" charset="0"/>
              </a:rPr>
              <a:t>0.1 m × 0.1 m </a:t>
            </a:r>
            <a:r>
              <a:rPr lang="ja-JP" altLang="en-US" sz="5000" dirty="0">
                <a:latin typeface="Arial" panose="020B0604020202020204" pitchFamily="34" charset="0"/>
                <a:cs typeface="Arial" panose="020B0604020202020204" pitchFamily="34" charset="0"/>
              </a:rPr>
              <a:t>の周期構造について，円柱径と圧力差を変化させ，</a:t>
            </a:r>
            <a:r>
              <a:rPr lang="en-US" altLang="ja-JP" sz="5000" dirty="0">
                <a:latin typeface="Arial" panose="020B0604020202020204" pitchFamily="34" charset="0"/>
                <a:cs typeface="Arial" panose="020B0604020202020204" pitchFamily="34" charset="0"/>
              </a:rPr>
              <a:t>Darcy–</a:t>
            </a:r>
            <a:r>
              <a:rPr lang="en-US" altLang="ja-JP" sz="5000" dirty="0" err="1">
                <a:latin typeface="Arial" panose="020B0604020202020204" pitchFamily="34" charset="0"/>
                <a:cs typeface="Arial" panose="020B0604020202020204" pitchFamily="34" charset="0"/>
              </a:rPr>
              <a:t>Forchheimer</a:t>
            </a:r>
            <a:r>
              <a:rPr lang="en-US" altLang="ja-JP" sz="5000" dirty="0">
                <a:latin typeface="Arial" panose="020B0604020202020204" pitchFamily="34" charset="0"/>
                <a:cs typeface="Arial" panose="020B0604020202020204" pitchFamily="34" charset="0"/>
              </a:rPr>
              <a:t> </a:t>
            </a:r>
            <a:r>
              <a:rPr lang="ja-JP" altLang="en-US" sz="5000" dirty="0">
                <a:latin typeface="Arial" panose="020B0604020202020204" pitchFamily="34" charset="0"/>
                <a:cs typeface="Arial" panose="020B0604020202020204" pitchFamily="34" charset="0"/>
              </a:rPr>
              <a:t>則の透過率 </a:t>
            </a:r>
            <a:r>
              <a:rPr lang="en-US" altLang="ja-JP" sz="5000" dirty="0">
                <a:latin typeface="Arial" panose="020B0604020202020204" pitchFamily="34" charset="0"/>
                <a:cs typeface="Arial" panose="020B0604020202020204" pitchFamily="34" charset="0"/>
              </a:rPr>
              <a:t>κ </a:t>
            </a:r>
            <a:r>
              <a:rPr lang="ja-JP" altLang="en-US" sz="5000" dirty="0">
                <a:latin typeface="Arial" panose="020B0604020202020204" pitchFamily="34" charset="0"/>
                <a:cs typeface="Arial" panose="020B0604020202020204" pitchFamily="34" charset="0"/>
              </a:rPr>
              <a:t>と抵抗係数 </a:t>
            </a:r>
            <a:r>
              <a:rPr lang="en-US" altLang="ja-JP" sz="5000" dirty="0">
                <a:latin typeface="Arial" panose="020B0604020202020204" pitchFamily="34" charset="0"/>
                <a:cs typeface="Arial" panose="020B0604020202020204" pitchFamily="34" charset="0"/>
              </a:rPr>
              <a:t>β </a:t>
            </a:r>
            <a:r>
              <a:rPr lang="ja-JP" altLang="en-US" sz="5000" dirty="0">
                <a:latin typeface="Arial" panose="020B0604020202020204" pitchFamily="34" charset="0"/>
                <a:cs typeface="Arial" panose="020B0604020202020204" pitchFamily="34" charset="0"/>
              </a:rPr>
              <a:t>を同定する．</a:t>
            </a:r>
            <a:endParaRPr lang="en-US" altLang="ja-JP" sz="5000" dirty="0">
              <a:latin typeface="Arial" panose="020B0604020202020204" pitchFamily="34" charset="0"/>
              <a:cs typeface="Arial" panose="020B0604020202020204" pitchFamily="34" charset="0"/>
            </a:endParaRPr>
          </a:p>
          <a:p>
            <a:r>
              <a:rPr lang="ja-JP" altLang="en-US" sz="5000" dirty="0">
                <a:latin typeface="Arial" panose="020B0604020202020204" pitchFamily="34" charset="0"/>
                <a:cs typeface="Arial" panose="020B0604020202020204" pitchFamily="34" charset="0"/>
              </a:rPr>
              <a:t>② 全体最適化</a:t>
            </a:r>
            <a:br>
              <a:rPr lang="en-US" altLang="ja-JP" sz="5000" dirty="0">
                <a:latin typeface="Arial" panose="020B0604020202020204" pitchFamily="34" charset="0"/>
                <a:cs typeface="Arial" panose="020B0604020202020204" pitchFamily="34" charset="0"/>
              </a:rPr>
            </a:br>
            <a:r>
              <a:rPr lang="en-US" altLang="ja-JP" sz="5000" dirty="0">
                <a:latin typeface="Arial" panose="020B0604020202020204" pitchFamily="34" charset="0"/>
                <a:cs typeface="Arial" panose="020B0604020202020204" pitchFamily="34" charset="0"/>
              </a:rPr>
              <a:t>150</a:t>
            </a:r>
            <a:r>
              <a:rPr lang="ja-JP" altLang="en-US" sz="5000" dirty="0">
                <a:latin typeface="Arial" panose="020B0604020202020204" pitchFamily="34" charset="0"/>
                <a:cs typeface="Arial" panose="020B0604020202020204" pitchFamily="34" charset="0"/>
              </a:rPr>
              <a:t>個の円柱を等価多孔質モデルで表現し，乱流流れ・熱輸送・感度を計算し円柱径を更新する．</a:t>
            </a:r>
            <a:endParaRPr lang="en-US" altLang="ja-JP" sz="5000" dirty="0">
              <a:latin typeface="Arial" panose="020B0604020202020204" pitchFamily="34" charset="0"/>
              <a:cs typeface="Arial" panose="020B0604020202020204" pitchFamily="34" charset="0"/>
            </a:endParaRPr>
          </a:p>
          <a:p>
            <a:r>
              <a:rPr lang="ja-JP" altLang="en-US" sz="5000" dirty="0">
                <a:latin typeface="Arial" panose="020B0604020202020204" pitchFamily="34" charset="0"/>
                <a:cs typeface="Arial" panose="020B0604020202020204" pitchFamily="34" charset="0"/>
              </a:rPr>
              <a:t>目的関数：設計領域内の温度分散を最小化</a:t>
            </a:r>
            <a:br>
              <a:rPr lang="en-US" altLang="ja-JP" sz="5000" dirty="0">
                <a:latin typeface="Arial" panose="020B0604020202020204" pitchFamily="34" charset="0"/>
                <a:cs typeface="Arial" panose="020B0604020202020204" pitchFamily="34" charset="0"/>
              </a:rPr>
            </a:br>
            <a:r>
              <a:rPr lang="ja-JP" altLang="en-US" sz="5000" dirty="0">
                <a:latin typeface="Arial" panose="020B0604020202020204" pitchFamily="34" charset="0"/>
                <a:cs typeface="Arial" panose="020B0604020202020204" pitchFamily="34" charset="0"/>
              </a:rPr>
              <a:t>制約条件：平均空隙率 ≤ </a:t>
            </a:r>
            <a:r>
              <a:rPr lang="en-US" altLang="ja-JP" sz="5000" dirty="0">
                <a:latin typeface="Arial" panose="020B0604020202020204" pitchFamily="34" charset="0"/>
                <a:cs typeface="Arial" panose="020B0604020202020204" pitchFamily="34" charset="0"/>
              </a:rPr>
              <a:t>70%</a:t>
            </a:r>
          </a:p>
          <a:p>
            <a:endParaRPr lang="en-US" sz="5000" dirty="0">
              <a:latin typeface="Arial" panose="020B0604020202020204" pitchFamily="34" charset="0"/>
              <a:cs typeface="Arial" panose="020B0604020202020204" pitchFamily="34" charset="0"/>
            </a:endParaRP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marL="514350" indent="-514350">
              <a:lnSpc>
                <a:spcPct val="100000"/>
              </a:lnSpc>
              <a:buAutoNum type="arabicPeriod"/>
            </a:pPr>
            <a:r>
              <a:rPr lang="en-US" altLang="ja-JP" sz="2800" dirty="0"/>
              <a:t>A. Takezawa, et al., “Optimization of an additively manufactured functionally graded lattice structure with liquid cooling considering structural performances,” International Journal of Heat and Mass Transfer, Vol. 143, 118564, 2019.</a:t>
            </a:r>
          </a:p>
          <a:p>
            <a:pPr marL="514350" indent="-514350">
              <a:spcBef>
                <a:spcPts val="600"/>
              </a:spcBef>
              <a:buAutoNum type="arabicPeriod"/>
            </a:pPr>
            <a:r>
              <a:rPr lang="en-US" altLang="ja-JP" sz="2800" dirty="0"/>
              <a:t>A. Takezawa, et al., “Validity of the quasi-2D optimal variable density lattice for effective liquid cooling based on Darcy–</a:t>
            </a:r>
            <a:r>
              <a:rPr lang="en-US" altLang="ja-JP" sz="2800" dirty="0" err="1"/>
              <a:t>Forchheimer</a:t>
            </a:r>
            <a:r>
              <a:rPr lang="en-US" altLang="ja-JP" sz="2800" dirty="0"/>
              <a:t> theory,” Thermal Science and Engineering Progress, Vol. 55, 102898, (2024)</a:t>
            </a:r>
            <a:endParaRPr lang="ja-JP" altLang="ja-JP" sz="2800" dirty="0"/>
          </a:p>
          <a:p>
            <a:endParaRPr lang="en-US" sz="2800"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pPr algn="just"/>
            <a:r>
              <a:rPr lang="ja-JP" altLang="en-US" sz="5400" dirty="0"/>
              <a:t>円柱径を空間的に制御して冷媒を領域全体へ分配し，</a:t>
            </a:r>
            <a:endParaRPr lang="en-US" altLang="ja-JP" sz="5400" dirty="0"/>
          </a:p>
          <a:p>
            <a:r>
              <a:rPr lang="ja-JP" altLang="en-US" sz="5400" dirty="0"/>
              <a:t>温度むらを低減する設計手法を提案する．</a:t>
            </a:r>
            <a:endParaRPr lang="en-US" altLang="ja-JP" sz="5400"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sz="5000" dirty="0">
                <a:latin typeface="Arial" panose="020B0604020202020204" pitchFamily="34" charset="0"/>
                <a:cs typeface="Arial" panose="020B0604020202020204" pitchFamily="34" charset="0"/>
              </a:rPr>
              <a:t>電気自動車用バッテリーでは，モジュール全体を所定温度に保つだけでなく，セル間の温度差を小さくする必要がある．しかし，広い面へ冷媒を均等に分配する流路は，流れと熱輸送が強く連成するため，人手の試行錯誤では設計負荷が大きい．</a:t>
            </a:r>
            <a:endParaRPr lang="en-US" altLang="ja-JP" sz="5000" dirty="0">
              <a:latin typeface="Arial" panose="020B0604020202020204" pitchFamily="34" charset="0"/>
              <a:cs typeface="Arial" panose="020B0604020202020204" pitchFamily="34" charset="0"/>
            </a:endParaRPr>
          </a:p>
          <a:p>
            <a:pPr algn="just"/>
            <a:endParaRPr lang="en-US" altLang="ja-JP" sz="5000" dirty="0">
              <a:latin typeface="Arial" panose="020B0604020202020204" pitchFamily="34" charset="0"/>
              <a:cs typeface="Arial" panose="020B0604020202020204" pitchFamily="34" charset="0"/>
            </a:endParaRPr>
          </a:p>
          <a:p>
            <a:r>
              <a:rPr lang="ja-JP" altLang="en-US" sz="5000" dirty="0">
                <a:latin typeface="Arial" panose="020B0604020202020204" pitchFamily="34" charset="0"/>
                <a:cs typeface="Arial" panose="020B0604020202020204" pitchFamily="34" charset="0"/>
              </a:rPr>
              <a:t>本研究では，</a:t>
            </a:r>
            <a:r>
              <a:rPr lang="en-US" altLang="ja-JP" sz="5000" dirty="0">
                <a:latin typeface="Arial" panose="020B0604020202020204" pitchFamily="34" charset="0"/>
                <a:cs typeface="Arial" panose="020B0604020202020204" pitchFamily="34" charset="0"/>
              </a:rPr>
              <a:t>1.0 m × 1.5 m </a:t>
            </a:r>
            <a:r>
              <a:rPr lang="ja-JP" altLang="en-US" sz="5000" dirty="0">
                <a:latin typeface="Arial" panose="020B0604020202020204" pitchFamily="34" charset="0"/>
                <a:cs typeface="Arial" panose="020B0604020202020204" pitchFamily="34" charset="0"/>
              </a:rPr>
              <a:t>の二次元冷却プレート内に</a:t>
            </a:r>
            <a:r>
              <a:rPr lang="en-US" altLang="ja-JP" sz="5000" dirty="0">
                <a:latin typeface="Arial" panose="020B0604020202020204" pitchFamily="34" charset="0"/>
                <a:cs typeface="Arial" panose="020B0604020202020204" pitchFamily="34" charset="0"/>
              </a:rPr>
              <a:t>150</a:t>
            </a:r>
            <a:r>
              <a:rPr lang="ja-JP" altLang="en-US" sz="5000" dirty="0">
                <a:latin typeface="Arial" panose="020B0604020202020204" pitchFamily="34" charset="0"/>
                <a:cs typeface="Arial" panose="020B0604020202020204" pitchFamily="34" charset="0"/>
              </a:rPr>
              <a:t>本の円柱を配置し，各円柱の直径（</a:t>
            </a:r>
            <a:r>
              <a:rPr lang="en-US" altLang="ja-JP" sz="5000" dirty="0">
                <a:latin typeface="Arial" panose="020B0604020202020204" pitchFamily="34" charset="0"/>
                <a:cs typeface="Arial" panose="020B0604020202020204" pitchFamily="34" charset="0"/>
              </a:rPr>
              <a:t>20-80 mm</a:t>
            </a:r>
            <a:r>
              <a:rPr lang="ja-JP" altLang="en-US" sz="5000" dirty="0">
                <a:latin typeface="Arial" panose="020B0604020202020204" pitchFamily="34" charset="0"/>
                <a:cs typeface="Arial" panose="020B0604020202020204" pitchFamily="34" charset="0"/>
              </a:rPr>
              <a:t>）を設計変数とする．高レイノルズ数流れにおいて，等価多孔質モデルを用いて温度分散を最小化する円柱径分布を探索した．</a:t>
            </a:r>
          </a:p>
          <a:p>
            <a:pPr algn="just"/>
            <a:endParaRPr lang="ja-JP" altLang="en-US" sz="5000" dirty="0">
              <a:latin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a:t>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a:t>計算手法</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en-US" sz="3200" b="1" dirty="0"/>
              <a:t>図１．</a:t>
            </a:r>
            <a:r>
              <a:rPr lang="ja-JP" altLang="en-US" sz="3200" dirty="0"/>
              <a:t>ユニットセル特性を等価多孔質モデルへ変換し，設計領域全体の円柱径を最適化する計算フロー</a:t>
            </a:r>
          </a:p>
          <a:p>
            <a:endParaRPr lang="en-US" sz="3200" dirty="0"/>
          </a:p>
        </p:txBody>
      </p:sp>
      <p:pic>
        <p:nvPicPr>
          <p:cNvPr id="19" name="図プレースホルダー 18">
            <a:extLst>
              <a:ext uri="{FF2B5EF4-FFF2-40B4-BE49-F238E27FC236}">
                <a16:creationId xmlns:a16="http://schemas.microsoft.com/office/drawing/2014/main" id="{EB5CFEB0-2065-50DC-35D0-C229D6C483A4}"/>
              </a:ext>
            </a:extLst>
          </p:cNvPr>
          <p:cNvPicPr>
            <a:picLocks noGrp="1" noChangeAspect="1"/>
          </p:cNvPicPr>
          <p:nvPr>
            <p:ph type="pic" sz="quarter" idx="31"/>
          </p:nvPr>
        </p:nvPicPr>
        <p:blipFill>
          <a:blip>
            <a:extLst>
              <a:ext uri="{96DAC541-7B7A-43D3-8B79-37D633B846F1}">
                <asvg:svgBlip xmlns:asvg="http://schemas.microsoft.com/office/drawing/2016/SVG/main" r:embed="rId2"/>
              </a:ext>
            </a:extLst>
          </a:blip>
          <a:srcRect l="1624" r="1624"/>
          <a:stretch>
            <a:fillRect/>
          </a:stretch>
        </p:blipFill>
        <p:spPr>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en-US" altLang="ja-JP" sz="5000" dirty="0">
                <a:solidFill>
                  <a:srgbClr val="111111"/>
                </a:solidFill>
                <a:latin typeface="Arial" panose="020B0604020202020204" pitchFamily="34" charset="0"/>
                <a:ea typeface="ＭＳ Ｐゴシック" panose="020B0600070205080204" pitchFamily="50" charset="-128"/>
                <a:cs typeface="Arial" panose="020B0604020202020204" pitchFamily="34" charset="0"/>
              </a:rPr>
              <a:t>100</a:t>
            </a:r>
            <a:r>
              <a:rPr lang="ja-JP" altLang="en-US" sz="5000" dirty="0">
                <a:solidFill>
                  <a:srgbClr val="111111"/>
                </a:solidFill>
                <a:latin typeface="Arial" panose="020B0604020202020204" pitchFamily="34" charset="0"/>
                <a:ea typeface="ＭＳ Ｐゴシック" panose="020B0600070205080204" pitchFamily="50" charset="-128"/>
                <a:cs typeface="Arial" panose="020B0604020202020204" pitchFamily="34" charset="0"/>
              </a:rPr>
              <a:t>ステップの最適化により，温度分散は初期値の</a:t>
            </a:r>
            <a:r>
              <a:rPr lang="en-US" altLang="ja-JP" sz="5000" dirty="0">
                <a:solidFill>
                  <a:srgbClr val="111111"/>
                </a:solidFill>
                <a:latin typeface="Arial" panose="020B0604020202020204" pitchFamily="34" charset="0"/>
                <a:ea typeface="ＭＳ Ｐゴシック" panose="020B0600070205080204" pitchFamily="50" charset="-128"/>
                <a:cs typeface="Arial" panose="020B0604020202020204" pitchFamily="34" charset="0"/>
              </a:rPr>
              <a:t>12%</a:t>
            </a:r>
            <a:r>
              <a:rPr lang="ja-JP" altLang="en-US" sz="5000" dirty="0">
                <a:solidFill>
                  <a:srgbClr val="111111"/>
                </a:solidFill>
                <a:latin typeface="Arial" panose="020B0604020202020204" pitchFamily="34" charset="0"/>
                <a:ea typeface="ＭＳ Ｐゴシック" panose="020B0600070205080204" pitchFamily="50" charset="-128"/>
                <a:cs typeface="Arial" panose="020B0604020202020204" pitchFamily="34" charset="0"/>
              </a:rPr>
              <a:t>にまで低下した．外周部の円柱径が小さくなり，低抵抗な経路が形成されることで，冷媒が入口から出口へと短絡するだけでなく，領域全体へ広がった．
最適化計算での流れ場と高忠実度計算での流れ場は</a:t>
            </a:r>
            <a:br>
              <a:rPr lang="en-US" altLang="ja-JP" sz="5000" dirty="0">
                <a:solidFill>
                  <a:srgbClr val="111111"/>
                </a:solidFill>
                <a:latin typeface="Arial" panose="020B0604020202020204" pitchFamily="34" charset="0"/>
                <a:ea typeface="ＭＳ Ｐゴシック" panose="020B0600070205080204" pitchFamily="50" charset="-128"/>
                <a:cs typeface="Arial" panose="020B0604020202020204" pitchFamily="34" charset="0"/>
              </a:rPr>
            </a:br>
            <a:r>
              <a:rPr lang="ja-JP" altLang="en-US" sz="5000" dirty="0">
                <a:solidFill>
                  <a:srgbClr val="111111"/>
                </a:solidFill>
                <a:latin typeface="Arial" panose="020B0604020202020204" pitchFamily="34" charset="0"/>
                <a:ea typeface="ＭＳ Ｐゴシック" panose="020B0600070205080204" pitchFamily="50" charset="-128"/>
                <a:cs typeface="Arial" panose="020B0604020202020204" pitchFamily="34" charset="0"/>
              </a:rPr>
              <a:t>局所的には差があるものの，流れの分配と温度均一化の傾向は概ね一致し，設計探索手法としての有効性を確認した．</a:t>
            </a:r>
            <a:endParaRPr lang="en-US" altLang="ja-JP" sz="5000" dirty="0">
              <a:solidFill>
                <a:srgbClr val="111111"/>
              </a:solidFill>
              <a:latin typeface="Arial" panose="020B0604020202020204" pitchFamily="34" charset="0"/>
              <a:ea typeface="ＭＳ Ｐゴシック" panose="020B0600070205080204" pitchFamily="50" charset="-128"/>
              <a:cs typeface="Arial" panose="020B0604020202020204" pitchFamily="34" charset="0"/>
            </a:endParaRPr>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en-US" sz="3200" b="1" dirty="0"/>
              <a:t>図２．</a:t>
            </a:r>
            <a:r>
              <a:rPr lang="ja-JP" altLang="en-US" sz="3200" dirty="0"/>
              <a:t>最適化で得られた円柱分布および温度分布</a:t>
            </a:r>
            <a:endParaRPr lang="en-US" sz="3200" dirty="0"/>
          </a:p>
        </p:txBody>
      </p:sp>
      <p:pic>
        <p:nvPicPr>
          <p:cNvPr id="130" name="図プレースホルダー 129">
            <a:extLst>
              <a:ext uri="{FF2B5EF4-FFF2-40B4-BE49-F238E27FC236}">
                <a16:creationId xmlns:a16="http://schemas.microsoft.com/office/drawing/2014/main" id="{E21787F1-F782-9037-ACA2-1538275FBEB1}"/>
              </a:ext>
            </a:extLst>
          </p:cNvPr>
          <p:cNvPicPr>
            <a:picLocks noGrp="1" noChangeAspect="1"/>
          </p:cNvPicPr>
          <p:nvPr>
            <p:ph type="pic" sz="quarter" idx="34"/>
          </p:nvPr>
        </p:nvPicPr>
        <p:blipFill>
          <a:blip r:embed="rId3">
            <a:extLst>
              <a:ext uri="{28A0092B-C50C-407E-A947-70E740481C1C}">
                <a14:useLocalDpi xmlns:a14="http://schemas.microsoft.com/office/drawing/2010/main" val="0"/>
              </a:ext>
            </a:extLst>
          </a:blip>
          <a:srcRect l="197" r="197"/>
          <a:stretch>
            <a:fillRect/>
          </a:stretch>
        </p:blipFill>
        <p:spPr>
          <a:prstGeom prst="rect">
            <a:avLst/>
          </a:prstGeom>
        </p:spPr>
      </p:pic>
      <p:pic>
        <p:nvPicPr>
          <p:cNvPr id="134" name="図プレースホルダー 133">
            <a:extLst>
              <a:ext uri="{FF2B5EF4-FFF2-40B4-BE49-F238E27FC236}">
                <a16:creationId xmlns:a16="http://schemas.microsoft.com/office/drawing/2014/main" id="{D86EBEA7-712E-4D5E-4B55-AAE37CE7039E}"/>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775" r="775"/>
          <a:stretch>
            <a:fillRect/>
          </a:stretch>
        </p:blipFill>
        <p:spPr>
          <a:prstGeom prst="rect">
            <a:avLst/>
          </a:prstGeom>
        </p:spPr>
      </p:pic>
      <p:pic>
        <p:nvPicPr>
          <p:cNvPr id="30" name="図プレースホルダー 29">
            <a:extLst>
              <a:ext uri="{FF2B5EF4-FFF2-40B4-BE49-F238E27FC236}">
                <a16:creationId xmlns:a16="http://schemas.microsoft.com/office/drawing/2014/main" id="{0AD29E68-4D8A-61F4-8D33-0FCD11B57BE2}"/>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1089" r="1089"/>
          <a:stretch>
            <a:fillRect/>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9F307C0-ABA4-45E2-8E92-A69B9764FDB5}">
  <we:reference id="wa200010215" version="2.0.0.0" store="ja-JP" storeType="OMEX"/>
  <we:alternateReferences>
    <we:reference id="WA200010215" version="2.0.0.0" store="WA200010215" storeType="OMEX"/>
  </we:alternateReferences>
  <we:properties>
    <we:property name="bps.codex_control.document_id" value="&quot;03ad3cb3-d44e-4711-ae7c-0eb1e11d3385&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2013 - 2022 Theme</Template>
  <TotalTime>9735</TotalTime>
  <Words>512</Words>
  <Application>Microsoft Office PowerPoint</Application>
  <PresentationFormat>ユーザー設定</PresentationFormat>
  <Paragraphs>18</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MS PGothic</vt:lpstr>
      <vt:lpstr>MS Gothic</vt:lpstr>
      <vt:lpstr>Arial</vt:lpstr>
      <vt:lpstr>Calibri</vt:lpstr>
      <vt:lpstr>Calibri Light</vt:lpstr>
      <vt:lpstr>Office Theme</vt:lpstr>
      <vt:lpstr>電気自動車用バッテリーの冷却プレート均熱化に向けた円柱直径分布の最適化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Yoshikatsu Furusawa</cp:lastModifiedBy>
  <cp:revision>192</cp:revision>
  <cp:lastPrinted>2026-06-05T08:09:06Z</cp:lastPrinted>
  <dcterms:created xsi:type="dcterms:W3CDTF">2023-01-03T14:57:49Z</dcterms:created>
  <dcterms:modified xsi:type="dcterms:W3CDTF">2026-09-04T06:23:18Z</dcterms:modified>
</cp:coreProperties>
</file>