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sldIdLst>
    <p:sldId id="256" r:id="rId2"/>
    <p:sldId id="263" r:id="rId3"/>
    <p:sldId id="289" r:id="rId4"/>
    <p:sldId id="292" r:id="rId5"/>
    <p:sldId id="293" r:id="rId6"/>
    <p:sldId id="264" r:id="rId7"/>
    <p:sldId id="285" r:id="rId8"/>
    <p:sldId id="279" r:id="rId9"/>
    <p:sldId id="268" r:id="rId10"/>
    <p:sldId id="288" r:id="rId11"/>
    <p:sldId id="291" r:id="rId12"/>
    <p:sldId id="277" r:id="rId13"/>
    <p:sldId id="269" r:id="rId14"/>
    <p:sldId id="270" r:id="rId15"/>
  </p:sldIdLst>
  <p:sldSz cx="12192000" cy="6858000"/>
  <p:notesSz cx="7104063"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5D87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25" autoAdjust="0"/>
    <p:restoredTop sz="76063" autoAdjust="0"/>
  </p:normalViewPr>
  <p:slideViewPr>
    <p:cSldViewPr snapToGrid="0">
      <p:cViewPr>
        <p:scale>
          <a:sx n="66" d="100"/>
          <a:sy n="66" d="100"/>
        </p:scale>
        <p:origin x="1205" y="82"/>
      </p:cViewPr>
      <p:guideLst/>
    </p:cSldViewPr>
  </p:slideViewPr>
  <p:notesTextViewPr>
    <p:cViewPr>
      <p:scale>
        <a:sx n="100" d="100"/>
        <a:sy n="100" d="100"/>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10.34.30.11\&#12481;&#12540;&#12512;2\&#39135;&#21697;&#29983;&#29289;&#25216;&#34899;G\&#25216;&#30740;&#38291;&#25509;\2026\102101000288_FD&#12503;&#12525;&#12475;&#12473;&#26368;&#36969;&#21270;\3_&#31038;&#20869;&#35430;&#39443;\2_&#12487;&#12472;&#12479;&#12523;&#12484;&#12452;&#12531;\&#12415;&#12381;&#27713;&#20941;&#32080;&#20094;&#29157;\2_&#12471;&#12511;&#12517;&#12524;&#12540;&#12471;&#12519;&#12531;\4_COMSOL_Conference2026\&#12487;&#12540;&#12479;\&#21619;&#22092;&#27713;_&#24418;&#29366;&#27604;&#36611;_&#27604;&#20307;&#3130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0.34.30.11\&#12481;&#12540;&#12512;2\&#39135;&#21697;&#29983;&#29289;&#25216;&#34899;G\&#25216;&#30740;&#38291;&#25509;\2026\102101000288_FD&#12503;&#12525;&#12475;&#12473;&#26368;&#36969;&#21270;\3_&#31038;&#20869;&#35430;&#39443;\2_&#12487;&#12472;&#12479;&#12523;&#12484;&#12452;&#12531;\&#12415;&#12381;&#27713;&#20941;&#32080;&#20094;&#29157;\2_&#12471;&#12511;&#12517;&#12524;&#12540;&#12471;&#12519;&#12531;\&#28193;&#36794;&#32244;&#32722;\&#21619;&#22092;&#27713;_&#24133;_&#21402;&#12373;_&#27604;&#3661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10.34.30.11\&#12481;&#12540;&#12512;2\&#39135;&#21697;&#29983;&#29289;&#25216;&#34899;G\&#25216;&#30740;&#38291;&#25509;\2026\102101000288_FD&#12503;&#12525;&#12475;&#12473;&#26368;&#36969;&#21270;\3_&#31038;&#20869;&#35430;&#39443;\2_&#12487;&#12472;&#12479;&#12523;&#12484;&#12452;&#12531;\&#12415;&#12381;&#27713;&#20941;&#32080;&#20094;&#29157;\2_&#12471;&#12511;&#12517;&#12524;&#12540;&#12471;&#12519;&#12531;\4_COMSOL_Conference2026\&#12487;&#12540;&#12479;\&#21619;&#22092;&#27713;_&#24418;&#29366;&#27604;&#36611;_&#27604;&#20307;&#31309;_&#23398;&#20250;&#12487;&#12540;&#1247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10.34.30.11\&#12481;&#12540;&#12512;2\&#39135;&#21697;&#29983;&#29289;&#25216;&#34899;G\&#25216;&#30740;&#38291;&#25509;\2026\102101000288_FD&#12503;&#12525;&#12475;&#12473;&#26368;&#36969;&#21270;\3_&#31038;&#20869;&#35430;&#39443;\2_&#12487;&#12472;&#12479;&#12523;&#12484;&#12452;&#12531;\&#12415;&#12381;&#27713;&#20941;&#32080;&#20094;&#29157;\2_&#12471;&#12511;&#12517;&#12524;&#12540;&#12471;&#12519;&#12531;\&#28193;&#36794;&#32244;&#32722;\&#21619;&#22092;&#27713;_&#24418;&#29366;&#27604;&#36611;_&#27604;&#20307;&#31309;%20_&#26119;&#33775;&#30028;&#38754;&#20301;&#32622;_&#29289;&#24615;&#20516;&#20837;&#12426;_&#23398;&#20250;&#12487;&#12540;&#12479;.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38100" cap="rnd">
              <a:noFill/>
              <a:round/>
            </a:ln>
            <a:effectLst/>
          </c:spPr>
          <c:marker>
            <c:symbol val="circle"/>
            <c:size val="5"/>
            <c:spPr>
              <a:solidFill>
                <a:schemeClr val="accent1"/>
              </a:solidFill>
              <a:ln w="9525">
                <a:solidFill>
                  <a:schemeClr val="accent1"/>
                </a:solidFill>
              </a:ln>
              <a:effectLst/>
            </c:spPr>
          </c:marker>
          <c:xVal>
            <c:numRef>
              <c:f>重量!$C$4:$C$44</c:f>
              <c:numCache>
                <c:formatCode>General</c:formatCode>
                <c:ptCount val="4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numCache>
            </c:numRef>
          </c:xVal>
          <c:yVal>
            <c:numRef>
              <c:f>重量!$D$4:$D$44</c:f>
              <c:numCache>
                <c:formatCode>General</c:formatCode>
                <c:ptCount val="41"/>
                <c:pt idx="0">
                  <c:v>78.900000000000006</c:v>
                </c:pt>
                <c:pt idx="1">
                  <c:v>77.7</c:v>
                </c:pt>
                <c:pt idx="2">
                  <c:v>76.400000000000006</c:v>
                </c:pt>
                <c:pt idx="3">
                  <c:v>74.900000000000006</c:v>
                </c:pt>
                <c:pt idx="4">
                  <c:v>73.2</c:v>
                </c:pt>
                <c:pt idx="5">
                  <c:v>71.5</c:v>
                </c:pt>
                <c:pt idx="6">
                  <c:v>69.8</c:v>
                </c:pt>
                <c:pt idx="7">
                  <c:v>68.2</c:v>
                </c:pt>
                <c:pt idx="8">
                  <c:v>66.7</c:v>
                </c:pt>
                <c:pt idx="9">
                  <c:v>65.3</c:v>
                </c:pt>
                <c:pt idx="10">
                  <c:v>63.9</c:v>
                </c:pt>
                <c:pt idx="11">
                  <c:v>62.5</c:v>
                </c:pt>
                <c:pt idx="12">
                  <c:v>61.2</c:v>
                </c:pt>
                <c:pt idx="13">
                  <c:v>59.9</c:v>
                </c:pt>
                <c:pt idx="14">
                  <c:v>58.6</c:v>
                </c:pt>
                <c:pt idx="15">
                  <c:v>57.3</c:v>
                </c:pt>
                <c:pt idx="16">
                  <c:v>56.1</c:v>
                </c:pt>
                <c:pt idx="17">
                  <c:v>54.9</c:v>
                </c:pt>
                <c:pt idx="18">
                  <c:v>53.7</c:v>
                </c:pt>
                <c:pt idx="19">
                  <c:v>52.5</c:v>
                </c:pt>
                <c:pt idx="20">
                  <c:v>51.4</c:v>
                </c:pt>
                <c:pt idx="21">
                  <c:v>50.2</c:v>
                </c:pt>
                <c:pt idx="22">
                  <c:v>49.1</c:v>
                </c:pt>
                <c:pt idx="23">
                  <c:v>48</c:v>
                </c:pt>
                <c:pt idx="24">
                  <c:v>46.9</c:v>
                </c:pt>
                <c:pt idx="25">
                  <c:v>45.8</c:v>
                </c:pt>
                <c:pt idx="26">
                  <c:v>44.7</c:v>
                </c:pt>
                <c:pt idx="27">
                  <c:v>43.7</c:v>
                </c:pt>
                <c:pt idx="28">
                  <c:v>42.7</c:v>
                </c:pt>
                <c:pt idx="29">
                  <c:v>41.7</c:v>
                </c:pt>
                <c:pt idx="30">
                  <c:v>40.700000000000003</c:v>
                </c:pt>
                <c:pt idx="31">
                  <c:v>39.700000000000003</c:v>
                </c:pt>
                <c:pt idx="32">
                  <c:v>38.700000000000003</c:v>
                </c:pt>
                <c:pt idx="33">
                  <c:v>37.799999999999997</c:v>
                </c:pt>
                <c:pt idx="34">
                  <c:v>36.9</c:v>
                </c:pt>
                <c:pt idx="35">
                  <c:v>35.9</c:v>
                </c:pt>
                <c:pt idx="36">
                  <c:v>35</c:v>
                </c:pt>
                <c:pt idx="37">
                  <c:v>34.1</c:v>
                </c:pt>
                <c:pt idx="38">
                  <c:v>33.299999999999997</c:v>
                </c:pt>
                <c:pt idx="39">
                  <c:v>32.4</c:v>
                </c:pt>
                <c:pt idx="40">
                  <c:v>31.6</c:v>
                </c:pt>
              </c:numCache>
            </c:numRef>
          </c:yVal>
          <c:smooth val="0"/>
          <c:extLst>
            <c:ext xmlns:c16="http://schemas.microsoft.com/office/drawing/2014/chart" uri="{C3380CC4-5D6E-409C-BE32-E72D297353CC}">
              <c16:uniqueId val="{00000000-D9F3-4437-9701-2C9C6AA693D4}"/>
            </c:ext>
          </c:extLst>
        </c:ser>
        <c:ser>
          <c:idx val="1"/>
          <c:order val="1"/>
          <c:spPr>
            <a:ln w="38100" cap="rnd">
              <a:solidFill>
                <a:schemeClr val="accent4">
                  <a:lumMod val="20000"/>
                  <a:lumOff val="80000"/>
                </a:schemeClr>
              </a:solidFill>
              <a:round/>
            </a:ln>
            <a:effectLst/>
          </c:spPr>
          <c:marker>
            <c:symbol val="circle"/>
            <c:size val="5"/>
            <c:spPr>
              <a:noFill/>
              <a:ln w="9525">
                <a:noFill/>
              </a:ln>
              <a:effectLst/>
            </c:spPr>
          </c:marker>
          <c:xVal>
            <c:numRef>
              <c:f>重量!$C$4:$C$44</c:f>
              <c:numCache>
                <c:formatCode>General</c:formatCode>
                <c:ptCount val="4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numCache>
            </c:numRef>
          </c:xVal>
          <c:yVal>
            <c:numRef>
              <c:f>重量!$E$4:$E$44</c:f>
              <c:numCache>
                <c:formatCode>General</c:formatCode>
                <c:ptCount val="41"/>
                <c:pt idx="0">
                  <c:v>79.037917831920097</c:v>
                </c:pt>
                <c:pt idx="1">
                  <c:v>77.222131885735394</c:v>
                </c:pt>
                <c:pt idx="2">
                  <c:v>76.209514748177597</c:v>
                </c:pt>
                <c:pt idx="3">
                  <c:v>75.438307264204795</c:v>
                </c:pt>
                <c:pt idx="4">
                  <c:v>74.784475260661097</c:v>
                </c:pt>
                <c:pt idx="5">
                  <c:v>74.187740791625302</c:v>
                </c:pt>
                <c:pt idx="6">
                  <c:v>73.621810266985506</c:v>
                </c:pt>
                <c:pt idx="7">
                  <c:v>73.078106507226394</c:v>
                </c:pt>
                <c:pt idx="8">
                  <c:v>72.551539524855698</c:v>
                </c:pt>
                <c:pt idx="9">
                  <c:v>72.035427819508598</c:v>
                </c:pt>
                <c:pt idx="10">
                  <c:v>71.523111990860201</c:v>
                </c:pt>
                <c:pt idx="11">
                  <c:v>71.016661389719701</c:v>
                </c:pt>
                <c:pt idx="12">
                  <c:v>70.515351917582294</c:v>
                </c:pt>
                <c:pt idx="13">
                  <c:v>70.017592711639395</c:v>
                </c:pt>
                <c:pt idx="14">
                  <c:v>69.524364752365599</c:v>
                </c:pt>
                <c:pt idx="15">
                  <c:v>69.034634854377899</c:v>
                </c:pt>
                <c:pt idx="16">
                  <c:v>68.547210849463596</c:v>
                </c:pt>
                <c:pt idx="17">
                  <c:v>68.062958264944001</c:v>
                </c:pt>
                <c:pt idx="18">
                  <c:v>67.5818771008189</c:v>
                </c:pt>
                <c:pt idx="19">
                  <c:v>67.103830771145894</c:v>
                </c:pt>
                <c:pt idx="20">
                  <c:v>66.628694500797593</c:v>
                </c:pt>
                <c:pt idx="21">
                  <c:v>66.156594997375194</c:v>
                </c:pt>
                <c:pt idx="22">
                  <c:v>65.687532260878996</c:v>
                </c:pt>
                <c:pt idx="23">
                  <c:v>65.221670962713105</c:v>
                </c:pt>
                <c:pt idx="24">
                  <c:v>64.759161534870401</c:v>
                </c:pt>
                <c:pt idx="25">
                  <c:v>64.299851215519794</c:v>
                </c:pt>
                <c:pt idx="26">
                  <c:v>63.843740004661399</c:v>
                </c:pt>
                <c:pt idx="27">
                  <c:v>63.391027435755298</c:v>
                </c:pt>
                <c:pt idx="28">
                  <c:v>62.941895788269598</c:v>
                </c:pt>
                <c:pt idx="29">
                  <c:v>62.496159959655003</c:v>
                </c:pt>
                <c:pt idx="30">
                  <c:v>62.053819949911698</c:v>
                </c:pt>
                <c:pt idx="31">
                  <c:v>61.614828793268302</c:v>
                </c:pt>
                <c:pt idx="32">
                  <c:v>61.179143585162102</c:v>
                </c:pt>
                <c:pt idx="33">
                  <c:v>60.7468078946468</c:v>
                </c:pt>
                <c:pt idx="34">
                  <c:v>60.317821721722098</c:v>
                </c:pt>
                <c:pt idx="35">
                  <c:v>59.892128764044301</c:v>
                </c:pt>
                <c:pt idx="36">
                  <c:v>59.469677587827</c:v>
                </c:pt>
                <c:pt idx="37">
                  <c:v>59.0505204234451</c:v>
                </c:pt>
                <c:pt idx="38">
                  <c:v>58.634657270898799</c:v>
                </c:pt>
                <c:pt idx="39">
                  <c:v>58.221890169576902</c:v>
                </c:pt>
                <c:pt idx="40">
                  <c:v>57.812038276853897</c:v>
                </c:pt>
              </c:numCache>
            </c:numRef>
          </c:yVal>
          <c:smooth val="0"/>
          <c:extLst>
            <c:ext xmlns:c16="http://schemas.microsoft.com/office/drawing/2014/chart" uri="{C3380CC4-5D6E-409C-BE32-E72D297353CC}">
              <c16:uniqueId val="{00000001-D9F3-4437-9701-2C9C6AA693D4}"/>
            </c:ext>
          </c:extLst>
        </c:ser>
        <c:ser>
          <c:idx val="2"/>
          <c:order val="2"/>
          <c:spPr>
            <a:ln w="38100" cap="rnd">
              <a:solidFill>
                <a:schemeClr val="accent4">
                  <a:lumMod val="60000"/>
                  <a:lumOff val="40000"/>
                </a:schemeClr>
              </a:solidFill>
              <a:round/>
            </a:ln>
            <a:effectLst/>
          </c:spPr>
          <c:marker>
            <c:symbol val="circle"/>
            <c:size val="5"/>
            <c:spPr>
              <a:noFill/>
              <a:ln w="9525">
                <a:noFill/>
              </a:ln>
              <a:effectLst/>
            </c:spPr>
          </c:marker>
          <c:xVal>
            <c:numRef>
              <c:f>重量!$C$4:$C$44</c:f>
              <c:numCache>
                <c:formatCode>General</c:formatCode>
                <c:ptCount val="4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numCache>
            </c:numRef>
          </c:xVal>
          <c:yVal>
            <c:numRef>
              <c:f>重量!$F$4:$F$44</c:f>
              <c:numCache>
                <c:formatCode>General</c:formatCode>
                <c:ptCount val="41"/>
                <c:pt idx="0">
                  <c:v>79.037918144716699</c:v>
                </c:pt>
                <c:pt idx="1">
                  <c:v>76.922635555984996</c:v>
                </c:pt>
                <c:pt idx="2">
                  <c:v>75.508092948828207</c:v>
                </c:pt>
                <c:pt idx="3">
                  <c:v>74.242269083949793</c:v>
                </c:pt>
                <c:pt idx="4">
                  <c:v>73.036019461656707</c:v>
                </c:pt>
                <c:pt idx="5">
                  <c:v>71.870653628215095</c:v>
                </c:pt>
                <c:pt idx="6">
                  <c:v>70.735230344880804</c:v>
                </c:pt>
                <c:pt idx="7">
                  <c:v>69.619938575926696</c:v>
                </c:pt>
                <c:pt idx="8">
                  <c:v>68.523515012929295</c:v>
                </c:pt>
                <c:pt idx="9">
                  <c:v>67.445975124705001</c:v>
                </c:pt>
                <c:pt idx="10">
                  <c:v>66.387433362412906</c:v>
                </c:pt>
                <c:pt idx="11">
                  <c:v>65.348997936659003</c:v>
                </c:pt>
                <c:pt idx="12">
                  <c:v>64.331590350208998</c:v>
                </c:pt>
                <c:pt idx="13">
                  <c:v>63.334531767321501</c:v>
                </c:pt>
                <c:pt idx="14">
                  <c:v>62.3578156343332</c:v>
                </c:pt>
                <c:pt idx="15">
                  <c:v>61.401139466643002</c:v>
                </c:pt>
                <c:pt idx="16">
                  <c:v>60.464339152075397</c:v>
                </c:pt>
                <c:pt idx="17">
                  <c:v>59.547613441051098</c:v>
                </c:pt>
                <c:pt idx="18">
                  <c:v>58.650955839543101</c:v>
                </c:pt>
                <c:pt idx="19">
                  <c:v>57.771735345584702</c:v>
                </c:pt>
                <c:pt idx="20">
                  <c:v>56.908555164513999</c:v>
                </c:pt>
                <c:pt idx="21">
                  <c:v>56.063231006891797</c:v>
                </c:pt>
                <c:pt idx="22">
                  <c:v>55.235756521900399</c:v>
                </c:pt>
                <c:pt idx="23">
                  <c:v>54.423485801163999</c:v>
                </c:pt>
                <c:pt idx="24">
                  <c:v>53.625014952606001</c:v>
                </c:pt>
                <c:pt idx="25">
                  <c:v>52.842170980526902</c:v>
                </c:pt>
                <c:pt idx="26">
                  <c:v>52.074948279187197</c:v>
                </c:pt>
                <c:pt idx="27">
                  <c:v>51.3209640589332</c:v>
                </c:pt>
                <c:pt idx="28">
                  <c:v>50.5789525956516</c:v>
                </c:pt>
                <c:pt idx="29">
                  <c:v>49.850558166740697</c:v>
                </c:pt>
                <c:pt idx="30">
                  <c:v>49.135774919229299</c:v>
                </c:pt>
                <c:pt idx="31">
                  <c:v>48.4321274672238</c:v>
                </c:pt>
                <c:pt idx="32">
                  <c:v>47.738300269889997</c:v>
                </c:pt>
                <c:pt idx="33">
                  <c:v>47.0560009692717</c:v>
                </c:pt>
                <c:pt idx="34">
                  <c:v>46.385223138015803</c:v>
                </c:pt>
                <c:pt idx="35">
                  <c:v>45.723937025421897</c:v>
                </c:pt>
                <c:pt idx="36">
                  <c:v>45.071063853025599</c:v>
                </c:pt>
                <c:pt idx="37">
                  <c:v>44.428002038698502</c:v>
                </c:pt>
                <c:pt idx="38">
                  <c:v>43.794745630597099</c:v>
                </c:pt>
                <c:pt idx="39">
                  <c:v>43.169777065120797</c:v>
                </c:pt>
                <c:pt idx="40">
                  <c:v>42.5522899575354</c:v>
                </c:pt>
              </c:numCache>
            </c:numRef>
          </c:yVal>
          <c:smooth val="0"/>
          <c:extLst>
            <c:ext xmlns:c16="http://schemas.microsoft.com/office/drawing/2014/chart" uri="{C3380CC4-5D6E-409C-BE32-E72D297353CC}">
              <c16:uniqueId val="{00000002-D9F3-4437-9701-2C9C6AA693D4}"/>
            </c:ext>
          </c:extLst>
        </c:ser>
        <c:ser>
          <c:idx val="3"/>
          <c:order val="3"/>
          <c:spPr>
            <a:ln w="38100" cap="rnd">
              <a:solidFill>
                <a:srgbClr val="00B0F0"/>
              </a:solidFill>
              <a:round/>
            </a:ln>
            <a:effectLst/>
          </c:spPr>
          <c:marker>
            <c:symbol val="circle"/>
            <c:size val="5"/>
            <c:spPr>
              <a:noFill/>
              <a:ln w="9525">
                <a:noFill/>
              </a:ln>
              <a:effectLst/>
            </c:spPr>
          </c:marker>
          <c:xVal>
            <c:numRef>
              <c:f>重量!$C$4:$C$44</c:f>
              <c:numCache>
                <c:formatCode>General</c:formatCode>
                <c:ptCount val="4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numCache>
            </c:numRef>
          </c:xVal>
          <c:yVal>
            <c:numRef>
              <c:f>重量!$G$4:$G$44</c:f>
              <c:numCache>
                <c:formatCode>General</c:formatCode>
                <c:ptCount val="41"/>
                <c:pt idx="0">
                  <c:v>79.037918452964206</c:v>
                </c:pt>
                <c:pt idx="1">
                  <c:v>76.627614804360107</c:v>
                </c:pt>
                <c:pt idx="2">
                  <c:v>74.828362850024305</c:v>
                </c:pt>
                <c:pt idx="3">
                  <c:v>73.163071006858303</c:v>
                </c:pt>
                <c:pt idx="4">
                  <c:v>71.558097350157695</c:v>
                </c:pt>
                <c:pt idx="5">
                  <c:v>70.006205864574994</c:v>
                </c:pt>
                <c:pt idx="6">
                  <c:v>68.500095307825603</c:v>
                </c:pt>
                <c:pt idx="7">
                  <c:v>67.017125930953696</c:v>
                </c:pt>
                <c:pt idx="8">
                  <c:v>65.599104016094003</c:v>
                </c:pt>
                <c:pt idx="9">
                  <c:v>64.191314962923002</c:v>
                </c:pt>
                <c:pt idx="10">
                  <c:v>62.825246890490703</c:v>
                </c:pt>
                <c:pt idx="11">
                  <c:v>61.490274813915697</c:v>
                </c:pt>
                <c:pt idx="12">
                  <c:v>60.186447498079801</c:v>
                </c:pt>
                <c:pt idx="13">
                  <c:v>58.917958743210001</c:v>
                </c:pt>
                <c:pt idx="14">
                  <c:v>57.682448567717699</c:v>
                </c:pt>
                <c:pt idx="15">
                  <c:v>56.479874081198801</c:v>
                </c:pt>
                <c:pt idx="16">
                  <c:v>55.310291793058902</c:v>
                </c:pt>
                <c:pt idx="17">
                  <c:v>54.173657508698199</c:v>
                </c:pt>
                <c:pt idx="18">
                  <c:v>53.069903968041402</c:v>
                </c:pt>
                <c:pt idx="19">
                  <c:v>51.995775656127698</c:v>
                </c:pt>
                <c:pt idx="20">
                  <c:v>50.946607465313697</c:v>
                </c:pt>
                <c:pt idx="21">
                  <c:v>49.925906230542601</c:v>
                </c:pt>
                <c:pt idx="22">
                  <c:v>48.9336542856161</c:v>
                </c:pt>
                <c:pt idx="23">
                  <c:v>47.966643151109203</c:v>
                </c:pt>
                <c:pt idx="24">
                  <c:v>47.020724185147998</c:v>
                </c:pt>
                <c:pt idx="25">
                  <c:v>46.099589025503597</c:v>
                </c:pt>
                <c:pt idx="26">
                  <c:v>45.203236879686699</c:v>
                </c:pt>
                <c:pt idx="27">
                  <c:v>44.329057900054103</c:v>
                </c:pt>
                <c:pt idx="28">
                  <c:v>43.473672658459201</c:v>
                </c:pt>
                <c:pt idx="29">
                  <c:v>42.640120158861897</c:v>
                </c:pt>
                <c:pt idx="30">
                  <c:v>41.828420278283097</c:v>
                </c:pt>
                <c:pt idx="31">
                  <c:v>41.036380062406998</c:v>
                </c:pt>
                <c:pt idx="32">
                  <c:v>40.261140143698903</c:v>
                </c:pt>
                <c:pt idx="33">
                  <c:v>39.505290552228402</c:v>
                </c:pt>
                <c:pt idx="34">
                  <c:v>38.768864555830099</c:v>
                </c:pt>
                <c:pt idx="35">
                  <c:v>38.0515321389449</c:v>
                </c:pt>
                <c:pt idx="36">
                  <c:v>37.351689268294599</c:v>
                </c:pt>
                <c:pt idx="37">
                  <c:v>36.669737544920402</c:v>
                </c:pt>
                <c:pt idx="38">
                  <c:v>36.010374271370402</c:v>
                </c:pt>
                <c:pt idx="39">
                  <c:v>35.364261975613402</c:v>
                </c:pt>
                <c:pt idx="40">
                  <c:v>34.728137201445598</c:v>
                </c:pt>
              </c:numCache>
            </c:numRef>
          </c:yVal>
          <c:smooth val="0"/>
          <c:extLst>
            <c:ext xmlns:c16="http://schemas.microsoft.com/office/drawing/2014/chart" uri="{C3380CC4-5D6E-409C-BE32-E72D297353CC}">
              <c16:uniqueId val="{00000003-D9F3-4437-9701-2C9C6AA693D4}"/>
            </c:ext>
          </c:extLst>
        </c:ser>
        <c:dLbls>
          <c:showLegendKey val="0"/>
          <c:showVal val="0"/>
          <c:showCatName val="0"/>
          <c:showSerName val="0"/>
          <c:showPercent val="0"/>
          <c:showBubbleSize val="0"/>
        </c:dLbls>
        <c:axId val="1086284192"/>
        <c:axId val="996981040"/>
      </c:scatterChart>
      <c:valAx>
        <c:axId val="1086284192"/>
        <c:scaling>
          <c:orientation val="minMax"/>
          <c:max val="20"/>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Time[h]</a:t>
                </a:r>
                <a:endParaRPr lang="ja-JP"/>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ja-JP"/>
          </a:p>
        </c:txPr>
        <c:crossAx val="996981040"/>
        <c:crosses val="autoZero"/>
        <c:crossBetween val="midCat"/>
      </c:valAx>
      <c:valAx>
        <c:axId val="9969810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Mass [g]</a:t>
                </a:r>
                <a:endParaRPr lang="ja-JP"/>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ja-JP"/>
          </a:p>
        </c:txPr>
        <c:crossAx val="1086284192"/>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800">
          <a:latin typeface="Times New Roman" panose="02020603050405020304" pitchFamily="18" charset="0"/>
          <a:cs typeface="Times New Roman" panose="02020603050405020304" pitchFamily="18" charset="0"/>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noFill/>
              <a:round/>
            </a:ln>
            <a:effectLst/>
          </c:spPr>
          <c:marker>
            <c:symbol val="circle"/>
            <c:size val="5"/>
            <c:spPr>
              <a:solidFill>
                <a:schemeClr val="accent1"/>
              </a:solidFill>
              <a:ln w="9525">
                <a:solidFill>
                  <a:schemeClr val="accent1"/>
                </a:solidFill>
              </a:ln>
              <a:effectLst/>
            </c:spPr>
          </c:marker>
          <c:xVal>
            <c:numRef>
              <c:f>'比表面積 (2)'!$C$7:$K$7</c:f>
              <c:numCache>
                <c:formatCode>General</c:formatCode>
                <c:ptCount val="9"/>
                <c:pt idx="0">
                  <c:v>0.2448956686467649</c:v>
                </c:pt>
                <c:pt idx="1">
                  <c:v>0.16349206349206349</c:v>
                </c:pt>
                <c:pt idx="2">
                  <c:v>0.14442824580264058</c:v>
                </c:pt>
                <c:pt idx="3">
                  <c:v>0.25620135952801526</c:v>
                </c:pt>
                <c:pt idx="4">
                  <c:v>0.16349206349206349</c:v>
                </c:pt>
                <c:pt idx="5">
                  <c:v>0.13814719845360854</c:v>
                </c:pt>
                <c:pt idx="6" formatCode="0.00">
                  <c:v>0.16349206349206349</c:v>
                </c:pt>
                <c:pt idx="7" formatCode="0.00">
                  <c:v>0.16349206349206349</c:v>
                </c:pt>
                <c:pt idx="8" formatCode="0.00">
                  <c:v>0.16349206349206349</c:v>
                </c:pt>
              </c:numCache>
            </c:numRef>
          </c:xVal>
          <c:yVal>
            <c:numRef>
              <c:f>'比表面積 (2)'!$C$9:$K$9</c:f>
              <c:numCache>
                <c:formatCode>0.00</c:formatCode>
                <c:ptCount val="9"/>
                <c:pt idx="0">
                  <c:v>0.32063551761714798</c:v>
                </c:pt>
                <c:pt idx="1">
                  <c:v>0.56226285883840299</c:v>
                </c:pt>
                <c:pt idx="2">
                  <c:v>0.62454684534609695</c:v>
                </c:pt>
                <c:pt idx="3">
                  <c:v>0.29524164517182699</c:v>
                </c:pt>
                <c:pt idx="4">
                  <c:v>0.56226285883840299</c:v>
                </c:pt>
                <c:pt idx="5">
                  <c:v>0.64416382157812302</c:v>
                </c:pt>
                <c:pt idx="6">
                  <c:v>0.54391858349615996</c:v>
                </c:pt>
                <c:pt idx="7">
                  <c:v>0.56226285883840299</c:v>
                </c:pt>
                <c:pt idx="8">
                  <c:v>0.58209444558102796</c:v>
                </c:pt>
              </c:numCache>
            </c:numRef>
          </c:yVal>
          <c:smooth val="0"/>
          <c:extLst>
            <c:ext xmlns:c16="http://schemas.microsoft.com/office/drawing/2014/chart" uri="{C3380CC4-5D6E-409C-BE32-E72D297353CC}">
              <c16:uniqueId val="{00000000-5917-4901-A7DD-4D5B67DE8750}"/>
            </c:ext>
          </c:extLst>
        </c:ser>
        <c:dLbls>
          <c:showLegendKey val="0"/>
          <c:showVal val="0"/>
          <c:showCatName val="0"/>
          <c:showSerName val="0"/>
          <c:showPercent val="0"/>
          <c:showBubbleSize val="0"/>
        </c:dLbls>
        <c:axId val="1408113696"/>
        <c:axId val="1408121376"/>
      </c:scatterChart>
      <c:valAx>
        <c:axId val="1408113696"/>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Specific Surface Area</a:t>
                </a:r>
                <a:r>
                  <a:rPr lang="ja-JP"/>
                  <a:t> </a:t>
                </a:r>
                <a:r>
                  <a:rPr lang="en-US"/>
                  <a:t>[mm²/mm³]</a:t>
                </a:r>
                <a:endParaRPr lang="ja-JP"/>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ja-JP" alt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ja-JP"/>
          </a:p>
        </c:txPr>
        <c:crossAx val="1408121376"/>
        <c:crosses val="autoZero"/>
        <c:crossBetween val="midCat"/>
      </c:valAx>
      <c:valAx>
        <c:axId val="14081213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Moisture content</a:t>
                </a:r>
                <a:r>
                  <a:rPr lang="ja-JP"/>
                  <a:t> </a:t>
                </a:r>
                <a:r>
                  <a:rPr lang="en-US"/>
                  <a:t>[-]</a:t>
                </a:r>
                <a:endParaRPr lang="ja-JP"/>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ja-JP" altLang="en-US"/>
            </a:p>
          </c:txPr>
        </c:title>
        <c:numFmt formatCode="#,##0.0_);[Red]\(#,##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ja-JP"/>
          </a:p>
        </c:txPr>
        <c:crossAx val="1408113696"/>
        <c:crosses val="autoZero"/>
        <c:crossBetween val="midCat"/>
      </c:valAx>
      <c:spPr>
        <a:noFill/>
        <a:ln>
          <a:solidFill>
            <a:schemeClr val="bg1">
              <a:lumMod val="75000"/>
            </a:schemeClr>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a:latin typeface="Times New Roman" panose="02020603050405020304" pitchFamily="18" charset="0"/>
          <a:cs typeface="Times New Roman" panose="02020603050405020304" pitchFamily="18" charset="0"/>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17652836238391814"/>
          <c:y val="5.8552453046790527E-2"/>
          <c:w val="0.7741928104161433"/>
          <c:h val="0.62182899782478662"/>
        </c:manualLayout>
      </c:layout>
      <c:scatterChart>
        <c:scatterStyle val="lineMarker"/>
        <c:varyColors val="0"/>
        <c:ser>
          <c:idx val="1"/>
          <c:order val="0"/>
          <c:tx>
            <c:strRef>
              <c:f>Sheet1!$C$8</c:f>
              <c:strCache>
                <c:ptCount val="1"/>
                <c:pt idx="0">
                  <c:v>Circle</c:v>
                </c:pt>
              </c:strCache>
            </c:strRef>
          </c:tx>
          <c:spPr>
            <a:ln w="19050" cap="rnd">
              <a:solidFill>
                <a:schemeClr val="accent5">
                  <a:lumMod val="50000"/>
                </a:schemeClr>
              </a:solidFill>
              <a:round/>
            </a:ln>
            <a:effectLst/>
          </c:spPr>
          <c:marker>
            <c:symbol val="none"/>
          </c:marker>
          <c:xVal>
            <c:numRef>
              <c:f>Sheet1!$A$9:$A$49</c:f>
              <c:numCache>
                <c:formatCode>General</c:formatCode>
                <c:ptCount val="4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numCache>
            </c:numRef>
          </c:xVal>
          <c:yVal>
            <c:numRef>
              <c:f>Sheet1!$C$9:$C$49</c:f>
              <c:numCache>
                <c:formatCode>General</c:formatCode>
                <c:ptCount val="41"/>
                <c:pt idx="0">
                  <c:v>0.97999170821454196</c:v>
                </c:pt>
                <c:pt idx="1">
                  <c:v>0.94100371647024905</c:v>
                </c:pt>
                <c:pt idx="2">
                  <c:v>0.91182058787703302</c:v>
                </c:pt>
                <c:pt idx="3">
                  <c:v>0.88469732556501601</c:v>
                </c:pt>
                <c:pt idx="4">
                  <c:v>0.85850611314430203</c:v>
                </c:pt>
                <c:pt idx="5">
                  <c:v>0.83325171869911696</c:v>
                </c:pt>
                <c:pt idx="6">
                  <c:v>0.80863603332517997</c:v>
                </c:pt>
                <c:pt idx="7">
                  <c:v>0.78449670453988496</c:v>
                </c:pt>
                <c:pt idx="8">
                  <c:v>0.76129407512673397</c:v>
                </c:pt>
                <c:pt idx="9">
                  <c:v>0.73829797588784096</c:v>
                </c:pt>
                <c:pt idx="10">
                  <c:v>0.71599057754657103</c:v>
                </c:pt>
                <c:pt idx="11">
                  <c:v>0.694186281533125</c:v>
                </c:pt>
                <c:pt idx="12">
                  <c:v>0.67288403789308004</c:v>
                </c:pt>
                <c:pt idx="13">
                  <c:v>0.65213132086411596</c:v>
                </c:pt>
                <c:pt idx="14">
                  <c:v>0.63191477200034096</c:v>
                </c:pt>
                <c:pt idx="15">
                  <c:v>0.61222578034960196</c:v>
                </c:pt>
                <c:pt idx="16">
                  <c:v>0.59306850061889604</c:v>
                </c:pt>
                <c:pt idx="17">
                  <c:v>0.57444754004571597</c:v>
                </c:pt>
                <c:pt idx="18">
                  <c:v>0.55635805204189903</c:v>
                </c:pt>
                <c:pt idx="19">
                  <c:v>0.53879958448987997</c:v>
                </c:pt>
                <c:pt idx="20">
                  <c:v>0.52173699465273604</c:v>
                </c:pt>
                <c:pt idx="21">
                  <c:v>0.50513743836507596</c:v>
                </c:pt>
                <c:pt idx="22">
                  <c:v>0.489033346008028</c:v>
                </c:pt>
                <c:pt idx="23">
                  <c:v>0.473424489915099</c:v>
                </c:pt>
                <c:pt idx="24">
                  <c:v>0.45819389221656498</c:v>
                </c:pt>
                <c:pt idx="25">
                  <c:v>0.44323153450261099</c:v>
                </c:pt>
                <c:pt idx="26">
                  <c:v>0.42864674535055503</c:v>
                </c:pt>
                <c:pt idx="27">
                  <c:v>0.414439104613194</c:v>
                </c:pt>
                <c:pt idx="28">
                  <c:v>0.40053849373090999</c:v>
                </c:pt>
                <c:pt idx="29">
                  <c:v>0.38687952673243903</c:v>
                </c:pt>
                <c:pt idx="30">
                  <c:v>0.373527867724402</c:v>
                </c:pt>
                <c:pt idx="31">
                  <c:v>0.36048354310407399</c:v>
                </c:pt>
                <c:pt idx="32">
                  <c:v>0.34772704231477702</c:v>
                </c:pt>
                <c:pt idx="33">
                  <c:v>0.33524016367298698</c:v>
                </c:pt>
                <c:pt idx="34">
                  <c:v>0.32304162639399198</c:v>
                </c:pt>
                <c:pt idx="35">
                  <c:v>0.31113178633731797</c:v>
                </c:pt>
                <c:pt idx="36">
                  <c:v>0.299486792312262</c:v>
                </c:pt>
                <c:pt idx="37">
                  <c:v>0.28808419364940502</c:v>
                </c:pt>
                <c:pt idx="38">
                  <c:v>0.27694726693514599</c:v>
                </c:pt>
                <c:pt idx="39">
                  <c:v>0.266076581362516</c:v>
                </c:pt>
                <c:pt idx="40">
                  <c:v>0.25544626181531199</c:v>
                </c:pt>
              </c:numCache>
            </c:numRef>
          </c:yVal>
          <c:smooth val="0"/>
          <c:extLst>
            <c:ext xmlns:c16="http://schemas.microsoft.com/office/drawing/2014/chart" uri="{C3380CC4-5D6E-409C-BE32-E72D297353CC}">
              <c16:uniqueId val="{00000000-D7AB-47A0-BA06-D66AFF993688}"/>
            </c:ext>
          </c:extLst>
        </c:ser>
        <c:ser>
          <c:idx val="3"/>
          <c:order val="1"/>
          <c:tx>
            <c:strRef>
              <c:f>Sheet1!$E$8</c:f>
              <c:strCache>
                <c:ptCount val="1"/>
                <c:pt idx="0">
                  <c:v>Hexagon</c:v>
                </c:pt>
              </c:strCache>
            </c:strRef>
          </c:tx>
          <c:spPr>
            <a:ln w="19050" cap="rnd">
              <a:solidFill>
                <a:schemeClr val="accent5">
                  <a:lumMod val="75000"/>
                </a:schemeClr>
              </a:solidFill>
              <a:round/>
            </a:ln>
            <a:effectLst/>
          </c:spPr>
          <c:marker>
            <c:symbol val="none"/>
          </c:marker>
          <c:xVal>
            <c:numRef>
              <c:f>Sheet1!$A$9:$A$49</c:f>
              <c:numCache>
                <c:formatCode>General</c:formatCode>
                <c:ptCount val="4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numCache>
            </c:numRef>
          </c:xVal>
          <c:yVal>
            <c:numRef>
              <c:f>Sheet1!$E$9:$E$49</c:f>
              <c:numCache>
                <c:formatCode>General</c:formatCode>
                <c:ptCount val="41"/>
                <c:pt idx="0">
                  <c:v>0.97999170821751402</c:v>
                </c:pt>
                <c:pt idx="1">
                  <c:v>0.941079818228858</c:v>
                </c:pt>
                <c:pt idx="2">
                  <c:v>0.91202484681657103</c:v>
                </c:pt>
                <c:pt idx="3">
                  <c:v>0.88512387966024297</c:v>
                </c:pt>
                <c:pt idx="4">
                  <c:v>0.85920133729686798</c:v>
                </c:pt>
                <c:pt idx="5">
                  <c:v>0.83403406085072296</c:v>
                </c:pt>
                <c:pt idx="6">
                  <c:v>0.80968531190975601</c:v>
                </c:pt>
                <c:pt idx="7">
                  <c:v>0.78572355496645496</c:v>
                </c:pt>
                <c:pt idx="8">
                  <c:v>0.76266285503982001</c:v>
                </c:pt>
                <c:pt idx="9">
                  <c:v>0.73985653610022295</c:v>
                </c:pt>
                <c:pt idx="10">
                  <c:v>0.71770096999750499</c:v>
                </c:pt>
                <c:pt idx="11">
                  <c:v>0.69604677362876899</c:v>
                </c:pt>
                <c:pt idx="12">
                  <c:v>0.67490666074046302</c:v>
                </c:pt>
                <c:pt idx="13">
                  <c:v>0.65433317046061801</c:v>
                </c:pt>
                <c:pt idx="14">
                  <c:v>0.63429264354908299</c:v>
                </c:pt>
                <c:pt idx="15">
                  <c:v>0.61478432374526204</c:v>
                </c:pt>
                <c:pt idx="16">
                  <c:v>0.59579372038232103</c:v>
                </c:pt>
                <c:pt idx="17">
                  <c:v>0.57732677469920501</c:v>
                </c:pt>
                <c:pt idx="18">
                  <c:v>0.55938314942473899</c:v>
                </c:pt>
                <c:pt idx="19">
                  <c:v>0.54196222329785004</c:v>
                </c:pt>
                <c:pt idx="20">
                  <c:v>0.52490376829401997</c:v>
                </c:pt>
                <c:pt idx="21">
                  <c:v>0.50829665562020998</c:v>
                </c:pt>
                <c:pt idx="22">
                  <c:v>0.49214462125786002</c:v>
                </c:pt>
                <c:pt idx="23">
                  <c:v>0.47644738091318301</c:v>
                </c:pt>
                <c:pt idx="24">
                  <c:v>0.461071090457078</c:v>
                </c:pt>
                <c:pt idx="25">
                  <c:v>0.44609017249942001</c:v>
                </c:pt>
                <c:pt idx="26">
                  <c:v>0.43150794927734598</c:v>
                </c:pt>
                <c:pt idx="27">
                  <c:v>0.417324412413002</c:v>
                </c:pt>
                <c:pt idx="28">
                  <c:v>0.40341693132140499</c:v>
                </c:pt>
                <c:pt idx="29">
                  <c:v>0.38985408726450399</c:v>
                </c:pt>
                <c:pt idx="30">
                  <c:v>0.37663922388592203</c:v>
                </c:pt>
                <c:pt idx="31">
                  <c:v>0.36377264999993703</c:v>
                </c:pt>
                <c:pt idx="32">
                  <c:v>0.35115141716610598</c:v>
                </c:pt>
                <c:pt idx="33">
                  <c:v>0.33883359504260702</c:v>
                </c:pt>
                <c:pt idx="34">
                  <c:v>0.32682235838701101</c:v>
                </c:pt>
                <c:pt idx="35">
                  <c:v>0.31511834979794301</c:v>
                </c:pt>
                <c:pt idx="36">
                  <c:v>0.30363677545689499</c:v>
                </c:pt>
                <c:pt idx="37">
                  <c:v>0.292425704899344</c:v>
                </c:pt>
                <c:pt idx="38">
                  <c:v>0.28148801716822702</c:v>
                </c:pt>
                <c:pt idx="39">
                  <c:v>0.27082453073921198</c:v>
                </c:pt>
                <c:pt idx="40">
                  <c:v>0.26040214997179101</c:v>
                </c:pt>
              </c:numCache>
            </c:numRef>
          </c:yVal>
          <c:smooth val="0"/>
          <c:extLst>
            <c:ext xmlns:c16="http://schemas.microsoft.com/office/drawing/2014/chart" uri="{C3380CC4-5D6E-409C-BE32-E72D297353CC}">
              <c16:uniqueId val="{00000001-D7AB-47A0-BA06-D66AFF993688}"/>
            </c:ext>
          </c:extLst>
        </c:ser>
        <c:ser>
          <c:idx val="0"/>
          <c:order val="2"/>
          <c:tx>
            <c:strRef>
              <c:f>Sheet1!$B$8</c:f>
              <c:strCache>
                <c:ptCount val="1"/>
                <c:pt idx="0">
                  <c:v>Square</c:v>
                </c:pt>
              </c:strCache>
            </c:strRef>
          </c:tx>
          <c:spPr>
            <a:ln w="19050" cap="rnd">
              <a:solidFill>
                <a:schemeClr val="accent5">
                  <a:lumMod val="60000"/>
                  <a:lumOff val="40000"/>
                </a:schemeClr>
              </a:solidFill>
              <a:round/>
            </a:ln>
            <a:effectLst/>
          </c:spPr>
          <c:marker>
            <c:symbol val="none"/>
          </c:marker>
          <c:xVal>
            <c:numRef>
              <c:f>Sheet1!$A$9:$A$49</c:f>
              <c:numCache>
                <c:formatCode>General</c:formatCode>
                <c:ptCount val="4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numCache>
            </c:numRef>
          </c:xVal>
          <c:yVal>
            <c:numRef>
              <c:f>Sheet1!$B$9:$B$49</c:f>
              <c:numCache>
                <c:formatCode>General</c:formatCode>
                <c:ptCount val="41"/>
                <c:pt idx="0">
                  <c:v>0.979991708210049</c:v>
                </c:pt>
                <c:pt idx="1">
                  <c:v>0.94107466616867597</c:v>
                </c:pt>
                <c:pt idx="2">
                  <c:v>0.91202373559725503</c:v>
                </c:pt>
                <c:pt idx="3">
                  <c:v>0.88513574050590005</c:v>
                </c:pt>
                <c:pt idx="4">
                  <c:v>0.85922165017597496</c:v>
                </c:pt>
                <c:pt idx="5">
                  <c:v>0.83416463144507302</c:v>
                </c:pt>
                <c:pt idx="6">
                  <c:v>0.80984679515624203</c:v>
                </c:pt>
                <c:pt idx="7">
                  <c:v>0.78590259812876595</c:v>
                </c:pt>
                <c:pt idx="8">
                  <c:v>0.76300704426687105</c:v>
                </c:pt>
                <c:pt idx="9">
                  <c:v>0.74027671126511596</c:v>
                </c:pt>
                <c:pt idx="10">
                  <c:v>0.71822000959058996</c:v>
                </c:pt>
                <c:pt idx="11">
                  <c:v>0.69666538710355796</c:v>
                </c:pt>
                <c:pt idx="12">
                  <c:v>0.67561363121698703</c:v>
                </c:pt>
                <c:pt idx="13">
                  <c:v>0.65513245804364095</c:v>
                </c:pt>
                <c:pt idx="14">
                  <c:v>0.63518376167087298</c:v>
                </c:pt>
                <c:pt idx="15">
                  <c:v>0.61576684958517802</c:v>
                </c:pt>
                <c:pt idx="16">
                  <c:v>0.59688263516739803</c:v>
                </c:pt>
                <c:pt idx="17">
                  <c:v>0.578530404846476</c:v>
                </c:pt>
                <c:pt idx="18">
                  <c:v>0.56070907234909295</c:v>
                </c:pt>
                <c:pt idx="19">
                  <c:v>0.54336607293544703</c:v>
                </c:pt>
                <c:pt idx="20">
                  <c:v>0.52642608204997499</c:v>
                </c:pt>
                <c:pt idx="21">
                  <c:v>0.50994572235402702</c:v>
                </c:pt>
                <c:pt idx="22">
                  <c:v>0.49392470860583898</c:v>
                </c:pt>
                <c:pt idx="23">
                  <c:v>0.478311236042743</c:v>
                </c:pt>
                <c:pt idx="24">
                  <c:v>0.46303831985046301</c:v>
                </c:pt>
                <c:pt idx="25">
                  <c:v>0.44816556596704699</c:v>
                </c:pt>
                <c:pt idx="26">
                  <c:v>0.433692961597891</c:v>
                </c:pt>
                <c:pt idx="27">
                  <c:v>0.41957836789937403</c:v>
                </c:pt>
                <c:pt idx="28">
                  <c:v>0.40576722030718798</c:v>
                </c:pt>
                <c:pt idx="29">
                  <c:v>0.39230858686334003</c:v>
                </c:pt>
                <c:pt idx="30">
                  <c:v>0.37920278850370098</c:v>
                </c:pt>
                <c:pt idx="31">
                  <c:v>0.366414417315574</c:v>
                </c:pt>
                <c:pt idx="32">
                  <c:v>0.35389730534448399</c:v>
                </c:pt>
                <c:pt idx="33">
                  <c:v>0.341693271773852</c:v>
                </c:pt>
                <c:pt idx="34">
                  <c:v>0.32980285375434698</c:v>
                </c:pt>
                <c:pt idx="35">
                  <c:v>0.318220722969911</c:v>
                </c:pt>
                <c:pt idx="36">
                  <c:v>0.30692097841983002</c:v>
                </c:pt>
                <c:pt idx="37">
                  <c:v>0.29591010792283101</c:v>
                </c:pt>
                <c:pt idx="38">
                  <c:v>0.28526395194426901</c:v>
                </c:pt>
                <c:pt idx="39">
                  <c:v>0.27483174486649697</c:v>
                </c:pt>
                <c:pt idx="40">
                  <c:v>0.26456080364407702</c:v>
                </c:pt>
              </c:numCache>
            </c:numRef>
          </c:yVal>
          <c:smooth val="0"/>
          <c:extLst>
            <c:ext xmlns:c16="http://schemas.microsoft.com/office/drawing/2014/chart" uri="{C3380CC4-5D6E-409C-BE32-E72D297353CC}">
              <c16:uniqueId val="{00000002-D7AB-47A0-BA06-D66AFF993688}"/>
            </c:ext>
          </c:extLst>
        </c:ser>
        <c:ser>
          <c:idx val="2"/>
          <c:order val="3"/>
          <c:tx>
            <c:strRef>
              <c:f>Sheet1!$D$8</c:f>
              <c:strCache>
                <c:ptCount val="1"/>
                <c:pt idx="0">
                  <c:v>Triangle</c:v>
                </c:pt>
              </c:strCache>
            </c:strRef>
          </c:tx>
          <c:spPr>
            <a:ln w="19050" cap="rnd">
              <a:solidFill>
                <a:schemeClr val="accent5">
                  <a:lumMod val="20000"/>
                  <a:lumOff val="80000"/>
                </a:schemeClr>
              </a:solidFill>
              <a:round/>
            </a:ln>
            <a:effectLst/>
          </c:spPr>
          <c:marker>
            <c:symbol val="none"/>
          </c:marker>
          <c:xVal>
            <c:numRef>
              <c:f>Sheet1!$A$9:$A$49</c:f>
              <c:numCache>
                <c:formatCode>General</c:formatCode>
                <c:ptCount val="4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pt idx="31">
                  <c:v>15.5</c:v>
                </c:pt>
                <c:pt idx="32">
                  <c:v>16</c:v>
                </c:pt>
                <c:pt idx="33">
                  <c:v>16.5</c:v>
                </c:pt>
                <c:pt idx="34">
                  <c:v>17</c:v>
                </c:pt>
                <c:pt idx="35">
                  <c:v>17.5</c:v>
                </c:pt>
                <c:pt idx="36">
                  <c:v>18</c:v>
                </c:pt>
                <c:pt idx="37">
                  <c:v>18.5</c:v>
                </c:pt>
                <c:pt idx="38">
                  <c:v>19</c:v>
                </c:pt>
                <c:pt idx="39">
                  <c:v>19.5</c:v>
                </c:pt>
                <c:pt idx="40">
                  <c:v>20</c:v>
                </c:pt>
              </c:numCache>
            </c:numRef>
          </c:xVal>
          <c:yVal>
            <c:numRef>
              <c:f>Sheet1!$D$9:$D$49</c:f>
              <c:numCache>
                <c:formatCode>General</c:formatCode>
                <c:ptCount val="41"/>
                <c:pt idx="0">
                  <c:v>0.97999376544101802</c:v>
                </c:pt>
                <c:pt idx="1">
                  <c:v>0.94596936612841498</c:v>
                </c:pt>
                <c:pt idx="2">
                  <c:v>0.92160094950182303</c:v>
                </c:pt>
                <c:pt idx="3">
                  <c:v>0.89885783736674496</c:v>
                </c:pt>
                <c:pt idx="4">
                  <c:v>0.87657421029649196</c:v>
                </c:pt>
                <c:pt idx="5">
                  <c:v>0.85447184361151796</c:v>
                </c:pt>
                <c:pt idx="6">
                  <c:v>0.83242092884268104</c:v>
                </c:pt>
                <c:pt idx="7">
                  <c:v>0.81048011022603195</c:v>
                </c:pt>
                <c:pt idx="8">
                  <c:v>0.78867915050147297</c:v>
                </c:pt>
                <c:pt idx="9">
                  <c:v>0.76717825154759001</c:v>
                </c:pt>
                <c:pt idx="10">
                  <c:v>0.74591984275130696</c:v>
                </c:pt>
                <c:pt idx="11">
                  <c:v>0.725094355218317</c:v>
                </c:pt>
                <c:pt idx="12">
                  <c:v>0.70462829969295304</c:v>
                </c:pt>
                <c:pt idx="13">
                  <c:v>0.68453044034715904</c:v>
                </c:pt>
                <c:pt idx="14">
                  <c:v>0.66494218782618597</c:v>
                </c:pt>
                <c:pt idx="15">
                  <c:v>0.64578911831539199</c:v>
                </c:pt>
                <c:pt idx="16">
                  <c:v>0.62706929550757995</c:v>
                </c:pt>
                <c:pt idx="17">
                  <c:v>0.60875863459973001</c:v>
                </c:pt>
                <c:pt idx="18">
                  <c:v>0.59086908437263297</c:v>
                </c:pt>
                <c:pt idx="19">
                  <c:v>0.57339825139392298</c:v>
                </c:pt>
                <c:pt idx="20">
                  <c:v>0.556313259302329</c:v>
                </c:pt>
                <c:pt idx="21">
                  <c:v>0.539630795421144</c:v>
                </c:pt>
                <c:pt idx="22">
                  <c:v>0.52334774994045097</c:v>
                </c:pt>
                <c:pt idx="23">
                  <c:v>0.50741812730339098</c:v>
                </c:pt>
                <c:pt idx="24">
                  <c:v>0.491865542730548</c:v>
                </c:pt>
                <c:pt idx="25">
                  <c:v>0.47668669425562998</c:v>
                </c:pt>
                <c:pt idx="26">
                  <c:v>0.46183094284133203</c:v>
                </c:pt>
                <c:pt idx="27">
                  <c:v>0.44732468904703099</c:v>
                </c:pt>
                <c:pt idx="28">
                  <c:v>0.43316487956015598</c:v>
                </c:pt>
                <c:pt idx="29">
                  <c:v>0.41930079494091299</c:v>
                </c:pt>
                <c:pt idx="30">
                  <c:v>0.405759237286132</c:v>
                </c:pt>
              </c:numCache>
            </c:numRef>
          </c:yVal>
          <c:smooth val="0"/>
          <c:extLst>
            <c:ext xmlns:c16="http://schemas.microsoft.com/office/drawing/2014/chart" uri="{C3380CC4-5D6E-409C-BE32-E72D297353CC}">
              <c16:uniqueId val="{00000003-D7AB-47A0-BA06-D66AFF993688}"/>
            </c:ext>
          </c:extLst>
        </c:ser>
        <c:dLbls>
          <c:showLegendKey val="0"/>
          <c:showVal val="0"/>
          <c:showCatName val="0"/>
          <c:showSerName val="0"/>
          <c:showPercent val="0"/>
          <c:showBubbleSize val="0"/>
        </c:dLbls>
        <c:axId val="112700879"/>
        <c:axId val="112705199"/>
      </c:scatterChart>
      <c:valAx>
        <c:axId val="112700879"/>
        <c:scaling>
          <c:orientation val="minMax"/>
          <c:max val="15"/>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Segoe UI Emoji" panose="020B0502040204020203" pitchFamily="34" charset="0"/>
                    <a:cs typeface="Times New Roman" panose="02020603050405020304" pitchFamily="18" charset="0"/>
                  </a:defRPr>
                </a:pPr>
                <a:r>
                  <a:rPr lang="en-US"/>
                  <a:t>Time [h]</a:t>
                </a:r>
                <a:endParaRPr lang="ja-JP"/>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Segoe UI Emoji" panose="020B0502040204020203" pitchFamily="34" charset="0"/>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Segoe UI Emoji" panose="020B0502040204020203" pitchFamily="34" charset="0"/>
                <a:cs typeface="Times New Roman" panose="02020603050405020304" pitchFamily="18" charset="0"/>
              </a:defRPr>
            </a:pPr>
            <a:endParaRPr lang="ja-JP"/>
          </a:p>
        </c:txPr>
        <c:crossAx val="112705199"/>
        <c:crosses val="autoZero"/>
        <c:crossBetween val="midCat"/>
        <c:majorUnit val="1"/>
      </c:valAx>
      <c:valAx>
        <c:axId val="112705199"/>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sz="1800" b="0" i="0" u="none" strike="noStrike" kern="1200" baseline="0">
                    <a:solidFill>
                      <a:schemeClr val="tx1">
                        <a:lumMod val="65000"/>
                        <a:lumOff val="35000"/>
                      </a:schemeClr>
                    </a:solidFill>
                    <a:latin typeface="+mn-lt"/>
                    <a:ea typeface="Segoe UI Emoji" panose="020B0502040204020203" pitchFamily="34" charset="0"/>
                    <a:cs typeface="Times New Roman" panose="02020603050405020304" pitchFamily="18" charset="0"/>
                  </a:defRPr>
                </a:pPr>
                <a:r>
                  <a:rPr lang="en-US"/>
                  <a:t>Moisture content[-]</a:t>
                </a:r>
              </a:p>
            </c:rich>
          </c:tx>
          <c:layout>
            <c:manualLayout>
              <c:xMode val="edge"/>
              <c:yMode val="edge"/>
              <c:x val="2.5452471684403604E-2"/>
              <c:y val="0.14479092519738182"/>
            </c:manualLayout>
          </c:layout>
          <c:overlay val="0"/>
          <c:spPr>
            <a:noFill/>
            <a:ln>
              <a:noFill/>
            </a:ln>
            <a:effectLst/>
          </c:spPr>
          <c:txPr>
            <a:bodyPr rot="-5400000" spcFirstLastPara="1" vertOverflow="ellipsis" vert="horz" wrap="square" anchor="ctr" anchorCtr="1"/>
            <a:lstStyle/>
            <a:p>
              <a:pPr algn="ctr" rtl="0">
                <a:defRPr sz="1800" b="0" i="0" u="none" strike="noStrike" kern="1200" baseline="0">
                  <a:solidFill>
                    <a:schemeClr val="tx1">
                      <a:lumMod val="65000"/>
                      <a:lumOff val="35000"/>
                    </a:schemeClr>
                  </a:solidFill>
                  <a:latin typeface="+mn-lt"/>
                  <a:ea typeface="Segoe UI Emoji" panose="020B0502040204020203" pitchFamily="34" charset="0"/>
                  <a:cs typeface="Times New Roman" panose="02020603050405020304" pitchFamily="18" charset="0"/>
                </a:defRPr>
              </a:pPr>
              <a:endParaRPr lang="ja-JP"/>
            </a:p>
          </c:txPr>
        </c:title>
        <c:numFmt formatCode="#,##0.0_);[Red]\(#,##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Segoe UI Emoji" panose="020B0502040204020203" pitchFamily="34" charset="0"/>
                <a:cs typeface="Times New Roman" panose="02020603050405020304" pitchFamily="18" charset="0"/>
              </a:defRPr>
            </a:pPr>
            <a:endParaRPr lang="ja-JP"/>
          </a:p>
        </c:txPr>
        <c:crossAx val="112700879"/>
        <c:crosses val="autoZero"/>
        <c:crossBetween val="midCat"/>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Segoe UI Emoji" panose="020B0502040204020203" pitchFamily="34" charset="0"/>
              <a:cs typeface="Times New Roman" panose="02020603050405020304" pitchFamily="18" charset="0"/>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800">
          <a:latin typeface="+mn-lt"/>
          <a:ea typeface="Segoe UI Emoji" panose="020B0502040204020203" pitchFamily="34" charset="0"/>
          <a:cs typeface="Times New Roman" panose="02020603050405020304" pitchFamily="18" charset="0"/>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3"/>
          <c:order val="0"/>
          <c:tx>
            <c:strRef>
              <c:f>Sheet1!$K$8</c:f>
              <c:strCache>
                <c:ptCount val="1"/>
                <c:pt idx="0">
                  <c:v>Circular</c:v>
                </c:pt>
              </c:strCache>
            </c:strRef>
          </c:tx>
          <c:spPr>
            <a:ln w="19050" cap="rnd">
              <a:solidFill>
                <a:schemeClr val="tx1">
                  <a:lumMod val="65000"/>
                  <a:lumOff val="35000"/>
                </a:schemeClr>
              </a:solidFill>
              <a:round/>
            </a:ln>
            <a:effectLst/>
          </c:spPr>
          <c:marker>
            <c:symbol val="none"/>
          </c:marker>
          <c:xVal>
            <c:numRef>
              <c:f>Sheet1!$A$9:$A$39</c:f>
              <c:numCache>
                <c:formatCode>General</c:formatCode>
                <c:ptCount val="3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numCache>
            </c:numRef>
          </c:xVal>
          <c:yVal>
            <c:numRef>
              <c:f>Sheet1!$K$9:$K$39</c:f>
              <c:numCache>
                <c:formatCode>General</c:formatCode>
                <c:ptCount val="31"/>
                <c:pt idx="0">
                  <c:v>4.8090100790432189E-8</c:v>
                </c:pt>
                <c:pt idx="1">
                  <c:v>0.2019488679776984</c:v>
                </c:pt>
                <c:pt idx="2">
                  <c:v>0.38180298412649805</c:v>
                </c:pt>
                <c:pt idx="3">
                  <c:v>0.54058698492229951</c:v>
                </c:pt>
                <c:pt idx="4">
                  <c:v>0.68976140802969965</c:v>
                </c:pt>
                <c:pt idx="5">
                  <c:v>0.83257872976990299</c:v>
                </c:pt>
                <c:pt idx="6">
                  <c:v>0.97260320472350159</c:v>
                </c:pt>
                <c:pt idx="7">
                  <c:v>1.1105265495803991</c:v>
                </c:pt>
                <c:pt idx="8">
                  <c:v>1.2450162494597006</c:v>
                </c:pt>
                <c:pt idx="9">
                  <c:v>1.3787394778336992</c:v>
                </c:pt>
                <c:pt idx="10">
                  <c:v>1.5100639106558997</c:v>
                </c:pt>
                <c:pt idx="11">
                  <c:v>1.6395573576307996</c:v>
                </c:pt>
                <c:pt idx="12">
                  <c:v>1.7672198187587007</c:v>
                </c:pt>
                <c:pt idx="13">
                  <c:v>1.8922637517220995</c:v>
                </c:pt>
                <c:pt idx="14">
                  <c:v>2.0148941382984997</c:v>
                </c:pt>
                <c:pt idx="15">
                  <c:v>2.1352779347381983</c:v>
                </c:pt>
                <c:pt idx="16">
                  <c:v>2.2533470552465005</c:v>
                </c:pt>
                <c:pt idx="17">
                  <c:v>2.3688316613020994</c:v>
                </c:pt>
                <c:pt idx="18">
                  <c:v>2.4819303226911895</c:v>
                </c:pt>
                <c:pt idx="19">
                  <c:v>2.59272446547436</c:v>
                </c:pt>
                <c:pt idx="20">
                  <c:v>2.7010809577779291</c:v>
                </c:pt>
                <c:pt idx="21">
                  <c:v>2.8069398347587704</c:v>
                </c:pt>
                <c:pt idx="22">
                  <c:v>2.9103614004686111</c:v>
                </c:pt>
                <c:pt idx="23">
                  <c:v>3.011345654907621</c:v>
                </c:pt>
                <c:pt idx="24">
                  <c:v>3.1102560904243308</c:v>
                </c:pt>
                <c:pt idx="25">
                  <c:v>3.2074329478702701</c:v>
                </c:pt>
                <c:pt idx="26">
                  <c:v>3.3025340617217891</c:v>
                </c:pt>
                <c:pt idx="27">
                  <c:v>3.3955594319787794</c:v>
                </c:pt>
                <c:pt idx="28">
                  <c:v>3.4862263303967289</c:v>
                </c:pt>
                <c:pt idx="29">
                  <c:v>3.5742701139946593</c:v>
                </c:pt>
                <c:pt idx="30">
                  <c:v>3.6599569227841897</c:v>
                </c:pt>
              </c:numCache>
            </c:numRef>
          </c:yVal>
          <c:smooth val="0"/>
          <c:extLst>
            <c:ext xmlns:c16="http://schemas.microsoft.com/office/drawing/2014/chart" uri="{C3380CC4-5D6E-409C-BE32-E72D297353CC}">
              <c16:uniqueId val="{00000000-30AD-4DA4-A284-DE76E9B88CA6}"/>
            </c:ext>
          </c:extLst>
        </c:ser>
        <c:ser>
          <c:idx val="2"/>
          <c:order val="1"/>
          <c:tx>
            <c:strRef>
              <c:f>Sheet1!$M$8</c:f>
              <c:strCache>
                <c:ptCount val="1"/>
                <c:pt idx="0">
                  <c:v>Hexagon</c:v>
                </c:pt>
              </c:strCache>
            </c:strRef>
          </c:tx>
          <c:spPr>
            <a:ln w="19050" cap="rnd">
              <a:solidFill>
                <a:schemeClr val="accent5">
                  <a:lumMod val="75000"/>
                </a:schemeClr>
              </a:solidFill>
              <a:round/>
            </a:ln>
            <a:effectLst/>
          </c:spPr>
          <c:marker>
            <c:symbol val="none"/>
          </c:marker>
          <c:xVal>
            <c:numRef>
              <c:f>Sheet1!$A$9:$A$39</c:f>
              <c:numCache>
                <c:formatCode>General</c:formatCode>
                <c:ptCount val="3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numCache>
            </c:numRef>
          </c:xVal>
          <c:yVal>
            <c:numRef>
              <c:f>Sheet1!$M$9:$M$39</c:f>
              <c:numCache>
                <c:formatCode>General</c:formatCode>
                <c:ptCount val="31"/>
                <c:pt idx="0">
                  <c:v>5.2609902212452653E-8</c:v>
                </c:pt>
                <c:pt idx="1">
                  <c:v>0.26873244811910268</c:v>
                </c:pt>
                <c:pt idx="2">
                  <c:v>0.50869785664430012</c:v>
                </c:pt>
                <c:pt idx="3">
                  <c:v>0.72054481632230249</c:v>
                </c:pt>
                <c:pt idx="4">
                  <c:v>0.91934070951310076</c:v>
                </c:pt>
                <c:pt idx="5">
                  <c:v>1.1096334652315996</c:v>
                </c:pt>
                <c:pt idx="6">
                  <c:v>1.296099206112201</c:v>
                </c:pt>
                <c:pt idx="7">
                  <c:v>1.4798024210841003</c:v>
                </c:pt>
                <c:pt idx="8">
                  <c:v>1.6588584742253012</c:v>
                </c:pt>
                <c:pt idx="9">
                  <c:v>1.8368828842873999</c:v>
                </c:pt>
                <c:pt idx="10">
                  <c:v>2.0115741724758003</c:v>
                </c:pt>
                <c:pt idx="11">
                  <c:v>2.1838013394770002</c:v>
                </c:pt>
                <c:pt idx="12">
                  <c:v>2.3535643852909001</c:v>
                </c:pt>
                <c:pt idx="13">
                  <c:v>2.5198531780699014</c:v>
                </c:pt>
                <c:pt idx="14">
                  <c:v>2.6829732206371997</c:v>
                </c:pt>
                <c:pt idx="15">
                  <c:v>2.8430633413093993</c:v>
                </c:pt>
                <c:pt idx="16">
                  <c:v>2.99981752646449</c:v>
                </c:pt>
                <c:pt idx="17">
                  <c:v>3.1529660123257095</c:v>
                </c:pt>
                <c:pt idx="18">
                  <c:v>3.30275356934043</c:v>
                </c:pt>
                <c:pt idx="19">
                  <c:v>3.4491802097594899</c:v>
                </c:pt>
                <c:pt idx="20">
                  <c:v>3.5920234757711906</c:v>
                </c:pt>
                <c:pt idx="21">
                  <c:v>3.7311124488481697</c:v>
                </c:pt>
                <c:pt idx="22">
                  <c:v>3.8666338860375902</c:v>
                </c:pt>
                <c:pt idx="23">
                  <c:v>3.9985877873395808</c:v>
                </c:pt>
                <c:pt idx="24">
                  <c:v>4.1274292556259304</c:v>
                </c:pt>
                <c:pt idx="25">
                  <c:v>4.2535079758529601</c:v>
                </c:pt>
                <c:pt idx="26">
                  <c:v>4.3764418587826892</c:v>
                </c:pt>
                <c:pt idx="27">
                  <c:v>4.4962309044152891</c:v>
                </c:pt>
                <c:pt idx="28">
                  <c:v>4.6126026895329995</c:v>
                </c:pt>
                <c:pt idx="29">
                  <c:v>4.7253478937672391</c:v>
                </c:pt>
                <c:pt idx="30">
                  <c:v>4.8346952345926804</c:v>
                </c:pt>
              </c:numCache>
            </c:numRef>
          </c:yVal>
          <c:smooth val="0"/>
          <c:extLst>
            <c:ext xmlns:c16="http://schemas.microsoft.com/office/drawing/2014/chart" uri="{C3380CC4-5D6E-409C-BE32-E72D297353CC}">
              <c16:uniqueId val="{00000001-30AD-4DA4-A284-DE76E9B88CA6}"/>
            </c:ext>
          </c:extLst>
        </c:ser>
        <c:ser>
          <c:idx val="1"/>
          <c:order val="2"/>
          <c:tx>
            <c:strRef>
              <c:f>Sheet1!$J$8</c:f>
              <c:strCache>
                <c:ptCount val="1"/>
                <c:pt idx="0">
                  <c:v>Square</c:v>
                </c:pt>
              </c:strCache>
            </c:strRef>
          </c:tx>
          <c:spPr>
            <a:ln w="19050" cap="rnd">
              <a:solidFill>
                <a:schemeClr val="accent5">
                  <a:lumMod val="60000"/>
                  <a:lumOff val="40000"/>
                </a:schemeClr>
              </a:solidFill>
              <a:round/>
            </a:ln>
            <a:effectLst/>
          </c:spPr>
          <c:marker>
            <c:symbol val="none"/>
          </c:marker>
          <c:xVal>
            <c:numRef>
              <c:f>Sheet1!$A$9:$A$39</c:f>
              <c:numCache>
                <c:formatCode>General</c:formatCode>
                <c:ptCount val="3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numCache>
            </c:numRef>
          </c:xVal>
          <c:yVal>
            <c:numRef>
              <c:f>Sheet1!$J$9:$J$39</c:f>
              <c:numCache>
                <c:formatCode>General</c:formatCode>
                <c:ptCount val="31"/>
                <c:pt idx="0">
                  <c:v>4.7013199733214606E-7</c:v>
                </c:pt>
                <c:pt idx="1">
                  <c:v>0.3294206766647001</c:v>
                </c:pt>
                <c:pt idx="2">
                  <c:v>0.64310808781079842</c:v>
                </c:pt>
                <c:pt idx="3">
                  <c:v>0.92567400121940224</c:v>
                </c:pt>
                <c:pt idx="4">
                  <c:v>1.1920868652601975</c:v>
                </c:pt>
                <c:pt idx="5">
                  <c:v>1.447795051691898</c:v>
                </c:pt>
                <c:pt idx="6">
                  <c:v>1.6970418893830992</c:v>
                </c:pt>
                <c:pt idx="7">
                  <c:v>1.9429622076035002</c:v>
                </c:pt>
                <c:pt idx="8">
                  <c:v>2.1808164726436008</c:v>
                </c:pt>
                <c:pt idx="9">
                  <c:v>2.4171669622304002</c:v>
                </c:pt>
                <c:pt idx="10">
                  <c:v>2.6477811051749001</c:v>
                </c:pt>
                <c:pt idx="11">
                  <c:v>2.8740758237152999</c:v>
                </c:pt>
                <c:pt idx="12">
                  <c:v>3.0960368944236993</c:v>
                </c:pt>
                <c:pt idx="13">
                  <c:v>3.3131035146893009</c:v>
                </c:pt>
                <c:pt idx="14">
                  <c:v>3.5255815752660986</c:v>
                </c:pt>
                <c:pt idx="15">
                  <c:v>3.7334710761540109</c:v>
                </c:pt>
                <c:pt idx="16">
                  <c:v>3.9368170686057393</c:v>
                </c:pt>
                <c:pt idx="17">
                  <c:v>4.1356191637284692</c:v>
                </c:pt>
                <c:pt idx="18">
                  <c:v>4.3298639176096589</c:v>
                </c:pt>
                <c:pt idx="19">
                  <c:v>4.5189954297758606</c:v>
                </c:pt>
                <c:pt idx="20">
                  <c:v>4.7022131035216503</c:v>
                </c:pt>
                <c:pt idx="21">
                  <c:v>4.8801258382652195</c:v>
                </c:pt>
                <c:pt idx="22">
                  <c:v>5.0527336340067492</c:v>
                </c:pt>
                <c:pt idx="23">
                  <c:v>5.2195360563697095</c:v>
                </c:pt>
                <c:pt idx="24">
                  <c:v>5.3798856669322106</c:v>
                </c:pt>
                <c:pt idx="25">
                  <c:v>5.5343619992069701</c:v>
                </c:pt>
                <c:pt idx="26">
                  <c:v>5.6829650531940201</c:v>
                </c:pt>
                <c:pt idx="27">
                  <c:v>5.8253574101025398</c:v>
                </c:pt>
                <c:pt idx="28">
                  <c:v>5.9611025333953886</c:v>
                </c:pt>
                <c:pt idx="29">
                  <c:v>6.0905911746006494</c:v>
                </c:pt>
                <c:pt idx="30">
                  <c:v>6.213823333718361</c:v>
                </c:pt>
              </c:numCache>
            </c:numRef>
          </c:yVal>
          <c:smooth val="0"/>
          <c:extLst>
            <c:ext xmlns:c16="http://schemas.microsoft.com/office/drawing/2014/chart" uri="{C3380CC4-5D6E-409C-BE32-E72D297353CC}">
              <c16:uniqueId val="{00000002-30AD-4DA4-A284-DE76E9B88CA6}"/>
            </c:ext>
          </c:extLst>
        </c:ser>
        <c:ser>
          <c:idx val="0"/>
          <c:order val="3"/>
          <c:tx>
            <c:strRef>
              <c:f>Sheet1!$L$8</c:f>
              <c:strCache>
                <c:ptCount val="1"/>
                <c:pt idx="0">
                  <c:v>Triangular</c:v>
                </c:pt>
              </c:strCache>
            </c:strRef>
          </c:tx>
          <c:spPr>
            <a:ln w="19050" cap="rnd">
              <a:solidFill>
                <a:schemeClr val="accent5">
                  <a:lumMod val="40000"/>
                  <a:lumOff val="60000"/>
                </a:schemeClr>
              </a:solidFill>
              <a:round/>
            </a:ln>
            <a:effectLst/>
          </c:spPr>
          <c:marker>
            <c:symbol val="none"/>
          </c:marker>
          <c:xVal>
            <c:numRef>
              <c:f>Sheet1!$A$9:$A$39</c:f>
              <c:numCache>
                <c:formatCode>General</c:formatCode>
                <c:ptCount val="3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numCache>
            </c:numRef>
          </c:xVal>
          <c:yVal>
            <c:numRef>
              <c:f>Sheet1!$L$9:$L$39</c:f>
              <c:numCache>
                <c:formatCode>General</c:formatCode>
                <c:ptCount val="31"/>
                <c:pt idx="0">
                  <c:v>2.0885019935690252E-7</c:v>
                </c:pt>
                <c:pt idx="1">
                  <c:v>0.4134959551724009</c:v>
                </c:pt>
                <c:pt idx="2">
                  <c:v>0.86577403484229976</c:v>
                </c:pt>
                <c:pt idx="3">
                  <c:v>1.3038617913731976</c:v>
                </c:pt>
                <c:pt idx="4">
                  <c:v>1.7219071071400016</c:v>
                </c:pt>
                <c:pt idx="5">
                  <c:v>2.1215217014717993</c:v>
                </c:pt>
                <c:pt idx="6">
                  <c:v>2.5061291760447997</c:v>
                </c:pt>
                <c:pt idx="7">
                  <c:v>2.8799715253082017</c:v>
                </c:pt>
                <c:pt idx="8">
                  <c:v>3.2425638333382985</c:v>
                </c:pt>
                <c:pt idx="9">
                  <c:v>3.5951617772908993</c:v>
                </c:pt>
                <c:pt idx="10">
                  <c:v>3.9372575339770002</c:v>
                </c:pt>
                <c:pt idx="11">
                  <c:v>4.2692542528206996</c:v>
                </c:pt>
                <c:pt idx="12">
                  <c:v>4.5909975356321002</c:v>
                </c:pt>
                <c:pt idx="13">
                  <c:v>4.9027849420786396</c:v>
                </c:pt>
                <c:pt idx="14">
                  <c:v>5.2092576892393012</c:v>
                </c:pt>
                <c:pt idx="15">
                  <c:v>5.5079984550630297</c:v>
                </c:pt>
                <c:pt idx="16">
                  <c:v>5.7987498539946092</c:v>
                </c:pt>
                <c:pt idx="17">
                  <c:v>6.0774972887460601</c:v>
                </c:pt>
                <c:pt idx="18">
                  <c:v>6.3463317139929298</c:v>
                </c:pt>
                <c:pt idx="19">
                  <c:v>6.6052126110068698</c:v>
                </c:pt>
                <c:pt idx="20">
                  <c:v>6.8535079848171705</c:v>
                </c:pt>
                <c:pt idx="21">
                  <c:v>7.0918188494421903</c:v>
                </c:pt>
                <c:pt idx="22">
                  <c:v>7.3198772487676704</c:v>
                </c:pt>
                <c:pt idx="23">
                  <c:v>7.5363908099172905</c:v>
                </c:pt>
                <c:pt idx="24">
                  <c:v>7.7420123732452897</c:v>
                </c:pt>
                <c:pt idx="25">
                  <c:v>7.9366515161671689</c:v>
                </c:pt>
                <c:pt idx="26">
                  <c:v>8.1188978632546398</c:v>
                </c:pt>
                <c:pt idx="27">
                  <c:v>8.2894859915733008</c:v>
                </c:pt>
                <c:pt idx="28">
                  <c:v>8.4483144449980685</c:v>
                </c:pt>
                <c:pt idx="29">
                  <c:v>8.5938007513315089</c:v>
                </c:pt>
                <c:pt idx="30">
                  <c:v>8.7267691221699408</c:v>
                </c:pt>
              </c:numCache>
            </c:numRef>
          </c:yVal>
          <c:smooth val="0"/>
          <c:extLst>
            <c:ext xmlns:c16="http://schemas.microsoft.com/office/drawing/2014/chart" uri="{C3380CC4-5D6E-409C-BE32-E72D297353CC}">
              <c16:uniqueId val="{00000003-30AD-4DA4-A284-DE76E9B88CA6}"/>
            </c:ext>
          </c:extLst>
        </c:ser>
        <c:dLbls>
          <c:showLegendKey val="0"/>
          <c:showVal val="0"/>
          <c:showCatName val="0"/>
          <c:showSerName val="0"/>
          <c:showPercent val="0"/>
          <c:showBubbleSize val="0"/>
        </c:dLbls>
        <c:axId val="112700879"/>
        <c:axId val="112705199"/>
      </c:scatterChart>
      <c:valAx>
        <c:axId val="112700879"/>
        <c:scaling>
          <c:orientation val="minMax"/>
          <c:max val="15"/>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Time [h]</a:t>
                </a:r>
                <a:endParaRPr lang="ja-JP"/>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112705199"/>
        <c:crosses val="autoZero"/>
        <c:crossBetween val="midCat"/>
        <c:majorUnit val="1"/>
      </c:valAx>
      <c:valAx>
        <c:axId val="112705199"/>
        <c:scaling>
          <c:orientation val="minMax"/>
          <c:max val="10"/>
        </c:scaling>
        <c:delete val="0"/>
        <c:axPos val="l"/>
        <c:majorGridlines>
          <c:spPr>
            <a:ln w="9525" cap="flat" cmpd="sng" algn="ctr">
              <a:solidFill>
                <a:schemeClr val="tx1">
                  <a:lumMod val="15000"/>
                  <a:lumOff val="85000"/>
                </a:schemeClr>
              </a:solidFill>
              <a:round/>
            </a:ln>
            <a:effectLst/>
          </c:spPr>
        </c:majorGridlines>
        <c:numFmt formatCode="#,##0_);[Red]\(#,##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112700879"/>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85B57C7B-1391-4A24-B846-42856980BE3B}" type="datetimeFigureOut">
              <a:rPr kumimoji="1" lang="ja-JP" altLang="en-US" smtClean="0"/>
              <a:t>2026/9/4</a:t>
            </a:fld>
            <a:endParaRPr kumimoji="1" lang="ja-JP" altLang="en-US"/>
          </a:p>
        </p:txBody>
      </p:sp>
      <p:sp>
        <p:nvSpPr>
          <p:cNvPr id="4" name="スライド イメージ プレースホルダー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ja-JP" altLang="en-US"/>
          </a:p>
        </p:txBody>
      </p:sp>
      <p:sp>
        <p:nvSpPr>
          <p:cNvPr id="5" name="ノート プレースホルダー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9891652B-9939-4DA1-B007-145DA97393FB}" type="slidenum">
              <a:rPr kumimoji="1" lang="ja-JP" altLang="en-US" smtClean="0"/>
              <a:t>‹#›</a:t>
            </a:fld>
            <a:endParaRPr kumimoji="1" lang="ja-JP" altLang="en-US"/>
          </a:p>
        </p:txBody>
      </p:sp>
    </p:spTree>
    <p:extLst>
      <p:ext uri="{BB962C8B-B14F-4D97-AF65-F5344CB8AC3E}">
        <p14:creationId xmlns:p14="http://schemas.microsoft.com/office/powerpoint/2010/main" val="194147794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891652B-9939-4DA1-B007-145DA97393FB}" type="slidenum">
              <a:rPr kumimoji="1" lang="ja-JP" altLang="en-US" smtClean="0"/>
              <a:t>1</a:t>
            </a:fld>
            <a:endParaRPr kumimoji="1" lang="ja-JP" altLang="en-US"/>
          </a:p>
        </p:txBody>
      </p:sp>
    </p:spTree>
    <p:extLst>
      <p:ext uri="{BB962C8B-B14F-4D97-AF65-F5344CB8AC3E}">
        <p14:creationId xmlns:p14="http://schemas.microsoft.com/office/powerpoint/2010/main" val="1342829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i="0" kern="1200">
                <a:solidFill>
                  <a:schemeClr val="tx1"/>
                </a:solidFill>
                <a:effectLst/>
                <a:latin typeface="+mn-lt"/>
                <a:ea typeface="+mn-ea"/>
                <a:cs typeface="+mn-cs"/>
              </a:rPr>
              <a:t>フリーズドライは、製品中の水分を凍結させた後、真空下で昇華させて乾燥する技術です。</a:t>
            </a:r>
            <a:endParaRPr kumimoji="1" lang="en-US" altLang="ja-JP" sz="1200" b="0" i="0" kern="1200">
              <a:solidFill>
                <a:schemeClr val="tx1"/>
              </a:solidFill>
              <a:effectLst/>
              <a:latin typeface="+mn-lt"/>
              <a:ea typeface="+mn-ea"/>
              <a:cs typeface="+mn-cs"/>
            </a:endParaRPr>
          </a:p>
          <a:p>
            <a:r>
              <a:rPr kumimoji="1" lang="ja-JP" altLang="ja-JP" sz="1200" b="0" i="0" kern="1200">
                <a:solidFill>
                  <a:schemeClr val="tx1"/>
                </a:solidFill>
                <a:effectLst/>
                <a:latin typeface="+mn-lt"/>
                <a:ea typeface="+mn-ea"/>
                <a:cs typeface="+mn-cs"/>
              </a:rPr>
              <a:t>液相を経由しないため熱劣化を抑えられますが、本研究では特にSTEP 2の昇華乾燥過程における熱・物質移動現象に着目して解析を行いました。</a:t>
            </a:r>
            <a:endParaRPr kumimoji="1" lang="ja-JP" altLang="en-US" b="0"/>
          </a:p>
        </p:txBody>
      </p:sp>
      <p:sp>
        <p:nvSpPr>
          <p:cNvPr id="4" name="スライド番号プレースホルダー 3"/>
          <p:cNvSpPr>
            <a:spLocks noGrp="1"/>
          </p:cNvSpPr>
          <p:nvPr>
            <p:ph type="sldNum" sz="quarter" idx="5"/>
          </p:nvPr>
        </p:nvSpPr>
        <p:spPr/>
        <p:txBody>
          <a:bodyPr/>
          <a:lstStyle/>
          <a:p>
            <a:fld id="{9891652B-9939-4DA1-B007-145DA97393FB}" type="slidenum">
              <a:rPr kumimoji="1" lang="ja-JP" altLang="en-US" smtClean="0"/>
              <a:t>2</a:t>
            </a:fld>
            <a:endParaRPr kumimoji="1" lang="ja-JP" altLang="en-US"/>
          </a:p>
        </p:txBody>
      </p:sp>
    </p:spTree>
    <p:extLst>
      <p:ext uri="{BB962C8B-B14F-4D97-AF65-F5344CB8AC3E}">
        <p14:creationId xmlns:p14="http://schemas.microsoft.com/office/powerpoint/2010/main" val="2721997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DCFF1-D704-C6B9-C9FC-43567B6341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154EE4E-7051-2D92-351B-A9E729A385D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3E279F1-6080-BAC2-2F3D-B5C2CF3E98BA}"/>
              </a:ext>
            </a:extLst>
          </p:cNvPr>
          <p:cNvSpPr>
            <a:spLocks noGrp="1"/>
          </p:cNvSpPr>
          <p:nvPr>
            <p:ph type="body" idx="1"/>
          </p:nvPr>
        </p:nvSpPr>
        <p:spPr/>
        <p:txBody>
          <a:bodyPr/>
          <a:lstStyle/>
          <a:p>
            <a:r>
              <a:rPr kumimoji="1" lang="ja-JP" altLang="ja-JP" sz="1200" b="0" i="0" kern="1200">
                <a:solidFill>
                  <a:schemeClr val="tx1"/>
                </a:solidFill>
                <a:effectLst/>
                <a:latin typeface="+mn-lt"/>
                <a:ea typeface="+mn-ea"/>
                <a:cs typeface="+mn-cs"/>
              </a:rPr>
              <a:t>フリーズドライ食品には、</a:t>
            </a:r>
            <a:r>
              <a:rPr kumimoji="1" lang="ja-JP" altLang="en-US" sz="1200" b="0" i="0" kern="1200">
                <a:solidFill>
                  <a:schemeClr val="tx1"/>
                </a:solidFill>
                <a:effectLst/>
                <a:latin typeface="+mn-lt"/>
                <a:ea typeface="+mn-ea"/>
                <a:cs typeface="+mn-cs"/>
              </a:rPr>
              <a:t>こちらのように三角形の果実や円形の</a:t>
            </a:r>
            <a:r>
              <a:rPr kumimoji="1" lang="ja-JP" altLang="ja-JP" sz="1200" b="0" i="0" kern="1200">
                <a:solidFill>
                  <a:schemeClr val="tx1"/>
                </a:solidFill>
                <a:effectLst/>
                <a:latin typeface="+mn-lt"/>
                <a:ea typeface="+mn-ea"/>
                <a:cs typeface="+mn-cs"/>
              </a:rPr>
              <a:t>果実、ブロック状のスープなど、多種多様な形状が存在します。</a:t>
            </a:r>
          </a:p>
          <a:p>
            <a:r>
              <a:rPr kumimoji="1" lang="ja-JP" altLang="ja-JP" sz="1200" b="0" i="0" kern="1200">
                <a:solidFill>
                  <a:schemeClr val="tx1"/>
                </a:solidFill>
                <a:effectLst/>
                <a:latin typeface="+mn-lt"/>
                <a:ea typeface="+mn-ea"/>
                <a:cs typeface="+mn-cs"/>
              </a:rPr>
              <a:t>製品内部の温度分布や昇華界面の進行挙動は、構造崩壊や品質劣化を防ぐ上で極めて重要な要素で</a:t>
            </a:r>
            <a:r>
              <a:rPr kumimoji="1" lang="ja-JP" altLang="en-US" sz="1200" b="0" i="0" kern="1200">
                <a:solidFill>
                  <a:schemeClr val="tx1"/>
                </a:solidFill>
                <a:effectLst/>
                <a:latin typeface="+mn-lt"/>
                <a:ea typeface="+mn-ea"/>
                <a:cs typeface="+mn-cs"/>
              </a:rPr>
              <a:t>あり、それらは形状によって影響を受ける可能性があります。</a:t>
            </a:r>
            <a:br>
              <a:rPr kumimoji="1" lang="en-US" altLang="ja-JP" sz="1200" b="0" i="0" kern="1200">
                <a:solidFill>
                  <a:schemeClr val="tx1"/>
                </a:solidFill>
                <a:effectLst/>
                <a:latin typeface="+mn-lt"/>
                <a:ea typeface="+mn-ea"/>
                <a:cs typeface="+mn-cs"/>
              </a:rPr>
            </a:br>
            <a:r>
              <a:rPr kumimoji="1" lang="ja-JP" altLang="en-US" sz="1200" b="0" i="0" kern="1200">
                <a:solidFill>
                  <a:schemeClr val="tx1"/>
                </a:solidFill>
                <a:effectLst/>
                <a:latin typeface="+mn-lt"/>
                <a:ea typeface="+mn-ea"/>
                <a:cs typeface="+mn-cs"/>
              </a:rPr>
              <a:t>ここでシミュレーションを用いることで計測困難な内部状態を可視化定量化を行います。</a:t>
            </a:r>
            <a:endParaRPr kumimoji="1" lang="en-US" altLang="ja-JP" sz="1200" b="0" i="0" kern="1200">
              <a:solidFill>
                <a:schemeClr val="tx1"/>
              </a:solidFill>
              <a:effectLst/>
              <a:latin typeface="+mn-lt"/>
              <a:ea typeface="+mn-ea"/>
              <a:cs typeface="+mn-cs"/>
            </a:endParaRPr>
          </a:p>
          <a:p>
            <a:r>
              <a:rPr kumimoji="1" lang="ja-JP" altLang="ja-JP" sz="1200" b="0" i="0" kern="1200">
                <a:solidFill>
                  <a:schemeClr val="tx1"/>
                </a:solidFill>
                <a:effectLst/>
                <a:latin typeface="+mn-lt"/>
                <a:ea typeface="+mn-ea"/>
                <a:cs typeface="+mn-cs"/>
              </a:rPr>
              <a:t>そこで本研究では、数値シミュレーション技術を活用して内部の熱・物質移動現象を可視化し、製品の形状の違いが水分除去速度、</a:t>
            </a:r>
            <a:br>
              <a:rPr lang="ja-JP" altLang="ja-JP" b="0"/>
            </a:br>
            <a:r>
              <a:rPr kumimoji="1" lang="ja-JP" altLang="ja-JP" sz="1200" b="0" i="0" kern="1200">
                <a:solidFill>
                  <a:schemeClr val="tx1"/>
                </a:solidFill>
                <a:effectLst/>
                <a:latin typeface="+mn-lt"/>
                <a:ea typeface="+mn-ea"/>
                <a:cs typeface="+mn-cs"/>
              </a:rPr>
              <a:t>昇華界面の進行の均一性、そして内部の温度分布に及ぼす影響をそれぞれ定量的に評価することを目的としました。</a:t>
            </a:r>
          </a:p>
        </p:txBody>
      </p:sp>
      <p:sp>
        <p:nvSpPr>
          <p:cNvPr id="4" name="スライド番号プレースホルダー 3">
            <a:extLst>
              <a:ext uri="{FF2B5EF4-FFF2-40B4-BE49-F238E27FC236}">
                <a16:creationId xmlns:a16="http://schemas.microsoft.com/office/drawing/2014/main" id="{B273A06C-F280-DBAC-0EAE-2BB6ED0178EB}"/>
              </a:ext>
            </a:extLst>
          </p:cNvPr>
          <p:cNvSpPr>
            <a:spLocks noGrp="1"/>
          </p:cNvSpPr>
          <p:nvPr>
            <p:ph type="sldNum" sz="quarter" idx="5"/>
          </p:nvPr>
        </p:nvSpPr>
        <p:spPr/>
        <p:txBody>
          <a:bodyPr/>
          <a:lstStyle/>
          <a:p>
            <a:fld id="{9891652B-9939-4DA1-B007-145DA97393FB}" type="slidenum">
              <a:rPr kumimoji="1" lang="ja-JP" altLang="en-US" smtClean="0"/>
              <a:t>3</a:t>
            </a:fld>
            <a:endParaRPr kumimoji="1" lang="ja-JP" altLang="en-US"/>
          </a:p>
        </p:txBody>
      </p:sp>
    </p:spTree>
    <p:extLst>
      <p:ext uri="{BB962C8B-B14F-4D97-AF65-F5344CB8AC3E}">
        <p14:creationId xmlns:p14="http://schemas.microsoft.com/office/powerpoint/2010/main" val="2101401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D4E0F-E828-209D-B1CF-AC8A80E6BA2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00957E7-01E2-B90A-342C-49C929D6CE7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CD31B8D-3152-5C89-6CD8-A11254B92034}"/>
              </a:ext>
            </a:extLst>
          </p:cNvPr>
          <p:cNvSpPr>
            <a:spLocks noGrp="1"/>
          </p:cNvSpPr>
          <p:nvPr>
            <p:ph type="body" idx="1"/>
          </p:nvPr>
        </p:nvSpPr>
        <p:spPr/>
        <p:txBody>
          <a:bodyPr/>
          <a:lstStyle/>
          <a:p>
            <a:r>
              <a:rPr kumimoji="1" lang="ja-JP" altLang="ja-JP" sz="1200" b="0" i="0" kern="1200">
                <a:solidFill>
                  <a:schemeClr val="tx1"/>
                </a:solidFill>
                <a:effectLst/>
                <a:latin typeface="+mn-lt"/>
                <a:ea typeface="+mn-ea"/>
                <a:cs typeface="+mn-cs"/>
              </a:rPr>
              <a:t>本研究で構築した凍結乾燥の解析モデルについて説明します。</a:t>
            </a:r>
          </a:p>
          <a:p>
            <a:r>
              <a:rPr kumimoji="1" lang="ja-JP" altLang="en-US" sz="1200" b="0" i="0" kern="1200">
                <a:solidFill>
                  <a:schemeClr val="tx1"/>
                </a:solidFill>
                <a:effectLst/>
                <a:latin typeface="+mn-lt"/>
                <a:ea typeface="+mn-ea"/>
                <a:cs typeface="+mn-cs"/>
              </a:rPr>
              <a:t>こちらのモデルは凍結層と乾燥層から構成され、凍結層は固形分と氷からなり、乾燥層は氷の部分が空隙となります。</a:t>
            </a:r>
            <a:r>
              <a:rPr kumimoji="1" lang="ja-JP" altLang="ja-JP" sz="1200" b="0" i="0" kern="1200">
                <a:solidFill>
                  <a:schemeClr val="tx1"/>
                </a:solidFill>
                <a:effectLst/>
                <a:latin typeface="+mn-lt"/>
                <a:ea typeface="+mn-ea"/>
                <a:cs typeface="+mn-cs"/>
              </a:rPr>
              <a:t>乾燥</a:t>
            </a:r>
            <a:r>
              <a:rPr kumimoji="1" lang="ja-JP" altLang="en-US" sz="1200" b="0" i="0" kern="1200">
                <a:solidFill>
                  <a:schemeClr val="tx1"/>
                </a:solidFill>
                <a:effectLst/>
                <a:latin typeface="+mn-lt"/>
                <a:ea typeface="+mn-ea"/>
                <a:cs typeface="+mn-cs"/>
              </a:rPr>
              <a:t>初期は</a:t>
            </a:r>
            <a:r>
              <a:rPr kumimoji="1" lang="ja-JP" altLang="ja-JP" sz="1200" b="0" i="0" kern="1200">
                <a:solidFill>
                  <a:schemeClr val="tx1"/>
                </a:solidFill>
                <a:effectLst/>
                <a:latin typeface="+mn-lt"/>
                <a:ea typeface="+mn-ea"/>
                <a:cs typeface="+mn-cs"/>
              </a:rPr>
              <a:t>上面から氷が昇華して多孔質な乾燥層が形成され、</a:t>
            </a:r>
            <a:r>
              <a:rPr kumimoji="1" lang="ja-JP" altLang="en-US" sz="1200" b="0" i="0" kern="1200">
                <a:solidFill>
                  <a:schemeClr val="tx1"/>
                </a:solidFill>
                <a:effectLst/>
                <a:latin typeface="+mn-lt"/>
                <a:ea typeface="+mn-ea"/>
                <a:cs typeface="+mn-cs"/>
              </a:rPr>
              <a:t>乾燥層と凍結層の境界である昇華界面は製品内部へ</a:t>
            </a:r>
            <a:r>
              <a:rPr kumimoji="1" lang="ja-JP" altLang="ja-JP" sz="1200" b="0" i="0" kern="1200">
                <a:solidFill>
                  <a:schemeClr val="tx1"/>
                </a:solidFill>
                <a:effectLst/>
                <a:latin typeface="+mn-lt"/>
                <a:ea typeface="+mn-ea"/>
                <a:cs typeface="+mn-cs"/>
              </a:rPr>
              <a:t>移動していきます。</a:t>
            </a:r>
            <a:r>
              <a:rPr kumimoji="1" lang="ja-JP" altLang="en-US" sz="1200" b="0" i="0" kern="1200">
                <a:solidFill>
                  <a:schemeClr val="tx1"/>
                </a:solidFill>
                <a:effectLst/>
                <a:latin typeface="+mn-lt"/>
                <a:ea typeface="+mn-ea"/>
                <a:cs typeface="+mn-cs"/>
              </a:rPr>
              <a:t>さらに乾燥が進むと水蒸気は乾燥層内を移動して外部へ排出される。</a:t>
            </a:r>
            <a:r>
              <a:rPr kumimoji="1" lang="ja-JP" altLang="ja-JP" sz="1200" b="0" i="0" kern="1200">
                <a:solidFill>
                  <a:schemeClr val="tx1"/>
                </a:solidFill>
                <a:effectLst/>
                <a:latin typeface="+mn-lt"/>
                <a:ea typeface="+mn-ea"/>
                <a:cs typeface="+mn-cs"/>
              </a:rPr>
              <a:t>本モデルでは、熱移動、昇華による界面移動、乾燥層内の水蒸気輸送という3つの現象を定義し、これらを連成させて解くこととしました。</a:t>
            </a:r>
          </a:p>
        </p:txBody>
      </p:sp>
      <p:sp>
        <p:nvSpPr>
          <p:cNvPr id="4" name="スライド番号プレースホルダー 3">
            <a:extLst>
              <a:ext uri="{FF2B5EF4-FFF2-40B4-BE49-F238E27FC236}">
                <a16:creationId xmlns:a16="http://schemas.microsoft.com/office/drawing/2014/main" id="{0D8B17CF-4E7F-97C4-7D3D-1C2876900E47}"/>
              </a:ext>
            </a:extLst>
          </p:cNvPr>
          <p:cNvSpPr>
            <a:spLocks noGrp="1"/>
          </p:cNvSpPr>
          <p:nvPr>
            <p:ph type="sldNum" sz="quarter" idx="5"/>
          </p:nvPr>
        </p:nvSpPr>
        <p:spPr/>
        <p:txBody>
          <a:bodyPr/>
          <a:lstStyle/>
          <a:p>
            <a:fld id="{9891652B-9939-4DA1-B007-145DA97393FB}" type="slidenum">
              <a:rPr kumimoji="1" lang="ja-JP" altLang="en-US" smtClean="0"/>
              <a:t>4</a:t>
            </a:fld>
            <a:endParaRPr kumimoji="1" lang="ja-JP" altLang="en-US"/>
          </a:p>
        </p:txBody>
      </p:sp>
    </p:spTree>
    <p:extLst>
      <p:ext uri="{BB962C8B-B14F-4D97-AF65-F5344CB8AC3E}">
        <p14:creationId xmlns:p14="http://schemas.microsoft.com/office/powerpoint/2010/main" val="363266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9AA52-E8D1-3ACA-91A3-9CAA8628C92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BC349D0-CB33-815D-6AB3-5FB072E08F4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C80B19E-4514-99E9-9700-A7AEA6C64525}"/>
              </a:ext>
            </a:extLst>
          </p:cNvPr>
          <p:cNvSpPr>
            <a:spLocks noGrp="1"/>
          </p:cNvSpPr>
          <p:nvPr>
            <p:ph type="body" idx="1"/>
          </p:nvPr>
        </p:nvSpPr>
        <p:spPr/>
        <p:txBody>
          <a:bodyPr/>
          <a:lstStyle/>
          <a:p>
            <a:pPr fontAlgn="t"/>
            <a:r>
              <a:rPr kumimoji="1" lang="ja-JP" altLang="ja-JP" sz="1200" b="0" i="0" kern="1200">
                <a:solidFill>
                  <a:schemeClr val="tx1"/>
                </a:solidFill>
                <a:effectLst/>
                <a:latin typeface="+mn-lt"/>
                <a:ea typeface="+mn-ea"/>
                <a:cs typeface="+mn-cs"/>
              </a:rPr>
              <a:t>本研究では、COMSOL Multiphysicsを用いて凍結乾燥の数値解析モデルを構築しました。モデルにはApplication Libraryのfreeze_dryingモデルを基礎として使用しています。</a:t>
            </a:r>
          </a:p>
          <a:p>
            <a:pPr fontAlgn="t"/>
            <a:r>
              <a:rPr kumimoji="1" lang="ja-JP" altLang="ja-JP" sz="1200" b="0" i="0" kern="1200">
                <a:solidFill>
                  <a:schemeClr val="tx1"/>
                </a:solidFill>
                <a:effectLst/>
                <a:latin typeface="+mn-lt"/>
                <a:ea typeface="+mn-ea"/>
                <a:cs typeface="+mn-cs"/>
              </a:rPr>
              <a:t>図に示すように、本解析では熱移動、昇華界面移動、水蒸気輸送の3つの物理現象を連成して計算しています。</a:t>
            </a:r>
          </a:p>
          <a:p>
            <a:pPr fontAlgn="t"/>
            <a:r>
              <a:rPr kumimoji="1" lang="ja-JP" altLang="ja-JP" sz="1200" b="0" i="0" kern="1200">
                <a:solidFill>
                  <a:schemeClr val="tx1"/>
                </a:solidFill>
                <a:effectLst/>
                <a:latin typeface="+mn-lt"/>
                <a:ea typeface="+mn-ea"/>
                <a:cs typeface="+mn-cs"/>
              </a:rPr>
              <a:t>熱移動については、Heat Transfer in Porous Mediaを用いて熱伝導方程式を解き、製品内部の温度分布を算出しました。</a:t>
            </a:r>
          </a:p>
          <a:p>
            <a:pPr fontAlgn="t"/>
            <a:r>
              <a:rPr kumimoji="1" lang="ja-JP" altLang="ja-JP" sz="1200" b="0" i="0" kern="1200">
                <a:solidFill>
                  <a:schemeClr val="tx1"/>
                </a:solidFill>
                <a:effectLst/>
                <a:latin typeface="+mn-lt"/>
                <a:ea typeface="+mn-ea"/>
                <a:cs typeface="+mn-cs"/>
              </a:rPr>
              <a:t>水蒸気輸送については、</a:t>
            </a:r>
            <a:r>
              <a:rPr kumimoji="1" lang="ja-JP" altLang="en-US" sz="1200" b="0" i="0" kern="1200">
                <a:solidFill>
                  <a:schemeClr val="tx1"/>
                </a:solidFill>
                <a:effectLst/>
                <a:latin typeface="+mn-lt"/>
                <a:ea typeface="+mn-ea"/>
                <a:cs typeface="+mn-cs"/>
              </a:rPr>
              <a:t>ダルシーの法則</a:t>
            </a:r>
            <a:r>
              <a:rPr kumimoji="1" lang="ja-JP" altLang="ja-JP" sz="1200" b="0" i="0" kern="1200">
                <a:solidFill>
                  <a:schemeClr val="tx1"/>
                </a:solidFill>
                <a:effectLst/>
                <a:latin typeface="+mn-lt"/>
                <a:ea typeface="+mn-ea"/>
                <a:cs typeface="+mn-cs"/>
              </a:rPr>
              <a:t>を用いて乾燥層内の水蒸気流動を計算しました。</a:t>
            </a:r>
          </a:p>
          <a:p>
            <a:pPr fontAlgn="t"/>
            <a:r>
              <a:rPr kumimoji="1" lang="ja-JP" altLang="ja-JP" sz="1200" b="0" i="0" kern="1200">
                <a:solidFill>
                  <a:schemeClr val="tx1"/>
                </a:solidFill>
                <a:effectLst/>
                <a:latin typeface="+mn-lt"/>
                <a:ea typeface="+mn-ea"/>
                <a:cs typeface="+mn-cs"/>
              </a:rPr>
              <a:t>また、凍結層と乾燥層の境界である昇華界面にはステファン条件を適用し、界面移動速度を算出しました。</a:t>
            </a:r>
          </a:p>
          <a:p>
            <a:pPr fontAlgn="t"/>
            <a:r>
              <a:rPr kumimoji="1" lang="ja-JP" altLang="ja-JP" sz="1200" b="0" i="0" kern="1200">
                <a:solidFill>
                  <a:schemeClr val="tx1"/>
                </a:solidFill>
                <a:effectLst/>
                <a:latin typeface="+mn-lt"/>
                <a:ea typeface="+mn-ea"/>
                <a:cs typeface="+mn-cs"/>
              </a:rPr>
              <a:t>算出した界面速度をALE</a:t>
            </a:r>
            <a:r>
              <a:rPr kumimoji="1" lang="ja-JP" altLang="en-US" sz="1200" b="0" i="0" kern="1200">
                <a:solidFill>
                  <a:schemeClr val="tx1"/>
                </a:solidFill>
                <a:effectLst/>
                <a:latin typeface="+mn-lt"/>
                <a:ea typeface="+mn-ea"/>
                <a:cs typeface="+mn-cs"/>
              </a:rPr>
              <a:t>法</a:t>
            </a:r>
            <a:r>
              <a:rPr kumimoji="1" lang="ja-JP" altLang="ja-JP" sz="1200" b="0" i="0" kern="1200">
                <a:solidFill>
                  <a:schemeClr val="tx1"/>
                </a:solidFill>
                <a:effectLst/>
                <a:latin typeface="+mn-lt"/>
                <a:ea typeface="+mn-ea"/>
                <a:cs typeface="+mn-cs"/>
              </a:rPr>
              <a:t>に与えることでメッシュを変形させ、乾燥の進行に伴う昇華界面の移動を追跡しています。</a:t>
            </a:r>
          </a:p>
          <a:p>
            <a:pPr fontAlgn="t"/>
            <a:r>
              <a:rPr kumimoji="1" lang="ja-JP" altLang="ja-JP" sz="1200" b="0" i="0" kern="1200">
                <a:solidFill>
                  <a:schemeClr val="tx1"/>
                </a:solidFill>
                <a:effectLst/>
                <a:latin typeface="+mn-lt"/>
                <a:ea typeface="+mn-ea"/>
                <a:cs typeface="+mn-cs"/>
              </a:rPr>
              <a:t>このように、</a:t>
            </a:r>
            <a:r>
              <a:rPr kumimoji="1" lang="en-US" altLang="ja-JP" sz="1200" b="0" i="0" kern="1200">
                <a:solidFill>
                  <a:schemeClr val="tx1"/>
                </a:solidFill>
                <a:effectLst/>
                <a:latin typeface="+mn-lt"/>
                <a:ea typeface="+mn-ea"/>
                <a:cs typeface="+mn-cs"/>
              </a:rPr>
              <a:t>3</a:t>
            </a:r>
            <a:r>
              <a:rPr kumimoji="1" lang="ja-JP" altLang="en-US" sz="1200" b="0" i="0" kern="1200">
                <a:solidFill>
                  <a:schemeClr val="tx1"/>
                </a:solidFill>
                <a:effectLst/>
                <a:latin typeface="+mn-lt"/>
                <a:ea typeface="+mn-ea"/>
                <a:cs typeface="+mn-cs"/>
              </a:rPr>
              <a:t>つの物理場を連成解析し、</a:t>
            </a:r>
            <a:r>
              <a:rPr kumimoji="1" lang="ja-JP" altLang="ja-JP" sz="1200" b="0" i="0" kern="1200">
                <a:solidFill>
                  <a:schemeClr val="tx1"/>
                </a:solidFill>
                <a:effectLst/>
                <a:latin typeface="+mn-lt"/>
                <a:ea typeface="+mn-ea"/>
                <a:cs typeface="+mn-cs"/>
              </a:rPr>
              <a:t>ALE法</a:t>
            </a:r>
            <a:r>
              <a:rPr kumimoji="1" lang="ja-JP" altLang="en-US" sz="1200" b="0" i="0" kern="1200">
                <a:solidFill>
                  <a:schemeClr val="tx1"/>
                </a:solidFill>
                <a:effectLst/>
                <a:latin typeface="+mn-lt"/>
                <a:ea typeface="+mn-ea"/>
                <a:cs typeface="+mn-cs"/>
              </a:rPr>
              <a:t>により昇華界面を追跡します。</a:t>
            </a:r>
            <a:endParaRPr kumimoji="1" lang="ja-JP" altLang="ja-JP" sz="1200" b="0" i="0" kern="120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DEC1080C-A584-02BE-5A8B-1AA96966D009}"/>
              </a:ext>
            </a:extLst>
          </p:cNvPr>
          <p:cNvSpPr>
            <a:spLocks noGrp="1"/>
          </p:cNvSpPr>
          <p:nvPr>
            <p:ph type="sldNum" sz="quarter" idx="5"/>
          </p:nvPr>
        </p:nvSpPr>
        <p:spPr/>
        <p:txBody>
          <a:bodyPr/>
          <a:lstStyle/>
          <a:p>
            <a:fld id="{9891652B-9939-4DA1-B007-145DA97393FB}" type="slidenum">
              <a:rPr kumimoji="1" lang="ja-JP" altLang="en-US" smtClean="0"/>
              <a:t>5</a:t>
            </a:fld>
            <a:endParaRPr kumimoji="1" lang="ja-JP" altLang="en-US"/>
          </a:p>
        </p:txBody>
      </p:sp>
    </p:spTree>
    <p:extLst>
      <p:ext uri="{BB962C8B-B14F-4D97-AF65-F5344CB8AC3E}">
        <p14:creationId xmlns:p14="http://schemas.microsoft.com/office/powerpoint/2010/main" val="755112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i="0" kern="1200">
                <a:solidFill>
                  <a:schemeClr val="tx1"/>
                </a:solidFill>
                <a:effectLst/>
                <a:latin typeface="+mn-lt"/>
                <a:ea typeface="+mn-ea"/>
                <a:cs typeface="+mn-cs"/>
              </a:rPr>
              <a:t>構築したモデルの境界条件を設定するため、四角形試料を用いた凍結乾燥実験を実施しました。</a:t>
            </a:r>
          </a:p>
          <a:p>
            <a:r>
              <a:rPr kumimoji="1" lang="ja-JP" altLang="ja-JP" sz="1200" b="0" i="0" kern="1200">
                <a:solidFill>
                  <a:schemeClr val="tx1"/>
                </a:solidFill>
                <a:effectLst/>
                <a:latin typeface="+mn-lt"/>
                <a:ea typeface="+mn-ea"/>
                <a:cs typeface="+mn-cs"/>
              </a:rPr>
              <a:t>庫内圧力 5 Pa、ヒーター温度 40 ℃といった実験条件を入力し、未知パラメータである側面の実効熱伝達率hを振って解析を行いました。</a:t>
            </a:r>
          </a:p>
          <a:p>
            <a:r>
              <a:rPr kumimoji="1" lang="ja-JP" altLang="ja-JP" sz="1200" b="0" i="0" kern="1200">
                <a:solidFill>
                  <a:schemeClr val="tx1"/>
                </a:solidFill>
                <a:effectLst/>
                <a:latin typeface="+mn-lt"/>
                <a:ea typeface="+mn-ea"/>
                <a:cs typeface="+mn-cs"/>
              </a:rPr>
              <a:t>中央のグラフに示す通り、乾燥に伴う重量減少カーブは熱伝達率 hに強く依存し、h =10とした計算値が実験挙動と極めて良好に一致しました。また、内部温度の測定値においても h=10 で最も実測と一致することを確認しています。</a:t>
            </a:r>
          </a:p>
          <a:p>
            <a:r>
              <a:rPr kumimoji="1" lang="ja-JP" altLang="ja-JP" sz="1200" b="0" i="0" kern="1200">
                <a:solidFill>
                  <a:schemeClr val="tx1"/>
                </a:solidFill>
                <a:effectLst/>
                <a:latin typeface="+mn-lt"/>
                <a:ea typeface="+mn-ea"/>
                <a:cs typeface="+mn-cs"/>
              </a:rPr>
              <a:t>そこで、この h=10 を基準条件として、以降の各種形状の比較解析に適用しました。</a:t>
            </a:r>
          </a:p>
          <a:p>
            <a:endParaRPr kumimoji="1" lang="ja-JP" altLang="en-US" b="0"/>
          </a:p>
        </p:txBody>
      </p:sp>
      <p:sp>
        <p:nvSpPr>
          <p:cNvPr id="4" name="スライド番号プレースホルダー 3"/>
          <p:cNvSpPr>
            <a:spLocks noGrp="1"/>
          </p:cNvSpPr>
          <p:nvPr>
            <p:ph type="sldNum" sz="quarter" idx="5"/>
          </p:nvPr>
        </p:nvSpPr>
        <p:spPr/>
        <p:txBody>
          <a:bodyPr/>
          <a:lstStyle/>
          <a:p>
            <a:fld id="{9891652B-9939-4DA1-B007-145DA97393FB}" type="slidenum">
              <a:rPr kumimoji="1" lang="ja-JP" altLang="en-US" smtClean="0"/>
              <a:t>6</a:t>
            </a:fld>
            <a:endParaRPr kumimoji="1" lang="ja-JP" altLang="en-US"/>
          </a:p>
        </p:txBody>
      </p:sp>
    </p:spTree>
    <p:extLst>
      <p:ext uri="{BB962C8B-B14F-4D97-AF65-F5344CB8AC3E}">
        <p14:creationId xmlns:p14="http://schemas.microsoft.com/office/powerpoint/2010/main" val="3053315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i="0" kern="1200">
                <a:solidFill>
                  <a:schemeClr val="tx1"/>
                </a:solidFill>
                <a:effectLst/>
                <a:latin typeface="+mn-lt"/>
                <a:ea typeface="+mn-ea"/>
                <a:cs typeface="+mn-cs"/>
              </a:rPr>
              <a:t>形状の影響を純粋に比較するための前提条件の検討です。</a:t>
            </a:r>
          </a:p>
          <a:p>
            <a:r>
              <a:rPr kumimoji="1" lang="ja-JP" altLang="ja-JP" sz="1200" b="0" i="0" kern="1200">
                <a:solidFill>
                  <a:schemeClr val="tx1"/>
                </a:solidFill>
                <a:effectLst/>
                <a:latin typeface="+mn-lt"/>
                <a:ea typeface="+mn-ea"/>
                <a:cs typeface="+mn-cs"/>
              </a:rPr>
              <a:t>四角形試料を対象に厚さや幅を変化させて事前解析を行ったところ、体積や表面積単独では相関が見られませんでしたが、左の赤枠に示す通り、比表面積（表面積／体積）と乾燥10時間後の含水率に極めて強い相関が確認されました。</a:t>
            </a:r>
          </a:p>
          <a:p>
            <a:r>
              <a:rPr kumimoji="1" lang="ja-JP" altLang="ja-JP" sz="1200" b="0" i="0" kern="1200">
                <a:solidFill>
                  <a:schemeClr val="tx1"/>
                </a:solidFill>
                <a:effectLst/>
                <a:latin typeface="+mn-lt"/>
                <a:ea typeface="+mn-ea"/>
                <a:cs typeface="+mn-cs"/>
              </a:rPr>
              <a:t>つまり、比表面積が異なると乾燥速度そのものが大きく変わってしまいます。そこで本研究では、形状そのものが及ぼす影響を公平に比較するため、すべての形状で比表面積および試料厚さを一定に統一することとしました。</a:t>
            </a:r>
          </a:p>
          <a:p>
            <a:endParaRPr kumimoji="1" lang="ja-JP" altLang="en-US" b="1"/>
          </a:p>
        </p:txBody>
      </p:sp>
      <p:sp>
        <p:nvSpPr>
          <p:cNvPr id="4" name="スライド番号プレースホルダー 3"/>
          <p:cNvSpPr>
            <a:spLocks noGrp="1"/>
          </p:cNvSpPr>
          <p:nvPr>
            <p:ph type="sldNum" sz="quarter" idx="5"/>
          </p:nvPr>
        </p:nvSpPr>
        <p:spPr/>
        <p:txBody>
          <a:bodyPr/>
          <a:lstStyle/>
          <a:p>
            <a:fld id="{9891652B-9939-4DA1-B007-145DA97393FB}" type="slidenum">
              <a:rPr kumimoji="1" lang="ja-JP" altLang="en-US" smtClean="0"/>
              <a:t>7</a:t>
            </a:fld>
            <a:endParaRPr kumimoji="1" lang="ja-JP" altLang="en-US"/>
          </a:p>
        </p:txBody>
      </p:sp>
    </p:spTree>
    <p:extLst>
      <p:ext uri="{BB962C8B-B14F-4D97-AF65-F5344CB8AC3E}">
        <p14:creationId xmlns:p14="http://schemas.microsoft.com/office/powerpoint/2010/main" val="3428139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i="0" kern="1200">
                <a:solidFill>
                  <a:schemeClr val="tx1"/>
                </a:solidFill>
                <a:effectLst/>
                <a:latin typeface="+mn-lt"/>
                <a:ea typeface="+mn-ea"/>
                <a:cs typeface="+mn-cs"/>
              </a:rPr>
              <a:t>設定した4つの解析対象形状です。</a:t>
            </a:r>
          </a:p>
          <a:p>
            <a:r>
              <a:rPr kumimoji="1" lang="ja-JP" altLang="ja-JP" sz="1200" b="0" i="0" kern="1200">
                <a:solidFill>
                  <a:schemeClr val="tx1"/>
                </a:solidFill>
                <a:effectLst/>
                <a:latin typeface="+mn-lt"/>
                <a:ea typeface="+mn-ea"/>
                <a:cs typeface="+mn-cs"/>
              </a:rPr>
              <a:t>比表面積 0.162、および厚さ 20</a:t>
            </a:r>
            <a:r>
              <a:rPr kumimoji="1" lang="ja-JP" altLang="en-US" sz="1200" b="0" i="0" kern="1200">
                <a:solidFill>
                  <a:schemeClr val="tx1"/>
                </a:solidFill>
                <a:effectLst/>
                <a:latin typeface="+mn-lt"/>
                <a:ea typeface="+mn-ea"/>
                <a:cs typeface="+mn-cs"/>
              </a:rPr>
              <a:t>ｍｍ</a:t>
            </a:r>
            <a:r>
              <a:rPr kumimoji="1" lang="ja-JP" altLang="ja-JP" sz="1200" b="0" i="0" kern="1200">
                <a:solidFill>
                  <a:schemeClr val="tx1"/>
                </a:solidFill>
                <a:effectLst/>
                <a:latin typeface="+mn-lt"/>
                <a:ea typeface="+mn-ea"/>
                <a:cs typeface="+mn-cs"/>
              </a:rPr>
              <a:t> を一定に保ったまま、円形・六角形・</a:t>
            </a:r>
            <a:r>
              <a:rPr kumimoji="1" lang="ja-JP" altLang="en-US" sz="1200" b="0" i="0" kern="1200">
                <a:solidFill>
                  <a:schemeClr val="tx1"/>
                </a:solidFill>
                <a:effectLst/>
                <a:latin typeface="+mn-lt"/>
                <a:ea typeface="+mn-ea"/>
                <a:cs typeface="+mn-cs"/>
              </a:rPr>
              <a:t>四角形</a:t>
            </a:r>
            <a:r>
              <a:rPr kumimoji="1" lang="ja-JP" altLang="ja-JP" sz="1200" b="0" i="0" kern="1200">
                <a:solidFill>
                  <a:schemeClr val="tx1"/>
                </a:solidFill>
                <a:effectLst/>
                <a:latin typeface="+mn-lt"/>
                <a:ea typeface="+mn-ea"/>
                <a:cs typeface="+mn-cs"/>
              </a:rPr>
              <a:t>・三角形の4モデルを作成しました。</a:t>
            </a:r>
          </a:p>
          <a:p>
            <a:r>
              <a:rPr kumimoji="1" lang="ja-JP" altLang="ja-JP" sz="1200" b="0" i="0" kern="1200">
                <a:solidFill>
                  <a:schemeClr val="tx1"/>
                </a:solidFill>
                <a:effectLst/>
                <a:latin typeface="+mn-lt"/>
                <a:ea typeface="+mn-ea"/>
                <a:cs typeface="+mn-cs"/>
              </a:rPr>
              <a:t>加熱条件や初期物性はすべて先ほど</a:t>
            </a:r>
            <a:r>
              <a:rPr kumimoji="1" lang="ja-JP" altLang="en-US" sz="1200" b="0" i="0" kern="1200">
                <a:solidFill>
                  <a:schemeClr val="tx1"/>
                </a:solidFill>
                <a:effectLst/>
                <a:latin typeface="+mn-lt"/>
                <a:ea typeface="+mn-ea"/>
                <a:cs typeface="+mn-cs"/>
              </a:rPr>
              <a:t>設定</a:t>
            </a:r>
            <a:r>
              <a:rPr kumimoji="1" lang="ja-JP" altLang="ja-JP" sz="1200" b="0" i="0" kern="1200">
                <a:solidFill>
                  <a:schemeClr val="tx1"/>
                </a:solidFill>
                <a:effectLst/>
                <a:latin typeface="+mn-lt"/>
                <a:ea typeface="+mn-ea"/>
                <a:cs typeface="+mn-cs"/>
              </a:rPr>
              <a:t>した共通条件を用いています。</a:t>
            </a:r>
            <a:br>
              <a:rPr kumimoji="1" lang="ja-JP" altLang="ja-JP" sz="1200" b="0" i="0" kern="1200">
                <a:solidFill>
                  <a:schemeClr val="tx1"/>
                </a:solidFill>
                <a:effectLst/>
                <a:latin typeface="+mn-lt"/>
                <a:ea typeface="+mn-ea"/>
                <a:cs typeface="+mn-cs"/>
              </a:rPr>
            </a:br>
            <a:r>
              <a:rPr kumimoji="1" lang="ja-JP" altLang="ja-JP" sz="1200" b="0" i="0" kern="1200">
                <a:solidFill>
                  <a:schemeClr val="tx1"/>
                </a:solidFill>
                <a:effectLst/>
                <a:latin typeface="+mn-lt"/>
                <a:ea typeface="+mn-ea"/>
                <a:cs typeface="+mn-cs"/>
              </a:rPr>
              <a:t>これにより、角を持たない円形から、徐々にエッジが鋭くなる三角形まで、幾何学的な角部の存在が乾燥挙動にどう影響するかを比較解析しました。</a:t>
            </a:r>
          </a:p>
        </p:txBody>
      </p:sp>
      <p:sp>
        <p:nvSpPr>
          <p:cNvPr id="4" name="スライド番号プレースホルダー 3"/>
          <p:cNvSpPr>
            <a:spLocks noGrp="1"/>
          </p:cNvSpPr>
          <p:nvPr>
            <p:ph type="sldNum" sz="quarter" idx="5"/>
          </p:nvPr>
        </p:nvSpPr>
        <p:spPr/>
        <p:txBody>
          <a:bodyPr/>
          <a:lstStyle/>
          <a:p>
            <a:fld id="{9891652B-9939-4DA1-B007-145DA97393FB}" type="slidenum">
              <a:rPr kumimoji="1" lang="ja-JP" altLang="en-US" smtClean="0"/>
              <a:t>8</a:t>
            </a:fld>
            <a:endParaRPr kumimoji="1" lang="ja-JP" altLang="en-US"/>
          </a:p>
        </p:txBody>
      </p:sp>
    </p:spTree>
    <p:extLst>
      <p:ext uri="{BB962C8B-B14F-4D97-AF65-F5344CB8AC3E}">
        <p14:creationId xmlns:p14="http://schemas.microsoft.com/office/powerpoint/2010/main" val="3352313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300"/>
              <a:t>は</a:t>
            </a:r>
            <a:r>
              <a:rPr lang="ja-JP" altLang="ja-JP" sz="1300"/>
              <a:t>じめに、製品形状が全体の水分除去速度に及ぼす影響を比較しました。 図は各形状における含水率の経時変化を示しています。 いずれの形状でも曲線はほぼ重なっており、 含水率</a:t>
            </a:r>
            <a:r>
              <a:rPr lang="en-US" altLang="ja-JP" sz="1300"/>
              <a:t>0.5</a:t>
            </a:r>
            <a:r>
              <a:rPr lang="ja-JP" altLang="ja-JP" sz="1300"/>
              <a:t>への到達時間は10～11時間でした。 したがって、形状間で全体の水分除去速度に顕著な差は</a:t>
            </a:r>
            <a:r>
              <a:rPr lang="ja-JP" altLang="en-US" sz="1300"/>
              <a:t>みられませんでした</a:t>
            </a:r>
            <a:r>
              <a:rPr lang="ja-JP" altLang="ja-JP" sz="1300"/>
              <a:t>。 これは、各試料の比表面積および厚さを同一条件に設定したため、 乾燥速度に関係する条件の差が小さかったためと考えられます。</a:t>
            </a:r>
            <a:r>
              <a:rPr kumimoji="1" lang="ja-JP" altLang="ja-JP" sz="1200" b="0" i="0" kern="1200">
                <a:solidFill>
                  <a:schemeClr val="tx1"/>
                </a:solidFill>
                <a:effectLst/>
                <a:latin typeface="+mn-lt"/>
                <a:ea typeface="+mn-ea"/>
                <a:cs typeface="+mn-cs"/>
              </a:rPr>
              <a:t>しかしながら、内部の局所的な熱流束や界面の動きを詳細に見ると、形状特有の大きな差異が現れてきます</a:t>
            </a:r>
            <a:br>
              <a:rPr lang="en-US" altLang="ja-JP" sz="1300"/>
            </a:br>
            <a:br>
              <a:rPr lang="en-US" altLang="ja-JP" sz="1300"/>
            </a:br>
            <a:endParaRPr kumimoji="1" lang="ja-JP" altLang="en-US"/>
          </a:p>
        </p:txBody>
      </p:sp>
      <p:sp>
        <p:nvSpPr>
          <p:cNvPr id="4" name="スライド番号プレースホルダー 3"/>
          <p:cNvSpPr>
            <a:spLocks noGrp="1"/>
          </p:cNvSpPr>
          <p:nvPr>
            <p:ph type="sldNum" sz="quarter" idx="5"/>
          </p:nvPr>
        </p:nvSpPr>
        <p:spPr/>
        <p:txBody>
          <a:bodyPr/>
          <a:lstStyle/>
          <a:p>
            <a:fld id="{9891652B-9939-4DA1-B007-145DA97393FB}" type="slidenum">
              <a:rPr kumimoji="1" lang="ja-JP" altLang="en-US" smtClean="0"/>
              <a:t>9</a:t>
            </a:fld>
            <a:endParaRPr kumimoji="1" lang="ja-JP" altLang="en-US"/>
          </a:p>
        </p:txBody>
      </p:sp>
    </p:spTree>
    <p:extLst>
      <p:ext uri="{BB962C8B-B14F-4D97-AF65-F5344CB8AC3E}">
        <p14:creationId xmlns:p14="http://schemas.microsoft.com/office/powerpoint/2010/main" val="3873901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i="0" kern="1200">
                <a:solidFill>
                  <a:schemeClr val="tx1"/>
                </a:solidFill>
                <a:effectLst/>
                <a:latin typeface="+mn-lt"/>
                <a:ea typeface="+mn-ea"/>
                <a:cs typeface="+mn-cs"/>
              </a:rPr>
              <a:t>続いて、乾燥15時間後における昇華界面上の熱流束分布の比較です。</a:t>
            </a:r>
          </a:p>
          <a:p>
            <a:r>
              <a:rPr kumimoji="1" lang="ja-JP" altLang="ja-JP" sz="1200" b="0" i="0" kern="1200">
                <a:solidFill>
                  <a:schemeClr val="tx1"/>
                </a:solidFill>
                <a:effectLst/>
                <a:latin typeface="+mn-lt"/>
                <a:ea typeface="+mn-ea"/>
                <a:cs typeface="+mn-cs"/>
              </a:rPr>
              <a:t>円形と三角形を比較すると、界面全体の平均熱流束はともに 33 W/m² で完全に同等です。</a:t>
            </a:r>
            <a:br>
              <a:rPr kumimoji="1" lang="ja-JP" altLang="ja-JP" sz="1200" b="0" i="0" kern="1200">
                <a:solidFill>
                  <a:schemeClr val="tx1"/>
                </a:solidFill>
                <a:effectLst/>
                <a:latin typeface="+mn-lt"/>
                <a:ea typeface="+mn-ea"/>
                <a:cs typeface="+mn-cs"/>
              </a:rPr>
            </a:br>
            <a:r>
              <a:rPr kumimoji="1" lang="ja-JP" altLang="ja-JP" sz="1200" b="0" i="0" kern="1200">
                <a:solidFill>
                  <a:schemeClr val="tx1"/>
                </a:solidFill>
                <a:effectLst/>
                <a:latin typeface="+mn-lt"/>
                <a:ea typeface="+mn-ea"/>
                <a:cs typeface="+mn-cs"/>
              </a:rPr>
              <a:t>しかし、コンター図の通り、円形では比較的均一に熱が分布しているのに対し、正三角形では3つの</a:t>
            </a:r>
            <a:r>
              <a:rPr kumimoji="1" lang="ja-JP" altLang="en-US" sz="1200" b="0" i="0" kern="1200">
                <a:solidFill>
                  <a:schemeClr val="tx1"/>
                </a:solidFill>
                <a:effectLst/>
                <a:latin typeface="+mn-lt"/>
                <a:ea typeface="+mn-ea"/>
                <a:cs typeface="+mn-cs"/>
              </a:rPr>
              <a:t>角部</a:t>
            </a:r>
            <a:r>
              <a:rPr kumimoji="1" lang="ja-JP" altLang="ja-JP" sz="1200" b="0" i="0" kern="1200">
                <a:solidFill>
                  <a:schemeClr val="tx1"/>
                </a:solidFill>
                <a:effectLst/>
                <a:latin typeface="+mn-lt"/>
                <a:ea typeface="+mn-ea"/>
                <a:cs typeface="+mn-cs"/>
              </a:rPr>
              <a:t>（鋭角部）に熱流束が顕著に集中しています。</a:t>
            </a:r>
          </a:p>
          <a:p>
            <a:r>
              <a:rPr kumimoji="1" lang="ja-JP" altLang="ja-JP" sz="1200" b="0" i="0" kern="1200">
                <a:solidFill>
                  <a:schemeClr val="tx1"/>
                </a:solidFill>
                <a:effectLst/>
                <a:latin typeface="+mn-lt"/>
                <a:ea typeface="+mn-ea"/>
                <a:cs typeface="+mn-cs"/>
              </a:rPr>
              <a:t>その結果、最大熱流束は円形の 162 W/m² に対し、三角形では 1.46倍となる 236 W/m² に達することが分かりました。</a:t>
            </a:r>
            <a:br>
              <a:rPr kumimoji="1" lang="ja-JP" altLang="ja-JP" sz="1200" b="0" i="0" kern="1200">
                <a:solidFill>
                  <a:schemeClr val="tx1"/>
                </a:solidFill>
                <a:effectLst/>
                <a:latin typeface="+mn-lt"/>
                <a:ea typeface="+mn-ea"/>
                <a:cs typeface="+mn-cs"/>
              </a:rPr>
            </a:br>
            <a:r>
              <a:rPr kumimoji="1" lang="ja-JP" altLang="ja-JP" sz="1200" b="0" i="0" kern="1200">
                <a:solidFill>
                  <a:schemeClr val="tx1"/>
                </a:solidFill>
                <a:effectLst/>
                <a:latin typeface="+mn-lt"/>
                <a:ea typeface="+mn-ea"/>
                <a:cs typeface="+mn-cs"/>
              </a:rPr>
              <a:t>この</a:t>
            </a:r>
            <a:r>
              <a:rPr kumimoji="1" lang="ja-JP" altLang="en-US" sz="1200" b="0" i="0" kern="1200">
                <a:solidFill>
                  <a:schemeClr val="tx1"/>
                </a:solidFill>
                <a:effectLst/>
                <a:latin typeface="+mn-lt"/>
                <a:ea typeface="+mn-ea"/>
                <a:cs typeface="+mn-cs"/>
              </a:rPr>
              <a:t>角部</a:t>
            </a:r>
            <a:r>
              <a:rPr kumimoji="1" lang="ja-JP" altLang="ja-JP" sz="1200" b="0" i="0" kern="1200">
                <a:solidFill>
                  <a:schemeClr val="tx1"/>
                </a:solidFill>
                <a:effectLst/>
                <a:latin typeface="+mn-lt"/>
                <a:ea typeface="+mn-ea"/>
                <a:cs typeface="+mn-cs"/>
              </a:rPr>
              <a:t>への熱集中が、次に示す界面進行の歪みを引き起こす原因となります。</a:t>
            </a:r>
          </a:p>
          <a:p>
            <a:br>
              <a:rPr lang="ja-JP" altLang="ja-JP" b="0"/>
            </a:br>
            <a:endParaRPr kumimoji="1" lang="ja-JP" altLang="en-US" b="0"/>
          </a:p>
        </p:txBody>
      </p:sp>
      <p:sp>
        <p:nvSpPr>
          <p:cNvPr id="4" name="スライド番号プレースホルダー 3"/>
          <p:cNvSpPr>
            <a:spLocks noGrp="1"/>
          </p:cNvSpPr>
          <p:nvPr>
            <p:ph type="sldNum" sz="quarter" idx="5"/>
          </p:nvPr>
        </p:nvSpPr>
        <p:spPr/>
        <p:txBody>
          <a:bodyPr/>
          <a:lstStyle/>
          <a:p>
            <a:fld id="{9891652B-9939-4DA1-B007-145DA97393FB}" type="slidenum">
              <a:rPr kumimoji="1" lang="ja-JP" altLang="en-US" smtClean="0"/>
              <a:t>10</a:t>
            </a:fld>
            <a:endParaRPr kumimoji="1" lang="ja-JP" altLang="en-US"/>
          </a:p>
        </p:txBody>
      </p:sp>
    </p:spTree>
    <p:extLst>
      <p:ext uri="{BB962C8B-B14F-4D97-AF65-F5344CB8AC3E}">
        <p14:creationId xmlns:p14="http://schemas.microsoft.com/office/powerpoint/2010/main" val="4288994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i="0" kern="1200">
                <a:solidFill>
                  <a:schemeClr val="tx1"/>
                </a:solidFill>
                <a:effectLst/>
                <a:latin typeface="+mn-lt"/>
                <a:ea typeface="+mn-ea"/>
                <a:cs typeface="+mn-cs"/>
              </a:rPr>
              <a:t>こちらが、乾燥に伴う昇華界面の移動アニメーションです。</a:t>
            </a:r>
          </a:p>
          <a:p>
            <a:r>
              <a:rPr kumimoji="1" lang="ja-JP" altLang="ja-JP" sz="1200" b="0" i="0" kern="1200">
                <a:solidFill>
                  <a:schemeClr val="tx1"/>
                </a:solidFill>
                <a:effectLst/>
                <a:latin typeface="+mn-lt"/>
                <a:ea typeface="+mn-ea"/>
                <a:cs typeface="+mn-cs"/>
              </a:rPr>
              <a:t>左の円形では、界面全体がほぼ水平を保ったまま均一に下降していくのに対し、右の正三角形では、先ほど示した熱集中により、3つの</a:t>
            </a:r>
            <a:r>
              <a:rPr kumimoji="1" lang="ja-JP" altLang="en-US" sz="1200" b="0" i="0" kern="1200">
                <a:solidFill>
                  <a:schemeClr val="tx1"/>
                </a:solidFill>
                <a:effectLst/>
                <a:latin typeface="+mn-lt"/>
                <a:ea typeface="+mn-ea"/>
                <a:cs typeface="+mn-cs"/>
              </a:rPr>
              <a:t>角部</a:t>
            </a:r>
            <a:r>
              <a:rPr kumimoji="1" lang="ja-JP" altLang="ja-JP" sz="1200" b="0" i="0" kern="1200">
                <a:solidFill>
                  <a:schemeClr val="tx1"/>
                </a:solidFill>
                <a:effectLst/>
                <a:latin typeface="+mn-lt"/>
                <a:ea typeface="+mn-ea"/>
                <a:cs typeface="+mn-cs"/>
              </a:rPr>
              <a:t>から先行して界面がえぐれるように</a:t>
            </a:r>
            <a:r>
              <a:rPr kumimoji="1" lang="ja-JP" altLang="en-US" sz="1200" b="0" i="0" kern="1200">
                <a:solidFill>
                  <a:schemeClr val="tx1"/>
                </a:solidFill>
                <a:effectLst/>
                <a:latin typeface="+mn-lt"/>
                <a:ea typeface="+mn-ea"/>
                <a:cs typeface="+mn-cs"/>
              </a:rPr>
              <a:t>移動</a:t>
            </a:r>
            <a:r>
              <a:rPr kumimoji="1" lang="ja-JP" altLang="ja-JP" sz="1200" b="0" i="0" kern="1200">
                <a:solidFill>
                  <a:schemeClr val="tx1"/>
                </a:solidFill>
                <a:effectLst/>
                <a:latin typeface="+mn-lt"/>
                <a:ea typeface="+mn-ea"/>
                <a:cs typeface="+mn-cs"/>
              </a:rPr>
              <a:t>していく様子がはっきりと確認できます。</a:t>
            </a:r>
          </a:p>
          <a:p>
            <a:r>
              <a:rPr kumimoji="1" lang="ja-JP" altLang="ja-JP" sz="1200" b="0" i="0" kern="1200">
                <a:solidFill>
                  <a:schemeClr val="tx1"/>
                </a:solidFill>
                <a:effectLst/>
                <a:latin typeface="+mn-lt"/>
                <a:ea typeface="+mn-ea"/>
                <a:cs typeface="+mn-cs"/>
              </a:rPr>
              <a:t>では、この形状による界面の歪みを定量的に評価した結果が次のスライドです。</a:t>
            </a:r>
          </a:p>
          <a:p>
            <a:endParaRPr kumimoji="1" lang="ja-JP" altLang="en-US"/>
          </a:p>
        </p:txBody>
      </p:sp>
      <p:sp>
        <p:nvSpPr>
          <p:cNvPr id="4" name="スライド番号プレースホルダー 3"/>
          <p:cNvSpPr>
            <a:spLocks noGrp="1"/>
          </p:cNvSpPr>
          <p:nvPr>
            <p:ph type="sldNum" sz="quarter" idx="5"/>
          </p:nvPr>
        </p:nvSpPr>
        <p:spPr/>
        <p:txBody>
          <a:bodyPr/>
          <a:lstStyle/>
          <a:p>
            <a:fld id="{9891652B-9939-4DA1-B007-145DA97393FB}" type="slidenum">
              <a:rPr kumimoji="1" lang="ja-JP" altLang="en-US" smtClean="0"/>
              <a:t>11</a:t>
            </a:fld>
            <a:endParaRPr kumimoji="1" lang="ja-JP" altLang="en-US"/>
          </a:p>
        </p:txBody>
      </p:sp>
    </p:spTree>
    <p:extLst>
      <p:ext uri="{BB962C8B-B14F-4D97-AF65-F5344CB8AC3E}">
        <p14:creationId xmlns:p14="http://schemas.microsoft.com/office/powerpoint/2010/main" val="1062534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i="0" kern="1200">
                <a:solidFill>
                  <a:schemeClr val="tx1"/>
                </a:solidFill>
                <a:effectLst/>
                <a:latin typeface="+mn-lt"/>
                <a:ea typeface="+mn-ea"/>
                <a:cs typeface="+mn-cs"/>
              </a:rPr>
              <a:t>右のグラフは、試料内における『界面の最も高い位置と低い位置の差</a:t>
            </a:r>
            <a:r>
              <a:rPr kumimoji="1" lang="ja-JP" altLang="en-US" sz="1200" b="0" i="0" kern="1200">
                <a:solidFill>
                  <a:schemeClr val="tx1"/>
                </a:solidFill>
                <a:effectLst/>
                <a:latin typeface="+mn-lt"/>
                <a:ea typeface="+mn-ea"/>
                <a:cs typeface="+mn-cs"/>
              </a:rPr>
              <a:t>、</a:t>
            </a:r>
            <a:r>
              <a:rPr kumimoji="1" lang="ja-JP" altLang="ja-JP" sz="1200" b="0" i="0" kern="1200">
                <a:solidFill>
                  <a:schemeClr val="tx1"/>
                </a:solidFill>
                <a:effectLst/>
                <a:latin typeface="+mn-lt"/>
                <a:ea typeface="+mn-ea"/>
                <a:cs typeface="+mn-cs"/>
              </a:rPr>
              <a:t>界面高低差の経時変化を示したものです。</a:t>
            </a:r>
            <a:br>
              <a:rPr kumimoji="1" lang="ja-JP" altLang="ja-JP" sz="1200" b="0" i="0" kern="1200">
                <a:solidFill>
                  <a:schemeClr val="tx1"/>
                </a:solidFill>
                <a:effectLst/>
                <a:latin typeface="+mn-lt"/>
                <a:ea typeface="+mn-ea"/>
                <a:cs typeface="+mn-cs"/>
              </a:rPr>
            </a:br>
            <a:r>
              <a:rPr kumimoji="1" lang="ja-JP" altLang="ja-JP" sz="1200" b="0" i="0" kern="1200">
                <a:solidFill>
                  <a:schemeClr val="tx1"/>
                </a:solidFill>
                <a:effectLst/>
                <a:latin typeface="+mn-lt"/>
                <a:ea typeface="+mn-ea"/>
                <a:cs typeface="+mn-cs"/>
              </a:rPr>
              <a:t>角を持たない円形や六角形に比べ、正三角形では乾燥の進行とともに界面高低差が急激に拡大し、乾燥末期には約9 mmもの不均一が生じることが明らかとなりました</a:t>
            </a:r>
          </a:p>
          <a:p>
            <a:r>
              <a:rPr lang="ja-JP" altLang="en-US" sz="1300" b="0"/>
              <a:t>このような不均一性が内部温度にどのような影響を与えているのかを次に確認しました。</a:t>
            </a:r>
            <a:endParaRPr lang="en-US" altLang="ja-JP" sz="1300" b="0"/>
          </a:p>
        </p:txBody>
      </p:sp>
      <p:sp>
        <p:nvSpPr>
          <p:cNvPr id="4" name="スライド番号プレースホルダー 3"/>
          <p:cNvSpPr>
            <a:spLocks noGrp="1"/>
          </p:cNvSpPr>
          <p:nvPr>
            <p:ph type="sldNum" sz="quarter" idx="5"/>
          </p:nvPr>
        </p:nvSpPr>
        <p:spPr/>
        <p:txBody>
          <a:bodyPr/>
          <a:lstStyle/>
          <a:p>
            <a:fld id="{9891652B-9939-4DA1-B007-145DA97393FB}" type="slidenum">
              <a:rPr kumimoji="1" lang="ja-JP" altLang="en-US" smtClean="0"/>
              <a:t>12</a:t>
            </a:fld>
            <a:endParaRPr kumimoji="1" lang="ja-JP" altLang="en-US"/>
          </a:p>
        </p:txBody>
      </p:sp>
    </p:spTree>
    <p:extLst>
      <p:ext uri="{BB962C8B-B14F-4D97-AF65-F5344CB8AC3E}">
        <p14:creationId xmlns:p14="http://schemas.microsoft.com/office/powerpoint/2010/main" val="3962689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sz="1300"/>
              <a:t>乾燥</a:t>
            </a:r>
            <a:r>
              <a:rPr lang="en-US" altLang="ja-JP" sz="1300"/>
              <a:t>15 h</a:t>
            </a:r>
            <a:r>
              <a:rPr lang="ja-JP" altLang="ja-JP" sz="1300"/>
              <a:t>後の内部温度分布を</a:t>
            </a:r>
            <a:r>
              <a:rPr lang="ja-JP" altLang="en-US" sz="1300"/>
              <a:t>こちらに示します。</a:t>
            </a:r>
            <a:endParaRPr lang="en-US" altLang="ja-JP" sz="1300"/>
          </a:p>
          <a:p>
            <a:r>
              <a:rPr lang="ja-JP" altLang="en-US" sz="1300"/>
              <a:t>界面の進行と同様に</a:t>
            </a:r>
            <a:r>
              <a:rPr lang="ja-JP" altLang="ja-JP" sz="1300"/>
              <a:t>温度分布の均一性には形状による差が見られ</a:t>
            </a:r>
            <a:r>
              <a:rPr lang="ja-JP" altLang="en-US" sz="1300"/>
              <a:t>ました。</a:t>
            </a:r>
            <a:r>
              <a:rPr lang="ja-JP" altLang="ja-JP" sz="1300"/>
              <a:t>特に三角形では角部付近において顕著な温度上昇が確認され</a:t>
            </a:r>
            <a:r>
              <a:rPr lang="ja-JP" altLang="en-US" sz="1300"/>
              <a:t>ています</a:t>
            </a:r>
            <a:r>
              <a:rPr lang="ja-JP" altLang="ja-JP" sz="1300"/>
              <a:t>。 </a:t>
            </a:r>
          </a:p>
          <a:p>
            <a:r>
              <a:rPr lang="ja-JP" altLang="ja-JP" sz="1300"/>
              <a:t>凍結層端部の温度は、円形では</a:t>
            </a:r>
            <a:r>
              <a:rPr lang="en-US" altLang="ja-JP" sz="1300"/>
              <a:t>−16.0 ℃</a:t>
            </a:r>
            <a:r>
              <a:rPr lang="ja-JP" altLang="ja-JP" sz="1300"/>
              <a:t>であったのに対し、正三角形では</a:t>
            </a:r>
            <a:r>
              <a:rPr lang="en-US" altLang="ja-JP" sz="1300"/>
              <a:t>−14.2 ℃</a:t>
            </a:r>
            <a:r>
              <a:rPr lang="ja-JP" altLang="ja-JP" sz="1300"/>
              <a:t>を示し、約</a:t>
            </a:r>
            <a:r>
              <a:rPr lang="en-US" altLang="ja-JP" sz="1300"/>
              <a:t>1.8 ℃</a:t>
            </a:r>
            <a:r>
              <a:rPr lang="ja-JP" altLang="ja-JP" sz="1300"/>
              <a:t>高い値</a:t>
            </a:r>
            <a:r>
              <a:rPr lang="ja-JP" altLang="en-US" sz="1300"/>
              <a:t>です</a:t>
            </a:r>
            <a:r>
              <a:rPr lang="ja-JP" altLang="ja-JP" sz="1300"/>
              <a:t>。 </a:t>
            </a:r>
          </a:p>
          <a:p>
            <a:r>
              <a:rPr lang="ja-JP" altLang="ja-JP" sz="1300"/>
              <a:t>この結果は、鋭角部近傍で熱移動が促進されたことで局所的なエネルギー</a:t>
            </a:r>
            <a:r>
              <a:rPr lang="ja-JP" altLang="en-US" sz="1300"/>
              <a:t>が集中した</a:t>
            </a:r>
            <a:r>
              <a:rPr lang="ja-JP" altLang="ja-JP" sz="1300"/>
              <a:t>ためと考えられ</a:t>
            </a:r>
            <a:r>
              <a:rPr lang="ja-JP" altLang="en-US" sz="1300"/>
              <a:t>ます</a:t>
            </a:r>
            <a:r>
              <a:rPr lang="ja-JP" altLang="ja-JP" sz="1300"/>
              <a:t>。凍結乾燥では製品温度上昇が品質劣化の原因となることが知られており、乾燥速度に差がなくても内部温度分布の違いが最終品質に影響する可能性があ</a:t>
            </a:r>
            <a:r>
              <a:rPr lang="ja-JP" altLang="en-US" sz="1300"/>
              <a:t>ります</a:t>
            </a:r>
            <a:endParaRPr lang="ja-JP" altLang="ja-JP" sz="1300"/>
          </a:p>
          <a:p>
            <a:endParaRPr kumimoji="1" lang="ja-JP" altLang="en-US"/>
          </a:p>
        </p:txBody>
      </p:sp>
      <p:sp>
        <p:nvSpPr>
          <p:cNvPr id="4" name="スライド番号プレースホルダー 3"/>
          <p:cNvSpPr>
            <a:spLocks noGrp="1"/>
          </p:cNvSpPr>
          <p:nvPr>
            <p:ph type="sldNum" sz="quarter" idx="5"/>
          </p:nvPr>
        </p:nvSpPr>
        <p:spPr/>
        <p:txBody>
          <a:bodyPr/>
          <a:lstStyle/>
          <a:p>
            <a:fld id="{9891652B-9939-4DA1-B007-145DA97393FB}" type="slidenum">
              <a:rPr kumimoji="1" lang="ja-JP" altLang="en-US" smtClean="0"/>
              <a:t>13</a:t>
            </a:fld>
            <a:endParaRPr kumimoji="1" lang="ja-JP" altLang="en-US"/>
          </a:p>
        </p:txBody>
      </p:sp>
    </p:spTree>
    <p:extLst>
      <p:ext uri="{BB962C8B-B14F-4D97-AF65-F5344CB8AC3E}">
        <p14:creationId xmlns:p14="http://schemas.microsoft.com/office/powerpoint/2010/main" val="66907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b="0" i="0" kern="1200">
                <a:solidFill>
                  <a:schemeClr val="tx1"/>
                </a:solidFill>
                <a:effectLst/>
                <a:latin typeface="+mn-lt"/>
                <a:ea typeface="+mn-ea"/>
                <a:cs typeface="+mn-cs"/>
              </a:rPr>
              <a:t>まとめです。</a:t>
            </a:r>
          </a:p>
          <a:p>
            <a:r>
              <a:rPr kumimoji="1" lang="ja-JP" altLang="ja-JP" sz="1200" b="0" i="0" kern="1200">
                <a:solidFill>
                  <a:schemeClr val="tx1"/>
                </a:solidFill>
                <a:effectLst/>
                <a:latin typeface="+mn-lt"/>
                <a:ea typeface="+mn-ea"/>
                <a:cs typeface="+mn-cs"/>
              </a:rPr>
              <a:t>本研究では、比表面積および厚さを統一した4つの基本幾何学形状を対象に、シミュレーションを実施しました。</a:t>
            </a:r>
          </a:p>
          <a:p>
            <a:r>
              <a:rPr kumimoji="1" lang="ja-JP" altLang="ja-JP" sz="1200" b="0" i="0" kern="1200">
                <a:solidFill>
                  <a:schemeClr val="tx1"/>
                </a:solidFill>
                <a:effectLst/>
                <a:latin typeface="+mn-lt"/>
                <a:ea typeface="+mn-ea"/>
                <a:cs typeface="+mn-cs"/>
              </a:rPr>
              <a:t>得られた知見は以下の3点です。</a:t>
            </a:r>
            <a:br>
              <a:rPr kumimoji="1" lang="ja-JP" altLang="ja-JP" sz="1200" b="0" i="0" kern="1200">
                <a:solidFill>
                  <a:schemeClr val="tx1"/>
                </a:solidFill>
                <a:effectLst/>
                <a:latin typeface="+mn-lt"/>
                <a:ea typeface="+mn-ea"/>
                <a:cs typeface="+mn-cs"/>
              </a:rPr>
            </a:br>
            <a:r>
              <a:rPr kumimoji="1" lang="ja-JP" altLang="ja-JP" sz="1200" b="0" i="0" kern="1200">
                <a:solidFill>
                  <a:schemeClr val="tx1"/>
                </a:solidFill>
                <a:effectLst/>
                <a:latin typeface="+mn-lt"/>
                <a:ea typeface="+mn-ea"/>
                <a:cs typeface="+mn-cs"/>
              </a:rPr>
              <a:t>第1に、全体の水分除去速度については、含水率</a:t>
            </a:r>
            <a:r>
              <a:rPr kumimoji="1" lang="en-US" altLang="ja-JP" sz="1200" b="0" i="0" kern="1200">
                <a:solidFill>
                  <a:schemeClr val="tx1"/>
                </a:solidFill>
                <a:effectLst/>
                <a:latin typeface="+mn-lt"/>
                <a:ea typeface="+mn-ea"/>
                <a:cs typeface="+mn-cs"/>
              </a:rPr>
              <a:t>0.5</a:t>
            </a:r>
            <a:r>
              <a:rPr kumimoji="1" lang="ja-JP" altLang="ja-JP" sz="1200" b="0" i="0" kern="1200">
                <a:solidFill>
                  <a:schemeClr val="tx1"/>
                </a:solidFill>
                <a:effectLst/>
                <a:latin typeface="+mn-lt"/>
                <a:ea typeface="+mn-ea"/>
                <a:cs typeface="+mn-cs"/>
              </a:rPr>
              <a:t>到達時間が10〜1</a:t>
            </a:r>
            <a:r>
              <a:rPr kumimoji="1" lang="en-US" altLang="ja-JP" sz="1200" b="0" i="0" kern="1200">
                <a:solidFill>
                  <a:schemeClr val="tx1"/>
                </a:solidFill>
                <a:effectLst/>
                <a:latin typeface="+mn-lt"/>
                <a:ea typeface="+mn-ea"/>
                <a:cs typeface="+mn-cs"/>
              </a:rPr>
              <a:t>1</a:t>
            </a:r>
            <a:r>
              <a:rPr kumimoji="1" lang="ja-JP" altLang="ja-JP" sz="1200" b="0" i="0" kern="1200">
                <a:solidFill>
                  <a:schemeClr val="tx1"/>
                </a:solidFill>
                <a:effectLst/>
                <a:latin typeface="+mn-lt"/>
                <a:ea typeface="+mn-ea"/>
                <a:cs typeface="+mn-cs"/>
              </a:rPr>
              <a:t>時間と同等であり、形状による影響は比較的小さいことが分かりました。</a:t>
            </a:r>
          </a:p>
          <a:p>
            <a:r>
              <a:rPr kumimoji="1" lang="ja-JP" altLang="ja-JP" sz="1200" b="0" i="0" kern="1200">
                <a:solidFill>
                  <a:schemeClr val="tx1"/>
                </a:solidFill>
                <a:effectLst/>
                <a:latin typeface="+mn-lt"/>
                <a:ea typeface="+mn-ea"/>
                <a:cs typeface="+mn-cs"/>
              </a:rPr>
              <a:t>第2に、昇華界面の進行形態は鋭角部を有する形状ほど不均一となり、正三角形では最大約9 mmの界面高低差が生じることが明らかとなりました。</a:t>
            </a:r>
          </a:p>
          <a:p>
            <a:r>
              <a:rPr kumimoji="1" lang="ja-JP" altLang="ja-JP" sz="1200" b="0" i="0" kern="1200">
                <a:solidFill>
                  <a:schemeClr val="tx1"/>
                </a:solidFill>
                <a:effectLst/>
                <a:latin typeface="+mn-lt"/>
                <a:ea typeface="+mn-ea"/>
                <a:cs typeface="+mn-cs"/>
              </a:rPr>
              <a:t>第3に、内部温度分布においては、正三角形の</a:t>
            </a:r>
            <a:r>
              <a:rPr kumimoji="1" lang="ja-JP" altLang="en-US" sz="1200" b="0" i="0" kern="1200">
                <a:solidFill>
                  <a:schemeClr val="tx1"/>
                </a:solidFill>
                <a:effectLst/>
                <a:latin typeface="+mn-lt"/>
                <a:ea typeface="+mn-ea"/>
                <a:cs typeface="+mn-cs"/>
              </a:rPr>
              <a:t>角部</a:t>
            </a:r>
            <a:r>
              <a:rPr kumimoji="1" lang="ja-JP" altLang="ja-JP" sz="1200" b="0" i="0" kern="1200">
                <a:solidFill>
                  <a:schemeClr val="tx1"/>
                </a:solidFill>
                <a:effectLst/>
                <a:latin typeface="+mn-lt"/>
                <a:ea typeface="+mn-ea"/>
                <a:cs typeface="+mn-cs"/>
              </a:rPr>
              <a:t>部で円形より1.8 ℃高い局所温度上昇が確認され、</a:t>
            </a:r>
            <a:r>
              <a:rPr kumimoji="1" lang="ja-JP" altLang="en-US" sz="1200" b="0" i="0" kern="1200">
                <a:solidFill>
                  <a:schemeClr val="tx1"/>
                </a:solidFill>
                <a:effectLst/>
                <a:latin typeface="+mn-lt"/>
                <a:ea typeface="+mn-ea"/>
                <a:cs typeface="+mn-cs"/>
              </a:rPr>
              <a:t>品質劣化</a:t>
            </a:r>
            <a:r>
              <a:rPr kumimoji="1" lang="ja-JP" altLang="ja-JP" sz="1200" b="0" i="0" kern="1200">
                <a:solidFill>
                  <a:schemeClr val="tx1"/>
                </a:solidFill>
                <a:effectLst/>
                <a:latin typeface="+mn-lt"/>
                <a:ea typeface="+mn-ea"/>
                <a:cs typeface="+mn-cs"/>
              </a:rPr>
              <a:t>リスクが高まることが示されました。</a:t>
            </a:r>
          </a:p>
          <a:p>
            <a:r>
              <a:rPr kumimoji="1" lang="ja-JP" altLang="en-US" sz="1200" b="0" i="0" kern="1200">
                <a:solidFill>
                  <a:schemeClr val="tx1"/>
                </a:solidFill>
                <a:effectLst/>
                <a:latin typeface="+mn-lt"/>
                <a:ea typeface="+mn-ea"/>
                <a:cs typeface="+mn-cs"/>
              </a:rPr>
              <a:t>以上より、</a:t>
            </a:r>
            <a:r>
              <a:rPr kumimoji="1" lang="ja-JP" altLang="ja-JP" sz="1200" b="0" i="0" kern="1200">
                <a:solidFill>
                  <a:schemeClr val="tx1"/>
                </a:solidFill>
                <a:effectLst/>
                <a:latin typeface="+mn-lt"/>
                <a:ea typeface="+mn-ea"/>
                <a:cs typeface="+mn-cs"/>
              </a:rPr>
              <a:t>製品形状は全体の乾燥時間よりも乾燥の均一性や局所過熱といった品質維持に対して極めて支配的な影響を与えることが示唆されました。</a:t>
            </a:r>
          </a:p>
        </p:txBody>
      </p:sp>
      <p:sp>
        <p:nvSpPr>
          <p:cNvPr id="4" name="スライド番号プレースホルダー 3"/>
          <p:cNvSpPr>
            <a:spLocks noGrp="1"/>
          </p:cNvSpPr>
          <p:nvPr>
            <p:ph type="sldNum" sz="quarter" idx="5"/>
          </p:nvPr>
        </p:nvSpPr>
        <p:spPr/>
        <p:txBody>
          <a:bodyPr/>
          <a:lstStyle/>
          <a:p>
            <a:fld id="{9891652B-9939-4DA1-B007-145DA97393FB}" type="slidenum">
              <a:rPr kumimoji="1" lang="ja-JP" altLang="en-US" smtClean="0"/>
              <a:t>14</a:t>
            </a:fld>
            <a:endParaRPr kumimoji="1" lang="ja-JP" altLang="en-US"/>
          </a:p>
        </p:txBody>
      </p:sp>
    </p:spTree>
    <p:extLst>
      <p:ext uri="{BB962C8B-B14F-4D97-AF65-F5344CB8AC3E}">
        <p14:creationId xmlns:p14="http://schemas.microsoft.com/office/powerpoint/2010/main" val="1649690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67007B-9998-760A-2E23-86A56DC3BF2F}"/>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9DA9162-EDE3-C49D-EA93-8538969CCD19}"/>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BC67208-BA2B-B646-FFF0-C0DD93CDAE2C}"/>
              </a:ext>
            </a:extLst>
          </p:cNvPr>
          <p:cNvSpPr>
            <a:spLocks noGrp="1"/>
          </p:cNvSpPr>
          <p:nvPr>
            <p:ph type="dt" sz="half" idx="10"/>
          </p:nvPr>
        </p:nvSpPr>
        <p:spPr>
          <a:xfrm>
            <a:off x="838200" y="6356350"/>
            <a:ext cx="2743200" cy="365125"/>
          </a:xfrm>
          <a:prstGeom prst="rect">
            <a:avLst/>
          </a:prstGeom>
        </p:spPr>
        <p:txBody>
          <a:bodyPr/>
          <a:lstStyle/>
          <a:p>
            <a:fld id="{347AC901-FF5B-42C5-B302-4BC87584252E}" type="datetime1">
              <a:rPr kumimoji="1" lang="ja-JP" altLang="en-US" smtClean="0"/>
              <a:t>2026/9/4</a:t>
            </a:fld>
            <a:endParaRPr kumimoji="1" lang="ja-JP" altLang="en-US"/>
          </a:p>
        </p:txBody>
      </p:sp>
      <p:sp>
        <p:nvSpPr>
          <p:cNvPr id="5" name="フッター プレースホルダー 4">
            <a:extLst>
              <a:ext uri="{FF2B5EF4-FFF2-40B4-BE49-F238E27FC236}">
                <a16:creationId xmlns:a16="http://schemas.microsoft.com/office/drawing/2014/main" id="{047E29E7-7C48-5B53-BACA-53F4CF79967F}"/>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Tree>
    <p:extLst>
      <p:ext uri="{BB962C8B-B14F-4D97-AF65-F5344CB8AC3E}">
        <p14:creationId xmlns:p14="http://schemas.microsoft.com/office/powerpoint/2010/main" val="452220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CC02B6-322F-A8EC-9921-8B13F126ABE7}"/>
              </a:ext>
            </a:extLst>
          </p:cNvPr>
          <p:cNvSpPr>
            <a:spLocks noGrp="1"/>
          </p:cNvSpPr>
          <p:nvPr>
            <p:ph type="title"/>
          </p:nvPr>
        </p:nvSpPr>
        <p:spPr/>
        <p:txBody>
          <a:bodyPr>
            <a:normAutofit/>
          </a:bodyPr>
          <a:lstStyle>
            <a:lvl1pPr>
              <a:defRPr sz="24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D1A8A38-8337-35D9-DBDA-38F885615A51}"/>
              </a:ext>
            </a:extLst>
          </p:cNvPr>
          <p:cNvSpPr>
            <a:spLocks noGrp="1"/>
          </p:cNvSpPr>
          <p:nvPr>
            <p:ph idx="1"/>
          </p:nvPr>
        </p:nvSpPr>
        <p:spPr>
          <a:xfrm>
            <a:off x="838200" y="1825625"/>
            <a:ext cx="10515600" cy="435133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2335FA0-CE31-9F53-7B1D-024E75AFE634}"/>
              </a:ext>
            </a:extLst>
          </p:cNvPr>
          <p:cNvSpPr>
            <a:spLocks noGrp="1"/>
          </p:cNvSpPr>
          <p:nvPr>
            <p:ph type="dt" sz="half" idx="10"/>
          </p:nvPr>
        </p:nvSpPr>
        <p:spPr>
          <a:xfrm>
            <a:off x="838200" y="6356350"/>
            <a:ext cx="2743200" cy="365125"/>
          </a:xfrm>
          <a:prstGeom prst="rect">
            <a:avLst/>
          </a:prstGeom>
        </p:spPr>
        <p:txBody>
          <a:bodyPr/>
          <a:lstStyle/>
          <a:p>
            <a:fld id="{B9E70C1F-4020-4FED-A17E-28A7CB1515D7}" type="datetime1">
              <a:rPr kumimoji="1" lang="ja-JP" altLang="en-US" smtClean="0"/>
              <a:t>2026/9/4</a:t>
            </a:fld>
            <a:endParaRPr kumimoji="1" lang="ja-JP" altLang="en-US"/>
          </a:p>
        </p:txBody>
      </p:sp>
      <p:sp>
        <p:nvSpPr>
          <p:cNvPr id="5" name="フッター プレースホルダー 4">
            <a:extLst>
              <a:ext uri="{FF2B5EF4-FFF2-40B4-BE49-F238E27FC236}">
                <a16:creationId xmlns:a16="http://schemas.microsoft.com/office/drawing/2014/main" id="{BE55B98C-049D-69E3-AFE4-3770409E41F6}"/>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BE85631-47FA-5D91-12B5-ABD072BA279E}"/>
              </a:ext>
            </a:extLst>
          </p:cNvPr>
          <p:cNvSpPr>
            <a:spLocks noGrp="1"/>
          </p:cNvSpPr>
          <p:nvPr>
            <p:ph type="sldNum" sz="quarter" idx="12"/>
          </p:nvPr>
        </p:nvSpPr>
        <p:spPr>
          <a:xfrm>
            <a:off x="11163300" y="577347"/>
            <a:ext cx="1028700" cy="401709"/>
          </a:xfrm>
        </p:spPr>
        <p:txBody>
          <a:bodyPr/>
          <a:lstStyle/>
          <a:p>
            <a:fld id="{93FD21C1-7229-4337-B68D-945C294B5D6D}" type="slidenum">
              <a:rPr lang="ja-JP" altLang="en-US" smtClean="0"/>
              <a:pPr/>
              <a:t>‹#›</a:t>
            </a:fld>
            <a:r>
              <a:rPr lang="ja-JP" altLang="en-US"/>
              <a:t> </a:t>
            </a:r>
            <a:r>
              <a:rPr lang="en-US" altLang="ja-JP"/>
              <a:t>/ 14</a:t>
            </a:r>
            <a:endParaRPr kumimoji="1" lang="ja-JP" altLang="en-US"/>
          </a:p>
        </p:txBody>
      </p:sp>
    </p:spTree>
    <p:extLst>
      <p:ext uri="{BB962C8B-B14F-4D97-AF65-F5344CB8AC3E}">
        <p14:creationId xmlns:p14="http://schemas.microsoft.com/office/powerpoint/2010/main" val="4158076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401E9F-CF59-F418-55B9-151F2D2C2C9F}"/>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1B636AA-EFF1-D184-EA66-8EBD29F898D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65A9838-08DA-2484-4298-6FFC2E6FC03A}"/>
              </a:ext>
            </a:extLst>
          </p:cNvPr>
          <p:cNvSpPr>
            <a:spLocks noGrp="1"/>
          </p:cNvSpPr>
          <p:nvPr>
            <p:ph type="dt" sz="half" idx="10"/>
          </p:nvPr>
        </p:nvSpPr>
        <p:spPr>
          <a:xfrm>
            <a:off x="838200" y="6356350"/>
            <a:ext cx="2743200" cy="365125"/>
          </a:xfrm>
          <a:prstGeom prst="rect">
            <a:avLst/>
          </a:prstGeom>
        </p:spPr>
        <p:txBody>
          <a:bodyPr/>
          <a:lstStyle/>
          <a:p>
            <a:fld id="{9F32B9A3-8081-4129-AB42-204B79F0BE38}" type="datetime1">
              <a:rPr kumimoji="1" lang="ja-JP" altLang="en-US" smtClean="0"/>
              <a:t>2026/9/4</a:t>
            </a:fld>
            <a:endParaRPr kumimoji="1" lang="ja-JP" altLang="en-US"/>
          </a:p>
        </p:txBody>
      </p:sp>
      <p:sp>
        <p:nvSpPr>
          <p:cNvPr id="5" name="フッター プレースホルダー 4">
            <a:extLst>
              <a:ext uri="{FF2B5EF4-FFF2-40B4-BE49-F238E27FC236}">
                <a16:creationId xmlns:a16="http://schemas.microsoft.com/office/drawing/2014/main" id="{3F176CEA-66F6-1030-4EB2-F39F90667C37}"/>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4A62D13-2D6E-7954-76B2-51504D531575}"/>
              </a:ext>
            </a:extLst>
          </p:cNvPr>
          <p:cNvSpPr>
            <a:spLocks noGrp="1"/>
          </p:cNvSpPr>
          <p:nvPr>
            <p:ph type="sldNum" sz="quarter" idx="12"/>
          </p:nvPr>
        </p:nvSpPr>
        <p:spPr/>
        <p:txBody>
          <a:bodyPr/>
          <a:lstStyle/>
          <a:p>
            <a:fld id="{93FD21C1-7229-4337-B68D-945C294B5D6D}" type="slidenum">
              <a:rPr kumimoji="1" lang="ja-JP" altLang="en-US" smtClean="0"/>
              <a:t>‹#›</a:t>
            </a:fld>
            <a:endParaRPr kumimoji="1" lang="ja-JP" altLang="en-US"/>
          </a:p>
        </p:txBody>
      </p:sp>
    </p:spTree>
    <p:extLst>
      <p:ext uri="{BB962C8B-B14F-4D97-AF65-F5344CB8AC3E}">
        <p14:creationId xmlns:p14="http://schemas.microsoft.com/office/powerpoint/2010/main" val="2721837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FB3DD0-F8EA-8431-6F0A-9C1D0F61CCDF}"/>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8B75615-5A56-741D-AF96-EF1B862F4C8F}"/>
              </a:ext>
            </a:extLst>
          </p:cNvPr>
          <p:cNvSpPr>
            <a:spLocks noGrp="1"/>
          </p:cNvSpPr>
          <p:nvPr>
            <p:ph type="dt" sz="half" idx="10"/>
          </p:nvPr>
        </p:nvSpPr>
        <p:spPr>
          <a:xfrm>
            <a:off x="838200" y="6356350"/>
            <a:ext cx="2743200" cy="365125"/>
          </a:xfrm>
          <a:prstGeom prst="rect">
            <a:avLst/>
          </a:prstGeom>
        </p:spPr>
        <p:txBody>
          <a:bodyPr/>
          <a:lstStyle/>
          <a:p>
            <a:fld id="{7C56CF7E-55B6-46CE-8B42-B1FC295552F1}" type="datetime1">
              <a:rPr kumimoji="1" lang="ja-JP" altLang="en-US" smtClean="0"/>
              <a:t>2026/9/4</a:t>
            </a:fld>
            <a:endParaRPr kumimoji="1" lang="ja-JP" altLang="en-US"/>
          </a:p>
        </p:txBody>
      </p:sp>
      <p:sp>
        <p:nvSpPr>
          <p:cNvPr id="4" name="フッター プレースホルダー 3">
            <a:extLst>
              <a:ext uri="{FF2B5EF4-FFF2-40B4-BE49-F238E27FC236}">
                <a16:creationId xmlns:a16="http://schemas.microsoft.com/office/drawing/2014/main" id="{4049F9CC-D86E-F628-8880-428DC5E74A9A}"/>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7242B7B-D351-0EBE-7EE6-E1B719A8AC00}"/>
              </a:ext>
            </a:extLst>
          </p:cNvPr>
          <p:cNvSpPr>
            <a:spLocks noGrp="1"/>
          </p:cNvSpPr>
          <p:nvPr>
            <p:ph type="sldNum" sz="quarter" idx="12"/>
          </p:nvPr>
        </p:nvSpPr>
        <p:spPr/>
        <p:txBody>
          <a:bodyPr/>
          <a:lstStyle/>
          <a:p>
            <a:fld id="{93FD21C1-7229-4337-B68D-945C294B5D6D}" type="slidenum">
              <a:rPr kumimoji="1" lang="ja-JP" altLang="en-US" smtClean="0"/>
              <a:t>‹#›</a:t>
            </a:fld>
            <a:endParaRPr kumimoji="1" lang="ja-JP" altLang="en-US"/>
          </a:p>
        </p:txBody>
      </p:sp>
    </p:spTree>
    <p:extLst>
      <p:ext uri="{BB962C8B-B14F-4D97-AF65-F5344CB8AC3E}">
        <p14:creationId xmlns:p14="http://schemas.microsoft.com/office/powerpoint/2010/main" val="757202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07D911D-6509-18F0-85AB-307FAA10E4E4}"/>
              </a:ext>
            </a:extLst>
          </p:cNvPr>
          <p:cNvSpPr>
            <a:spLocks noGrp="1"/>
          </p:cNvSpPr>
          <p:nvPr>
            <p:ph type="dt" sz="half" idx="10"/>
          </p:nvPr>
        </p:nvSpPr>
        <p:spPr>
          <a:xfrm>
            <a:off x="838200" y="6356350"/>
            <a:ext cx="2743200" cy="365125"/>
          </a:xfrm>
          <a:prstGeom prst="rect">
            <a:avLst/>
          </a:prstGeom>
        </p:spPr>
        <p:txBody>
          <a:bodyPr/>
          <a:lstStyle/>
          <a:p>
            <a:fld id="{86217CAA-9A47-4426-95C6-E2BB9D35B182}" type="datetime1">
              <a:rPr kumimoji="1" lang="ja-JP" altLang="en-US" smtClean="0"/>
              <a:t>2026/9/4</a:t>
            </a:fld>
            <a:endParaRPr kumimoji="1" lang="ja-JP" altLang="en-US"/>
          </a:p>
        </p:txBody>
      </p:sp>
      <p:sp>
        <p:nvSpPr>
          <p:cNvPr id="3" name="フッター プレースホルダー 2">
            <a:extLst>
              <a:ext uri="{FF2B5EF4-FFF2-40B4-BE49-F238E27FC236}">
                <a16:creationId xmlns:a16="http://schemas.microsoft.com/office/drawing/2014/main" id="{5705B95F-A858-A1A9-CC47-A887E10DAEC8}"/>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FCF4904-FB70-D75A-72AB-740BDA162097}"/>
              </a:ext>
            </a:extLst>
          </p:cNvPr>
          <p:cNvSpPr>
            <a:spLocks noGrp="1"/>
          </p:cNvSpPr>
          <p:nvPr>
            <p:ph type="sldNum" sz="quarter" idx="12"/>
          </p:nvPr>
        </p:nvSpPr>
        <p:spPr/>
        <p:txBody>
          <a:bodyPr/>
          <a:lstStyle/>
          <a:p>
            <a:fld id="{93FD21C1-7229-4337-B68D-945C294B5D6D}" type="slidenum">
              <a:rPr kumimoji="1" lang="ja-JP" altLang="en-US" smtClean="0"/>
              <a:t>‹#›</a:t>
            </a:fld>
            <a:endParaRPr kumimoji="1" lang="ja-JP" altLang="en-US"/>
          </a:p>
        </p:txBody>
      </p:sp>
    </p:spTree>
    <p:extLst>
      <p:ext uri="{BB962C8B-B14F-4D97-AF65-F5344CB8AC3E}">
        <p14:creationId xmlns:p14="http://schemas.microsoft.com/office/powerpoint/2010/main" val="3950598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B8E14EA-63A8-1E9B-C5A7-DAB88E185FC6}"/>
              </a:ext>
            </a:extLst>
          </p:cNvPr>
          <p:cNvSpPr>
            <a:spLocks noGrp="1"/>
          </p:cNvSpPr>
          <p:nvPr>
            <p:ph type="title"/>
          </p:nvPr>
        </p:nvSpPr>
        <p:spPr>
          <a:xfrm>
            <a:off x="607289" y="18256"/>
            <a:ext cx="10347038" cy="960800"/>
          </a:xfrm>
          <a:prstGeom prst="rect">
            <a:avLst/>
          </a:prstGeom>
        </p:spPr>
        <p:txBody>
          <a:bodyPr vert="horz" lIns="91440" tIns="45720" rIns="91440" bIns="45720" rtlCol="0" anchor="b">
            <a:normAutofit/>
          </a:bodyPr>
          <a:lstStyle/>
          <a:p>
            <a:r>
              <a:rPr kumimoji="1" lang="ja-JP" altLang="en-US"/>
              <a:t>マスター タイトルの書式設定</a:t>
            </a:r>
          </a:p>
        </p:txBody>
      </p:sp>
      <p:sp>
        <p:nvSpPr>
          <p:cNvPr id="6" name="スライド番号プレースホルダー 5">
            <a:extLst>
              <a:ext uri="{FF2B5EF4-FFF2-40B4-BE49-F238E27FC236}">
                <a16:creationId xmlns:a16="http://schemas.microsoft.com/office/drawing/2014/main" id="{7EFEA4B8-C15E-BBBD-A32D-2451362119C3}"/>
              </a:ext>
            </a:extLst>
          </p:cNvPr>
          <p:cNvSpPr>
            <a:spLocks noGrp="1"/>
          </p:cNvSpPr>
          <p:nvPr>
            <p:ph type="sldNum" sz="quarter" idx="4"/>
          </p:nvPr>
        </p:nvSpPr>
        <p:spPr>
          <a:xfrm>
            <a:off x="11293764" y="577347"/>
            <a:ext cx="898236" cy="401709"/>
          </a:xfrm>
          <a:prstGeom prst="rect">
            <a:avLst/>
          </a:prstGeom>
        </p:spPr>
        <p:txBody>
          <a:bodyPr vert="horz" lIns="91440" tIns="45720" rIns="91440" bIns="45720" rtlCol="0" anchor="ctr"/>
          <a:lstStyle>
            <a:lvl1pPr algn="r">
              <a:defRPr sz="2000">
                <a:solidFill>
                  <a:schemeClr val="tx1">
                    <a:tint val="82000"/>
                  </a:schemeClr>
                </a:solidFill>
              </a:defRPr>
            </a:lvl1pPr>
          </a:lstStyle>
          <a:p>
            <a:fld id="{93FD21C1-7229-4337-B68D-945C294B5D6D}" type="slidenum">
              <a:rPr lang="ja-JP" altLang="en-US" smtClean="0"/>
              <a:pPr/>
              <a:t>‹#›</a:t>
            </a:fld>
            <a:r>
              <a:rPr lang="en-US" altLang="ja-JP" dirty="0"/>
              <a:t>/00</a:t>
            </a:r>
            <a:endParaRPr lang="ja-JP" altLang="en-US" dirty="0"/>
          </a:p>
        </p:txBody>
      </p:sp>
    </p:spTree>
    <p:extLst>
      <p:ext uri="{BB962C8B-B14F-4D97-AF65-F5344CB8AC3E}">
        <p14:creationId xmlns:p14="http://schemas.microsoft.com/office/powerpoint/2010/main" val="458972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hf hdr="0" ftr="0" dt="0"/>
  <p:txStyles>
    <p:titleStyle>
      <a:lvl1pPr algn="l" defTabSz="914400" rtl="0" eaLnBrk="1" latinLnBrk="0" hangingPunct="1">
        <a:lnSpc>
          <a:spcPct val="90000"/>
        </a:lnSpc>
        <a:spcBef>
          <a:spcPct val="0"/>
        </a:spcBef>
        <a:buNone/>
        <a:defRPr kumimoji="1"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90.png"/><Relationship Id="rId10" Type="http://schemas.openxmlformats.org/officeDocument/2006/relationships/image" Target="../media/image14.png"/><Relationship Id="rId4" Type="http://schemas.openxmlformats.org/officeDocument/2006/relationships/image" Target="../media/image80.png"/><Relationship Id="rId9" Type="http://schemas.openxmlformats.org/officeDocument/2006/relationships/image" Target="../media/image13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16.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2.mp4"/><Relationship Id="rId7" Type="http://schemas.openxmlformats.org/officeDocument/2006/relationships/image" Target="../media/image2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E5253E-F8C5-EC5E-D229-1D78676C7793}"/>
              </a:ext>
            </a:extLst>
          </p:cNvPr>
          <p:cNvSpPr>
            <a:spLocks noGrp="1"/>
          </p:cNvSpPr>
          <p:nvPr>
            <p:ph type="ctrTitle"/>
          </p:nvPr>
        </p:nvSpPr>
        <p:spPr>
          <a:xfrm>
            <a:off x="621030" y="1762443"/>
            <a:ext cx="11106150" cy="2387600"/>
          </a:xfrm>
        </p:spPr>
        <p:txBody>
          <a:bodyPr>
            <a:normAutofit/>
          </a:bodyPr>
          <a:lstStyle/>
          <a:p>
            <a:r>
              <a:rPr lang="ja-JP" altLang="ja-JP" sz="5400"/>
              <a:t>食品凍結乾燥における製品形状が乾燥挙動に及ぼす影響</a:t>
            </a:r>
            <a:endParaRPr kumimoji="1" lang="ja-JP" altLang="en-US" sz="5400"/>
          </a:p>
        </p:txBody>
      </p:sp>
      <p:sp>
        <p:nvSpPr>
          <p:cNvPr id="3" name="テキスト ボックス 2">
            <a:extLst>
              <a:ext uri="{FF2B5EF4-FFF2-40B4-BE49-F238E27FC236}">
                <a16:creationId xmlns:a16="http://schemas.microsoft.com/office/drawing/2014/main" id="{556BEC47-F06F-D073-4CEC-2714D2EAC437}"/>
              </a:ext>
            </a:extLst>
          </p:cNvPr>
          <p:cNvSpPr txBox="1"/>
          <p:nvPr/>
        </p:nvSpPr>
        <p:spPr>
          <a:xfrm>
            <a:off x="8715737" y="5598297"/>
            <a:ext cx="3185487" cy="646331"/>
          </a:xfrm>
          <a:prstGeom prst="rect">
            <a:avLst/>
          </a:prstGeom>
          <a:noFill/>
        </p:spPr>
        <p:txBody>
          <a:bodyPr wrap="none" rtlCol="0">
            <a:spAutoFit/>
          </a:bodyPr>
          <a:lstStyle/>
          <a:p>
            <a:r>
              <a:rPr kumimoji="1" lang="ja-JP" altLang="en-US"/>
              <a:t>株式会社前川製作所</a:t>
            </a:r>
            <a:endParaRPr kumimoji="1" lang="en-US" altLang="ja-JP"/>
          </a:p>
          <a:p>
            <a:r>
              <a:rPr lang="ja-JP" altLang="en-US"/>
              <a:t>渡辺史、戸張雄太、河野晋治</a:t>
            </a:r>
            <a:endParaRPr kumimoji="1" lang="ja-JP" altLang="en-US"/>
          </a:p>
        </p:txBody>
      </p:sp>
      <p:pic>
        <p:nvPicPr>
          <p:cNvPr id="5" name="図 4">
            <a:extLst>
              <a:ext uri="{FF2B5EF4-FFF2-40B4-BE49-F238E27FC236}">
                <a16:creationId xmlns:a16="http://schemas.microsoft.com/office/drawing/2014/main" id="{C5CFC25C-4AF3-A2E1-C126-F4D641CA547E}"/>
              </a:ext>
            </a:extLst>
          </p:cNvPr>
          <p:cNvPicPr>
            <a:picLocks noChangeAspect="1"/>
          </p:cNvPicPr>
          <p:nvPr/>
        </p:nvPicPr>
        <p:blipFill>
          <a:blip r:embed="rId3"/>
          <a:stretch>
            <a:fillRect/>
          </a:stretch>
        </p:blipFill>
        <p:spPr>
          <a:xfrm>
            <a:off x="0" y="0"/>
            <a:ext cx="2514951" cy="971686"/>
          </a:xfrm>
          <a:prstGeom prst="rect">
            <a:avLst/>
          </a:prstGeom>
        </p:spPr>
      </p:pic>
      <p:pic>
        <p:nvPicPr>
          <p:cNvPr id="24" name="図 23">
            <a:extLst>
              <a:ext uri="{FF2B5EF4-FFF2-40B4-BE49-F238E27FC236}">
                <a16:creationId xmlns:a16="http://schemas.microsoft.com/office/drawing/2014/main" id="{0EBA7F13-6B2B-9B09-3928-C6334F08A3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21472"/>
            <a:ext cx="3960000" cy="2227500"/>
          </a:xfrm>
          <a:prstGeom prst="rect">
            <a:avLst/>
          </a:prstGeom>
        </p:spPr>
      </p:pic>
      <p:pic>
        <p:nvPicPr>
          <p:cNvPr id="26" name="図 25">
            <a:extLst>
              <a:ext uri="{FF2B5EF4-FFF2-40B4-BE49-F238E27FC236}">
                <a16:creationId xmlns:a16="http://schemas.microsoft.com/office/drawing/2014/main" id="{E878EB53-B4AE-7767-4411-3A7503153D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9506" y="4521472"/>
            <a:ext cx="3960000" cy="2227499"/>
          </a:xfrm>
          <a:prstGeom prst="rect">
            <a:avLst/>
          </a:prstGeom>
        </p:spPr>
      </p:pic>
    </p:spTree>
    <p:extLst>
      <p:ext uri="{BB962C8B-B14F-4D97-AF65-F5344CB8AC3E}">
        <p14:creationId xmlns:p14="http://schemas.microsoft.com/office/powerpoint/2010/main" val="1269044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344FA6-2A68-6A3A-A6F6-551BE34E50F2}"/>
              </a:ext>
            </a:extLst>
          </p:cNvPr>
          <p:cNvSpPr>
            <a:spLocks noGrp="1"/>
          </p:cNvSpPr>
          <p:nvPr>
            <p:ph type="title"/>
          </p:nvPr>
        </p:nvSpPr>
        <p:spPr/>
        <p:txBody>
          <a:bodyPr/>
          <a:lstStyle/>
          <a:p>
            <a:r>
              <a:rPr kumimoji="1" lang="ja-JP" altLang="en-US"/>
              <a:t>フリーズドライ</a:t>
            </a:r>
          </a:p>
        </p:txBody>
      </p:sp>
      <p:pic>
        <p:nvPicPr>
          <p:cNvPr id="5" name="図 4">
            <a:extLst>
              <a:ext uri="{FF2B5EF4-FFF2-40B4-BE49-F238E27FC236}">
                <a16:creationId xmlns:a16="http://schemas.microsoft.com/office/drawing/2014/main" id="{3CF3BF82-DC7F-6880-F420-CD0DDDE7B29F}"/>
              </a:ext>
            </a:extLst>
          </p:cNvPr>
          <p:cNvPicPr>
            <a:picLocks noChangeAspect="1"/>
          </p:cNvPicPr>
          <p:nvPr/>
        </p:nvPicPr>
        <p:blipFill>
          <a:blip r:embed="rId3"/>
          <a:srcRect l="17395" t="-600" r="24727" b="43394"/>
          <a:stretch>
            <a:fillRect/>
          </a:stretch>
        </p:blipFill>
        <p:spPr>
          <a:xfrm>
            <a:off x="4565845" y="2613139"/>
            <a:ext cx="3071899" cy="2361909"/>
          </a:xfrm>
          <a:prstGeom prst="rect">
            <a:avLst/>
          </a:prstGeom>
          <a:ln w="38100">
            <a:solidFill>
              <a:schemeClr val="tx1"/>
            </a:solidFill>
          </a:ln>
        </p:spPr>
      </p:pic>
      <p:pic>
        <p:nvPicPr>
          <p:cNvPr id="7" name="図 6">
            <a:extLst>
              <a:ext uri="{FF2B5EF4-FFF2-40B4-BE49-F238E27FC236}">
                <a16:creationId xmlns:a16="http://schemas.microsoft.com/office/drawing/2014/main" id="{331897E7-B9B0-F925-B119-99F51DF55899}"/>
              </a:ext>
            </a:extLst>
          </p:cNvPr>
          <p:cNvPicPr>
            <a:picLocks noChangeAspect="1"/>
          </p:cNvPicPr>
          <p:nvPr/>
        </p:nvPicPr>
        <p:blipFill>
          <a:blip r:embed="rId4"/>
          <a:srcRect t="498" r="2167" b="664"/>
          <a:stretch>
            <a:fillRect/>
          </a:stretch>
        </p:blipFill>
        <p:spPr>
          <a:xfrm>
            <a:off x="603135" y="2654370"/>
            <a:ext cx="3071898" cy="2361909"/>
          </a:xfrm>
          <a:prstGeom prst="rect">
            <a:avLst/>
          </a:prstGeom>
          <a:ln w="38100">
            <a:solidFill>
              <a:schemeClr val="tx1"/>
            </a:solidFill>
          </a:ln>
        </p:spPr>
      </p:pic>
      <p:sp>
        <p:nvSpPr>
          <p:cNvPr id="9" name="テキスト ボックス 8">
            <a:extLst>
              <a:ext uri="{FF2B5EF4-FFF2-40B4-BE49-F238E27FC236}">
                <a16:creationId xmlns:a16="http://schemas.microsoft.com/office/drawing/2014/main" id="{C07E6AD7-4418-EDA6-DCE9-9C7BF567DCE0}"/>
              </a:ext>
            </a:extLst>
          </p:cNvPr>
          <p:cNvSpPr txBox="1"/>
          <p:nvPr/>
        </p:nvSpPr>
        <p:spPr>
          <a:xfrm>
            <a:off x="715360" y="5148093"/>
            <a:ext cx="3071594" cy="646331"/>
          </a:xfrm>
          <a:prstGeom prst="rect">
            <a:avLst/>
          </a:prstGeom>
          <a:noFill/>
        </p:spPr>
        <p:txBody>
          <a:bodyPr wrap="square" rtlCol="0">
            <a:spAutoFit/>
          </a:bodyPr>
          <a:lstStyle/>
          <a:p>
            <a:r>
              <a:rPr lang="en-US" altLang="ja-JP" err="1">
                <a:latin typeface="+mn-ea"/>
                <a:cs typeface="Yu Gothic" pitchFamily="34" charset="-120"/>
              </a:rPr>
              <a:t>製品を凍結庫などで冷やし、内部の水分を氷にする</a:t>
            </a:r>
            <a:endParaRPr lang="en-US" altLang="ja-JP">
              <a:latin typeface="+mn-ea"/>
            </a:endParaRPr>
          </a:p>
        </p:txBody>
      </p:sp>
      <p:sp>
        <p:nvSpPr>
          <p:cNvPr id="11" name="テキスト ボックス 10">
            <a:extLst>
              <a:ext uri="{FF2B5EF4-FFF2-40B4-BE49-F238E27FC236}">
                <a16:creationId xmlns:a16="http://schemas.microsoft.com/office/drawing/2014/main" id="{0133DBFE-B296-ADC9-1B79-C8920BDE96A3}"/>
              </a:ext>
            </a:extLst>
          </p:cNvPr>
          <p:cNvSpPr txBox="1"/>
          <p:nvPr/>
        </p:nvSpPr>
        <p:spPr>
          <a:xfrm>
            <a:off x="4470248" y="5148094"/>
            <a:ext cx="3611112" cy="646331"/>
          </a:xfrm>
          <a:prstGeom prst="rect">
            <a:avLst/>
          </a:prstGeom>
          <a:noFill/>
        </p:spPr>
        <p:txBody>
          <a:bodyPr wrap="square" rtlCol="0">
            <a:spAutoFit/>
          </a:bodyPr>
          <a:lstStyle/>
          <a:p>
            <a:r>
              <a:rPr lang="ja-JP" altLang="en-US">
                <a:latin typeface="+mn-ea"/>
                <a:cs typeface="Yu Gothic" pitchFamily="34" charset="-120"/>
              </a:rPr>
              <a:t>真空環境下で低温加熱し</a:t>
            </a:r>
            <a:endParaRPr lang="en-US" altLang="ja-JP">
              <a:latin typeface="+mn-ea"/>
              <a:cs typeface="Yu Gothic" pitchFamily="34" charset="-120"/>
            </a:endParaRPr>
          </a:p>
          <a:p>
            <a:r>
              <a:rPr kumimoji="1" lang="ja-JP" altLang="en-US">
                <a:latin typeface="+mn-ea"/>
              </a:rPr>
              <a:t>氷を直接水蒸気として除去</a:t>
            </a:r>
            <a:endParaRPr kumimoji="1" lang="en-US" altLang="ja-JP">
              <a:latin typeface="+mn-ea"/>
            </a:endParaRPr>
          </a:p>
        </p:txBody>
      </p:sp>
      <p:sp>
        <p:nvSpPr>
          <p:cNvPr id="13" name="テキスト ボックス 12">
            <a:extLst>
              <a:ext uri="{FF2B5EF4-FFF2-40B4-BE49-F238E27FC236}">
                <a16:creationId xmlns:a16="http://schemas.microsoft.com/office/drawing/2014/main" id="{BC45BD12-A4E6-2B43-0D5D-C9A168B92B8F}"/>
              </a:ext>
            </a:extLst>
          </p:cNvPr>
          <p:cNvSpPr txBox="1"/>
          <p:nvPr/>
        </p:nvSpPr>
        <p:spPr>
          <a:xfrm>
            <a:off x="8396736" y="5148093"/>
            <a:ext cx="3342223" cy="646331"/>
          </a:xfrm>
          <a:prstGeom prst="rect">
            <a:avLst/>
          </a:prstGeom>
          <a:noFill/>
        </p:spPr>
        <p:txBody>
          <a:bodyPr wrap="square" rtlCol="0">
            <a:spAutoFit/>
          </a:bodyPr>
          <a:lstStyle/>
          <a:p>
            <a:r>
              <a:rPr lang="ja-JP" altLang="en-US">
                <a:latin typeface="+mn-ea"/>
                <a:cs typeface="Yu Gothic" pitchFamily="34" charset="-120"/>
              </a:rPr>
              <a:t>多孔質な骨格を維持した</a:t>
            </a:r>
            <a:endParaRPr lang="en-US" altLang="ja-JP">
              <a:latin typeface="+mn-ea"/>
              <a:cs typeface="Yu Gothic" pitchFamily="34" charset="-120"/>
            </a:endParaRPr>
          </a:p>
          <a:p>
            <a:r>
              <a:rPr lang="ja-JP" altLang="en-US">
                <a:latin typeface="+mn-ea"/>
              </a:rPr>
              <a:t>高品質な乾燥品が得られる</a:t>
            </a:r>
            <a:endParaRPr lang="en-US" altLang="ja-JP">
              <a:latin typeface="+mn-ea"/>
            </a:endParaRPr>
          </a:p>
        </p:txBody>
      </p:sp>
      <p:pic>
        <p:nvPicPr>
          <p:cNvPr id="15" name="図 14">
            <a:extLst>
              <a:ext uri="{FF2B5EF4-FFF2-40B4-BE49-F238E27FC236}">
                <a16:creationId xmlns:a16="http://schemas.microsoft.com/office/drawing/2014/main" id="{DB876927-6DCB-0EF8-C087-A9964F57D4A5}"/>
              </a:ext>
            </a:extLst>
          </p:cNvPr>
          <p:cNvPicPr>
            <a:picLocks noChangeAspect="1"/>
          </p:cNvPicPr>
          <p:nvPr/>
        </p:nvPicPr>
        <p:blipFill>
          <a:blip r:embed="rId5"/>
          <a:srcRect b="5371"/>
          <a:stretch>
            <a:fillRect/>
          </a:stretch>
        </p:blipFill>
        <p:spPr>
          <a:xfrm>
            <a:off x="8508658" y="2654370"/>
            <a:ext cx="3012363" cy="2361909"/>
          </a:xfrm>
          <a:prstGeom prst="rect">
            <a:avLst/>
          </a:prstGeom>
          <a:ln w="38100">
            <a:solidFill>
              <a:schemeClr val="tx1"/>
            </a:solidFill>
          </a:ln>
        </p:spPr>
      </p:pic>
      <p:sp>
        <p:nvSpPr>
          <p:cNvPr id="17" name="二等辺三角形 16">
            <a:extLst>
              <a:ext uri="{FF2B5EF4-FFF2-40B4-BE49-F238E27FC236}">
                <a16:creationId xmlns:a16="http://schemas.microsoft.com/office/drawing/2014/main" id="{FE895E98-01C8-C7C2-78BE-37F45696CC5C}"/>
              </a:ext>
            </a:extLst>
          </p:cNvPr>
          <p:cNvSpPr/>
          <p:nvPr/>
        </p:nvSpPr>
        <p:spPr>
          <a:xfrm rot="5400000">
            <a:off x="7584155" y="3627299"/>
            <a:ext cx="950294" cy="462420"/>
          </a:xfrm>
          <a:prstGeom prst="triangle">
            <a:avLst/>
          </a:prstGeom>
          <a:solidFill>
            <a:schemeClr val="accent6">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n-ea"/>
            </a:endParaRPr>
          </a:p>
        </p:txBody>
      </p:sp>
      <p:sp>
        <p:nvSpPr>
          <p:cNvPr id="19" name="二等辺三角形 18">
            <a:extLst>
              <a:ext uri="{FF2B5EF4-FFF2-40B4-BE49-F238E27FC236}">
                <a16:creationId xmlns:a16="http://schemas.microsoft.com/office/drawing/2014/main" id="{35EA8EF5-FD2A-69B0-85BA-61605DCA8827}"/>
              </a:ext>
            </a:extLst>
          </p:cNvPr>
          <p:cNvSpPr/>
          <p:nvPr/>
        </p:nvSpPr>
        <p:spPr>
          <a:xfrm rot="5400000">
            <a:off x="3649242" y="3627299"/>
            <a:ext cx="950294" cy="462420"/>
          </a:xfrm>
          <a:prstGeom prst="triangle">
            <a:avLst/>
          </a:prstGeom>
          <a:solidFill>
            <a:schemeClr val="accent6">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n-ea"/>
            </a:endParaRPr>
          </a:p>
        </p:txBody>
      </p:sp>
      <p:sp>
        <p:nvSpPr>
          <p:cNvPr id="21" name="Shape 5">
            <a:extLst>
              <a:ext uri="{FF2B5EF4-FFF2-40B4-BE49-F238E27FC236}">
                <a16:creationId xmlns:a16="http://schemas.microsoft.com/office/drawing/2014/main" id="{C82820DA-FFB9-E580-96CF-A779DC700808}"/>
              </a:ext>
            </a:extLst>
          </p:cNvPr>
          <p:cNvSpPr/>
          <p:nvPr/>
        </p:nvSpPr>
        <p:spPr>
          <a:xfrm>
            <a:off x="612897" y="2039783"/>
            <a:ext cx="658368" cy="219456"/>
          </a:xfrm>
          <a:prstGeom prst="roundRect">
            <a:avLst>
              <a:gd name="adj" fmla="val 33333"/>
            </a:avLst>
          </a:prstGeom>
          <a:solidFill>
            <a:schemeClr val="accent2">
              <a:lumMod val="20000"/>
              <a:lumOff val="80000"/>
            </a:schemeClr>
          </a:solidFill>
          <a:ln w="12700">
            <a:solidFill>
              <a:srgbClr val="1F4E79">
                <a:alpha val="0"/>
              </a:srgbClr>
            </a:solidFill>
            <a:prstDash val="solid"/>
          </a:ln>
        </p:spPr>
        <p:txBody>
          <a:bodyPr/>
          <a:lstStyle/>
          <a:p>
            <a:pPr defTabSz="914400"/>
            <a:endParaRPr kumimoji="0" lang="ja-JP" altLang="en-US" sz="1200">
              <a:latin typeface="+mn-ea"/>
            </a:endParaRPr>
          </a:p>
        </p:txBody>
      </p:sp>
      <p:sp>
        <p:nvSpPr>
          <p:cNvPr id="23" name="Text 6">
            <a:extLst>
              <a:ext uri="{FF2B5EF4-FFF2-40B4-BE49-F238E27FC236}">
                <a16:creationId xmlns:a16="http://schemas.microsoft.com/office/drawing/2014/main" id="{1250A432-E9AC-1EA4-5691-4027AA4F4395}"/>
              </a:ext>
            </a:extLst>
          </p:cNvPr>
          <p:cNvSpPr/>
          <p:nvPr/>
        </p:nvSpPr>
        <p:spPr>
          <a:xfrm>
            <a:off x="631185" y="2125494"/>
            <a:ext cx="621792" cy="73152"/>
          </a:xfrm>
          <a:prstGeom prst="rect">
            <a:avLst/>
          </a:prstGeom>
          <a:noFill/>
          <a:ln/>
        </p:spPr>
        <p:txBody>
          <a:bodyPr wrap="square" lIns="0" tIns="0" rIns="0" bIns="0" rtlCol="0" anchor="ctr"/>
          <a:lstStyle/>
          <a:p>
            <a:pPr algn="ctr" defTabSz="914400"/>
            <a:r>
              <a:rPr kumimoji="0" lang="en-US" sz="1200" b="1">
                <a:latin typeface="+mn-ea"/>
                <a:cs typeface="Yu Gothic" pitchFamily="34" charset="-120"/>
              </a:rPr>
              <a:t>STEP 1</a:t>
            </a:r>
            <a:endParaRPr kumimoji="0" lang="en-US" sz="1200">
              <a:latin typeface="+mn-ea"/>
            </a:endParaRPr>
          </a:p>
        </p:txBody>
      </p:sp>
      <p:sp>
        <p:nvSpPr>
          <p:cNvPr id="25" name="Text 7">
            <a:extLst>
              <a:ext uri="{FF2B5EF4-FFF2-40B4-BE49-F238E27FC236}">
                <a16:creationId xmlns:a16="http://schemas.microsoft.com/office/drawing/2014/main" id="{6093310B-7DC9-45D8-C711-DCA5884399FD}"/>
              </a:ext>
            </a:extLst>
          </p:cNvPr>
          <p:cNvSpPr/>
          <p:nvPr/>
        </p:nvSpPr>
        <p:spPr>
          <a:xfrm>
            <a:off x="612897" y="2350679"/>
            <a:ext cx="2011680" cy="201168"/>
          </a:xfrm>
          <a:prstGeom prst="rect">
            <a:avLst/>
          </a:prstGeom>
          <a:noFill/>
          <a:ln/>
        </p:spPr>
        <p:txBody>
          <a:bodyPr wrap="square" lIns="0" tIns="0" rIns="0" bIns="0" rtlCol="0" anchor="ctr"/>
          <a:lstStyle/>
          <a:p>
            <a:pPr defTabSz="914400"/>
            <a:r>
              <a:rPr kumimoji="0" lang="en-US" sz="1600" b="1">
                <a:latin typeface="+mn-ea"/>
                <a:cs typeface="Yu Gothic" pitchFamily="34" charset="-120"/>
              </a:rPr>
              <a:t>凍結</a:t>
            </a:r>
            <a:endParaRPr kumimoji="0" lang="en-US" sz="1600">
              <a:latin typeface="+mn-ea"/>
            </a:endParaRPr>
          </a:p>
        </p:txBody>
      </p:sp>
      <p:sp>
        <p:nvSpPr>
          <p:cNvPr id="27" name="Shape 10">
            <a:extLst>
              <a:ext uri="{FF2B5EF4-FFF2-40B4-BE49-F238E27FC236}">
                <a16:creationId xmlns:a16="http://schemas.microsoft.com/office/drawing/2014/main" id="{6318C934-3599-E0A3-6562-0B56D65D3E88}"/>
              </a:ext>
            </a:extLst>
          </p:cNvPr>
          <p:cNvSpPr/>
          <p:nvPr/>
        </p:nvSpPr>
        <p:spPr>
          <a:xfrm>
            <a:off x="4573745" y="1991347"/>
            <a:ext cx="658368" cy="219456"/>
          </a:xfrm>
          <a:prstGeom prst="roundRect">
            <a:avLst>
              <a:gd name="adj" fmla="val 33333"/>
            </a:avLst>
          </a:prstGeom>
          <a:solidFill>
            <a:schemeClr val="accent2"/>
          </a:solidFill>
          <a:ln w="12700">
            <a:solidFill>
              <a:srgbClr val="1F4E79">
                <a:alpha val="0"/>
              </a:srgbClr>
            </a:solidFill>
            <a:prstDash val="solid"/>
          </a:ln>
        </p:spPr>
        <p:txBody>
          <a:bodyPr/>
          <a:lstStyle/>
          <a:p>
            <a:pPr defTabSz="914400"/>
            <a:endParaRPr kumimoji="0" lang="ja-JP" altLang="en-US" sz="1200">
              <a:latin typeface="+mn-ea"/>
            </a:endParaRPr>
          </a:p>
        </p:txBody>
      </p:sp>
      <p:sp>
        <p:nvSpPr>
          <p:cNvPr id="29" name="Text 11">
            <a:extLst>
              <a:ext uri="{FF2B5EF4-FFF2-40B4-BE49-F238E27FC236}">
                <a16:creationId xmlns:a16="http://schemas.microsoft.com/office/drawing/2014/main" id="{D3D22A8C-7BE8-B2E7-87B7-A5BEA2691AB2}"/>
              </a:ext>
            </a:extLst>
          </p:cNvPr>
          <p:cNvSpPr/>
          <p:nvPr/>
        </p:nvSpPr>
        <p:spPr>
          <a:xfrm>
            <a:off x="4592033" y="2077030"/>
            <a:ext cx="621792" cy="73152"/>
          </a:xfrm>
          <a:prstGeom prst="rect">
            <a:avLst/>
          </a:prstGeom>
          <a:solidFill>
            <a:schemeClr val="accent2"/>
          </a:solidFill>
          <a:ln/>
        </p:spPr>
        <p:txBody>
          <a:bodyPr wrap="square" lIns="0" tIns="0" rIns="0" bIns="0" rtlCol="0" anchor="ctr"/>
          <a:lstStyle/>
          <a:p>
            <a:pPr algn="ctr" defTabSz="914400"/>
            <a:r>
              <a:rPr kumimoji="0" lang="en-US" sz="1200" b="1">
                <a:latin typeface="+mn-ea"/>
                <a:cs typeface="Yu Gothic" pitchFamily="34" charset="-120"/>
              </a:rPr>
              <a:t>STEP 2</a:t>
            </a:r>
            <a:endParaRPr kumimoji="0" lang="en-US" sz="1200">
              <a:latin typeface="+mn-ea"/>
            </a:endParaRPr>
          </a:p>
        </p:txBody>
      </p:sp>
      <p:sp>
        <p:nvSpPr>
          <p:cNvPr id="31" name="Text 12">
            <a:extLst>
              <a:ext uri="{FF2B5EF4-FFF2-40B4-BE49-F238E27FC236}">
                <a16:creationId xmlns:a16="http://schemas.microsoft.com/office/drawing/2014/main" id="{8C4DB4AE-7893-B7DF-C2FE-23EA4300F816}"/>
              </a:ext>
            </a:extLst>
          </p:cNvPr>
          <p:cNvSpPr/>
          <p:nvPr/>
        </p:nvSpPr>
        <p:spPr>
          <a:xfrm>
            <a:off x="4573744" y="2302243"/>
            <a:ext cx="2357407" cy="219456"/>
          </a:xfrm>
          <a:prstGeom prst="rect">
            <a:avLst/>
          </a:prstGeom>
          <a:noFill/>
          <a:ln/>
        </p:spPr>
        <p:txBody>
          <a:bodyPr wrap="square" lIns="0" tIns="0" rIns="0" bIns="0" rtlCol="0" anchor="ctr"/>
          <a:lstStyle/>
          <a:p>
            <a:pPr defTabSz="914400"/>
            <a:r>
              <a:rPr kumimoji="0" lang="en-US" sz="1600" b="1">
                <a:latin typeface="+mn-ea"/>
                <a:cs typeface="Yu Gothic" pitchFamily="34" charset="-120"/>
              </a:rPr>
              <a:t>減圧・加熱乾燥 (</a:t>
            </a:r>
            <a:r>
              <a:rPr kumimoji="0" lang="ja-JP" altLang="en-US" sz="1600" b="1">
                <a:latin typeface="+mn-ea"/>
                <a:cs typeface="Yu Gothic" pitchFamily="34" charset="-120"/>
              </a:rPr>
              <a:t>昇華</a:t>
            </a:r>
            <a:r>
              <a:rPr kumimoji="0" lang="en-US" sz="1600" b="1">
                <a:latin typeface="+mn-ea"/>
                <a:cs typeface="Yu Gothic" pitchFamily="34" charset="-120"/>
              </a:rPr>
              <a:t>)</a:t>
            </a:r>
            <a:endParaRPr kumimoji="0" lang="en-US" sz="1600">
              <a:latin typeface="+mn-ea"/>
            </a:endParaRPr>
          </a:p>
        </p:txBody>
      </p:sp>
      <p:sp>
        <p:nvSpPr>
          <p:cNvPr id="33" name="Shape 15">
            <a:extLst>
              <a:ext uri="{FF2B5EF4-FFF2-40B4-BE49-F238E27FC236}">
                <a16:creationId xmlns:a16="http://schemas.microsoft.com/office/drawing/2014/main" id="{9DAEC819-5714-0AB2-7113-C5F5AA28BA14}"/>
              </a:ext>
            </a:extLst>
          </p:cNvPr>
          <p:cNvSpPr/>
          <p:nvPr/>
        </p:nvSpPr>
        <p:spPr>
          <a:xfrm>
            <a:off x="8534593" y="2052342"/>
            <a:ext cx="658368" cy="219456"/>
          </a:xfrm>
          <a:prstGeom prst="roundRect">
            <a:avLst>
              <a:gd name="adj" fmla="val 33333"/>
            </a:avLst>
          </a:prstGeom>
          <a:solidFill>
            <a:schemeClr val="accent2">
              <a:lumMod val="20000"/>
              <a:lumOff val="80000"/>
            </a:schemeClr>
          </a:solidFill>
          <a:ln w="12700">
            <a:noFill/>
            <a:prstDash val="solid"/>
          </a:ln>
        </p:spPr>
        <p:txBody>
          <a:bodyPr/>
          <a:lstStyle/>
          <a:p>
            <a:pPr defTabSz="914400"/>
            <a:endParaRPr kumimoji="0" lang="ja-JP" altLang="en-US" sz="1200">
              <a:latin typeface="+mn-ea"/>
            </a:endParaRPr>
          </a:p>
        </p:txBody>
      </p:sp>
      <p:sp>
        <p:nvSpPr>
          <p:cNvPr id="35" name="Text 16">
            <a:extLst>
              <a:ext uri="{FF2B5EF4-FFF2-40B4-BE49-F238E27FC236}">
                <a16:creationId xmlns:a16="http://schemas.microsoft.com/office/drawing/2014/main" id="{9C0D4599-C53A-1874-2796-711177EC2C2C}"/>
              </a:ext>
            </a:extLst>
          </p:cNvPr>
          <p:cNvSpPr/>
          <p:nvPr/>
        </p:nvSpPr>
        <p:spPr>
          <a:xfrm>
            <a:off x="8552881" y="2130318"/>
            <a:ext cx="621792" cy="73152"/>
          </a:xfrm>
          <a:prstGeom prst="rect">
            <a:avLst/>
          </a:prstGeom>
          <a:solidFill>
            <a:schemeClr val="accent2">
              <a:lumMod val="20000"/>
              <a:lumOff val="80000"/>
            </a:schemeClr>
          </a:solidFill>
          <a:ln/>
        </p:spPr>
        <p:txBody>
          <a:bodyPr wrap="square" lIns="0" tIns="0" rIns="0" bIns="0" rtlCol="0" anchor="ctr"/>
          <a:lstStyle/>
          <a:p>
            <a:pPr algn="ctr" defTabSz="914400"/>
            <a:r>
              <a:rPr kumimoji="0" lang="en-US" sz="1200" b="1">
                <a:latin typeface="+mn-ea"/>
                <a:cs typeface="Yu Gothic" pitchFamily="34" charset="-120"/>
              </a:rPr>
              <a:t>STEP 3</a:t>
            </a:r>
            <a:endParaRPr kumimoji="0" lang="en-US" sz="1200">
              <a:latin typeface="+mn-ea"/>
            </a:endParaRPr>
          </a:p>
        </p:txBody>
      </p:sp>
      <p:sp>
        <p:nvSpPr>
          <p:cNvPr id="37" name="Text 17">
            <a:extLst>
              <a:ext uri="{FF2B5EF4-FFF2-40B4-BE49-F238E27FC236}">
                <a16:creationId xmlns:a16="http://schemas.microsoft.com/office/drawing/2014/main" id="{8E571043-6A93-1612-A57E-D3FE9D91F6E6}"/>
              </a:ext>
            </a:extLst>
          </p:cNvPr>
          <p:cNvSpPr/>
          <p:nvPr/>
        </p:nvSpPr>
        <p:spPr>
          <a:xfrm>
            <a:off x="8534593" y="2363238"/>
            <a:ext cx="2011680" cy="201168"/>
          </a:xfrm>
          <a:prstGeom prst="rect">
            <a:avLst/>
          </a:prstGeom>
          <a:noFill/>
          <a:ln/>
        </p:spPr>
        <p:txBody>
          <a:bodyPr wrap="square" lIns="0" tIns="0" rIns="0" bIns="0" rtlCol="0" anchor="ctr"/>
          <a:lstStyle/>
          <a:p>
            <a:pPr defTabSz="914400"/>
            <a:r>
              <a:rPr kumimoji="0" lang="en-US" sz="1600" b="1">
                <a:latin typeface="+mn-ea"/>
                <a:cs typeface="Yu Gothic" pitchFamily="34" charset="-120"/>
              </a:rPr>
              <a:t>乾燥完了</a:t>
            </a:r>
            <a:endParaRPr kumimoji="0" lang="en-US" sz="1600">
              <a:latin typeface="+mn-ea"/>
            </a:endParaRPr>
          </a:p>
        </p:txBody>
      </p:sp>
      <p:sp>
        <p:nvSpPr>
          <p:cNvPr id="41" name="テキスト ボックス 40">
            <a:extLst>
              <a:ext uri="{FF2B5EF4-FFF2-40B4-BE49-F238E27FC236}">
                <a16:creationId xmlns:a16="http://schemas.microsoft.com/office/drawing/2014/main" id="{27CF623E-FDA3-5032-8512-0358F21AD784}"/>
              </a:ext>
            </a:extLst>
          </p:cNvPr>
          <p:cNvSpPr txBox="1"/>
          <p:nvPr/>
        </p:nvSpPr>
        <p:spPr>
          <a:xfrm>
            <a:off x="493484" y="1162036"/>
            <a:ext cx="11174260" cy="646331"/>
          </a:xfrm>
          <a:prstGeom prst="rect">
            <a:avLst/>
          </a:prstGeom>
          <a:noFill/>
        </p:spPr>
        <p:txBody>
          <a:bodyPr wrap="square" rtlCol="0">
            <a:spAutoFit/>
          </a:bodyPr>
          <a:lstStyle/>
          <a:p>
            <a:r>
              <a:rPr lang="ja-JP" altLang="en-US">
                <a:latin typeface="+mn-ea"/>
                <a:cs typeface="Yu Gothic" pitchFamily="34" charset="-120"/>
              </a:rPr>
              <a:t>製品中の水分を凍結させ、真空下で昇華により乾燥させる手法</a:t>
            </a:r>
            <a:endParaRPr lang="en-US" altLang="ja-JP">
              <a:latin typeface="+mn-ea"/>
              <a:cs typeface="Yu Gothic" pitchFamily="34" charset="-120"/>
            </a:endParaRPr>
          </a:p>
          <a:p>
            <a:r>
              <a:rPr lang="ja-JP" altLang="en-US">
                <a:latin typeface="+mn-ea"/>
                <a:cs typeface="Yu Gothic" pitchFamily="34" charset="-120"/>
              </a:rPr>
              <a:t>液相を経由しないため、乾燥時の成分変化を最小限に抑制可能</a:t>
            </a:r>
            <a:endParaRPr lang="en-US" altLang="ja-JP">
              <a:latin typeface="+mn-ea"/>
            </a:endParaRPr>
          </a:p>
        </p:txBody>
      </p:sp>
      <p:sp>
        <p:nvSpPr>
          <p:cNvPr id="4" name="スライド番号プレースホルダー 3">
            <a:extLst>
              <a:ext uri="{FF2B5EF4-FFF2-40B4-BE49-F238E27FC236}">
                <a16:creationId xmlns:a16="http://schemas.microsoft.com/office/drawing/2014/main" id="{0643654A-C326-B710-603E-AE7C6C3C4913}"/>
              </a:ext>
            </a:extLst>
          </p:cNvPr>
          <p:cNvSpPr>
            <a:spLocks noGrp="1"/>
          </p:cNvSpPr>
          <p:nvPr>
            <p:ph type="sldNum" sz="quarter" idx="12"/>
          </p:nvPr>
        </p:nvSpPr>
        <p:spPr/>
        <p:txBody>
          <a:bodyPr/>
          <a:lstStyle/>
          <a:p>
            <a:fld id="{93FD21C1-7229-4337-B68D-945C294B5D6D}" type="slidenum">
              <a:rPr lang="ja-JP" altLang="en-US" smtClean="0"/>
              <a:pPr/>
              <a:t>2</a:t>
            </a:fld>
            <a:r>
              <a:rPr lang="ja-JP" altLang="en-US"/>
              <a:t> </a:t>
            </a:r>
            <a:r>
              <a:rPr lang="en-US" altLang="ja-JP"/>
              <a:t>/ 14</a:t>
            </a:r>
            <a:endParaRPr kumimoji="1" lang="ja-JP" altLang="en-US"/>
          </a:p>
        </p:txBody>
      </p:sp>
    </p:spTree>
    <p:extLst>
      <p:ext uri="{BB962C8B-B14F-4D97-AF65-F5344CB8AC3E}">
        <p14:creationId xmlns:p14="http://schemas.microsoft.com/office/powerpoint/2010/main" val="2543826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B6DBC-9027-CDA9-AFF5-F17063D92C9B}"/>
            </a:ext>
          </a:extLst>
        </p:cNvPr>
        <p:cNvGrpSpPr/>
        <p:nvPr/>
      </p:nvGrpSpPr>
      <p:grpSpPr>
        <a:xfrm>
          <a:off x="0" y="0"/>
          <a:ext cx="0" cy="0"/>
          <a:chOff x="0" y="0"/>
          <a:chExt cx="0" cy="0"/>
        </a:xfrm>
      </p:grpSpPr>
      <p:sp>
        <p:nvSpPr>
          <p:cNvPr id="29" name="正方形/長方形 28">
            <a:extLst>
              <a:ext uri="{FF2B5EF4-FFF2-40B4-BE49-F238E27FC236}">
                <a16:creationId xmlns:a16="http://schemas.microsoft.com/office/drawing/2014/main" id="{B6D1E7E6-1CB6-183B-21A4-5E6EC9C9CB6B}"/>
              </a:ext>
            </a:extLst>
          </p:cNvPr>
          <p:cNvSpPr/>
          <p:nvPr/>
        </p:nvSpPr>
        <p:spPr>
          <a:xfrm>
            <a:off x="8072054" y="3613933"/>
            <a:ext cx="3916745" cy="2955774"/>
          </a:xfrm>
          <a:prstGeom prst="rect">
            <a:avLst/>
          </a:prstGeom>
          <a:solidFill>
            <a:schemeClr val="accent2">
              <a:lumMod val="20000"/>
              <a:lumOff val="80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C1DCF93F-D05F-72E1-767D-6D460CD03F5A}"/>
              </a:ext>
            </a:extLst>
          </p:cNvPr>
          <p:cNvSpPr/>
          <p:nvPr/>
        </p:nvSpPr>
        <p:spPr>
          <a:xfrm>
            <a:off x="4062274" y="3575647"/>
            <a:ext cx="3396073" cy="2955774"/>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C823D3F3-71FB-5DA4-708F-64281947647B}"/>
              </a:ext>
            </a:extLst>
          </p:cNvPr>
          <p:cNvSpPr/>
          <p:nvPr/>
        </p:nvSpPr>
        <p:spPr>
          <a:xfrm>
            <a:off x="144869" y="3575647"/>
            <a:ext cx="3396073" cy="2955774"/>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BF307996-ED52-EBF0-1D98-27C9C54F9354}"/>
              </a:ext>
            </a:extLst>
          </p:cNvPr>
          <p:cNvSpPr>
            <a:spLocks noGrp="1"/>
          </p:cNvSpPr>
          <p:nvPr>
            <p:ph type="title"/>
          </p:nvPr>
        </p:nvSpPr>
        <p:spPr/>
        <p:txBody>
          <a:bodyPr/>
          <a:lstStyle/>
          <a:p>
            <a:r>
              <a:rPr kumimoji="1" lang="ja-JP" altLang="en-US"/>
              <a:t>課題と目的</a:t>
            </a:r>
          </a:p>
        </p:txBody>
      </p:sp>
      <p:sp>
        <p:nvSpPr>
          <p:cNvPr id="4" name="テキスト ボックス 3">
            <a:extLst>
              <a:ext uri="{FF2B5EF4-FFF2-40B4-BE49-F238E27FC236}">
                <a16:creationId xmlns:a16="http://schemas.microsoft.com/office/drawing/2014/main" id="{5FC92B14-8CA4-FA10-52E6-FAF482307C31}"/>
              </a:ext>
            </a:extLst>
          </p:cNvPr>
          <p:cNvSpPr txBox="1"/>
          <p:nvPr/>
        </p:nvSpPr>
        <p:spPr>
          <a:xfrm>
            <a:off x="201139" y="3677799"/>
            <a:ext cx="3247427" cy="2308324"/>
          </a:xfrm>
          <a:prstGeom prst="rect">
            <a:avLst/>
          </a:prstGeom>
          <a:noFill/>
        </p:spPr>
        <p:txBody>
          <a:bodyPr wrap="square" rtlCol="0">
            <a:spAutoFit/>
          </a:bodyPr>
          <a:lstStyle/>
          <a:p>
            <a:r>
              <a:rPr kumimoji="1" lang="ja-JP" altLang="en-US" b="1"/>
              <a:t>課題</a:t>
            </a:r>
            <a:br>
              <a:rPr kumimoji="1" lang="en-US" altLang="ja-JP" b="1"/>
            </a:br>
            <a:endParaRPr lang="en-US" altLang="ja-JP" b="1"/>
          </a:p>
          <a:p>
            <a:pPr marL="342900" lvl="0" indent="-342900" fontAlgn="t">
              <a:buFont typeface="Arial" panose="020B0604020202020204" pitchFamily="34" charset="0"/>
              <a:buChar char="•"/>
            </a:pPr>
            <a:r>
              <a:rPr lang="ja-JP" altLang="en-US">
                <a:latin typeface="Segoe UI" panose="020B0502040204020203" pitchFamily="34" charset="0"/>
              </a:rPr>
              <a:t>形状により乾燥速度や</a:t>
            </a:r>
            <a:br>
              <a:rPr lang="en-US" altLang="ja-JP">
                <a:latin typeface="Segoe UI" panose="020B0502040204020203" pitchFamily="34" charset="0"/>
              </a:rPr>
            </a:br>
            <a:r>
              <a:rPr lang="ja-JP" altLang="en-US">
                <a:latin typeface="Segoe UI" panose="020B0502040204020203" pitchFamily="34" charset="0"/>
              </a:rPr>
              <a:t>内部状態</a:t>
            </a:r>
            <a:r>
              <a:rPr lang="en-US" altLang="ja-JP">
                <a:latin typeface="Segoe UI" panose="020B0502040204020203" pitchFamily="34" charset="0"/>
              </a:rPr>
              <a:t>(</a:t>
            </a:r>
            <a:r>
              <a:rPr lang="ja-JP" altLang="en-US">
                <a:latin typeface="Segoe UI" panose="020B0502040204020203" pitchFamily="34" charset="0"/>
              </a:rPr>
              <a:t>温度・界面進行</a:t>
            </a:r>
            <a:r>
              <a:rPr lang="en-US" altLang="ja-JP">
                <a:latin typeface="Segoe UI" panose="020B0502040204020203" pitchFamily="34" charset="0"/>
              </a:rPr>
              <a:t>)</a:t>
            </a:r>
            <a:r>
              <a:rPr lang="ja-JP" altLang="en-US">
                <a:latin typeface="Segoe UI" panose="020B0502040204020203" pitchFamily="34" charset="0"/>
              </a:rPr>
              <a:t>が変化する可能性がある</a:t>
            </a:r>
            <a:br>
              <a:rPr lang="en-US" altLang="ja-JP">
                <a:latin typeface="Segoe UI" panose="020B0502040204020203" pitchFamily="34" charset="0"/>
              </a:rPr>
            </a:br>
            <a:endParaRPr lang="en-US" altLang="ja-JP">
              <a:latin typeface="Segoe UI" panose="020B0502040204020203" pitchFamily="34" charset="0"/>
            </a:endParaRPr>
          </a:p>
          <a:p>
            <a:pPr marL="342900" lvl="0" indent="-342900" fontAlgn="t">
              <a:buFont typeface="Arial" panose="020B0604020202020204" pitchFamily="34" charset="0"/>
              <a:buChar char="•"/>
            </a:pPr>
            <a:r>
              <a:rPr lang="ja-JP" altLang="en-US">
                <a:latin typeface="Segoe UI" panose="020B0502040204020203" pitchFamily="34" charset="0"/>
              </a:rPr>
              <a:t>実験による詳細な把握は困難</a:t>
            </a:r>
            <a:endParaRPr lang="ja-JP" altLang="ja-JP">
              <a:latin typeface="Segoe UI" panose="020B0502040204020203" pitchFamily="34" charset="0"/>
            </a:endParaRPr>
          </a:p>
        </p:txBody>
      </p:sp>
      <p:pic>
        <p:nvPicPr>
          <p:cNvPr id="17" name="図 16">
            <a:extLst>
              <a:ext uri="{FF2B5EF4-FFF2-40B4-BE49-F238E27FC236}">
                <a16:creationId xmlns:a16="http://schemas.microsoft.com/office/drawing/2014/main" id="{96640BDA-8515-BC38-7F3B-D8142CE8BB33}"/>
              </a:ext>
            </a:extLst>
          </p:cNvPr>
          <p:cNvPicPr>
            <a:picLocks noChangeAspect="1"/>
          </p:cNvPicPr>
          <p:nvPr/>
        </p:nvPicPr>
        <p:blipFill>
          <a:blip r:embed="rId3"/>
          <a:stretch>
            <a:fillRect/>
          </a:stretch>
        </p:blipFill>
        <p:spPr>
          <a:xfrm>
            <a:off x="1412950" y="1545010"/>
            <a:ext cx="1853157" cy="1242836"/>
          </a:xfrm>
          <a:prstGeom prst="rect">
            <a:avLst/>
          </a:prstGeom>
        </p:spPr>
      </p:pic>
      <p:pic>
        <p:nvPicPr>
          <p:cNvPr id="19" name="図 18">
            <a:extLst>
              <a:ext uri="{FF2B5EF4-FFF2-40B4-BE49-F238E27FC236}">
                <a16:creationId xmlns:a16="http://schemas.microsoft.com/office/drawing/2014/main" id="{6D93CB7E-D6A8-3D36-D88D-2D627D7A2B5C}"/>
              </a:ext>
            </a:extLst>
          </p:cNvPr>
          <p:cNvPicPr>
            <a:picLocks noChangeAspect="1"/>
          </p:cNvPicPr>
          <p:nvPr/>
        </p:nvPicPr>
        <p:blipFill>
          <a:blip r:embed="rId4"/>
          <a:stretch>
            <a:fillRect/>
          </a:stretch>
        </p:blipFill>
        <p:spPr>
          <a:xfrm>
            <a:off x="4449502" y="1518081"/>
            <a:ext cx="2289991" cy="1337579"/>
          </a:xfrm>
          <a:prstGeom prst="rect">
            <a:avLst/>
          </a:prstGeom>
        </p:spPr>
      </p:pic>
      <p:pic>
        <p:nvPicPr>
          <p:cNvPr id="21" name="図 20">
            <a:extLst>
              <a:ext uri="{FF2B5EF4-FFF2-40B4-BE49-F238E27FC236}">
                <a16:creationId xmlns:a16="http://schemas.microsoft.com/office/drawing/2014/main" id="{42424130-DE8C-EF0A-2D0A-3C6B6BDF1AFF}"/>
              </a:ext>
            </a:extLst>
          </p:cNvPr>
          <p:cNvPicPr>
            <a:picLocks noChangeAspect="1"/>
          </p:cNvPicPr>
          <p:nvPr/>
        </p:nvPicPr>
        <p:blipFill>
          <a:blip r:embed="rId5"/>
          <a:stretch>
            <a:fillRect/>
          </a:stretch>
        </p:blipFill>
        <p:spPr>
          <a:xfrm>
            <a:off x="8272333" y="1223276"/>
            <a:ext cx="1758093" cy="1701924"/>
          </a:xfrm>
          <a:prstGeom prst="rect">
            <a:avLst/>
          </a:prstGeom>
        </p:spPr>
      </p:pic>
      <p:sp>
        <p:nvSpPr>
          <p:cNvPr id="14" name="テキスト ボックス 13">
            <a:extLst>
              <a:ext uri="{FF2B5EF4-FFF2-40B4-BE49-F238E27FC236}">
                <a16:creationId xmlns:a16="http://schemas.microsoft.com/office/drawing/2014/main" id="{5F5DD1DF-1B2F-5B95-4789-5606F1DB4B2E}"/>
              </a:ext>
            </a:extLst>
          </p:cNvPr>
          <p:cNvSpPr txBox="1"/>
          <p:nvPr/>
        </p:nvSpPr>
        <p:spPr>
          <a:xfrm>
            <a:off x="4265049" y="3677799"/>
            <a:ext cx="2990525" cy="2308324"/>
          </a:xfrm>
          <a:prstGeom prst="rect">
            <a:avLst/>
          </a:prstGeom>
          <a:noFill/>
        </p:spPr>
        <p:txBody>
          <a:bodyPr wrap="square">
            <a:spAutoFit/>
          </a:bodyPr>
          <a:lstStyle/>
          <a:p>
            <a:pPr lvl="0" fontAlgn="t"/>
            <a:r>
              <a:rPr lang="ja-JP" altLang="en-US" b="1">
                <a:latin typeface="Segoe UI" panose="020B0502040204020203" pitchFamily="34" charset="0"/>
              </a:rPr>
              <a:t>シミュレーションの意義</a:t>
            </a:r>
            <a:br>
              <a:rPr lang="en-US" altLang="ja-JP" b="1">
                <a:latin typeface="Segoe UI" panose="020B0502040204020203" pitchFamily="34" charset="0"/>
              </a:rPr>
            </a:br>
            <a:endParaRPr lang="en-US" altLang="ja-JP" b="1">
              <a:latin typeface="Segoe UI" panose="020B0502040204020203" pitchFamily="34" charset="0"/>
            </a:endParaRPr>
          </a:p>
          <a:p>
            <a:pPr marL="342900" lvl="0" indent="-342900" fontAlgn="t">
              <a:buFont typeface="Arial" panose="020B0604020202020204" pitchFamily="34" charset="0"/>
              <a:buChar char="•"/>
            </a:pPr>
            <a:r>
              <a:rPr lang="ja-JP" altLang="ja-JP">
                <a:latin typeface="Segoe UI" panose="020B0502040204020203" pitchFamily="34" charset="0"/>
              </a:rPr>
              <a:t>内部の温度分布や昇華界面位置を可視化</a:t>
            </a:r>
            <a:br>
              <a:rPr lang="en-US" altLang="ja-JP">
                <a:latin typeface="Segoe UI" panose="020B0502040204020203" pitchFamily="34" charset="0"/>
              </a:rPr>
            </a:br>
            <a:endParaRPr lang="ja-JP" altLang="ja-JP">
              <a:latin typeface="Segoe UI" panose="020B0502040204020203" pitchFamily="34" charset="0"/>
            </a:endParaRPr>
          </a:p>
          <a:p>
            <a:pPr marL="342900" lvl="0" indent="-342900" fontAlgn="t">
              <a:buFont typeface="Arial" panose="020B0604020202020204" pitchFamily="34" charset="0"/>
              <a:buChar char="•"/>
            </a:pPr>
            <a:r>
              <a:rPr lang="ja-JP" altLang="ja-JP">
                <a:latin typeface="Segoe UI" panose="020B0502040204020203" pitchFamily="34" charset="0"/>
              </a:rPr>
              <a:t>形状</a:t>
            </a:r>
            <a:r>
              <a:rPr lang="ja-JP" altLang="en-US">
                <a:latin typeface="Segoe UI" panose="020B0502040204020203" pitchFamily="34" charset="0"/>
              </a:rPr>
              <a:t>ごとの乾燥速度や内部状態の違いを</a:t>
            </a:r>
            <a:br>
              <a:rPr lang="en-US" altLang="ja-JP">
                <a:latin typeface="Segoe UI" panose="020B0502040204020203" pitchFamily="34" charset="0"/>
              </a:rPr>
            </a:br>
            <a:r>
              <a:rPr lang="ja-JP" altLang="ja-JP">
                <a:latin typeface="Segoe UI" panose="020B0502040204020203" pitchFamily="34" charset="0"/>
              </a:rPr>
              <a:t>定量的に評価</a:t>
            </a:r>
            <a:r>
              <a:rPr lang="ja-JP" altLang="en-US">
                <a:latin typeface="Segoe UI" panose="020B0502040204020203" pitchFamily="34" charset="0"/>
              </a:rPr>
              <a:t>可能</a:t>
            </a:r>
            <a:endParaRPr lang="ja-JP" altLang="ja-JP">
              <a:latin typeface="Segoe UI" panose="020B0502040204020203" pitchFamily="34" charset="0"/>
            </a:endParaRPr>
          </a:p>
        </p:txBody>
      </p:sp>
      <p:sp>
        <p:nvSpPr>
          <p:cNvPr id="18" name="テキスト ボックス 17">
            <a:extLst>
              <a:ext uri="{FF2B5EF4-FFF2-40B4-BE49-F238E27FC236}">
                <a16:creationId xmlns:a16="http://schemas.microsoft.com/office/drawing/2014/main" id="{736E82B4-479E-4C1B-8455-F78E0E17FAB0}"/>
              </a:ext>
            </a:extLst>
          </p:cNvPr>
          <p:cNvSpPr txBox="1"/>
          <p:nvPr/>
        </p:nvSpPr>
        <p:spPr>
          <a:xfrm>
            <a:off x="8042466" y="3677799"/>
            <a:ext cx="3946333" cy="2308324"/>
          </a:xfrm>
          <a:prstGeom prst="rect">
            <a:avLst/>
          </a:prstGeom>
          <a:noFill/>
        </p:spPr>
        <p:txBody>
          <a:bodyPr wrap="square">
            <a:spAutoFit/>
          </a:bodyPr>
          <a:lstStyle/>
          <a:p>
            <a:pPr lvl="0" fontAlgn="t"/>
            <a:r>
              <a:rPr lang="ja-JP" altLang="en-US" b="1">
                <a:latin typeface="Segoe UI" panose="020B0502040204020203" pitchFamily="34" charset="0"/>
              </a:rPr>
              <a:t>目的</a:t>
            </a:r>
            <a:br>
              <a:rPr lang="en-US" altLang="ja-JP" b="1">
                <a:latin typeface="Segoe UI" panose="020B0502040204020203" pitchFamily="34" charset="0"/>
              </a:rPr>
            </a:br>
            <a:endParaRPr lang="en-US" altLang="ja-JP" b="1">
              <a:latin typeface="Segoe UI" panose="020B0502040204020203" pitchFamily="34" charset="0"/>
            </a:endParaRPr>
          </a:p>
          <a:p>
            <a:pPr marL="285750" indent="-285750">
              <a:buFont typeface="Arial" panose="020B0604020202020204" pitchFamily="34" charset="0"/>
              <a:buChar char="•"/>
            </a:pPr>
            <a:r>
              <a:rPr lang="ja-JP" altLang="ja-JP">
                <a:solidFill>
                  <a:srgbClr val="080A0C"/>
                </a:solidFill>
                <a:latin typeface="SF Mono"/>
              </a:rPr>
              <a:t>製品形状が</a:t>
            </a:r>
            <a:r>
              <a:rPr lang="ja-JP" altLang="en-US">
                <a:solidFill>
                  <a:srgbClr val="080A0C"/>
                </a:solidFill>
                <a:latin typeface="SF Mono"/>
              </a:rPr>
              <a:t>乾燥挙動</a:t>
            </a:r>
            <a:r>
              <a:rPr lang="ja-JP" altLang="ja-JP">
                <a:solidFill>
                  <a:srgbClr val="080A0C"/>
                </a:solidFill>
                <a:latin typeface="SF Mono"/>
              </a:rPr>
              <a:t>に及ぼす影響を</a:t>
            </a:r>
            <a:r>
              <a:rPr lang="ja-JP" altLang="en-US">
                <a:solidFill>
                  <a:srgbClr val="080A0C"/>
                </a:solidFill>
                <a:latin typeface="SF Mono"/>
              </a:rPr>
              <a:t>定量的に</a:t>
            </a:r>
            <a:r>
              <a:rPr lang="ja-JP" altLang="ja-JP">
                <a:solidFill>
                  <a:srgbClr val="080A0C"/>
                </a:solidFill>
                <a:latin typeface="SF Mono"/>
              </a:rPr>
              <a:t>評価 </a:t>
            </a:r>
            <a:endParaRPr lang="en-US" altLang="ja-JP">
              <a:solidFill>
                <a:srgbClr val="080A0C"/>
              </a:solidFill>
              <a:latin typeface="SF Mono"/>
            </a:endParaRPr>
          </a:p>
          <a:p>
            <a:endParaRPr lang="en-US" altLang="ja-JP">
              <a:solidFill>
                <a:srgbClr val="080A0C"/>
              </a:solidFill>
              <a:latin typeface="SF Mono"/>
            </a:endParaRPr>
          </a:p>
          <a:p>
            <a:r>
              <a:rPr lang="ja-JP" altLang="en-US">
                <a:solidFill>
                  <a:srgbClr val="080A0C"/>
                </a:solidFill>
                <a:latin typeface="SF Mono"/>
              </a:rPr>
              <a:t>①　</a:t>
            </a:r>
            <a:r>
              <a:rPr lang="ja-JP" altLang="ja-JP">
                <a:solidFill>
                  <a:srgbClr val="080A0C"/>
                </a:solidFill>
                <a:latin typeface="SF Mono"/>
              </a:rPr>
              <a:t>水分除去速度（乾燥時間）</a:t>
            </a:r>
            <a:endParaRPr lang="en-US" altLang="ja-JP">
              <a:solidFill>
                <a:srgbClr val="080A0C"/>
              </a:solidFill>
              <a:latin typeface="SF Mono"/>
            </a:endParaRPr>
          </a:p>
          <a:p>
            <a:r>
              <a:rPr lang="ja-JP" altLang="en-US">
                <a:solidFill>
                  <a:srgbClr val="080A0C"/>
                </a:solidFill>
                <a:latin typeface="SF Mono"/>
              </a:rPr>
              <a:t>②　</a:t>
            </a:r>
            <a:r>
              <a:rPr lang="ja-JP" altLang="ja-JP">
                <a:solidFill>
                  <a:srgbClr val="080A0C"/>
                </a:solidFill>
                <a:latin typeface="SF Mono"/>
              </a:rPr>
              <a:t>昇華界面の進行挙動（均一性）</a:t>
            </a:r>
            <a:endParaRPr lang="en-US" altLang="ja-JP">
              <a:solidFill>
                <a:srgbClr val="080A0C"/>
              </a:solidFill>
              <a:latin typeface="SF Mono"/>
            </a:endParaRPr>
          </a:p>
          <a:p>
            <a:r>
              <a:rPr lang="ja-JP" altLang="en-US">
                <a:solidFill>
                  <a:srgbClr val="080A0C"/>
                </a:solidFill>
                <a:latin typeface="SF Mono"/>
              </a:rPr>
              <a:t>③　</a:t>
            </a:r>
            <a:r>
              <a:rPr lang="ja-JP" altLang="ja-JP">
                <a:solidFill>
                  <a:srgbClr val="080A0C"/>
                </a:solidFill>
                <a:latin typeface="SF Mono"/>
              </a:rPr>
              <a:t>内部温度分布（品質リスク） </a:t>
            </a:r>
            <a:endParaRPr lang="ja-JP" altLang="en-US"/>
          </a:p>
        </p:txBody>
      </p:sp>
      <p:sp>
        <p:nvSpPr>
          <p:cNvPr id="5" name="テキスト ボックス 4">
            <a:extLst>
              <a:ext uri="{FF2B5EF4-FFF2-40B4-BE49-F238E27FC236}">
                <a16:creationId xmlns:a16="http://schemas.microsoft.com/office/drawing/2014/main" id="{DE741481-0632-BCFC-78D5-FA24B1D49C7E}"/>
              </a:ext>
            </a:extLst>
          </p:cNvPr>
          <p:cNvSpPr txBox="1"/>
          <p:nvPr/>
        </p:nvSpPr>
        <p:spPr>
          <a:xfrm>
            <a:off x="404339" y="1128801"/>
            <a:ext cx="3185487" cy="369332"/>
          </a:xfrm>
          <a:prstGeom prst="rect">
            <a:avLst/>
          </a:prstGeom>
          <a:noFill/>
        </p:spPr>
        <p:txBody>
          <a:bodyPr wrap="none" rtlCol="0">
            <a:spAutoFit/>
          </a:bodyPr>
          <a:lstStyle/>
          <a:p>
            <a:r>
              <a:rPr kumimoji="1" lang="ja-JP" altLang="en-US" b="1"/>
              <a:t>実製品にみられる多様な形状</a:t>
            </a:r>
          </a:p>
        </p:txBody>
      </p:sp>
      <p:cxnSp>
        <p:nvCxnSpPr>
          <p:cNvPr id="9" name="直線コネクタ 8">
            <a:extLst>
              <a:ext uri="{FF2B5EF4-FFF2-40B4-BE49-F238E27FC236}">
                <a16:creationId xmlns:a16="http://schemas.microsoft.com/office/drawing/2014/main" id="{2FBE136A-77E0-4C79-63ED-0CDCFCE22308}"/>
              </a:ext>
            </a:extLst>
          </p:cNvPr>
          <p:cNvCxnSpPr/>
          <p:nvPr/>
        </p:nvCxnSpPr>
        <p:spPr>
          <a:xfrm>
            <a:off x="404339" y="3269954"/>
            <a:ext cx="11074070" cy="0"/>
          </a:xfrm>
          <a:prstGeom prst="line">
            <a:avLst/>
          </a:prstGeom>
          <a:ln>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sp>
        <p:nvSpPr>
          <p:cNvPr id="10" name="二等辺三角形 9">
            <a:extLst>
              <a:ext uri="{FF2B5EF4-FFF2-40B4-BE49-F238E27FC236}">
                <a16:creationId xmlns:a16="http://schemas.microsoft.com/office/drawing/2014/main" id="{4ABD6F1E-3E28-D002-30A6-F56C01332054}"/>
              </a:ext>
            </a:extLst>
          </p:cNvPr>
          <p:cNvSpPr/>
          <p:nvPr/>
        </p:nvSpPr>
        <p:spPr>
          <a:xfrm rot="5400000">
            <a:off x="3643137" y="4695264"/>
            <a:ext cx="519717" cy="204388"/>
          </a:xfrm>
          <a:prstGeom prst="triangle">
            <a:avLst/>
          </a:prstGeom>
          <a:solidFill>
            <a:schemeClr val="accent2">
              <a:lumMod val="20000"/>
              <a:lumOff val="8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二等辺三角形 11">
            <a:extLst>
              <a:ext uri="{FF2B5EF4-FFF2-40B4-BE49-F238E27FC236}">
                <a16:creationId xmlns:a16="http://schemas.microsoft.com/office/drawing/2014/main" id="{9DD03A2D-0A1C-6196-2ACF-2491D2B33B56}"/>
              </a:ext>
            </a:extLst>
          </p:cNvPr>
          <p:cNvSpPr/>
          <p:nvPr/>
        </p:nvSpPr>
        <p:spPr>
          <a:xfrm rot="5400000">
            <a:off x="7389162" y="4729767"/>
            <a:ext cx="519717" cy="204388"/>
          </a:xfrm>
          <a:prstGeom prst="triangle">
            <a:avLst/>
          </a:prstGeom>
          <a:solidFill>
            <a:schemeClr val="accent2">
              <a:lumMod val="20000"/>
              <a:lumOff val="8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E84BFA46-4944-262C-4596-EADFE206F492}"/>
              </a:ext>
            </a:extLst>
          </p:cNvPr>
          <p:cNvSpPr txBox="1"/>
          <p:nvPr/>
        </p:nvSpPr>
        <p:spPr>
          <a:xfrm>
            <a:off x="1600434" y="2901973"/>
            <a:ext cx="1569660" cy="369332"/>
          </a:xfrm>
          <a:prstGeom prst="rect">
            <a:avLst/>
          </a:prstGeom>
          <a:noFill/>
        </p:spPr>
        <p:txBody>
          <a:bodyPr wrap="none" rtlCol="0">
            <a:spAutoFit/>
          </a:bodyPr>
          <a:lstStyle/>
          <a:p>
            <a:r>
              <a:rPr kumimoji="1" lang="ja-JP" altLang="en-US"/>
              <a:t>立体・不定形</a:t>
            </a:r>
          </a:p>
        </p:txBody>
      </p:sp>
      <p:sp>
        <p:nvSpPr>
          <p:cNvPr id="16" name="テキスト ボックス 15">
            <a:extLst>
              <a:ext uri="{FF2B5EF4-FFF2-40B4-BE49-F238E27FC236}">
                <a16:creationId xmlns:a16="http://schemas.microsoft.com/office/drawing/2014/main" id="{FBBD4A5F-05CF-8FDC-635E-19B351693B1E}"/>
              </a:ext>
            </a:extLst>
          </p:cNvPr>
          <p:cNvSpPr txBox="1"/>
          <p:nvPr/>
        </p:nvSpPr>
        <p:spPr>
          <a:xfrm>
            <a:off x="5096370" y="2901973"/>
            <a:ext cx="1338828" cy="369332"/>
          </a:xfrm>
          <a:prstGeom prst="rect">
            <a:avLst/>
          </a:prstGeom>
          <a:noFill/>
        </p:spPr>
        <p:txBody>
          <a:bodyPr wrap="none" rtlCol="0">
            <a:spAutoFit/>
          </a:bodyPr>
          <a:lstStyle/>
          <a:p>
            <a:r>
              <a:rPr kumimoji="1" lang="ja-JP" altLang="en-US"/>
              <a:t>スライス状</a:t>
            </a:r>
          </a:p>
        </p:txBody>
      </p:sp>
      <p:sp>
        <p:nvSpPr>
          <p:cNvPr id="22" name="テキスト ボックス 21">
            <a:extLst>
              <a:ext uri="{FF2B5EF4-FFF2-40B4-BE49-F238E27FC236}">
                <a16:creationId xmlns:a16="http://schemas.microsoft.com/office/drawing/2014/main" id="{55C158DA-2FE5-600B-2362-C6FB28EC3E24}"/>
              </a:ext>
            </a:extLst>
          </p:cNvPr>
          <p:cNvSpPr txBox="1"/>
          <p:nvPr/>
        </p:nvSpPr>
        <p:spPr>
          <a:xfrm>
            <a:off x="8552463" y="2901973"/>
            <a:ext cx="1338828" cy="369332"/>
          </a:xfrm>
          <a:prstGeom prst="rect">
            <a:avLst/>
          </a:prstGeom>
          <a:noFill/>
        </p:spPr>
        <p:txBody>
          <a:bodyPr wrap="none" rtlCol="0">
            <a:spAutoFit/>
          </a:bodyPr>
          <a:lstStyle/>
          <a:p>
            <a:r>
              <a:rPr kumimoji="1" lang="ja-JP" altLang="en-US"/>
              <a:t>ブロック型</a:t>
            </a:r>
          </a:p>
        </p:txBody>
      </p:sp>
      <p:sp>
        <p:nvSpPr>
          <p:cNvPr id="23" name="スライド番号プレースホルダー 22">
            <a:extLst>
              <a:ext uri="{FF2B5EF4-FFF2-40B4-BE49-F238E27FC236}">
                <a16:creationId xmlns:a16="http://schemas.microsoft.com/office/drawing/2014/main" id="{7DC7CA4D-85A5-8544-4084-3C1AB115D287}"/>
              </a:ext>
            </a:extLst>
          </p:cNvPr>
          <p:cNvSpPr>
            <a:spLocks noGrp="1"/>
          </p:cNvSpPr>
          <p:nvPr>
            <p:ph type="sldNum" sz="quarter" idx="12"/>
          </p:nvPr>
        </p:nvSpPr>
        <p:spPr/>
        <p:txBody>
          <a:bodyPr/>
          <a:lstStyle/>
          <a:p>
            <a:fld id="{93FD21C1-7229-4337-B68D-945C294B5D6D}" type="slidenum">
              <a:rPr lang="ja-JP" altLang="en-US" smtClean="0"/>
              <a:pPr/>
              <a:t>3</a:t>
            </a:fld>
            <a:r>
              <a:rPr lang="ja-JP" altLang="en-US"/>
              <a:t> </a:t>
            </a:r>
            <a:r>
              <a:rPr lang="en-US" altLang="ja-JP"/>
              <a:t>/ 14</a:t>
            </a:r>
            <a:endParaRPr kumimoji="1" lang="ja-JP" altLang="en-US"/>
          </a:p>
        </p:txBody>
      </p:sp>
    </p:spTree>
    <p:extLst>
      <p:ext uri="{BB962C8B-B14F-4D97-AF65-F5344CB8AC3E}">
        <p14:creationId xmlns:p14="http://schemas.microsoft.com/office/powerpoint/2010/main" val="1177697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9E1F9-6F0B-8E97-43D0-F66938FB333C}"/>
            </a:ext>
          </a:extLst>
        </p:cNvPr>
        <p:cNvGrpSpPr/>
        <p:nvPr/>
      </p:nvGrpSpPr>
      <p:grpSpPr>
        <a:xfrm>
          <a:off x="0" y="0"/>
          <a:ext cx="0" cy="0"/>
          <a:chOff x="0" y="0"/>
          <a:chExt cx="0" cy="0"/>
        </a:xfrm>
      </p:grpSpPr>
      <p:sp>
        <p:nvSpPr>
          <p:cNvPr id="102" name="正方形/長方形 101">
            <a:extLst>
              <a:ext uri="{FF2B5EF4-FFF2-40B4-BE49-F238E27FC236}">
                <a16:creationId xmlns:a16="http://schemas.microsoft.com/office/drawing/2014/main" id="{F4CAED9D-3E9F-6C0C-5373-C58207CCA737}"/>
              </a:ext>
            </a:extLst>
          </p:cNvPr>
          <p:cNvSpPr/>
          <p:nvPr/>
        </p:nvSpPr>
        <p:spPr>
          <a:xfrm>
            <a:off x="7559592" y="1478865"/>
            <a:ext cx="4304392" cy="4620852"/>
          </a:xfrm>
          <a:prstGeom prst="rect">
            <a:avLst/>
          </a:prstGeom>
          <a:solidFill>
            <a:schemeClr val="accent2">
              <a:lumMod val="20000"/>
              <a:lumOff val="80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3245A847-3625-44D7-D7CC-873A7A8BF1B6}"/>
              </a:ext>
            </a:extLst>
          </p:cNvPr>
          <p:cNvSpPr>
            <a:spLocks noGrp="1"/>
          </p:cNvSpPr>
          <p:nvPr>
            <p:ph type="title"/>
          </p:nvPr>
        </p:nvSpPr>
        <p:spPr/>
        <p:txBody>
          <a:bodyPr/>
          <a:lstStyle/>
          <a:p>
            <a:pPr lvl="0"/>
            <a:r>
              <a:rPr lang="ja-JP" altLang="ja-JP"/>
              <a:t>凍結乾燥における解析モデル</a:t>
            </a:r>
          </a:p>
        </p:txBody>
      </p:sp>
      <p:sp>
        <p:nvSpPr>
          <p:cNvPr id="252" name="テキスト ボックス 251">
            <a:extLst>
              <a:ext uri="{FF2B5EF4-FFF2-40B4-BE49-F238E27FC236}">
                <a16:creationId xmlns:a16="http://schemas.microsoft.com/office/drawing/2014/main" id="{0D48E422-774F-1C74-7C0E-58B5ACE4CF7B}"/>
              </a:ext>
            </a:extLst>
          </p:cNvPr>
          <p:cNvSpPr txBox="1"/>
          <p:nvPr/>
        </p:nvSpPr>
        <p:spPr>
          <a:xfrm>
            <a:off x="7764552" y="1596053"/>
            <a:ext cx="3894471" cy="4247317"/>
          </a:xfrm>
          <a:prstGeom prst="rect">
            <a:avLst/>
          </a:prstGeom>
          <a:noFill/>
        </p:spPr>
        <p:txBody>
          <a:bodyPr wrap="square" rtlCol="0">
            <a:spAutoFit/>
          </a:bodyPr>
          <a:lstStyle/>
          <a:p>
            <a:r>
              <a:rPr lang="ja-JP" altLang="en-US" b="1"/>
              <a:t>凍結乾燥モデル</a:t>
            </a:r>
            <a:endParaRPr lang="en-US" altLang="ja-JP" b="1"/>
          </a:p>
          <a:p>
            <a:r>
              <a:rPr lang="ja-JP" altLang="en-US"/>
              <a:t>乾燥層：固形分</a:t>
            </a:r>
            <a:r>
              <a:rPr lang="en-US" altLang="ja-JP"/>
              <a:t>+</a:t>
            </a:r>
            <a:r>
              <a:rPr lang="ja-JP" altLang="en-US"/>
              <a:t>空隙</a:t>
            </a:r>
            <a:r>
              <a:rPr lang="en-US" altLang="ja-JP"/>
              <a:t>(</a:t>
            </a:r>
            <a:r>
              <a:rPr lang="ja-JP" altLang="en-US"/>
              <a:t>水蒸気</a:t>
            </a:r>
            <a:r>
              <a:rPr lang="en-US" altLang="ja-JP"/>
              <a:t>)</a:t>
            </a:r>
          </a:p>
          <a:p>
            <a:r>
              <a:rPr lang="ja-JP" altLang="en-US"/>
              <a:t>凍結層：固形分</a:t>
            </a:r>
            <a:r>
              <a:rPr lang="en-US" altLang="ja-JP"/>
              <a:t>+</a:t>
            </a:r>
            <a:r>
              <a:rPr lang="ja-JP" altLang="en-US"/>
              <a:t>氷</a:t>
            </a:r>
            <a:endParaRPr lang="en-US" altLang="ja-JP"/>
          </a:p>
          <a:p>
            <a:endParaRPr lang="en-US" altLang="ja-JP"/>
          </a:p>
          <a:p>
            <a:r>
              <a:rPr lang="ja-JP" altLang="en-US"/>
              <a:t>乾燥の進行に伴い、</a:t>
            </a:r>
            <a:endParaRPr lang="en-US" altLang="ja-JP"/>
          </a:p>
          <a:p>
            <a:r>
              <a:rPr lang="ja-JP" altLang="en-US"/>
              <a:t>昇華界面は製品内部に移動</a:t>
            </a:r>
            <a:endParaRPr lang="en-US" altLang="ja-JP"/>
          </a:p>
          <a:p>
            <a:endParaRPr lang="en-US" altLang="ja-JP"/>
          </a:p>
          <a:p>
            <a:endParaRPr lang="en-US" altLang="ja-JP"/>
          </a:p>
          <a:p>
            <a:r>
              <a:rPr lang="ja-JP" altLang="en-US" b="1"/>
              <a:t>考慮する現象</a:t>
            </a:r>
            <a:endParaRPr lang="en-US" altLang="ja-JP" b="1"/>
          </a:p>
          <a:p>
            <a:r>
              <a:rPr kumimoji="1" lang="ja-JP" altLang="en-US"/>
              <a:t>・熱移動　　　</a:t>
            </a:r>
            <a:endParaRPr kumimoji="1" lang="en-US" altLang="ja-JP"/>
          </a:p>
          <a:p>
            <a:r>
              <a:rPr lang="ja-JP" altLang="en-US"/>
              <a:t>・昇華界面移動</a:t>
            </a:r>
            <a:endParaRPr lang="en-US" altLang="ja-JP"/>
          </a:p>
          <a:p>
            <a:r>
              <a:rPr kumimoji="1" lang="ja-JP" altLang="en-US"/>
              <a:t>・水蒸気移動</a:t>
            </a:r>
            <a:endParaRPr kumimoji="1" lang="en-US" altLang="ja-JP"/>
          </a:p>
          <a:p>
            <a:endParaRPr kumimoji="1" lang="en-US" altLang="ja-JP" b="1"/>
          </a:p>
          <a:p>
            <a:endParaRPr lang="en-US" altLang="ja-JP" b="1"/>
          </a:p>
          <a:p>
            <a:r>
              <a:rPr kumimoji="1" lang="ja-JP" altLang="en-US" b="1"/>
              <a:t>これらの</a:t>
            </a:r>
            <a:r>
              <a:rPr kumimoji="1" lang="en-US" altLang="ja-JP" b="1"/>
              <a:t>3</a:t>
            </a:r>
            <a:r>
              <a:rPr kumimoji="1" lang="ja-JP" altLang="en-US" b="1"/>
              <a:t>つの現象が連成して進行</a:t>
            </a:r>
          </a:p>
        </p:txBody>
      </p:sp>
      <p:grpSp>
        <p:nvGrpSpPr>
          <p:cNvPr id="4" name="グループ化 3">
            <a:extLst>
              <a:ext uri="{FF2B5EF4-FFF2-40B4-BE49-F238E27FC236}">
                <a16:creationId xmlns:a16="http://schemas.microsoft.com/office/drawing/2014/main" id="{0D299FC6-83C9-E026-BA70-6A37F68E7464}"/>
              </a:ext>
            </a:extLst>
          </p:cNvPr>
          <p:cNvGrpSpPr/>
          <p:nvPr/>
        </p:nvGrpSpPr>
        <p:grpSpPr>
          <a:xfrm>
            <a:off x="123537" y="1841381"/>
            <a:ext cx="6800822" cy="3907088"/>
            <a:chOff x="833290" y="2039120"/>
            <a:chExt cx="5668707" cy="2759161"/>
          </a:xfrm>
        </p:grpSpPr>
        <p:grpSp>
          <p:nvGrpSpPr>
            <p:cNvPr id="135" name="グループ化 134">
              <a:extLst>
                <a:ext uri="{FF2B5EF4-FFF2-40B4-BE49-F238E27FC236}">
                  <a16:creationId xmlns:a16="http://schemas.microsoft.com/office/drawing/2014/main" id="{63F418E8-AFC6-70F2-F822-DDA18E281145}"/>
                </a:ext>
              </a:extLst>
            </p:cNvPr>
            <p:cNvGrpSpPr/>
            <p:nvPr/>
          </p:nvGrpSpPr>
          <p:grpSpPr>
            <a:xfrm>
              <a:off x="1703771" y="2915178"/>
              <a:ext cx="3647784" cy="1848116"/>
              <a:chOff x="1197864" y="2724912"/>
              <a:chExt cx="2862072" cy="1437158"/>
            </a:xfrm>
          </p:grpSpPr>
          <p:sp>
            <p:nvSpPr>
              <p:cNvPr id="136" name="正方形/長方形 135">
                <a:extLst>
                  <a:ext uri="{FF2B5EF4-FFF2-40B4-BE49-F238E27FC236}">
                    <a16:creationId xmlns:a16="http://schemas.microsoft.com/office/drawing/2014/main" id="{B83B72F5-3717-A4F3-FB4A-7D3F8F1C68D7}"/>
                  </a:ext>
                </a:extLst>
              </p:cNvPr>
              <p:cNvSpPr/>
              <p:nvPr/>
            </p:nvSpPr>
            <p:spPr>
              <a:xfrm>
                <a:off x="1197864" y="3858768"/>
                <a:ext cx="2862072" cy="30330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正方形/長方形 136">
                <a:extLst>
                  <a:ext uri="{FF2B5EF4-FFF2-40B4-BE49-F238E27FC236}">
                    <a16:creationId xmlns:a16="http://schemas.microsoft.com/office/drawing/2014/main" id="{A9C244E8-590A-78D8-51B2-E295641757E1}"/>
                  </a:ext>
                </a:extLst>
              </p:cNvPr>
              <p:cNvSpPr/>
              <p:nvPr/>
            </p:nvSpPr>
            <p:spPr>
              <a:xfrm>
                <a:off x="1444752" y="2724912"/>
                <a:ext cx="2377440" cy="1133856"/>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正方形/長方形 137">
                <a:extLst>
                  <a:ext uri="{FF2B5EF4-FFF2-40B4-BE49-F238E27FC236}">
                    <a16:creationId xmlns:a16="http://schemas.microsoft.com/office/drawing/2014/main" id="{486631D3-40AF-E434-AF56-2E31646B7520}"/>
                  </a:ext>
                </a:extLst>
              </p:cNvPr>
              <p:cNvSpPr/>
              <p:nvPr/>
            </p:nvSpPr>
            <p:spPr>
              <a:xfrm>
                <a:off x="1514548" y="2724912"/>
                <a:ext cx="2258745" cy="1089011"/>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4" name="フリーフォーム: 図形 253">
              <a:extLst>
                <a:ext uri="{FF2B5EF4-FFF2-40B4-BE49-F238E27FC236}">
                  <a16:creationId xmlns:a16="http://schemas.microsoft.com/office/drawing/2014/main" id="{35141413-1C1C-0735-0226-8031CDACAA1E}"/>
                </a:ext>
              </a:extLst>
            </p:cNvPr>
            <p:cNvSpPr/>
            <p:nvPr/>
          </p:nvSpPr>
          <p:spPr>
            <a:xfrm>
              <a:off x="2103327" y="2906225"/>
              <a:ext cx="2891963" cy="1029024"/>
            </a:xfrm>
            <a:custGeom>
              <a:avLst/>
              <a:gdLst>
                <a:gd name="csX0" fmla="*/ 9144 w 2039112"/>
                <a:gd name="csY0" fmla="*/ 0 h 694944"/>
                <a:gd name="csX1" fmla="*/ 0 w 2039112"/>
                <a:gd name="csY1" fmla="*/ 694944 h 694944"/>
                <a:gd name="csX2" fmla="*/ 457200 w 2039112"/>
                <a:gd name="csY2" fmla="*/ 557784 h 694944"/>
                <a:gd name="csX3" fmla="*/ 1005840 w 2039112"/>
                <a:gd name="csY3" fmla="*/ 493776 h 694944"/>
                <a:gd name="csX4" fmla="*/ 1609344 w 2039112"/>
                <a:gd name="csY4" fmla="*/ 539496 h 694944"/>
                <a:gd name="csX5" fmla="*/ 2039112 w 2039112"/>
                <a:gd name="csY5" fmla="*/ 676656 h 694944"/>
                <a:gd name="csX6" fmla="*/ 2039112 w 2039112"/>
                <a:gd name="csY6" fmla="*/ 18288 h 694944"/>
                <a:gd name="csX7" fmla="*/ 9144 w 2039112"/>
                <a:gd name="csY7" fmla="*/ 0 h 694944"/>
                <a:gd name="csX0" fmla="*/ 9144 w 2039112"/>
                <a:gd name="csY0" fmla="*/ 0 h 685353"/>
                <a:gd name="csX1" fmla="*/ 0 w 2039112"/>
                <a:gd name="csY1" fmla="*/ 685353 h 685353"/>
                <a:gd name="csX2" fmla="*/ 457200 w 2039112"/>
                <a:gd name="csY2" fmla="*/ 548193 h 685353"/>
                <a:gd name="csX3" fmla="*/ 1005840 w 2039112"/>
                <a:gd name="csY3" fmla="*/ 484185 h 685353"/>
                <a:gd name="csX4" fmla="*/ 1609344 w 2039112"/>
                <a:gd name="csY4" fmla="*/ 529905 h 685353"/>
                <a:gd name="csX5" fmla="*/ 2039112 w 2039112"/>
                <a:gd name="csY5" fmla="*/ 667065 h 685353"/>
                <a:gd name="csX6" fmla="*/ 2039112 w 2039112"/>
                <a:gd name="csY6" fmla="*/ 8697 h 685353"/>
                <a:gd name="csX7" fmla="*/ 9144 w 2039112"/>
                <a:gd name="csY7" fmla="*/ 0 h 685353"/>
                <a:gd name="csX0" fmla="*/ 7652 w 2037620"/>
                <a:gd name="csY0" fmla="*/ 0 h 685353"/>
                <a:gd name="csX1" fmla="*/ 0 w 2037620"/>
                <a:gd name="csY1" fmla="*/ 685353 h 685353"/>
                <a:gd name="csX2" fmla="*/ 455708 w 2037620"/>
                <a:gd name="csY2" fmla="*/ 548193 h 685353"/>
                <a:gd name="csX3" fmla="*/ 1004348 w 2037620"/>
                <a:gd name="csY3" fmla="*/ 484185 h 685353"/>
                <a:gd name="csX4" fmla="*/ 1607852 w 2037620"/>
                <a:gd name="csY4" fmla="*/ 529905 h 685353"/>
                <a:gd name="csX5" fmla="*/ 2037620 w 2037620"/>
                <a:gd name="csY5" fmla="*/ 667065 h 685353"/>
                <a:gd name="csX6" fmla="*/ 2037620 w 2037620"/>
                <a:gd name="csY6" fmla="*/ 8697 h 685353"/>
                <a:gd name="csX7" fmla="*/ 7652 w 2037620"/>
                <a:gd name="csY7" fmla="*/ 0 h 685353"/>
                <a:gd name="csX0" fmla="*/ 759 w 2038187"/>
                <a:gd name="csY0" fmla="*/ 0 h 687751"/>
                <a:gd name="csX1" fmla="*/ 567 w 2038187"/>
                <a:gd name="csY1" fmla="*/ 687751 h 687751"/>
                <a:gd name="csX2" fmla="*/ 456275 w 2038187"/>
                <a:gd name="csY2" fmla="*/ 550591 h 687751"/>
                <a:gd name="csX3" fmla="*/ 1004915 w 2038187"/>
                <a:gd name="csY3" fmla="*/ 486583 h 687751"/>
                <a:gd name="csX4" fmla="*/ 1608419 w 2038187"/>
                <a:gd name="csY4" fmla="*/ 532303 h 687751"/>
                <a:gd name="csX5" fmla="*/ 2038187 w 2038187"/>
                <a:gd name="csY5" fmla="*/ 669463 h 687751"/>
                <a:gd name="csX6" fmla="*/ 2038187 w 2038187"/>
                <a:gd name="csY6" fmla="*/ 11095 h 687751"/>
                <a:gd name="csX7" fmla="*/ 759 w 2038187"/>
                <a:gd name="csY7" fmla="*/ 0 h 687751"/>
                <a:gd name="csX0" fmla="*/ 759 w 2038187"/>
                <a:gd name="csY0" fmla="*/ 0 h 687751"/>
                <a:gd name="csX1" fmla="*/ 567 w 2038187"/>
                <a:gd name="csY1" fmla="*/ 687751 h 687751"/>
                <a:gd name="csX2" fmla="*/ 456275 w 2038187"/>
                <a:gd name="csY2" fmla="*/ 550591 h 687751"/>
                <a:gd name="csX3" fmla="*/ 1004915 w 2038187"/>
                <a:gd name="csY3" fmla="*/ 486583 h 687751"/>
                <a:gd name="csX4" fmla="*/ 1608419 w 2038187"/>
                <a:gd name="csY4" fmla="*/ 532303 h 687751"/>
                <a:gd name="csX5" fmla="*/ 2038187 w 2038187"/>
                <a:gd name="csY5" fmla="*/ 669463 h 687751"/>
                <a:gd name="csX6" fmla="*/ 2038187 w 2038187"/>
                <a:gd name="csY6" fmla="*/ 6300 h 687751"/>
                <a:gd name="csX7" fmla="*/ 759 w 2038187"/>
                <a:gd name="csY7" fmla="*/ 0 h 687751"/>
                <a:gd name="csX0" fmla="*/ 759 w 2038187"/>
                <a:gd name="csY0" fmla="*/ 0 h 687751"/>
                <a:gd name="csX1" fmla="*/ 567 w 2038187"/>
                <a:gd name="csY1" fmla="*/ 687751 h 687751"/>
                <a:gd name="csX2" fmla="*/ 456275 w 2038187"/>
                <a:gd name="csY2" fmla="*/ 550591 h 687751"/>
                <a:gd name="csX3" fmla="*/ 1004915 w 2038187"/>
                <a:gd name="csY3" fmla="*/ 486583 h 687751"/>
                <a:gd name="csX4" fmla="*/ 1608419 w 2038187"/>
                <a:gd name="csY4" fmla="*/ 532303 h 687751"/>
                <a:gd name="csX5" fmla="*/ 2038187 w 2038187"/>
                <a:gd name="csY5" fmla="*/ 669463 h 687751"/>
                <a:gd name="csX6" fmla="*/ 2038187 w 2038187"/>
                <a:gd name="csY6" fmla="*/ 6300 h 687751"/>
                <a:gd name="csX7" fmla="*/ 759 w 2038187"/>
                <a:gd name="csY7" fmla="*/ 0 h 687751"/>
                <a:gd name="csX0" fmla="*/ 759 w 2038187"/>
                <a:gd name="csY0" fmla="*/ 0 h 687751"/>
                <a:gd name="csX1" fmla="*/ 567 w 2038187"/>
                <a:gd name="csY1" fmla="*/ 687751 h 687751"/>
                <a:gd name="csX2" fmla="*/ 456275 w 2038187"/>
                <a:gd name="csY2" fmla="*/ 550591 h 687751"/>
                <a:gd name="csX3" fmla="*/ 1004915 w 2038187"/>
                <a:gd name="csY3" fmla="*/ 486583 h 687751"/>
                <a:gd name="csX4" fmla="*/ 1608419 w 2038187"/>
                <a:gd name="csY4" fmla="*/ 532303 h 687751"/>
                <a:gd name="csX5" fmla="*/ 2038187 w 2038187"/>
                <a:gd name="csY5" fmla="*/ 669463 h 687751"/>
                <a:gd name="csX6" fmla="*/ 2038187 w 2038187"/>
                <a:gd name="csY6" fmla="*/ 6300 h 687751"/>
                <a:gd name="csX7" fmla="*/ 759 w 2038187"/>
                <a:gd name="csY7" fmla="*/ 0 h 687751"/>
                <a:gd name="csX0" fmla="*/ 759 w 2038187"/>
                <a:gd name="csY0" fmla="*/ 0 h 687751"/>
                <a:gd name="csX1" fmla="*/ 567 w 2038187"/>
                <a:gd name="csY1" fmla="*/ 687751 h 687751"/>
                <a:gd name="csX2" fmla="*/ 456275 w 2038187"/>
                <a:gd name="csY2" fmla="*/ 550591 h 687751"/>
                <a:gd name="csX3" fmla="*/ 1004915 w 2038187"/>
                <a:gd name="csY3" fmla="*/ 486583 h 687751"/>
                <a:gd name="csX4" fmla="*/ 1608419 w 2038187"/>
                <a:gd name="csY4" fmla="*/ 532303 h 687751"/>
                <a:gd name="csX5" fmla="*/ 2038187 w 2038187"/>
                <a:gd name="csY5" fmla="*/ 669463 h 687751"/>
                <a:gd name="csX6" fmla="*/ 2038187 w 2038187"/>
                <a:gd name="csY6" fmla="*/ 6300 h 687751"/>
                <a:gd name="csX7" fmla="*/ 759 w 2038187"/>
                <a:gd name="csY7" fmla="*/ 0 h 687751"/>
                <a:gd name="csX0" fmla="*/ 759 w 2038187"/>
                <a:gd name="csY0" fmla="*/ 0 h 687751"/>
                <a:gd name="csX1" fmla="*/ 567 w 2038187"/>
                <a:gd name="csY1" fmla="*/ 687751 h 687751"/>
                <a:gd name="csX2" fmla="*/ 456275 w 2038187"/>
                <a:gd name="csY2" fmla="*/ 550591 h 687751"/>
                <a:gd name="csX3" fmla="*/ 1004915 w 2038187"/>
                <a:gd name="csY3" fmla="*/ 486583 h 687751"/>
                <a:gd name="csX4" fmla="*/ 1608419 w 2038187"/>
                <a:gd name="csY4" fmla="*/ 532303 h 687751"/>
                <a:gd name="csX5" fmla="*/ 2038187 w 2038187"/>
                <a:gd name="csY5" fmla="*/ 669463 h 687751"/>
                <a:gd name="csX6" fmla="*/ 2038187 w 2038187"/>
                <a:gd name="csY6" fmla="*/ 6300 h 687751"/>
                <a:gd name="csX7" fmla="*/ 759 w 2038187"/>
                <a:gd name="csY7" fmla="*/ 0 h 687751"/>
                <a:gd name="csX0" fmla="*/ 759 w 2038187"/>
                <a:gd name="csY0" fmla="*/ 0 h 687751"/>
                <a:gd name="csX1" fmla="*/ 567 w 2038187"/>
                <a:gd name="csY1" fmla="*/ 687751 h 687751"/>
                <a:gd name="csX2" fmla="*/ 456275 w 2038187"/>
                <a:gd name="csY2" fmla="*/ 550591 h 687751"/>
                <a:gd name="csX3" fmla="*/ 1004915 w 2038187"/>
                <a:gd name="csY3" fmla="*/ 486583 h 687751"/>
                <a:gd name="csX4" fmla="*/ 1608419 w 2038187"/>
                <a:gd name="csY4" fmla="*/ 532303 h 687751"/>
                <a:gd name="csX5" fmla="*/ 2038187 w 2038187"/>
                <a:gd name="csY5" fmla="*/ 669463 h 687751"/>
                <a:gd name="csX6" fmla="*/ 2038187 w 2038187"/>
                <a:gd name="csY6" fmla="*/ 6300 h 687751"/>
                <a:gd name="csX7" fmla="*/ 759 w 2038187"/>
                <a:gd name="csY7" fmla="*/ 0 h 687751"/>
                <a:gd name="csX0" fmla="*/ 759 w 2038187"/>
                <a:gd name="csY0" fmla="*/ 0 h 687751"/>
                <a:gd name="csX1" fmla="*/ 567 w 2038187"/>
                <a:gd name="csY1" fmla="*/ 687751 h 687751"/>
                <a:gd name="csX2" fmla="*/ 456275 w 2038187"/>
                <a:gd name="csY2" fmla="*/ 550591 h 687751"/>
                <a:gd name="csX3" fmla="*/ 1004915 w 2038187"/>
                <a:gd name="csY3" fmla="*/ 486583 h 687751"/>
                <a:gd name="csX4" fmla="*/ 1608419 w 2038187"/>
                <a:gd name="csY4" fmla="*/ 532303 h 687751"/>
                <a:gd name="csX5" fmla="*/ 2038187 w 2038187"/>
                <a:gd name="csY5" fmla="*/ 669463 h 687751"/>
                <a:gd name="csX6" fmla="*/ 2038187 w 2038187"/>
                <a:gd name="csY6" fmla="*/ 6300 h 687751"/>
                <a:gd name="csX7" fmla="*/ 759 w 2038187"/>
                <a:gd name="csY7" fmla="*/ 0 h 6877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38187" h="687751">
                  <a:moveTo>
                    <a:pt x="759" y="0"/>
                  </a:moveTo>
                  <a:cubicBezTo>
                    <a:pt x="-1792" y="228451"/>
                    <a:pt x="3118" y="459300"/>
                    <a:pt x="567" y="687751"/>
                  </a:cubicBezTo>
                  <a:cubicBezTo>
                    <a:pt x="152470" y="642031"/>
                    <a:pt x="293927" y="587919"/>
                    <a:pt x="456275" y="550591"/>
                  </a:cubicBezTo>
                  <a:cubicBezTo>
                    <a:pt x="639155" y="516068"/>
                    <a:pt x="819051" y="499527"/>
                    <a:pt x="1004915" y="486583"/>
                  </a:cubicBezTo>
                  <a:cubicBezTo>
                    <a:pt x="1206083" y="491034"/>
                    <a:pt x="1426649" y="506274"/>
                    <a:pt x="1608419" y="532303"/>
                  </a:cubicBezTo>
                  <a:cubicBezTo>
                    <a:pt x="1766596" y="564836"/>
                    <a:pt x="1894931" y="623743"/>
                    <a:pt x="2038187" y="669463"/>
                  </a:cubicBezTo>
                  <a:lnTo>
                    <a:pt x="2038187" y="6300"/>
                  </a:lnTo>
                  <a:lnTo>
                    <a:pt x="759" y="0"/>
                  </a:lnTo>
                  <a:close/>
                </a:path>
              </a:pathLst>
            </a:custGeom>
            <a:solidFill>
              <a:srgbClr val="FF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星: 6 pt 138">
              <a:extLst>
                <a:ext uri="{FF2B5EF4-FFF2-40B4-BE49-F238E27FC236}">
                  <a16:creationId xmlns:a16="http://schemas.microsoft.com/office/drawing/2014/main" id="{A29B518A-C216-34E4-4771-B927DE098C2B}"/>
                </a:ext>
              </a:extLst>
            </p:cNvPr>
            <p:cNvSpPr/>
            <p:nvPr/>
          </p:nvSpPr>
          <p:spPr>
            <a:xfrm>
              <a:off x="2360928" y="3649605"/>
              <a:ext cx="136981" cy="155278"/>
            </a:xfrm>
            <a:prstGeom prst="star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爆発: 8 pt 139">
              <a:extLst>
                <a:ext uri="{FF2B5EF4-FFF2-40B4-BE49-F238E27FC236}">
                  <a16:creationId xmlns:a16="http://schemas.microsoft.com/office/drawing/2014/main" id="{7007555C-C728-341B-6072-B60A668ABEFB}"/>
                </a:ext>
              </a:extLst>
            </p:cNvPr>
            <p:cNvSpPr/>
            <p:nvPr/>
          </p:nvSpPr>
          <p:spPr>
            <a:xfrm>
              <a:off x="3793483" y="3261786"/>
              <a:ext cx="136981" cy="155278"/>
            </a:xfrm>
            <a:prstGeom prst="irregularSeal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1" name="二等辺三角形 140">
              <a:extLst>
                <a:ext uri="{FF2B5EF4-FFF2-40B4-BE49-F238E27FC236}">
                  <a16:creationId xmlns:a16="http://schemas.microsoft.com/office/drawing/2014/main" id="{1A610E6D-30E7-26ED-C490-ECD63DF8F1E8}"/>
                </a:ext>
              </a:extLst>
            </p:cNvPr>
            <p:cNvSpPr/>
            <p:nvPr/>
          </p:nvSpPr>
          <p:spPr>
            <a:xfrm>
              <a:off x="2214375" y="3196070"/>
              <a:ext cx="136981" cy="155278"/>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斜め縞 141">
              <a:extLst>
                <a:ext uri="{FF2B5EF4-FFF2-40B4-BE49-F238E27FC236}">
                  <a16:creationId xmlns:a16="http://schemas.microsoft.com/office/drawing/2014/main" id="{B7D3FFBE-977F-9679-D36F-0A445F160188}"/>
                </a:ext>
              </a:extLst>
            </p:cNvPr>
            <p:cNvSpPr/>
            <p:nvPr/>
          </p:nvSpPr>
          <p:spPr>
            <a:xfrm>
              <a:off x="3122212" y="3281122"/>
              <a:ext cx="132591" cy="330891"/>
            </a:xfrm>
            <a:prstGeom prst="diagStrip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3" name="フレーム (半分) 142">
              <a:extLst>
                <a:ext uri="{FF2B5EF4-FFF2-40B4-BE49-F238E27FC236}">
                  <a16:creationId xmlns:a16="http://schemas.microsoft.com/office/drawing/2014/main" id="{9EB22818-A4DB-55C9-027E-9A5539D3A108}"/>
                </a:ext>
              </a:extLst>
            </p:cNvPr>
            <p:cNvSpPr/>
            <p:nvPr/>
          </p:nvSpPr>
          <p:spPr>
            <a:xfrm>
              <a:off x="2692299" y="3252301"/>
              <a:ext cx="377209" cy="138166"/>
            </a:xfrm>
            <a:prstGeom prst="halfFram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4" name="台形 143">
              <a:extLst>
                <a:ext uri="{FF2B5EF4-FFF2-40B4-BE49-F238E27FC236}">
                  <a16:creationId xmlns:a16="http://schemas.microsoft.com/office/drawing/2014/main" id="{F24A922C-3ADF-34EA-4516-E8E436098390}"/>
                </a:ext>
              </a:extLst>
            </p:cNvPr>
            <p:cNvSpPr/>
            <p:nvPr/>
          </p:nvSpPr>
          <p:spPr>
            <a:xfrm>
              <a:off x="3854289" y="3064601"/>
              <a:ext cx="136981" cy="155278"/>
            </a:xfrm>
            <a:prstGeom prst="trapezoi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5" name="五角形 144">
              <a:extLst>
                <a:ext uri="{FF2B5EF4-FFF2-40B4-BE49-F238E27FC236}">
                  <a16:creationId xmlns:a16="http://schemas.microsoft.com/office/drawing/2014/main" id="{D1EB5115-9A18-6D87-7109-9FCC37407249}"/>
                </a:ext>
              </a:extLst>
            </p:cNvPr>
            <p:cNvSpPr/>
            <p:nvPr/>
          </p:nvSpPr>
          <p:spPr>
            <a:xfrm>
              <a:off x="5380926" y="3974487"/>
              <a:ext cx="136981" cy="155278"/>
            </a:xfrm>
            <a:prstGeom prst="pentag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月 145">
              <a:extLst>
                <a:ext uri="{FF2B5EF4-FFF2-40B4-BE49-F238E27FC236}">
                  <a16:creationId xmlns:a16="http://schemas.microsoft.com/office/drawing/2014/main" id="{69B3B448-3749-0F28-676A-C231B8713157}"/>
                </a:ext>
              </a:extLst>
            </p:cNvPr>
            <p:cNvSpPr/>
            <p:nvPr/>
          </p:nvSpPr>
          <p:spPr>
            <a:xfrm rot="20187461">
              <a:off x="2435797" y="3428247"/>
              <a:ext cx="136981" cy="155278"/>
            </a:xfrm>
            <a:prstGeom prst="mo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フローチャート: 表示 146">
              <a:extLst>
                <a:ext uri="{FF2B5EF4-FFF2-40B4-BE49-F238E27FC236}">
                  <a16:creationId xmlns:a16="http://schemas.microsoft.com/office/drawing/2014/main" id="{6973AF6B-612B-AAC5-C19A-02923F6BEA6C}"/>
                </a:ext>
              </a:extLst>
            </p:cNvPr>
            <p:cNvSpPr/>
            <p:nvPr/>
          </p:nvSpPr>
          <p:spPr>
            <a:xfrm>
              <a:off x="2467335" y="3064601"/>
              <a:ext cx="58610" cy="187700"/>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フローチャート: 結合子 147">
              <a:extLst>
                <a:ext uri="{FF2B5EF4-FFF2-40B4-BE49-F238E27FC236}">
                  <a16:creationId xmlns:a16="http://schemas.microsoft.com/office/drawing/2014/main" id="{C63666B4-3700-2962-E4C2-E7DAB014E05F}"/>
                </a:ext>
              </a:extLst>
            </p:cNvPr>
            <p:cNvSpPr/>
            <p:nvPr/>
          </p:nvSpPr>
          <p:spPr>
            <a:xfrm>
              <a:off x="2536152" y="3524307"/>
              <a:ext cx="79806" cy="188449"/>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星: 6 pt 148">
              <a:extLst>
                <a:ext uri="{FF2B5EF4-FFF2-40B4-BE49-F238E27FC236}">
                  <a16:creationId xmlns:a16="http://schemas.microsoft.com/office/drawing/2014/main" id="{774C7981-258A-E960-8521-6906D1B9E315}"/>
                </a:ext>
              </a:extLst>
            </p:cNvPr>
            <p:cNvSpPr/>
            <p:nvPr/>
          </p:nvSpPr>
          <p:spPr>
            <a:xfrm>
              <a:off x="2525944" y="3464049"/>
              <a:ext cx="136981" cy="155278"/>
            </a:xfrm>
            <a:prstGeom prst="star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爆発: 8 pt 149">
              <a:extLst>
                <a:ext uri="{FF2B5EF4-FFF2-40B4-BE49-F238E27FC236}">
                  <a16:creationId xmlns:a16="http://schemas.microsoft.com/office/drawing/2014/main" id="{E6C2C585-16C0-B73F-0A0E-4AC18F76F2DA}"/>
                </a:ext>
              </a:extLst>
            </p:cNvPr>
            <p:cNvSpPr/>
            <p:nvPr/>
          </p:nvSpPr>
          <p:spPr>
            <a:xfrm>
              <a:off x="4125265" y="3312828"/>
              <a:ext cx="136981" cy="155278"/>
            </a:xfrm>
            <a:prstGeom prst="irregularSeal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1" name="二等辺三角形 150">
              <a:extLst>
                <a:ext uri="{FF2B5EF4-FFF2-40B4-BE49-F238E27FC236}">
                  <a16:creationId xmlns:a16="http://schemas.microsoft.com/office/drawing/2014/main" id="{A57681E7-C5A4-6E4C-B11C-E373E9E15259}"/>
                </a:ext>
              </a:extLst>
            </p:cNvPr>
            <p:cNvSpPr/>
            <p:nvPr/>
          </p:nvSpPr>
          <p:spPr>
            <a:xfrm>
              <a:off x="3481794" y="3016780"/>
              <a:ext cx="136981" cy="155278"/>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2" name="斜め縞 151">
              <a:extLst>
                <a:ext uri="{FF2B5EF4-FFF2-40B4-BE49-F238E27FC236}">
                  <a16:creationId xmlns:a16="http://schemas.microsoft.com/office/drawing/2014/main" id="{F88B574E-E194-A0A9-FA36-BFBC0DFC9B61}"/>
                </a:ext>
              </a:extLst>
            </p:cNvPr>
            <p:cNvSpPr/>
            <p:nvPr/>
          </p:nvSpPr>
          <p:spPr>
            <a:xfrm>
              <a:off x="4681807" y="3135986"/>
              <a:ext cx="213874" cy="184654"/>
            </a:xfrm>
            <a:prstGeom prst="diagStrip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 name="フレーム (半分) 152">
              <a:extLst>
                <a:ext uri="{FF2B5EF4-FFF2-40B4-BE49-F238E27FC236}">
                  <a16:creationId xmlns:a16="http://schemas.microsoft.com/office/drawing/2014/main" id="{44FE6BB1-8B04-3001-CE54-A7406EBC1906}"/>
                </a:ext>
              </a:extLst>
            </p:cNvPr>
            <p:cNvSpPr/>
            <p:nvPr/>
          </p:nvSpPr>
          <p:spPr>
            <a:xfrm rot="4488765">
              <a:off x="2429132" y="3252255"/>
              <a:ext cx="112972" cy="235791"/>
            </a:xfrm>
            <a:prstGeom prst="halfFram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4" name="台形 153">
              <a:extLst>
                <a:ext uri="{FF2B5EF4-FFF2-40B4-BE49-F238E27FC236}">
                  <a16:creationId xmlns:a16="http://schemas.microsoft.com/office/drawing/2014/main" id="{E5737488-CB2A-EF15-3159-4E452B9229F1}"/>
                </a:ext>
              </a:extLst>
            </p:cNvPr>
            <p:cNvSpPr/>
            <p:nvPr/>
          </p:nvSpPr>
          <p:spPr>
            <a:xfrm>
              <a:off x="3970267" y="3196070"/>
              <a:ext cx="136981" cy="155278"/>
            </a:xfrm>
            <a:prstGeom prst="trapezoi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五角形 154">
              <a:extLst>
                <a:ext uri="{FF2B5EF4-FFF2-40B4-BE49-F238E27FC236}">
                  <a16:creationId xmlns:a16="http://schemas.microsoft.com/office/drawing/2014/main" id="{1279C587-8264-E3F8-48D5-820728D4B229}"/>
                </a:ext>
              </a:extLst>
            </p:cNvPr>
            <p:cNvSpPr/>
            <p:nvPr/>
          </p:nvSpPr>
          <p:spPr>
            <a:xfrm>
              <a:off x="5496903" y="4105956"/>
              <a:ext cx="136981" cy="155278"/>
            </a:xfrm>
            <a:prstGeom prst="pentag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7" name="フローチャート: 表示 156">
              <a:extLst>
                <a:ext uri="{FF2B5EF4-FFF2-40B4-BE49-F238E27FC236}">
                  <a16:creationId xmlns:a16="http://schemas.microsoft.com/office/drawing/2014/main" id="{8B1C8C0B-FD7C-7BBB-523D-055E8B2D846C}"/>
                </a:ext>
              </a:extLst>
            </p:cNvPr>
            <p:cNvSpPr/>
            <p:nvPr/>
          </p:nvSpPr>
          <p:spPr>
            <a:xfrm>
              <a:off x="4562210" y="3439703"/>
              <a:ext cx="34793" cy="240786"/>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8" name="フローチャート: 結合子 157">
              <a:extLst>
                <a:ext uri="{FF2B5EF4-FFF2-40B4-BE49-F238E27FC236}">
                  <a16:creationId xmlns:a16="http://schemas.microsoft.com/office/drawing/2014/main" id="{7B167F13-0501-D28E-4CB4-800E9BA67F76}"/>
                </a:ext>
              </a:extLst>
            </p:cNvPr>
            <p:cNvSpPr/>
            <p:nvPr/>
          </p:nvSpPr>
          <p:spPr>
            <a:xfrm>
              <a:off x="2744483" y="3414795"/>
              <a:ext cx="136981" cy="155278"/>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フローチャート: 結合子 158">
              <a:extLst>
                <a:ext uri="{FF2B5EF4-FFF2-40B4-BE49-F238E27FC236}">
                  <a16:creationId xmlns:a16="http://schemas.microsoft.com/office/drawing/2014/main" id="{78BBE3C2-9C87-AF0F-0765-090457EEBCE0}"/>
                </a:ext>
              </a:extLst>
            </p:cNvPr>
            <p:cNvSpPr/>
            <p:nvPr/>
          </p:nvSpPr>
          <p:spPr>
            <a:xfrm>
              <a:off x="2831571" y="3135986"/>
              <a:ext cx="136981" cy="155278"/>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0" name="フレーム (半分) 159">
              <a:extLst>
                <a:ext uri="{FF2B5EF4-FFF2-40B4-BE49-F238E27FC236}">
                  <a16:creationId xmlns:a16="http://schemas.microsoft.com/office/drawing/2014/main" id="{F822F713-4227-077B-C964-614576261FB9}"/>
                </a:ext>
              </a:extLst>
            </p:cNvPr>
            <p:cNvSpPr/>
            <p:nvPr/>
          </p:nvSpPr>
          <p:spPr>
            <a:xfrm rot="3303837">
              <a:off x="3131329" y="3259697"/>
              <a:ext cx="427591" cy="121886"/>
            </a:xfrm>
            <a:prstGeom prst="halfFram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1" name="フレーム (半分) 160">
              <a:extLst>
                <a:ext uri="{FF2B5EF4-FFF2-40B4-BE49-F238E27FC236}">
                  <a16:creationId xmlns:a16="http://schemas.microsoft.com/office/drawing/2014/main" id="{58D08C51-1D80-D717-6898-717C48F84FD7}"/>
                </a:ext>
              </a:extLst>
            </p:cNvPr>
            <p:cNvSpPr/>
            <p:nvPr/>
          </p:nvSpPr>
          <p:spPr>
            <a:xfrm rot="3303837">
              <a:off x="3645299" y="3373765"/>
              <a:ext cx="427591" cy="121886"/>
            </a:xfrm>
            <a:prstGeom prst="halfFram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2" name="斜め縞 161">
              <a:extLst>
                <a:ext uri="{FF2B5EF4-FFF2-40B4-BE49-F238E27FC236}">
                  <a16:creationId xmlns:a16="http://schemas.microsoft.com/office/drawing/2014/main" id="{68719B08-2623-D32D-7D2A-3EA4BC94ED09}"/>
                </a:ext>
              </a:extLst>
            </p:cNvPr>
            <p:cNvSpPr/>
            <p:nvPr/>
          </p:nvSpPr>
          <p:spPr>
            <a:xfrm rot="3939000">
              <a:off x="3664232" y="3322154"/>
              <a:ext cx="150301" cy="291902"/>
            </a:xfrm>
            <a:prstGeom prst="diagStrip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3" name="斜め縞 162">
              <a:extLst>
                <a:ext uri="{FF2B5EF4-FFF2-40B4-BE49-F238E27FC236}">
                  <a16:creationId xmlns:a16="http://schemas.microsoft.com/office/drawing/2014/main" id="{0ED081A8-5617-6469-00E4-F5BFDDC9784C}"/>
                </a:ext>
              </a:extLst>
            </p:cNvPr>
            <p:cNvSpPr/>
            <p:nvPr/>
          </p:nvSpPr>
          <p:spPr>
            <a:xfrm rot="3939000">
              <a:off x="4345563" y="3099403"/>
              <a:ext cx="150301" cy="291902"/>
            </a:xfrm>
            <a:prstGeom prst="diagStrip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4" name="フローチャート: 表示 163">
              <a:extLst>
                <a:ext uri="{FF2B5EF4-FFF2-40B4-BE49-F238E27FC236}">
                  <a16:creationId xmlns:a16="http://schemas.microsoft.com/office/drawing/2014/main" id="{73599BEA-E504-2C47-2DBE-0F8ECDBA8FD8}"/>
                </a:ext>
              </a:extLst>
            </p:cNvPr>
            <p:cNvSpPr/>
            <p:nvPr/>
          </p:nvSpPr>
          <p:spPr>
            <a:xfrm>
              <a:off x="4372795" y="3219032"/>
              <a:ext cx="34793" cy="240786"/>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 name="フローチャート: 表示 164">
              <a:extLst>
                <a:ext uri="{FF2B5EF4-FFF2-40B4-BE49-F238E27FC236}">
                  <a16:creationId xmlns:a16="http://schemas.microsoft.com/office/drawing/2014/main" id="{2A6355B5-D6E6-B9CF-603E-BE02B18CC719}"/>
                </a:ext>
              </a:extLst>
            </p:cNvPr>
            <p:cNvSpPr/>
            <p:nvPr/>
          </p:nvSpPr>
          <p:spPr>
            <a:xfrm rot="1355649">
              <a:off x="4293076" y="3359124"/>
              <a:ext cx="34793" cy="240786"/>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フローチャート: 表示 165">
              <a:extLst>
                <a:ext uri="{FF2B5EF4-FFF2-40B4-BE49-F238E27FC236}">
                  <a16:creationId xmlns:a16="http://schemas.microsoft.com/office/drawing/2014/main" id="{856D4D9A-BDA5-5F6F-D1C2-68A9F95DAFBA}"/>
                </a:ext>
              </a:extLst>
            </p:cNvPr>
            <p:cNvSpPr/>
            <p:nvPr/>
          </p:nvSpPr>
          <p:spPr>
            <a:xfrm rot="1355649">
              <a:off x="4779248" y="3317709"/>
              <a:ext cx="34793" cy="240786"/>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7" name="星: 6 pt 166">
              <a:extLst>
                <a:ext uri="{FF2B5EF4-FFF2-40B4-BE49-F238E27FC236}">
                  <a16:creationId xmlns:a16="http://schemas.microsoft.com/office/drawing/2014/main" id="{8CFD1A51-D307-9764-ACE9-C54FDBCB93CA}"/>
                </a:ext>
              </a:extLst>
            </p:cNvPr>
            <p:cNvSpPr/>
            <p:nvPr/>
          </p:nvSpPr>
          <p:spPr>
            <a:xfrm>
              <a:off x="2238914" y="4187840"/>
              <a:ext cx="136981" cy="155278"/>
            </a:xfrm>
            <a:prstGeom prst="star6">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爆発: 8 pt 167">
              <a:extLst>
                <a:ext uri="{FF2B5EF4-FFF2-40B4-BE49-F238E27FC236}">
                  <a16:creationId xmlns:a16="http://schemas.microsoft.com/office/drawing/2014/main" id="{E582FD2E-9C41-BE88-D6DB-4FF37E166EE4}"/>
                </a:ext>
              </a:extLst>
            </p:cNvPr>
            <p:cNvSpPr/>
            <p:nvPr/>
          </p:nvSpPr>
          <p:spPr>
            <a:xfrm>
              <a:off x="3793483" y="3849716"/>
              <a:ext cx="136981" cy="155278"/>
            </a:xfrm>
            <a:prstGeom prst="irregularSeal1">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9" name="二等辺三角形 168">
              <a:extLst>
                <a:ext uri="{FF2B5EF4-FFF2-40B4-BE49-F238E27FC236}">
                  <a16:creationId xmlns:a16="http://schemas.microsoft.com/office/drawing/2014/main" id="{17A7EAA5-D6ED-F563-304C-4BBB554D1E07}"/>
                </a:ext>
              </a:extLst>
            </p:cNvPr>
            <p:cNvSpPr/>
            <p:nvPr/>
          </p:nvSpPr>
          <p:spPr>
            <a:xfrm>
              <a:off x="2214375" y="3834800"/>
              <a:ext cx="136981" cy="155278"/>
            </a:xfrm>
            <a:prstGeom prst="triangl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0" name="斜め縞 169">
              <a:extLst>
                <a:ext uri="{FF2B5EF4-FFF2-40B4-BE49-F238E27FC236}">
                  <a16:creationId xmlns:a16="http://schemas.microsoft.com/office/drawing/2014/main" id="{9964D147-3ED1-C107-DF90-17A730F4C248}"/>
                </a:ext>
              </a:extLst>
            </p:cNvPr>
            <p:cNvSpPr/>
            <p:nvPr/>
          </p:nvSpPr>
          <p:spPr>
            <a:xfrm>
              <a:off x="3122212" y="3869053"/>
              <a:ext cx="132591" cy="330891"/>
            </a:xfrm>
            <a:prstGeom prst="diagStrip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1" name="フレーム (半分) 170">
              <a:extLst>
                <a:ext uri="{FF2B5EF4-FFF2-40B4-BE49-F238E27FC236}">
                  <a16:creationId xmlns:a16="http://schemas.microsoft.com/office/drawing/2014/main" id="{91488709-0107-FD64-3F5E-DF8B44C2D1FF}"/>
                </a:ext>
              </a:extLst>
            </p:cNvPr>
            <p:cNvSpPr/>
            <p:nvPr/>
          </p:nvSpPr>
          <p:spPr>
            <a:xfrm>
              <a:off x="2692299" y="3840231"/>
              <a:ext cx="377209" cy="138166"/>
            </a:xfrm>
            <a:prstGeom prst="halfFram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2" name="台形 171">
              <a:extLst>
                <a:ext uri="{FF2B5EF4-FFF2-40B4-BE49-F238E27FC236}">
                  <a16:creationId xmlns:a16="http://schemas.microsoft.com/office/drawing/2014/main" id="{9A801D2E-2A30-4A22-9B72-49CB80F87654}"/>
                </a:ext>
              </a:extLst>
            </p:cNvPr>
            <p:cNvSpPr/>
            <p:nvPr/>
          </p:nvSpPr>
          <p:spPr>
            <a:xfrm>
              <a:off x="3854289" y="3703332"/>
              <a:ext cx="136981" cy="155278"/>
            </a:xfrm>
            <a:prstGeom prst="trapezoid">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 name="月 172">
              <a:extLst>
                <a:ext uri="{FF2B5EF4-FFF2-40B4-BE49-F238E27FC236}">
                  <a16:creationId xmlns:a16="http://schemas.microsoft.com/office/drawing/2014/main" id="{57BC1EDE-22C5-A41A-909F-9AD3F3D80515}"/>
                </a:ext>
              </a:extLst>
            </p:cNvPr>
            <p:cNvSpPr/>
            <p:nvPr/>
          </p:nvSpPr>
          <p:spPr>
            <a:xfrm rot="20187461">
              <a:off x="2435797" y="4056818"/>
              <a:ext cx="136981" cy="155278"/>
            </a:xfrm>
            <a:prstGeom prst="mo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 name="フローチャート: 結合子 174">
              <a:extLst>
                <a:ext uri="{FF2B5EF4-FFF2-40B4-BE49-F238E27FC236}">
                  <a16:creationId xmlns:a16="http://schemas.microsoft.com/office/drawing/2014/main" id="{719AFB02-49AE-AD59-6E81-3A50FE5A9520}"/>
                </a:ext>
              </a:extLst>
            </p:cNvPr>
            <p:cNvSpPr/>
            <p:nvPr/>
          </p:nvSpPr>
          <p:spPr>
            <a:xfrm>
              <a:off x="2272011" y="3969964"/>
              <a:ext cx="79806" cy="188449"/>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星: 6 pt 175">
              <a:extLst>
                <a:ext uri="{FF2B5EF4-FFF2-40B4-BE49-F238E27FC236}">
                  <a16:creationId xmlns:a16="http://schemas.microsoft.com/office/drawing/2014/main" id="{1065D8AB-FD53-4BE5-2998-7C2662C578F6}"/>
                </a:ext>
              </a:extLst>
            </p:cNvPr>
            <p:cNvSpPr/>
            <p:nvPr/>
          </p:nvSpPr>
          <p:spPr>
            <a:xfrm>
              <a:off x="2525944" y="4092620"/>
              <a:ext cx="136981" cy="155278"/>
            </a:xfrm>
            <a:prstGeom prst="star6">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爆発: 8 pt 176">
              <a:extLst>
                <a:ext uri="{FF2B5EF4-FFF2-40B4-BE49-F238E27FC236}">
                  <a16:creationId xmlns:a16="http://schemas.microsoft.com/office/drawing/2014/main" id="{1920DE01-07BE-8794-C313-65CE45255E94}"/>
                </a:ext>
              </a:extLst>
            </p:cNvPr>
            <p:cNvSpPr/>
            <p:nvPr/>
          </p:nvSpPr>
          <p:spPr>
            <a:xfrm>
              <a:off x="4125265" y="3900759"/>
              <a:ext cx="136981" cy="155278"/>
            </a:xfrm>
            <a:prstGeom prst="irregularSeal1">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二等辺三角形 177">
              <a:extLst>
                <a:ext uri="{FF2B5EF4-FFF2-40B4-BE49-F238E27FC236}">
                  <a16:creationId xmlns:a16="http://schemas.microsoft.com/office/drawing/2014/main" id="{70AF68EA-31AB-24DB-AB07-30E6DF3E1DDF}"/>
                </a:ext>
              </a:extLst>
            </p:cNvPr>
            <p:cNvSpPr/>
            <p:nvPr/>
          </p:nvSpPr>
          <p:spPr>
            <a:xfrm>
              <a:off x="3481794" y="3706311"/>
              <a:ext cx="136981" cy="155278"/>
            </a:xfrm>
            <a:prstGeom prst="triangl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 name="斜め縞 178">
              <a:extLst>
                <a:ext uri="{FF2B5EF4-FFF2-40B4-BE49-F238E27FC236}">
                  <a16:creationId xmlns:a16="http://schemas.microsoft.com/office/drawing/2014/main" id="{E099D0B2-6F67-3BBA-EEDE-855EB9A141DF}"/>
                </a:ext>
              </a:extLst>
            </p:cNvPr>
            <p:cNvSpPr/>
            <p:nvPr/>
          </p:nvSpPr>
          <p:spPr>
            <a:xfrm>
              <a:off x="4408126" y="4077861"/>
              <a:ext cx="213874" cy="184654"/>
            </a:xfrm>
            <a:prstGeom prst="diagStrip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0" name="フレーム (半分) 179">
              <a:extLst>
                <a:ext uri="{FF2B5EF4-FFF2-40B4-BE49-F238E27FC236}">
                  <a16:creationId xmlns:a16="http://schemas.microsoft.com/office/drawing/2014/main" id="{106A7F85-FC69-771E-117D-5F5E7DA243B8}"/>
                </a:ext>
              </a:extLst>
            </p:cNvPr>
            <p:cNvSpPr/>
            <p:nvPr/>
          </p:nvSpPr>
          <p:spPr>
            <a:xfrm rot="4488765">
              <a:off x="2429132" y="3840186"/>
              <a:ext cx="112972" cy="235791"/>
            </a:xfrm>
            <a:prstGeom prst="halfFram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1" name="台形 180">
              <a:extLst>
                <a:ext uri="{FF2B5EF4-FFF2-40B4-BE49-F238E27FC236}">
                  <a16:creationId xmlns:a16="http://schemas.microsoft.com/office/drawing/2014/main" id="{22C8099E-CDE8-A6EE-8C55-4EDFFD9A1FC9}"/>
                </a:ext>
              </a:extLst>
            </p:cNvPr>
            <p:cNvSpPr/>
            <p:nvPr/>
          </p:nvSpPr>
          <p:spPr>
            <a:xfrm>
              <a:off x="3970267" y="3834800"/>
              <a:ext cx="136981" cy="155278"/>
            </a:xfrm>
            <a:prstGeom prst="trapezoid">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フローチャート: 表示 181">
              <a:extLst>
                <a:ext uri="{FF2B5EF4-FFF2-40B4-BE49-F238E27FC236}">
                  <a16:creationId xmlns:a16="http://schemas.microsoft.com/office/drawing/2014/main" id="{AC0B47A6-B2A4-0E88-DD69-F7607EF2E195}"/>
                </a:ext>
              </a:extLst>
            </p:cNvPr>
            <p:cNvSpPr/>
            <p:nvPr/>
          </p:nvSpPr>
          <p:spPr>
            <a:xfrm>
              <a:off x="4562210" y="4027633"/>
              <a:ext cx="34793" cy="240786"/>
            </a:xfrm>
            <a:prstGeom prst="flowChartDisplay">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フローチャート: 結合子 182">
              <a:extLst>
                <a:ext uri="{FF2B5EF4-FFF2-40B4-BE49-F238E27FC236}">
                  <a16:creationId xmlns:a16="http://schemas.microsoft.com/office/drawing/2014/main" id="{40EC4536-420F-8FF7-B0A0-EE0E6EC21223}"/>
                </a:ext>
              </a:extLst>
            </p:cNvPr>
            <p:cNvSpPr/>
            <p:nvPr/>
          </p:nvSpPr>
          <p:spPr>
            <a:xfrm>
              <a:off x="2744483" y="4002726"/>
              <a:ext cx="136981" cy="155278"/>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フローチャート: 結合子 183">
              <a:extLst>
                <a:ext uri="{FF2B5EF4-FFF2-40B4-BE49-F238E27FC236}">
                  <a16:creationId xmlns:a16="http://schemas.microsoft.com/office/drawing/2014/main" id="{5845D30E-D6FC-DB76-3401-884F38BC37F9}"/>
                </a:ext>
              </a:extLst>
            </p:cNvPr>
            <p:cNvSpPr/>
            <p:nvPr/>
          </p:nvSpPr>
          <p:spPr>
            <a:xfrm>
              <a:off x="2831571" y="3774716"/>
              <a:ext cx="136981" cy="155278"/>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フレーム (半分) 184">
              <a:extLst>
                <a:ext uri="{FF2B5EF4-FFF2-40B4-BE49-F238E27FC236}">
                  <a16:creationId xmlns:a16="http://schemas.microsoft.com/office/drawing/2014/main" id="{2E50C726-7F8F-3E74-9F09-D06ECD2039B5}"/>
                </a:ext>
              </a:extLst>
            </p:cNvPr>
            <p:cNvSpPr/>
            <p:nvPr/>
          </p:nvSpPr>
          <p:spPr>
            <a:xfrm rot="3303837">
              <a:off x="3131329" y="3847628"/>
              <a:ext cx="427591" cy="121886"/>
            </a:xfrm>
            <a:prstGeom prst="halfFram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6" name="フレーム (半分) 185">
              <a:extLst>
                <a:ext uri="{FF2B5EF4-FFF2-40B4-BE49-F238E27FC236}">
                  <a16:creationId xmlns:a16="http://schemas.microsoft.com/office/drawing/2014/main" id="{27F3C311-8C3D-34C8-E188-4316ECBA1DA5}"/>
                </a:ext>
              </a:extLst>
            </p:cNvPr>
            <p:cNvSpPr/>
            <p:nvPr/>
          </p:nvSpPr>
          <p:spPr>
            <a:xfrm rot="3303837">
              <a:off x="3645299" y="3961695"/>
              <a:ext cx="427591" cy="121886"/>
            </a:xfrm>
            <a:prstGeom prst="halfFram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7" name="斜め縞 186">
              <a:extLst>
                <a:ext uri="{FF2B5EF4-FFF2-40B4-BE49-F238E27FC236}">
                  <a16:creationId xmlns:a16="http://schemas.microsoft.com/office/drawing/2014/main" id="{F3D4F1CD-73A0-9AE8-7235-AFB64F15A8A4}"/>
                </a:ext>
              </a:extLst>
            </p:cNvPr>
            <p:cNvSpPr/>
            <p:nvPr/>
          </p:nvSpPr>
          <p:spPr>
            <a:xfrm rot="3939000">
              <a:off x="3664232" y="3910085"/>
              <a:ext cx="150301" cy="291902"/>
            </a:xfrm>
            <a:prstGeom prst="diagStrip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8" name="斜め縞 187">
              <a:extLst>
                <a:ext uri="{FF2B5EF4-FFF2-40B4-BE49-F238E27FC236}">
                  <a16:creationId xmlns:a16="http://schemas.microsoft.com/office/drawing/2014/main" id="{575AA37C-08B2-F630-13F5-A2634BF6FA7D}"/>
                </a:ext>
              </a:extLst>
            </p:cNvPr>
            <p:cNvSpPr/>
            <p:nvPr/>
          </p:nvSpPr>
          <p:spPr>
            <a:xfrm rot="3939000">
              <a:off x="4345563" y="3687334"/>
              <a:ext cx="150301" cy="291902"/>
            </a:xfrm>
            <a:prstGeom prst="diagStrip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9" name="フローチャート: 表示 188">
              <a:extLst>
                <a:ext uri="{FF2B5EF4-FFF2-40B4-BE49-F238E27FC236}">
                  <a16:creationId xmlns:a16="http://schemas.microsoft.com/office/drawing/2014/main" id="{E39EE1D3-F347-47A1-0E58-36C9B601EA4C}"/>
                </a:ext>
              </a:extLst>
            </p:cNvPr>
            <p:cNvSpPr/>
            <p:nvPr/>
          </p:nvSpPr>
          <p:spPr>
            <a:xfrm>
              <a:off x="4372795" y="3806962"/>
              <a:ext cx="34793" cy="240786"/>
            </a:xfrm>
            <a:prstGeom prst="flowChartDisplay">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フローチャート: 表示 189">
              <a:extLst>
                <a:ext uri="{FF2B5EF4-FFF2-40B4-BE49-F238E27FC236}">
                  <a16:creationId xmlns:a16="http://schemas.microsoft.com/office/drawing/2014/main" id="{19BE668B-165A-68F2-9219-74FED4741DD2}"/>
                </a:ext>
              </a:extLst>
            </p:cNvPr>
            <p:cNvSpPr/>
            <p:nvPr/>
          </p:nvSpPr>
          <p:spPr>
            <a:xfrm rot="1355649">
              <a:off x="4293076" y="3947055"/>
              <a:ext cx="34793" cy="240786"/>
            </a:xfrm>
            <a:prstGeom prst="flowChartDisplay">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1" name="フローチャート: 表示 190">
              <a:extLst>
                <a:ext uri="{FF2B5EF4-FFF2-40B4-BE49-F238E27FC236}">
                  <a16:creationId xmlns:a16="http://schemas.microsoft.com/office/drawing/2014/main" id="{E6ACB370-B54A-F0F1-8387-87D8DAFD421A}"/>
                </a:ext>
              </a:extLst>
            </p:cNvPr>
            <p:cNvSpPr/>
            <p:nvPr/>
          </p:nvSpPr>
          <p:spPr>
            <a:xfrm rot="1355649">
              <a:off x="4779248" y="3905639"/>
              <a:ext cx="34793" cy="240786"/>
            </a:xfrm>
            <a:prstGeom prst="flowChartDisplay">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星: 6 pt 191">
              <a:extLst>
                <a:ext uri="{FF2B5EF4-FFF2-40B4-BE49-F238E27FC236}">
                  <a16:creationId xmlns:a16="http://schemas.microsoft.com/office/drawing/2014/main" id="{250A125A-D6F3-ED45-476D-209D96971E97}"/>
                </a:ext>
              </a:extLst>
            </p:cNvPr>
            <p:cNvSpPr/>
            <p:nvPr/>
          </p:nvSpPr>
          <p:spPr>
            <a:xfrm>
              <a:off x="4586472" y="3904407"/>
              <a:ext cx="136981" cy="155278"/>
            </a:xfrm>
            <a:prstGeom prst="star6">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二等辺三角形 192">
              <a:extLst>
                <a:ext uri="{FF2B5EF4-FFF2-40B4-BE49-F238E27FC236}">
                  <a16:creationId xmlns:a16="http://schemas.microsoft.com/office/drawing/2014/main" id="{1415315B-5729-E32E-6110-2DEAA3B053F6}"/>
                </a:ext>
              </a:extLst>
            </p:cNvPr>
            <p:cNvSpPr/>
            <p:nvPr/>
          </p:nvSpPr>
          <p:spPr>
            <a:xfrm>
              <a:off x="3809079" y="3792860"/>
              <a:ext cx="136981" cy="155278"/>
            </a:xfrm>
            <a:prstGeom prst="triangl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 name="斜め縞 193">
              <a:extLst>
                <a:ext uri="{FF2B5EF4-FFF2-40B4-BE49-F238E27FC236}">
                  <a16:creationId xmlns:a16="http://schemas.microsoft.com/office/drawing/2014/main" id="{3E5360AC-648F-3BD1-79E5-54B1BA057431}"/>
                </a:ext>
              </a:extLst>
            </p:cNvPr>
            <p:cNvSpPr/>
            <p:nvPr/>
          </p:nvSpPr>
          <p:spPr>
            <a:xfrm>
              <a:off x="4678806" y="3913212"/>
              <a:ext cx="132591" cy="330891"/>
            </a:xfrm>
            <a:prstGeom prst="diagStrip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5" name="フレーム (半分) 194">
              <a:extLst>
                <a:ext uri="{FF2B5EF4-FFF2-40B4-BE49-F238E27FC236}">
                  <a16:creationId xmlns:a16="http://schemas.microsoft.com/office/drawing/2014/main" id="{3B92F924-E8ED-F799-62AA-A012421AF199}"/>
                </a:ext>
              </a:extLst>
            </p:cNvPr>
            <p:cNvSpPr/>
            <p:nvPr/>
          </p:nvSpPr>
          <p:spPr>
            <a:xfrm>
              <a:off x="4287003" y="3849092"/>
              <a:ext cx="377209" cy="138166"/>
            </a:xfrm>
            <a:prstGeom prst="halfFram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96" name="月 195">
              <a:extLst>
                <a:ext uri="{FF2B5EF4-FFF2-40B4-BE49-F238E27FC236}">
                  <a16:creationId xmlns:a16="http://schemas.microsoft.com/office/drawing/2014/main" id="{ACF87B3A-0158-7FE5-C0B6-A045B479D6BF}"/>
                </a:ext>
              </a:extLst>
            </p:cNvPr>
            <p:cNvSpPr/>
            <p:nvPr/>
          </p:nvSpPr>
          <p:spPr>
            <a:xfrm rot="20187461">
              <a:off x="4030500" y="4014878"/>
              <a:ext cx="136981" cy="155278"/>
            </a:xfrm>
            <a:prstGeom prst="mo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フローチャート: 表示 196">
              <a:extLst>
                <a:ext uri="{FF2B5EF4-FFF2-40B4-BE49-F238E27FC236}">
                  <a16:creationId xmlns:a16="http://schemas.microsoft.com/office/drawing/2014/main" id="{C94FED86-5FCE-E133-BFDA-16FDFCF922CB}"/>
                </a:ext>
              </a:extLst>
            </p:cNvPr>
            <p:cNvSpPr/>
            <p:nvPr/>
          </p:nvSpPr>
          <p:spPr>
            <a:xfrm>
              <a:off x="4062038" y="3682917"/>
              <a:ext cx="58610" cy="187700"/>
            </a:xfrm>
            <a:prstGeom prst="flowChartDisplay">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フローチャート: 結合子 197">
              <a:extLst>
                <a:ext uri="{FF2B5EF4-FFF2-40B4-BE49-F238E27FC236}">
                  <a16:creationId xmlns:a16="http://schemas.microsoft.com/office/drawing/2014/main" id="{FC00648B-F222-BD32-9819-38B6B6E5418D}"/>
                </a:ext>
              </a:extLst>
            </p:cNvPr>
            <p:cNvSpPr/>
            <p:nvPr/>
          </p:nvSpPr>
          <p:spPr>
            <a:xfrm>
              <a:off x="3866714" y="3928024"/>
              <a:ext cx="79806" cy="188449"/>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9" name="星: 6 pt 198">
              <a:extLst>
                <a:ext uri="{FF2B5EF4-FFF2-40B4-BE49-F238E27FC236}">
                  <a16:creationId xmlns:a16="http://schemas.microsoft.com/office/drawing/2014/main" id="{50C996C8-D867-18B9-44EF-08C564BF68CA}"/>
                </a:ext>
              </a:extLst>
            </p:cNvPr>
            <p:cNvSpPr/>
            <p:nvPr/>
          </p:nvSpPr>
          <p:spPr>
            <a:xfrm>
              <a:off x="4120647" y="4050680"/>
              <a:ext cx="136981" cy="155278"/>
            </a:xfrm>
            <a:prstGeom prst="star6">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フレーム (半分) 199">
              <a:extLst>
                <a:ext uri="{FF2B5EF4-FFF2-40B4-BE49-F238E27FC236}">
                  <a16:creationId xmlns:a16="http://schemas.microsoft.com/office/drawing/2014/main" id="{49541FF9-3D7D-CE10-EB63-ADBCA3AB333F}"/>
                </a:ext>
              </a:extLst>
            </p:cNvPr>
            <p:cNvSpPr/>
            <p:nvPr/>
          </p:nvSpPr>
          <p:spPr>
            <a:xfrm rot="4488765">
              <a:off x="4023836" y="3798246"/>
              <a:ext cx="112972" cy="235791"/>
            </a:xfrm>
            <a:prstGeom prst="halfFram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1" name="フローチャート: 結合子 200">
              <a:extLst>
                <a:ext uri="{FF2B5EF4-FFF2-40B4-BE49-F238E27FC236}">
                  <a16:creationId xmlns:a16="http://schemas.microsoft.com/office/drawing/2014/main" id="{C8440C16-E519-D4EF-6526-7F671EE1C340}"/>
                </a:ext>
              </a:extLst>
            </p:cNvPr>
            <p:cNvSpPr/>
            <p:nvPr/>
          </p:nvSpPr>
          <p:spPr>
            <a:xfrm>
              <a:off x="4339187" y="3960786"/>
              <a:ext cx="136981" cy="155278"/>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フローチャート: 結合子 201">
              <a:extLst>
                <a:ext uri="{FF2B5EF4-FFF2-40B4-BE49-F238E27FC236}">
                  <a16:creationId xmlns:a16="http://schemas.microsoft.com/office/drawing/2014/main" id="{1AD9624F-A8B5-7331-DF5D-E18D38906E38}"/>
                </a:ext>
              </a:extLst>
            </p:cNvPr>
            <p:cNvSpPr/>
            <p:nvPr/>
          </p:nvSpPr>
          <p:spPr>
            <a:xfrm>
              <a:off x="4426274" y="3732777"/>
              <a:ext cx="136981" cy="155278"/>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3" name="星: 6 pt 202">
              <a:extLst>
                <a:ext uri="{FF2B5EF4-FFF2-40B4-BE49-F238E27FC236}">
                  <a16:creationId xmlns:a16="http://schemas.microsoft.com/office/drawing/2014/main" id="{AE7A9EC7-1836-6564-3498-6600A8A884CD}"/>
                </a:ext>
              </a:extLst>
            </p:cNvPr>
            <p:cNvSpPr/>
            <p:nvPr/>
          </p:nvSpPr>
          <p:spPr>
            <a:xfrm rot="9026017">
              <a:off x="2966153" y="4119906"/>
              <a:ext cx="136981" cy="155278"/>
            </a:xfrm>
            <a:prstGeom prst="star6">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 name="二等辺三角形 203">
              <a:extLst>
                <a:ext uri="{FF2B5EF4-FFF2-40B4-BE49-F238E27FC236}">
                  <a16:creationId xmlns:a16="http://schemas.microsoft.com/office/drawing/2014/main" id="{9E44624E-3289-5E4A-420E-C14A10A7F0B7}"/>
                </a:ext>
              </a:extLst>
            </p:cNvPr>
            <p:cNvSpPr/>
            <p:nvPr/>
          </p:nvSpPr>
          <p:spPr>
            <a:xfrm rot="9026017">
              <a:off x="2941614" y="3766866"/>
              <a:ext cx="136981" cy="155278"/>
            </a:xfrm>
            <a:prstGeom prst="triangl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 name="斜め縞 204">
              <a:extLst>
                <a:ext uri="{FF2B5EF4-FFF2-40B4-BE49-F238E27FC236}">
                  <a16:creationId xmlns:a16="http://schemas.microsoft.com/office/drawing/2014/main" id="{5F9C26EC-E19F-D43C-1B4E-5D1F163ECD98}"/>
                </a:ext>
              </a:extLst>
            </p:cNvPr>
            <p:cNvSpPr/>
            <p:nvPr/>
          </p:nvSpPr>
          <p:spPr>
            <a:xfrm rot="9026017">
              <a:off x="3362258" y="3910433"/>
              <a:ext cx="132591" cy="330891"/>
            </a:xfrm>
            <a:prstGeom prst="diagStrip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6" name="フレーム (半分) 205">
              <a:extLst>
                <a:ext uri="{FF2B5EF4-FFF2-40B4-BE49-F238E27FC236}">
                  <a16:creationId xmlns:a16="http://schemas.microsoft.com/office/drawing/2014/main" id="{92303784-91B3-0DB8-5E30-99A0662C2ACF}"/>
                </a:ext>
              </a:extLst>
            </p:cNvPr>
            <p:cNvSpPr/>
            <p:nvPr/>
          </p:nvSpPr>
          <p:spPr>
            <a:xfrm rot="9026017">
              <a:off x="3419538" y="3772297"/>
              <a:ext cx="377209" cy="138166"/>
            </a:xfrm>
            <a:prstGeom prst="halfFram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7" name="月 206">
              <a:extLst>
                <a:ext uri="{FF2B5EF4-FFF2-40B4-BE49-F238E27FC236}">
                  <a16:creationId xmlns:a16="http://schemas.microsoft.com/office/drawing/2014/main" id="{38D69411-1704-1104-656E-88CF913D3811}"/>
                </a:ext>
              </a:extLst>
            </p:cNvPr>
            <p:cNvSpPr/>
            <p:nvPr/>
          </p:nvSpPr>
          <p:spPr>
            <a:xfrm rot="7613478">
              <a:off x="3153887" y="3998032"/>
              <a:ext cx="155278" cy="136981"/>
            </a:xfrm>
            <a:prstGeom prst="moon">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フローチャート: 表示 207">
              <a:extLst>
                <a:ext uri="{FF2B5EF4-FFF2-40B4-BE49-F238E27FC236}">
                  <a16:creationId xmlns:a16="http://schemas.microsoft.com/office/drawing/2014/main" id="{E02D3282-6D3D-8D29-6F1A-EA0BB0FC4DF2}"/>
                </a:ext>
              </a:extLst>
            </p:cNvPr>
            <p:cNvSpPr/>
            <p:nvPr/>
          </p:nvSpPr>
          <p:spPr>
            <a:xfrm rot="9026017">
              <a:off x="3423228" y="3673066"/>
              <a:ext cx="58610" cy="187700"/>
            </a:xfrm>
            <a:prstGeom prst="flowChartDisplay">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9" name="フローチャート: 結合子 208">
              <a:extLst>
                <a:ext uri="{FF2B5EF4-FFF2-40B4-BE49-F238E27FC236}">
                  <a16:creationId xmlns:a16="http://schemas.microsoft.com/office/drawing/2014/main" id="{8FE9AE6A-D575-BBF3-C790-EEE1C41F6C16}"/>
                </a:ext>
              </a:extLst>
            </p:cNvPr>
            <p:cNvSpPr/>
            <p:nvPr/>
          </p:nvSpPr>
          <p:spPr>
            <a:xfrm rot="9026017">
              <a:off x="2999250" y="3902030"/>
              <a:ext cx="79806" cy="188449"/>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星: 6 pt 209">
              <a:extLst>
                <a:ext uri="{FF2B5EF4-FFF2-40B4-BE49-F238E27FC236}">
                  <a16:creationId xmlns:a16="http://schemas.microsoft.com/office/drawing/2014/main" id="{EE6D4C66-C4F9-42BA-9224-50CC0A6DF022}"/>
                </a:ext>
              </a:extLst>
            </p:cNvPr>
            <p:cNvSpPr/>
            <p:nvPr/>
          </p:nvSpPr>
          <p:spPr>
            <a:xfrm rot="9026017">
              <a:off x="3253183" y="4024686"/>
              <a:ext cx="136981" cy="155278"/>
            </a:xfrm>
            <a:prstGeom prst="star6">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1" name="フレーム (半分) 210">
              <a:extLst>
                <a:ext uri="{FF2B5EF4-FFF2-40B4-BE49-F238E27FC236}">
                  <a16:creationId xmlns:a16="http://schemas.microsoft.com/office/drawing/2014/main" id="{C8891CD8-B426-863D-4AB1-3A3E21956B2D}"/>
                </a:ext>
              </a:extLst>
            </p:cNvPr>
            <p:cNvSpPr/>
            <p:nvPr/>
          </p:nvSpPr>
          <p:spPr>
            <a:xfrm rot="13514782">
              <a:off x="3156371" y="3772252"/>
              <a:ext cx="112972" cy="235791"/>
            </a:xfrm>
            <a:prstGeom prst="halfFram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2" name="フローチャート: 結合子 211">
              <a:extLst>
                <a:ext uri="{FF2B5EF4-FFF2-40B4-BE49-F238E27FC236}">
                  <a16:creationId xmlns:a16="http://schemas.microsoft.com/office/drawing/2014/main" id="{E1018C59-49E5-CE26-B0C2-A180872F8B3B}"/>
                </a:ext>
              </a:extLst>
            </p:cNvPr>
            <p:cNvSpPr/>
            <p:nvPr/>
          </p:nvSpPr>
          <p:spPr>
            <a:xfrm rot="9026017">
              <a:off x="3471722" y="3934792"/>
              <a:ext cx="136981" cy="155278"/>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フローチャート: 結合子 212">
              <a:extLst>
                <a:ext uri="{FF2B5EF4-FFF2-40B4-BE49-F238E27FC236}">
                  <a16:creationId xmlns:a16="http://schemas.microsoft.com/office/drawing/2014/main" id="{A0500C9F-51ED-676D-48F4-6BEBF085CDF5}"/>
                </a:ext>
              </a:extLst>
            </p:cNvPr>
            <p:cNvSpPr/>
            <p:nvPr/>
          </p:nvSpPr>
          <p:spPr>
            <a:xfrm rot="9026017">
              <a:off x="3558809" y="3706782"/>
              <a:ext cx="136981" cy="155278"/>
            </a:xfrm>
            <a:prstGeom prst="flowChartConnector">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爆発: 8 pt 213">
              <a:extLst>
                <a:ext uri="{FF2B5EF4-FFF2-40B4-BE49-F238E27FC236}">
                  <a16:creationId xmlns:a16="http://schemas.microsoft.com/office/drawing/2014/main" id="{35394D8F-E526-9F8B-0ECA-8F683AC82B07}"/>
                </a:ext>
              </a:extLst>
            </p:cNvPr>
            <p:cNvSpPr/>
            <p:nvPr/>
          </p:nvSpPr>
          <p:spPr>
            <a:xfrm rot="4539046">
              <a:off x="3047987" y="3412223"/>
              <a:ext cx="155278" cy="136981"/>
            </a:xfrm>
            <a:prstGeom prst="irregularSeal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5" name="台形 214">
              <a:extLst>
                <a:ext uri="{FF2B5EF4-FFF2-40B4-BE49-F238E27FC236}">
                  <a16:creationId xmlns:a16="http://schemas.microsoft.com/office/drawing/2014/main" id="{5FD906DE-A730-DB1B-B573-49B0C88944E8}"/>
                </a:ext>
              </a:extLst>
            </p:cNvPr>
            <p:cNvSpPr/>
            <p:nvPr/>
          </p:nvSpPr>
          <p:spPr>
            <a:xfrm rot="4539046">
              <a:off x="3108793" y="3215038"/>
              <a:ext cx="155278" cy="136981"/>
            </a:xfrm>
            <a:prstGeom prst="trapezoi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6" name="爆発: 8 pt 215">
              <a:extLst>
                <a:ext uri="{FF2B5EF4-FFF2-40B4-BE49-F238E27FC236}">
                  <a16:creationId xmlns:a16="http://schemas.microsoft.com/office/drawing/2014/main" id="{F75EB88D-450A-F988-52BA-EA27FA15FB53}"/>
                </a:ext>
              </a:extLst>
            </p:cNvPr>
            <p:cNvSpPr/>
            <p:nvPr/>
          </p:nvSpPr>
          <p:spPr>
            <a:xfrm rot="4539046">
              <a:off x="3379769" y="3463265"/>
              <a:ext cx="155278" cy="136981"/>
            </a:xfrm>
            <a:prstGeom prst="irregularSeal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7" name="二等辺三角形 216">
              <a:extLst>
                <a:ext uri="{FF2B5EF4-FFF2-40B4-BE49-F238E27FC236}">
                  <a16:creationId xmlns:a16="http://schemas.microsoft.com/office/drawing/2014/main" id="{B3CB717C-57CE-66B1-6E96-501C79D319EE}"/>
                </a:ext>
              </a:extLst>
            </p:cNvPr>
            <p:cNvSpPr/>
            <p:nvPr/>
          </p:nvSpPr>
          <p:spPr>
            <a:xfrm rot="4539046">
              <a:off x="2736298" y="3167217"/>
              <a:ext cx="155278" cy="136981"/>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8" name="斜め縞 217">
              <a:extLst>
                <a:ext uri="{FF2B5EF4-FFF2-40B4-BE49-F238E27FC236}">
                  <a16:creationId xmlns:a16="http://schemas.microsoft.com/office/drawing/2014/main" id="{3F420B51-D841-12D5-7939-73E2390DE786}"/>
                </a:ext>
              </a:extLst>
            </p:cNvPr>
            <p:cNvSpPr/>
            <p:nvPr/>
          </p:nvSpPr>
          <p:spPr>
            <a:xfrm rot="4539046">
              <a:off x="3931176" y="3288153"/>
              <a:ext cx="242440" cy="162897"/>
            </a:xfrm>
            <a:prstGeom prst="diagStrip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9" name="台形 218">
              <a:extLst>
                <a:ext uri="{FF2B5EF4-FFF2-40B4-BE49-F238E27FC236}">
                  <a16:creationId xmlns:a16="http://schemas.microsoft.com/office/drawing/2014/main" id="{50ADFA24-DC59-2C0F-F505-CDDB75E827F6}"/>
                </a:ext>
              </a:extLst>
            </p:cNvPr>
            <p:cNvSpPr/>
            <p:nvPr/>
          </p:nvSpPr>
          <p:spPr>
            <a:xfrm rot="4539046">
              <a:off x="3224771" y="3346507"/>
              <a:ext cx="155278" cy="136981"/>
            </a:xfrm>
            <a:prstGeom prst="trapezoi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0" name="フローチャート: 表示 219">
              <a:extLst>
                <a:ext uri="{FF2B5EF4-FFF2-40B4-BE49-F238E27FC236}">
                  <a16:creationId xmlns:a16="http://schemas.microsoft.com/office/drawing/2014/main" id="{CEF2D825-40FF-057B-0DF7-E6AFC512EDD6}"/>
                </a:ext>
              </a:extLst>
            </p:cNvPr>
            <p:cNvSpPr/>
            <p:nvPr/>
          </p:nvSpPr>
          <p:spPr>
            <a:xfrm rot="4539046">
              <a:off x="4410107" y="3480234"/>
              <a:ext cx="39440" cy="212414"/>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1" name="フレーム (半分) 220">
              <a:extLst>
                <a:ext uri="{FF2B5EF4-FFF2-40B4-BE49-F238E27FC236}">
                  <a16:creationId xmlns:a16="http://schemas.microsoft.com/office/drawing/2014/main" id="{520925A2-1BFC-3661-37E7-D3663DD08D88}"/>
                </a:ext>
              </a:extLst>
            </p:cNvPr>
            <p:cNvSpPr/>
            <p:nvPr/>
          </p:nvSpPr>
          <p:spPr>
            <a:xfrm rot="7842883">
              <a:off x="4604311" y="3547592"/>
              <a:ext cx="427591" cy="121886"/>
            </a:xfrm>
            <a:prstGeom prst="halfFram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2" name="斜め縞 221">
              <a:extLst>
                <a:ext uri="{FF2B5EF4-FFF2-40B4-BE49-F238E27FC236}">
                  <a16:creationId xmlns:a16="http://schemas.microsoft.com/office/drawing/2014/main" id="{C183468C-C5BC-F21D-A517-0C427186F1F8}"/>
                </a:ext>
              </a:extLst>
            </p:cNvPr>
            <p:cNvSpPr/>
            <p:nvPr/>
          </p:nvSpPr>
          <p:spPr>
            <a:xfrm rot="8478046">
              <a:off x="2867878" y="3338713"/>
              <a:ext cx="132591" cy="330891"/>
            </a:xfrm>
            <a:prstGeom prst="diagStrip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3" name="斜め縞 222">
              <a:extLst>
                <a:ext uri="{FF2B5EF4-FFF2-40B4-BE49-F238E27FC236}">
                  <a16:creationId xmlns:a16="http://schemas.microsoft.com/office/drawing/2014/main" id="{FDEB91E8-E9B4-DBE3-22C5-FEED0E5B5444}"/>
                </a:ext>
              </a:extLst>
            </p:cNvPr>
            <p:cNvSpPr/>
            <p:nvPr/>
          </p:nvSpPr>
          <p:spPr>
            <a:xfrm rot="8478046">
              <a:off x="3618070" y="3221198"/>
              <a:ext cx="132591" cy="330891"/>
            </a:xfrm>
            <a:prstGeom prst="diagStrip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4" name="フローチャート: 表示 223">
              <a:extLst>
                <a:ext uri="{FF2B5EF4-FFF2-40B4-BE49-F238E27FC236}">
                  <a16:creationId xmlns:a16="http://schemas.microsoft.com/office/drawing/2014/main" id="{731BB351-A71F-BDA5-D1C7-C7E34154E643}"/>
                </a:ext>
              </a:extLst>
            </p:cNvPr>
            <p:cNvSpPr/>
            <p:nvPr/>
          </p:nvSpPr>
          <p:spPr>
            <a:xfrm rot="4539046">
              <a:off x="3634124" y="3374506"/>
              <a:ext cx="39440" cy="212414"/>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5" name="フローチャート: 表示 224">
              <a:extLst>
                <a:ext uri="{FF2B5EF4-FFF2-40B4-BE49-F238E27FC236}">
                  <a16:creationId xmlns:a16="http://schemas.microsoft.com/office/drawing/2014/main" id="{F68FC2EA-F610-D95B-1CEC-963AC8D8D900}"/>
                </a:ext>
              </a:extLst>
            </p:cNvPr>
            <p:cNvSpPr/>
            <p:nvPr/>
          </p:nvSpPr>
          <p:spPr>
            <a:xfrm rot="5894695">
              <a:off x="3901051" y="3448057"/>
              <a:ext cx="39440" cy="212414"/>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6" name="フローチャート: 表示 225">
              <a:extLst>
                <a:ext uri="{FF2B5EF4-FFF2-40B4-BE49-F238E27FC236}">
                  <a16:creationId xmlns:a16="http://schemas.microsoft.com/office/drawing/2014/main" id="{F9A5C60B-F3AF-2BCF-AC43-355D7299575C}"/>
                </a:ext>
              </a:extLst>
            </p:cNvPr>
            <p:cNvSpPr/>
            <p:nvPr/>
          </p:nvSpPr>
          <p:spPr>
            <a:xfrm rot="5894695">
              <a:off x="4662088" y="3299989"/>
              <a:ext cx="39440" cy="212414"/>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7" name="矢印: 上 226">
              <a:extLst>
                <a:ext uri="{FF2B5EF4-FFF2-40B4-BE49-F238E27FC236}">
                  <a16:creationId xmlns:a16="http://schemas.microsoft.com/office/drawing/2014/main" id="{80D85AC2-9DE0-4793-3414-69FCBB0977A8}"/>
                </a:ext>
              </a:extLst>
            </p:cNvPr>
            <p:cNvSpPr/>
            <p:nvPr/>
          </p:nvSpPr>
          <p:spPr>
            <a:xfrm rot="10800000">
              <a:off x="3384788" y="2330327"/>
              <a:ext cx="429390" cy="322224"/>
            </a:xfrm>
            <a:prstGeom prst="up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9" name="矢印: 上 228">
              <a:extLst>
                <a:ext uri="{FF2B5EF4-FFF2-40B4-BE49-F238E27FC236}">
                  <a16:creationId xmlns:a16="http://schemas.microsoft.com/office/drawing/2014/main" id="{D3F11F9A-CA5B-51E8-CC87-1E8B5E6FE5C5}"/>
                </a:ext>
              </a:extLst>
            </p:cNvPr>
            <p:cNvSpPr/>
            <p:nvPr/>
          </p:nvSpPr>
          <p:spPr>
            <a:xfrm rot="5400000">
              <a:off x="1628556" y="3475638"/>
              <a:ext cx="287547" cy="451086"/>
            </a:xfrm>
            <a:prstGeom prst="up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4" name="テキスト ボックス 233">
              <a:extLst>
                <a:ext uri="{FF2B5EF4-FFF2-40B4-BE49-F238E27FC236}">
                  <a16:creationId xmlns:a16="http://schemas.microsoft.com/office/drawing/2014/main" id="{4F195056-2411-1D59-0418-A1B40D66B865}"/>
                </a:ext>
              </a:extLst>
            </p:cNvPr>
            <p:cNvSpPr txBox="1"/>
            <p:nvPr/>
          </p:nvSpPr>
          <p:spPr>
            <a:xfrm>
              <a:off x="5386040" y="3130918"/>
              <a:ext cx="731144" cy="260820"/>
            </a:xfrm>
            <a:prstGeom prst="rect">
              <a:avLst/>
            </a:prstGeom>
            <a:noFill/>
          </p:spPr>
          <p:txBody>
            <a:bodyPr wrap="none" rtlCol="0">
              <a:spAutoFit/>
            </a:bodyPr>
            <a:lstStyle/>
            <a:p>
              <a:r>
                <a:rPr kumimoji="1" lang="ja-JP" altLang="en-US"/>
                <a:t>乾燥層</a:t>
              </a:r>
              <a:endParaRPr kumimoji="1" lang="en-US" altLang="ja-JP"/>
            </a:p>
          </p:txBody>
        </p:sp>
        <p:sp>
          <p:nvSpPr>
            <p:cNvPr id="237" name="テキスト ボックス 236">
              <a:extLst>
                <a:ext uri="{FF2B5EF4-FFF2-40B4-BE49-F238E27FC236}">
                  <a16:creationId xmlns:a16="http://schemas.microsoft.com/office/drawing/2014/main" id="{F8AE14B3-283C-F5D3-775A-FA3E4C40C218}"/>
                </a:ext>
              </a:extLst>
            </p:cNvPr>
            <p:cNvSpPr txBox="1"/>
            <p:nvPr/>
          </p:nvSpPr>
          <p:spPr>
            <a:xfrm>
              <a:off x="833290" y="3234578"/>
              <a:ext cx="1018858" cy="318606"/>
            </a:xfrm>
            <a:prstGeom prst="rect">
              <a:avLst/>
            </a:prstGeom>
            <a:noFill/>
          </p:spPr>
          <p:txBody>
            <a:bodyPr wrap="none" rtlCol="0">
              <a:spAutoFit/>
            </a:bodyPr>
            <a:lstStyle/>
            <a:p>
              <a:r>
                <a:rPr kumimoji="1" lang="ja-JP" altLang="en-US"/>
                <a:t>対流熱伝達</a:t>
              </a:r>
            </a:p>
          </p:txBody>
        </p:sp>
        <p:sp>
          <p:nvSpPr>
            <p:cNvPr id="238" name="テキスト ボックス 237">
              <a:extLst>
                <a:ext uri="{FF2B5EF4-FFF2-40B4-BE49-F238E27FC236}">
                  <a16:creationId xmlns:a16="http://schemas.microsoft.com/office/drawing/2014/main" id="{E6A180B2-5399-C358-2400-8A0E8EA3448D}"/>
                </a:ext>
              </a:extLst>
            </p:cNvPr>
            <p:cNvSpPr txBox="1"/>
            <p:nvPr/>
          </p:nvSpPr>
          <p:spPr>
            <a:xfrm>
              <a:off x="3882255" y="2320425"/>
              <a:ext cx="667528" cy="318606"/>
            </a:xfrm>
            <a:prstGeom prst="rect">
              <a:avLst/>
            </a:prstGeom>
            <a:noFill/>
          </p:spPr>
          <p:txBody>
            <a:bodyPr wrap="none" rtlCol="0">
              <a:spAutoFit/>
            </a:bodyPr>
            <a:lstStyle/>
            <a:p>
              <a:r>
                <a:rPr kumimoji="1" lang="ja-JP" altLang="en-US"/>
                <a:t>輻射熱</a:t>
              </a:r>
            </a:p>
          </p:txBody>
        </p:sp>
        <p:cxnSp>
          <p:nvCxnSpPr>
            <p:cNvPr id="239" name="直線コネクタ 238">
              <a:extLst>
                <a:ext uri="{FF2B5EF4-FFF2-40B4-BE49-F238E27FC236}">
                  <a16:creationId xmlns:a16="http://schemas.microsoft.com/office/drawing/2014/main" id="{BA021EC5-201B-2384-26E8-F7C63461FCAF}"/>
                </a:ext>
              </a:extLst>
            </p:cNvPr>
            <p:cNvCxnSpPr>
              <a:stCxn id="136" idx="1"/>
            </p:cNvCxnSpPr>
            <p:nvPr/>
          </p:nvCxnSpPr>
          <p:spPr>
            <a:xfrm flipV="1">
              <a:off x="1703771" y="4385428"/>
              <a:ext cx="174513" cy="18285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40" name="直線コネクタ 239">
              <a:extLst>
                <a:ext uri="{FF2B5EF4-FFF2-40B4-BE49-F238E27FC236}">
                  <a16:creationId xmlns:a16="http://schemas.microsoft.com/office/drawing/2014/main" id="{D552ABC9-6EBA-1DF3-8EB7-D26711E8E371}"/>
                </a:ext>
              </a:extLst>
            </p:cNvPr>
            <p:cNvCxnSpPr>
              <a:cxnSpLocks/>
            </p:cNvCxnSpPr>
            <p:nvPr/>
          </p:nvCxnSpPr>
          <p:spPr>
            <a:xfrm flipV="1">
              <a:off x="1878284" y="4400445"/>
              <a:ext cx="289367" cy="33566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41" name="直線コネクタ 240">
              <a:extLst>
                <a:ext uri="{FF2B5EF4-FFF2-40B4-BE49-F238E27FC236}">
                  <a16:creationId xmlns:a16="http://schemas.microsoft.com/office/drawing/2014/main" id="{851D1A42-47DC-7D36-7888-E4F251AD493F}"/>
                </a:ext>
              </a:extLst>
            </p:cNvPr>
            <p:cNvCxnSpPr>
              <a:cxnSpLocks/>
            </p:cNvCxnSpPr>
            <p:nvPr/>
          </p:nvCxnSpPr>
          <p:spPr>
            <a:xfrm flipV="1">
              <a:off x="2317182" y="4400445"/>
              <a:ext cx="289367" cy="33566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42" name="直線コネクタ 241">
              <a:extLst>
                <a:ext uri="{FF2B5EF4-FFF2-40B4-BE49-F238E27FC236}">
                  <a16:creationId xmlns:a16="http://schemas.microsoft.com/office/drawing/2014/main" id="{B35CE279-3A3E-DAF2-98B3-018BD4056656}"/>
                </a:ext>
              </a:extLst>
            </p:cNvPr>
            <p:cNvCxnSpPr>
              <a:cxnSpLocks/>
            </p:cNvCxnSpPr>
            <p:nvPr/>
          </p:nvCxnSpPr>
          <p:spPr>
            <a:xfrm flipV="1">
              <a:off x="2827722" y="4400445"/>
              <a:ext cx="289367" cy="33566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43" name="直線コネクタ 242">
              <a:extLst>
                <a:ext uri="{FF2B5EF4-FFF2-40B4-BE49-F238E27FC236}">
                  <a16:creationId xmlns:a16="http://schemas.microsoft.com/office/drawing/2014/main" id="{C5B616AB-CDDB-565B-53EC-F81D16001AF3}"/>
                </a:ext>
              </a:extLst>
            </p:cNvPr>
            <p:cNvCxnSpPr>
              <a:cxnSpLocks/>
            </p:cNvCxnSpPr>
            <p:nvPr/>
          </p:nvCxnSpPr>
          <p:spPr>
            <a:xfrm flipV="1">
              <a:off x="3338262" y="4400445"/>
              <a:ext cx="289367" cy="33566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44" name="直線コネクタ 243">
              <a:extLst>
                <a:ext uri="{FF2B5EF4-FFF2-40B4-BE49-F238E27FC236}">
                  <a16:creationId xmlns:a16="http://schemas.microsoft.com/office/drawing/2014/main" id="{192CE4D0-66BC-CE1E-E79D-B446044EEF9E}"/>
                </a:ext>
              </a:extLst>
            </p:cNvPr>
            <p:cNvCxnSpPr>
              <a:cxnSpLocks/>
            </p:cNvCxnSpPr>
            <p:nvPr/>
          </p:nvCxnSpPr>
          <p:spPr>
            <a:xfrm flipV="1">
              <a:off x="3820758" y="4400445"/>
              <a:ext cx="289367" cy="33566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45" name="直線コネクタ 244">
              <a:extLst>
                <a:ext uri="{FF2B5EF4-FFF2-40B4-BE49-F238E27FC236}">
                  <a16:creationId xmlns:a16="http://schemas.microsoft.com/office/drawing/2014/main" id="{99BB685D-AC76-2905-412E-5C29833DCEFD}"/>
                </a:ext>
              </a:extLst>
            </p:cNvPr>
            <p:cNvCxnSpPr>
              <a:cxnSpLocks/>
            </p:cNvCxnSpPr>
            <p:nvPr/>
          </p:nvCxnSpPr>
          <p:spPr>
            <a:xfrm flipV="1">
              <a:off x="4270026" y="4400445"/>
              <a:ext cx="289367" cy="33566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46" name="直線コネクタ 245">
              <a:extLst>
                <a:ext uri="{FF2B5EF4-FFF2-40B4-BE49-F238E27FC236}">
                  <a16:creationId xmlns:a16="http://schemas.microsoft.com/office/drawing/2014/main" id="{CD3F7281-470D-C4E5-E370-C5CC664DF278}"/>
                </a:ext>
              </a:extLst>
            </p:cNvPr>
            <p:cNvCxnSpPr>
              <a:cxnSpLocks/>
            </p:cNvCxnSpPr>
            <p:nvPr/>
          </p:nvCxnSpPr>
          <p:spPr>
            <a:xfrm flipV="1">
              <a:off x="4719294" y="4400445"/>
              <a:ext cx="289367" cy="33566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247" name="直線コネクタ 246">
              <a:extLst>
                <a:ext uri="{FF2B5EF4-FFF2-40B4-BE49-F238E27FC236}">
                  <a16:creationId xmlns:a16="http://schemas.microsoft.com/office/drawing/2014/main" id="{0C402ED0-C60C-CBAA-41C9-E2E74075C70C}"/>
                </a:ext>
              </a:extLst>
            </p:cNvPr>
            <p:cNvCxnSpPr>
              <a:cxnSpLocks/>
            </p:cNvCxnSpPr>
            <p:nvPr/>
          </p:nvCxnSpPr>
          <p:spPr>
            <a:xfrm flipV="1">
              <a:off x="5077434" y="4400445"/>
              <a:ext cx="289367" cy="33566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48" name="テキスト ボックス 247">
              <a:extLst>
                <a:ext uri="{FF2B5EF4-FFF2-40B4-BE49-F238E27FC236}">
                  <a16:creationId xmlns:a16="http://schemas.microsoft.com/office/drawing/2014/main" id="{D84BFEC4-0916-3B3E-4AF9-F241C24BF764}"/>
                </a:ext>
              </a:extLst>
            </p:cNvPr>
            <p:cNvSpPr txBox="1"/>
            <p:nvPr/>
          </p:nvSpPr>
          <p:spPr>
            <a:xfrm>
              <a:off x="3118538" y="4428949"/>
              <a:ext cx="877163" cy="369332"/>
            </a:xfrm>
            <a:prstGeom prst="rect">
              <a:avLst/>
            </a:prstGeom>
            <a:noFill/>
          </p:spPr>
          <p:txBody>
            <a:bodyPr wrap="none" rtlCol="0">
              <a:spAutoFit/>
            </a:bodyPr>
            <a:lstStyle/>
            <a:p>
              <a:r>
                <a:rPr kumimoji="1" lang="ja-JP" altLang="en-US"/>
                <a:t>断熱材</a:t>
              </a:r>
            </a:p>
          </p:txBody>
        </p:sp>
        <p:sp>
          <p:nvSpPr>
            <p:cNvPr id="249" name="斜め縞 248">
              <a:extLst>
                <a:ext uri="{FF2B5EF4-FFF2-40B4-BE49-F238E27FC236}">
                  <a16:creationId xmlns:a16="http://schemas.microsoft.com/office/drawing/2014/main" id="{5D05B571-E34A-1D5F-F444-EE39689B4D8B}"/>
                </a:ext>
              </a:extLst>
            </p:cNvPr>
            <p:cNvSpPr/>
            <p:nvPr/>
          </p:nvSpPr>
          <p:spPr>
            <a:xfrm rot="8478046">
              <a:off x="2143336" y="3362387"/>
              <a:ext cx="132591" cy="330891"/>
            </a:xfrm>
            <a:prstGeom prst="diagStrip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0" name="フレーム (半分) 249">
              <a:extLst>
                <a:ext uri="{FF2B5EF4-FFF2-40B4-BE49-F238E27FC236}">
                  <a16:creationId xmlns:a16="http://schemas.microsoft.com/office/drawing/2014/main" id="{2E4D19A4-33B5-6F3E-898C-D610CFC666E9}"/>
                </a:ext>
              </a:extLst>
            </p:cNvPr>
            <p:cNvSpPr/>
            <p:nvPr/>
          </p:nvSpPr>
          <p:spPr>
            <a:xfrm rot="6994446">
              <a:off x="3956777" y="3395595"/>
              <a:ext cx="427591" cy="121886"/>
            </a:xfrm>
            <a:prstGeom prst="halfFram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2" name="正方形/長方形 261">
              <a:extLst>
                <a:ext uri="{FF2B5EF4-FFF2-40B4-BE49-F238E27FC236}">
                  <a16:creationId xmlns:a16="http://schemas.microsoft.com/office/drawing/2014/main" id="{6548EC74-E1AD-6970-1494-4244D1171FBF}"/>
                </a:ext>
              </a:extLst>
            </p:cNvPr>
            <p:cNvSpPr/>
            <p:nvPr/>
          </p:nvSpPr>
          <p:spPr>
            <a:xfrm>
              <a:off x="1725059" y="2039120"/>
              <a:ext cx="3674939" cy="260820"/>
            </a:xfrm>
            <a:prstGeom prst="rect">
              <a:avLst/>
            </a:prstGeom>
            <a:solidFill>
              <a:schemeClr val="bg1">
                <a:lumMod val="65000"/>
              </a:schemeClr>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64" name="テキスト ボックス 263">
              <a:extLst>
                <a:ext uri="{FF2B5EF4-FFF2-40B4-BE49-F238E27FC236}">
                  <a16:creationId xmlns:a16="http://schemas.microsoft.com/office/drawing/2014/main" id="{09630700-4DA0-CFE9-0A3E-08A1C9BB99EB}"/>
                </a:ext>
              </a:extLst>
            </p:cNvPr>
            <p:cNvSpPr txBox="1"/>
            <p:nvPr/>
          </p:nvSpPr>
          <p:spPr>
            <a:xfrm>
              <a:off x="3173567" y="2069169"/>
              <a:ext cx="986571" cy="260820"/>
            </a:xfrm>
            <a:prstGeom prst="rect">
              <a:avLst/>
            </a:prstGeom>
            <a:noFill/>
          </p:spPr>
          <p:txBody>
            <a:bodyPr wrap="square" rtlCol="0">
              <a:spAutoFit/>
            </a:bodyPr>
            <a:lstStyle/>
            <a:p>
              <a:r>
                <a:rPr kumimoji="1" lang="ja-JP" altLang="en-US"/>
                <a:t>ヒーター</a:t>
              </a:r>
            </a:p>
          </p:txBody>
        </p:sp>
        <p:sp>
          <p:nvSpPr>
            <p:cNvPr id="268" name="テキスト ボックス 267">
              <a:extLst>
                <a:ext uri="{FF2B5EF4-FFF2-40B4-BE49-F238E27FC236}">
                  <a16:creationId xmlns:a16="http://schemas.microsoft.com/office/drawing/2014/main" id="{7D882334-4E62-50F6-3DAD-0A167A36844F}"/>
                </a:ext>
              </a:extLst>
            </p:cNvPr>
            <p:cNvSpPr txBox="1"/>
            <p:nvPr/>
          </p:nvSpPr>
          <p:spPr>
            <a:xfrm>
              <a:off x="5386040" y="3705487"/>
              <a:ext cx="843193" cy="318606"/>
            </a:xfrm>
            <a:prstGeom prst="rect">
              <a:avLst/>
            </a:prstGeom>
            <a:noFill/>
          </p:spPr>
          <p:txBody>
            <a:bodyPr wrap="none" rtlCol="0">
              <a:spAutoFit/>
            </a:bodyPr>
            <a:lstStyle/>
            <a:p>
              <a:r>
                <a:rPr kumimoji="1" lang="ja-JP" altLang="en-US"/>
                <a:t>昇華界面</a:t>
              </a:r>
            </a:p>
          </p:txBody>
        </p:sp>
        <p:sp>
          <p:nvSpPr>
            <p:cNvPr id="271" name="フリーフォーム: 図形 270">
              <a:extLst>
                <a:ext uri="{FF2B5EF4-FFF2-40B4-BE49-F238E27FC236}">
                  <a16:creationId xmlns:a16="http://schemas.microsoft.com/office/drawing/2014/main" id="{7E1E6397-4FF2-1CAF-A5D1-0E46B34E63D8}"/>
                </a:ext>
              </a:extLst>
            </p:cNvPr>
            <p:cNvSpPr/>
            <p:nvPr/>
          </p:nvSpPr>
          <p:spPr>
            <a:xfrm>
              <a:off x="2220727" y="2924805"/>
              <a:ext cx="302299" cy="856894"/>
            </a:xfrm>
            <a:custGeom>
              <a:avLst/>
              <a:gdLst>
                <a:gd name="csX0" fmla="*/ 243840 w 305225"/>
                <a:gd name="csY0" fmla="*/ 985520 h 985520"/>
                <a:gd name="csX1" fmla="*/ 304800 w 305225"/>
                <a:gd name="csY1" fmla="*/ 640080 h 985520"/>
                <a:gd name="csX2" fmla="*/ 294640 w 305225"/>
                <a:gd name="csY2" fmla="*/ 396240 h 985520"/>
                <a:gd name="csX3" fmla="*/ 284480 w 305225"/>
                <a:gd name="csY3" fmla="*/ 345440 h 985520"/>
                <a:gd name="csX4" fmla="*/ 213360 w 305225"/>
                <a:gd name="csY4" fmla="*/ 254000 h 985520"/>
                <a:gd name="csX5" fmla="*/ 182880 w 305225"/>
                <a:gd name="csY5" fmla="*/ 182880 h 985520"/>
                <a:gd name="csX6" fmla="*/ 132080 w 305225"/>
                <a:gd name="csY6" fmla="*/ 91440 h 985520"/>
                <a:gd name="csX7" fmla="*/ 71120 w 305225"/>
                <a:gd name="csY7" fmla="*/ 20320 h 985520"/>
                <a:gd name="csX8" fmla="*/ 0 w 305225"/>
                <a:gd name="csY8" fmla="*/ 0 h 985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225" h="985520">
                  <a:moveTo>
                    <a:pt x="243840" y="985520"/>
                  </a:moveTo>
                  <a:cubicBezTo>
                    <a:pt x="243901" y="985201"/>
                    <a:pt x="303567" y="685716"/>
                    <a:pt x="304800" y="640080"/>
                  </a:cubicBezTo>
                  <a:cubicBezTo>
                    <a:pt x="306998" y="558759"/>
                    <a:pt x="300237" y="477398"/>
                    <a:pt x="294640" y="396240"/>
                  </a:cubicBezTo>
                  <a:cubicBezTo>
                    <a:pt x="293452" y="379012"/>
                    <a:pt x="290893" y="361474"/>
                    <a:pt x="284480" y="345440"/>
                  </a:cubicBezTo>
                  <a:cubicBezTo>
                    <a:pt x="266553" y="300622"/>
                    <a:pt x="246223" y="286863"/>
                    <a:pt x="213360" y="254000"/>
                  </a:cubicBezTo>
                  <a:cubicBezTo>
                    <a:pt x="203200" y="230293"/>
                    <a:pt x="193688" y="206298"/>
                    <a:pt x="182880" y="182880"/>
                  </a:cubicBezTo>
                  <a:cubicBezTo>
                    <a:pt x="170179" y="155361"/>
                    <a:pt x="152511" y="116979"/>
                    <a:pt x="132080" y="91440"/>
                  </a:cubicBezTo>
                  <a:cubicBezTo>
                    <a:pt x="112575" y="67059"/>
                    <a:pt x="96792" y="38093"/>
                    <a:pt x="71120" y="20320"/>
                  </a:cubicBezTo>
                  <a:cubicBezTo>
                    <a:pt x="50849" y="6286"/>
                    <a:pt x="0" y="0"/>
                    <a:pt x="0" y="0"/>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3" name="フリーフォーム: 図形 272">
              <a:extLst>
                <a:ext uri="{FF2B5EF4-FFF2-40B4-BE49-F238E27FC236}">
                  <a16:creationId xmlns:a16="http://schemas.microsoft.com/office/drawing/2014/main" id="{CF6682F5-FEAC-C73D-EE5F-270E563DA5B4}"/>
                </a:ext>
              </a:extLst>
            </p:cNvPr>
            <p:cNvSpPr/>
            <p:nvPr/>
          </p:nvSpPr>
          <p:spPr>
            <a:xfrm>
              <a:off x="3428304" y="2911597"/>
              <a:ext cx="45719" cy="721525"/>
            </a:xfrm>
            <a:custGeom>
              <a:avLst/>
              <a:gdLst>
                <a:gd name="csX0" fmla="*/ 243840 w 305225"/>
                <a:gd name="csY0" fmla="*/ 985520 h 985520"/>
                <a:gd name="csX1" fmla="*/ 304800 w 305225"/>
                <a:gd name="csY1" fmla="*/ 640080 h 985520"/>
                <a:gd name="csX2" fmla="*/ 294640 w 305225"/>
                <a:gd name="csY2" fmla="*/ 396240 h 985520"/>
                <a:gd name="csX3" fmla="*/ 284480 w 305225"/>
                <a:gd name="csY3" fmla="*/ 345440 h 985520"/>
                <a:gd name="csX4" fmla="*/ 213360 w 305225"/>
                <a:gd name="csY4" fmla="*/ 254000 h 985520"/>
                <a:gd name="csX5" fmla="*/ 182880 w 305225"/>
                <a:gd name="csY5" fmla="*/ 182880 h 985520"/>
                <a:gd name="csX6" fmla="*/ 132080 w 305225"/>
                <a:gd name="csY6" fmla="*/ 91440 h 985520"/>
                <a:gd name="csX7" fmla="*/ 71120 w 305225"/>
                <a:gd name="csY7" fmla="*/ 20320 h 985520"/>
                <a:gd name="csX8" fmla="*/ 0 w 305225"/>
                <a:gd name="csY8" fmla="*/ 0 h 985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225" h="985520">
                  <a:moveTo>
                    <a:pt x="243840" y="985520"/>
                  </a:moveTo>
                  <a:cubicBezTo>
                    <a:pt x="243901" y="985201"/>
                    <a:pt x="303567" y="685716"/>
                    <a:pt x="304800" y="640080"/>
                  </a:cubicBezTo>
                  <a:cubicBezTo>
                    <a:pt x="306998" y="558759"/>
                    <a:pt x="300237" y="477398"/>
                    <a:pt x="294640" y="396240"/>
                  </a:cubicBezTo>
                  <a:cubicBezTo>
                    <a:pt x="293452" y="379012"/>
                    <a:pt x="290893" y="361474"/>
                    <a:pt x="284480" y="345440"/>
                  </a:cubicBezTo>
                  <a:cubicBezTo>
                    <a:pt x="266553" y="300622"/>
                    <a:pt x="246223" y="286863"/>
                    <a:pt x="213360" y="254000"/>
                  </a:cubicBezTo>
                  <a:cubicBezTo>
                    <a:pt x="203200" y="230293"/>
                    <a:pt x="193688" y="206298"/>
                    <a:pt x="182880" y="182880"/>
                  </a:cubicBezTo>
                  <a:cubicBezTo>
                    <a:pt x="170179" y="155361"/>
                    <a:pt x="152511" y="116979"/>
                    <a:pt x="132080" y="91440"/>
                  </a:cubicBezTo>
                  <a:cubicBezTo>
                    <a:pt x="112575" y="67059"/>
                    <a:pt x="96792" y="38093"/>
                    <a:pt x="71120" y="20320"/>
                  </a:cubicBezTo>
                  <a:cubicBezTo>
                    <a:pt x="50849" y="6286"/>
                    <a:pt x="0" y="0"/>
                    <a:pt x="0" y="0"/>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5" name="フリーフォーム: 図形 274">
              <a:extLst>
                <a:ext uri="{FF2B5EF4-FFF2-40B4-BE49-F238E27FC236}">
                  <a16:creationId xmlns:a16="http://schemas.microsoft.com/office/drawing/2014/main" id="{4A483B0C-BF6A-7687-5845-F3C2B6D00382}"/>
                </a:ext>
              </a:extLst>
            </p:cNvPr>
            <p:cNvSpPr/>
            <p:nvPr/>
          </p:nvSpPr>
          <p:spPr>
            <a:xfrm flipH="1">
              <a:off x="4147105" y="2922746"/>
              <a:ext cx="62926" cy="735660"/>
            </a:xfrm>
            <a:custGeom>
              <a:avLst/>
              <a:gdLst>
                <a:gd name="csX0" fmla="*/ 243840 w 305225"/>
                <a:gd name="csY0" fmla="*/ 985520 h 985520"/>
                <a:gd name="csX1" fmla="*/ 304800 w 305225"/>
                <a:gd name="csY1" fmla="*/ 640080 h 985520"/>
                <a:gd name="csX2" fmla="*/ 294640 w 305225"/>
                <a:gd name="csY2" fmla="*/ 396240 h 985520"/>
                <a:gd name="csX3" fmla="*/ 284480 w 305225"/>
                <a:gd name="csY3" fmla="*/ 345440 h 985520"/>
                <a:gd name="csX4" fmla="*/ 213360 w 305225"/>
                <a:gd name="csY4" fmla="*/ 254000 h 985520"/>
                <a:gd name="csX5" fmla="*/ 182880 w 305225"/>
                <a:gd name="csY5" fmla="*/ 182880 h 985520"/>
                <a:gd name="csX6" fmla="*/ 132080 w 305225"/>
                <a:gd name="csY6" fmla="*/ 91440 h 985520"/>
                <a:gd name="csX7" fmla="*/ 71120 w 305225"/>
                <a:gd name="csY7" fmla="*/ 20320 h 985520"/>
                <a:gd name="csX8" fmla="*/ 0 w 305225"/>
                <a:gd name="csY8" fmla="*/ 0 h 985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225" h="985520">
                  <a:moveTo>
                    <a:pt x="243840" y="985520"/>
                  </a:moveTo>
                  <a:cubicBezTo>
                    <a:pt x="243901" y="985201"/>
                    <a:pt x="303567" y="685716"/>
                    <a:pt x="304800" y="640080"/>
                  </a:cubicBezTo>
                  <a:cubicBezTo>
                    <a:pt x="306998" y="558759"/>
                    <a:pt x="300237" y="477398"/>
                    <a:pt x="294640" y="396240"/>
                  </a:cubicBezTo>
                  <a:cubicBezTo>
                    <a:pt x="293452" y="379012"/>
                    <a:pt x="290893" y="361474"/>
                    <a:pt x="284480" y="345440"/>
                  </a:cubicBezTo>
                  <a:cubicBezTo>
                    <a:pt x="266553" y="300622"/>
                    <a:pt x="246223" y="286863"/>
                    <a:pt x="213360" y="254000"/>
                  </a:cubicBezTo>
                  <a:cubicBezTo>
                    <a:pt x="203200" y="230293"/>
                    <a:pt x="193688" y="206298"/>
                    <a:pt x="182880" y="182880"/>
                  </a:cubicBezTo>
                  <a:cubicBezTo>
                    <a:pt x="170179" y="155361"/>
                    <a:pt x="152511" y="116979"/>
                    <a:pt x="132080" y="91440"/>
                  </a:cubicBezTo>
                  <a:cubicBezTo>
                    <a:pt x="112575" y="67059"/>
                    <a:pt x="96792" y="38093"/>
                    <a:pt x="71120" y="20320"/>
                  </a:cubicBezTo>
                  <a:cubicBezTo>
                    <a:pt x="50849" y="6286"/>
                    <a:pt x="0" y="0"/>
                    <a:pt x="0" y="0"/>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フリーフォーム: 図形 276">
              <a:extLst>
                <a:ext uri="{FF2B5EF4-FFF2-40B4-BE49-F238E27FC236}">
                  <a16:creationId xmlns:a16="http://schemas.microsoft.com/office/drawing/2014/main" id="{3FC1A90F-8495-F717-A727-C3F856DAD28F}"/>
                </a:ext>
              </a:extLst>
            </p:cNvPr>
            <p:cNvSpPr/>
            <p:nvPr/>
          </p:nvSpPr>
          <p:spPr>
            <a:xfrm flipH="1">
              <a:off x="4699923" y="2978625"/>
              <a:ext cx="95192" cy="831713"/>
            </a:xfrm>
            <a:custGeom>
              <a:avLst/>
              <a:gdLst>
                <a:gd name="csX0" fmla="*/ 243840 w 305225"/>
                <a:gd name="csY0" fmla="*/ 985520 h 985520"/>
                <a:gd name="csX1" fmla="*/ 304800 w 305225"/>
                <a:gd name="csY1" fmla="*/ 640080 h 985520"/>
                <a:gd name="csX2" fmla="*/ 294640 w 305225"/>
                <a:gd name="csY2" fmla="*/ 396240 h 985520"/>
                <a:gd name="csX3" fmla="*/ 284480 w 305225"/>
                <a:gd name="csY3" fmla="*/ 345440 h 985520"/>
                <a:gd name="csX4" fmla="*/ 213360 w 305225"/>
                <a:gd name="csY4" fmla="*/ 254000 h 985520"/>
                <a:gd name="csX5" fmla="*/ 182880 w 305225"/>
                <a:gd name="csY5" fmla="*/ 182880 h 985520"/>
                <a:gd name="csX6" fmla="*/ 132080 w 305225"/>
                <a:gd name="csY6" fmla="*/ 91440 h 985520"/>
                <a:gd name="csX7" fmla="*/ 71120 w 305225"/>
                <a:gd name="csY7" fmla="*/ 20320 h 985520"/>
                <a:gd name="csX8" fmla="*/ 0 w 305225"/>
                <a:gd name="csY8" fmla="*/ 0 h 985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225" h="985520">
                  <a:moveTo>
                    <a:pt x="243840" y="985520"/>
                  </a:moveTo>
                  <a:cubicBezTo>
                    <a:pt x="243901" y="985201"/>
                    <a:pt x="303567" y="685716"/>
                    <a:pt x="304800" y="640080"/>
                  </a:cubicBezTo>
                  <a:cubicBezTo>
                    <a:pt x="306998" y="558759"/>
                    <a:pt x="300237" y="477398"/>
                    <a:pt x="294640" y="396240"/>
                  </a:cubicBezTo>
                  <a:cubicBezTo>
                    <a:pt x="293452" y="379012"/>
                    <a:pt x="290893" y="361474"/>
                    <a:pt x="284480" y="345440"/>
                  </a:cubicBezTo>
                  <a:cubicBezTo>
                    <a:pt x="266553" y="300622"/>
                    <a:pt x="246223" y="286863"/>
                    <a:pt x="213360" y="254000"/>
                  </a:cubicBezTo>
                  <a:cubicBezTo>
                    <a:pt x="203200" y="230293"/>
                    <a:pt x="193688" y="206298"/>
                    <a:pt x="182880" y="182880"/>
                  </a:cubicBezTo>
                  <a:cubicBezTo>
                    <a:pt x="170179" y="155361"/>
                    <a:pt x="152511" y="116979"/>
                    <a:pt x="132080" y="91440"/>
                  </a:cubicBezTo>
                  <a:cubicBezTo>
                    <a:pt x="112575" y="67059"/>
                    <a:pt x="96792" y="38093"/>
                    <a:pt x="71120" y="20320"/>
                  </a:cubicBezTo>
                  <a:cubicBezTo>
                    <a:pt x="50849" y="6286"/>
                    <a:pt x="0" y="0"/>
                    <a:pt x="0" y="0"/>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9" name="直線矢印コネクタ 278">
              <a:extLst>
                <a:ext uri="{FF2B5EF4-FFF2-40B4-BE49-F238E27FC236}">
                  <a16:creationId xmlns:a16="http://schemas.microsoft.com/office/drawing/2014/main" id="{C361C849-CDC0-24AA-350F-4A1E0F2E0F3B}"/>
                </a:ext>
              </a:extLst>
            </p:cNvPr>
            <p:cNvCxnSpPr/>
            <p:nvPr/>
          </p:nvCxnSpPr>
          <p:spPr>
            <a:xfrm flipH="1" flipV="1">
              <a:off x="1946591" y="2784147"/>
              <a:ext cx="296240" cy="137689"/>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80" name="直線矢印コネクタ 279">
              <a:extLst>
                <a:ext uri="{FF2B5EF4-FFF2-40B4-BE49-F238E27FC236}">
                  <a16:creationId xmlns:a16="http://schemas.microsoft.com/office/drawing/2014/main" id="{F93EED60-CA56-9E45-0B11-424A243001F1}"/>
                </a:ext>
              </a:extLst>
            </p:cNvPr>
            <p:cNvCxnSpPr>
              <a:cxnSpLocks/>
            </p:cNvCxnSpPr>
            <p:nvPr/>
          </p:nvCxnSpPr>
          <p:spPr>
            <a:xfrm flipH="1" flipV="1">
              <a:off x="3362943" y="2633240"/>
              <a:ext cx="74739" cy="288899"/>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82" name="直線矢印コネクタ 281">
              <a:extLst>
                <a:ext uri="{FF2B5EF4-FFF2-40B4-BE49-F238E27FC236}">
                  <a16:creationId xmlns:a16="http://schemas.microsoft.com/office/drawing/2014/main" id="{CEF440F4-C117-98E1-EA1D-329E54009E44}"/>
                </a:ext>
              </a:extLst>
            </p:cNvPr>
            <p:cNvCxnSpPr>
              <a:cxnSpLocks/>
            </p:cNvCxnSpPr>
            <p:nvPr/>
          </p:nvCxnSpPr>
          <p:spPr>
            <a:xfrm flipV="1">
              <a:off x="4194892" y="2664828"/>
              <a:ext cx="63502" cy="280587"/>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84" name="直線矢印コネクタ 283">
              <a:extLst>
                <a:ext uri="{FF2B5EF4-FFF2-40B4-BE49-F238E27FC236}">
                  <a16:creationId xmlns:a16="http://schemas.microsoft.com/office/drawing/2014/main" id="{D8F12CD1-8E94-2566-FA6A-4415501912B7}"/>
                </a:ext>
              </a:extLst>
            </p:cNvPr>
            <p:cNvCxnSpPr>
              <a:cxnSpLocks/>
            </p:cNvCxnSpPr>
            <p:nvPr/>
          </p:nvCxnSpPr>
          <p:spPr>
            <a:xfrm flipV="1">
              <a:off x="4771116" y="2628806"/>
              <a:ext cx="214054" cy="364894"/>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01" name="テキスト ボックス 100">
              <a:extLst>
                <a:ext uri="{FF2B5EF4-FFF2-40B4-BE49-F238E27FC236}">
                  <a16:creationId xmlns:a16="http://schemas.microsoft.com/office/drawing/2014/main" id="{735E8531-9B49-E00B-CE2C-2E59C03D8DA5}"/>
                </a:ext>
              </a:extLst>
            </p:cNvPr>
            <p:cNvSpPr txBox="1"/>
            <p:nvPr/>
          </p:nvSpPr>
          <p:spPr>
            <a:xfrm>
              <a:off x="5386040" y="4135198"/>
              <a:ext cx="731144" cy="260820"/>
            </a:xfrm>
            <a:prstGeom prst="rect">
              <a:avLst/>
            </a:prstGeom>
            <a:noFill/>
          </p:spPr>
          <p:txBody>
            <a:bodyPr wrap="none" rtlCol="0">
              <a:spAutoFit/>
            </a:bodyPr>
            <a:lstStyle/>
            <a:p>
              <a:r>
                <a:rPr kumimoji="1" lang="ja-JP" altLang="en-US"/>
                <a:t>凍結層</a:t>
              </a:r>
              <a:endParaRPr kumimoji="1" lang="en-US" altLang="ja-JP"/>
            </a:p>
          </p:txBody>
        </p:sp>
        <p:cxnSp>
          <p:nvCxnSpPr>
            <p:cNvPr id="103" name="直線コネクタ 102">
              <a:extLst>
                <a:ext uri="{FF2B5EF4-FFF2-40B4-BE49-F238E27FC236}">
                  <a16:creationId xmlns:a16="http://schemas.microsoft.com/office/drawing/2014/main" id="{EE0A559D-8525-F505-48E4-54B83AC5EDEA}"/>
                </a:ext>
              </a:extLst>
            </p:cNvPr>
            <p:cNvCxnSpPr>
              <a:cxnSpLocks/>
            </p:cNvCxnSpPr>
            <p:nvPr/>
          </p:nvCxnSpPr>
          <p:spPr>
            <a:xfrm>
              <a:off x="4931002" y="2771639"/>
              <a:ext cx="491500" cy="0"/>
            </a:xfrm>
            <a:prstGeom prst="line">
              <a:avLst/>
            </a:prstGeom>
            <a:ln>
              <a:solidFill>
                <a:schemeClr val="tx1">
                  <a:lumMod val="50000"/>
                  <a:lumOff val="50000"/>
                </a:schemeClr>
              </a:solidFill>
              <a:headEnd type="oval"/>
              <a:tailEnd type="none"/>
            </a:ln>
          </p:spPr>
          <p:style>
            <a:lnRef idx="2">
              <a:schemeClr val="accent1"/>
            </a:lnRef>
            <a:fillRef idx="0">
              <a:schemeClr val="accent1"/>
            </a:fillRef>
            <a:effectRef idx="1">
              <a:schemeClr val="accent1"/>
            </a:effectRef>
            <a:fontRef idx="minor">
              <a:schemeClr val="tx1"/>
            </a:fontRef>
          </p:style>
        </p:cxnSp>
        <p:sp>
          <p:nvSpPr>
            <p:cNvPr id="108" name="テキスト ボックス 107">
              <a:extLst>
                <a:ext uri="{FF2B5EF4-FFF2-40B4-BE49-F238E27FC236}">
                  <a16:creationId xmlns:a16="http://schemas.microsoft.com/office/drawing/2014/main" id="{ED5EC058-BD5B-E385-0C30-184DBFCDB448}"/>
                </a:ext>
              </a:extLst>
            </p:cNvPr>
            <p:cNvSpPr txBox="1"/>
            <p:nvPr/>
          </p:nvSpPr>
          <p:spPr>
            <a:xfrm>
              <a:off x="5386040" y="2647898"/>
              <a:ext cx="1115957" cy="260820"/>
            </a:xfrm>
            <a:prstGeom prst="rect">
              <a:avLst/>
            </a:prstGeom>
            <a:noFill/>
          </p:spPr>
          <p:txBody>
            <a:bodyPr wrap="none" rtlCol="0">
              <a:spAutoFit/>
            </a:bodyPr>
            <a:lstStyle/>
            <a:p>
              <a:r>
                <a:rPr kumimoji="1" lang="ja-JP" altLang="en-US"/>
                <a:t>水蒸気移動</a:t>
              </a:r>
            </a:p>
          </p:txBody>
        </p:sp>
      </p:grpSp>
      <p:sp>
        <p:nvSpPr>
          <p:cNvPr id="104" name="スライド番号プレースホルダー 103">
            <a:extLst>
              <a:ext uri="{FF2B5EF4-FFF2-40B4-BE49-F238E27FC236}">
                <a16:creationId xmlns:a16="http://schemas.microsoft.com/office/drawing/2014/main" id="{58ABF017-7602-2350-2DC5-AFA97D5A2A0A}"/>
              </a:ext>
            </a:extLst>
          </p:cNvPr>
          <p:cNvSpPr>
            <a:spLocks noGrp="1"/>
          </p:cNvSpPr>
          <p:nvPr>
            <p:ph type="sldNum" sz="quarter" idx="12"/>
          </p:nvPr>
        </p:nvSpPr>
        <p:spPr/>
        <p:txBody>
          <a:bodyPr/>
          <a:lstStyle/>
          <a:p>
            <a:fld id="{93FD21C1-7229-4337-B68D-945C294B5D6D}" type="slidenum">
              <a:rPr lang="ja-JP" altLang="en-US" smtClean="0"/>
              <a:pPr/>
              <a:t>4</a:t>
            </a:fld>
            <a:r>
              <a:rPr lang="ja-JP" altLang="en-US"/>
              <a:t> </a:t>
            </a:r>
            <a:r>
              <a:rPr lang="en-US" altLang="ja-JP"/>
              <a:t>/ 14</a:t>
            </a:r>
            <a:endParaRPr kumimoji="1" lang="ja-JP" altLang="en-US"/>
          </a:p>
        </p:txBody>
      </p:sp>
      <p:cxnSp>
        <p:nvCxnSpPr>
          <p:cNvPr id="13" name="直線コネクタ 12">
            <a:extLst>
              <a:ext uri="{FF2B5EF4-FFF2-40B4-BE49-F238E27FC236}">
                <a16:creationId xmlns:a16="http://schemas.microsoft.com/office/drawing/2014/main" id="{19E571D6-0F3C-4141-B86B-716C5466E17E}"/>
              </a:ext>
            </a:extLst>
          </p:cNvPr>
          <p:cNvCxnSpPr>
            <a:cxnSpLocks/>
          </p:cNvCxnSpPr>
          <p:nvPr/>
        </p:nvCxnSpPr>
        <p:spPr>
          <a:xfrm>
            <a:off x="1195669" y="4797148"/>
            <a:ext cx="335701" cy="0"/>
          </a:xfrm>
          <a:prstGeom prst="line">
            <a:avLst/>
          </a:prstGeom>
          <a:ln>
            <a:solidFill>
              <a:schemeClr val="tx1">
                <a:lumMod val="50000"/>
                <a:lumOff val="50000"/>
              </a:schemeClr>
            </a:solidFill>
            <a:tailEnd type="oval"/>
          </a:ln>
        </p:spPr>
        <p:style>
          <a:lnRef idx="2">
            <a:schemeClr val="accent1"/>
          </a:lnRef>
          <a:fillRef idx="0">
            <a:schemeClr val="accent1"/>
          </a:fillRef>
          <a:effectRef idx="1">
            <a:schemeClr val="accent1"/>
          </a:effectRef>
          <a:fontRef idx="minor">
            <a:schemeClr val="tx1"/>
          </a:fontRef>
        </p:style>
      </p:cxnSp>
      <p:sp>
        <p:nvSpPr>
          <p:cNvPr id="106" name="テキスト ボックス 105">
            <a:extLst>
              <a:ext uri="{FF2B5EF4-FFF2-40B4-BE49-F238E27FC236}">
                <a16:creationId xmlns:a16="http://schemas.microsoft.com/office/drawing/2014/main" id="{0D265F29-4130-DC61-581F-1E5DC3F1B47A}"/>
              </a:ext>
            </a:extLst>
          </p:cNvPr>
          <p:cNvSpPr txBox="1"/>
          <p:nvPr/>
        </p:nvSpPr>
        <p:spPr>
          <a:xfrm>
            <a:off x="622324" y="4652185"/>
            <a:ext cx="646331" cy="369332"/>
          </a:xfrm>
          <a:prstGeom prst="rect">
            <a:avLst/>
          </a:prstGeom>
          <a:noFill/>
        </p:spPr>
        <p:txBody>
          <a:bodyPr wrap="none" rtlCol="0">
            <a:spAutoFit/>
          </a:bodyPr>
          <a:lstStyle/>
          <a:p>
            <a:r>
              <a:rPr lang="ja-JP" altLang="en-US"/>
              <a:t>容器</a:t>
            </a:r>
            <a:endParaRPr kumimoji="1" lang="ja-JP" altLang="en-US"/>
          </a:p>
        </p:txBody>
      </p:sp>
      <p:cxnSp>
        <p:nvCxnSpPr>
          <p:cNvPr id="114" name="直線コネクタ 113">
            <a:extLst>
              <a:ext uri="{FF2B5EF4-FFF2-40B4-BE49-F238E27FC236}">
                <a16:creationId xmlns:a16="http://schemas.microsoft.com/office/drawing/2014/main" id="{70DF4290-08DC-2A0C-3F7C-B2B5F11A69EF}"/>
              </a:ext>
            </a:extLst>
          </p:cNvPr>
          <p:cNvCxnSpPr>
            <a:cxnSpLocks/>
          </p:cNvCxnSpPr>
          <p:nvPr/>
        </p:nvCxnSpPr>
        <p:spPr>
          <a:xfrm>
            <a:off x="5024376" y="3572078"/>
            <a:ext cx="589659" cy="0"/>
          </a:xfrm>
          <a:prstGeom prst="line">
            <a:avLst/>
          </a:prstGeom>
          <a:ln>
            <a:solidFill>
              <a:schemeClr val="tx1">
                <a:lumMod val="50000"/>
                <a:lumOff val="50000"/>
              </a:schemeClr>
            </a:solidFill>
            <a:headEnd type="oval"/>
            <a:tailEnd type="none"/>
          </a:ln>
        </p:spPr>
        <p:style>
          <a:lnRef idx="2">
            <a:schemeClr val="accent1"/>
          </a:lnRef>
          <a:fillRef idx="0">
            <a:schemeClr val="accent1"/>
          </a:fillRef>
          <a:effectRef idx="1">
            <a:schemeClr val="accent1"/>
          </a:effectRef>
          <a:fontRef idx="minor">
            <a:schemeClr val="tx1"/>
          </a:fontRef>
        </p:style>
      </p:cxnSp>
      <p:cxnSp>
        <p:nvCxnSpPr>
          <p:cNvPr id="115" name="直線コネクタ 114">
            <a:extLst>
              <a:ext uri="{FF2B5EF4-FFF2-40B4-BE49-F238E27FC236}">
                <a16:creationId xmlns:a16="http://schemas.microsoft.com/office/drawing/2014/main" id="{9C539B5A-0203-7F6F-EA14-D1A3EB0F1E6B}"/>
              </a:ext>
            </a:extLst>
          </p:cNvPr>
          <p:cNvCxnSpPr>
            <a:cxnSpLocks/>
          </p:cNvCxnSpPr>
          <p:nvPr/>
        </p:nvCxnSpPr>
        <p:spPr>
          <a:xfrm>
            <a:off x="4937120" y="4376825"/>
            <a:ext cx="674962" cy="0"/>
          </a:xfrm>
          <a:prstGeom prst="line">
            <a:avLst/>
          </a:prstGeom>
          <a:ln>
            <a:solidFill>
              <a:schemeClr val="tx1">
                <a:lumMod val="50000"/>
                <a:lumOff val="50000"/>
              </a:schemeClr>
            </a:solidFill>
            <a:headEnd type="oval"/>
            <a:tailEnd type="none"/>
          </a:ln>
        </p:spPr>
        <p:style>
          <a:lnRef idx="2">
            <a:schemeClr val="accent1"/>
          </a:lnRef>
          <a:fillRef idx="0">
            <a:schemeClr val="accent1"/>
          </a:fillRef>
          <a:effectRef idx="1">
            <a:schemeClr val="accent1"/>
          </a:effectRef>
          <a:fontRef idx="minor">
            <a:schemeClr val="tx1"/>
          </a:fontRef>
        </p:style>
      </p:cxnSp>
      <p:cxnSp>
        <p:nvCxnSpPr>
          <p:cNvPr id="118" name="直線コネクタ 117">
            <a:extLst>
              <a:ext uri="{FF2B5EF4-FFF2-40B4-BE49-F238E27FC236}">
                <a16:creationId xmlns:a16="http://schemas.microsoft.com/office/drawing/2014/main" id="{BEA9B728-10D6-4CDD-3229-9C5D10DEA54B}"/>
              </a:ext>
            </a:extLst>
          </p:cNvPr>
          <p:cNvCxnSpPr>
            <a:cxnSpLocks/>
          </p:cNvCxnSpPr>
          <p:nvPr/>
        </p:nvCxnSpPr>
        <p:spPr>
          <a:xfrm>
            <a:off x="5024376" y="4936058"/>
            <a:ext cx="589659" cy="0"/>
          </a:xfrm>
          <a:prstGeom prst="line">
            <a:avLst/>
          </a:prstGeom>
          <a:ln>
            <a:solidFill>
              <a:schemeClr val="tx1">
                <a:lumMod val="50000"/>
                <a:lumOff val="50000"/>
              </a:schemeClr>
            </a:solidFill>
            <a:headEnd type="oval"/>
            <a:tailEnd type="none"/>
          </a:ln>
        </p:spPr>
        <p:style>
          <a:lnRef idx="2">
            <a:schemeClr val="accent1"/>
          </a:lnRef>
          <a:fillRef idx="0">
            <a:schemeClr val="accent1"/>
          </a:fillRef>
          <a:effectRef idx="1">
            <a:schemeClr val="accent1"/>
          </a:effectRef>
          <a:fontRef idx="minor">
            <a:schemeClr val="tx1"/>
          </a:fontRef>
        </p:style>
      </p:cxnSp>
      <p:sp>
        <p:nvSpPr>
          <p:cNvPr id="131" name="フリーフォーム: 図形 130">
            <a:extLst>
              <a:ext uri="{FF2B5EF4-FFF2-40B4-BE49-F238E27FC236}">
                <a16:creationId xmlns:a16="http://schemas.microsoft.com/office/drawing/2014/main" id="{700CD62C-0D6A-1888-D599-C40EE4D3921C}"/>
              </a:ext>
            </a:extLst>
          </p:cNvPr>
          <p:cNvSpPr/>
          <p:nvPr/>
        </p:nvSpPr>
        <p:spPr>
          <a:xfrm>
            <a:off x="1654268" y="4097859"/>
            <a:ext cx="3453672" cy="420793"/>
          </a:xfrm>
          <a:custGeom>
            <a:avLst/>
            <a:gdLst>
              <a:gd name="csX0" fmla="*/ 0 w 3589020"/>
              <a:gd name="csY0" fmla="*/ 457200 h 457200"/>
              <a:gd name="csX1" fmla="*/ 1097280 w 3589020"/>
              <a:gd name="csY1" fmla="*/ 91440 h 457200"/>
              <a:gd name="csX2" fmla="*/ 2377440 w 3589020"/>
              <a:gd name="csY2" fmla="*/ 0 h 457200"/>
              <a:gd name="csX3" fmla="*/ 3589020 w 3589020"/>
              <a:gd name="csY3" fmla="*/ 297180 h 457200"/>
              <a:gd name="csX4" fmla="*/ 3474720 w 3589020"/>
              <a:gd name="csY4" fmla="*/ 320040 h 457200"/>
              <a:gd name="csX0" fmla="*/ 0 w 3757185"/>
              <a:gd name="csY0" fmla="*/ 457200 h 457200"/>
              <a:gd name="csX1" fmla="*/ 1097280 w 3757185"/>
              <a:gd name="csY1" fmla="*/ 91440 h 457200"/>
              <a:gd name="csX2" fmla="*/ 2377440 w 3757185"/>
              <a:gd name="csY2" fmla="*/ 0 h 457200"/>
              <a:gd name="csX3" fmla="*/ 3757185 w 3757185"/>
              <a:gd name="csY3" fmla="*/ 433814 h 457200"/>
              <a:gd name="csX4" fmla="*/ 3474720 w 3757185"/>
              <a:gd name="csY4" fmla="*/ 320040 h 457200"/>
              <a:gd name="csX0" fmla="*/ 0 w 3757185"/>
              <a:gd name="csY0" fmla="*/ 457200 h 457200"/>
              <a:gd name="csX1" fmla="*/ 781969 w 3757185"/>
              <a:gd name="csY1" fmla="*/ 217564 h 457200"/>
              <a:gd name="csX2" fmla="*/ 2377440 w 3757185"/>
              <a:gd name="csY2" fmla="*/ 0 h 457200"/>
              <a:gd name="csX3" fmla="*/ 3757185 w 3757185"/>
              <a:gd name="csY3" fmla="*/ 433814 h 457200"/>
              <a:gd name="csX4" fmla="*/ 3474720 w 3757185"/>
              <a:gd name="csY4" fmla="*/ 320040 h 457200"/>
              <a:gd name="csX0" fmla="*/ 0 w 3757185"/>
              <a:gd name="csY0" fmla="*/ 331076 h 331076"/>
              <a:gd name="csX1" fmla="*/ 781969 w 3757185"/>
              <a:gd name="csY1" fmla="*/ 91440 h 331076"/>
              <a:gd name="csX2" fmla="*/ 2020088 w 3757185"/>
              <a:gd name="csY2" fmla="*/ 0 h 331076"/>
              <a:gd name="csX3" fmla="*/ 3757185 w 3757185"/>
              <a:gd name="csY3" fmla="*/ 307690 h 331076"/>
              <a:gd name="csX4" fmla="*/ 3474720 w 3757185"/>
              <a:gd name="csY4" fmla="*/ 193916 h 331076"/>
              <a:gd name="csX0" fmla="*/ 0 w 3757185"/>
              <a:gd name="csY0" fmla="*/ 379013 h 379013"/>
              <a:gd name="csX1" fmla="*/ 781969 w 3757185"/>
              <a:gd name="csY1" fmla="*/ 139377 h 379013"/>
              <a:gd name="csX2" fmla="*/ 2020088 w 3757185"/>
              <a:gd name="csY2" fmla="*/ 47937 h 379013"/>
              <a:gd name="csX3" fmla="*/ 3757185 w 3757185"/>
              <a:gd name="csY3" fmla="*/ 355627 h 379013"/>
              <a:gd name="csX4" fmla="*/ 3432679 w 3757185"/>
              <a:gd name="csY4" fmla="*/ 115 h 379013"/>
              <a:gd name="csX0" fmla="*/ 0 w 3434536"/>
              <a:gd name="csY0" fmla="*/ 379222 h 379222"/>
              <a:gd name="csX1" fmla="*/ 781969 w 3434536"/>
              <a:gd name="csY1" fmla="*/ 139586 h 379222"/>
              <a:gd name="csX2" fmla="*/ 2020088 w 3434536"/>
              <a:gd name="csY2" fmla="*/ 48146 h 379222"/>
              <a:gd name="csX3" fmla="*/ 2947888 w 3434536"/>
              <a:gd name="csY3" fmla="*/ 114098 h 379222"/>
              <a:gd name="csX4" fmla="*/ 3432679 w 3434536"/>
              <a:gd name="csY4" fmla="*/ 324 h 379222"/>
              <a:gd name="csX0" fmla="*/ 0 w 3738700"/>
              <a:gd name="csY0" fmla="*/ 331076 h 331076"/>
              <a:gd name="csX1" fmla="*/ 781969 w 3738700"/>
              <a:gd name="csY1" fmla="*/ 91440 h 331076"/>
              <a:gd name="csX2" fmla="*/ 2020088 w 3738700"/>
              <a:gd name="csY2" fmla="*/ 0 h 331076"/>
              <a:gd name="csX3" fmla="*/ 2947888 w 3738700"/>
              <a:gd name="csY3" fmla="*/ 65952 h 331076"/>
              <a:gd name="csX4" fmla="*/ 3737479 w 3738700"/>
              <a:gd name="csY4" fmla="*/ 288509 h 331076"/>
              <a:gd name="csX0" fmla="*/ 0 w 3738700"/>
              <a:gd name="csY0" fmla="*/ 331076 h 331076"/>
              <a:gd name="csX1" fmla="*/ 781969 w 3738700"/>
              <a:gd name="csY1" fmla="*/ 91440 h 331076"/>
              <a:gd name="csX2" fmla="*/ 2020088 w 3738700"/>
              <a:gd name="csY2" fmla="*/ 0 h 331076"/>
              <a:gd name="csX3" fmla="*/ 2947888 w 3738700"/>
              <a:gd name="csY3" fmla="*/ 65952 h 331076"/>
              <a:gd name="csX4" fmla="*/ 3737479 w 3738700"/>
              <a:gd name="csY4" fmla="*/ 288509 h 331076"/>
              <a:gd name="csX0" fmla="*/ 0 w 3738700"/>
              <a:gd name="csY0" fmla="*/ 331076 h 331076"/>
              <a:gd name="csX1" fmla="*/ 781969 w 3738700"/>
              <a:gd name="csY1" fmla="*/ 91440 h 331076"/>
              <a:gd name="csX2" fmla="*/ 2020088 w 3738700"/>
              <a:gd name="csY2" fmla="*/ 0 h 331076"/>
              <a:gd name="csX3" fmla="*/ 2947888 w 3738700"/>
              <a:gd name="csY3" fmla="*/ 65952 h 331076"/>
              <a:gd name="csX4" fmla="*/ 3737479 w 3738700"/>
              <a:gd name="csY4" fmla="*/ 288509 h 331076"/>
              <a:gd name="csX0" fmla="*/ 0 w 3738700"/>
              <a:gd name="csY0" fmla="*/ 331076 h 331076"/>
              <a:gd name="csX1" fmla="*/ 781969 w 3738700"/>
              <a:gd name="csY1" fmla="*/ 91440 h 331076"/>
              <a:gd name="csX2" fmla="*/ 1914984 w 3738700"/>
              <a:gd name="csY2" fmla="*/ 0 h 331076"/>
              <a:gd name="csX3" fmla="*/ 2947888 w 3738700"/>
              <a:gd name="csY3" fmla="*/ 65952 h 331076"/>
              <a:gd name="csX4" fmla="*/ 3737479 w 3738700"/>
              <a:gd name="csY4" fmla="*/ 288509 h 331076"/>
              <a:gd name="csX0" fmla="*/ 0 w 3738632"/>
              <a:gd name="csY0" fmla="*/ 331076 h 331076"/>
              <a:gd name="csX1" fmla="*/ 781969 w 3738632"/>
              <a:gd name="csY1" fmla="*/ 91440 h 331076"/>
              <a:gd name="csX2" fmla="*/ 1914984 w 3738632"/>
              <a:gd name="csY2" fmla="*/ 0 h 331076"/>
              <a:gd name="csX3" fmla="*/ 2895336 w 3738632"/>
              <a:gd name="csY3" fmla="*/ 118503 h 331076"/>
              <a:gd name="csX4" fmla="*/ 3737479 w 3738632"/>
              <a:gd name="csY4" fmla="*/ 288509 h 331076"/>
              <a:gd name="csX0" fmla="*/ 0 w 3738632"/>
              <a:gd name="csY0" fmla="*/ 331076 h 331076"/>
              <a:gd name="csX1" fmla="*/ 781969 w 3738632"/>
              <a:gd name="csY1" fmla="*/ 91440 h 331076"/>
              <a:gd name="csX2" fmla="*/ 1914984 w 3738632"/>
              <a:gd name="csY2" fmla="*/ 0 h 331076"/>
              <a:gd name="csX3" fmla="*/ 2895336 w 3738632"/>
              <a:gd name="csY3" fmla="*/ 118503 h 331076"/>
              <a:gd name="csX4" fmla="*/ 3737479 w 3738632"/>
              <a:gd name="csY4" fmla="*/ 288509 h 331076"/>
              <a:gd name="csX0" fmla="*/ 0 w 3738686"/>
              <a:gd name="csY0" fmla="*/ 331076 h 331076"/>
              <a:gd name="csX1" fmla="*/ 781969 w 3738686"/>
              <a:gd name="csY1" fmla="*/ 91440 h 331076"/>
              <a:gd name="csX2" fmla="*/ 1914984 w 3738686"/>
              <a:gd name="csY2" fmla="*/ 0 h 331076"/>
              <a:gd name="csX3" fmla="*/ 2937377 w 3738686"/>
              <a:gd name="csY3" fmla="*/ 97483 h 331076"/>
              <a:gd name="csX4" fmla="*/ 3737479 w 3738686"/>
              <a:gd name="csY4" fmla="*/ 288509 h 331076"/>
              <a:gd name="csX0" fmla="*/ 0 w 3738810"/>
              <a:gd name="csY0" fmla="*/ 335017 h 335017"/>
              <a:gd name="csX1" fmla="*/ 781969 w 3738810"/>
              <a:gd name="csY1" fmla="*/ 95381 h 335017"/>
              <a:gd name="csX2" fmla="*/ 1914984 w 3738810"/>
              <a:gd name="csY2" fmla="*/ 3941 h 335017"/>
              <a:gd name="csX3" fmla="*/ 3021460 w 3738810"/>
              <a:gd name="csY3" fmla="*/ 48872 h 335017"/>
              <a:gd name="csX4" fmla="*/ 3737479 w 3738810"/>
              <a:gd name="csY4" fmla="*/ 292450 h 335017"/>
              <a:gd name="csX0" fmla="*/ 0 w 3739820"/>
              <a:gd name="csY0" fmla="*/ 335017 h 335017"/>
              <a:gd name="csX1" fmla="*/ 781969 w 3739820"/>
              <a:gd name="csY1" fmla="*/ 95381 h 335017"/>
              <a:gd name="csX2" fmla="*/ 1914984 w 3739820"/>
              <a:gd name="csY2" fmla="*/ 3941 h 335017"/>
              <a:gd name="csX3" fmla="*/ 3021460 w 3739820"/>
              <a:gd name="csY3" fmla="*/ 48872 h 335017"/>
              <a:gd name="csX4" fmla="*/ 3737479 w 3739820"/>
              <a:gd name="csY4" fmla="*/ 292450 h 335017"/>
              <a:gd name="csX0" fmla="*/ 0 w 3739391"/>
              <a:gd name="csY0" fmla="*/ 331076 h 331076"/>
              <a:gd name="csX1" fmla="*/ 781969 w 3739391"/>
              <a:gd name="csY1" fmla="*/ 91440 h 331076"/>
              <a:gd name="csX2" fmla="*/ 1914984 w 3739391"/>
              <a:gd name="csY2" fmla="*/ 0 h 331076"/>
              <a:gd name="csX3" fmla="*/ 2916356 w 3739391"/>
              <a:gd name="csY3" fmla="*/ 97483 h 331076"/>
              <a:gd name="csX4" fmla="*/ 3737479 w 3739391"/>
              <a:gd name="csY4" fmla="*/ 288509 h 331076"/>
              <a:gd name="csX0" fmla="*/ 0 w 3739427"/>
              <a:gd name="csY0" fmla="*/ 331076 h 331076"/>
              <a:gd name="csX1" fmla="*/ 781969 w 3739427"/>
              <a:gd name="csY1" fmla="*/ 91440 h 331076"/>
              <a:gd name="csX2" fmla="*/ 1914984 w 3739427"/>
              <a:gd name="csY2" fmla="*/ 0 h 331076"/>
              <a:gd name="csX3" fmla="*/ 2916356 w 3739427"/>
              <a:gd name="csY3" fmla="*/ 97483 h 331076"/>
              <a:gd name="csX4" fmla="*/ 3737479 w 3739427"/>
              <a:gd name="csY4" fmla="*/ 288509 h 331076"/>
              <a:gd name="csX0" fmla="*/ 0 w 3739427"/>
              <a:gd name="csY0" fmla="*/ 331076 h 331076"/>
              <a:gd name="csX1" fmla="*/ 781969 w 3739427"/>
              <a:gd name="csY1" fmla="*/ 91440 h 331076"/>
              <a:gd name="csX2" fmla="*/ 1914984 w 3739427"/>
              <a:gd name="csY2" fmla="*/ 0 h 331076"/>
              <a:gd name="csX3" fmla="*/ 2916356 w 3739427"/>
              <a:gd name="csY3" fmla="*/ 97483 h 331076"/>
              <a:gd name="csX4" fmla="*/ 3737479 w 3739427"/>
              <a:gd name="csY4" fmla="*/ 288509 h 331076"/>
              <a:gd name="csX0" fmla="*/ 0 w 3739427"/>
              <a:gd name="csY0" fmla="*/ 331076 h 331076"/>
              <a:gd name="csX1" fmla="*/ 781969 w 3739427"/>
              <a:gd name="csY1" fmla="*/ 133482 h 331076"/>
              <a:gd name="csX2" fmla="*/ 1914984 w 3739427"/>
              <a:gd name="csY2" fmla="*/ 0 h 331076"/>
              <a:gd name="csX3" fmla="*/ 2916356 w 3739427"/>
              <a:gd name="csY3" fmla="*/ 97483 h 331076"/>
              <a:gd name="csX4" fmla="*/ 3737479 w 3739427"/>
              <a:gd name="csY4" fmla="*/ 288509 h 331076"/>
              <a:gd name="csX0" fmla="*/ 0 w 3721438"/>
              <a:gd name="csY0" fmla="*/ 282460 h 288508"/>
              <a:gd name="csX1" fmla="*/ 763980 w 3721438"/>
              <a:gd name="csY1" fmla="*/ 133482 h 288508"/>
              <a:gd name="csX2" fmla="*/ 1896995 w 3721438"/>
              <a:gd name="csY2" fmla="*/ 0 h 288508"/>
              <a:gd name="csX3" fmla="*/ 2898367 w 3721438"/>
              <a:gd name="csY3" fmla="*/ 97483 h 288508"/>
              <a:gd name="csX4" fmla="*/ 3719490 w 3721438"/>
              <a:gd name="csY4" fmla="*/ 288509 h 288508"/>
              <a:gd name="csX0" fmla="*/ 0 w 3721438"/>
              <a:gd name="csY0" fmla="*/ 282460 h 288509"/>
              <a:gd name="csX1" fmla="*/ 1896995 w 3721438"/>
              <a:gd name="csY1" fmla="*/ 0 h 288509"/>
              <a:gd name="csX2" fmla="*/ 2898367 w 3721438"/>
              <a:gd name="csY2" fmla="*/ 97483 h 288509"/>
              <a:gd name="csX3" fmla="*/ 3719490 w 3721438"/>
              <a:gd name="csY3" fmla="*/ 288509 h 288509"/>
              <a:gd name="csX0" fmla="*/ 0 w 3721438"/>
              <a:gd name="csY0" fmla="*/ 282460 h 288509"/>
              <a:gd name="csX1" fmla="*/ 1896995 w 3721438"/>
              <a:gd name="csY1" fmla="*/ 0 h 288509"/>
              <a:gd name="csX2" fmla="*/ 2898367 w 3721438"/>
              <a:gd name="csY2" fmla="*/ 97483 h 288509"/>
              <a:gd name="csX3" fmla="*/ 3719490 w 3721438"/>
              <a:gd name="csY3" fmla="*/ 288509 h 288509"/>
              <a:gd name="csX0" fmla="*/ 0 w 3721438"/>
              <a:gd name="csY0" fmla="*/ 282460 h 288509"/>
              <a:gd name="csX1" fmla="*/ 1896995 w 3721438"/>
              <a:gd name="csY1" fmla="*/ 0 h 288509"/>
              <a:gd name="csX2" fmla="*/ 2898367 w 3721438"/>
              <a:gd name="csY2" fmla="*/ 97483 h 288509"/>
              <a:gd name="csX3" fmla="*/ 3719490 w 3721438"/>
              <a:gd name="csY3" fmla="*/ 288509 h 288509"/>
              <a:gd name="csX0" fmla="*/ 0 w 3721438"/>
              <a:gd name="csY0" fmla="*/ 233844 h 239893"/>
              <a:gd name="csX1" fmla="*/ 1896994 w 3721438"/>
              <a:gd name="csY1" fmla="*/ 0 h 239893"/>
              <a:gd name="csX2" fmla="*/ 2898367 w 3721438"/>
              <a:gd name="csY2" fmla="*/ 48867 h 239893"/>
              <a:gd name="csX3" fmla="*/ 3719490 w 3721438"/>
              <a:gd name="csY3" fmla="*/ 239893 h 239893"/>
              <a:gd name="csX0" fmla="*/ 0 w 3721438"/>
              <a:gd name="csY0" fmla="*/ 233844 h 239893"/>
              <a:gd name="csX1" fmla="*/ 1896994 w 3721438"/>
              <a:gd name="csY1" fmla="*/ 0 h 239893"/>
              <a:gd name="csX2" fmla="*/ 2898367 w 3721438"/>
              <a:gd name="csY2" fmla="*/ 48867 h 239893"/>
              <a:gd name="csX3" fmla="*/ 3719490 w 3721438"/>
              <a:gd name="csY3" fmla="*/ 239893 h 239893"/>
              <a:gd name="csX0" fmla="*/ 0 w 3719491"/>
              <a:gd name="csY0" fmla="*/ 233844 h 239893"/>
              <a:gd name="csX1" fmla="*/ 1896994 w 3719491"/>
              <a:gd name="csY1" fmla="*/ 0 h 239893"/>
              <a:gd name="csX2" fmla="*/ 3719490 w 3719491"/>
              <a:gd name="csY2" fmla="*/ 239893 h 239893"/>
              <a:gd name="csX0" fmla="*/ 0 w 3719489"/>
              <a:gd name="csY0" fmla="*/ 233844 h 239893"/>
              <a:gd name="csX1" fmla="*/ 1896994 w 3719489"/>
              <a:gd name="csY1" fmla="*/ 0 h 239893"/>
              <a:gd name="csX2" fmla="*/ 3719490 w 3719489"/>
              <a:gd name="csY2" fmla="*/ 239893 h 239893"/>
              <a:gd name="csX0" fmla="*/ 0 w 3719491"/>
              <a:gd name="csY0" fmla="*/ 233844 h 239893"/>
              <a:gd name="csX1" fmla="*/ 1896994 w 3719491"/>
              <a:gd name="csY1" fmla="*/ 0 h 239893"/>
              <a:gd name="csX2" fmla="*/ 3719490 w 3719491"/>
              <a:gd name="csY2" fmla="*/ 239893 h 239893"/>
            </a:gdLst>
            <a:ahLst/>
            <a:cxnLst>
              <a:cxn ang="0">
                <a:pos x="csX0" y="csY0"/>
              </a:cxn>
              <a:cxn ang="0">
                <a:pos x="csX1" y="csY1"/>
              </a:cxn>
              <a:cxn ang="0">
                <a:pos x="csX2" y="csY2"/>
              </a:cxn>
            </a:cxnLst>
            <a:rect l="l" t="t" r="r" b="b"/>
            <a:pathLst>
              <a:path w="3719491" h="239893">
                <a:moveTo>
                  <a:pt x="0" y="233844"/>
                </a:moveTo>
                <a:cubicBezTo>
                  <a:pt x="467162" y="138537"/>
                  <a:pt x="676388" y="30829"/>
                  <a:pt x="1896994" y="0"/>
                </a:cubicBezTo>
                <a:cubicBezTo>
                  <a:pt x="2858697" y="1008"/>
                  <a:pt x="3375781" y="116991"/>
                  <a:pt x="3719490" y="239893"/>
                </a:cubicBezTo>
              </a:path>
            </a:pathLst>
          </a:custGeom>
          <a:ln w="381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2746968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4733D-2A4E-6D1D-3DBB-A5CD926B7041}"/>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CC522452-9A40-BAA7-0A13-E00E9E9149CC}"/>
              </a:ext>
            </a:extLst>
          </p:cNvPr>
          <p:cNvSpPr/>
          <p:nvPr/>
        </p:nvSpPr>
        <p:spPr>
          <a:xfrm>
            <a:off x="4386857" y="1899879"/>
            <a:ext cx="3262861" cy="39116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a:extLst>
              <a:ext uri="{FF2B5EF4-FFF2-40B4-BE49-F238E27FC236}">
                <a16:creationId xmlns:a16="http://schemas.microsoft.com/office/drawing/2014/main" id="{13194311-7866-FE54-8698-C0D183689E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1302" y="4237595"/>
            <a:ext cx="3032898" cy="1706005"/>
          </a:xfrm>
          <a:prstGeom prst="rect">
            <a:avLst/>
          </a:prstGeom>
        </p:spPr>
      </p:pic>
      <p:sp>
        <p:nvSpPr>
          <p:cNvPr id="2" name="タイトル 1">
            <a:extLst>
              <a:ext uri="{FF2B5EF4-FFF2-40B4-BE49-F238E27FC236}">
                <a16:creationId xmlns:a16="http://schemas.microsoft.com/office/drawing/2014/main" id="{D82390BB-E85B-D460-260E-33D2DAF907C1}"/>
              </a:ext>
            </a:extLst>
          </p:cNvPr>
          <p:cNvSpPr>
            <a:spLocks noGrp="1"/>
          </p:cNvSpPr>
          <p:nvPr>
            <p:ph type="title"/>
          </p:nvPr>
        </p:nvSpPr>
        <p:spPr/>
        <p:txBody>
          <a:bodyPr/>
          <a:lstStyle/>
          <a:p>
            <a:r>
              <a:rPr kumimoji="1" lang="ja-JP" altLang="en-US"/>
              <a:t>熱移動</a:t>
            </a:r>
            <a:r>
              <a:rPr lang="ja-JP" altLang="en-US"/>
              <a:t>・昇華界面移動</a:t>
            </a:r>
            <a:r>
              <a:rPr kumimoji="1" lang="ja-JP" altLang="en-US"/>
              <a:t>・水蒸気輸送を連成して解析</a:t>
            </a:r>
          </a:p>
        </p:txBody>
      </p:sp>
      <p:sp>
        <p:nvSpPr>
          <p:cNvPr id="5" name="正方形/長方形 4">
            <a:extLst>
              <a:ext uri="{FF2B5EF4-FFF2-40B4-BE49-F238E27FC236}">
                <a16:creationId xmlns:a16="http://schemas.microsoft.com/office/drawing/2014/main" id="{1B2BFB4A-E21B-FF57-99BE-841833E3E523}"/>
              </a:ext>
            </a:extLst>
          </p:cNvPr>
          <p:cNvSpPr/>
          <p:nvPr/>
        </p:nvSpPr>
        <p:spPr>
          <a:xfrm>
            <a:off x="740410" y="1899879"/>
            <a:ext cx="2794000" cy="39116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699664FB-3519-2603-BE12-0555889B2E8C}"/>
              </a:ext>
            </a:extLst>
          </p:cNvPr>
          <p:cNvSpPr/>
          <p:nvPr/>
        </p:nvSpPr>
        <p:spPr>
          <a:xfrm>
            <a:off x="8609329" y="1833539"/>
            <a:ext cx="3287511" cy="397794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17E116C8-AE80-4138-F7E3-4781AFB8F792}"/>
              </a:ext>
            </a:extLst>
          </p:cNvPr>
          <p:cNvSpPr txBox="1"/>
          <p:nvPr/>
        </p:nvSpPr>
        <p:spPr>
          <a:xfrm>
            <a:off x="961275" y="2282035"/>
            <a:ext cx="1800493" cy="2031325"/>
          </a:xfrm>
          <a:prstGeom prst="rect">
            <a:avLst/>
          </a:prstGeom>
          <a:noFill/>
        </p:spPr>
        <p:txBody>
          <a:bodyPr wrap="none" rtlCol="0">
            <a:spAutoFit/>
          </a:bodyPr>
          <a:lstStyle/>
          <a:p>
            <a:r>
              <a:rPr kumimoji="1" lang="ja-JP" altLang="en-US"/>
              <a:t>熱移動</a:t>
            </a:r>
            <a:endParaRPr kumimoji="1" lang="en-US" altLang="ja-JP"/>
          </a:p>
          <a:p>
            <a:endParaRPr kumimoji="1" lang="en-US" altLang="ja-JP" u="sng"/>
          </a:p>
          <a:p>
            <a:r>
              <a:rPr lang="ja-JP" altLang="en-US"/>
              <a:t>熱伝導方程式</a:t>
            </a:r>
            <a:endParaRPr lang="en-US" altLang="ja-JP"/>
          </a:p>
          <a:p>
            <a:endParaRPr lang="en-US" altLang="ja-JP"/>
          </a:p>
          <a:p>
            <a:endParaRPr kumimoji="1" lang="en-US" altLang="ja-JP"/>
          </a:p>
          <a:p>
            <a:endParaRPr lang="en-US" altLang="ja-JP"/>
          </a:p>
          <a:p>
            <a:r>
              <a:rPr kumimoji="1" lang="ja-JP" altLang="en-US"/>
              <a:t>温度分布を</a:t>
            </a:r>
            <a:r>
              <a:rPr lang="ja-JP" altLang="en-US"/>
              <a:t>算出</a:t>
            </a:r>
            <a:endParaRPr kumimoji="1" lang="ja-JP" altLang="en-US"/>
          </a:p>
        </p:txBody>
      </p:sp>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FD430394-7B52-F0A5-21D2-77C9685501B4}"/>
                  </a:ext>
                </a:extLst>
              </p:cNvPr>
              <p:cNvSpPr txBox="1"/>
              <p:nvPr/>
            </p:nvSpPr>
            <p:spPr>
              <a:xfrm>
                <a:off x="974234" y="3107061"/>
                <a:ext cx="2445277" cy="67755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ja-JP" altLang="en-US" sz="2000" i="1" smtClean="0">
                          <a:latin typeface="Cambria Math" panose="02040503050406030204" pitchFamily="18" charset="0"/>
                        </a:rPr>
                        <m:t>𝜌</m:t>
                      </m:r>
                      <m:sSub>
                        <m:sSubPr>
                          <m:ctrlPr>
                            <a:rPr lang="ja-JP" altLang="en-US" sz="2000" i="1">
                              <a:latin typeface="Cambria Math" panose="02040503050406030204" pitchFamily="18" charset="0"/>
                            </a:rPr>
                          </m:ctrlPr>
                        </m:sSubPr>
                        <m:e>
                          <m:r>
                            <a:rPr lang="ja-JP" altLang="en-US" sz="2000" i="1">
                              <a:latin typeface="Cambria Math" panose="02040503050406030204" pitchFamily="18" charset="0"/>
                            </a:rPr>
                            <m:t>𝐶</m:t>
                          </m:r>
                        </m:e>
                        <m:sub>
                          <m:r>
                            <a:rPr lang="ja-JP" altLang="en-US" sz="2000" i="1">
                              <a:latin typeface="Cambria Math" panose="02040503050406030204" pitchFamily="18" charset="0"/>
                            </a:rPr>
                            <m:t>𝑝</m:t>
                          </m:r>
                        </m:sub>
                      </m:sSub>
                      <m:f>
                        <m:fPr>
                          <m:ctrlPr>
                            <a:rPr lang="ja-JP" altLang="en-US" sz="2000" i="1">
                              <a:latin typeface="Cambria Math" panose="02040503050406030204" pitchFamily="18" charset="0"/>
                            </a:rPr>
                          </m:ctrlPr>
                        </m:fPr>
                        <m:num>
                          <m:r>
                            <a:rPr lang="ja-JP" altLang="en-US" sz="2000" i="0">
                              <a:latin typeface="Cambria Math" panose="02040503050406030204" pitchFamily="18" charset="0"/>
                            </a:rPr>
                            <m:t>𝜕</m:t>
                          </m:r>
                          <m:r>
                            <a:rPr lang="ja-JP" altLang="en-US" sz="2000" i="1">
                              <a:latin typeface="Cambria Math" panose="02040503050406030204" pitchFamily="18" charset="0"/>
                            </a:rPr>
                            <m:t>𝑇</m:t>
                          </m:r>
                        </m:num>
                        <m:den>
                          <m:r>
                            <a:rPr lang="ja-JP" altLang="en-US" sz="2000" i="0">
                              <a:latin typeface="Cambria Math" panose="02040503050406030204" pitchFamily="18" charset="0"/>
                            </a:rPr>
                            <m:t>𝜕</m:t>
                          </m:r>
                          <m:r>
                            <a:rPr lang="ja-JP" altLang="en-US" sz="2000" i="1">
                              <a:latin typeface="Cambria Math" panose="02040503050406030204" pitchFamily="18" charset="0"/>
                            </a:rPr>
                            <m:t>𝑡</m:t>
                          </m:r>
                        </m:den>
                      </m:f>
                      <m:r>
                        <a:rPr lang="ja-JP" altLang="en-US" sz="2000" i="0">
                          <a:latin typeface="Cambria Math" panose="02040503050406030204" pitchFamily="18" charset="0"/>
                        </a:rPr>
                        <m:t>=</m:t>
                      </m:r>
                      <m:r>
                        <m:rPr>
                          <m:sty m:val="p"/>
                        </m:rPr>
                        <a:rPr lang="ja-JP" altLang="en-US" sz="2000" i="0">
                          <a:latin typeface="Cambria Math" panose="02040503050406030204" pitchFamily="18" charset="0"/>
                        </a:rPr>
                        <m:t>∇</m:t>
                      </m:r>
                      <m:r>
                        <a:rPr lang="ja-JP" altLang="en-US" sz="2000" i="0">
                          <a:latin typeface="Cambria Math" panose="02040503050406030204" pitchFamily="18" charset="0"/>
                        </a:rPr>
                        <m:t>⋅</m:t>
                      </m:r>
                      <m:d>
                        <m:dPr>
                          <m:ctrlPr>
                            <a:rPr lang="ja-JP" altLang="en-US" sz="2000" i="1">
                              <a:latin typeface="Cambria Math" panose="02040503050406030204" pitchFamily="18" charset="0"/>
                            </a:rPr>
                          </m:ctrlPr>
                        </m:dPr>
                        <m:e>
                          <m:r>
                            <a:rPr lang="ja-JP" altLang="en-US" sz="2000" i="1">
                              <a:latin typeface="Cambria Math" panose="02040503050406030204" pitchFamily="18" charset="0"/>
                            </a:rPr>
                            <m:t>𝑘</m:t>
                          </m:r>
                          <m:r>
                            <m:rPr>
                              <m:sty m:val="p"/>
                            </m:rPr>
                            <a:rPr lang="ja-JP" altLang="en-US" sz="2000" i="0">
                              <a:latin typeface="Cambria Math" panose="02040503050406030204" pitchFamily="18" charset="0"/>
                            </a:rPr>
                            <m:t>∇</m:t>
                          </m:r>
                          <m:r>
                            <a:rPr lang="ja-JP" altLang="en-US" sz="2000" i="1">
                              <a:latin typeface="Cambria Math" panose="02040503050406030204" pitchFamily="18" charset="0"/>
                            </a:rPr>
                            <m:t>𝑇</m:t>
                          </m:r>
                        </m:e>
                      </m:d>
                    </m:oMath>
                  </m:oMathPara>
                </a14:m>
                <a:endParaRPr lang="ja-JP" altLang="en-US" sz="2000"/>
              </a:p>
            </p:txBody>
          </p:sp>
        </mc:Choice>
        <mc:Fallback xmlns="">
          <p:sp>
            <p:nvSpPr>
              <p:cNvPr id="16" name="テキスト ボックス 15">
                <a:extLst>
                  <a:ext uri="{FF2B5EF4-FFF2-40B4-BE49-F238E27FC236}">
                    <a16:creationId xmlns:a16="http://schemas.microsoft.com/office/drawing/2014/main" id="{719CB5EC-D9B3-CFCA-E969-0FC04BA4D391}"/>
                  </a:ext>
                </a:extLst>
              </p:cNvPr>
              <p:cNvSpPr txBox="1">
                <a:spLocks noRot="1" noChangeAspect="1" noMove="1" noResize="1" noEditPoints="1" noAdjustHandles="1" noChangeArrowheads="1" noChangeShapeType="1" noTextEdit="1"/>
              </p:cNvSpPr>
              <p:nvPr/>
            </p:nvSpPr>
            <p:spPr>
              <a:xfrm>
                <a:off x="974234" y="3107061"/>
                <a:ext cx="2445277" cy="677558"/>
              </a:xfrm>
              <a:prstGeom prst="rect">
                <a:avLst/>
              </a:prstGeom>
              <a:blipFill>
                <a:blip r:embed="rId4"/>
                <a:stretch>
                  <a:fillRect/>
                </a:stretch>
              </a:blipFill>
            </p:spPr>
            <p:txBody>
              <a:bodyPr/>
              <a:lstStyle/>
              <a:p>
                <a:r>
                  <a:rPr lang="ja-JP" altLang="en-US">
                    <a:noFill/>
                  </a:rPr>
                  <a:t> </a:t>
                </a:r>
              </a:p>
            </p:txBody>
          </p:sp>
        </mc:Fallback>
      </mc:AlternateContent>
      <p:sp>
        <p:nvSpPr>
          <p:cNvPr id="18" name="テキスト ボックス 17">
            <a:extLst>
              <a:ext uri="{FF2B5EF4-FFF2-40B4-BE49-F238E27FC236}">
                <a16:creationId xmlns:a16="http://schemas.microsoft.com/office/drawing/2014/main" id="{7DF293FD-9229-4711-4BE8-32963E39B8AF}"/>
              </a:ext>
            </a:extLst>
          </p:cNvPr>
          <p:cNvSpPr txBox="1"/>
          <p:nvPr/>
        </p:nvSpPr>
        <p:spPr>
          <a:xfrm>
            <a:off x="4537334" y="2206270"/>
            <a:ext cx="3005951" cy="2308324"/>
          </a:xfrm>
          <a:prstGeom prst="rect">
            <a:avLst/>
          </a:prstGeom>
          <a:noFill/>
          <a:ln>
            <a:noFill/>
          </a:ln>
        </p:spPr>
        <p:txBody>
          <a:bodyPr wrap="none" rtlCol="0">
            <a:spAutoFit/>
          </a:bodyPr>
          <a:lstStyle/>
          <a:p>
            <a:r>
              <a:rPr kumimoji="1" lang="ja-JP" altLang="en-US"/>
              <a:t>昇華界面移動</a:t>
            </a:r>
            <a:endParaRPr kumimoji="1" lang="en-US" altLang="ja-JP"/>
          </a:p>
          <a:p>
            <a:endParaRPr lang="en-US" altLang="ja-JP"/>
          </a:p>
          <a:p>
            <a:r>
              <a:rPr kumimoji="1" lang="ja-JP" altLang="en-US"/>
              <a:t>ステファン条件</a:t>
            </a:r>
            <a:endParaRPr kumimoji="1" lang="en-US" altLang="ja-JP"/>
          </a:p>
          <a:p>
            <a:endParaRPr lang="en-US" altLang="ja-JP"/>
          </a:p>
          <a:p>
            <a:endParaRPr kumimoji="1" lang="en-US" altLang="ja-JP"/>
          </a:p>
          <a:p>
            <a:endParaRPr lang="en-US" altLang="ja-JP"/>
          </a:p>
          <a:p>
            <a:r>
              <a:rPr kumimoji="1" lang="ja-JP" altLang="en-US"/>
              <a:t>昇華界面速度を</a:t>
            </a:r>
            <a:r>
              <a:rPr lang="ja-JP" altLang="en-US"/>
              <a:t>算出</a:t>
            </a:r>
            <a:endParaRPr lang="en-US" altLang="ja-JP"/>
          </a:p>
          <a:p>
            <a:r>
              <a:rPr kumimoji="1" lang="en-US" altLang="ja-JP"/>
              <a:t>(ALE</a:t>
            </a:r>
            <a:r>
              <a:rPr kumimoji="1" lang="ja-JP" altLang="en-US"/>
              <a:t>法による移動メッシュ</a:t>
            </a:r>
            <a:r>
              <a:rPr kumimoji="1" lang="en-US" altLang="ja-JP"/>
              <a:t>)</a:t>
            </a:r>
            <a:endParaRPr kumimoji="1" lang="ja-JP" altLang="en-US"/>
          </a:p>
        </p:txBody>
      </p:sp>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CC16398D-4A6C-F63F-E75B-CFC2388D51FA}"/>
                  </a:ext>
                </a:extLst>
              </p:cNvPr>
              <p:cNvSpPr txBox="1"/>
              <p:nvPr/>
            </p:nvSpPr>
            <p:spPr>
              <a:xfrm>
                <a:off x="4790309" y="3066473"/>
                <a:ext cx="2016908" cy="72263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en-US" sz="2000" i="1" smtClean="0">
                              <a:latin typeface="Cambria Math" panose="02040503050406030204" pitchFamily="18" charset="0"/>
                            </a:rPr>
                          </m:ctrlPr>
                        </m:sSubPr>
                        <m:e>
                          <m:r>
                            <a:rPr lang="ja-JP" altLang="en-US" sz="2000" i="1">
                              <a:latin typeface="Cambria Math" panose="02040503050406030204" pitchFamily="18" charset="0"/>
                            </a:rPr>
                            <m:t>𝑉</m:t>
                          </m:r>
                        </m:e>
                        <m:sub>
                          <m:r>
                            <a:rPr lang="ja-JP" altLang="en-US" sz="2000" i="1">
                              <a:latin typeface="Cambria Math" panose="02040503050406030204" pitchFamily="18" charset="0"/>
                            </a:rPr>
                            <m:t>𝑠</m:t>
                          </m:r>
                        </m:sub>
                      </m:sSub>
                      <m:r>
                        <a:rPr lang="ja-JP" altLang="en-US" sz="2000" i="0">
                          <a:latin typeface="Cambria Math" panose="02040503050406030204" pitchFamily="18" charset="0"/>
                        </a:rPr>
                        <m:t>=</m:t>
                      </m:r>
                      <m:f>
                        <m:fPr>
                          <m:ctrlPr>
                            <a:rPr lang="ja-JP" altLang="en-US" sz="2000" i="1">
                              <a:latin typeface="Cambria Math" panose="02040503050406030204" pitchFamily="18" charset="0"/>
                            </a:rPr>
                          </m:ctrlPr>
                        </m:fPr>
                        <m:num>
                          <m:sSub>
                            <m:sSubPr>
                              <m:ctrlPr>
                                <a:rPr lang="ja-JP" altLang="en-US" sz="2000" i="1">
                                  <a:latin typeface="Cambria Math" panose="02040503050406030204" pitchFamily="18" charset="0"/>
                                </a:rPr>
                              </m:ctrlPr>
                            </m:sSubPr>
                            <m:e>
                              <m:r>
                                <a:rPr lang="ja-JP" altLang="en-US" sz="2000" i="1">
                                  <a:latin typeface="Cambria Math" panose="02040503050406030204" pitchFamily="18" charset="0"/>
                                </a:rPr>
                                <m:t>𝑄</m:t>
                              </m:r>
                            </m:e>
                            <m:sub>
                              <m:r>
                                <a:rPr lang="ja-JP" altLang="en-US" sz="2000" i="1">
                                  <a:latin typeface="Cambria Math" panose="02040503050406030204" pitchFamily="18" charset="0"/>
                                </a:rPr>
                                <m:t>𝑠</m:t>
                              </m:r>
                            </m:sub>
                          </m:sSub>
                        </m:num>
                        <m:den>
                          <m:sSub>
                            <m:sSubPr>
                              <m:ctrlPr>
                                <a:rPr lang="ja-JP" altLang="en-US" sz="2000" i="1">
                                  <a:latin typeface="Cambria Math" panose="02040503050406030204" pitchFamily="18" charset="0"/>
                                </a:rPr>
                              </m:ctrlPr>
                            </m:sSubPr>
                            <m:e>
                              <m:r>
                                <a:rPr lang="ja-JP" altLang="en-US" sz="2000" i="1">
                                  <a:latin typeface="Cambria Math" panose="02040503050406030204" pitchFamily="18" charset="0"/>
                                </a:rPr>
                                <m:t>𝜌</m:t>
                              </m:r>
                            </m:e>
                            <m:sub>
                              <m:r>
                                <a:rPr lang="ja-JP" altLang="en-US" sz="2000" i="1">
                                  <a:latin typeface="Cambria Math" panose="02040503050406030204" pitchFamily="18" charset="0"/>
                                </a:rPr>
                                <m:t>𝑖𝑐𝑒</m:t>
                              </m:r>
                            </m:sub>
                          </m:sSub>
                          <m:sSub>
                            <m:sSubPr>
                              <m:ctrlPr>
                                <a:rPr lang="ja-JP" altLang="en-US" sz="2000" i="1">
                                  <a:latin typeface="Cambria Math" panose="02040503050406030204" pitchFamily="18" charset="0"/>
                                </a:rPr>
                              </m:ctrlPr>
                            </m:sSubPr>
                            <m:e>
                              <m:r>
                                <a:rPr lang="ja-JP" altLang="en-US" sz="2000" i="1">
                                  <a:latin typeface="Cambria Math" panose="02040503050406030204" pitchFamily="18" charset="0"/>
                                </a:rPr>
                                <m:t>𝐿</m:t>
                              </m:r>
                            </m:e>
                            <m:sub>
                              <m:r>
                                <a:rPr lang="ja-JP" altLang="en-US" sz="2000" i="1">
                                  <a:latin typeface="Cambria Math" panose="02040503050406030204" pitchFamily="18" charset="0"/>
                                </a:rPr>
                                <m:t>𝑠</m:t>
                              </m:r>
                            </m:sub>
                          </m:sSub>
                        </m:den>
                      </m:f>
                    </m:oMath>
                  </m:oMathPara>
                </a14:m>
                <a:endParaRPr lang="ja-JP" altLang="en-US" sz="2000"/>
              </a:p>
            </p:txBody>
          </p:sp>
        </mc:Choice>
        <mc:Fallback xmlns="">
          <p:sp>
            <p:nvSpPr>
              <p:cNvPr id="20" name="テキスト ボックス 19">
                <a:extLst>
                  <a:ext uri="{FF2B5EF4-FFF2-40B4-BE49-F238E27FC236}">
                    <a16:creationId xmlns:a16="http://schemas.microsoft.com/office/drawing/2014/main" id="{DDCEEB30-049A-2768-08C9-5DB360327258}"/>
                  </a:ext>
                </a:extLst>
              </p:cNvPr>
              <p:cNvSpPr txBox="1">
                <a:spLocks noRot="1" noChangeAspect="1" noMove="1" noResize="1" noEditPoints="1" noAdjustHandles="1" noChangeArrowheads="1" noChangeShapeType="1" noTextEdit="1"/>
              </p:cNvSpPr>
              <p:nvPr/>
            </p:nvSpPr>
            <p:spPr>
              <a:xfrm>
                <a:off x="4790309" y="3066473"/>
                <a:ext cx="2016908" cy="722634"/>
              </a:xfrm>
              <a:prstGeom prst="rect">
                <a:avLst/>
              </a:prstGeom>
              <a:blipFill>
                <a:blip r:embed="rId5"/>
                <a:stretch>
                  <a:fillRect/>
                </a:stretch>
              </a:blipFill>
            </p:spPr>
            <p:txBody>
              <a:bodyPr/>
              <a:lstStyle/>
              <a:p>
                <a:r>
                  <a:rPr lang="ja-JP" altLang="en-US">
                    <a:noFill/>
                  </a:rPr>
                  <a:t> </a:t>
                </a:r>
              </a:p>
            </p:txBody>
          </p:sp>
        </mc:Fallback>
      </mc:AlternateContent>
      <p:sp>
        <p:nvSpPr>
          <p:cNvPr id="22" name="テキスト ボックス 21">
            <a:extLst>
              <a:ext uri="{FF2B5EF4-FFF2-40B4-BE49-F238E27FC236}">
                <a16:creationId xmlns:a16="http://schemas.microsoft.com/office/drawing/2014/main" id="{F27508B3-F274-7123-81C8-324EBE08AFEC}"/>
              </a:ext>
            </a:extLst>
          </p:cNvPr>
          <p:cNvSpPr txBox="1"/>
          <p:nvPr/>
        </p:nvSpPr>
        <p:spPr>
          <a:xfrm>
            <a:off x="8681538" y="2206270"/>
            <a:ext cx="3215303" cy="2031325"/>
          </a:xfrm>
          <a:prstGeom prst="rect">
            <a:avLst/>
          </a:prstGeom>
          <a:noFill/>
        </p:spPr>
        <p:txBody>
          <a:bodyPr wrap="square" rtlCol="0">
            <a:spAutoFit/>
          </a:bodyPr>
          <a:lstStyle/>
          <a:p>
            <a:r>
              <a:rPr kumimoji="1" lang="ja-JP" altLang="en-US"/>
              <a:t>水蒸気輸送</a:t>
            </a:r>
            <a:endParaRPr kumimoji="1" lang="en-US" altLang="ja-JP"/>
          </a:p>
          <a:p>
            <a:endParaRPr lang="en-US" altLang="ja-JP"/>
          </a:p>
          <a:p>
            <a:r>
              <a:rPr lang="ja-JP" altLang="en-US"/>
              <a:t>ダルシー則</a:t>
            </a:r>
            <a:endParaRPr kumimoji="1" lang="en-US" altLang="ja-JP"/>
          </a:p>
          <a:p>
            <a:endParaRPr lang="en-US" altLang="ja-JP"/>
          </a:p>
          <a:p>
            <a:endParaRPr kumimoji="1" lang="en-US" altLang="ja-JP"/>
          </a:p>
          <a:p>
            <a:endParaRPr lang="en-US" altLang="ja-JP"/>
          </a:p>
          <a:p>
            <a:r>
              <a:rPr kumimoji="1" lang="ja-JP" altLang="en-US"/>
              <a:t>乾燥層内の水蒸気流速を算出</a:t>
            </a:r>
          </a:p>
        </p:txBody>
      </p:sp>
      <p:sp>
        <p:nvSpPr>
          <p:cNvPr id="23" name="矢印: 左右 22">
            <a:extLst>
              <a:ext uri="{FF2B5EF4-FFF2-40B4-BE49-F238E27FC236}">
                <a16:creationId xmlns:a16="http://schemas.microsoft.com/office/drawing/2014/main" id="{11341BD0-FA8A-BAF5-37BE-5AD00F9DECF7}"/>
              </a:ext>
            </a:extLst>
          </p:cNvPr>
          <p:cNvSpPr/>
          <p:nvPr/>
        </p:nvSpPr>
        <p:spPr>
          <a:xfrm>
            <a:off x="3638811" y="3337519"/>
            <a:ext cx="713816" cy="391160"/>
          </a:xfrm>
          <a:prstGeom prst="leftRightArrow">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矢印: 左右 24">
            <a:extLst>
              <a:ext uri="{FF2B5EF4-FFF2-40B4-BE49-F238E27FC236}">
                <a16:creationId xmlns:a16="http://schemas.microsoft.com/office/drawing/2014/main" id="{90DBC2DC-25E6-3FF7-FA87-63A76F369B1E}"/>
              </a:ext>
            </a:extLst>
          </p:cNvPr>
          <p:cNvSpPr/>
          <p:nvPr/>
        </p:nvSpPr>
        <p:spPr>
          <a:xfrm>
            <a:off x="7672433" y="3360432"/>
            <a:ext cx="713816" cy="391160"/>
          </a:xfrm>
          <a:prstGeom prst="leftRightArrow">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3BCAC406-F16E-62C3-2603-B91B907B8BC9}"/>
                  </a:ext>
                </a:extLst>
              </p:cNvPr>
              <p:cNvSpPr txBox="1"/>
              <p:nvPr/>
            </p:nvSpPr>
            <p:spPr>
              <a:xfrm>
                <a:off x="9073549" y="3107061"/>
                <a:ext cx="1856269" cy="66761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ja-JP" altLang="en-US" sz="2000" b="1" i="1" smtClean="0">
                          <a:latin typeface="Cambria Math" panose="02040503050406030204" pitchFamily="18" charset="0"/>
                        </a:rPr>
                        <m:t>𝒖</m:t>
                      </m:r>
                      <m:r>
                        <a:rPr lang="ja-JP" altLang="en-US" sz="2000" i="0">
                          <a:latin typeface="Cambria Math" panose="02040503050406030204" pitchFamily="18" charset="0"/>
                        </a:rPr>
                        <m:t>=−</m:t>
                      </m:r>
                      <m:f>
                        <m:fPr>
                          <m:ctrlPr>
                            <a:rPr lang="ja-JP" altLang="en-US" sz="2000" i="1">
                              <a:latin typeface="Cambria Math" panose="02040503050406030204" pitchFamily="18" charset="0"/>
                            </a:rPr>
                          </m:ctrlPr>
                        </m:fPr>
                        <m:num>
                          <m:r>
                            <a:rPr lang="ja-JP" altLang="en-US" sz="2000" i="1">
                              <a:latin typeface="Cambria Math" panose="02040503050406030204" pitchFamily="18" charset="0"/>
                            </a:rPr>
                            <m:t>𝜅</m:t>
                          </m:r>
                        </m:num>
                        <m:den>
                          <m:r>
                            <a:rPr lang="ja-JP" altLang="en-US" sz="2000" i="1">
                              <a:latin typeface="Cambria Math" panose="02040503050406030204" pitchFamily="18" charset="0"/>
                            </a:rPr>
                            <m:t>𝜇</m:t>
                          </m:r>
                        </m:den>
                      </m:f>
                      <m:r>
                        <m:rPr>
                          <m:sty m:val="p"/>
                        </m:rPr>
                        <a:rPr lang="ja-JP" altLang="en-US" sz="2000" i="0">
                          <a:latin typeface="Cambria Math" panose="02040503050406030204" pitchFamily="18" charset="0"/>
                        </a:rPr>
                        <m:t>∇</m:t>
                      </m:r>
                      <m:r>
                        <a:rPr lang="ja-JP" altLang="en-US" sz="2000" i="1">
                          <a:latin typeface="Cambria Math" panose="02040503050406030204" pitchFamily="18" charset="0"/>
                        </a:rPr>
                        <m:t>𝑝</m:t>
                      </m:r>
                    </m:oMath>
                  </m:oMathPara>
                </a14:m>
                <a:endParaRPr lang="ja-JP" altLang="en-US" sz="2000"/>
              </a:p>
            </p:txBody>
          </p:sp>
        </mc:Choice>
        <mc:Fallback xmlns="">
          <p:sp>
            <p:nvSpPr>
              <p:cNvPr id="27" name="テキスト ボックス 26">
                <a:extLst>
                  <a:ext uri="{FF2B5EF4-FFF2-40B4-BE49-F238E27FC236}">
                    <a16:creationId xmlns:a16="http://schemas.microsoft.com/office/drawing/2014/main" id="{3BCAC406-F16E-62C3-2603-B91B907B8BC9}"/>
                  </a:ext>
                </a:extLst>
              </p:cNvPr>
              <p:cNvSpPr txBox="1">
                <a:spLocks noRot="1" noChangeAspect="1" noMove="1" noResize="1" noEditPoints="1" noAdjustHandles="1" noChangeArrowheads="1" noChangeShapeType="1" noTextEdit="1"/>
              </p:cNvSpPr>
              <p:nvPr/>
            </p:nvSpPr>
            <p:spPr>
              <a:xfrm>
                <a:off x="9073549" y="3107061"/>
                <a:ext cx="1856269" cy="667619"/>
              </a:xfrm>
              <a:prstGeom prst="rect">
                <a:avLst/>
              </a:prstGeom>
              <a:blipFill>
                <a:blip r:embed="rId6"/>
                <a:stretch>
                  <a:fillRect/>
                </a:stretch>
              </a:blipFill>
            </p:spPr>
            <p:txBody>
              <a:bodyPr/>
              <a:lstStyle/>
              <a:p>
                <a:r>
                  <a:rPr lang="ja-JP" altLang="en-US">
                    <a:noFill/>
                  </a:rPr>
                  <a:t> </a:t>
                </a:r>
              </a:p>
            </p:txBody>
          </p:sp>
        </mc:Fallback>
      </mc:AlternateContent>
      <p:sp>
        <p:nvSpPr>
          <p:cNvPr id="29" name="テキスト ボックス 28">
            <a:extLst>
              <a:ext uri="{FF2B5EF4-FFF2-40B4-BE49-F238E27FC236}">
                <a16:creationId xmlns:a16="http://schemas.microsoft.com/office/drawing/2014/main" id="{52247084-A696-DB4F-7F74-AE65BCD1CE03}"/>
              </a:ext>
            </a:extLst>
          </p:cNvPr>
          <p:cNvSpPr txBox="1"/>
          <p:nvPr/>
        </p:nvSpPr>
        <p:spPr>
          <a:xfrm>
            <a:off x="1070994" y="6174840"/>
            <a:ext cx="9419628" cy="461665"/>
          </a:xfrm>
          <a:prstGeom prst="rect">
            <a:avLst/>
          </a:prstGeom>
          <a:noFill/>
        </p:spPr>
        <p:txBody>
          <a:bodyPr wrap="square">
            <a:spAutoFit/>
          </a:bodyPr>
          <a:lstStyle/>
          <a:p>
            <a:r>
              <a:rPr lang="ja-JP" altLang="ja-JP" sz="2400" b="1"/>
              <a:t>3つの物理場を連成解析</a:t>
            </a:r>
            <a:r>
              <a:rPr lang="ja-JP" altLang="en-US" sz="2400" b="1"/>
              <a:t>し、</a:t>
            </a:r>
            <a:r>
              <a:rPr lang="ja-JP" altLang="ja-JP" sz="2400" b="1"/>
              <a:t>ALE法により</a:t>
            </a:r>
            <a:r>
              <a:rPr lang="ja-JP" altLang="en-US" sz="2400" b="1"/>
              <a:t>昇華界面を追跡</a:t>
            </a:r>
            <a:endParaRPr lang="ja-JP" altLang="en-US" sz="2400"/>
          </a:p>
        </p:txBody>
      </p:sp>
      <p:sp>
        <p:nvSpPr>
          <p:cNvPr id="11" name="正方形/長方形 10">
            <a:extLst>
              <a:ext uri="{FF2B5EF4-FFF2-40B4-BE49-F238E27FC236}">
                <a16:creationId xmlns:a16="http://schemas.microsoft.com/office/drawing/2014/main" id="{5CF76FC2-3A9B-4E93-12E8-4B963D964D18}"/>
              </a:ext>
            </a:extLst>
          </p:cNvPr>
          <p:cNvSpPr/>
          <p:nvPr/>
        </p:nvSpPr>
        <p:spPr>
          <a:xfrm>
            <a:off x="1120368" y="4964209"/>
            <a:ext cx="1980000" cy="704546"/>
          </a:xfrm>
          <a:prstGeom prst="rect">
            <a:avLst/>
          </a:prstGeom>
          <a:gradFill>
            <a:gsLst>
              <a:gs pos="0">
                <a:srgbClr val="00B0F0"/>
              </a:gs>
              <a:gs pos="100000">
                <a:srgbClr val="00206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図形 7">
            <a:extLst>
              <a:ext uri="{FF2B5EF4-FFF2-40B4-BE49-F238E27FC236}">
                <a16:creationId xmlns:a16="http://schemas.microsoft.com/office/drawing/2014/main" id="{EAF63C60-2CB6-10C2-EAC4-ADB775E033EE}"/>
              </a:ext>
            </a:extLst>
          </p:cNvPr>
          <p:cNvSpPr/>
          <p:nvPr/>
        </p:nvSpPr>
        <p:spPr>
          <a:xfrm>
            <a:off x="1117777" y="4626384"/>
            <a:ext cx="1986361" cy="675649"/>
          </a:xfrm>
          <a:custGeom>
            <a:avLst/>
            <a:gdLst>
              <a:gd name="csX0" fmla="*/ 9144 w 2039112"/>
              <a:gd name="csY0" fmla="*/ 0 h 694944"/>
              <a:gd name="csX1" fmla="*/ 0 w 2039112"/>
              <a:gd name="csY1" fmla="*/ 694944 h 694944"/>
              <a:gd name="csX2" fmla="*/ 457200 w 2039112"/>
              <a:gd name="csY2" fmla="*/ 557784 h 694944"/>
              <a:gd name="csX3" fmla="*/ 1005840 w 2039112"/>
              <a:gd name="csY3" fmla="*/ 493776 h 694944"/>
              <a:gd name="csX4" fmla="*/ 1609344 w 2039112"/>
              <a:gd name="csY4" fmla="*/ 539496 h 694944"/>
              <a:gd name="csX5" fmla="*/ 2039112 w 2039112"/>
              <a:gd name="csY5" fmla="*/ 676656 h 694944"/>
              <a:gd name="csX6" fmla="*/ 2039112 w 2039112"/>
              <a:gd name="csY6" fmla="*/ 18288 h 694944"/>
              <a:gd name="csX7" fmla="*/ 9144 w 2039112"/>
              <a:gd name="csY7" fmla="*/ 0 h 694944"/>
              <a:gd name="csX0" fmla="*/ 0 w 2045663"/>
              <a:gd name="csY0" fmla="*/ 0 h 694944"/>
              <a:gd name="csX1" fmla="*/ 6551 w 2045663"/>
              <a:gd name="csY1" fmla="*/ 694944 h 694944"/>
              <a:gd name="csX2" fmla="*/ 463751 w 2045663"/>
              <a:gd name="csY2" fmla="*/ 557784 h 694944"/>
              <a:gd name="csX3" fmla="*/ 1012391 w 2045663"/>
              <a:gd name="csY3" fmla="*/ 493776 h 694944"/>
              <a:gd name="csX4" fmla="*/ 1615895 w 2045663"/>
              <a:gd name="csY4" fmla="*/ 539496 h 694944"/>
              <a:gd name="csX5" fmla="*/ 2045663 w 2045663"/>
              <a:gd name="csY5" fmla="*/ 676656 h 694944"/>
              <a:gd name="csX6" fmla="*/ 2045663 w 2045663"/>
              <a:gd name="csY6" fmla="*/ 18288 h 694944"/>
              <a:gd name="csX7" fmla="*/ 0 w 2045663"/>
              <a:gd name="csY7" fmla="*/ 0 h 694944"/>
              <a:gd name="csX0" fmla="*/ 0 w 2045663"/>
              <a:gd name="csY0" fmla="*/ 0 h 694944"/>
              <a:gd name="csX1" fmla="*/ 6551 w 2045663"/>
              <a:gd name="csY1" fmla="*/ 694944 h 694944"/>
              <a:gd name="csX2" fmla="*/ 463751 w 2045663"/>
              <a:gd name="csY2" fmla="*/ 557784 h 694944"/>
              <a:gd name="csX3" fmla="*/ 1012391 w 2045663"/>
              <a:gd name="csY3" fmla="*/ 493776 h 694944"/>
              <a:gd name="csX4" fmla="*/ 1615895 w 2045663"/>
              <a:gd name="csY4" fmla="*/ 539496 h 694944"/>
              <a:gd name="csX5" fmla="*/ 2043047 w 2045663"/>
              <a:gd name="csY5" fmla="*/ 687106 h 694944"/>
              <a:gd name="csX6" fmla="*/ 2045663 w 2045663"/>
              <a:gd name="csY6" fmla="*/ 18288 h 694944"/>
              <a:gd name="csX7" fmla="*/ 0 w 2045663"/>
              <a:gd name="csY7" fmla="*/ 0 h 694944"/>
              <a:gd name="csX0" fmla="*/ 1807 w 2047470"/>
              <a:gd name="csY0" fmla="*/ 0 h 694944"/>
              <a:gd name="csX1" fmla="*/ 510 w 2047470"/>
              <a:gd name="csY1" fmla="*/ 694944 h 694944"/>
              <a:gd name="csX2" fmla="*/ 465558 w 2047470"/>
              <a:gd name="csY2" fmla="*/ 557784 h 694944"/>
              <a:gd name="csX3" fmla="*/ 1014198 w 2047470"/>
              <a:gd name="csY3" fmla="*/ 493776 h 694944"/>
              <a:gd name="csX4" fmla="*/ 1617702 w 2047470"/>
              <a:gd name="csY4" fmla="*/ 539496 h 694944"/>
              <a:gd name="csX5" fmla="*/ 2044854 w 2047470"/>
              <a:gd name="csY5" fmla="*/ 687106 h 694944"/>
              <a:gd name="csX6" fmla="*/ 2047470 w 2047470"/>
              <a:gd name="csY6" fmla="*/ 18288 h 694944"/>
              <a:gd name="csX7" fmla="*/ 1807 w 2047470"/>
              <a:gd name="csY7" fmla="*/ 0 h 694944"/>
              <a:gd name="csX0" fmla="*/ 0 w 2045663"/>
              <a:gd name="csY0" fmla="*/ 0 h 694944"/>
              <a:gd name="csX1" fmla="*/ 2627 w 2045663"/>
              <a:gd name="csY1" fmla="*/ 694944 h 694944"/>
              <a:gd name="csX2" fmla="*/ 463751 w 2045663"/>
              <a:gd name="csY2" fmla="*/ 557784 h 694944"/>
              <a:gd name="csX3" fmla="*/ 1012391 w 2045663"/>
              <a:gd name="csY3" fmla="*/ 493776 h 694944"/>
              <a:gd name="csX4" fmla="*/ 1615895 w 2045663"/>
              <a:gd name="csY4" fmla="*/ 539496 h 694944"/>
              <a:gd name="csX5" fmla="*/ 2043047 w 2045663"/>
              <a:gd name="csY5" fmla="*/ 687106 h 694944"/>
              <a:gd name="csX6" fmla="*/ 2045663 w 2045663"/>
              <a:gd name="csY6" fmla="*/ 18288 h 694944"/>
              <a:gd name="csX7" fmla="*/ 0 w 2045663"/>
              <a:gd name="csY7" fmla="*/ 0 h 694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45663" h="694944">
                <a:moveTo>
                  <a:pt x="0" y="0"/>
                </a:moveTo>
                <a:cubicBezTo>
                  <a:pt x="2184" y="231648"/>
                  <a:pt x="443" y="463296"/>
                  <a:pt x="2627" y="694944"/>
                </a:cubicBezTo>
                <a:lnTo>
                  <a:pt x="463751" y="557784"/>
                </a:lnTo>
                <a:lnTo>
                  <a:pt x="1012391" y="493776"/>
                </a:lnTo>
                <a:lnTo>
                  <a:pt x="1615895" y="539496"/>
                </a:lnTo>
                <a:lnTo>
                  <a:pt x="2043047" y="687106"/>
                </a:lnTo>
                <a:lnTo>
                  <a:pt x="2045663" y="18288"/>
                </a:lnTo>
                <a:lnTo>
                  <a:pt x="0" y="0"/>
                </a:lnTo>
                <a:close/>
              </a:path>
            </a:pathLst>
          </a:custGeom>
          <a:gradFill>
            <a:gsLst>
              <a:gs pos="0">
                <a:srgbClr val="FF9999"/>
              </a:gs>
              <a:gs pos="100000">
                <a:srgbClr val="FFC00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リーフォーム: 図形 12">
            <a:extLst>
              <a:ext uri="{FF2B5EF4-FFF2-40B4-BE49-F238E27FC236}">
                <a16:creationId xmlns:a16="http://schemas.microsoft.com/office/drawing/2014/main" id="{5B19E399-523C-C755-3636-E28981FF427B}"/>
              </a:ext>
            </a:extLst>
          </p:cNvPr>
          <p:cNvSpPr/>
          <p:nvPr/>
        </p:nvSpPr>
        <p:spPr>
          <a:xfrm>
            <a:off x="1124140" y="5116303"/>
            <a:ext cx="1969444" cy="188004"/>
          </a:xfrm>
          <a:custGeom>
            <a:avLst/>
            <a:gdLst>
              <a:gd name="csX0" fmla="*/ 0 w 3589020"/>
              <a:gd name="csY0" fmla="*/ 457200 h 457200"/>
              <a:gd name="csX1" fmla="*/ 1097280 w 3589020"/>
              <a:gd name="csY1" fmla="*/ 91440 h 457200"/>
              <a:gd name="csX2" fmla="*/ 2377440 w 3589020"/>
              <a:gd name="csY2" fmla="*/ 0 h 457200"/>
              <a:gd name="csX3" fmla="*/ 3589020 w 3589020"/>
              <a:gd name="csY3" fmla="*/ 297180 h 457200"/>
              <a:gd name="csX4" fmla="*/ 3474720 w 3589020"/>
              <a:gd name="csY4" fmla="*/ 320040 h 457200"/>
              <a:gd name="csX0" fmla="*/ 0 w 3757185"/>
              <a:gd name="csY0" fmla="*/ 457200 h 457200"/>
              <a:gd name="csX1" fmla="*/ 1097280 w 3757185"/>
              <a:gd name="csY1" fmla="*/ 91440 h 457200"/>
              <a:gd name="csX2" fmla="*/ 2377440 w 3757185"/>
              <a:gd name="csY2" fmla="*/ 0 h 457200"/>
              <a:gd name="csX3" fmla="*/ 3757185 w 3757185"/>
              <a:gd name="csY3" fmla="*/ 433814 h 457200"/>
              <a:gd name="csX4" fmla="*/ 3474720 w 3757185"/>
              <a:gd name="csY4" fmla="*/ 320040 h 457200"/>
              <a:gd name="csX0" fmla="*/ 0 w 3757185"/>
              <a:gd name="csY0" fmla="*/ 457200 h 457200"/>
              <a:gd name="csX1" fmla="*/ 781969 w 3757185"/>
              <a:gd name="csY1" fmla="*/ 217564 h 457200"/>
              <a:gd name="csX2" fmla="*/ 2377440 w 3757185"/>
              <a:gd name="csY2" fmla="*/ 0 h 457200"/>
              <a:gd name="csX3" fmla="*/ 3757185 w 3757185"/>
              <a:gd name="csY3" fmla="*/ 433814 h 457200"/>
              <a:gd name="csX4" fmla="*/ 3474720 w 3757185"/>
              <a:gd name="csY4" fmla="*/ 320040 h 457200"/>
              <a:gd name="csX0" fmla="*/ 0 w 3757185"/>
              <a:gd name="csY0" fmla="*/ 331076 h 331076"/>
              <a:gd name="csX1" fmla="*/ 781969 w 3757185"/>
              <a:gd name="csY1" fmla="*/ 91440 h 331076"/>
              <a:gd name="csX2" fmla="*/ 2020088 w 3757185"/>
              <a:gd name="csY2" fmla="*/ 0 h 331076"/>
              <a:gd name="csX3" fmla="*/ 3757185 w 3757185"/>
              <a:gd name="csY3" fmla="*/ 307690 h 331076"/>
              <a:gd name="csX4" fmla="*/ 3474720 w 3757185"/>
              <a:gd name="csY4" fmla="*/ 193916 h 331076"/>
              <a:gd name="csX0" fmla="*/ 0 w 3757185"/>
              <a:gd name="csY0" fmla="*/ 379013 h 379013"/>
              <a:gd name="csX1" fmla="*/ 781969 w 3757185"/>
              <a:gd name="csY1" fmla="*/ 139377 h 379013"/>
              <a:gd name="csX2" fmla="*/ 2020088 w 3757185"/>
              <a:gd name="csY2" fmla="*/ 47937 h 379013"/>
              <a:gd name="csX3" fmla="*/ 3757185 w 3757185"/>
              <a:gd name="csY3" fmla="*/ 355627 h 379013"/>
              <a:gd name="csX4" fmla="*/ 3432679 w 3757185"/>
              <a:gd name="csY4" fmla="*/ 115 h 379013"/>
              <a:gd name="csX0" fmla="*/ 0 w 3434536"/>
              <a:gd name="csY0" fmla="*/ 379222 h 379222"/>
              <a:gd name="csX1" fmla="*/ 781969 w 3434536"/>
              <a:gd name="csY1" fmla="*/ 139586 h 379222"/>
              <a:gd name="csX2" fmla="*/ 2020088 w 3434536"/>
              <a:gd name="csY2" fmla="*/ 48146 h 379222"/>
              <a:gd name="csX3" fmla="*/ 2947888 w 3434536"/>
              <a:gd name="csY3" fmla="*/ 114098 h 379222"/>
              <a:gd name="csX4" fmla="*/ 3432679 w 3434536"/>
              <a:gd name="csY4" fmla="*/ 324 h 379222"/>
              <a:gd name="csX0" fmla="*/ 0 w 3738700"/>
              <a:gd name="csY0" fmla="*/ 331076 h 331076"/>
              <a:gd name="csX1" fmla="*/ 781969 w 3738700"/>
              <a:gd name="csY1" fmla="*/ 91440 h 331076"/>
              <a:gd name="csX2" fmla="*/ 2020088 w 3738700"/>
              <a:gd name="csY2" fmla="*/ 0 h 331076"/>
              <a:gd name="csX3" fmla="*/ 2947888 w 3738700"/>
              <a:gd name="csY3" fmla="*/ 65952 h 331076"/>
              <a:gd name="csX4" fmla="*/ 3737479 w 3738700"/>
              <a:gd name="csY4" fmla="*/ 288509 h 331076"/>
              <a:gd name="csX0" fmla="*/ 0 w 3738700"/>
              <a:gd name="csY0" fmla="*/ 331076 h 331076"/>
              <a:gd name="csX1" fmla="*/ 781969 w 3738700"/>
              <a:gd name="csY1" fmla="*/ 91440 h 331076"/>
              <a:gd name="csX2" fmla="*/ 2020088 w 3738700"/>
              <a:gd name="csY2" fmla="*/ 0 h 331076"/>
              <a:gd name="csX3" fmla="*/ 2947888 w 3738700"/>
              <a:gd name="csY3" fmla="*/ 65952 h 331076"/>
              <a:gd name="csX4" fmla="*/ 3737479 w 3738700"/>
              <a:gd name="csY4" fmla="*/ 288509 h 331076"/>
              <a:gd name="csX0" fmla="*/ 0 w 3738700"/>
              <a:gd name="csY0" fmla="*/ 331076 h 331076"/>
              <a:gd name="csX1" fmla="*/ 781969 w 3738700"/>
              <a:gd name="csY1" fmla="*/ 91440 h 331076"/>
              <a:gd name="csX2" fmla="*/ 2020088 w 3738700"/>
              <a:gd name="csY2" fmla="*/ 0 h 331076"/>
              <a:gd name="csX3" fmla="*/ 2947888 w 3738700"/>
              <a:gd name="csY3" fmla="*/ 65952 h 331076"/>
              <a:gd name="csX4" fmla="*/ 3737479 w 3738700"/>
              <a:gd name="csY4" fmla="*/ 288509 h 331076"/>
              <a:gd name="csX0" fmla="*/ 0 w 3738700"/>
              <a:gd name="csY0" fmla="*/ 331076 h 331076"/>
              <a:gd name="csX1" fmla="*/ 781969 w 3738700"/>
              <a:gd name="csY1" fmla="*/ 91440 h 331076"/>
              <a:gd name="csX2" fmla="*/ 1914984 w 3738700"/>
              <a:gd name="csY2" fmla="*/ 0 h 331076"/>
              <a:gd name="csX3" fmla="*/ 2947888 w 3738700"/>
              <a:gd name="csY3" fmla="*/ 65952 h 331076"/>
              <a:gd name="csX4" fmla="*/ 3737479 w 3738700"/>
              <a:gd name="csY4" fmla="*/ 288509 h 331076"/>
              <a:gd name="csX0" fmla="*/ 0 w 3738632"/>
              <a:gd name="csY0" fmla="*/ 331076 h 331076"/>
              <a:gd name="csX1" fmla="*/ 781969 w 3738632"/>
              <a:gd name="csY1" fmla="*/ 91440 h 331076"/>
              <a:gd name="csX2" fmla="*/ 1914984 w 3738632"/>
              <a:gd name="csY2" fmla="*/ 0 h 331076"/>
              <a:gd name="csX3" fmla="*/ 2895336 w 3738632"/>
              <a:gd name="csY3" fmla="*/ 118503 h 331076"/>
              <a:gd name="csX4" fmla="*/ 3737479 w 3738632"/>
              <a:gd name="csY4" fmla="*/ 288509 h 331076"/>
              <a:gd name="csX0" fmla="*/ 0 w 3738632"/>
              <a:gd name="csY0" fmla="*/ 331076 h 331076"/>
              <a:gd name="csX1" fmla="*/ 781969 w 3738632"/>
              <a:gd name="csY1" fmla="*/ 91440 h 331076"/>
              <a:gd name="csX2" fmla="*/ 1914984 w 3738632"/>
              <a:gd name="csY2" fmla="*/ 0 h 331076"/>
              <a:gd name="csX3" fmla="*/ 2895336 w 3738632"/>
              <a:gd name="csY3" fmla="*/ 118503 h 331076"/>
              <a:gd name="csX4" fmla="*/ 3737479 w 3738632"/>
              <a:gd name="csY4" fmla="*/ 288509 h 331076"/>
              <a:gd name="csX0" fmla="*/ 0 w 3738686"/>
              <a:gd name="csY0" fmla="*/ 331076 h 331076"/>
              <a:gd name="csX1" fmla="*/ 781969 w 3738686"/>
              <a:gd name="csY1" fmla="*/ 91440 h 331076"/>
              <a:gd name="csX2" fmla="*/ 1914984 w 3738686"/>
              <a:gd name="csY2" fmla="*/ 0 h 331076"/>
              <a:gd name="csX3" fmla="*/ 2937377 w 3738686"/>
              <a:gd name="csY3" fmla="*/ 97483 h 331076"/>
              <a:gd name="csX4" fmla="*/ 3737479 w 3738686"/>
              <a:gd name="csY4" fmla="*/ 288509 h 331076"/>
              <a:gd name="csX0" fmla="*/ 0 w 3738810"/>
              <a:gd name="csY0" fmla="*/ 335017 h 335017"/>
              <a:gd name="csX1" fmla="*/ 781969 w 3738810"/>
              <a:gd name="csY1" fmla="*/ 95381 h 335017"/>
              <a:gd name="csX2" fmla="*/ 1914984 w 3738810"/>
              <a:gd name="csY2" fmla="*/ 3941 h 335017"/>
              <a:gd name="csX3" fmla="*/ 3021460 w 3738810"/>
              <a:gd name="csY3" fmla="*/ 48872 h 335017"/>
              <a:gd name="csX4" fmla="*/ 3737479 w 3738810"/>
              <a:gd name="csY4" fmla="*/ 292450 h 335017"/>
              <a:gd name="csX0" fmla="*/ 0 w 3739820"/>
              <a:gd name="csY0" fmla="*/ 335017 h 335017"/>
              <a:gd name="csX1" fmla="*/ 781969 w 3739820"/>
              <a:gd name="csY1" fmla="*/ 95381 h 335017"/>
              <a:gd name="csX2" fmla="*/ 1914984 w 3739820"/>
              <a:gd name="csY2" fmla="*/ 3941 h 335017"/>
              <a:gd name="csX3" fmla="*/ 3021460 w 3739820"/>
              <a:gd name="csY3" fmla="*/ 48872 h 335017"/>
              <a:gd name="csX4" fmla="*/ 3737479 w 3739820"/>
              <a:gd name="csY4" fmla="*/ 292450 h 335017"/>
              <a:gd name="csX0" fmla="*/ 0 w 3739391"/>
              <a:gd name="csY0" fmla="*/ 331076 h 331076"/>
              <a:gd name="csX1" fmla="*/ 781969 w 3739391"/>
              <a:gd name="csY1" fmla="*/ 91440 h 331076"/>
              <a:gd name="csX2" fmla="*/ 1914984 w 3739391"/>
              <a:gd name="csY2" fmla="*/ 0 h 331076"/>
              <a:gd name="csX3" fmla="*/ 2916356 w 3739391"/>
              <a:gd name="csY3" fmla="*/ 97483 h 331076"/>
              <a:gd name="csX4" fmla="*/ 3737479 w 3739391"/>
              <a:gd name="csY4" fmla="*/ 288509 h 331076"/>
              <a:gd name="csX0" fmla="*/ 0 w 3739427"/>
              <a:gd name="csY0" fmla="*/ 331076 h 331076"/>
              <a:gd name="csX1" fmla="*/ 781969 w 3739427"/>
              <a:gd name="csY1" fmla="*/ 91440 h 331076"/>
              <a:gd name="csX2" fmla="*/ 1914984 w 3739427"/>
              <a:gd name="csY2" fmla="*/ 0 h 331076"/>
              <a:gd name="csX3" fmla="*/ 2916356 w 3739427"/>
              <a:gd name="csY3" fmla="*/ 97483 h 331076"/>
              <a:gd name="csX4" fmla="*/ 3737479 w 3739427"/>
              <a:gd name="csY4" fmla="*/ 288509 h 331076"/>
              <a:gd name="csX0" fmla="*/ 0 w 3739427"/>
              <a:gd name="csY0" fmla="*/ 331076 h 331076"/>
              <a:gd name="csX1" fmla="*/ 781969 w 3739427"/>
              <a:gd name="csY1" fmla="*/ 91440 h 331076"/>
              <a:gd name="csX2" fmla="*/ 1914984 w 3739427"/>
              <a:gd name="csY2" fmla="*/ 0 h 331076"/>
              <a:gd name="csX3" fmla="*/ 2916356 w 3739427"/>
              <a:gd name="csY3" fmla="*/ 97483 h 331076"/>
              <a:gd name="csX4" fmla="*/ 3737479 w 3739427"/>
              <a:gd name="csY4" fmla="*/ 288509 h 331076"/>
              <a:gd name="csX0" fmla="*/ 0 w 3739427"/>
              <a:gd name="csY0" fmla="*/ 331076 h 331076"/>
              <a:gd name="csX1" fmla="*/ 781969 w 3739427"/>
              <a:gd name="csY1" fmla="*/ 133482 h 331076"/>
              <a:gd name="csX2" fmla="*/ 1914984 w 3739427"/>
              <a:gd name="csY2" fmla="*/ 0 h 331076"/>
              <a:gd name="csX3" fmla="*/ 2916356 w 3739427"/>
              <a:gd name="csY3" fmla="*/ 97483 h 331076"/>
              <a:gd name="csX4" fmla="*/ 3737479 w 3739427"/>
              <a:gd name="csY4" fmla="*/ 288509 h 331076"/>
              <a:gd name="csX0" fmla="*/ 0 w 3721438"/>
              <a:gd name="csY0" fmla="*/ 282460 h 288508"/>
              <a:gd name="csX1" fmla="*/ 763980 w 3721438"/>
              <a:gd name="csY1" fmla="*/ 133482 h 288508"/>
              <a:gd name="csX2" fmla="*/ 1896995 w 3721438"/>
              <a:gd name="csY2" fmla="*/ 0 h 288508"/>
              <a:gd name="csX3" fmla="*/ 2898367 w 3721438"/>
              <a:gd name="csY3" fmla="*/ 97483 h 288508"/>
              <a:gd name="csX4" fmla="*/ 3719490 w 3721438"/>
              <a:gd name="csY4" fmla="*/ 288509 h 288508"/>
              <a:gd name="csX0" fmla="*/ 0 w 3721438"/>
              <a:gd name="csY0" fmla="*/ 282460 h 288509"/>
              <a:gd name="csX1" fmla="*/ 1896995 w 3721438"/>
              <a:gd name="csY1" fmla="*/ 0 h 288509"/>
              <a:gd name="csX2" fmla="*/ 2898367 w 3721438"/>
              <a:gd name="csY2" fmla="*/ 97483 h 288509"/>
              <a:gd name="csX3" fmla="*/ 3719490 w 3721438"/>
              <a:gd name="csY3" fmla="*/ 288509 h 288509"/>
              <a:gd name="csX0" fmla="*/ 0 w 3721438"/>
              <a:gd name="csY0" fmla="*/ 282460 h 288509"/>
              <a:gd name="csX1" fmla="*/ 1896995 w 3721438"/>
              <a:gd name="csY1" fmla="*/ 0 h 288509"/>
              <a:gd name="csX2" fmla="*/ 2898367 w 3721438"/>
              <a:gd name="csY2" fmla="*/ 97483 h 288509"/>
              <a:gd name="csX3" fmla="*/ 3719490 w 3721438"/>
              <a:gd name="csY3" fmla="*/ 288509 h 288509"/>
              <a:gd name="csX0" fmla="*/ 0 w 3721438"/>
              <a:gd name="csY0" fmla="*/ 282460 h 288509"/>
              <a:gd name="csX1" fmla="*/ 1896995 w 3721438"/>
              <a:gd name="csY1" fmla="*/ 0 h 288509"/>
              <a:gd name="csX2" fmla="*/ 2898367 w 3721438"/>
              <a:gd name="csY2" fmla="*/ 97483 h 288509"/>
              <a:gd name="csX3" fmla="*/ 3719490 w 3721438"/>
              <a:gd name="csY3" fmla="*/ 288509 h 288509"/>
              <a:gd name="csX0" fmla="*/ 0 w 3721438"/>
              <a:gd name="csY0" fmla="*/ 233844 h 239893"/>
              <a:gd name="csX1" fmla="*/ 1896994 w 3721438"/>
              <a:gd name="csY1" fmla="*/ 0 h 239893"/>
              <a:gd name="csX2" fmla="*/ 2898367 w 3721438"/>
              <a:gd name="csY2" fmla="*/ 48867 h 239893"/>
              <a:gd name="csX3" fmla="*/ 3719490 w 3721438"/>
              <a:gd name="csY3" fmla="*/ 239893 h 239893"/>
              <a:gd name="csX0" fmla="*/ 0 w 3721438"/>
              <a:gd name="csY0" fmla="*/ 233844 h 239893"/>
              <a:gd name="csX1" fmla="*/ 1896994 w 3721438"/>
              <a:gd name="csY1" fmla="*/ 0 h 239893"/>
              <a:gd name="csX2" fmla="*/ 2898367 w 3721438"/>
              <a:gd name="csY2" fmla="*/ 48867 h 239893"/>
              <a:gd name="csX3" fmla="*/ 3719490 w 3721438"/>
              <a:gd name="csY3" fmla="*/ 239893 h 239893"/>
              <a:gd name="csX0" fmla="*/ 0 w 3719491"/>
              <a:gd name="csY0" fmla="*/ 233844 h 239893"/>
              <a:gd name="csX1" fmla="*/ 1896994 w 3719491"/>
              <a:gd name="csY1" fmla="*/ 0 h 239893"/>
              <a:gd name="csX2" fmla="*/ 3719490 w 3719491"/>
              <a:gd name="csY2" fmla="*/ 239893 h 239893"/>
              <a:gd name="csX0" fmla="*/ 0 w 3719489"/>
              <a:gd name="csY0" fmla="*/ 233844 h 239893"/>
              <a:gd name="csX1" fmla="*/ 1896994 w 3719489"/>
              <a:gd name="csY1" fmla="*/ 0 h 239893"/>
              <a:gd name="csX2" fmla="*/ 3719490 w 3719489"/>
              <a:gd name="csY2" fmla="*/ 239893 h 239893"/>
              <a:gd name="csX0" fmla="*/ 0 w 3719491"/>
              <a:gd name="csY0" fmla="*/ 233844 h 239893"/>
              <a:gd name="csX1" fmla="*/ 1896994 w 3719491"/>
              <a:gd name="csY1" fmla="*/ 0 h 239893"/>
              <a:gd name="csX2" fmla="*/ 3719490 w 3719491"/>
              <a:gd name="csY2" fmla="*/ 239893 h 239893"/>
            </a:gdLst>
            <a:ahLst/>
            <a:cxnLst>
              <a:cxn ang="0">
                <a:pos x="csX0" y="csY0"/>
              </a:cxn>
              <a:cxn ang="0">
                <a:pos x="csX1" y="csY1"/>
              </a:cxn>
              <a:cxn ang="0">
                <a:pos x="csX2" y="csY2"/>
              </a:cxn>
            </a:cxnLst>
            <a:rect l="l" t="t" r="r" b="b"/>
            <a:pathLst>
              <a:path w="3719491" h="239893">
                <a:moveTo>
                  <a:pt x="0" y="233844"/>
                </a:moveTo>
                <a:cubicBezTo>
                  <a:pt x="467162" y="138537"/>
                  <a:pt x="676388" y="30829"/>
                  <a:pt x="1896994" y="0"/>
                </a:cubicBezTo>
                <a:cubicBezTo>
                  <a:pt x="2858697" y="1008"/>
                  <a:pt x="3375781" y="116991"/>
                  <a:pt x="3719490" y="239893"/>
                </a:cubicBezTo>
              </a:path>
            </a:pathLst>
          </a:cu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8" name="矢印: 下 27">
            <a:extLst>
              <a:ext uri="{FF2B5EF4-FFF2-40B4-BE49-F238E27FC236}">
                <a16:creationId xmlns:a16="http://schemas.microsoft.com/office/drawing/2014/main" id="{CB41168D-1B32-B682-E034-17C644456D89}"/>
              </a:ext>
            </a:extLst>
          </p:cNvPr>
          <p:cNvSpPr/>
          <p:nvPr/>
        </p:nvSpPr>
        <p:spPr>
          <a:xfrm>
            <a:off x="5898740" y="4725009"/>
            <a:ext cx="262387" cy="49934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87545DA6-37B0-7132-8C68-9CBBD26E5052}"/>
                  </a:ext>
                </a:extLst>
              </p:cNvPr>
              <p:cNvSpPr txBox="1"/>
              <p:nvPr/>
            </p:nvSpPr>
            <p:spPr>
              <a:xfrm>
                <a:off x="6043940" y="4746971"/>
                <a:ext cx="76009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en-US" sz="1800" i="1" smtClean="0">
                              <a:solidFill>
                                <a:srgbClr val="00B0F0"/>
                              </a:solidFill>
                              <a:latin typeface="Cambria Math" panose="02040503050406030204" pitchFamily="18" charset="0"/>
                            </a:rPr>
                          </m:ctrlPr>
                        </m:sSubPr>
                        <m:e>
                          <m:r>
                            <a:rPr lang="ja-JP" altLang="en-US" sz="1800" i="1">
                              <a:solidFill>
                                <a:srgbClr val="00B0F0"/>
                              </a:solidFill>
                              <a:latin typeface="Cambria Math" panose="02040503050406030204" pitchFamily="18" charset="0"/>
                            </a:rPr>
                            <m:t>𝑉</m:t>
                          </m:r>
                        </m:e>
                        <m:sub>
                          <m:r>
                            <a:rPr lang="ja-JP" altLang="en-US" sz="1800" i="1">
                              <a:solidFill>
                                <a:srgbClr val="00B0F0"/>
                              </a:solidFill>
                              <a:latin typeface="Cambria Math" panose="02040503050406030204" pitchFamily="18" charset="0"/>
                            </a:rPr>
                            <m:t>𝑠</m:t>
                          </m:r>
                        </m:sub>
                      </m:sSub>
                    </m:oMath>
                  </m:oMathPara>
                </a14:m>
                <a:endParaRPr lang="ja-JP" altLang="en-US">
                  <a:solidFill>
                    <a:srgbClr val="00B0F0"/>
                  </a:solidFill>
                </a:endParaRPr>
              </a:p>
            </p:txBody>
          </p:sp>
        </mc:Choice>
        <mc:Fallback xmlns="">
          <p:sp>
            <p:nvSpPr>
              <p:cNvPr id="31" name="テキスト ボックス 30">
                <a:extLst>
                  <a:ext uri="{FF2B5EF4-FFF2-40B4-BE49-F238E27FC236}">
                    <a16:creationId xmlns:a16="http://schemas.microsoft.com/office/drawing/2014/main" id="{87545DA6-37B0-7132-8C68-9CBBD26E5052}"/>
                  </a:ext>
                </a:extLst>
              </p:cNvPr>
              <p:cNvSpPr txBox="1">
                <a:spLocks noRot="1" noChangeAspect="1" noMove="1" noResize="1" noEditPoints="1" noAdjustHandles="1" noChangeArrowheads="1" noChangeShapeType="1" noTextEdit="1"/>
              </p:cNvSpPr>
              <p:nvPr/>
            </p:nvSpPr>
            <p:spPr>
              <a:xfrm>
                <a:off x="6043940" y="4746971"/>
                <a:ext cx="760092" cy="369332"/>
              </a:xfrm>
              <a:prstGeom prst="rect">
                <a:avLst/>
              </a:prstGeom>
              <a:blipFill>
                <a:blip r:embed="rId7"/>
                <a:stretch>
                  <a:fillRect/>
                </a:stretch>
              </a:blipFill>
            </p:spPr>
            <p:txBody>
              <a:bodyPr/>
              <a:lstStyle/>
              <a:p>
                <a:r>
                  <a:rPr lang="ja-JP" altLang="en-US">
                    <a:noFill/>
                  </a:rPr>
                  <a:t> </a:t>
                </a:r>
              </a:p>
            </p:txBody>
          </p:sp>
        </mc:Fallback>
      </mc:AlternateContent>
      <p:sp>
        <p:nvSpPr>
          <p:cNvPr id="33" name="正方形/長方形 32">
            <a:extLst>
              <a:ext uri="{FF2B5EF4-FFF2-40B4-BE49-F238E27FC236}">
                <a16:creationId xmlns:a16="http://schemas.microsoft.com/office/drawing/2014/main" id="{DC1DB4D5-8D5A-414E-A709-7EE90DBB38B8}"/>
              </a:ext>
            </a:extLst>
          </p:cNvPr>
          <p:cNvSpPr/>
          <p:nvPr/>
        </p:nvSpPr>
        <p:spPr>
          <a:xfrm>
            <a:off x="9208662" y="5072210"/>
            <a:ext cx="1980000" cy="704546"/>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図形 34">
            <a:extLst>
              <a:ext uri="{FF2B5EF4-FFF2-40B4-BE49-F238E27FC236}">
                <a16:creationId xmlns:a16="http://schemas.microsoft.com/office/drawing/2014/main" id="{9DFCE508-0C31-5FD2-5F9A-7B96D823F0A5}"/>
              </a:ext>
            </a:extLst>
          </p:cNvPr>
          <p:cNvSpPr/>
          <p:nvPr/>
        </p:nvSpPr>
        <p:spPr>
          <a:xfrm>
            <a:off x="9199548" y="4711386"/>
            <a:ext cx="1980000" cy="873894"/>
          </a:xfrm>
          <a:custGeom>
            <a:avLst/>
            <a:gdLst>
              <a:gd name="csX0" fmla="*/ 9144 w 2039112"/>
              <a:gd name="csY0" fmla="*/ 0 h 694944"/>
              <a:gd name="csX1" fmla="*/ 0 w 2039112"/>
              <a:gd name="csY1" fmla="*/ 694944 h 694944"/>
              <a:gd name="csX2" fmla="*/ 457200 w 2039112"/>
              <a:gd name="csY2" fmla="*/ 557784 h 694944"/>
              <a:gd name="csX3" fmla="*/ 1005840 w 2039112"/>
              <a:gd name="csY3" fmla="*/ 493776 h 694944"/>
              <a:gd name="csX4" fmla="*/ 1609344 w 2039112"/>
              <a:gd name="csY4" fmla="*/ 539496 h 694944"/>
              <a:gd name="csX5" fmla="*/ 2039112 w 2039112"/>
              <a:gd name="csY5" fmla="*/ 676656 h 694944"/>
              <a:gd name="csX6" fmla="*/ 2039112 w 2039112"/>
              <a:gd name="csY6" fmla="*/ 18288 h 694944"/>
              <a:gd name="csX7" fmla="*/ 9144 w 2039112"/>
              <a:gd name="csY7" fmla="*/ 0 h 694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39112" h="694944">
                <a:moveTo>
                  <a:pt x="9144" y="0"/>
                </a:moveTo>
                <a:lnTo>
                  <a:pt x="0" y="694944"/>
                </a:lnTo>
                <a:lnTo>
                  <a:pt x="457200" y="557784"/>
                </a:lnTo>
                <a:lnTo>
                  <a:pt x="1005840" y="493776"/>
                </a:lnTo>
                <a:lnTo>
                  <a:pt x="1609344" y="539496"/>
                </a:lnTo>
                <a:lnTo>
                  <a:pt x="2039112" y="676656"/>
                </a:lnTo>
                <a:lnTo>
                  <a:pt x="2039112" y="18288"/>
                </a:lnTo>
                <a:lnTo>
                  <a:pt x="9144" y="0"/>
                </a:lnTo>
                <a:close/>
              </a:path>
            </a:pathLst>
          </a:custGeom>
          <a:solidFill>
            <a:srgbClr val="FF99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フローチャート: 結合子 44">
            <a:extLst>
              <a:ext uri="{FF2B5EF4-FFF2-40B4-BE49-F238E27FC236}">
                <a16:creationId xmlns:a16="http://schemas.microsoft.com/office/drawing/2014/main" id="{FA9F0EF3-8220-A458-9C3E-9EA5861B0DC6}"/>
              </a:ext>
            </a:extLst>
          </p:cNvPr>
          <p:cNvSpPr/>
          <p:nvPr/>
        </p:nvSpPr>
        <p:spPr>
          <a:xfrm>
            <a:off x="10326731" y="4968333"/>
            <a:ext cx="180000" cy="180000"/>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斜め縞 46">
            <a:extLst>
              <a:ext uri="{FF2B5EF4-FFF2-40B4-BE49-F238E27FC236}">
                <a16:creationId xmlns:a16="http://schemas.microsoft.com/office/drawing/2014/main" id="{F1D83917-F3ED-C88F-2586-6E5A70790B47}"/>
              </a:ext>
            </a:extLst>
          </p:cNvPr>
          <p:cNvSpPr/>
          <p:nvPr/>
        </p:nvSpPr>
        <p:spPr>
          <a:xfrm rot="3939000">
            <a:off x="10166990" y="4746388"/>
            <a:ext cx="174231" cy="383573"/>
          </a:xfrm>
          <a:prstGeom prst="diagStrip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9" name="フローチャート: 表示 48">
            <a:extLst>
              <a:ext uri="{FF2B5EF4-FFF2-40B4-BE49-F238E27FC236}">
                <a16:creationId xmlns:a16="http://schemas.microsoft.com/office/drawing/2014/main" id="{6E64F9CC-8E97-7F12-F628-77299D88076E}"/>
              </a:ext>
            </a:extLst>
          </p:cNvPr>
          <p:cNvSpPr/>
          <p:nvPr/>
        </p:nvSpPr>
        <p:spPr>
          <a:xfrm rot="1355649">
            <a:off x="10981685" y="4811842"/>
            <a:ext cx="45719" cy="279122"/>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二等辺三角形 50">
            <a:extLst>
              <a:ext uri="{FF2B5EF4-FFF2-40B4-BE49-F238E27FC236}">
                <a16:creationId xmlns:a16="http://schemas.microsoft.com/office/drawing/2014/main" id="{2F8E999D-1C1C-D488-FDC5-61E4288BB0E1}"/>
              </a:ext>
            </a:extLst>
          </p:cNvPr>
          <p:cNvSpPr/>
          <p:nvPr/>
        </p:nvSpPr>
        <p:spPr>
          <a:xfrm rot="4539046">
            <a:off x="9856270" y="4785028"/>
            <a:ext cx="180000" cy="180000"/>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フローチャート: 表示 52">
            <a:extLst>
              <a:ext uri="{FF2B5EF4-FFF2-40B4-BE49-F238E27FC236}">
                <a16:creationId xmlns:a16="http://schemas.microsoft.com/office/drawing/2014/main" id="{3FC9751B-C7E4-80BB-80CC-57EF08E64EB1}"/>
              </a:ext>
            </a:extLst>
          </p:cNvPr>
          <p:cNvSpPr/>
          <p:nvPr/>
        </p:nvSpPr>
        <p:spPr>
          <a:xfrm rot="4539046">
            <a:off x="10635651" y="4837983"/>
            <a:ext cx="45719" cy="279122"/>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フレーム (半分) 54">
            <a:extLst>
              <a:ext uri="{FF2B5EF4-FFF2-40B4-BE49-F238E27FC236}">
                <a16:creationId xmlns:a16="http://schemas.microsoft.com/office/drawing/2014/main" id="{48594165-9CE0-239C-B21A-69F2BB1FE32C}"/>
              </a:ext>
            </a:extLst>
          </p:cNvPr>
          <p:cNvSpPr/>
          <p:nvPr/>
        </p:nvSpPr>
        <p:spPr>
          <a:xfrm rot="7842883">
            <a:off x="9195982" y="4983162"/>
            <a:ext cx="495670" cy="160164"/>
          </a:xfrm>
          <a:prstGeom prst="halfFram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mc:AlternateContent xmlns:mc="http://schemas.openxmlformats.org/markup-compatibility/2006" xmlns:a14="http://schemas.microsoft.com/office/drawing/2010/main">
        <mc:Choice Requires="a14">
          <p:sp>
            <p:nvSpPr>
              <p:cNvPr id="57" name="テキスト ボックス 56">
                <a:extLst>
                  <a:ext uri="{FF2B5EF4-FFF2-40B4-BE49-F238E27FC236}">
                    <a16:creationId xmlns:a16="http://schemas.microsoft.com/office/drawing/2014/main" id="{E8BB60DC-9506-6855-6009-284A51D3A490}"/>
                  </a:ext>
                </a:extLst>
              </p:cNvPr>
              <p:cNvSpPr txBox="1"/>
              <p:nvPr/>
            </p:nvSpPr>
            <p:spPr>
              <a:xfrm>
                <a:off x="11120626" y="4367860"/>
                <a:ext cx="406063"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ja-JP" altLang="en-US" sz="1800" b="1" i="1" smtClean="0">
                          <a:latin typeface="Cambria Math" panose="02040503050406030204" pitchFamily="18" charset="0"/>
                        </a:rPr>
                        <m:t>𝒖</m:t>
                      </m:r>
                    </m:oMath>
                  </m:oMathPara>
                </a14:m>
                <a:endParaRPr lang="ja-JP" altLang="en-US" b="1"/>
              </a:p>
            </p:txBody>
          </p:sp>
        </mc:Choice>
        <mc:Fallback xmlns="">
          <p:sp>
            <p:nvSpPr>
              <p:cNvPr id="57" name="テキスト ボックス 56">
                <a:extLst>
                  <a:ext uri="{FF2B5EF4-FFF2-40B4-BE49-F238E27FC236}">
                    <a16:creationId xmlns:a16="http://schemas.microsoft.com/office/drawing/2014/main" id="{E8BB60DC-9506-6855-6009-284A51D3A490}"/>
                  </a:ext>
                </a:extLst>
              </p:cNvPr>
              <p:cNvSpPr txBox="1">
                <a:spLocks noRot="1" noChangeAspect="1" noMove="1" noResize="1" noEditPoints="1" noAdjustHandles="1" noChangeArrowheads="1" noChangeShapeType="1" noTextEdit="1"/>
              </p:cNvSpPr>
              <p:nvPr/>
            </p:nvSpPr>
            <p:spPr>
              <a:xfrm>
                <a:off x="11120626" y="4367860"/>
                <a:ext cx="406063" cy="369332"/>
              </a:xfrm>
              <a:prstGeom prst="rect">
                <a:avLst/>
              </a:prstGeom>
              <a:blipFill>
                <a:blip r:embed="rId8"/>
                <a:stretch>
                  <a:fillRect/>
                </a:stretch>
              </a:blipFill>
            </p:spPr>
            <p:txBody>
              <a:bodyPr/>
              <a:lstStyle/>
              <a:p>
                <a:r>
                  <a:rPr lang="ja-JP" altLang="en-US">
                    <a:noFill/>
                  </a:rPr>
                  <a:t> </a:t>
                </a:r>
              </a:p>
            </p:txBody>
          </p:sp>
        </mc:Fallback>
      </mc:AlternateContent>
      <p:sp>
        <p:nvSpPr>
          <p:cNvPr id="59" name="フローチャート: 結合子 58">
            <a:extLst>
              <a:ext uri="{FF2B5EF4-FFF2-40B4-BE49-F238E27FC236}">
                <a16:creationId xmlns:a16="http://schemas.microsoft.com/office/drawing/2014/main" id="{B0E05B7F-9635-553B-CA6F-8AE7EA6A9974}"/>
              </a:ext>
            </a:extLst>
          </p:cNvPr>
          <p:cNvSpPr/>
          <p:nvPr/>
        </p:nvSpPr>
        <p:spPr>
          <a:xfrm>
            <a:off x="9648209" y="5044580"/>
            <a:ext cx="114026" cy="179769"/>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フローチャート: 結合子 60">
            <a:extLst>
              <a:ext uri="{FF2B5EF4-FFF2-40B4-BE49-F238E27FC236}">
                <a16:creationId xmlns:a16="http://schemas.microsoft.com/office/drawing/2014/main" id="{E57DC491-BF2E-D538-2F26-57661F962BD0}"/>
              </a:ext>
            </a:extLst>
          </p:cNvPr>
          <p:cNvSpPr/>
          <p:nvPr/>
        </p:nvSpPr>
        <p:spPr>
          <a:xfrm rot="1158711">
            <a:off x="9877276" y="5044579"/>
            <a:ext cx="114026" cy="179769"/>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フローチャート: 表示 62">
            <a:extLst>
              <a:ext uri="{FF2B5EF4-FFF2-40B4-BE49-F238E27FC236}">
                <a16:creationId xmlns:a16="http://schemas.microsoft.com/office/drawing/2014/main" id="{2FECE368-EF67-052A-28F7-897AD65FF51C}"/>
              </a:ext>
            </a:extLst>
          </p:cNvPr>
          <p:cNvSpPr/>
          <p:nvPr/>
        </p:nvSpPr>
        <p:spPr>
          <a:xfrm rot="20393839">
            <a:off x="9792855" y="4841731"/>
            <a:ext cx="45719" cy="279122"/>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フローチャート: 表示 64">
            <a:extLst>
              <a:ext uri="{FF2B5EF4-FFF2-40B4-BE49-F238E27FC236}">
                <a16:creationId xmlns:a16="http://schemas.microsoft.com/office/drawing/2014/main" id="{143569DD-781A-ADEA-D8A8-2BE395DE1749}"/>
              </a:ext>
            </a:extLst>
          </p:cNvPr>
          <p:cNvSpPr/>
          <p:nvPr/>
        </p:nvSpPr>
        <p:spPr>
          <a:xfrm rot="1541846">
            <a:off x="9551278" y="5168612"/>
            <a:ext cx="45719" cy="279122"/>
          </a:xfrm>
          <a:prstGeom prst="flowChartDisplay">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斜め縞 66">
            <a:extLst>
              <a:ext uri="{FF2B5EF4-FFF2-40B4-BE49-F238E27FC236}">
                <a16:creationId xmlns:a16="http://schemas.microsoft.com/office/drawing/2014/main" id="{F78FA0D8-97B7-E6AD-14FB-FA91A5414EA2}"/>
              </a:ext>
            </a:extLst>
          </p:cNvPr>
          <p:cNvSpPr/>
          <p:nvPr/>
        </p:nvSpPr>
        <p:spPr>
          <a:xfrm rot="5956067">
            <a:off x="10707742" y="5088311"/>
            <a:ext cx="174231" cy="383573"/>
          </a:xfrm>
          <a:prstGeom prst="diagStrip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斜め縞 68">
            <a:extLst>
              <a:ext uri="{FF2B5EF4-FFF2-40B4-BE49-F238E27FC236}">
                <a16:creationId xmlns:a16="http://schemas.microsoft.com/office/drawing/2014/main" id="{BFF72B4A-D76E-436E-D751-069956AA98BA}"/>
              </a:ext>
            </a:extLst>
          </p:cNvPr>
          <p:cNvSpPr/>
          <p:nvPr/>
        </p:nvSpPr>
        <p:spPr>
          <a:xfrm rot="9532447">
            <a:off x="10759861" y="4760477"/>
            <a:ext cx="174231" cy="383573"/>
          </a:xfrm>
          <a:prstGeom prst="diagStrip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1" name="フレーム (半分) 70">
            <a:extLst>
              <a:ext uri="{FF2B5EF4-FFF2-40B4-BE49-F238E27FC236}">
                <a16:creationId xmlns:a16="http://schemas.microsoft.com/office/drawing/2014/main" id="{8B547179-3B5A-C2AC-9395-9DEDA7795679}"/>
              </a:ext>
            </a:extLst>
          </p:cNvPr>
          <p:cNvSpPr/>
          <p:nvPr/>
        </p:nvSpPr>
        <p:spPr>
          <a:xfrm rot="15801855">
            <a:off x="9119234" y="5005210"/>
            <a:ext cx="495670" cy="160164"/>
          </a:xfrm>
          <a:prstGeom prst="halfFram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mc:AlternateContent xmlns:mc="http://schemas.openxmlformats.org/markup-compatibility/2006" xmlns:a14="http://schemas.microsoft.com/office/drawing/2010/main">
        <mc:Choice Requires="a14">
          <p:sp>
            <p:nvSpPr>
              <p:cNvPr id="75" name="テキスト ボックス 74">
                <a:extLst>
                  <a:ext uri="{FF2B5EF4-FFF2-40B4-BE49-F238E27FC236}">
                    <a16:creationId xmlns:a16="http://schemas.microsoft.com/office/drawing/2014/main" id="{E9ABF3BE-314F-9CBD-BDE5-281D0275E8EC}"/>
                  </a:ext>
                </a:extLst>
              </p:cNvPr>
              <p:cNvSpPr txBox="1"/>
              <p:nvPr/>
            </p:nvSpPr>
            <p:spPr>
              <a:xfrm>
                <a:off x="1711248" y="4636819"/>
                <a:ext cx="48144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ja-JP" altLang="en-US" sz="1800" i="1" smtClean="0">
                          <a:latin typeface="Cambria Math" panose="02040503050406030204" pitchFamily="18" charset="0"/>
                        </a:rPr>
                        <m:t>𝑇</m:t>
                      </m:r>
                    </m:oMath>
                  </m:oMathPara>
                </a14:m>
                <a:endParaRPr lang="ja-JP" altLang="en-US"/>
              </a:p>
            </p:txBody>
          </p:sp>
        </mc:Choice>
        <mc:Fallback xmlns="">
          <p:sp>
            <p:nvSpPr>
              <p:cNvPr id="75" name="テキスト ボックス 74">
                <a:extLst>
                  <a:ext uri="{FF2B5EF4-FFF2-40B4-BE49-F238E27FC236}">
                    <a16:creationId xmlns:a16="http://schemas.microsoft.com/office/drawing/2014/main" id="{34D02CDC-834A-A44A-2875-207C07C22884}"/>
                  </a:ext>
                </a:extLst>
              </p:cNvPr>
              <p:cNvSpPr txBox="1">
                <a:spLocks noRot="1" noChangeAspect="1" noMove="1" noResize="1" noEditPoints="1" noAdjustHandles="1" noChangeArrowheads="1" noChangeShapeType="1" noTextEdit="1"/>
              </p:cNvSpPr>
              <p:nvPr/>
            </p:nvSpPr>
            <p:spPr>
              <a:xfrm>
                <a:off x="1711248" y="4636819"/>
                <a:ext cx="481442" cy="369332"/>
              </a:xfrm>
              <a:prstGeom prst="rect">
                <a:avLst/>
              </a:prstGeom>
              <a:blipFill>
                <a:blip r:embed="rId9"/>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7" name="テキスト ボックス 76">
                <a:extLst>
                  <a:ext uri="{FF2B5EF4-FFF2-40B4-BE49-F238E27FC236}">
                    <a16:creationId xmlns:a16="http://schemas.microsoft.com/office/drawing/2014/main" id="{B0167FAF-75E5-5E30-B223-63A672254EAC}"/>
                  </a:ext>
                </a:extLst>
              </p:cNvPr>
              <p:cNvSpPr txBox="1"/>
              <p:nvPr/>
            </p:nvSpPr>
            <p:spPr>
              <a:xfrm>
                <a:off x="1727753" y="5239817"/>
                <a:ext cx="48144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ja-JP" altLang="en-US" sz="1800" i="1" smtClean="0">
                          <a:latin typeface="Cambria Math" panose="02040503050406030204" pitchFamily="18" charset="0"/>
                        </a:rPr>
                        <m:t>𝑇</m:t>
                      </m:r>
                    </m:oMath>
                  </m:oMathPara>
                </a14:m>
                <a:endParaRPr lang="ja-JP" altLang="en-US"/>
              </a:p>
            </p:txBody>
          </p:sp>
        </mc:Choice>
        <mc:Fallback xmlns="">
          <p:sp>
            <p:nvSpPr>
              <p:cNvPr id="77" name="テキスト ボックス 76">
                <a:extLst>
                  <a:ext uri="{FF2B5EF4-FFF2-40B4-BE49-F238E27FC236}">
                    <a16:creationId xmlns:a16="http://schemas.microsoft.com/office/drawing/2014/main" id="{0E8E4AFA-ECAE-1B7B-D872-92003D631D0B}"/>
                  </a:ext>
                </a:extLst>
              </p:cNvPr>
              <p:cNvSpPr txBox="1">
                <a:spLocks noRot="1" noChangeAspect="1" noMove="1" noResize="1" noEditPoints="1" noAdjustHandles="1" noChangeArrowheads="1" noChangeShapeType="1" noTextEdit="1"/>
              </p:cNvSpPr>
              <p:nvPr/>
            </p:nvSpPr>
            <p:spPr>
              <a:xfrm>
                <a:off x="1727753" y="5239817"/>
                <a:ext cx="481442" cy="369332"/>
              </a:xfrm>
              <a:prstGeom prst="rect">
                <a:avLst/>
              </a:prstGeom>
              <a:blipFill>
                <a:blip r:embed="rId10"/>
                <a:stretch>
                  <a:fillRect/>
                </a:stretch>
              </a:blipFill>
            </p:spPr>
            <p:txBody>
              <a:bodyPr/>
              <a:lstStyle/>
              <a:p>
                <a:r>
                  <a:rPr lang="ja-JP" altLang="en-US">
                    <a:noFill/>
                  </a:rPr>
                  <a:t> </a:t>
                </a:r>
              </a:p>
            </p:txBody>
          </p:sp>
        </mc:Fallback>
      </mc:AlternateContent>
      <p:sp>
        <p:nvSpPr>
          <p:cNvPr id="78" name="テキスト ボックス 77">
            <a:extLst>
              <a:ext uri="{FF2B5EF4-FFF2-40B4-BE49-F238E27FC236}">
                <a16:creationId xmlns:a16="http://schemas.microsoft.com/office/drawing/2014/main" id="{F328259A-2C01-2A15-CAC3-4BFFC9DC4869}"/>
              </a:ext>
            </a:extLst>
          </p:cNvPr>
          <p:cNvSpPr txBox="1"/>
          <p:nvPr/>
        </p:nvSpPr>
        <p:spPr>
          <a:xfrm>
            <a:off x="550610" y="1134135"/>
            <a:ext cx="6199261" cy="369332"/>
          </a:xfrm>
          <a:prstGeom prst="rect">
            <a:avLst/>
          </a:prstGeom>
          <a:noFill/>
        </p:spPr>
        <p:txBody>
          <a:bodyPr wrap="none" rtlCol="0">
            <a:spAutoFit/>
          </a:bodyPr>
          <a:lstStyle/>
          <a:p>
            <a:r>
              <a:rPr lang="ja-JP" altLang="ja-JP"/>
              <a:t>COMSOL Multiphysics® Ver. 6.4</a:t>
            </a:r>
            <a:r>
              <a:rPr lang="ja-JP" altLang="en-US"/>
              <a:t>を用いて連成モデルを構築</a:t>
            </a:r>
            <a:endParaRPr kumimoji="1" lang="ja-JP" altLang="en-US"/>
          </a:p>
        </p:txBody>
      </p:sp>
      <p:sp>
        <p:nvSpPr>
          <p:cNvPr id="42" name="フリーフォーム: 図形 41">
            <a:extLst>
              <a:ext uri="{FF2B5EF4-FFF2-40B4-BE49-F238E27FC236}">
                <a16:creationId xmlns:a16="http://schemas.microsoft.com/office/drawing/2014/main" id="{124F2A07-8A79-D86A-29CA-A3B59791E2D4}"/>
              </a:ext>
            </a:extLst>
          </p:cNvPr>
          <p:cNvSpPr/>
          <p:nvPr/>
        </p:nvSpPr>
        <p:spPr>
          <a:xfrm>
            <a:off x="9213940" y="5361709"/>
            <a:ext cx="1969444" cy="188004"/>
          </a:xfrm>
          <a:custGeom>
            <a:avLst/>
            <a:gdLst>
              <a:gd name="csX0" fmla="*/ 0 w 3589020"/>
              <a:gd name="csY0" fmla="*/ 457200 h 457200"/>
              <a:gd name="csX1" fmla="*/ 1097280 w 3589020"/>
              <a:gd name="csY1" fmla="*/ 91440 h 457200"/>
              <a:gd name="csX2" fmla="*/ 2377440 w 3589020"/>
              <a:gd name="csY2" fmla="*/ 0 h 457200"/>
              <a:gd name="csX3" fmla="*/ 3589020 w 3589020"/>
              <a:gd name="csY3" fmla="*/ 297180 h 457200"/>
              <a:gd name="csX4" fmla="*/ 3474720 w 3589020"/>
              <a:gd name="csY4" fmla="*/ 320040 h 457200"/>
              <a:gd name="csX0" fmla="*/ 0 w 3757185"/>
              <a:gd name="csY0" fmla="*/ 457200 h 457200"/>
              <a:gd name="csX1" fmla="*/ 1097280 w 3757185"/>
              <a:gd name="csY1" fmla="*/ 91440 h 457200"/>
              <a:gd name="csX2" fmla="*/ 2377440 w 3757185"/>
              <a:gd name="csY2" fmla="*/ 0 h 457200"/>
              <a:gd name="csX3" fmla="*/ 3757185 w 3757185"/>
              <a:gd name="csY3" fmla="*/ 433814 h 457200"/>
              <a:gd name="csX4" fmla="*/ 3474720 w 3757185"/>
              <a:gd name="csY4" fmla="*/ 320040 h 457200"/>
              <a:gd name="csX0" fmla="*/ 0 w 3757185"/>
              <a:gd name="csY0" fmla="*/ 457200 h 457200"/>
              <a:gd name="csX1" fmla="*/ 781969 w 3757185"/>
              <a:gd name="csY1" fmla="*/ 217564 h 457200"/>
              <a:gd name="csX2" fmla="*/ 2377440 w 3757185"/>
              <a:gd name="csY2" fmla="*/ 0 h 457200"/>
              <a:gd name="csX3" fmla="*/ 3757185 w 3757185"/>
              <a:gd name="csY3" fmla="*/ 433814 h 457200"/>
              <a:gd name="csX4" fmla="*/ 3474720 w 3757185"/>
              <a:gd name="csY4" fmla="*/ 320040 h 457200"/>
              <a:gd name="csX0" fmla="*/ 0 w 3757185"/>
              <a:gd name="csY0" fmla="*/ 331076 h 331076"/>
              <a:gd name="csX1" fmla="*/ 781969 w 3757185"/>
              <a:gd name="csY1" fmla="*/ 91440 h 331076"/>
              <a:gd name="csX2" fmla="*/ 2020088 w 3757185"/>
              <a:gd name="csY2" fmla="*/ 0 h 331076"/>
              <a:gd name="csX3" fmla="*/ 3757185 w 3757185"/>
              <a:gd name="csY3" fmla="*/ 307690 h 331076"/>
              <a:gd name="csX4" fmla="*/ 3474720 w 3757185"/>
              <a:gd name="csY4" fmla="*/ 193916 h 331076"/>
              <a:gd name="csX0" fmla="*/ 0 w 3757185"/>
              <a:gd name="csY0" fmla="*/ 379013 h 379013"/>
              <a:gd name="csX1" fmla="*/ 781969 w 3757185"/>
              <a:gd name="csY1" fmla="*/ 139377 h 379013"/>
              <a:gd name="csX2" fmla="*/ 2020088 w 3757185"/>
              <a:gd name="csY2" fmla="*/ 47937 h 379013"/>
              <a:gd name="csX3" fmla="*/ 3757185 w 3757185"/>
              <a:gd name="csY3" fmla="*/ 355627 h 379013"/>
              <a:gd name="csX4" fmla="*/ 3432679 w 3757185"/>
              <a:gd name="csY4" fmla="*/ 115 h 379013"/>
              <a:gd name="csX0" fmla="*/ 0 w 3434536"/>
              <a:gd name="csY0" fmla="*/ 379222 h 379222"/>
              <a:gd name="csX1" fmla="*/ 781969 w 3434536"/>
              <a:gd name="csY1" fmla="*/ 139586 h 379222"/>
              <a:gd name="csX2" fmla="*/ 2020088 w 3434536"/>
              <a:gd name="csY2" fmla="*/ 48146 h 379222"/>
              <a:gd name="csX3" fmla="*/ 2947888 w 3434536"/>
              <a:gd name="csY3" fmla="*/ 114098 h 379222"/>
              <a:gd name="csX4" fmla="*/ 3432679 w 3434536"/>
              <a:gd name="csY4" fmla="*/ 324 h 379222"/>
              <a:gd name="csX0" fmla="*/ 0 w 3738700"/>
              <a:gd name="csY0" fmla="*/ 331076 h 331076"/>
              <a:gd name="csX1" fmla="*/ 781969 w 3738700"/>
              <a:gd name="csY1" fmla="*/ 91440 h 331076"/>
              <a:gd name="csX2" fmla="*/ 2020088 w 3738700"/>
              <a:gd name="csY2" fmla="*/ 0 h 331076"/>
              <a:gd name="csX3" fmla="*/ 2947888 w 3738700"/>
              <a:gd name="csY3" fmla="*/ 65952 h 331076"/>
              <a:gd name="csX4" fmla="*/ 3737479 w 3738700"/>
              <a:gd name="csY4" fmla="*/ 288509 h 331076"/>
              <a:gd name="csX0" fmla="*/ 0 w 3738700"/>
              <a:gd name="csY0" fmla="*/ 331076 h 331076"/>
              <a:gd name="csX1" fmla="*/ 781969 w 3738700"/>
              <a:gd name="csY1" fmla="*/ 91440 h 331076"/>
              <a:gd name="csX2" fmla="*/ 2020088 w 3738700"/>
              <a:gd name="csY2" fmla="*/ 0 h 331076"/>
              <a:gd name="csX3" fmla="*/ 2947888 w 3738700"/>
              <a:gd name="csY3" fmla="*/ 65952 h 331076"/>
              <a:gd name="csX4" fmla="*/ 3737479 w 3738700"/>
              <a:gd name="csY4" fmla="*/ 288509 h 331076"/>
              <a:gd name="csX0" fmla="*/ 0 w 3738700"/>
              <a:gd name="csY0" fmla="*/ 331076 h 331076"/>
              <a:gd name="csX1" fmla="*/ 781969 w 3738700"/>
              <a:gd name="csY1" fmla="*/ 91440 h 331076"/>
              <a:gd name="csX2" fmla="*/ 2020088 w 3738700"/>
              <a:gd name="csY2" fmla="*/ 0 h 331076"/>
              <a:gd name="csX3" fmla="*/ 2947888 w 3738700"/>
              <a:gd name="csY3" fmla="*/ 65952 h 331076"/>
              <a:gd name="csX4" fmla="*/ 3737479 w 3738700"/>
              <a:gd name="csY4" fmla="*/ 288509 h 331076"/>
              <a:gd name="csX0" fmla="*/ 0 w 3738700"/>
              <a:gd name="csY0" fmla="*/ 331076 h 331076"/>
              <a:gd name="csX1" fmla="*/ 781969 w 3738700"/>
              <a:gd name="csY1" fmla="*/ 91440 h 331076"/>
              <a:gd name="csX2" fmla="*/ 1914984 w 3738700"/>
              <a:gd name="csY2" fmla="*/ 0 h 331076"/>
              <a:gd name="csX3" fmla="*/ 2947888 w 3738700"/>
              <a:gd name="csY3" fmla="*/ 65952 h 331076"/>
              <a:gd name="csX4" fmla="*/ 3737479 w 3738700"/>
              <a:gd name="csY4" fmla="*/ 288509 h 331076"/>
              <a:gd name="csX0" fmla="*/ 0 w 3738632"/>
              <a:gd name="csY0" fmla="*/ 331076 h 331076"/>
              <a:gd name="csX1" fmla="*/ 781969 w 3738632"/>
              <a:gd name="csY1" fmla="*/ 91440 h 331076"/>
              <a:gd name="csX2" fmla="*/ 1914984 w 3738632"/>
              <a:gd name="csY2" fmla="*/ 0 h 331076"/>
              <a:gd name="csX3" fmla="*/ 2895336 w 3738632"/>
              <a:gd name="csY3" fmla="*/ 118503 h 331076"/>
              <a:gd name="csX4" fmla="*/ 3737479 w 3738632"/>
              <a:gd name="csY4" fmla="*/ 288509 h 331076"/>
              <a:gd name="csX0" fmla="*/ 0 w 3738632"/>
              <a:gd name="csY0" fmla="*/ 331076 h 331076"/>
              <a:gd name="csX1" fmla="*/ 781969 w 3738632"/>
              <a:gd name="csY1" fmla="*/ 91440 h 331076"/>
              <a:gd name="csX2" fmla="*/ 1914984 w 3738632"/>
              <a:gd name="csY2" fmla="*/ 0 h 331076"/>
              <a:gd name="csX3" fmla="*/ 2895336 w 3738632"/>
              <a:gd name="csY3" fmla="*/ 118503 h 331076"/>
              <a:gd name="csX4" fmla="*/ 3737479 w 3738632"/>
              <a:gd name="csY4" fmla="*/ 288509 h 331076"/>
              <a:gd name="csX0" fmla="*/ 0 w 3738686"/>
              <a:gd name="csY0" fmla="*/ 331076 h 331076"/>
              <a:gd name="csX1" fmla="*/ 781969 w 3738686"/>
              <a:gd name="csY1" fmla="*/ 91440 h 331076"/>
              <a:gd name="csX2" fmla="*/ 1914984 w 3738686"/>
              <a:gd name="csY2" fmla="*/ 0 h 331076"/>
              <a:gd name="csX3" fmla="*/ 2937377 w 3738686"/>
              <a:gd name="csY3" fmla="*/ 97483 h 331076"/>
              <a:gd name="csX4" fmla="*/ 3737479 w 3738686"/>
              <a:gd name="csY4" fmla="*/ 288509 h 331076"/>
              <a:gd name="csX0" fmla="*/ 0 w 3738810"/>
              <a:gd name="csY0" fmla="*/ 335017 h 335017"/>
              <a:gd name="csX1" fmla="*/ 781969 w 3738810"/>
              <a:gd name="csY1" fmla="*/ 95381 h 335017"/>
              <a:gd name="csX2" fmla="*/ 1914984 w 3738810"/>
              <a:gd name="csY2" fmla="*/ 3941 h 335017"/>
              <a:gd name="csX3" fmla="*/ 3021460 w 3738810"/>
              <a:gd name="csY3" fmla="*/ 48872 h 335017"/>
              <a:gd name="csX4" fmla="*/ 3737479 w 3738810"/>
              <a:gd name="csY4" fmla="*/ 292450 h 335017"/>
              <a:gd name="csX0" fmla="*/ 0 w 3739820"/>
              <a:gd name="csY0" fmla="*/ 335017 h 335017"/>
              <a:gd name="csX1" fmla="*/ 781969 w 3739820"/>
              <a:gd name="csY1" fmla="*/ 95381 h 335017"/>
              <a:gd name="csX2" fmla="*/ 1914984 w 3739820"/>
              <a:gd name="csY2" fmla="*/ 3941 h 335017"/>
              <a:gd name="csX3" fmla="*/ 3021460 w 3739820"/>
              <a:gd name="csY3" fmla="*/ 48872 h 335017"/>
              <a:gd name="csX4" fmla="*/ 3737479 w 3739820"/>
              <a:gd name="csY4" fmla="*/ 292450 h 335017"/>
              <a:gd name="csX0" fmla="*/ 0 w 3739391"/>
              <a:gd name="csY0" fmla="*/ 331076 h 331076"/>
              <a:gd name="csX1" fmla="*/ 781969 w 3739391"/>
              <a:gd name="csY1" fmla="*/ 91440 h 331076"/>
              <a:gd name="csX2" fmla="*/ 1914984 w 3739391"/>
              <a:gd name="csY2" fmla="*/ 0 h 331076"/>
              <a:gd name="csX3" fmla="*/ 2916356 w 3739391"/>
              <a:gd name="csY3" fmla="*/ 97483 h 331076"/>
              <a:gd name="csX4" fmla="*/ 3737479 w 3739391"/>
              <a:gd name="csY4" fmla="*/ 288509 h 331076"/>
              <a:gd name="csX0" fmla="*/ 0 w 3739427"/>
              <a:gd name="csY0" fmla="*/ 331076 h 331076"/>
              <a:gd name="csX1" fmla="*/ 781969 w 3739427"/>
              <a:gd name="csY1" fmla="*/ 91440 h 331076"/>
              <a:gd name="csX2" fmla="*/ 1914984 w 3739427"/>
              <a:gd name="csY2" fmla="*/ 0 h 331076"/>
              <a:gd name="csX3" fmla="*/ 2916356 w 3739427"/>
              <a:gd name="csY3" fmla="*/ 97483 h 331076"/>
              <a:gd name="csX4" fmla="*/ 3737479 w 3739427"/>
              <a:gd name="csY4" fmla="*/ 288509 h 331076"/>
              <a:gd name="csX0" fmla="*/ 0 w 3739427"/>
              <a:gd name="csY0" fmla="*/ 331076 h 331076"/>
              <a:gd name="csX1" fmla="*/ 781969 w 3739427"/>
              <a:gd name="csY1" fmla="*/ 91440 h 331076"/>
              <a:gd name="csX2" fmla="*/ 1914984 w 3739427"/>
              <a:gd name="csY2" fmla="*/ 0 h 331076"/>
              <a:gd name="csX3" fmla="*/ 2916356 w 3739427"/>
              <a:gd name="csY3" fmla="*/ 97483 h 331076"/>
              <a:gd name="csX4" fmla="*/ 3737479 w 3739427"/>
              <a:gd name="csY4" fmla="*/ 288509 h 331076"/>
              <a:gd name="csX0" fmla="*/ 0 w 3739427"/>
              <a:gd name="csY0" fmla="*/ 331076 h 331076"/>
              <a:gd name="csX1" fmla="*/ 781969 w 3739427"/>
              <a:gd name="csY1" fmla="*/ 133482 h 331076"/>
              <a:gd name="csX2" fmla="*/ 1914984 w 3739427"/>
              <a:gd name="csY2" fmla="*/ 0 h 331076"/>
              <a:gd name="csX3" fmla="*/ 2916356 w 3739427"/>
              <a:gd name="csY3" fmla="*/ 97483 h 331076"/>
              <a:gd name="csX4" fmla="*/ 3737479 w 3739427"/>
              <a:gd name="csY4" fmla="*/ 288509 h 331076"/>
              <a:gd name="csX0" fmla="*/ 0 w 3721438"/>
              <a:gd name="csY0" fmla="*/ 282460 h 288508"/>
              <a:gd name="csX1" fmla="*/ 763980 w 3721438"/>
              <a:gd name="csY1" fmla="*/ 133482 h 288508"/>
              <a:gd name="csX2" fmla="*/ 1896995 w 3721438"/>
              <a:gd name="csY2" fmla="*/ 0 h 288508"/>
              <a:gd name="csX3" fmla="*/ 2898367 w 3721438"/>
              <a:gd name="csY3" fmla="*/ 97483 h 288508"/>
              <a:gd name="csX4" fmla="*/ 3719490 w 3721438"/>
              <a:gd name="csY4" fmla="*/ 288509 h 288508"/>
              <a:gd name="csX0" fmla="*/ 0 w 3721438"/>
              <a:gd name="csY0" fmla="*/ 282460 h 288509"/>
              <a:gd name="csX1" fmla="*/ 1896995 w 3721438"/>
              <a:gd name="csY1" fmla="*/ 0 h 288509"/>
              <a:gd name="csX2" fmla="*/ 2898367 w 3721438"/>
              <a:gd name="csY2" fmla="*/ 97483 h 288509"/>
              <a:gd name="csX3" fmla="*/ 3719490 w 3721438"/>
              <a:gd name="csY3" fmla="*/ 288509 h 288509"/>
              <a:gd name="csX0" fmla="*/ 0 w 3721438"/>
              <a:gd name="csY0" fmla="*/ 282460 h 288509"/>
              <a:gd name="csX1" fmla="*/ 1896995 w 3721438"/>
              <a:gd name="csY1" fmla="*/ 0 h 288509"/>
              <a:gd name="csX2" fmla="*/ 2898367 w 3721438"/>
              <a:gd name="csY2" fmla="*/ 97483 h 288509"/>
              <a:gd name="csX3" fmla="*/ 3719490 w 3721438"/>
              <a:gd name="csY3" fmla="*/ 288509 h 288509"/>
              <a:gd name="csX0" fmla="*/ 0 w 3721438"/>
              <a:gd name="csY0" fmla="*/ 282460 h 288509"/>
              <a:gd name="csX1" fmla="*/ 1896995 w 3721438"/>
              <a:gd name="csY1" fmla="*/ 0 h 288509"/>
              <a:gd name="csX2" fmla="*/ 2898367 w 3721438"/>
              <a:gd name="csY2" fmla="*/ 97483 h 288509"/>
              <a:gd name="csX3" fmla="*/ 3719490 w 3721438"/>
              <a:gd name="csY3" fmla="*/ 288509 h 288509"/>
              <a:gd name="csX0" fmla="*/ 0 w 3721438"/>
              <a:gd name="csY0" fmla="*/ 233844 h 239893"/>
              <a:gd name="csX1" fmla="*/ 1896994 w 3721438"/>
              <a:gd name="csY1" fmla="*/ 0 h 239893"/>
              <a:gd name="csX2" fmla="*/ 2898367 w 3721438"/>
              <a:gd name="csY2" fmla="*/ 48867 h 239893"/>
              <a:gd name="csX3" fmla="*/ 3719490 w 3721438"/>
              <a:gd name="csY3" fmla="*/ 239893 h 239893"/>
              <a:gd name="csX0" fmla="*/ 0 w 3721438"/>
              <a:gd name="csY0" fmla="*/ 233844 h 239893"/>
              <a:gd name="csX1" fmla="*/ 1896994 w 3721438"/>
              <a:gd name="csY1" fmla="*/ 0 h 239893"/>
              <a:gd name="csX2" fmla="*/ 2898367 w 3721438"/>
              <a:gd name="csY2" fmla="*/ 48867 h 239893"/>
              <a:gd name="csX3" fmla="*/ 3719490 w 3721438"/>
              <a:gd name="csY3" fmla="*/ 239893 h 239893"/>
              <a:gd name="csX0" fmla="*/ 0 w 3719491"/>
              <a:gd name="csY0" fmla="*/ 233844 h 239893"/>
              <a:gd name="csX1" fmla="*/ 1896994 w 3719491"/>
              <a:gd name="csY1" fmla="*/ 0 h 239893"/>
              <a:gd name="csX2" fmla="*/ 3719490 w 3719491"/>
              <a:gd name="csY2" fmla="*/ 239893 h 239893"/>
              <a:gd name="csX0" fmla="*/ 0 w 3719489"/>
              <a:gd name="csY0" fmla="*/ 233844 h 239893"/>
              <a:gd name="csX1" fmla="*/ 1896994 w 3719489"/>
              <a:gd name="csY1" fmla="*/ 0 h 239893"/>
              <a:gd name="csX2" fmla="*/ 3719490 w 3719489"/>
              <a:gd name="csY2" fmla="*/ 239893 h 239893"/>
              <a:gd name="csX0" fmla="*/ 0 w 3719491"/>
              <a:gd name="csY0" fmla="*/ 233844 h 239893"/>
              <a:gd name="csX1" fmla="*/ 1896994 w 3719491"/>
              <a:gd name="csY1" fmla="*/ 0 h 239893"/>
              <a:gd name="csX2" fmla="*/ 3719490 w 3719491"/>
              <a:gd name="csY2" fmla="*/ 239893 h 239893"/>
            </a:gdLst>
            <a:ahLst/>
            <a:cxnLst>
              <a:cxn ang="0">
                <a:pos x="csX0" y="csY0"/>
              </a:cxn>
              <a:cxn ang="0">
                <a:pos x="csX1" y="csY1"/>
              </a:cxn>
              <a:cxn ang="0">
                <a:pos x="csX2" y="csY2"/>
              </a:cxn>
            </a:cxnLst>
            <a:rect l="l" t="t" r="r" b="b"/>
            <a:pathLst>
              <a:path w="3719491" h="239893">
                <a:moveTo>
                  <a:pt x="0" y="233844"/>
                </a:moveTo>
                <a:cubicBezTo>
                  <a:pt x="467162" y="138537"/>
                  <a:pt x="676388" y="30829"/>
                  <a:pt x="1896994" y="0"/>
                </a:cubicBezTo>
                <a:cubicBezTo>
                  <a:pt x="2858697" y="1008"/>
                  <a:pt x="3375781" y="116991"/>
                  <a:pt x="3719490" y="239893"/>
                </a:cubicBezTo>
              </a:path>
            </a:pathLst>
          </a:custGeom>
          <a:ln w="1905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46" name="フリーフォーム: 図形 45">
            <a:extLst>
              <a:ext uri="{FF2B5EF4-FFF2-40B4-BE49-F238E27FC236}">
                <a16:creationId xmlns:a16="http://schemas.microsoft.com/office/drawing/2014/main" id="{F1C26C44-4E80-E047-F5E6-E6C7D8B72382}"/>
              </a:ext>
            </a:extLst>
          </p:cNvPr>
          <p:cNvSpPr/>
          <p:nvPr/>
        </p:nvSpPr>
        <p:spPr>
          <a:xfrm>
            <a:off x="9400870" y="4763648"/>
            <a:ext cx="220895" cy="680421"/>
          </a:xfrm>
          <a:custGeom>
            <a:avLst/>
            <a:gdLst>
              <a:gd name="csX0" fmla="*/ 243840 w 305225"/>
              <a:gd name="csY0" fmla="*/ 985520 h 985520"/>
              <a:gd name="csX1" fmla="*/ 304800 w 305225"/>
              <a:gd name="csY1" fmla="*/ 640080 h 985520"/>
              <a:gd name="csX2" fmla="*/ 294640 w 305225"/>
              <a:gd name="csY2" fmla="*/ 396240 h 985520"/>
              <a:gd name="csX3" fmla="*/ 284480 w 305225"/>
              <a:gd name="csY3" fmla="*/ 345440 h 985520"/>
              <a:gd name="csX4" fmla="*/ 213360 w 305225"/>
              <a:gd name="csY4" fmla="*/ 254000 h 985520"/>
              <a:gd name="csX5" fmla="*/ 182880 w 305225"/>
              <a:gd name="csY5" fmla="*/ 182880 h 985520"/>
              <a:gd name="csX6" fmla="*/ 132080 w 305225"/>
              <a:gd name="csY6" fmla="*/ 91440 h 985520"/>
              <a:gd name="csX7" fmla="*/ 71120 w 305225"/>
              <a:gd name="csY7" fmla="*/ 20320 h 985520"/>
              <a:gd name="csX8" fmla="*/ 0 w 305225"/>
              <a:gd name="csY8" fmla="*/ 0 h 985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225" h="985520">
                <a:moveTo>
                  <a:pt x="243840" y="985520"/>
                </a:moveTo>
                <a:cubicBezTo>
                  <a:pt x="243901" y="985201"/>
                  <a:pt x="303567" y="685716"/>
                  <a:pt x="304800" y="640080"/>
                </a:cubicBezTo>
                <a:cubicBezTo>
                  <a:pt x="306998" y="558759"/>
                  <a:pt x="300237" y="477398"/>
                  <a:pt x="294640" y="396240"/>
                </a:cubicBezTo>
                <a:cubicBezTo>
                  <a:pt x="293452" y="379012"/>
                  <a:pt x="290893" y="361474"/>
                  <a:pt x="284480" y="345440"/>
                </a:cubicBezTo>
                <a:cubicBezTo>
                  <a:pt x="266553" y="300622"/>
                  <a:pt x="246223" y="286863"/>
                  <a:pt x="213360" y="254000"/>
                </a:cubicBezTo>
                <a:cubicBezTo>
                  <a:pt x="203200" y="230293"/>
                  <a:pt x="193688" y="206298"/>
                  <a:pt x="182880" y="182880"/>
                </a:cubicBezTo>
                <a:cubicBezTo>
                  <a:pt x="170179" y="155361"/>
                  <a:pt x="152511" y="116979"/>
                  <a:pt x="132080" y="91440"/>
                </a:cubicBezTo>
                <a:cubicBezTo>
                  <a:pt x="112575" y="67059"/>
                  <a:pt x="96792" y="38093"/>
                  <a:pt x="71120" y="20320"/>
                </a:cubicBezTo>
                <a:cubicBezTo>
                  <a:pt x="50849" y="6286"/>
                  <a:pt x="0" y="0"/>
                  <a:pt x="0" y="0"/>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フリーフォーム: 図形 49">
            <a:extLst>
              <a:ext uri="{FF2B5EF4-FFF2-40B4-BE49-F238E27FC236}">
                <a16:creationId xmlns:a16="http://schemas.microsoft.com/office/drawing/2014/main" id="{2AF549CE-2A08-789C-8646-42EE9BAE604A}"/>
              </a:ext>
            </a:extLst>
          </p:cNvPr>
          <p:cNvSpPr/>
          <p:nvPr/>
        </p:nvSpPr>
        <p:spPr>
          <a:xfrm>
            <a:off x="10100539" y="4748975"/>
            <a:ext cx="45719" cy="585502"/>
          </a:xfrm>
          <a:custGeom>
            <a:avLst/>
            <a:gdLst>
              <a:gd name="csX0" fmla="*/ 243840 w 305225"/>
              <a:gd name="csY0" fmla="*/ 985520 h 985520"/>
              <a:gd name="csX1" fmla="*/ 304800 w 305225"/>
              <a:gd name="csY1" fmla="*/ 640080 h 985520"/>
              <a:gd name="csX2" fmla="*/ 294640 w 305225"/>
              <a:gd name="csY2" fmla="*/ 396240 h 985520"/>
              <a:gd name="csX3" fmla="*/ 284480 w 305225"/>
              <a:gd name="csY3" fmla="*/ 345440 h 985520"/>
              <a:gd name="csX4" fmla="*/ 213360 w 305225"/>
              <a:gd name="csY4" fmla="*/ 254000 h 985520"/>
              <a:gd name="csX5" fmla="*/ 182880 w 305225"/>
              <a:gd name="csY5" fmla="*/ 182880 h 985520"/>
              <a:gd name="csX6" fmla="*/ 132080 w 305225"/>
              <a:gd name="csY6" fmla="*/ 91440 h 985520"/>
              <a:gd name="csX7" fmla="*/ 71120 w 305225"/>
              <a:gd name="csY7" fmla="*/ 20320 h 985520"/>
              <a:gd name="csX8" fmla="*/ 0 w 305225"/>
              <a:gd name="csY8" fmla="*/ 0 h 985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225" h="985520">
                <a:moveTo>
                  <a:pt x="243840" y="985520"/>
                </a:moveTo>
                <a:cubicBezTo>
                  <a:pt x="243901" y="985201"/>
                  <a:pt x="303567" y="685716"/>
                  <a:pt x="304800" y="640080"/>
                </a:cubicBezTo>
                <a:cubicBezTo>
                  <a:pt x="306998" y="558759"/>
                  <a:pt x="300237" y="477398"/>
                  <a:pt x="294640" y="396240"/>
                </a:cubicBezTo>
                <a:cubicBezTo>
                  <a:pt x="293452" y="379012"/>
                  <a:pt x="290893" y="361474"/>
                  <a:pt x="284480" y="345440"/>
                </a:cubicBezTo>
                <a:cubicBezTo>
                  <a:pt x="266553" y="300622"/>
                  <a:pt x="246223" y="286863"/>
                  <a:pt x="213360" y="254000"/>
                </a:cubicBezTo>
                <a:cubicBezTo>
                  <a:pt x="203200" y="230293"/>
                  <a:pt x="193688" y="206298"/>
                  <a:pt x="182880" y="182880"/>
                </a:cubicBezTo>
                <a:cubicBezTo>
                  <a:pt x="170179" y="155361"/>
                  <a:pt x="152511" y="116979"/>
                  <a:pt x="132080" y="91440"/>
                </a:cubicBezTo>
                <a:cubicBezTo>
                  <a:pt x="112575" y="67059"/>
                  <a:pt x="96792" y="38093"/>
                  <a:pt x="71120" y="20320"/>
                </a:cubicBezTo>
                <a:cubicBezTo>
                  <a:pt x="50849" y="6286"/>
                  <a:pt x="0" y="0"/>
                  <a:pt x="0" y="0"/>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リーフォーム: 図形 53">
            <a:extLst>
              <a:ext uri="{FF2B5EF4-FFF2-40B4-BE49-F238E27FC236}">
                <a16:creationId xmlns:a16="http://schemas.microsoft.com/office/drawing/2014/main" id="{F47F8331-039E-D4AB-EF15-53B7406DD0DA}"/>
              </a:ext>
            </a:extLst>
          </p:cNvPr>
          <p:cNvSpPr/>
          <p:nvPr/>
        </p:nvSpPr>
        <p:spPr>
          <a:xfrm flipH="1">
            <a:off x="10539734" y="4748975"/>
            <a:ext cx="45719" cy="637168"/>
          </a:xfrm>
          <a:custGeom>
            <a:avLst/>
            <a:gdLst>
              <a:gd name="csX0" fmla="*/ 243840 w 305225"/>
              <a:gd name="csY0" fmla="*/ 985520 h 985520"/>
              <a:gd name="csX1" fmla="*/ 304800 w 305225"/>
              <a:gd name="csY1" fmla="*/ 640080 h 985520"/>
              <a:gd name="csX2" fmla="*/ 294640 w 305225"/>
              <a:gd name="csY2" fmla="*/ 396240 h 985520"/>
              <a:gd name="csX3" fmla="*/ 284480 w 305225"/>
              <a:gd name="csY3" fmla="*/ 345440 h 985520"/>
              <a:gd name="csX4" fmla="*/ 213360 w 305225"/>
              <a:gd name="csY4" fmla="*/ 254000 h 985520"/>
              <a:gd name="csX5" fmla="*/ 182880 w 305225"/>
              <a:gd name="csY5" fmla="*/ 182880 h 985520"/>
              <a:gd name="csX6" fmla="*/ 132080 w 305225"/>
              <a:gd name="csY6" fmla="*/ 91440 h 985520"/>
              <a:gd name="csX7" fmla="*/ 71120 w 305225"/>
              <a:gd name="csY7" fmla="*/ 20320 h 985520"/>
              <a:gd name="csX8" fmla="*/ 0 w 305225"/>
              <a:gd name="csY8" fmla="*/ 0 h 985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225" h="985520">
                <a:moveTo>
                  <a:pt x="243840" y="985520"/>
                </a:moveTo>
                <a:cubicBezTo>
                  <a:pt x="243901" y="985201"/>
                  <a:pt x="303567" y="685716"/>
                  <a:pt x="304800" y="640080"/>
                </a:cubicBezTo>
                <a:cubicBezTo>
                  <a:pt x="306998" y="558759"/>
                  <a:pt x="300237" y="477398"/>
                  <a:pt x="294640" y="396240"/>
                </a:cubicBezTo>
                <a:cubicBezTo>
                  <a:pt x="293452" y="379012"/>
                  <a:pt x="290893" y="361474"/>
                  <a:pt x="284480" y="345440"/>
                </a:cubicBezTo>
                <a:cubicBezTo>
                  <a:pt x="266553" y="300622"/>
                  <a:pt x="246223" y="286863"/>
                  <a:pt x="213360" y="254000"/>
                </a:cubicBezTo>
                <a:cubicBezTo>
                  <a:pt x="203200" y="230293"/>
                  <a:pt x="193688" y="206298"/>
                  <a:pt x="182880" y="182880"/>
                </a:cubicBezTo>
                <a:cubicBezTo>
                  <a:pt x="170179" y="155361"/>
                  <a:pt x="152511" y="116979"/>
                  <a:pt x="132080" y="91440"/>
                </a:cubicBezTo>
                <a:cubicBezTo>
                  <a:pt x="112575" y="67059"/>
                  <a:pt x="96792" y="38093"/>
                  <a:pt x="71120" y="20320"/>
                </a:cubicBezTo>
                <a:cubicBezTo>
                  <a:pt x="50849" y="6286"/>
                  <a:pt x="0" y="0"/>
                  <a:pt x="0" y="0"/>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リーフォーム: 図形 57">
            <a:extLst>
              <a:ext uri="{FF2B5EF4-FFF2-40B4-BE49-F238E27FC236}">
                <a16:creationId xmlns:a16="http://schemas.microsoft.com/office/drawing/2014/main" id="{118678D9-6908-E052-4E3D-29A40A4A6B39}"/>
              </a:ext>
            </a:extLst>
          </p:cNvPr>
          <p:cNvSpPr/>
          <p:nvPr/>
        </p:nvSpPr>
        <p:spPr>
          <a:xfrm flipH="1">
            <a:off x="10889623" y="4763648"/>
            <a:ext cx="83165" cy="646647"/>
          </a:xfrm>
          <a:custGeom>
            <a:avLst/>
            <a:gdLst>
              <a:gd name="csX0" fmla="*/ 243840 w 305225"/>
              <a:gd name="csY0" fmla="*/ 985520 h 985520"/>
              <a:gd name="csX1" fmla="*/ 304800 w 305225"/>
              <a:gd name="csY1" fmla="*/ 640080 h 985520"/>
              <a:gd name="csX2" fmla="*/ 294640 w 305225"/>
              <a:gd name="csY2" fmla="*/ 396240 h 985520"/>
              <a:gd name="csX3" fmla="*/ 284480 w 305225"/>
              <a:gd name="csY3" fmla="*/ 345440 h 985520"/>
              <a:gd name="csX4" fmla="*/ 213360 w 305225"/>
              <a:gd name="csY4" fmla="*/ 254000 h 985520"/>
              <a:gd name="csX5" fmla="*/ 182880 w 305225"/>
              <a:gd name="csY5" fmla="*/ 182880 h 985520"/>
              <a:gd name="csX6" fmla="*/ 132080 w 305225"/>
              <a:gd name="csY6" fmla="*/ 91440 h 985520"/>
              <a:gd name="csX7" fmla="*/ 71120 w 305225"/>
              <a:gd name="csY7" fmla="*/ 20320 h 985520"/>
              <a:gd name="csX8" fmla="*/ 0 w 305225"/>
              <a:gd name="csY8" fmla="*/ 0 h 985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225" h="985520">
                <a:moveTo>
                  <a:pt x="243840" y="985520"/>
                </a:moveTo>
                <a:cubicBezTo>
                  <a:pt x="243901" y="985201"/>
                  <a:pt x="303567" y="685716"/>
                  <a:pt x="304800" y="640080"/>
                </a:cubicBezTo>
                <a:cubicBezTo>
                  <a:pt x="306998" y="558759"/>
                  <a:pt x="300237" y="477398"/>
                  <a:pt x="294640" y="396240"/>
                </a:cubicBezTo>
                <a:cubicBezTo>
                  <a:pt x="293452" y="379012"/>
                  <a:pt x="290893" y="361474"/>
                  <a:pt x="284480" y="345440"/>
                </a:cubicBezTo>
                <a:cubicBezTo>
                  <a:pt x="266553" y="300622"/>
                  <a:pt x="246223" y="286863"/>
                  <a:pt x="213360" y="254000"/>
                </a:cubicBezTo>
                <a:cubicBezTo>
                  <a:pt x="203200" y="230293"/>
                  <a:pt x="193688" y="206298"/>
                  <a:pt x="182880" y="182880"/>
                </a:cubicBezTo>
                <a:cubicBezTo>
                  <a:pt x="170179" y="155361"/>
                  <a:pt x="152511" y="116979"/>
                  <a:pt x="132080" y="91440"/>
                </a:cubicBezTo>
                <a:cubicBezTo>
                  <a:pt x="112575" y="67059"/>
                  <a:pt x="96792" y="38093"/>
                  <a:pt x="71120" y="20320"/>
                </a:cubicBezTo>
                <a:cubicBezTo>
                  <a:pt x="50849" y="6286"/>
                  <a:pt x="0" y="0"/>
                  <a:pt x="0" y="0"/>
                </a:cubicBezTo>
              </a:path>
            </a:pathLst>
          </a:cu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0" name="直線矢印コネクタ 59">
            <a:extLst>
              <a:ext uri="{FF2B5EF4-FFF2-40B4-BE49-F238E27FC236}">
                <a16:creationId xmlns:a16="http://schemas.microsoft.com/office/drawing/2014/main" id="{4E879B36-6215-F693-F386-7C381F3FEDA8}"/>
              </a:ext>
            </a:extLst>
          </p:cNvPr>
          <p:cNvCxnSpPr>
            <a:cxnSpLocks/>
          </p:cNvCxnSpPr>
          <p:nvPr/>
        </p:nvCxnSpPr>
        <p:spPr>
          <a:xfrm flipH="1" flipV="1">
            <a:off x="9258884" y="4572172"/>
            <a:ext cx="161135" cy="178021"/>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2" name="直線矢印コネクタ 61">
            <a:extLst>
              <a:ext uri="{FF2B5EF4-FFF2-40B4-BE49-F238E27FC236}">
                <a16:creationId xmlns:a16="http://schemas.microsoft.com/office/drawing/2014/main" id="{8F9FB0AE-EFAA-9EE3-510E-B2EFB1D9AA18}"/>
              </a:ext>
            </a:extLst>
          </p:cNvPr>
          <p:cNvCxnSpPr>
            <a:cxnSpLocks/>
          </p:cNvCxnSpPr>
          <p:nvPr/>
        </p:nvCxnSpPr>
        <p:spPr>
          <a:xfrm flipH="1" flipV="1">
            <a:off x="10048659" y="4461252"/>
            <a:ext cx="74739" cy="288899"/>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4" name="直線矢印コネクタ 63">
            <a:extLst>
              <a:ext uri="{FF2B5EF4-FFF2-40B4-BE49-F238E27FC236}">
                <a16:creationId xmlns:a16="http://schemas.microsoft.com/office/drawing/2014/main" id="{7C83FD3E-8076-1447-D54F-5EAEA14EAD6C}"/>
              </a:ext>
            </a:extLst>
          </p:cNvPr>
          <p:cNvCxnSpPr>
            <a:cxnSpLocks/>
          </p:cNvCxnSpPr>
          <p:nvPr/>
        </p:nvCxnSpPr>
        <p:spPr>
          <a:xfrm flipV="1">
            <a:off x="10585020" y="4493984"/>
            <a:ext cx="63502" cy="280587"/>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66" name="直線矢印コネクタ 65">
            <a:extLst>
              <a:ext uri="{FF2B5EF4-FFF2-40B4-BE49-F238E27FC236}">
                <a16:creationId xmlns:a16="http://schemas.microsoft.com/office/drawing/2014/main" id="{7AA54891-E713-A8BF-5B7C-D26D66A233CE}"/>
              </a:ext>
            </a:extLst>
          </p:cNvPr>
          <p:cNvCxnSpPr>
            <a:cxnSpLocks/>
          </p:cNvCxnSpPr>
          <p:nvPr/>
        </p:nvCxnSpPr>
        <p:spPr>
          <a:xfrm flipV="1">
            <a:off x="10967412" y="4493984"/>
            <a:ext cx="107027" cy="279050"/>
          </a:xfrm>
          <a:prstGeom prst="straightConnector1">
            <a:avLst/>
          </a:prstGeom>
          <a:ln w="381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72" name="スライド番号プレースホルダー 71">
            <a:extLst>
              <a:ext uri="{FF2B5EF4-FFF2-40B4-BE49-F238E27FC236}">
                <a16:creationId xmlns:a16="http://schemas.microsoft.com/office/drawing/2014/main" id="{FC80C325-3B16-AB50-C55C-48A7FBFB1A31}"/>
              </a:ext>
            </a:extLst>
          </p:cNvPr>
          <p:cNvSpPr>
            <a:spLocks noGrp="1"/>
          </p:cNvSpPr>
          <p:nvPr>
            <p:ph type="sldNum" sz="quarter" idx="12"/>
          </p:nvPr>
        </p:nvSpPr>
        <p:spPr/>
        <p:txBody>
          <a:bodyPr/>
          <a:lstStyle/>
          <a:p>
            <a:fld id="{93FD21C1-7229-4337-B68D-945C294B5D6D}" type="slidenum">
              <a:rPr lang="ja-JP" altLang="en-US" smtClean="0"/>
              <a:pPr/>
              <a:t>5</a:t>
            </a:fld>
            <a:r>
              <a:rPr lang="ja-JP" altLang="en-US"/>
              <a:t> </a:t>
            </a:r>
            <a:r>
              <a:rPr lang="en-US" altLang="ja-JP"/>
              <a:t>/ 14</a:t>
            </a:r>
            <a:endParaRPr kumimoji="1" lang="ja-JP" altLang="en-US"/>
          </a:p>
        </p:txBody>
      </p:sp>
      <p:sp>
        <p:nvSpPr>
          <p:cNvPr id="4" name="テキスト ボックス 3">
            <a:extLst>
              <a:ext uri="{FF2B5EF4-FFF2-40B4-BE49-F238E27FC236}">
                <a16:creationId xmlns:a16="http://schemas.microsoft.com/office/drawing/2014/main" id="{4265B2A4-ABED-783F-951C-F5AD869F61E3}"/>
              </a:ext>
            </a:extLst>
          </p:cNvPr>
          <p:cNvSpPr txBox="1"/>
          <p:nvPr/>
        </p:nvSpPr>
        <p:spPr>
          <a:xfrm>
            <a:off x="7126182" y="1113696"/>
            <a:ext cx="3877985" cy="369332"/>
          </a:xfrm>
          <a:prstGeom prst="rect">
            <a:avLst/>
          </a:prstGeom>
          <a:noFill/>
        </p:spPr>
        <p:txBody>
          <a:bodyPr wrap="none" rtlCol="0">
            <a:spAutoFit/>
          </a:bodyPr>
          <a:lstStyle/>
          <a:p>
            <a:r>
              <a:rPr lang="ja-JP" altLang="en-US"/>
              <a:t>モジュール：伝熱と多孔質媒体流れ</a:t>
            </a:r>
            <a:endParaRPr kumimoji="1" lang="ja-JP" altLang="en-US"/>
          </a:p>
        </p:txBody>
      </p:sp>
    </p:spTree>
    <p:extLst>
      <p:ext uri="{BB962C8B-B14F-4D97-AF65-F5344CB8AC3E}">
        <p14:creationId xmlns:p14="http://schemas.microsoft.com/office/powerpoint/2010/main" val="1622531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F2917-6800-3F3E-2E86-40DB55CAC76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FE3D0E0-AB41-069B-B9F5-CFE2752D63E3}"/>
              </a:ext>
            </a:extLst>
          </p:cNvPr>
          <p:cNvSpPr>
            <a:spLocks noGrp="1"/>
          </p:cNvSpPr>
          <p:nvPr>
            <p:ph type="title"/>
          </p:nvPr>
        </p:nvSpPr>
        <p:spPr/>
        <p:txBody>
          <a:bodyPr/>
          <a:lstStyle/>
          <a:p>
            <a:r>
              <a:rPr kumimoji="1" lang="ja-JP" altLang="en-US"/>
              <a:t>境界条件</a:t>
            </a:r>
            <a:r>
              <a:rPr lang="ja-JP" altLang="en-US"/>
              <a:t>と熱伝達率の設定</a:t>
            </a:r>
            <a:endParaRPr kumimoji="1" lang="ja-JP" altLang="en-US"/>
          </a:p>
        </p:txBody>
      </p:sp>
      <p:pic>
        <p:nvPicPr>
          <p:cNvPr id="7" name="図 6" descr="屋内, 座る, 小さい, 電子レンジ が含まれている画像&#10;&#10;AI によって生成されたコンテンツは間違っている可能性があります。">
            <a:extLst>
              <a:ext uri="{FF2B5EF4-FFF2-40B4-BE49-F238E27FC236}">
                <a16:creationId xmlns:a16="http://schemas.microsoft.com/office/drawing/2014/main" id="{8E1B3341-680F-A4A4-0E2C-CEA64F93269D}"/>
              </a:ext>
            </a:extLst>
          </p:cNvPr>
          <p:cNvPicPr>
            <a:picLocks noChangeAspect="1"/>
          </p:cNvPicPr>
          <p:nvPr/>
        </p:nvPicPr>
        <p:blipFill>
          <a:blip r:embed="rId3" cstate="hqprint">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p:blipFill>
        <p:spPr>
          <a:xfrm rot="5400000">
            <a:off x="605701" y="3168908"/>
            <a:ext cx="2249219" cy="1332619"/>
          </a:xfrm>
          <a:prstGeom prst="rect">
            <a:avLst/>
          </a:prstGeom>
        </p:spPr>
      </p:pic>
      <p:sp>
        <p:nvSpPr>
          <p:cNvPr id="8" name="テキスト ボックス 7">
            <a:extLst>
              <a:ext uri="{FF2B5EF4-FFF2-40B4-BE49-F238E27FC236}">
                <a16:creationId xmlns:a16="http://schemas.microsoft.com/office/drawing/2014/main" id="{1F535791-47F0-4099-13D7-07132C036878}"/>
              </a:ext>
            </a:extLst>
          </p:cNvPr>
          <p:cNvSpPr txBox="1"/>
          <p:nvPr/>
        </p:nvSpPr>
        <p:spPr>
          <a:xfrm>
            <a:off x="2526094" y="2648839"/>
            <a:ext cx="2251645" cy="1200329"/>
          </a:xfrm>
          <a:prstGeom prst="rect">
            <a:avLst/>
          </a:prstGeom>
          <a:noFill/>
        </p:spPr>
        <p:txBody>
          <a:bodyPr wrap="square" rtlCol="0">
            <a:spAutoFit/>
          </a:bodyPr>
          <a:lstStyle/>
          <a:p>
            <a:r>
              <a:rPr kumimoji="1" lang="ja-JP" altLang="en-US"/>
              <a:t>試験機</a:t>
            </a:r>
            <a:r>
              <a:rPr lang="ja-JP" altLang="en-US"/>
              <a:t> </a:t>
            </a:r>
            <a:endParaRPr lang="en-US" altLang="ja-JP"/>
          </a:p>
          <a:p>
            <a:r>
              <a:rPr lang="en-US" altLang="ja-JP"/>
              <a:t>(Lyovapor</a:t>
            </a:r>
            <a:r>
              <a:rPr lang="ja-JP" altLang="en-US"/>
              <a:t> </a:t>
            </a:r>
            <a:r>
              <a:rPr lang="en-US" altLang="ja-JP"/>
              <a:t>L-200 )</a:t>
            </a:r>
          </a:p>
          <a:p>
            <a:endParaRPr kumimoji="1" lang="en-US" altLang="ja-JP"/>
          </a:p>
          <a:p>
            <a:r>
              <a:rPr lang="ja-JP" altLang="en-US"/>
              <a:t>試料：</a:t>
            </a:r>
            <a:r>
              <a:rPr kumimoji="1" lang="ja-JP" altLang="en-US"/>
              <a:t>みそ汁</a:t>
            </a:r>
            <a:r>
              <a:rPr lang="en-US" altLang="ja-JP"/>
              <a:t>(</a:t>
            </a:r>
            <a:r>
              <a:rPr kumimoji="1" lang="ja-JP" altLang="en-US"/>
              <a:t>四角</a:t>
            </a:r>
            <a:r>
              <a:rPr kumimoji="1" lang="en-US" altLang="ja-JP"/>
              <a:t>)</a:t>
            </a:r>
          </a:p>
        </p:txBody>
      </p:sp>
      <p:pic>
        <p:nvPicPr>
          <p:cNvPr id="11" name="図 10">
            <a:extLst>
              <a:ext uri="{FF2B5EF4-FFF2-40B4-BE49-F238E27FC236}">
                <a16:creationId xmlns:a16="http://schemas.microsoft.com/office/drawing/2014/main" id="{12026FBD-F00B-6954-12E4-C55BF7E30A79}"/>
              </a:ext>
            </a:extLst>
          </p:cNvPr>
          <p:cNvPicPr>
            <a:picLocks noChangeAspect="1"/>
          </p:cNvPicPr>
          <p:nvPr/>
        </p:nvPicPr>
        <p:blipFill>
          <a:blip r:embed="rId5"/>
          <a:srcRect r="15499"/>
          <a:stretch>
            <a:fillRect/>
          </a:stretch>
        </p:blipFill>
        <p:spPr>
          <a:xfrm>
            <a:off x="2444271" y="4012847"/>
            <a:ext cx="1612760" cy="946980"/>
          </a:xfrm>
          <a:prstGeom prst="rect">
            <a:avLst/>
          </a:prstGeom>
        </p:spPr>
      </p:pic>
      <p:graphicFrame>
        <p:nvGraphicFramePr>
          <p:cNvPr id="26" name="グラフ 25">
            <a:extLst>
              <a:ext uri="{FF2B5EF4-FFF2-40B4-BE49-F238E27FC236}">
                <a16:creationId xmlns:a16="http://schemas.microsoft.com/office/drawing/2014/main" id="{29D7B18B-EA9F-D124-0025-594F4CC924E9}"/>
              </a:ext>
            </a:extLst>
          </p:cNvPr>
          <p:cNvGraphicFramePr>
            <a:graphicFrameLocks/>
          </p:cNvGraphicFramePr>
          <p:nvPr>
            <p:extLst>
              <p:ext uri="{D42A27DB-BD31-4B8C-83A1-F6EECF244321}">
                <p14:modId xmlns:p14="http://schemas.microsoft.com/office/powerpoint/2010/main" val="1023911690"/>
              </p:ext>
            </p:extLst>
          </p:nvPr>
        </p:nvGraphicFramePr>
        <p:xfrm>
          <a:off x="4668580" y="2526439"/>
          <a:ext cx="5877866" cy="4045736"/>
        </p:xfrm>
        <a:graphic>
          <a:graphicData uri="http://schemas.openxmlformats.org/drawingml/2006/chart">
            <c:chart xmlns:c="http://schemas.openxmlformats.org/drawingml/2006/chart" xmlns:r="http://schemas.openxmlformats.org/officeDocument/2006/relationships" r:id="rId6"/>
          </a:graphicData>
        </a:graphic>
      </p:graphicFrame>
      <p:sp>
        <p:nvSpPr>
          <p:cNvPr id="27" name="テキスト ボックス 26">
            <a:extLst>
              <a:ext uri="{FF2B5EF4-FFF2-40B4-BE49-F238E27FC236}">
                <a16:creationId xmlns:a16="http://schemas.microsoft.com/office/drawing/2014/main" id="{F54D8A98-527C-0892-94A2-CA926D2EC7C7}"/>
              </a:ext>
            </a:extLst>
          </p:cNvPr>
          <p:cNvSpPr txBox="1"/>
          <p:nvPr/>
        </p:nvSpPr>
        <p:spPr>
          <a:xfrm>
            <a:off x="1014579" y="2068958"/>
            <a:ext cx="1569660" cy="369332"/>
          </a:xfrm>
          <a:prstGeom prst="rect">
            <a:avLst/>
          </a:prstGeom>
          <a:noFill/>
        </p:spPr>
        <p:txBody>
          <a:bodyPr wrap="none" rtlCol="0">
            <a:spAutoFit/>
          </a:bodyPr>
          <a:lstStyle/>
          <a:p>
            <a:r>
              <a:rPr kumimoji="1" lang="ja-JP" altLang="en-US"/>
              <a:t>実験装置写真</a:t>
            </a:r>
          </a:p>
        </p:txBody>
      </p:sp>
      <p:sp>
        <p:nvSpPr>
          <p:cNvPr id="29" name="テキスト ボックス 28">
            <a:extLst>
              <a:ext uri="{FF2B5EF4-FFF2-40B4-BE49-F238E27FC236}">
                <a16:creationId xmlns:a16="http://schemas.microsoft.com/office/drawing/2014/main" id="{81378003-D895-041F-91C8-5BE5992923D7}"/>
              </a:ext>
            </a:extLst>
          </p:cNvPr>
          <p:cNvSpPr txBox="1"/>
          <p:nvPr/>
        </p:nvSpPr>
        <p:spPr>
          <a:xfrm>
            <a:off x="6448777" y="2068958"/>
            <a:ext cx="2492990" cy="369332"/>
          </a:xfrm>
          <a:prstGeom prst="rect">
            <a:avLst/>
          </a:prstGeom>
          <a:noFill/>
        </p:spPr>
        <p:txBody>
          <a:bodyPr wrap="none" rtlCol="0">
            <a:spAutoFit/>
          </a:bodyPr>
          <a:lstStyle/>
          <a:p>
            <a:r>
              <a:rPr lang="ja-JP" altLang="en-US"/>
              <a:t>実験値と解析値の比較</a:t>
            </a:r>
            <a:endParaRPr kumimoji="1" lang="ja-JP" altLang="en-US"/>
          </a:p>
        </p:txBody>
      </p:sp>
      <p:sp>
        <p:nvSpPr>
          <p:cNvPr id="32" name="テキスト ボックス 31">
            <a:extLst>
              <a:ext uri="{FF2B5EF4-FFF2-40B4-BE49-F238E27FC236}">
                <a16:creationId xmlns:a16="http://schemas.microsoft.com/office/drawing/2014/main" id="{6B552DD4-FED6-552D-4192-01A6E9DD90FD}"/>
              </a:ext>
            </a:extLst>
          </p:cNvPr>
          <p:cNvSpPr txBox="1"/>
          <p:nvPr/>
        </p:nvSpPr>
        <p:spPr>
          <a:xfrm>
            <a:off x="9628577" y="4552697"/>
            <a:ext cx="643125" cy="369332"/>
          </a:xfrm>
          <a:prstGeom prst="rect">
            <a:avLst/>
          </a:prstGeom>
          <a:noFill/>
        </p:spPr>
        <p:txBody>
          <a:bodyPr wrap="none" rtlCol="0">
            <a:spAutoFit/>
          </a:bodyPr>
          <a:lstStyle/>
          <a:p>
            <a:r>
              <a:rPr lang="en-US" altLang="ja-JP" b="1"/>
              <a:t>exp.</a:t>
            </a:r>
            <a:endParaRPr kumimoji="1" lang="ja-JP" altLang="en-US" b="1"/>
          </a:p>
        </p:txBody>
      </p:sp>
      <p:sp>
        <p:nvSpPr>
          <p:cNvPr id="34" name="テキスト ボックス 33">
            <a:extLst>
              <a:ext uri="{FF2B5EF4-FFF2-40B4-BE49-F238E27FC236}">
                <a16:creationId xmlns:a16="http://schemas.microsoft.com/office/drawing/2014/main" id="{61C39301-54B2-176E-6B13-1263DCD87C41}"/>
              </a:ext>
            </a:extLst>
          </p:cNvPr>
          <p:cNvSpPr txBox="1"/>
          <p:nvPr/>
        </p:nvSpPr>
        <p:spPr>
          <a:xfrm>
            <a:off x="10369727" y="3628657"/>
            <a:ext cx="551754" cy="338554"/>
          </a:xfrm>
          <a:prstGeom prst="rect">
            <a:avLst/>
          </a:prstGeom>
          <a:noFill/>
        </p:spPr>
        <p:txBody>
          <a:bodyPr wrap="none" rtlCol="0">
            <a:spAutoFit/>
          </a:bodyPr>
          <a:lstStyle/>
          <a:p>
            <a:r>
              <a:rPr lang="en-US" altLang="ja-JP" sz="1600"/>
              <a:t>h=0</a:t>
            </a:r>
            <a:endParaRPr kumimoji="1" lang="ja-JP" altLang="en-US" sz="1600"/>
          </a:p>
        </p:txBody>
      </p:sp>
      <p:sp>
        <p:nvSpPr>
          <p:cNvPr id="36" name="テキスト ボックス 35">
            <a:extLst>
              <a:ext uri="{FF2B5EF4-FFF2-40B4-BE49-F238E27FC236}">
                <a16:creationId xmlns:a16="http://schemas.microsoft.com/office/drawing/2014/main" id="{E337DFB2-C656-3143-74C8-DEEF32110FAA}"/>
              </a:ext>
            </a:extLst>
          </p:cNvPr>
          <p:cNvSpPr txBox="1"/>
          <p:nvPr/>
        </p:nvSpPr>
        <p:spPr>
          <a:xfrm>
            <a:off x="10369727" y="4030211"/>
            <a:ext cx="551754" cy="338554"/>
          </a:xfrm>
          <a:prstGeom prst="rect">
            <a:avLst/>
          </a:prstGeom>
          <a:noFill/>
        </p:spPr>
        <p:txBody>
          <a:bodyPr wrap="none" rtlCol="0">
            <a:spAutoFit/>
          </a:bodyPr>
          <a:lstStyle/>
          <a:p>
            <a:r>
              <a:rPr lang="en-US" altLang="ja-JP" sz="1600"/>
              <a:t>h=5</a:t>
            </a:r>
            <a:endParaRPr kumimoji="1" lang="ja-JP" altLang="en-US" sz="1600"/>
          </a:p>
        </p:txBody>
      </p:sp>
      <p:sp>
        <p:nvSpPr>
          <p:cNvPr id="38" name="テキスト ボックス 37">
            <a:extLst>
              <a:ext uri="{FF2B5EF4-FFF2-40B4-BE49-F238E27FC236}">
                <a16:creationId xmlns:a16="http://schemas.microsoft.com/office/drawing/2014/main" id="{9F8A95F4-CADF-EC63-9BB9-683D777B536E}"/>
              </a:ext>
            </a:extLst>
          </p:cNvPr>
          <p:cNvSpPr txBox="1"/>
          <p:nvPr/>
        </p:nvSpPr>
        <p:spPr>
          <a:xfrm>
            <a:off x="10355300" y="3324614"/>
            <a:ext cx="654346" cy="369332"/>
          </a:xfrm>
          <a:prstGeom prst="rect">
            <a:avLst/>
          </a:prstGeom>
          <a:noFill/>
        </p:spPr>
        <p:txBody>
          <a:bodyPr wrap="none" rtlCol="0">
            <a:spAutoFit/>
          </a:bodyPr>
          <a:lstStyle/>
          <a:p>
            <a:r>
              <a:rPr kumimoji="1" lang="en-US" altLang="ja-JP" b="1"/>
              <a:t>Sim.</a:t>
            </a:r>
          </a:p>
        </p:txBody>
      </p:sp>
      <p:sp>
        <p:nvSpPr>
          <p:cNvPr id="40" name="テキスト ボックス 39">
            <a:extLst>
              <a:ext uri="{FF2B5EF4-FFF2-40B4-BE49-F238E27FC236}">
                <a16:creationId xmlns:a16="http://schemas.microsoft.com/office/drawing/2014/main" id="{3C40D9F2-D7C2-1D7D-D35D-DA067FCC57F0}"/>
              </a:ext>
            </a:extLst>
          </p:cNvPr>
          <p:cNvSpPr txBox="1"/>
          <p:nvPr/>
        </p:nvSpPr>
        <p:spPr>
          <a:xfrm>
            <a:off x="10355300" y="4414612"/>
            <a:ext cx="753732" cy="369332"/>
          </a:xfrm>
          <a:prstGeom prst="rect">
            <a:avLst/>
          </a:prstGeom>
          <a:noFill/>
          <a:ln>
            <a:solidFill>
              <a:srgbClr val="FF0000"/>
            </a:solidFill>
          </a:ln>
        </p:spPr>
        <p:txBody>
          <a:bodyPr wrap="none" rtlCol="0">
            <a:spAutoFit/>
          </a:bodyPr>
          <a:lstStyle/>
          <a:p>
            <a:r>
              <a:rPr lang="en-US" altLang="ja-JP" b="1"/>
              <a:t>h=10</a:t>
            </a:r>
            <a:endParaRPr kumimoji="1" lang="ja-JP" altLang="en-US" b="1"/>
          </a:p>
        </p:txBody>
      </p:sp>
      <p:sp>
        <p:nvSpPr>
          <p:cNvPr id="4" name="テキスト ボックス 3">
            <a:extLst>
              <a:ext uri="{FF2B5EF4-FFF2-40B4-BE49-F238E27FC236}">
                <a16:creationId xmlns:a16="http://schemas.microsoft.com/office/drawing/2014/main" id="{EA627A59-3407-1955-893D-48ED638060D9}"/>
              </a:ext>
            </a:extLst>
          </p:cNvPr>
          <p:cNvSpPr txBox="1"/>
          <p:nvPr/>
        </p:nvSpPr>
        <p:spPr>
          <a:xfrm>
            <a:off x="884579" y="1127820"/>
            <a:ext cx="8529899" cy="707886"/>
          </a:xfrm>
          <a:prstGeom prst="rect">
            <a:avLst/>
          </a:prstGeom>
          <a:noFill/>
        </p:spPr>
        <p:txBody>
          <a:bodyPr wrap="none" rtlCol="0">
            <a:spAutoFit/>
          </a:bodyPr>
          <a:lstStyle/>
          <a:p>
            <a:r>
              <a:rPr lang="ja-JP" altLang="ja-JP" sz="2000"/>
              <a:t>四角形試料の乾燥実験</a:t>
            </a:r>
            <a:r>
              <a:rPr lang="ja-JP" altLang="en-US" sz="2000"/>
              <a:t>を用いて</a:t>
            </a:r>
            <a:r>
              <a:rPr lang="ja-JP" altLang="ja-JP" sz="2000"/>
              <a:t>側面熱伝達率 h をフィッティング</a:t>
            </a:r>
            <a:endParaRPr lang="en-US" altLang="ja-JP" sz="2000" b="1"/>
          </a:p>
          <a:p>
            <a:r>
              <a:rPr lang="ja-JP" altLang="ja-JP" sz="2000" b="1"/>
              <a:t>h = 10 W/(m²·K) で実験値と良好に一致 ➔ この値を他形状の解析に適用</a:t>
            </a:r>
            <a:endParaRPr kumimoji="1" lang="ja-JP" altLang="en-US" sz="2000" b="1"/>
          </a:p>
        </p:txBody>
      </p:sp>
      <p:sp>
        <p:nvSpPr>
          <p:cNvPr id="9" name="テキスト ボックス 8">
            <a:extLst>
              <a:ext uri="{FF2B5EF4-FFF2-40B4-BE49-F238E27FC236}">
                <a16:creationId xmlns:a16="http://schemas.microsoft.com/office/drawing/2014/main" id="{09A79493-48F9-1E27-F339-F6F3581669DC}"/>
              </a:ext>
            </a:extLst>
          </p:cNvPr>
          <p:cNvSpPr txBox="1"/>
          <p:nvPr/>
        </p:nvSpPr>
        <p:spPr>
          <a:xfrm>
            <a:off x="1014579" y="5123506"/>
            <a:ext cx="2582758" cy="1477328"/>
          </a:xfrm>
          <a:prstGeom prst="rect">
            <a:avLst/>
          </a:prstGeom>
          <a:noFill/>
        </p:spPr>
        <p:txBody>
          <a:bodyPr wrap="none" rtlCol="0">
            <a:spAutoFit/>
          </a:bodyPr>
          <a:lstStyle/>
          <a:p>
            <a:r>
              <a:rPr kumimoji="1" lang="ja-JP" altLang="en-US"/>
              <a:t>運転・環境条件</a:t>
            </a:r>
            <a:endParaRPr kumimoji="1" lang="en-US" altLang="ja-JP"/>
          </a:p>
          <a:p>
            <a:r>
              <a:rPr lang="ja-JP" altLang="en-US"/>
              <a:t>庫内圧力 </a:t>
            </a:r>
            <a:r>
              <a:rPr lang="en-US" altLang="ja-JP"/>
              <a:t>	5Pa</a:t>
            </a:r>
          </a:p>
          <a:p>
            <a:r>
              <a:rPr kumimoji="1" lang="ja-JP" altLang="en-US"/>
              <a:t>ヒーター温度</a:t>
            </a:r>
            <a:r>
              <a:rPr kumimoji="1" lang="en-US" altLang="ja-JP"/>
              <a:t>	40</a:t>
            </a:r>
            <a:r>
              <a:rPr kumimoji="1" lang="ja-JP" altLang="en-US"/>
              <a:t>℃</a:t>
            </a:r>
            <a:endParaRPr kumimoji="1" lang="en-US" altLang="ja-JP"/>
          </a:p>
          <a:p>
            <a:r>
              <a:rPr lang="ja-JP" altLang="en-US"/>
              <a:t>初期製品温度</a:t>
            </a:r>
            <a:r>
              <a:rPr lang="en-US" altLang="ja-JP"/>
              <a:t>	-25</a:t>
            </a:r>
            <a:r>
              <a:rPr lang="ja-JP" altLang="en-US"/>
              <a:t>℃</a:t>
            </a:r>
            <a:endParaRPr lang="en-US" altLang="ja-JP"/>
          </a:p>
          <a:p>
            <a:r>
              <a:rPr kumimoji="1" lang="ja-JP" altLang="en-US"/>
              <a:t>庫内雰囲気温度</a:t>
            </a:r>
            <a:r>
              <a:rPr kumimoji="1" lang="en-US" altLang="ja-JP"/>
              <a:t>	20</a:t>
            </a:r>
            <a:r>
              <a:rPr kumimoji="1" lang="ja-JP" altLang="en-US"/>
              <a:t>℃</a:t>
            </a:r>
          </a:p>
        </p:txBody>
      </p:sp>
      <p:sp>
        <p:nvSpPr>
          <p:cNvPr id="13" name="スライド番号プレースホルダー 12">
            <a:extLst>
              <a:ext uri="{FF2B5EF4-FFF2-40B4-BE49-F238E27FC236}">
                <a16:creationId xmlns:a16="http://schemas.microsoft.com/office/drawing/2014/main" id="{BC5E1E29-0EB9-82FE-B2D3-E531A576BC15}"/>
              </a:ext>
            </a:extLst>
          </p:cNvPr>
          <p:cNvSpPr>
            <a:spLocks noGrp="1"/>
          </p:cNvSpPr>
          <p:nvPr>
            <p:ph type="sldNum" sz="quarter" idx="12"/>
          </p:nvPr>
        </p:nvSpPr>
        <p:spPr/>
        <p:txBody>
          <a:bodyPr/>
          <a:lstStyle/>
          <a:p>
            <a:fld id="{93FD21C1-7229-4337-B68D-945C294B5D6D}" type="slidenum">
              <a:rPr lang="ja-JP" altLang="en-US" smtClean="0"/>
              <a:pPr/>
              <a:t>6</a:t>
            </a:fld>
            <a:r>
              <a:rPr lang="ja-JP" altLang="en-US"/>
              <a:t> </a:t>
            </a:r>
            <a:r>
              <a:rPr lang="en-US" altLang="ja-JP"/>
              <a:t>/ 14</a:t>
            </a:r>
            <a:endParaRPr kumimoji="1" lang="ja-JP" altLang="en-US"/>
          </a:p>
        </p:txBody>
      </p:sp>
    </p:spTree>
    <p:extLst>
      <p:ext uri="{BB962C8B-B14F-4D97-AF65-F5344CB8AC3E}">
        <p14:creationId xmlns:p14="http://schemas.microsoft.com/office/powerpoint/2010/main" val="3411557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CD9E8D-ADB0-CA59-F4B9-5918A599B682}"/>
              </a:ext>
            </a:extLst>
          </p:cNvPr>
          <p:cNvSpPr>
            <a:spLocks noGrp="1"/>
          </p:cNvSpPr>
          <p:nvPr>
            <p:ph type="title"/>
          </p:nvPr>
        </p:nvSpPr>
        <p:spPr/>
        <p:txBody>
          <a:bodyPr/>
          <a:lstStyle/>
          <a:p>
            <a:r>
              <a:rPr lang="ja-JP" altLang="en-US"/>
              <a:t>寸法条件の決定</a:t>
            </a:r>
            <a:endParaRPr kumimoji="1" lang="ja-JP" altLang="en-US"/>
          </a:p>
        </p:txBody>
      </p:sp>
      <p:sp>
        <p:nvSpPr>
          <p:cNvPr id="6" name="テキスト ボックス 5">
            <a:extLst>
              <a:ext uri="{FF2B5EF4-FFF2-40B4-BE49-F238E27FC236}">
                <a16:creationId xmlns:a16="http://schemas.microsoft.com/office/drawing/2014/main" id="{D3388D56-B600-115D-7045-2CCF947BA4BC}"/>
              </a:ext>
            </a:extLst>
          </p:cNvPr>
          <p:cNvSpPr txBox="1"/>
          <p:nvPr/>
        </p:nvSpPr>
        <p:spPr>
          <a:xfrm>
            <a:off x="2637653" y="2600834"/>
            <a:ext cx="2242922" cy="369332"/>
          </a:xfrm>
          <a:prstGeom prst="rect">
            <a:avLst/>
          </a:prstGeom>
          <a:noFill/>
        </p:spPr>
        <p:txBody>
          <a:bodyPr wrap="none" rtlCol="0">
            <a:spAutoFit/>
          </a:bodyPr>
          <a:lstStyle/>
          <a:p>
            <a:r>
              <a:rPr lang="ja-JP" altLang="en-US"/>
              <a:t>乾燥時間</a:t>
            </a:r>
            <a:r>
              <a:rPr lang="en-US" altLang="ja-JP"/>
              <a:t>10h </a:t>
            </a:r>
            <a:r>
              <a:rPr kumimoji="1" lang="ja-JP" altLang="en-US"/>
              <a:t>含水率</a:t>
            </a:r>
          </a:p>
        </p:txBody>
      </p:sp>
      <p:sp>
        <p:nvSpPr>
          <p:cNvPr id="12" name="テキスト ボックス 11">
            <a:extLst>
              <a:ext uri="{FF2B5EF4-FFF2-40B4-BE49-F238E27FC236}">
                <a16:creationId xmlns:a16="http://schemas.microsoft.com/office/drawing/2014/main" id="{C67ACEC5-9FFC-18A2-AB9A-93D58E5980CB}"/>
              </a:ext>
            </a:extLst>
          </p:cNvPr>
          <p:cNvSpPr txBox="1"/>
          <p:nvPr/>
        </p:nvSpPr>
        <p:spPr>
          <a:xfrm>
            <a:off x="234881" y="1366109"/>
            <a:ext cx="12077345" cy="1015663"/>
          </a:xfrm>
          <a:prstGeom prst="rect">
            <a:avLst/>
          </a:prstGeom>
          <a:noFill/>
        </p:spPr>
        <p:txBody>
          <a:bodyPr wrap="none" rtlCol="0">
            <a:spAutoFit/>
          </a:bodyPr>
          <a:lstStyle/>
          <a:p>
            <a:pPr marL="285750" indent="-285750">
              <a:buFont typeface="Arial" panose="020B0604020202020204" pitchFamily="34" charset="0"/>
              <a:buChar char="•"/>
            </a:pPr>
            <a:r>
              <a:rPr kumimoji="1" lang="ja-JP" altLang="en-US" sz="2000"/>
              <a:t>四角形状を対象に寸法</a:t>
            </a:r>
            <a:r>
              <a:rPr kumimoji="1" lang="en-US" altLang="ja-JP" sz="2000"/>
              <a:t>(</a:t>
            </a:r>
            <a:r>
              <a:rPr kumimoji="1" lang="ja-JP" altLang="en-US" sz="2000"/>
              <a:t>厚さと幅</a:t>
            </a:r>
            <a:r>
              <a:rPr kumimoji="1" lang="en-US" altLang="ja-JP" sz="2000"/>
              <a:t>)</a:t>
            </a:r>
            <a:r>
              <a:rPr kumimoji="1" lang="ja-JP" altLang="en-US" sz="2000"/>
              <a:t>を変化し、乾燥</a:t>
            </a:r>
            <a:r>
              <a:rPr kumimoji="1" lang="en-US" altLang="ja-JP" sz="2000"/>
              <a:t>10h</a:t>
            </a:r>
            <a:r>
              <a:rPr kumimoji="1" lang="ja-JP" altLang="en-US" sz="2000"/>
              <a:t>の含水率と比表面積、体積、表面積の関係を比較</a:t>
            </a:r>
            <a:endParaRPr lang="en-US" altLang="ja-JP" sz="2000"/>
          </a:p>
          <a:p>
            <a:pPr marL="285750" indent="-285750">
              <a:buFont typeface="Arial" panose="020B0604020202020204" pitchFamily="34" charset="0"/>
              <a:buChar char="•"/>
            </a:pPr>
            <a:r>
              <a:rPr kumimoji="1" lang="ja-JP" altLang="en-US" sz="2000"/>
              <a:t>比表面積が同じであれば、含水率はほぼ</a:t>
            </a:r>
            <a:r>
              <a:rPr lang="ja-JP" altLang="en-US" sz="2000"/>
              <a:t>同一</a:t>
            </a:r>
            <a:endParaRPr kumimoji="1" lang="en-US" altLang="ja-JP" sz="2000"/>
          </a:p>
          <a:p>
            <a:pPr marL="285750" indent="-285750">
              <a:buFont typeface="Arial" panose="020B0604020202020204" pitchFamily="34" charset="0"/>
              <a:buChar char="•"/>
            </a:pPr>
            <a:r>
              <a:rPr lang="ja-JP" altLang="en-US" sz="2000" b="1"/>
              <a:t>本研究では形状の影響を比較するために、各形状での比表面積および厚さを一定とした</a:t>
            </a:r>
            <a:endParaRPr kumimoji="1" lang="ja-JP" altLang="en-US" sz="2000" b="1"/>
          </a:p>
        </p:txBody>
      </p:sp>
      <p:sp>
        <p:nvSpPr>
          <p:cNvPr id="3" name="テキスト ボックス 2">
            <a:extLst>
              <a:ext uri="{FF2B5EF4-FFF2-40B4-BE49-F238E27FC236}">
                <a16:creationId xmlns:a16="http://schemas.microsoft.com/office/drawing/2014/main" id="{220798FA-0CFC-E958-970E-6E8215395FB9}"/>
              </a:ext>
            </a:extLst>
          </p:cNvPr>
          <p:cNvSpPr txBox="1"/>
          <p:nvPr/>
        </p:nvSpPr>
        <p:spPr>
          <a:xfrm>
            <a:off x="1981200" y="6083300"/>
            <a:ext cx="3416320" cy="369332"/>
          </a:xfrm>
          <a:prstGeom prst="rect">
            <a:avLst/>
          </a:prstGeom>
          <a:noFill/>
        </p:spPr>
        <p:txBody>
          <a:bodyPr wrap="none" rtlCol="0">
            <a:spAutoFit/>
          </a:bodyPr>
          <a:lstStyle/>
          <a:p>
            <a:r>
              <a:rPr kumimoji="1" lang="ja-JP" altLang="en-US"/>
              <a:t>比表面積と含水率に明確な相関</a:t>
            </a:r>
          </a:p>
        </p:txBody>
      </p:sp>
      <p:graphicFrame>
        <p:nvGraphicFramePr>
          <p:cNvPr id="15" name="グラフ 14">
            <a:extLst>
              <a:ext uri="{FF2B5EF4-FFF2-40B4-BE49-F238E27FC236}">
                <a16:creationId xmlns:a16="http://schemas.microsoft.com/office/drawing/2014/main" id="{7850CEBD-DA13-4413-B79B-600E702615D9}"/>
              </a:ext>
            </a:extLst>
          </p:cNvPr>
          <p:cNvGraphicFramePr>
            <a:graphicFrameLocks/>
          </p:cNvGraphicFramePr>
          <p:nvPr>
            <p:extLst>
              <p:ext uri="{D42A27DB-BD31-4B8C-83A1-F6EECF244321}">
                <p14:modId xmlns:p14="http://schemas.microsoft.com/office/powerpoint/2010/main" val="3842819399"/>
              </p:ext>
            </p:extLst>
          </p:nvPr>
        </p:nvGraphicFramePr>
        <p:xfrm>
          <a:off x="1260152" y="3116732"/>
          <a:ext cx="4835848" cy="3004668"/>
        </p:xfrm>
        <a:graphic>
          <a:graphicData uri="http://schemas.openxmlformats.org/drawingml/2006/chart">
            <c:chart xmlns:c="http://schemas.openxmlformats.org/drawingml/2006/chart" xmlns:r="http://schemas.openxmlformats.org/officeDocument/2006/relationships" r:id="rId3"/>
          </a:graphicData>
        </a:graphic>
      </p:graphicFrame>
      <p:pic>
        <p:nvPicPr>
          <p:cNvPr id="19" name="図 18">
            <a:extLst>
              <a:ext uri="{FF2B5EF4-FFF2-40B4-BE49-F238E27FC236}">
                <a16:creationId xmlns:a16="http://schemas.microsoft.com/office/drawing/2014/main" id="{DE38EF16-5DB1-ACD0-7005-AD9FB3149C88}"/>
              </a:ext>
            </a:extLst>
          </p:cNvPr>
          <p:cNvPicPr>
            <a:picLocks noChangeAspect="1"/>
          </p:cNvPicPr>
          <p:nvPr/>
        </p:nvPicPr>
        <p:blipFill>
          <a:blip r:embed="rId4"/>
          <a:stretch>
            <a:fillRect/>
          </a:stretch>
        </p:blipFill>
        <p:spPr>
          <a:xfrm>
            <a:off x="7681293" y="3045517"/>
            <a:ext cx="2808468" cy="1719855"/>
          </a:xfrm>
          <a:prstGeom prst="rect">
            <a:avLst/>
          </a:prstGeom>
        </p:spPr>
      </p:pic>
      <p:pic>
        <p:nvPicPr>
          <p:cNvPr id="21" name="図 20">
            <a:extLst>
              <a:ext uri="{FF2B5EF4-FFF2-40B4-BE49-F238E27FC236}">
                <a16:creationId xmlns:a16="http://schemas.microsoft.com/office/drawing/2014/main" id="{FBE9CB5E-E2B8-0938-FD48-44DE7CA38289}"/>
              </a:ext>
            </a:extLst>
          </p:cNvPr>
          <p:cNvPicPr>
            <a:picLocks noChangeAspect="1"/>
          </p:cNvPicPr>
          <p:nvPr/>
        </p:nvPicPr>
        <p:blipFill>
          <a:blip r:embed="rId5"/>
          <a:stretch>
            <a:fillRect/>
          </a:stretch>
        </p:blipFill>
        <p:spPr>
          <a:xfrm>
            <a:off x="7681293" y="4854272"/>
            <a:ext cx="2808468" cy="1716076"/>
          </a:xfrm>
          <a:prstGeom prst="rect">
            <a:avLst/>
          </a:prstGeom>
        </p:spPr>
      </p:pic>
      <p:sp>
        <p:nvSpPr>
          <p:cNvPr id="22" name="スライド番号プレースホルダー 21">
            <a:extLst>
              <a:ext uri="{FF2B5EF4-FFF2-40B4-BE49-F238E27FC236}">
                <a16:creationId xmlns:a16="http://schemas.microsoft.com/office/drawing/2014/main" id="{11B68A23-0A79-3488-756A-52B7CE524AB6}"/>
              </a:ext>
            </a:extLst>
          </p:cNvPr>
          <p:cNvSpPr>
            <a:spLocks noGrp="1"/>
          </p:cNvSpPr>
          <p:nvPr>
            <p:ph type="sldNum" sz="quarter" idx="12"/>
          </p:nvPr>
        </p:nvSpPr>
        <p:spPr/>
        <p:txBody>
          <a:bodyPr/>
          <a:lstStyle/>
          <a:p>
            <a:fld id="{93FD21C1-7229-4337-B68D-945C294B5D6D}" type="slidenum">
              <a:rPr lang="ja-JP" altLang="en-US" smtClean="0"/>
              <a:pPr/>
              <a:t>7</a:t>
            </a:fld>
            <a:r>
              <a:rPr lang="ja-JP" altLang="en-US"/>
              <a:t> </a:t>
            </a:r>
            <a:r>
              <a:rPr lang="en-US" altLang="ja-JP"/>
              <a:t>/ 14</a:t>
            </a:r>
            <a:endParaRPr kumimoji="1" lang="ja-JP" altLang="en-US"/>
          </a:p>
        </p:txBody>
      </p:sp>
    </p:spTree>
    <p:extLst>
      <p:ext uri="{BB962C8B-B14F-4D97-AF65-F5344CB8AC3E}">
        <p14:creationId xmlns:p14="http://schemas.microsoft.com/office/powerpoint/2010/main" val="2029724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C0924A-103D-69D6-11D0-DC779289B361}"/>
              </a:ext>
            </a:extLst>
          </p:cNvPr>
          <p:cNvSpPr>
            <a:spLocks noGrp="1"/>
          </p:cNvSpPr>
          <p:nvPr>
            <p:ph type="title"/>
          </p:nvPr>
        </p:nvSpPr>
        <p:spPr/>
        <p:txBody>
          <a:bodyPr/>
          <a:lstStyle/>
          <a:p>
            <a:r>
              <a:rPr kumimoji="1" lang="ja-JP" altLang="en-US"/>
              <a:t>解析対象</a:t>
            </a:r>
          </a:p>
        </p:txBody>
      </p:sp>
      <p:pic>
        <p:nvPicPr>
          <p:cNvPr id="7" name="図 6">
            <a:extLst>
              <a:ext uri="{FF2B5EF4-FFF2-40B4-BE49-F238E27FC236}">
                <a16:creationId xmlns:a16="http://schemas.microsoft.com/office/drawing/2014/main" id="{3A7D1BBC-A8B4-8C7D-C52D-C956B0607CDC}"/>
              </a:ext>
            </a:extLst>
          </p:cNvPr>
          <p:cNvPicPr>
            <a:picLocks noChangeAspect="1"/>
          </p:cNvPicPr>
          <p:nvPr/>
        </p:nvPicPr>
        <p:blipFill>
          <a:blip r:embed="rId3"/>
          <a:srcRect l="20142" t="7091" r="5148"/>
          <a:stretch>
            <a:fillRect/>
          </a:stretch>
        </p:blipFill>
        <p:spPr>
          <a:xfrm>
            <a:off x="9867900" y="3453856"/>
            <a:ext cx="2096118" cy="1444525"/>
          </a:xfrm>
          <a:prstGeom prst="rect">
            <a:avLst/>
          </a:prstGeom>
        </p:spPr>
      </p:pic>
      <p:pic>
        <p:nvPicPr>
          <p:cNvPr id="9" name="図 8">
            <a:extLst>
              <a:ext uri="{FF2B5EF4-FFF2-40B4-BE49-F238E27FC236}">
                <a16:creationId xmlns:a16="http://schemas.microsoft.com/office/drawing/2014/main" id="{5CF6F048-E748-F593-22EF-5930FE2AC3A2}"/>
              </a:ext>
            </a:extLst>
          </p:cNvPr>
          <p:cNvPicPr>
            <a:picLocks noChangeAspect="1"/>
          </p:cNvPicPr>
          <p:nvPr/>
        </p:nvPicPr>
        <p:blipFill>
          <a:blip r:embed="rId4"/>
          <a:srcRect r="5987"/>
          <a:stretch>
            <a:fillRect/>
          </a:stretch>
        </p:blipFill>
        <p:spPr>
          <a:xfrm>
            <a:off x="7638192" y="3756711"/>
            <a:ext cx="1658208" cy="1141670"/>
          </a:xfrm>
          <a:prstGeom prst="rect">
            <a:avLst/>
          </a:prstGeom>
        </p:spPr>
      </p:pic>
      <p:pic>
        <p:nvPicPr>
          <p:cNvPr id="11" name="図 10">
            <a:extLst>
              <a:ext uri="{FF2B5EF4-FFF2-40B4-BE49-F238E27FC236}">
                <a16:creationId xmlns:a16="http://schemas.microsoft.com/office/drawing/2014/main" id="{0255C9F6-D5DA-46B2-EA76-FDF14FDA633C}"/>
              </a:ext>
            </a:extLst>
          </p:cNvPr>
          <p:cNvPicPr>
            <a:picLocks noChangeAspect="1"/>
          </p:cNvPicPr>
          <p:nvPr/>
        </p:nvPicPr>
        <p:blipFill>
          <a:blip r:embed="rId5"/>
          <a:srcRect t="5712" r="6075"/>
          <a:stretch>
            <a:fillRect/>
          </a:stretch>
        </p:blipFill>
        <p:spPr>
          <a:xfrm>
            <a:off x="3320484" y="3875631"/>
            <a:ext cx="1647833" cy="1066627"/>
          </a:xfrm>
          <a:prstGeom prst="rect">
            <a:avLst/>
          </a:prstGeom>
        </p:spPr>
      </p:pic>
      <p:pic>
        <p:nvPicPr>
          <p:cNvPr id="13" name="図 12">
            <a:extLst>
              <a:ext uri="{FF2B5EF4-FFF2-40B4-BE49-F238E27FC236}">
                <a16:creationId xmlns:a16="http://schemas.microsoft.com/office/drawing/2014/main" id="{680BFF7F-0C34-83BC-34B8-E88DA72EBEB4}"/>
              </a:ext>
            </a:extLst>
          </p:cNvPr>
          <p:cNvPicPr>
            <a:picLocks noChangeAspect="1"/>
          </p:cNvPicPr>
          <p:nvPr/>
        </p:nvPicPr>
        <p:blipFill>
          <a:blip r:embed="rId6"/>
          <a:srcRect l="19168" r="14220" b="719"/>
          <a:stretch>
            <a:fillRect/>
          </a:stretch>
        </p:blipFill>
        <p:spPr>
          <a:xfrm>
            <a:off x="5539817" y="3758929"/>
            <a:ext cx="1485823" cy="1227207"/>
          </a:xfrm>
          <a:prstGeom prst="rect">
            <a:avLst/>
          </a:prstGeom>
        </p:spPr>
      </p:pic>
      <p:sp>
        <p:nvSpPr>
          <p:cNvPr id="15" name="テキスト ボックス 14">
            <a:extLst>
              <a:ext uri="{FF2B5EF4-FFF2-40B4-BE49-F238E27FC236}">
                <a16:creationId xmlns:a16="http://schemas.microsoft.com/office/drawing/2014/main" id="{E31B577B-C9C1-F781-D4F5-4BD0F0CD8ECB}"/>
              </a:ext>
            </a:extLst>
          </p:cNvPr>
          <p:cNvSpPr txBox="1"/>
          <p:nvPr/>
        </p:nvSpPr>
        <p:spPr>
          <a:xfrm>
            <a:off x="663114" y="1139989"/>
            <a:ext cx="6853158" cy="707886"/>
          </a:xfrm>
          <a:prstGeom prst="rect">
            <a:avLst/>
          </a:prstGeom>
          <a:noFill/>
        </p:spPr>
        <p:txBody>
          <a:bodyPr wrap="none" rtlCol="0">
            <a:spAutoFit/>
          </a:bodyPr>
          <a:lstStyle/>
          <a:p>
            <a:r>
              <a:rPr lang="ja-JP" altLang="en-US" sz="2000"/>
              <a:t>形状の影響を純粋に比較するため、比表面積と厚さを統一</a:t>
            </a:r>
            <a:endParaRPr lang="en-US" altLang="ja-JP" sz="2000"/>
          </a:p>
          <a:p>
            <a:r>
              <a:rPr kumimoji="1" lang="ja-JP" altLang="en-US" sz="2000"/>
              <a:t>円形から三角形に向けて角部の鋭さが増す形状で比較評価</a:t>
            </a:r>
          </a:p>
        </p:txBody>
      </p:sp>
      <p:sp>
        <p:nvSpPr>
          <p:cNvPr id="16" name="テキスト ボックス 15">
            <a:extLst>
              <a:ext uri="{FF2B5EF4-FFF2-40B4-BE49-F238E27FC236}">
                <a16:creationId xmlns:a16="http://schemas.microsoft.com/office/drawing/2014/main" id="{150AF0D9-28E0-043F-66A9-B7BBED807BF7}"/>
              </a:ext>
            </a:extLst>
          </p:cNvPr>
          <p:cNvSpPr txBox="1"/>
          <p:nvPr/>
        </p:nvSpPr>
        <p:spPr>
          <a:xfrm>
            <a:off x="3721002" y="3179058"/>
            <a:ext cx="7590539" cy="369332"/>
          </a:xfrm>
          <a:prstGeom prst="rect">
            <a:avLst/>
          </a:prstGeom>
          <a:noFill/>
        </p:spPr>
        <p:txBody>
          <a:bodyPr wrap="none" rtlCol="0">
            <a:spAutoFit/>
          </a:bodyPr>
          <a:lstStyle/>
          <a:p>
            <a:r>
              <a:rPr kumimoji="1" lang="ja-JP" altLang="en-US"/>
              <a:t>円形</a:t>
            </a:r>
            <a:r>
              <a:rPr kumimoji="1" lang="en-US" altLang="ja-JP"/>
              <a:t>		</a:t>
            </a:r>
            <a:r>
              <a:rPr kumimoji="1" lang="ja-JP" altLang="en-US"/>
              <a:t>　六角形</a:t>
            </a:r>
            <a:r>
              <a:rPr kumimoji="1" lang="en-US" altLang="ja-JP"/>
              <a:t>	</a:t>
            </a:r>
            <a:r>
              <a:rPr kumimoji="1" lang="ja-JP" altLang="en-US"/>
              <a:t>　      四角形</a:t>
            </a:r>
            <a:r>
              <a:rPr kumimoji="1" lang="en-US" altLang="ja-JP"/>
              <a:t>		     </a:t>
            </a:r>
            <a:r>
              <a:rPr kumimoji="1" lang="ja-JP" altLang="en-US"/>
              <a:t>三角形</a:t>
            </a:r>
          </a:p>
        </p:txBody>
      </p:sp>
      <p:graphicFrame>
        <p:nvGraphicFramePr>
          <p:cNvPr id="6" name="表 5">
            <a:extLst>
              <a:ext uri="{FF2B5EF4-FFF2-40B4-BE49-F238E27FC236}">
                <a16:creationId xmlns:a16="http://schemas.microsoft.com/office/drawing/2014/main" id="{704F6E10-9F53-208A-1F67-12E3C20A6525}"/>
              </a:ext>
            </a:extLst>
          </p:cNvPr>
          <p:cNvGraphicFramePr>
            <a:graphicFrameLocks noGrp="1"/>
          </p:cNvGraphicFramePr>
          <p:nvPr>
            <p:extLst>
              <p:ext uri="{D42A27DB-BD31-4B8C-83A1-F6EECF244321}">
                <p14:modId xmlns:p14="http://schemas.microsoft.com/office/powerpoint/2010/main" val="2284886945"/>
              </p:ext>
            </p:extLst>
          </p:nvPr>
        </p:nvGraphicFramePr>
        <p:xfrm>
          <a:off x="0" y="4986136"/>
          <a:ext cx="12192000" cy="1397457"/>
        </p:xfrm>
        <a:graphic>
          <a:graphicData uri="http://schemas.openxmlformats.org/drawingml/2006/table">
            <a:tbl>
              <a:tblPr>
                <a:tableStyleId>{5C22544A-7EE6-4342-B048-85BDC9FD1C3A}</a:tableStyleId>
              </a:tblPr>
              <a:tblGrid>
                <a:gridCol w="1564962">
                  <a:extLst>
                    <a:ext uri="{9D8B030D-6E8A-4147-A177-3AD203B41FA5}">
                      <a16:colId xmlns:a16="http://schemas.microsoft.com/office/drawing/2014/main" val="490836987"/>
                    </a:ext>
                  </a:extLst>
                </a:gridCol>
                <a:gridCol w="1444938">
                  <a:extLst>
                    <a:ext uri="{9D8B030D-6E8A-4147-A177-3AD203B41FA5}">
                      <a16:colId xmlns:a16="http://schemas.microsoft.com/office/drawing/2014/main" val="3502898648"/>
                    </a:ext>
                  </a:extLst>
                </a:gridCol>
                <a:gridCol w="2286000">
                  <a:extLst>
                    <a:ext uri="{9D8B030D-6E8A-4147-A177-3AD203B41FA5}">
                      <a16:colId xmlns:a16="http://schemas.microsoft.com/office/drawing/2014/main" val="4129366033"/>
                    </a:ext>
                  </a:extLst>
                </a:gridCol>
                <a:gridCol w="2000250">
                  <a:extLst>
                    <a:ext uri="{9D8B030D-6E8A-4147-A177-3AD203B41FA5}">
                      <a16:colId xmlns:a16="http://schemas.microsoft.com/office/drawing/2014/main" val="2598123424"/>
                    </a:ext>
                  </a:extLst>
                </a:gridCol>
                <a:gridCol w="2457450">
                  <a:extLst>
                    <a:ext uri="{9D8B030D-6E8A-4147-A177-3AD203B41FA5}">
                      <a16:colId xmlns:a16="http://schemas.microsoft.com/office/drawing/2014/main" val="4125079256"/>
                    </a:ext>
                  </a:extLst>
                </a:gridCol>
                <a:gridCol w="2438400">
                  <a:extLst>
                    <a:ext uri="{9D8B030D-6E8A-4147-A177-3AD203B41FA5}">
                      <a16:colId xmlns:a16="http://schemas.microsoft.com/office/drawing/2014/main" val="1232152703"/>
                    </a:ext>
                  </a:extLst>
                </a:gridCol>
              </a:tblGrid>
              <a:tr h="465819">
                <a:tc>
                  <a:txBody>
                    <a:bodyPr/>
                    <a:lstStyle/>
                    <a:p>
                      <a:pPr algn="l" fontAlgn="ctr">
                        <a:buNone/>
                      </a:pPr>
                      <a:r>
                        <a:rPr lang="ja-JP" sz="2000" u="none" strike="noStrike">
                          <a:effectLst/>
                        </a:rPr>
                        <a:t>体積</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T w="12700" cap="flat" cmpd="sng" algn="ctr">
                      <a:solidFill>
                        <a:schemeClr val="tx1"/>
                      </a:solidFill>
                      <a:prstDash val="solid"/>
                      <a:round/>
                      <a:headEnd type="none" w="med" len="med"/>
                      <a:tailEnd type="none" w="med" len="med"/>
                    </a:lnT>
                    <a:noFill/>
                  </a:tcPr>
                </a:tc>
                <a:tc>
                  <a:txBody>
                    <a:bodyPr/>
                    <a:lstStyle/>
                    <a:p>
                      <a:pPr algn="l" fontAlgn="b">
                        <a:buNone/>
                      </a:pPr>
                      <a:r>
                        <a:rPr lang="ja-JP" altLang="ja-JP" sz="2000"/>
                        <a:t>m</a:t>
                      </a:r>
                      <a:r>
                        <a:rPr lang="en-US" altLang="ja-JP" sz="2000"/>
                        <a:t>m</a:t>
                      </a:r>
                      <a:r>
                        <a:rPr lang="en-US" altLang="ja-JP" sz="2000" baseline="30000"/>
                        <a:t>3</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b">
                    <a:lnT w="12700" cap="flat" cmpd="sng" algn="ctr">
                      <a:solidFill>
                        <a:schemeClr val="tx1"/>
                      </a:solidFill>
                      <a:prstDash val="solid"/>
                      <a:round/>
                      <a:headEnd type="none" w="med" len="med"/>
                      <a:tailEnd type="none" w="med" len="med"/>
                    </a:lnT>
                    <a:noFill/>
                  </a:tcPr>
                </a:tc>
                <a:tc>
                  <a:txBody>
                    <a:bodyPr/>
                    <a:lstStyle/>
                    <a:p>
                      <a:pPr algn="ctr" fontAlgn="ctr">
                        <a:buNone/>
                      </a:pPr>
                      <a:r>
                        <a:rPr lang="ja-JP" sz="2000" u="none" strike="noStrike">
                          <a:effectLst/>
                        </a:rPr>
                        <a:t>64721</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T w="12700" cap="flat" cmpd="sng" algn="ctr">
                      <a:solidFill>
                        <a:schemeClr val="tx1"/>
                      </a:solidFill>
                      <a:prstDash val="solid"/>
                      <a:round/>
                      <a:headEnd type="none" w="med" len="med"/>
                      <a:tailEnd type="none" w="med" len="med"/>
                    </a:lnT>
                    <a:noFill/>
                  </a:tcPr>
                </a:tc>
                <a:tc>
                  <a:txBody>
                    <a:bodyPr/>
                    <a:lstStyle/>
                    <a:p>
                      <a:pPr algn="ctr" fontAlgn="ctr">
                        <a:buNone/>
                      </a:pPr>
                      <a:r>
                        <a:rPr lang="ja-JP" sz="2000" u="none" strike="noStrike">
                          <a:effectLst/>
                        </a:rPr>
                        <a:t>71365</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T w="12700" cap="flat" cmpd="sng" algn="ctr">
                      <a:solidFill>
                        <a:schemeClr val="tx1"/>
                      </a:solidFill>
                      <a:prstDash val="solid"/>
                      <a:round/>
                      <a:headEnd type="none" w="med" len="med"/>
                      <a:tailEnd type="none" w="med" len="med"/>
                    </a:lnT>
                    <a:noFill/>
                  </a:tcPr>
                </a:tc>
                <a:tc>
                  <a:txBody>
                    <a:bodyPr/>
                    <a:lstStyle/>
                    <a:p>
                      <a:pPr algn="ctr" fontAlgn="ctr">
                        <a:buNone/>
                      </a:pPr>
                      <a:r>
                        <a:rPr lang="ja-JP" sz="2000" u="none" strike="noStrike">
                          <a:effectLst/>
                        </a:rPr>
                        <a:t>79225</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T w="12700" cap="flat" cmpd="sng" algn="ctr">
                      <a:solidFill>
                        <a:schemeClr val="tx1"/>
                      </a:solidFill>
                      <a:prstDash val="solid"/>
                      <a:round/>
                      <a:headEnd type="none" w="med" len="med"/>
                      <a:tailEnd type="none" w="med" len="med"/>
                    </a:lnT>
                    <a:noFill/>
                  </a:tcPr>
                </a:tc>
                <a:tc>
                  <a:txBody>
                    <a:bodyPr/>
                    <a:lstStyle/>
                    <a:p>
                      <a:pPr algn="ctr" fontAlgn="ctr">
                        <a:buNone/>
                      </a:pPr>
                      <a:r>
                        <a:rPr lang="ja-JP" sz="2000" u="none" strike="noStrike">
                          <a:effectLst/>
                        </a:rPr>
                        <a:t>103460</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664875112"/>
                  </a:ext>
                </a:extLst>
              </a:tr>
              <a:tr h="465819">
                <a:tc>
                  <a:txBody>
                    <a:bodyPr/>
                    <a:lstStyle/>
                    <a:p>
                      <a:pPr algn="l" fontAlgn="ctr">
                        <a:buNone/>
                      </a:pPr>
                      <a:r>
                        <a:rPr lang="ja-JP" sz="2000" u="none" strike="noStrike">
                          <a:effectLst/>
                        </a:rPr>
                        <a:t>表面積</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noFill/>
                  </a:tcPr>
                </a:tc>
                <a:tc>
                  <a:txBody>
                    <a:bodyPr/>
                    <a:lstStyle/>
                    <a:p>
                      <a:pPr algn="l" fontAlgn="b">
                        <a:buNone/>
                      </a:pPr>
                      <a:r>
                        <a:rPr lang="ja-JP" sz="2000" u="none" strike="noStrike">
                          <a:effectLst/>
                        </a:rPr>
                        <a:t>m</a:t>
                      </a:r>
                      <a:r>
                        <a:rPr lang="en-US" altLang="ja-JP" sz="2000" u="none" strike="noStrike">
                          <a:effectLst/>
                        </a:rPr>
                        <a:t>m</a:t>
                      </a:r>
                      <a:r>
                        <a:rPr lang="ja-JP" sz="2000" u="none" strike="noStrike">
                          <a:effectLst/>
                        </a:rPr>
                        <a:t>²</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b">
                    <a:noFill/>
                  </a:tcPr>
                </a:tc>
                <a:tc>
                  <a:txBody>
                    <a:bodyPr/>
                    <a:lstStyle/>
                    <a:p>
                      <a:pPr algn="ctr" fontAlgn="ctr">
                        <a:buNone/>
                      </a:pPr>
                      <a:r>
                        <a:rPr lang="ja-JP" sz="2000" u="none" strike="noStrike">
                          <a:effectLst/>
                        </a:rPr>
                        <a:t>10505</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noFill/>
                  </a:tcPr>
                </a:tc>
                <a:tc>
                  <a:txBody>
                    <a:bodyPr/>
                    <a:lstStyle/>
                    <a:p>
                      <a:pPr algn="ctr" fontAlgn="ctr">
                        <a:buNone/>
                      </a:pPr>
                      <a:r>
                        <a:rPr lang="ja-JP" sz="2000" u="none" strike="noStrike">
                          <a:effectLst/>
                        </a:rPr>
                        <a:t>11584</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noFill/>
                  </a:tcPr>
                </a:tc>
                <a:tc>
                  <a:txBody>
                    <a:bodyPr/>
                    <a:lstStyle/>
                    <a:p>
                      <a:pPr algn="ctr" fontAlgn="ctr">
                        <a:buNone/>
                      </a:pPr>
                      <a:r>
                        <a:rPr lang="ja-JP" sz="2000" u="none" strike="noStrike">
                          <a:effectLst/>
                        </a:rPr>
                        <a:t>12860</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noFill/>
                  </a:tcPr>
                </a:tc>
                <a:tc>
                  <a:txBody>
                    <a:bodyPr/>
                    <a:lstStyle/>
                    <a:p>
                      <a:pPr algn="ctr" fontAlgn="ctr">
                        <a:buNone/>
                      </a:pPr>
                      <a:r>
                        <a:rPr lang="ja-JP" sz="2000" u="none" strike="noStrike">
                          <a:effectLst/>
                        </a:rPr>
                        <a:t>16904</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noFill/>
                  </a:tcPr>
                </a:tc>
                <a:extLst>
                  <a:ext uri="{0D108BD9-81ED-4DB2-BD59-A6C34878D82A}">
                    <a16:rowId xmlns:a16="http://schemas.microsoft.com/office/drawing/2014/main" val="1521774331"/>
                  </a:ext>
                </a:extLst>
              </a:tr>
              <a:tr h="465819">
                <a:tc>
                  <a:txBody>
                    <a:bodyPr/>
                    <a:lstStyle/>
                    <a:p>
                      <a:pPr algn="l" fontAlgn="ctr">
                        <a:buNone/>
                      </a:pPr>
                      <a:r>
                        <a:rPr lang="ja-JP" sz="2000" u="none" strike="noStrike">
                          <a:effectLst/>
                        </a:rPr>
                        <a:t>比表面積</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b">
                        <a:buNone/>
                      </a:pPr>
                      <a:r>
                        <a:rPr lang="ja-JP" sz="2000" u="none" strike="noStrike">
                          <a:effectLst/>
                        </a:rPr>
                        <a:t>m</a:t>
                      </a:r>
                      <a:r>
                        <a:rPr lang="en-US" altLang="ja-JP" sz="2000" u="none" strike="noStrike">
                          <a:effectLst/>
                        </a:rPr>
                        <a:t>m²</a:t>
                      </a:r>
                      <a:r>
                        <a:rPr lang="ja-JP" sz="2000" u="none" strike="noStrike">
                          <a:effectLst/>
                        </a:rPr>
                        <a:t>/</a:t>
                      </a:r>
                      <a:r>
                        <a:rPr lang="ja-JP" altLang="ja-JP" sz="2000"/>
                        <a:t>m</a:t>
                      </a:r>
                      <a:r>
                        <a:rPr lang="en-US" altLang="ja-JP" sz="2000"/>
                        <a:t>m</a:t>
                      </a:r>
                      <a:r>
                        <a:rPr lang="en-US" altLang="ja-JP" sz="2000" baseline="30000"/>
                        <a:t>3</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b">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buNone/>
                      </a:pPr>
                      <a:r>
                        <a:rPr lang="ja-JP" sz="2000" u="none" strike="noStrike">
                          <a:effectLst/>
                        </a:rPr>
                        <a:t>0.162</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buNone/>
                      </a:pPr>
                      <a:r>
                        <a:rPr lang="ja-JP" sz="2000" u="none" strike="noStrike">
                          <a:effectLst/>
                        </a:rPr>
                        <a:t>0.162</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buNone/>
                      </a:pPr>
                      <a:r>
                        <a:rPr lang="ja-JP" sz="2000" u="none" strike="noStrike">
                          <a:effectLst/>
                        </a:rPr>
                        <a:t>0.162</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buNone/>
                      </a:pPr>
                      <a:r>
                        <a:rPr lang="ja-JP" sz="2000" u="none" strike="noStrike">
                          <a:effectLst/>
                        </a:rPr>
                        <a:t>0.162</a:t>
                      </a:r>
                      <a:endParaRPr lang="ja-JP" sz="2000" b="0" i="0" u="none" strike="noStrike">
                        <a:solidFill>
                          <a:srgbClr val="000000"/>
                        </a:solidFill>
                        <a:effectLst/>
                        <a:latin typeface="游ゴシック" panose="020B0400000000000000" pitchFamily="50" charset="-128"/>
                        <a:ea typeface="游ゴシック" panose="020B0400000000000000" pitchFamily="50" charset="-128"/>
                      </a:endParaRPr>
                    </a:p>
                  </a:txBody>
                  <a:tcPr marL="7620" marR="7620" marT="7620" marB="0" anchor="ctr">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57299479"/>
                  </a:ext>
                </a:extLst>
              </a:tr>
            </a:tbl>
          </a:graphicData>
        </a:graphic>
      </p:graphicFrame>
      <p:sp>
        <p:nvSpPr>
          <p:cNvPr id="3" name="テキスト ボックス 2">
            <a:extLst>
              <a:ext uri="{FF2B5EF4-FFF2-40B4-BE49-F238E27FC236}">
                <a16:creationId xmlns:a16="http://schemas.microsoft.com/office/drawing/2014/main" id="{EECF2809-C2EB-93B3-0A90-A30B41BF2D74}"/>
              </a:ext>
            </a:extLst>
          </p:cNvPr>
          <p:cNvSpPr txBox="1"/>
          <p:nvPr/>
        </p:nvSpPr>
        <p:spPr>
          <a:xfrm>
            <a:off x="663114" y="1935325"/>
            <a:ext cx="6417141" cy="923330"/>
          </a:xfrm>
          <a:prstGeom prst="rect">
            <a:avLst/>
          </a:prstGeom>
          <a:noFill/>
        </p:spPr>
        <p:txBody>
          <a:bodyPr wrap="none" rtlCol="0">
            <a:spAutoFit/>
          </a:bodyPr>
          <a:lstStyle/>
          <a:p>
            <a:r>
              <a:rPr kumimoji="1" lang="ja-JP" altLang="en-US" b="1"/>
              <a:t>共通条件</a:t>
            </a:r>
            <a:endParaRPr kumimoji="1" lang="en-US" altLang="ja-JP" b="1"/>
          </a:p>
          <a:p>
            <a:r>
              <a:rPr kumimoji="1" lang="ja-JP" altLang="en-US"/>
              <a:t>比表面積：</a:t>
            </a:r>
            <a:r>
              <a:rPr kumimoji="1" lang="en-US" altLang="ja-JP"/>
              <a:t>0.163</a:t>
            </a:r>
            <a:r>
              <a:rPr lang="ja-JP" altLang="ja-JP"/>
              <a:t>m</a:t>
            </a:r>
            <a:r>
              <a:rPr lang="en-US" altLang="ja-JP"/>
              <a:t>m²</a:t>
            </a:r>
            <a:r>
              <a:rPr lang="ja-JP" altLang="ja-JP"/>
              <a:t>/ m</a:t>
            </a:r>
            <a:r>
              <a:rPr lang="en-US" altLang="ja-JP"/>
              <a:t>m</a:t>
            </a:r>
            <a:r>
              <a:rPr lang="en-US" altLang="ja-JP" baseline="30000"/>
              <a:t>3</a:t>
            </a:r>
            <a:r>
              <a:rPr lang="en-US" altLang="ja-JP"/>
              <a:t> </a:t>
            </a:r>
            <a:r>
              <a:rPr lang="en-US" altLang="ja-JP" baseline="30000"/>
              <a:t>	</a:t>
            </a:r>
            <a:r>
              <a:rPr lang="ja-JP" altLang="en-US"/>
              <a:t>物性値</a:t>
            </a:r>
            <a:r>
              <a:rPr lang="en-US" altLang="ja-JP"/>
              <a:t>		</a:t>
            </a:r>
            <a:r>
              <a:rPr lang="ja-JP" altLang="en-US"/>
              <a:t>：同一</a:t>
            </a:r>
            <a:endParaRPr kumimoji="1" lang="en-US" altLang="ja-JP" baseline="30000"/>
          </a:p>
          <a:p>
            <a:r>
              <a:rPr lang="ja-JP" altLang="en-US"/>
              <a:t>製品厚さ：</a:t>
            </a:r>
            <a:r>
              <a:rPr lang="en-US" altLang="ja-JP"/>
              <a:t>20mm			</a:t>
            </a:r>
            <a:r>
              <a:rPr lang="ja-JP" altLang="en-US"/>
              <a:t>加熱乾燥条件</a:t>
            </a:r>
            <a:r>
              <a:rPr lang="en-US" altLang="ja-JP"/>
              <a:t>	</a:t>
            </a:r>
            <a:r>
              <a:rPr lang="ja-JP" altLang="en-US"/>
              <a:t>：同一</a:t>
            </a:r>
            <a:endParaRPr kumimoji="1" lang="ja-JP" altLang="en-US"/>
          </a:p>
        </p:txBody>
      </p:sp>
      <p:sp>
        <p:nvSpPr>
          <p:cNvPr id="5" name="スライド番号プレースホルダー 4">
            <a:extLst>
              <a:ext uri="{FF2B5EF4-FFF2-40B4-BE49-F238E27FC236}">
                <a16:creationId xmlns:a16="http://schemas.microsoft.com/office/drawing/2014/main" id="{C9403B01-834A-4F61-253E-5B4E4EC3BD29}"/>
              </a:ext>
            </a:extLst>
          </p:cNvPr>
          <p:cNvSpPr>
            <a:spLocks noGrp="1"/>
          </p:cNvSpPr>
          <p:nvPr>
            <p:ph type="sldNum" sz="quarter" idx="12"/>
          </p:nvPr>
        </p:nvSpPr>
        <p:spPr/>
        <p:txBody>
          <a:bodyPr/>
          <a:lstStyle/>
          <a:p>
            <a:fld id="{93FD21C1-7229-4337-B68D-945C294B5D6D}" type="slidenum">
              <a:rPr lang="ja-JP" altLang="en-US" smtClean="0"/>
              <a:pPr/>
              <a:t>8</a:t>
            </a:fld>
            <a:r>
              <a:rPr lang="ja-JP" altLang="en-US"/>
              <a:t> </a:t>
            </a:r>
            <a:r>
              <a:rPr lang="en-US" altLang="ja-JP"/>
              <a:t>/ 14</a:t>
            </a:r>
            <a:endParaRPr kumimoji="1" lang="ja-JP" altLang="en-US"/>
          </a:p>
        </p:txBody>
      </p:sp>
    </p:spTree>
    <p:extLst>
      <p:ext uri="{BB962C8B-B14F-4D97-AF65-F5344CB8AC3E}">
        <p14:creationId xmlns:p14="http://schemas.microsoft.com/office/powerpoint/2010/main" val="2114634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5ACAA-DA04-19CD-6513-D847EB139DEF}"/>
            </a:ext>
          </a:extLst>
        </p:cNvPr>
        <p:cNvGrpSpPr/>
        <p:nvPr/>
      </p:nvGrpSpPr>
      <p:grpSpPr>
        <a:xfrm>
          <a:off x="0" y="0"/>
          <a:ext cx="0" cy="0"/>
          <a:chOff x="0" y="0"/>
          <a:chExt cx="0" cy="0"/>
        </a:xfrm>
      </p:grpSpPr>
      <p:graphicFrame>
        <p:nvGraphicFramePr>
          <p:cNvPr id="7" name="グラフ 6">
            <a:extLst>
              <a:ext uri="{FF2B5EF4-FFF2-40B4-BE49-F238E27FC236}">
                <a16:creationId xmlns:a16="http://schemas.microsoft.com/office/drawing/2014/main" id="{EDB2C4F7-412A-DCE6-F5EA-DD84A26EA1EC}"/>
              </a:ext>
            </a:extLst>
          </p:cNvPr>
          <p:cNvGraphicFramePr>
            <a:graphicFrameLocks/>
          </p:cNvGraphicFramePr>
          <p:nvPr>
            <p:extLst>
              <p:ext uri="{D42A27DB-BD31-4B8C-83A1-F6EECF244321}">
                <p14:modId xmlns:p14="http://schemas.microsoft.com/office/powerpoint/2010/main" val="863138215"/>
              </p:ext>
            </p:extLst>
          </p:nvPr>
        </p:nvGraphicFramePr>
        <p:xfrm>
          <a:off x="701542" y="1127652"/>
          <a:ext cx="7345178" cy="3901548"/>
        </p:xfrm>
        <a:graphic>
          <a:graphicData uri="http://schemas.openxmlformats.org/drawingml/2006/chart">
            <c:chart xmlns:c="http://schemas.openxmlformats.org/drawingml/2006/chart" xmlns:r="http://schemas.openxmlformats.org/officeDocument/2006/relationships" r:id="rId3"/>
          </a:graphicData>
        </a:graphic>
      </p:graphicFrame>
      <p:sp>
        <p:nvSpPr>
          <p:cNvPr id="2" name="タイトル 1">
            <a:extLst>
              <a:ext uri="{FF2B5EF4-FFF2-40B4-BE49-F238E27FC236}">
                <a16:creationId xmlns:a16="http://schemas.microsoft.com/office/drawing/2014/main" id="{606500FF-FFD7-000A-3890-A679FA80899A}"/>
              </a:ext>
            </a:extLst>
          </p:cNvPr>
          <p:cNvSpPr>
            <a:spLocks noGrp="1"/>
          </p:cNvSpPr>
          <p:nvPr>
            <p:ph type="title"/>
          </p:nvPr>
        </p:nvSpPr>
        <p:spPr/>
        <p:txBody>
          <a:bodyPr/>
          <a:lstStyle/>
          <a:p>
            <a:r>
              <a:rPr kumimoji="1" lang="ja-JP" altLang="en-US"/>
              <a:t>製品形状が全体の水分除去速度</a:t>
            </a:r>
            <a:r>
              <a:rPr lang="ja-JP" altLang="en-US"/>
              <a:t>に与える影響</a:t>
            </a:r>
            <a:endParaRPr kumimoji="1" lang="ja-JP" altLang="en-US"/>
          </a:p>
        </p:txBody>
      </p:sp>
      <p:sp>
        <p:nvSpPr>
          <p:cNvPr id="5" name="テキスト ボックス 4">
            <a:extLst>
              <a:ext uri="{FF2B5EF4-FFF2-40B4-BE49-F238E27FC236}">
                <a16:creationId xmlns:a16="http://schemas.microsoft.com/office/drawing/2014/main" id="{3000CB8F-D9CA-3C35-62DA-A9291FF128A5}"/>
              </a:ext>
            </a:extLst>
          </p:cNvPr>
          <p:cNvSpPr txBox="1"/>
          <p:nvPr/>
        </p:nvSpPr>
        <p:spPr>
          <a:xfrm>
            <a:off x="8304452" y="2256181"/>
            <a:ext cx="3113391" cy="923330"/>
          </a:xfrm>
          <a:prstGeom prst="rect">
            <a:avLst/>
          </a:prstGeom>
          <a:noFill/>
        </p:spPr>
        <p:txBody>
          <a:bodyPr wrap="square" rtlCol="0">
            <a:spAutoFit/>
          </a:bodyPr>
          <a:lstStyle/>
          <a:p>
            <a:pPr marL="285750" indent="-285750">
              <a:buFont typeface="Arial" panose="020B0604020202020204" pitchFamily="34" charset="0"/>
              <a:buChar char="•"/>
            </a:pPr>
            <a:r>
              <a:rPr lang="ja-JP" altLang="ja-JP"/>
              <a:t>含水率</a:t>
            </a:r>
            <a:r>
              <a:rPr lang="en-US" altLang="ja-JP"/>
              <a:t>0.5 </a:t>
            </a:r>
            <a:r>
              <a:rPr lang="ja-JP" altLang="ja-JP"/>
              <a:t>到達時間は</a:t>
            </a:r>
            <a:br>
              <a:rPr lang="en-US" altLang="ja-JP"/>
            </a:br>
            <a:r>
              <a:rPr lang="ja-JP" altLang="ja-JP"/>
              <a:t>10</a:t>
            </a:r>
            <a:r>
              <a:rPr lang="en-US" altLang="ja-JP"/>
              <a:t>-</a:t>
            </a:r>
            <a:r>
              <a:rPr lang="ja-JP" altLang="ja-JP"/>
              <a:t>1</a:t>
            </a:r>
            <a:r>
              <a:rPr lang="en-US" altLang="ja-JP"/>
              <a:t>1</a:t>
            </a:r>
            <a:r>
              <a:rPr lang="ja-JP" altLang="ja-JP"/>
              <a:t> h</a:t>
            </a:r>
            <a:r>
              <a:rPr lang="ja-JP" altLang="en-US"/>
              <a:t>で顕著な差はない</a:t>
            </a:r>
            <a:endParaRPr lang="en-US" altLang="ja-JP"/>
          </a:p>
          <a:p>
            <a:endParaRPr kumimoji="1" lang="en-US" altLang="ja-JP"/>
          </a:p>
        </p:txBody>
      </p:sp>
      <p:cxnSp>
        <p:nvCxnSpPr>
          <p:cNvPr id="8" name="直線コネクタ 7">
            <a:extLst>
              <a:ext uri="{FF2B5EF4-FFF2-40B4-BE49-F238E27FC236}">
                <a16:creationId xmlns:a16="http://schemas.microsoft.com/office/drawing/2014/main" id="{5828D55E-E03C-0EBA-79AB-8BEA3A97F9F1}"/>
              </a:ext>
            </a:extLst>
          </p:cNvPr>
          <p:cNvCxnSpPr>
            <a:cxnSpLocks/>
          </p:cNvCxnSpPr>
          <p:nvPr/>
        </p:nvCxnSpPr>
        <p:spPr>
          <a:xfrm>
            <a:off x="1967414" y="2567691"/>
            <a:ext cx="5697036" cy="0"/>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sp>
        <p:nvSpPr>
          <p:cNvPr id="20" name="テキスト ボックス 19">
            <a:extLst>
              <a:ext uri="{FF2B5EF4-FFF2-40B4-BE49-F238E27FC236}">
                <a16:creationId xmlns:a16="http://schemas.microsoft.com/office/drawing/2014/main" id="{C33F0C1E-F6E5-A245-9DAD-B6E7B3AB7356}"/>
              </a:ext>
            </a:extLst>
          </p:cNvPr>
          <p:cNvSpPr txBox="1"/>
          <p:nvPr/>
        </p:nvSpPr>
        <p:spPr>
          <a:xfrm>
            <a:off x="729482" y="5492379"/>
            <a:ext cx="10733036" cy="1200329"/>
          </a:xfrm>
          <a:prstGeom prst="rect">
            <a:avLst/>
          </a:prstGeom>
          <a:solidFill>
            <a:schemeClr val="accent2">
              <a:lumMod val="20000"/>
              <a:lumOff val="80000"/>
            </a:schemeClr>
          </a:solidFill>
        </p:spPr>
        <p:txBody>
          <a:bodyPr wrap="square" rtlCol="0">
            <a:spAutoFit/>
          </a:bodyPr>
          <a:lstStyle/>
          <a:p>
            <a:r>
              <a:rPr kumimoji="1" lang="ja-JP" altLang="en-US" sz="2400" b="1"/>
              <a:t>比表面積</a:t>
            </a:r>
            <a:r>
              <a:rPr lang="ja-JP" altLang="en-US" sz="2400" b="1"/>
              <a:t>および</a:t>
            </a:r>
            <a:r>
              <a:rPr kumimoji="1" lang="ja-JP" altLang="en-US" sz="2400" b="1"/>
              <a:t>厚さを統一した場合、製品形状が全体の水分除去速度に与える影響は比較的小さい</a:t>
            </a:r>
            <a:endParaRPr kumimoji="1" lang="en-US" altLang="ja-JP" sz="2400" b="1"/>
          </a:p>
          <a:p>
            <a:r>
              <a:rPr lang="ja-JP" altLang="en-US" sz="2400" b="1"/>
              <a:t>→</a:t>
            </a:r>
            <a:r>
              <a:rPr lang="ja-JP" altLang="en-US" sz="2400"/>
              <a:t>一方で、局所的な熱流束や界面の動きは製品形状による差が表れた</a:t>
            </a:r>
            <a:endParaRPr kumimoji="1" lang="ja-JP" altLang="en-US" sz="2400"/>
          </a:p>
        </p:txBody>
      </p:sp>
      <p:sp>
        <p:nvSpPr>
          <p:cNvPr id="6" name="テキスト ボックス 5">
            <a:extLst>
              <a:ext uri="{FF2B5EF4-FFF2-40B4-BE49-F238E27FC236}">
                <a16:creationId xmlns:a16="http://schemas.microsoft.com/office/drawing/2014/main" id="{2E1B8567-B7FD-CCFB-3864-FEB51201DC57}"/>
              </a:ext>
            </a:extLst>
          </p:cNvPr>
          <p:cNvSpPr txBox="1"/>
          <p:nvPr/>
        </p:nvSpPr>
        <p:spPr>
          <a:xfrm>
            <a:off x="2523647" y="2533180"/>
            <a:ext cx="1239442" cy="369332"/>
          </a:xfrm>
          <a:prstGeom prst="rect">
            <a:avLst/>
          </a:prstGeom>
          <a:noFill/>
        </p:spPr>
        <p:txBody>
          <a:bodyPr wrap="none" rtlCol="0">
            <a:spAutoFit/>
          </a:bodyPr>
          <a:lstStyle/>
          <a:p>
            <a:r>
              <a:rPr lang="ja-JP" altLang="en-US"/>
              <a:t>含水率 </a:t>
            </a:r>
            <a:r>
              <a:rPr lang="en-US" altLang="ja-JP"/>
              <a:t>0.5</a:t>
            </a:r>
            <a:endParaRPr kumimoji="1" lang="ja-JP" altLang="en-US"/>
          </a:p>
        </p:txBody>
      </p:sp>
      <p:sp>
        <p:nvSpPr>
          <p:cNvPr id="9" name="テキスト ボックス 8">
            <a:extLst>
              <a:ext uri="{FF2B5EF4-FFF2-40B4-BE49-F238E27FC236}">
                <a16:creationId xmlns:a16="http://schemas.microsoft.com/office/drawing/2014/main" id="{E08D6939-28D6-577C-1130-39956A2C136D}"/>
              </a:ext>
            </a:extLst>
          </p:cNvPr>
          <p:cNvSpPr txBox="1"/>
          <p:nvPr/>
        </p:nvSpPr>
        <p:spPr>
          <a:xfrm>
            <a:off x="5528467" y="1939395"/>
            <a:ext cx="1925527" cy="369332"/>
          </a:xfrm>
          <a:prstGeom prst="rect">
            <a:avLst/>
          </a:prstGeom>
          <a:noFill/>
        </p:spPr>
        <p:txBody>
          <a:bodyPr wrap="none" rtlCol="0">
            <a:spAutoFit/>
          </a:bodyPr>
          <a:lstStyle/>
          <a:p>
            <a:r>
              <a:rPr lang="en-US" altLang="ja-JP" b="1"/>
              <a:t>4</a:t>
            </a:r>
            <a:r>
              <a:rPr lang="ja-JP" altLang="en-US" b="1"/>
              <a:t>形状がほぼ一致</a:t>
            </a:r>
            <a:endParaRPr kumimoji="1" lang="ja-JP" altLang="en-US" b="1"/>
          </a:p>
        </p:txBody>
      </p:sp>
      <p:sp>
        <p:nvSpPr>
          <p:cNvPr id="10" name="スライド番号プレースホルダー 9">
            <a:extLst>
              <a:ext uri="{FF2B5EF4-FFF2-40B4-BE49-F238E27FC236}">
                <a16:creationId xmlns:a16="http://schemas.microsoft.com/office/drawing/2014/main" id="{60C381D7-0950-AEBF-1368-35218A350850}"/>
              </a:ext>
            </a:extLst>
          </p:cNvPr>
          <p:cNvSpPr>
            <a:spLocks noGrp="1"/>
          </p:cNvSpPr>
          <p:nvPr>
            <p:ph type="sldNum" sz="quarter" idx="12"/>
          </p:nvPr>
        </p:nvSpPr>
        <p:spPr/>
        <p:txBody>
          <a:bodyPr/>
          <a:lstStyle/>
          <a:p>
            <a:fld id="{93FD21C1-7229-4337-B68D-945C294B5D6D}" type="slidenum">
              <a:rPr lang="ja-JP" altLang="en-US" smtClean="0"/>
              <a:pPr/>
              <a:t>9</a:t>
            </a:fld>
            <a:r>
              <a:rPr lang="ja-JP" altLang="en-US"/>
              <a:t> </a:t>
            </a:r>
            <a:r>
              <a:rPr lang="en-US" altLang="ja-JP"/>
              <a:t>/ 14</a:t>
            </a:r>
            <a:endParaRPr kumimoji="1" lang="ja-JP" altLang="en-US"/>
          </a:p>
        </p:txBody>
      </p:sp>
    </p:spTree>
    <p:extLst>
      <p:ext uri="{BB962C8B-B14F-4D97-AF65-F5344CB8AC3E}">
        <p14:creationId xmlns:p14="http://schemas.microsoft.com/office/powerpoint/2010/main" val="1125021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AE6361-1DE8-CB7A-F844-6CB19BE990C7}"/>
              </a:ext>
            </a:extLst>
          </p:cNvPr>
          <p:cNvSpPr>
            <a:spLocks noGrp="1"/>
          </p:cNvSpPr>
          <p:nvPr>
            <p:ph type="title"/>
          </p:nvPr>
        </p:nvSpPr>
        <p:spPr/>
        <p:txBody>
          <a:bodyPr/>
          <a:lstStyle/>
          <a:p>
            <a:r>
              <a:rPr lang="ja-JP" altLang="ja-JP"/>
              <a:t>製品形状が</a:t>
            </a:r>
            <a:r>
              <a:rPr lang="ja-JP" altLang="en-US"/>
              <a:t>昇華界面熱流束</a:t>
            </a:r>
            <a:r>
              <a:rPr lang="ja-JP" altLang="ja-JP"/>
              <a:t>に与える影響</a:t>
            </a:r>
            <a:endParaRPr kumimoji="1" lang="ja-JP" altLang="en-US"/>
          </a:p>
        </p:txBody>
      </p:sp>
      <p:sp>
        <p:nvSpPr>
          <p:cNvPr id="20" name="テキスト ボックス 19">
            <a:extLst>
              <a:ext uri="{FF2B5EF4-FFF2-40B4-BE49-F238E27FC236}">
                <a16:creationId xmlns:a16="http://schemas.microsoft.com/office/drawing/2014/main" id="{A960A312-153C-0D79-0FDE-8A834C2B8ED4}"/>
              </a:ext>
            </a:extLst>
          </p:cNvPr>
          <p:cNvSpPr txBox="1"/>
          <p:nvPr/>
        </p:nvSpPr>
        <p:spPr>
          <a:xfrm>
            <a:off x="2255334" y="1325365"/>
            <a:ext cx="2224153" cy="1200329"/>
          </a:xfrm>
          <a:prstGeom prst="rect">
            <a:avLst/>
          </a:prstGeom>
          <a:noFill/>
        </p:spPr>
        <p:txBody>
          <a:bodyPr wrap="square">
            <a:spAutoFit/>
          </a:bodyPr>
          <a:lstStyle/>
          <a:p>
            <a:pPr>
              <a:buNone/>
            </a:pPr>
            <a:r>
              <a:rPr lang="ja-JP" altLang="ja-JP"/>
              <a:t>円形</a:t>
            </a:r>
            <a:r>
              <a:rPr lang="en-US" altLang="ja-JP"/>
              <a:t>(</a:t>
            </a:r>
            <a:r>
              <a:rPr lang="ja-JP" altLang="en-US"/>
              <a:t>均一分散</a:t>
            </a:r>
            <a:r>
              <a:rPr lang="en-US" altLang="ja-JP"/>
              <a:t>)</a:t>
            </a:r>
            <a:br>
              <a:rPr lang="ja-JP" altLang="ja-JP"/>
            </a:br>
            <a:endParaRPr lang="ja-JP" altLang="ja-JP"/>
          </a:p>
          <a:p>
            <a:pPr>
              <a:buNone/>
            </a:pPr>
            <a:r>
              <a:rPr lang="ja-JP" altLang="ja-JP"/>
              <a:t>最大：162 W/m²</a:t>
            </a:r>
            <a:br>
              <a:rPr lang="ja-JP" altLang="ja-JP"/>
            </a:br>
            <a:r>
              <a:rPr lang="ja-JP" altLang="ja-JP"/>
              <a:t>平均：33 W/m²</a:t>
            </a:r>
          </a:p>
        </p:txBody>
      </p:sp>
      <p:sp>
        <p:nvSpPr>
          <p:cNvPr id="22" name="テキスト ボックス 21">
            <a:extLst>
              <a:ext uri="{FF2B5EF4-FFF2-40B4-BE49-F238E27FC236}">
                <a16:creationId xmlns:a16="http://schemas.microsoft.com/office/drawing/2014/main" id="{BA38AA94-B1BD-E671-0FD9-F4CA7EDEDD2A}"/>
              </a:ext>
            </a:extLst>
          </p:cNvPr>
          <p:cNvSpPr txBox="1"/>
          <p:nvPr/>
        </p:nvSpPr>
        <p:spPr>
          <a:xfrm>
            <a:off x="7659184" y="1332762"/>
            <a:ext cx="2031325" cy="1200329"/>
          </a:xfrm>
          <a:prstGeom prst="rect">
            <a:avLst/>
          </a:prstGeom>
          <a:noFill/>
        </p:spPr>
        <p:txBody>
          <a:bodyPr wrap="square">
            <a:spAutoFit/>
          </a:bodyPr>
          <a:lstStyle/>
          <a:p>
            <a:pPr>
              <a:buNone/>
            </a:pPr>
            <a:r>
              <a:rPr lang="ja-JP" altLang="ja-JP" sz="1800"/>
              <a:t>三角形</a:t>
            </a:r>
            <a:r>
              <a:rPr lang="en-US" altLang="ja-JP" sz="1800"/>
              <a:t>(</a:t>
            </a:r>
            <a:r>
              <a:rPr lang="ja-JP" altLang="en-US" sz="1800"/>
              <a:t>角部集中</a:t>
            </a:r>
            <a:r>
              <a:rPr lang="en-US" altLang="ja-JP" sz="1800"/>
              <a:t>)</a:t>
            </a:r>
            <a:br>
              <a:rPr lang="ja-JP" altLang="ja-JP" sz="1800"/>
            </a:br>
            <a:endParaRPr lang="ja-JP" altLang="ja-JP" sz="1800"/>
          </a:p>
          <a:p>
            <a:pPr>
              <a:buNone/>
            </a:pPr>
            <a:r>
              <a:rPr lang="ja-JP" altLang="ja-JP" sz="1800"/>
              <a:t>最大：236 W/m²</a:t>
            </a:r>
            <a:br>
              <a:rPr lang="ja-JP" altLang="ja-JP" sz="1800"/>
            </a:br>
            <a:r>
              <a:rPr lang="ja-JP" altLang="ja-JP" sz="1800"/>
              <a:t>平均：33 W/m²</a:t>
            </a:r>
            <a:endParaRPr lang="ja-JP" altLang="en-US"/>
          </a:p>
        </p:txBody>
      </p:sp>
      <p:sp>
        <p:nvSpPr>
          <p:cNvPr id="24" name="テキスト ボックス 23">
            <a:extLst>
              <a:ext uri="{FF2B5EF4-FFF2-40B4-BE49-F238E27FC236}">
                <a16:creationId xmlns:a16="http://schemas.microsoft.com/office/drawing/2014/main" id="{00718267-09B0-7EFA-5E33-1C18559E6D61}"/>
              </a:ext>
            </a:extLst>
          </p:cNvPr>
          <p:cNvSpPr txBox="1"/>
          <p:nvPr/>
        </p:nvSpPr>
        <p:spPr>
          <a:xfrm>
            <a:off x="421656" y="5826070"/>
            <a:ext cx="11348688" cy="830997"/>
          </a:xfrm>
          <a:prstGeom prst="rect">
            <a:avLst/>
          </a:prstGeom>
          <a:solidFill>
            <a:schemeClr val="accent2">
              <a:lumMod val="20000"/>
              <a:lumOff val="80000"/>
            </a:schemeClr>
          </a:solidFill>
        </p:spPr>
        <p:txBody>
          <a:bodyPr wrap="square" rtlCol="0">
            <a:spAutoFit/>
          </a:bodyPr>
          <a:lstStyle/>
          <a:p>
            <a:r>
              <a:rPr lang="ja-JP" altLang="ja-JP" sz="2400" b="1"/>
              <a:t>平均熱流束は等しい一方、三角形では幾何学的効果により</a:t>
            </a:r>
            <a:r>
              <a:rPr lang="ja-JP" altLang="en-US" sz="2400" b="1"/>
              <a:t>角</a:t>
            </a:r>
            <a:r>
              <a:rPr lang="ja-JP" altLang="ja-JP" sz="2400" b="1"/>
              <a:t>部へ熱流束が集中 </a:t>
            </a:r>
            <a:endParaRPr lang="en-US" altLang="ja-JP" sz="2400" b="1"/>
          </a:p>
          <a:p>
            <a:r>
              <a:rPr lang="ja-JP" altLang="ja-JP" sz="2400" b="1"/>
              <a:t> </a:t>
            </a:r>
            <a:r>
              <a:rPr lang="ja-JP" altLang="en-US" sz="2400" b="1"/>
              <a:t>→</a:t>
            </a:r>
            <a:r>
              <a:rPr lang="ja-JP" altLang="ja-JP" sz="2400"/>
              <a:t>この局所熱集中が「不均一な昇華進行」を引き起こす主要因となる</a:t>
            </a:r>
            <a:endParaRPr lang="ja-JP" altLang="ja-JP" sz="3200">
              <a:latin typeface="Segoe UI" panose="020B0502040204020203" pitchFamily="34" charset="0"/>
            </a:endParaRPr>
          </a:p>
        </p:txBody>
      </p:sp>
      <p:sp>
        <p:nvSpPr>
          <p:cNvPr id="26" name="テキスト ボックス 25">
            <a:extLst>
              <a:ext uri="{FF2B5EF4-FFF2-40B4-BE49-F238E27FC236}">
                <a16:creationId xmlns:a16="http://schemas.microsoft.com/office/drawing/2014/main" id="{8A9B316E-361C-AB2C-91DB-46DBAE5D57A4}"/>
              </a:ext>
            </a:extLst>
          </p:cNvPr>
          <p:cNvSpPr txBox="1"/>
          <p:nvPr/>
        </p:nvSpPr>
        <p:spPr>
          <a:xfrm>
            <a:off x="5123542" y="1793538"/>
            <a:ext cx="2031325" cy="369332"/>
          </a:xfrm>
          <a:prstGeom prst="rect">
            <a:avLst/>
          </a:prstGeom>
          <a:noFill/>
        </p:spPr>
        <p:txBody>
          <a:bodyPr wrap="none" rtlCol="0">
            <a:spAutoFit/>
          </a:bodyPr>
          <a:lstStyle/>
          <a:p>
            <a:r>
              <a:rPr kumimoji="1" lang="ja-JP" altLang="en-US" b="1"/>
              <a:t>最大熱流束</a:t>
            </a:r>
            <a:r>
              <a:rPr kumimoji="1" lang="en-US" altLang="ja-JP" b="1"/>
              <a:t>1.46</a:t>
            </a:r>
            <a:r>
              <a:rPr kumimoji="1" lang="ja-JP" altLang="en-US" b="1"/>
              <a:t>倍</a:t>
            </a:r>
          </a:p>
        </p:txBody>
      </p:sp>
      <p:cxnSp>
        <p:nvCxnSpPr>
          <p:cNvPr id="28" name="直線矢印コネクタ 27">
            <a:extLst>
              <a:ext uri="{FF2B5EF4-FFF2-40B4-BE49-F238E27FC236}">
                <a16:creationId xmlns:a16="http://schemas.microsoft.com/office/drawing/2014/main" id="{1CB40579-5305-C1CE-0171-ED1418505713}"/>
              </a:ext>
            </a:extLst>
          </p:cNvPr>
          <p:cNvCxnSpPr>
            <a:cxnSpLocks/>
          </p:cNvCxnSpPr>
          <p:nvPr/>
        </p:nvCxnSpPr>
        <p:spPr>
          <a:xfrm>
            <a:off x="4089099" y="2159028"/>
            <a:ext cx="352103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5" name="図 4">
            <a:extLst>
              <a:ext uri="{FF2B5EF4-FFF2-40B4-BE49-F238E27FC236}">
                <a16:creationId xmlns:a16="http://schemas.microsoft.com/office/drawing/2014/main" id="{D9F14EC9-B9CA-5143-C9A5-E340AFAEA3FB}"/>
              </a:ext>
            </a:extLst>
          </p:cNvPr>
          <p:cNvPicPr>
            <a:picLocks noChangeAspect="1"/>
          </p:cNvPicPr>
          <p:nvPr/>
        </p:nvPicPr>
        <p:blipFill>
          <a:blip r:embed="rId3"/>
          <a:stretch>
            <a:fillRect/>
          </a:stretch>
        </p:blipFill>
        <p:spPr>
          <a:xfrm>
            <a:off x="10954327" y="2488100"/>
            <a:ext cx="577273" cy="2431918"/>
          </a:xfrm>
          <a:prstGeom prst="rect">
            <a:avLst/>
          </a:prstGeom>
        </p:spPr>
      </p:pic>
      <p:sp>
        <p:nvSpPr>
          <p:cNvPr id="7" name="テキスト ボックス 6">
            <a:extLst>
              <a:ext uri="{FF2B5EF4-FFF2-40B4-BE49-F238E27FC236}">
                <a16:creationId xmlns:a16="http://schemas.microsoft.com/office/drawing/2014/main" id="{C2A6374A-DF97-8091-53E9-F64F2E69460F}"/>
              </a:ext>
            </a:extLst>
          </p:cNvPr>
          <p:cNvSpPr txBox="1"/>
          <p:nvPr/>
        </p:nvSpPr>
        <p:spPr>
          <a:xfrm>
            <a:off x="5141209" y="2167251"/>
            <a:ext cx="1739579" cy="369332"/>
          </a:xfrm>
          <a:prstGeom prst="rect">
            <a:avLst/>
          </a:prstGeom>
          <a:noFill/>
        </p:spPr>
        <p:txBody>
          <a:bodyPr wrap="none" rtlCol="0">
            <a:spAutoFit/>
          </a:bodyPr>
          <a:lstStyle/>
          <a:p>
            <a:r>
              <a:rPr kumimoji="1" lang="en-US" altLang="ja-JP" b="1"/>
              <a:t>(</a:t>
            </a:r>
            <a:r>
              <a:rPr kumimoji="1" lang="ja-JP" altLang="en-US" b="1"/>
              <a:t>平均値は同等</a:t>
            </a:r>
            <a:r>
              <a:rPr kumimoji="1" lang="en-US" altLang="ja-JP" b="1"/>
              <a:t>)</a:t>
            </a:r>
            <a:endParaRPr kumimoji="1" lang="ja-JP" altLang="en-US" b="1"/>
          </a:p>
        </p:txBody>
      </p:sp>
      <p:sp>
        <p:nvSpPr>
          <p:cNvPr id="8" name="テキスト ボックス 7">
            <a:extLst>
              <a:ext uri="{FF2B5EF4-FFF2-40B4-BE49-F238E27FC236}">
                <a16:creationId xmlns:a16="http://schemas.microsoft.com/office/drawing/2014/main" id="{535BBBFD-A7E1-C5C6-B704-7EF66DE15FE6}"/>
              </a:ext>
            </a:extLst>
          </p:cNvPr>
          <p:cNvSpPr txBox="1"/>
          <p:nvPr/>
        </p:nvSpPr>
        <p:spPr>
          <a:xfrm>
            <a:off x="10491300" y="2114356"/>
            <a:ext cx="1604927" cy="369332"/>
          </a:xfrm>
          <a:prstGeom prst="rect">
            <a:avLst/>
          </a:prstGeom>
          <a:noFill/>
        </p:spPr>
        <p:txBody>
          <a:bodyPr wrap="none" rtlCol="0">
            <a:spAutoFit/>
          </a:bodyPr>
          <a:lstStyle/>
          <a:p>
            <a:r>
              <a:rPr lang="ja-JP" altLang="en-US"/>
              <a:t>熱流束</a:t>
            </a:r>
            <a:r>
              <a:rPr lang="en-US" altLang="ja-JP"/>
              <a:t>(</a:t>
            </a:r>
            <a:r>
              <a:rPr lang="ja-JP" altLang="ja-JP"/>
              <a:t>W/m²</a:t>
            </a:r>
            <a:r>
              <a:rPr lang="en-US" altLang="ja-JP"/>
              <a:t>)</a:t>
            </a:r>
            <a:endParaRPr kumimoji="1" lang="ja-JP" altLang="en-US"/>
          </a:p>
        </p:txBody>
      </p:sp>
      <p:sp>
        <p:nvSpPr>
          <p:cNvPr id="9" name="スライド番号プレースホルダー 8">
            <a:extLst>
              <a:ext uri="{FF2B5EF4-FFF2-40B4-BE49-F238E27FC236}">
                <a16:creationId xmlns:a16="http://schemas.microsoft.com/office/drawing/2014/main" id="{E53BE04B-1957-AEE1-A890-BF460CD3A1EA}"/>
              </a:ext>
            </a:extLst>
          </p:cNvPr>
          <p:cNvSpPr>
            <a:spLocks noGrp="1"/>
          </p:cNvSpPr>
          <p:nvPr>
            <p:ph type="sldNum" sz="quarter" idx="12"/>
          </p:nvPr>
        </p:nvSpPr>
        <p:spPr/>
        <p:txBody>
          <a:bodyPr/>
          <a:lstStyle/>
          <a:p>
            <a:fld id="{93FD21C1-7229-4337-B68D-945C294B5D6D}" type="slidenum">
              <a:rPr lang="ja-JP" altLang="en-US" smtClean="0"/>
              <a:pPr/>
              <a:t>10</a:t>
            </a:fld>
            <a:r>
              <a:rPr lang="ja-JP" altLang="en-US"/>
              <a:t> </a:t>
            </a:r>
            <a:r>
              <a:rPr lang="en-US" altLang="ja-JP"/>
              <a:t>/ 14</a:t>
            </a:r>
            <a:endParaRPr kumimoji="1" lang="ja-JP" altLang="en-US"/>
          </a:p>
        </p:txBody>
      </p:sp>
      <p:pic>
        <p:nvPicPr>
          <p:cNvPr id="27" name="図 26">
            <a:extLst>
              <a:ext uri="{FF2B5EF4-FFF2-40B4-BE49-F238E27FC236}">
                <a16:creationId xmlns:a16="http://schemas.microsoft.com/office/drawing/2014/main" id="{B0D14DC2-DFAB-EFC0-56BB-46AB381F84BC}"/>
              </a:ext>
            </a:extLst>
          </p:cNvPr>
          <p:cNvPicPr>
            <a:picLocks noChangeAspect="1"/>
          </p:cNvPicPr>
          <p:nvPr/>
        </p:nvPicPr>
        <p:blipFill>
          <a:blip r:embed="rId4"/>
          <a:srcRect r="11819" b="1911"/>
          <a:stretch>
            <a:fillRect/>
          </a:stretch>
        </p:blipFill>
        <p:spPr>
          <a:xfrm>
            <a:off x="2036871" y="3073430"/>
            <a:ext cx="2363737" cy="1695403"/>
          </a:xfrm>
          <a:prstGeom prst="rect">
            <a:avLst/>
          </a:prstGeom>
        </p:spPr>
      </p:pic>
      <p:pic>
        <p:nvPicPr>
          <p:cNvPr id="30" name="図 29">
            <a:extLst>
              <a:ext uri="{FF2B5EF4-FFF2-40B4-BE49-F238E27FC236}">
                <a16:creationId xmlns:a16="http://schemas.microsoft.com/office/drawing/2014/main" id="{428A5920-EC13-998E-D90B-E6662AE1707E}"/>
              </a:ext>
            </a:extLst>
          </p:cNvPr>
          <p:cNvPicPr>
            <a:picLocks noChangeAspect="1"/>
          </p:cNvPicPr>
          <p:nvPr/>
        </p:nvPicPr>
        <p:blipFill>
          <a:blip r:embed="rId5"/>
          <a:srcRect r="11158"/>
          <a:stretch>
            <a:fillRect/>
          </a:stretch>
        </p:blipFill>
        <p:spPr>
          <a:xfrm>
            <a:off x="6902004" y="2957375"/>
            <a:ext cx="2793539" cy="2027524"/>
          </a:xfrm>
          <a:prstGeom prst="rect">
            <a:avLst/>
          </a:prstGeom>
        </p:spPr>
      </p:pic>
      <p:sp>
        <p:nvSpPr>
          <p:cNvPr id="4" name="テキスト ボックス 3">
            <a:extLst>
              <a:ext uri="{FF2B5EF4-FFF2-40B4-BE49-F238E27FC236}">
                <a16:creationId xmlns:a16="http://schemas.microsoft.com/office/drawing/2014/main" id="{078BC6E9-FC8C-3FA1-5AFD-09E32A97FA3F}"/>
              </a:ext>
            </a:extLst>
          </p:cNvPr>
          <p:cNvSpPr txBox="1"/>
          <p:nvPr/>
        </p:nvSpPr>
        <p:spPr>
          <a:xfrm>
            <a:off x="600663" y="3073430"/>
            <a:ext cx="1184940" cy="369332"/>
          </a:xfrm>
          <a:prstGeom prst="rect">
            <a:avLst/>
          </a:prstGeom>
          <a:noFill/>
        </p:spPr>
        <p:txBody>
          <a:bodyPr wrap="none" rtlCol="0">
            <a:spAutoFit/>
          </a:bodyPr>
          <a:lstStyle/>
          <a:p>
            <a:r>
              <a:rPr kumimoji="1" lang="ja-JP" altLang="en-US"/>
              <a:t>時間</a:t>
            </a:r>
            <a:r>
              <a:rPr kumimoji="1" lang="en-US" altLang="ja-JP"/>
              <a:t>=15h</a:t>
            </a:r>
            <a:endParaRPr kumimoji="1" lang="ja-JP" altLang="en-US"/>
          </a:p>
        </p:txBody>
      </p:sp>
    </p:spTree>
    <p:extLst>
      <p:ext uri="{BB962C8B-B14F-4D97-AF65-F5344CB8AC3E}">
        <p14:creationId xmlns:p14="http://schemas.microsoft.com/office/powerpoint/2010/main" val="1169977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DADAE5-494B-B8A6-0C86-F57187FCF68C}"/>
              </a:ext>
            </a:extLst>
          </p:cNvPr>
          <p:cNvSpPr>
            <a:spLocks noGrp="1"/>
          </p:cNvSpPr>
          <p:nvPr>
            <p:ph type="title"/>
          </p:nvPr>
        </p:nvSpPr>
        <p:spPr/>
        <p:txBody>
          <a:bodyPr/>
          <a:lstStyle/>
          <a:p>
            <a:r>
              <a:rPr lang="ja-JP" altLang="ja-JP"/>
              <a:t>製品形状が昇華界面の進行挙動に与える影響</a:t>
            </a:r>
            <a:r>
              <a:rPr lang="en-US" altLang="ja-JP"/>
              <a:t> (</a:t>
            </a:r>
            <a:r>
              <a:rPr lang="ja-JP" altLang="en-US"/>
              <a:t>断面</a:t>
            </a:r>
            <a:r>
              <a:rPr lang="en-US" altLang="ja-JP"/>
              <a:t>)</a:t>
            </a:r>
            <a:endParaRPr kumimoji="1" lang="ja-JP" altLang="en-US"/>
          </a:p>
        </p:txBody>
      </p:sp>
      <p:sp>
        <p:nvSpPr>
          <p:cNvPr id="5" name="スライド番号プレースホルダー 4">
            <a:extLst>
              <a:ext uri="{FF2B5EF4-FFF2-40B4-BE49-F238E27FC236}">
                <a16:creationId xmlns:a16="http://schemas.microsoft.com/office/drawing/2014/main" id="{5B3B9B7D-E80F-36D5-3FCA-03E23BAC36B8}"/>
              </a:ext>
            </a:extLst>
          </p:cNvPr>
          <p:cNvSpPr>
            <a:spLocks noGrp="1"/>
          </p:cNvSpPr>
          <p:nvPr>
            <p:ph type="sldNum" sz="quarter" idx="12"/>
          </p:nvPr>
        </p:nvSpPr>
        <p:spPr/>
        <p:txBody>
          <a:bodyPr/>
          <a:lstStyle/>
          <a:p>
            <a:fld id="{93FD21C1-7229-4337-B68D-945C294B5D6D}" type="slidenum">
              <a:rPr lang="ja-JP" altLang="en-US" smtClean="0"/>
              <a:pPr/>
              <a:t>11</a:t>
            </a:fld>
            <a:r>
              <a:rPr lang="ja-JP" altLang="en-US"/>
              <a:t> </a:t>
            </a:r>
            <a:r>
              <a:rPr lang="en-US" altLang="ja-JP"/>
              <a:t>/ 14</a:t>
            </a:r>
            <a:endParaRPr kumimoji="1" lang="ja-JP" altLang="en-US"/>
          </a:p>
        </p:txBody>
      </p:sp>
      <p:sp>
        <p:nvSpPr>
          <p:cNvPr id="6" name="テキスト ボックス 5">
            <a:extLst>
              <a:ext uri="{FF2B5EF4-FFF2-40B4-BE49-F238E27FC236}">
                <a16:creationId xmlns:a16="http://schemas.microsoft.com/office/drawing/2014/main" id="{42FF7809-6EE2-7949-5606-0EA5F26E0CCC}"/>
              </a:ext>
            </a:extLst>
          </p:cNvPr>
          <p:cNvSpPr txBox="1"/>
          <p:nvPr/>
        </p:nvSpPr>
        <p:spPr>
          <a:xfrm>
            <a:off x="1028581" y="5818988"/>
            <a:ext cx="10956846" cy="461665"/>
          </a:xfrm>
          <a:prstGeom prst="rect">
            <a:avLst/>
          </a:prstGeom>
          <a:solidFill>
            <a:schemeClr val="accent2">
              <a:lumMod val="20000"/>
              <a:lumOff val="80000"/>
            </a:schemeClr>
          </a:solidFill>
        </p:spPr>
        <p:txBody>
          <a:bodyPr wrap="none" rtlCol="0">
            <a:spAutoFit/>
          </a:bodyPr>
          <a:lstStyle/>
          <a:p>
            <a:r>
              <a:rPr lang="ja-JP" altLang="en-US" sz="2400" b="1"/>
              <a:t>円形は比較的均一に乾燥進行　　／　　三角形は角部から先行して界面が移動</a:t>
            </a:r>
            <a:endParaRPr kumimoji="1" lang="ja-JP" altLang="en-US" sz="2400" b="1"/>
          </a:p>
        </p:txBody>
      </p:sp>
      <p:pic>
        <p:nvPicPr>
          <p:cNvPr id="3" name="円形">
            <a:hlinkClick r:id="" action="ppaction://media"/>
            <a:extLst>
              <a:ext uri="{FF2B5EF4-FFF2-40B4-BE49-F238E27FC236}">
                <a16:creationId xmlns:a16="http://schemas.microsoft.com/office/drawing/2014/main" id="{0B60C7A6-3B1C-B1D4-3F0F-42DAFE8AC99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36000" y="1893455"/>
            <a:ext cx="5760000" cy="3240000"/>
          </a:xfrm>
          <a:prstGeom prst="rect">
            <a:avLst/>
          </a:prstGeom>
        </p:spPr>
      </p:pic>
      <p:pic>
        <p:nvPicPr>
          <p:cNvPr id="7" name="三角形">
            <a:hlinkClick r:id="" action="ppaction://media"/>
            <a:extLst>
              <a:ext uri="{FF2B5EF4-FFF2-40B4-BE49-F238E27FC236}">
                <a16:creationId xmlns:a16="http://schemas.microsoft.com/office/drawing/2014/main" id="{F0711834-6A7A-E551-FB97-A81F86C0A78A}"/>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096000" y="2039071"/>
            <a:ext cx="5501127" cy="3094384"/>
          </a:xfrm>
          <a:prstGeom prst="rect">
            <a:avLst/>
          </a:prstGeom>
        </p:spPr>
      </p:pic>
    </p:spTree>
    <p:extLst>
      <p:ext uri="{BB962C8B-B14F-4D97-AF65-F5344CB8AC3E}">
        <p14:creationId xmlns:p14="http://schemas.microsoft.com/office/powerpoint/2010/main" val="199038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00" fill="hold"/>
                                        <p:tgtEl>
                                          <p:spTgt spid="3"/>
                                        </p:tgtEl>
                                      </p:cBhvr>
                                    </p:cmd>
                                  </p:childTnLst>
                                </p:cTn>
                              </p:par>
                              <p:par>
                                <p:cTn id="7" presetID="1" presetClass="mediacall" presetSubtype="0" fill="hold" nodeType="withEffect">
                                  <p:stCondLst>
                                    <p:cond delay="0"/>
                                  </p:stCondLst>
                                  <p:childTnLst>
                                    <p:cmd type="call" cmd="playFrom(0.0)">
                                      <p:cBhvr>
                                        <p:cTn id="8" dur="62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repeatCount="indefinite" fill="remove" display="0">
                  <p:stCondLst>
                    <p:cond delay="indefinite"/>
                  </p:stCondLst>
                </p:cTn>
                <p:tgtEl>
                  <p:spTgt spid="3"/>
                </p:tgtEl>
              </p:cMediaNode>
            </p:video>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repeatCount="indefinite" fill="remove" display="0">
                  <p:stCondLst>
                    <p:cond delay="indefinite"/>
                  </p:stCondLst>
                </p:cTn>
                <p:tgtEl>
                  <p:spTgt spid="7"/>
                </p:tgtEl>
              </p:cMediaNode>
            </p:video>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withEffect">
                                  <p:stCondLst>
                                    <p:cond delay="0"/>
                                  </p:stCondLst>
                                  <p:childTnLst>
                                    <p:cmd type="call" cmd="togglePause">
                                      <p:cBhvr>
                                        <p:cTn id="20"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a:extLst>
              <a:ext uri="{FF2B5EF4-FFF2-40B4-BE49-F238E27FC236}">
                <a16:creationId xmlns:a16="http://schemas.microsoft.com/office/drawing/2014/main" id="{00E9FEA3-7F5E-186B-A50D-0A27C2E6D801}"/>
              </a:ext>
            </a:extLst>
          </p:cNvPr>
          <p:cNvSpPr/>
          <p:nvPr/>
        </p:nvSpPr>
        <p:spPr>
          <a:xfrm>
            <a:off x="272414" y="3756300"/>
            <a:ext cx="3877987" cy="2018484"/>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D9E19740-6AAB-7B9F-C502-062A2CFE5124}"/>
              </a:ext>
            </a:extLst>
          </p:cNvPr>
          <p:cNvSpPr/>
          <p:nvPr/>
        </p:nvSpPr>
        <p:spPr>
          <a:xfrm>
            <a:off x="272415" y="1723363"/>
            <a:ext cx="3877986" cy="2018484"/>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16C8148-1E6B-F0AB-B921-7080649E58CA}"/>
              </a:ext>
            </a:extLst>
          </p:cNvPr>
          <p:cNvSpPr>
            <a:spLocks noGrp="1"/>
          </p:cNvSpPr>
          <p:nvPr>
            <p:ph type="title"/>
          </p:nvPr>
        </p:nvSpPr>
        <p:spPr/>
        <p:txBody>
          <a:bodyPr/>
          <a:lstStyle/>
          <a:p>
            <a:r>
              <a:rPr lang="ja-JP" altLang="ja-JP"/>
              <a:t>製品形状が昇華界面の進行挙動に与える影響</a:t>
            </a:r>
            <a:r>
              <a:rPr lang="ja-JP" altLang="en-US"/>
              <a:t> </a:t>
            </a:r>
            <a:r>
              <a:rPr lang="en-US" altLang="ja-JP"/>
              <a:t>(</a:t>
            </a:r>
            <a:r>
              <a:rPr lang="ja-JP" altLang="en-US"/>
              <a:t>グラフ</a:t>
            </a:r>
            <a:r>
              <a:rPr lang="en-US" altLang="ja-JP"/>
              <a:t>)</a:t>
            </a:r>
            <a:endParaRPr kumimoji="1" lang="ja-JP" altLang="en-US"/>
          </a:p>
        </p:txBody>
      </p:sp>
      <p:sp>
        <p:nvSpPr>
          <p:cNvPr id="27" name="テキスト ボックス 26">
            <a:extLst>
              <a:ext uri="{FF2B5EF4-FFF2-40B4-BE49-F238E27FC236}">
                <a16:creationId xmlns:a16="http://schemas.microsoft.com/office/drawing/2014/main" id="{038D4DBA-776C-7D7A-1C60-5E91E64158E4}"/>
              </a:ext>
            </a:extLst>
          </p:cNvPr>
          <p:cNvSpPr txBox="1"/>
          <p:nvPr/>
        </p:nvSpPr>
        <p:spPr>
          <a:xfrm>
            <a:off x="379187" y="1750087"/>
            <a:ext cx="665567" cy="369332"/>
          </a:xfrm>
          <a:prstGeom prst="rect">
            <a:avLst/>
          </a:prstGeom>
          <a:noFill/>
        </p:spPr>
        <p:txBody>
          <a:bodyPr wrap="none" rtlCol="0">
            <a:spAutoFit/>
          </a:bodyPr>
          <a:lstStyle/>
          <a:p>
            <a:r>
              <a:rPr kumimoji="1" lang="en-US" altLang="ja-JP"/>
              <a:t>15</a:t>
            </a:r>
            <a:r>
              <a:rPr kumimoji="1" lang="ja-JP" altLang="en-US"/>
              <a:t>ｈ</a:t>
            </a:r>
          </a:p>
        </p:txBody>
      </p:sp>
      <p:sp>
        <p:nvSpPr>
          <p:cNvPr id="43" name="テキスト ボックス 42">
            <a:extLst>
              <a:ext uri="{FF2B5EF4-FFF2-40B4-BE49-F238E27FC236}">
                <a16:creationId xmlns:a16="http://schemas.microsoft.com/office/drawing/2014/main" id="{8DD68A0B-D9DE-AC5B-3F88-2913EC5FB568}"/>
              </a:ext>
            </a:extLst>
          </p:cNvPr>
          <p:cNvSpPr txBox="1"/>
          <p:nvPr/>
        </p:nvSpPr>
        <p:spPr>
          <a:xfrm>
            <a:off x="299177" y="3325103"/>
            <a:ext cx="3877985" cy="369332"/>
          </a:xfrm>
          <a:prstGeom prst="rect">
            <a:avLst/>
          </a:prstGeom>
          <a:noFill/>
        </p:spPr>
        <p:txBody>
          <a:bodyPr wrap="none" rtlCol="0">
            <a:spAutoFit/>
          </a:bodyPr>
          <a:lstStyle/>
          <a:p>
            <a:r>
              <a:rPr kumimoji="1" lang="ja-JP" altLang="en-US"/>
              <a:t>角部近傍の昇華界面が先行して移動</a:t>
            </a:r>
          </a:p>
        </p:txBody>
      </p:sp>
      <p:sp>
        <p:nvSpPr>
          <p:cNvPr id="45" name="テキスト ボックス 44">
            <a:extLst>
              <a:ext uri="{FF2B5EF4-FFF2-40B4-BE49-F238E27FC236}">
                <a16:creationId xmlns:a16="http://schemas.microsoft.com/office/drawing/2014/main" id="{DDD28E58-9316-F69B-12FA-AA3243C46D6D}"/>
              </a:ext>
            </a:extLst>
          </p:cNvPr>
          <p:cNvSpPr txBox="1"/>
          <p:nvPr/>
        </p:nvSpPr>
        <p:spPr>
          <a:xfrm>
            <a:off x="362154" y="5310029"/>
            <a:ext cx="3185487" cy="369332"/>
          </a:xfrm>
          <a:prstGeom prst="rect">
            <a:avLst/>
          </a:prstGeom>
          <a:noFill/>
        </p:spPr>
        <p:txBody>
          <a:bodyPr wrap="none" rtlCol="0">
            <a:spAutoFit/>
          </a:bodyPr>
          <a:lstStyle/>
          <a:p>
            <a:r>
              <a:rPr kumimoji="1" lang="ja-JP" altLang="en-US"/>
              <a:t>昇華界面</a:t>
            </a:r>
            <a:r>
              <a:rPr lang="ja-JP" altLang="en-US"/>
              <a:t>は比較的均一に進行</a:t>
            </a:r>
            <a:endParaRPr kumimoji="1" lang="ja-JP" altLang="en-US"/>
          </a:p>
        </p:txBody>
      </p:sp>
      <p:sp>
        <p:nvSpPr>
          <p:cNvPr id="3" name="テキスト ボックス 2">
            <a:extLst>
              <a:ext uri="{FF2B5EF4-FFF2-40B4-BE49-F238E27FC236}">
                <a16:creationId xmlns:a16="http://schemas.microsoft.com/office/drawing/2014/main" id="{0F117C7E-A24B-1195-9EE0-E5E3D1C9E520}"/>
              </a:ext>
            </a:extLst>
          </p:cNvPr>
          <p:cNvSpPr txBox="1"/>
          <p:nvPr/>
        </p:nvSpPr>
        <p:spPr>
          <a:xfrm>
            <a:off x="5916823" y="1273798"/>
            <a:ext cx="3877985" cy="369332"/>
          </a:xfrm>
          <a:prstGeom prst="rect">
            <a:avLst/>
          </a:prstGeom>
          <a:noFill/>
        </p:spPr>
        <p:txBody>
          <a:bodyPr wrap="none" rtlCol="0">
            <a:spAutoFit/>
          </a:bodyPr>
          <a:lstStyle/>
          <a:p>
            <a:r>
              <a:rPr kumimoji="1" lang="ja-JP" altLang="en-US"/>
              <a:t>昇華界面の最大・最小高低差の推移</a:t>
            </a:r>
          </a:p>
        </p:txBody>
      </p:sp>
      <p:cxnSp>
        <p:nvCxnSpPr>
          <p:cNvPr id="6" name="直線矢印コネクタ 5">
            <a:extLst>
              <a:ext uri="{FF2B5EF4-FFF2-40B4-BE49-F238E27FC236}">
                <a16:creationId xmlns:a16="http://schemas.microsoft.com/office/drawing/2014/main" id="{01F50844-E97C-CE9D-02F9-230699292698}"/>
              </a:ext>
            </a:extLst>
          </p:cNvPr>
          <p:cNvCxnSpPr>
            <a:cxnSpLocks/>
          </p:cNvCxnSpPr>
          <p:nvPr/>
        </p:nvCxnSpPr>
        <p:spPr>
          <a:xfrm>
            <a:off x="1482471" y="2667933"/>
            <a:ext cx="0" cy="320090"/>
          </a:xfrm>
          <a:prstGeom prst="straightConnector1">
            <a:avLst/>
          </a:prstGeom>
          <a:ln>
            <a:solidFill>
              <a:schemeClr val="tx1">
                <a:lumMod val="50000"/>
                <a:lumOff val="50000"/>
              </a:schemeClr>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9" name="直線矢印コネクタ 8">
            <a:extLst>
              <a:ext uri="{FF2B5EF4-FFF2-40B4-BE49-F238E27FC236}">
                <a16:creationId xmlns:a16="http://schemas.microsoft.com/office/drawing/2014/main" id="{636CB3A9-C977-CD06-D858-627095E13942}"/>
              </a:ext>
            </a:extLst>
          </p:cNvPr>
          <p:cNvCxnSpPr>
            <a:cxnSpLocks/>
          </p:cNvCxnSpPr>
          <p:nvPr/>
        </p:nvCxnSpPr>
        <p:spPr>
          <a:xfrm>
            <a:off x="2284023" y="2639878"/>
            <a:ext cx="0" cy="252756"/>
          </a:xfrm>
          <a:prstGeom prst="straightConnector1">
            <a:avLst/>
          </a:prstGeom>
          <a:ln>
            <a:solidFill>
              <a:schemeClr val="tx1">
                <a:lumMod val="50000"/>
                <a:lumOff val="50000"/>
              </a:schemeClr>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11" name="テキスト ボックス 10">
            <a:extLst>
              <a:ext uri="{FF2B5EF4-FFF2-40B4-BE49-F238E27FC236}">
                <a16:creationId xmlns:a16="http://schemas.microsoft.com/office/drawing/2014/main" id="{F765EBFE-DBB0-DF4D-3F00-035BB6D3CE43}"/>
              </a:ext>
            </a:extLst>
          </p:cNvPr>
          <p:cNvSpPr txBox="1"/>
          <p:nvPr/>
        </p:nvSpPr>
        <p:spPr>
          <a:xfrm>
            <a:off x="895765" y="1318298"/>
            <a:ext cx="1800493" cy="369332"/>
          </a:xfrm>
          <a:prstGeom prst="rect">
            <a:avLst/>
          </a:prstGeom>
          <a:noFill/>
        </p:spPr>
        <p:txBody>
          <a:bodyPr wrap="none" rtlCol="0">
            <a:spAutoFit/>
          </a:bodyPr>
          <a:lstStyle/>
          <a:p>
            <a:r>
              <a:rPr kumimoji="1" lang="ja-JP" altLang="en-US"/>
              <a:t>昇華界面の進行</a:t>
            </a:r>
          </a:p>
        </p:txBody>
      </p:sp>
      <p:sp>
        <p:nvSpPr>
          <p:cNvPr id="5" name="スライド番号プレースホルダー 4">
            <a:extLst>
              <a:ext uri="{FF2B5EF4-FFF2-40B4-BE49-F238E27FC236}">
                <a16:creationId xmlns:a16="http://schemas.microsoft.com/office/drawing/2014/main" id="{8EB61206-FDC3-BD75-6E84-43397D49CFD8}"/>
              </a:ext>
            </a:extLst>
          </p:cNvPr>
          <p:cNvSpPr>
            <a:spLocks noGrp="1"/>
          </p:cNvSpPr>
          <p:nvPr>
            <p:ph type="sldNum" sz="quarter" idx="12"/>
          </p:nvPr>
        </p:nvSpPr>
        <p:spPr/>
        <p:txBody>
          <a:bodyPr/>
          <a:lstStyle/>
          <a:p>
            <a:fld id="{93FD21C1-7229-4337-B68D-945C294B5D6D}" type="slidenum">
              <a:rPr lang="ja-JP" altLang="en-US" smtClean="0"/>
              <a:pPr/>
              <a:t>12</a:t>
            </a:fld>
            <a:r>
              <a:rPr lang="ja-JP" altLang="en-US"/>
              <a:t> </a:t>
            </a:r>
            <a:r>
              <a:rPr lang="en-US" altLang="ja-JP"/>
              <a:t>/ 14</a:t>
            </a:r>
            <a:endParaRPr kumimoji="1" lang="ja-JP" altLang="en-US"/>
          </a:p>
        </p:txBody>
      </p:sp>
      <p:sp>
        <p:nvSpPr>
          <p:cNvPr id="12" name="テキスト ボックス 11">
            <a:extLst>
              <a:ext uri="{FF2B5EF4-FFF2-40B4-BE49-F238E27FC236}">
                <a16:creationId xmlns:a16="http://schemas.microsoft.com/office/drawing/2014/main" id="{E8C31A91-F9B2-BFDF-86F8-9293D52D2E59}"/>
              </a:ext>
            </a:extLst>
          </p:cNvPr>
          <p:cNvSpPr txBox="1"/>
          <p:nvPr/>
        </p:nvSpPr>
        <p:spPr>
          <a:xfrm>
            <a:off x="358517" y="3931455"/>
            <a:ext cx="665567" cy="369332"/>
          </a:xfrm>
          <a:prstGeom prst="rect">
            <a:avLst/>
          </a:prstGeom>
          <a:noFill/>
        </p:spPr>
        <p:txBody>
          <a:bodyPr wrap="none" rtlCol="0">
            <a:spAutoFit/>
          </a:bodyPr>
          <a:lstStyle/>
          <a:p>
            <a:r>
              <a:rPr kumimoji="1" lang="en-US" altLang="ja-JP"/>
              <a:t>15</a:t>
            </a:r>
            <a:r>
              <a:rPr kumimoji="1" lang="ja-JP" altLang="en-US"/>
              <a:t>ｈ</a:t>
            </a:r>
          </a:p>
        </p:txBody>
      </p:sp>
      <p:graphicFrame>
        <p:nvGraphicFramePr>
          <p:cNvPr id="4" name="グラフ 3">
            <a:extLst>
              <a:ext uri="{FF2B5EF4-FFF2-40B4-BE49-F238E27FC236}">
                <a16:creationId xmlns:a16="http://schemas.microsoft.com/office/drawing/2014/main" id="{B02A4D43-739A-4FF0-96C9-C72A9B763623}"/>
              </a:ext>
            </a:extLst>
          </p:cNvPr>
          <p:cNvGraphicFramePr>
            <a:graphicFrameLocks/>
          </p:cNvGraphicFramePr>
          <p:nvPr>
            <p:extLst>
              <p:ext uri="{D42A27DB-BD31-4B8C-83A1-F6EECF244321}">
                <p14:modId xmlns:p14="http://schemas.microsoft.com/office/powerpoint/2010/main" val="3243112087"/>
              </p:ext>
            </p:extLst>
          </p:nvPr>
        </p:nvGraphicFramePr>
        <p:xfrm>
          <a:off x="5432767" y="1723363"/>
          <a:ext cx="5479073" cy="4051421"/>
        </p:xfrm>
        <a:graphic>
          <a:graphicData uri="http://schemas.openxmlformats.org/drawingml/2006/chart">
            <c:chart xmlns:c="http://schemas.openxmlformats.org/drawingml/2006/chart" xmlns:r="http://schemas.openxmlformats.org/officeDocument/2006/relationships" r:id="rId3"/>
          </a:graphicData>
        </a:graphic>
      </p:graphicFrame>
      <p:pic>
        <p:nvPicPr>
          <p:cNvPr id="10" name="図 9">
            <a:extLst>
              <a:ext uri="{FF2B5EF4-FFF2-40B4-BE49-F238E27FC236}">
                <a16:creationId xmlns:a16="http://schemas.microsoft.com/office/drawing/2014/main" id="{13E259D2-1BB2-34A4-9A94-17CB79934263}"/>
              </a:ext>
            </a:extLst>
          </p:cNvPr>
          <p:cNvPicPr>
            <a:picLocks noChangeAspect="1"/>
          </p:cNvPicPr>
          <p:nvPr/>
        </p:nvPicPr>
        <p:blipFill>
          <a:blip r:embed="rId4"/>
          <a:srcRect l="22890" t="30902" r="23890" b="15682"/>
          <a:stretch>
            <a:fillRect/>
          </a:stretch>
        </p:blipFill>
        <p:spPr>
          <a:xfrm>
            <a:off x="1219436" y="4184127"/>
            <a:ext cx="1602980" cy="917931"/>
          </a:xfrm>
          <a:prstGeom prst="rect">
            <a:avLst/>
          </a:prstGeom>
        </p:spPr>
      </p:pic>
      <p:pic>
        <p:nvPicPr>
          <p:cNvPr id="14" name="図 13">
            <a:extLst>
              <a:ext uri="{FF2B5EF4-FFF2-40B4-BE49-F238E27FC236}">
                <a16:creationId xmlns:a16="http://schemas.microsoft.com/office/drawing/2014/main" id="{FD4664B3-C443-BB4B-2369-3390D87E6FD0}"/>
              </a:ext>
            </a:extLst>
          </p:cNvPr>
          <p:cNvPicPr>
            <a:picLocks noChangeAspect="1"/>
          </p:cNvPicPr>
          <p:nvPr/>
        </p:nvPicPr>
        <p:blipFill>
          <a:blip r:embed="rId5"/>
          <a:srcRect l="6061" t="16397" r="14059" b="19605"/>
          <a:stretch>
            <a:fillRect/>
          </a:stretch>
        </p:blipFill>
        <p:spPr>
          <a:xfrm>
            <a:off x="839891" y="2171372"/>
            <a:ext cx="2379748" cy="1082265"/>
          </a:xfrm>
          <a:prstGeom prst="rect">
            <a:avLst/>
          </a:prstGeom>
        </p:spPr>
      </p:pic>
      <p:sp>
        <p:nvSpPr>
          <p:cNvPr id="66" name="楕円 65">
            <a:extLst>
              <a:ext uri="{FF2B5EF4-FFF2-40B4-BE49-F238E27FC236}">
                <a16:creationId xmlns:a16="http://schemas.microsoft.com/office/drawing/2014/main" id="{2FE51D94-8F8F-1F18-A176-A565B402C50B}"/>
              </a:ext>
            </a:extLst>
          </p:cNvPr>
          <p:cNvSpPr/>
          <p:nvPr/>
        </p:nvSpPr>
        <p:spPr>
          <a:xfrm>
            <a:off x="2764838" y="2809310"/>
            <a:ext cx="337274" cy="30649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AB9D18F1-01E5-8056-18A2-32DF661FFA1D}"/>
              </a:ext>
            </a:extLst>
          </p:cNvPr>
          <p:cNvSpPr txBox="1"/>
          <p:nvPr/>
        </p:nvSpPr>
        <p:spPr>
          <a:xfrm>
            <a:off x="10757673" y="2085113"/>
            <a:ext cx="980525" cy="369332"/>
          </a:xfrm>
          <a:prstGeom prst="rect">
            <a:avLst/>
          </a:prstGeom>
          <a:noFill/>
        </p:spPr>
        <p:txBody>
          <a:bodyPr wrap="none" rtlCol="0">
            <a:spAutoFit/>
          </a:bodyPr>
          <a:lstStyle/>
          <a:p>
            <a:r>
              <a:rPr kumimoji="1" lang="en-US" altLang="ja-JP"/>
              <a:t>Triangle</a:t>
            </a:r>
            <a:endParaRPr kumimoji="1" lang="ja-JP" altLang="en-US"/>
          </a:p>
        </p:txBody>
      </p:sp>
      <p:sp>
        <p:nvSpPr>
          <p:cNvPr id="33" name="テキスト ボックス 32">
            <a:extLst>
              <a:ext uri="{FF2B5EF4-FFF2-40B4-BE49-F238E27FC236}">
                <a16:creationId xmlns:a16="http://schemas.microsoft.com/office/drawing/2014/main" id="{936F99FD-572A-5EBB-361C-88C7FB9C4444}"/>
              </a:ext>
            </a:extLst>
          </p:cNvPr>
          <p:cNvSpPr txBox="1"/>
          <p:nvPr/>
        </p:nvSpPr>
        <p:spPr>
          <a:xfrm>
            <a:off x="10815565" y="2829420"/>
            <a:ext cx="888577" cy="369332"/>
          </a:xfrm>
          <a:prstGeom prst="rect">
            <a:avLst/>
          </a:prstGeom>
          <a:noFill/>
        </p:spPr>
        <p:txBody>
          <a:bodyPr wrap="none" rtlCol="0">
            <a:spAutoFit/>
          </a:bodyPr>
          <a:lstStyle/>
          <a:p>
            <a:r>
              <a:rPr kumimoji="1" lang="en-US" altLang="ja-JP"/>
              <a:t>Square</a:t>
            </a:r>
            <a:endParaRPr kumimoji="1" lang="ja-JP" altLang="en-US"/>
          </a:p>
        </p:txBody>
      </p:sp>
      <p:sp>
        <p:nvSpPr>
          <p:cNvPr id="35" name="テキスト ボックス 34">
            <a:extLst>
              <a:ext uri="{FF2B5EF4-FFF2-40B4-BE49-F238E27FC236}">
                <a16:creationId xmlns:a16="http://schemas.microsoft.com/office/drawing/2014/main" id="{73B59AA8-7CB6-E1E3-5CF9-31EA2AA519F8}"/>
              </a:ext>
            </a:extLst>
          </p:cNvPr>
          <p:cNvSpPr txBox="1"/>
          <p:nvPr/>
        </p:nvSpPr>
        <p:spPr>
          <a:xfrm>
            <a:off x="10800857" y="3243546"/>
            <a:ext cx="1091966" cy="369332"/>
          </a:xfrm>
          <a:prstGeom prst="rect">
            <a:avLst/>
          </a:prstGeom>
          <a:noFill/>
        </p:spPr>
        <p:txBody>
          <a:bodyPr wrap="none" rtlCol="0">
            <a:spAutoFit/>
          </a:bodyPr>
          <a:lstStyle/>
          <a:p>
            <a:r>
              <a:rPr kumimoji="1" lang="en-US" altLang="ja-JP"/>
              <a:t>Hexagon</a:t>
            </a:r>
            <a:endParaRPr kumimoji="1" lang="ja-JP" altLang="en-US"/>
          </a:p>
        </p:txBody>
      </p:sp>
      <p:sp>
        <p:nvSpPr>
          <p:cNvPr id="37" name="テキスト ボックス 36">
            <a:extLst>
              <a:ext uri="{FF2B5EF4-FFF2-40B4-BE49-F238E27FC236}">
                <a16:creationId xmlns:a16="http://schemas.microsoft.com/office/drawing/2014/main" id="{0D4F4FFD-3B47-5401-E306-4E2022A0047F}"/>
              </a:ext>
            </a:extLst>
          </p:cNvPr>
          <p:cNvSpPr txBox="1"/>
          <p:nvPr/>
        </p:nvSpPr>
        <p:spPr>
          <a:xfrm>
            <a:off x="10810861" y="3621657"/>
            <a:ext cx="744306" cy="369332"/>
          </a:xfrm>
          <a:prstGeom prst="rect">
            <a:avLst/>
          </a:prstGeom>
          <a:noFill/>
        </p:spPr>
        <p:txBody>
          <a:bodyPr wrap="none" rtlCol="0">
            <a:spAutoFit/>
          </a:bodyPr>
          <a:lstStyle/>
          <a:p>
            <a:r>
              <a:rPr kumimoji="1" lang="en-US" altLang="ja-JP"/>
              <a:t>Circle</a:t>
            </a:r>
            <a:endParaRPr kumimoji="1" lang="ja-JP" altLang="en-US"/>
          </a:p>
        </p:txBody>
      </p:sp>
      <p:sp>
        <p:nvSpPr>
          <p:cNvPr id="8" name="テキスト ボックス 7">
            <a:extLst>
              <a:ext uri="{FF2B5EF4-FFF2-40B4-BE49-F238E27FC236}">
                <a16:creationId xmlns:a16="http://schemas.microsoft.com/office/drawing/2014/main" id="{ED4291FB-1F57-312B-72E6-BA191D1E4E93}"/>
              </a:ext>
            </a:extLst>
          </p:cNvPr>
          <p:cNvSpPr txBox="1"/>
          <p:nvPr/>
        </p:nvSpPr>
        <p:spPr>
          <a:xfrm rot="16200000">
            <a:off x="3492309" y="3320910"/>
            <a:ext cx="3529236" cy="298159"/>
          </a:xfrm>
          <a:prstGeom prst="rect">
            <a:avLst/>
          </a:prstGeom>
          <a:noFill/>
        </p:spPr>
        <p:txBody>
          <a:bodyPr wrap="none" rtlCol="0">
            <a:spAutoFit/>
          </a:bodyPr>
          <a:lstStyle/>
          <a:p>
            <a:pPr fontAlgn="t">
              <a:lnSpc>
                <a:spcPts val="1500"/>
              </a:lnSpc>
              <a:buNone/>
            </a:pPr>
            <a:r>
              <a:rPr lang="ja-JP" altLang="ja-JP" sz="1600">
                <a:cs typeface="Times New Roman" panose="02020603050405020304" pitchFamily="18" charset="0"/>
              </a:rPr>
              <a:t>Sublimation interface deviation</a:t>
            </a:r>
            <a:r>
              <a:rPr lang="ja-JP" altLang="en-US" sz="1600">
                <a:cs typeface="Times New Roman" panose="02020603050405020304" pitchFamily="18" charset="0"/>
              </a:rPr>
              <a:t> </a:t>
            </a:r>
            <a:r>
              <a:rPr lang="en-US" altLang="ja-JP" sz="1600">
                <a:cs typeface="Times New Roman" panose="02020603050405020304" pitchFamily="18" charset="0"/>
              </a:rPr>
              <a:t>[mm]</a:t>
            </a:r>
            <a:endParaRPr lang="ja-JP" altLang="ja-JP" sz="1600">
              <a:cs typeface="Times New Roman" panose="02020603050405020304" pitchFamily="18" charset="0"/>
            </a:endParaRPr>
          </a:p>
        </p:txBody>
      </p:sp>
      <p:sp>
        <p:nvSpPr>
          <p:cNvPr id="13" name="テキスト ボックス 12">
            <a:extLst>
              <a:ext uri="{FF2B5EF4-FFF2-40B4-BE49-F238E27FC236}">
                <a16:creationId xmlns:a16="http://schemas.microsoft.com/office/drawing/2014/main" id="{E00DE43E-246F-134D-384F-96468DD827A8}"/>
              </a:ext>
            </a:extLst>
          </p:cNvPr>
          <p:cNvSpPr txBox="1"/>
          <p:nvPr/>
        </p:nvSpPr>
        <p:spPr>
          <a:xfrm>
            <a:off x="309801" y="6136534"/>
            <a:ext cx="11572399" cy="461665"/>
          </a:xfrm>
          <a:prstGeom prst="rect">
            <a:avLst/>
          </a:prstGeom>
          <a:solidFill>
            <a:schemeClr val="accent2">
              <a:lumMod val="20000"/>
              <a:lumOff val="80000"/>
            </a:schemeClr>
          </a:solidFill>
        </p:spPr>
        <p:txBody>
          <a:bodyPr wrap="none" rtlCol="0">
            <a:spAutoFit/>
          </a:bodyPr>
          <a:lstStyle/>
          <a:p>
            <a:r>
              <a:rPr lang="ja-JP" altLang="en-US" sz="2400" b="1"/>
              <a:t>角部</a:t>
            </a:r>
            <a:r>
              <a:rPr lang="ja-JP" altLang="ja-JP" sz="2400" b="1"/>
              <a:t>への熱集中により、角が鋭い形状ほど</a:t>
            </a:r>
            <a:r>
              <a:rPr lang="ja-JP" altLang="en-US" sz="2400" b="1"/>
              <a:t>昇華</a:t>
            </a:r>
            <a:r>
              <a:rPr lang="ja-JP" altLang="ja-JP" sz="2400" b="1"/>
              <a:t>界面の歪み（高低差）が顕著に拡大</a:t>
            </a:r>
            <a:endParaRPr lang="ja-JP" altLang="ja-JP" sz="3200" b="1">
              <a:latin typeface="Segoe UI" panose="020B0502040204020203" pitchFamily="34" charset="0"/>
            </a:endParaRPr>
          </a:p>
        </p:txBody>
      </p:sp>
    </p:spTree>
    <p:extLst>
      <p:ext uri="{BB962C8B-B14F-4D97-AF65-F5344CB8AC3E}">
        <p14:creationId xmlns:p14="http://schemas.microsoft.com/office/powerpoint/2010/main" val="2688609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F273D-4BAB-B33D-6E2E-50D88B44070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FEA9CA0-F8B8-1A7B-2B36-488E04EF10A3}"/>
              </a:ext>
            </a:extLst>
          </p:cNvPr>
          <p:cNvSpPr>
            <a:spLocks noGrp="1"/>
          </p:cNvSpPr>
          <p:nvPr>
            <p:ph type="title"/>
          </p:nvPr>
        </p:nvSpPr>
        <p:spPr/>
        <p:txBody>
          <a:bodyPr/>
          <a:lstStyle/>
          <a:p>
            <a:r>
              <a:rPr kumimoji="1" lang="ja-JP" altLang="en-US"/>
              <a:t>製品形状が内部温度分布に与える影響</a:t>
            </a:r>
          </a:p>
        </p:txBody>
      </p:sp>
      <p:sp>
        <p:nvSpPr>
          <p:cNvPr id="7" name="テキスト ボックス 6">
            <a:extLst>
              <a:ext uri="{FF2B5EF4-FFF2-40B4-BE49-F238E27FC236}">
                <a16:creationId xmlns:a16="http://schemas.microsoft.com/office/drawing/2014/main" id="{7CB56A30-799E-1FDB-A2EB-0EA438EFCCA2}"/>
              </a:ext>
            </a:extLst>
          </p:cNvPr>
          <p:cNvSpPr txBox="1"/>
          <p:nvPr/>
        </p:nvSpPr>
        <p:spPr>
          <a:xfrm>
            <a:off x="507195" y="5621509"/>
            <a:ext cx="11177609" cy="830997"/>
          </a:xfrm>
          <a:prstGeom prst="rect">
            <a:avLst/>
          </a:prstGeom>
          <a:solidFill>
            <a:schemeClr val="accent2">
              <a:lumMod val="20000"/>
              <a:lumOff val="80000"/>
            </a:schemeClr>
          </a:solidFill>
        </p:spPr>
        <p:txBody>
          <a:bodyPr wrap="square" rtlCol="0">
            <a:spAutoFit/>
          </a:bodyPr>
          <a:lstStyle/>
          <a:p>
            <a:pPr fontAlgn="t">
              <a:buNone/>
            </a:pPr>
            <a:r>
              <a:rPr lang="ja-JP" altLang="ja-JP" sz="2400" b="1">
                <a:latin typeface="Segoe UI" panose="020B0502040204020203" pitchFamily="34" charset="0"/>
              </a:rPr>
              <a:t>局所的な熱流束集中に対応して、</a:t>
            </a:r>
            <a:r>
              <a:rPr lang="ja-JP" altLang="en-US" sz="2400" b="1">
                <a:latin typeface="Segoe UI" panose="020B0502040204020203" pitchFamily="34" charset="0"/>
              </a:rPr>
              <a:t>角部</a:t>
            </a:r>
            <a:r>
              <a:rPr lang="ja-JP" altLang="ja-JP" sz="2400" b="1">
                <a:latin typeface="Segoe UI" panose="020B0502040204020203" pitchFamily="34" charset="0"/>
              </a:rPr>
              <a:t>近傍では温度上昇する傾向が示された</a:t>
            </a:r>
          </a:p>
          <a:p>
            <a:r>
              <a:rPr kumimoji="1" lang="ja-JP" altLang="en-US" sz="2400" b="1"/>
              <a:t>製品温度の上昇は品質劣化のリスクとなる可能性がある</a:t>
            </a:r>
          </a:p>
        </p:txBody>
      </p:sp>
      <p:sp>
        <p:nvSpPr>
          <p:cNvPr id="5" name="テキスト ボックス 4">
            <a:extLst>
              <a:ext uri="{FF2B5EF4-FFF2-40B4-BE49-F238E27FC236}">
                <a16:creationId xmlns:a16="http://schemas.microsoft.com/office/drawing/2014/main" id="{A94B8E58-DA36-BA08-21E9-EAE86635A18D}"/>
              </a:ext>
            </a:extLst>
          </p:cNvPr>
          <p:cNvSpPr txBox="1"/>
          <p:nvPr/>
        </p:nvSpPr>
        <p:spPr>
          <a:xfrm>
            <a:off x="9903206" y="2536784"/>
            <a:ext cx="2233956" cy="1477328"/>
          </a:xfrm>
          <a:prstGeom prst="rect">
            <a:avLst/>
          </a:prstGeom>
          <a:noFill/>
        </p:spPr>
        <p:txBody>
          <a:bodyPr wrap="square" rtlCol="0">
            <a:spAutoFit/>
          </a:bodyPr>
          <a:lstStyle/>
          <a:p>
            <a:r>
              <a:rPr kumimoji="1" lang="ja-JP" altLang="en-US">
                <a:latin typeface="+mn-ea"/>
              </a:rPr>
              <a:t>三角形の角部近傍で局所温度が上昇</a:t>
            </a:r>
            <a:br>
              <a:rPr lang="en-US" altLang="ja-JP">
                <a:latin typeface="+mn-ea"/>
              </a:rPr>
            </a:br>
            <a:br>
              <a:rPr lang="en-US" altLang="ja-JP">
                <a:latin typeface="+mn-ea"/>
              </a:rPr>
            </a:br>
            <a:r>
              <a:rPr kumimoji="1" lang="ja-JP" altLang="en-US">
                <a:latin typeface="+mn-ea"/>
              </a:rPr>
              <a:t>円形 　  </a:t>
            </a:r>
            <a:r>
              <a:rPr kumimoji="1" lang="en-US" altLang="ja-JP">
                <a:latin typeface="+mn-ea"/>
              </a:rPr>
              <a:t>-16</a:t>
            </a:r>
            <a:r>
              <a:rPr lang="en-US" altLang="ja-JP">
                <a:latin typeface="+mn-ea"/>
              </a:rPr>
              <a:t>.0</a:t>
            </a:r>
            <a:r>
              <a:rPr lang="ja-JP" altLang="en-US">
                <a:latin typeface="+mn-ea"/>
              </a:rPr>
              <a:t>℃</a:t>
            </a:r>
            <a:br>
              <a:rPr lang="en-US" altLang="ja-JP">
                <a:latin typeface="+mn-ea"/>
              </a:rPr>
            </a:br>
            <a:r>
              <a:rPr lang="ja-JP" altLang="en-US">
                <a:latin typeface="+mn-ea"/>
              </a:rPr>
              <a:t>三角形　</a:t>
            </a:r>
            <a:r>
              <a:rPr lang="en-US" altLang="ja-JP">
                <a:latin typeface="+mn-ea"/>
              </a:rPr>
              <a:t>-14.2</a:t>
            </a:r>
            <a:r>
              <a:rPr lang="ja-JP" altLang="en-US">
                <a:latin typeface="+mn-ea"/>
              </a:rPr>
              <a:t>℃</a:t>
            </a:r>
            <a:endParaRPr lang="en-US" altLang="ja-JP">
              <a:latin typeface="+mn-ea"/>
            </a:endParaRPr>
          </a:p>
        </p:txBody>
      </p:sp>
      <p:sp>
        <p:nvSpPr>
          <p:cNvPr id="9" name="テキスト ボックス 8">
            <a:extLst>
              <a:ext uri="{FF2B5EF4-FFF2-40B4-BE49-F238E27FC236}">
                <a16:creationId xmlns:a16="http://schemas.microsoft.com/office/drawing/2014/main" id="{1F57AA2C-284C-C75C-9C97-35786FE8AAEE}"/>
              </a:ext>
            </a:extLst>
          </p:cNvPr>
          <p:cNvSpPr txBox="1"/>
          <p:nvPr/>
        </p:nvSpPr>
        <p:spPr>
          <a:xfrm>
            <a:off x="794635" y="1216852"/>
            <a:ext cx="4064724" cy="338554"/>
          </a:xfrm>
          <a:prstGeom prst="rect">
            <a:avLst/>
          </a:prstGeom>
          <a:noFill/>
        </p:spPr>
        <p:txBody>
          <a:bodyPr wrap="square">
            <a:spAutoFit/>
          </a:bodyPr>
          <a:lstStyle/>
          <a:p>
            <a:r>
              <a:rPr kumimoji="1" lang="ja-JP" altLang="en-US" sz="1600"/>
              <a:t>乾燥</a:t>
            </a:r>
            <a:r>
              <a:rPr kumimoji="1" lang="en-US" altLang="ja-JP" sz="1600"/>
              <a:t>15h</a:t>
            </a:r>
            <a:r>
              <a:rPr kumimoji="1" lang="ja-JP" altLang="en-US" sz="1600"/>
              <a:t>の内部温度分布</a:t>
            </a:r>
            <a:endParaRPr lang="ja-JP" altLang="en-US" sz="1100"/>
          </a:p>
        </p:txBody>
      </p:sp>
      <p:sp>
        <p:nvSpPr>
          <p:cNvPr id="8" name="スライド番号プレースホルダー 7">
            <a:extLst>
              <a:ext uri="{FF2B5EF4-FFF2-40B4-BE49-F238E27FC236}">
                <a16:creationId xmlns:a16="http://schemas.microsoft.com/office/drawing/2014/main" id="{500A5F2A-9307-4BEC-644E-B94D336A1933}"/>
              </a:ext>
            </a:extLst>
          </p:cNvPr>
          <p:cNvSpPr>
            <a:spLocks noGrp="1"/>
          </p:cNvSpPr>
          <p:nvPr>
            <p:ph type="sldNum" sz="quarter" idx="12"/>
          </p:nvPr>
        </p:nvSpPr>
        <p:spPr/>
        <p:txBody>
          <a:bodyPr/>
          <a:lstStyle/>
          <a:p>
            <a:fld id="{93FD21C1-7229-4337-B68D-945C294B5D6D}" type="slidenum">
              <a:rPr lang="ja-JP" altLang="en-US" smtClean="0"/>
              <a:pPr/>
              <a:t>13</a:t>
            </a:fld>
            <a:r>
              <a:rPr lang="ja-JP" altLang="en-US"/>
              <a:t> </a:t>
            </a:r>
            <a:r>
              <a:rPr lang="en-US" altLang="ja-JP"/>
              <a:t>/ 14</a:t>
            </a:r>
            <a:endParaRPr kumimoji="1" lang="ja-JP" altLang="en-US"/>
          </a:p>
        </p:txBody>
      </p:sp>
      <p:grpSp>
        <p:nvGrpSpPr>
          <p:cNvPr id="3" name="グループ化 2">
            <a:extLst>
              <a:ext uri="{FF2B5EF4-FFF2-40B4-BE49-F238E27FC236}">
                <a16:creationId xmlns:a16="http://schemas.microsoft.com/office/drawing/2014/main" id="{37C4E3A5-03CF-B096-17CA-FF8AA42D46A2}"/>
              </a:ext>
            </a:extLst>
          </p:cNvPr>
          <p:cNvGrpSpPr/>
          <p:nvPr/>
        </p:nvGrpSpPr>
        <p:grpSpPr>
          <a:xfrm>
            <a:off x="118338" y="1555406"/>
            <a:ext cx="9816376" cy="4066103"/>
            <a:chOff x="523209" y="1562588"/>
            <a:chExt cx="11166771" cy="4026740"/>
          </a:xfrm>
        </p:grpSpPr>
        <p:grpSp>
          <p:nvGrpSpPr>
            <p:cNvPr id="4" name="グループ化 3">
              <a:extLst>
                <a:ext uri="{FF2B5EF4-FFF2-40B4-BE49-F238E27FC236}">
                  <a16:creationId xmlns:a16="http://schemas.microsoft.com/office/drawing/2014/main" id="{0B771DD1-47EC-3C74-EC74-432CDEF9B4FD}"/>
                </a:ext>
              </a:extLst>
            </p:cNvPr>
            <p:cNvGrpSpPr/>
            <p:nvPr/>
          </p:nvGrpSpPr>
          <p:grpSpPr>
            <a:xfrm>
              <a:off x="523209" y="1562588"/>
              <a:ext cx="11166771" cy="4026740"/>
              <a:chOff x="523209" y="1562588"/>
              <a:chExt cx="11166771" cy="4026740"/>
            </a:xfrm>
          </p:grpSpPr>
          <p:grpSp>
            <p:nvGrpSpPr>
              <p:cNvPr id="11" name="グループ化 10">
                <a:extLst>
                  <a:ext uri="{FF2B5EF4-FFF2-40B4-BE49-F238E27FC236}">
                    <a16:creationId xmlns:a16="http://schemas.microsoft.com/office/drawing/2014/main" id="{0CC2ED49-6F83-9A4B-FDA8-9148DAFA35D5}"/>
                  </a:ext>
                </a:extLst>
              </p:cNvPr>
              <p:cNvGrpSpPr/>
              <p:nvPr/>
            </p:nvGrpSpPr>
            <p:grpSpPr>
              <a:xfrm>
                <a:off x="523209" y="1562588"/>
                <a:ext cx="11166771" cy="3802843"/>
                <a:chOff x="548609" y="1562588"/>
                <a:chExt cx="11166771" cy="3802843"/>
              </a:xfrm>
            </p:grpSpPr>
            <p:pic>
              <p:nvPicPr>
                <p:cNvPr id="13" name="図 12">
                  <a:extLst>
                    <a:ext uri="{FF2B5EF4-FFF2-40B4-BE49-F238E27FC236}">
                      <a16:creationId xmlns:a16="http://schemas.microsoft.com/office/drawing/2014/main" id="{ACDF8E97-8330-2DA1-4D5A-F9A84FE84EA2}"/>
                    </a:ext>
                  </a:extLst>
                </p:cNvPr>
                <p:cNvPicPr>
                  <a:picLocks noChangeAspect="1"/>
                </p:cNvPicPr>
                <p:nvPr/>
              </p:nvPicPr>
              <p:blipFill>
                <a:blip r:embed="rId3"/>
                <a:srcRect l="33645" t="58473" r="32762" b="18012"/>
                <a:stretch>
                  <a:fillRect/>
                </a:stretch>
              </p:blipFill>
              <p:spPr>
                <a:xfrm>
                  <a:off x="2263733" y="1575592"/>
                  <a:ext cx="3382359" cy="1292800"/>
                </a:xfrm>
                <a:prstGeom prst="rect">
                  <a:avLst/>
                </a:prstGeom>
              </p:spPr>
            </p:pic>
            <p:pic>
              <p:nvPicPr>
                <p:cNvPr id="14" name="図 13">
                  <a:extLst>
                    <a:ext uri="{FF2B5EF4-FFF2-40B4-BE49-F238E27FC236}">
                      <a16:creationId xmlns:a16="http://schemas.microsoft.com/office/drawing/2014/main" id="{48BC7107-FB80-E11C-0B01-5B5B894AF979}"/>
                    </a:ext>
                  </a:extLst>
                </p:cNvPr>
                <p:cNvPicPr>
                  <a:picLocks noChangeAspect="1"/>
                </p:cNvPicPr>
                <p:nvPr/>
              </p:nvPicPr>
              <p:blipFill>
                <a:blip r:embed="rId4"/>
                <a:srcRect l="26764" t="50189" r="33575" b="24654"/>
                <a:stretch>
                  <a:fillRect/>
                </a:stretch>
              </p:blipFill>
              <p:spPr>
                <a:xfrm>
                  <a:off x="6575238" y="1665582"/>
                  <a:ext cx="3679105" cy="1274298"/>
                </a:xfrm>
                <a:prstGeom prst="rect">
                  <a:avLst/>
                </a:prstGeom>
              </p:spPr>
            </p:pic>
            <p:pic>
              <p:nvPicPr>
                <p:cNvPr id="15" name="図 14">
                  <a:extLst>
                    <a:ext uri="{FF2B5EF4-FFF2-40B4-BE49-F238E27FC236}">
                      <a16:creationId xmlns:a16="http://schemas.microsoft.com/office/drawing/2014/main" id="{267633DB-C04B-5CF8-083C-7F47A580A5B2}"/>
                    </a:ext>
                  </a:extLst>
                </p:cNvPr>
                <p:cNvPicPr>
                  <a:picLocks noChangeAspect="1"/>
                </p:cNvPicPr>
                <p:nvPr/>
              </p:nvPicPr>
              <p:blipFill>
                <a:blip r:embed="rId5"/>
                <a:srcRect l="32740" t="42806" r="22358" b="27542"/>
                <a:stretch>
                  <a:fillRect/>
                </a:stretch>
              </p:blipFill>
              <p:spPr>
                <a:xfrm>
                  <a:off x="6548007" y="3574699"/>
                  <a:ext cx="4120664" cy="1482955"/>
                </a:xfrm>
                <a:prstGeom prst="rect">
                  <a:avLst/>
                </a:prstGeom>
              </p:spPr>
            </p:pic>
            <p:sp>
              <p:nvSpPr>
                <p:cNvPr id="16" name="テキスト ボックス 15">
                  <a:extLst>
                    <a:ext uri="{FF2B5EF4-FFF2-40B4-BE49-F238E27FC236}">
                      <a16:creationId xmlns:a16="http://schemas.microsoft.com/office/drawing/2014/main" id="{A6B5FB93-E333-5ECD-B3BE-D95612FB3919}"/>
                    </a:ext>
                  </a:extLst>
                </p:cNvPr>
                <p:cNvSpPr txBox="1"/>
                <p:nvPr/>
              </p:nvSpPr>
              <p:spPr>
                <a:xfrm>
                  <a:off x="10448943" y="1562588"/>
                  <a:ext cx="1266437" cy="276999"/>
                </a:xfrm>
                <a:prstGeom prst="rect">
                  <a:avLst/>
                </a:prstGeom>
                <a:noFill/>
              </p:spPr>
              <p:txBody>
                <a:bodyPr wrap="none" rtlCol="0">
                  <a:spAutoFit/>
                </a:bodyPr>
                <a:lstStyle/>
                <a:p>
                  <a:r>
                    <a:rPr kumimoji="1" lang="en-US" altLang="ja-JP" sz="1200">
                      <a:cs typeface="Times New Roman" panose="02020603050405020304" pitchFamily="18" charset="0"/>
                    </a:rPr>
                    <a:t>Temperature[</a:t>
                  </a:r>
                  <a:r>
                    <a:rPr kumimoji="1" lang="ja-JP" altLang="en-US" sz="1200">
                      <a:cs typeface="Times New Roman" panose="02020603050405020304" pitchFamily="18" charset="0"/>
                    </a:rPr>
                    <a:t>℃</a:t>
                  </a:r>
                  <a:r>
                    <a:rPr kumimoji="1" lang="en-US" altLang="ja-JP" sz="1200">
                      <a:cs typeface="Times New Roman" panose="02020603050405020304" pitchFamily="18" charset="0"/>
                    </a:rPr>
                    <a:t>]</a:t>
                  </a:r>
                  <a:endParaRPr kumimoji="1" lang="ja-JP" altLang="en-US" sz="1200">
                    <a:cs typeface="Times New Roman" panose="02020603050405020304" pitchFamily="18" charset="0"/>
                  </a:endParaRPr>
                </a:p>
              </p:txBody>
            </p:sp>
            <p:sp>
              <p:nvSpPr>
                <p:cNvPr id="17" name="テキスト ボックス 16">
                  <a:extLst>
                    <a:ext uri="{FF2B5EF4-FFF2-40B4-BE49-F238E27FC236}">
                      <a16:creationId xmlns:a16="http://schemas.microsoft.com/office/drawing/2014/main" id="{FB91916D-7FFE-D668-55DD-926870CA05D4}"/>
                    </a:ext>
                  </a:extLst>
                </p:cNvPr>
                <p:cNvSpPr txBox="1"/>
                <p:nvPr/>
              </p:nvSpPr>
              <p:spPr>
                <a:xfrm>
                  <a:off x="574802" y="1958182"/>
                  <a:ext cx="739305" cy="261610"/>
                </a:xfrm>
                <a:prstGeom prst="rect">
                  <a:avLst/>
                </a:prstGeom>
                <a:noFill/>
              </p:spPr>
              <p:txBody>
                <a:bodyPr wrap="none" rtlCol="0">
                  <a:spAutoFit/>
                </a:bodyPr>
                <a:lstStyle/>
                <a:p>
                  <a:r>
                    <a:rPr lang="en-US" altLang="ja-JP" sz="1100">
                      <a:cs typeface="Times New Roman" panose="02020603050405020304" pitchFamily="18" charset="0"/>
                    </a:rPr>
                    <a:t>Dry layer</a:t>
                  </a:r>
                  <a:endParaRPr lang="ja-JP" altLang="en-US" sz="1100">
                    <a:cs typeface="Times New Roman" panose="02020603050405020304" pitchFamily="18" charset="0"/>
                  </a:endParaRPr>
                </a:p>
              </p:txBody>
            </p:sp>
            <p:sp>
              <p:nvSpPr>
                <p:cNvPr id="18" name="テキスト ボックス 17">
                  <a:extLst>
                    <a:ext uri="{FF2B5EF4-FFF2-40B4-BE49-F238E27FC236}">
                      <a16:creationId xmlns:a16="http://schemas.microsoft.com/office/drawing/2014/main" id="{E56966D1-5236-0454-AA59-054F5F091A4B}"/>
                    </a:ext>
                  </a:extLst>
                </p:cNvPr>
                <p:cNvSpPr txBox="1"/>
                <p:nvPr/>
              </p:nvSpPr>
              <p:spPr>
                <a:xfrm>
                  <a:off x="561685" y="2403661"/>
                  <a:ext cx="941283" cy="261610"/>
                </a:xfrm>
                <a:prstGeom prst="rect">
                  <a:avLst/>
                </a:prstGeom>
                <a:noFill/>
              </p:spPr>
              <p:txBody>
                <a:bodyPr wrap="none" rtlCol="0">
                  <a:spAutoFit/>
                </a:bodyPr>
                <a:lstStyle/>
                <a:p>
                  <a:r>
                    <a:rPr lang="en-US" altLang="ja-JP" sz="1100">
                      <a:cs typeface="Times New Roman" panose="02020603050405020304" pitchFamily="18" charset="0"/>
                    </a:rPr>
                    <a:t>Frozen layer</a:t>
                  </a:r>
                  <a:endParaRPr lang="ja-JP" altLang="en-US" sz="1100">
                    <a:cs typeface="Times New Roman" panose="02020603050405020304" pitchFamily="18" charset="0"/>
                  </a:endParaRPr>
                </a:p>
              </p:txBody>
            </p:sp>
            <p:cxnSp>
              <p:nvCxnSpPr>
                <p:cNvPr id="19" name="直線矢印コネクタ 18">
                  <a:extLst>
                    <a:ext uri="{FF2B5EF4-FFF2-40B4-BE49-F238E27FC236}">
                      <a16:creationId xmlns:a16="http://schemas.microsoft.com/office/drawing/2014/main" id="{895AC67F-FC4B-D751-94A3-2740633CEED3}"/>
                    </a:ext>
                  </a:extLst>
                </p:cNvPr>
                <p:cNvCxnSpPr/>
                <p:nvPr/>
              </p:nvCxnSpPr>
              <p:spPr>
                <a:xfrm>
                  <a:off x="2111963" y="2534466"/>
                  <a:ext cx="33350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直線矢印コネクタ 19">
                  <a:extLst>
                    <a:ext uri="{FF2B5EF4-FFF2-40B4-BE49-F238E27FC236}">
                      <a16:creationId xmlns:a16="http://schemas.microsoft.com/office/drawing/2014/main" id="{A5AC4D85-1A2E-B70B-3D76-0E8D9F731A74}"/>
                    </a:ext>
                  </a:extLst>
                </p:cNvPr>
                <p:cNvCxnSpPr/>
                <p:nvPr/>
              </p:nvCxnSpPr>
              <p:spPr>
                <a:xfrm>
                  <a:off x="2110295" y="2069637"/>
                  <a:ext cx="33684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テキスト ボックス 20">
                  <a:extLst>
                    <a:ext uri="{FF2B5EF4-FFF2-40B4-BE49-F238E27FC236}">
                      <a16:creationId xmlns:a16="http://schemas.microsoft.com/office/drawing/2014/main" id="{30E56326-5FC4-C8D0-EADD-169D77D95422}"/>
                    </a:ext>
                  </a:extLst>
                </p:cNvPr>
                <p:cNvSpPr txBox="1"/>
                <p:nvPr/>
              </p:nvSpPr>
              <p:spPr>
                <a:xfrm>
                  <a:off x="548609" y="2219792"/>
                  <a:ext cx="1510350" cy="261610"/>
                </a:xfrm>
                <a:prstGeom prst="rect">
                  <a:avLst/>
                </a:prstGeom>
                <a:noFill/>
              </p:spPr>
              <p:txBody>
                <a:bodyPr wrap="none" rtlCol="0">
                  <a:spAutoFit/>
                </a:bodyPr>
                <a:lstStyle/>
                <a:p>
                  <a:r>
                    <a:rPr kumimoji="1" lang="en-US" altLang="ja-JP" sz="1100">
                      <a:cs typeface="Times New Roman" panose="02020603050405020304" pitchFamily="18" charset="0"/>
                    </a:rPr>
                    <a:t>Sublimation interface</a:t>
                  </a:r>
                  <a:endParaRPr kumimoji="1" lang="ja-JP" altLang="en-US" sz="1100">
                    <a:cs typeface="Times New Roman" panose="02020603050405020304" pitchFamily="18" charset="0"/>
                  </a:endParaRPr>
                </a:p>
              </p:txBody>
            </p:sp>
            <p:cxnSp>
              <p:nvCxnSpPr>
                <p:cNvPr id="22" name="直線矢印コネクタ 21">
                  <a:extLst>
                    <a:ext uri="{FF2B5EF4-FFF2-40B4-BE49-F238E27FC236}">
                      <a16:creationId xmlns:a16="http://schemas.microsoft.com/office/drawing/2014/main" id="{C96B25A6-BFE2-3C65-A070-EF1129DBE535}"/>
                    </a:ext>
                  </a:extLst>
                </p:cNvPr>
                <p:cNvCxnSpPr/>
                <p:nvPr/>
              </p:nvCxnSpPr>
              <p:spPr>
                <a:xfrm>
                  <a:off x="2156195" y="2350597"/>
                  <a:ext cx="32369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テキスト ボックス 22">
                  <a:extLst>
                    <a:ext uri="{FF2B5EF4-FFF2-40B4-BE49-F238E27FC236}">
                      <a16:creationId xmlns:a16="http://schemas.microsoft.com/office/drawing/2014/main" id="{E28D59CC-0DD0-BE1A-B415-FA91D968DD8C}"/>
                    </a:ext>
                  </a:extLst>
                </p:cNvPr>
                <p:cNvSpPr txBox="1"/>
                <p:nvPr/>
              </p:nvSpPr>
              <p:spPr>
                <a:xfrm>
                  <a:off x="3077259" y="2834319"/>
                  <a:ext cx="867545" cy="307777"/>
                </a:xfrm>
                <a:prstGeom prst="rect">
                  <a:avLst/>
                </a:prstGeom>
                <a:noFill/>
              </p:spPr>
              <p:txBody>
                <a:bodyPr wrap="none" rtlCol="0">
                  <a:spAutoFit/>
                </a:bodyPr>
                <a:lstStyle/>
                <a:p>
                  <a:r>
                    <a:rPr kumimoji="1" lang="en-US" altLang="ja-JP" sz="1400">
                      <a:cs typeface="Times New Roman" panose="02020603050405020304" pitchFamily="18" charset="0"/>
                    </a:rPr>
                    <a:t>(a) Circle</a:t>
                  </a:r>
                  <a:endParaRPr kumimoji="1" lang="ja-JP" altLang="en-US" sz="1400">
                    <a:cs typeface="Times New Roman" panose="02020603050405020304" pitchFamily="18" charset="0"/>
                  </a:endParaRPr>
                </a:p>
              </p:txBody>
            </p:sp>
            <p:sp>
              <p:nvSpPr>
                <p:cNvPr id="24" name="テキスト ボックス 23">
                  <a:extLst>
                    <a:ext uri="{FF2B5EF4-FFF2-40B4-BE49-F238E27FC236}">
                      <a16:creationId xmlns:a16="http://schemas.microsoft.com/office/drawing/2014/main" id="{95AAD357-5B7E-6C75-3E1F-B1E43EFE69FC}"/>
                    </a:ext>
                  </a:extLst>
                </p:cNvPr>
                <p:cNvSpPr txBox="1"/>
                <p:nvPr/>
              </p:nvSpPr>
              <p:spPr>
                <a:xfrm>
                  <a:off x="3104510" y="5057654"/>
                  <a:ext cx="975780" cy="307777"/>
                </a:xfrm>
                <a:prstGeom prst="rect">
                  <a:avLst/>
                </a:prstGeom>
                <a:noFill/>
              </p:spPr>
              <p:txBody>
                <a:bodyPr wrap="none" rtlCol="0">
                  <a:spAutoFit/>
                </a:bodyPr>
                <a:lstStyle/>
                <a:p>
                  <a:r>
                    <a:rPr kumimoji="1" lang="en-US" altLang="ja-JP" sz="1400">
                      <a:cs typeface="Times New Roman" panose="02020603050405020304" pitchFamily="18" charset="0"/>
                    </a:rPr>
                    <a:t>(c) Square</a:t>
                  </a:r>
                  <a:endParaRPr kumimoji="1" lang="ja-JP" altLang="en-US" sz="1400">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68BD8133-5A77-91FE-DC24-DCD5FB7BB709}"/>
                    </a:ext>
                  </a:extLst>
                </p:cNvPr>
                <p:cNvSpPr txBox="1"/>
                <p:nvPr/>
              </p:nvSpPr>
              <p:spPr>
                <a:xfrm>
                  <a:off x="7776085" y="5057654"/>
                  <a:ext cx="1069973" cy="307777"/>
                </a:xfrm>
                <a:prstGeom prst="rect">
                  <a:avLst/>
                </a:prstGeom>
                <a:noFill/>
              </p:spPr>
              <p:txBody>
                <a:bodyPr wrap="none" rtlCol="0">
                  <a:spAutoFit/>
                </a:bodyPr>
                <a:lstStyle/>
                <a:p>
                  <a:r>
                    <a:rPr kumimoji="1" lang="en-US" altLang="ja-JP" sz="1400">
                      <a:cs typeface="Times New Roman" panose="02020603050405020304" pitchFamily="18" charset="0"/>
                    </a:rPr>
                    <a:t>(</a:t>
                  </a:r>
                  <a:r>
                    <a:rPr lang="en-US" altLang="ja-JP" sz="1400">
                      <a:cs typeface="Times New Roman" panose="02020603050405020304" pitchFamily="18" charset="0"/>
                    </a:rPr>
                    <a:t>d</a:t>
                  </a:r>
                  <a:r>
                    <a:rPr kumimoji="1" lang="en-US" altLang="ja-JP" sz="1400">
                      <a:cs typeface="Times New Roman" panose="02020603050405020304" pitchFamily="18" charset="0"/>
                    </a:rPr>
                    <a:t>) </a:t>
                  </a:r>
                  <a:r>
                    <a:rPr lang="en-US" altLang="ja-JP" sz="1400">
                      <a:cs typeface="Times New Roman" panose="02020603050405020304" pitchFamily="18" charset="0"/>
                    </a:rPr>
                    <a:t>Triangle</a:t>
                  </a:r>
                  <a:endParaRPr kumimoji="1" lang="ja-JP" altLang="en-US" sz="1400">
                    <a:cs typeface="Times New Roman" panose="02020603050405020304" pitchFamily="18" charset="0"/>
                  </a:endParaRPr>
                </a:p>
              </p:txBody>
            </p:sp>
            <p:sp>
              <p:nvSpPr>
                <p:cNvPr id="26" name="テキスト ボックス 25">
                  <a:extLst>
                    <a:ext uri="{FF2B5EF4-FFF2-40B4-BE49-F238E27FC236}">
                      <a16:creationId xmlns:a16="http://schemas.microsoft.com/office/drawing/2014/main" id="{AC0E66B0-CD0D-5258-EB11-7542264726AE}"/>
                    </a:ext>
                  </a:extLst>
                </p:cNvPr>
                <p:cNvSpPr txBox="1"/>
                <p:nvPr/>
              </p:nvSpPr>
              <p:spPr>
                <a:xfrm>
                  <a:off x="7658385" y="2854356"/>
                  <a:ext cx="1157689" cy="307777"/>
                </a:xfrm>
                <a:prstGeom prst="rect">
                  <a:avLst/>
                </a:prstGeom>
                <a:noFill/>
              </p:spPr>
              <p:txBody>
                <a:bodyPr wrap="none" rtlCol="0">
                  <a:spAutoFit/>
                </a:bodyPr>
                <a:lstStyle/>
                <a:p>
                  <a:r>
                    <a:rPr kumimoji="1" lang="en-US" altLang="ja-JP" sz="1400">
                      <a:cs typeface="Times New Roman" panose="02020603050405020304" pitchFamily="18" charset="0"/>
                    </a:rPr>
                    <a:t>(b) </a:t>
                  </a:r>
                  <a:r>
                    <a:rPr lang="en-US" altLang="ja-JP" sz="1400">
                      <a:cs typeface="Times New Roman" panose="02020603050405020304" pitchFamily="18" charset="0"/>
                    </a:rPr>
                    <a:t>Hexagon</a:t>
                  </a:r>
                  <a:endParaRPr kumimoji="1" lang="ja-JP" altLang="en-US" sz="1400">
                    <a:cs typeface="Times New Roman" panose="02020603050405020304" pitchFamily="18" charset="0"/>
                  </a:endParaRPr>
                </a:p>
              </p:txBody>
            </p:sp>
            <p:pic>
              <p:nvPicPr>
                <p:cNvPr id="27" name="図 26">
                  <a:extLst>
                    <a:ext uri="{FF2B5EF4-FFF2-40B4-BE49-F238E27FC236}">
                      <a16:creationId xmlns:a16="http://schemas.microsoft.com/office/drawing/2014/main" id="{4CD44FAE-6F43-5FF3-0E28-1BB20A4A788B}"/>
                    </a:ext>
                  </a:extLst>
                </p:cNvPr>
                <p:cNvPicPr>
                  <a:picLocks noChangeAspect="1"/>
                </p:cNvPicPr>
                <p:nvPr/>
              </p:nvPicPr>
              <p:blipFill>
                <a:blip r:embed="rId6"/>
                <a:srcRect l="38693" t="47574" r="17184" b="24889"/>
                <a:stretch>
                  <a:fillRect/>
                </a:stretch>
              </p:blipFill>
              <p:spPr>
                <a:xfrm>
                  <a:off x="1972838" y="3660919"/>
                  <a:ext cx="4255421" cy="1447360"/>
                </a:xfrm>
                <a:prstGeom prst="rect">
                  <a:avLst/>
                </a:prstGeom>
              </p:spPr>
            </p:pic>
            <p:pic>
              <p:nvPicPr>
                <p:cNvPr id="28" name="図 27">
                  <a:extLst>
                    <a:ext uri="{FF2B5EF4-FFF2-40B4-BE49-F238E27FC236}">
                      <a16:creationId xmlns:a16="http://schemas.microsoft.com/office/drawing/2014/main" id="{765DD6B4-71BB-8F2D-35C6-B65B663AAEF8}"/>
                    </a:ext>
                  </a:extLst>
                </p:cNvPr>
                <p:cNvPicPr>
                  <a:picLocks noChangeAspect="1"/>
                </p:cNvPicPr>
                <p:nvPr/>
              </p:nvPicPr>
              <p:blipFill>
                <a:blip r:embed="rId7"/>
                <a:srcRect l="88049" t="13947" r="1481" b="5604"/>
                <a:stretch>
                  <a:fillRect/>
                </a:stretch>
              </p:blipFill>
              <p:spPr>
                <a:xfrm>
                  <a:off x="10762459" y="1958182"/>
                  <a:ext cx="740319" cy="2713726"/>
                </a:xfrm>
                <a:prstGeom prst="rect">
                  <a:avLst/>
                </a:prstGeom>
              </p:spPr>
            </p:pic>
          </p:grpSp>
          <p:pic>
            <p:nvPicPr>
              <p:cNvPr id="12" name="図 11">
                <a:extLst>
                  <a:ext uri="{FF2B5EF4-FFF2-40B4-BE49-F238E27FC236}">
                    <a16:creationId xmlns:a16="http://schemas.microsoft.com/office/drawing/2014/main" id="{A17C6E21-F578-7F8C-EC8E-19C79A73E0EC}"/>
                  </a:ext>
                </a:extLst>
              </p:cNvPr>
              <p:cNvPicPr>
                <a:picLocks noChangeAspect="1"/>
              </p:cNvPicPr>
              <p:nvPr/>
            </p:nvPicPr>
            <p:blipFill>
              <a:blip r:embed="rId8"/>
              <a:stretch>
                <a:fillRect/>
              </a:stretch>
            </p:blipFill>
            <p:spPr>
              <a:xfrm>
                <a:off x="11107218" y="2039641"/>
                <a:ext cx="544662" cy="3549687"/>
              </a:xfrm>
              <a:prstGeom prst="rect">
                <a:avLst/>
              </a:prstGeom>
            </p:spPr>
          </p:pic>
        </p:grpSp>
        <p:sp>
          <p:nvSpPr>
            <p:cNvPr id="10" name="テキスト ボックス 9">
              <a:extLst>
                <a:ext uri="{FF2B5EF4-FFF2-40B4-BE49-F238E27FC236}">
                  <a16:creationId xmlns:a16="http://schemas.microsoft.com/office/drawing/2014/main" id="{60085C63-B3AA-1A0B-B683-E5C663AFE03A}"/>
                </a:ext>
              </a:extLst>
            </p:cNvPr>
            <p:cNvSpPr txBox="1"/>
            <p:nvPr/>
          </p:nvSpPr>
          <p:spPr>
            <a:xfrm>
              <a:off x="11056761" y="2024563"/>
              <a:ext cx="412292" cy="2579745"/>
            </a:xfrm>
            <a:prstGeom prst="rect">
              <a:avLst/>
            </a:prstGeom>
            <a:noFill/>
          </p:spPr>
          <p:txBody>
            <a:bodyPr wrap="none" rtlCol="0">
              <a:spAutoFit/>
            </a:bodyPr>
            <a:lstStyle/>
            <a:p>
              <a:pPr>
                <a:lnSpc>
                  <a:spcPts val="1500"/>
                </a:lnSpc>
              </a:pPr>
              <a:r>
                <a:rPr kumimoji="1" lang="en-US" altLang="ja-JP" sz="1200">
                  <a:cs typeface="Times New Roman" panose="02020603050405020304" pitchFamily="18" charset="0"/>
                </a:rPr>
                <a:t>-14</a:t>
              </a:r>
            </a:p>
            <a:p>
              <a:pPr>
                <a:lnSpc>
                  <a:spcPts val="1500"/>
                </a:lnSpc>
              </a:pPr>
              <a:endParaRPr lang="en-US" altLang="ja-JP" sz="1200">
                <a:cs typeface="Times New Roman" panose="02020603050405020304" pitchFamily="18" charset="0"/>
              </a:endParaRPr>
            </a:p>
            <a:p>
              <a:pPr>
                <a:lnSpc>
                  <a:spcPts val="1500"/>
                </a:lnSpc>
              </a:pPr>
              <a:r>
                <a:rPr kumimoji="1" lang="en-US" altLang="ja-JP" sz="1200">
                  <a:cs typeface="Times New Roman" panose="02020603050405020304" pitchFamily="18" charset="0"/>
                </a:rPr>
                <a:t>-15</a:t>
              </a:r>
            </a:p>
            <a:p>
              <a:pPr>
                <a:lnSpc>
                  <a:spcPts val="1500"/>
                </a:lnSpc>
              </a:pPr>
              <a:endParaRPr lang="en-US" altLang="ja-JP" sz="1200">
                <a:cs typeface="Times New Roman" panose="02020603050405020304" pitchFamily="18" charset="0"/>
              </a:endParaRPr>
            </a:p>
            <a:p>
              <a:pPr>
                <a:lnSpc>
                  <a:spcPts val="1500"/>
                </a:lnSpc>
              </a:pPr>
              <a:r>
                <a:rPr kumimoji="1" lang="en-US" altLang="ja-JP" sz="1200">
                  <a:cs typeface="Times New Roman" panose="02020603050405020304" pitchFamily="18" charset="0"/>
                </a:rPr>
                <a:t>-16</a:t>
              </a:r>
            </a:p>
            <a:p>
              <a:pPr>
                <a:lnSpc>
                  <a:spcPts val="1500"/>
                </a:lnSpc>
              </a:pPr>
              <a:endParaRPr lang="en-US" altLang="ja-JP" sz="1200">
                <a:cs typeface="Times New Roman" panose="02020603050405020304" pitchFamily="18" charset="0"/>
              </a:endParaRPr>
            </a:p>
            <a:p>
              <a:pPr>
                <a:lnSpc>
                  <a:spcPts val="1500"/>
                </a:lnSpc>
              </a:pPr>
              <a:r>
                <a:rPr kumimoji="1" lang="en-US" altLang="ja-JP" sz="1200">
                  <a:cs typeface="Times New Roman" panose="02020603050405020304" pitchFamily="18" charset="0"/>
                </a:rPr>
                <a:t>-17</a:t>
              </a:r>
            </a:p>
            <a:p>
              <a:pPr>
                <a:lnSpc>
                  <a:spcPts val="1500"/>
                </a:lnSpc>
              </a:pPr>
              <a:endParaRPr lang="en-US" altLang="ja-JP" sz="1200">
                <a:cs typeface="Times New Roman" panose="02020603050405020304" pitchFamily="18" charset="0"/>
              </a:endParaRPr>
            </a:p>
            <a:p>
              <a:pPr>
                <a:lnSpc>
                  <a:spcPts val="1500"/>
                </a:lnSpc>
              </a:pPr>
              <a:r>
                <a:rPr kumimoji="1" lang="en-US" altLang="ja-JP" sz="1200">
                  <a:cs typeface="Times New Roman" panose="02020603050405020304" pitchFamily="18" charset="0"/>
                </a:rPr>
                <a:t>-18</a:t>
              </a:r>
            </a:p>
            <a:p>
              <a:pPr>
                <a:lnSpc>
                  <a:spcPts val="1500"/>
                </a:lnSpc>
              </a:pPr>
              <a:endParaRPr lang="en-US" altLang="ja-JP" sz="1200">
                <a:cs typeface="Times New Roman" panose="02020603050405020304" pitchFamily="18" charset="0"/>
              </a:endParaRPr>
            </a:p>
            <a:p>
              <a:pPr>
                <a:lnSpc>
                  <a:spcPts val="1500"/>
                </a:lnSpc>
              </a:pPr>
              <a:r>
                <a:rPr lang="en-US" altLang="ja-JP" sz="1200">
                  <a:cs typeface="Times New Roman" panose="02020603050405020304" pitchFamily="18" charset="0"/>
                </a:rPr>
                <a:t>-19</a:t>
              </a:r>
            </a:p>
            <a:p>
              <a:pPr>
                <a:lnSpc>
                  <a:spcPts val="1500"/>
                </a:lnSpc>
              </a:pPr>
              <a:endParaRPr kumimoji="1" lang="en-US" altLang="ja-JP" sz="1200">
                <a:cs typeface="Times New Roman" panose="02020603050405020304" pitchFamily="18" charset="0"/>
              </a:endParaRPr>
            </a:p>
            <a:p>
              <a:pPr>
                <a:lnSpc>
                  <a:spcPts val="1500"/>
                </a:lnSpc>
              </a:pPr>
              <a:r>
                <a:rPr lang="en-US" altLang="ja-JP" sz="1200">
                  <a:cs typeface="Times New Roman" panose="02020603050405020304" pitchFamily="18" charset="0"/>
                </a:rPr>
                <a:t>-20</a:t>
              </a:r>
              <a:endParaRPr kumimoji="1" lang="en-US" altLang="ja-JP" sz="1200">
                <a:cs typeface="Times New Roman" panose="02020603050405020304" pitchFamily="18" charset="0"/>
              </a:endParaRPr>
            </a:p>
          </p:txBody>
        </p:sp>
      </p:grpSp>
    </p:spTree>
    <p:extLst>
      <p:ext uri="{BB962C8B-B14F-4D97-AF65-F5344CB8AC3E}">
        <p14:creationId xmlns:p14="http://schemas.microsoft.com/office/powerpoint/2010/main" val="1583318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0D5F0-1932-D911-F012-D0322F2A006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6C5355A-59F1-ED67-E26F-1F5089688D53}"/>
              </a:ext>
            </a:extLst>
          </p:cNvPr>
          <p:cNvSpPr>
            <a:spLocks noGrp="1"/>
          </p:cNvSpPr>
          <p:nvPr>
            <p:ph type="title"/>
          </p:nvPr>
        </p:nvSpPr>
        <p:spPr/>
        <p:txBody>
          <a:bodyPr/>
          <a:lstStyle/>
          <a:p>
            <a:r>
              <a:rPr kumimoji="1" lang="ja-JP" altLang="en-US"/>
              <a:t>まとめ</a:t>
            </a:r>
          </a:p>
        </p:txBody>
      </p:sp>
      <p:sp>
        <p:nvSpPr>
          <p:cNvPr id="4" name="テキスト ボックス 3">
            <a:extLst>
              <a:ext uri="{FF2B5EF4-FFF2-40B4-BE49-F238E27FC236}">
                <a16:creationId xmlns:a16="http://schemas.microsoft.com/office/drawing/2014/main" id="{3B8AC3EA-4CA4-9338-0A54-F99098132979}"/>
              </a:ext>
            </a:extLst>
          </p:cNvPr>
          <p:cNvSpPr txBox="1"/>
          <p:nvPr/>
        </p:nvSpPr>
        <p:spPr>
          <a:xfrm>
            <a:off x="713969" y="1323664"/>
            <a:ext cx="11889511" cy="3477875"/>
          </a:xfrm>
          <a:prstGeom prst="rect">
            <a:avLst/>
          </a:prstGeom>
          <a:noFill/>
        </p:spPr>
        <p:txBody>
          <a:bodyPr wrap="square" rtlCol="0">
            <a:spAutoFit/>
          </a:bodyPr>
          <a:lstStyle/>
          <a:p>
            <a:r>
              <a:rPr lang="ja-JP" altLang="en-US" sz="2000"/>
              <a:t>食品のフリーズドライに対して、</a:t>
            </a:r>
            <a:endParaRPr lang="en-US" altLang="ja-JP" sz="2000"/>
          </a:p>
          <a:p>
            <a:r>
              <a:rPr lang="ja-JP" altLang="en-US" sz="2000"/>
              <a:t>比表面積と厚さを一定とした場合の製品形状が凍結乾燥に及ぼす影響を解析した。</a:t>
            </a:r>
            <a:endParaRPr lang="en-US" altLang="ja-JP" sz="2000"/>
          </a:p>
          <a:p>
            <a:endParaRPr lang="en-US" altLang="ja-JP" sz="2000"/>
          </a:p>
          <a:p>
            <a:r>
              <a:rPr lang="en-US" altLang="ja-JP" sz="2000"/>
              <a:t>	</a:t>
            </a:r>
            <a:r>
              <a:rPr lang="ja-JP" altLang="en-US" sz="2000"/>
              <a:t>①水分除去速度</a:t>
            </a:r>
            <a:r>
              <a:rPr lang="en-US" altLang="ja-JP" sz="2000"/>
              <a:t>			</a:t>
            </a:r>
            <a:r>
              <a:rPr lang="ja-JP" altLang="en-US" sz="2000"/>
              <a:t>・</a:t>
            </a:r>
            <a:r>
              <a:rPr lang="ja-JP" altLang="ja-JP" sz="2000"/>
              <a:t>形状による差は</a:t>
            </a:r>
            <a:r>
              <a:rPr lang="ja-JP" altLang="en-US" sz="2000"/>
              <a:t>比較的</a:t>
            </a:r>
            <a:r>
              <a:rPr lang="ja-JP" altLang="ja-JP" sz="2000"/>
              <a:t>小さい</a:t>
            </a:r>
            <a:endParaRPr lang="en-US" altLang="ja-JP" sz="2000"/>
          </a:p>
          <a:p>
            <a:r>
              <a:rPr lang="en-US" altLang="ja-JP" sz="2000"/>
              <a:t>					</a:t>
            </a:r>
            <a:r>
              <a:rPr lang="ja-JP" altLang="en-US" sz="2000"/>
              <a:t>・</a:t>
            </a:r>
            <a:r>
              <a:rPr lang="ja-JP" altLang="ja-JP" sz="2000"/>
              <a:t>含水率50 %到達時間：10～1</a:t>
            </a:r>
            <a:r>
              <a:rPr lang="en-US" altLang="ja-JP" sz="2000"/>
              <a:t>1</a:t>
            </a:r>
            <a:r>
              <a:rPr lang="ja-JP" altLang="ja-JP" sz="2000"/>
              <a:t> h</a:t>
            </a:r>
          </a:p>
          <a:p>
            <a:endParaRPr lang="ja-JP" altLang="ja-JP" sz="2000"/>
          </a:p>
          <a:p>
            <a:r>
              <a:rPr lang="en-US" altLang="ja-JP" sz="2000"/>
              <a:t>	</a:t>
            </a:r>
            <a:r>
              <a:rPr lang="ja-JP" altLang="ja-JP" sz="2000"/>
              <a:t>② 昇華界面の進行</a:t>
            </a:r>
            <a:r>
              <a:rPr lang="en-US" altLang="ja-JP" sz="2000"/>
              <a:t>		</a:t>
            </a:r>
            <a:r>
              <a:rPr lang="ja-JP" altLang="en-US" sz="2000"/>
              <a:t>・</a:t>
            </a:r>
            <a:r>
              <a:rPr lang="ja-JP" altLang="ja-JP" sz="2000"/>
              <a:t>鋭角部を有する形状ほど不均一</a:t>
            </a:r>
          </a:p>
          <a:p>
            <a:r>
              <a:rPr lang="ja-JP" altLang="ja-JP" sz="2000"/>
              <a:t>   </a:t>
            </a:r>
            <a:r>
              <a:rPr lang="en-US" altLang="ja-JP" sz="2000"/>
              <a:t>					</a:t>
            </a:r>
            <a:r>
              <a:rPr lang="ja-JP" altLang="en-US" sz="2000"/>
              <a:t>・</a:t>
            </a:r>
            <a:r>
              <a:rPr lang="ja-JP" altLang="ja-JP" sz="2000"/>
              <a:t>三角形で</a:t>
            </a:r>
            <a:r>
              <a:rPr lang="ja-JP" altLang="en-US" sz="2000"/>
              <a:t>界面高低差</a:t>
            </a:r>
            <a:r>
              <a:rPr lang="ja-JP" altLang="ja-JP" sz="2000"/>
              <a:t>が最大</a:t>
            </a:r>
          </a:p>
          <a:p>
            <a:endParaRPr lang="ja-JP" altLang="ja-JP" sz="2000"/>
          </a:p>
          <a:p>
            <a:r>
              <a:rPr lang="en-US" altLang="ja-JP" sz="2000"/>
              <a:t>	</a:t>
            </a:r>
            <a:r>
              <a:rPr lang="ja-JP" altLang="ja-JP" sz="2000"/>
              <a:t>③ 内部温度分布</a:t>
            </a:r>
            <a:r>
              <a:rPr lang="en-US" altLang="ja-JP" sz="2000"/>
              <a:t>		</a:t>
            </a:r>
            <a:r>
              <a:rPr lang="ja-JP" altLang="en-US" sz="2000"/>
              <a:t>・</a:t>
            </a:r>
            <a:r>
              <a:rPr lang="ja-JP" altLang="ja-JP" sz="2000"/>
              <a:t>三角形の</a:t>
            </a:r>
            <a:r>
              <a:rPr lang="ja-JP" altLang="en-US" sz="2000"/>
              <a:t>角部</a:t>
            </a:r>
            <a:r>
              <a:rPr lang="ja-JP" altLang="ja-JP" sz="2000"/>
              <a:t>近傍で局所温度が上昇</a:t>
            </a:r>
          </a:p>
          <a:p>
            <a:r>
              <a:rPr lang="ja-JP" altLang="ja-JP" sz="2000"/>
              <a:t>   </a:t>
            </a:r>
            <a:r>
              <a:rPr lang="en-US" altLang="ja-JP" sz="2000"/>
              <a:t>					</a:t>
            </a:r>
            <a:r>
              <a:rPr lang="ja-JP" altLang="en-US" sz="2000"/>
              <a:t>・</a:t>
            </a:r>
            <a:r>
              <a:rPr lang="ja-JP" altLang="ja-JP" sz="2000"/>
              <a:t>円形</a:t>
            </a:r>
            <a:r>
              <a:rPr lang="ja-JP" altLang="en-US" sz="2000"/>
              <a:t>比で最大</a:t>
            </a:r>
            <a:r>
              <a:rPr lang="ja-JP" altLang="ja-JP" sz="2000"/>
              <a:t>：+1.8 ℃</a:t>
            </a:r>
          </a:p>
        </p:txBody>
      </p:sp>
      <p:sp>
        <p:nvSpPr>
          <p:cNvPr id="5" name="スライド番号プレースホルダー 4">
            <a:extLst>
              <a:ext uri="{FF2B5EF4-FFF2-40B4-BE49-F238E27FC236}">
                <a16:creationId xmlns:a16="http://schemas.microsoft.com/office/drawing/2014/main" id="{D924EF5B-E546-188D-5AC4-96518432A1C6}"/>
              </a:ext>
            </a:extLst>
          </p:cNvPr>
          <p:cNvSpPr>
            <a:spLocks noGrp="1"/>
          </p:cNvSpPr>
          <p:nvPr>
            <p:ph type="sldNum" sz="quarter" idx="12"/>
          </p:nvPr>
        </p:nvSpPr>
        <p:spPr/>
        <p:txBody>
          <a:bodyPr/>
          <a:lstStyle/>
          <a:p>
            <a:fld id="{93FD21C1-7229-4337-B68D-945C294B5D6D}" type="slidenum">
              <a:rPr lang="ja-JP" altLang="en-US" smtClean="0"/>
              <a:pPr/>
              <a:t>14</a:t>
            </a:fld>
            <a:r>
              <a:rPr lang="ja-JP" altLang="en-US"/>
              <a:t> </a:t>
            </a:r>
            <a:r>
              <a:rPr lang="en-US" altLang="ja-JP"/>
              <a:t>/ 14</a:t>
            </a:r>
            <a:endParaRPr kumimoji="1" lang="ja-JP" altLang="en-US"/>
          </a:p>
        </p:txBody>
      </p:sp>
      <p:sp>
        <p:nvSpPr>
          <p:cNvPr id="12" name="テキスト ボックス 11">
            <a:extLst>
              <a:ext uri="{FF2B5EF4-FFF2-40B4-BE49-F238E27FC236}">
                <a16:creationId xmlns:a16="http://schemas.microsoft.com/office/drawing/2014/main" id="{79B58E8C-964A-4DE8-F9B0-6E1E861CE1E3}"/>
              </a:ext>
            </a:extLst>
          </p:cNvPr>
          <p:cNvSpPr txBox="1"/>
          <p:nvPr/>
        </p:nvSpPr>
        <p:spPr>
          <a:xfrm>
            <a:off x="327788" y="5274828"/>
            <a:ext cx="11559412" cy="830997"/>
          </a:xfrm>
          <a:prstGeom prst="rect">
            <a:avLst/>
          </a:prstGeom>
          <a:solidFill>
            <a:schemeClr val="accent2">
              <a:lumMod val="20000"/>
              <a:lumOff val="80000"/>
            </a:schemeClr>
          </a:solidFill>
        </p:spPr>
        <p:txBody>
          <a:bodyPr wrap="square" rtlCol="0">
            <a:spAutoFit/>
          </a:bodyPr>
          <a:lstStyle/>
          <a:p>
            <a:pPr fontAlgn="t">
              <a:buNone/>
            </a:pPr>
            <a:r>
              <a:rPr lang="ja-JP" altLang="ja-JP" sz="2400" b="1">
                <a:latin typeface="Segoe UI" panose="020B0502040204020203" pitchFamily="34" charset="0"/>
              </a:rPr>
              <a:t>同等の</a:t>
            </a:r>
            <a:r>
              <a:rPr lang="ja-JP" altLang="en-US" sz="2400" b="1">
                <a:latin typeface="Segoe UI" panose="020B0502040204020203" pitchFamily="34" charset="0"/>
              </a:rPr>
              <a:t>水分除去速度</a:t>
            </a:r>
            <a:r>
              <a:rPr lang="ja-JP" altLang="ja-JP" sz="2400" b="1">
                <a:latin typeface="Segoe UI" panose="020B0502040204020203" pitchFamily="34" charset="0"/>
              </a:rPr>
              <a:t>であっても形状により内部状態は大きく異なる。特に</a:t>
            </a:r>
            <a:r>
              <a:rPr lang="ja-JP" altLang="en-US" sz="2400" b="1">
                <a:latin typeface="Segoe UI" panose="020B0502040204020203" pitchFamily="34" charset="0"/>
              </a:rPr>
              <a:t>角部</a:t>
            </a:r>
            <a:r>
              <a:rPr lang="ja-JP" altLang="ja-JP" sz="2400" b="1">
                <a:latin typeface="Segoe UI" panose="020B0502040204020203" pitchFamily="34" charset="0"/>
              </a:rPr>
              <a:t>を有する形状では局所温度上昇が生じ，品質に影響する可能性が示された。</a:t>
            </a:r>
          </a:p>
        </p:txBody>
      </p:sp>
    </p:spTree>
    <p:extLst>
      <p:ext uri="{BB962C8B-B14F-4D97-AF65-F5344CB8AC3E}">
        <p14:creationId xmlns:p14="http://schemas.microsoft.com/office/powerpoint/2010/main" val="1103236377"/>
      </p:ext>
    </p:extLst>
  </p:cSld>
  <p:clrMapOvr>
    <a:masterClrMapping/>
  </p:clrMapOvr>
</p:sld>
</file>

<file path=ppt/theme/theme1.xml><?xml version="1.0" encoding="utf-8"?>
<a:theme xmlns:a="http://schemas.openxmlformats.org/drawingml/2006/main" name="Office テーマ">
  <a:themeElements>
    <a:clrScheme name="暖かみのある青">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ユーザー定義 2">
      <a:majorFont>
        <a:latin typeface="Segoe UI"/>
        <a:ea typeface="メイリオ"/>
        <a:cs typeface=""/>
      </a:majorFont>
      <a:minorFont>
        <a:latin typeface="Segoe"/>
        <a:ea typeface="メイリオ"/>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プレゼンテーション1" id="{4E2790D0-3BE1-4FD9-8B2E-34BEAA7C566C}" vid="{9491490F-E0D4-4AEA-92E7-7521D0BC7EC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テンプレ</Template>
  <TotalTime>3841</TotalTime>
  <Words>2974</Words>
  <Application>Microsoft Office PowerPoint</Application>
  <PresentationFormat>ワイド画面</PresentationFormat>
  <Paragraphs>291</Paragraphs>
  <Slides>14</Slides>
  <Notes>14</Notes>
  <HiddenSlides>0</HiddenSlides>
  <MMClips>2</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14</vt:i4>
      </vt:variant>
    </vt:vector>
  </HeadingPairs>
  <TitlesOfParts>
    <vt:vector size="23" baseType="lpstr">
      <vt:lpstr>Segoe</vt:lpstr>
      <vt:lpstr>SF Mono</vt:lpstr>
      <vt:lpstr>メイリオ</vt:lpstr>
      <vt:lpstr>游ゴシック</vt:lpstr>
      <vt:lpstr>Arial</vt:lpstr>
      <vt:lpstr>Cambria Math</vt:lpstr>
      <vt:lpstr>Segoe UI</vt:lpstr>
      <vt:lpstr>Times New Roman</vt:lpstr>
      <vt:lpstr>Office テーマ</vt:lpstr>
      <vt:lpstr>食品凍結乾燥における製品形状が乾燥挙動に及ぼす影響</vt:lpstr>
      <vt:lpstr>フリーズドライ</vt:lpstr>
      <vt:lpstr>課題と目的</vt:lpstr>
      <vt:lpstr>凍結乾燥における解析モデル</vt:lpstr>
      <vt:lpstr>熱移動・昇華界面移動・水蒸気輸送を連成して解析</vt:lpstr>
      <vt:lpstr>境界条件と熱伝達率の設定</vt:lpstr>
      <vt:lpstr>寸法条件の決定</vt:lpstr>
      <vt:lpstr>解析対象</vt:lpstr>
      <vt:lpstr>製品形状が全体の水分除去速度に与える影響</vt:lpstr>
      <vt:lpstr>製品形状が昇華界面熱流束に与える影響</vt:lpstr>
      <vt:lpstr>製品形状が昇華界面の進行挙動に与える影響 (断面)</vt:lpstr>
      <vt:lpstr>製品形状が昇華界面の進行挙動に与える影響 (グラフ)</vt:lpstr>
      <vt:lpstr>製品形状が内部温度分布に与える影響</vt:lpstr>
      <vt:lpstr>まとめ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ホームページ委員4</dc:creator>
  <cp:lastModifiedBy>ホームページ委員4</cp:lastModifiedBy>
  <cp:revision>18</cp:revision>
  <cp:lastPrinted>2026-09-01T00:14:59Z</cp:lastPrinted>
  <dcterms:created xsi:type="dcterms:W3CDTF">2026-08-26T02:16:42Z</dcterms:created>
  <dcterms:modified xsi:type="dcterms:W3CDTF">2026-09-04T08:48:48Z</dcterms:modified>
</cp:coreProperties>
</file>