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6"/>
  </p:notesMasterIdLst>
  <p:sldIdLst>
    <p:sldId id="285" r:id="rId2"/>
    <p:sldId id="283" r:id="rId3"/>
    <p:sldId id="282" r:id="rId4"/>
    <p:sldId id="284" r:id="rId5"/>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510A213-AF8A-49E1-83F4-1111EF7387EB}" v="276" dt="2026-09-01T09:49:52.038"/>
  </p1510:revLst>
</p1510:revInfo>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102" autoAdjust="0"/>
    <p:restoredTop sz="96340" autoAdjust="0"/>
  </p:normalViewPr>
  <p:slideViewPr>
    <p:cSldViewPr snapToGrid="0">
      <p:cViewPr>
        <p:scale>
          <a:sx n="42" d="100"/>
          <a:sy n="42" d="100"/>
        </p:scale>
        <p:origin x="-188" y="-7496"/>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commentAuthors" Target="commentAuthors.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太誠 松尾" userId="453a97aca1ce3701" providerId="LiveId" clId="{67512A18-91AC-4975-95F9-CD192E7E02DB}"/>
    <pc:docChg chg="undo redo custSel modSld">
      <pc:chgData name="太誠 松尾" userId="453a97aca1ce3701" providerId="LiveId" clId="{67512A18-91AC-4975-95F9-CD192E7E02DB}" dt="2026-09-03T12:21:51.101" v="4835" actId="2711"/>
      <pc:docMkLst>
        <pc:docMk/>
      </pc:docMkLst>
      <pc:sldChg chg="addSp delSp modSp mod">
        <pc:chgData name="太誠 松尾" userId="453a97aca1ce3701" providerId="LiveId" clId="{67512A18-91AC-4975-95F9-CD192E7E02DB}" dt="2026-09-03T12:21:51.101" v="4835" actId="2711"/>
        <pc:sldMkLst>
          <pc:docMk/>
          <pc:sldMk cId="3627171321" sldId="285"/>
        </pc:sldMkLst>
        <pc:spChg chg="mod">
          <ac:chgData name="太誠 松尾" userId="453a97aca1ce3701" providerId="LiveId" clId="{67512A18-91AC-4975-95F9-CD192E7E02DB}" dt="2026-08-24T11:06:35.803" v="4308" actId="20578"/>
          <ac:spMkLst>
            <pc:docMk/>
            <pc:sldMk cId="3627171321" sldId="285"/>
            <ac:spMk id="2" creationId="{E150B9D7-42F7-4B50-93BD-21299D6C7D87}"/>
          </ac:spMkLst>
        </pc:spChg>
        <pc:spChg chg="mod">
          <ac:chgData name="太誠 松尾" userId="453a97aca1ce3701" providerId="LiveId" clId="{67512A18-91AC-4975-95F9-CD192E7E02DB}" dt="2026-08-06T06:41:48.939" v="414" actId="20577"/>
          <ac:spMkLst>
            <pc:docMk/>
            <pc:sldMk cId="3627171321" sldId="285"/>
            <ac:spMk id="3" creationId="{B93C8F3F-7BC6-4E8C-81F3-43C909BB185F}"/>
          </ac:spMkLst>
        </pc:spChg>
        <pc:spChg chg="mod">
          <ac:chgData name="太誠 松尾" userId="453a97aca1ce3701" providerId="LiveId" clId="{67512A18-91AC-4975-95F9-CD192E7E02DB}" dt="2026-09-01T14:16:14.423" v="4834" actId="20577"/>
          <ac:spMkLst>
            <pc:docMk/>
            <pc:sldMk cId="3627171321" sldId="285"/>
            <ac:spMk id="5" creationId="{22870161-6EDA-42E3-AC05-0552171DAD15}"/>
          </ac:spMkLst>
        </pc:spChg>
        <pc:spChg chg="mod">
          <ac:chgData name="太誠 松尾" userId="453a97aca1ce3701" providerId="LiveId" clId="{67512A18-91AC-4975-95F9-CD192E7E02DB}" dt="2026-08-31T13:39:37.226" v="4565" actId="1035"/>
          <ac:spMkLst>
            <pc:docMk/>
            <pc:sldMk cId="3627171321" sldId="285"/>
            <ac:spMk id="6" creationId="{231C6298-FDF9-47FA-8627-A8259918CF73}"/>
          </ac:spMkLst>
        </pc:spChg>
        <pc:spChg chg="mod">
          <ac:chgData name="太誠 松尾" userId="453a97aca1ce3701" providerId="LiveId" clId="{67512A18-91AC-4975-95F9-CD192E7E02DB}" dt="2026-09-03T12:21:51.101" v="4835" actId="2711"/>
          <ac:spMkLst>
            <pc:docMk/>
            <pc:sldMk cId="3627171321" sldId="285"/>
            <ac:spMk id="7" creationId="{142342DC-D9D3-46BB-BC5F-F6390941017A}"/>
          </ac:spMkLst>
        </pc:spChg>
        <pc:spChg chg="mod">
          <ac:chgData name="太誠 松尾" userId="453a97aca1ce3701" providerId="LiveId" clId="{67512A18-91AC-4975-95F9-CD192E7E02DB}" dt="2026-09-01T09:43:22.884" v="4748" actId="20577"/>
          <ac:spMkLst>
            <pc:docMk/>
            <pc:sldMk cId="3627171321" sldId="285"/>
            <ac:spMk id="8" creationId="{8D742B11-619C-436F-BD05-D925F2036DEF}"/>
          </ac:spMkLst>
        </pc:spChg>
        <pc:spChg chg="mod">
          <ac:chgData name="太誠 松尾" userId="453a97aca1ce3701" providerId="LiveId" clId="{67512A18-91AC-4975-95F9-CD192E7E02DB}" dt="2026-08-06T00:27:40.477" v="277" actId="20577"/>
          <ac:spMkLst>
            <pc:docMk/>
            <pc:sldMk cId="3627171321" sldId="285"/>
            <ac:spMk id="9" creationId="{B8D710F8-ACEB-4930-B23B-03F5CB4E1A48}"/>
          </ac:spMkLst>
        </pc:spChg>
        <pc:spChg chg="mod">
          <ac:chgData name="太誠 松尾" userId="453a97aca1ce3701" providerId="LiveId" clId="{67512A18-91AC-4975-95F9-CD192E7E02DB}" dt="2026-08-06T06:49:46.289" v="430" actId="20577"/>
          <ac:spMkLst>
            <pc:docMk/>
            <pc:sldMk cId="3627171321" sldId="285"/>
            <ac:spMk id="10" creationId="{2B8190DE-FA50-4E4C-B86F-982C65891F6A}"/>
          </ac:spMkLst>
        </pc:spChg>
        <pc:spChg chg="add del mod">
          <ac:chgData name="太誠 松尾" userId="453a97aca1ce3701" providerId="LiveId" clId="{67512A18-91AC-4975-95F9-CD192E7E02DB}" dt="2026-08-31T09:09:41.800" v="4410" actId="20577"/>
          <ac:spMkLst>
            <pc:docMk/>
            <pc:sldMk cId="3627171321" sldId="285"/>
            <ac:spMk id="12" creationId="{FC644384-6DB7-4296-B34C-E6674D4A428F}"/>
          </ac:spMkLst>
        </pc:spChg>
        <pc:spChg chg="mod">
          <ac:chgData name="太誠 松尾" userId="453a97aca1ce3701" providerId="LiveId" clId="{67512A18-91AC-4975-95F9-CD192E7E02DB}" dt="2026-09-01T09:50:05.171" v="4820" actId="20577"/>
          <ac:spMkLst>
            <pc:docMk/>
            <pc:sldMk cId="3627171321" sldId="285"/>
            <ac:spMk id="14" creationId="{7ACA5A39-8C41-455A-9700-610CD1B5191A}"/>
          </ac:spMkLst>
        </pc:spChg>
        <pc:spChg chg="mod">
          <ac:chgData name="太誠 松尾" userId="453a97aca1ce3701" providerId="LiveId" clId="{67512A18-91AC-4975-95F9-CD192E7E02DB}" dt="2026-08-06T11:10:06.584" v="1444" actId="1076"/>
          <ac:spMkLst>
            <pc:docMk/>
            <pc:sldMk cId="3627171321" sldId="285"/>
            <ac:spMk id="15" creationId="{D23F0EBA-2A90-4C5D-8253-43734D350409}"/>
          </ac:spMkLst>
        </pc:spChg>
        <pc:spChg chg="mod">
          <ac:chgData name="太誠 松尾" userId="453a97aca1ce3701" providerId="LiveId" clId="{67512A18-91AC-4975-95F9-CD192E7E02DB}" dt="2026-08-31T11:08:16.326" v="4526" actId="20577"/>
          <ac:spMkLst>
            <pc:docMk/>
            <pc:sldMk cId="3627171321" sldId="285"/>
            <ac:spMk id="17" creationId="{E699D37B-2F3A-487B-B2C4-0E90B616EB07}"/>
          </ac:spMkLst>
        </pc:spChg>
        <pc:graphicFrameChg chg="add mod modGraphic">
          <ac:chgData name="太誠 松尾" userId="453a97aca1ce3701" providerId="LiveId" clId="{67512A18-91AC-4975-95F9-CD192E7E02DB}" dt="2026-08-31T13:39:30.277" v="4563" actId="14734"/>
          <ac:graphicFrameMkLst>
            <pc:docMk/>
            <pc:sldMk cId="3627171321" sldId="285"/>
            <ac:graphicFrameMk id="16" creationId="{410A7534-A070-F896-3A07-312E6D37867C}"/>
          </ac:graphicFrameMkLst>
        </pc:graphicFrameChg>
        <pc:picChg chg="add mod ord modCrop">
          <ac:chgData name="太誠 松尾" userId="453a97aca1ce3701" providerId="LiveId" clId="{67512A18-91AC-4975-95F9-CD192E7E02DB}" dt="2026-08-06T06:35:24.593" v="383" actId="18131"/>
          <ac:picMkLst>
            <pc:docMk/>
            <pc:sldMk cId="3627171321" sldId="285"/>
            <ac:picMk id="22" creationId="{DE3204FA-A061-53A1-6C22-DD4BE308E70C}"/>
          </ac:picMkLst>
        </pc:picChg>
        <pc:picChg chg="add mod ord modCrop">
          <ac:chgData name="太誠 松尾" userId="453a97aca1ce3701" providerId="LiveId" clId="{67512A18-91AC-4975-95F9-CD192E7E02DB}" dt="2026-08-31T09:14:52.181" v="4425" actId="18131"/>
          <ac:picMkLst>
            <pc:docMk/>
            <pc:sldMk cId="3627171321" sldId="285"/>
            <ac:picMk id="30" creationId="{8C33282F-625A-A014-AABB-F8B1A77CA542}"/>
          </ac:picMkLst>
        </pc:picChg>
        <pc:picChg chg="add mod ord modCrop">
          <ac:chgData name="太誠 松尾" userId="453a97aca1ce3701" providerId="LiveId" clId="{67512A18-91AC-4975-95F9-CD192E7E02DB}" dt="2026-09-01T03:23:42.422" v="4605" actId="18131"/>
          <ac:picMkLst>
            <pc:docMk/>
            <pc:sldMk cId="3627171321" sldId="285"/>
            <ac:picMk id="42" creationId="{44C7B154-AD1F-088F-3A82-D3F313F00BC6}"/>
          </ac:picMkLst>
        </pc:picChg>
        <pc:picChg chg="add mod ord modCrop">
          <ac:chgData name="太誠 松尾" userId="453a97aca1ce3701" providerId="LiveId" clId="{67512A18-91AC-4975-95F9-CD192E7E02DB}" dt="2026-08-31T11:14:42.645" v="4548" actId="14826"/>
          <ac:picMkLst>
            <pc:docMk/>
            <pc:sldMk cId="3627171321" sldId="285"/>
            <ac:picMk id="58" creationId="{103FF67B-89ED-01AD-8032-27841A8CFDB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9/3/2026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9/3/2026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osti.gov/biblio/841246" TargetMode="External"/><Relationship Id="rId7" Type="http://schemas.openxmlformats.org/officeDocument/2006/relationships/image" Target="../media/image100.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8.emf"/><Relationship Id="rId11" Type="http://schemas.openxmlformats.org/officeDocument/2006/relationships/image" Target="../media/image16.png"/><Relationship Id="rId5" Type="http://schemas.openxmlformats.org/officeDocument/2006/relationships/image" Target="../media/image12.jpeg"/><Relationship Id="rId10" Type="http://schemas.openxmlformats.org/officeDocument/2006/relationships/image" Target="../media/image15.png"/><Relationship Id="rId4" Type="http://schemas.openxmlformats.org/officeDocument/2006/relationships/hyperlink" Target="https://www.asme.org/codes-standards/find-codes-standards/b31j-stress-intensification-factors-flexibility-factors-determination-metallic-piping-components/2017/drm-enabled-pdf" TargetMode="External"/><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rmAutofit/>
          </a:bodyPr>
          <a:lstStyle/>
          <a:p>
            <a:r>
              <a:rPr lang="ja-JP" altLang="ja-JP" sz="9000" dirty="0"/>
              <a:t>高密度アーク放電プラズマ生成に向けた大口径熱陰極のヒーター</a:t>
            </a:r>
            <a:br>
              <a:rPr lang="en-US" altLang="ja-JP" sz="9000" dirty="0"/>
            </a:br>
            <a:r>
              <a:rPr lang="ja-JP" altLang="ja-JP" sz="9000" dirty="0"/>
              <a:t>輻射加熱と熱電子放出特性の解析</a:t>
            </a:r>
            <a:endParaRPr lang="en-US" sz="90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ja-JP" altLang="ja-JP" dirty="0"/>
              <a:t>松尾 太誠</a:t>
            </a:r>
            <a:r>
              <a:rPr lang="en-US" altLang="ja-JP" baseline="30000" dirty="0"/>
              <a:t>1</a:t>
            </a:r>
            <a:r>
              <a:rPr lang="en-US" altLang="ja-JP" dirty="0"/>
              <a:t>,</a:t>
            </a:r>
            <a:r>
              <a:rPr lang="ja-JP" altLang="ja-JP" dirty="0"/>
              <a:t>江角 直道</a:t>
            </a:r>
            <a:r>
              <a:rPr lang="en-US" altLang="ja-JP" baseline="30000" dirty="0"/>
              <a:t>1</a:t>
            </a:r>
            <a:r>
              <a:rPr lang="en-US" altLang="ja-JP" dirty="0"/>
              <a:t>, </a:t>
            </a:r>
            <a:r>
              <a:rPr lang="ja-JP" altLang="ja-JP" dirty="0"/>
              <a:t>宮内礼那</a:t>
            </a:r>
            <a:r>
              <a:rPr lang="en-US" altLang="ja-JP" baseline="30000" dirty="0"/>
              <a:t>1</a:t>
            </a:r>
            <a:r>
              <a:rPr lang="en-US" altLang="ja-JP" dirty="0"/>
              <a:t>, </a:t>
            </a:r>
            <a:r>
              <a:rPr lang="ja-JP" altLang="ja-JP" dirty="0"/>
              <a:t>蒲田 桂</a:t>
            </a:r>
            <a:r>
              <a:rPr lang="en-US" altLang="ja-JP" baseline="30000" dirty="0"/>
              <a:t>1</a:t>
            </a:r>
            <a:r>
              <a:rPr lang="en-US" altLang="ja-JP" dirty="0"/>
              <a:t>, </a:t>
            </a:r>
            <a:r>
              <a:rPr lang="ja-JP" altLang="ja-JP" dirty="0"/>
              <a:t>坂本 瑞樹</a:t>
            </a:r>
            <a:r>
              <a:rPr lang="en-US" altLang="ja-JP" baseline="30000" dirty="0"/>
              <a:t>1</a:t>
            </a:r>
            <a:r>
              <a:rPr lang="en-US" altLang="ja-JP" dirty="0"/>
              <a:t>,</a:t>
            </a:r>
            <a:r>
              <a:rPr lang="ja-JP" altLang="ja-JP" dirty="0"/>
              <a:t>比村 治彦</a:t>
            </a:r>
            <a:r>
              <a:rPr lang="en-US" altLang="ja-JP" baseline="30000" dirty="0"/>
              <a:t>1</a:t>
            </a:r>
            <a:endParaRPr lang="ja-JP" altLang="ja-JP" dirty="0"/>
          </a:p>
          <a:p>
            <a:r>
              <a:rPr lang="en-US" altLang="ja-JP" dirty="0"/>
              <a:t>1. </a:t>
            </a:r>
            <a:r>
              <a:rPr lang="ja-JP" altLang="ja-JP" dirty="0"/>
              <a:t>筑波大学</a:t>
            </a:r>
            <a:r>
              <a:rPr lang="en-US" altLang="ja-JP" dirty="0"/>
              <a:t>, </a:t>
            </a:r>
            <a:r>
              <a:rPr lang="ja-JP" altLang="ja-JP" dirty="0"/>
              <a:t>プラズマ研究センター</a:t>
            </a:r>
            <a:r>
              <a:rPr lang="en-US" altLang="ja-JP" dirty="0"/>
              <a:t>, </a:t>
            </a:r>
            <a:r>
              <a:rPr lang="ja-JP" altLang="ja-JP" dirty="0"/>
              <a:t>〒</a:t>
            </a:r>
            <a:r>
              <a:rPr lang="en-US" altLang="ja-JP" dirty="0"/>
              <a:t>305-8577 </a:t>
            </a:r>
            <a:r>
              <a:rPr lang="ja-JP" altLang="ja-JP" dirty="0"/>
              <a:t>茨城県つくば市天王台</a:t>
            </a:r>
            <a:r>
              <a:rPr lang="en-US" altLang="ja-JP" dirty="0"/>
              <a:t>1-1-1.</a:t>
            </a:r>
            <a:endParaRPr lang="ja-JP" altLang="ja-JP" dirty="0"/>
          </a:p>
        </p:txBody>
      </p:sp>
      <mc:AlternateContent xmlns:mc="http://schemas.openxmlformats.org/markup-compatibility/2006" xmlns:a14="http://schemas.microsoft.com/office/drawing/2010/main">
        <mc:Choice Requires="a14">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a:xfrm>
                <a:off x="15655929" y="21649724"/>
                <a:ext cx="16062185" cy="6856707"/>
              </a:xfrm>
            </p:spPr>
            <p:txBody>
              <a:bodyPr>
                <a:noAutofit/>
              </a:bodyPr>
              <a:lstStyle/>
              <a:p>
                <a:pPr marL="571500" indent="-571500">
                  <a:buFont typeface="Wingdings" panose="05000000000000000000" pitchFamily="2" charset="2"/>
                  <a:buChar char="u"/>
                </a:pPr>
                <a:r>
                  <a:rPr lang="ja-JP" altLang="en-US" dirty="0"/>
                  <a:t>温度分布解析</a:t>
                </a:r>
                <a:br>
                  <a:rPr lang="en-US" altLang="ja-JP" u="sng" dirty="0"/>
                </a:br>
                <a:r>
                  <a:rPr lang="ja-JP" altLang="en-US" dirty="0"/>
                  <a:t>陰極・ヒーター周りの構成物を３</a:t>
                </a:r>
                <a:r>
                  <a:rPr lang="en-US" altLang="ja-JP" dirty="0"/>
                  <a:t>D</a:t>
                </a:r>
                <a:r>
                  <a:rPr lang="ja-JP" altLang="en-US" dirty="0"/>
                  <a:t>でモデル化 </a:t>
                </a:r>
                <a:r>
                  <a:rPr lang="en-US" altLang="ja-JP" dirty="0"/>
                  <a:t>(</a:t>
                </a:r>
                <a:r>
                  <a:rPr lang="ja-JP" altLang="en-US" dirty="0"/>
                  <a:t>図</a:t>
                </a:r>
                <a:r>
                  <a:rPr lang="en-US" altLang="ja-JP" dirty="0"/>
                  <a:t>2(b))</a:t>
                </a:r>
                <a:br>
                  <a:rPr lang="en-US" altLang="ja-JP" dirty="0"/>
                </a:br>
                <a:br>
                  <a:rPr lang="en-US" altLang="ja-JP" dirty="0"/>
                </a:br>
                <a:endParaRPr lang="en-US" altLang="ja-JP" dirty="0"/>
              </a:p>
              <a:p>
                <a:br>
                  <a:rPr lang="en-US" altLang="ja-JP" dirty="0"/>
                </a:br>
                <a:endParaRPr lang="en-US" altLang="ja-JP" dirty="0"/>
              </a:p>
              <a:p>
                <a:pPr marL="571500" indent="-571500">
                  <a:buFont typeface="Wingdings" panose="05000000000000000000" pitchFamily="2" charset="2"/>
                  <a:buChar char="u"/>
                </a:pPr>
                <a:r>
                  <a:rPr lang="ja-JP" altLang="en-US" dirty="0"/>
                  <a:t>熱電子電流密度評価</a:t>
                </a:r>
                <a:br>
                  <a:rPr lang="en-US" altLang="ja-JP" dirty="0"/>
                </a:br>
                <a:r>
                  <a:rPr lang="ja-JP" altLang="en-US" dirty="0"/>
                  <a:t>陰極温度と</a:t>
                </a:r>
                <a:r>
                  <a:rPr lang="ja-JP" altLang="ja-JP" dirty="0"/>
                  <a:t>Richardson–Dushman</a:t>
                </a:r>
                <a:r>
                  <a:rPr lang="ja-JP" altLang="en-US" dirty="0"/>
                  <a:t>の</a:t>
                </a:r>
                <a:r>
                  <a:rPr lang="ja-JP" altLang="ja-JP" dirty="0"/>
                  <a:t>式</a:t>
                </a:r>
                <a:r>
                  <a:rPr lang="ja-JP" altLang="en-US" dirty="0"/>
                  <a:t>から熱電子電流密度の計算</a:t>
                </a:r>
                <a:br>
                  <a:rPr lang="en-US" altLang="ja-JP" dirty="0"/>
                </a:br>
                <a14:m>
                  <m:oMath xmlns:m="http://schemas.openxmlformats.org/officeDocument/2006/math">
                    <m:r>
                      <a:rPr lang="en-US" altLang="ja-JP" b="0" i="1" dirty="0" smtClean="0">
                        <a:latin typeface="Cambria Math" panose="02040503050406030204" pitchFamily="18" charset="0"/>
                      </a:rPr>
                      <m:t>𝑗</m:t>
                    </m:r>
                    <m:r>
                      <a:rPr lang="en-US" altLang="ja-JP" b="0" i="1" dirty="0" smtClean="0">
                        <a:latin typeface="Cambria Math" panose="02040503050406030204" pitchFamily="18" charset="0"/>
                      </a:rPr>
                      <m:t>=</m:t>
                    </m:r>
                    <m:r>
                      <m:rPr>
                        <m:sty m:val="p"/>
                      </m:rPr>
                      <a:rPr lang="en-US" altLang="ja-JP" i="1" dirty="0">
                        <a:latin typeface="Cambria Math" panose="02040503050406030204" pitchFamily="18" charset="0"/>
                      </a:rPr>
                      <m:t>A</m:t>
                    </m:r>
                    <m:sSup>
                      <m:sSupPr>
                        <m:ctrlPr>
                          <a:rPr lang="en-US" altLang="ja-JP" b="0" i="1" dirty="0" smtClean="0">
                            <a:latin typeface="Cambria Math" panose="02040503050406030204" pitchFamily="18" charset="0"/>
                          </a:rPr>
                        </m:ctrlPr>
                      </m:sSupPr>
                      <m:e>
                        <m:r>
                          <a:rPr lang="en-US" altLang="ja-JP" b="0" i="1" dirty="0" smtClean="0">
                            <a:latin typeface="Cambria Math" panose="02040503050406030204" pitchFamily="18" charset="0"/>
                          </a:rPr>
                          <m:t>𝑇</m:t>
                        </m:r>
                      </m:e>
                      <m:sup>
                        <m:r>
                          <a:rPr lang="en-US" altLang="ja-JP" b="0" i="1" dirty="0" smtClean="0">
                            <a:latin typeface="Cambria Math" panose="02040503050406030204" pitchFamily="18" charset="0"/>
                          </a:rPr>
                          <m:t>2</m:t>
                        </m:r>
                      </m:sup>
                    </m:sSup>
                    <m:func>
                      <m:funcPr>
                        <m:ctrlPr>
                          <a:rPr lang="en-US" altLang="ja-JP" b="0" i="0" dirty="0" smtClean="0">
                            <a:latin typeface="Cambria Math" panose="02040503050406030204" pitchFamily="18" charset="0"/>
                          </a:rPr>
                        </m:ctrlPr>
                      </m:funcPr>
                      <m:fName>
                        <m:r>
                          <m:rPr>
                            <m:sty m:val="p"/>
                          </m:rPr>
                          <a:rPr lang="en-US" altLang="ja-JP" b="0" i="0" dirty="0" smtClean="0">
                            <a:latin typeface="Cambria Math" panose="02040503050406030204" pitchFamily="18" charset="0"/>
                          </a:rPr>
                          <m:t>exp</m:t>
                        </m:r>
                      </m:fName>
                      <m:e>
                        <m:d>
                          <m:dPr>
                            <m:ctrlPr>
                              <a:rPr lang="en-US" altLang="ja-JP" b="0" i="1" dirty="0" smtClean="0">
                                <a:latin typeface="Cambria Math" panose="02040503050406030204" pitchFamily="18" charset="0"/>
                              </a:rPr>
                            </m:ctrlPr>
                          </m:dPr>
                          <m:e>
                            <m:r>
                              <a:rPr lang="en-US" altLang="ja-JP" b="0" i="1" dirty="0" smtClean="0">
                                <a:latin typeface="Cambria Math" panose="02040503050406030204" pitchFamily="18" charset="0"/>
                              </a:rPr>
                              <m:t>−</m:t>
                            </m:r>
                            <m:sSub>
                              <m:sSubPr>
                                <m:ctrlPr>
                                  <a:rPr lang="ja-JP" altLang="en-US" b="0" i="1" dirty="0" smtClean="0">
                                    <a:latin typeface="Cambria Math" panose="02040503050406030204" pitchFamily="18" charset="0"/>
                                  </a:rPr>
                                </m:ctrlPr>
                              </m:sSubPr>
                              <m:e>
                                <m:r>
                                  <a:rPr lang="ja-JP" altLang="en-US" b="0" i="1" dirty="0" smtClean="0">
                                    <a:latin typeface="Cambria Math" panose="02040503050406030204" pitchFamily="18" charset="0"/>
                                  </a:rPr>
                                  <m:t>𝜙</m:t>
                                </m:r>
                              </m:e>
                              <m:sub>
                                <m:r>
                                  <m:rPr>
                                    <m:sty m:val="p"/>
                                  </m:rPr>
                                  <a:rPr lang="en-US" altLang="ja-JP" i="1" dirty="0">
                                    <a:latin typeface="Cambria Math" panose="02040503050406030204" pitchFamily="18" charset="0"/>
                                  </a:rPr>
                                  <m:t>W</m:t>
                                </m:r>
                              </m:sub>
                            </m:sSub>
                            <m:r>
                              <a:rPr lang="en-US" altLang="ja-JP" b="0" i="1" dirty="0" smtClean="0">
                                <a:latin typeface="Cambria Math" panose="02040503050406030204" pitchFamily="18" charset="0"/>
                              </a:rPr>
                              <m:t>/</m:t>
                            </m:r>
                            <m:sSub>
                              <m:sSubPr>
                                <m:ctrlPr>
                                  <a:rPr lang="ja-JP" altLang="en-US" i="1" dirty="0">
                                    <a:latin typeface="Cambria Math" panose="02040503050406030204" pitchFamily="18" charset="0"/>
                                  </a:rPr>
                                </m:ctrlPr>
                              </m:sSubPr>
                              <m:e>
                                <m:r>
                                  <a:rPr lang="ja-JP" altLang="en-US" i="1" dirty="0">
                                    <a:latin typeface="Cambria Math" panose="02040503050406030204" pitchFamily="18" charset="0"/>
                                  </a:rPr>
                                  <m:t>𝑘</m:t>
                                </m:r>
                              </m:e>
                              <m:sub>
                                <m:r>
                                  <m:rPr>
                                    <m:sty m:val="p"/>
                                  </m:rPr>
                                  <a:rPr lang="en-US" altLang="ja-JP" i="1" dirty="0">
                                    <a:latin typeface="Cambria Math" panose="02040503050406030204" pitchFamily="18" charset="0"/>
                                  </a:rPr>
                                  <m:t>B</m:t>
                                </m:r>
                              </m:sub>
                            </m:sSub>
                            <m:r>
                              <a:rPr lang="en-US" altLang="ja-JP" b="0" i="1" dirty="0" smtClean="0">
                                <a:latin typeface="Cambria Math" panose="02040503050406030204" pitchFamily="18" charset="0"/>
                              </a:rPr>
                              <m:t>𝑇</m:t>
                            </m:r>
                          </m:e>
                        </m:d>
                      </m:e>
                    </m:func>
                  </m:oMath>
                </a14:m>
                <a:br>
                  <a:rPr lang="en-US" altLang="ja-JP" dirty="0"/>
                </a:br>
                <a:r>
                  <a:rPr lang="en-US" altLang="ja-JP" dirty="0"/>
                  <a:t> </a:t>
                </a:r>
                <a:r>
                  <a:rPr lang="en-US" altLang="ja-JP" sz="3200" dirty="0"/>
                  <a:t> </a:t>
                </a:r>
                <a:r>
                  <a:rPr lang="ja-JP" altLang="en-US" sz="3200" dirty="0"/>
                  <a:t>　　　</a:t>
                </a:r>
                <a:r>
                  <a:rPr lang="en-US" altLang="ja-JP" sz="3200" dirty="0"/>
                  <a:t>(</a:t>
                </a:r>
                <a14:m>
                  <m:oMath xmlns:m="http://schemas.openxmlformats.org/officeDocument/2006/math">
                    <m:r>
                      <m:rPr>
                        <m:sty m:val="p"/>
                      </m:rPr>
                      <a:rPr lang="en-US" altLang="ja-JP" sz="3200" i="1" dirty="0">
                        <a:latin typeface="Cambria Math" panose="02040503050406030204" pitchFamily="18" charset="0"/>
                      </a:rPr>
                      <m:t>A</m:t>
                    </m:r>
                    <m:r>
                      <a:rPr lang="en-US" altLang="ja-JP" sz="3200" b="0" i="0" dirty="0" smtClean="0">
                        <a:latin typeface="Cambria Math" panose="02040503050406030204" pitchFamily="18" charset="0"/>
                      </a:rPr>
                      <m:t>=29 (</m:t>
                    </m:r>
                    <m:r>
                      <m:rPr>
                        <m:sty m:val="p"/>
                      </m:rPr>
                      <a:rPr lang="en-US" altLang="ja-JP" sz="3200" b="0" i="0" dirty="0" smtClean="0">
                        <a:latin typeface="Cambria Math" panose="02040503050406030204" pitchFamily="18" charset="0"/>
                      </a:rPr>
                      <m:t>A</m:t>
                    </m:r>
                    <m:r>
                      <a:rPr lang="en-US" altLang="ja-JP" sz="3200" b="0" i="0" dirty="0" smtClean="0">
                        <a:latin typeface="Cambria Math" panose="02040503050406030204" pitchFamily="18" charset="0"/>
                      </a:rPr>
                      <m:t>/</m:t>
                    </m:r>
                    <m:sSup>
                      <m:sSupPr>
                        <m:ctrlPr>
                          <a:rPr lang="en-US" altLang="ja-JP" sz="3200" b="0" i="0" dirty="0" smtClean="0">
                            <a:latin typeface="Cambria Math" panose="02040503050406030204" pitchFamily="18" charset="0"/>
                          </a:rPr>
                        </m:ctrlPr>
                      </m:sSupPr>
                      <m:e>
                        <m:r>
                          <m:rPr>
                            <m:sty m:val="p"/>
                          </m:rPr>
                          <a:rPr lang="en-US" altLang="ja-JP" sz="3200" b="0" i="0" dirty="0" smtClean="0">
                            <a:latin typeface="Cambria Math" panose="02040503050406030204" pitchFamily="18" charset="0"/>
                          </a:rPr>
                          <m:t>cm</m:t>
                        </m:r>
                      </m:e>
                      <m:sup>
                        <m:r>
                          <a:rPr lang="en-US" altLang="ja-JP" sz="3200" b="0" i="0" dirty="0" smtClean="0">
                            <a:latin typeface="Cambria Math" panose="02040503050406030204" pitchFamily="18" charset="0"/>
                          </a:rPr>
                          <m:t>2</m:t>
                        </m:r>
                      </m:sup>
                    </m:sSup>
                    <m:sSup>
                      <m:sSupPr>
                        <m:ctrlPr>
                          <a:rPr lang="en-US" altLang="ja-JP" sz="3200" b="0" i="0" dirty="0" smtClean="0">
                            <a:latin typeface="Cambria Math" panose="02040503050406030204" pitchFamily="18" charset="0"/>
                          </a:rPr>
                        </m:ctrlPr>
                      </m:sSupPr>
                      <m:e>
                        <m:r>
                          <m:rPr>
                            <m:sty m:val="p"/>
                          </m:rPr>
                          <a:rPr lang="en-US" altLang="ja-JP" sz="3200" b="0" i="0" dirty="0" smtClean="0">
                            <a:latin typeface="Cambria Math" panose="02040503050406030204" pitchFamily="18" charset="0"/>
                          </a:rPr>
                          <m:t>K</m:t>
                        </m:r>
                      </m:e>
                      <m:sup>
                        <m:r>
                          <a:rPr lang="en-US" altLang="ja-JP" sz="3200" b="0" i="0" dirty="0" smtClean="0">
                            <a:latin typeface="Cambria Math" panose="02040503050406030204" pitchFamily="18" charset="0"/>
                          </a:rPr>
                          <m:t>2</m:t>
                        </m:r>
                      </m:sup>
                    </m:sSup>
                    <m:r>
                      <a:rPr lang="en-US" altLang="ja-JP" sz="3200" b="0" i="0" dirty="0" smtClean="0">
                        <a:latin typeface="Cambria Math" panose="02040503050406030204" pitchFamily="18" charset="0"/>
                      </a:rPr>
                      <m:t>)</m:t>
                    </m:r>
                  </m:oMath>
                </a14:m>
                <a:r>
                  <a:rPr lang="ja-JP" altLang="en-US" sz="3200" dirty="0"/>
                  <a:t>：</a:t>
                </a:r>
                <a:r>
                  <a:rPr lang="ja-JP" altLang="ja-JP" sz="3200" dirty="0"/>
                  <a:t>Richardson定数,</a:t>
                </a:r>
                <a:r>
                  <a:rPr lang="en-US" altLang="ja-JP" sz="3200" dirty="0"/>
                  <a:t> </a:t>
                </a:r>
                <a14:m>
                  <m:oMath xmlns:m="http://schemas.openxmlformats.org/officeDocument/2006/math">
                    <m:sSub>
                      <m:sSubPr>
                        <m:ctrlPr>
                          <a:rPr lang="ja-JP" altLang="en-US" sz="3200" i="1" dirty="0" smtClean="0">
                            <a:latin typeface="Cambria Math" panose="02040503050406030204" pitchFamily="18" charset="0"/>
                          </a:rPr>
                        </m:ctrlPr>
                      </m:sSubPr>
                      <m:e>
                        <m:r>
                          <a:rPr lang="ja-JP" altLang="en-US" sz="3200" i="1" dirty="0" smtClean="0">
                            <a:latin typeface="Cambria Math" panose="02040503050406030204" pitchFamily="18" charset="0"/>
                          </a:rPr>
                          <m:t>𝜙</m:t>
                        </m:r>
                      </m:e>
                      <m:sub>
                        <m:r>
                          <m:rPr>
                            <m:sty m:val="p"/>
                          </m:rPr>
                          <a:rPr lang="en-US" altLang="ja-JP" sz="3200" i="1" dirty="0">
                            <a:latin typeface="Cambria Math" panose="02040503050406030204" pitchFamily="18" charset="0"/>
                          </a:rPr>
                          <m:t>W</m:t>
                        </m:r>
                      </m:sub>
                    </m:sSub>
                    <m:r>
                      <a:rPr lang="en-US" altLang="ja-JP" sz="3200" dirty="0">
                        <a:latin typeface="Cambria Math" panose="02040503050406030204" pitchFamily="18" charset="0"/>
                      </a:rPr>
                      <m:t>=2</m:t>
                    </m:r>
                    <m:r>
                      <a:rPr lang="en-US" altLang="ja-JP" sz="3200" i="1" dirty="0" smtClean="0">
                        <a:latin typeface="Cambria Math" panose="02040503050406030204" pitchFamily="18" charset="0"/>
                      </a:rPr>
                      <m:t>.66</m:t>
                    </m:r>
                    <m:r>
                      <a:rPr lang="en-US" altLang="ja-JP" sz="3200" b="0" i="1" dirty="0" smtClean="0">
                        <a:latin typeface="Cambria Math" panose="02040503050406030204" pitchFamily="18" charset="0"/>
                      </a:rPr>
                      <m:t> </m:t>
                    </m:r>
                    <m:r>
                      <a:rPr lang="en-US" altLang="ja-JP" sz="3200" dirty="0">
                        <a:latin typeface="Cambria Math" panose="02040503050406030204" pitchFamily="18" charset="0"/>
                      </a:rPr>
                      <m:t>(</m:t>
                    </m:r>
                    <m:r>
                      <m:rPr>
                        <m:sty m:val="p"/>
                      </m:rPr>
                      <a:rPr lang="en-US" altLang="ja-JP" sz="3200" b="0" i="0" dirty="0" smtClean="0">
                        <a:latin typeface="Cambria Math" panose="02040503050406030204" pitchFamily="18" charset="0"/>
                      </a:rPr>
                      <m:t>eV</m:t>
                    </m:r>
                    <m:r>
                      <a:rPr lang="en-US" altLang="ja-JP" sz="3200" dirty="0">
                        <a:latin typeface="Cambria Math" panose="02040503050406030204" pitchFamily="18" charset="0"/>
                      </a:rPr>
                      <m:t>)</m:t>
                    </m:r>
                    <m:r>
                      <a:rPr lang="en-US" altLang="ja-JP" sz="3200" i="1" dirty="0">
                        <a:latin typeface="Cambria Math" panose="02040503050406030204" pitchFamily="18" charset="0"/>
                      </a:rPr>
                      <m:t> </m:t>
                    </m:r>
                  </m:oMath>
                </a14:m>
                <a:r>
                  <a:rPr lang="ja-JP" altLang="ja-JP" sz="3200" dirty="0"/>
                  <a:t>：</a:t>
                </a:r>
                <a:r>
                  <a:rPr lang="ja-JP" altLang="ja-JP" sz="3200" dirty="0">
                    <a:latin typeface="Times New Roman" panose="02020603050405020304" pitchFamily="18" charset="0"/>
                    <a:cs typeface="Times New Roman" panose="02020603050405020304" pitchFamily="18" charset="0"/>
                  </a:rPr>
                  <a:t>LaB₆</a:t>
                </a:r>
                <a:r>
                  <a:rPr lang="ja-JP" altLang="ja-JP" sz="3200" dirty="0"/>
                  <a:t>の仕事関数</a:t>
                </a:r>
                <a:r>
                  <a:rPr lang="en-US" altLang="ja-JP" sz="3200" dirty="0"/>
                  <a:t>)</a:t>
                </a:r>
                <a:br>
                  <a:rPr lang="en-US" altLang="ja-JP" dirty="0"/>
                </a:br>
                <a:r>
                  <a:rPr lang="ja-JP" altLang="en-US" dirty="0"/>
                  <a:t>➢ 陰極表面の温度分布と熱電子電流を評価</a:t>
                </a:r>
                <a:endParaRPr lang="en-US" altLang="ja-JP" dirty="0"/>
              </a:p>
            </p:txBody>
          </p:sp>
        </mc:Choice>
        <mc:Fallback xmlns="">
          <p:sp>
            <p:nvSpPr>
              <p:cNvPr id="6" name="Text Placeholder 5">
                <a:extLst>
                  <a:ext uri="{FF2B5EF4-FFF2-40B4-BE49-F238E27FC236}">
                    <a16:creationId xmlns:a16="http://schemas.microsoft.com/office/drawing/2014/main" id="{231C6298-FDF9-47FA-8627-A8259918CF73}"/>
                  </a:ext>
                </a:extLst>
              </p:cNvPr>
              <p:cNvSpPr>
                <a:spLocks noGrp="1" noRot="1" noChangeAspect="1" noMove="1" noResize="1" noEditPoints="1" noAdjustHandles="1" noChangeArrowheads="1" noChangeShapeType="1" noTextEdit="1"/>
              </p:cNvSpPr>
              <p:nvPr>
                <p:ph type="body" sz="quarter" idx="23"/>
              </p:nvPr>
            </p:nvSpPr>
            <p:spPr>
              <a:xfrm>
                <a:off x="15655929" y="21649724"/>
                <a:ext cx="16062185" cy="6856707"/>
              </a:xfrm>
              <a:blipFill>
                <a:blip r:embed="rId2"/>
                <a:stretch>
                  <a:fillRect l="-1214" t="-2489" b="-8800"/>
                </a:stretch>
              </a:blipFill>
            </p:spPr>
            <p:txBody>
              <a:bodyPr/>
              <a:lstStyle/>
              <a:p>
                <a:r>
                  <a:rPr lang="ja-JP" altLang="en-US">
                    <a:noFill/>
                  </a:rPr>
                  <a:t> </a:t>
                </a:r>
              </a:p>
            </p:txBody>
          </p:sp>
        </mc:Fallback>
      </mc:AlternateContent>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a:xfrm>
            <a:off x="1196912" y="39623894"/>
            <a:ext cx="15434125" cy="2315228"/>
          </a:xfrm>
        </p:spPr>
        <p:txBody>
          <a:bodyPr/>
          <a:lstStyle/>
          <a:p>
            <a:r>
              <a:rPr lang="en-US" altLang="ja-JP" sz="2400" dirty="0">
                <a:latin typeface="Times New Roman" panose="02020603050405020304" pitchFamily="18" charset="0"/>
                <a:cs typeface="Times New Roman" panose="02020603050405020304" pitchFamily="18" charset="0"/>
              </a:rPr>
              <a:t>[1]S. Namba, et al., </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Development of a cascade arc discharge source for an atmosphere–vacuum interface</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a:t>
            </a:r>
            <a:br>
              <a:rPr lang="en-US" altLang="ja-JP" sz="2400" dirty="0">
                <a:latin typeface="Times New Roman" panose="02020603050405020304" pitchFamily="18" charset="0"/>
                <a:cs typeface="Times New Roman" panose="02020603050405020304" pitchFamily="18" charset="0"/>
              </a:rPr>
            </a:br>
            <a:r>
              <a:rPr lang="ja-JP" altLang="en-US" sz="2400" dirty="0">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Review of Scientific Instruments,</a:t>
            </a:r>
            <a:r>
              <a:rPr lang="ja-JP" altLang="en-US" sz="2400" dirty="0">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87(8), 083503, 2016.</a:t>
            </a:r>
            <a:br>
              <a:rPr lang="en-US" altLang="ja-JP" sz="2400" dirty="0">
                <a:latin typeface="Times New Roman" panose="02020603050405020304" pitchFamily="18" charset="0"/>
                <a:cs typeface="Times New Roman" panose="02020603050405020304" pitchFamily="18" charset="0"/>
              </a:rPr>
            </a:br>
            <a:r>
              <a:rPr lang="en-US" altLang="ja-JP" sz="2400" dirty="0">
                <a:latin typeface="Times New Roman" panose="02020603050405020304" pitchFamily="18" charset="0"/>
                <a:cs typeface="Times New Roman" panose="02020603050405020304" pitchFamily="18" charset="0"/>
              </a:rPr>
              <a:t>[2]Y. Hayashi, et al., </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Transient suppression of pulsed ion flux induced by dynamic recycling in the upgraded linear </a:t>
            </a:r>
            <a:br>
              <a:rPr lang="en-US" altLang="ja-JP" sz="2400" dirty="0">
                <a:latin typeface="Times New Roman" panose="02020603050405020304" pitchFamily="18" charset="0"/>
                <a:cs typeface="Times New Roman" panose="02020603050405020304" pitchFamily="18" charset="0"/>
              </a:rPr>
            </a:br>
            <a:r>
              <a:rPr lang="ja-JP" altLang="en-US" sz="2400" dirty="0">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plasma</a:t>
            </a:r>
            <a:r>
              <a:rPr lang="ja-JP" altLang="en-US" sz="2400" dirty="0">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device TPD-II</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,Plasma and Fusion Research, 21, 1402025, 2026.</a:t>
            </a:r>
            <a:br>
              <a:rPr lang="en-US" altLang="ja-JP" sz="2400" dirty="0">
                <a:latin typeface="Times New Roman" panose="02020603050405020304" pitchFamily="18" charset="0"/>
                <a:cs typeface="Times New Roman" panose="02020603050405020304" pitchFamily="18" charset="0"/>
              </a:rPr>
            </a:br>
            <a:r>
              <a:rPr lang="en-US" altLang="ja-JP" sz="2400" dirty="0">
                <a:latin typeface="Times New Roman" panose="02020603050405020304" pitchFamily="18" charset="0"/>
                <a:cs typeface="Times New Roman" panose="02020603050405020304" pitchFamily="18" charset="0"/>
              </a:rPr>
              <a:t>[3]K. Yamasaki, et al., </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Development of a large-bore plasma window with an indirectly heated hollow cathode</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a:t>
            </a:r>
            <a:br>
              <a:rPr lang="en-US" altLang="ja-JP" sz="2400" dirty="0">
                <a:latin typeface="Times New Roman" panose="02020603050405020304" pitchFamily="18" charset="0"/>
                <a:cs typeface="Times New Roman" panose="02020603050405020304" pitchFamily="18" charset="0"/>
              </a:rPr>
            </a:br>
            <a:r>
              <a:rPr lang="ja-JP" altLang="en-US" sz="2400" dirty="0">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Journal of Applied Physics, 134(9), 093302, 2023.</a:t>
            </a:r>
            <a:br>
              <a:rPr lang="en-US" altLang="ja-JP" sz="2400" dirty="0">
                <a:latin typeface="Times New Roman" panose="02020603050405020304" pitchFamily="18" charset="0"/>
                <a:cs typeface="Times New Roman" panose="02020603050405020304" pitchFamily="18" charset="0"/>
              </a:rPr>
            </a:br>
            <a:r>
              <a:rPr lang="en-US" altLang="ja-JP" sz="2400" dirty="0">
                <a:latin typeface="Times New Roman" panose="02020603050405020304" pitchFamily="18" charset="0"/>
                <a:cs typeface="Times New Roman" panose="02020603050405020304" pitchFamily="18" charset="0"/>
              </a:rPr>
              <a:t>[4] T. D. Akhmetov, et al., </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Arc discharge plasma source with plane segmented </a:t>
            </a:r>
            <a:r>
              <a:rPr lang="en-US" altLang="ja-JP" sz="2400" dirty="0" err="1">
                <a:latin typeface="Times New Roman" panose="02020603050405020304" pitchFamily="18" charset="0"/>
                <a:cs typeface="Times New Roman" panose="02020603050405020304" pitchFamily="18" charset="0"/>
              </a:rPr>
              <a:t>LaB</a:t>
            </a:r>
            <a:r>
              <a:rPr lang="en-US" altLang="ja-JP" sz="2400" dirty="0">
                <a:latin typeface="Times New Roman" panose="02020603050405020304" pitchFamily="18" charset="0"/>
                <a:cs typeface="Times New Roman" panose="02020603050405020304" pitchFamily="18" charset="0"/>
              </a:rPr>
              <a:t>₆ cathode</a:t>
            </a:r>
            <a:r>
              <a:rPr lang="ja-JP" altLang="en-US" sz="2400" dirty="0">
                <a:latin typeface="Times New Roman" panose="02020603050405020304" pitchFamily="18" charset="0"/>
                <a:cs typeface="Times New Roman" panose="02020603050405020304" pitchFamily="18" charset="0"/>
              </a:rPr>
              <a:t>”</a:t>
            </a:r>
            <a:r>
              <a:rPr lang="en-US" altLang="ja-JP" sz="2400" dirty="0">
                <a:latin typeface="Times New Roman" panose="02020603050405020304" pitchFamily="18" charset="0"/>
                <a:cs typeface="Times New Roman" panose="02020603050405020304" pitchFamily="18" charset="0"/>
              </a:rPr>
              <a:t>, </a:t>
            </a:r>
            <a:br>
              <a:rPr lang="en-US" altLang="ja-JP" sz="2400" dirty="0">
                <a:latin typeface="Times New Roman" panose="02020603050405020304" pitchFamily="18" charset="0"/>
                <a:cs typeface="Times New Roman" panose="02020603050405020304" pitchFamily="18" charset="0"/>
              </a:rPr>
            </a:br>
            <a:r>
              <a:rPr lang="ja-JP" altLang="en-US" sz="2400" dirty="0">
                <a:latin typeface="Times New Roman" panose="02020603050405020304" pitchFamily="18" charset="0"/>
                <a:cs typeface="Times New Roman" panose="02020603050405020304" pitchFamily="18" charset="0"/>
              </a:rPr>
              <a:t>　　</a:t>
            </a:r>
            <a:r>
              <a:rPr lang="en-US" altLang="ja-JP" sz="2400" dirty="0">
                <a:latin typeface="Times New Roman" panose="02020603050405020304" pitchFamily="18" charset="0"/>
                <a:cs typeface="Times New Roman" panose="02020603050405020304" pitchFamily="18" charset="0"/>
              </a:rPr>
              <a:t>Review of Scientific Instruments, 87(5), 056106, 2016.</a:t>
            </a:r>
            <a:endParaRPr lang="en-US" sz="2400" dirty="0">
              <a:latin typeface="Times New Roman" panose="02020603050405020304" pitchFamily="18" charset="0"/>
              <a:cs typeface="Times New Roman" panose="02020603050405020304" pitchFamily="18" charset="0"/>
            </a:endParaRP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ja-JP" altLang="en-US" dirty="0"/>
              <a:t>大口径・高密度プラズマ生成に向けて、</a:t>
            </a:r>
            <a:r>
              <a:rPr lang="ja-JP" altLang="ja-JP" dirty="0"/>
              <a:t>熱陰極の高温化および温度均一化を目的と</a:t>
            </a:r>
            <a:r>
              <a:rPr lang="ja-JP" altLang="en-US" dirty="0"/>
              <a:t>し、</a:t>
            </a:r>
            <a:r>
              <a:rPr lang="ja-JP" altLang="ja-JP" dirty="0"/>
              <a:t>陰極温度分布と熱電子</a:t>
            </a:r>
            <a:r>
              <a:rPr lang="ja-JP" altLang="en-US" dirty="0"/>
              <a:t>電流密度分布を解析することで、ヒーター形状・配置の検討を行った。</a:t>
            </a:r>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a:xfrm>
            <a:off x="1649531" y="14842767"/>
            <a:ext cx="29615963" cy="5100668"/>
          </a:xfrm>
        </p:spPr>
        <p:txBody>
          <a:bodyPr/>
          <a:lstStyle/>
          <a:p>
            <a:r>
              <a:rPr lang="ja-JP" altLang="ja-JP" dirty="0"/>
              <a:t>核融合炉のダイバータ領域で想定されるプラズマを模擬するためには</a:t>
            </a:r>
            <a:r>
              <a:rPr lang="en-US" altLang="ja-JP" dirty="0"/>
              <a:t>,</a:t>
            </a:r>
            <a:r>
              <a:rPr lang="ja-JP" altLang="ja-JP" dirty="0"/>
              <a:t>高密度かつ大口径のプラズマを定常的に生成する必要がある</a:t>
            </a:r>
            <a:r>
              <a:rPr lang="ja-JP" altLang="en-US" dirty="0"/>
              <a:t>。</a:t>
            </a:r>
            <a:r>
              <a:rPr lang="ja-JP" altLang="ja-JP" sz="4200" dirty="0"/>
              <a:t>熱陰極アーク放電を用いたプラズマ源は、高密度プラズマ生成において多くの実績を有する一方で、生成されるプラズマ径が装置形状に依存し、比較的小さいという課題がある［</a:t>
            </a:r>
            <a:r>
              <a:rPr lang="en-US" altLang="ja-JP" sz="4200" dirty="0"/>
              <a:t>1–3</a:t>
            </a:r>
            <a:r>
              <a:rPr lang="ja-JP" altLang="ja-JP" sz="4200" dirty="0"/>
              <a:t>］。現在、プラズマ研究センターでは、</a:t>
            </a:r>
            <a:r>
              <a:rPr lang="ja-JP" altLang="en-US" sz="4200" dirty="0"/>
              <a:t>図</a:t>
            </a:r>
            <a:r>
              <a:rPr lang="en-US" altLang="ja-JP" sz="4200" dirty="0"/>
              <a:t>1(a)</a:t>
            </a:r>
            <a:r>
              <a:rPr lang="ja-JP" altLang="ja-JP" sz="4200" dirty="0"/>
              <a:t>に示すような、大口径陰極を採用し、高密度かつ大口径のプラズマ生成を目指したプラズマ源の開発を行っている。</a:t>
            </a:r>
            <a:endParaRPr lang="en-US" altLang="ja-JP" sz="4200" dirty="0"/>
          </a:p>
          <a:p>
            <a:r>
              <a:rPr lang="ja-JP" altLang="ja-JP" sz="4200" dirty="0"/>
              <a:t>高密度プラズマ生成に向けて安定した大電流放電を維持するためには、熱電子放出を担う大口径陰極を、必要な温度まで均一に昇温する必要があり</a:t>
            </a:r>
            <a:r>
              <a:rPr lang="en-US" altLang="ja-JP" sz="4200" dirty="0"/>
              <a:t>[4]</a:t>
            </a:r>
            <a:r>
              <a:rPr lang="ja-JP" altLang="ja-JP" sz="4200" dirty="0"/>
              <a:t>、陰極加熱を担うヒーター形状の詳細な検討が不可欠である。そこで、本研究では、陰極の高温化および温度均一性</a:t>
            </a:r>
            <a:r>
              <a:rPr lang="ja-JP" altLang="ja-JP" sz="4200"/>
              <a:t>の向上</a:t>
            </a:r>
            <a:r>
              <a:rPr lang="ja-JP" altLang="en-US" sz="4200"/>
              <a:t>に</a:t>
            </a:r>
            <a:r>
              <a:rPr lang="ja-JP" altLang="en-US" sz="4200" dirty="0"/>
              <a:t>向けて、</a:t>
            </a:r>
            <a:r>
              <a:rPr lang="ja-JP" altLang="ja-JP" sz="4200" dirty="0"/>
              <a:t>陰極加熱系の熱解析モデルを構築し、</a:t>
            </a:r>
            <a:r>
              <a:rPr lang="ja-JP" altLang="ja-JP" sz="4400" dirty="0"/>
              <a:t>加熱機構を設計した</a:t>
            </a:r>
            <a:r>
              <a:rPr lang="ja-JP" altLang="en-US" sz="4400" dirty="0"/>
              <a:t>。</a:t>
            </a:r>
            <a:r>
              <a:rPr lang="ja-JP" altLang="ja-JP" sz="4200" dirty="0"/>
              <a:t>解析結果をもとに各ヒーターの形状を</a:t>
            </a:r>
            <a:r>
              <a:rPr lang="ja-JP" altLang="en-US" sz="4200" dirty="0"/>
              <a:t>設計</a:t>
            </a:r>
            <a:r>
              <a:rPr lang="ja-JP" altLang="ja-JP" sz="4200" dirty="0"/>
              <a:t>し、陰極温度分布および熱電子電流密度分布への影響を比較した。</a:t>
            </a:r>
            <a:endParaRPr lang="en-US" sz="4200"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解析内容</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en-US" dirty="0"/>
              <a:t>図 </a:t>
            </a:r>
            <a:r>
              <a:rPr lang="en-US" altLang="ja-JP" dirty="0"/>
              <a:t>1.</a:t>
            </a:r>
            <a:r>
              <a:rPr lang="ja-JP" altLang="en-US" dirty="0"/>
              <a:t> </a:t>
            </a:r>
            <a:r>
              <a:rPr lang="en-US" altLang="ja-JP" dirty="0"/>
              <a:t>(a) </a:t>
            </a:r>
            <a:r>
              <a:rPr lang="ja-JP" altLang="en-US" dirty="0"/>
              <a:t>熱陰極アーク放電プラズマ源全体の概要図</a:t>
            </a:r>
            <a:br>
              <a:rPr lang="en-US" altLang="ja-JP" dirty="0"/>
            </a:br>
            <a:r>
              <a:rPr lang="ja-JP" altLang="en-US" dirty="0"/>
              <a:t>　　　 </a:t>
            </a:r>
            <a:r>
              <a:rPr lang="en-US" altLang="ja-JP" dirty="0"/>
              <a:t>(b)</a:t>
            </a:r>
            <a:r>
              <a:rPr lang="ja-JP" altLang="en-US" dirty="0"/>
              <a:t> 解析モデル断面図</a:t>
            </a:r>
            <a:endParaRPr lang="en-US" altLang="ja-JP" dirty="0"/>
          </a:p>
        </p:txBody>
      </p:sp>
      <p:pic>
        <p:nvPicPr>
          <p:cNvPr id="22" name="図プレースホルダー 21">
            <a:extLst>
              <a:ext uri="{FF2B5EF4-FFF2-40B4-BE49-F238E27FC236}">
                <a16:creationId xmlns:a16="http://schemas.microsoft.com/office/drawing/2014/main" id="{DE3204FA-A061-53A1-6C22-DD4BE308E70C}"/>
              </a:ext>
            </a:extLst>
          </p:cNvPr>
          <p:cNvPicPr>
            <a:picLocks noGrp="1" noChangeAspect="1"/>
          </p:cNvPicPr>
          <p:nvPr>
            <p:ph type="pic" sz="quarter" idx="31"/>
          </p:nvPr>
        </p:nvPicPr>
        <p:blipFill>
          <a:blip>
            <a:extLst>
              <a:ext uri="{96DAC541-7B7A-43D3-8B79-37D633B846F1}">
                <asvg:svgBlip xmlns:asvg="http://schemas.microsoft.com/office/drawing/2016/SVG/main" r:embed="rId3"/>
              </a:ext>
            </a:extLst>
          </a:blip>
          <a:srcRect l="4005" t="-2642" r="696"/>
          <a:stretch>
            <a:fillRect/>
          </a:stretch>
        </p:blipFill>
        <p:spPr>
          <a:xfrm>
            <a:off x="17116730" y="38786587"/>
            <a:ext cx="14653608" cy="3152536"/>
          </a:xfrm>
          <a:prstGeom prst="rect">
            <a:avLst/>
          </a:prstGeom>
        </p:spPr>
      </p:pic>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ja-JP" dirty="0"/>
              <a:t>解析結果をもとに</a:t>
            </a:r>
            <a:r>
              <a:rPr lang="ja-JP" altLang="en-US" dirty="0"/>
              <a:t>、</a:t>
            </a:r>
            <a:r>
              <a:rPr lang="ja-JP" altLang="ja-JP" dirty="0"/>
              <a:t>大口径陰極全体の高温化および温度均一化を図る陰極加熱機構を設計</a:t>
            </a:r>
            <a:endParaRPr lang="en-US" altLang="ja-JP" dirty="0">
              <a:solidFill>
                <a:schemeClr val="bg2">
                  <a:lumMod val="50000"/>
                </a:schemeClr>
              </a:solidFill>
            </a:endParaRPr>
          </a:p>
          <a:p>
            <a:r>
              <a:rPr lang="ja-JP" altLang="en-US" dirty="0">
                <a:solidFill>
                  <a:schemeClr val="bg2">
                    <a:lumMod val="50000"/>
                  </a:schemeClr>
                </a:solidFill>
              </a:rPr>
              <a:t>●</a:t>
            </a:r>
            <a:r>
              <a:rPr lang="ja-JP" altLang="en-US" dirty="0"/>
              <a:t> </a:t>
            </a:r>
            <a:r>
              <a:rPr lang="ja-JP" altLang="ja-JP" dirty="0"/>
              <a:t>ヒーター形状・配置の改良により、従来と比較して陰極温度が上昇</a:t>
            </a:r>
            <a:br>
              <a:rPr lang="en-US" altLang="ja-JP" dirty="0"/>
            </a:br>
            <a:br>
              <a:rPr lang="en-US" altLang="ja-JP" dirty="0"/>
            </a:br>
            <a:r>
              <a:rPr lang="ja-JP" altLang="en-US" dirty="0">
                <a:solidFill>
                  <a:schemeClr val="bg2">
                    <a:lumMod val="50000"/>
                  </a:schemeClr>
                </a:solidFill>
              </a:rPr>
              <a:t>●</a:t>
            </a:r>
            <a:r>
              <a:rPr lang="ja-JP" altLang="en-US" dirty="0"/>
              <a:t> </a:t>
            </a:r>
            <a:r>
              <a:rPr lang="ja-JP" altLang="ja-JP" dirty="0"/>
              <a:t>得られた温度分布から算出した熱電子電流密度も増加し、</a:t>
            </a:r>
            <a:br>
              <a:rPr lang="en-US" altLang="ja-JP" dirty="0"/>
            </a:br>
            <a:r>
              <a:rPr lang="ja-JP" altLang="en-US" dirty="0"/>
              <a:t>　　</a:t>
            </a:r>
            <a:r>
              <a:rPr lang="ja-JP" altLang="ja-JP" dirty="0"/>
              <a:t>陰極全面からの総熱電子電流は1.5 Aから</a:t>
            </a:r>
            <a:r>
              <a:rPr lang="en-US" altLang="ja-JP" dirty="0"/>
              <a:t>32</a:t>
            </a:r>
            <a:r>
              <a:rPr lang="ja-JP" altLang="ja-JP" dirty="0"/>
              <a:t> Aに増加</a:t>
            </a:r>
            <a:endParaRPr lang="en-US" altLang="ja-JP" dirty="0"/>
          </a:p>
          <a:p>
            <a:r>
              <a:rPr lang="ja-JP" altLang="en-US" dirty="0">
                <a:solidFill>
                  <a:schemeClr val="bg2">
                    <a:lumMod val="50000"/>
                  </a:schemeClr>
                </a:solidFill>
              </a:rPr>
              <a:t>●</a:t>
            </a:r>
            <a:r>
              <a:rPr lang="ja-JP" altLang="en-US" dirty="0"/>
              <a:t> </a:t>
            </a:r>
            <a:r>
              <a:rPr lang="ja-JP" altLang="ja-JP" dirty="0"/>
              <a:t>解析で得られた陰極温度は</a:t>
            </a:r>
            <a:r>
              <a:rPr lang="ja-JP" altLang="en-US" dirty="0"/>
              <a:t>実装した実験における計測</a:t>
            </a:r>
            <a:r>
              <a:rPr lang="ja-JP" altLang="ja-JP" dirty="0"/>
              <a:t>値と</a:t>
            </a:r>
            <a:br>
              <a:rPr lang="en-US" altLang="ja-JP" dirty="0"/>
            </a:br>
            <a:r>
              <a:rPr lang="ja-JP" altLang="en-US" dirty="0"/>
              <a:t>　　</a:t>
            </a:r>
            <a:r>
              <a:rPr lang="ja-JP" altLang="ja-JP" dirty="0"/>
              <a:t>よく一致し、その差は1～2％程</a:t>
            </a:r>
            <a:endParaRPr lang="en-US" altLang="ja-JP" dirty="0"/>
          </a:p>
          <a:p>
            <a:pPr marL="571500" indent="-571500">
              <a:buFont typeface="Wingdings" panose="05000000000000000000" pitchFamily="2" charset="2"/>
              <a:buChar char="Ø"/>
            </a:pPr>
            <a:r>
              <a:rPr lang="ja-JP" altLang="ja-JP" dirty="0"/>
              <a:t>熱電子供給能力の向上による</a:t>
            </a:r>
            <a:r>
              <a:rPr lang="ja-JP" altLang="en-US" dirty="0"/>
              <a:t>、</a:t>
            </a:r>
            <a:r>
              <a:rPr lang="ja-JP" altLang="ja-JP" dirty="0"/>
              <a:t>大電流放電の維持および高密度プラズマ生成への寄与が期待</a:t>
            </a:r>
            <a:endParaRPr lang="en-US" altLang="ja-JP"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en-US" dirty="0"/>
              <a:t>図 </a:t>
            </a:r>
            <a:r>
              <a:rPr lang="en-US" altLang="ja-JP" dirty="0"/>
              <a:t>2.</a:t>
            </a:r>
            <a:r>
              <a:rPr lang="ja-JP" altLang="en-US" dirty="0"/>
              <a:t> 陰極表面温度分布・熱電子電流分布の解析結果比較</a:t>
            </a:r>
            <a:br>
              <a:rPr lang="en-US" altLang="ja-JP" dirty="0"/>
            </a:br>
            <a:r>
              <a:rPr lang="en-US" altLang="ja-JP" dirty="0"/>
              <a:t>(※</a:t>
            </a:r>
            <a:r>
              <a:rPr lang="ja-JP" altLang="en-US" dirty="0"/>
              <a:t> </a:t>
            </a:r>
            <a:r>
              <a:rPr lang="en-US" altLang="ja-JP" dirty="0"/>
              <a:t>(b)</a:t>
            </a:r>
            <a:r>
              <a:rPr lang="ja-JP" altLang="en-US" dirty="0"/>
              <a:t>はカラーバーの範囲が違う</a:t>
            </a:r>
            <a:r>
              <a:rPr lang="en-US" altLang="ja-JP" dirty="0"/>
              <a:t>)</a:t>
            </a:r>
            <a:endParaRPr lang="en-US" dirty="0"/>
          </a:p>
        </p:txBody>
      </p:sp>
      <p:pic>
        <p:nvPicPr>
          <p:cNvPr id="58" name="図プレースホルダー 57">
            <a:extLst>
              <a:ext uri="{FF2B5EF4-FFF2-40B4-BE49-F238E27FC236}">
                <a16:creationId xmlns:a16="http://schemas.microsoft.com/office/drawing/2014/main" id="{103FF67B-89ED-01AD-8032-27841A8CFDB4}"/>
              </a:ext>
            </a:extLst>
          </p:cNvPr>
          <p:cNvPicPr>
            <a:picLocks noGrp="1" noChangeAspect="1"/>
          </p:cNvPicPr>
          <p:nvPr>
            <p:ph type="pic" sz="quarter" idx="11"/>
          </p:nvPr>
        </p:nvPicPr>
        <p:blipFill>
          <a:blip r:embed="rId4"/>
          <a:srcRect l="-7443" t="6671" r="12411" b="506"/>
          <a:stretch>
            <a:fillRect/>
          </a:stretch>
        </p:blipFill>
        <p:spPr>
          <a:xfrm>
            <a:off x="0" y="-1"/>
            <a:ext cx="13091887" cy="12175480"/>
          </a:xfrm>
          <a:prstGeom prst="rect">
            <a:avLst/>
          </a:prstGeom>
        </p:spPr>
      </p:pic>
      <p:graphicFrame>
        <p:nvGraphicFramePr>
          <p:cNvPr id="16" name="表 15">
            <a:extLst>
              <a:ext uri="{FF2B5EF4-FFF2-40B4-BE49-F238E27FC236}">
                <a16:creationId xmlns:a16="http://schemas.microsoft.com/office/drawing/2014/main" id="{410A7534-A070-F896-3A07-312E6D37867C}"/>
              </a:ext>
            </a:extLst>
          </p:cNvPr>
          <p:cNvGraphicFramePr>
            <a:graphicFrameLocks noGrp="1"/>
          </p:cNvGraphicFramePr>
          <p:nvPr>
            <p:extLst>
              <p:ext uri="{D42A27DB-BD31-4B8C-83A1-F6EECF244321}">
                <p14:modId xmlns:p14="http://schemas.microsoft.com/office/powerpoint/2010/main" val="89084936"/>
              </p:ext>
            </p:extLst>
          </p:nvPr>
        </p:nvGraphicFramePr>
        <p:xfrm>
          <a:off x="16282886" y="22958423"/>
          <a:ext cx="15435228" cy="2856138"/>
        </p:xfrm>
        <a:graphic>
          <a:graphicData uri="http://schemas.openxmlformats.org/drawingml/2006/table">
            <a:tbl>
              <a:tblPr firstRow="1" bandRow="1">
                <a:tableStyleId>{5940675A-B579-460E-94D1-54222C63F5DA}</a:tableStyleId>
              </a:tblPr>
              <a:tblGrid>
                <a:gridCol w="3910114">
                  <a:extLst>
                    <a:ext uri="{9D8B030D-6E8A-4147-A177-3AD203B41FA5}">
                      <a16:colId xmlns:a16="http://schemas.microsoft.com/office/drawing/2014/main" val="3083089759"/>
                    </a:ext>
                  </a:extLst>
                </a:gridCol>
                <a:gridCol w="3981450">
                  <a:extLst>
                    <a:ext uri="{9D8B030D-6E8A-4147-A177-3AD203B41FA5}">
                      <a16:colId xmlns:a16="http://schemas.microsoft.com/office/drawing/2014/main" val="1139973734"/>
                    </a:ext>
                  </a:extLst>
                </a:gridCol>
                <a:gridCol w="7543664">
                  <a:extLst>
                    <a:ext uri="{9D8B030D-6E8A-4147-A177-3AD203B41FA5}">
                      <a16:colId xmlns:a16="http://schemas.microsoft.com/office/drawing/2014/main" val="2329938182"/>
                    </a:ext>
                  </a:extLst>
                </a:gridCol>
              </a:tblGrid>
              <a:tr h="794545">
                <a:tc>
                  <a:txBody>
                    <a:bodyPr/>
                    <a:lstStyle/>
                    <a:p>
                      <a:pPr algn="l"/>
                      <a:r>
                        <a:rPr kumimoji="1" lang="ja-JP" altLang="en-US" sz="3600" b="0" dirty="0">
                          <a:latin typeface="ＭＳ Ｐゴシック" panose="020B0600070205080204" pitchFamily="50" charset="-128"/>
                          <a:ea typeface="ＭＳ Ｐゴシック" panose="020B0600070205080204" pitchFamily="50" charset="-128"/>
                        </a:rPr>
                        <a:t>使用モジュール</a:t>
                      </a:r>
                    </a:p>
                  </a:txBody>
                  <a:tcPr anchor="ctr"/>
                </a:tc>
                <a:tc>
                  <a:txBody>
                    <a:bodyPr/>
                    <a:lstStyle/>
                    <a:p>
                      <a:pPr algn="l"/>
                      <a:r>
                        <a:rPr kumimoji="1" lang="ja-JP" altLang="en-US" sz="3600" b="0" dirty="0">
                          <a:latin typeface="ＭＳ Ｐゴシック" panose="020B0600070205080204" pitchFamily="50" charset="-128"/>
                          <a:ea typeface="ＭＳ Ｐゴシック" panose="020B0600070205080204" pitchFamily="50" charset="-128"/>
                        </a:rPr>
                        <a:t>使用フィジックス</a:t>
                      </a:r>
                    </a:p>
                  </a:txBody>
                  <a:tcPr anchor="ctr"/>
                </a:tc>
                <a:tc>
                  <a:txBody>
                    <a:bodyPr/>
                    <a:lstStyle/>
                    <a:p>
                      <a:pPr algn="l"/>
                      <a:r>
                        <a:rPr kumimoji="1" lang="ja-JP" altLang="en-US" sz="3600" b="0" dirty="0">
                          <a:latin typeface="ＭＳ Ｐゴシック" panose="020B0600070205080204" pitchFamily="50" charset="-128"/>
                          <a:ea typeface="ＭＳ Ｐゴシック" panose="020B0600070205080204" pitchFamily="50" charset="-128"/>
                        </a:rPr>
                        <a:t>解析項目</a:t>
                      </a:r>
                    </a:p>
                  </a:txBody>
                  <a:tcPr anchor="ctr"/>
                </a:tc>
                <a:extLst>
                  <a:ext uri="{0D108BD9-81ED-4DB2-BD59-A6C34878D82A}">
                    <a16:rowId xmlns:a16="http://schemas.microsoft.com/office/drawing/2014/main" val="3556224489"/>
                  </a:ext>
                </a:extLst>
              </a:tr>
              <a:tr h="730170">
                <a:tc>
                  <a:txBody>
                    <a:bodyPr/>
                    <a:lstStyle/>
                    <a:p>
                      <a:pPr algn="l"/>
                      <a:r>
                        <a:rPr kumimoji="1" lang="en-US" altLang="ja-JP" sz="3600" dirty="0">
                          <a:latin typeface="ＭＳ Ｐゴシック" panose="020B0600070205080204" pitchFamily="50" charset="-128"/>
                          <a:ea typeface="ＭＳ Ｐゴシック" panose="020B0600070205080204" pitchFamily="50" charset="-128"/>
                        </a:rPr>
                        <a:t>AC/DC </a:t>
                      </a:r>
                      <a:r>
                        <a:rPr kumimoji="1" lang="ja-JP" altLang="en-US" sz="3600" dirty="0">
                          <a:latin typeface="ＭＳ Ｐゴシック" panose="020B0600070205080204" pitchFamily="50" charset="-128"/>
                          <a:ea typeface="ＭＳ Ｐゴシック" panose="020B0600070205080204" pitchFamily="50" charset="-128"/>
                        </a:rPr>
                        <a:t>モジュール</a:t>
                      </a:r>
                    </a:p>
                  </a:txBody>
                  <a:tcPr anchor="ctr"/>
                </a:tc>
                <a:tc>
                  <a:txBody>
                    <a:bodyPr/>
                    <a:lstStyle/>
                    <a:p>
                      <a:pPr algn="l"/>
                      <a:r>
                        <a:rPr kumimoji="1" lang="ja-JP" altLang="en-US" sz="3600" dirty="0">
                          <a:latin typeface="ＭＳ Ｐゴシック" panose="020B0600070205080204" pitchFamily="50" charset="-128"/>
                          <a:ea typeface="ＭＳ Ｐゴシック" panose="020B0600070205080204" pitchFamily="50" charset="-128"/>
                        </a:rPr>
                        <a:t>電流</a:t>
                      </a:r>
                    </a:p>
                  </a:txBody>
                  <a:tcPr anchor="ctr"/>
                </a:tc>
                <a:tc rowSpan="2">
                  <a:txBody>
                    <a:bodyPr/>
                    <a:lstStyle/>
                    <a:p>
                      <a:pPr marL="360000" indent="-360000" algn="l">
                        <a:buFont typeface="Arial" panose="020B0604020202020204" pitchFamily="34" charset="0"/>
                        <a:buChar char="•"/>
                      </a:pPr>
                      <a:r>
                        <a:rPr kumimoji="1" lang="ja-JP" altLang="en-US" sz="3600" dirty="0">
                          <a:latin typeface="ＭＳ Ｐゴシック" panose="020B0600070205080204" pitchFamily="50" charset="-128"/>
                          <a:ea typeface="ＭＳ Ｐゴシック" panose="020B0600070205080204" pitchFamily="50" charset="-128"/>
                        </a:rPr>
                        <a:t>ヒーター端部に電流値を設定</a:t>
                      </a:r>
                      <a:endParaRPr kumimoji="1" lang="en-US" altLang="ja-JP" sz="3600" dirty="0">
                        <a:latin typeface="ＭＳ Ｐゴシック" panose="020B0600070205080204" pitchFamily="50" charset="-128"/>
                        <a:ea typeface="ＭＳ Ｐゴシック" panose="020B0600070205080204" pitchFamily="50" charset="-128"/>
                      </a:endParaRPr>
                    </a:p>
                    <a:p>
                      <a:pPr marL="360000" indent="-360000" algn="l">
                        <a:buFont typeface="Arial" panose="020B0604020202020204" pitchFamily="34" charset="0"/>
                        <a:buChar char="•"/>
                      </a:pPr>
                      <a:r>
                        <a:rPr kumimoji="1" lang="ja-JP" altLang="en-US" sz="3600" dirty="0">
                          <a:latin typeface="ＭＳ Ｐゴシック" panose="020B0600070205080204" pitchFamily="50" charset="-128"/>
                          <a:ea typeface="ＭＳ Ｐゴシック" panose="020B0600070205080204" pitchFamily="50" charset="-128"/>
                        </a:rPr>
                        <a:t>ヒーターのジュール加熱、物体間の輻射加熱・損失、熱伝導損失を計算</a:t>
                      </a:r>
                    </a:p>
                  </a:txBody>
                  <a:tcPr anchor="ctr"/>
                </a:tc>
                <a:extLst>
                  <a:ext uri="{0D108BD9-81ED-4DB2-BD59-A6C34878D82A}">
                    <a16:rowId xmlns:a16="http://schemas.microsoft.com/office/drawing/2014/main" val="3433568691"/>
                  </a:ext>
                </a:extLst>
              </a:tr>
              <a:tr h="1331423">
                <a:tc>
                  <a:txBody>
                    <a:bodyPr/>
                    <a:lstStyle/>
                    <a:p>
                      <a:pPr algn="l"/>
                      <a:r>
                        <a:rPr kumimoji="1" lang="ja-JP" altLang="en-US" sz="3600" dirty="0">
                          <a:latin typeface="ＭＳ Ｐゴシック" panose="020B0600070205080204" pitchFamily="50" charset="-128"/>
                          <a:ea typeface="ＭＳ Ｐゴシック" panose="020B0600070205080204" pitchFamily="50" charset="-128"/>
                        </a:rPr>
                        <a:t>伝熱モジュール</a:t>
                      </a:r>
                    </a:p>
                  </a:txBody>
                  <a:tcPr anchor="ctr"/>
                </a:tc>
                <a:tc>
                  <a:txBody>
                    <a:bodyPr/>
                    <a:lstStyle/>
                    <a:p>
                      <a:pPr algn="l"/>
                      <a:r>
                        <a:rPr kumimoji="1" lang="ja-JP" altLang="en-US" sz="3600" dirty="0">
                          <a:latin typeface="ＭＳ Ｐゴシック" panose="020B0600070205080204" pitchFamily="50" charset="-128"/>
                          <a:ea typeface="ＭＳ Ｐゴシック" panose="020B0600070205080204" pitchFamily="50" charset="-128"/>
                        </a:rPr>
                        <a:t>伝熱 </a:t>
                      </a:r>
                      <a:r>
                        <a:rPr kumimoji="1" lang="en-US" altLang="ja-JP" sz="3600" dirty="0">
                          <a:latin typeface="ＭＳ Ｐゴシック" panose="020B0600070205080204" pitchFamily="50" charset="-128"/>
                          <a:ea typeface="ＭＳ Ｐゴシック" panose="020B0600070205080204" pitchFamily="50" charset="-128"/>
                        </a:rPr>
                        <a:t>(</a:t>
                      </a:r>
                      <a:r>
                        <a:rPr kumimoji="1" lang="ja-JP" altLang="en-US" sz="3600" dirty="0">
                          <a:latin typeface="ＭＳ Ｐゴシック" panose="020B0600070205080204" pitchFamily="50" charset="-128"/>
                          <a:ea typeface="ＭＳ Ｐゴシック" panose="020B0600070205080204" pitchFamily="50" charset="-128"/>
                        </a:rPr>
                        <a:t>固体</a:t>
                      </a:r>
                      <a:r>
                        <a:rPr kumimoji="1" lang="en-US" altLang="ja-JP" sz="3600" dirty="0">
                          <a:latin typeface="ＭＳ Ｐゴシック" panose="020B0600070205080204" pitchFamily="50" charset="-128"/>
                          <a:ea typeface="ＭＳ Ｐゴシック" panose="020B0600070205080204" pitchFamily="50" charset="-128"/>
                        </a:rPr>
                        <a:t>)</a:t>
                      </a:r>
                      <a:r>
                        <a:rPr kumimoji="1" lang="ja-JP" altLang="en-US" sz="3600" dirty="0">
                          <a:latin typeface="ＭＳ Ｐゴシック" panose="020B0600070205080204" pitchFamily="50" charset="-128"/>
                          <a:ea typeface="ＭＳ Ｐゴシック" panose="020B0600070205080204" pitchFamily="50" charset="-128"/>
                        </a:rPr>
                        <a:t>、</a:t>
                      </a:r>
                      <a:endParaRPr kumimoji="1" lang="en-US" altLang="ja-JP" sz="3600" dirty="0">
                        <a:latin typeface="ＭＳ Ｐゴシック" panose="020B0600070205080204" pitchFamily="50" charset="-128"/>
                        <a:ea typeface="ＭＳ Ｐゴシック" panose="020B0600070205080204" pitchFamily="50" charset="-128"/>
                      </a:endParaRPr>
                    </a:p>
                    <a:p>
                      <a:pPr algn="l"/>
                      <a:r>
                        <a:rPr kumimoji="1" lang="ja-JP" altLang="en-US" sz="3600" dirty="0">
                          <a:latin typeface="ＭＳ Ｐゴシック" panose="020B0600070205080204" pitchFamily="50" charset="-128"/>
                          <a:ea typeface="ＭＳ Ｐゴシック" panose="020B0600070205080204" pitchFamily="50" charset="-128"/>
                        </a:rPr>
                        <a:t>表面間輻射</a:t>
                      </a:r>
                    </a:p>
                  </a:txBody>
                  <a:tcPr anchor="ctr"/>
                </a:tc>
                <a:tc vMerge="1">
                  <a:txBody>
                    <a:bodyPr/>
                    <a:lstStyle/>
                    <a:p>
                      <a:endParaRPr kumimoji="1" lang="ja-JP" altLang="en-US" sz="4000" dirty="0"/>
                    </a:p>
                  </a:txBody>
                  <a:tcPr/>
                </a:tc>
                <a:extLst>
                  <a:ext uri="{0D108BD9-81ED-4DB2-BD59-A6C34878D82A}">
                    <a16:rowId xmlns:a16="http://schemas.microsoft.com/office/drawing/2014/main" val="722763770"/>
                  </a:ext>
                </a:extLst>
              </a:tr>
            </a:tbl>
          </a:graphicData>
        </a:graphic>
      </p:graphicFrame>
      <p:pic>
        <p:nvPicPr>
          <p:cNvPr id="30" name="図プレースホルダー 29">
            <a:extLst>
              <a:ext uri="{FF2B5EF4-FFF2-40B4-BE49-F238E27FC236}">
                <a16:creationId xmlns:a16="http://schemas.microsoft.com/office/drawing/2014/main" id="{8C33282F-625A-A014-AABB-F8B1A77CA542}"/>
              </a:ext>
            </a:extLst>
          </p:cNvPr>
          <p:cNvPicPr>
            <a:picLocks noGrp="1" noChangeAspect="1"/>
          </p:cNvPicPr>
          <p:nvPr>
            <p:ph type="pic" sz="quarter" idx="29"/>
          </p:nvPr>
        </p:nvPicPr>
        <p:blipFill>
          <a:blip r:embed="rId5"/>
          <a:srcRect l="1654" t="-3484" r="468" b="-1473"/>
          <a:stretch>
            <a:fillRect/>
          </a:stretch>
        </p:blipFill>
        <p:spPr>
          <a:xfrm>
            <a:off x="1196912" y="20360447"/>
            <a:ext cx="13710909" cy="6256212"/>
          </a:xfrm>
          <a:prstGeom prst="rect">
            <a:avLst/>
          </a:prstGeom>
        </p:spPr>
      </p:pic>
      <p:pic>
        <p:nvPicPr>
          <p:cNvPr id="42" name="図プレースホルダー 41">
            <a:extLst>
              <a:ext uri="{FF2B5EF4-FFF2-40B4-BE49-F238E27FC236}">
                <a16:creationId xmlns:a16="http://schemas.microsoft.com/office/drawing/2014/main" id="{44C7B154-AD1F-088F-3A82-D3F313F00BC6}"/>
              </a:ext>
            </a:extLst>
          </p:cNvPr>
          <p:cNvPicPr>
            <a:picLocks noGrp="1" noChangeAspect="1"/>
          </p:cNvPicPr>
          <p:nvPr>
            <p:ph type="pic" sz="quarter" idx="34"/>
          </p:nvPr>
        </p:nvPicPr>
        <p:blipFill>
          <a:blip r:embed="rId6">
            <a:extLst>
              <a:ext uri="{28A0092B-C50C-407E-A947-70E740481C1C}">
                <a14:useLocalDpi xmlns:a14="http://schemas.microsoft.com/office/drawing/2010/main" val="0"/>
              </a:ext>
            </a:extLst>
          </a:blip>
          <a:srcRect l="-136" t="-1828" b="-1691"/>
          <a:stretch>
            <a:fillRect/>
          </a:stretch>
        </p:blipFill>
        <p:spPr>
          <a:xfrm>
            <a:off x="17526117" y="29532851"/>
            <a:ext cx="14191997" cy="6565522"/>
          </a:xfrm>
          <a:prstGeom prst="rect">
            <a:avLst/>
          </a:prstGeom>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spTree>
    <p:extLst>
      <p:ext uri="{BB962C8B-B14F-4D97-AF65-F5344CB8AC3E}">
        <p14:creationId xmlns:p14="http://schemas.microsoft.com/office/powerpoint/2010/main" val="4273592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ja-JP" altLang="ja-JP" sz="12000" dirty="0"/>
              <a:t>永久磁石モーターの</a:t>
            </a:r>
            <a:br>
              <a:rPr lang="en-US" altLang="ja-JP" sz="12000" dirty="0"/>
            </a:br>
            <a:r>
              <a:rPr lang="en-US" altLang="ja-JP" sz="12000" dirty="0"/>
              <a:t>3D</a:t>
            </a:r>
            <a:r>
              <a:rPr lang="ja-JP" altLang="ja-JP" sz="12000" dirty="0"/>
              <a:t>解析</a:t>
            </a:r>
            <a:endParaRPr lang="en-US" sz="12000"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ja-JP" altLang="ja-JP" sz="4000" dirty="0"/>
              <a:t>山田 太郎</a:t>
            </a:r>
            <a:r>
              <a:rPr lang="en-US" altLang="ja-JP" sz="4000" baseline="30000" dirty="0"/>
              <a:t>1</a:t>
            </a:r>
            <a:r>
              <a:rPr lang="en-US" altLang="ja-JP" sz="4000" dirty="0"/>
              <a:t>, J. A. Smith</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所属機関名</a:t>
            </a:r>
            <a:r>
              <a:rPr lang="en-US" altLang="ja-JP" sz="4000" dirty="0"/>
              <a:t>, </a:t>
            </a:r>
            <a:r>
              <a:rPr lang="ja-JP" altLang="en-US" sz="4000" dirty="0"/>
              <a:t>部署</a:t>
            </a:r>
            <a:r>
              <a:rPr lang="en-US" altLang="ja-JP" sz="4000" dirty="0"/>
              <a:t>, </a:t>
            </a:r>
            <a:r>
              <a:rPr lang="ja-JP" altLang="en-US" sz="4000" dirty="0"/>
              <a:t>郵便番号および所在地 </a:t>
            </a:r>
            <a:r>
              <a:rPr lang="en-US" altLang="ja-JP" sz="4000" dirty="0"/>
              <a:t>(</a:t>
            </a:r>
            <a:r>
              <a:rPr lang="ja-JP" altLang="en-US" sz="4000" dirty="0"/>
              <a:t>都道府県</a:t>
            </a:r>
            <a:r>
              <a:rPr lang="en-US" altLang="ja-JP" sz="4000" dirty="0"/>
              <a:t>, </a:t>
            </a:r>
            <a:r>
              <a:rPr lang="ja-JP" altLang="en-US" sz="4000" dirty="0"/>
              <a:t>市区町村まで</a:t>
            </a:r>
            <a:r>
              <a:rPr lang="en-US" altLang="ja-JP" sz="4000" dirty="0"/>
              <a:t>).</a:t>
            </a:r>
            <a:br>
              <a:rPr lang="en-US" altLang="ja-JP" sz="4000" dirty="0"/>
            </a:br>
            <a:r>
              <a:rPr lang="en-US" altLang="ja-JP" sz="4000" dirty="0"/>
              <a:t>2. COMSOL</a:t>
            </a:r>
            <a:r>
              <a:rPr lang="ja-JP" altLang="ja-JP" sz="4000" dirty="0"/>
              <a:t>合同会社</a:t>
            </a:r>
            <a:r>
              <a:rPr lang="en-US" altLang="ja-JP" sz="4000" dirty="0"/>
              <a:t>, </a:t>
            </a:r>
            <a:r>
              <a:rPr lang="ja-JP" altLang="ja-JP" sz="4000" dirty="0"/>
              <a:t>マーケティング部</a:t>
            </a:r>
            <a:r>
              <a:rPr lang="en-US" altLang="ja-JP" sz="4000" dirty="0"/>
              <a:t>, </a:t>
            </a:r>
            <a:r>
              <a:rPr lang="ja-JP" altLang="ja-JP" sz="4000" dirty="0"/>
              <a:t>〒</a:t>
            </a:r>
            <a:r>
              <a:rPr lang="en-US" altLang="ja-JP" sz="4000" dirty="0"/>
              <a:t>101-0052 </a:t>
            </a:r>
            <a:r>
              <a:rPr lang="ja-JP" altLang="ja-JP" sz="4000" dirty="0"/>
              <a:t>東京都千代田区</a:t>
            </a:r>
            <a:r>
              <a:rPr lang="en-US" altLang="ja-JP" sz="4000" dirty="0"/>
              <a:t>.</a:t>
            </a:r>
          </a:p>
          <a:p>
            <a:endParaRPr lang="en-US" altLang="ja-JP" sz="4000"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pPr algn="just"/>
                <a:r>
                  <a:rPr lang="en-US" altLang="ja-JP" sz="5000" dirty="0"/>
                  <a:t>18</a:t>
                </a:r>
                <a:r>
                  <a:rPr lang="ja-JP" altLang="ja-JP" sz="5000" dirty="0"/>
                  <a:t>極の</a:t>
                </a:r>
                <a:r>
                  <a:rPr lang="en-US" altLang="ja-JP" sz="5000" dirty="0"/>
                  <a:t>PM</a:t>
                </a:r>
                <a:r>
                  <a:rPr lang="ja-JP" altLang="ja-JP" sz="5000" dirty="0"/>
                  <a:t>モーターを</a:t>
                </a:r>
                <a:r>
                  <a:rPr lang="en-US" altLang="ja-JP" sz="5000" dirty="0"/>
                  <a:t>3D</a:t>
                </a:r>
                <a:r>
                  <a:rPr lang="ja-JP" altLang="ja-JP" sz="5000" dirty="0"/>
                  <a:t>でモデル化する</a:t>
                </a:r>
                <a:r>
                  <a:rPr lang="en-US" altLang="ja-JP" sz="5000" dirty="0"/>
                  <a:t>. </a:t>
                </a:r>
                <a:r>
                  <a:rPr lang="ja-JP" altLang="ja-JP" sz="5000" dirty="0"/>
                  <a:t>セクター対称性および軸方向の鏡映対称性を利用することで</a:t>
                </a:r>
                <a:r>
                  <a:rPr lang="en-US" altLang="ja-JP" sz="5000" dirty="0"/>
                  <a:t>, </a:t>
                </a:r>
                <a:r>
                  <a:rPr lang="ja-JP" altLang="ja-JP" sz="5000" dirty="0"/>
                  <a:t>計算負荷を低減しつつデバイスの完全な</a:t>
                </a:r>
                <a:r>
                  <a:rPr lang="en-US" altLang="ja-JP" sz="5000" dirty="0"/>
                  <a:t>3</a:t>
                </a:r>
                <a:r>
                  <a:rPr lang="ja-JP" altLang="ja-JP" sz="5000" dirty="0"/>
                  <a:t>次元挙動を再現</a:t>
                </a:r>
                <a:r>
                  <a:rPr lang="ja-JP" altLang="en-US" sz="5000" dirty="0"/>
                  <a:t>した</a:t>
                </a:r>
                <a:r>
                  <a:rPr lang="en-US" altLang="ja-JP" sz="5000" dirty="0"/>
                  <a:t>.</a:t>
                </a:r>
                <a:endParaRPr lang="ja-JP" altLang="ja-JP" sz="5000" dirty="0"/>
              </a:p>
              <a:p>
                <a:r>
                  <a:rPr lang="ja-JP" altLang="ja-JP" sz="5000" dirty="0"/>
                  <a:t>回転子の導電部分はアンペールの法則を用いてモデル化</a:t>
                </a:r>
                <a:r>
                  <a:rPr lang="ja-JP" altLang="en-US" sz="5000" dirty="0"/>
                  <a:t>した</a:t>
                </a:r>
                <a:r>
                  <a:rPr lang="en-US" sz="5000" dirty="0"/>
                  <a:t>:</a:t>
                </a:r>
                <a:br>
                  <a:rPr lang="en-US" sz="4897" dirty="0"/>
                </a:br>
                <a:endParaRPr lang="en-US" sz="4897" dirty="0"/>
              </a:p>
              <a:p>
                <a:pPr/>
                <a14:m>
                  <m:oMathPara xmlns:m="http://schemas.openxmlformats.org/officeDocument/2006/math">
                    <m:oMath>
                      <m:r>
                        <a:rPr lang="en-US" sz="4897">
                          <a:latin typeface="Cambria Math" panose="02040503050406030204" pitchFamily="18" charset="0"/>
                        </a:rPr>
                        <m:t>𝜎</m:t>
                      </m:r>
                      <m:f>
                        <m:fPr>
                          <m:ctrlPr>
                            <a:rPr lang="en-US" sz="4897">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922" t="-3289" r="-1882"/>
                </a:stretch>
              </a:blipFill>
            </p:spPr>
            <p:txBody>
              <a:bodyPr/>
              <a:lstStyle/>
              <a:p>
                <a:r>
                  <a:rPr lang="ja-JP" alt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2.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3. </a:t>
            </a:r>
            <a:r>
              <a:rPr lang="ja-JP" altLang="en-US" dirty="0"/>
              <a:t>和文</a:t>
            </a:r>
            <a:r>
              <a:rPr lang="ja-JP" altLang="ja-JP" dirty="0"/>
              <a:t>著者 </a:t>
            </a:r>
            <a:r>
              <a:rPr lang="en-US" altLang="ja-JP" dirty="0"/>
              <a:t>(</a:t>
            </a:r>
            <a:r>
              <a:rPr lang="ja-JP" altLang="ja-JP" dirty="0"/>
              <a:t>姓</a:t>
            </a:r>
            <a:r>
              <a:rPr lang="ja-JP" altLang="en-US" dirty="0"/>
              <a:t>・名</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3498652"/>
          </a:xfrm>
        </p:spPr>
        <p:txBody>
          <a:bodyPr/>
          <a:lstStyle/>
          <a:p>
            <a:pPr algn="just"/>
            <a:r>
              <a:rPr lang="ja-JP" altLang="ja-JP" sz="6000" dirty="0">
                <a:latin typeface="MS PGothic" panose="020B0600070205080204" pitchFamily="34" charset="-128"/>
                <a:ea typeface="MS PGothic" panose="020B0600070205080204" pitchFamily="34" charset="-128"/>
              </a:rPr>
              <a:t>高温に対する感度を含む全体的な挙動を理解することで</a:t>
            </a:r>
            <a:r>
              <a:rPr lang="en-US" altLang="ja-JP" sz="6000" dirty="0">
                <a:latin typeface="MS PGothic" panose="020B0600070205080204" pitchFamily="34" charset="-128"/>
                <a:ea typeface="MS PGothic" panose="020B0600070205080204" pitchFamily="34" charset="-128"/>
              </a:rPr>
              <a:t>, </a:t>
            </a:r>
            <a:r>
              <a:rPr lang="ja-JP" altLang="ja-JP" sz="6000" dirty="0">
                <a:latin typeface="MS PGothic" panose="020B0600070205080204" pitchFamily="34" charset="-128"/>
                <a:ea typeface="MS PGothic" panose="020B0600070205080204" pitchFamily="34" charset="-128"/>
              </a:rPr>
              <a:t>永久磁石 （</a:t>
            </a:r>
            <a:r>
              <a:rPr lang="en-US" altLang="ja-JP" sz="6000" dirty="0">
                <a:latin typeface="MS PGothic" panose="020B0600070205080204" pitchFamily="34" charset="-128"/>
                <a:ea typeface="MS PGothic" panose="020B0600070205080204" pitchFamily="34" charset="-128"/>
              </a:rPr>
              <a:t>PM</a:t>
            </a:r>
            <a:r>
              <a:rPr lang="ja-JP" altLang="ja-JP" sz="6000" dirty="0">
                <a:latin typeface="MS PGothic" panose="020B0600070205080204" pitchFamily="34" charset="-128"/>
                <a:ea typeface="MS PGothic" panose="020B0600070205080204" pitchFamily="34" charset="-128"/>
              </a:rPr>
              <a:t>） モーターの性能を最適化する</a:t>
            </a:r>
            <a:r>
              <a:rPr lang="en-US" altLang="ja-JP" sz="6000" dirty="0">
                <a:latin typeface="MS PGothic" panose="020B0600070205080204" pitchFamily="34" charset="-128"/>
                <a:ea typeface="MS PGothic" panose="020B0600070205080204" pitchFamily="34" charset="-128"/>
              </a:rPr>
              <a:t>.</a:t>
            </a:r>
            <a:endParaRPr lang="ja-JP" altLang="ja-JP" sz="6000" dirty="0">
              <a:latin typeface="MS PGothic" panose="020B0600070205080204" pitchFamily="34" charset="-128"/>
              <a:ea typeface="MS PGothic" panose="020B0600070205080204" pitchFamily="34" charset="-128"/>
            </a:endParaRP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pPr algn="just"/>
            <a:r>
              <a:rPr lang="en-US" altLang="ja-JP" sz="5000" dirty="0">
                <a:latin typeface="MS PGothic" panose="020B0600070205080204" pitchFamily="34" charset="-128"/>
                <a:ea typeface="MS PGothic" panose="020B0600070205080204" pitchFamily="34" charset="-128"/>
              </a:rPr>
              <a:t>PM</a:t>
            </a:r>
            <a:r>
              <a:rPr lang="ja-JP" altLang="ja-JP" sz="5000" dirty="0">
                <a:latin typeface="MS PGothic" panose="020B0600070205080204" pitchFamily="34" charset="-128"/>
                <a:ea typeface="MS PGothic" panose="020B0600070205080204" pitchFamily="34" charset="-128"/>
              </a:rPr>
              <a:t>モーターは省エネルギー性能により高く評価されているが</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いくつかの設計上の制約が存在する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例えば</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永久磁石は高温に対して敏感である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このような高温は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特に渦電流による熱損失など</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電流によって発生する場合がある</a:t>
            </a:r>
            <a:r>
              <a:rPr lang="en-US" altLang="ja-JP" sz="5000" dirty="0">
                <a:latin typeface="MS PGothic" panose="020B0600070205080204" pitchFamily="34" charset="-128"/>
                <a:ea typeface="MS PGothic" panose="020B0600070205080204" pitchFamily="34" charset="-128"/>
              </a:rPr>
              <a:t>.</a:t>
            </a:r>
          </a:p>
          <a:p>
            <a:pPr algn="just"/>
            <a:endParaRPr lang="en-US" altLang="ja-JP" sz="5000" dirty="0"/>
          </a:p>
          <a:p>
            <a:pPr algn="just"/>
            <a:r>
              <a:rPr lang="ja-JP" altLang="ja-JP" sz="5000" dirty="0">
                <a:latin typeface="MS PGothic" panose="020B0600070205080204" pitchFamily="34" charset="-128"/>
                <a:ea typeface="MS PGothic" panose="020B0600070205080204" pitchFamily="34" charset="-128"/>
              </a:rPr>
              <a:t>本研究の結果は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特に磁石内部で発生する渦電流損失を考慮することで</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モーターの挙動に対するより深い理解を提供する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この情報は</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モーターおよびそれが駆動する技術の設計改善に有用な知見となる</a:t>
            </a:r>
            <a:r>
              <a:rPr lang="en-US" altLang="ja-JP" sz="5000" dirty="0">
                <a:latin typeface="MS PGothic" panose="020B0600070205080204" pitchFamily="34" charset="-128"/>
                <a:ea typeface="MS PGothic" panose="020B0600070205080204" pitchFamily="34" charset="-128"/>
              </a:rPr>
              <a:t>.</a:t>
            </a:r>
            <a:endParaRPr lang="en-US" sz="50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r>
              <a:rPr lang="ja-JP" altLang="en-US" sz="8000" dirty="0">
                <a:latin typeface="MS PGothic" panose="020B0600070205080204" pitchFamily="34" charset="-128"/>
                <a:ea typeface="MS PGothic" panose="020B0600070205080204" pitchFamily="34" charset="-128"/>
              </a:rPr>
              <a:t>概要</a:t>
            </a:r>
            <a:endParaRPr lang="en-US" sz="8000"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nchor="ctr"/>
          <a:lstStyle/>
          <a:p>
            <a:r>
              <a:rPr lang="ja-JP" altLang="en-US" sz="8000" dirty="0"/>
              <a:t>計算手法</a:t>
            </a:r>
            <a:endParaRPr lang="en-US" sz="8000" dirty="0">
              <a:latin typeface="MS PGothic" panose="020B0600070205080204" pitchFamily="34" charset="-128"/>
              <a:ea typeface="MS PGothic" panose="020B0600070205080204" pitchFamily="34" charset="-128"/>
            </a:endParaRP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1</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永久磁石モーターのセクター</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PM</a:t>
            </a:r>
            <a:r>
              <a:rPr lang="ja-JP" altLang="ja-JP" sz="4000" dirty="0">
                <a:latin typeface="MS PGothic" panose="020B0600070205080204" pitchFamily="34" charset="-128"/>
                <a:ea typeface="MS PGothic" panose="020B0600070205080204" pitchFamily="34" charset="-128"/>
              </a:rPr>
              <a:t>モーターの</a:t>
            </a:r>
            <a:r>
              <a:rPr lang="ja-JP" altLang="en-US" sz="4000" dirty="0">
                <a:latin typeface="MS PGothic" panose="020B0600070205080204" pitchFamily="34" charset="-128"/>
                <a:ea typeface="MS PGothic" panose="020B0600070205080204" pitchFamily="34" charset="-128"/>
              </a:rPr>
              <a:t>概観</a:t>
            </a:r>
            <a:r>
              <a:rPr lang="en-US" altLang="ja-JP" sz="4000" dirty="0">
                <a:latin typeface="MS PGothic" panose="020B0600070205080204" pitchFamily="34" charset="-128"/>
                <a:ea typeface="MS PGothic" panose="020B0600070205080204" pitchFamily="34" charset="-128"/>
              </a:rPr>
              <a:t>.</a:t>
            </a:r>
            <a:endParaRPr lang="ja-JP" altLang="ja-JP" sz="4000" dirty="0">
              <a:latin typeface="MS PGothic" panose="020B0600070205080204" pitchFamily="34" charset="-128"/>
              <a:ea typeface="MS PGothic" panose="020B0600070205080204" pitchFamily="34" charset="-128"/>
            </a:endParaRPr>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pPr algn="just"/>
            <a:r>
              <a:rPr lang="ja-JP" altLang="ja-JP" sz="5000" dirty="0">
                <a:latin typeface="MS PGothic" panose="020B0600070205080204" pitchFamily="34" charset="-128"/>
                <a:ea typeface="MS PGothic" panose="020B0600070205080204" pitchFamily="34" charset="-128"/>
              </a:rPr>
              <a:t>結果は図</a:t>
            </a:r>
            <a:r>
              <a:rPr lang="en-US" altLang="ja-JP" sz="5000" dirty="0">
                <a:latin typeface="MS PGothic" panose="020B0600070205080204" pitchFamily="34" charset="-128"/>
                <a:ea typeface="MS PGothic" panose="020B0600070205080204" pitchFamily="34" charset="-128"/>
              </a:rPr>
              <a:t>2</a:t>
            </a:r>
            <a:r>
              <a:rPr lang="ja-JP" altLang="ja-JP" sz="5000" dirty="0">
                <a:latin typeface="MS PGothic" panose="020B0600070205080204" pitchFamily="34" charset="-128"/>
                <a:ea typeface="MS PGothic" panose="020B0600070205080204" pitchFamily="34" charset="-128"/>
              </a:rPr>
              <a:t>に示す通りであり</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モーターの静止状態における磁束密度を示</a:t>
            </a:r>
            <a:r>
              <a:rPr lang="ja-JP" altLang="en-US" sz="5000" dirty="0">
                <a:latin typeface="MS PGothic" panose="020B0600070205080204" pitchFamily="34" charset="-128"/>
                <a:ea typeface="MS PGothic" panose="020B0600070205080204" pitchFamily="34" charset="-128"/>
              </a:rPr>
              <a:t>す</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これは時間依存解析における初期条件に相当する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この状態ではコイル電流はゼロである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また</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モーターが</a:t>
            </a:r>
            <a:r>
              <a:rPr lang="en-US" altLang="ja-JP" sz="5000" dirty="0">
                <a:latin typeface="MS PGothic" panose="020B0600070205080204" pitchFamily="34" charset="-128"/>
                <a:ea typeface="MS PGothic" panose="020B0600070205080204" pitchFamily="34" charset="-128"/>
              </a:rPr>
              <a:t>1</a:t>
            </a:r>
            <a:r>
              <a:rPr lang="ja-JP" altLang="ja-JP" sz="5000" dirty="0">
                <a:latin typeface="MS PGothic" panose="020B0600070205080204" pitchFamily="34" charset="-128"/>
                <a:ea typeface="MS PGothic" panose="020B0600070205080204" pitchFamily="34" charset="-128"/>
              </a:rPr>
              <a:t>セクター角回転した後の磁束密度も示している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この図では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より明確に可視化するため</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空気領域およびコイル領域は除外している</a:t>
            </a:r>
            <a:r>
              <a:rPr lang="en-US" altLang="ja-JP" sz="5000" dirty="0">
                <a:latin typeface="MS PGothic" panose="020B0600070205080204" pitchFamily="34" charset="-128"/>
                <a:ea typeface="MS PGothic" panose="020B0600070205080204" pitchFamily="34" charset="-128"/>
              </a:rPr>
              <a:t>.</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nchor="ctr"/>
          <a:lstStyle/>
          <a:p>
            <a:r>
              <a:rPr lang="ja-JP" altLang="ja-JP" sz="8000" dirty="0">
                <a:latin typeface="MS PGothic" panose="020B0600070205080204" pitchFamily="34" charset="-128"/>
                <a:ea typeface="MS PGothic" panose="020B0600070205080204" pitchFamily="34" charset="-128"/>
              </a:rPr>
              <a:t>結果</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2</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回転子静止時における永久磁石による磁束密度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1</a:t>
            </a:r>
            <a:r>
              <a:rPr lang="ja-JP" altLang="ja-JP" sz="4000" dirty="0">
                <a:latin typeface="MS PGothic" panose="020B0600070205080204" pitchFamily="34" charset="-128"/>
                <a:ea typeface="MS PGothic" panose="020B0600070205080204" pitchFamily="34" charset="-128"/>
              </a:rPr>
              <a:t>セクター角回転後の磁束密度</a:t>
            </a:r>
            <a:r>
              <a:rPr lang="en-US" altLang="ja-JP" sz="4000" dirty="0">
                <a:latin typeface="MS PGothic" panose="020B0600070205080204" pitchFamily="34" charset="-128"/>
                <a:ea typeface="MS PGothic" panose="020B0600070205080204" pitchFamily="34" charset="-128"/>
              </a:rPr>
              <a:t>.</a:t>
            </a:r>
            <a:endParaRPr lang="en-US" sz="4000" dirty="0">
              <a:latin typeface="MS PGothic" panose="020B0600070205080204" pitchFamily="34" charset="-128"/>
              <a:ea typeface="MS PGothic" panose="020B0600070205080204" pitchFamily="34" charset="-128"/>
            </a:endParaRPr>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fontScale="90000"/>
          </a:bodyPr>
          <a:lstStyle/>
          <a:p>
            <a:r>
              <a:rPr lang="ja-JP" altLang="en-US" sz="11500" dirty="0"/>
              <a:t>パイプの曲がり部に生じる</a:t>
            </a:r>
            <a:br>
              <a:rPr lang="en-US" altLang="ja-JP" sz="11500" dirty="0"/>
            </a:br>
            <a:r>
              <a:rPr lang="ja-JP" altLang="en-US" sz="11500" dirty="0"/>
              <a:t>興味深い応力</a:t>
            </a:r>
            <a:endParaRPr lang="ja-JP" altLang="ja-JP" dirty="0">
              <a:latin typeface="MS PGothic" panose="020B0600070205080204" pitchFamily="34" charset="-128"/>
              <a:ea typeface="MS PGothic" panose="020B0600070205080204" pitchFamily="34" charset="-128"/>
            </a:endParaRP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ja-JP" altLang="ja-JP" sz="3600" dirty="0"/>
              <a:t>山田 太郎</a:t>
            </a:r>
            <a:r>
              <a:rPr lang="en-US" altLang="ja-JP" sz="3600" baseline="30000" dirty="0"/>
              <a:t>1</a:t>
            </a:r>
            <a:r>
              <a:rPr lang="en-US" altLang="ja-JP" sz="3600" dirty="0"/>
              <a:t>, J. A. Smith</a:t>
            </a:r>
            <a:r>
              <a:rPr lang="en-US" altLang="ja-JP" sz="3600" baseline="30000" dirty="0"/>
              <a:t>2</a:t>
            </a:r>
            <a:br>
              <a:rPr lang="en-US" sz="3600" dirty="0">
                <a:latin typeface="MS Gothic" panose="020B0609070205080204" pitchFamily="49" charset="-128"/>
                <a:ea typeface="MS Gothic" panose="020B0609070205080204" pitchFamily="49" charset="-128"/>
              </a:rPr>
            </a:br>
            <a:r>
              <a:rPr lang="en-US" sz="3600" dirty="0"/>
              <a:t>1. </a:t>
            </a:r>
            <a:r>
              <a:rPr lang="ja-JP" altLang="en-US" sz="3600" dirty="0"/>
              <a:t>所属機関名</a:t>
            </a:r>
            <a:r>
              <a:rPr lang="en-US" altLang="ja-JP" sz="3600" dirty="0"/>
              <a:t>, </a:t>
            </a:r>
            <a:r>
              <a:rPr lang="ja-JP" altLang="en-US" sz="3600" dirty="0"/>
              <a:t>部署</a:t>
            </a:r>
            <a:r>
              <a:rPr lang="en-US" altLang="ja-JP" sz="3600" dirty="0"/>
              <a:t>, </a:t>
            </a:r>
            <a:r>
              <a:rPr lang="ja-JP" altLang="en-US" sz="3600" dirty="0"/>
              <a:t>郵便番号および所在地 </a:t>
            </a:r>
            <a:r>
              <a:rPr lang="en-US" altLang="ja-JP" sz="3600" dirty="0"/>
              <a:t>(</a:t>
            </a:r>
            <a:r>
              <a:rPr lang="ja-JP" altLang="en-US" sz="3600" dirty="0"/>
              <a:t>都道府県</a:t>
            </a:r>
            <a:r>
              <a:rPr lang="en-US" altLang="ja-JP" sz="3600" dirty="0"/>
              <a:t>, </a:t>
            </a:r>
            <a:r>
              <a:rPr lang="ja-JP" altLang="en-US" sz="3600" dirty="0"/>
              <a:t>市区町村まで</a:t>
            </a:r>
            <a:r>
              <a:rPr lang="en-US" altLang="ja-JP" sz="3600" dirty="0"/>
              <a:t>).</a:t>
            </a:r>
            <a:br>
              <a:rPr lang="en-US" sz="3600" dirty="0"/>
            </a:br>
            <a:r>
              <a:rPr lang="en-US" sz="3600" dirty="0"/>
              <a:t>2</a:t>
            </a:r>
            <a:r>
              <a:rPr lang="en-US" altLang="ja-JP" sz="3600" dirty="0"/>
              <a:t>. COMSOL</a:t>
            </a:r>
            <a:r>
              <a:rPr lang="ja-JP" altLang="ja-JP" sz="3600" dirty="0"/>
              <a:t>合同会社</a:t>
            </a:r>
            <a:r>
              <a:rPr lang="en-US" altLang="ja-JP" sz="3600" dirty="0"/>
              <a:t>, </a:t>
            </a:r>
            <a:r>
              <a:rPr lang="ja-JP" altLang="ja-JP" sz="3600" dirty="0"/>
              <a:t>マーケティング部</a:t>
            </a:r>
            <a:r>
              <a:rPr lang="en-US" altLang="ja-JP" sz="3600" dirty="0"/>
              <a:t>, </a:t>
            </a:r>
            <a:r>
              <a:rPr lang="ja-JP" altLang="ja-JP" sz="3600" dirty="0"/>
              <a:t>〒</a:t>
            </a:r>
            <a:r>
              <a:rPr lang="en-US" altLang="ja-JP" sz="3600" dirty="0"/>
              <a:t>101-0052 </a:t>
            </a:r>
            <a:r>
              <a:rPr lang="ja-JP" altLang="ja-JP" sz="3600" dirty="0"/>
              <a:t>東京都千代田区</a:t>
            </a:r>
            <a:r>
              <a:rPr lang="en-US" altLang="ja-JP" sz="3600" dirty="0"/>
              <a:t>.</a:t>
            </a:r>
            <a:endParaRPr lang="en-US" sz="3600" dirty="0"/>
          </a:p>
          <a:p>
            <a:endParaRPr lang="en-US" sz="3600"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pPr algn="just"/>
            <a:r>
              <a:rPr lang="ja-JP" altLang="ja-JP" sz="4100" dirty="0">
                <a:latin typeface="MS PGothic" panose="020B0600070205080204" pitchFamily="34" charset="-128"/>
                <a:ea typeface="MS PGothic" panose="020B0600070205080204" pitchFamily="34" charset="-128"/>
              </a:rPr>
              <a:t>パイプは細長く一定断面を持つため</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単純化解析では梁として扱うことが自然に思われる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ここでは曲げモーメントのみが作用しており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梁軸方向の任意の断面において一定である</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最大応力はパイプ内側で発生する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また</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曲げ部の断面は大きく変形し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楕円化する</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その主軸は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曲げモーメントの方向に応じて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曲げ面内またはそれに直交する方向に配向する</a:t>
            </a:r>
            <a:r>
              <a:rPr lang="en-US" altLang="ja-JP" sz="4100" dirty="0">
                <a:latin typeface="MS PGothic" panose="020B0600070205080204" pitchFamily="34" charset="-128"/>
                <a:ea typeface="MS PGothic" panose="020B0600070205080204" pitchFamily="34" charset="-128"/>
              </a:rPr>
              <a:t>.</a:t>
            </a:r>
            <a:endParaRPr lang="en-US" sz="4100" dirty="0">
              <a:latin typeface="MS PGothic" panose="020B0600070205080204" pitchFamily="34" charset="-128"/>
              <a:ea typeface="MS PGothic" panose="020B0600070205080204" pitchFamily="34" charset="-128"/>
            </a:endParaRP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a:t>
            </a:r>
            <a:r>
              <a:rPr lang="en-US" sz="2040" dirty="0">
                <a:hlinkClick r:id="rId4"/>
              </a:rPr>
              <a:t>https://www.asme.org/codes-standards/find-codes-standards/b31j-stress-intensification-factors-flexibility-factors-determination-metallic-piping-components/2017/drm-enabled-pdf</a:t>
            </a:r>
            <a:endParaRPr lang="en-US" sz="2040" dirty="0"/>
          </a:p>
          <a:p>
            <a:pPr marL="466435" indent="-466435">
              <a:spcBef>
                <a:spcPts val="612"/>
              </a:spcBef>
              <a:buFont typeface="+mj-lt"/>
              <a:buAutoNum type="arabicPeriod"/>
            </a:pPr>
            <a:r>
              <a:rPr lang="ja-JP" altLang="en-US" sz="2040" dirty="0"/>
              <a:t>山田 太郎，“工業用配管システムにおける流動特性”，流体工学ジャーナル，</a:t>
            </a:r>
            <a:r>
              <a:rPr lang="en-US" altLang="ja-JP" sz="2040" dirty="0"/>
              <a:t>12 (vol.)</a:t>
            </a:r>
            <a:r>
              <a:rPr lang="ja-JP" altLang="en-US" sz="2040" dirty="0"/>
              <a:t>，</a:t>
            </a:r>
            <a:r>
              <a:rPr lang="en-US" altLang="ja-JP" sz="2040" dirty="0"/>
              <a:t>45–52 (pp.)</a:t>
            </a:r>
            <a:r>
              <a:rPr lang="ja-JP" altLang="en-US" sz="2040" dirty="0"/>
              <a:t>，</a:t>
            </a:r>
            <a:r>
              <a:rPr lang="en-US" altLang="ja-JP" sz="2040" dirty="0"/>
              <a:t>2026</a:t>
            </a:r>
            <a:endParaRPr lang="en-US" sz="2040" dirty="0"/>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pPr algn="just"/>
            <a:r>
              <a:rPr lang="ja-JP" altLang="ja-JP" sz="5400" dirty="0">
                <a:latin typeface="MS PGothic" panose="020B0600070205080204" pitchFamily="34" charset="-128"/>
                <a:ea typeface="MS PGothic" panose="020B0600070205080204" pitchFamily="34" charset="-128"/>
              </a:rPr>
              <a:t>多くの構造工学者にとって</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梁理論は一般的な解析手法である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この方程式は構造挙動の評価において扱いやすく</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有用な結果を得られるため広く利用されている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本研究では</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そのような事例の一つを検討する</a:t>
            </a:r>
            <a:r>
              <a:rPr lang="en-US" altLang="ja-JP" sz="5400" dirty="0">
                <a:latin typeface="MS PGothic" panose="020B0600070205080204" pitchFamily="34" charset="-128"/>
                <a:ea typeface="MS PGothic" panose="020B0600070205080204" pitchFamily="34" charset="-128"/>
              </a:rPr>
              <a:t>.</a:t>
            </a:r>
            <a:endParaRPr lang="en-US" sz="5400" dirty="0">
              <a:latin typeface="MS PGothic" panose="020B0600070205080204" pitchFamily="34" charset="-128"/>
              <a:ea typeface="MS PGothic" panose="020B0600070205080204" pitchFamily="34" charset="-128"/>
            </a:endParaRP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pPr algn="just"/>
            <a:r>
              <a:rPr lang="ja-JP" altLang="ja-JP" sz="4100" dirty="0">
                <a:latin typeface="MS PGothic" panose="020B0600070205080204" pitchFamily="34" charset="-128"/>
                <a:ea typeface="MS PGothic" panose="020B0600070205080204" pitchFamily="34" charset="-128"/>
              </a:rPr>
              <a:t>パイプ曲げ部は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液体や気体を輸送する配管システムにおいて一般的に見られ</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特に高圧条件下で使用されることが多い</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多くのパイプが見られる例として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石油タンカーが挙げられる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その複雑に入り組んだ配管系は非常に興味深い外観を持つ</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多くの産業用配管規格は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構造解析</a:t>
            </a:r>
            <a:r>
              <a:rPr lang="ja-JP" altLang="en-US" sz="4100" dirty="0">
                <a:latin typeface="MS PGothic" panose="020B0600070205080204" pitchFamily="34" charset="-128"/>
                <a:ea typeface="MS PGothic" panose="020B0600070205080204" pitchFamily="34" charset="-128"/>
              </a:rPr>
              <a:t>を行う際</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梁理論を</a:t>
            </a:r>
            <a:r>
              <a:rPr lang="ja-JP" altLang="en-US" sz="4100" dirty="0"/>
              <a:t>ベース</a:t>
            </a:r>
            <a:r>
              <a:rPr lang="ja-JP" altLang="ja-JP" sz="4100" dirty="0">
                <a:latin typeface="MS PGothic" panose="020B0600070205080204" pitchFamily="34" charset="-128"/>
                <a:ea typeface="MS PGothic" panose="020B0600070205080204" pitchFamily="34" charset="-128"/>
              </a:rPr>
              <a:t>としている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しかし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これまでの知見の通り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パイプ曲げ部は一般的に梁</a:t>
            </a:r>
            <a:r>
              <a:rPr lang="ja-JP" altLang="en-US" sz="4100" dirty="0">
                <a:latin typeface="MS PGothic" panose="020B0600070205080204" pitchFamily="34" charset="-128"/>
                <a:ea typeface="MS PGothic" panose="020B0600070205080204" pitchFamily="34" charset="-128"/>
              </a:rPr>
              <a:t>と異なる挙動を示す</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そのため配管規格</a:t>
            </a:r>
            <a:r>
              <a:rPr lang="ja-JP" altLang="en-US" sz="4100" dirty="0">
                <a:latin typeface="MS PGothic" panose="020B0600070205080204" pitchFamily="34" charset="-128"/>
                <a:ea typeface="MS PGothic" panose="020B0600070205080204" pitchFamily="34" charset="-128"/>
              </a:rPr>
              <a:t>で</a:t>
            </a:r>
            <a:r>
              <a:rPr lang="ja-JP" altLang="ja-JP" sz="4100" dirty="0">
                <a:latin typeface="MS PGothic" panose="020B0600070205080204" pitchFamily="34" charset="-128"/>
                <a:ea typeface="MS PGothic" panose="020B0600070205080204" pitchFamily="34" charset="-128"/>
              </a:rPr>
              <a:t>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曲げ部分に対して剛性および応力の補正係数を適用することが推奨されている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参考文献</a:t>
            </a:r>
            <a:r>
              <a:rPr lang="en-US" altLang="ja-JP" sz="4100" dirty="0">
                <a:latin typeface="MS PGothic" panose="020B0600070205080204" pitchFamily="34" charset="-128"/>
                <a:ea typeface="MS PGothic" panose="020B0600070205080204" pitchFamily="34" charset="-128"/>
              </a:rPr>
              <a:t>1).</a:t>
            </a:r>
            <a:endParaRPr lang="en-US" sz="41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nchor="ctr"/>
          <a:lstStyle/>
          <a:p>
            <a:r>
              <a:rPr lang="ja-JP" altLang="en-US" dirty="0"/>
              <a:t>解析</a:t>
            </a:r>
            <a:r>
              <a:rPr lang="ja-JP" altLang="en-US" dirty="0">
                <a:latin typeface="MS PGothic" panose="020B0600070205080204" pitchFamily="34" charset="-128"/>
                <a:ea typeface="MS PGothic" panose="020B0600070205080204" pitchFamily="34" charset="-128"/>
              </a:rPr>
              <a:t>内容</a:t>
            </a:r>
            <a:endParaRPr lang="en-US" dirty="0">
              <a:latin typeface="MS PGothic" panose="020B0600070205080204" pitchFamily="34" charset="-128"/>
              <a:ea typeface="MS PGothic" panose="020B0600070205080204" pitchFamily="34" charset="-128"/>
            </a:endParaRP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5">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ja-JP" altLang="en-US" sz="3673" b="1" dirty="0">
                <a:latin typeface="MS PGothic" panose="020B0600070205080204" pitchFamily="34" charset="-128"/>
                <a:ea typeface="MS PGothic" panose="020B0600070205080204" pitchFamily="34" charset="-128"/>
              </a:rPr>
              <a:t>図 </a:t>
            </a:r>
            <a:r>
              <a:rPr lang="en-US" altLang="ja-JP" sz="3673" b="1" dirty="0">
                <a:latin typeface="MS PGothic" panose="020B0600070205080204" pitchFamily="34" charset="-128"/>
                <a:ea typeface="MS PGothic" panose="020B0600070205080204" pitchFamily="34" charset="-128"/>
              </a:rPr>
              <a:t>1.</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石油・化学タンカーの配管システム</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画像は </a:t>
            </a:r>
            <a:r>
              <a:rPr lang="en-US" altLang="ja-JP" sz="3673" dirty="0">
                <a:latin typeface="MS PGothic" panose="020B0600070205080204" pitchFamily="34" charset="-128"/>
                <a:ea typeface="MS PGothic" panose="020B0600070205080204" pitchFamily="34" charset="-128"/>
              </a:rPr>
              <a:t>Wikimedia Commons </a:t>
            </a:r>
            <a:r>
              <a:rPr lang="ja-JP" altLang="en-US" sz="3673" dirty="0">
                <a:latin typeface="MS PGothic" panose="020B0600070205080204" pitchFamily="34" charset="-128"/>
                <a:ea typeface="MS PGothic" panose="020B0600070205080204" pitchFamily="34" charset="-128"/>
              </a:rPr>
              <a:t>経由で </a:t>
            </a:r>
            <a:r>
              <a:rPr lang="en-US" altLang="ja-JP" sz="3673" dirty="0">
                <a:latin typeface="MS PGothic" panose="020B0600070205080204" pitchFamily="34" charset="-128"/>
                <a:ea typeface="MS PGothic" panose="020B0600070205080204" pitchFamily="34" charset="-128"/>
              </a:rPr>
              <a:t>CC BY-SA 3.0 </a:t>
            </a:r>
            <a:r>
              <a:rPr lang="ja-JP" altLang="en-US" sz="3673" dirty="0">
                <a:latin typeface="MS PGothic" panose="020B0600070205080204" pitchFamily="34" charset="-128"/>
                <a:ea typeface="MS PGothic" panose="020B0600070205080204" pitchFamily="34" charset="-128"/>
              </a:rPr>
              <a:t>ライセンスに基づき使用</a:t>
            </a:r>
            <a:r>
              <a:rPr lang="en-US" altLang="ja-JP" sz="3673" dirty="0">
                <a:latin typeface="MS PGothic" panose="020B0600070205080204" pitchFamily="34" charset="-128"/>
                <a:ea typeface="MS PGothic" panose="020B0600070205080204" pitchFamily="34" charset="-128"/>
              </a:rPr>
              <a:t>.</a:t>
            </a:r>
            <a:endParaRPr lang="en-US" sz="3673" dirty="0">
              <a:latin typeface="MS PGothic" panose="020B0600070205080204" pitchFamily="34" charset="-128"/>
              <a:ea typeface="MS PGothic" panose="020B0600070205080204" pitchFamily="34" charset="-128"/>
            </a:endParaRP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pPr algn="just"/>
                <a:r>
                  <a:rPr lang="ja-JP" altLang="ja-JP" sz="4100" dirty="0"/>
                  <a:t>相対肉厚が</a:t>
                </a:r>
                <a14:m>
                  <m:oMath xmlns:m="http://schemas.openxmlformats.org/officeDocument/2006/math">
                    <m:r>
                      <a:rPr lang="en-US" sz="4100" b="0" i="0" smtClean="0">
                        <a:latin typeface="Cambria Math" panose="02040503050406030204" pitchFamily="18" charset="0"/>
                      </a:rPr>
                      <m:t> </m:t>
                    </m:r>
                    <m:r>
                      <a:rPr lang="en-US" sz="4100" b="0" i="1" smtClean="0">
                        <a:latin typeface="Cambria Math" panose="02040503050406030204" pitchFamily="18" charset="0"/>
                      </a:rPr>
                      <m:t>𝑡</m:t>
                    </m:r>
                    <m:r>
                      <a:rPr lang="en-US" sz="4100" b="0" i="1" smtClean="0">
                        <a:latin typeface="Cambria Math" panose="02040503050406030204" pitchFamily="18" charset="0"/>
                      </a:rPr>
                      <m:t>/</m:t>
                    </m:r>
                    <m:sSub>
                      <m:sSubPr>
                        <m:ctrlPr>
                          <a:rPr lang="en-US" sz="4100" b="0" i="1" smtClean="0">
                            <a:latin typeface="Cambria Math" panose="02040503050406030204" pitchFamily="18" charset="0"/>
                          </a:rPr>
                        </m:ctrlPr>
                      </m:sSubPr>
                      <m:e>
                        <m:r>
                          <a:rPr lang="en-US" sz="4100" b="0" i="1" smtClean="0">
                            <a:latin typeface="Cambria Math" panose="02040503050406030204" pitchFamily="18" charset="0"/>
                          </a:rPr>
                          <m:t>𝑅</m:t>
                        </m:r>
                      </m:e>
                      <m:sub>
                        <m:r>
                          <m:rPr>
                            <m:nor/>
                          </m:rPr>
                          <a:rPr lang="en-US" sz="4100" b="0" i="0" smtClean="0">
                            <a:latin typeface="Cambria Math" panose="02040503050406030204" pitchFamily="18" charset="0"/>
                          </a:rPr>
                          <m:t>o</m:t>
                        </m:r>
                      </m:sub>
                    </m:sSub>
                    <m:r>
                      <a:rPr lang="en-US" sz="4100"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sz="4100" b="0" i="1" dirty="0">
                    <a:solidFill>
                      <a:schemeClr val="tx1">
                        <a:lumMod val="75000"/>
                      </a:schemeClr>
                    </a:solidFill>
                    <a:effectLst/>
                  </a:rPr>
                  <a:t> </a:t>
                </a:r>
                <a:r>
                  <a:rPr lang="en-US" sz="4100" b="0" dirty="0">
                    <a:solidFill>
                      <a:schemeClr val="tx1">
                        <a:lumMod val="75000"/>
                      </a:schemeClr>
                    </a:solidFill>
                    <a:effectLst/>
                  </a:rPr>
                  <a:t>35%</a:t>
                </a:r>
                <a:r>
                  <a:rPr lang="en-US" sz="4100" dirty="0">
                    <a:solidFill>
                      <a:schemeClr val="tx1">
                        <a:lumMod val="75000"/>
                      </a:schemeClr>
                    </a:solidFill>
                  </a:rPr>
                  <a:t> </a:t>
                </a:r>
                <a:r>
                  <a:rPr lang="en-US" altLang="ja-JP" sz="4100" dirty="0"/>
                  <a:t>(</a:t>
                </a:r>
                <a:r>
                  <a:rPr lang="ja-JP" altLang="ja-JP" sz="4100" dirty="0"/>
                  <a:t>実用上は非常に厚い部類</a:t>
                </a:r>
                <a:r>
                  <a:rPr lang="en-US" altLang="ja-JP" sz="4100" dirty="0"/>
                  <a:t>) </a:t>
                </a:r>
                <a:r>
                  <a:rPr lang="ja-JP" altLang="ja-JP" sz="4100" dirty="0"/>
                  <a:t>になると</a:t>
                </a:r>
                <a:r>
                  <a:rPr lang="en-US" altLang="ja-JP" sz="4100" dirty="0"/>
                  <a:t>, </a:t>
                </a:r>
                <a:r>
                  <a:rPr lang="ja-JP" altLang="ja-JP" sz="4100" dirty="0"/>
                  <a:t>応力分布は大きく変化し始める</a:t>
                </a:r>
                <a:r>
                  <a:rPr lang="en-US" altLang="ja-JP" sz="4100" dirty="0"/>
                  <a:t>.</a:t>
                </a:r>
                <a:r>
                  <a:rPr lang="ja-JP" altLang="ja-JP" sz="4100" dirty="0"/>
                  <a:t>梁理論の解に対して</a:t>
                </a:r>
                <a:r>
                  <a:rPr lang="en-US" altLang="ja-JP" sz="4100" dirty="0"/>
                  <a:t>, </a:t>
                </a:r>
                <a:r>
                  <a:rPr lang="ja-JP" altLang="ja-JP" sz="4100" dirty="0"/>
                  <a:t>内側および外側の曲率半径方向に追加の直交引張応力が重畳される</a:t>
                </a:r>
                <a:r>
                  <a:rPr lang="en-US" altLang="ja-JP" sz="4100" dirty="0"/>
                  <a:t>.</a:t>
                </a:r>
                <a:endParaRPr lang="ja-JP" altLang="ja-JP" sz="4100" dirty="0"/>
              </a:p>
              <a:p>
                <a:pPr algn="just"/>
                <a:r>
                  <a:rPr lang="ja-JP" altLang="ja-JP" sz="4100" dirty="0"/>
                  <a:t>同時に</a:t>
                </a:r>
                <a:r>
                  <a:rPr lang="en-US" altLang="ja-JP" sz="4100" dirty="0"/>
                  <a:t>, </a:t>
                </a:r>
                <a:r>
                  <a:rPr lang="ja-JP" altLang="ja-JP" sz="4100" dirty="0"/>
                  <a:t>パイプの上部および下部には圧縮応力が生じる</a:t>
                </a:r>
                <a:r>
                  <a:rPr lang="en-US" altLang="ja-JP" sz="4100" dirty="0"/>
                  <a:t>. </a:t>
                </a:r>
                <a:r>
                  <a:rPr lang="ja-JP" altLang="ja-JP" sz="4100" dirty="0"/>
                  <a:t>これらの周方向応力は断面の楕円化によって発生するものである</a:t>
                </a:r>
                <a:r>
                  <a:rPr lang="en-US" altLang="ja-JP" sz="4100" dirty="0"/>
                  <a:t>. </a:t>
                </a:r>
                <a:r>
                  <a:rPr lang="ja-JP" altLang="ja-JP" sz="4100" dirty="0"/>
                  <a:t>従来の梁理論はこのような断面変形を明示的に無視しており</a:t>
                </a:r>
                <a:r>
                  <a:rPr lang="en-US" altLang="ja-JP" sz="4100" dirty="0"/>
                  <a:t>, </a:t>
                </a:r>
                <a:r>
                  <a:rPr lang="ja-JP" altLang="ja-JP" sz="4100" dirty="0"/>
                  <a:t>その影響を十分に捉えることができない</a:t>
                </a:r>
                <a:r>
                  <a:rPr lang="en-US" altLang="ja-JP" sz="4100" dirty="0"/>
                  <a:t>.</a:t>
                </a:r>
                <a:endParaRPr lang="ja-JP" altLang="ja-JP" sz="4100" dirty="0"/>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7"/>
                <a:stretch>
                  <a:fillRect l="-1625" t="-2833" r="-1581"/>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nchor="ctr"/>
          <a:lstStyle/>
          <a:p>
            <a:r>
              <a:rPr lang="ja-JP" altLang="ja-JP" dirty="0">
                <a:latin typeface="MS PGothic" panose="020B0600070205080204" pitchFamily="34" charset="-128"/>
                <a:ea typeface="MS PGothic" panose="020B0600070205080204" pitchFamily="34" charset="-128"/>
              </a:rPr>
              <a:t>結果</a:t>
            </a:r>
            <a:endParaRPr lang="en-US" dirty="0">
              <a:latin typeface="MS PGothic" panose="020B0600070205080204" pitchFamily="34" charset="-128"/>
              <a:ea typeface="MS PGothic" panose="020B0600070205080204" pitchFamily="34" charset="-128"/>
            </a:endParaRP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ja-JP" altLang="en-US" sz="3673" b="1" dirty="0"/>
              <a:t>図 </a:t>
            </a:r>
            <a:r>
              <a:rPr lang="en-US" altLang="ja-JP" sz="3673" b="1" dirty="0"/>
              <a:t>2</a:t>
            </a:r>
            <a:r>
              <a:rPr lang="ja-JP" altLang="en-US" sz="3673" b="1" dirty="0"/>
              <a:t>．</a:t>
            </a:r>
            <a:r>
              <a:rPr lang="ja-JP" altLang="en-US" sz="3673" dirty="0"/>
              <a:t> 異なる肉厚におけるフォン・ミーゼス応力 </a:t>
            </a:r>
            <a:r>
              <a:rPr lang="en-US" altLang="ja-JP" sz="3673" dirty="0"/>
              <a:t>(</a:t>
            </a:r>
            <a:r>
              <a:rPr lang="ja-JP" altLang="en-US" sz="3673" dirty="0"/>
              <a:t>正規化</a:t>
            </a:r>
            <a:r>
              <a:rPr lang="en-US" altLang="ja-JP" sz="3673" dirty="0"/>
              <a:t>) </a:t>
            </a:r>
            <a:r>
              <a:rPr lang="ja-JP" altLang="en-US" sz="3673" dirty="0"/>
              <a:t>および主応力を示すパイプの曲がり部のプロット</a:t>
            </a:r>
            <a:r>
              <a:rPr lang="en-US" altLang="ja-JP" sz="3673" dirty="0"/>
              <a:t>.</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14069</TotalTime>
  <Words>2182</Words>
  <Application>Microsoft Office PowerPoint</Application>
  <PresentationFormat>ユーザー設定</PresentationFormat>
  <Paragraphs>76</Paragraphs>
  <Slides>4</Slides>
  <Notes>0</Notes>
  <HiddenSlides>0</HiddenSlides>
  <MMClips>0</MMClips>
  <ScaleCrop>false</ScaleCrop>
  <HeadingPairs>
    <vt:vector size="6" baseType="variant">
      <vt:variant>
        <vt:lpstr>使用されているフォント</vt:lpstr>
      </vt:variant>
      <vt:variant>
        <vt:i4>11</vt:i4>
      </vt:variant>
      <vt:variant>
        <vt:lpstr>テーマ</vt:lpstr>
      </vt:variant>
      <vt:variant>
        <vt:i4>1</vt:i4>
      </vt:variant>
      <vt:variant>
        <vt:lpstr>スライド タイトル</vt:lpstr>
      </vt:variant>
      <vt:variant>
        <vt:i4>4</vt:i4>
      </vt:variant>
    </vt:vector>
  </HeadingPairs>
  <TitlesOfParts>
    <vt:vector size="16" baseType="lpstr">
      <vt:lpstr>MS PGothic</vt:lpstr>
      <vt:lpstr>MS PGothic</vt:lpstr>
      <vt:lpstr>MS Gothic</vt:lpstr>
      <vt:lpstr>Noto Sans JP</vt:lpstr>
      <vt:lpstr>Noto Sans JP SemiBold</vt:lpstr>
      <vt:lpstr>Arial</vt:lpstr>
      <vt:lpstr>Calibri</vt:lpstr>
      <vt:lpstr>Calibri Light</vt:lpstr>
      <vt:lpstr>Cambria Math</vt:lpstr>
      <vt:lpstr>Times New Roman</vt:lpstr>
      <vt:lpstr>Wingdings</vt:lpstr>
      <vt:lpstr>Office Theme</vt:lpstr>
      <vt:lpstr>高密度アーク放電プラズマ生成に向けた大口径熱陰極のヒーター 輻射加熱と熱電子放出特性の解析</vt:lpstr>
      <vt:lpstr>PowerPoint プレゼンテーション</vt:lpstr>
      <vt:lpstr>永久磁石モーターの 3D解析</vt:lpstr>
      <vt:lpstr>パイプの曲がり部に生じる 興味深い応力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太誠 松尾</cp:lastModifiedBy>
  <cp:revision>180</cp:revision>
  <cp:lastPrinted>2026-06-05T08:09:06Z</cp:lastPrinted>
  <dcterms:created xsi:type="dcterms:W3CDTF">2023-01-03T14:57:49Z</dcterms:created>
  <dcterms:modified xsi:type="dcterms:W3CDTF">2026-09-03T12:22:02Z</dcterms:modified>
</cp:coreProperties>
</file>