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4"/>
  </p:notesMasterIdLst>
  <p:sldIdLst>
    <p:sldId id="285" r:id="rId2"/>
    <p:sldId id="283" r:id="rId3"/>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73" autoAdjust="0"/>
    <p:restoredTop sz="93891" autoAdjust="0"/>
  </p:normalViewPr>
  <p:slideViewPr>
    <p:cSldViewPr snapToGrid="0">
      <p:cViewPr varScale="1">
        <p:scale>
          <a:sx n="10" d="100"/>
          <a:sy n="10" d="100"/>
        </p:scale>
        <p:origin x="3144" y="31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8/28/26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144617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441" y="26454"/>
            <a:ext cx="17520673" cy="7112440"/>
          </a:xfrm>
        </p:spPr>
        <p:txBody>
          <a:bodyPr>
            <a:normAutofit fontScale="90000"/>
          </a:bodyPr>
          <a:lstStyle/>
          <a:p>
            <a:br>
              <a:rPr lang="en-US" dirty="0"/>
            </a:br>
            <a:br>
              <a:rPr lang="en-US" dirty="0"/>
            </a:br>
            <a:br>
              <a:rPr lang="en-US" dirty="0"/>
            </a:br>
            <a:r>
              <a:rPr lang="en-US" dirty="0"/>
              <a:t>Development of a High-Mach-Number CFD Model for Neutral Gas Injection in Pegasus-III</a:t>
            </a:r>
            <a:br>
              <a:rPr lang="en-US" dirty="0"/>
            </a:br>
            <a:br>
              <a:rPr lang="en-US" dirty="0"/>
            </a:b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normAutofit fontScale="92500"/>
          </a:bodyPr>
          <a:lstStyle/>
          <a:p>
            <a:r>
              <a:rPr lang="en-US" b="1" dirty="0"/>
              <a:t>C. </a:t>
            </a:r>
            <a:r>
              <a:rPr lang="en-US" b="1" dirty="0" err="1"/>
              <a:t>Billingham</a:t>
            </a:r>
            <a:r>
              <a:rPr lang="en-US" b="1" baseline="30000" dirty="0" err="1"/>
              <a:t>a</a:t>
            </a:r>
            <a:r>
              <a:rPr lang="en-US" b="1" dirty="0"/>
              <a:t>, R. Raman</a:t>
            </a:r>
            <a:r>
              <a:rPr lang="en-US" b="1" baseline="30000" dirty="0"/>
              <a:t>a</a:t>
            </a:r>
            <a:endParaRPr lang="en-US" dirty="0"/>
          </a:p>
          <a:p>
            <a:r>
              <a:rPr lang="en-US" b="1" dirty="0"/>
              <a:t>Dept. of Aeronautics and Astronautics, University of Washington, Seattle, WA, USA</a:t>
            </a:r>
            <a:endParaRPr lang="en-US" dirty="0"/>
          </a:p>
          <a:p>
            <a:endParaRPr lang="en-US" dirty="0"/>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9" y="21687824"/>
                <a:ext cx="16062185" cy="7264677"/>
              </a:xfrm>
            </p:spPr>
            <p:txBody>
              <a:bodyPr/>
              <a:lstStyle/>
              <a:p>
                <a:r>
                  <a:rPr lang="en-US" b="1" dirty="0"/>
                  <a:t>CFD model.</a:t>
                </a:r>
                <a:r>
                  <a:rPr lang="en-US" dirty="0"/>
                  <a:t> Transient D₂ injection was simulated using COMSOL Multiphysics High Mach Number Flow </a:t>
                </a:r>
                <a14:m>
                  <m:oMath xmlns:m="http://schemas.openxmlformats.org/officeDocument/2006/math">
                    <m:r>
                      <a:rPr lang="en-US" i="1">
                        <a:latin typeface="Cambria Math" panose="02040503050406030204" pitchFamily="18" charset="0"/>
                      </a:rPr>
                      <m:t>𝑘</m:t>
                    </m:r>
                    <m:r>
                      <a:rPr lang="en-US" i="1">
                        <a:latin typeface="Cambria Math" panose="02040503050406030204" pitchFamily="18" charset="0"/>
                      </a:rPr>
                      <m:t>−</m:t>
                    </m:r>
                    <m:r>
                      <a:rPr lang="en-US" i="1">
                        <a:latin typeface="Cambria Math" panose="02040503050406030204" pitchFamily="18" charset="0"/>
                      </a:rPr>
                      <m:t>𝜀</m:t>
                    </m:r>
                  </m:oMath>
                </a14:m>
                <a:r>
                  <a:rPr lang="en-US" dirty="0"/>
                  <a:t> for fully compressible turbulent flow. D</a:t>
                </a:r>
                <a:r>
                  <a:rPr lang="en-US" baseline="-25000" dirty="0"/>
                  <a:t>2</a:t>
                </a:r>
                <a:r>
                  <a:rPr lang="en-US" dirty="0"/>
                  <a:t> was treated as an ideal gas (</a:t>
                </a:r>
                <a14:m>
                  <m:oMath xmlns:m="http://schemas.openxmlformats.org/officeDocument/2006/math">
                    <m:r>
                      <a:rPr lang="en-US" i="1">
                        <a:latin typeface="Cambria Math" panose="02040503050406030204" pitchFamily="18" charset="0"/>
                      </a:rPr>
                      <m:t>𝑀</m:t>
                    </m:r>
                    <m:r>
                      <a:rPr lang="en-US" i="1">
                        <a:latin typeface="Cambria Math" panose="02040503050406030204" pitchFamily="18" charset="0"/>
                      </a:rPr>
                      <m:t>=4.028</m:t>
                    </m:r>
                  </m:oMath>
                </a14:m>
                <a:r>
                  <a:rPr lang="en-US" dirty="0"/>
                  <a:t> g</a:t>
                </a:r>
                <a14:m>
                  <m:oMath xmlns:m="http://schemas.openxmlformats.org/officeDocument/2006/math">
                    <m:r>
                      <a:rPr lang="en-US" i="1">
                        <a:latin typeface="Cambria Math" panose="02040503050406030204" pitchFamily="18" charset="0"/>
                      </a:rPr>
                      <m:t>∙</m:t>
                    </m:r>
                  </m:oMath>
                </a14:m>
                <a:r>
                  <a:rPr lang="en-US" dirty="0"/>
                  <a:t>mol</a:t>
                </a:r>
                <a:r>
                  <a:rPr lang="en-US" baseline="30000" dirty="0"/>
                  <a:t>-1</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𝑝</m:t>
                        </m:r>
                      </m:sub>
                    </m:sSub>
                    <m:r>
                      <a:rPr lang="en-US" i="1">
                        <a:latin typeface="Cambria Math" panose="02040503050406030204" pitchFamily="18" charset="0"/>
                      </a:rPr>
                      <m:t>=7.261</m:t>
                    </m:r>
                  </m:oMath>
                </a14:m>
                <a:r>
                  <a:rPr lang="en-US" dirty="0"/>
                  <a:t> kJ</a:t>
                </a:r>
                <a14:m>
                  <m:oMath xmlns:m="http://schemas.openxmlformats.org/officeDocument/2006/math">
                    <m:r>
                      <a:rPr lang="en-US" i="1">
                        <a:latin typeface="Cambria Math" panose="02040503050406030204" pitchFamily="18" charset="0"/>
                      </a:rPr>
                      <m:t>∙</m:t>
                    </m:r>
                  </m:oMath>
                </a14:m>
                <a:r>
                  <a:rPr lang="en-US" dirty="0"/>
                  <a:t>kg</a:t>
                </a:r>
                <a:r>
                  <a:rPr lang="en-US" baseline="30000" dirty="0"/>
                  <a:t>-1</a:t>
                </a:r>
                <a14:m>
                  <m:oMath xmlns:m="http://schemas.openxmlformats.org/officeDocument/2006/math">
                    <m:r>
                      <a:rPr lang="en-US" i="1">
                        <a:latin typeface="Cambria Math" panose="02040503050406030204" pitchFamily="18" charset="0"/>
                      </a:rPr>
                      <m:t>∙</m:t>
                    </m:r>
                  </m:oMath>
                </a14:m>
                <a:r>
                  <a:rPr lang="en-US" dirty="0"/>
                  <a:t>K</a:t>
                </a:r>
                <a:r>
                  <a:rPr lang="en-US" baseline="30000" dirty="0"/>
                  <a:t>-1</a:t>
                </a:r>
                <a:r>
                  <a:rPr lang="en-US" dirty="0"/>
                  <a:t>, </a:t>
                </a:r>
                <a14:m>
                  <m:oMath xmlns:m="http://schemas.openxmlformats.org/officeDocument/2006/math">
                    <m:r>
                      <a:rPr lang="en-US" i="1">
                        <a:latin typeface="Cambria Math" panose="02040503050406030204" pitchFamily="18" charset="0"/>
                      </a:rPr>
                      <m:t>𝛾</m:t>
                    </m:r>
                    <m:r>
                      <a:rPr lang="en-US" i="1">
                        <a:latin typeface="Cambria Math" panose="02040503050406030204" pitchFamily="18" charset="0"/>
                      </a:rPr>
                      <m:t>=1.397</m:t>
                    </m:r>
                  </m:oMath>
                </a14:m>
                <a:r>
                  <a:rPr lang="en-US" dirty="0"/>
                  <a:t>); viscosity and thermal conductivity followed Sutherland-type relations. </a:t>
                </a:r>
              </a:p>
              <a:p>
                <a:r>
                  <a:rPr lang="en-US" b="1" dirty="0"/>
                  <a:t>Extreme pressure-ratio initialization.</a:t>
                </a:r>
                <a:r>
                  <a:rPr lang="en-US" dirty="0"/>
                  <a:t> Direct initialization became unstable above pressure ratios of ~10</a:t>
                </a:r>
                <a:r>
                  <a:rPr lang="en-US" baseline="30000" dirty="0"/>
                  <a:t>3</a:t>
                </a:r>
                <a:r>
                  <a:rPr lang="en-US" dirty="0"/>
                  <a:t>. The 5000-Torr plenum to 10</a:t>
                </a:r>
                <a:r>
                  <a:rPr lang="en-US" baseline="30000" dirty="0"/>
                  <a:t>-4</a:t>
                </a:r>
                <a:r>
                  <a:rPr lang="en-US" dirty="0"/>
                  <a:t>-Torr background (</a:t>
                </a:r>
                <a14:m>
                  <m:oMath xmlns:m="http://schemas.openxmlformats.org/officeDocument/2006/math">
                    <m:f>
                      <m:fPr>
                        <m:type m:val="lin"/>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𝑝𝑙𝑒𝑛𝑢𝑚</m:t>
                            </m:r>
                          </m:sub>
                        </m:sSub>
                      </m:num>
                      <m:den>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𝑏𝑔</m:t>
                            </m:r>
                          </m:sub>
                        </m:sSub>
                        <m:r>
                          <a:rPr lang="en-US" i="1">
                            <a:latin typeface="Cambria Math" panose="02040503050406030204" pitchFamily="18" charset="0"/>
                          </a:rPr>
                          <m:t>=5×</m:t>
                        </m:r>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i="1">
                                <a:latin typeface="Cambria Math" panose="02040503050406030204" pitchFamily="18" charset="0"/>
                              </a:rPr>
                              <m:t>7</m:t>
                            </m:r>
                          </m:sup>
                        </m:sSup>
                      </m:den>
                    </m:f>
                  </m:oMath>
                </a14:m>
                <a:r>
                  <a:rPr lang="en-US" dirty="0"/>
                  <a:t>) pressure discontinuity was regularized at the exit from the plenum over </a:t>
                </a:r>
                <a14:m>
                  <m:oMath xmlns:m="http://schemas.openxmlformats.org/officeDocument/2006/math">
                    <m:r>
                      <a:rPr lang="en-US" i="1">
                        <a:latin typeface="Cambria Math" panose="02040503050406030204" pitchFamily="18" charset="0"/>
                      </a:rPr>
                      <m:t>𝑑</m:t>
                    </m:r>
                  </m:oMath>
                </a14:m>
                <a:r>
                  <a:rPr lang="en-US" dirty="0"/>
                  <a:t> = 1 cm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0</m:t>
                        </m:r>
                      </m:sub>
                    </m:sSub>
                  </m:oMath>
                </a14:m>
                <a:r>
                  <a:rPr lang="en-US" dirty="0"/>
                  <a:t>= 10 cm </a:t>
                </a:r>
              </a:p>
              <a:p>
                <a14:m>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𝑧</m:t>
                        </m:r>
                        <m:r>
                          <a:rPr lang="en-US" i="1">
                            <a:latin typeface="Cambria Math" panose="02040503050406030204" pitchFamily="18" charset="0"/>
                          </a:rPr>
                          <m:t>,0</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𝑏𝑔</m:t>
                        </m:r>
                      </m:sub>
                    </m:sSub>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𝑝𝑙𝑒𝑛𝑢𝑚</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𝑏𝑔</m:t>
                            </m:r>
                          </m:sub>
                        </m:sSub>
                      </m:e>
                    </m:d>
                    <m:f>
                      <m:fPr>
                        <m:ctrlPr>
                          <a:rPr lang="en-US" i="1">
                            <a:latin typeface="Cambria Math" panose="02040503050406030204" pitchFamily="18" charset="0"/>
                          </a:rPr>
                        </m:ctrlPr>
                      </m:fPr>
                      <m:num>
                        <m:r>
                          <a:rPr lang="en-US" i="1">
                            <a:latin typeface="Cambria Math" panose="02040503050406030204" pitchFamily="18" charset="0"/>
                          </a:rPr>
                          <m:t>1−</m:t>
                        </m:r>
                        <m:r>
                          <a:rPr lang="en-US" i="1">
                            <a:latin typeface="Cambria Math" panose="02040503050406030204" pitchFamily="18" charset="0"/>
                          </a:rPr>
                          <m:t>𝑡𝑎𝑛ℎ</m:t>
                        </m:r>
                        <m:d>
                          <m:dPr>
                            <m:begChr m:val="["/>
                            <m:endChr m:val="]"/>
                            <m:ctrlPr>
                              <a:rPr lang="en-US" i="1">
                                <a:latin typeface="Cambria Math" panose="02040503050406030204" pitchFamily="18" charset="0"/>
                              </a:rPr>
                            </m:ctrlPr>
                          </m:dPr>
                          <m:e>
                            <m:d>
                              <m:dPr>
                                <m:ctrlPr>
                                  <a:rPr lang="en-US" i="1">
                                    <a:latin typeface="Cambria Math" panose="02040503050406030204" pitchFamily="18" charset="0"/>
                                  </a:rPr>
                                </m:ctrlPr>
                              </m:dPr>
                              <m:e>
                                <m:r>
                                  <a:rPr lang="en-US" i="1">
                                    <a:latin typeface="Cambria Math" panose="02040503050406030204" pitchFamily="18" charset="0"/>
                                  </a:rPr>
                                  <m:t>𝑧</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0</m:t>
                                    </m:r>
                                  </m:sub>
                                </m:sSub>
                              </m:e>
                            </m:d>
                            <m:r>
                              <a:rPr lang="en-US" i="1">
                                <a:latin typeface="Cambria Math" panose="02040503050406030204" pitchFamily="18" charset="0"/>
                              </a:rPr>
                              <m:t>/</m:t>
                            </m:r>
                            <m:r>
                              <a:rPr lang="en-US" i="1">
                                <a:latin typeface="Cambria Math" panose="02040503050406030204" pitchFamily="18" charset="0"/>
                              </a:rPr>
                              <m:t>𝑑</m:t>
                            </m:r>
                          </m:e>
                        </m:d>
                      </m:num>
                      <m:den>
                        <m:r>
                          <a:rPr lang="en-US" i="1">
                            <a:latin typeface="Cambria Math" panose="02040503050406030204" pitchFamily="18" charset="0"/>
                          </a:rPr>
                          <m:t>2</m:t>
                        </m:r>
                      </m:den>
                    </m:f>
                  </m:oMath>
                </a14:m>
                <a:r>
                  <a:rPr lang="en-US" dirty="0"/>
                  <a:t>                                          (2)</a:t>
                </a:r>
              </a:p>
              <a:p>
                <a:endParaRPr lang="en-US" dirty="0"/>
              </a:p>
            </p:txBody>
          </p:sp>
        </mc:Choice>
        <mc:Fallback xmlns="">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xfrm>
                <a:off x="15655929" y="21687824"/>
                <a:ext cx="16062185" cy="7264677"/>
              </a:xfrm>
              <a:blipFill>
                <a:blip r:embed="rId3"/>
                <a:stretch>
                  <a:fillRect l="-1343" t="-2443" r="-948" b="-8028"/>
                </a:stretch>
              </a:blipFill>
            </p:spPr>
            <p:txBody>
              <a:bodyPr/>
              <a:lstStyle/>
              <a:p>
                <a:r>
                  <a:rPr 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514350" indent="-514350">
              <a:buFont typeface="+mj-lt"/>
              <a:buAutoNum type="arabicPeriod"/>
            </a:pPr>
            <a:r>
              <a:rPr lang="en-US" dirty="0"/>
              <a:t>C. Billingham, </a:t>
            </a:r>
            <a:r>
              <a:rPr lang="en-US" i="1" dirty="0"/>
              <a:t>et al. </a:t>
            </a:r>
            <a:r>
              <a:rPr lang="en-US" dirty="0"/>
              <a:t>(2026). Considerations for Transient CHI Gas Injection System Design for Pegasus-III. </a:t>
            </a:r>
            <a:r>
              <a:rPr lang="en-US" i="1" dirty="0"/>
              <a:t>Fusion Science and Technology</a:t>
            </a:r>
            <a:r>
              <a:rPr lang="en-US" dirty="0"/>
              <a:t>, </a:t>
            </a:r>
            <a:r>
              <a:rPr lang="en-US" i="1" dirty="0"/>
              <a:t>82</a:t>
            </a:r>
            <a:r>
              <a:rPr lang="en-US" dirty="0"/>
              <a:t>(6), 1220–1236. </a:t>
            </a:r>
          </a:p>
          <a:p>
            <a:r>
              <a:rPr lang="en-US" dirty="0"/>
              <a:t>This work is supported by US Dept. </a:t>
            </a:r>
            <a:r>
              <a:rPr lang="en-US"/>
              <a:t>of Energy Grant # DE-SC0019415</a:t>
            </a:r>
            <a:endParaRPr lang="en-US" dirty="0"/>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dirty="0"/>
              <a:t>A COMSOL Multiphysics® CFD model was developed to investigate neutral deuterium transport into the Pegasus-III vacuum vessel and determine how injector geometry influences gas delivery and chamber filling.</a:t>
            </a:r>
          </a:p>
          <a:p>
            <a:endParaRPr lang="en-US"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1" y="14842765"/>
                <a:ext cx="29615963" cy="5329325"/>
              </a:xfrm>
            </p:spPr>
            <p:txBody>
              <a:bodyPr/>
              <a:lstStyle/>
              <a:p>
                <a:r>
                  <a:rPr lang="en-US" dirty="0"/>
                  <a:t>Transient coaxial helicity injection (CHI), a solenoid-free plasma startup method, on Pegasus-III requires rapid and controlled delivery of neutral deuterium gas into the vacuum vessel. A time-dependent, compressible-flow model was developed in COMSOL Multiphysics® to simulate gas transport from the plenum through the injector and into the chamber and to inform injector design. Simulations of 25 cm and 100 cm long injector pipes were carried out to evaluate the effect of pipe length on gas-delivery dynamics. The model resolves the transient gas expansion and propagation of the gas front from the high-pressure plenum into the initially evacuated system.</a:t>
                </a:r>
                <a:r>
                  <a:rPr lang="en-US" b="1" dirty="0"/>
                  <a:t> </a:t>
                </a:r>
                <a:r>
                  <a:rPr lang="en-US" dirty="0"/>
                  <a:t>Results show that increasing the pipe length substantially delays gas-front propagation and the subsequent rise in chamber pressure. For the restricted flow rate of ~1800 Torr</a:t>
                </a:r>
                <a14:m>
                  <m:oMath xmlns:m="http://schemas.openxmlformats.org/officeDocument/2006/math">
                    <m:r>
                      <a:rPr lang="en-US" i="1">
                        <a:latin typeface="Cambria Math" panose="02040503050406030204" pitchFamily="18" charset="0"/>
                      </a:rPr>
                      <m:t>∙</m:t>
                    </m:r>
                  </m:oMath>
                </a14:m>
                <a:r>
                  <a:rPr lang="en-US" dirty="0"/>
                  <a:t>L/s considered here, however, this delay may be advantageous for CHI by maintaining a more concentrated gas pulse near the injector during the short time interval in which a discharge is initiated</a:t>
                </a:r>
              </a:p>
              <a:p>
                <a:endParaRPr lang="en-US" dirty="0"/>
              </a:p>
            </p:txBody>
          </p:sp>
        </mc:Choice>
        <mc:Fallback xmlns="">
          <p:sp>
            <p:nvSpPr>
              <p:cNvPr id="5" name="Text Placeholder 4">
                <a:extLst>
                  <a:ext uri="{FF2B5EF4-FFF2-40B4-BE49-F238E27FC236}">
                    <a16:creationId xmlns:a16="http://schemas.microsoft.com/office/drawing/2014/main" id="{22870161-6EDA-42E3-AC05-0552171DAD15}"/>
                  </a:ext>
                </a:extLst>
              </p:cNvPr>
              <p:cNvSpPr>
                <a:spLocks noGrp="1" noRot="1" noChangeAspect="1" noMove="1" noResize="1" noEditPoints="1" noAdjustHandles="1" noChangeArrowheads="1" noChangeShapeType="1" noTextEdit="1"/>
              </p:cNvSpPr>
              <p:nvPr>
                <p:ph type="body" sz="quarter" idx="18"/>
              </p:nvPr>
            </p:nvSpPr>
            <p:spPr>
              <a:xfrm>
                <a:off x="1649531" y="14842765"/>
                <a:ext cx="29615963" cy="5329325"/>
              </a:xfrm>
              <a:blipFill>
                <a:blip r:embed="rId4"/>
                <a:stretch>
                  <a:fillRect l="-772" t="-3325" r="-300" b="-1663"/>
                </a:stretch>
              </a:blipFill>
            </p:spPr>
            <p:txBody>
              <a:bodyPr/>
              <a:lstStyle/>
              <a:p>
                <a:r>
                  <a:rPr lang="en-US">
                    <a:noFill/>
                  </a:rPr>
                  <a:t> </a:t>
                </a:r>
              </a:p>
            </p:txBody>
          </p:sp>
        </mc:Fallback>
      </mc:AlternateContent>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Abstract</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b="1" dirty="0"/>
              <a:t>FIGURE 1.</a:t>
            </a:r>
            <a:r>
              <a:rPr lang="en-US" dirty="0"/>
              <a:t> Average pipe and chamber pressure for the 25 cm and 100 cm configurations. The longer pipe delays the chamber pressure rise following gas injection.</a:t>
            </a:r>
          </a:p>
          <a:p>
            <a:endParaRPr lang="en-US" dirty="0"/>
          </a:p>
        </p:txBody>
      </p:sp>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2" y="30943096"/>
                <a:ext cx="15434125" cy="7264677"/>
              </a:xfrm>
            </p:spPr>
            <p:txBody>
              <a:bodyPr/>
              <a:lstStyle/>
              <a:p>
                <a:r>
                  <a:rPr lang="en-US" b="1" dirty="0"/>
                  <a:t>Injector performance.</a:t>
                </a:r>
                <a:r>
                  <a:rPr lang="en-US" dirty="0"/>
                  <a:t> Nozzle dimensions were tailored to produce a D₂ flow rate of ~1800 Torr·L/s, consistent with the injector conditions modeled previously using OpenFOAM.¹</a:t>
                </a:r>
              </a:p>
              <a:p>
                <a:r>
                  <a:rPr lang="en-US" b="1" dirty="0"/>
                  <a:t>Continuum-flow applicability.</a:t>
                </a:r>
                <a:r>
                  <a:rPr lang="en-US" dirty="0"/>
                  <a:t> Although the -Torr chamber background extends beyond the strict continuum regime, local continuum validity was assessed using the pressure-gradient Knudsen number </a:t>
                </a:r>
              </a:p>
              <a:p>
                <a14:m>
                  <m:oMath xmlns:m="http://schemas.openxmlformats.org/officeDocument/2006/math">
                    <m:r>
                      <a:rPr lang="en-US" i="1">
                        <a:latin typeface="Cambria Math" panose="02040503050406030204" pitchFamily="18" charset="0"/>
                      </a:rPr>
                      <m:t> </m:t>
                    </m:r>
                    <m:r>
                      <a:rPr lang="en-US" b="0" i="1" smtClean="0">
                        <a:latin typeface="Cambria Math" panose="02040503050406030204" pitchFamily="18" charset="0"/>
                      </a:rPr>
                      <m:t>                                                  </m:t>
                    </m:r>
                    <m:r>
                      <a:rPr lang="en-US" i="1">
                        <a:latin typeface="Cambria Math" panose="02040503050406030204" pitchFamily="18" charset="0"/>
                      </a:rPr>
                      <m:t>𝐾</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m:t>
                        </m:r>
                        <m:r>
                          <a:rPr lang="en-US" i="1">
                            <a:latin typeface="Cambria Math" panose="02040503050406030204" pitchFamily="18" charset="0"/>
                          </a:rPr>
                          <m:t>𝑝</m:t>
                        </m:r>
                      </m:sub>
                    </m:sSub>
                    <m:r>
                      <a:rPr lang="en-US" i="1">
                        <a:latin typeface="Cambria Math" panose="02040503050406030204" pitchFamily="18" charset="0"/>
                      </a:rPr>
                      <m:t>=</m:t>
                    </m:r>
                    <m:r>
                      <a:rPr lang="en-US" i="1">
                        <a:latin typeface="Cambria Math" panose="02040503050406030204" pitchFamily="18" charset="0"/>
                      </a:rPr>
                      <m:t>𝜆</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𝑝</m:t>
                            </m:r>
                          </m:e>
                        </m:d>
                      </m:num>
                      <m:den>
                        <m:r>
                          <a:rPr lang="en-US" i="1">
                            <a:latin typeface="Cambria Math" panose="02040503050406030204" pitchFamily="18" charset="0"/>
                          </a:rPr>
                          <m:t>𝑝</m:t>
                        </m:r>
                      </m:den>
                    </m:f>
                  </m:oMath>
                </a14:m>
                <a:r>
                  <a:rPr lang="en-US" dirty="0"/>
                  <a:t>                                               (1)</a:t>
                </a:r>
              </a:p>
              <a:p>
                <a:r>
                  <a:rPr lang="en-US" dirty="0"/>
                  <a:t>Pressure-gradient diagnostics showed that continuum flow remained a useful approximation in the dynamically important regions of the gas pulse. </a:t>
                </a:r>
              </a:p>
            </p:txBody>
          </p:sp>
        </mc:Choice>
        <mc:Fallback xmlns="">
          <p:sp>
            <p:nvSpPr>
              <p:cNvPr id="14" name="Text Placeholder 13">
                <a:extLst>
                  <a:ext uri="{FF2B5EF4-FFF2-40B4-BE49-F238E27FC236}">
                    <a16:creationId xmlns:a16="http://schemas.microsoft.com/office/drawing/2014/main" id="{7ACA5A39-8C41-455A-9700-610CD1B5191A}"/>
                  </a:ext>
                </a:extLst>
              </p:cNvPr>
              <p:cNvSpPr>
                <a:spLocks noGrp="1" noRot="1" noChangeAspect="1" noMove="1" noResize="1" noEditPoints="1" noAdjustHandles="1" noChangeArrowheads="1" noChangeShapeType="1" noTextEdit="1"/>
              </p:cNvSpPr>
              <p:nvPr>
                <p:ph type="body" sz="quarter" idx="32"/>
              </p:nvPr>
            </p:nvSpPr>
            <p:spPr>
              <a:xfrm>
                <a:off x="1196912" y="30943096"/>
                <a:ext cx="15434125" cy="7264677"/>
              </a:xfrm>
              <a:blipFill>
                <a:blip r:embed="rId5"/>
                <a:stretch>
                  <a:fillRect l="-1480" t="-2443" r="-1234" b="-5934"/>
                </a:stretch>
              </a:blipFill>
            </p:spPr>
            <p:txBody>
              <a:bodyPr/>
              <a:lstStyle/>
              <a:p>
                <a:r>
                  <a:rPr lang="en-US">
                    <a:noFill/>
                  </a:rPr>
                  <a:t> </a:t>
                </a:r>
              </a:p>
            </p:txBody>
          </p:sp>
        </mc:Fallback>
      </mc:AlternateContent>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6504995"/>
            <a:ext cx="14224907" cy="1984280"/>
          </a:xfrm>
        </p:spPr>
        <p:txBody>
          <a:bodyPr/>
          <a:lstStyle/>
          <a:p>
            <a:r>
              <a:rPr lang="en-US" b="1" dirty="0"/>
              <a:t>FIGURE 2.</a:t>
            </a:r>
            <a:r>
              <a:rPr lang="en-US" dirty="0"/>
              <a:t> Pressure at the chamber entrance at </a:t>
            </a:r>
            <a:r>
              <a:rPr lang="en-US" i="1" dirty="0"/>
              <a:t>t</a:t>
            </a:r>
            <a:r>
              <a:rPr lang="en-US" dirty="0"/>
              <a:t> = 1.19 ms for 25 cm (left) and 100 cm (right) pipes. The longer pipe substantially delays high-pressure gas propagation into the chamber.</a:t>
            </a:r>
          </a:p>
          <a:p>
            <a:endParaRPr lang="en-US" dirty="0"/>
          </a:p>
        </p:txBody>
      </p:sp>
      <p:pic>
        <p:nvPicPr>
          <p:cNvPr id="64" name="Picture Placeholder 63">
            <a:extLst>
              <a:ext uri="{FF2B5EF4-FFF2-40B4-BE49-F238E27FC236}">
                <a16:creationId xmlns:a16="http://schemas.microsoft.com/office/drawing/2014/main" id="{4E7B7EBC-CC6A-5208-6887-6089DDF9FA6C}"/>
              </a:ext>
            </a:extLst>
          </p:cNvPr>
          <p:cNvPicPr>
            <a:picLocks noGrp="1" noChangeAspect="1"/>
          </p:cNvPicPr>
          <p:nvPr>
            <p:ph type="pic" sz="quarter" idx="31"/>
          </p:nvPr>
        </p:nvPicPr>
        <p:blipFill>
          <a:blip r:embed="rId6">
            <a:extLst>
              <a:ext uri="{28A0092B-C50C-407E-A947-70E740481C1C}">
                <a14:useLocalDpi xmlns:a14="http://schemas.microsoft.com/office/drawing/2010/main" val="0"/>
              </a:ext>
            </a:extLst>
          </a:blip>
          <a:srcRect l="752" r="752"/>
          <a:stretch>
            <a:fillRect/>
          </a:stretch>
        </p:blipFill>
        <p:spPr>
          <a:prstGeom prst="rect">
            <a:avLst/>
          </a:prstGeom>
        </p:spPr>
      </p:pic>
      <p:pic>
        <p:nvPicPr>
          <p:cNvPr id="102" name="Picture Placeholder 101">
            <a:extLst>
              <a:ext uri="{FF2B5EF4-FFF2-40B4-BE49-F238E27FC236}">
                <a16:creationId xmlns:a16="http://schemas.microsoft.com/office/drawing/2014/main" id="{212618C0-9671-7F01-2E58-E76375FD3EF5}"/>
              </a:ext>
            </a:extLst>
          </p:cNvPr>
          <p:cNvPicPr>
            <a:picLocks noGrp="1" noChangeAspect="1"/>
          </p:cNvPicPr>
          <p:nvPr>
            <p:ph type="pic" sz="quarter" idx="29"/>
          </p:nvPr>
        </p:nvPicPr>
        <p:blipFill>
          <a:blip r:embed="rId7">
            <a:extLst>
              <a:ext uri="{28A0092B-C50C-407E-A947-70E740481C1C}">
                <a14:useLocalDpi xmlns:a14="http://schemas.microsoft.com/office/drawing/2010/main" val="0"/>
              </a:ext>
            </a:extLst>
          </a:blip>
          <a:srcRect l="-12873" t="-3894" r="-12873" b="-3825"/>
          <a:stretch>
            <a:fillRect/>
          </a:stretch>
        </p:blipFill>
        <p:spPr>
          <a:xfrm>
            <a:off x="1196912" y="20360446"/>
            <a:ext cx="13776431" cy="6556325"/>
          </a:xfrm>
          <a:prstGeom prst="rect">
            <a:avLst/>
          </a:prstGeom>
        </p:spPr>
      </p:pic>
      <p:pic>
        <p:nvPicPr>
          <p:cNvPr id="112" name="Picture Placeholder 111">
            <a:extLst>
              <a:ext uri="{FF2B5EF4-FFF2-40B4-BE49-F238E27FC236}">
                <a16:creationId xmlns:a16="http://schemas.microsoft.com/office/drawing/2014/main" id="{1B71FFD6-BAC3-EB16-7AE0-98AEC325E9BD}"/>
              </a:ext>
            </a:extLst>
          </p:cNvPr>
          <p:cNvPicPr>
            <a:picLocks noGrp="1" noChangeAspect="1"/>
          </p:cNvPicPr>
          <p:nvPr>
            <p:ph type="pic" sz="quarter" idx="11"/>
          </p:nvPr>
        </p:nvPicPr>
        <p:blipFill>
          <a:blip r:embed="rId8">
            <a:extLst>
              <a:ext uri="{28A0092B-C50C-407E-A947-70E740481C1C}">
                <a14:useLocalDpi xmlns:a14="http://schemas.microsoft.com/office/drawing/2010/main" val="0"/>
              </a:ext>
            </a:extLst>
          </a:blip>
          <a:srcRect l="8686" r="8686"/>
          <a:stretch>
            <a:fillRect/>
          </a:stretch>
        </p:blipFill>
        <p:spPr>
          <a:prstGeom prst="rect">
            <a:avLst/>
          </a:prstGeom>
        </p:spPr>
      </p:pic>
      <p:pic>
        <p:nvPicPr>
          <p:cNvPr id="16" name="Picture Placeholder 15">
            <a:extLst>
              <a:ext uri="{FF2B5EF4-FFF2-40B4-BE49-F238E27FC236}">
                <a16:creationId xmlns:a16="http://schemas.microsoft.com/office/drawing/2014/main" id="{F73DAB8F-0C3F-E6EC-5409-77C4A934C7B3}"/>
              </a:ext>
            </a:extLst>
          </p:cNvPr>
          <p:cNvPicPr>
            <a:picLocks noGrp="1" noChangeAspect="1"/>
          </p:cNvPicPr>
          <p:nvPr>
            <p:ph type="pic" sz="quarter" idx="34"/>
          </p:nvPr>
        </p:nvPicPr>
        <p:blipFill>
          <a:blip r:embed="rId9">
            <a:extLst>
              <a:ext uri="{28A0092B-C50C-407E-A947-70E740481C1C}">
                <a14:useLocalDpi xmlns:a14="http://schemas.microsoft.com/office/drawing/2010/main" val="0"/>
              </a:ext>
            </a:extLst>
          </a:blip>
          <a:srcRect l="3849" r="3849"/>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en-US" sz="14970" dirty="0"/>
              <a:t>Guidelines</a:t>
            </a: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6"/>
            <a:ext cx="26143987" cy="10734806"/>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spcBef>
                <a:spcPts val="4627"/>
              </a:spcBef>
            </a:pPr>
            <a:r>
              <a:rPr lang="en-US" sz="6121" dirty="0"/>
              <a:t>Do not adjust the template; work within it. See the examples provided.</a:t>
            </a:r>
          </a:p>
          <a:p>
            <a:pPr>
              <a:spcBef>
                <a:spcPts val="4627"/>
              </a:spcBef>
            </a:pPr>
            <a:r>
              <a:rPr lang="en-US" sz="6121" dirty="0"/>
              <a:t>Left align text within textboxes, and do not justify your text.</a:t>
            </a:r>
          </a:p>
          <a:p>
            <a:pPr>
              <a:spcBef>
                <a:spcPts val="4627"/>
              </a:spcBef>
            </a:pPr>
            <a:r>
              <a:rPr lang="en-US" sz="6121" dirty="0"/>
              <a:t>Titles are the largest font on the slide (90–120 pt.), then subtitles (70–80 pt.). Captions, references, and affiliation are the smallest text (18–40 pt.).</a:t>
            </a:r>
          </a:p>
          <a:p>
            <a:pPr>
              <a:spcBef>
                <a:spcPts val="4627"/>
              </a:spcBef>
            </a:pPr>
            <a:r>
              <a:rPr lang="en-US" sz="6121" dirty="0"/>
              <a:t>Titles and subtitles are bold; any other use of bold should be for emphasis. </a:t>
            </a:r>
          </a:p>
          <a:p>
            <a:pPr>
              <a:spcBef>
                <a:spcPts val="4627"/>
              </a:spcBef>
            </a:pPr>
            <a:r>
              <a:rPr lang="en-US" sz="6121" dirty="0"/>
              <a:t>Text is either black or grey and should only be adjusted for diagrams.</a:t>
            </a:r>
          </a:p>
          <a:p>
            <a:pPr>
              <a:spcBef>
                <a:spcPts val="4627"/>
              </a:spcBef>
            </a:pPr>
            <a:r>
              <a:rPr lang="en-US" sz="6121" dirty="0"/>
              <a:t>Images can be adjusted and fitted into the boxes using the </a:t>
            </a:r>
            <a:r>
              <a:rPr lang="en-US" sz="6121" i="1" dirty="0"/>
              <a:t>Crop</a:t>
            </a:r>
            <a:r>
              <a:rPr lang="en-US" sz="6121" dirty="0"/>
              <a:t> feature. (In PowerPoint: </a:t>
            </a:r>
            <a:r>
              <a:rPr lang="en-US" sz="6121" i="1" dirty="0"/>
              <a:t>Format</a:t>
            </a:r>
            <a:r>
              <a:rPr lang="en-US" sz="6121" dirty="0"/>
              <a:t> tab </a:t>
            </a:r>
            <a:r>
              <a:rPr lang="en-US" sz="6121" dirty="0">
                <a:sym typeface="Wingdings" panose="05000000000000000000" pitchFamily="2" charset="2"/>
              </a:rPr>
              <a:t> </a:t>
            </a:r>
            <a:r>
              <a:rPr lang="en-US" sz="6121" i="1" dirty="0">
                <a:sym typeface="Wingdings" panose="05000000000000000000" pitchFamily="2" charset="2"/>
              </a:rPr>
              <a:t>Size</a:t>
            </a:r>
            <a:r>
              <a:rPr lang="en-US" sz="6121" dirty="0">
                <a:sym typeface="Wingdings" panose="05000000000000000000" pitchFamily="2" charset="2"/>
              </a:rPr>
              <a:t> section on the right  </a:t>
            </a:r>
            <a:r>
              <a:rPr lang="en-US" sz="6121" i="1" dirty="0">
                <a:sym typeface="Wingdings" panose="05000000000000000000" pitchFamily="2" charset="2"/>
              </a:rPr>
              <a:t>Crop</a:t>
            </a:r>
            <a:r>
              <a:rPr lang="en-US" sz="6121" dirty="0">
                <a:sym typeface="Wingdings" panose="05000000000000000000" pitchFamily="2" charset="2"/>
              </a:rPr>
              <a:t>.)</a:t>
            </a:r>
            <a:endParaRPr lang="en-US" sz="6121" dirty="0"/>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dirty="0"/>
              <a:t>General Notes for Using the Template</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0302765"/>
            <a:ext cx="9854192" cy="9533975"/>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en-US" sz="6121" dirty="0"/>
              <a:t>The settings shown on the right export the highest quality image with a transparent background. </a:t>
            </a:r>
          </a:p>
          <a:p>
            <a:pPr marL="0" indent="0">
              <a:spcBef>
                <a:spcPts val="4627"/>
              </a:spcBef>
              <a:buNone/>
            </a:pPr>
            <a:r>
              <a:rPr lang="en-US" sz="6121" dirty="0"/>
              <a:t>The most important settings to use are the two outlined in pink. This will export an image that can be placed in the blue space of the header.</a:t>
            </a: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7331763"/>
            <a:ext cx="8688124" cy="2971002"/>
          </a:xfrm>
          <a:prstGeom prst="rect">
            <a:avLst/>
          </a:prstGeom>
        </p:spPr>
        <p:txBody>
          <a:bodyPr anchor="b"/>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dirty="0"/>
              <a:t>Exporting an Image for the Header</a:t>
            </a:r>
          </a:p>
        </p:txBody>
      </p:sp>
      <p:pic>
        <p:nvPicPr>
          <p:cNvPr id="24" name="Picture 23">
            <a:extLst>
              <a:ext uri="{FF2B5EF4-FFF2-40B4-BE49-F238E27FC236}">
                <a16:creationId xmlns:a16="http://schemas.microsoft.com/office/drawing/2014/main" id="{D380471D-5F68-87B5-A0CD-C5D9A8F10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7059" y="26109707"/>
            <a:ext cx="17635189" cy="14593222"/>
          </a:xfrm>
          <a:prstGeom prst="rect">
            <a:avLst/>
          </a:prstGeom>
        </p:spPr>
      </p:pic>
      <p:sp>
        <p:nvSpPr>
          <p:cNvPr id="2" name="Rectangle 1">
            <a:extLst>
              <a:ext uri="{FF2B5EF4-FFF2-40B4-BE49-F238E27FC236}">
                <a16:creationId xmlns:a16="http://schemas.microsoft.com/office/drawing/2014/main" id="{D934D9CD-9E7F-4B45-8891-BAAA9C74760F}"/>
              </a:ext>
            </a:extLst>
          </p:cNvPr>
          <p:cNvSpPr/>
          <p:nvPr/>
        </p:nvSpPr>
        <p:spPr>
          <a:xfrm>
            <a:off x="4029509" y="19811950"/>
            <a:ext cx="10424955" cy="4707082"/>
          </a:xfrm>
          <a:prstGeom prst="rect">
            <a:avLst/>
          </a:prstGeom>
          <a:ln>
            <a:solidFill>
              <a:schemeClr val="tx1"/>
            </a:solidFill>
            <a:prstDash val="dash"/>
          </a:ln>
        </p:spPr>
        <p:txBody>
          <a:bodyPr wrap="square" anchor="ctr">
            <a:spAutoFit/>
          </a:bodyPr>
          <a:lstStyle/>
          <a:p>
            <a:r>
              <a:rPr lang="en-US" sz="4897" b="1" dirty="0"/>
              <a:t>Please keep in mind:</a:t>
            </a:r>
          </a:p>
          <a:p>
            <a:pPr marL="699653" indent="-699653">
              <a:buFont typeface="Arial" panose="020B0604020202020204" pitchFamily="34" charset="0"/>
              <a:buChar char="•"/>
            </a:pPr>
            <a:r>
              <a:rPr lang="en-US" sz="4897" b="1" dirty="0"/>
              <a:t>The solid red lines are the 3 mm that will be cut off during printing.</a:t>
            </a:r>
          </a:p>
          <a:p>
            <a:pPr marL="699653" indent="-699653">
              <a:buFont typeface="Arial" panose="020B0604020202020204" pitchFamily="34" charset="0"/>
              <a:buChar char="•"/>
            </a:pPr>
            <a:r>
              <a:rPr lang="en-US" sz="4897" dirty="0"/>
              <a:t>The dotted lines represent a small margin that may or may not be cut off during printing.</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flipV="1">
            <a:off x="903502" y="22165491"/>
            <a:ext cx="3126006" cy="1"/>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5922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2104</TotalTime>
  <Words>778</Words>
  <Application>Microsoft Macintosh PowerPoint</Application>
  <PresentationFormat>Custom</PresentationFormat>
  <Paragraphs>34</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Cambria Math</vt:lpstr>
      <vt:lpstr>Wingdings</vt:lpstr>
      <vt:lpstr>Office Theme</vt:lpstr>
      <vt:lpstr>   Development of a High-Mach-Number CFD Model for Neutral Gas Injection in Pegasus-III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CHRISTOPHER M BILLINGHAM</cp:lastModifiedBy>
  <cp:revision>145</cp:revision>
  <cp:lastPrinted>2023-01-06T15:48:30Z</cp:lastPrinted>
  <dcterms:created xsi:type="dcterms:W3CDTF">2023-01-03T14:57:49Z</dcterms:created>
  <dcterms:modified xsi:type="dcterms:W3CDTF">2026-08-28T15:33:20Z</dcterms:modified>
</cp:coreProperties>
</file>