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07" autoAdjust="0"/>
    <p:restoredTop sz="93197" autoAdjust="0"/>
  </p:normalViewPr>
  <p:slideViewPr>
    <p:cSldViewPr snapToGrid="0">
      <p:cViewPr>
        <p:scale>
          <a:sx n="33" d="100"/>
          <a:sy n="33" d="100"/>
        </p:scale>
        <p:origin x="16" y="16"/>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0FD44B-3D92-4DA1-963F-3AC1E37877B5}" type="datetimeFigureOut">
              <a:rPr lang="en-US" smtClean="0"/>
              <a:t>8/26/2026</a:t>
            </a:fld>
            <a:endParaRPr lang="en-US" dirty="0"/>
          </a:p>
        </p:txBody>
      </p:sp>
      <p:sp>
        <p:nvSpPr>
          <p:cNvPr id="4" name="Folienbildplatzhalt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A4A54C-B7EC-4455-BC07-3E60C62A4E35}" type="slidenum">
              <a:rPr lang="en-US" smtClean="0"/>
              <a:t>‹#›</a:t>
            </a:fld>
            <a:endParaRPr lang="en-US" dirty="0"/>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8/26/2026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8/26/2026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8/26/2026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8/26/2026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dirty="0"/>
              <a:t>Click icon to add picture</a:t>
            </a:r>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dirty="0"/>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Calibri" panose="020F0502020204030204" pitchFamily="34" charset="0"/>
                <a:cs typeface="Calibri" panose="020F0502020204030204" pitchFamily="34" charset="0"/>
              </a:defRPr>
            </a:lvl1pPr>
          </a:lstStyle>
          <a:p>
            <a:r>
              <a:rPr lang="en-US" noProof="0" dirty="0"/>
              <a:t>The Title of Poster (try to keep short, font size is 90-120 </a:t>
            </a:r>
            <a:r>
              <a:rPr lang="en-US" noProof="0" dirty="0" err="1"/>
              <a:t>pt</a:t>
            </a:r>
            <a:r>
              <a:rPr lang="en-US" noProof="0" dirty="0"/>
              <a:t>)</a:t>
            </a:r>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indent="0">
              <a:lnSpc>
                <a:spcPct val="100000"/>
              </a:lnSpc>
              <a:buNone/>
              <a:defRPr sz="4081">
                <a:solidFill>
                  <a:schemeClr val="bg1">
                    <a:lumMod val="50000"/>
                  </a:schemeClr>
                </a:solidFill>
                <a:latin typeface="Calibri" panose="020F0502020204030204" pitchFamily="34" charset="0"/>
                <a:cs typeface="Calibri" panose="020F0502020204030204" pitchFamily="34" charset="0"/>
              </a:defRPr>
            </a:lvl1pPr>
          </a:lstStyle>
          <a:p>
            <a:pPr lvl="0"/>
            <a:r>
              <a:rPr lang="en-US" noProof="0" dirty="0"/>
              <a:t>Affiliation (30-40 </a:t>
            </a:r>
            <a:r>
              <a:rPr lang="en-US" noProof="0" dirty="0" err="1"/>
              <a:t>pt</a:t>
            </a:r>
            <a:r>
              <a:rPr lang="en-US" noProof="0" dirty="0"/>
              <a:t>)</a:t>
            </a:r>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Your simulation results (export the image from COMSOL using the image snap shot with the format: PNG &amp; Background: transparent)</a:t>
            </a:r>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5200764"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Excerpt from the Proceedings of the COMSOL Conference 2026 Boston</a:t>
            </a: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Write your methods here.</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Calibri" panose="020F0502020204030204" pitchFamily="34" charset="0"/>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Add your references here.</a:t>
            </a:r>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866740"/>
          </a:xfrm>
          <a:prstGeom prst="rect">
            <a:avLst/>
          </a:prstGeom>
          <a:noFill/>
        </p:spPr>
        <p:txBody>
          <a:bodyPr wrap="square" rtlCol="0">
            <a:spAutoFit/>
          </a:bodyPr>
          <a:lstStyle/>
          <a:p>
            <a:r>
              <a:rPr lang="en-US" sz="4921" b="1" dirty="0">
                <a:solidFill>
                  <a:schemeClr val="bg1">
                    <a:lumMod val="65000"/>
                  </a:schemeClr>
                </a:solidFill>
                <a:latin typeface="Calibri" panose="020F0502020204030204" pitchFamily="34" charset="0"/>
                <a:cs typeface="Calibri" panose="020F0502020204030204" pitchFamily="34" charset="0"/>
              </a:rPr>
              <a:t>REFERENCES</a:t>
            </a:r>
            <a:endParaRPr lang="en-US" sz="4101" b="1" dirty="0">
              <a:solidFill>
                <a:schemeClr val="bg1">
                  <a:lumMod val="65000"/>
                </a:schemeClr>
              </a:solidFill>
              <a:latin typeface="Calibri" panose="020F0502020204030204" pitchFamily="34" charset="0"/>
              <a:cs typeface="Calibri" panose="020F0502020204030204" pitchFamily="34" charset="0"/>
            </a:endParaRP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Calibri" panose="020F0502020204030204" pitchFamily="34" charset="0"/>
                <a:cs typeface="Calibri" panose="020F0502020204030204" pitchFamily="34" charset="0"/>
              </a:defRPr>
            </a:lvl1pPr>
          </a:lstStyle>
          <a:p>
            <a:pPr lvl="0"/>
            <a:r>
              <a:rPr lang="en-US" noProof="0" dirty="0"/>
              <a:t>Short 1-2 sentence introductory information about your project (font size 50-60 </a:t>
            </a:r>
            <a:r>
              <a:rPr lang="en-US" noProof="0" dirty="0" err="1"/>
              <a:t>pt</a:t>
            </a:r>
            <a:r>
              <a:rPr lang="en-US" noProof="0" dirty="0"/>
              <a:t>). </a:t>
            </a:r>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This space is best used for including your paper abstract/introduction and conclusions. Do NOT include images here. Keep the text in two columns as it is set </a:t>
            </a:r>
            <a:br>
              <a:rPr lang="en-US" noProof="0" dirty="0"/>
            </a:br>
            <a:r>
              <a:rPr lang="en-US" noProof="0" dirty="0"/>
              <a:t>(text in just 1 column would not be readable). </a:t>
            </a:r>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either: Abstract, Introduction, or Goals)</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Methodology)</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Include relevant images and diagrams here</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Captions should be 18–40 pt. Write captions: “FIGURE #. Text…”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Your organization logo</a:t>
            </a:r>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Write your results here.</a:t>
            </a:r>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Results)</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Include relevant images and diagrams here</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Captions should be 18–40 pt. Write captions: “FIGURE #. Text…” </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8/26/2026</a:t>
            </a:fld>
            <a:endParaRPr lang="en-US" dirty="0"/>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jpg"/><Relationship Id="rId10" Type="http://schemas.openxmlformats.org/officeDocument/2006/relationships/image" Target="../media/image9.png"/><Relationship Id="rId4" Type="http://schemas.openxmlformats.org/officeDocument/2006/relationships/image" Target="../media/image3.jp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normAutofit/>
          </a:bodyPr>
          <a:lstStyle/>
          <a:p>
            <a:r>
              <a:rPr lang="en-US" sz="9000" dirty="0"/>
              <a:t>Droplet Generation Modeling in Microfluidic Emulsifying Devices with Expansion Regions</a:t>
            </a:r>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pPr>
              <a:spcBef>
                <a:spcPts val="1800"/>
              </a:spcBef>
            </a:pPr>
            <a:r>
              <a:rPr lang="en-US" sz="4000" dirty="0"/>
              <a:t>Samuel N. Osei</a:t>
            </a:r>
            <a:r>
              <a:rPr lang="en-US" sz="4000" baseline="30000" dirty="0"/>
              <a:t>1</a:t>
            </a:r>
            <a:r>
              <a:rPr lang="en-US" sz="4000" dirty="0"/>
              <a:t>, Petru. S. Fodor</a:t>
            </a:r>
            <a:r>
              <a:rPr lang="en-US" sz="4000" baseline="30000" dirty="0"/>
              <a:t>1</a:t>
            </a:r>
            <a:endParaRPr lang="en-US" sz="4000" dirty="0"/>
          </a:p>
          <a:p>
            <a:pPr>
              <a:spcBef>
                <a:spcPts val="1800"/>
              </a:spcBef>
            </a:pPr>
            <a:r>
              <a:rPr lang="en-US" sz="4000" dirty="0"/>
              <a:t>1. Department of Physics, Cleveland State University, Cleveland, USA </a:t>
            </a:r>
          </a:p>
        </p:txBody>
      </p:sp>
      <mc:AlternateContent xmlns:mc="http://schemas.openxmlformats.org/markup-compatibility/2006">
        <mc:Choice xmlns:a14="http://schemas.microsoft.com/office/drawing/2010/main" Requires="a14">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r>
                  <a:rPr lang="en-US" sz="2800" dirty="0">
                    <a:cs typeface="Times New Roman" panose="02020603050405020304" pitchFamily="18" charset="0"/>
                  </a:rPr>
                  <a:t>The geometry of the microfluidic emulsifier modeled in this work includes two lateral inlets for the continuous phase (oil in this case) and one inline inlet for the dispersed phase (polymer). The emulsification region is followed by a channel expansion, which causes a rapid local pressure change, promoting more consistent droplet detachment. </a:t>
                </a:r>
              </a:p>
              <a:p>
                <a:pPr>
                  <a:spcBef>
                    <a:spcPts val="1200"/>
                  </a:spcBef>
                  <a:spcAft>
                    <a:spcPts val="600"/>
                  </a:spcAft>
                </a:pPr>
                <a:r>
                  <a:rPr lang="en-US" sz="2800" dirty="0">
                    <a:cs typeface="Times New Roman" panose="02020603050405020304" pitchFamily="18" charset="0"/>
                  </a:rPr>
                  <a:t>The droplet generation is governed by the Navier–Stokes equations for two-phase fluid systems under the assumption that the fluids are incompressible and Newtonian:</a:t>
                </a:r>
              </a:p>
              <a:p>
                <a:pPr algn="ctr">
                  <a:spcBef>
                    <a:spcPts val="1200"/>
                  </a:spcBef>
                  <a:spcAft>
                    <a:spcPts val="600"/>
                  </a:spcAft>
                </a:pPr>
                <a14:m>
                  <m:oMath xmlns:m="http://schemas.openxmlformats.org/officeDocument/2006/math">
                    <m:r>
                      <a:rPr lang="en-US" sz="3200" i="1">
                        <a:latin typeface="Cambria Math" panose="02040503050406030204" pitchFamily="18" charset="0"/>
                        <a:ea typeface="Calibri" panose="020F0502020204030204" pitchFamily="34" charset="0"/>
                        <a:cs typeface="Times New Roman" panose="02020603050405020304" pitchFamily="18" charset="0"/>
                      </a:rPr>
                      <m:t>𝜌</m:t>
                    </m:r>
                    <m:d>
                      <m:dPr>
                        <m:begChr m:val="["/>
                        <m:endChr m:val="]"/>
                        <m:ctrlPr>
                          <a:rPr lang="en-US" sz="3200" i="1">
                            <a:latin typeface="Cambria Math" panose="02040503050406030204" pitchFamily="18" charset="0"/>
                          </a:rPr>
                        </m:ctrlPr>
                      </m:dPr>
                      <m:e>
                        <m:f>
                          <m:fPr>
                            <m:ctrlPr>
                              <a:rPr lang="en-US" sz="3200" i="1">
                                <a:latin typeface="Cambria Math" panose="02040503050406030204" pitchFamily="18" charset="0"/>
                              </a:rPr>
                            </m:ctrlPr>
                          </m:fPr>
                          <m:num>
                            <m:r>
                              <a:rPr lang="en-US" sz="3200" i="1">
                                <a:latin typeface="Cambria Math" panose="02040503050406030204" pitchFamily="18" charset="0"/>
                                <a:ea typeface="Calibri" panose="020F0502020204030204" pitchFamily="34" charset="0"/>
                                <a:cs typeface="Times New Roman" panose="02020603050405020304" pitchFamily="18" charset="0"/>
                              </a:rPr>
                              <m:t>𝜕</m:t>
                            </m:r>
                            <m:r>
                              <a:rPr lang="en-US" sz="3200" b="1" i="1">
                                <a:latin typeface="Cambria Math" panose="02040503050406030204" pitchFamily="18" charset="0"/>
                                <a:ea typeface="Calibri" panose="020F0502020204030204" pitchFamily="34" charset="0"/>
                                <a:cs typeface="Times New Roman" panose="02020603050405020304" pitchFamily="18" charset="0"/>
                              </a:rPr>
                              <m:t>𝒖</m:t>
                            </m:r>
                          </m:num>
                          <m:den>
                            <m:r>
                              <a:rPr lang="en-US" sz="3200" i="1">
                                <a:latin typeface="Cambria Math" panose="02040503050406030204" pitchFamily="18" charset="0"/>
                                <a:ea typeface="Calibri" panose="020F0502020204030204" pitchFamily="34" charset="0"/>
                                <a:cs typeface="Times New Roman" panose="02020603050405020304" pitchFamily="18" charset="0"/>
                              </a:rPr>
                              <m:t>𝜕</m:t>
                            </m:r>
                            <m:r>
                              <a:rPr lang="en-US" sz="3200" i="1">
                                <a:latin typeface="Cambria Math" panose="02040503050406030204" pitchFamily="18" charset="0"/>
                                <a:ea typeface="Calibri" panose="020F0502020204030204" pitchFamily="34" charset="0"/>
                                <a:cs typeface="Times New Roman" panose="02020603050405020304" pitchFamily="18" charset="0"/>
                              </a:rPr>
                              <m:t>𝑡</m:t>
                            </m:r>
                          </m:den>
                        </m:f>
                        <m:r>
                          <a:rPr lang="en-US" sz="3200" i="1">
                            <a:latin typeface="Cambria Math" panose="02040503050406030204" pitchFamily="18" charset="0"/>
                            <a:ea typeface="Calibri" panose="020F0502020204030204" pitchFamily="34" charset="0"/>
                            <a:cs typeface="Times New Roman" panose="02020603050405020304" pitchFamily="18" charset="0"/>
                          </a:rPr>
                          <m:t>+</m:t>
                        </m:r>
                        <m:d>
                          <m:dPr>
                            <m:ctrlPr>
                              <a:rPr lang="en-US" sz="3200" i="1">
                                <a:latin typeface="Cambria Math" panose="02040503050406030204" pitchFamily="18" charset="0"/>
                              </a:rPr>
                            </m:ctrlPr>
                          </m:dPr>
                          <m:e>
                            <m:r>
                              <a:rPr lang="en-US" sz="3200" b="1" i="1">
                                <a:latin typeface="Cambria Math" panose="02040503050406030204" pitchFamily="18" charset="0"/>
                                <a:ea typeface="Calibri" panose="020F0502020204030204" pitchFamily="34" charset="0"/>
                                <a:cs typeface="Times New Roman" panose="02020603050405020304" pitchFamily="18" charset="0"/>
                              </a:rPr>
                              <m:t>𝒖</m:t>
                            </m:r>
                            <m:r>
                              <a:rPr lang="en-US" sz="3200" i="1">
                                <a:latin typeface="Cambria Math" panose="02040503050406030204" pitchFamily="18" charset="0"/>
                                <a:ea typeface="Calibri" panose="020F0502020204030204" pitchFamily="34" charset="0"/>
                                <a:cs typeface="Times New Roman" panose="02020603050405020304" pitchFamily="18" charset="0"/>
                              </a:rPr>
                              <m:t>∙</m:t>
                            </m:r>
                            <m:r>
                              <m:rPr>
                                <m:sty m:val="p"/>
                              </m:rPr>
                              <a:rPr lang="en-US" sz="3200">
                                <a:latin typeface="Cambria Math" panose="02040503050406030204" pitchFamily="18" charset="0"/>
                                <a:ea typeface="Calibri" panose="020F0502020204030204" pitchFamily="34" charset="0"/>
                                <a:cs typeface="Times New Roman" panose="02020603050405020304" pitchFamily="18" charset="0"/>
                              </a:rPr>
                              <m:t>∇</m:t>
                            </m:r>
                          </m:e>
                        </m:d>
                        <m:r>
                          <a:rPr lang="en-US" sz="3200" b="1" i="1">
                            <a:latin typeface="Cambria Math" panose="02040503050406030204" pitchFamily="18" charset="0"/>
                            <a:ea typeface="Calibri" panose="020F0502020204030204" pitchFamily="34" charset="0"/>
                            <a:cs typeface="Times New Roman" panose="02020603050405020304" pitchFamily="18" charset="0"/>
                          </a:rPr>
                          <m:t>𝒖</m:t>
                        </m:r>
                      </m:e>
                    </m:d>
                    <m:r>
                      <a:rPr lang="en-US" sz="3200" i="1">
                        <a:latin typeface="Cambria Math" panose="02040503050406030204" pitchFamily="18" charset="0"/>
                        <a:ea typeface="Calibri" panose="020F0502020204030204" pitchFamily="34" charset="0"/>
                        <a:cs typeface="Times New Roman" panose="02020603050405020304" pitchFamily="18" charset="0"/>
                      </a:rPr>
                      <m:t>=−</m:t>
                    </m:r>
                    <m:r>
                      <m:rPr>
                        <m:sty m:val="p"/>
                      </m:rPr>
                      <a:rPr lang="en-US" sz="3200">
                        <a:latin typeface="Cambria Math" panose="02040503050406030204" pitchFamily="18" charset="0"/>
                        <a:ea typeface="Calibri" panose="020F0502020204030204" pitchFamily="34" charset="0"/>
                        <a:cs typeface="Times New Roman" panose="02020603050405020304" pitchFamily="18" charset="0"/>
                      </a:rPr>
                      <m:t>∇</m:t>
                    </m:r>
                    <m:r>
                      <a:rPr lang="en-US" sz="3200" i="1">
                        <a:latin typeface="Cambria Math" panose="02040503050406030204" pitchFamily="18" charset="0"/>
                        <a:ea typeface="Calibri" panose="020F0502020204030204" pitchFamily="34" charset="0"/>
                        <a:cs typeface="Times New Roman" panose="02020603050405020304" pitchFamily="18" charset="0"/>
                      </a:rPr>
                      <m:t>𝑝</m:t>
                    </m:r>
                    <m:r>
                      <a:rPr lang="en-US" sz="3200" i="1">
                        <a:latin typeface="Cambria Math" panose="02040503050406030204" pitchFamily="18" charset="0"/>
                        <a:ea typeface="Calibri" panose="020F0502020204030204" pitchFamily="34" charset="0"/>
                        <a:cs typeface="Times New Roman" panose="02020603050405020304" pitchFamily="18" charset="0"/>
                      </a:rPr>
                      <m:t>+</m:t>
                    </m:r>
                    <m:r>
                      <a:rPr lang="en-US" sz="3200" i="1">
                        <a:latin typeface="Cambria Math" panose="02040503050406030204" pitchFamily="18" charset="0"/>
                        <a:ea typeface="Calibri" panose="020F0502020204030204" pitchFamily="34" charset="0"/>
                        <a:cs typeface="Times New Roman" panose="02020603050405020304" pitchFamily="18" charset="0"/>
                      </a:rPr>
                      <m:t>𝜂</m:t>
                    </m:r>
                    <m:sSup>
                      <m:sSupPr>
                        <m:ctrlPr>
                          <a:rPr lang="en-US" sz="3200" i="1">
                            <a:latin typeface="Cambria Math" panose="02040503050406030204" pitchFamily="18" charset="0"/>
                          </a:rPr>
                        </m:ctrlPr>
                      </m:sSupPr>
                      <m:e>
                        <m:r>
                          <m:rPr>
                            <m:sty m:val="p"/>
                          </m:rPr>
                          <a:rPr lang="en-US" sz="3200">
                            <a:latin typeface="Cambria Math" panose="02040503050406030204" pitchFamily="18" charset="0"/>
                            <a:ea typeface="Calibri" panose="020F0502020204030204" pitchFamily="34" charset="0"/>
                            <a:cs typeface="Times New Roman" panose="02020603050405020304" pitchFamily="18" charset="0"/>
                          </a:rPr>
                          <m:t>∇</m:t>
                        </m:r>
                      </m:e>
                      <m:sup>
                        <m:r>
                          <a:rPr lang="en-US" sz="3200" i="1">
                            <a:latin typeface="Cambria Math" panose="02040503050406030204" pitchFamily="18" charset="0"/>
                            <a:ea typeface="Calibri" panose="020F0502020204030204" pitchFamily="34" charset="0"/>
                            <a:cs typeface="Times New Roman" panose="02020603050405020304" pitchFamily="18" charset="0"/>
                          </a:rPr>
                          <m:t>2</m:t>
                        </m:r>
                      </m:sup>
                    </m:sSup>
                    <m:r>
                      <a:rPr lang="en-US" sz="3200" b="1" i="1">
                        <a:latin typeface="Cambria Math" panose="02040503050406030204" pitchFamily="18" charset="0"/>
                        <a:ea typeface="Calibri" panose="020F0502020204030204" pitchFamily="34" charset="0"/>
                        <a:cs typeface="Times New Roman" panose="02020603050405020304" pitchFamily="18" charset="0"/>
                      </a:rPr>
                      <m:t>𝒖</m:t>
                    </m:r>
                    <m:r>
                      <a:rPr lang="en-US" sz="3200" b="1" i="1">
                        <a:latin typeface="Cambria Math" panose="02040503050406030204" pitchFamily="18" charset="0"/>
                        <a:ea typeface="Calibri" panose="020F0502020204030204" pitchFamily="34" charset="0"/>
                        <a:cs typeface="Times New Roman" panose="02020603050405020304" pitchFamily="18" charset="0"/>
                      </a:rPr>
                      <m:t>+</m:t>
                    </m:r>
                    <m:r>
                      <a:rPr lang="en-US" sz="3200" b="1" i="1">
                        <a:latin typeface="Cambria Math" panose="02040503050406030204" pitchFamily="18" charset="0"/>
                        <a:ea typeface="Calibri" panose="020F0502020204030204" pitchFamily="34" charset="0"/>
                        <a:cs typeface="Times New Roman" panose="02020603050405020304" pitchFamily="18" charset="0"/>
                      </a:rPr>
                      <m:t>𝑭</m:t>
                    </m:r>
                  </m:oMath>
                </a14:m>
                <a:r>
                  <a:rPr lang="en-US" sz="3200" dirty="0"/>
                  <a:t>    and    </a:t>
                </a:r>
                <a14:m>
                  <m:oMath xmlns:m="http://schemas.openxmlformats.org/officeDocument/2006/math">
                    <m:f>
                      <m:fPr>
                        <m:ctrlPr>
                          <a:rPr lang="en-US" sz="3200" i="1">
                            <a:latin typeface="Cambria Math" panose="02040503050406030204" pitchFamily="18" charset="0"/>
                          </a:rPr>
                        </m:ctrlPr>
                      </m:fPr>
                      <m:num>
                        <m:r>
                          <a:rPr lang="en-US" sz="3200" i="1">
                            <a:latin typeface="Cambria Math" panose="02040503050406030204" pitchFamily="18" charset="0"/>
                            <a:ea typeface="Calibri" panose="020F0502020204030204" pitchFamily="34" charset="0"/>
                            <a:cs typeface="Times New Roman" panose="02020603050405020304" pitchFamily="18" charset="0"/>
                          </a:rPr>
                          <m:t>𝜕</m:t>
                        </m:r>
                        <m:d>
                          <m:dPr>
                            <m:ctrlPr>
                              <a:rPr lang="en-US" sz="3200" i="1">
                                <a:latin typeface="Cambria Math" panose="02040503050406030204" pitchFamily="18" charset="0"/>
                              </a:rPr>
                            </m:ctrlPr>
                          </m:dPr>
                          <m:e>
                            <m:r>
                              <a:rPr lang="en-US" sz="3200" i="1">
                                <a:latin typeface="Cambria Math" panose="02040503050406030204" pitchFamily="18" charset="0"/>
                                <a:ea typeface="Calibri" panose="020F0502020204030204" pitchFamily="34" charset="0"/>
                                <a:cs typeface="Times New Roman" panose="02020603050405020304" pitchFamily="18" charset="0"/>
                              </a:rPr>
                              <m:t>𝜌</m:t>
                            </m:r>
                            <m:r>
                              <a:rPr lang="en-US" sz="3200" b="1" i="1">
                                <a:latin typeface="Cambria Math" panose="02040503050406030204" pitchFamily="18" charset="0"/>
                                <a:ea typeface="Calibri" panose="020F0502020204030204" pitchFamily="34" charset="0"/>
                                <a:cs typeface="Times New Roman" panose="02020603050405020304" pitchFamily="18" charset="0"/>
                              </a:rPr>
                              <m:t>𝒖</m:t>
                            </m:r>
                          </m:e>
                        </m:d>
                      </m:num>
                      <m:den>
                        <m:r>
                          <a:rPr lang="en-US" sz="3200" i="1">
                            <a:latin typeface="Cambria Math" panose="02040503050406030204" pitchFamily="18" charset="0"/>
                            <a:ea typeface="Calibri" panose="020F0502020204030204" pitchFamily="34" charset="0"/>
                            <a:cs typeface="Times New Roman" panose="02020603050405020304" pitchFamily="18" charset="0"/>
                          </a:rPr>
                          <m:t>𝜕</m:t>
                        </m:r>
                        <m:r>
                          <a:rPr lang="en-US" sz="3200" i="1">
                            <a:latin typeface="Cambria Math" panose="02040503050406030204" pitchFamily="18" charset="0"/>
                            <a:ea typeface="Calibri" panose="020F0502020204030204" pitchFamily="34" charset="0"/>
                            <a:cs typeface="Times New Roman" panose="02020603050405020304" pitchFamily="18" charset="0"/>
                          </a:rPr>
                          <m:t>𝑡</m:t>
                        </m:r>
                      </m:den>
                    </m:f>
                    <m:r>
                      <a:rPr lang="en-US" sz="3200">
                        <a:latin typeface="Cambria Math" panose="02040503050406030204" pitchFamily="18" charset="0"/>
                        <a:ea typeface="Calibri" panose="020F0502020204030204" pitchFamily="34" charset="0"/>
                        <a:cs typeface="Times New Roman" panose="02020603050405020304" pitchFamily="18" charset="0"/>
                      </a:rPr>
                      <m:t>+</m:t>
                    </m:r>
                    <m:r>
                      <m:rPr>
                        <m:sty m:val="p"/>
                      </m:rPr>
                      <a:rPr lang="en-US" sz="3200">
                        <a:latin typeface="Cambria Math" panose="02040503050406030204" pitchFamily="18" charset="0"/>
                        <a:ea typeface="Calibri" panose="020F0502020204030204" pitchFamily="34" charset="0"/>
                        <a:cs typeface="Times New Roman" panose="02020603050405020304" pitchFamily="18" charset="0"/>
                      </a:rPr>
                      <m:t>∇</m:t>
                    </m:r>
                    <m:r>
                      <a:rPr lang="en-US" sz="3200">
                        <a:latin typeface="Cambria Math" panose="02040503050406030204" pitchFamily="18" charset="0"/>
                        <a:ea typeface="Calibri" panose="020F0502020204030204" pitchFamily="34" charset="0"/>
                        <a:cs typeface="Times New Roman" panose="02020603050405020304" pitchFamily="18" charset="0"/>
                      </a:rPr>
                      <m:t>∙</m:t>
                    </m:r>
                    <m:d>
                      <m:dPr>
                        <m:ctrlPr>
                          <a:rPr lang="en-US" sz="3200" i="1">
                            <a:latin typeface="Cambria Math" panose="02040503050406030204" pitchFamily="18" charset="0"/>
                          </a:rPr>
                        </m:ctrlPr>
                      </m:dPr>
                      <m:e>
                        <m:r>
                          <a:rPr lang="en-US" sz="3200" i="1">
                            <a:latin typeface="Cambria Math" panose="02040503050406030204" pitchFamily="18" charset="0"/>
                            <a:ea typeface="Calibri" panose="020F0502020204030204" pitchFamily="34" charset="0"/>
                            <a:cs typeface="Times New Roman" panose="02020603050405020304" pitchFamily="18" charset="0"/>
                          </a:rPr>
                          <m:t>𝜌</m:t>
                        </m:r>
                        <m:r>
                          <a:rPr lang="en-US" sz="3200" b="1" i="1">
                            <a:latin typeface="Cambria Math" panose="02040503050406030204" pitchFamily="18" charset="0"/>
                            <a:ea typeface="Calibri" panose="020F0502020204030204" pitchFamily="34" charset="0"/>
                            <a:cs typeface="Times New Roman" panose="02020603050405020304" pitchFamily="18" charset="0"/>
                          </a:rPr>
                          <m:t>𝒖</m:t>
                        </m:r>
                      </m:e>
                    </m:d>
                    <m:r>
                      <a:rPr lang="en-US" sz="3200">
                        <a:latin typeface="Cambria Math" panose="02040503050406030204" pitchFamily="18" charset="0"/>
                        <a:ea typeface="Calibri" panose="020F0502020204030204" pitchFamily="34" charset="0"/>
                        <a:cs typeface="Times New Roman" panose="02020603050405020304" pitchFamily="18" charset="0"/>
                      </a:rPr>
                      <m:t>=0 </m:t>
                    </m:r>
                  </m:oMath>
                </a14:m>
                <a:endParaRPr lang="en-US" sz="3200" dirty="0"/>
              </a:p>
              <a:p>
                <a:pPr>
                  <a:spcBef>
                    <a:spcPts val="1200"/>
                  </a:spcBef>
                  <a:spcAft>
                    <a:spcPts val="600"/>
                  </a:spcAft>
                </a:pPr>
                <a:r>
                  <a:rPr lang="en-US" sz="2800" dirty="0">
                    <a:cs typeface="Times New Roman" panose="02020603050405020304" pitchFamily="18" charset="0"/>
                  </a:rPr>
                  <a:t>where </a:t>
                </a:r>
                <a:r>
                  <a:rPr lang="en-US" sz="2800" b="1" i="1" dirty="0">
                    <a:cs typeface="Times New Roman" panose="02020603050405020304" pitchFamily="18" charset="0"/>
                  </a:rPr>
                  <a:t>u </a:t>
                </a:r>
                <a:r>
                  <a:rPr lang="en-US" sz="2800" dirty="0">
                    <a:cs typeface="Times New Roman" panose="02020603050405020304" pitchFamily="18" charset="0"/>
                  </a:rPr>
                  <a:t>[m∙s</a:t>
                </a:r>
                <a:r>
                  <a:rPr lang="en-US" sz="2800" baseline="30000" dirty="0">
                    <a:cs typeface="Times New Roman" panose="02020603050405020304" pitchFamily="18" charset="0"/>
                  </a:rPr>
                  <a:t>-1</a:t>
                </a:r>
                <a:r>
                  <a:rPr lang="en-US" sz="2800" dirty="0">
                    <a:cs typeface="Times New Roman" panose="02020603050405020304" pitchFamily="18" charset="0"/>
                  </a:rPr>
                  <a:t>] is the velocity vector, </a:t>
                </a:r>
                <a:r>
                  <a:rPr lang="en-US" sz="2800" i="1" dirty="0">
                    <a:latin typeface="Symbol" panose="05050102010706020507" pitchFamily="18" charset="2"/>
                    <a:cs typeface="Times New Roman" panose="02020603050405020304" pitchFamily="18" charset="0"/>
                  </a:rPr>
                  <a:t>r </a:t>
                </a:r>
                <a:r>
                  <a:rPr lang="en-US" sz="2800" dirty="0">
                    <a:cs typeface="Times New Roman" panose="02020603050405020304" pitchFamily="18" charset="0"/>
                  </a:rPr>
                  <a:t>[kg∙m</a:t>
                </a:r>
                <a:r>
                  <a:rPr lang="en-US" sz="2800" baseline="30000" dirty="0">
                    <a:cs typeface="Times New Roman" panose="02020603050405020304" pitchFamily="18" charset="0"/>
                  </a:rPr>
                  <a:t>-3</a:t>
                </a:r>
                <a:r>
                  <a:rPr lang="en-US" sz="2800" dirty="0">
                    <a:cs typeface="Times New Roman" panose="02020603050405020304" pitchFamily="18" charset="0"/>
                  </a:rPr>
                  <a:t>] is the fluid density, </a:t>
                </a:r>
                <a:r>
                  <a:rPr lang="en-US" sz="2800" i="1" dirty="0">
                    <a:latin typeface="Symbol" panose="05050102010706020507" pitchFamily="18" charset="2"/>
                    <a:cs typeface="Times New Roman" panose="02020603050405020304" pitchFamily="18" charset="0"/>
                  </a:rPr>
                  <a:t>h</a:t>
                </a:r>
                <a:r>
                  <a:rPr lang="en-US" sz="2800" dirty="0">
                    <a:cs typeface="Times New Roman" panose="02020603050405020304" pitchFamily="18" charset="0"/>
                  </a:rPr>
                  <a:t> [kg∙m</a:t>
                </a:r>
                <a:r>
                  <a:rPr lang="en-US" sz="2800" baseline="30000" dirty="0">
                    <a:cs typeface="Times New Roman" panose="02020603050405020304" pitchFamily="18" charset="0"/>
                  </a:rPr>
                  <a:t>-1</a:t>
                </a:r>
                <a:r>
                  <a:rPr lang="en-US" sz="2800" dirty="0">
                    <a:cs typeface="Times New Roman" panose="02020603050405020304" pitchFamily="18" charset="0"/>
                  </a:rPr>
                  <a:t>∙s</a:t>
                </a:r>
                <a:r>
                  <a:rPr lang="en-US" sz="2800" baseline="30000" dirty="0">
                    <a:cs typeface="Times New Roman" panose="02020603050405020304" pitchFamily="18" charset="0"/>
                  </a:rPr>
                  <a:t>-1</a:t>
                </a:r>
                <a:r>
                  <a:rPr lang="en-US" sz="2800" dirty="0">
                    <a:cs typeface="Times New Roman" panose="02020603050405020304" pitchFamily="18" charset="0"/>
                  </a:rPr>
                  <a:t>] is the fluid viscosity, </a:t>
                </a:r>
                <a:r>
                  <a:rPr lang="en-US" sz="2800" i="1" dirty="0">
                    <a:cs typeface="Times New Roman" panose="02020603050405020304" pitchFamily="18" charset="0"/>
                  </a:rPr>
                  <a:t>t </a:t>
                </a:r>
                <a:r>
                  <a:rPr lang="en-US" sz="2800" dirty="0">
                    <a:cs typeface="Times New Roman" panose="02020603050405020304" pitchFamily="18" charset="0"/>
                  </a:rPr>
                  <a:t>[s] is the time, </a:t>
                </a:r>
                <a:r>
                  <a:rPr lang="en-US" sz="2800" i="1" dirty="0">
                    <a:cs typeface="Times New Roman" panose="02020603050405020304" pitchFamily="18" charset="0"/>
                  </a:rPr>
                  <a:t>p </a:t>
                </a:r>
                <a:r>
                  <a:rPr lang="en-US" sz="2800" dirty="0">
                    <a:cs typeface="Times New Roman" panose="02020603050405020304" pitchFamily="18" charset="0"/>
                  </a:rPr>
                  <a:t>[Pa] is the pressure, and </a:t>
                </a:r>
                <a:r>
                  <a:rPr lang="en-US" sz="2800" b="1" i="1" dirty="0">
                    <a:cs typeface="Times New Roman" panose="02020603050405020304" pitchFamily="18" charset="0"/>
                  </a:rPr>
                  <a:t>F</a:t>
                </a:r>
                <a:r>
                  <a:rPr lang="en-US" sz="2800" dirty="0">
                    <a:cs typeface="Times New Roman" panose="02020603050405020304" pitchFamily="18" charset="0"/>
                  </a:rPr>
                  <a:t> [N/m</a:t>
                </a:r>
                <a:r>
                  <a:rPr lang="en-US" sz="2800" baseline="30000" dirty="0">
                    <a:cs typeface="Times New Roman" panose="02020603050405020304" pitchFamily="18" charset="0"/>
                  </a:rPr>
                  <a:t>3</a:t>
                </a:r>
                <a:r>
                  <a:rPr lang="en-US" sz="2800" dirty="0">
                    <a:cs typeface="Times New Roman" panose="02020603050405020304" pitchFamily="18" charset="0"/>
                  </a:rPr>
                  <a:t>] the surface tension. The interface defining the droplet was tracked using the conservative level-set method [2]:</a:t>
                </a:r>
              </a:p>
              <a:p>
                <a:pPr algn="ctr">
                  <a:spcBef>
                    <a:spcPts val="1200"/>
                  </a:spcBef>
                </a:pPr>
                <a14:m>
                  <m:oMathPara xmlns:m="http://schemas.openxmlformats.org/officeDocument/2006/math">
                    <m:oMathParaPr>
                      <m:jc m:val="centerGroup"/>
                    </m:oMathParaPr>
                    <m:oMath xmlns:m="http://schemas.openxmlformats.org/officeDocument/2006/math">
                      <m:f>
                        <m:fPr>
                          <m:ctrlPr>
                            <a:rPr lang="en-US" sz="2800" i="1">
                              <a:latin typeface="Cambria Math" panose="02040503050406030204" pitchFamily="18" charset="0"/>
                            </a:rPr>
                          </m:ctrlPr>
                        </m:fPr>
                        <m:num>
                          <m:r>
                            <a:rPr lang="en-US" sz="2800" i="1">
                              <a:latin typeface="Cambria Math" panose="02040503050406030204" pitchFamily="18" charset="0"/>
                              <a:ea typeface="Calibri" panose="020F0502020204030204" pitchFamily="34" charset="0"/>
                              <a:cs typeface="Times New Roman" panose="02020603050405020304" pitchFamily="18" charset="0"/>
                            </a:rPr>
                            <m:t>𝜕𝜙</m:t>
                          </m:r>
                        </m:num>
                        <m:den>
                          <m:r>
                            <a:rPr lang="en-US" sz="2800" i="1">
                              <a:latin typeface="Cambria Math" panose="02040503050406030204" pitchFamily="18" charset="0"/>
                              <a:ea typeface="Calibri" panose="020F0502020204030204" pitchFamily="34" charset="0"/>
                              <a:cs typeface="Times New Roman" panose="02020603050405020304" pitchFamily="18" charset="0"/>
                            </a:rPr>
                            <m:t>𝜕</m:t>
                          </m:r>
                          <m:r>
                            <a:rPr lang="en-US" sz="2800" i="1">
                              <a:latin typeface="Cambria Math" panose="02040503050406030204" pitchFamily="18" charset="0"/>
                              <a:ea typeface="Calibri" panose="020F0502020204030204" pitchFamily="34" charset="0"/>
                              <a:cs typeface="Times New Roman" panose="02020603050405020304" pitchFamily="18" charset="0"/>
                            </a:rPr>
                            <m:t>𝑡</m:t>
                          </m:r>
                        </m:den>
                      </m:f>
                      <m:r>
                        <a:rPr lang="en-US" sz="2800" i="1">
                          <a:latin typeface="Cambria Math" panose="02040503050406030204" pitchFamily="18" charset="0"/>
                          <a:ea typeface="Calibri" panose="020F0502020204030204" pitchFamily="34" charset="0"/>
                          <a:cs typeface="Times New Roman" panose="02020603050405020304" pitchFamily="18" charset="0"/>
                        </a:rPr>
                        <m:t>+</m:t>
                      </m:r>
                      <m:r>
                        <a:rPr lang="en-US" sz="2800" b="1" i="1">
                          <a:latin typeface="Cambria Math" panose="02040503050406030204" pitchFamily="18" charset="0"/>
                          <a:ea typeface="Calibri" panose="020F0502020204030204" pitchFamily="34" charset="0"/>
                          <a:cs typeface="Times New Roman" panose="02020603050405020304" pitchFamily="18" charset="0"/>
                        </a:rPr>
                        <m:t>𝒖</m:t>
                      </m:r>
                      <m:r>
                        <a:rPr lang="en-US" sz="2800" b="1" i="1">
                          <a:latin typeface="Cambria Math" panose="02040503050406030204" pitchFamily="18" charset="0"/>
                          <a:ea typeface="Calibri" panose="020F0502020204030204" pitchFamily="34" charset="0"/>
                          <a:cs typeface="Times New Roman" panose="02020603050405020304" pitchFamily="18" charset="0"/>
                        </a:rPr>
                        <m:t>∙</m:t>
                      </m:r>
                      <m:r>
                        <m:rPr>
                          <m:sty m:val="p"/>
                        </m:rPr>
                        <a:rPr lang="en-US" sz="2800">
                          <a:latin typeface="Cambria Math" panose="02040503050406030204" pitchFamily="18" charset="0"/>
                          <a:ea typeface="Calibri" panose="020F0502020204030204" pitchFamily="34" charset="0"/>
                          <a:cs typeface="Times New Roman" panose="02020603050405020304" pitchFamily="18" charset="0"/>
                        </a:rPr>
                        <m:t>∇</m:t>
                      </m:r>
                      <m:r>
                        <a:rPr lang="en-US" sz="2800" i="1">
                          <a:latin typeface="Cambria Math" panose="02040503050406030204" pitchFamily="18" charset="0"/>
                          <a:ea typeface="Calibri" panose="020F0502020204030204" pitchFamily="34" charset="0"/>
                          <a:cs typeface="Times New Roman" panose="02020603050405020304" pitchFamily="18" charset="0"/>
                        </a:rPr>
                        <m:t>𝜙</m:t>
                      </m:r>
                      <m:r>
                        <a:rPr lang="en-US" sz="2800" i="1">
                          <a:latin typeface="Cambria Math" panose="02040503050406030204" pitchFamily="18" charset="0"/>
                          <a:ea typeface="Calibri" panose="020F0502020204030204" pitchFamily="34" charset="0"/>
                          <a:cs typeface="Times New Roman" panose="02020603050405020304" pitchFamily="18" charset="0"/>
                        </a:rPr>
                        <m:t>= </m:t>
                      </m:r>
                      <m:r>
                        <a:rPr lang="en-US" sz="2800" i="1">
                          <a:latin typeface="Cambria Math" panose="02040503050406030204" pitchFamily="18" charset="0"/>
                          <a:ea typeface="Calibri" panose="020F0502020204030204" pitchFamily="34" charset="0"/>
                          <a:cs typeface="Times New Roman" panose="02020603050405020304" pitchFamily="18" charset="0"/>
                        </a:rPr>
                        <m:t>𝛾</m:t>
                      </m:r>
                      <m:r>
                        <m:rPr>
                          <m:sty m:val="p"/>
                        </m:rPr>
                        <a:rPr lang="en-US" sz="2800">
                          <a:latin typeface="Cambria Math" panose="02040503050406030204" pitchFamily="18" charset="0"/>
                          <a:ea typeface="Calibri" panose="020F0502020204030204" pitchFamily="34" charset="0"/>
                          <a:cs typeface="Times New Roman" panose="02020603050405020304" pitchFamily="18" charset="0"/>
                        </a:rPr>
                        <m:t>∇</m:t>
                      </m:r>
                      <m:r>
                        <a:rPr lang="en-US" sz="2800" i="1">
                          <a:latin typeface="Cambria Math" panose="02040503050406030204" pitchFamily="18" charset="0"/>
                          <a:ea typeface="Calibri" panose="020F0502020204030204" pitchFamily="34" charset="0"/>
                          <a:cs typeface="Times New Roman" panose="02020603050405020304" pitchFamily="18" charset="0"/>
                        </a:rPr>
                        <m:t>∙</m:t>
                      </m:r>
                      <m:d>
                        <m:dPr>
                          <m:ctrlPr>
                            <a:rPr lang="en-US" sz="2800" i="1">
                              <a:latin typeface="Cambria Math" panose="02040503050406030204" pitchFamily="18" charset="0"/>
                            </a:rPr>
                          </m:ctrlPr>
                        </m:dPr>
                        <m:e>
                          <m:r>
                            <a:rPr lang="en-US" sz="2800" i="1">
                              <a:latin typeface="Cambria Math" panose="02040503050406030204" pitchFamily="18" charset="0"/>
                              <a:ea typeface="Calibri" panose="020F0502020204030204" pitchFamily="34" charset="0"/>
                              <a:cs typeface="Times New Roman" panose="02020603050405020304" pitchFamily="18" charset="0"/>
                            </a:rPr>
                            <m:t>𝜀</m:t>
                          </m:r>
                          <m:r>
                            <m:rPr>
                              <m:sty m:val="p"/>
                            </m:rPr>
                            <a:rPr lang="en-US" sz="2800">
                              <a:latin typeface="Cambria Math" panose="02040503050406030204" pitchFamily="18" charset="0"/>
                              <a:ea typeface="Calibri" panose="020F0502020204030204" pitchFamily="34" charset="0"/>
                              <a:cs typeface="Times New Roman" panose="02020603050405020304" pitchFamily="18" charset="0"/>
                            </a:rPr>
                            <m:t>∇</m:t>
                          </m:r>
                          <m:r>
                            <a:rPr lang="en-US" sz="2800" i="1">
                              <a:latin typeface="Cambria Math" panose="02040503050406030204" pitchFamily="18" charset="0"/>
                              <a:ea typeface="Calibri" panose="020F0502020204030204" pitchFamily="34" charset="0"/>
                              <a:cs typeface="Times New Roman" panose="02020603050405020304" pitchFamily="18" charset="0"/>
                            </a:rPr>
                            <m:t>𝜙</m:t>
                          </m:r>
                          <m:r>
                            <a:rPr lang="en-US" sz="2800" i="1">
                              <a:latin typeface="Cambria Math" panose="02040503050406030204" pitchFamily="18" charset="0"/>
                              <a:ea typeface="Calibri" panose="020F0502020204030204" pitchFamily="34" charset="0"/>
                              <a:cs typeface="Times New Roman" panose="02020603050405020304" pitchFamily="18" charset="0"/>
                            </a:rPr>
                            <m:t>−</m:t>
                          </m:r>
                          <m:r>
                            <a:rPr lang="en-US" sz="2800" i="1">
                              <a:latin typeface="Cambria Math" panose="02040503050406030204" pitchFamily="18" charset="0"/>
                              <a:ea typeface="Calibri" panose="020F0502020204030204" pitchFamily="34" charset="0"/>
                              <a:cs typeface="Times New Roman" panose="02020603050405020304" pitchFamily="18" charset="0"/>
                            </a:rPr>
                            <m:t>𝜙</m:t>
                          </m:r>
                          <m:d>
                            <m:dPr>
                              <m:ctrlPr>
                                <a:rPr lang="en-US" sz="2800" i="1">
                                  <a:latin typeface="Cambria Math" panose="02040503050406030204" pitchFamily="18" charset="0"/>
                                </a:rPr>
                              </m:ctrlPr>
                            </m:dPr>
                            <m:e>
                              <m:r>
                                <a:rPr lang="en-US" sz="2800" i="1">
                                  <a:latin typeface="Cambria Math" panose="02040503050406030204" pitchFamily="18" charset="0"/>
                                  <a:ea typeface="Calibri" panose="020F0502020204030204" pitchFamily="34" charset="0"/>
                                  <a:cs typeface="Times New Roman" panose="02020603050405020304" pitchFamily="18" charset="0"/>
                                </a:rPr>
                                <m:t>1−</m:t>
                              </m:r>
                              <m:r>
                                <a:rPr lang="en-US" sz="2800" i="1">
                                  <a:latin typeface="Cambria Math" panose="02040503050406030204" pitchFamily="18" charset="0"/>
                                  <a:ea typeface="Calibri" panose="020F0502020204030204" pitchFamily="34" charset="0"/>
                                  <a:cs typeface="Times New Roman" panose="02020603050405020304" pitchFamily="18" charset="0"/>
                                </a:rPr>
                                <m:t>𝜙</m:t>
                              </m:r>
                            </m:e>
                          </m:d>
                          <m:f>
                            <m:fPr>
                              <m:ctrlPr>
                                <a:rPr lang="en-US" sz="2800" i="1">
                                  <a:latin typeface="Cambria Math" panose="02040503050406030204" pitchFamily="18" charset="0"/>
                                </a:rPr>
                              </m:ctrlPr>
                            </m:fPr>
                            <m:num>
                              <m:r>
                                <m:rPr>
                                  <m:sty m:val="p"/>
                                </m:rPr>
                                <a:rPr lang="en-US" sz="2800">
                                  <a:latin typeface="Cambria Math" panose="02040503050406030204" pitchFamily="18" charset="0"/>
                                  <a:ea typeface="Calibri" panose="020F0502020204030204" pitchFamily="34" charset="0"/>
                                  <a:cs typeface="Times New Roman" panose="02020603050405020304" pitchFamily="18" charset="0"/>
                                </a:rPr>
                                <m:t>∇</m:t>
                              </m:r>
                              <m:r>
                                <a:rPr lang="en-US" sz="2800" i="1">
                                  <a:latin typeface="Cambria Math" panose="02040503050406030204" pitchFamily="18" charset="0"/>
                                  <a:ea typeface="Calibri" panose="020F0502020204030204" pitchFamily="34" charset="0"/>
                                  <a:cs typeface="Times New Roman" panose="02020603050405020304" pitchFamily="18" charset="0"/>
                                </a:rPr>
                                <m:t>𝜙</m:t>
                              </m:r>
                            </m:num>
                            <m:den>
                              <m:d>
                                <m:dPr>
                                  <m:begChr m:val="|"/>
                                  <m:endChr m:val="|"/>
                                  <m:ctrlPr>
                                    <a:rPr lang="en-US" sz="2800" i="1">
                                      <a:latin typeface="Cambria Math" panose="02040503050406030204" pitchFamily="18" charset="0"/>
                                    </a:rPr>
                                  </m:ctrlPr>
                                </m:dPr>
                                <m:e>
                                  <m:r>
                                    <m:rPr>
                                      <m:sty m:val="p"/>
                                    </m:rPr>
                                    <a:rPr lang="en-US" sz="2800">
                                      <a:latin typeface="Cambria Math" panose="02040503050406030204" pitchFamily="18" charset="0"/>
                                      <a:ea typeface="Calibri" panose="020F0502020204030204" pitchFamily="34" charset="0"/>
                                      <a:cs typeface="Times New Roman" panose="02020603050405020304" pitchFamily="18" charset="0"/>
                                    </a:rPr>
                                    <m:t>∇</m:t>
                                  </m:r>
                                  <m:r>
                                    <a:rPr lang="en-US" sz="2800" i="1">
                                      <a:latin typeface="Cambria Math" panose="02040503050406030204" pitchFamily="18" charset="0"/>
                                      <a:ea typeface="Calibri" panose="020F0502020204030204" pitchFamily="34" charset="0"/>
                                      <a:cs typeface="Times New Roman" panose="02020603050405020304" pitchFamily="18" charset="0"/>
                                    </a:rPr>
                                    <m:t>𝜙</m:t>
                                  </m:r>
                                </m:e>
                              </m:d>
                            </m:den>
                          </m:f>
                        </m:e>
                      </m:d>
                    </m:oMath>
                  </m:oMathPara>
                </a14:m>
                <a:endParaRPr lang="en-US" sz="2800" dirty="0">
                  <a:latin typeface="Times New Roman" panose="02020603050405020304" pitchFamily="18" charset="0"/>
                  <a:cs typeface="Times New Roman" panose="02020603050405020304" pitchFamily="18" charset="0"/>
                </a:endParaRPr>
              </a:p>
              <a:p>
                <a:pPr>
                  <a:spcBef>
                    <a:spcPts val="1200"/>
                  </a:spcBef>
                </a:pPr>
                <a:r>
                  <a:rPr lang="en-US" sz="2800" dirty="0">
                    <a:cs typeface="Times New Roman" panose="02020603050405020304" pitchFamily="18" charset="0"/>
                  </a:rPr>
                  <a:t>where </a:t>
                </a:r>
                <a:r>
                  <a:rPr lang="en-US" sz="2800" i="1" dirty="0">
                    <a:latin typeface="Symbol" panose="05050102010706020507" pitchFamily="18" charset="2"/>
                    <a:cs typeface="Times New Roman" panose="02020603050405020304" pitchFamily="18" charset="0"/>
                  </a:rPr>
                  <a:t>f</a:t>
                </a:r>
                <a:r>
                  <a:rPr lang="en-US" sz="2800" dirty="0">
                    <a:cs typeface="Times New Roman" panose="02020603050405020304" pitchFamily="18" charset="0"/>
                  </a:rPr>
                  <a:t> is a smoothing function that varies between values of 0 for one of the fluids and 1 for the other fluid, with the interface between the two phases corresponding to the function </a:t>
                </a:r>
                <a:r>
                  <a:rPr lang="en-US" sz="2800" i="1" dirty="0">
                    <a:latin typeface="Symbol" panose="05050102010706020507" pitchFamily="18" charset="2"/>
                    <a:cs typeface="Times New Roman" panose="02020603050405020304" pitchFamily="18" charset="0"/>
                  </a:rPr>
                  <a:t>f,</a:t>
                </a:r>
                <a:r>
                  <a:rPr lang="en-US" sz="2800" dirty="0">
                    <a:cs typeface="Times New Roman" panose="02020603050405020304" pitchFamily="18" charset="0"/>
                  </a:rPr>
                  <a:t> 0.5 contour.</a:t>
                </a:r>
                <a:endParaRPr lang="en-US" sz="2800" dirty="0"/>
              </a:p>
            </p:txBody>
          </p:sp>
        </mc:Choice>
        <mc:Fallback>
          <p:sp>
            <p:nvSpPr>
              <p:cNvPr id="6" name="Text Placeholder 5">
                <a:extLst>
                  <a:ext uri="{FF2B5EF4-FFF2-40B4-BE49-F238E27FC236}">
                    <a16:creationId xmlns:a16="http://schemas.microsoft.com/office/drawing/2014/main" id="{231C6298-FDF9-47FA-8627-A8259918CF73}"/>
                  </a:ext>
                </a:extLst>
              </p:cNvPr>
              <p:cNvSpPr>
                <a:spLocks noGrp="1" noRot="1" noChangeAspect="1" noMove="1" noResize="1" noEditPoints="1" noAdjustHandles="1" noChangeArrowheads="1" noChangeShapeType="1" noTextEdit="1"/>
              </p:cNvSpPr>
              <p:nvPr>
                <p:ph type="body" sz="quarter" idx="23"/>
              </p:nvPr>
            </p:nvSpPr>
            <p:spPr>
              <a:blipFill>
                <a:blip r:embed="rId2"/>
                <a:stretch>
                  <a:fillRect l="-759" t="-1511" r="-1252"/>
                </a:stretch>
              </a:blipFill>
            </p:spPr>
            <p:txBody>
              <a:bodyPr/>
              <a:lstStyle/>
              <a:p>
                <a:r>
                  <a:rPr lang="en-US">
                    <a:noFill/>
                  </a:rPr>
                  <a:t> </a:t>
                </a:r>
              </a:p>
            </p:txBody>
          </p:sp>
        </mc:Fallback>
      </mc:AlternateContent>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pPr marL="514350" indent="-514350">
              <a:buAutoNum type="arabicPeriod"/>
            </a:pPr>
            <a:r>
              <a:rPr lang="en-US" dirty="0"/>
              <a:t>T. </a:t>
            </a:r>
            <a:r>
              <a:rPr lang="en-US" dirty="0" err="1"/>
              <a:t>Moragues</a:t>
            </a:r>
            <a:r>
              <a:rPr lang="en-US" dirty="0"/>
              <a:t>, D. Arguijo, T. </a:t>
            </a:r>
            <a:r>
              <a:rPr lang="en-US" dirty="0" err="1"/>
              <a:t>Beneyton</a:t>
            </a:r>
            <a:r>
              <a:rPr lang="en-US" dirty="0"/>
              <a:t>, C. </a:t>
            </a:r>
            <a:r>
              <a:rPr lang="en-US" dirty="0" err="1"/>
              <a:t>Modavi</a:t>
            </a:r>
            <a:r>
              <a:rPr lang="en-US" dirty="0"/>
              <a:t>, K. </a:t>
            </a:r>
            <a:r>
              <a:rPr lang="en-US" dirty="0" err="1"/>
              <a:t>Simutis</a:t>
            </a:r>
            <a:r>
              <a:rPr lang="en-US" dirty="0"/>
              <a:t>, A. R. Abate, J.-C. Baret, A. J. </a:t>
            </a:r>
            <a:r>
              <a:rPr lang="en-US" dirty="0" err="1"/>
              <a:t>deMello</a:t>
            </a:r>
            <a:r>
              <a:rPr lang="en-US" dirty="0"/>
              <a:t>, D. Densmore, and A. D. Griffiths , “Droplet-based microfluidics”, </a:t>
            </a:r>
            <a:r>
              <a:rPr lang="en-US" i="1" dirty="0"/>
              <a:t>Nature Reviews Methods Primers </a:t>
            </a:r>
            <a:r>
              <a:rPr lang="en-US" dirty="0"/>
              <a:t>3, 32  (2023).</a:t>
            </a:r>
          </a:p>
          <a:p>
            <a:pPr marL="514350" indent="-514350">
              <a:spcBef>
                <a:spcPts val="0"/>
              </a:spcBef>
              <a:buAutoNum type="arabicPeriod"/>
            </a:pPr>
            <a:r>
              <a:rPr lang="en-US" dirty="0"/>
              <a:t>E. Olsson and G. Kreiss, “A conservative level set method for two phase flow”, </a:t>
            </a:r>
            <a:r>
              <a:rPr lang="en-US" i="1" dirty="0"/>
              <a:t>J. </a:t>
            </a:r>
            <a:r>
              <a:rPr lang="en-US" i="1" dirty="0" err="1"/>
              <a:t>Comput</a:t>
            </a:r>
            <a:r>
              <a:rPr lang="en-US" i="1" dirty="0"/>
              <a:t>. Phys.</a:t>
            </a:r>
            <a:r>
              <a:rPr lang="en-US" dirty="0"/>
              <a:t> 210, 225-246 (2005).</a:t>
            </a:r>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en-US" sz="6000" dirty="0"/>
              <a:t>Investigate the use of hyperbolic expansion regions, that maximize the elongational components of the flow, in the design of microfluidic devices for droplet generation in two-phase systems.</a:t>
            </a:r>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en-US" sz="4000" dirty="0"/>
              <a:t>The generation of monodisperse droplets using microfluidic emulsification devices has emerged as a powerful platform supporting broad applications in biomedical engineering, drug delivery encapsulation, materials synthesis, and chemical processing [1]. However, optimizing the performance of these systems remains challenging due to the presence of multiple flow regimes and the strong sensitivity of both the droplet size as well as size uniformity to operating parameters. To address these challenges, we are developing computational models that allow the mapping of the emulsifying regimes as a function of the controlling parameters, and enable more efficient prototyping of emulsifying devices. In particular, we are exploring the effect on the droplet formation and uniformity, when expansion sections are used to control the shear rates in the emulsifying region where droplet formation and breakup occurs.</a:t>
            </a:r>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en-US" sz="7000" dirty="0"/>
              <a:t>Introduction</a:t>
            </a:r>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en-US" sz="7000" dirty="0"/>
              <a:t>Methodology</a:t>
            </a:r>
          </a:p>
        </p:txBody>
      </p:sp>
      <p:pic>
        <p:nvPicPr>
          <p:cNvPr id="24" name="Picture Placeholder 23">
            <a:extLst>
              <a:ext uri="{FF2B5EF4-FFF2-40B4-BE49-F238E27FC236}">
                <a16:creationId xmlns:a16="http://schemas.microsoft.com/office/drawing/2014/main" id="{188A10DF-EE47-C1C1-4BAA-90CB7FA5337F}"/>
              </a:ext>
            </a:extLst>
          </p:cNvPr>
          <p:cNvPicPr>
            <a:picLocks noGrp="1" noChangeAspect="1"/>
          </p:cNvPicPr>
          <p:nvPr>
            <p:ph type="pic" sz="quarter" idx="29"/>
          </p:nvPr>
        </p:nvPicPr>
        <p:blipFill>
          <a:blip r:embed="rId3">
            <a:extLst>
              <a:ext uri="{28A0092B-C50C-407E-A947-70E740481C1C}">
                <a14:useLocalDpi xmlns:a14="http://schemas.microsoft.com/office/drawing/2010/main" val="0"/>
              </a:ext>
            </a:extLst>
          </a:blip>
          <a:srcRect l="8296" t="36476" r="8637" b="37556"/>
          <a:stretch>
            <a:fillRect/>
          </a:stretch>
        </p:blipFill>
        <p:spPr>
          <a:xfrm>
            <a:off x="1050587" y="7656176"/>
            <a:ext cx="12217941" cy="4192108"/>
          </a:xfrm>
        </p:spPr>
      </p:pic>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a:xfrm>
            <a:off x="1235822" y="27342744"/>
            <a:ext cx="13776431" cy="1120387"/>
          </a:xfrm>
        </p:spPr>
        <p:txBody>
          <a:bodyPr/>
          <a:lstStyle/>
          <a:p>
            <a:r>
              <a:rPr lang="en-US" sz="3600" dirty="0"/>
              <a:t>FIGURE 1. Geometry of the microfluidic emulsifier modeled, together with the design parameters for the hyperbolic expansion region.</a:t>
            </a:r>
          </a:p>
        </p:txBody>
      </p:sp>
      <p:pic>
        <p:nvPicPr>
          <p:cNvPr id="25" name="Picture Placeholder 24">
            <a:extLst>
              <a:ext uri="{FF2B5EF4-FFF2-40B4-BE49-F238E27FC236}">
                <a16:creationId xmlns:a16="http://schemas.microsoft.com/office/drawing/2014/main" id="{219A590F-EE87-A611-CC55-8AF2B40CB5F7}"/>
              </a:ext>
            </a:extLst>
          </p:cNvPr>
          <p:cNvPicPr>
            <a:picLocks noGrp="1" noChangeAspect="1"/>
          </p:cNvPicPr>
          <p:nvPr>
            <p:ph type="pic" sz="quarter" idx="31"/>
          </p:nvPr>
        </p:nvPicPr>
        <p:blipFill>
          <a:blip r:embed="rId4">
            <a:extLst>
              <a:ext uri="{28A0092B-C50C-407E-A947-70E740481C1C}">
                <a14:useLocalDpi xmlns:a14="http://schemas.microsoft.com/office/drawing/2010/main" val="0"/>
              </a:ext>
            </a:extLst>
          </a:blip>
          <a:srcRect l="-3370" t="-3871" r="-4002" b="-5056"/>
          <a:stretch>
            <a:fillRect/>
          </a:stretch>
        </p:blipFill>
        <p:spPr>
          <a:xfrm>
            <a:off x="17360900" y="38633401"/>
            <a:ext cx="13977638" cy="3488874"/>
          </a:xfrm>
        </p:spPr>
      </p:pic>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en-US" sz="2800" dirty="0">
                <a:cs typeface="Times New Roman" panose="02020603050405020304" pitchFamily="18" charset="0"/>
              </a:rPr>
              <a:t>Computational fluid dynamics using the COMSOL Multiphysics package and its CFD module is used to investigate the effect of the geometry of the emulsifying region on the droplet formation. While all the designs shared a typical cross-junction design used in microfluidic devices, some of them include an expansion region immediately after the junction between the continuous phase (oil) and dispersed phase (polymer). Specifically, we are exploring the use of an expansion region that is defined by a rectangular hyperbola (Figure 1). This type of geometry maximizes extensional flows along the center of the junction where the droplet break-off is located and also ensures that the deformation energy goes purely into stretching the fluid rather than creating turbulence. The lack of  abrupt velocity changes in this type of geometries, avoids the generation of secondary flows near the break-off point, which helps avoid inconsistencies in the separation dynamics between different droplets, as well as the possible formation of secondary droplets [1].</a:t>
            </a:r>
          </a:p>
          <a:p>
            <a:r>
              <a:rPr lang="en-US" sz="2800" dirty="0">
                <a:cs typeface="Times New Roman" panose="02020603050405020304" pitchFamily="18" charset="0"/>
              </a:rPr>
              <a:t>The CFD simulations allow the mapping of the droplet effective diameter as a function of both the geometry used, as well as the ratio between the flow rate of the continuous phase </a:t>
            </a:r>
            <a:r>
              <a:rPr lang="en-US" sz="2800" i="1" dirty="0">
                <a:cs typeface="Times New Roman" panose="02020603050405020304" pitchFamily="18" charset="0"/>
              </a:rPr>
              <a:t>Q</a:t>
            </a:r>
            <a:r>
              <a:rPr lang="en-US" sz="2800" i="1" baseline="-25000" dirty="0">
                <a:cs typeface="Times New Roman" panose="02020603050405020304" pitchFamily="18" charset="0"/>
              </a:rPr>
              <a:t>c</a:t>
            </a:r>
            <a:r>
              <a:rPr lang="en-US" sz="2800" i="1" dirty="0">
                <a:cs typeface="Times New Roman" panose="02020603050405020304" pitchFamily="18" charset="0"/>
              </a:rPr>
              <a:t> </a:t>
            </a:r>
            <a:r>
              <a:rPr lang="en-US" sz="2800" dirty="0">
                <a:cs typeface="Times New Roman" panose="02020603050405020304" pitchFamily="18" charset="0"/>
              </a:rPr>
              <a:t>and the flow rate of the dispersed phase </a:t>
            </a:r>
            <a:r>
              <a:rPr lang="en-US" sz="2800" i="1" dirty="0" err="1">
                <a:cs typeface="Times New Roman" panose="02020603050405020304" pitchFamily="18" charset="0"/>
              </a:rPr>
              <a:t>Q</a:t>
            </a:r>
            <a:r>
              <a:rPr lang="en-US" sz="2800" i="1" baseline="-25000" dirty="0" err="1">
                <a:cs typeface="Times New Roman" panose="02020603050405020304" pitchFamily="18" charset="0"/>
              </a:rPr>
              <a:t>d</a:t>
            </a:r>
            <a:r>
              <a:rPr lang="en-US" sz="2800" i="1" dirty="0">
                <a:cs typeface="Times New Roman" panose="02020603050405020304" pitchFamily="18" charset="0"/>
              </a:rPr>
              <a:t> </a:t>
            </a:r>
            <a:r>
              <a:rPr lang="en-US" sz="2800" dirty="0">
                <a:cs typeface="Times New Roman" panose="02020603050405020304" pitchFamily="18" charset="0"/>
              </a:rPr>
              <a:t>(the later fixed at 9 microliters/minute for the simulations shown). For all the flow ratios modeled in this work, the emulsification occurs within the dripping regime, with similar droplet sizes at large flow ratios. Importantly, both designs including an expansion region (hyperbolic or linear) show much less susceptibility to the formation of undesirable satellite droplets.</a:t>
            </a:r>
            <a:endParaRPr lang="en-US"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en-US" dirty="0"/>
              <a:t>Results</a:t>
            </a:r>
          </a:p>
        </p:txBody>
      </p:sp>
      <p:pic>
        <p:nvPicPr>
          <p:cNvPr id="27" name="Picture Placeholder 26">
            <a:extLst>
              <a:ext uri="{FF2B5EF4-FFF2-40B4-BE49-F238E27FC236}">
                <a16:creationId xmlns:a16="http://schemas.microsoft.com/office/drawing/2014/main" id="{B4849F1A-5096-72B0-19AE-878E26BBC163}"/>
              </a:ext>
            </a:extLst>
          </p:cNvPr>
          <p:cNvPicPr>
            <a:picLocks noGrp="1" noChangeAspect="1"/>
          </p:cNvPicPr>
          <p:nvPr>
            <p:ph type="pic" sz="quarter" idx="34"/>
          </p:nvPr>
        </p:nvPicPr>
        <p:blipFill>
          <a:blip r:embed="rId5">
            <a:extLst>
              <a:ext uri="{28A0092B-C50C-407E-A947-70E740481C1C}">
                <a14:useLocalDpi xmlns:a14="http://schemas.microsoft.com/office/drawing/2010/main" val="0"/>
              </a:ext>
            </a:extLst>
          </a:blip>
          <a:srcRect l="-1331" t="-238" r="-680" b="-2975"/>
          <a:stretch>
            <a:fillRect/>
          </a:stretch>
        </p:blipFill>
        <p:spPr>
          <a:xfrm>
            <a:off x="1245139" y="20622638"/>
            <a:ext cx="13171251" cy="6614809"/>
          </a:xfrm>
        </p:spPr>
      </p:pic>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a:xfrm>
            <a:off x="17545431" y="36504995"/>
            <a:ext cx="14610969" cy="1468347"/>
          </a:xfrm>
        </p:spPr>
        <p:txBody>
          <a:bodyPr/>
          <a:lstStyle/>
          <a:p>
            <a:r>
              <a:rPr lang="en-US" sz="3600" dirty="0"/>
              <a:t>FIGURE 2. (Top) Droplet effective diameter dependence on the flow ratio and geometry; (Top) Droplet formation under different expansion geometries.</a:t>
            </a:r>
          </a:p>
          <a:p>
            <a:endParaRPr lang="en-US" dirty="0"/>
          </a:p>
        </p:txBody>
      </p:sp>
      <p:pic>
        <p:nvPicPr>
          <p:cNvPr id="22" name="Picture Placeholder 21">
            <a:extLst>
              <a:ext uri="{FF2B5EF4-FFF2-40B4-BE49-F238E27FC236}">
                <a16:creationId xmlns:a16="http://schemas.microsoft.com/office/drawing/2014/main" id="{FCB33D75-2718-7776-3E36-0C4E05339731}"/>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l="9137" t="29997" r="24582" b="36933"/>
          <a:stretch>
            <a:fillRect/>
          </a:stretch>
        </p:blipFill>
        <p:spPr>
          <a:xfrm>
            <a:off x="679318" y="1316618"/>
            <a:ext cx="12725398" cy="6348777"/>
          </a:xfrm>
        </p:spPr>
      </p:pic>
      <p:pic>
        <p:nvPicPr>
          <p:cNvPr id="19" name="Picture 18">
            <a:extLst>
              <a:ext uri="{FF2B5EF4-FFF2-40B4-BE49-F238E27FC236}">
                <a16:creationId xmlns:a16="http://schemas.microsoft.com/office/drawing/2014/main" id="{4B16047F-4720-9434-8431-3F13B8C56ECD}"/>
              </a:ext>
            </a:extLst>
          </p:cNvPr>
          <p:cNvPicPr>
            <a:picLocks noChangeAspect="1"/>
          </p:cNvPicPr>
          <p:nvPr/>
        </p:nvPicPr>
        <p:blipFill>
          <a:blip r:embed="rId7">
            <a:extLst>
              <a:ext uri="{28A0092B-C50C-407E-A947-70E740481C1C}">
                <a14:useLocalDpi xmlns:a14="http://schemas.microsoft.com/office/drawing/2010/main" val="0"/>
              </a:ext>
            </a:extLst>
          </a:blip>
          <a:srcRect l="3755" t="6176" r="1373" b="42480"/>
          <a:stretch>
            <a:fillRect/>
          </a:stretch>
        </p:blipFill>
        <p:spPr>
          <a:xfrm>
            <a:off x="18908950" y="29105158"/>
            <a:ext cx="11556459" cy="4786986"/>
          </a:xfrm>
          <a:prstGeom prst="rect">
            <a:avLst/>
          </a:prstGeom>
        </p:spPr>
      </p:pic>
      <p:pic>
        <p:nvPicPr>
          <p:cNvPr id="21" name="Picture 20">
            <a:extLst>
              <a:ext uri="{FF2B5EF4-FFF2-40B4-BE49-F238E27FC236}">
                <a16:creationId xmlns:a16="http://schemas.microsoft.com/office/drawing/2014/main" id="{340020E8-77EE-4FFC-C389-169347A1CE97}"/>
              </a:ext>
            </a:extLst>
          </p:cNvPr>
          <p:cNvPicPr>
            <a:picLocks noChangeAspect="1"/>
          </p:cNvPicPr>
          <p:nvPr/>
        </p:nvPicPr>
        <p:blipFill>
          <a:blip r:embed="rId8"/>
          <a:srcRect l="36897" t="16504" r="6865" b="7881"/>
          <a:stretch>
            <a:fillRect/>
          </a:stretch>
        </p:blipFill>
        <p:spPr>
          <a:xfrm>
            <a:off x="17208499" y="33754516"/>
            <a:ext cx="4673601" cy="2506478"/>
          </a:xfrm>
          <a:prstGeom prst="rect">
            <a:avLst/>
          </a:prstGeom>
        </p:spPr>
      </p:pic>
      <p:pic>
        <p:nvPicPr>
          <p:cNvPr id="23" name="Picture 22">
            <a:extLst>
              <a:ext uri="{FF2B5EF4-FFF2-40B4-BE49-F238E27FC236}">
                <a16:creationId xmlns:a16="http://schemas.microsoft.com/office/drawing/2014/main" id="{42B5CD0B-BB15-5AC8-33A0-FE3DC53AF402}"/>
              </a:ext>
            </a:extLst>
          </p:cNvPr>
          <p:cNvPicPr>
            <a:picLocks noChangeAspect="1"/>
          </p:cNvPicPr>
          <p:nvPr/>
        </p:nvPicPr>
        <p:blipFill>
          <a:blip r:embed="rId9"/>
          <a:srcRect l="28945" t="11881" r="25675" b="29092"/>
          <a:stretch>
            <a:fillRect/>
          </a:stretch>
        </p:blipFill>
        <p:spPr>
          <a:xfrm>
            <a:off x="22231350" y="33792110"/>
            <a:ext cx="4686300" cy="2431290"/>
          </a:xfrm>
          <a:prstGeom prst="rect">
            <a:avLst/>
          </a:prstGeom>
        </p:spPr>
      </p:pic>
      <p:pic>
        <p:nvPicPr>
          <p:cNvPr id="26" name="Picture 25">
            <a:extLst>
              <a:ext uri="{FF2B5EF4-FFF2-40B4-BE49-F238E27FC236}">
                <a16:creationId xmlns:a16="http://schemas.microsoft.com/office/drawing/2014/main" id="{20C76754-F31D-45E2-5758-68EDDD27705E}"/>
              </a:ext>
            </a:extLst>
          </p:cNvPr>
          <p:cNvPicPr>
            <a:picLocks noChangeAspect="1"/>
          </p:cNvPicPr>
          <p:nvPr/>
        </p:nvPicPr>
        <p:blipFill>
          <a:blip r:embed="rId10"/>
          <a:srcRect l="17210" r="14704" b="9592"/>
          <a:stretch>
            <a:fillRect/>
          </a:stretch>
        </p:blipFill>
        <p:spPr>
          <a:xfrm>
            <a:off x="27266900" y="33714094"/>
            <a:ext cx="4711700" cy="2587322"/>
          </a:xfrm>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641</TotalTime>
  <Words>863</Words>
  <Application>Microsoft Office PowerPoint</Application>
  <PresentationFormat>Custom</PresentationFormat>
  <Paragraphs>20</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Cambria Math</vt:lpstr>
      <vt:lpstr>Symbol</vt:lpstr>
      <vt:lpstr>Times New Roman</vt:lpstr>
      <vt:lpstr>Office Theme</vt:lpstr>
      <vt:lpstr>Droplet Generation Modeling in Microfluidic Emulsifying Devices with Expansion Regions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Peti</cp:lastModifiedBy>
  <cp:revision>123</cp:revision>
  <cp:lastPrinted>2023-01-06T15:48:30Z</cp:lastPrinted>
  <dcterms:created xsi:type="dcterms:W3CDTF">2023-01-03T14:57:49Z</dcterms:created>
  <dcterms:modified xsi:type="dcterms:W3CDTF">2026-08-26T17:41:24Z</dcterms:modified>
</cp:coreProperties>
</file>