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9"/>
  </p:notesMasterIdLst>
  <p:sldIdLst>
    <p:sldId id="290" r:id="rId2"/>
    <p:sldId id="288" r:id="rId3"/>
    <p:sldId id="287" r:id="rId4"/>
    <p:sldId id="283" r:id="rId5"/>
    <p:sldId id="282" r:id="rId6"/>
    <p:sldId id="284" r:id="rId7"/>
    <p:sldId id="289" r:id="rId8"/>
  </p:sldIdLst>
  <p:sldSz cx="32918400" cy="43891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90"/>
            <p14:sldId id="288"/>
            <p14:sldId id="287"/>
          </p14:sldIdLst>
        </p14:section>
        <p14:section name="Guidelines &amp; Examples" id="{31D5EE60-8FE9-4475-976F-B13E2EBE6E32}">
          <p14:sldIdLst>
            <p14:sldId id="283"/>
            <p14:sldId id="282"/>
            <p14:sldId id="284"/>
            <p14:sldId id="289"/>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0" dt="2026-08-28T00:08:59.842"/>
    <p1510:client id="{5AEF0E5E-04E6-0501-B4F8-9479AAF58F2A}" v="2" dt="2026-08-28T19:19:57.226"/>
    <p1510:client id="{713957B1-431E-D4CB-A407-E2A4059026D1}" v="1194" dt="2026-08-28T15:48:08.302"/>
    <p1510:client id="{7D654F7E-221B-C77A-A4D6-0F17501AA6FA}" v="449" dt="2026-08-28T19:52:58.771"/>
    <p1510:client id="{91122D1D-5FA3-F949-8D13-1B0E744BA2AA}" v="1" dt="2026-08-27T17:08:26.752"/>
    <p1510:client id="{DC921DB5-9598-6D76-4364-1A23FE7CF582}" v="2" dt="2026-08-28T16:28:20.287"/>
    <p1510:client id="{F39BF05F-2469-6B5C-C42B-73457B7C9091}" v="13" dt="2026-08-27T16:21:12.3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0FD44B-3D92-4DA1-963F-3AC1E37877B5}" type="datetimeFigureOut">
              <a:rPr lang="en-US" smtClean="0"/>
              <a:t>8/28/2026</a:t>
            </a:fld>
            <a:endParaRPr lang="en-US"/>
          </a:p>
        </p:txBody>
      </p:sp>
      <p:sp>
        <p:nvSpPr>
          <p:cNvPr id="4" name="Folienbildplatzhalt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C7885C-1B56-43D4-9483-3AAFF5FDFB8F}" type="datetimeFigureOut">
              <a:rPr lang="en-US" smtClean="0"/>
              <a:t>8/28/2026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C7885C-1B56-43D4-9483-3AAFF5FDFB8F}" type="datetimeFigureOut">
              <a:rPr lang="en-US" smtClean="0"/>
              <a:t>8/28/2026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8/28/2026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Calibri" panose="020F0502020204030204" pitchFamily="34" charset="0"/>
                <a:cs typeface="Calibri" panose="020F0502020204030204" pitchFamily="34" charset="0"/>
              </a:defRPr>
            </a:lvl1pPr>
          </a:lstStyle>
          <a:p>
            <a:r>
              <a:rPr lang="en-US" noProof="0"/>
              <a:t>The Title of Poster (try to keep short, font size is 90-120 </a:t>
            </a:r>
            <a:r>
              <a:rPr lang="en-US" noProof="0" err="1"/>
              <a:t>pt</a:t>
            </a:r>
            <a:r>
              <a:rPr lang="en-US" noProof="0"/>
              <a:t>)</a:t>
            </a:r>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indent="0">
              <a:lnSpc>
                <a:spcPct val="100000"/>
              </a:lnSpc>
              <a:buNone/>
              <a:defRPr sz="4081">
                <a:solidFill>
                  <a:schemeClr val="bg1">
                    <a:lumMod val="50000"/>
                  </a:schemeClr>
                </a:solidFill>
                <a:latin typeface="Calibri" panose="020F0502020204030204" pitchFamily="34" charset="0"/>
                <a:cs typeface="Calibri" panose="020F0502020204030204" pitchFamily="34" charset="0"/>
              </a:defRPr>
            </a:lvl1pPr>
          </a:lstStyle>
          <a:p>
            <a:pPr lvl="0"/>
            <a:r>
              <a:rPr lang="en-US" noProof="0"/>
              <a:t>Affiliation (30-40 </a:t>
            </a:r>
            <a:r>
              <a:rPr lang="en-US" noProof="0" err="1"/>
              <a:t>pt</a:t>
            </a:r>
            <a:r>
              <a:rPr lang="en-US" noProof="0"/>
              <a:t>)</a:t>
            </a:r>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a:t>Your simulation results (export the image from COMSOL using the image snap shot with the format: PNG &amp; Background: transparent)</a:t>
            </a:r>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5200764" cy="723403"/>
          </a:xfrm>
          <a:prstGeom prst="rect">
            <a:avLst/>
          </a:prstGeom>
        </p:spPr>
        <p:txBody>
          <a:bodyPr wrap="none">
            <a:spAutoFit/>
          </a:bodyPr>
          <a:lstStyle/>
          <a:p>
            <a:r>
              <a:rPr lang="en-US" sz="4101" noProof="0">
                <a:solidFill>
                  <a:schemeClr val="tx1">
                    <a:lumMod val="50000"/>
                    <a:lumOff val="50000"/>
                  </a:schemeClr>
                </a:solidFill>
                <a:latin typeface="Calibri" panose="020F0502020204030204" pitchFamily="34" charset="0"/>
                <a:cs typeface="Calibri" panose="020F0502020204030204" pitchFamily="34" charset="0"/>
              </a:rPr>
              <a:t>Excerpt from the Proceedings of the COMSOL Conference 2026 Boston</a:t>
            </a: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a:t>Write your methods here.</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Calibri" panose="020F0502020204030204" pitchFamily="34" charset="0"/>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a:t>Add your references here.</a:t>
            </a:r>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866740"/>
          </a:xfrm>
          <a:prstGeom prst="rect">
            <a:avLst/>
          </a:prstGeom>
          <a:noFill/>
        </p:spPr>
        <p:txBody>
          <a:bodyPr wrap="square" rtlCol="0">
            <a:spAutoFit/>
          </a:bodyPr>
          <a:lstStyle/>
          <a:p>
            <a:r>
              <a:rPr lang="en-US" sz="4921" b="1">
                <a:solidFill>
                  <a:schemeClr val="bg1">
                    <a:lumMod val="65000"/>
                  </a:schemeClr>
                </a:solidFill>
                <a:latin typeface="Calibri" panose="020F0502020204030204" pitchFamily="34" charset="0"/>
                <a:cs typeface="Calibri" panose="020F0502020204030204" pitchFamily="34" charset="0"/>
              </a:rPr>
              <a:t>REFERENCES</a:t>
            </a:r>
            <a:endParaRPr lang="en-US" sz="4101" b="1">
              <a:solidFill>
                <a:schemeClr val="bg1">
                  <a:lumMod val="65000"/>
                </a:schemeClr>
              </a:solidFill>
              <a:latin typeface="Calibri" panose="020F0502020204030204" pitchFamily="34" charset="0"/>
              <a:cs typeface="Calibri" panose="020F0502020204030204" pitchFamily="34" charset="0"/>
            </a:endParaRP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Calibri" panose="020F0502020204030204" pitchFamily="34" charset="0"/>
                <a:cs typeface="Calibri" panose="020F0502020204030204" pitchFamily="34" charset="0"/>
              </a:defRPr>
            </a:lvl1pPr>
          </a:lstStyle>
          <a:p>
            <a:pPr lvl="0"/>
            <a:r>
              <a:rPr lang="en-US" noProof="0"/>
              <a:t>Short 1-2 sentence introductory information about your project (font size 50-60 </a:t>
            </a:r>
            <a:r>
              <a:rPr lang="en-US" noProof="0" err="1"/>
              <a:t>pt</a:t>
            </a:r>
            <a:r>
              <a:rPr lang="en-US" noProof="0"/>
              <a:t>). </a:t>
            </a:r>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a:t>This space is best used for including your paper abstract/introduction and conclusions. Do NOT include images here. Keep the text in two columns as it is set </a:t>
            </a:r>
            <a:br>
              <a:rPr lang="en-US" noProof="0"/>
            </a:br>
            <a:r>
              <a:rPr lang="en-US" noProof="0"/>
              <a:t>(text in just 1 column would not be readable). </a:t>
            </a:r>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a:t>Subtitle (write either: Abstract, Introduction, or Goals)</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a:t>Subtitle (write: Methodology)</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a:t>Include relevant images and diagrams here</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a:t>Captions should be 18–40 pt. Write captions: “FIGURE #. Text…”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a:t>Your organization logo</a:t>
            </a:r>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a:t>Write your results here.</a:t>
            </a:r>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a:t>Subtitle (write: Results)</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a:t>Include relevant images and diagrams here</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a:t>Captions should be 18–40 pt. Write captions: “FIGURE #. Text…” </a:t>
            </a:r>
          </a:p>
        </p:txBody>
      </p:sp>
    </p:spTree>
    <p:extLst>
      <p:ext uri="{BB962C8B-B14F-4D97-AF65-F5344CB8AC3E}">
        <p14:creationId xmlns:p14="http://schemas.microsoft.com/office/powerpoint/2010/main" val="3533340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47A5ED2-A0C3-409C-AD7A-B1754458CD1D}"/>
              </a:ext>
            </a:extLst>
          </p:cNvPr>
          <p:cNvGrpSpPr/>
          <p:nvPr userDrawn="1"/>
        </p:nvGrpSpPr>
        <p:grpSpPr>
          <a:xfrm>
            <a:off x="1" y="-12063"/>
            <a:ext cx="32919514" cy="43903263"/>
            <a:chOff x="0" y="-11824"/>
            <a:chExt cx="30496907" cy="43034662"/>
          </a:xfrm>
        </p:grpSpPr>
        <p:sp>
          <p:nvSpPr>
            <p:cNvPr id="19" name="Rectangle 18">
              <a:extLst>
                <a:ext uri="{FF2B5EF4-FFF2-40B4-BE49-F238E27FC236}">
                  <a16:creationId xmlns:a16="http://schemas.microsoft.com/office/drawing/2014/main" id="{944516B2-34A6-407A-B06A-72C9E15F25D8}"/>
                </a:ext>
              </a:extLst>
            </p:cNvPr>
            <p:cNvSpPr/>
            <p:nvPr/>
          </p:nvSpPr>
          <p:spPr>
            <a:xfrm>
              <a:off x="0" y="42914838"/>
              <a:ext cx="30494905"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0" name="Rectangle 19">
              <a:extLst>
                <a:ext uri="{FF2B5EF4-FFF2-40B4-BE49-F238E27FC236}">
                  <a16:creationId xmlns:a16="http://schemas.microsoft.com/office/drawing/2014/main" id="{87F7CE39-9823-4F5B-ABFE-098F325D8F35}"/>
                </a:ext>
              </a:extLst>
            </p:cNvPr>
            <p:cNvSpPr/>
            <p:nvPr/>
          </p:nvSpPr>
          <p:spPr>
            <a:xfrm rot="16200000">
              <a:off x="8926562"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1" name="Rectangle 20">
              <a:extLst>
                <a:ext uri="{FF2B5EF4-FFF2-40B4-BE49-F238E27FC236}">
                  <a16:creationId xmlns:a16="http://schemas.microsoft.com/office/drawing/2014/main" id="{57C28E66-72CA-4593-A5C3-C152AF7401E0}"/>
                </a:ext>
              </a:extLst>
            </p:cNvPr>
            <p:cNvSpPr/>
            <p:nvPr/>
          </p:nvSpPr>
          <p:spPr>
            <a:xfrm rot="16200000">
              <a:off x="-21461373"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2" name="Rectangle 21">
              <a:extLst>
                <a:ext uri="{FF2B5EF4-FFF2-40B4-BE49-F238E27FC236}">
                  <a16:creationId xmlns:a16="http://schemas.microsoft.com/office/drawing/2014/main" id="{C5D7C444-DE16-42DD-9599-D07A4F3B6CB7}"/>
                </a:ext>
              </a:extLst>
            </p:cNvPr>
            <p:cNvSpPr/>
            <p:nvPr/>
          </p:nvSpPr>
          <p:spPr>
            <a:xfrm>
              <a:off x="0" y="-11824"/>
              <a:ext cx="30495876"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3" name="Rectangle 22">
              <a:extLst>
                <a:ext uri="{FF2B5EF4-FFF2-40B4-BE49-F238E27FC236}">
                  <a16:creationId xmlns:a16="http://schemas.microsoft.com/office/drawing/2014/main" id="{14C1A78C-DD81-48B0-B5FB-B545B0991A8C}"/>
                </a:ext>
              </a:extLst>
            </p:cNvPr>
            <p:cNvSpPr/>
            <p:nvPr/>
          </p:nvSpPr>
          <p:spPr>
            <a:xfrm rot="16200000">
              <a:off x="-21255792" y="21454172"/>
              <a:ext cx="42830489"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4" name="Rectangle 23">
              <a:extLst>
                <a:ext uri="{FF2B5EF4-FFF2-40B4-BE49-F238E27FC236}">
                  <a16:creationId xmlns:a16="http://schemas.microsoft.com/office/drawing/2014/main" id="{3B22A3E9-DA00-46AF-B9F1-54AC93CFAAE1}"/>
                </a:ext>
              </a:extLst>
            </p:cNvPr>
            <p:cNvSpPr/>
            <p:nvPr/>
          </p:nvSpPr>
          <p:spPr>
            <a:xfrm rot="16200000">
              <a:off x="8918160" y="21457418"/>
              <a:ext cx="42830488"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5" name="Rectangle 24">
              <a:extLst>
                <a:ext uri="{FF2B5EF4-FFF2-40B4-BE49-F238E27FC236}">
                  <a16:creationId xmlns:a16="http://schemas.microsoft.com/office/drawing/2014/main" id="{86C92FBF-DC74-4B45-BD34-D5360DA66C2F}"/>
                </a:ext>
              </a:extLst>
            </p:cNvPr>
            <p:cNvSpPr/>
            <p:nvPr/>
          </p:nvSpPr>
          <p:spPr>
            <a:xfrm>
              <a:off x="107456" y="92927"/>
              <a:ext cx="30279447"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6" name="Rectangle 25">
              <a:extLst>
                <a:ext uri="{FF2B5EF4-FFF2-40B4-BE49-F238E27FC236}">
                  <a16:creationId xmlns:a16="http://schemas.microsoft.com/office/drawing/2014/main" id="{44E91BDC-6419-4206-9FBB-965A380CC1A6}"/>
                </a:ext>
              </a:extLst>
            </p:cNvPr>
            <p:cNvSpPr/>
            <p:nvPr/>
          </p:nvSpPr>
          <p:spPr>
            <a:xfrm>
              <a:off x="108973" y="42806838"/>
              <a:ext cx="30277930"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grpSp>
    </p:spTree>
    <p:extLst>
      <p:ext uri="{BB962C8B-B14F-4D97-AF65-F5344CB8AC3E}">
        <p14:creationId xmlns:p14="http://schemas.microsoft.com/office/powerpoint/2010/main" val="2473556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8/28/2026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1.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3.png"/><Relationship Id="rId4" Type="http://schemas.openxmlformats.org/officeDocument/2006/relationships/image" Target="../media/image2.jpe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emf"/><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https://www.osti.gov/biblio/841246" TargetMode="External"/><Relationship Id="rId7"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0.emf"/><Relationship Id="rId10" Type="http://schemas.openxmlformats.org/officeDocument/2006/relationships/image" Target="../media/image29.png"/><Relationship Id="rId4" Type="http://schemas.openxmlformats.org/officeDocument/2006/relationships/image" Target="../media/image24.jpeg"/><Relationship Id="rId9" Type="http://schemas.openxmlformats.org/officeDocument/2006/relationships/image" Target="../media/image28.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1.pn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15.png"/><Relationship Id="rId4" Type="http://schemas.openxmlformats.org/officeDocument/2006/relationships/image" Target="../media/image2.jpe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00559-D9EE-0550-ED56-580750AF7DE7}"/>
            </a:ext>
          </a:extLst>
        </p:cNvPr>
        <p:cNvGrpSpPr/>
        <p:nvPr/>
      </p:nvGrpSpPr>
      <p:grpSpPr>
        <a:xfrm>
          <a:off x="0" y="0"/>
          <a:ext cx="0" cy="0"/>
          <a:chOff x="0" y="0"/>
          <a:chExt cx="0" cy="0"/>
        </a:xfrm>
      </p:grpSpPr>
      <p:pic>
        <p:nvPicPr>
          <p:cNvPr id="55" name="Picture 54">
            <a:extLst>
              <a:ext uri="{FF2B5EF4-FFF2-40B4-BE49-F238E27FC236}">
                <a16:creationId xmlns:a16="http://schemas.microsoft.com/office/drawing/2014/main" id="{CB4B94EC-D7FC-D34C-68D9-8B9926691D74}"/>
              </a:ext>
            </a:extLst>
          </p:cNvPr>
          <p:cNvPicPr>
            <a:picLocks noChangeAspect="1"/>
          </p:cNvPicPr>
          <p:nvPr/>
        </p:nvPicPr>
        <p:blipFill>
          <a:blip r:embed="rId2"/>
          <a:srcRect l="-472" t="43662" r="6132" b="21127"/>
          <a:stretch>
            <a:fillRect/>
          </a:stretch>
        </p:blipFill>
        <p:spPr>
          <a:xfrm>
            <a:off x="18534190" y="34092893"/>
            <a:ext cx="13478742" cy="1676953"/>
          </a:xfrm>
          <a:prstGeom prst="rect">
            <a:avLst/>
          </a:prstGeom>
        </p:spPr>
      </p:pic>
      <p:pic>
        <p:nvPicPr>
          <p:cNvPr id="57" name="Picture 56" descr="A rainbow colored ribbon on a black background&#10;&#10;AI-generated content may be incorrect.">
            <a:extLst>
              <a:ext uri="{FF2B5EF4-FFF2-40B4-BE49-F238E27FC236}">
                <a16:creationId xmlns:a16="http://schemas.microsoft.com/office/drawing/2014/main" id="{37572FF6-855E-110D-E123-D40A3CFA7157}"/>
              </a:ext>
            </a:extLst>
          </p:cNvPr>
          <p:cNvPicPr>
            <a:picLocks noChangeAspect="1"/>
          </p:cNvPicPr>
          <p:nvPr/>
        </p:nvPicPr>
        <p:blipFill>
          <a:blip r:embed="rId2"/>
          <a:srcRect l="15676" t="78436" r="25650" b="-6977"/>
          <a:stretch>
            <a:fillRect/>
          </a:stretch>
        </p:blipFill>
        <p:spPr>
          <a:xfrm>
            <a:off x="20874247" y="35666876"/>
            <a:ext cx="8383067" cy="1359289"/>
          </a:xfrm>
          <a:prstGeom prst="rect">
            <a:avLst/>
          </a:prstGeom>
        </p:spPr>
      </p:pic>
      <p:sp>
        <p:nvSpPr>
          <p:cNvPr id="2" name="Title 1">
            <a:extLst>
              <a:ext uri="{FF2B5EF4-FFF2-40B4-BE49-F238E27FC236}">
                <a16:creationId xmlns:a16="http://schemas.microsoft.com/office/drawing/2014/main" id="{01F84262-635B-23E5-EB64-F6BD0324A6F3}"/>
              </a:ext>
            </a:extLst>
          </p:cNvPr>
          <p:cNvSpPr>
            <a:spLocks noGrp="1"/>
          </p:cNvSpPr>
          <p:nvPr>
            <p:ph type="title"/>
          </p:nvPr>
        </p:nvSpPr>
        <p:spPr/>
        <p:txBody>
          <a:bodyPr>
            <a:normAutofit/>
          </a:bodyPr>
          <a:lstStyle/>
          <a:p>
            <a:r>
              <a:rPr lang="en-US" sz="8200">
                <a:latin typeface="Calibri"/>
                <a:ea typeface="Calibri"/>
                <a:cs typeface="Calibri"/>
              </a:rPr>
              <a:t>Geophysical Modeling of the American Southwest</a:t>
            </a:r>
            <a:br>
              <a:rPr lang="en-US" sz="8200" dirty="0">
                <a:latin typeface="Calibri"/>
                <a:ea typeface="Calibri"/>
                <a:cs typeface="Calibri"/>
              </a:rPr>
            </a:br>
            <a:endParaRPr lang="en-US">
              <a:ea typeface="Calibri" panose="020F0502020204030204" pitchFamily="34" charset="0"/>
            </a:endParaRPr>
          </a:p>
        </p:txBody>
      </p:sp>
      <p:sp>
        <p:nvSpPr>
          <p:cNvPr id="3" name="Content Placeholder 2">
            <a:extLst>
              <a:ext uri="{FF2B5EF4-FFF2-40B4-BE49-F238E27FC236}">
                <a16:creationId xmlns:a16="http://schemas.microsoft.com/office/drawing/2014/main" id="{D0340365-5255-EF2D-E350-9CC1DF546272}"/>
              </a:ext>
            </a:extLst>
          </p:cNvPr>
          <p:cNvSpPr>
            <a:spLocks noGrp="1"/>
          </p:cNvSpPr>
          <p:nvPr>
            <p:ph sz="quarter" idx="10"/>
          </p:nvPr>
        </p:nvSpPr>
        <p:spPr>
          <a:xfrm>
            <a:off x="14066669" y="9076276"/>
            <a:ext cx="17651445" cy="3094623"/>
          </a:xfrm>
        </p:spPr>
        <p:txBody>
          <a:bodyPr vert="horz" lIns="91440" tIns="45720" rIns="91440" bIns="45720" rtlCol="0" anchor="t">
            <a:noAutofit/>
          </a:bodyPr>
          <a:lstStyle/>
          <a:p>
            <a:r>
              <a:rPr lang="en-US" sz="4000">
                <a:latin typeface="Calibri"/>
                <a:ea typeface="Calibri"/>
                <a:cs typeface="Calibri"/>
              </a:rPr>
              <a:t>Ilana S. Bromberg</a:t>
            </a:r>
            <a:r>
              <a:rPr lang="en-US" sz="4000" baseline="-25000">
                <a:latin typeface="Calibri"/>
                <a:ea typeface="Calibri"/>
                <a:cs typeface="Calibri"/>
              </a:rPr>
              <a:t>1</a:t>
            </a:r>
            <a:r>
              <a:rPr lang="en-US" sz="4000">
                <a:latin typeface="Calibri"/>
                <a:ea typeface="Calibri"/>
                <a:cs typeface="Calibri"/>
              </a:rPr>
              <a:t>, Lucy M. Flesch</a:t>
            </a:r>
            <a:r>
              <a:rPr lang="en-US" sz="4000" baseline="-25000">
                <a:latin typeface="Calibri"/>
                <a:ea typeface="Calibri"/>
                <a:cs typeface="Calibri"/>
              </a:rPr>
              <a:t>1</a:t>
            </a:r>
            <a:r>
              <a:rPr lang="en-US" sz="4000">
                <a:latin typeface="Calibri"/>
                <a:ea typeface="Calibri"/>
                <a:cs typeface="Calibri"/>
              </a:rPr>
              <a:t>, Saad Haq</a:t>
            </a:r>
            <a:r>
              <a:rPr lang="en-US" sz="4000" baseline="-25000">
                <a:latin typeface="Calibri"/>
                <a:ea typeface="Calibri"/>
                <a:cs typeface="Calibri"/>
              </a:rPr>
              <a:t>1</a:t>
            </a:r>
            <a:r>
              <a:rPr lang="en-US" sz="4000">
                <a:latin typeface="Calibri"/>
                <a:ea typeface="Calibri"/>
                <a:cs typeface="Calibri"/>
              </a:rPr>
              <a:t>, Christopher M. Calvelage</a:t>
            </a:r>
            <a:r>
              <a:rPr lang="en-US" sz="4000" baseline="-25000">
                <a:latin typeface="Calibri"/>
                <a:ea typeface="Calibri"/>
                <a:cs typeface="Calibri"/>
              </a:rPr>
              <a:t>2</a:t>
            </a:r>
            <a:r>
              <a:rPr lang="en-US" sz="4000">
                <a:latin typeface="Calibri"/>
                <a:ea typeface="Calibri"/>
                <a:cs typeface="Calibri"/>
              </a:rPr>
              <a:t>, William E. Holt</a:t>
            </a:r>
            <a:r>
              <a:rPr lang="en-US" sz="4000" baseline="-25000">
                <a:latin typeface="Calibri"/>
                <a:ea typeface="Calibri"/>
                <a:cs typeface="Calibri"/>
              </a:rPr>
              <a:t>3</a:t>
            </a:r>
            <a:r>
              <a:rPr lang="en-US" sz="4000">
                <a:latin typeface="Calibri"/>
                <a:ea typeface="Calibri"/>
                <a:cs typeface="Calibri"/>
              </a:rPr>
              <a:t>, Alireza Bahadori</a:t>
            </a:r>
            <a:r>
              <a:rPr lang="en-US" sz="4000" baseline="-25000">
                <a:latin typeface="Calibri"/>
                <a:ea typeface="Calibri"/>
                <a:cs typeface="Calibri"/>
              </a:rPr>
              <a:t>4</a:t>
            </a:r>
          </a:p>
          <a:p>
            <a:r>
              <a:rPr lang="en-US" sz="4000" baseline="-25000">
                <a:latin typeface="Calibri"/>
                <a:ea typeface="Calibri"/>
                <a:cs typeface="Calibri"/>
              </a:rPr>
              <a:t>1.Purdue University, 2. </a:t>
            </a:r>
            <a:r>
              <a:rPr lang="en-US" sz="4000" baseline="-25000" err="1">
                <a:latin typeface="Calibri"/>
                <a:ea typeface="Calibri"/>
                <a:cs typeface="Calibri"/>
              </a:rPr>
              <a:t>Earthscope</a:t>
            </a:r>
            <a:r>
              <a:rPr lang="en-US" sz="4000" baseline="-25000">
                <a:latin typeface="Calibri"/>
                <a:ea typeface="Calibri"/>
                <a:cs typeface="Calibri"/>
              </a:rPr>
              <a:t> Consortium, 3. Stony Brook University, 4. Springer Nature</a:t>
            </a:r>
            <a:endParaRPr lang="en-US" sz="4000" baseline="-25000">
              <a:ea typeface="Calibri"/>
            </a:endParaRPr>
          </a:p>
          <a:p>
            <a:endParaRPr lang="en-US" sz="4000">
              <a:ea typeface="Calibri"/>
            </a:endParaRPr>
          </a:p>
        </p:txBody>
      </p:sp>
      <p:sp>
        <p:nvSpPr>
          <p:cNvPr id="5" name="Text Placeholder 4">
            <a:extLst>
              <a:ext uri="{FF2B5EF4-FFF2-40B4-BE49-F238E27FC236}">
                <a16:creationId xmlns:a16="http://schemas.microsoft.com/office/drawing/2014/main" id="{DC67A62F-E664-F230-E1B3-3024586E6E71}"/>
              </a:ext>
            </a:extLst>
          </p:cNvPr>
          <p:cNvSpPr>
            <a:spLocks noGrp="1"/>
          </p:cNvSpPr>
          <p:nvPr>
            <p:ph type="body" sz="quarter" idx="23"/>
          </p:nvPr>
        </p:nvSpPr>
        <p:spPr/>
        <p:txBody>
          <a:bodyPr vert="horz" lIns="91440" tIns="45720" rIns="91440" bIns="45720" rtlCol="0" anchor="t">
            <a:noAutofit/>
          </a:bodyPr>
          <a:lstStyle/>
          <a:p>
            <a:pPr marL="571500" indent="-571500">
              <a:buFont typeface="Arial" panose="020B0604020202020204" pitchFamily="34" charset="0"/>
              <a:buChar char="•"/>
            </a:pPr>
            <a:r>
              <a:rPr lang="en-US" sz="4000">
                <a:ea typeface="Calibri"/>
                <a:cs typeface="Calibri"/>
              </a:rPr>
              <a:t>Model carved out from a spherical shell using pre-calculated </a:t>
            </a:r>
            <a:r>
              <a:rPr lang="en-US" sz="4000" err="1">
                <a:ea typeface="Calibri"/>
                <a:cs typeface="Calibri"/>
              </a:rPr>
              <a:t>paleotopography</a:t>
            </a:r>
            <a:r>
              <a:rPr lang="en-US" sz="4000">
                <a:ea typeface="Calibri"/>
                <a:cs typeface="Calibri"/>
              </a:rPr>
              <a:t>, crustal thickness, 3D viscosity and density profiles</a:t>
            </a:r>
            <a:endParaRPr lang="en-US"/>
          </a:p>
          <a:p>
            <a:pPr marL="571500" indent="-571500">
              <a:buFont typeface="Arial" panose="020B0604020202020204" pitchFamily="34" charset="0"/>
              <a:buChar char="•"/>
            </a:pPr>
            <a:r>
              <a:rPr lang="en-US" sz="4000">
                <a:ea typeface="Calibri"/>
                <a:cs typeface="Calibri"/>
              </a:rPr>
              <a:t>Crust is split into two domains to separate upper and lower crust</a:t>
            </a:r>
          </a:p>
          <a:p>
            <a:pPr marL="571500" indent="-571500">
              <a:buFont typeface="Arial" panose="020B0604020202020204" pitchFamily="34" charset="0"/>
              <a:buChar char="•"/>
            </a:pPr>
            <a:r>
              <a:rPr lang="en-US" sz="4000">
                <a:ea typeface="Calibri"/>
                <a:cs typeface="Calibri"/>
              </a:rPr>
              <a:t>Parameter space examined is the strength (viscosity) of the lower crust, and the ratio of strength between the upper crust and the mantle</a:t>
            </a:r>
          </a:p>
          <a:p>
            <a:pPr marL="2123440" lvl="1" indent="-571500">
              <a:buFont typeface="Courier New" panose="020B0604020202020204" pitchFamily="34" charset="0"/>
              <a:buChar char="o"/>
            </a:pPr>
            <a:r>
              <a:rPr lang="en-US" sz="3150">
                <a:ea typeface="Calibri"/>
                <a:cs typeface="Calibri"/>
              </a:rPr>
              <a:t>Model parameters chosen by comparing surface velocity outputs</a:t>
            </a:r>
          </a:p>
          <a:p>
            <a:pPr marL="571500" indent="-571500">
              <a:buFont typeface="Arial" panose="020B0604020202020204" pitchFamily="34" charset="0"/>
              <a:buChar char="•"/>
            </a:pPr>
            <a:r>
              <a:rPr lang="en-US" sz="4000">
                <a:ea typeface="Calibri"/>
                <a:cs typeface="Calibri"/>
              </a:rPr>
              <a:t>Instantaneous physics computed using Stokes/creeping flow</a:t>
            </a:r>
          </a:p>
          <a:p>
            <a:pPr marL="571500" indent="-571500">
              <a:buFont typeface="Arial" panose="020B0604020202020204" pitchFamily="34" charset="0"/>
              <a:buChar char="•"/>
            </a:pPr>
            <a:r>
              <a:rPr lang="en-US" sz="4000">
                <a:ea typeface="Calibri"/>
                <a:cs typeface="Calibri"/>
              </a:rPr>
              <a:t>Time dependence with moving mesh</a:t>
            </a:r>
            <a:endParaRPr lang="en-US"/>
          </a:p>
          <a:p>
            <a:pPr marL="571500" indent="-571500">
              <a:buChar char="•"/>
            </a:pPr>
            <a:endParaRPr lang="en-US" sz="4000">
              <a:ea typeface="Calibri"/>
              <a:cs typeface="Calibri"/>
            </a:endParaRPr>
          </a:p>
        </p:txBody>
      </p:sp>
      <p:sp>
        <p:nvSpPr>
          <p:cNvPr id="6" name="Text Placeholder 5">
            <a:extLst>
              <a:ext uri="{FF2B5EF4-FFF2-40B4-BE49-F238E27FC236}">
                <a16:creationId xmlns:a16="http://schemas.microsoft.com/office/drawing/2014/main" id="{2E131C24-D00C-E1CB-4ACA-AB512FA2FB4C}"/>
              </a:ext>
            </a:extLst>
          </p:cNvPr>
          <p:cNvSpPr>
            <a:spLocks noGrp="1"/>
          </p:cNvSpPr>
          <p:nvPr>
            <p:ph type="body" sz="quarter" idx="24"/>
          </p:nvPr>
        </p:nvSpPr>
        <p:spPr/>
        <p:txBody>
          <a:bodyPr vert="horz" lIns="91440" tIns="45720" rIns="91440" bIns="45720" rtlCol="0" anchor="t">
            <a:noAutofit/>
          </a:bodyPr>
          <a:lstStyle/>
          <a:p>
            <a:r>
              <a:rPr lang="en-US" sz="2800" dirty="0">
                <a:latin typeface="Calibri"/>
                <a:ea typeface="Calibri"/>
                <a:cs typeface="Calibri"/>
              </a:rPr>
              <a:t>Bahadori, A., Holt, W. E. &amp; Rasbury, E. T. Reconstruction modeling of crustal thickness and </a:t>
            </a:r>
            <a:r>
              <a:rPr lang="en-US" sz="2800" dirty="0" err="1">
                <a:latin typeface="Calibri"/>
                <a:ea typeface="Calibri"/>
                <a:cs typeface="Calibri"/>
              </a:rPr>
              <a:t>paleotopography</a:t>
            </a:r>
            <a:r>
              <a:rPr lang="en-US" sz="2800" dirty="0">
                <a:latin typeface="Calibri"/>
                <a:ea typeface="Calibri"/>
                <a:cs typeface="Calibri"/>
              </a:rPr>
              <a:t> of western North America since 36 Ma. </a:t>
            </a:r>
            <a:r>
              <a:rPr lang="en-US" sz="2800" i="1" dirty="0">
                <a:latin typeface="Calibri"/>
                <a:ea typeface="Calibri"/>
                <a:cs typeface="Calibri"/>
              </a:rPr>
              <a:t>Geosphere</a:t>
            </a:r>
            <a:r>
              <a:rPr lang="en-US" sz="2800" dirty="0">
                <a:latin typeface="Calibri"/>
                <a:ea typeface="Calibri"/>
                <a:cs typeface="Calibri"/>
              </a:rPr>
              <a:t> </a:t>
            </a:r>
            <a:r>
              <a:rPr lang="en-US" sz="2800" b="1" dirty="0">
                <a:latin typeface="Calibri"/>
                <a:ea typeface="Calibri"/>
                <a:cs typeface="Calibri"/>
              </a:rPr>
              <a:t>14</a:t>
            </a:r>
            <a:r>
              <a:rPr lang="en-US" sz="2800" dirty="0">
                <a:latin typeface="Calibri"/>
                <a:ea typeface="Calibri"/>
                <a:cs typeface="Calibri"/>
              </a:rPr>
              <a:t>, 1207–1231 (2018).</a:t>
            </a:r>
            <a:br>
              <a:rPr lang="en-US" sz="2800" dirty="0">
                <a:latin typeface="Calibri"/>
                <a:ea typeface="Calibri"/>
                <a:cs typeface="Calibri"/>
              </a:rPr>
            </a:br>
            <a:r>
              <a:rPr lang="en-US" sz="2800" dirty="0">
                <a:latin typeface="Calibri"/>
                <a:ea typeface="Calibri"/>
                <a:cs typeface="Calibri"/>
              </a:rPr>
              <a:t>Bahadori, A. &amp; Holt, W. E. Geodynamic evolution of southwestern North America since the Late Eocene. Nature Communications 10, 5213 (2019).</a:t>
            </a:r>
            <a:br>
              <a:rPr lang="en-US" sz="2800" dirty="0">
                <a:latin typeface="Calibri"/>
                <a:ea typeface="Calibri"/>
                <a:cs typeface="Calibri"/>
              </a:rPr>
            </a:br>
            <a:r>
              <a:rPr lang="en-US" sz="2800" dirty="0">
                <a:latin typeface="Calibri"/>
                <a:ea typeface="Calibri"/>
                <a:cs typeface="Calibri"/>
              </a:rPr>
              <a:t>Calvelage, C. M. INVESTIGATING THE EFFECTS OF A WEAK LOWER CRUST ON BASIN AND RANGE EXTENSIONAL HISTORY. (2021).</a:t>
            </a:r>
            <a:endParaRPr lang="en-US" sz="2800" dirty="0">
              <a:latin typeface="Calibri"/>
              <a:ea typeface="Calibri" panose="020F0502020204030204" pitchFamily="34" charset="0"/>
              <a:cs typeface="Calibri"/>
            </a:endParaRPr>
          </a:p>
          <a:p>
            <a:endParaRPr lang="en-US" sz="3250">
              <a:ea typeface="Calibri"/>
            </a:endParaRPr>
          </a:p>
        </p:txBody>
      </p:sp>
      <p:sp>
        <p:nvSpPr>
          <p:cNvPr id="7" name="Content Placeholder 6">
            <a:extLst>
              <a:ext uri="{FF2B5EF4-FFF2-40B4-BE49-F238E27FC236}">
                <a16:creationId xmlns:a16="http://schemas.microsoft.com/office/drawing/2014/main" id="{145BEB0B-BF77-927B-C573-FE255646C364}"/>
              </a:ext>
            </a:extLst>
          </p:cNvPr>
          <p:cNvSpPr>
            <a:spLocks noGrp="1"/>
          </p:cNvSpPr>
          <p:nvPr>
            <p:ph sz="quarter" idx="26"/>
          </p:nvPr>
        </p:nvSpPr>
        <p:spPr>
          <a:xfrm>
            <a:off x="14197413" y="5077567"/>
            <a:ext cx="17520817" cy="4180360"/>
          </a:xfrm>
        </p:spPr>
        <p:txBody>
          <a:bodyPr vert="horz" lIns="91440" tIns="45720" rIns="91440" bIns="45720" rtlCol="0" anchor="t">
            <a:noAutofit/>
          </a:bodyPr>
          <a:lstStyle/>
          <a:p>
            <a:r>
              <a:rPr lang="en-US" sz="6100">
                <a:latin typeface="Calibri"/>
                <a:ea typeface="Calibri"/>
                <a:cs typeface="Calibri"/>
              </a:rPr>
              <a:t>Creating a functional model for large-scale </a:t>
            </a:r>
            <a:r>
              <a:rPr lang="en-US" sz="6100" dirty="0">
                <a:latin typeface="Calibri"/>
                <a:ea typeface="Calibri"/>
                <a:cs typeface="Calibri"/>
              </a:rPr>
              <a:t>geophysical analysis of gravitational collapse, crustal extension, and deformation</a:t>
            </a:r>
            <a:endParaRPr lang="en-US" sz="6100" dirty="0">
              <a:ea typeface="Calibri"/>
            </a:endParaRPr>
          </a:p>
        </p:txBody>
      </p:sp>
      <p:sp>
        <p:nvSpPr>
          <p:cNvPr id="8" name="Text Placeholder 7">
            <a:extLst>
              <a:ext uri="{FF2B5EF4-FFF2-40B4-BE49-F238E27FC236}">
                <a16:creationId xmlns:a16="http://schemas.microsoft.com/office/drawing/2014/main" id="{831D6D59-BB60-6B74-E3EE-AE8EDD235A27}"/>
              </a:ext>
            </a:extLst>
          </p:cNvPr>
          <p:cNvSpPr>
            <a:spLocks noGrp="1"/>
          </p:cNvSpPr>
          <p:nvPr>
            <p:ph type="body" sz="quarter" idx="18"/>
          </p:nvPr>
        </p:nvSpPr>
        <p:spPr/>
        <p:txBody>
          <a:bodyPr vert="horz" lIns="91440" tIns="45720" rIns="91440" bIns="45720" numCol="2" spcCol="914400" rtlCol="0" anchor="t">
            <a:noAutofit/>
          </a:bodyPr>
          <a:lstStyle/>
          <a:p>
            <a:r>
              <a:rPr lang="en-US" sz="4000">
                <a:ea typeface="+mn-lt"/>
                <a:cs typeface="+mn-lt"/>
              </a:rPr>
              <a:t>Southwestern North America contains features like the Basin and Range Province, Colorado Plateau, and Rio Grande Rift, all of which experienced relatively recent large-scale deformation that affected the overall landscape. Geophysical phenomena occur on much larger scales of length (thousands of kilometers) and time (millions of years) than is typically modeled in software like COMSOL; despite this, finite element analysis presents a unique opportunity to analyze how large systems like this, with many interconnected parts, behave under different initial conditions and material properties. Challenges in modeling have included forcing isostatic equilibrium adjustment (as the topography collapses due to gravity, the boundary between the crust and mantle adjusts upwards to compensate and maintain a constant pressure at the base of the model), determining boundary conditions that are both stable and accurately reflect geophysical realities, and creating spherical systems in software normally set in cartesian or cylindrical.</a:t>
            </a:r>
          </a:p>
        </p:txBody>
      </p:sp>
      <p:sp>
        <p:nvSpPr>
          <p:cNvPr id="9" name="Text Placeholder 8">
            <a:extLst>
              <a:ext uri="{FF2B5EF4-FFF2-40B4-BE49-F238E27FC236}">
                <a16:creationId xmlns:a16="http://schemas.microsoft.com/office/drawing/2014/main" id="{3F13AAC7-1F07-0FF2-8283-0445447BA92F}"/>
              </a:ext>
            </a:extLst>
          </p:cNvPr>
          <p:cNvSpPr>
            <a:spLocks noGrp="1"/>
          </p:cNvSpPr>
          <p:nvPr>
            <p:ph type="body" sz="quarter" idx="27"/>
          </p:nvPr>
        </p:nvSpPr>
        <p:spPr/>
        <p:txBody>
          <a:bodyPr/>
          <a:lstStyle/>
          <a:p>
            <a:r>
              <a:rPr lang="en-US" sz="7100">
                <a:ea typeface="Calibri"/>
                <a:cs typeface="Calibri"/>
              </a:rPr>
              <a:t>Introduction</a:t>
            </a:r>
          </a:p>
        </p:txBody>
      </p:sp>
      <p:sp>
        <p:nvSpPr>
          <p:cNvPr id="10" name="Text Placeholder 9">
            <a:extLst>
              <a:ext uri="{FF2B5EF4-FFF2-40B4-BE49-F238E27FC236}">
                <a16:creationId xmlns:a16="http://schemas.microsoft.com/office/drawing/2014/main" id="{FCFD37D2-3405-B6B2-44CA-DF7D1C00D3CF}"/>
              </a:ext>
            </a:extLst>
          </p:cNvPr>
          <p:cNvSpPr>
            <a:spLocks noGrp="1"/>
          </p:cNvSpPr>
          <p:nvPr>
            <p:ph type="body" sz="quarter" idx="28"/>
          </p:nvPr>
        </p:nvSpPr>
        <p:spPr/>
        <p:txBody>
          <a:bodyPr/>
          <a:lstStyle/>
          <a:p>
            <a:r>
              <a:rPr lang="en-US" sz="7100">
                <a:ea typeface="Calibri"/>
                <a:cs typeface="Calibri"/>
              </a:rPr>
              <a:t>Methods</a:t>
            </a:r>
            <a:endParaRPr lang="en-US"/>
          </a:p>
        </p:txBody>
      </p:sp>
      <p:sp>
        <p:nvSpPr>
          <p:cNvPr id="12" name="Text Placeholder 11">
            <a:extLst>
              <a:ext uri="{FF2B5EF4-FFF2-40B4-BE49-F238E27FC236}">
                <a16:creationId xmlns:a16="http://schemas.microsoft.com/office/drawing/2014/main" id="{E07EB28D-4C82-B0F0-9F6C-8E263E6AB88A}"/>
              </a:ext>
            </a:extLst>
          </p:cNvPr>
          <p:cNvSpPr>
            <a:spLocks noGrp="1"/>
          </p:cNvSpPr>
          <p:nvPr>
            <p:ph type="body" sz="quarter" idx="30"/>
          </p:nvPr>
        </p:nvSpPr>
        <p:spPr>
          <a:xfrm>
            <a:off x="1196912" y="27501167"/>
            <a:ext cx="13776431" cy="1468347"/>
          </a:xfrm>
        </p:spPr>
        <p:txBody>
          <a:bodyPr vert="horz" lIns="91440" tIns="45720" rIns="91440" bIns="45720" rtlCol="0" anchor="t">
            <a:noAutofit/>
          </a:bodyPr>
          <a:lstStyle/>
          <a:p>
            <a:r>
              <a:rPr lang="en-US" sz="3600">
                <a:ea typeface="Calibri"/>
                <a:cs typeface="Calibri"/>
              </a:rPr>
              <a:t>Figure 1. Left: Carving the volume out of a spherical shell. Right: Viscosity magnitude slices through the model.</a:t>
            </a:r>
          </a:p>
        </p:txBody>
      </p:sp>
      <p:pic>
        <p:nvPicPr>
          <p:cNvPr id="4" name="Picture Placeholder 3">
            <a:extLst>
              <a:ext uri="{FF2B5EF4-FFF2-40B4-BE49-F238E27FC236}">
                <a16:creationId xmlns:a16="http://schemas.microsoft.com/office/drawing/2014/main" id="{00336E78-8D1C-9C40-0D38-070CC40B48DE}"/>
              </a:ext>
            </a:extLst>
          </p:cNvPr>
          <p:cNvPicPr>
            <a:picLocks noGrp="1" noChangeAspect="1"/>
          </p:cNvPicPr>
          <p:nvPr>
            <p:ph type="pic" sz="quarter" idx="31"/>
          </p:nvPr>
        </p:nvPicPr>
        <p:blipFill>
          <a:blip r:embed="rId3"/>
          <a:srcRect t="28486" b="28486"/>
          <a:stretch/>
        </p:blipFill>
        <p:spPr>
          <a:xfrm>
            <a:off x="17116730" y="39325129"/>
            <a:ext cx="14653608" cy="3152536"/>
          </a:xfrm>
          <a:prstGeom prst="rect">
            <a:avLst/>
          </a:prstGeom>
        </p:spPr>
      </p:pic>
      <p:sp>
        <p:nvSpPr>
          <p:cNvPr id="14" name="Text Placeholder 13">
            <a:extLst>
              <a:ext uri="{FF2B5EF4-FFF2-40B4-BE49-F238E27FC236}">
                <a16:creationId xmlns:a16="http://schemas.microsoft.com/office/drawing/2014/main" id="{97006BC4-E436-55D1-0E79-419D2EEA29ED}"/>
              </a:ext>
            </a:extLst>
          </p:cNvPr>
          <p:cNvSpPr>
            <a:spLocks noGrp="1"/>
          </p:cNvSpPr>
          <p:nvPr>
            <p:ph type="body" sz="quarter" idx="32"/>
          </p:nvPr>
        </p:nvSpPr>
        <p:spPr/>
        <p:txBody>
          <a:bodyPr vert="horz" lIns="91440" tIns="45720" rIns="91440" bIns="45720" rtlCol="0" anchor="t">
            <a:noAutofit/>
          </a:bodyPr>
          <a:lstStyle/>
          <a:p>
            <a:pPr marL="571500" indent="-571500">
              <a:buChar char="•"/>
            </a:pPr>
            <a:r>
              <a:rPr lang="en-US" sz="4100">
                <a:ea typeface="Calibri"/>
                <a:cs typeface="Calibri"/>
              </a:rPr>
              <a:t>Particle tracing module: placed massless particles along the boundary between the upper and lower crust, traced them through the duration of the model to examine how material in the lower crust moves over time in relation to the topography collapsing</a:t>
            </a:r>
            <a:endParaRPr lang="en-US">
              <a:ea typeface="Calibri" panose="020F0502020204030204"/>
              <a:cs typeface="Calibri" panose="020F0502020204030204"/>
            </a:endParaRPr>
          </a:p>
          <a:p>
            <a:pPr marL="2123440" lvl="1" indent="-571500">
              <a:buFont typeface="Courier New" panose="020B0604020202020204" pitchFamily="34" charset="0"/>
              <a:buChar char="o"/>
            </a:pPr>
            <a:r>
              <a:rPr lang="en-US" sz="3250">
                <a:ea typeface="Calibri"/>
                <a:cs typeface="Calibri"/>
              </a:rPr>
              <a:t>Currently cannot cross into the upper crust due to different domains</a:t>
            </a:r>
          </a:p>
          <a:p>
            <a:pPr marL="571500" indent="-571500">
              <a:buFont typeface="Arial" panose="020B0604020202020204" pitchFamily="34" charset="0"/>
              <a:buChar char="•"/>
            </a:pPr>
            <a:r>
              <a:rPr lang="en-US" sz="4100">
                <a:ea typeface="Calibri"/>
                <a:cs typeface="Calibri"/>
              </a:rPr>
              <a:t>Extension and uplift necessary for key geologic features can be created </a:t>
            </a:r>
            <a:r>
              <a:rPr lang="en-US" sz="4100" b="1">
                <a:ea typeface="Calibri"/>
                <a:cs typeface="Calibri"/>
              </a:rPr>
              <a:t>solely </a:t>
            </a:r>
            <a:r>
              <a:rPr lang="en-US" sz="4100">
                <a:ea typeface="Calibri"/>
                <a:cs typeface="Calibri"/>
              </a:rPr>
              <a:t>with a weak layer in the lower crust and the impact of gravity acting on high topography, even without inclusion of tectonic plate motion velocity boundary conditions</a:t>
            </a:r>
          </a:p>
          <a:p>
            <a:pPr marL="2123440" lvl="1" indent="-571500">
              <a:buFont typeface="Courier New" panose="020B0604020202020204" pitchFamily="34" charset="0"/>
              <a:buChar char="o"/>
            </a:pPr>
            <a:r>
              <a:rPr lang="en-US" sz="3250">
                <a:ea typeface="Calibri"/>
                <a:cs typeface="Calibri"/>
              </a:rPr>
              <a:t>Next steps: adding the velocity boundary conditions to evaluate the impact on development of the model</a:t>
            </a:r>
          </a:p>
        </p:txBody>
      </p:sp>
      <p:sp>
        <p:nvSpPr>
          <p:cNvPr id="15" name="Text Placeholder 14">
            <a:extLst>
              <a:ext uri="{FF2B5EF4-FFF2-40B4-BE49-F238E27FC236}">
                <a16:creationId xmlns:a16="http://schemas.microsoft.com/office/drawing/2014/main" id="{72164991-F5C5-37A8-21D9-83071225A749}"/>
              </a:ext>
            </a:extLst>
          </p:cNvPr>
          <p:cNvSpPr>
            <a:spLocks noGrp="1"/>
          </p:cNvSpPr>
          <p:nvPr>
            <p:ph type="body" sz="quarter" idx="33"/>
          </p:nvPr>
        </p:nvSpPr>
        <p:spPr/>
        <p:txBody>
          <a:bodyPr/>
          <a:lstStyle/>
          <a:p>
            <a:r>
              <a:rPr lang="en-US" sz="7100">
                <a:ea typeface="Calibri"/>
                <a:cs typeface="Calibri"/>
              </a:rPr>
              <a:t>Results</a:t>
            </a:r>
            <a:endParaRPr lang="en-US"/>
          </a:p>
        </p:txBody>
      </p:sp>
      <p:sp>
        <p:nvSpPr>
          <p:cNvPr id="17" name="Text Placeholder 16">
            <a:extLst>
              <a:ext uri="{FF2B5EF4-FFF2-40B4-BE49-F238E27FC236}">
                <a16:creationId xmlns:a16="http://schemas.microsoft.com/office/drawing/2014/main" id="{5CEC3B87-E2DB-37F7-03CD-EAC6F711C8C7}"/>
              </a:ext>
            </a:extLst>
          </p:cNvPr>
          <p:cNvSpPr>
            <a:spLocks noGrp="1"/>
          </p:cNvSpPr>
          <p:nvPr>
            <p:ph type="body" sz="quarter" idx="35"/>
          </p:nvPr>
        </p:nvSpPr>
        <p:spPr>
          <a:xfrm>
            <a:off x="17175562" y="36751574"/>
            <a:ext cx="14594776" cy="1283412"/>
          </a:xfrm>
        </p:spPr>
        <p:txBody>
          <a:bodyPr vert="horz" lIns="91440" tIns="45720" rIns="91440" bIns="45720" rtlCol="0" anchor="t">
            <a:noAutofit/>
          </a:bodyPr>
          <a:lstStyle/>
          <a:p>
            <a:r>
              <a:rPr lang="en-US" sz="3600">
                <a:ea typeface="Calibri"/>
                <a:cs typeface="Calibri"/>
              </a:rPr>
              <a:t>Figure 2. Cross section A, showcasing the collapse of the </a:t>
            </a:r>
            <a:r>
              <a:rPr lang="en-US" sz="3600" err="1">
                <a:ea typeface="Calibri"/>
                <a:cs typeface="Calibri"/>
              </a:rPr>
              <a:t>Nevadaplano</a:t>
            </a:r>
            <a:r>
              <a:rPr lang="en-US" sz="3600">
                <a:ea typeface="Calibri"/>
                <a:cs typeface="Calibri"/>
              </a:rPr>
              <a:t> and lateral movement in the lower crust over 1 million years in simulation </a:t>
            </a:r>
          </a:p>
        </p:txBody>
      </p:sp>
      <p:pic>
        <p:nvPicPr>
          <p:cNvPr id="19" name="Picture 18" descr="A black and red line with a red line&#10;&#10;AI-generated content may be incorrect.">
            <a:extLst>
              <a:ext uri="{FF2B5EF4-FFF2-40B4-BE49-F238E27FC236}">
                <a16:creationId xmlns:a16="http://schemas.microsoft.com/office/drawing/2014/main" id="{DB7A93C2-3AA1-B7BC-A305-4CA96619980F}"/>
              </a:ext>
            </a:extLst>
          </p:cNvPr>
          <p:cNvPicPr>
            <a:picLocks noChangeAspect="1"/>
          </p:cNvPicPr>
          <p:nvPr/>
        </p:nvPicPr>
        <p:blipFill>
          <a:blip r:embed="rId4"/>
          <a:stretch>
            <a:fillRect/>
          </a:stretch>
        </p:blipFill>
        <p:spPr>
          <a:xfrm>
            <a:off x="17547406" y="29540791"/>
            <a:ext cx="2095500" cy="1581150"/>
          </a:xfrm>
          <a:prstGeom prst="rect">
            <a:avLst/>
          </a:prstGeom>
        </p:spPr>
      </p:pic>
      <p:sp>
        <p:nvSpPr>
          <p:cNvPr id="25" name="Text Placeholder 11">
            <a:extLst>
              <a:ext uri="{FF2B5EF4-FFF2-40B4-BE49-F238E27FC236}">
                <a16:creationId xmlns:a16="http://schemas.microsoft.com/office/drawing/2014/main" id="{853EFEDC-2394-91C3-63FC-F2235457F07C}"/>
              </a:ext>
            </a:extLst>
          </p:cNvPr>
          <p:cNvSpPr txBox="1">
            <a:spLocks/>
          </p:cNvSpPr>
          <p:nvPr/>
        </p:nvSpPr>
        <p:spPr>
          <a:xfrm rot="2580000">
            <a:off x="20071027" y="30334934"/>
            <a:ext cx="3291874" cy="649947"/>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3200" err="1">
                <a:ea typeface="Calibri"/>
                <a:cs typeface="Calibri"/>
              </a:rPr>
              <a:t>Nevadaplano</a:t>
            </a:r>
            <a:endParaRPr lang="en-US" sz="3200" err="1"/>
          </a:p>
        </p:txBody>
      </p:sp>
      <p:sp>
        <p:nvSpPr>
          <p:cNvPr id="26" name="Text Placeholder 11">
            <a:extLst>
              <a:ext uri="{FF2B5EF4-FFF2-40B4-BE49-F238E27FC236}">
                <a16:creationId xmlns:a16="http://schemas.microsoft.com/office/drawing/2014/main" id="{52C564AA-4B65-6B21-E43B-EA7CB47BF3FA}"/>
              </a:ext>
            </a:extLst>
          </p:cNvPr>
          <p:cNvSpPr txBox="1">
            <a:spLocks/>
          </p:cNvSpPr>
          <p:nvPr/>
        </p:nvSpPr>
        <p:spPr>
          <a:xfrm rot="2580000">
            <a:off x="24775838" y="29947652"/>
            <a:ext cx="3476810" cy="1266393"/>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pPr algn="ctr"/>
            <a:r>
              <a:rPr lang="en-US" sz="3200">
                <a:ea typeface="Calibri"/>
                <a:cs typeface="Calibri"/>
              </a:rPr>
              <a:t>Colorado</a:t>
            </a:r>
            <a:br>
              <a:rPr lang="en-US" sz="3200">
                <a:ea typeface="Calibri"/>
                <a:cs typeface="Calibri"/>
              </a:rPr>
            </a:br>
            <a:r>
              <a:rPr lang="en-US" sz="3200">
                <a:ea typeface="Calibri"/>
                <a:cs typeface="Calibri"/>
              </a:rPr>
              <a:t>Plateau</a:t>
            </a:r>
          </a:p>
        </p:txBody>
      </p:sp>
      <p:sp>
        <p:nvSpPr>
          <p:cNvPr id="27" name="Text Placeholder 11">
            <a:extLst>
              <a:ext uri="{FF2B5EF4-FFF2-40B4-BE49-F238E27FC236}">
                <a16:creationId xmlns:a16="http://schemas.microsoft.com/office/drawing/2014/main" id="{E477DA45-2544-4808-4774-7C0744C1823B}"/>
              </a:ext>
            </a:extLst>
          </p:cNvPr>
          <p:cNvSpPr txBox="1">
            <a:spLocks/>
          </p:cNvSpPr>
          <p:nvPr/>
        </p:nvSpPr>
        <p:spPr>
          <a:xfrm rot="2580000">
            <a:off x="27503956" y="30279022"/>
            <a:ext cx="3476810" cy="1266393"/>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pPr algn="ctr"/>
            <a:r>
              <a:rPr lang="en-US" sz="3200">
                <a:ea typeface="Calibri"/>
                <a:cs typeface="Calibri"/>
              </a:rPr>
              <a:t>Rio Grande</a:t>
            </a:r>
            <a:br>
              <a:rPr lang="en-US" sz="3200">
                <a:ea typeface="Calibri"/>
                <a:cs typeface="Calibri"/>
              </a:rPr>
            </a:br>
            <a:r>
              <a:rPr lang="en-US" sz="3200">
                <a:ea typeface="Calibri"/>
                <a:cs typeface="Calibri"/>
              </a:rPr>
              <a:t>Rift</a:t>
            </a:r>
          </a:p>
        </p:txBody>
      </p:sp>
      <p:sp>
        <p:nvSpPr>
          <p:cNvPr id="28" name="Text Placeholder 11">
            <a:extLst>
              <a:ext uri="{FF2B5EF4-FFF2-40B4-BE49-F238E27FC236}">
                <a16:creationId xmlns:a16="http://schemas.microsoft.com/office/drawing/2014/main" id="{D3D58243-B3AB-64D8-C5D7-04DA18569570}"/>
              </a:ext>
            </a:extLst>
          </p:cNvPr>
          <p:cNvSpPr txBox="1">
            <a:spLocks/>
          </p:cNvSpPr>
          <p:nvPr/>
        </p:nvSpPr>
        <p:spPr>
          <a:xfrm>
            <a:off x="17121281" y="31717583"/>
            <a:ext cx="2534362" cy="1064441"/>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50">
                <a:ea typeface="Calibri"/>
                <a:cs typeface="Calibri"/>
              </a:rPr>
              <a:t>17.0 Ma</a:t>
            </a:r>
          </a:p>
        </p:txBody>
      </p:sp>
      <p:sp>
        <p:nvSpPr>
          <p:cNvPr id="29" name="Text Placeholder 11">
            <a:extLst>
              <a:ext uri="{FF2B5EF4-FFF2-40B4-BE49-F238E27FC236}">
                <a16:creationId xmlns:a16="http://schemas.microsoft.com/office/drawing/2014/main" id="{BF595248-C120-7D73-4594-9C9C52DE05D0}"/>
              </a:ext>
            </a:extLst>
          </p:cNvPr>
          <p:cNvSpPr txBox="1">
            <a:spLocks/>
          </p:cNvSpPr>
          <p:nvPr/>
        </p:nvSpPr>
        <p:spPr>
          <a:xfrm>
            <a:off x="17113412" y="33190268"/>
            <a:ext cx="2736315" cy="997123"/>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50">
                <a:ea typeface="Calibri"/>
                <a:cs typeface="Calibri"/>
              </a:rPr>
              <a:t>16.5 Ma</a:t>
            </a:r>
          </a:p>
        </p:txBody>
      </p:sp>
      <p:sp>
        <p:nvSpPr>
          <p:cNvPr id="30" name="Text Placeholder 11">
            <a:extLst>
              <a:ext uri="{FF2B5EF4-FFF2-40B4-BE49-F238E27FC236}">
                <a16:creationId xmlns:a16="http://schemas.microsoft.com/office/drawing/2014/main" id="{74D3F2AE-6046-F871-0BAA-E17A6819DEA0}"/>
              </a:ext>
            </a:extLst>
          </p:cNvPr>
          <p:cNvSpPr txBox="1">
            <a:spLocks/>
          </p:cNvSpPr>
          <p:nvPr/>
        </p:nvSpPr>
        <p:spPr>
          <a:xfrm>
            <a:off x="17113413" y="34706668"/>
            <a:ext cx="2601679" cy="933737"/>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50">
                <a:ea typeface="Calibri"/>
                <a:cs typeface="Calibri"/>
              </a:rPr>
              <a:t>16.0 Ma</a:t>
            </a:r>
          </a:p>
        </p:txBody>
      </p:sp>
      <p:pic>
        <p:nvPicPr>
          <p:cNvPr id="35" name="Picture 34">
            <a:extLst>
              <a:ext uri="{FF2B5EF4-FFF2-40B4-BE49-F238E27FC236}">
                <a16:creationId xmlns:a16="http://schemas.microsoft.com/office/drawing/2014/main" id="{C5E3D653-AAF1-7E48-F761-8D7D8A82BFCD}"/>
              </a:ext>
            </a:extLst>
          </p:cNvPr>
          <p:cNvPicPr>
            <a:picLocks noChangeAspect="1"/>
          </p:cNvPicPr>
          <p:nvPr/>
        </p:nvPicPr>
        <p:blipFill>
          <a:blip r:embed="rId5"/>
          <a:srcRect r="-1429" b="53333"/>
          <a:stretch>
            <a:fillRect/>
          </a:stretch>
        </p:blipFill>
        <p:spPr>
          <a:xfrm>
            <a:off x="25136635" y="27868489"/>
            <a:ext cx="4764869" cy="930252"/>
          </a:xfrm>
          <a:prstGeom prst="rect">
            <a:avLst/>
          </a:prstGeom>
        </p:spPr>
      </p:pic>
      <p:sp>
        <p:nvSpPr>
          <p:cNvPr id="45" name="Text Placeholder 11">
            <a:extLst>
              <a:ext uri="{FF2B5EF4-FFF2-40B4-BE49-F238E27FC236}">
                <a16:creationId xmlns:a16="http://schemas.microsoft.com/office/drawing/2014/main" id="{69AD2915-741E-EB7F-F3E3-277D54ECC98F}"/>
              </a:ext>
            </a:extLst>
          </p:cNvPr>
          <p:cNvSpPr txBox="1">
            <a:spLocks/>
          </p:cNvSpPr>
          <p:nvPr/>
        </p:nvSpPr>
        <p:spPr>
          <a:xfrm>
            <a:off x="23124725" y="35410080"/>
            <a:ext cx="4217305" cy="660532"/>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3600">
                <a:ea typeface="Calibri"/>
                <a:cs typeface="Calibri"/>
              </a:rPr>
              <a:t>Velocity (mm/yr)</a:t>
            </a:r>
            <a:endParaRPr lang="en-US" sz="3600"/>
          </a:p>
        </p:txBody>
      </p:sp>
      <p:pic>
        <p:nvPicPr>
          <p:cNvPr id="51" name="Picture 50" descr="A rainbow colored feather with black background&#10;&#10;AI-generated content may be incorrect.">
            <a:extLst>
              <a:ext uri="{FF2B5EF4-FFF2-40B4-BE49-F238E27FC236}">
                <a16:creationId xmlns:a16="http://schemas.microsoft.com/office/drawing/2014/main" id="{E742DD6F-CBF9-2962-EA71-C25490C23DF2}"/>
              </a:ext>
            </a:extLst>
          </p:cNvPr>
          <p:cNvPicPr>
            <a:picLocks noChangeAspect="1"/>
          </p:cNvPicPr>
          <p:nvPr/>
        </p:nvPicPr>
        <p:blipFill>
          <a:blip r:embed="rId6"/>
          <a:srcRect l="-862" t="38462" r="7328" b="21795"/>
          <a:stretch>
            <a:fillRect/>
          </a:stretch>
        </p:blipFill>
        <p:spPr>
          <a:xfrm>
            <a:off x="18491779" y="30896502"/>
            <a:ext cx="13363642" cy="1892788"/>
          </a:xfrm>
          <a:prstGeom prst="rect">
            <a:avLst/>
          </a:prstGeom>
        </p:spPr>
      </p:pic>
      <p:pic>
        <p:nvPicPr>
          <p:cNvPr id="53" name="Picture 52">
            <a:extLst>
              <a:ext uri="{FF2B5EF4-FFF2-40B4-BE49-F238E27FC236}">
                <a16:creationId xmlns:a16="http://schemas.microsoft.com/office/drawing/2014/main" id="{503F58E1-0599-FB52-7612-2026D2D50038}"/>
              </a:ext>
            </a:extLst>
          </p:cNvPr>
          <p:cNvPicPr>
            <a:picLocks noChangeAspect="1"/>
          </p:cNvPicPr>
          <p:nvPr/>
        </p:nvPicPr>
        <p:blipFill>
          <a:blip r:embed="rId7"/>
          <a:srcRect l="703" t="43786" r="5487" b="22091"/>
          <a:stretch>
            <a:fillRect/>
          </a:stretch>
        </p:blipFill>
        <p:spPr>
          <a:xfrm>
            <a:off x="18725189" y="32630773"/>
            <a:ext cx="13403048" cy="1625114"/>
          </a:xfrm>
          <a:prstGeom prst="rect">
            <a:avLst/>
          </a:prstGeom>
        </p:spPr>
      </p:pic>
      <p:pic>
        <p:nvPicPr>
          <p:cNvPr id="13" name="Picture 12">
            <a:extLst>
              <a:ext uri="{FF2B5EF4-FFF2-40B4-BE49-F238E27FC236}">
                <a16:creationId xmlns:a16="http://schemas.microsoft.com/office/drawing/2014/main" id="{D1CCD368-38F1-A567-E8DF-63EFAD14822C}"/>
              </a:ext>
            </a:extLst>
          </p:cNvPr>
          <p:cNvPicPr>
            <a:picLocks noChangeAspect="1"/>
          </p:cNvPicPr>
          <p:nvPr/>
        </p:nvPicPr>
        <p:blipFill>
          <a:blip r:embed="rId8"/>
          <a:srcRect l="19178" t="22093" r="23111" b="21708"/>
          <a:stretch>
            <a:fillRect/>
          </a:stretch>
        </p:blipFill>
        <p:spPr>
          <a:xfrm>
            <a:off x="705986" y="20313254"/>
            <a:ext cx="6677889" cy="6461905"/>
          </a:xfrm>
          <a:prstGeom prst="rect">
            <a:avLst/>
          </a:prstGeom>
        </p:spPr>
      </p:pic>
      <p:cxnSp>
        <p:nvCxnSpPr>
          <p:cNvPr id="16" name="Straight Arrow Connector 15">
            <a:extLst>
              <a:ext uri="{FF2B5EF4-FFF2-40B4-BE49-F238E27FC236}">
                <a16:creationId xmlns:a16="http://schemas.microsoft.com/office/drawing/2014/main" id="{8239F9F2-D542-4ECE-C96A-4FAA412538F3}"/>
              </a:ext>
            </a:extLst>
          </p:cNvPr>
          <p:cNvCxnSpPr/>
          <p:nvPr/>
        </p:nvCxnSpPr>
        <p:spPr>
          <a:xfrm>
            <a:off x="1613104" y="26505243"/>
            <a:ext cx="5018608" cy="61784"/>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 Placeholder 11">
            <a:extLst>
              <a:ext uri="{FF2B5EF4-FFF2-40B4-BE49-F238E27FC236}">
                <a16:creationId xmlns:a16="http://schemas.microsoft.com/office/drawing/2014/main" id="{9B88F987-3D2A-E44A-C28B-F229FB8B23A0}"/>
              </a:ext>
            </a:extLst>
          </p:cNvPr>
          <p:cNvSpPr txBox="1">
            <a:spLocks/>
          </p:cNvSpPr>
          <p:nvPr/>
        </p:nvSpPr>
        <p:spPr>
          <a:xfrm>
            <a:off x="2633530" y="26623069"/>
            <a:ext cx="2795619" cy="933812"/>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50">
                <a:ea typeface="Calibri"/>
                <a:cs typeface="Calibri"/>
              </a:rPr>
              <a:t>~12,000 km</a:t>
            </a:r>
          </a:p>
        </p:txBody>
      </p:sp>
      <p:pic>
        <p:nvPicPr>
          <p:cNvPr id="11" name="Picture 10">
            <a:extLst>
              <a:ext uri="{FF2B5EF4-FFF2-40B4-BE49-F238E27FC236}">
                <a16:creationId xmlns:a16="http://schemas.microsoft.com/office/drawing/2014/main" id="{57843F09-D3EF-5AFE-5118-CAAC69C750DD}"/>
              </a:ext>
            </a:extLst>
          </p:cNvPr>
          <p:cNvPicPr>
            <a:picLocks noChangeAspect="1"/>
          </p:cNvPicPr>
          <p:nvPr/>
        </p:nvPicPr>
        <p:blipFill>
          <a:blip r:embed="rId5"/>
          <a:srcRect l="25714" t="56667" r="30000" b="10000"/>
          <a:stretch>
            <a:fillRect/>
          </a:stretch>
        </p:blipFill>
        <p:spPr>
          <a:xfrm>
            <a:off x="26401254" y="27208483"/>
            <a:ext cx="2080402" cy="664473"/>
          </a:xfrm>
          <a:prstGeom prst="rect">
            <a:avLst/>
          </a:prstGeom>
        </p:spPr>
      </p:pic>
      <p:pic>
        <p:nvPicPr>
          <p:cNvPr id="21" name="Picture 20">
            <a:extLst>
              <a:ext uri="{FF2B5EF4-FFF2-40B4-BE49-F238E27FC236}">
                <a16:creationId xmlns:a16="http://schemas.microsoft.com/office/drawing/2014/main" id="{645DD101-D4CE-CD7B-5995-5EC7B8C75153}"/>
              </a:ext>
            </a:extLst>
          </p:cNvPr>
          <p:cNvPicPr>
            <a:picLocks noChangeAspect="1"/>
          </p:cNvPicPr>
          <p:nvPr/>
        </p:nvPicPr>
        <p:blipFill>
          <a:blip r:embed="rId9"/>
          <a:srcRect l="24641" t="30661" r="39372" b="27387"/>
          <a:stretch>
            <a:fillRect/>
          </a:stretch>
        </p:blipFill>
        <p:spPr>
          <a:xfrm>
            <a:off x="7226542" y="20107699"/>
            <a:ext cx="5534775" cy="6512674"/>
          </a:xfrm>
          <a:prstGeom prst="rect">
            <a:avLst/>
          </a:prstGeom>
        </p:spPr>
      </p:pic>
      <p:pic>
        <p:nvPicPr>
          <p:cNvPr id="23" name="Picture 22">
            <a:extLst>
              <a:ext uri="{FF2B5EF4-FFF2-40B4-BE49-F238E27FC236}">
                <a16:creationId xmlns:a16="http://schemas.microsoft.com/office/drawing/2014/main" id="{DC6936CE-B93B-2FEF-E01C-E5BBC6C997EA}"/>
              </a:ext>
            </a:extLst>
          </p:cNvPr>
          <p:cNvPicPr>
            <a:picLocks noChangeAspect="1"/>
          </p:cNvPicPr>
          <p:nvPr/>
        </p:nvPicPr>
        <p:blipFill>
          <a:blip r:embed="rId10"/>
          <a:srcRect l="75930" t="9476" r="-2613" b="1812"/>
          <a:stretch>
            <a:fillRect/>
          </a:stretch>
        </p:blipFill>
        <p:spPr>
          <a:xfrm>
            <a:off x="12797548" y="20426489"/>
            <a:ext cx="1948195" cy="6579979"/>
          </a:xfrm>
          <a:prstGeom prst="rect">
            <a:avLst/>
          </a:prstGeom>
        </p:spPr>
      </p:pic>
      <p:cxnSp>
        <p:nvCxnSpPr>
          <p:cNvPr id="22" name="Straight Arrow Connector 21">
            <a:extLst>
              <a:ext uri="{FF2B5EF4-FFF2-40B4-BE49-F238E27FC236}">
                <a16:creationId xmlns:a16="http://schemas.microsoft.com/office/drawing/2014/main" id="{1CBE88DB-2DBA-14F1-B3B1-EC0F2B2047E0}"/>
              </a:ext>
            </a:extLst>
          </p:cNvPr>
          <p:cNvCxnSpPr>
            <a:cxnSpLocks/>
          </p:cNvCxnSpPr>
          <p:nvPr/>
        </p:nvCxnSpPr>
        <p:spPr>
          <a:xfrm flipV="1">
            <a:off x="7873658" y="26567027"/>
            <a:ext cx="4547384" cy="5533"/>
          </a:xfrm>
          <a:prstGeom prst="straightConnector1">
            <a:avLst/>
          </a:prstGeom>
          <a:ln w="571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xt Placeholder 11">
            <a:extLst>
              <a:ext uri="{FF2B5EF4-FFF2-40B4-BE49-F238E27FC236}">
                <a16:creationId xmlns:a16="http://schemas.microsoft.com/office/drawing/2014/main" id="{67DD7B7F-DEB1-A8B1-3575-2C43F2358E9D}"/>
              </a:ext>
            </a:extLst>
          </p:cNvPr>
          <p:cNvSpPr txBox="1">
            <a:spLocks/>
          </p:cNvSpPr>
          <p:nvPr/>
        </p:nvSpPr>
        <p:spPr>
          <a:xfrm>
            <a:off x="8894084" y="26690386"/>
            <a:ext cx="2795619" cy="933812"/>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50">
                <a:ea typeface="Calibri"/>
                <a:cs typeface="Calibri"/>
              </a:rPr>
              <a:t>~3,000 km</a:t>
            </a:r>
          </a:p>
        </p:txBody>
      </p:sp>
      <p:sp>
        <p:nvSpPr>
          <p:cNvPr id="31" name="Text Placeholder 11">
            <a:extLst>
              <a:ext uri="{FF2B5EF4-FFF2-40B4-BE49-F238E27FC236}">
                <a16:creationId xmlns:a16="http://schemas.microsoft.com/office/drawing/2014/main" id="{AB32D491-895D-3535-85EA-D4FC0F73B999}"/>
              </a:ext>
            </a:extLst>
          </p:cNvPr>
          <p:cNvSpPr txBox="1">
            <a:spLocks/>
          </p:cNvSpPr>
          <p:nvPr/>
        </p:nvSpPr>
        <p:spPr>
          <a:xfrm rot="5400000">
            <a:off x="13337057" y="23930357"/>
            <a:ext cx="2795619" cy="933812"/>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50">
                <a:ea typeface="Calibri"/>
                <a:cs typeface="Calibri"/>
              </a:rPr>
              <a:t>log10(</a:t>
            </a:r>
            <a:r>
              <a:rPr lang="el" sz="4050">
                <a:ea typeface="Calibri"/>
                <a:cs typeface="Calibri"/>
              </a:rPr>
              <a:t>μ)</a:t>
            </a:r>
            <a:endParaRPr lang="en-US">
              <a:ea typeface="Calibri" panose="020F0502020204030204"/>
              <a:cs typeface="Calibri" panose="020F0502020204030204"/>
            </a:endParaRPr>
          </a:p>
        </p:txBody>
      </p:sp>
      <p:pic>
        <p:nvPicPr>
          <p:cNvPr id="32" name="Picture 31">
            <a:extLst>
              <a:ext uri="{FF2B5EF4-FFF2-40B4-BE49-F238E27FC236}">
                <a16:creationId xmlns:a16="http://schemas.microsoft.com/office/drawing/2014/main" id="{C8ECF330-40B6-9291-5C6B-9AF78655E249}"/>
              </a:ext>
            </a:extLst>
          </p:cNvPr>
          <p:cNvPicPr>
            <a:picLocks noChangeAspect="1"/>
          </p:cNvPicPr>
          <p:nvPr/>
        </p:nvPicPr>
        <p:blipFill>
          <a:blip r:embed="rId11"/>
          <a:srcRect l="15369" t="31557" r="33197" b="25615"/>
          <a:stretch>
            <a:fillRect/>
          </a:stretch>
        </p:blipFill>
        <p:spPr>
          <a:xfrm>
            <a:off x="1" y="370247"/>
            <a:ext cx="12757713" cy="10597769"/>
          </a:xfrm>
          <a:prstGeom prst="rect">
            <a:avLst/>
          </a:prstGeom>
        </p:spPr>
      </p:pic>
      <p:pic>
        <p:nvPicPr>
          <p:cNvPr id="18" name="Picture Placeholder 17">
            <a:extLst>
              <a:ext uri="{FF2B5EF4-FFF2-40B4-BE49-F238E27FC236}">
                <a16:creationId xmlns:a16="http://schemas.microsoft.com/office/drawing/2014/main" id="{3ECA29D1-DD25-A51A-D0EB-96C1DF849885}"/>
              </a:ext>
            </a:extLst>
          </p:cNvPr>
          <p:cNvPicPr>
            <a:picLocks noGrp="1" noChangeAspect="1"/>
          </p:cNvPicPr>
          <p:nvPr>
            <p:ph type="pic" sz="quarter" idx="11"/>
          </p:nvPr>
        </p:nvPicPr>
        <p:blipFill>
          <a:blip r:embed="rId12"/>
          <a:srcRect l="78855" t="6630" r="6167"/>
          <a:stretch>
            <a:fillRect/>
          </a:stretch>
        </p:blipFill>
        <p:spPr>
          <a:xfrm>
            <a:off x="11645977" y="403905"/>
            <a:ext cx="2298473" cy="11368270"/>
          </a:xfrm>
          <a:prstGeom prst="rect">
            <a:avLst/>
          </a:prstGeom>
        </p:spPr>
      </p:pic>
    </p:spTree>
    <p:extLst>
      <p:ext uri="{BB962C8B-B14F-4D97-AF65-F5344CB8AC3E}">
        <p14:creationId xmlns:p14="http://schemas.microsoft.com/office/powerpoint/2010/main" val="3620453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5" name="Picture 54">
            <a:extLst>
              <a:ext uri="{FF2B5EF4-FFF2-40B4-BE49-F238E27FC236}">
                <a16:creationId xmlns:a16="http://schemas.microsoft.com/office/drawing/2014/main" id="{0B7720C0-14FC-4506-258F-1CFDEC753948}"/>
              </a:ext>
            </a:extLst>
          </p:cNvPr>
          <p:cNvPicPr>
            <a:picLocks noChangeAspect="1"/>
          </p:cNvPicPr>
          <p:nvPr/>
        </p:nvPicPr>
        <p:blipFill>
          <a:blip r:embed="rId2"/>
          <a:srcRect l="-472" t="43662" r="6132" b="21127"/>
          <a:stretch>
            <a:fillRect/>
          </a:stretch>
        </p:blipFill>
        <p:spPr>
          <a:xfrm>
            <a:off x="1552476" y="24622322"/>
            <a:ext cx="13478742" cy="1676953"/>
          </a:xfrm>
          <a:prstGeom prst="rect">
            <a:avLst/>
          </a:prstGeom>
        </p:spPr>
      </p:pic>
      <p:pic>
        <p:nvPicPr>
          <p:cNvPr id="57" name="Picture 56" descr="A rainbow colored ribbon on a black background&#10;&#10;AI-generated content may be incorrect.">
            <a:extLst>
              <a:ext uri="{FF2B5EF4-FFF2-40B4-BE49-F238E27FC236}">
                <a16:creationId xmlns:a16="http://schemas.microsoft.com/office/drawing/2014/main" id="{2D0ACC35-4903-6701-3A5C-BBE913EAF2F4}"/>
              </a:ext>
            </a:extLst>
          </p:cNvPr>
          <p:cNvPicPr>
            <a:picLocks noChangeAspect="1"/>
          </p:cNvPicPr>
          <p:nvPr/>
        </p:nvPicPr>
        <p:blipFill>
          <a:blip r:embed="rId2"/>
          <a:srcRect l="15676" t="78436" r="25650" b="-6977"/>
          <a:stretch>
            <a:fillRect/>
          </a:stretch>
        </p:blipFill>
        <p:spPr>
          <a:xfrm>
            <a:off x="3892533" y="26061670"/>
            <a:ext cx="8383067" cy="1359289"/>
          </a:xfrm>
          <a:prstGeom prst="rect">
            <a:avLst/>
          </a:prstGeom>
        </p:spPr>
      </p:pic>
      <p:sp>
        <p:nvSpPr>
          <p:cNvPr id="2" name="Title 1">
            <a:extLst>
              <a:ext uri="{FF2B5EF4-FFF2-40B4-BE49-F238E27FC236}">
                <a16:creationId xmlns:a16="http://schemas.microsoft.com/office/drawing/2014/main" id="{E316826A-B395-C8E0-6F45-24D19CFC1945}"/>
              </a:ext>
            </a:extLst>
          </p:cNvPr>
          <p:cNvSpPr>
            <a:spLocks noGrp="1"/>
          </p:cNvSpPr>
          <p:nvPr>
            <p:ph type="title"/>
          </p:nvPr>
        </p:nvSpPr>
        <p:spPr/>
        <p:txBody>
          <a:bodyPr>
            <a:normAutofit/>
          </a:bodyPr>
          <a:lstStyle/>
          <a:p>
            <a:r>
              <a:rPr lang="en-US" sz="8200">
                <a:ea typeface="Calibri"/>
              </a:rPr>
              <a:t>Metamorphic Core Complex Evolution in the American Southwest</a:t>
            </a:r>
            <a:endParaRPr lang="en-US" sz="8200" b="0">
              <a:ea typeface="Calibri"/>
            </a:endParaRPr>
          </a:p>
          <a:p>
            <a:endParaRPr lang="en-US" sz="8200">
              <a:ea typeface="Calibri"/>
            </a:endParaRPr>
          </a:p>
        </p:txBody>
      </p:sp>
      <p:sp>
        <p:nvSpPr>
          <p:cNvPr id="3" name="Content Placeholder 2">
            <a:extLst>
              <a:ext uri="{FF2B5EF4-FFF2-40B4-BE49-F238E27FC236}">
                <a16:creationId xmlns:a16="http://schemas.microsoft.com/office/drawing/2014/main" id="{890C8B8B-5C15-A12C-A57E-6C124CB78F06}"/>
              </a:ext>
            </a:extLst>
          </p:cNvPr>
          <p:cNvSpPr>
            <a:spLocks noGrp="1"/>
          </p:cNvSpPr>
          <p:nvPr>
            <p:ph sz="quarter" idx="10"/>
          </p:nvPr>
        </p:nvSpPr>
        <p:spPr>
          <a:xfrm>
            <a:off x="14197297" y="9729419"/>
            <a:ext cx="17520817" cy="1984280"/>
          </a:xfrm>
        </p:spPr>
        <p:txBody>
          <a:bodyPr vert="horz" lIns="91440" tIns="45720" rIns="91440" bIns="45720" rtlCol="0" anchor="t">
            <a:noAutofit/>
          </a:bodyPr>
          <a:lstStyle/>
          <a:p>
            <a:r>
              <a:rPr lang="en-US" sz="4100">
                <a:latin typeface="Calibri"/>
                <a:ea typeface="Calibri"/>
                <a:cs typeface="Calibri"/>
              </a:rPr>
              <a:t>Ilana S. Bromberg</a:t>
            </a:r>
            <a:r>
              <a:rPr lang="en-US" sz="4100" baseline="-25000">
                <a:latin typeface="Calibri"/>
                <a:ea typeface="Calibri"/>
                <a:cs typeface="Calibri"/>
              </a:rPr>
              <a:t>1</a:t>
            </a:r>
            <a:r>
              <a:rPr lang="en-US" sz="4100">
                <a:latin typeface="Calibri"/>
                <a:ea typeface="Calibri"/>
                <a:cs typeface="Calibri"/>
              </a:rPr>
              <a:t>, Lucy M. Flesch</a:t>
            </a:r>
            <a:r>
              <a:rPr lang="en-US" sz="4100" baseline="-25000">
                <a:latin typeface="Calibri"/>
                <a:ea typeface="Calibri"/>
                <a:cs typeface="Calibri"/>
              </a:rPr>
              <a:t>1</a:t>
            </a:r>
            <a:r>
              <a:rPr lang="en-US" sz="4100">
                <a:latin typeface="Calibri"/>
                <a:ea typeface="Calibri"/>
                <a:cs typeface="Calibri"/>
              </a:rPr>
              <a:t>, Saad Haq</a:t>
            </a:r>
            <a:r>
              <a:rPr lang="en-US" sz="4100" baseline="-25000">
                <a:latin typeface="Calibri"/>
                <a:ea typeface="Calibri"/>
                <a:cs typeface="Calibri"/>
              </a:rPr>
              <a:t>1</a:t>
            </a:r>
            <a:r>
              <a:rPr lang="en-US" sz="4100">
                <a:latin typeface="Calibri"/>
                <a:ea typeface="Calibri"/>
                <a:cs typeface="Calibri"/>
              </a:rPr>
              <a:t>, Christopher M. Calvelage</a:t>
            </a:r>
            <a:r>
              <a:rPr lang="en-US" sz="4100" baseline="-25000">
                <a:latin typeface="Calibri"/>
                <a:ea typeface="Calibri"/>
                <a:cs typeface="Calibri"/>
              </a:rPr>
              <a:t>2</a:t>
            </a:r>
            <a:r>
              <a:rPr lang="en-US" sz="4100">
                <a:latin typeface="Calibri"/>
                <a:ea typeface="Calibri"/>
                <a:cs typeface="Calibri"/>
              </a:rPr>
              <a:t>, William E. Holt</a:t>
            </a:r>
            <a:r>
              <a:rPr lang="en-US" sz="4100" baseline="-25000">
                <a:latin typeface="Calibri"/>
                <a:ea typeface="Calibri"/>
                <a:cs typeface="Calibri"/>
              </a:rPr>
              <a:t>3</a:t>
            </a:r>
            <a:r>
              <a:rPr lang="en-US" sz="4100">
                <a:latin typeface="Calibri"/>
                <a:ea typeface="Calibri"/>
                <a:cs typeface="Calibri"/>
              </a:rPr>
              <a:t>, Alireza Bahadori</a:t>
            </a:r>
            <a:r>
              <a:rPr lang="en-US" sz="4100" baseline="-25000">
                <a:latin typeface="Calibri"/>
                <a:ea typeface="Calibri"/>
                <a:cs typeface="Calibri"/>
              </a:rPr>
              <a:t>4</a:t>
            </a:r>
          </a:p>
          <a:p>
            <a:r>
              <a:rPr lang="en-US" sz="4100" baseline="-25000">
                <a:latin typeface="Calibri"/>
                <a:ea typeface="Calibri"/>
                <a:cs typeface="Calibri"/>
              </a:rPr>
              <a:t>1.Purdue University, 2. </a:t>
            </a:r>
            <a:r>
              <a:rPr lang="en-US" sz="4100" baseline="-25000" err="1">
                <a:latin typeface="Calibri"/>
                <a:ea typeface="Calibri"/>
                <a:cs typeface="Calibri"/>
              </a:rPr>
              <a:t>Earthscope</a:t>
            </a:r>
            <a:r>
              <a:rPr lang="en-US" sz="4100" baseline="-25000">
                <a:latin typeface="Calibri"/>
                <a:ea typeface="Calibri"/>
                <a:cs typeface="Calibri"/>
              </a:rPr>
              <a:t> Consortium, 3. Stony Brook University, 4. Springer Nature</a:t>
            </a:r>
            <a:endParaRPr lang="en-US" sz="4100" baseline="-25000">
              <a:ea typeface="Calibri"/>
            </a:endParaRPr>
          </a:p>
          <a:p>
            <a:endParaRPr lang="en-US" sz="4050">
              <a:ea typeface="Calibri"/>
            </a:endParaRPr>
          </a:p>
        </p:txBody>
      </p:sp>
      <p:pic>
        <p:nvPicPr>
          <p:cNvPr id="18" name="Picture Placeholder 17">
            <a:extLst>
              <a:ext uri="{FF2B5EF4-FFF2-40B4-BE49-F238E27FC236}">
                <a16:creationId xmlns:a16="http://schemas.microsoft.com/office/drawing/2014/main" id="{37AFCF11-0899-B266-CD72-C619CB2577E0}"/>
              </a:ext>
            </a:extLst>
          </p:cNvPr>
          <p:cNvPicPr>
            <a:picLocks noGrp="1" noChangeAspect="1"/>
          </p:cNvPicPr>
          <p:nvPr>
            <p:ph type="pic" sz="quarter" idx="11"/>
          </p:nvPr>
        </p:nvPicPr>
        <p:blipFill>
          <a:blip r:embed="rId3"/>
          <a:srcRect l="-946" t="-1992" r="9963" b="2172"/>
          <a:stretch>
            <a:fillRect/>
          </a:stretch>
        </p:blipFill>
        <p:spPr>
          <a:xfrm>
            <a:off x="0" y="-1"/>
            <a:ext cx="13962045" cy="12153551"/>
          </a:xfrm>
          <a:prstGeom prst="rect">
            <a:avLst/>
          </a:prstGeom>
        </p:spPr>
      </p:pic>
      <p:sp>
        <p:nvSpPr>
          <p:cNvPr id="5" name="Text Placeholder 4">
            <a:extLst>
              <a:ext uri="{FF2B5EF4-FFF2-40B4-BE49-F238E27FC236}">
                <a16:creationId xmlns:a16="http://schemas.microsoft.com/office/drawing/2014/main" id="{03707677-167D-9DB9-3328-82809F23AF19}"/>
              </a:ext>
            </a:extLst>
          </p:cNvPr>
          <p:cNvSpPr>
            <a:spLocks noGrp="1"/>
          </p:cNvSpPr>
          <p:nvPr>
            <p:ph type="body" sz="quarter" idx="23"/>
          </p:nvPr>
        </p:nvSpPr>
        <p:spPr/>
        <p:txBody>
          <a:bodyPr vert="horz" lIns="91440" tIns="45720" rIns="91440" bIns="45720" rtlCol="0" anchor="t">
            <a:noAutofit/>
          </a:bodyPr>
          <a:lstStyle/>
          <a:p>
            <a:r>
              <a:rPr lang="en-US" sz="4100">
                <a:ea typeface="Calibri"/>
                <a:cs typeface="Calibri"/>
              </a:rPr>
              <a:t>The model is carved out from a spherical shell using pre-calculated </a:t>
            </a:r>
            <a:r>
              <a:rPr lang="en-US" sz="4100" err="1">
                <a:ea typeface="Calibri"/>
                <a:cs typeface="Calibri"/>
              </a:rPr>
              <a:t>paleotopography</a:t>
            </a:r>
            <a:r>
              <a:rPr lang="en-US" sz="4100">
                <a:ea typeface="Calibri"/>
                <a:cs typeface="Calibri"/>
              </a:rPr>
              <a:t> and crustal thickness, with assigned viscosity and density profiles loaded in. The crust is then split into two domains to approximate the upper and lower crust. The parameter space examined is the strength (viscosity) of the lower crust, and the ratio of strength between the upper crust and the mantle. A best fit model was chosen by comparing model outputs to known physical limitations.</a:t>
            </a:r>
          </a:p>
          <a:p>
            <a:r>
              <a:rPr lang="en-US" sz="4100">
                <a:ea typeface="Calibri"/>
                <a:cs typeface="Calibri"/>
              </a:rPr>
              <a:t>The instantaneous physics is computed using Stokes flow:</a:t>
            </a:r>
          </a:p>
          <a:p>
            <a:endParaRPr lang="en-US" sz="4100">
              <a:ea typeface="Calibri"/>
              <a:cs typeface="Calibri"/>
            </a:endParaRPr>
          </a:p>
          <a:p>
            <a:endParaRPr lang="en-US" sz="4100">
              <a:ea typeface="Calibri"/>
              <a:cs typeface="Calibri"/>
            </a:endParaRPr>
          </a:p>
        </p:txBody>
      </p:sp>
      <p:sp>
        <p:nvSpPr>
          <p:cNvPr id="6" name="Text Placeholder 5">
            <a:extLst>
              <a:ext uri="{FF2B5EF4-FFF2-40B4-BE49-F238E27FC236}">
                <a16:creationId xmlns:a16="http://schemas.microsoft.com/office/drawing/2014/main" id="{8E442766-8431-4802-C3D6-BA11BE8717B1}"/>
              </a:ext>
            </a:extLst>
          </p:cNvPr>
          <p:cNvSpPr>
            <a:spLocks noGrp="1"/>
          </p:cNvSpPr>
          <p:nvPr>
            <p:ph type="body" sz="quarter" idx="24"/>
          </p:nvPr>
        </p:nvSpPr>
        <p:spPr/>
        <p:txBody>
          <a:bodyPr vert="horz" lIns="91440" tIns="45720" rIns="91440" bIns="45720" rtlCol="0" anchor="t">
            <a:noAutofit/>
          </a:bodyPr>
          <a:lstStyle/>
          <a:p>
            <a:endParaRPr lang="en-US" sz="3250">
              <a:ea typeface="Calibri"/>
            </a:endParaRPr>
          </a:p>
        </p:txBody>
      </p:sp>
      <p:sp>
        <p:nvSpPr>
          <p:cNvPr id="7" name="Content Placeholder 6">
            <a:extLst>
              <a:ext uri="{FF2B5EF4-FFF2-40B4-BE49-F238E27FC236}">
                <a16:creationId xmlns:a16="http://schemas.microsoft.com/office/drawing/2014/main" id="{97182FC8-519E-F7D1-FE71-FB702BABA5FD}"/>
              </a:ext>
            </a:extLst>
          </p:cNvPr>
          <p:cNvSpPr>
            <a:spLocks noGrp="1"/>
          </p:cNvSpPr>
          <p:nvPr>
            <p:ph sz="quarter" idx="26"/>
          </p:nvPr>
        </p:nvSpPr>
        <p:spPr>
          <a:xfrm>
            <a:off x="14197413" y="5077567"/>
            <a:ext cx="17520817" cy="4180360"/>
          </a:xfrm>
        </p:spPr>
        <p:txBody>
          <a:bodyPr vert="horz" lIns="91440" tIns="45720" rIns="91440" bIns="45720" rtlCol="0" anchor="t">
            <a:noAutofit/>
          </a:bodyPr>
          <a:lstStyle/>
          <a:p>
            <a:r>
              <a:rPr lang="en-US" sz="6100">
                <a:latin typeface="Calibri"/>
                <a:ea typeface="Calibri"/>
                <a:cs typeface="Calibri"/>
              </a:rPr>
              <a:t>Can we create conditions </a:t>
            </a:r>
            <a:r>
              <a:rPr lang="en-US" sz="6100" err="1">
                <a:latin typeface="Calibri"/>
                <a:ea typeface="Calibri"/>
                <a:cs typeface="Calibri"/>
              </a:rPr>
              <a:t>favora</a:t>
            </a:r>
            <a:r>
              <a:rPr lang="en-US" sz="6100">
                <a:latin typeface="Calibri"/>
                <a:ea typeface="Calibri"/>
                <a:cs typeface="Calibri"/>
              </a:rPr>
              <a:t>ble for metamorphic core complex development using only high topography, gravitational potential energy, and a weak layer in the lower crust?</a:t>
            </a:r>
            <a:endParaRPr lang="en-US" sz="6100">
              <a:ea typeface="Calibri"/>
            </a:endParaRPr>
          </a:p>
        </p:txBody>
      </p:sp>
      <p:sp>
        <p:nvSpPr>
          <p:cNvPr id="8" name="Text Placeholder 7">
            <a:extLst>
              <a:ext uri="{FF2B5EF4-FFF2-40B4-BE49-F238E27FC236}">
                <a16:creationId xmlns:a16="http://schemas.microsoft.com/office/drawing/2014/main" id="{9164F4CE-A761-E411-7F44-8BA91BCD4EBA}"/>
              </a:ext>
            </a:extLst>
          </p:cNvPr>
          <p:cNvSpPr>
            <a:spLocks noGrp="1"/>
          </p:cNvSpPr>
          <p:nvPr>
            <p:ph type="body" sz="quarter" idx="18"/>
          </p:nvPr>
        </p:nvSpPr>
        <p:spPr/>
        <p:txBody>
          <a:bodyPr vert="horz" lIns="91440" tIns="45720" rIns="91440" bIns="45720" numCol="2" spcCol="914400" rtlCol="0" anchor="t">
            <a:noAutofit/>
          </a:bodyPr>
          <a:lstStyle/>
          <a:p>
            <a:r>
              <a:rPr lang="en-US" sz="4000" b="0" i="0" u="none" strike="noStrike" baseline="0">
                <a:solidFill>
                  <a:srgbClr val="000000"/>
                </a:solidFill>
                <a:latin typeface="Calibri"/>
              </a:rPr>
              <a:t>The Basin and Range Province spans from southern Idaho to northern Mexico and is known for its unique topography</a:t>
            </a:r>
            <a:r>
              <a:rPr lang="en-US" sz="4000">
                <a:solidFill>
                  <a:srgbClr val="000000"/>
                </a:solidFill>
                <a:latin typeface="Calibri"/>
              </a:rPr>
              <a:t> </a:t>
            </a:r>
            <a:r>
              <a:rPr lang="en-US" sz="4000" b="0" i="0" u="none" strike="noStrike" baseline="0">
                <a:solidFill>
                  <a:srgbClr val="000000"/>
                </a:solidFill>
                <a:latin typeface="Calibri"/>
              </a:rPr>
              <a:t>characterized by sharp changes in elevation and long strings of parallel alternating basins and mountain ranges. A feature relatively unique to this region are metamorphic core complexes (MCCs</a:t>
            </a:r>
            <a:r>
              <a:rPr lang="en-US" sz="4000">
                <a:solidFill>
                  <a:srgbClr val="000000"/>
                </a:solidFill>
                <a:latin typeface="Calibri"/>
              </a:rPr>
              <a:t>); these are large</a:t>
            </a:r>
            <a:r>
              <a:rPr lang="en-US" sz="4000" b="0" i="0" u="none" strike="noStrike" baseline="0">
                <a:solidFill>
                  <a:srgbClr val="000000"/>
                </a:solidFill>
                <a:latin typeface="Calibri"/>
              </a:rPr>
              <a:t> areas of metamorphic rock adjacent to sedimentary</a:t>
            </a:r>
            <a:r>
              <a:rPr lang="en-US" sz="4000">
                <a:solidFill>
                  <a:srgbClr val="000000"/>
                </a:solidFill>
                <a:latin typeface="Calibri"/>
              </a:rPr>
              <a:t> rock</a:t>
            </a:r>
            <a:r>
              <a:rPr lang="en-US" sz="4000" b="0" i="0" u="none" strike="noStrike" baseline="0">
                <a:solidFill>
                  <a:srgbClr val="000000"/>
                </a:solidFill>
                <a:latin typeface="Calibri"/>
              </a:rPr>
              <a:t>, indicating uplift of the lower crust towards the surface. </a:t>
            </a:r>
            <a:r>
              <a:rPr lang="en-US" sz="4000">
                <a:solidFill>
                  <a:srgbClr val="000000"/>
                </a:solidFill>
                <a:latin typeface="Calibri"/>
              </a:rPr>
              <a:t>While there is general agreement that these</a:t>
            </a:r>
            <a:r>
              <a:rPr lang="en-US" sz="4000" b="0" i="0" u="none" strike="noStrike" baseline="0">
                <a:solidFill>
                  <a:srgbClr val="000000"/>
                </a:solidFill>
                <a:latin typeface="Calibri"/>
              </a:rPr>
              <a:t> MCCs </a:t>
            </a:r>
            <a:r>
              <a:rPr lang="en-US" sz="4000">
                <a:solidFill>
                  <a:srgbClr val="000000"/>
                </a:solidFill>
                <a:latin typeface="Calibri"/>
              </a:rPr>
              <a:t>can be</a:t>
            </a:r>
            <a:r>
              <a:rPr lang="en-US" sz="4000" b="0" i="0" u="none" strike="noStrike" baseline="0">
                <a:solidFill>
                  <a:srgbClr val="000000"/>
                </a:solidFill>
                <a:latin typeface="Calibri"/>
              </a:rPr>
              <a:t> used as proxies for lower crustal flow and </a:t>
            </a:r>
            <a:r>
              <a:rPr lang="en-US" sz="4000">
                <a:solidFill>
                  <a:srgbClr val="000000"/>
                </a:solidFill>
                <a:latin typeface="Calibri"/>
              </a:rPr>
              <a:t>extension at the surface, there is controversy surrounding which physical factors are most influential on the development of these features. </a:t>
            </a:r>
            <a:r>
              <a:rPr lang="en-US" sz="4000">
                <a:latin typeface="Calibri"/>
              </a:rPr>
              <a:t>When</a:t>
            </a:r>
            <a:r>
              <a:rPr lang="en-US" sz="4000">
                <a:ea typeface="+mn-lt"/>
                <a:cs typeface="+mn-lt"/>
              </a:rPr>
              <a:t> considered on a time scale of millions of years, rock can be approximated as a slow-moving fluid due to the high viscosities at play; to that end, COMSOL's creeping flow is used to set the physics for the instantaneous state and a moving mesh is used to evolve it through time. Through our models, we sought to determine the importance of various viscosity profiles and boundary conditions on MCC development.</a:t>
            </a:r>
          </a:p>
        </p:txBody>
      </p:sp>
      <p:sp>
        <p:nvSpPr>
          <p:cNvPr id="9" name="Text Placeholder 8">
            <a:extLst>
              <a:ext uri="{FF2B5EF4-FFF2-40B4-BE49-F238E27FC236}">
                <a16:creationId xmlns:a16="http://schemas.microsoft.com/office/drawing/2014/main" id="{0EC525D3-F5B9-F741-6ABB-C11A0C64B3E0}"/>
              </a:ext>
            </a:extLst>
          </p:cNvPr>
          <p:cNvSpPr>
            <a:spLocks noGrp="1"/>
          </p:cNvSpPr>
          <p:nvPr>
            <p:ph type="body" sz="quarter" idx="27"/>
          </p:nvPr>
        </p:nvSpPr>
        <p:spPr/>
        <p:txBody>
          <a:bodyPr/>
          <a:lstStyle/>
          <a:p>
            <a:r>
              <a:rPr lang="en-US" sz="7100">
                <a:ea typeface="Calibri"/>
                <a:cs typeface="Calibri"/>
              </a:rPr>
              <a:t>Introduction</a:t>
            </a:r>
          </a:p>
        </p:txBody>
      </p:sp>
      <p:sp>
        <p:nvSpPr>
          <p:cNvPr id="10" name="Text Placeholder 9">
            <a:extLst>
              <a:ext uri="{FF2B5EF4-FFF2-40B4-BE49-F238E27FC236}">
                <a16:creationId xmlns:a16="http://schemas.microsoft.com/office/drawing/2014/main" id="{3221FBCA-9699-15E8-11A3-BE2F0A8868CF}"/>
              </a:ext>
            </a:extLst>
          </p:cNvPr>
          <p:cNvSpPr>
            <a:spLocks noGrp="1"/>
          </p:cNvSpPr>
          <p:nvPr>
            <p:ph type="body" sz="quarter" idx="28"/>
          </p:nvPr>
        </p:nvSpPr>
        <p:spPr/>
        <p:txBody>
          <a:bodyPr/>
          <a:lstStyle/>
          <a:p>
            <a:r>
              <a:rPr lang="en-US" sz="7100">
                <a:ea typeface="Calibri"/>
                <a:cs typeface="Calibri"/>
              </a:rPr>
              <a:t>Methods</a:t>
            </a:r>
            <a:endParaRPr lang="en-US"/>
          </a:p>
        </p:txBody>
      </p:sp>
      <p:sp>
        <p:nvSpPr>
          <p:cNvPr id="12" name="Text Placeholder 11">
            <a:extLst>
              <a:ext uri="{FF2B5EF4-FFF2-40B4-BE49-F238E27FC236}">
                <a16:creationId xmlns:a16="http://schemas.microsoft.com/office/drawing/2014/main" id="{AEC900F9-00E7-8635-1E51-F146A21767A1}"/>
              </a:ext>
            </a:extLst>
          </p:cNvPr>
          <p:cNvSpPr>
            <a:spLocks noGrp="1"/>
          </p:cNvSpPr>
          <p:nvPr>
            <p:ph type="body" sz="quarter" idx="30"/>
          </p:nvPr>
        </p:nvSpPr>
        <p:spPr/>
        <p:txBody>
          <a:bodyPr vert="horz" lIns="91440" tIns="45720" rIns="91440" bIns="45720" rtlCol="0" anchor="t">
            <a:noAutofit/>
          </a:bodyPr>
          <a:lstStyle/>
          <a:p>
            <a:r>
              <a:rPr lang="en-US" sz="4100">
                <a:ea typeface="Calibri"/>
                <a:cs typeface="Calibri"/>
              </a:rPr>
              <a:t>Figure 1: Cross section A,  showcasing the collapse of the </a:t>
            </a:r>
            <a:r>
              <a:rPr lang="en-US" sz="4100" err="1">
                <a:ea typeface="Calibri"/>
                <a:cs typeface="Calibri"/>
              </a:rPr>
              <a:t>Nevadaplano</a:t>
            </a:r>
            <a:r>
              <a:rPr lang="en-US" sz="4100">
                <a:ea typeface="Calibri"/>
                <a:cs typeface="Calibri"/>
              </a:rPr>
              <a:t> and lateral movement in the lower crust in areas of known core complex formation. </a:t>
            </a:r>
          </a:p>
          <a:p>
            <a:endParaRPr lang="en-US" sz="4050">
              <a:ea typeface="Calibri"/>
              <a:cs typeface="Calibri"/>
            </a:endParaRPr>
          </a:p>
        </p:txBody>
      </p:sp>
      <p:pic>
        <p:nvPicPr>
          <p:cNvPr id="4" name="Picture Placeholder 3">
            <a:extLst>
              <a:ext uri="{FF2B5EF4-FFF2-40B4-BE49-F238E27FC236}">
                <a16:creationId xmlns:a16="http://schemas.microsoft.com/office/drawing/2014/main" id="{F578DB8A-ABFD-B7B9-16B0-781BFAD18775}"/>
              </a:ext>
            </a:extLst>
          </p:cNvPr>
          <p:cNvPicPr>
            <a:picLocks noGrp="1" noChangeAspect="1"/>
          </p:cNvPicPr>
          <p:nvPr>
            <p:ph type="pic" sz="quarter" idx="31"/>
          </p:nvPr>
        </p:nvPicPr>
        <p:blipFill>
          <a:blip r:embed="rId4"/>
          <a:srcRect t="28486" b="28486"/>
          <a:stretch/>
        </p:blipFill>
        <p:spPr>
          <a:prstGeom prst="rect">
            <a:avLst/>
          </a:prstGeom>
        </p:spPr>
      </p:pic>
      <p:sp>
        <p:nvSpPr>
          <p:cNvPr id="14" name="Text Placeholder 13">
            <a:extLst>
              <a:ext uri="{FF2B5EF4-FFF2-40B4-BE49-F238E27FC236}">
                <a16:creationId xmlns:a16="http://schemas.microsoft.com/office/drawing/2014/main" id="{9D8ABA7D-37A8-C74A-CB65-8B7890F70B8C}"/>
              </a:ext>
            </a:extLst>
          </p:cNvPr>
          <p:cNvSpPr>
            <a:spLocks noGrp="1"/>
          </p:cNvSpPr>
          <p:nvPr>
            <p:ph type="body" sz="quarter" idx="32"/>
          </p:nvPr>
        </p:nvSpPr>
        <p:spPr/>
        <p:txBody>
          <a:bodyPr vert="horz" lIns="91440" tIns="45720" rIns="91440" bIns="45720" rtlCol="0" anchor="t">
            <a:noAutofit/>
          </a:bodyPr>
          <a:lstStyle/>
          <a:p>
            <a:r>
              <a:rPr lang="en-US" sz="4100">
                <a:ea typeface="Calibri"/>
                <a:cs typeface="Calibri"/>
              </a:rPr>
              <a:t>By seeding particles along the boundary between the upper and lower crust and tracing them through the duration of the model, we can examine how material in the lower crust moves over time in relation to the topography. </a:t>
            </a:r>
            <a:endParaRPr lang="en-US"/>
          </a:p>
          <a:p>
            <a:r>
              <a:rPr lang="en-US" sz="4100">
                <a:ea typeface="Calibri"/>
                <a:cs typeface="Calibri"/>
              </a:rPr>
              <a:t>We found that the extension and uplift necessary for metamorphic core complex formation can be created solely with the inclusion of a weak layer in the lower crust and the impact of gravity acting on high topography, even without inclusion of tectonic plate motion velocity boundary conditions. </a:t>
            </a:r>
            <a:endParaRPr lang="en-US"/>
          </a:p>
        </p:txBody>
      </p:sp>
      <p:sp>
        <p:nvSpPr>
          <p:cNvPr id="15" name="Text Placeholder 14">
            <a:extLst>
              <a:ext uri="{FF2B5EF4-FFF2-40B4-BE49-F238E27FC236}">
                <a16:creationId xmlns:a16="http://schemas.microsoft.com/office/drawing/2014/main" id="{FD39641C-31B6-B4FA-CD36-D8962DCF9C51}"/>
              </a:ext>
            </a:extLst>
          </p:cNvPr>
          <p:cNvSpPr>
            <a:spLocks noGrp="1"/>
          </p:cNvSpPr>
          <p:nvPr>
            <p:ph type="body" sz="quarter" idx="33"/>
          </p:nvPr>
        </p:nvSpPr>
        <p:spPr/>
        <p:txBody>
          <a:bodyPr/>
          <a:lstStyle/>
          <a:p>
            <a:r>
              <a:rPr lang="en-US" sz="7100">
                <a:ea typeface="Calibri"/>
                <a:cs typeface="Calibri"/>
              </a:rPr>
              <a:t>Results</a:t>
            </a:r>
            <a:endParaRPr lang="en-US"/>
          </a:p>
        </p:txBody>
      </p:sp>
      <p:sp>
        <p:nvSpPr>
          <p:cNvPr id="17" name="Text Placeholder 16">
            <a:extLst>
              <a:ext uri="{FF2B5EF4-FFF2-40B4-BE49-F238E27FC236}">
                <a16:creationId xmlns:a16="http://schemas.microsoft.com/office/drawing/2014/main" id="{AFEE6226-98F9-5F2C-F4E2-C34EB00AADB3}"/>
              </a:ext>
            </a:extLst>
          </p:cNvPr>
          <p:cNvSpPr>
            <a:spLocks noGrp="1"/>
          </p:cNvSpPr>
          <p:nvPr>
            <p:ph type="body" sz="quarter" idx="35"/>
          </p:nvPr>
        </p:nvSpPr>
        <p:spPr>
          <a:xfrm>
            <a:off x="17175562" y="36751574"/>
            <a:ext cx="14594776" cy="1283412"/>
          </a:xfrm>
        </p:spPr>
        <p:txBody>
          <a:bodyPr vert="horz" lIns="91440" tIns="45720" rIns="91440" bIns="45720" rtlCol="0" anchor="t">
            <a:noAutofit/>
          </a:bodyPr>
          <a:lstStyle/>
          <a:p>
            <a:r>
              <a:rPr lang="en-US" sz="4100">
                <a:ea typeface="Calibri"/>
                <a:cs typeface="Calibri"/>
              </a:rPr>
              <a:t>Figure 2: exhumation and strain </a:t>
            </a:r>
            <a:r>
              <a:rPr lang="en-US" sz="4100" b="1">
                <a:ea typeface="Calibri"/>
                <a:cs typeface="Calibri"/>
              </a:rPr>
              <a:t>(clean up plots, add CCs to strain, move arrow key, </a:t>
            </a:r>
            <a:r>
              <a:rPr lang="en-US" sz="4100" b="1" err="1">
                <a:ea typeface="Calibri"/>
                <a:cs typeface="Calibri"/>
              </a:rPr>
              <a:t>etc</a:t>
            </a:r>
            <a:r>
              <a:rPr lang="en-US" sz="4100" b="1">
                <a:ea typeface="Calibri"/>
                <a:cs typeface="Calibri"/>
              </a:rPr>
              <a:t>)</a:t>
            </a:r>
            <a:endParaRPr lang="en-US" b="1"/>
          </a:p>
        </p:txBody>
      </p:sp>
      <p:pic>
        <p:nvPicPr>
          <p:cNvPr id="19" name="Picture 18" descr="A black and red line with a red line&#10;&#10;AI-generated content may be incorrect.">
            <a:extLst>
              <a:ext uri="{FF2B5EF4-FFF2-40B4-BE49-F238E27FC236}">
                <a16:creationId xmlns:a16="http://schemas.microsoft.com/office/drawing/2014/main" id="{20404A28-DDB5-CC48-E508-E02D8A585573}"/>
              </a:ext>
            </a:extLst>
          </p:cNvPr>
          <p:cNvPicPr>
            <a:picLocks noChangeAspect="1"/>
          </p:cNvPicPr>
          <p:nvPr/>
        </p:nvPicPr>
        <p:blipFill>
          <a:blip r:embed="rId5"/>
          <a:stretch>
            <a:fillRect/>
          </a:stretch>
        </p:blipFill>
        <p:spPr>
          <a:xfrm>
            <a:off x="834963" y="20331476"/>
            <a:ext cx="2095500" cy="1581150"/>
          </a:xfrm>
          <a:prstGeom prst="rect">
            <a:avLst/>
          </a:prstGeom>
        </p:spPr>
      </p:pic>
      <p:sp>
        <p:nvSpPr>
          <p:cNvPr id="25" name="Text Placeholder 11">
            <a:extLst>
              <a:ext uri="{FF2B5EF4-FFF2-40B4-BE49-F238E27FC236}">
                <a16:creationId xmlns:a16="http://schemas.microsoft.com/office/drawing/2014/main" id="{D6E779CD-BB5A-C6D8-6C5A-74D8030CBEA7}"/>
              </a:ext>
            </a:extLst>
          </p:cNvPr>
          <p:cNvSpPr txBox="1">
            <a:spLocks/>
          </p:cNvSpPr>
          <p:nvPr/>
        </p:nvSpPr>
        <p:spPr>
          <a:xfrm rot="2580000">
            <a:off x="3089313" y="21125619"/>
            <a:ext cx="3291874" cy="649947"/>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3200" err="1">
                <a:ea typeface="Calibri"/>
                <a:cs typeface="Calibri"/>
              </a:rPr>
              <a:t>Nevadaplano</a:t>
            </a:r>
            <a:endParaRPr lang="en-US" sz="3200" err="1"/>
          </a:p>
        </p:txBody>
      </p:sp>
      <p:sp>
        <p:nvSpPr>
          <p:cNvPr id="26" name="Text Placeholder 11">
            <a:extLst>
              <a:ext uri="{FF2B5EF4-FFF2-40B4-BE49-F238E27FC236}">
                <a16:creationId xmlns:a16="http://schemas.microsoft.com/office/drawing/2014/main" id="{20C70B57-A7F7-3B66-A846-EF3FB49B07E5}"/>
              </a:ext>
            </a:extLst>
          </p:cNvPr>
          <p:cNvSpPr txBox="1">
            <a:spLocks/>
          </p:cNvSpPr>
          <p:nvPr/>
        </p:nvSpPr>
        <p:spPr>
          <a:xfrm rot="2580000">
            <a:off x="7794124" y="20477080"/>
            <a:ext cx="3476810" cy="1266393"/>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pPr algn="ctr"/>
            <a:r>
              <a:rPr lang="en-US" sz="3200">
                <a:ea typeface="Calibri"/>
                <a:cs typeface="Calibri"/>
              </a:rPr>
              <a:t>Colorado</a:t>
            </a:r>
            <a:br>
              <a:rPr lang="en-US" sz="3200">
                <a:ea typeface="Calibri"/>
                <a:cs typeface="Calibri"/>
              </a:rPr>
            </a:br>
            <a:r>
              <a:rPr lang="en-US" sz="3200">
                <a:ea typeface="Calibri"/>
                <a:cs typeface="Calibri"/>
              </a:rPr>
              <a:t>Plateau</a:t>
            </a:r>
          </a:p>
        </p:txBody>
      </p:sp>
      <p:sp>
        <p:nvSpPr>
          <p:cNvPr id="27" name="Text Placeholder 11">
            <a:extLst>
              <a:ext uri="{FF2B5EF4-FFF2-40B4-BE49-F238E27FC236}">
                <a16:creationId xmlns:a16="http://schemas.microsoft.com/office/drawing/2014/main" id="{3372A579-018C-EEDF-E06D-5675AC7DFDBC}"/>
              </a:ext>
            </a:extLst>
          </p:cNvPr>
          <p:cNvSpPr txBox="1">
            <a:spLocks/>
          </p:cNvSpPr>
          <p:nvPr/>
        </p:nvSpPr>
        <p:spPr>
          <a:xfrm rot="2580000">
            <a:off x="10791513" y="20943085"/>
            <a:ext cx="3476810" cy="1266393"/>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pPr algn="ctr"/>
            <a:r>
              <a:rPr lang="en-US" sz="3200">
                <a:ea typeface="Calibri"/>
                <a:cs typeface="Calibri"/>
              </a:rPr>
              <a:t>Rio Grande</a:t>
            </a:r>
            <a:br>
              <a:rPr lang="en-US" sz="3200">
                <a:ea typeface="Calibri"/>
                <a:cs typeface="Calibri"/>
              </a:rPr>
            </a:br>
            <a:r>
              <a:rPr lang="en-US" sz="3200">
                <a:ea typeface="Calibri"/>
                <a:cs typeface="Calibri"/>
              </a:rPr>
              <a:t>Rift</a:t>
            </a:r>
          </a:p>
        </p:txBody>
      </p:sp>
      <p:sp>
        <p:nvSpPr>
          <p:cNvPr id="28" name="Text Placeholder 11">
            <a:extLst>
              <a:ext uri="{FF2B5EF4-FFF2-40B4-BE49-F238E27FC236}">
                <a16:creationId xmlns:a16="http://schemas.microsoft.com/office/drawing/2014/main" id="{F4A2A877-6A7F-B6F0-BE41-E9E200F751CF}"/>
              </a:ext>
            </a:extLst>
          </p:cNvPr>
          <p:cNvSpPr txBox="1">
            <a:spLocks/>
          </p:cNvSpPr>
          <p:nvPr/>
        </p:nvSpPr>
        <p:spPr>
          <a:xfrm>
            <a:off x="139567" y="22247011"/>
            <a:ext cx="2534362" cy="1064441"/>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50">
                <a:ea typeface="Calibri"/>
                <a:cs typeface="Calibri"/>
              </a:rPr>
              <a:t>17.0 Ma</a:t>
            </a:r>
          </a:p>
        </p:txBody>
      </p:sp>
      <p:sp>
        <p:nvSpPr>
          <p:cNvPr id="29" name="Text Placeholder 11">
            <a:extLst>
              <a:ext uri="{FF2B5EF4-FFF2-40B4-BE49-F238E27FC236}">
                <a16:creationId xmlns:a16="http://schemas.microsoft.com/office/drawing/2014/main" id="{C79F6542-935B-6568-EFE8-B310AF905A99}"/>
              </a:ext>
            </a:extLst>
          </p:cNvPr>
          <p:cNvSpPr txBox="1">
            <a:spLocks/>
          </p:cNvSpPr>
          <p:nvPr/>
        </p:nvSpPr>
        <p:spPr>
          <a:xfrm>
            <a:off x="199016" y="23988968"/>
            <a:ext cx="2736315" cy="997123"/>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50">
                <a:ea typeface="Calibri"/>
                <a:cs typeface="Calibri"/>
              </a:rPr>
              <a:t>16.5 Ma</a:t>
            </a:r>
          </a:p>
        </p:txBody>
      </p:sp>
      <p:sp>
        <p:nvSpPr>
          <p:cNvPr id="30" name="Text Placeholder 11">
            <a:extLst>
              <a:ext uri="{FF2B5EF4-FFF2-40B4-BE49-F238E27FC236}">
                <a16:creationId xmlns:a16="http://schemas.microsoft.com/office/drawing/2014/main" id="{5E6FCCE2-1DF0-F151-706D-F632ED60CBCD}"/>
              </a:ext>
            </a:extLst>
          </p:cNvPr>
          <p:cNvSpPr txBox="1">
            <a:spLocks/>
          </p:cNvSpPr>
          <p:nvPr/>
        </p:nvSpPr>
        <p:spPr>
          <a:xfrm>
            <a:off x="131699" y="25303413"/>
            <a:ext cx="2601679" cy="933737"/>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50">
                <a:ea typeface="Calibri"/>
                <a:cs typeface="Calibri"/>
              </a:rPr>
              <a:t>16.0 Ma</a:t>
            </a:r>
          </a:p>
        </p:txBody>
      </p:sp>
      <p:pic>
        <p:nvPicPr>
          <p:cNvPr id="35" name="Picture 34">
            <a:extLst>
              <a:ext uri="{FF2B5EF4-FFF2-40B4-BE49-F238E27FC236}">
                <a16:creationId xmlns:a16="http://schemas.microsoft.com/office/drawing/2014/main" id="{AC07A431-3198-EEB2-997C-290DEC0CB055}"/>
              </a:ext>
            </a:extLst>
          </p:cNvPr>
          <p:cNvPicPr>
            <a:picLocks noChangeAspect="1"/>
          </p:cNvPicPr>
          <p:nvPr/>
        </p:nvPicPr>
        <p:blipFill>
          <a:blip r:embed="rId6"/>
          <a:stretch>
            <a:fillRect/>
          </a:stretch>
        </p:blipFill>
        <p:spPr>
          <a:xfrm>
            <a:off x="19926318" y="26752139"/>
            <a:ext cx="4697752" cy="1993401"/>
          </a:xfrm>
          <a:prstGeom prst="rect">
            <a:avLst/>
          </a:prstGeom>
        </p:spPr>
      </p:pic>
      <p:sp>
        <p:nvSpPr>
          <p:cNvPr id="45" name="Text Placeholder 11">
            <a:extLst>
              <a:ext uri="{FF2B5EF4-FFF2-40B4-BE49-F238E27FC236}">
                <a16:creationId xmlns:a16="http://schemas.microsoft.com/office/drawing/2014/main" id="{304B4543-06CB-41F1-117A-BC8A55BB3140}"/>
              </a:ext>
            </a:extLst>
          </p:cNvPr>
          <p:cNvSpPr txBox="1">
            <a:spLocks/>
          </p:cNvSpPr>
          <p:nvPr/>
        </p:nvSpPr>
        <p:spPr>
          <a:xfrm>
            <a:off x="6143011" y="25804872"/>
            <a:ext cx="4217305" cy="660532"/>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3600">
                <a:ea typeface="Calibri"/>
                <a:cs typeface="Calibri"/>
              </a:rPr>
              <a:t>Velocity (mm/yr)</a:t>
            </a:r>
            <a:endParaRPr lang="en-US" sz="3600"/>
          </a:p>
        </p:txBody>
      </p:sp>
      <p:pic>
        <p:nvPicPr>
          <p:cNvPr id="51" name="Picture 50" descr="A rainbow colored feather with black background&#10;&#10;AI-generated content may be incorrect.">
            <a:extLst>
              <a:ext uri="{FF2B5EF4-FFF2-40B4-BE49-F238E27FC236}">
                <a16:creationId xmlns:a16="http://schemas.microsoft.com/office/drawing/2014/main" id="{976214A1-BE79-0A5C-5A6A-53E66C4C71AC}"/>
              </a:ext>
            </a:extLst>
          </p:cNvPr>
          <p:cNvPicPr>
            <a:picLocks noChangeAspect="1"/>
          </p:cNvPicPr>
          <p:nvPr/>
        </p:nvPicPr>
        <p:blipFill>
          <a:blip r:embed="rId7"/>
          <a:srcRect l="-862" t="38462" r="7328" b="21795"/>
          <a:stretch>
            <a:fillRect/>
          </a:stretch>
        </p:blipFill>
        <p:spPr>
          <a:xfrm>
            <a:off x="1510064" y="21425931"/>
            <a:ext cx="13363642" cy="1892788"/>
          </a:xfrm>
          <a:prstGeom prst="rect">
            <a:avLst/>
          </a:prstGeom>
        </p:spPr>
      </p:pic>
      <p:pic>
        <p:nvPicPr>
          <p:cNvPr id="53" name="Picture 52">
            <a:extLst>
              <a:ext uri="{FF2B5EF4-FFF2-40B4-BE49-F238E27FC236}">
                <a16:creationId xmlns:a16="http://schemas.microsoft.com/office/drawing/2014/main" id="{A9A5AB1E-8A35-AD66-DD57-F2FAEC67571A}"/>
              </a:ext>
            </a:extLst>
          </p:cNvPr>
          <p:cNvPicPr>
            <a:picLocks noChangeAspect="1"/>
          </p:cNvPicPr>
          <p:nvPr/>
        </p:nvPicPr>
        <p:blipFill>
          <a:blip r:embed="rId8"/>
          <a:srcRect l="703" t="43786" r="5487" b="22091"/>
          <a:stretch>
            <a:fillRect/>
          </a:stretch>
        </p:blipFill>
        <p:spPr>
          <a:xfrm>
            <a:off x="1743475" y="23294838"/>
            <a:ext cx="13403048" cy="1625114"/>
          </a:xfrm>
          <a:prstGeom prst="rect">
            <a:avLst/>
          </a:prstGeom>
        </p:spPr>
      </p:pic>
      <p:pic>
        <p:nvPicPr>
          <p:cNvPr id="11" name="Picture 10">
            <a:extLst>
              <a:ext uri="{FF2B5EF4-FFF2-40B4-BE49-F238E27FC236}">
                <a16:creationId xmlns:a16="http://schemas.microsoft.com/office/drawing/2014/main" id="{8694CABF-FE83-359F-6230-9790B7AF9A2A}"/>
              </a:ext>
            </a:extLst>
          </p:cNvPr>
          <p:cNvPicPr>
            <a:picLocks noChangeAspect="1"/>
          </p:cNvPicPr>
          <p:nvPr/>
        </p:nvPicPr>
        <p:blipFill>
          <a:blip r:embed="rId9"/>
          <a:stretch>
            <a:fillRect/>
          </a:stretch>
        </p:blipFill>
        <p:spPr>
          <a:xfrm>
            <a:off x="24459235" y="30180193"/>
            <a:ext cx="7105650" cy="6153150"/>
          </a:xfrm>
          <a:prstGeom prst="rect">
            <a:avLst/>
          </a:prstGeom>
        </p:spPr>
      </p:pic>
      <p:pic>
        <p:nvPicPr>
          <p:cNvPr id="21" name="Picture 20">
            <a:extLst>
              <a:ext uri="{FF2B5EF4-FFF2-40B4-BE49-F238E27FC236}">
                <a16:creationId xmlns:a16="http://schemas.microsoft.com/office/drawing/2014/main" id="{243EAFC0-2D61-136F-BD0A-C109BC8A1097}"/>
              </a:ext>
            </a:extLst>
          </p:cNvPr>
          <p:cNvPicPr>
            <a:picLocks noChangeAspect="1"/>
          </p:cNvPicPr>
          <p:nvPr/>
        </p:nvPicPr>
        <p:blipFill>
          <a:blip r:embed="rId10"/>
          <a:stretch>
            <a:fillRect/>
          </a:stretch>
        </p:blipFill>
        <p:spPr>
          <a:xfrm>
            <a:off x="16738908" y="29865868"/>
            <a:ext cx="7658100" cy="6781800"/>
          </a:xfrm>
          <a:prstGeom prst="rect">
            <a:avLst/>
          </a:prstGeom>
        </p:spPr>
      </p:pic>
    </p:spTree>
    <p:extLst>
      <p:ext uri="{BB962C8B-B14F-4D97-AF65-F5344CB8AC3E}">
        <p14:creationId xmlns:p14="http://schemas.microsoft.com/office/powerpoint/2010/main" val="2958305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E8573C-BD3F-1726-5CD6-39E8696CA910}"/>
              </a:ext>
            </a:extLst>
          </p:cNvPr>
          <p:cNvPicPr>
            <a:picLocks noChangeAspect="1"/>
          </p:cNvPicPr>
          <p:nvPr/>
        </p:nvPicPr>
        <p:blipFill>
          <a:blip r:embed="rId2"/>
          <a:srcRect l="-1014" t="29293" r="7432" b="20739"/>
          <a:stretch>
            <a:fillRect/>
          </a:stretch>
        </p:blipFill>
        <p:spPr>
          <a:xfrm>
            <a:off x="1513999" y="1131731"/>
            <a:ext cx="13370414" cy="2379717"/>
          </a:xfrm>
          <a:prstGeom prst="rect">
            <a:avLst/>
          </a:prstGeom>
        </p:spPr>
      </p:pic>
      <p:pic>
        <p:nvPicPr>
          <p:cNvPr id="6" name="Picture 5">
            <a:extLst>
              <a:ext uri="{FF2B5EF4-FFF2-40B4-BE49-F238E27FC236}">
                <a16:creationId xmlns:a16="http://schemas.microsoft.com/office/drawing/2014/main" id="{E4A0D661-4F8A-6197-514D-F3285EFF7C28}"/>
              </a:ext>
            </a:extLst>
          </p:cNvPr>
          <p:cNvPicPr>
            <a:picLocks noChangeAspect="1"/>
          </p:cNvPicPr>
          <p:nvPr/>
        </p:nvPicPr>
        <p:blipFill>
          <a:blip r:embed="rId3"/>
          <a:srcRect l="703" t="43786" r="5487" b="22091"/>
          <a:stretch>
            <a:fillRect/>
          </a:stretch>
        </p:blipFill>
        <p:spPr>
          <a:xfrm>
            <a:off x="1608840" y="4378538"/>
            <a:ext cx="13403048" cy="1625114"/>
          </a:xfrm>
          <a:prstGeom prst="rect">
            <a:avLst/>
          </a:prstGeom>
        </p:spPr>
      </p:pic>
      <p:pic>
        <p:nvPicPr>
          <p:cNvPr id="7" name="Picture 6">
            <a:extLst>
              <a:ext uri="{FF2B5EF4-FFF2-40B4-BE49-F238E27FC236}">
                <a16:creationId xmlns:a16="http://schemas.microsoft.com/office/drawing/2014/main" id="{C28A8254-8210-6540-E9DE-E15C257687C3}"/>
              </a:ext>
            </a:extLst>
          </p:cNvPr>
          <p:cNvPicPr>
            <a:picLocks noChangeAspect="1"/>
          </p:cNvPicPr>
          <p:nvPr/>
        </p:nvPicPr>
        <p:blipFill>
          <a:blip r:embed="rId4"/>
          <a:srcRect l="-472" t="43662" r="6132" b="21127"/>
          <a:stretch>
            <a:fillRect/>
          </a:stretch>
        </p:blipFill>
        <p:spPr>
          <a:xfrm>
            <a:off x="1417841" y="5975292"/>
            <a:ext cx="13478742" cy="1676953"/>
          </a:xfrm>
          <a:prstGeom prst="rect">
            <a:avLst/>
          </a:prstGeom>
        </p:spPr>
      </p:pic>
      <p:pic>
        <p:nvPicPr>
          <p:cNvPr id="2" name="Picture 1">
            <a:extLst>
              <a:ext uri="{FF2B5EF4-FFF2-40B4-BE49-F238E27FC236}">
                <a16:creationId xmlns:a16="http://schemas.microsoft.com/office/drawing/2014/main" id="{5C763507-6887-2A27-F5B6-A95706DB7AA3}"/>
              </a:ext>
            </a:extLst>
          </p:cNvPr>
          <p:cNvPicPr>
            <a:picLocks noChangeAspect="1"/>
          </p:cNvPicPr>
          <p:nvPr/>
        </p:nvPicPr>
        <p:blipFill>
          <a:blip r:embed="rId5"/>
          <a:stretch>
            <a:fillRect/>
          </a:stretch>
        </p:blipFill>
        <p:spPr>
          <a:xfrm>
            <a:off x="22075911" y="9374412"/>
            <a:ext cx="2095500" cy="1581150"/>
          </a:xfrm>
          <a:prstGeom prst="rect">
            <a:avLst/>
          </a:prstGeom>
        </p:spPr>
      </p:pic>
      <p:pic>
        <p:nvPicPr>
          <p:cNvPr id="3" name="Picture 2">
            <a:extLst>
              <a:ext uri="{FF2B5EF4-FFF2-40B4-BE49-F238E27FC236}">
                <a16:creationId xmlns:a16="http://schemas.microsoft.com/office/drawing/2014/main" id="{83A9BF30-A2B8-F75D-97E3-F2009D0D2AF0}"/>
              </a:ext>
            </a:extLst>
          </p:cNvPr>
          <p:cNvPicPr>
            <a:picLocks noChangeAspect="1"/>
          </p:cNvPicPr>
          <p:nvPr/>
        </p:nvPicPr>
        <p:blipFill>
          <a:blip r:embed="rId6"/>
          <a:stretch>
            <a:fillRect/>
          </a:stretch>
        </p:blipFill>
        <p:spPr>
          <a:xfrm>
            <a:off x="10175827" y="15793794"/>
            <a:ext cx="6238875" cy="2609850"/>
          </a:xfrm>
          <a:prstGeom prst="rect">
            <a:avLst/>
          </a:prstGeom>
        </p:spPr>
      </p:pic>
      <p:pic>
        <p:nvPicPr>
          <p:cNvPr id="4" name="Picture 3" descr="A rainbow colored ribbon on a black background&#10;&#10;AI-generated content may be incorrect.">
            <a:extLst>
              <a:ext uri="{FF2B5EF4-FFF2-40B4-BE49-F238E27FC236}">
                <a16:creationId xmlns:a16="http://schemas.microsoft.com/office/drawing/2014/main" id="{B9828CDA-D0CE-C962-9F7C-6210E6BE66E7}"/>
              </a:ext>
            </a:extLst>
          </p:cNvPr>
          <p:cNvPicPr>
            <a:picLocks noChangeAspect="1"/>
          </p:cNvPicPr>
          <p:nvPr/>
        </p:nvPicPr>
        <p:blipFill>
          <a:blip r:embed="rId4"/>
          <a:srcRect l="15676" t="78436" r="25650" b="-6977"/>
          <a:stretch>
            <a:fillRect/>
          </a:stretch>
        </p:blipFill>
        <p:spPr>
          <a:xfrm>
            <a:off x="3924265" y="7637352"/>
            <a:ext cx="8383067" cy="1359289"/>
          </a:xfrm>
          <a:prstGeom prst="rect">
            <a:avLst/>
          </a:prstGeom>
        </p:spPr>
      </p:pic>
      <p:pic>
        <p:nvPicPr>
          <p:cNvPr id="8" name="Picture 7">
            <a:extLst>
              <a:ext uri="{FF2B5EF4-FFF2-40B4-BE49-F238E27FC236}">
                <a16:creationId xmlns:a16="http://schemas.microsoft.com/office/drawing/2014/main" id="{3D5F956C-8826-A289-1AE2-38B03F9F7FC4}"/>
              </a:ext>
            </a:extLst>
          </p:cNvPr>
          <p:cNvPicPr>
            <a:picLocks noChangeAspect="1"/>
          </p:cNvPicPr>
          <p:nvPr/>
        </p:nvPicPr>
        <p:blipFill>
          <a:blip r:embed="rId7"/>
          <a:stretch>
            <a:fillRect/>
          </a:stretch>
        </p:blipFill>
        <p:spPr>
          <a:xfrm>
            <a:off x="12653963" y="18554700"/>
            <a:ext cx="7610475" cy="6781800"/>
          </a:xfrm>
          <a:prstGeom prst="rect">
            <a:avLst/>
          </a:prstGeom>
        </p:spPr>
      </p:pic>
      <p:pic>
        <p:nvPicPr>
          <p:cNvPr id="9" name="Picture 8">
            <a:extLst>
              <a:ext uri="{FF2B5EF4-FFF2-40B4-BE49-F238E27FC236}">
                <a16:creationId xmlns:a16="http://schemas.microsoft.com/office/drawing/2014/main" id="{E4E5D51F-419D-D6BB-A857-D5C2D5063976}"/>
              </a:ext>
            </a:extLst>
          </p:cNvPr>
          <p:cNvPicPr>
            <a:picLocks noChangeAspect="1"/>
          </p:cNvPicPr>
          <p:nvPr/>
        </p:nvPicPr>
        <p:blipFill>
          <a:blip r:embed="rId8"/>
          <a:stretch>
            <a:fillRect/>
          </a:stretch>
        </p:blipFill>
        <p:spPr>
          <a:xfrm>
            <a:off x="20611993" y="17142966"/>
            <a:ext cx="7105650" cy="6153150"/>
          </a:xfrm>
          <a:prstGeom prst="rect">
            <a:avLst/>
          </a:prstGeom>
        </p:spPr>
      </p:pic>
    </p:spTree>
    <p:extLst>
      <p:ext uri="{BB962C8B-B14F-4D97-AF65-F5344CB8AC3E}">
        <p14:creationId xmlns:p14="http://schemas.microsoft.com/office/powerpoint/2010/main" val="730673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5585D1F1-79AF-AEB5-C872-3B500A3EED81}"/>
              </a:ext>
            </a:extLst>
          </p:cNvPr>
          <p:cNvSpPr txBox="1">
            <a:spLocks/>
          </p:cNvSpPr>
          <p:nvPr/>
        </p:nvSpPr>
        <p:spPr>
          <a:xfrm>
            <a:off x="3642865" y="3840109"/>
            <a:ext cx="25733448" cy="2814264"/>
          </a:xfrm>
          <a:prstGeom prst="rect">
            <a:avLst/>
          </a:prstGeom>
        </p:spPr>
        <p:txBody>
          <a:bodyPr/>
          <a:lstStyle>
            <a:lvl1pPr algn="l" defTabSz="3049615" rtl="0" eaLnBrk="1" latinLnBrk="0" hangingPunct="1">
              <a:lnSpc>
                <a:spcPct val="90000"/>
              </a:lnSpc>
              <a:spcBef>
                <a:spcPct val="0"/>
              </a:spcBef>
              <a:buNone/>
              <a:defRPr sz="14674" kern="1200">
                <a:solidFill>
                  <a:schemeClr val="tx1"/>
                </a:solidFill>
                <a:latin typeface="+mj-lt"/>
                <a:ea typeface="+mj-ea"/>
                <a:cs typeface="+mj-cs"/>
              </a:defRPr>
            </a:lvl1pPr>
          </a:lstStyle>
          <a:p>
            <a:r>
              <a:rPr lang="en-US" sz="14970"/>
              <a:t>Guidelines</a:t>
            </a:r>
          </a:p>
        </p:txBody>
      </p:sp>
      <p:sp>
        <p:nvSpPr>
          <p:cNvPr id="19" name="Text Placeholder 13">
            <a:extLst>
              <a:ext uri="{FF2B5EF4-FFF2-40B4-BE49-F238E27FC236}">
                <a16:creationId xmlns:a16="http://schemas.microsoft.com/office/drawing/2014/main" id="{C95BB625-BE85-3802-B4F2-8F90F57CDC48}"/>
              </a:ext>
            </a:extLst>
          </p:cNvPr>
          <p:cNvSpPr txBox="1">
            <a:spLocks/>
          </p:cNvSpPr>
          <p:nvPr/>
        </p:nvSpPr>
        <p:spPr>
          <a:xfrm>
            <a:off x="3736356" y="9354276"/>
            <a:ext cx="26143987" cy="10734806"/>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a:spcBef>
                <a:spcPts val="4627"/>
              </a:spcBef>
            </a:pPr>
            <a:r>
              <a:rPr lang="en-US" sz="6121"/>
              <a:t>Do not adjust the template; work within it. See the examples provided.</a:t>
            </a:r>
          </a:p>
          <a:p>
            <a:pPr>
              <a:spcBef>
                <a:spcPts val="4627"/>
              </a:spcBef>
            </a:pPr>
            <a:r>
              <a:rPr lang="en-US" sz="6121"/>
              <a:t>Left align text within textboxes, and do not justify your text.</a:t>
            </a:r>
          </a:p>
          <a:p>
            <a:pPr>
              <a:spcBef>
                <a:spcPts val="4627"/>
              </a:spcBef>
            </a:pPr>
            <a:r>
              <a:rPr lang="en-US" sz="6121"/>
              <a:t>Titles are the largest font on the slide (90–120 pt.), then subtitles (70–80 pt.). Captions, references, and affiliation are the smallest text (18–40 pt.).</a:t>
            </a:r>
          </a:p>
          <a:p>
            <a:pPr>
              <a:spcBef>
                <a:spcPts val="4627"/>
              </a:spcBef>
            </a:pPr>
            <a:r>
              <a:rPr lang="en-US" sz="6121"/>
              <a:t>Titles and subtitles are bold; any other use of bold should be for emphasis. </a:t>
            </a:r>
          </a:p>
          <a:p>
            <a:pPr>
              <a:spcBef>
                <a:spcPts val="4627"/>
              </a:spcBef>
            </a:pPr>
            <a:r>
              <a:rPr lang="en-US" sz="6121"/>
              <a:t>Text is either black or grey and should only be adjusted for diagrams.</a:t>
            </a:r>
          </a:p>
          <a:p>
            <a:pPr>
              <a:spcBef>
                <a:spcPts val="4627"/>
              </a:spcBef>
            </a:pPr>
            <a:r>
              <a:rPr lang="en-US" sz="6121"/>
              <a:t>Images can be adjusted and fitted into the boxes using the </a:t>
            </a:r>
            <a:r>
              <a:rPr lang="en-US" sz="6121" i="1"/>
              <a:t>Crop</a:t>
            </a:r>
            <a:r>
              <a:rPr lang="en-US" sz="6121"/>
              <a:t> feature. (In PowerPoint: </a:t>
            </a:r>
            <a:r>
              <a:rPr lang="en-US" sz="6121" i="1"/>
              <a:t>Format</a:t>
            </a:r>
            <a:r>
              <a:rPr lang="en-US" sz="6121"/>
              <a:t> tab </a:t>
            </a:r>
            <a:r>
              <a:rPr lang="en-US" sz="6121">
                <a:sym typeface="Wingdings" panose="05000000000000000000" pitchFamily="2" charset="2"/>
              </a:rPr>
              <a:t> </a:t>
            </a:r>
            <a:r>
              <a:rPr lang="en-US" sz="6121" i="1">
                <a:sym typeface="Wingdings" panose="05000000000000000000" pitchFamily="2" charset="2"/>
              </a:rPr>
              <a:t>Size</a:t>
            </a:r>
            <a:r>
              <a:rPr lang="en-US" sz="6121">
                <a:sym typeface="Wingdings" panose="05000000000000000000" pitchFamily="2" charset="2"/>
              </a:rPr>
              <a:t> section on the right  </a:t>
            </a:r>
            <a:r>
              <a:rPr lang="en-US" sz="6121" i="1">
                <a:sym typeface="Wingdings" panose="05000000000000000000" pitchFamily="2" charset="2"/>
              </a:rPr>
              <a:t>Crop</a:t>
            </a:r>
            <a:r>
              <a:rPr lang="en-US" sz="6121">
                <a:sym typeface="Wingdings" panose="05000000000000000000" pitchFamily="2" charset="2"/>
              </a:rPr>
              <a:t>.)</a:t>
            </a:r>
            <a:endParaRPr lang="en-US" sz="6121"/>
          </a:p>
        </p:txBody>
      </p:sp>
      <p:sp>
        <p:nvSpPr>
          <p:cNvPr id="20" name="Text Placeholder 14">
            <a:extLst>
              <a:ext uri="{FF2B5EF4-FFF2-40B4-BE49-F238E27FC236}">
                <a16:creationId xmlns:a16="http://schemas.microsoft.com/office/drawing/2014/main" id="{7B614BA0-39C2-7D82-9B07-D93AEE2198B6}"/>
              </a:ext>
            </a:extLst>
          </p:cNvPr>
          <p:cNvSpPr txBox="1">
            <a:spLocks/>
          </p:cNvSpPr>
          <p:nvPr/>
        </p:nvSpPr>
        <p:spPr>
          <a:xfrm>
            <a:off x="3642865" y="7264956"/>
            <a:ext cx="21806411" cy="1860759"/>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en-US" sz="9527" b="1"/>
              <a:t>General Notes for Using the Template</a:t>
            </a:r>
          </a:p>
        </p:txBody>
      </p:sp>
      <p:sp>
        <p:nvSpPr>
          <p:cNvPr id="21" name="Text Placeholder 13">
            <a:extLst>
              <a:ext uri="{FF2B5EF4-FFF2-40B4-BE49-F238E27FC236}">
                <a16:creationId xmlns:a16="http://schemas.microsoft.com/office/drawing/2014/main" id="{688F94D3-FB7C-D32F-290A-37DD661F30ED}"/>
              </a:ext>
            </a:extLst>
          </p:cNvPr>
          <p:cNvSpPr txBox="1">
            <a:spLocks/>
          </p:cNvSpPr>
          <p:nvPr/>
        </p:nvSpPr>
        <p:spPr>
          <a:xfrm>
            <a:off x="3250084" y="30302765"/>
            <a:ext cx="9854192" cy="9533975"/>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spcBef>
                <a:spcPts val="4627"/>
              </a:spcBef>
              <a:buNone/>
            </a:pPr>
            <a:r>
              <a:rPr lang="en-US" sz="6121"/>
              <a:t>The settings shown on the right export the highest quality image with a transparent background. </a:t>
            </a:r>
          </a:p>
          <a:p>
            <a:pPr marL="0" indent="0">
              <a:spcBef>
                <a:spcPts val="4627"/>
              </a:spcBef>
              <a:buNone/>
            </a:pPr>
            <a:r>
              <a:rPr lang="en-US" sz="6121"/>
              <a:t>The most important settings to use are the two outlined in pink. This will export an image that can be placed in the blue space of the header.</a:t>
            </a:r>
          </a:p>
        </p:txBody>
      </p:sp>
      <p:sp>
        <p:nvSpPr>
          <p:cNvPr id="22" name="Text Placeholder 14">
            <a:extLst>
              <a:ext uri="{FF2B5EF4-FFF2-40B4-BE49-F238E27FC236}">
                <a16:creationId xmlns:a16="http://schemas.microsoft.com/office/drawing/2014/main" id="{2AD072DC-A009-732D-1BFE-BE4D82D8F319}"/>
              </a:ext>
            </a:extLst>
          </p:cNvPr>
          <p:cNvSpPr txBox="1">
            <a:spLocks/>
          </p:cNvSpPr>
          <p:nvPr/>
        </p:nvSpPr>
        <p:spPr>
          <a:xfrm>
            <a:off x="3250084" y="27331763"/>
            <a:ext cx="8688124" cy="2971002"/>
          </a:xfrm>
          <a:prstGeom prst="rect">
            <a:avLst/>
          </a:prstGeom>
        </p:spPr>
        <p:txBody>
          <a:bodyPr anchor="b"/>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en-US" sz="9527" b="1"/>
              <a:t>Exporting an Image for the Header</a:t>
            </a:r>
          </a:p>
        </p:txBody>
      </p:sp>
      <p:pic>
        <p:nvPicPr>
          <p:cNvPr id="24" name="Picture 23">
            <a:extLst>
              <a:ext uri="{FF2B5EF4-FFF2-40B4-BE49-F238E27FC236}">
                <a16:creationId xmlns:a16="http://schemas.microsoft.com/office/drawing/2014/main" id="{D380471D-5F68-87B5-A0CD-C5D9A8F109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97059" y="26109707"/>
            <a:ext cx="17635189" cy="14593222"/>
          </a:xfrm>
          <a:prstGeom prst="rect">
            <a:avLst/>
          </a:prstGeom>
        </p:spPr>
      </p:pic>
      <p:sp>
        <p:nvSpPr>
          <p:cNvPr id="2" name="Rectangle 1">
            <a:extLst>
              <a:ext uri="{FF2B5EF4-FFF2-40B4-BE49-F238E27FC236}">
                <a16:creationId xmlns:a16="http://schemas.microsoft.com/office/drawing/2014/main" id="{D934D9CD-9E7F-4B45-8891-BAAA9C74760F}"/>
              </a:ext>
            </a:extLst>
          </p:cNvPr>
          <p:cNvSpPr/>
          <p:nvPr/>
        </p:nvSpPr>
        <p:spPr>
          <a:xfrm>
            <a:off x="4029509" y="19811950"/>
            <a:ext cx="10424955" cy="4707082"/>
          </a:xfrm>
          <a:prstGeom prst="rect">
            <a:avLst/>
          </a:prstGeom>
          <a:ln>
            <a:solidFill>
              <a:schemeClr val="tx1"/>
            </a:solidFill>
            <a:prstDash val="dash"/>
          </a:ln>
        </p:spPr>
        <p:txBody>
          <a:bodyPr wrap="square" anchor="ctr">
            <a:spAutoFit/>
          </a:bodyPr>
          <a:lstStyle/>
          <a:p>
            <a:r>
              <a:rPr lang="en-US" sz="4897" b="1"/>
              <a:t>Please keep in mind:</a:t>
            </a:r>
          </a:p>
          <a:p>
            <a:pPr marL="699653" indent="-699653">
              <a:buFont typeface="Arial" panose="020B0604020202020204" pitchFamily="34" charset="0"/>
              <a:buChar char="•"/>
            </a:pPr>
            <a:r>
              <a:rPr lang="en-US" sz="4897" b="1"/>
              <a:t>The solid red lines are the 3 mm that will be cut off during printing.</a:t>
            </a:r>
          </a:p>
          <a:p>
            <a:pPr marL="699653" indent="-699653">
              <a:buFont typeface="Arial" panose="020B0604020202020204" pitchFamily="34" charset="0"/>
              <a:buChar char="•"/>
            </a:pPr>
            <a:r>
              <a:rPr lang="en-US" sz="4897"/>
              <a:t>The dotted lines represent a small margin that may or may not be cut off during printing.</a:t>
            </a:r>
          </a:p>
        </p:txBody>
      </p:sp>
      <p:cxnSp>
        <p:nvCxnSpPr>
          <p:cNvPr id="4" name="Straight Arrow Connector 3">
            <a:extLst>
              <a:ext uri="{FF2B5EF4-FFF2-40B4-BE49-F238E27FC236}">
                <a16:creationId xmlns:a16="http://schemas.microsoft.com/office/drawing/2014/main" id="{F130F4C0-9EE6-43C9-927F-059B2C44FEEF}"/>
              </a:ext>
            </a:extLst>
          </p:cNvPr>
          <p:cNvCxnSpPr>
            <a:cxnSpLocks/>
            <a:stCxn id="2" idx="1"/>
          </p:cNvCxnSpPr>
          <p:nvPr/>
        </p:nvCxnSpPr>
        <p:spPr>
          <a:xfrm flipH="1" flipV="1">
            <a:off x="903502" y="22165491"/>
            <a:ext cx="3126006" cy="1"/>
          </a:xfrm>
          <a:prstGeom prst="straightConnector1">
            <a:avLst/>
          </a:prstGeom>
          <a:ln w="762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3592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C72A-80C6-DF53-D59A-6372F001D397}"/>
              </a:ext>
            </a:extLst>
          </p:cNvPr>
          <p:cNvSpPr>
            <a:spLocks noGrp="1"/>
          </p:cNvSpPr>
          <p:nvPr>
            <p:ph type="title"/>
          </p:nvPr>
        </p:nvSpPr>
        <p:spPr>
          <a:xfrm>
            <a:off x="14197441" y="1534000"/>
            <a:ext cx="16191119" cy="3907429"/>
          </a:xfrm>
        </p:spPr>
        <p:txBody>
          <a:bodyPr>
            <a:normAutofit/>
          </a:bodyPr>
          <a:lstStyle/>
          <a:p>
            <a:r>
              <a:rPr lang="en-US" sz="9794"/>
              <a:t>Analysis of a Permanent Magnet Motor in 3D</a:t>
            </a:r>
          </a:p>
        </p:txBody>
      </p:sp>
      <p:sp>
        <p:nvSpPr>
          <p:cNvPr id="3" name="Content Placeholder 2">
            <a:extLst>
              <a:ext uri="{FF2B5EF4-FFF2-40B4-BE49-F238E27FC236}">
                <a16:creationId xmlns:a16="http://schemas.microsoft.com/office/drawing/2014/main" id="{AD51ECA4-7CD5-C388-4105-0FB68E725C20}"/>
              </a:ext>
            </a:extLst>
          </p:cNvPr>
          <p:cNvSpPr>
            <a:spLocks noGrp="1"/>
          </p:cNvSpPr>
          <p:nvPr>
            <p:ph sz="quarter" idx="10"/>
          </p:nvPr>
        </p:nvSpPr>
        <p:spPr>
          <a:xfrm>
            <a:off x="14321461" y="9292258"/>
            <a:ext cx="16559039" cy="1984280"/>
          </a:xfrm>
        </p:spPr>
        <p:txBody>
          <a:bodyPr/>
          <a:lstStyle/>
          <a:p>
            <a:r>
              <a:rPr lang="en-US"/>
              <a:t>J. A. Smith</a:t>
            </a:r>
            <a:r>
              <a:rPr lang="en-US" baseline="30000"/>
              <a:t>1</a:t>
            </a:r>
            <a:r>
              <a:rPr lang="en-US"/>
              <a:t>, M. B. Smith</a:t>
            </a:r>
            <a:r>
              <a:rPr lang="en-US" baseline="30000"/>
              <a:t>2</a:t>
            </a:r>
            <a:br>
              <a:rPr lang="en-US"/>
            </a:br>
            <a:r>
              <a:rPr lang="en-US"/>
              <a:t>1. Department (if applicable), Organization, City, Country. </a:t>
            </a:r>
            <a:br>
              <a:rPr lang="en-US"/>
            </a:br>
            <a:r>
              <a:rPr lang="en-US"/>
              <a:t>2. Department (if applicable), Organization, City, Country.</a:t>
            </a:r>
          </a:p>
          <a:p>
            <a:endParaRPr lang="en-US"/>
          </a:p>
        </p:txBody>
      </p:sp>
      <p:pic>
        <p:nvPicPr>
          <p:cNvPr id="81" name="Bildplatzhalter 73">
            <a:extLst>
              <a:ext uri="{FF2B5EF4-FFF2-40B4-BE49-F238E27FC236}">
                <a16:creationId xmlns:a16="http://schemas.microsoft.com/office/drawing/2014/main" id="{5553ABA8-65BB-447A-9175-77F4EADD33E9}"/>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972" r="31696" b="22352"/>
          <a:stretch/>
        </p:blipFill>
        <p:spPr>
          <a:xfrm flipH="1">
            <a:off x="0" y="493023"/>
            <a:ext cx="13581274" cy="11746314"/>
          </a:xfrm>
          <a:prstGeom prst="rect">
            <a:avLst/>
          </a:prstGeom>
        </p:spPr>
      </p:pic>
      <mc:AlternateContent xmlns:mc="http://schemas.openxmlformats.org/markup-compatibility/2006">
        <mc:Choice xmlns:a14="http://schemas.microsoft.com/office/drawing/2010/main" Requires="a14">
          <p:sp>
            <p:nvSpPr>
              <p:cNvPr id="5" name="Text Placeholder 4">
                <a:extLst>
                  <a:ext uri="{FF2B5EF4-FFF2-40B4-BE49-F238E27FC236}">
                    <a16:creationId xmlns:a16="http://schemas.microsoft.com/office/drawing/2014/main" id="{9B96147C-2941-3F04-70BC-B83FD3D19117}"/>
                  </a:ext>
                </a:extLst>
              </p:cNvPr>
              <p:cNvSpPr>
                <a:spLocks noGrp="1"/>
              </p:cNvSpPr>
              <p:nvPr>
                <p:ph type="body" sz="quarter" idx="23"/>
              </p:nvPr>
            </p:nvSpPr>
            <p:spPr>
              <a:xfrm>
                <a:off x="15655929" y="21687824"/>
                <a:ext cx="15224571" cy="6856707"/>
              </a:xfrm>
            </p:spPr>
            <p:txBody>
              <a:bodyPr/>
              <a:lstStyle/>
              <a:p>
                <a:r>
                  <a:rPr lang="en-US" sz="4897"/>
                  <a:t>An 18-pole PM motor is modeled in 3D. Sector symmetry and axial mirror symmetry are utilized to reduce the computational effort while capturing the full 3D behavior of the device. </a:t>
                </a:r>
              </a:p>
              <a:p>
                <a:r>
                  <a:rPr lang="en-US" sz="4897"/>
                  <a:t>The conducting part of the rotor is modeled using Ampère’s law:</a:t>
                </a:r>
                <a:br>
                  <a:rPr lang="en-US" sz="4897"/>
                </a:br>
                <a:endParaRPr lang="en-US" sz="4897"/>
              </a:p>
              <a:p>
                <a:pPr/>
                <a14:m>
                  <m:oMathPara xmlns:m="http://schemas.openxmlformats.org/officeDocument/2006/math">
                    <m:oMathParaPr>
                      <m:jc m:val="centerGroup"/>
                    </m:oMathParaPr>
                    <m:oMath xmlns:m="http://schemas.openxmlformats.org/officeDocument/2006/math">
                      <m:r>
                        <a:rPr lang="en-US" sz="4897">
                          <a:latin typeface="Cambria Math" panose="02040503050406030204" pitchFamily="18" charset="0"/>
                        </a:rPr>
                        <m:t>𝜎</m:t>
                      </m:r>
                      <m:f>
                        <m:fPr>
                          <m:ctrlPr>
                            <a:rPr lang="en-US" sz="4897" i="1">
                              <a:latin typeface="Cambria Math" panose="02040503050406030204" pitchFamily="18" charset="0"/>
                            </a:rPr>
                          </m:ctrlPr>
                        </m:fPr>
                        <m:num>
                          <m:r>
                            <a:rPr lang="en-US" sz="4897">
                              <a:latin typeface="Cambria Math" panose="02040503050406030204" pitchFamily="18" charset="0"/>
                            </a:rPr>
                            <m:t>𝛿</m:t>
                          </m:r>
                          <m:r>
                            <a:rPr lang="de-DE" sz="4897">
                              <a:latin typeface="Cambria Math" panose="02040503050406030204" pitchFamily="18" charset="0"/>
                            </a:rPr>
                            <m:t>𝑨</m:t>
                          </m:r>
                        </m:num>
                        <m:den>
                          <m:r>
                            <a:rPr lang="en-US" sz="4897">
                              <a:latin typeface="Cambria Math" panose="02040503050406030204" pitchFamily="18" charset="0"/>
                            </a:rPr>
                            <m:t>𝛿</m:t>
                          </m:r>
                          <m:r>
                            <a:rPr lang="de-DE" sz="4897">
                              <a:latin typeface="Cambria Math" panose="02040503050406030204" pitchFamily="18" charset="0"/>
                            </a:rPr>
                            <m:t>𝑡</m:t>
                          </m:r>
                        </m:den>
                      </m:f>
                      <m:r>
                        <a:rPr lang="de-DE" sz="4897">
                          <a:latin typeface="Cambria Math" panose="02040503050406030204" pitchFamily="18" charset="0"/>
                        </a:rPr>
                        <m:t>+</m:t>
                      </m:r>
                      <m:r>
                        <m:rPr>
                          <m:sty m:val="p"/>
                        </m:rPr>
                        <a:rPr lang="de-DE" sz="4897">
                          <a:latin typeface="Cambria Math" panose="02040503050406030204" pitchFamily="18" charset="0"/>
                        </a:rPr>
                        <m:t>∇</m:t>
                      </m:r>
                      <m:r>
                        <a:rPr lang="de-DE" sz="4897">
                          <a:latin typeface="Cambria Math" panose="02040503050406030204" pitchFamily="18" charset="0"/>
                        </a:rPr>
                        <m:t>×</m:t>
                      </m:r>
                      <m:d>
                        <m:dPr>
                          <m:ctrlPr>
                            <a:rPr lang="de-DE" sz="4897" i="1">
                              <a:latin typeface="Cambria Math" panose="02040503050406030204" pitchFamily="18" charset="0"/>
                            </a:rPr>
                          </m:ctrlPr>
                        </m:dPr>
                        <m:e>
                          <m:f>
                            <m:fPr>
                              <m:ctrlPr>
                                <a:rPr lang="de-DE" sz="4897" i="1">
                                  <a:latin typeface="Cambria Math" panose="02040503050406030204" pitchFamily="18" charset="0"/>
                                </a:rPr>
                              </m:ctrlPr>
                            </m:fPr>
                            <m:num>
                              <m:r>
                                <a:rPr lang="de-DE" sz="4897">
                                  <a:latin typeface="Cambria Math" panose="02040503050406030204" pitchFamily="18" charset="0"/>
                                </a:rPr>
                                <m:t>1</m:t>
                              </m:r>
                            </m:num>
                            <m:den>
                              <m:r>
                                <a:rPr lang="de-DE" sz="4897">
                                  <a:latin typeface="Cambria Math" panose="02040503050406030204" pitchFamily="18" charset="0"/>
                                </a:rPr>
                                <m:t>𝜇</m:t>
                              </m:r>
                            </m:den>
                          </m:f>
                          <m:r>
                            <m:rPr>
                              <m:sty m:val="p"/>
                            </m:rPr>
                            <a:rPr lang="de-DE" sz="4897">
                              <a:latin typeface="Cambria Math" panose="02040503050406030204" pitchFamily="18" charset="0"/>
                            </a:rPr>
                            <m:t>∇</m:t>
                          </m:r>
                          <m:r>
                            <a:rPr lang="de-DE" sz="4897">
                              <a:latin typeface="Cambria Math" panose="02040503050406030204" pitchFamily="18" charset="0"/>
                            </a:rPr>
                            <m:t>×</m:t>
                          </m:r>
                          <m:r>
                            <a:rPr lang="de-DE" sz="4897">
                              <a:latin typeface="Cambria Math" panose="02040503050406030204" pitchFamily="18" charset="0"/>
                            </a:rPr>
                            <m:t>𝑨</m:t>
                          </m:r>
                        </m:e>
                      </m:d>
                      <m:r>
                        <a:rPr lang="de-DE" sz="4897">
                          <a:latin typeface="Cambria Math" panose="02040503050406030204" pitchFamily="18" charset="0"/>
                        </a:rPr>
                        <m:t>=0</m:t>
                      </m:r>
                    </m:oMath>
                  </m:oMathPara>
                </a14:m>
                <a:endParaRPr lang="en-US" sz="4897"/>
              </a:p>
              <a:p>
                <a:endParaRPr lang="en-US" sz="4897"/>
              </a:p>
              <a:p>
                <a:endParaRPr lang="en-US" sz="4897"/>
              </a:p>
            </p:txBody>
          </p:sp>
        </mc:Choice>
        <mc:Fallback>
          <p:sp>
            <p:nvSpPr>
              <p:cNvPr id="5" name="Text Placeholder 4">
                <a:extLst>
                  <a:ext uri="{FF2B5EF4-FFF2-40B4-BE49-F238E27FC236}">
                    <a16:creationId xmlns:a16="http://schemas.microsoft.com/office/drawing/2014/main" id="{9B96147C-2941-3F04-70BC-B83FD3D19117}"/>
                  </a:ext>
                </a:extLst>
              </p:cNvPr>
              <p:cNvSpPr>
                <a:spLocks noGrp="1" noRot="1" noChangeAspect="1" noMove="1" noResize="1" noEditPoints="1" noAdjustHandles="1" noChangeArrowheads="1" noChangeShapeType="1" noTextEdit="1"/>
              </p:cNvSpPr>
              <p:nvPr>
                <p:ph type="body" sz="quarter" idx="23"/>
              </p:nvPr>
            </p:nvSpPr>
            <p:spPr>
              <a:xfrm>
                <a:off x="15655929" y="21687824"/>
                <a:ext cx="15224571" cy="6856707"/>
              </a:xfrm>
              <a:blipFill>
                <a:blip r:embed="rId3"/>
                <a:stretch>
                  <a:fillRect l="-1841" t="-3200"/>
                </a:stretch>
              </a:blipFill>
            </p:spPr>
            <p:txBody>
              <a:bodyPr/>
              <a:lstStyle/>
              <a:p>
                <a:r>
                  <a:rPr lang="en-US">
                    <a:noFill/>
                  </a:rPr>
                  <a:t> </a:t>
                </a:r>
              </a:p>
            </p:txBody>
          </p:sp>
        </mc:Fallback>
      </mc:AlternateContent>
      <p:sp>
        <p:nvSpPr>
          <p:cNvPr id="6" name="Text Placeholder 5">
            <a:extLst>
              <a:ext uri="{FF2B5EF4-FFF2-40B4-BE49-F238E27FC236}">
                <a16:creationId xmlns:a16="http://schemas.microsoft.com/office/drawing/2014/main" id="{4E7622E9-7B2C-10C3-46B5-0F21B2E36DBB}"/>
              </a:ext>
            </a:extLst>
          </p:cNvPr>
          <p:cNvSpPr>
            <a:spLocks noGrp="1"/>
          </p:cNvSpPr>
          <p:nvPr>
            <p:ph type="body" sz="quarter" idx="24"/>
          </p:nvPr>
        </p:nvSpPr>
        <p:spPr>
          <a:xfrm>
            <a:off x="1341233" y="39623893"/>
            <a:ext cx="14385034" cy="2733308"/>
          </a:xfrm>
        </p:spPr>
        <p:txBody>
          <a:bodyPr/>
          <a:lstStyle/>
          <a:p>
            <a:r>
              <a:rPr lang="en-US"/>
              <a:t>1. Author first initial and last name, “Article Title”, </a:t>
            </a:r>
            <a:r>
              <a:rPr lang="en-US" i="1"/>
              <a:t>Journal</a:t>
            </a:r>
            <a:r>
              <a:rPr lang="en-US"/>
              <a:t>, Volume (vol.), Page numbers (pp.), Year.</a:t>
            </a:r>
            <a:br>
              <a:rPr lang="en-US"/>
            </a:br>
            <a:r>
              <a:rPr lang="en-US"/>
              <a:t>2. Author first initial and last name, “Article Title”, </a:t>
            </a:r>
            <a:r>
              <a:rPr lang="en-US" i="1"/>
              <a:t>Journal</a:t>
            </a:r>
            <a:r>
              <a:rPr lang="en-US"/>
              <a:t>, Volume (vol.), Page numbers (pp.), Year. </a:t>
            </a:r>
            <a:br>
              <a:rPr lang="en-US"/>
            </a:br>
            <a:r>
              <a:rPr lang="en-US"/>
              <a:t>3. Author first initial and last name, “Article Title”, </a:t>
            </a:r>
            <a:r>
              <a:rPr lang="en-US" i="1"/>
              <a:t>Journal</a:t>
            </a:r>
            <a:r>
              <a:rPr lang="en-US"/>
              <a:t>, Volume (vol.), Page numbers (pp.), Year.</a:t>
            </a:r>
          </a:p>
          <a:p>
            <a:endParaRPr lang="en-US"/>
          </a:p>
          <a:p>
            <a:endParaRPr lang="en-US"/>
          </a:p>
        </p:txBody>
      </p:sp>
      <p:sp>
        <p:nvSpPr>
          <p:cNvPr id="7" name="Content Placeholder 6">
            <a:extLst>
              <a:ext uri="{FF2B5EF4-FFF2-40B4-BE49-F238E27FC236}">
                <a16:creationId xmlns:a16="http://schemas.microsoft.com/office/drawing/2014/main" id="{0ECFF10C-4A2D-46FE-FE9D-AFF41985D017}"/>
              </a:ext>
            </a:extLst>
          </p:cNvPr>
          <p:cNvSpPr>
            <a:spLocks noGrp="1"/>
          </p:cNvSpPr>
          <p:nvPr>
            <p:ph sz="quarter" idx="26"/>
          </p:nvPr>
        </p:nvSpPr>
        <p:spPr>
          <a:xfrm>
            <a:off x="14197414" y="5683427"/>
            <a:ext cx="17040836" cy="4180360"/>
          </a:xfrm>
        </p:spPr>
        <p:txBody>
          <a:bodyPr/>
          <a:lstStyle/>
          <a:p>
            <a:r>
              <a:rPr lang="en-US"/>
              <a:t>Optimize permanent magnet (PM) motor performance by understanding their full behavior, including sensitivity to high temperatures.</a:t>
            </a:r>
          </a:p>
        </p:txBody>
      </p:sp>
      <p:sp>
        <p:nvSpPr>
          <p:cNvPr id="8" name="Text Placeholder 7">
            <a:extLst>
              <a:ext uri="{FF2B5EF4-FFF2-40B4-BE49-F238E27FC236}">
                <a16:creationId xmlns:a16="http://schemas.microsoft.com/office/drawing/2014/main" id="{DA1BB53D-2E25-D875-FFA5-CFEC822C512D}"/>
              </a:ext>
            </a:extLst>
          </p:cNvPr>
          <p:cNvSpPr>
            <a:spLocks noGrp="1"/>
          </p:cNvSpPr>
          <p:nvPr>
            <p:ph type="body" sz="quarter" idx="18"/>
          </p:nvPr>
        </p:nvSpPr>
        <p:spPr/>
        <p:txBody>
          <a:bodyPr/>
          <a:lstStyle/>
          <a:p>
            <a:r>
              <a:rPr lang="en-US" sz="4800"/>
              <a:t>While PM motors are valued for the energy savings that they provide, there are some design limitations to address. For example, permanent magnets are sensitive to high temperatures. Such temperatures can occur when currents, particularly eddy currents, generate heat losses. </a:t>
            </a:r>
          </a:p>
          <a:p>
            <a:endParaRPr lang="en-US" sz="4800"/>
          </a:p>
          <a:p>
            <a:endParaRPr lang="en-US" sz="4800"/>
          </a:p>
          <a:p>
            <a:endParaRPr lang="en-US" sz="4800"/>
          </a:p>
          <a:p>
            <a:r>
              <a:rPr lang="en-US" sz="4800"/>
              <a:t>The findings offer greater insight into the behavior of PM motors, particularly by capturing the eddy current losses that occur within the magnets. This information serves as a useful resource for improving the design of PM motors, and therefore the technology they help power.</a:t>
            </a:r>
          </a:p>
          <a:p>
            <a:endParaRPr lang="en-US" sz="4800"/>
          </a:p>
          <a:p>
            <a:endParaRPr lang="en-US" sz="4800"/>
          </a:p>
          <a:p>
            <a:endParaRPr lang="en-US" sz="4800"/>
          </a:p>
        </p:txBody>
      </p:sp>
      <p:sp>
        <p:nvSpPr>
          <p:cNvPr id="9" name="Text Placeholder 8">
            <a:extLst>
              <a:ext uri="{FF2B5EF4-FFF2-40B4-BE49-F238E27FC236}">
                <a16:creationId xmlns:a16="http://schemas.microsoft.com/office/drawing/2014/main" id="{6D4523F0-041D-5E91-4A76-1D964A4582CF}"/>
              </a:ext>
            </a:extLst>
          </p:cNvPr>
          <p:cNvSpPr>
            <a:spLocks noGrp="1"/>
          </p:cNvSpPr>
          <p:nvPr>
            <p:ph type="body" sz="quarter" idx="27"/>
          </p:nvPr>
        </p:nvSpPr>
        <p:spPr/>
        <p:txBody>
          <a:bodyPr/>
          <a:lstStyle/>
          <a:p>
            <a:r>
              <a:rPr lang="en-US"/>
              <a:t>Abstract</a:t>
            </a:r>
          </a:p>
        </p:txBody>
      </p:sp>
      <p:sp>
        <p:nvSpPr>
          <p:cNvPr id="10" name="Text Placeholder 9">
            <a:extLst>
              <a:ext uri="{FF2B5EF4-FFF2-40B4-BE49-F238E27FC236}">
                <a16:creationId xmlns:a16="http://schemas.microsoft.com/office/drawing/2014/main" id="{45A5164B-0579-C6F3-E359-DF0C0D254EBD}"/>
              </a:ext>
            </a:extLst>
          </p:cNvPr>
          <p:cNvSpPr>
            <a:spLocks noGrp="1"/>
          </p:cNvSpPr>
          <p:nvPr>
            <p:ph type="body" sz="quarter" idx="28"/>
          </p:nvPr>
        </p:nvSpPr>
        <p:spPr/>
        <p:txBody>
          <a:bodyPr/>
          <a:lstStyle/>
          <a:p>
            <a:r>
              <a:rPr lang="en-US"/>
              <a:t>Methodology</a:t>
            </a:r>
          </a:p>
        </p:txBody>
      </p:sp>
      <p:pic>
        <p:nvPicPr>
          <p:cNvPr id="79" name="Picture Placeholder 78">
            <a:extLst>
              <a:ext uri="{FF2B5EF4-FFF2-40B4-BE49-F238E27FC236}">
                <a16:creationId xmlns:a16="http://schemas.microsoft.com/office/drawing/2014/main" id="{3883113E-E7DE-4F41-9BF8-1C7DAE28AC43}"/>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2188" r="2188"/>
          <a:stretch>
            <a:fillRect/>
          </a:stretch>
        </p:blipFill>
        <p:spPr>
          <a:xfrm>
            <a:off x="1196912" y="20604287"/>
            <a:ext cx="13710909" cy="6256212"/>
          </a:xfrm>
        </p:spPr>
      </p:pic>
      <p:sp>
        <p:nvSpPr>
          <p:cNvPr id="50" name="Text Placeholder 49">
            <a:extLst>
              <a:ext uri="{FF2B5EF4-FFF2-40B4-BE49-F238E27FC236}">
                <a16:creationId xmlns:a16="http://schemas.microsoft.com/office/drawing/2014/main" id="{88169A2F-46BF-4EE2-836D-7F3D2AAD72E4}"/>
              </a:ext>
            </a:extLst>
          </p:cNvPr>
          <p:cNvSpPr>
            <a:spLocks noGrp="1"/>
          </p:cNvSpPr>
          <p:nvPr>
            <p:ph type="body" sz="quarter" idx="30"/>
          </p:nvPr>
        </p:nvSpPr>
        <p:spPr/>
        <p:txBody>
          <a:bodyPr/>
          <a:lstStyle/>
          <a:p>
            <a:r>
              <a:rPr lang="en-US"/>
              <a:t>FIGURE 1. Left: Permanent motor sector. Right: Drawing of the PM motor.</a:t>
            </a:r>
          </a:p>
          <a:p>
            <a:endParaRPr lang="en-US"/>
          </a:p>
        </p:txBody>
      </p:sp>
      <p:pic>
        <p:nvPicPr>
          <p:cNvPr id="37" name="Picture Placeholder 24">
            <a:extLst>
              <a:ext uri="{FF2B5EF4-FFF2-40B4-BE49-F238E27FC236}">
                <a16:creationId xmlns:a16="http://schemas.microsoft.com/office/drawing/2014/main" id="{F4C12BE2-9F80-4132-8F52-81B981800C18}"/>
              </a:ext>
            </a:extLst>
          </p:cNvPr>
          <p:cNvPicPr>
            <a:picLocks noGrp="1" noChangeAspect="1"/>
          </p:cNvPicPr>
          <p:nvPr>
            <p:ph type="pic" sz="quarter" idx="31"/>
          </p:nvPr>
        </p:nvPicPr>
        <p:blipFill rotWithShape="1">
          <a:blip r:embed="rId5">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p:sp>
        <p:nvSpPr>
          <p:cNvPr id="14" name="Text Placeholder 13">
            <a:extLst>
              <a:ext uri="{FF2B5EF4-FFF2-40B4-BE49-F238E27FC236}">
                <a16:creationId xmlns:a16="http://schemas.microsoft.com/office/drawing/2014/main" id="{D29AF2C0-2D7E-3F49-368B-8034C468BF46}"/>
              </a:ext>
            </a:extLst>
          </p:cNvPr>
          <p:cNvSpPr>
            <a:spLocks noGrp="1"/>
          </p:cNvSpPr>
          <p:nvPr>
            <p:ph type="body" sz="quarter" idx="32"/>
          </p:nvPr>
        </p:nvSpPr>
        <p:spPr/>
        <p:txBody>
          <a:bodyPr vert="horz" lIns="91440" tIns="45720" rIns="91440" bIns="45720" rtlCol="0">
            <a:noAutofit/>
          </a:bodyPr>
          <a:lstStyle/>
          <a:p>
            <a:r>
              <a:rPr lang="en-US" sz="4850"/>
              <a:t>The results can be seen in Figure 2, which shows the magnetic flux density for the motor in it’s stationary state, that is, the initial conditions for the time-dependent simulation. In this state, the coil current is zero. It also shows the magnetic flux density for the motor after revolving one sector angle. In this plot, the air and coil domains are excluded in order to get a better view.</a:t>
            </a:r>
          </a:p>
        </p:txBody>
      </p:sp>
      <p:sp>
        <p:nvSpPr>
          <p:cNvPr id="15" name="Text Placeholder 14">
            <a:extLst>
              <a:ext uri="{FF2B5EF4-FFF2-40B4-BE49-F238E27FC236}">
                <a16:creationId xmlns:a16="http://schemas.microsoft.com/office/drawing/2014/main" id="{DB2E852A-C96F-A395-AA90-23ECABBA6D8D}"/>
              </a:ext>
            </a:extLst>
          </p:cNvPr>
          <p:cNvSpPr>
            <a:spLocks noGrp="1"/>
          </p:cNvSpPr>
          <p:nvPr>
            <p:ph type="body" sz="quarter" idx="33"/>
          </p:nvPr>
        </p:nvSpPr>
        <p:spPr/>
        <p:txBody>
          <a:bodyPr/>
          <a:lstStyle/>
          <a:p>
            <a:r>
              <a:rPr lang="en-US"/>
              <a:t>Results</a:t>
            </a:r>
          </a:p>
        </p:txBody>
      </p:sp>
      <p:sp>
        <p:nvSpPr>
          <p:cNvPr id="70" name="Text Placeholder 69">
            <a:extLst>
              <a:ext uri="{FF2B5EF4-FFF2-40B4-BE49-F238E27FC236}">
                <a16:creationId xmlns:a16="http://schemas.microsoft.com/office/drawing/2014/main" id="{2138EC37-6188-40A6-99A3-4FCC7CA620A4}"/>
              </a:ext>
            </a:extLst>
          </p:cNvPr>
          <p:cNvSpPr>
            <a:spLocks noGrp="1"/>
          </p:cNvSpPr>
          <p:nvPr>
            <p:ph type="body" sz="quarter" idx="35"/>
          </p:nvPr>
        </p:nvSpPr>
        <p:spPr>
          <a:xfrm>
            <a:off x="17750395" y="35979703"/>
            <a:ext cx="12278915" cy="1468347"/>
          </a:xfrm>
        </p:spPr>
        <p:txBody>
          <a:bodyPr/>
          <a:lstStyle/>
          <a:p>
            <a:r>
              <a:rPr lang="en-US"/>
              <a:t>FIGURE 2. Left: Magnetic flux density from the permanent magnets with only the rotor at rest. Right: Magnetic flux density after revolving one sector angle.</a:t>
            </a:r>
          </a:p>
          <a:p>
            <a:endParaRPr lang="en-US"/>
          </a:p>
          <a:p>
            <a:endParaRPr lang="en-US"/>
          </a:p>
        </p:txBody>
      </p:sp>
      <p:pic>
        <p:nvPicPr>
          <p:cNvPr id="27" name="Grafik 125">
            <a:extLst>
              <a:ext uri="{FF2B5EF4-FFF2-40B4-BE49-F238E27FC236}">
                <a16:creationId xmlns:a16="http://schemas.microsoft.com/office/drawing/2014/main" id="{5A1C1AB3-E994-17EC-926B-689620D73742}"/>
              </a:ext>
            </a:extLst>
          </p:cNvPr>
          <p:cNvPicPr>
            <a:picLocks noChangeAspect="1"/>
          </p:cNvPicPr>
          <p:nvPr/>
        </p:nvPicPr>
        <p:blipFill rotWithShape="1">
          <a:blip r:embed="rId6"/>
          <a:srcRect r="25013"/>
          <a:stretch/>
        </p:blipFill>
        <p:spPr>
          <a:xfrm>
            <a:off x="16621606" y="30038769"/>
            <a:ext cx="6136498" cy="5455621"/>
          </a:xfrm>
          <a:prstGeom prst="rect">
            <a:avLst/>
          </a:prstGeom>
        </p:spPr>
      </p:pic>
      <p:pic>
        <p:nvPicPr>
          <p:cNvPr id="29" name="Grafik 127">
            <a:extLst>
              <a:ext uri="{FF2B5EF4-FFF2-40B4-BE49-F238E27FC236}">
                <a16:creationId xmlns:a16="http://schemas.microsoft.com/office/drawing/2014/main" id="{0B7842A1-FC88-B20D-E3B6-DF39403B3315}"/>
              </a:ext>
            </a:extLst>
          </p:cNvPr>
          <p:cNvPicPr>
            <a:picLocks noChangeAspect="1"/>
          </p:cNvPicPr>
          <p:nvPr/>
        </p:nvPicPr>
        <p:blipFill>
          <a:blip r:embed="rId7"/>
          <a:stretch>
            <a:fillRect/>
          </a:stretch>
        </p:blipFill>
        <p:spPr>
          <a:xfrm>
            <a:off x="22692142" y="29809521"/>
            <a:ext cx="8546107" cy="5697405"/>
          </a:xfrm>
          <a:prstGeom prst="rect">
            <a:avLst/>
          </a:prstGeom>
        </p:spPr>
      </p:pic>
    </p:spTree>
    <p:extLst>
      <p:ext uri="{BB962C8B-B14F-4D97-AF65-F5344CB8AC3E}">
        <p14:creationId xmlns:p14="http://schemas.microsoft.com/office/powerpoint/2010/main" val="3781620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54564-37A0-47EB-985B-31EC8AEECB7A}"/>
              </a:ext>
            </a:extLst>
          </p:cNvPr>
          <p:cNvSpPr>
            <a:spLocks noGrp="1"/>
          </p:cNvSpPr>
          <p:nvPr>
            <p:ph type="title"/>
          </p:nvPr>
        </p:nvSpPr>
        <p:spPr>
          <a:xfrm>
            <a:off x="14370877" y="1534000"/>
            <a:ext cx="16131022" cy="3907429"/>
          </a:xfrm>
        </p:spPr>
        <p:txBody>
          <a:bodyPr>
            <a:normAutofit/>
          </a:bodyPr>
          <a:lstStyle/>
          <a:p>
            <a:r>
              <a:rPr lang="en-US" sz="12242"/>
              <a:t>The Intriguing Stresses in Pipe Bends</a:t>
            </a:r>
          </a:p>
        </p:txBody>
      </p:sp>
      <p:sp>
        <p:nvSpPr>
          <p:cNvPr id="3" name="Content Placeholder 2">
            <a:extLst>
              <a:ext uri="{FF2B5EF4-FFF2-40B4-BE49-F238E27FC236}">
                <a16:creationId xmlns:a16="http://schemas.microsoft.com/office/drawing/2014/main" id="{D540B72B-0FE4-434A-ACA1-4A3BE67ACB24}"/>
              </a:ext>
            </a:extLst>
          </p:cNvPr>
          <p:cNvSpPr>
            <a:spLocks noGrp="1"/>
          </p:cNvSpPr>
          <p:nvPr>
            <p:ph sz="quarter" idx="10"/>
          </p:nvPr>
        </p:nvSpPr>
        <p:spPr>
          <a:xfrm>
            <a:off x="14370877" y="9844480"/>
            <a:ext cx="17520817" cy="1984280"/>
          </a:xfrm>
        </p:spPr>
        <p:txBody>
          <a:bodyPr/>
          <a:lstStyle/>
          <a:p>
            <a:r>
              <a:rPr lang="en-US"/>
              <a:t>J. A. Smith</a:t>
            </a:r>
            <a:r>
              <a:rPr lang="en-US" baseline="30000"/>
              <a:t>1</a:t>
            </a:r>
            <a:r>
              <a:rPr lang="en-US"/>
              <a:t>, M. B. Smith</a:t>
            </a:r>
            <a:r>
              <a:rPr lang="en-US" baseline="30000"/>
              <a:t>2</a:t>
            </a:r>
            <a:br>
              <a:rPr lang="en-US"/>
            </a:br>
            <a:r>
              <a:rPr lang="en-US"/>
              <a:t>1. Department (if applicable), Organization, City, Country. </a:t>
            </a:r>
            <a:br>
              <a:rPr lang="en-US"/>
            </a:br>
            <a:r>
              <a:rPr lang="en-US"/>
              <a:t>2. Department (if applicable), Organization, City, Country.</a:t>
            </a:r>
          </a:p>
          <a:p>
            <a:endParaRPr lang="en-US"/>
          </a:p>
        </p:txBody>
      </p:sp>
      <p:pic>
        <p:nvPicPr>
          <p:cNvPr id="48" name="Picture Placeholder 35">
            <a:extLst>
              <a:ext uri="{FF2B5EF4-FFF2-40B4-BE49-F238E27FC236}">
                <a16:creationId xmlns:a16="http://schemas.microsoft.com/office/drawing/2014/main" id="{E37786E7-E77B-44CD-AE83-BF00D67C2E9F}"/>
              </a:ext>
            </a:extLst>
          </p:cNvPr>
          <p:cNvPicPr>
            <a:picLocks noGrp="1" noChangeAspect="1"/>
          </p:cNvPicPr>
          <p:nvPr>
            <p:ph type="pic" sz="quarter" idx="11"/>
          </p:nvPr>
        </p:nvPicPr>
        <p:blipFill rotWithShape="1">
          <a:blip r:embed="rId2"/>
          <a:srcRect l="20802" t="-277" r="14625" b="17361"/>
          <a:stretch/>
        </p:blipFill>
        <p:spPr>
          <a:xfrm>
            <a:off x="1" y="-1916653"/>
            <a:ext cx="14106184" cy="13899623"/>
          </a:xfrm>
          <a:prstGeom prst="rect">
            <a:avLst/>
          </a:prstGeom>
        </p:spPr>
      </p:pic>
      <p:sp>
        <p:nvSpPr>
          <p:cNvPr id="6" name="Text Placeholder 5">
            <a:extLst>
              <a:ext uri="{FF2B5EF4-FFF2-40B4-BE49-F238E27FC236}">
                <a16:creationId xmlns:a16="http://schemas.microsoft.com/office/drawing/2014/main" id="{368CEE9F-DAD5-47A2-8509-9F75DD38DCE6}"/>
              </a:ext>
            </a:extLst>
          </p:cNvPr>
          <p:cNvSpPr>
            <a:spLocks noGrp="1"/>
          </p:cNvSpPr>
          <p:nvPr>
            <p:ph type="body" sz="quarter" idx="23"/>
          </p:nvPr>
        </p:nvSpPr>
        <p:spPr>
          <a:xfrm>
            <a:off x="15700023" y="21687824"/>
            <a:ext cx="14752596" cy="6856707"/>
          </a:xfrm>
        </p:spPr>
        <p:txBody>
          <a:bodyPr/>
          <a:lstStyle/>
          <a:p>
            <a:r>
              <a:rPr lang="en-US"/>
              <a:t>The pipe is slender with a constant cross section, so it would seem like a natural choice to treat such a structure as a beam in a simplified analysis. The bending moment is the only load acting on the structure, and it’s thus constant for any given section along the entire beam axis. </a:t>
            </a:r>
          </a:p>
          <a:p>
            <a:r>
              <a:rPr lang="en-US"/>
              <a:t>The maximum stress even occurs on the </a:t>
            </a:r>
            <a:r>
              <a:rPr lang="en-US" i="1"/>
              <a:t>inside</a:t>
            </a:r>
            <a:r>
              <a:rPr lang="en-US"/>
              <a:t> of the pipe. The cross section of the bend also deforms significantly, and, more specifically, it ovalizes with the major axis either being oriented in the bend plane or perpendicular to it depending on the direction of the bending moment.</a:t>
            </a:r>
          </a:p>
        </p:txBody>
      </p:sp>
      <p:sp>
        <p:nvSpPr>
          <p:cNvPr id="7" name="Text Placeholder 6">
            <a:extLst>
              <a:ext uri="{FF2B5EF4-FFF2-40B4-BE49-F238E27FC236}">
                <a16:creationId xmlns:a16="http://schemas.microsoft.com/office/drawing/2014/main" id="{F0F6372D-DFEF-4C26-B3CF-D01CF87C8B2F}"/>
              </a:ext>
            </a:extLst>
          </p:cNvPr>
          <p:cNvSpPr>
            <a:spLocks noGrp="1"/>
          </p:cNvSpPr>
          <p:nvPr>
            <p:ph type="body" sz="quarter" idx="24"/>
          </p:nvPr>
        </p:nvSpPr>
        <p:spPr/>
        <p:txBody>
          <a:bodyPr/>
          <a:lstStyle/>
          <a:p>
            <a:pPr marL="466435" indent="-466435">
              <a:buFont typeface="+mj-lt"/>
              <a:buAutoNum type="arabicPeriod"/>
            </a:pPr>
            <a:r>
              <a:rPr lang="en-US" sz="2040"/>
              <a:t>E.A. Wais and E.C. Rodabaugh, “Background of SIFs and Stress Indices for Moment Loadings of Piping Components”, United States, 2005; </a:t>
            </a:r>
            <a:r>
              <a:rPr lang="en-US" sz="2040">
                <a:hlinkClick r:id="rId3"/>
              </a:rPr>
              <a:t>https://www.osti.gov/biblio/841246</a:t>
            </a:r>
            <a:endParaRPr lang="en-US" sz="2040"/>
          </a:p>
          <a:p>
            <a:pPr marL="466435" indent="-466435">
              <a:spcBef>
                <a:spcPts val="612"/>
              </a:spcBef>
              <a:buFont typeface="+mj-lt"/>
              <a:buAutoNum type="arabicPeriod"/>
            </a:pPr>
            <a:r>
              <a:rPr lang="en-US" sz="2040"/>
              <a:t>“Stress Intensification Factors (i-Factors), Flexibility Factors (k-Factors), and Their Determination for Metallic Piping Components”, ASME, 2017; https://www.asme.org/codes-standards/find-codes-standards/b31j-stress-intensification-factors-flexibility-factors-determination-metallic-piping-components/2017/drm-enabled-pdf</a:t>
            </a:r>
          </a:p>
        </p:txBody>
      </p:sp>
      <p:sp>
        <p:nvSpPr>
          <p:cNvPr id="8" name="Content Placeholder 7">
            <a:extLst>
              <a:ext uri="{FF2B5EF4-FFF2-40B4-BE49-F238E27FC236}">
                <a16:creationId xmlns:a16="http://schemas.microsoft.com/office/drawing/2014/main" id="{BE5CEEA8-9232-459D-AD4B-8928FA506582}"/>
              </a:ext>
            </a:extLst>
          </p:cNvPr>
          <p:cNvSpPr>
            <a:spLocks noGrp="1"/>
          </p:cNvSpPr>
          <p:nvPr>
            <p:ph sz="quarter" idx="26"/>
          </p:nvPr>
        </p:nvSpPr>
        <p:spPr>
          <a:xfrm>
            <a:off x="14370877" y="5683427"/>
            <a:ext cx="16558929" cy="4180360"/>
          </a:xfrm>
        </p:spPr>
        <p:txBody>
          <a:bodyPr/>
          <a:lstStyle/>
          <a:p>
            <a:r>
              <a:rPr lang="en-US" sz="5101"/>
              <a:t>For many structural engineers, beam theory is a popular analysis tool. Using the equations can be beneficial when considering structural behavior, as they are easy to apply and provide useful results. This work investigates one such case.</a:t>
            </a:r>
          </a:p>
        </p:txBody>
      </p:sp>
      <p:sp>
        <p:nvSpPr>
          <p:cNvPr id="5" name="Text Placeholder 4">
            <a:extLst>
              <a:ext uri="{FF2B5EF4-FFF2-40B4-BE49-F238E27FC236}">
                <a16:creationId xmlns:a16="http://schemas.microsoft.com/office/drawing/2014/main" id="{160C264A-B626-4CD9-B287-6FFCC6CE4833}"/>
              </a:ext>
            </a:extLst>
          </p:cNvPr>
          <p:cNvSpPr>
            <a:spLocks noGrp="1"/>
          </p:cNvSpPr>
          <p:nvPr>
            <p:ph type="body" sz="quarter" idx="18"/>
          </p:nvPr>
        </p:nvSpPr>
        <p:spPr/>
        <p:txBody>
          <a:bodyPr/>
          <a:lstStyle/>
          <a:p>
            <a:r>
              <a:rPr lang="en-US"/>
              <a:t>Pipe bends are common in piping systems, which typically transport liquids or gas, often under high pressure. One place where you may find a lot of pipes are oil tankers. The labyrinthine piping systems can look pretty fascinating.</a:t>
            </a:r>
          </a:p>
          <a:p>
            <a:r>
              <a:rPr lang="en-US"/>
              <a:t>Many piping standards (or codes) used for industrial applications are based on beam theory when it comes to the structural analysis. But, as we have already discovered, pipe bends generally do not behave like beams. When digging into piping standards, you will find a lot of information dedicated to pipe bends. In particular, piping standards recommend to apply correction factors to the stiffness and stresses for curved pipe sections. (Ref. 1)</a:t>
            </a:r>
          </a:p>
        </p:txBody>
      </p:sp>
      <p:sp>
        <p:nvSpPr>
          <p:cNvPr id="9" name="Text Placeholder 8">
            <a:extLst>
              <a:ext uri="{FF2B5EF4-FFF2-40B4-BE49-F238E27FC236}">
                <a16:creationId xmlns:a16="http://schemas.microsoft.com/office/drawing/2014/main" id="{3EC19DC3-EB5A-4252-8CF2-177F7D0FD322}"/>
              </a:ext>
            </a:extLst>
          </p:cNvPr>
          <p:cNvSpPr>
            <a:spLocks noGrp="1"/>
          </p:cNvSpPr>
          <p:nvPr>
            <p:ph type="body" sz="quarter" idx="27"/>
          </p:nvPr>
        </p:nvSpPr>
        <p:spPr/>
        <p:txBody>
          <a:bodyPr/>
          <a:lstStyle/>
          <a:p>
            <a:r>
              <a:rPr lang="en-US"/>
              <a:t>Introduction &amp; Goals</a:t>
            </a:r>
          </a:p>
        </p:txBody>
      </p:sp>
      <p:sp>
        <p:nvSpPr>
          <p:cNvPr id="10" name="Text Placeholder 9">
            <a:extLst>
              <a:ext uri="{FF2B5EF4-FFF2-40B4-BE49-F238E27FC236}">
                <a16:creationId xmlns:a16="http://schemas.microsoft.com/office/drawing/2014/main" id="{8E1B62C2-E6F3-41A7-9CD5-C73537DC56D0}"/>
              </a:ext>
            </a:extLst>
          </p:cNvPr>
          <p:cNvSpPr>
            <a:spLocks noGrp="1"/>
          </p:cNvSpPr>
          <p:nvPr>
            <p:ph type="body" sz="quarter" idx="28"/>
          </p:nvPr>
        </p:nvSpPr>
        <p:spPr/>
        <p:txBody>
          <a:bodyPr/>
          <a:lstStyle/>
          <a:p>
            <a:r>
              <a:rPr lang="en-US"/>
              <a:t>Methodology</a:t>
            </a:r>
          </a:p>
        </p:txBody>
      </p:sp>
      <p:pic>
        <p:nvPicPr>
          <p:cNvPr id="1026" name="Picture 2" descr="A close-up view of a red piping system on an oil/chemical tanker.">
            <a:extLst>
              <a:ext uri="{FF2B5EF4-FFF2-40B4-BE49-F238E27FC236}">
                <a16:creationId xmlns:a16="http://schemas.microsoft.com/office/drawing/2014/main" id="{5BC21493-AB08-4EF9-A749-F4D9D1C9CF1F}"/>
              </a:ext>
            </a:extLst>
          </p:cNvPr>
          <p:cNvPicPr>
            <a:picLocks noGrp="1" noChangeAspect="1" noChangeArrowheads="1"/>
          </p:cNvPicPr>
          <p:nvPr>
            <p:ph type="pic" sz="quarter" idx="29"/>
          </p:nvPr>
        </p:nvPicPr>
        <p:blipFill>
          <a:blip r:embed="rId4">
            <a:extLst>
              <a:ext uri="{28A0092B-C50C-407E-A947-70E740481C1C}">
                <a14:useLocalDpi xmlns:a14="http://schemas.microsoft.com/office/drawing/2010/main" val="0"/>
              </a:ext>
            </a:extLst>
          </a:blip>
          <a:srcRect t="19580" b="19580"/>
          <a:stretch>
            <a:fillRect/>
          </a:stretch>
        </p:blipFill>
        <p:spPr bwMode="auto">
          <a:xfrm>
            <a:off x="1196912" y="20870778"/>
            <a:ext cx="13710909" cy="62562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1">
            <a:extLst>
              <a:ext uri="{FF2B5EF4-FFF2-40B4-BE49-F238E27FC236}">
                <a16:creationId xmlns:a16="http://schemas.microsoft.com/office/drawing/2014/main" id="{05BCBD67-5335-465C-AB7F-DFA3AD05F3B9}"/>
              </a:ext>
            </a:extLst>
          </p:cNvPr>
          <p:cNvSpPr>
            <a:spLocks noGrp="1"/>
          </p:cNvSpPr>
          <p:nvPr>
            <p:ph type="body" sz="quarter" idx="30"/>
          </p:nvPr>
        </p:nvSpPr>
        <p:spPr>
          <a:xfrm>
            <a:off x="1196912" y="27433826"/>
            <a:ext cx="13020195" cy="1468347"/>
          </a:xfrm>
        </p:spPr>
        <p:txBody>
          <a:bodyPr/>
          <a:lstStyle/>
          <a:p>
            <a:r>
              <a:rPr lang="en-US" sz="3673"/>
              <a:t>FIGURE 1. Piping systems on an oil/chemical tanker. Image licensed under CC BY-SA 3.0 via Wikimedia Commons.</a:t>
            </a:r>
          </a:p>
        </p:txBody>
      </p:sp>
      <p:pic>
        <p:nvPicPr>
          <p:cNvPr id="21" name="Picture Placeholder 24">
            <a:extLst>
              <a:ext uri="{FF2B5EF4-FFF2-40B4-BE49-F238E27FC236}">
                <a16:creationId xmlns:a16="http://schemas.microsoft.com/office/drawing/2014/main" id="{9E2CCB9F-1124-492F-BC58-935741613C2E}"/>
              </a:ext>
            </a:extLst>
          </p:cNvPr>
          <p:cNvPicPr>
            <a:picLocks noGrp="1" noChangeAspect="1"/>
          </p:cNvPicPr>
          <p:nvPr>
            <p:ph type="pic" sz="quarter" idx="31"/>
          </p:nvPr>
        </p:nvPicPr>
        <p:blipFill rotWithShape="1">
          <a:blip r:embed="rId5">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mc:AlternateContent xmlns:mc="http://schemas.openxmlformats.org/markup-compatibility/2006">
        <mc:Choice xmlns:a14="http://schemas.microsoft.com/office/drawing/2010/main" Requires="a14">
          <p:sp>
            <p:nvSpPr>
              <p:cNvPr id="14" name="Text Placeholder 13">
                <a:extLst>
                  <a:ext uri="{FF2B5EF4-FFF2-40B4-BE49-F238E27FC236}">
                    <a16:creationId xmlns:a16="http://schemas.microsoft.com/office/drawing/2014/main" id="{5DC46656-C03A-422F-A731-3F53691989C5}"/>
                  </a:ext>
                </a:extLst>
              </p:cNvPr>
              <p:cNvSpPr>
                <a:spLocks noGrp="1"/>
              </p:cNvSpPr>
              <p:nvPr>
                <p:ph type="body" sz="quarter" idx="32"/>
              </p:nvPr>
            </p:nvSpPr>
            <p:spPr>
              <a:xfrm>
                <a:off x="1290116" y="30943096"/>
                <a:ext cx="13883433" cy="7101577"/>
              </a:xfrm>
            </p:spPr>
            <p:txBody>
              <a:bodyPr/>
              <a:lstStyle/>
              <a:p>
                <a:r>
                  <a:rPr lang="en-US"/>
                  <a:t>At a relative thickness of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m:rPr>
                            <m:nor/>
                          </m:rPr>
                          <a:rPr lang="en-US" b="0" i="0" smtClean="0">
                            <a:latin typeface="Cambria Math" panose="02040503050406030204" pitchFamily="18" charset="0"/>
                          </a:rPr>
                          <m:t>o</m:t>
                        </m:r>
                      </m:sub>
                    </m:sSub>
                    <m:r>
                      <a:rPr lang="en-US" b="0" i="1" smtClean="0">
                        <a:solidFill>
                          <a:schemeClr val="tx1">
                            <a:lumMod val="75000"/>
                          </a:schemeClr>
                        </a:solidFill>
                        <a:effectLst/>
                        <a:latin typeface="Cambria Math" panose="02040503050406030204" pitchFamily="18" charset="0"/>
                        <a:ea typeface="Cambria Math" panose="02040503050406030204" pitchFamily="18" charset="0"/>
                      </a:rPr>
                      <m:t>≈</m:t>
                    </m:r>
                  </m:oMath>
                </a14:m>
                <a:r>
                  <a:rPr lang="en-US" b="0" i="1">
                    <a:solidFill>
                      <a:schemeClr val="tx1">
                        <a:lumMod val="75000"/>
                      </a:schemeClr>
                    </a:solidFill>
                    <a:effectLst/>
                  </a:rPr>
                  <a:t> </a:t>
                </a:r>
                <a:r>
                  <a:rPr lang="en-US" b="0">
                    <a:solidFill>
                      <a:schemeClr val="tx1">
                        <a:lumMod val="75000"/>
                      </a:schemeClr>
                    </a:solidFill>
                    <a:effectLst/>
                  </a:rPr>
                  <a:t>35%</a:t>
                </a:r>
                <a:r>
                  <a:rPr lang="en-US">
                    <a:solidFill>
                      <a:schemeClr val="tx1">
                        <a:lumMod val="75000"/>
                      </a:schemeClr>
                    </a:solidFill>
                  </a:rPr>
                  <a:t> </a:t>
                </a:r>
                <a:r>
                  <a:rPr lang="en-US"/>
                  <a:t>(which for any real application would be considered very thick), the stress distribution starts to change quite significantly. Additional perpendicular tensional stresses superpose the beam solution at the inner- and outer-bend radii.</a:t>
                </a:r>
              </a:p>
              <a:p>
                <a:r>
                  <a:rPr lang="en-US"/>
                  <a:t>Simultaneously, the top and bottom of the pipe show compressional stresses. These additional circumferential stresses arise due to the ovalization of the cross section. Ordinary beam theory explicitly ignores such cross-sectional deformations, and it does fall short in capturing its effect.</a:t>
                </a:r>
              </a:p>
            </p:txBody>
          </p:sp>
        </mc:Choice>
        <mc:Fallback>
          <p:sp>
            <p:nvSpPr>
              <p:cNvPr id="14" name="Text Placeholder 13">
                <a:extLst>
                  <a:ext uri="{FF2B5EF4-FFF2-40B4-BE49-F238E27FC236}">
                    <a16:creationId xmlns:a16="http://schemas.microsoft.com/office/drawing/2014/main" id="{5DC46656-C03A-422F-A731-3F53691989C5}"/>
                  </a:ext>
                </a:extLst>
              </p:cNvPr>
              <p:cNvSpPr>
                <a:spLocks noGrp="1" noRot="1" noChangeAspect="1" noMove="1" noResize="1" noEditPoints="1" noAdjustHandles="1" noChangeArrowheads="1" noChangeShapeType="1" noTextEdit="1"/>
              </p:cNvSpPr>
              <p:nvPr>
                <p:ph type="body" sz="quarter" idx="32"/>
              </p:nvPr>
            </p:nvSpPr>
            <p:spPr>
              <a:xfrm>
                <a:off x="1290116" y="30943096"/>
                <a:ext cx="13883433" cy="7101577"/>
              </a:xfrm>
              <a:blipFill>
                <a:blip r:embed="rId6"/>
                <a:stretch>
                  <a:fillRect l="-1625" t="-2403" r="-2284"/>
                </a:stretch>
              </a:blipFill>
            </p:spPr>
            <p:txBody>
              <a:bodyPr/>
              <a:lstStyle/>
              <a:p>
                <a:r>
                  <a:rPr lang="en-US">
                    <a:noFill/>
                  </a:rPr>
                  <a:t> </a:t>
                </a:r>
              </a:p>
            </p:txBody>
          </p:sp>
        </mc:Fallback>
      </mc:AlternateContent>
      <p:sp>
        <p:nvSpPr>
          <p:cNvPr id="15" name="Text Placeholder 14">
            <a:extLst>
              <a:ext uri="{FF2B5EF4-FFF2-40B4-BE49-F238E27FC236}">
                <a16:creationId xmlns:a16="http://schemas.microsoft.com/office/drawing/2014/main" id="{47CB7505-8ADD-4EF6-94EF-18BAB964C341}"/>
              </a:ext>
            </a:extLst>
          </p:cNvPr>
          <p:cNvSpPr>
            <a:spLocks noGrp="1"/>
          </p:cNvSpPr>
          <p:nvPr>
            <p:ph type="body" sz="quarter" idx="33"/>
          </p:nvPr>
        </p:nvSpPr>
        <p:spPr>
          <a:xfrm>
            <a:off x="1290116" y="29529122"/>
            <a:ext cx="15362501" cy="1303795"/>
          </a:xfrm>
        </p:spPr>
        <p:txBody>
          <a:bodyPr/>
          <a:lstStyle/>
          <a:p>
            <a:r>
              <a:rPr lang="en-US"/>
              <a:t>Results</a:t>
            </a:r>
          </a:p>
        </p:txBody>
      </p:sp>
      <p:sp>
        <p:nvSpPr>
          <p:cNvPr id="17" name="Text Placeholder 16">
            <a:extLst>
              <a:ext uri="{FF2B5EF4-FFF2-40B4-BE49-F238E27FC236}">
                <a16:creationId xmlns:a16="http://schemas.microsoft.com/office/drawing/2014/main" id="{648B7680-D57A-4EAF-9917-2C2A7CFFB16F}"/>
              </a:ext>
            </a:extLst>
          </p:cNvPr>
          <p:cNvSpPr>
            <a:spLocks noGrp="1"/>
          </p:cNvSpPr>
          <p:nvPr>
            <p:ph type="body" sz="quarter" idx="35"/>
          </p:nvPr>
        </p:nvSpPr>
        <p:spPr>
          <a:xfrm>
            <a:off x="17436447" y="36779363"/>
            <a:ext cx="13444053" cy="1468347"/>
          </a:xfrm>
        </p:spPr>
        <p:txBody>
          <a:bodyPr/>
          <a:lstStyle/>
          <a:p>
            <a:r>
              <a:rPr lang="en-US" sz="3673"/>
              <a:t>FIGURE 2. View of the pipe bend showing the von Mises stress (normalized) and principal stresses for different wall thicknesses.</a:t>
            </a:r>
          </a:p>
        </p:txBody>
      </p:sp>
      <p:pic>
        <p:nvPicPr>
          <p:cNvPr id="1030" name="Picture 6" descr="A close-up view of the pipe bend showing the Von Mises stress and principal stresses for a wall thickness of 2.5 percent.">
            <a:extLst>
              <a:ext uri="{FF2B5EF4-FFF2-40B4-BE49-F238E27FC236}">
                <a16:creationId xmlns:a16="http://schemas.microsoft.com/office/drawing/2014/main" id="{CFA5566F-38A1-45D1-B2F0-07CC83CEAF4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41591" y="29803487"/>
            <a:ext cx="5103607" cy="287077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 close-up view of the pipe bend showing the Von Mises stress and principal stresses for a wall thickness of 5 percent.">
            <a:extLst>
              <a:ext uri="{FF2B5EF4-FFF2-40B4-BE49-F238E27FC236}">
                <a16:creationId xmlns:a16="http://schemas.microsoft.com/office/drawing/2014/main" id="{21F36865-F4C7-4A86-9C02-50F55BAFD8E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74154" y="32919181"/>
            <a:ext cx="5112009" cy="28755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 close-up view of the pipe bend showing the Von Mises stress and principal stresses for a wall thickness of 20 percent.">
            <a:extLst>
              <a:ext uri="{FF2B5EF4-FFF2-40B4-BE49-F238E27FC236}">
                <a16:creationId xmlns:a16="http://schemas.microsoft.com/office/drawing/2014/main" id="{3CE5F697-E8B5-44E3-8D79-1C8A7C6C396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961920" y="29798760"/>
            <a:ext cx="5112011" cy="287550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 close-up view of the pipe bend showing the Von Mises stress and principal stresses for a wall thickness of 75 percent.">
            <a:extLst>
              <a:ext uri="{FF2B5EF4-FFF2-40B4-BE49-F238E27FC236}">
                <a16:creationId xmlns:a16="http://schemas.microsoft.com/office/drawing/2014/main" id="{8A9A8352-6A05-45B2-BFD9-902C22F409F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61919" y="32919180"/>
            <a:ext cx="5112011" cy="2875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595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D320D43-0D51-E471-696B-1EAF14043B14}"/>
            </a:ext>
          </a:extLst>
        </p:cNvPr>
        <p:cNvGrpSpPr/>
        <p:nvPr/>
      </p:nvGrpSpPr>
      <p:grpSpPr>
        <a:xfrm>
          <a:off x="0" y="0"/>
          <a:ext cx="0" cy="0"/>
          <a:chOff x="0" y="0"/>
          <a:chExt cx="0" cy="0"/>
        </a:xfrm>
      </p:grpSpPr>
      <p:pic>
        <p:nvPicPr>
          <p:cNvPr id="57" name="Picture 56" descr="A rainbow colored ribbon on a black background&#10;&#10;AI-generated content may be incorrect.">
            <a:extLst>
              <a:ext uri="{FF2B5EF4-FFF2-40B4-BE49-F238E27FC236}">
                <a16:creationId xmlns:a16="http://schemas.microsoft.com/office/drawing/2014/main" id="{0E6AEDC1-AA96-21F3-A5E5-2B9CC50516AE}"/>
              </a:ext>
            </a:extLst>
          </p:cNvPr>
          <p:cNvPicPr>
            <a:picLocks noChangeAspect="1"/>
          </p:cNvPicPr>
          <p:nvPr/>
        </p:nvPicPr>
        <p:blipFill>
          <a:blip r:embed="rId2"/>
          <a:srcRect l="15676" t="78436" r="25650" b="-6977"/>
          <a:stretch>
            <a:fillRect/>
          </a:stretch>
        </p:blipFill>
        <p:spPr>
          <a:xfrm>
            <a:off x="3892533" y="26061670"/>
            <a:ext cx="8383067" cy="1359289"/>
          </a:xfrm>
          <a:prstGeom prst="rect">
            <a:avLst/>
          </a:prstGeom>
        </p:spPr>
      </p:pic>
      <p:sp>
        <p:nvSpPr>
          <p:cNvPr id="2" name="Title 1">
            <a:extLst>
              <a:ext uri="{FF2B5EF4-FFF2-40B4-BE49-F238E27FC236}">
                <a16:creationId xmlns:a16="http://schemas.microsoft.com/office/drawing/2014/main" id="{5A944244-A4C2-71E7-A255-91BD62B9E2AD}"/>
              </a:ext>
            </a:extLst>
          </p:cNvPr>
          <p:cNvSpPr>
            <a:spLocks noGrp="1"/>
          </p:cNvSpPr>
          <p:nvPr>
            <p:ph type="title"/>
          </p:nvPr>
        </p:nvSpPr>
        <p:spPr/>
        <p:txBody>
          <a:bodyPr>
            <a:normAutofit/>
          </a:bodyPr>
          <a:lstStyle/>
          <a:p>
            <a:r>
              <a:rPr lang="en-US" sz="8200">
                <a:latin typeface="Calibri"/>
                <a:ea typeface="Calibri"/>
                <a:cs typeface="Calibri"/>
              </a:rPr>
              <a:t>Metamorphic Core Complex Evolution in the American Southwest (</a:t>
            </a:r>
            <a:r>
              <a:rPr lang="en-US" sz="8200">
                <a:solidFill>
                  <a:srgbClr val="FF0000"/>
                </a:solidFill>
                <a:latin typeface="Calibri"/>
                <a:ea typeface="Calibri"/>
                <a:cs typeface="Calibri"/>
              </a:rPr>
              <a:t>backup, don’t edit</a:t>
            </a:r>
            <a:r>
              <a:rPr lang="en-US" sz="8200">
                <a:latin typeface="Calibri"/>
                <a:ea typeface="Calibri"/>
                <a:cs typeface="Calibri"/>
              </a:rPr>
              <a:t>)</a:t>
            </a:r>
            <a:endParaRPr lang="en-US" sz="8200" b="0">
              <a:ea typeface="Calibri"/>
            </a:endParaRPr>
          </a:p>
          <a:p>
            <a:endParaRPr lang="en-US" sz="8200">
              <a:ea typeface="Calibri"/>
            </a:endParaRPr>
          </a:p>
        </p:txBody>
      </p:sp>
      <p:sp>
        <p:nvSpPr>
          <p:cNvPr id="3" name="Content Placeholder 2">
            <a:extLst>
              <a:ext uri="{FF2B5EF4-FFF2-40B4-BE49-F238E27FC236}">
                <a16:creationId xmlns:a16="http://schemas.microsoft.com/office/drawing/2014/main" id="{71FE29C0-8B07-76D3-C7B5-7FEF826D330B}"/>
              </a:ext>
            </a:extLst>
          </p:cNvPr>
          <p:cNvSpPr>
            <a:spLocks noGrp="1"/>
          </p:cNvSpPr>
          <p:nvPr>
            <p:ph sz="quarter" idx="10"/>
          </p:nvPr>
        </p:nvSpPr>
        <p:spPr>
          <a:xfrm>
            <a:off x="14197297" y="9729419"/>
            <a:ext cx="17520817" cy="1984280"/>
          </a:xfrm>
        </p:spPr>
        <p:txBody>
          <a:bodyPr vert="horz" lIns="91440" tIns="45720" rIns="91440" bIns="45720" rtlCol="0" anchor="t">
            <a:noAutofit/>
          </a:bodyPr>
          <a:lstStyle/>
          <a:p>
            <a:r>
              <a:rPr lang="en-US" sz="4100">
                <a:latin typeface="Calibri"/>
                <a:ea typeface="Calibri"/>
                <a:cs typeface="Calibri"/>
              </a:rPr>
              <a:t>Ilana S. Bromberg</a:t>
            </a:r>
            <a:r>
              <a:rPr lang="en-US" sz="4100" baseline="-25000">
                <a:latin typeface="Calibri"/>
                <a:ea typeface="Calibri"/>
                <a:cs typeface="Calibri"/>
              </a:rPr>
              <a:t>1</a:t>
            </a:r>
            <a:r>
              <a:rPr lang="en-US" sz="4100">
                <a:latin typeface="Calibri"/>
                <a:ea typeface="Calibri"/>
                <a:cs typeface="Calibri"/>
              </a:rPr>
              <a:t>, Lucy M. Flesch</a:t>
            </a:r>
            <a:r>
              <a:rPr lang="en-US" sz="4100" baseline="-25000">
                <a:latin typeface="Calibri"/>
                <a:ea typeface="Calibri"/>
                <a:cs typeface="Calibri"/>
              </a:rPr>
              <a:t>1</a:t>
            </a:r>
            <a:r>
              <a:rPr lang="en-US" sz="4100">
                <a:latin typeface="Calibri"/>
                <a:ea typeface="Calibri"/>
                <a:cs typeface="Calibri"/>
              </a:rPr>
              <a:t>, Saad Haq</a:t>
            </a:r>
            <a:r>
              <a:rPr lang="en-US" sz="4100" baseline="-25000">
                <a:latin typeface="Calibri"/>
                <a:ea typeface="Calibri"/>
                <a:cs typeface="Calibri"/>
              </a:rPr>
              <a:t>1</a:t>
            </a:r>
            <a:r>
              <a:rPr lang="en-US" sz="4100">
                <a:latin typeface="Calibri"/>
                <a:ea typeface="Calibri"/>
                <a:cs typeface="Calibri"/>
              </a:rPr>
              <a:t>, Christopher M. Calvelage</a:t>
            </a:r>
            <a:r>
              <a:rPr lang="en-US" sz="4100" baseline="-25000">
                <a:latin typeface="Calibri"/>
                <a:ea typeface="Calibri"/>
                <a:cs typeface="Calibri"/>
              </a:rPr>
              <a:t>2</a:t>
            </a:r>
            <a:r>
              <a:rPr lang="en-US" sz="4100">
                <a:latin typeface="Calibri"/>
                <a:ea typeface="Calibri"/>
                <a:cs typeface="Calibri"/>
              </a:rPr>
              <a:t>, William E. Holt</a:t>
            </a:r>
            <a:r>
              <a:rPr lang="en-US" sz="4100" baseline="-25000">
                <a:latin typeface="Calibri"/>
                <a:ea typeface="Calibri"/>
                <a:cs typeface="Calibri"/>
              </a:rPr>
              <a:t>3</a:t>
            </a:r>
            <a:r>
              <a:rPr lang="en-US" sz="4100">
                <a:latin typeface="Calibri"/>
                <a:ea typeface="Calibri"/>
                <a:cs typeface="Calibri"/>
              </a:rPr>
              <a:t>, Alireza Bahadori</a:t>
            </a:r>
            <a:r>
              <a:rPr lang="en-US" sz="4100" baseline="-25000">
                <a:latin typeface="Calibri"/>
                <a:ea typeface="Calibri"/>
                <a:cs typeface="Calibri"/>
              </a:rPr>
              <a:t>4</a:t>
            </a:r>
          </a:p>
          <a:p>
            <a:r>
              <a:rPr lang="en-US" sz="4100" baseline="-25000">
                <a:latin typeface="Calibri"/>
                <a:ea typeface="Calibri"/>
                <a:cs typeface="Calibri"/>
              </a:rPr>
              <a:t>1.Purdue University, 2. </a:t>
            </a:r>
            <a:r>
              <a:rPr lang="en-US" sz="4100" baseline="-25000" err="1">
                <a:latin typeface="Calibri"/>
                <a:ea typeface="Calibri"/>
                <a:cs typeface="Calibri"/>
              </a:rPr>
              <a:t>Earthscope</a:t>
            </a:r>
            <a:r>
              <a:rPr lang="en-US" sz="4100" baseline="-25000">
                <a:latin typeface="Calibri"/>
                <a:ea typeface="Calibri"/>
                <a:cs typeface="Calibri"/>
              </a:rPr>
              <a:t> Consortium, 3. Stony Brook University, 4. Springer Nature</a:t>
            </a:r>
            <a:endParaRPr lang="en-US" sz="4100" baseline="-25000">
              <a:ea typeface="Calibri"/>
            </a:endParaRPr>
          </a:p>
          <a:p>
            <a:endParaRPr lang="en-US" sz="4050">
              <a:ea typeface="Calibri"/>
            </a:endParaRPr>
          </a:p>
        </p:txBody>
      </p:sp>
      <p:pic>
        <p:nvPicPr>
          <p:cNvPr id="18" name="Picture Placeholder 17">
            <a:extLst>
              <a:ext uri="{FF2B5EF4-FFF2-40B4-BE49-F238E27FC236}">
                <a16:creationId xmlns:a16="http://schemas.microsoft.com/office/drawing/2014/main" id="{FF0ECF77-19E2-8610-F7EF-856F28B42EFA}"/>
              </a:ext>
            </a:extLst>
          </p:cNvPr>
          <p:cNvPicPr>
            <a:picLocks noGrp="1" noChangeAspect="1"/>
          </p:cNvPicPr>
          <p:nvPr>
            <p:ph type="pic" sz="quarter" idx="11"/>
          </p:nvPr>
        </p:nvPicPr>
        <p:blipFill>
          <a:blip r:embed="rId3"/>
          <a:srcRect l="-946" t="-1992" r="9963" b="2172"/>
          <a:stretch>
            <a:fillRect/>
          </a:stretch>
        </p:blipFill>
        <p:spPr>
          <a:xfrm>
            <a:off x="0" y="-1"/>
            <a:ext cx="13962045" cy="12153551"/>
          </a:xfrm>
          <a:prstGeom prst="rect">
            <a:avLst/>
          </a:prstGeom>
        </p:spPr>
      </p:pic>
      <p:sp>
        <p:nvSpPr>
          <p:cNvPr id="5" name="Text Placeholder 4">
            <a:extLst>
              <a:ext uri="{FF2B5EF4-FFF2-40B4-BE49-F238E27FC236}">
                <a16:creationId xmlns:a16="http://schemas.microsoft.com/office/drawing/2014/main" id="{6617A8AC-5D9F-2CBD-8B3F-3E028ABD34E0}"/>
              </a:ext>
            </a:extLst>
          </p:cNvPr>
          <p:cNvSpPr>
            <a:spLocks noGrp="1"/>
          </p:cNvSpPr>
          <p:nvPr>
            <p:ph type="body" sz="quarter" idx="23"/>
          </p:nvPr>
        </p:nvSpPr>
        <p:spPr/>
        <p:txBody>
          <a:bodyPr vert="horz" lIns="91440" tIns="45720" rIns="91440" bIns="45720" rtlCol="0" anchor="t">
            <a:noAutofit/>
          </a:bodyPr>
          <a:lstStyle/>
          <a:p>
            <a:r>
              <a:rPr lang="en-US" sz="4100">
                <a:ea typeface="Calibri"/>
                <a:cs typeface="Calibri"/>
              </a:rPr>
              <a:t>The model is carved out from a spherical shell using pre-calculated </a:t>
            </a:r>
            <a:r>
              <a:rPr lang="en-US" sz="4100" err="1">
                <a:ea typeface="Calibri"/>
                <a:cs typeface="Calibri"/>
              </a:rPr>
              <a:t>paleotopography</a:t>
            </a:r>
            <a:r>
              <a:rPr lang="en-US" sz="4100">
                <a:ea typeface="Calibri"/>
                <a:cs typeface="Calibri"/>
              </a:rPr>
              <a:t> and crustal thickness, with assigned viscosity and density profiles loaded in. The crust is then split into two domains to approximate the upper and lower crust. The parameter space examined is the strength (viscosity) of the lower crust, and the ratio of strength between the upper crust and the mantle. A best fit model was chosen by comparing model outputs to known physical limitations.</a:t>
            </a:r>
          </a:p>
          <a:p>
            <a:r>
              <a:rPr lang="en-US" sz="4100">
                <a:ea typeface="Calibri"/>
                <a:cs typeface="Calibri"/>
              </a:rPr>
              <a:t>The instantaneous physics is computed using Stokes flow:</a:t>
            </a:r>
          </a:p>
          <a:p>
            <a:endParaRPr lang="en-US" sz="4100">
              <a:ea typeface="Calibri"/>
              <a:cs typeface="Calibri"/>
            </a:endParaRPr>
          </a:p>
          <a:p>
            <a:endParaRPr lang="en-US" sz="4100">
              <a:ea typeface="Calibri"/>
              <a:cs typeface="Calibri"/>
            </a:endParaRPr>
          </a:p>
        </p:txBody>
      </p:sp>
      <p:sp>
        <p:nvSpPr>
          <p:cNvPr id="6" name="Text Placeholder 5">
            <a:extLst>
              <a:ext uri="{FF2B5EF4-FFF2-40B4-BE49-F238E27FC236}">
                <a16:creationId xmlns:a16="http://schemas.microsoft.com/office/drawing/2014/main" id="{019E3789-1D81-F9B9-F7D2-42A1095214E2}"/>
              </a:ext>
            </a:extLst>
          </p:cNvPr>
          <p:cNvSpPr>
            <a:spLocks noGrp="1"/>
          </p:cNvSpPr>
          <p:nvPr>
            <p:ph type="body" sz="quarter" idx="24"/>
          </p:nvPr>
        </p:nvSpPr>
        <p:spPr/>
        <p:txBody>
          <a:bodyPr vert="horz" lIns="91440" tIns="45720" rIns="91440" bIns="45720" rtlCol="0" anchor="t">
            <a:noAutofit/>
          </a:bodyPr>
          <a:lstStyle/>
          <a:p>
            <a:endParaRPr lang="en-US" sz="3250">
              <a:ea typeface="Calibri"/>
            </a:endParaRPr>
          </a:p>
        </p:txBody>
      </p:sp>
      <p:sp>
        <p:nvSpPr>
          <p:cNvPr id="7" name="Content Placeholder 6">
            <a:extLst>
              <a:ext uri="{FF2B5EF4-FFF2-40B4-BE49-F238E27FC236}">
                <a16:creationId xmlns:a16="http://schemas.microsoft.com/office/drawing/2014/main" id="{C1650A11-7F76-2889-7070-79BA999761A5}"/>
              </a:ext>
            </a:extLst>
          </p:cNvPr>
          <p:cNvSpPr>
            <a:spLocks noGrp="1"/>
          </p:cNvSpPr>
          <p:nvPr>
            <p:ph sz="quarter" idx="26"/>
          </p:nvPr>
        </p:nvSpPr>
        <p:spPr>
          <a:xfrm>
            <a:off x="14197413" y="5077567"/>
            <a:ext cx="17520817" cy="4180360"/>
          </a:xfrm>
        </p:spPr>
        <p:txBody>
          <a:bodyPr vert="horz" lIns="91440" tIns="45720" rIns="91440" bIns="45720" rtlCol="0" anchor="t">
            <a:noAutofit/>
          </a:bodyPr>
          <a:lstStyle/>
          <a:p>
            <a:r>
              <a:rPr lang="en-US" sz="6100">
                <a:latin typeface="Calibri"/>
                <a:ea typeface="Calibri"/>
                <a:cs typeface="Calibri"/>
              </a:rPr>
              <a:t>Can we create conditions </a:t>
            </a:r>
            <a:r>
              <a:rPr lang="en-US" sz="6100" err="1">
                <a:latin typeface="Calibri"/>
                <a:ea typeface="Calibri"/>
                <a:cs typeface="Calibri"/>
              </a:rPr>
              <a:t>favora</a:t>
            </a:r>
            <a:r>
              <a:rPr lang="en-US" sz="6100">
                <a:latin typeface="Calibri"/>
                <a:ea typeface="Calibri"/>
                <a:cs typeface="Calibri"/>
              </a:rPr>
              <a:t>ble for metamorphic core complex development using only high topography, gravitational potential energy, and a weak layer in the lower crust?</a:t>
            </a:r>
            <a:endParaRPr lang="en-US" sz="6100">
              <a:ea typeface="Calibri"/>
            </a:endParaRPr>
          </a:p>
        </p:txBody>
      </p:sp>
      <p:sp>
        <p:nvSpPr>
          <p:cNvPr id="8" name="Text Placeholder 7">
            <a:extLst>
              <a:ext uri="{FF2B5EF4-FFF2-40B4-BE49-F238E27FC236}">
                <a16:creationId xmlns:a16="http://schemas.microsoft.com/office/drawing/2014/main" id="{CC4BD204-7B94-706C-018B-B86664D88612}"/>
              </a:ext>
            </a:extLst>
          </p:cNvPr>
          <p:cNvSpPr>
            <a:spLocks noGrp="1"/>
          </p:cNvSpPr>
          <p:nvPr>
            <p:ph type="body" sz="quarter" idx="18"/>
          </p:nvPr>
        </p:nvSpPr>
        <p:spPr/>
        <p:txBody>
          <a:bodyPr vert="horz" lIns="91440" tIns="45720" rIns="91440" bIns="45720" numCol="2" spcCol="914400" rtlCol="0" anchor="t">
            <a:noAutofit/>
          </a:bodyPr>
          <a:lstStyle/>
          <a:p>
            <a:r>
              <a:rPr lang="en-US" sz="4100" b="0" i="0" u="none" strike="noStrike" baseline="0">
                <a:solidFill>
                  <a:srgbClr val="000000"/>
                </a:solidFill>
                <a:latin typeface="Calibri"/>
              </a:rPr>
              <a:t>The Basin and Range Province spans from southern Idaho to northern Mexico and is known for its unique topography</a:t>
            </a:r>
            <a:r>
              <a:rPr lang="en-US" sz="4100">
                <a:solidFill>
                  <a:srgbClr val="000000"/>
                </a:solidFill>
                <a:latin typeface="Calibri"/>
              </a:rPr>
              <a:t> </a:t>
            </a:r>
            <a:r>
              <a:rPr lang="en-US" sz="4100" b="0" i="0" u="none" strike="noStrike" baseline="0">
                <a:solidFill>
                  <a:srgbClr val="000000"/>
                </a:solidFill>
                <a:latin typeface="Calibri"/>
              </a:rPr>
              <a:t>characterized by sharp changes in elevation and long strings of parallel alternating basins and mountain ranges. A feature relatively unique to this region are metamorphic core complexes (MCCs</a:t>
            </a:r>
            <a:r>
              <a:rPr lang="en-US" sz="4100">
                <a:solidFill>
                  <a:srgbClr val="000000"/>
                </a:solidFill>
                <a:latin typeface="Calibri"/>
              </a:rPr>
              <a:t>); these are large</a:t>
            </a:r>
            <a:r>
              <a:rPr lang="en-US" sz="4100" b="0" i="0" u="none" strike="noStrike" baseline="0">
                <a:solidFill>
                  <a:srgbClr val="000000"/>
                </a:solidFill>
                <a:latin typeface="Calibri"/>
              </a:rPr>
              <a:t> areas of metamorphic rock adjacent to sedimentary</a:t>
            </a:r>
            <a:r>
              <a:rPr lang="en-US" sz="4100">
                <a:solidFill>
                  <a:srgbClr val="000000"/>
                </a:solidFill>
                <a:latin typeface="Calibri"/>
              </a:rPr>
              <a:t> rock</a:t>
            </a:r>
            <a:r>
              <a:rPr lang="en-US" sz="4100" b="0" i="0" u="none" strike="noStrike" baseline="0">
                <a:solidFill>
                  <a:srgbClr val="000000"/>
                </a:solidFill>
                <a:latin typeface="Calibri"/>
              </a:rPr>
              <a:t>, indicating uplift of the lower crust towards the surface. </a:t>
            </a:r>
            <a:r>
              <a:rPr lang="en-US" sz="4100">
                <a:solidFill>
                  <a:srgbClr val="000000"/>
                </a:solidFill>
                <a:latin typeface="Calibri"/>
              </a:rPr>
              <a:t>While there is general agreement that these</a:t>
            </a:r>
            <a:r>
              <a:rPr lang="en-US" sz="4100" b="0" i="0" u="none" strike="noStrike" baseline="0">
                <a:solidFill>
                  <a:srgbClr val="000000"/>
                </a:solidFill>
                <a:latin typeface="Calibri"/>
              </a:rPr>
              <a:t> MCCs </a:t>
            </a:r>
            <a:r>
              <a:rPr lang="en-US" sz="4100">
                <a:solidFill>
                  <a:srgbClr val="000000"/>
                </a:solidFill>
                <a:latin typeface="Calibri"/>
              </a:rPr>
              <a:t>can be</a:t>
            </a:r>
            <a:r>
              <a:rPr lang="en-US" sz="4100" b="0" i="0" u="none" strike="noStrike" baseline="0">
                <a:solidFill>
                  <a:srgbClr val="000000"/>
                </a:solidFill>
                <a:latin typeface="Calibri"/>
              </a:rPr>
              <a:t> used as proxies for lower crustal flow and </a:t>
            </a:r>
            <a:r>
              <a:rPr lang="en-US" sz="4100">
                <a:solidFill>
                  <a:srgbClr val="000000"/>
                </a:solidFill>
                <a:latin typeface="Calibri"/>
              </a:rPr>
              <a:t>extension at the surface, there is controversy surrounding which physical factors are most influential on the development of these features. </a:t>
            </a:r>
            <a:r>
              <a:rPr lang="en-US" sz="4100">
                <a:latin typeface="Calibri"/>
              </a:rPr>
              <a:t>When</a:t>
            </a:r>
            <a:r>
              <a:rPr lang="en-US" sz="4100">
                <a:ea typeface="+mn-lt"/>
                <a:cs typeface="+mn-lt"/>
              </a:rPr>
              <a:t> considered on a time scale of millions of years, rock can be approximated as a slow-moving fluid due to the high viscosities at play; to that end, COMSOL's creeping flow is used to set the physics for the instantaneous state and a moving mesh is used to evolve it through time. Through our models, we sought to determine the importance of various viscosity profiles and boundary conditions on MCC development.</a:t>
            </a:r>
          </a:p>
        </p:txBody>
      </p:sp>
      <p:sp>
        <p:nvSpPr>
          <p:cNvPr id="9" name="Text Placeholder 8">
            <a:extLst>
              <a:ext uri="{FF2B5EF4-FFF2-40B4-BE49-F238E27FC236}">
                <a16:creationId xmlns:a16="http://schemas.microsoft.com/office/drawing/2014/main" id="{0323D1B5-B71A-2EDC-0B1F-D0F10FC541EB}"/>
              </a:ext>
            </a:extLst>
          </p:cNvPr>
          <p:cNvSpPr>
            <a:spLocks noGrp="1"/>
          </p:cNvSpPr>
          <p:nvPr>
            <p:ph type="body" sz="quarter" idx="27"/>
          </p:nvPr>
        </p:nvSpPr>
        <p:spPr/>
        <p:txBody>
          <a:bodyPr/>
          <a:lstStyle/>
          <a:p>
            <a:r>
              <a:rPr lang="en-US" sz="7100">
                <a:ea typeface="Calibri"/>
                <a:cs typeface="Calibri"/>
              </a:rPr>
              <a:t>Introduction</a:t>
            </a:r>
          </a:p>
        </p:txBody>
      </p:sp>
      <p:sp>
        <p:nvSpPr>
          <p:cNvPr id="10" name="Text Placeholder 9">
            <a:extLst>
              <a:ext uri="{FF2B5EF4-FFF2-40B4-BE49-F238E27FC236}">
                <a16:creationId xmlns:a16="http://schemas.microsoft.com/office/drawing/2014/main" id="{BE489A38-89CF-9901-0E77-89DE7AEF7CE7}"/>
              </a:ext>
            </a:extLst>
          </p:cNvPr>
          <p:cNvSpPr>
            <a:spLocks noGrp="1"/>
          </p:cNvSpPr>
          <p:nvPr>
            <p:ph type="body" sz="quarter" idx="28"/>
          </p:nvPr>
        </p:nvSpPr>
        <p:spPr/>
        <p:txBody>
          <a:bodyPr/>
          <a:lstStyle/>
          <a:p>
            <a:r>
              <a:rPr lang="en-US" sz="7100">
                <a:ea typeface="Calibri"/>
                <a:cs typeface="Calibri"/>
              </a:rPr>
              <a:t>Methods</a:t>
            </a:r>
            <a:endParaRPr lang="en-US"/>
          </a:p>
        </p:txBody>
      </p:sp>
      <p:sp>
        <p:nvSpPr>
          <p:cNvPr id="12" name="Text Placeholder 11">
            <a:extLst>
              <a:ext uri="{FF2B5EF4-FFF2-40B4-BE49-F238E27FC236}">
                <a16:creationId xmlns:a16="http://schemas.microsoft.com/office/drawing/2014/main" id="{D36A75A6-0006-65FE-9E3B-867FC991CD89}"/>
              </a:ext>
            </a:extLst>
          </p:cNvPr>
          <p:cNvSpPr>
            <a:spLocks noGrp="1"/>
          </p:cNvSpPr>
          <p:nvPr>
            <p:ph type="body" sz="quarter" idx="30"/>
          </p:nvPr>
        </p:nvSpPr>
        <p:spPr/>
        <p:txBody>
          <a:bodyPr vert="horz" lIns="91440" tIns="45720" rIns="91440" bIns="45720" rtlCol="0" anchor="t">
            <a:noAutofit/>
          </a:bodyPr>
          <a:lstStyle/>
          <a:p>
            <a:r>
              <a:rPr lang="en-US" sz="4100">
                <a:ea typeface="Calibri"/>
                <a:cs typeface="Calibri"/>
              </a:rPr>
              <a:t>Figure 1: Cross section A,  showcasing the collapse of the </a:t>
            </a:r>
            <a:r>
              <a:rPr lang="en-US" sz="4100" err="1">
                <a:ea typeface="Calibri"/>
                <a:cs typeface="Calibri"/>
              </a:rPr>
              <a:t>Nevadaplano</a:t>
            </a:r>
            <a:r>
              <a:rPr lang="en-US" sz="4100">
                <a:ea typeface="Calibri"/>
                <a:cs typeface="Calibri"/>
              </a:rPr>
              <a:t> and lateral movement in the lower crust in areas of known core complex formation. </a:t>
            </a:r>
          </a:p>
          <a:p>
            <a:endParaRPr lang="en-US" sz="4050">
              <a:ea typeface="Calibri"/>
              <a:cs typeface="Calibri"/>
            </a:endParaRPr>
          </a:p>
        </p:txBody>
      </p:sp>
      <p:pic>
        <p:nvPicPr>
          <p:cNvPr id="4" name="Picture Placeholder 3">
            <a:extLst>
              <a:ext uri="{FF2B5EF4-FFF2-40B4-BE49-F238E27FC236}">
                <a16:creationId xmlns:a16="http://schemas.microsoft.com/office/drawing/2014/main" id="{89129F2F-CE74-D64E-E78E-8DB1D33FE559}"/>
              </a:ext>
            </a:extLst>
          </p:cNvPr>
          <p:cNvPicPr>
            <a:picLocks noGrp="1" noChangeAspect="1"/>
          </p:cNvPicPr>
          <p:nvPr>
            <p:ph type="pic" sz="quarter" idx="31"/>
          </p:nvPr>
        </p:nvPicPr>
        <p:blipFill>
          <a:blip r:embed="rId4"/>
          <a:srcRect t="28486" b="28486"/>
          <a:stretch/>
        </p:blipFill>
        <p:spPr>
          <a:prstGeom prst="rect">
            <a:avLst/>
          </a:prstGeom>
        </p:spPr>
      </p:pic>
      <p:sp>
        <p:nvSpPr>
          <p:cNvPr id="14" name="Text Placeholder 13">
            <a:extLst>
              <a:ext uri="{FF2B5EF4-FFF2-40B4-BE49-F238E27FC236}">
                <a16:creationId xmlns:a16="http://schemas.microsoft.com/office/drawing/2014/main" id="{0FDF037B-17A2-CEA4-3E4E-8607BF6CC075}"/>
              </a:ext>
            </a:extLst>
          </p:cNvPr>
          <p:cNvSpPr>
            <a:spLocks noGrp="1"/>
          </p:cNvSpPr>
          <p:nvPr>
            <p:ph type="body" sz="quarter" idx="32"/>
          </p:nvPr>
        </p:nvSpPr>
        <p:spPr/>
        <p:txBody>
          <a:bodyPr vert="horz" lIns="91440" tIns="45720" rIns="91440" bIns="45720" rtlCol="0" anchor="t">
            <a:noAutofit/>
          </a:bodyPr>
          <a:lstStyle/>
          <a:p>
            <a:r>
              <a:rPr lang="en-US" sz="4100">
                <a:ea typeface="Calibri"/>
                <a:cs typeface="Calibri"/>
              </a:rPr>
              <a:t>By seeding particles along the boundary between the upper and lower crust and tracing them through the duration of the model, we can examine how material in the lower crust moves over time in relation to the topography. </a:t>
            </a:r>
            <a:endParaRPr lang="en-US"/>
          </a:p>
          <a:p>
            <a:r>
              <a:rPr lang="en-US" sz="4100">
                <a:ea typeface="Calibri"/>
                <a:cs typeface="Calibri"/>
              </a:rPr>
              <a:t>We found that the extension and uplift necessary for metamorphic core complex formation can be created solely with the inclusion of a weak layer in the lower crust and the impact of gravity acting on high topography, even without inclusion of tectonic plate motion velocity boundary conditions. </a:t>
            </a:r>
            <a:endParaRPr lang="en-US"/>
          </a:p>
        </p:txBody>
      </p:sp>
      <p:sp>
        <p:nvSpPr>
          <p:cNvPr id="15" name="Text Placeholder 14">
            <a:extLst>
              <a:ext uri="{FF2B5EF4-FFF2-40B4-BE49-F238E27FC236}">
                <a16:creationId xmlns:a16="http://schemas.microsoft.com/office/drawing/2014/main" id="{A5A0B990-B3BF-509C-AE05-B54BC984C2E4}"/>
              </a:ext>
            </a:extLst>
          </p:cNvPr>
          <p:cNvSpPr>
            <a:spLocks noGrp="1"/>
          </p:cNvSpPr>
          <p:nvPr>
            <p:ph type="body" sz="quarter" idx="33"/>
          </p:nvPr>
        </p:nvSpPr>
        <p:spPr/>
        <p:txBody>
          <a:bodyPr/>
          <a:lstStyle/>
          <a:p>
            <a:r>
              <a:rPr lang="en-US" sz="7100">
                <a:ea typeface="Calibri"/>
                <a:cs typeface="Calibri"/>
              </a:rPr>
              <a:t>Results</a:t>
            </a:r>
            <a:endParaRPr lang="en-US"/>
          </a:p>
        </p:txBody>
      </p:sp>
      <p:sp>
        <p:nvSpPr>
          <p:cNvPr id="17" name="Text Placeholder 16">
            <a:extLst>
              <a:ext uri="{FF2B5EF4-FFF2-40B4-BE49-F238E27FC236}">
                <a16:creationId xmlns:a16="http://schemas.microsoft.com/office/drawing/2014/main" id="{E1EF4FA5-B2C7-FFBC-72A3-F4EE59256DE0}"/>
              </a:ext>
            </a:extLst>
          </p:cNvPr>
          <p:cNvSpPr>
            <a:spLocks noGrp="1"/>
          </p:cNvSpPr>
          <p:nvPr>
            <p:ph type="body" sz="quarter" idx="35"/>
          </p:nvPr>
        </p:nvSpPr>
        <p:spPr>
          <a:xfrm>
            <a:off x="17175562" y="36751574"/>
            <a:ext cx="14594776" cy="1283412"/>
          </a:xfrm>
        </p:spPr>
        <p:txBody>
          <a:bodyPr vert="horz" lIns="91440" tIns="45720" rIns="91440" bIns="45720" rtlCol="0" anchor="t">
            <a:noAutofit/>
          </a:bodyPr>
          <a:lstStyle/>
          <a:p>
            <a:r>
              <a:rPr lang="en-US" sz="4100">
                <a:ea typeface="Calibri"/>
                <a:cs typeface="Calibri"/>
              </a:rPr>
              <a:t>Figure 2: exhumation and strain </a:t>
            </a:r>
            <a:r>
              <a:rPr lang="en-US" sz="4100" b="1">
                <a:ea typeface="Calibri"/>
                <a:cs typeface="Calibri"/>
              </a:rPr>
              <a:t>(clean up plots, add CCs to strain, move arrow key, </a:t>
            </a:r>
            <a:r>
              <a:rPr lang="en-US" sz="4100" b="1" err="1">
                <a:ea typeface="Calibri"/>
                <a:cs typeface="Calibri"/>
              </a:rPr>
              <a:t>etc</a:t>
            </a:r>
            <a:r>
              <a:rPr lang="en-US" sz="4100" b="1">
                <a:ea typeface="Calibri"/>
                <a:cs typeface="Calibri"/>
              </a:rPr>
              <a:t>)</a:t>
            </a:r>
            <a:endParaRPr lang="en-US" b="1"/>
          </a:p>
        </p:txBody>
      </p:sp>
      <p:pic>
        <p:nvPicPr>
          <p:cNvPr id="19" name="Picture 18" descr="A black and red line with a red line&#10;&#10;AI-generated content may be incorrect.">
            <a:extLst>
              <a:ext uri="{FF2B5EF4-FFF2-40B4-BE49-F238E27FC236}">
                <a16:creationId xmlns:a16="http://schemas.microsoft.com/office/drawing/2014/main" id="{4A2DA4C1-28CD-5A1D-7621-50F256E90D1F}"/>
              </a:ext>
            </a:extLst>
          </p:cNvPr>
          <p:cNvPicPr>
            <a:picLocks noChangeAspect="1"/>
          </p:cNvPicPr>
          <p:nvPr/>
        </p:nvPicPr>
        <p:blipFill>
          <a:blip r:embed="rId5"/>
          <a:stretch>
            <a:fillRect/>
          </a:stretch>
        </p:blipFill>
        <p:spPr>
          <a:xfrm>
            <a:off x="834963" y="20331476"/>
            <a:ext cx="2095500" cy="1581150"/>
          </a:xfrm>
          <a:prstGeom prst="rect">
            <a:avLst/>
          </a:prstGeom>
        </p:spPr>
      </p:pic>
      <p:sp>
        <p:nvSpPr>
          <p:cNvPr id="25" name="Text Placeholder 11">
            <a:extLst>
              <a:ext uri="{FF2B5EF4-FFF2-40B4-BE49-F238E27FC236}">
                <a16:creationId xmlns:a16="http://schemas.microsoft.com/office/drawing/2014/main" id="{65F7256F-9A88-7097-68A1-32876C02F863}"/>
              </a:ext>
            </a:extLst>
          </p:cNvPr>
          <p:cNvSpPr txBox="1">
            <a:spLocks/>
          </p:cNvSpPr>
          <p:nvPr/>
        </p:nvSpPr>
        <p:spPr>
          <a:xfrm rot="2580000">
            <a:off x="2697643" y="20659360"/>
            <a:ext cx="3476810" cy="1266393"/>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50" err="1">
                <a:ea typeface="Calibri"/>
                <a:cs typeface="Calibri"/>
              </a:rPr>
              <a:t>Nevadaplano</a:t>
            </a:r>
            <a:endParaRPr lang="en-US" err="1"/>
          </a:p>
        </p:txBody>
      </p:sp>
      <p:sp>
        <p:nvSpPr>
          <p:cNvPr id="26" name="Text Placeholder 11">
            <a:extLst>
              <a:ext uri="{FF2B5EF4-FFF2-40B4-BE49-F238E27FC236}">
                <a16:creationId xmlns:a16="http://schemas.microsoft.com/office/drawing/2014/main" id="{DB116578-48A7-1940-46D7-DD25E56135B9}"/>
              </a:ext>
            </a:extLst>
          </p:cNvPr>
          <p:cNvSpPr txBox="1">
            <a:spLocks/>
          </p:cNvSpPr>
          <p:nvPr/>
        </p:nvSpPr>
        <p:spPr>
          <a:xfrm rot="2580000">
            <a:off x="7794124" y="20477080"/>
            <a:ext cx="3476810" cy="1266393"/>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pPr algn="ctr"/>
            <a:r>
              <a:rPr lang="en-US" sz="4050">
                <a:ea typeface="Calibri"/>
                <a:cs typeface="Calibri"/>
              </a:rPr>
              <a:t>Colorado</a:t>
            </a:r>
            <a:br>
              <a:rPr lang="en-US" sz="4050">
                <a:ea typeface="Calibri"/>
                <a:cs typeface="Calibri"/>
              </a:rPr>
            </a:br>
            <a:r>
              <a:rPr lang="en-US" sz="4050">
                <a:ea typeface="Calibri"/>
                <a:cs typeface="Calibri"/>
              </a:rPr>
              <a:t>Plateau</a:t>
            </a:r>
            <a:endParaRPr lang="en-US">
              <a:ea typeface="Calibri"/>
              <a:cs typeface="Calibri"/>
            </a:endParaRPr>
          </a:p>
        </p:txBody>
      </p:sp>
      <p:sp>
        <p:nvSpPr>
          <p:cNvPr id="27" name="Text Placeholder 11">
            <a:extLst>
              <a:ext uri="{FF2B5EF4-FFF2-40B4-BE49-F238E27FC236}">
                <a16:creationId xmlns:a16="http://schemas.microsoft.com/office/drawing/2014/main" id="{6E359825-AE13-15BD-48BD-290CB5FBEDC1}"/>
              </a:ext>
            </a:extLst>
          </p:cNvPr>
          <p:cNvSpPr txBox="1">
            <a:spLocks/>
          </p:cNvSpPr>
          <p:nvPr/>
        </p:nvSpPr>
        <p:spPr>
          <a:xfrm rot="2580000">
            <a:off x="10791513" y="20758150"/>
            <a:ext cx="3476810" cy="1266393"/>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pPr algn="ctr"/>
            <a:r>
              <a:rPr lang="en-US" sz="4050">
                <a:ea typeface="Calibri"/>
                <a:cs typeface="Calibri"/>
              </a:rPr>
              <a:t>Rio Grande</a:t>
            </a:r>
            <a:br>
              <a:rPr lang="en-US" sz="4050">
                <a:ea typeface="Calibri"/>
                <a:cs typeface="Calibri"/>
              </a:rPr>
            </a:br>
            <a:r>
              <a:rPr lang="en-US" sz="4050">
                <a:ea typeface="Calibri"/>
                <a:cs typeface="Calibri"/>
              </a:rPr>
              <a:t>Rift</a:t>
            </a:r>
            <a:endParaRPr lang="en-US">
              <a:ea typeface="Calibri" panose="020F0502020204030204"/>
              <a:cs typeface="Calibri" panose="020F0502020204030204"/>
            </a:endParaRPr>
          </a:p>
        </p:txBody>
      </p:sp>
      <p:sp>
        <p:nvSpPr>
          <p:cNvPr id="28" name="Text Placeholder 11">
            <a:extLst>
              <a:ext uri="{FF2B5EF4-FFF2-40B4-BE49-F238E27FC236}">
                <a16:creationId xmlns:a16="http://schemas.microsoft.com/office/drawing/2014/main" id="{A3F3551D-028C-BB37-1ABF-C8713874B83B}"/>
              </a:ext>
            </a:extLst>
          </p:cNvPr>
          <p:cNvSpPr txBox="1">
            <a:spLocks/>
          </p:cNvSpPr>
          <p:nvPr/>
        </p:nvSpPr>
        <p:spPr>
          <a:xfrm>
            <a:off x="139567" y="22247011"/>
            <a:ext cx="2534362" cy="1064441"/>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50">
                <a:ea typeface="Calibri"/>
                <a:cs typeface="Calibri"/>
              </a:rPr>
              <a:t>17.0 Ma</a:t>
            </a:r>
          </a:p>
        </p:txBody>
      </p:sp>
      <p:sp>
        <p:nvSpPr>
          <p:cNvPr id="29" name="Text Placeholder 11">
            <a:extLst>
              <a:ext uri="{FF2B5EF4-FFF2-40B4-BE49-F238E27FC236}">
                <a16:creationId xmlns:a16="http://schemas.microsoft.com/office/drawing/2014/main" id="{ED5F67C8-0924-1172-7C8B-9FC66433C7D2}"/>
              </a:ext>
            </a:extLst>
          </p:cNvPr>
          <p:cNvSpPr txBox="1">
            <a:spLocks/>
          </p:cNvSpPr>
          <p:nvPr/>
        </p:nvSpPr>
        <p:spPr>
          <a:xfrm>
            <a:off x="199016" y="23988968"/>
            <a:ext cx="2736315" cy="997123"/>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50">
                <a:ea typeface="Calibri"/>
                <a:cs typeface="Calibri"/>
              </a:rPr>
              <a:t>16.5 Ma</a:t>
            </a:r>
          </a:p>
        </p:txBody>
      </p:sp>
      <p:sp>
        <p:nvSpPr>
          <p:cNvPr id="30" name="Text Placeholder 11">
            <a:extLst>
              <a:ext uri="{FF2B5EF4-FFF2-40B4-BE49-F238E27FC236}">
                <a16:creationId xmlns:a16="http://schemas.microsoft.com/office/drawing/2014/main" id="{2597D92C-1DBA-9D00-79D0-E2B9D20E09DD}"/>
              </a:ext>
            </a:extLst>
          </p:cNvPr>
          <p:cNvSpPr txBox="1">
            <a:spLocks/>
          </p:cNvSpPr>
          <p:nvPr/>
        </p:nvSpPr>
        <p:spPr>
          <a:xfrm>
            <a:off x="131699" y="25303413"/>
            <a:ext cx="2601679" cy="933737"/>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50">
                <a:ea typeface="Calibri"/>
                <a:cs typeface="Calibri"/>
              </a:rPr>
              <a:t>16.0 Ma</a:t>
            </a:r>
          </a:p>
        </p:txBody>
      </p:sp>
      <p:pic>
        <p:nvPicPr>
          <p:cNvPr id="35" name="Picture 34">
            <a:extLst>
              <a:ext uri="{FF2B5EF4-FFF2-40B4-BE49-F238E27FC236}">
                <a16:creationId xmlns:a16="http://schemas.microsoft.com/office/drawing/2014/main" id="{60ECC809-8DFA-24F3-0F81-56AD1E1F6FB1}"/>
              </a:ext>
            </a:extLst>
          </p:cNvPr>
          <p:cNvPicPr>
            <a:picLocks noChangeAspect="1"/>
          </p:cNvPicPr>
          <p:nvPr/>
        </p:nvPicPr>
        <p:blipFill>
          <a:blip r:embed="rId6"/>
          <a:stretch>
            <a:fillRect/>
          </a:stretch>
        </p:blipFill>
        <p:spPr>
          <a:xfrm>
            <a:off x="19926318" y="26752139"/>
            <a:ext cx="4697752" cy="1993401"/>
          </a:xfrm>
          <a:prstGeom prst="rect">
            <a:avLst/>
          </a:prstGeom>
        </p:spPr>
      </p:pic>
      <p:sp>
        <p:nvSpPr>
          <p:cNvPr id="45" name="Text Placeholder 11">
            <a:extLst>
              <a:ext uri="{FF2B5EF4-FFF2-40B4-BE49-F238E27FC236}">
                <a16:creationId xmlns:a16="http://schemas.microsoft.com/office/drawing/2014/main" id="{DC5F22DD-614B-B962-08CB-FEA3653413D4}"/>
              </a:ext>
            </a:extLst>
          </p:cNvPr>
          <p:cNvSpPr txBox="1">
            <a:spLocks/>
          </p:cNvSpPr>
          <p:nvPr/>
        </p:nvSpPr>
        <p:spPr>
          <a:xfrm>
            <a:off x="6143011" y="25804872"/>
            <a:ext cx="4217305" cy="660532"/>
          </a:xfrm>
          <a:prstGeom prst="rect">
            <a:avLst/>
          </a:prstGeom>
        </p:spPr>
        <p:txBody>
          <a:bodyPr vert="horz" lIns="91440" tIns="45720" rIns="91440" bIns="45720" rtlCol="0" anchor="t">
            <a:noAutofit/>
          </a:bodyPr>
          <a:lstStyle>
            <a:lvl1pPr marL="0" indent="0" algn="l" defTabSz="3291840" rtl="0" eaLnBrk="1" latinLnBrk="0" hangingPunct="1">
              <a:lnSpc>
                <a:spcPct val="90000"/>
              </a:lnSpc>
              <a:spcBef>
                <a:spcPts val="3600"/>
              </a:spcBef>
              <a:buFont typeface="Arial" panose="020B0604020202020204" pitchFamily="34" charset="0"/>
              <a:buNone/>
              <a:defRPr sz="4081" kern="1200">
                <a:solidFill>
                  <a:schemeClr val="tx1"/>
                </a:solidFill>
                <a:latin typeface="+mn-lt"/>
                <a:ea typeface="+mn-ea"/>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en-US" sz="4050">
                <a:ea typeface="Calibri"/>
                <a:cs typeface="Calibri"/>
              </a:rPr>
              <a:t>Velocity (mm/yr)</a:t>
            </a:r>
            <a:endParaRPr lang="en-US"/>
          </a:p>
        </p:txBody>
      </p:sp>
      <p:pic>
        <p:nvPicPr>
          <p:cNvPr id="51" name="Picture 50" descr="A rainbow colored feather with black background&#10;&#10;AI-generated content may be incorrect.">
            <a:extLst>
              <a:ext uri="{FF2B5EF4-FFF2-40B4-BE49-F238E27FC236}">
                <a16:creationId xmlns:a16="http://schemas.microsoft.com/office/drawing/2014/main" id="{08A09C66-0DBC-1F02-253A-67120F7B0999}"/>
              </a:ext>
            </a:extLst>
          </p:cNvPr>
          <p:cNvPicPr>
            <a:picLocks noChangeAspect="1"/>
          </p:cNvPicPr>
          <p:nvPr/>
        </p:nvPicPr>
        <p:blipFill>
          <a:blip r:embed="rId7"/>
          <a:srcRect l="-1014" t="29293" r="7432" b="20739"/>
          <a:stretch>
            <a:fillRect/>
          </a:stretch>
        </p:blipFill>
        <p:spPr>
          <a:xfrm>
            <a:off x="1510064" y="20994416"/>
            <a:ext cx="13370414" cy="2379717"/>
          </a:xfrm>
          <a:prstGeom prst="rect">
            <a:avLst/>
          </a:prstGeom>
        </p:spPr>
      </p:pic>
      <p:pic>
        <p:nvPicPr>
          <p:cNvPr id="53" name="Picture 52">
            <a:extLst>
              <a:ext uri="{FF2B5EF4-FFF2-40B4-BE49-F238E27FC236}">
                <a16:creationId xmlns:a16="http://schemas.microsoft.com/office/drawing/2014/main" id="{24EB7161-1DF3-AAF0-D5E3-9EA9F769A534}"/>
              </a:ext>
            </a:extLst>
          </p:cNvPr>
          <p:cNvPicPr>
            <a:picLocks noChangeAspect="1"/>
          </p:cNvPicPr>
          <p:nvPr/>
        </p:nvPicPr>
        <p:blipFill>
          <a:blip r:embed="rId8"/>
          <a:srcRect l="703" t="43786" r="5487" b="22091"/>
          <a:stretch>
            <a:fillRect/>
          </a:stretch>
        </p:blipFill>
        <p:spPr>
          <a:xfrm>
            <a:off x="1743475" y="23294838"/>
            <a:ext cx="13403048" cy="1625114"/>
          </a:xfrm>
          <a:prstGeom prst="rect">
            <a:avLst/>
          </a:prstGeom>
        </p:spPr>
      </p:pic>
      <p:pic>
        <p:nvPicPr>
          <p:cNvPr id="55" name="Picture 54">
            <a:extLst>
              <a:ext uri="{FF2B5EF4-FFF2-40B4-BE49-F238E27FC236}">
                <a16:creationId xmlns:a16="http://schemas.microsoft.com/office/drawing/2014/main" id="{42DBDCCA-BD3F-393E-A3F8-88807B4A2272}"/>
              </a:ext>
            </a:extLst>
          </p:cNvPr>
          <p:cNvPicPr>
            <a:picLocks noChangeAspect="1"/>
          </p:cNvPicPr>
          <p:nvPr/>
        </p:nvPicPr>
        <p:blipFill>
          <a:blip r:embed="rId2"/>
          <a:srcRect l="-472" t="43662" r="6132" b="21127"/>
          <a:stretch>
            <a:fillRect/>
          </a:stretch>
        </p:blipFill>
        <p:spPr>
          <a:xfrm>
            <a:off x="1552476" y="24622322"/>
            <a:ext cx="13478742" cy="1676953"/>
          </a:xfrm>
          <a:prstGeom prst="rect">
            <a:avLst/>
          </a:prstGeom>
        </p:spPr>
      </p:pic>
      <p:pic>
        <p:nvPicPr>
          <p:cNvPr id="13" name="Picture 12">
            <a:extLst>
              <a:ext uri="{FF2B5EF4-FFF2-40B4-BE49-F238E27FC236}">
                <a16:creationId xmlns:a16="http://schemas.microsoft.com/office/drawing/2014/main" id="{8D5D8F87-7FD3-4756-720A-00BAA4054E91}"/>
              </a:ext>
            </a:extLst>
          </p:cNvPr>
          <p:cNvPicPr>
            <a:picLocks noChangeAspect="1"/>
          </p:cNvPicPr>
          <p:nvPr/>
        </p:nvPicPr>
        <p:blipFill>
          <a:blip r:embed="rId9"/>
          <a:stretch>
            <a:fillRect/>
          </a:stretch>
        </p:blipFill>
        <p:spPr>
          <a:xfrm>
            <a:off x="16660883" y="29835726"/>
            <a:ext cx="6624157" cy="5857126"/>
          </a:xfrm>
          <a:prstGeom prst="rect">
            <a:avLst/>
          </a:prstGeom>
        </p:spPr>
      </p:pic>
      <p:pic>
        <p:nvPicPr>
          <p:cNvPr id="20" name="Picture 19">
            <a:extLst>
              <a:ext uri="{FF2B5EF4-FFF2-40B4-BE49-F238E27FC236}">
                <a16:creationId xmlns:a16="http://schemas.microsoft.com/office/drawing/2014/main" id="{152FE84A-8176-3D48-FE23-6D6A1161DEFA}"/>
              </a:ext>
            </a:extLst>
          </p:cNvPr>
          <p:cNvPicPr>
            <a:picLocks noChangeAspect="1"/>
          </p:cNvPicPr>
          <p:nvPr/>
        </p:nvPicPr>
        <p:blipFill>
          <a:blip r:embed="rId10"/>
          <a:stretch>
            <a:fillRect/>
          </a:stretch>
        </p:blipFill>
        <p:spPr>
          <a:xfrm>
            <a:off x="23324371" y="30026759"/>
            <a:ext cx="6304266" cy="5475056"/>
          </a:xfrm>
          <a:prstGeom prst="rect">
            <a:avLst/>
          </a:prstGeom>
        </p:spPr>
      </p:pic>
    </p:spTree>
    <p:extLst>
      <p:ext uri="{BB962C8B-B14F-4D97-AF65-F5344CB8AC3E}">
        <p14:creationId xmlns:p14="http://schemas.microsoft.com/office/powerpoint/2010/main" val="3656639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Application>Microsoft Office PowerPoint</Application>
  <PresentationFormat>Custom</PresentationFormat>
  <Slides>7</Slides>
  <Notes>0</Notes>
  <HiddenSlides>6</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Geophysical Modeling of the American Southwest </vt:lpstr>
      <vt:lpstr>Metamorphic Core Complex Evolution in the American Southwest </vt:lpstr>
      <vt:lpstr>PowerPoint Presentation</vt:lpstr>
      <vt:lpstr>PowerPoint Presentation</vt:lpstr>
      <vt:lpstr>Analysis of a Permanent Magnet Motor in 3D</vt:lpstr>
      <vt:lpstr>The Intriguing Stresses in Pipe Bends</vt:lpstr>
      <vt:lpstr>Metamorphic Core Complex Evolution in the American Southwest (backup, don’t edit)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revision>98</cp:revision>
  <cp:lastPrinted>2023-01-06T15:48:30Z</cp:lastPrinted>
  <dcterms:created xsi:type="dcterms:W3CDTF">2023-01-03T14:57:49Z</dcterms:created>
  <dcterms:modified xsi:type="dcterms:W3CDTF">2026-08-28T19:55:48Z</dcterms:modified>
</cp:coreProperties>
</file>