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 id="2" name="Collin Cole" initials="CC" lastIdx="3" clrIdx="1">
    <p:extLst>
      <p:ext uri="{19B8F6BF-5375-455C-9EA6-DF929625EA0E}">
        <p15:presenceInfo xmlns:p15="http://schemas.microsoft.com/office/powerpoint/2012/main" userId="bb1310218815a09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a:srgbClr val="006FAC"/>
    <a:srgbClr val="E1EAF1"/>
    <a:srgbClr val="DAE5EE"/>
    <a:srgbClr val="D5E1EB"/>
    <a:srgbClr val="D2E0EB"/>
    <a:srgbClr val="CDDCE8"/>
    <a:srgbClr val="CAD8E6"/>
    <a:srgbClr val="C2D3E3"/>
    <a:srgbClr val="B8CB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2608" autoAdjust="0"/>
    <p:restoredTop sz="96126" autoAdjust="0"/>
  </p:normalViewPr>
  <p:slideViewPr>
    <p:cSldViewPr snapToGrid="0">
      <p:cViewPr varScale="1">
        <p:scale>
          <a:sx n="12" d="100"/>
          <a:sy n="12" d="100"/>
        </p:scale>
        <p:origin x="3221" y="13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
            <a:extLst>
              <a:ext uri="{FF2B5EF4-FFF2-40B4-BE49-F238E27FC236}">
                <a16:creationId xmlns:a16="http://schemas.microsoft.com/office/drawing/2014/main" id="{B20459A0-63F5-4205-9684-D67A57C2AF54}"/>
              </a:ext>
            </a:extLst>
          </p:cNvPr>
          <p:cNvSpPr txBox="1">
            <a:spLocks/>
          </p:cNvSpPr>
          <p:nvPr/>
        </p:nvSpPr>
        <p:spPr>
          <a:xfrm>
            <a:off x="15054531" y="9601121"/>
            <a:ext cx="16679657" cy="1984280"/>
          </a:xfrm>
          <a:prstGeom prst="rect">
            <a:avLst/>
          </a:prstGeom>
        </p:spPr>
        <p:txBody>
          <a:bodyPr vert="horz" lIns="91440" tIns="45720" rIns="91440" bIns="45720" rtlCol="0">
            <a:noAutofit/>
          </a:bodyPr>
          <a:lstStyle>
            <a:lvl1pPr marL="0" indent="0" algn="l" defTabSz="3291840" rtl="0" eaLnBrk="1" latinLnBrk="0" hangingPunct="1">
              <a:lnSpc>
                <a:spcPct val="100000"/>
              </a:lnSpc>
              <a:spcBef>
                <a:spcPts val="3600"/>
              </a:spcBef>
              <a:buFont typeface="Arial" panose="020B0604020202020204" pitchFamily="34" charset="0"/>
              <a:buNone/>
              <a:defRPr sz="4081" kern="1200">
                <a:solidFill>
                  <a:schemeClr val="bg1">
                    <a:lumMod val="50000"/>
                  </a:schemeClr>
                </a:solidFill>
                <a:latin typeface="Calibri" panose="020F0502020204030204" pitchFamily="34" charset="0"/>
                <a:ea typeface="+mn-ea"/>
                <a:cs typeface="Calibri" panose="020F0502020204030204" pitchFamily="34" charset="0"/>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dirty="0"/>
              <a:t>Collin Cole</a:t>
            </a:r>
            <a:r>
              <a:rPr lang="en-US" baseline="30000" dirty="0"/>
              <a:t>1</a:t>
            </a:r>
            <a:r>
              <a:rPr lang="en-US" dirty="0"/>
              <a:t>, Raj K. Vinnakota</a:t>
            </a:r>
            <a:r>
              <a:rPr lang="en-US" baseline="30000" dirty="0"/>
              <a:t>1</a:t>
            </a:r>
            <a:r>
              <a:rPr lang="en-US" dirty="0"/>
              <a:t>, Sai Radavaram</a:t>
            </a:r>
            <a:r>
              <a:rPr lang="en-US" baseline="30000" dirty="0"/>
              <a:t>2</a:t>
            </a:r>
            <a:r>
              <a:rPr lang="en-US" dirty="0"/>
              <a:t>, and </a:t>
            </a:r>
            <a:r>
              <a:rPr lang="en-US" dirty="0" err="1"/>
              <a:t>Shaimum</a:t>
            </a:r>
            <a:r>
              <a:rPr lang="en-US" dirty="0"/>
              <a:t> Shahriar</a:t>
            </a:r>
            <a:r>
              <a:rPr lang="en-US" baseline="30000" dirty="0"/>
              <a:t>1</a:t>
            </a:r>
            <a:br>
              <a:rPr lang="en-US" dirty="0"/>
            </a:br>
            <a:r>
              <a:rPr lang="en-US" dirty="0"/>
              <a:t>1. Electrical and Electronics Engineering, Troy University, Troy, USA. </a:t>
            </a:r>
            <a:br>
              <a:rPr lang="en-US" dirty="0"/>
            </a:br>
            <a:r>
              <a:rPr lang="en-US" dirty="0"/>
              <a:t>2. Electrical and Computer Engineering, Utah Tech University, St. George, USA.</a:t>
            </a:r>
          </a:p>
          <a:p>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a:xfrm>
            <a:off x="1651219" y="13136802"/>
            <a:ext cx="29615963" cy="1302499"/>
          </a:xfrm>
        </p:spPr>
        <p:txBody>
          <a:bodyPr/>
          <a:lstStyle/>
          <a:p>
            <a:r>
              <a:rPr lang="en-US" dirty="0"/>
              <a:t>Abstract</a:t>
            </a:r>
          </a:p>
        </p:txBody>
      </p:sp>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5096024" y="1200341"/>
            <a:ext cx="17520673" cy="3907429"/>
          </a:xfrm>
        </p:spPr>
        <p:txBody>
          <a:bodyPr>
            <a:normAutofit/>
          </a:bodyPr>
          <a:lstStyle/>
          <a:p>
            <a:r>
              <a:rPr lang="en-US" sz="8500" dirty="0"/>
              <a:t>Interactive COMSOL Server™ Apps for Visualizing Fundamental Optics Concepts and Active Learning</a:t>
            </a:r>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7677312" y="21585611"/>
            <a:ext cx="13720064" cy="7066067"/>
          </a:xfrm>
        </p:spPr>
        <p:txBody>
          <a:bodyPr/>
          <a:lstStyle/>
          <a:p>
            <a:pPr algn="just"/>
            <a:r>
              <a:rPr lang="en-US" sz="4000" dirty="0"/>
              <a:t>Optical models were developed in COMSOL Multiphysics® using the Wave Optics Module, employing Frequency Domain or Beam Envelopes interfaces as appropriate.</a:t>
            </a:r>
          </a:p>
          <a:p>
            <a:pPr algn="just"/>
            <a:r>
              <a:rPr lang="en-US" sz="4000" dirty="0"/>
              <a:t>Maxwell’s equations were solved to simulate light propagation, reflection, transmission, absorption, interference, and diffraction. Key parameters such as wavelength, refractive index, incidence angle, layer thickness, slit spacing, and grating period were varied to study their effects on optical behavior.</a:t>
            </a:r>
          </a:p>
          <a:p>
            <a:pPr algn="just"/>
            <a:r>
              <a:rPr lang="en-US" sz="4000" dirty="0"/>
              <a:t>The models were converted into interactive apps using COMSOL Application Builder and deployed through COMSOL Server™ for browser-based student use. </a:t>
            </a:r>
          </a:p>
          <a:p>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1" y="39503831"/>
            <a:ext cx="20745374" cy="3169132"/>
          </a:xfrm>
        </p:spPr>
        <p:txBody>
          <a:bodyPr/>
          <a:lstStyle/>
          <a:p>
            <a:pPr>
              <a:lnSpc>
                <a:spcPct val="100000"/>
              </a:lnSpc>
              <a:spcBef>
                <a:spcPts val="0"/>
              </a:spcBef>
            </a:pPr>
            <a:r>
              <a:rPr lang="en-US" sz="3000" b="1" dirty="0"/>
              <a:t>[1]</a:t>
            </a:r>
            <a:r>
              <a:rPr lang="en-US" sz="3000" dirty="0"/>
              <a:t> K. </a:t>
            </a:r>
            <a:r>
              <a:rPr lang="en-US" sz="3000" dirty="0" err="1"/>
              <a:t>Matejak</a:t>
            </a:r>
            <a:r>
              <a:rPr lang="en-US" sz="3000" dirty="0"/>
              <a:t> </a:t>
            </a:r>
            <a:r>
              <a:rPr lang="en-US" sz="3000" dirty="0" err="1"/>
              <a:t>Cvenic</a:t>
            </a:r>
            <a:r>
              <a:rPr lang="en-US" sz="3000" dirty="0"/>
              <a:t> et al., “Probing high school students’ understanding of interference and diffraction of light using standard wave optics experiments,” </a:t>
            </a:r>
            <a:r>
              <a:rPr lang="en-US" sz="3000" i="1" dirty="0"/>
              <a:t>Phys. Rev. Phys. Educ. Res.</a:t>
            </a:r>
            <a:r>
              <a:rPr lang="en-US" sz="3000" dirty="0"/>
              <a:t>, 19, 020118 (2023).</a:t>
            </a:r>
          </a:p>
          <a:p>
            <a:pPr>
              <a:lnSpc>
                <a:spcPct val="100000"/>
              </a:lnSpc>
              <a:spcBef>
                <a:spcPts val="0"/>
              </a:spcBef>
            </a:pPr>
            <a:r>
              <a:rPr lang="en-US" sz="3000" b="1" dirty="0"/>
              <a:t>[2]</a:t>
            </a:r>
            <a:r>
              <a:rPr lang="en-US" sz="3000" dirty="0"/>
              <a:t> S. Freeman et al., “Active learning increases student performance in science, engineering, and mathematics,” </a:t>
            </a:r>
            <a:r>
              <a:rPr lang="en-US" sz="3000" i="1" dirty="0"/>
              <a:t>PNAS</a:t>
            </a:r>
            <a:r>
              <a:rPr lang="en-US" sz="3000" dirty="0"/>
              <a:t>, 111, 8410–8415 (2014).</a:t>
            </a:r>
          </a:p>
          <a:p>
            <a:pPr>
              <a:lnSpc>
                <a:spcPct val="100000"/>
              </a:lnSpc>
              <a:spcBef>
                <a:spcPts val="0"/>
              </a:spcBef>
            </a:pPr>
            <a:r>
              <a:rPr lang="en-US" sz="3000" b="1" dirty="0"/>
              <a:t>[3]</a:t>
            </a:r>
            <a:r>
              <a:rPr lang="en-US" sz="3000" dirty="0"/>
              <a:t> K. Perkins et al., “</a:t>
            </a:r>
            <a:r>
              <a:rPr lang="en-US" sz="3000" dirty="0" err="1"/>
              <a:t>PhET</a:t>
            </a:r>
            <a:r>
              <a:rPr lang="en-US" sz="3000" dirty="0"/>
              <a:t>: Interactive Simulations for Teaching and Learning Physics,” </a:t>
            </a:r>
            <a:r>
              <a:rPr lang="en-US" sz="3000" i="1" dirty="0"/>
              <a:t>The Physics Teacher</a:t>
            </a:r>
            <a:r>
              <a:rPr lang="en-US" sz="3000" dirty="0"/>
              <a:t>, 44, 18–23 (2006).</a:t>
            </a:r>
          </a:p>
          <a:p>
            <a:pPr>
              <a:lnSpc>
                <a:spcPct val="100000"/>
              </a:lnSpc>
              <a:spcBef>
                <a:spcPts val="0"/>
              </a:spcBef>
            </a:pPr>
            <a:r>
              <a:rPr lang="en-US" sz="3000" b="1" dirty="0"/>
              <a:t>[4]</a:t>
            </a:r>
            <a:r>
              <a:rPr lang="en-US" sz="3000" dirty="0"/>
              <a:t> N. D. Finkelstein et al., “When learning about the real world is better done virtually: A study of substituting computer simulations for laboratory equipment,” </a:t>
            </a:r>
            <a:r>
              <a:rPr lang="en-US" sz="3000" i="1" dirty="0"/>
              <a:t>Phys. Rev. ST Phys. Educ. Res.</a:t>
            </a:r>
            <a:r>
              <a:rPr lang="en-US" sz="3000" dirty="0"/>
              <a:t>, 1, 010103 (2005).</a:t>
            </a:r>
          </a:p>
          <a:p>
            <a:endParaRPr lang="en-US" sz="2000" dirty="0"/>
          </a:p>
        </p:txBody>
      </p:sp>
      <p:pic>
        <p:nvPicPr>
          <p:cNvPr id="41" name="Content Placeholder 40">
            <a:extLst>
              <a:ext uri="{FF2B5EF4-FFF2-40B4-BE49-F238E27FC236}">
                <a16:creationId xmlns:a16="http://schemas.microsoft.com/office/drawing/2014/main" id="{4A34DB38-CAD2-4692-A673-1D3B3450CC94}"/>
              </a:ext>
            </a:extLst>
          </p:cNvPr>
          <p:cNvPicPr>
            <a:picLocks noGrp="1" noChangeAspect="1"/>
          </p:cNvPicPr>
          <p:nvPr>
            <p:ph sz="quarter" idx="26"/>
          </p:nvPr>
        </p:nvPicPr>
        <p:blipFill>
          <a:blip r:embed="rId2">
            <a:extLst>
              <a:ext uri="{28A0092B-C50C-407E-A947-70E740481C1C}">
                <a14:useLocalDpi xmlns:a14="http://schemas.microsoft.com/office/drawing/2010/main" val="0"/>
              </a:ext>
            </a:extLst>
          </a:blip>
          <a:stretch>
            <a:fillRect/>
          </a:stretch>
        </p:blipFill>
        <p:spPr>
          <a:xfrm>
            <a:off x="28046582" y="38692094"/>
            <a:ext cx="3687606" cy="3749040"/>
          </a:xfrm>
        </p:spPr>
      </p:pic>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7545430" y="20281816"/>
            <a:ext cx="13917294" cy="1303795"/>
          </a:xfrm>
        </p:spPr>
        <p:txBody>
          <a:bodyPr/>
          <a:lstStyle/>
          <a:p>
            <a:r>
              <a:rPr lang="en-US" dirty="0"/>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340418"/>
            <a:ext cx="16151288" cy="1714286"/>
          </a:xfrm>
        </p:spPr>
        <p:txBody>
          <a:bodyPr/>
          <a:lstStyle/>
          <a:p>
            <a:pPr algn="just"/>
            <a:r>
              <a:rPr lang="en-US" sz="3600" dirty="0"/>
              <a:t>Fig 1. Electric-field visualizations from the interactive optics applications: (a) field distribution in a multilayer dielectric mirror and (b) wave propagation and refraction across dielectric interfaces.</a:t>
            </a:r>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1" y="30285116"/>
            <a:ext cx="16348519" cy="7899628"/>
          </a:xfrm>
        </p:spPr>
        <p:txBody>
          <a:bodyPr/>
          <a:lstStyle/>
          <a:p>
            <a:pPr algn="just"/>
            <a:r>
              <a:rPr lang="en-US" sz="4000" dirty="0"/>
              <a:t>The apps successfully visualize electromagnetic-field distributions and optical energy propagation for a range of fundamental optics phenomena.</a:t>
            </a:r>
          </a:p>
          <a:p>
            <a:pPr algn="just"/>
            <a:r>
              <a:rPr lang="en-US" sz="4000" dirty="0"/>
              <a:t>The absorption model demonstrates progressive attenuation of the optical field as light propagates through a lossy medium.</a:t>
            </a:r>
          </a:p>
          <a:p>
            <a:pPr algn="just"/>
            <a:r>
              <a:rPr lang="en-US" sz="4000" dirty="0"/>
              <a:t>Refraction and total internal reflection apps clearly illustrate beam bending, critical-angle behavior, and field confinement at dielectric interfaces.</a:t>
            </a:r>
          </a:p>
          <a:p>
            <a:pPr algn="just"/>
            <a:r>
              <a:rPr lang="en-US" sz="4000" dirty="0"/>
              <a:t>Anti-reflecting coating and dielectric-mirror models show how refractive index and layer thickness influence reflection and transmission.</a:t>
            </a:r>
          </a:p>
          <a:p>
            <a:r>
              <a:rPr lang="en-US" sz="4000" dirty="0"/>
              <a:t>Grating simulations reveal scattering, diffraction, and constructive and destructive interference patterns, allowing students to explore geometry-dependent optical behavior.</a:t>
            </a:r>
          </a:p>
          <a:p>
            <a:endParaRPr lang="en-US" sz="4000"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a:xfrm>
            <a:off x="1196912" y="28966029"/>
            <a:ext cx="15362501" cy="1303795"/>
          </a:xfrm>
        </p:spPr>
        <p:txBody>
          <a:bodyPr/>
          <a:lstStyle/>
          <a:p>
            <a:r>
              <a:rPr lang="en-US" dirty="0"/>
              <a:t>Results</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496581" y="37191940"/>
            <a:ext cx="14224908" cy="1100535"/>
          </a:xfrm>
        </p:spPr>
        <p:txBody>
          <a:bodyPr/>
          <a:lstStyle/>
          <a:p>
            <a:pPr algn="just"/>
            <a:r>
              <a:rPr lang="en-US" sz="3600" dirty="0"/>
              <a:t>Fig 2. Light interactions from the interactive optics applications:                  (a) reflection grating, (b) optical absorption, and (c) total internal reflection.</a:t>
            </a:r>
          </a:p>
          <a:p>
            <a:pPr algn="just"/>
            <a:endParaRPr lang="en-US" sz="3600" dirty="0"/>
          </a:p>
        </p:txBody>
      </p:sp>
      <p:sp>
        <p:nvSpPr>
          <p:cNvPr id="43" name="TextBox 42">
            <a:extLst>
              <a:ext uri="{FF2B5EF4-FFF2-40B4-BE49-F238E27FC236}">
                <a16:creationId xmlns:a16="http://schemas.microsoft.com/office/drawing/2014/main" id="{47B66017-B7BF-4744-B769-BFA0B4C5E7BC}"/>
              </a:ext>
            </a:extLst>
          </p:cNvPr>
          <p:cNvSpPr txBox="1"/>
          <p:nvPr/>
        </p:nvSpPr>
        <p:spPr>
          <a:xfrm>
            <a:off x="23520170" y="42472942"/>
            <a:ext cx="7038975" cy="523220"/>
          </a:xfrm>
          <a:prstGeom prst="rect">
            <a:avLst/>
          </a:prstGeom>
          <a:noFill/>
        </p:spPr>
        <p:txBody>
          <a:bodyPr wrap="square">
            <a:spAutoFit/>
          </a:bodyPr>
          <a:lstStyle/>
          <a:p>
            <a:pPr algn="ctr"/>
            <a:r>
              <a:rPr lang="en-US" sz="2800" b="1" dirty="0"/>
              <a:t>NSF Award No. DUE-2417383</a:t>
            </a:r>
            <a:endParaRPr lang="en-US" sz="28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6" name="Content Placeholder 7">
            <a:extLst>
              <a:ext uri="{FF2B5EF4-FFF2-40B4-BE49-F238E27FC236}">
                <a16:creationId xmlns:a16="http://schemas.microsoft.com/office/drawing/2014/main" id="{5FC75ADD-33BB-4D51-BEFC-961D4F3E0E80}"/>
              </a:ext>
            </a:extLst>
          </p:cNvPr>
          <p:cNvSpPr txBox="1">
            <a:spLocks/>
          </p:cNvSpPr>
          <p:nvPr/>
        </p:nvSpPr>
        <p:spPr>
          <a:xfrm>
            <a:off x="15049892" y="5402682"/>
            <a:ext cx="16347484" cy="3613995"/>
          </a:xfrm>
          <a:prstGeom prst="rect">
            <a:avLst/>
          </a:prstGeom>
        </p:spPr>
        <p:txBody>
          <a:bodyPr vert="horz" lIns="91440" tIns="45720" rIns="91440" bIns="45720" rtlCol="0">
            <a:noAutofit/>
          </a:bodyPr>
          <a:lstStyle>
            <a:lvl1pPr marL="0" indent="0" algn="l" defTabSz="3291840" rtl="0" eaLnBrk="1" latinLnBrk="0" hangingPunct="1">
              <a:lnSpc>
                <a:spcPct val="100000"/>
              </a:lnSpc>
              <a:spcBef>
                <a:spcPts val="3600"/>
              </a:spcBef>
              <a:buFont typeface="Arial" panose="020B0604020202020204" pitchFamily="34" charset="0"/>
              <a:buNone/>
              <a:defRPr sz="6121" kern="1200">
                <a:solidFill>
                  <a:schemeClr val="tx1"/>
                </a:solidFill>
                <a:latin typeface="Calibri" panose="020F0502020204030204" pitchFamily="34" charset="0"/>
                <a:ea typeface="+mn-ea"/>
                <a:cs typeface="Calibri" panose="020F0502020204030204" pitchFamily="34" charset="0"/>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just"/>
            <a:r>
              <a:rPr lang="en-US" sz="5500" dirty="0"/>
              <a:t>This project develops interactive COMSOL Server™ apps to visualize fundamental optics concepts and support active learning. Students can vary key parameters and immediately observe changes in optical behavior.</a:t>
            </a:r>
          </a:p>
        </p:txBody>
      </p:sp>
      <p:pic>
        <p:nvPicPr>
          <p:cNvPr id="4" name="Picture 3">
            <a:extLst>
              <a:ext uri="{FF2B5EF4-FFF2-40B4-BE49-F238E27FC236}">
                <a16:creationId xmlns:a16="http://schemas.microsoft.com/office/drawing/2014/main" id="{6A2D3FB5-44A5-FD76-027E-B5CB824C6E2B}"/>
              </a:ext>
            </a:extLst>
          </p:cNvPr>
          <p:cNvPicPr>
            <a:picLocks noChangeAspect="1"/>
          </p:cNvPicPr>
          <p:nvPr/>
        </p:nvPicPr>
        <p:blipFill>
          <a:blip r:embed="rId3"/>
          <a:stretch>
            <a:fillRect/>
          </a:stretch>
        </p:blipFill>
        <p:spPr>
          <a:xfrm>
            <a:off x="1196911" y="20411717"/>
            <a:ext cx="10210800" cy="6822565"/>
          </a:xfrm>
          <a:prstGeom prst="rect">
            <a:avLst/>
          </a:prstGeom>
        </p:spPr>
      </p:pic>
      <p:pic>
        <p:nvPicPr>
          <p:cNvPr id="8" name="Picture 7">
            <a:extLst>
              <a:ext uri="{FF2B5EF4-FFF2-40B4-BE49-F238E27FC236}">
                <a16:creationId xmlns:a16="http://schemas.microsoft.com/office/drawing/2014/main" id="{16A2B6F4-D8BF-F272-D983-FD63C805DC41}"/>
              </a:ext>
            </a:extLst>
          </p:cNvPr>
          <p:cNvPicPr>
            <a:picLocks noChangeAspect="1"/>
          </p:cNvPicPr>
          <p:nvPr/>
        </p:nvPicPr>
        <p:blipFill>
          <a:blip r:embed="rId4"/>
          <a:stretch>
            <a:fillRect/>
          </a:stretch>
        </p:blipFill>
        <p:spPr>
          <a:xfrm>
            <a:off x="12087751" y="20492226"/>
            <a:ext cx="4930039" cy="6586263"/>
          </a:xfrm>
          <a:prstGeom prst="rect">
            <a:avLst/>
          </a:prstGeom>
        </p:spPr>
      </p:pic>
      <p:sp>
        <p:nvSpPr>
          <p:cNvPr id="11" name="Text Placeholder 14">
            <a:extLst>
              <a:ext uri="{FF2B5EF4-FFF2-40B4-BE49-F238E27FC236}">
                <a16:creationId xmlns:a16="http://schemas.microsoft.com/office/drawing/2014/main" id="{D5C20314-221A-8E22-1C99-68AC99D45668}"/>
              </a:ext>
            </a:extLst>
          </p:cNvPr>
          <p:cNvSpPr txBox="1">
            <a:spLocks/>
          </p:cNvSpPr>
          <p:nvPr/>
        </p:nvSpPr>
        <p:spPr>
          <a:xfrm>
            <a:off x="1196911" y="25905658"/>
            <a:ext cx="1443659" cy="1303795"/>
          </a:xfrm>
          <a:prstGeom prst="rect">
            <a:avLst/>
          </a:prstGeom>
        </p:spPr>
        <p:txBody>
          <a:bodyPr vert="horz" lIns="91440" tIns="45720" rIns="91440" bIns="45720" rtlCol="0" anchor="b">
            <a:noAutofit/>
          </a:bodyPr>
          <a:lstStyle>
            <a:lvl1pPr marL="0" indent="0" algn="l" defTabSz="3291840" rtl="0" eaLnBrk="1" latinLnBrk="0" hangingPunct="1">
              <a:lnSpc>
                <a:spcPct val="90000"/>
              </a:lnSpc>
              <a:spcBef>
                <a:spcPts val="3600"/>
              </a:spcBef>
              <a:buFont typeface="Arial" panose="020B0604020202020204" pitchFamily="34" charset="0"/>
              <a:buNone/>
              <a:defRPr sz="7141" b="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00" dirty="0">
                <a:solidFill>
                  <a:srgbClr val="7F7F7F"/>
                </a:solidFill>
              </a:rPr>
              <a:t>(a)</a:t>
            </a:r>
          </a:p>
        </p:txBody>
      </p:sp>
      <p:sp>
        <p:nvSpPr>
          <p:cNvPr id="16" name="Text Placeholder 14">
            <a:extLst>
              <a:ext uri="{FF2B5EF4-FFF2-40B4-BE49-F238E27FC236}">
                <a16:creationId xmlns:a16="http://schemas.microsoft.com/office/drawing/2014/main" id="{B5946CF6-BFF8-658D-AB95-93C300815A91}"/>
              </a:ext>
            </a:extLst>
          </p:cNvPr>
          <p:cNvSpPr txBox="1">
            <a:spLocks/>
          </p:cNvSpPr>
          <p:nvPr/>
        </p:nvSpPr>
        <p:spPr>
          <a:xfrm>
            <a:off x="10775973" y="25905657"/>
            <a:ext cx="1443659" cy="1303795"/>
          </a:xfrm>
          <a:prstGeom prst="rect">
            <a:avLst/>
          </a:prstGeom>
        </p:spPr>
        <p:txBody>
          <a:bodyPr vert="horz" lIns="91440" tIns="45720" rIns="91440" bIns="45720" rtlCol="0" anchor="b">
            <a:noAutofit/>
          </a:bodyPr>
          <a:lstStyle>
            <a:lvl1pPr marL="0" indent="0" algn="l" defTabSz="3291840" rtl="0" eaLnBrk="1" latinLnBrk="0" hangingPunct="1">
              <a:lnSpc>
                <a:spcPct val="90000"/>
              </a:lnSpc>
              <a:spcBef>
                <a:spcPts val="3600"/>
              </a:spcBef>
              <a:buFont typeface="Arial" panose="020B0604020202020204" pitchFamily="34" charset="0"/>
              <a:buNone/>
              <a:defRPr sz="7141" b="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00" dirty="0">
                <a:solidFill>
                  <a:srgbClr val="7F7F7F"/>
                </a:solidFill>
              </a:rPr>
              <a:t>(b)</a:t>
            </a:r>
          </a:p>
        </p:txBody>
      </p:sp>
      <p:pic>
        <p:nvPicPr>
          <p:cNvPr id="20" name="object 5">
            <a:extLst>
              <a:ext uri="{FF2B5EF4-FFF2-40B4-BE49-F238E27FC236}">
                <a16:creationId xmlns:a16="http://schemas.microsoft.com/office/drawing/2014/main" id="{EE6DF7C8-FCD1-8585-EC10-27C2E245F5C0}"/>
              </a:ext>
            </a:extLst>
          </p:cNvPr>
          <p:cNvPicPr/>
          <p:nvPr/>
        </p:nvPicPr>
        <p:blipFill>
          <a:blip r:embed="rId5" cstate="print"/>
          <a:stretch>
            <a:fillRect/>
          </a:stretch>
        </p:blipFill>
        <p:spPr>
          <a:xfrm>
            <a:off x="23856361" y="38744959"/>
            <a:ext cx="3566160" cy="3474720"/>
          </a:xfrm>
          <a:prstGeom prst="rect">
            <a:avLst/>
          </a:prstGeom>
        </p:spPr>
      </p:pic>
      <p:pic>
        <p:nvPicPr>
          <p:cNvPr id="21" name="Picture 20">
            <a:extLst>
              <a:ext uri="{FF2B5EF4-FFF2-40B4-BE49-F238E27FC236}">
                <a16:creationId xmlns:a16="http://schemas.microsoft.com/office/drawing/2014/main" id="{C1D9B2FD-A329-9981-7461-4B4CA0A6443B}"/>
              </a:ext>
            </a:extLst>
          </p:cNvPr>
          <p:cNvPicPr>
            <a:picLocks noChangeAspect="1"/>
          </p:cNvPicPr>
          <p:nvPr/>
        </p:nvPicPr>
        <p:blipFill rotWithShape="1">
          <a:blip r:embed="rId6"/>
          <a:srcRect t="15513" r="52459" b="12013"/>
          <a:stretch>
            <a:fillRect/>
          </a:stretch>
        </p:blipFill>
        <p:spPr bwMode="auto">
          <a:xfrm>
            <a:off x="18696143" y="29425989"/>
            <a:ext cx="2776356" cy="2821297"/>
          </a:xfrm>
          <a:prstGeom prst="rect">
            <a:avLst/>
          </a:prstGeom>
          <a:ln>
            <a:noFill/>
          </a:ln>
          <a:extLst>
            <a:ext uri="{53640926-AAD7-44D8-BBD7-CCE9431645EC}">
              <a14:shadowObscured xmlns:a14="http://schemas.microsoft.com/office/drawing/2010/main"/>
            </a:ext>
          </a:extLst>
        </p:spPr>
      </p:pic>
      <p:pic>
        <p:nvPicPr>
          <p:cNvPr id="22" name="Picture 21">
            <a:extLst>
              <a:ext uri="{FF2B5EF4-FFF2-40B4-BE49-F238E27FC236}">
                <a16:creationId xmlns:a16="http://schemas.microsoft.com/office/drawing/2014/main" id="{AEC0536A-17C1-42AB-70CB-EE0DBA75B3F1}"/>
              </a:ext>
            </a:extLst>
          </p:cNvPr>
          <p:cNvPicPr>
            <a:picLocks noChangeAspect="1"/>
          </p:cNvPicPr>
          <p:nvPr/>
        </p:nvPicPr>
        <p:blipFill rotWithShape="1">
          <a:blip r:embed="rId7"/>
          <a:srcRect l="24215" t="8530" r="24338" b="8907"/>
          <a:stretch>
            <a:fillRect/>
          </a:stretch>
        </p:blipFill>
        <p:spPr bwMode="auto">
          <a:xfrm>
            <a:off x="18696143" y="32370929"/>
            <a:ext cx="2837015" cy="2087082"/>
          </a:xfrm>
          <a:prstGeom prst="rect">
            <a:avLst/>
          </a:prstGeom>
          <a:ln>
            <a:noFill/>
          </a:ln>
          <a:extLst>
            <a:ext uri="{53640926-AAD7-44D8-BBD7-CCE9431645EC}">
              <a14:shadowObscured xmlns:a14="http://schemas.microsoft.com/office/drawing/2010/main"/>
            </a:ext>
          </a:extLst>
        </p:spPr>
      </p:pic>
      <p:pic>
        <p:nvPicPr>
          <p:cNvPr id="23" name="Picture 22">
            <a:extLst>
              <a:ext uri="{FF2B5EF4-FFF2-40B4-BE49-F238E27FC236}">
                <a16:creationId xmlns:a16="http://schemas.microsoft.com/office/drawing/2014/main" id="{87A71F71-6ECB-47B0-D229-14EBF065F0DF}"/>
              </a:ext>
            </a:extLst>
          </p:cNvPr>
          <p:cNvPicPr>
            <a:picLocks noChangeAspect="1"/>
          </p:cNvPicPr>
          <p:nvPr/>
        </p:nvPicPr>
        <p:blipFill rotWithShape="1">
          <a:blip r:embed="rId8"/>
          <a:srcRect l="18285" t="6603" r="19416"/>
          <a:stretch>
            <a:fillRect/>
          </a:stretch>
        </p:blipFill>
        <p:spPr bwMode="auto">
          <a:xfrm>
            <a:off x="18410602" y="34635410"/>
            <a:ext cx="3347438" cy="2300539"/>
          </a:xfrm>
          <a:prstGeom prst="rect">
            <a:avLst/>
          </a:prstGeom>
          <a:ln>
            <a:noFill/>
          </a:ln>
          <a:extLst>
            <a:ext uri="{53640926-AAD7-44D8-BBD7-CCE9431645EC}">
              <a14:shadowObscured xmlns:a14="http://schemas.microsoft.com/office/drawing/2010/main"/>
            </a:ext>
          </a:extLst>
        </p:spPr>
      </p:pic>
      <p:pic>
        <p:nvPicPr>
          <p:cNvPr id="28" name="Picture 27">
            <a:extLst>
              <a:ext uri="{FF2B5EF4-FFF2-40B4-BE49-F238E27FC236}">
                <a16:creationId xmlns:a16="http://schemas.microsoft.com/office/drawing/2014/main" id="{5BC9F15E-2C96-269B-AACA-3450503BA830}"/>
              </a:ext>
            </a:extLst>
          </p:cNvPr>
          <p:cNvPicPr>
            <a:picLocks noChangeAspect="1"/>
          </p:cNvPicPr>
          <p:nvPr/>
        </p:nvPicPr>
        <p:blipFill rotWithShape="1">
          <a:blip r:embed="rId9"/>
          <a:srcRect l="12695" t="18707" r="12474" b="18914"/>
          <a:stretch>
            <a:fillRect/>
          </a:stretch>
        </p:blipFill>
        <p:spPr bwMode="auto">
          <a:xfrm>
            <a:off x="22841948" y="32219539"/>
            <a:ext cx="3830923" cy="1936266"/>
          </a:xfrm>
          <a:prstGeom prst="rect">
            <a:avLst/>
          </a:prstGeom>
          <a:ln>
            <a:noFill/>
          </a:ln>
          <a:extLst>
            <a:ext uri="{53640926-AAD7-44D8-BBD7-CCE9431645EC}">
              <a14:shadowObscured xmlns:a14="http://schemas.microsoft.com/office/drawing/2010/main"/>
            </a:ext>
          </a:extLst>
        </p:spPr>
      </p:pic>
      <p:pic>
        <p:nvPicPr>
          <p:cNvPr id="29" name="Picture 28">
            <a:extLst>
              <a:ext uri="{FF2B5EF4-FFF2-40B4-BE49-F238E27FC236}">
                <a16:creationId xmlns:a16="http://schemas.microsoft.com/office/drawing/2014/main" id="{47D94EC0-0F9A-CC6D-025B-0E70DE219115}"/>
              </a:ext>
            </a:extLst>
          </p:cNvPr>
          <p:cNvPicPr>
            <a:picLocks noChangeAspect="1"/>
          </p:cNvPicPr>
          <p:nvPr/>
        </p:nvPicPr>
        <p:blipFill rotWithShape="1">
          <a:blip r:embed="rId10"/>
          <a:srcRect l="6213" t="21157" r="21383" b="12228"/>
          <a:stretch>
            <a:fillRect/>
          </a:stretch>
        </p:blipFill>
        <p:spPr bwMode="auto">
          <a:xfrm>
            <a:off x="22904067" y="34751617"/>
            <a:ext cx="3706683" cy="2068124"/>
          </a:xfrm>
          <a:prstGeom prst="rect">
            <a:avLst/>
          </a:prstGeom>
          <a:ln>
            <a:noFill/>
          </a:ln>
          <a:extLst>
            <a:ext uri="{53640926-AAD7-44D8-BBD7-CCE9431645EC}">
              <a14:shadowObscured xmlns:a14="http://schemas.microsoft.com/office/drawing/2010/main"/>
            </a:ext>
          </a:extLst>
        </p:spPr>
      </p:pic>
      <p:pic>
        <p:nvPicPr>
          <p:cNvPr id="30" name="Picture 29">
            <a:extLst>
              <a:ext uri="{FF2B5EF4-FFF2-40B4-BE49-F238E27FC236}">
                <a16:creationId xmlns:a16="http://schemas.microsoft.com/office/drawing/2014/main" id="{52721CFD-5A8C-48DE-8386-7386CABED789}"/>
              </a:ext>
            </a:extLst>
          </p:cNvPr>
          <p:cNvPicPr>
            <a:picLocks noChangeAspect="1"/>
          </p:cNvPicPr>
          <p:nvPr/>
        </p:nvPicPr>
        <p:blipFill>
          <a:blip r:embed="rId11"/>
          <a:stretch>
            <a:fillRect/>
          </a:stretch>
        </p:blipFill>
        <p:spPr>
          <a:xfrm>
            <a:off x="26526900" y="34085070"/>
            <a:ext cx="1111873" cy="1498848"/>
          </a:xfrm>
          <a:prstGeom prst="rect">
            <a:avLst/>
          </a:prstGeom>
        </p:spPr>
      </p:pic>
      <p:pic>
        <p:nvPicPr>
          <p:cNvPr id="31" name="Picture 30">
            <a:extLst>
              <a:ext uri="{FF2B5EF4-FFF2-40B4-BE49-F238E27FC236}">
                <a16:creationId xmlns:a16="http://schemas.microsoft.com/office/drawing/2014/main" id="{AEEB7E22-6488-DF75-DE4C-06FE206FC190}"/>
              </a:ext>
            </a:extLst>
          </p:cNvPr>
          <p:cNvPicPr>
            <a:picLocks noChangeAspect="1"/>
          </p:cNvPicPr>
          <p:nvPr/>
        </p:nvPicPr>
        <p:blipFill rotWithShape="1">
          <a:blip r:embed="rId12"/>
          <a:srcRect l="3153" t="6053" b="12792"/>
          <a:stretch>
            <a:fillRect/>
          </a:stretch>
        </p:blipFill>
        <p:spPr bwMode="auto">
          <a:xfrm>
            <a:off x="22587158" y="29418267"/>
            <a:ext cx="4344531" cy="2426783"/>
          </a:xfrm>
          <a:prstGeom prst="rect">
            <a:avLst/>
          </a:prstGeom>
          <a:ln>
            <a:noFill/>
          </a:ln>
          <a:extLst>
            <a:ext uri="{53640926-AAD7-44D8-BBD7-CCE9431645EC}">
              <a14:shadowObscured xmlns:a14="http://schemas.microsoft.com/office/drawing/2010/main"/>
            </a:ext>
          </a:extLst>
        </p:spPr>
      </p:pic>
      <p:pic>
        <p:nvPicPr>
          <p:cNvPr id="32" name="Picture 31">
            <a:extLst>
              <a:ext uri="{FF2B5EF4-FFF2-40B4-BE49-F238E27FC236}">
                <a16:creationId xmlns:a16="http://schemas.microsoft.com/office/drawing/2014/main" id="{AFBC3E89-D022-6CA2-16E8-95D115482099}"/>
              </a:ext>
            </a:extLst>
          </p:cNvPr>
          <p:cNvPicPr>
            <a:picLocks noChangeAspect="1"/>
          </p:cNvPicPr>
          <p:nvPr/>
        </p:nvPicPr>
        <p:blipFill rotWithShape="1">
          <a:blip r:embed="rId13"/>
          <a:srcRect l="21251" t="3908" r="21392" b="3736"/>
          <a:stretch>
            <a:fillRect/>
          </a:stretch>
        </p:blipFill>
        <p:spPr bwMode="auto">
          <a:xfrm>
            <a:off x="27748116" y="32219539"/>
            <a:ext cx="3386447" cy="2121411"/>
          </a:xfrm>
          <a:prstGeom prst="rect">
            <a:avLst/>
          </a:prstGeom>
          <a:ln>
            <a:noFill/>
          </a:ln>
          <a:extLst>
            <a:ext uri="{53640926-AAD7-44D8-BBD7-CCE9431645EC}">
              <a14:shadowObscured xmlns:a14="http://schemas.microsoft.com/office/drawing/2010/main"/>
            </a:ext>
          </a:extLst>
        </p:spPr>
      </p:pic>
      <p:pic>
        <p:nvPicPr>
          <p:cNvPr id="33" name="Picture 32">
            <a:extLst>
              <a:ext uri="{FF2B5EF4-FFF2-40B4-BE49-F238E27FC236}">
                <a16:creationId xmlns:a16="http://schemas.microsoft.com/office/drawing/2014/main" id="{C9E2E983-1AA9-4334-D6B5-A743B00B3767}"/>
              </a:ext>
            </a:extLst>
          </p:cNvPr>
          <p:cNvPicPr>
            <a:picLocks noChangeAspect="1"/>
          </p:cNvPicPr>
          <p:nvPr/>
        </p:nvPicPr>
        <p:blipFill rotWithShape="1">
          <a:blip r:embed="rId14"/>
          <a:srcRect l="10370" t="17070" r="24598" b="11147"/>
          <a:stretch>
            <a:fillRect/>
          </a:stretch>
        </p:blipFill>
        <p:spPr bwMode="auto">
          <a:xfrm>
            <a:off x="27684986" y="34559502"/>
            <a:ext cx="3512705" cy="2413886"/>
          </a:xfrm>
          <a:prstGeom prst="rect">
            <a:avLst/>
          </a:prstGeom>
          <a:ln>
            <a:noFill/>
          </a:ln>
          <a:extLst>
            <a:ext uri="{53640926-AAD7-44D8-BBD7-CCE9431645EC}">
              <a14:shadowObscured xmlns:a14="http://schemas.microsoft.com/office/drawing/2010/main"/>
            </a:ext>
          </a:extLst>
        </p:spPr>
      </p:pic>
      <p:pic>
        <p:nvPicPr>
          <p:cNvPr id="34" name="Picture 33">
            <a:extLst>
              <a:ext uri="{FF2B5EF4-FFF2-40B4-BE49-F238E27FC236}">
                <a16:creationId xmlns:a16="http://schemas.microsoft.com/office/drawing/2014/main" id="{4D7482D8-5F11-75B5-F1A0-5F07C4D9FB3B}"/>
              </a:ext>
            </a:extLst>
          </p:cNvPr>
          <p:cNvPicPr>
            <a:picLocks noChangeAspect="1"/>
          </p:cNvPicPr>
          <p:nvPr/>
        </p:nvPicPr>
        <p:blipFill rotWithShape="1">
          <a:blip r:embed="rId15"/>
          <a:srcRect t="4162" r="8827" b="3700"/>
          <a:stretch>
            <a:fillRect/>
          </a:stretch>
        </p:blipFill>
        <p:spPr bwMode="auto">
          <a:xfrm>
            <a:off x="27584035" y="29425989"/>
            <a:ext cx="3716631" cy="2504184"/>
          </a:xfrm>
          <a:prstGeom prst="rect">
            <a:avLst/>
          </a:prstGeom>
          <a:ln>
            <a:noFill/>
          </a:ln>
          <a:extLst>
            <a:ext uri="{53640926-AAD7-44D8-BBD7-CCE9431645EC}">
              <a14:shadowObscured xmlns:a14="http://schemas.microsoft.com/office/drawing/2010/main"/>
            </a:ext>
          </a:extLst>
        </p:spPr>
      </p:pic>
      <p:sp>
        <p:nvSpPr>
          <p:cNvPr id="38" name="Text Placeholder 14">
            <a:extLst>
              <a:ext uri="{FF2B5EF4-FFF2-40B4-BE49-F238E27FC236}">
                <a16:creationId xmlns:a16="http://schemas.microsoft.com/office/drawing/2014/main" id="{ECC0EF85-9608-0378-48EC-3725563B778B}"/>
              </a:ext>
            </a:extLst>
          </p:cNvPr>
          <p:cNvSpPr txBox="1">
            <a:spLocks/>
          </p:cNvSpPr>
          <p:nvPr/>
        </p:nvSpPr>
        <p:spPr>
          <a:xfrm>
            <a:off x="17931202" y="28595911"/>
            <a:ext cx="1443659" cy="1303795"/>
          </a:xfrm>
          <a:prstGeom prst="rect">
            <a:avLst/>
          </a:prstGeom>
        </p:spPr>
        <p:txBody>
          <a:bodyPr vert="horz" lIns="91440" tIns="45720" rIns="91440" bIns="45720" rtlCol="0" anchor="b">
            <a:noAutofit/>
          </a:bodyPr>
          <a:lstStyle>
            <a:lvl1pPr marL="0" indent="0" algn="l" defTabSz="3291840" rtl="0" eaLnBrk="1" latinLnBrk="0" hangingPunct="1">
              <a:lnSpc>
                <a:spcPct val="90000"/>
              </a:lnSpc>
              <a:spcBef>
                <a:spcPts val="3600"/>
              </a:spcBef>
              <a:buFont typeface="Arial" panose="020B0604020202020204" pitchFamily="34" charset="0"/>
              <a:buNone/>
              <a:defRPr sz="7141" b="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00" dirty="0">
                <a:solidFill>
                  <a:srgbClr val="7F7F7F"/>
                </a:solidFill>
              </a:rPr>
              <a:t>(a)</a:t>
            </a:r>
          </a:p>
        </p:txBody>
      </p:sp>
      <p:sp>
        <p:nvSpPr>
          <p:cNvPr id="40" name="Text Placeholder 14">
            <a:extLst>
              <a:ext uri="{FF2B5EF4-FFF2-40B4-BE49-F238E27FC236}">
                <a16:creationId xmlns:a16="http://schemas.microsoft.com/office/drawing/2014/main" id="{76319073-1E02-34E9-1FC1-80F1E8C8B291}"/>
              </a:ext>
            </a:extLst>
          </p:cNvPr>
          <p:cNvSpPr txBox="1">
            <a:spLocks/>
          </p:cNvSpPr>
          <p:nvPr/>
        </p:nvSpPr>
        <p:spPr>
          <a:xfrm>
            <a:off x="21850793" y="28515762"/>
            <a:ext cx="1443659" cy="1303795"/>
          </a:xfrm>
          <a:prstGeom prst="rect">
            <a:avLst/>
          </a:prstGeom>
        </p:spPr>
        <p:txBody>
          <a:bodyPr vert="horz" lIns="91440" tIns="45720" rIns="91440" bIns="45720" rtlCol="0" anchor="b">
            <a:noAutofit/>
          </a:bodyPr>
          <a:lstStyle>
            <a:lvl1pPr marL="0" indent="0" algn="l" defTabSz="3291840" rtl="0" eaLnBrk="1" latinLnBrk="0" hangingPunct="1">
              <a:lnSpc>
                <a:spcPct val="90000"/>
              </a:lnSpc>
              <a:spcBef>
                <a:spcPts val="3600"/>
              </a:spcBef>
              <a:buFont typeface="Arial" panose="020B0604020202020204" pitchFamily="34" charset="0"/>
              <a:buNone/>
              <a:defRPr sz="7141" b="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00" dirty="0">
                <a:solidFill>
                  <a:srgbClr val="7F7F7F"/>
                </a:solidFill>
              </a:rPr>
              <a:t>(b)</a:t>
            </a:r>
          </a:p>
        </p:txBody>
      </p:sp>
      <p:sp>
        <p:nvSpPr>
          <p:cNvPr id="42" name="Text Placeholder 14">
            <a:extLst>
              <a:ext uri="{FF2B5EF4-FFF2-40B4-BE49-F238E27FC236}">
                <a16:creationId xmlns:a16="http://schemas.microsoft.com/office/drawing/2014/main" id="{9C74D7D7-A326-0E77-545D-D1B78DCED704}"/>
              </a:ext>
            </a:extLst>
          </p:cNvPr>
          <p:cNvSpPr txBox="1">
            <a:spLocks/>
          </p:cNvSpPr>
          <p:nvPr/>
        </p:nvSpPr>
        <p:spPr>
          <a:xfrm>
            <a:off x="27082836" y="28361173"/>
            <a:ext cx="1443659" cy="1303795"/>
          </a:xfrm>
          <a:prstGeom prst="rect">
            <a:avLst/>
          </a:prstGeom>
        </p:spPr>
        <p:txBody>
          <a:bodyPr vert="horz" lIns="91440" tIns="45720" rIns="91440" bIns="45720" rtlCol="0" anchor="b">
            <a:noAutofit/>
          </a:bodyPr>
          <a:lstStyle>
            <a:lvl1pPr marL="0" indent="0" algn="l" defTabSz="3291840" rtl="0" eaLnBrk="1" latinLnBrk="0" hangingPunct="1">
              <a:lnSpc>
                <a:spcPct val="90000"/>
              </a:lnSpc>
              <a:spcBef>
                <a:spcPts val="3600"/>
              </a:spcBef>
              <a:buFont typeface="Arial" panose="020B0604020202020204" pitchFamily="34" charset="0"/>
              <a:buNone/>
              <a:defRPr sz="7141" b="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00" dirty="0">
                <a:solidFill>
                  <a:srgbClr val="7F7F7F"/>
                </a:solidFill>
              </a:rPr>
              <a:t>(C)</a:t>
            </a:r>
          </a:p>
        </p:txBody>
      </p:sp>
      <p:pic>
        <p:nvPicPr>
          <p:cNvPr id="47" name="Picture 46">
            <a:extLst>
              <a:ext uri="{FF2B5EF4-FFF2-40B4-BE49-F238E27FC236}">
                <a16:creationId xmlns:a16="http://schemas.microsoft.com/office/drawing/2014/main" id="{676758FF-2069-23F4-1741-091709F0FE7B}"/>
              </a:ext>
            </a:extLst>
          </p:cNvPr>
          <p:cNvPicPr>
            <a:picLocks noChangeAspect="1"/>
          </p:cNvPicPr>
          <p:nvPr/>
        </p:nvPicPr>
        <p:blipFill rotWithShape="1">
          <a:blip r:embed="rId16"/>
          <a:srcRect t="4988" r="41236" b="3491"/>
          <a:stretch>
            <a:fillRect/>
          </a:stretch>
        </p:blipFill>
        <p:spPr bwMode="auto">
          <a:xfrm>
            <a:off x="1196911" y="1860972"/>
            <a:ext cx="12976289" cy="8832996"/>
          </a:xfrm>
          <a:prstGeom prst="rect">
            <a:avLst/>
          </a:prstGeom>
          <a:ln>
            <a:noFill/>
          </a:ln>
          <a:extLst>
            <a:ext uri="{53640926-AAD7-44D8-BBD7-CCE9431645EC}">
              <a14:shadowObscured xmlns:a14="http://schemas.microsoft.com/office/drawing/2010/main"/>
            </a:ext>
          </a:extLst>
        </p:spPr>
      </p:pic>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51219" y="13489334"/>
            <a:ext cx="29615963" cy="5389562"/>
          </a:xfrm>
        </p:spPr>
        <p:txBody>
          <a:bodyPr/>
          <a:lstStyle/>
          <a:p>
            <a:pPr algn="just"/>
            <a:endParaRPr lang="en-US" sz="4000" dirty="0"/>
          </a:p>
          <a:p>
            <a:pPr algn="just"/>
            <a:r>
              <a:rPr lang="en-US" sz="4000" dirty="0"/>
              <a:t>Fundamental optics concepts can be difficult for students to visualize using analytical equations and static diagrams alone [1].</a:t>
            </a:r>
          </a:p>
          <a:p>
            <a:pPr algn="just"/>
            <a:r>
              <a:rPr lang="en-US" sz="4000" dirty="0"/>
              <a:t>We developed a suite of interactive COMSOL Server™ applications for reflection, refraction, total internal reflection, absorption, thin-film optics, interference, and diffraction.</a:t>
            </a:r>
          </a:p>
          <a:p>
            <a:pPr algn="just"/>
            <a:r>
              <a:rPr lang="en-US" sz="4000" dirty="0"/>
              <a:t>The apps allow students to vary optical and geometric parameters and immediately visualize changes in electromagnetic-field distributions and wave behavior.</a:t>
            </a:r>
          </a:p>
          <a:p>
            <a:pPr algn="just"/>
            <a:endParaRPr lang="en-US" sz="4000" dirty="0"/>
          </a:p>
          <a:p>
            <a:pPr algn="just"/>
            <a:r>
              <a:rPr lang="en-US" sz="4000" dirty="0"/>
              <a:t>The models were converted into user-friendly applications using Application Builder and deployed through COMSOL Server™ for browser-based access.</a:t>
            </a:r>
          </a:p>
          <a:p>
            <a:pPr algn="just"/>
            <a:r>
              <a:rPr lang="en-US" sz="4000" dirty="0"/>
              <a:t>Representative activities include verifying Snell’s law, identifying critical-angle behavior, examining optical attenuation, and studying interference and diffraction [1,4].</a:t>
            </a:r>
          </a:p>
          <a:p>
            <a:pPr algn="just"/>
            <a:r>
              <a:rPr lang="en-US" sz="4000" dirty="0"/>
              <a:t>By connecting analytical theory with interactive numerical simulation, these applications support active learning, student engagement, and improved conceptual understanding [2–4].</a:t>
            </a:r>
          </a:p>
          <a:p>
            <a:endParaRPr lang="en-US" sz="4000" dirty="0"/>
          </a:p>
        </p:txBody>
      </p:sp>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719</TotalTime>
  <Words>665</Words>
  <Application>Microsoft Office PowerPoint</Application>
  <PresentationFormat>Custom</PresentationFormat>
  <Paragraphs>34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Interactive COMSOL Server™ Apps for Visualizing Fundamental Optics Concepts and Active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Collin Cole</cp:lastModifiedBy>
  <cp:revision>139</cp:revision>
  <cp:lastPrinted>2023-01-06T15:48:30Z</cp:lastPrinted>
  <dcterms:created xsi:type="dcterms:W3CDTF">2023-01-03T14:57:49Z</dcterms:created>
  <dcterms:modified xsi:type="dcterms:W3CDTF">2026-08-28T21:47:51Z</dcterms:modified>
</cp:coreProperties>
</file>