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3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6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7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8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68" r:id="rId2"/>
    <p:sldId id="276" r:id="rId3"/>
    <p:sldId id="332" r:id="rId4"/>
    <p:sldId id="328" r:id="rId5"/>
    <p:sldId id="330" r:id="rId6"/>
    <p:sldId id="334" r:id="rId7"/>
    <p:sldId id="288" r:id="rId8"/>
    <p:sldId id="335" r:id="rId9"/>
    <p:sldId id="338" r:id="rId10"/>
    <p:sldId id="292" r:id="rId11"/>
    <p:sldId id="314" r:id="rId12"/>
    <p:sldId id="341" r:id="rId13"/>
    <p:sldId id="291" r:id="rId14"/>
    <p:sldId id="309" r:id="rId15"/>
    <p:sldId id="313" r:id="rId16"/>
    <p:sldId id="342" r:id="rId17"/>
    <p:sldId id="303" r:id="rId18"/>
    <p:sldId id="277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379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吉祥 蔡" initials="吉祥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A64"/>
    <a:srgbClr val="FFFFFF"/>
    <a:srgbClr val="44546A"/>
    <a:srgbClr val="ED7D31"/>
    <a:srgbClr val="7F7F7F"/>
    <a:srgbClr val="B2B2B2"/>
    <a:srgbClr val="005CA1"/>
    <a:srgbClr val="004A82"/>
    <a:srgbClr val="00355C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16" autoAdjust="0"/>
    <p:restoredTop sz="99274" autoAdjust="0"/>
  </p:normalViewPr>
  <p:slideViewPr>
    <p:cSldViewPr snapToGrid="0" showGuides="1">
      <p:cViewPr varScale="1">
        <p:scale>
          <a:sx n="84" d="100"/>
          <a:sy n="84" d="100"/>
        </p:scale>
        <p:origin x="69" y="182"/>
      </p:cViewPr>
      <p:guideLst>
        <p:guide orient="horz" pos="2175"/>
        <p:guide pos="379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552A8-ECE7-49AA-8726-BE90DBC11947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EAD77-486C-432B-9EE9-E6FD5C91EB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亮亮图文旗舰店</a:t>
            </a:r>
          </a:p>
          <a:p>
            <a:r>
              <a:rPr lang="en-US" altLang="zh-CN" dirty="0"/>
              <a:t>https://liangliangtuwen.tmall.com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亮亮图文旗舰店</a:t>
            </a:r>
          </a:p>
          <a:p>
            <a:r>
              <a:rPr lang="en-US" altLang="zh-CN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红外热成像深度进行估计</a:t>
            </a:r>
          </a:p>
          <a:p>
            <a:r>
              <a:rPr lang="zh-CN" altLang="en-US"/>
              <a:t>非均匀污秽橡胶复合绝缘子电场和温度分布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7F9E5-2C3F-427E-9E18-8DB1205C1BD4}" type="datetimeFigureOut">
              <a:rPr lang="zh-CN" altLang="en-US" smtClean="0"/>
              <a:t>2025/10/31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5508-54A0-4FB0-A4C5-6467DE85E9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13" Type="http://schemas.openxmlformats.org/officeDocument/2006/relationships/tags" Target="../tags/tag136.xml"/><Relationship Id="rId18" Type="http://schemas.openxmlformats.org/officeDocument/2006/relationships/tags" Target="../tags/tag141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126.xml"/><Relationship Id="rId21" Type="http://schemas.openxmlformats.org/officeDocument/2006/relationships/tags" Target="../tags/tag144.xml"/><Relationship Id="rId7" Type="http://schemas.openxmlformats.org/officeDocument/2006/relationships/tags" Target="../tags/tag130.xml"/><Relationship Id="rId12" Type="http://schemas.openxmlformats.org/officeDocument/2006/relationships/tags" Target="../tags/tag135.xml"/><Relationship Id="rId17" Type="http://schemas.openxmlformats.org/officeDocument/2006/relationships/tags" Target="../tags/tag140.xml"/><Relationship Id="rId25" Type="http://schemas.openxmlformats.org/officeDocument/2006/relationships/tags" Target="../tags/tag148.xml"/><Relationship Id="rId2" Type="http://schemas.openxmlformats.org/officeDocument/2006/relationships/tags" Target="../tags/tag125.xml"/><Relationship Id="rId16" Type="http://schemas.openxmlformats.org/officeDocument/2006/relationships/tags" Target="../tags/tag139.xml"/><Relationship Id="rId20" Type="http://schemas.openxmlformats.org/officeDocument/2006/relationships/tags" Target="../tags/tag143.xml"/><Relationship Id="rId29" Type="http://schemas.openxmlformats.org/officeDocument/2006/relationships/image" Target="../media/image1.png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tags" Target="../tags/tag134.xml"/><Relationship Id="rId24" Type="http://schemas.openxmlformats.org/officeDocument/2006/relationships/tags" Target="../tags/tag147.xml"/><Relationship Id="rId5" Type="http://schemas.openxmlformats.org/officeDocument/2006/relationships/tags" Target="../tags/tag128.xml"/><Relationship Id="rId15" Type="http://schemas.openxmlformats.org/officeDocument/2006/relationships/tags" Target="../tags/tag138.xml"/><Relationship Id="rId23" Type="http://schemas.openxmlformats.org/officeDocument/2006/relationships/tags" Target="../tags/tag146.xml"/><Relationship Id="rId28" Type="http://schemas.openxmlformats.org/officeDocument/2006/relationships/image" Target="../media/image2.jpeg"/><Relationship Id="rId10" Type="http://schemas.openxmlformats.org/officeDocument/2006/relationships/tags" Target="../tags/tag133.xml"/><Relationship Id="rId19" Type="http://schemas.openxmlformats.org/officeDocument/2006/relationships/tags" Target="../tags/tag142.xml"/><Relationship Id="rId4" Type="http://schemas.openxmlformats.org/officeDocument/2006/relationships/tags" Target="../tags/tag127.xml"/><Relationship Id="rId9" Type="http://schemas.openxmlformats.org/officeDocument/2006/relationships/tags" Target="../tags/tag132.xml"/><Relationship Id="rId14" Type="http://schemas.openxmlformats.org/officeDocument/2006/relationships/tags" Target="../tags/tag137.xml"/><Relationship Id="rId22" Type="http://schemas.openxmlformats.org/officeDocument/2006/relationships/tags" Target="../tags/tag145.xml"/><Relationship Id="rId27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56.xml"/><Relationship Id="rId13" Type="http://schemas.openxmlformats.org/officeDocument/2006/relationships/tags" Target="../tags/tag161.xml"/><Relationship Id="rId18" Type="http://schemas.openxmlformats.org/officeDocument/2006/relationships/tags" Target="../tags/tag166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151.xml"/><Relationship Id="rId21" Type="http://schemas.openxmlformats.org/officeDocument/2006/relationships/tags" Target="../tags/tag169.xml"/><Relationship Id="rId7" Type="http://schemas.openxmlformats.org/officeDocument/2006/relationships/tags" Target="../tags/tag155.xml"/><Relationship Id="rId12" Type="http://schemas.openxmlformats.org/officeDocument/2006/relationships/tags" Target="../tags/tag160.xml"/><Relationship Id="rId17" Type="http://schemas.openxmlformats.org/officeDocument/2006/relationships/tags" Target="../tags/tag165.xml"/><Relationship Id="rId25" Type="http://schemas.openxmlformats.org/officeDocument/2006/relationships/tags" Target="../tags/tag173.xml"/><Relationship Id="rId2" Type="http://schemas.openxmlformats.org/officeDocument/2006/relationships/tags" Target="../tags/tag150.xml"/><Relationship Id="rId16" Type="http://schemas.openxmlformats.org/officeDocument/2006/relationships/tags" Target="../tags/tag164.xml"/><Relationship Id="rId20" Type="http://schemas.openxmlformats.org/officeDocument/2006/relationships/tags" Target="../tags/tag168.xml"/><Relationship Id="rId29" Type="http://schemas.openxmlformats.org/officeDocument/2006/relationships/image" Target="../media/image1.png"/><Relationship Id="rId1" Type="http://schemas.openxmlformats.org/officeDocument/2006/relationships/tags" Target="../tags/tag149.xml"/><Relationship Id="rId6" Type="http://schemas.openxmlformats.org/officeDocument/2006/relationships/tags" Target="../tags/tag154.xml"/><Relationship Id="rId11" Type="http://schemas.openxmlformats.org/officeDocument/2006/relationships/tags" Target="../tags/tag159.xml"/><Relationship Id="rId24" Type="http://schemas.openxmlformats.org/officeDocument/2006/relationships/tags" Target="../tags/tag172.xml"/><Relationship Id="rId5" Type="http://schemas.openxmlformats.org/officeDocument/2006/relationships/tags" Target="../tags/tag153.xml"/><Relationship Id="rId15" Type="http://schemas.openxmlformats.org/officeDocument/2006/relationships/tags" Target="../tags/tag163.xml"/><Relationship Id="rId23" Type="http://schemas.openxmlformats.org/officeDocument/2006/relationships/tags" Target="../tags/tag171.xml"/><Relationship Id="rId28" Type="http://schemas.openxmlformats.org/officeDocument/2006/relationships/image" Target="../media/image2.jpeg"/><Relationship Id="rId10" Type="http://schemas.openxmlformats.org/officeDocument/2006/relationships/tags" Target="../tags/tag158.xml"/><Relationship Id="rId19" Type="http://schemas.openxmlformats.org/officeDocument/2006/relationships/tags" Target="../tags/tag167.xml"/><Relationship Id="rId4" Type="http://schemas.openxmlformats.org/officeDocument/2006/relationships/tags" Target="../tags/tag152.xml"/><Relationship Id="rId9" Type="http://schemas.openxmlformats.org/officeDocument/2006/relationships/tags" Target="../tags/tag157.xml"/><Relationship Id="rId14" Type="http://schemas.openxmlformats.org/officeDocument/2006/relationships/tags" Target="../tags/tag162.xml"/><Relationship Id="rId22" Type="http://schemas.openxmlformats.org/officeDocument/2006/relationships/tags" Target="../tags/tag170.xml"/><Relationship Id="rId27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image" Target="../media/image1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image" Target="../media/image2.jpe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tags" Target="../tags/tag44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29.xml"/><Relationship Id="rId21" Type="http://schemas.openxmlformats.org/officeDocument/2006/relationships/tags" Target="../tags/tag47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5" Type="http://schemas.openxmlformats.org/officeDocument/2006/relationships/tags" Target="../tags/tag51.xml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20" Type="http://schemas.openxmlformats.org/officeDocument/2006/relationships/tags" Target="../tags/tag46.xml"/><Relationship Id="rId29" Type="http://schemas.openxmlformats.org/officeDocument/2006/relationships/image" Target="../media/image1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24" Type="http://schemas.openxmlformats.org/officeDocument/2006/relationships/tags" Target="../tags/tag50.xml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23" Type="http://schemas.openxmlformats.org/officeDocument/2006/relationships/tags" Target="../tags/tag49.xml"/><Relationship Id="rId28" Type="http://schemas.openxmlformats.org/officeDocument/2006/relationships/image" Target="../media/image2.jpeg"/><Relationship Id="rId10" Type="http://schemas.openxmlformats.org/officeDocument/2006/relationships/tags" Target="../tags/tag36.xml"/><Relationship Id="rId19" Type="http://schemas.openxmlformats.org/officeDocument/2006/relationships/tags" Target="../tags/tag45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Relationship Id="rId22" Type="http://schemas.openxmlformats.org/officeDocument/2006/relationships/tags" Target="../tags/tag48.xml"/><Relationship Id="rId27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notesSlide" Target="../notesSlides/notesSlide4.xml"/><Relationship Id="rId26" Type="http://schemas.openxmlformats.org/officeDocument/2006/relationships/image" Target="../media/image10.jpeg"/><Relationship Id="rId3" Type="http://schemas.openxmlformats.org/officeDocument/2006/relationships/tags" Target="../tags/tag54.xml"/><Relationship Id="rId21" Type="http://schemas.openxmlformats.org/officeDocument/2006/relationships/image" Target="../media/image5.jpeg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slideLayout" Target="../slideLayouts/slideLayout2.xml"/><Relationship Id="rId25" Type="http://schemas.openxmlformats.org/officeDocument/2006/relationships/image" Target="../media/image9.jpeg"/><Relationship Id="rId2" Type="http://schemas.openxmlformats.org/officeDocument/2006/relationships/tags" Target="../tags/tag53.xml"/><Relationship Id="rId16" Type="http://schemas.openxmlformats.org/officeDocument/2006/relationships/tags" Target="../tags/tag67.xml"/><Relationship Id="rId20" Type="http://schemas.openxmlformats.org/officeDocument/2006/relationships/image" Target="../media/image4.jpeg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24" Type="http://schemas.openxmlformats.org/officeDocument/2006/relationships/image" Target="../media/image8.png"/><Relationship Id="rId5" Type="http://schemas.openxmlformats.org/officeDocument/2006/relationships/tags" Target="../tags/tag56.xml"/><Relationship Id="rId15" Type="http://schemas.openxmlformats.org/officeDocument/2006/relationships/tags" Target="../tags/tag66.xml"/><Relationship Id="rId23" Type="http://schemas.openxmlformats.org/officeDocument/2006/relationships/image" Target="../media/image7.png"/><Relationship Id="rId10" Type="http://schemas.openxmlformats.org/officeDocument/2006/relationships/tags" Target="../tags/tag61.xml"/><Relationship Id="rId19" Type="http://schemas.openxmlformats.org/officeDocument/2006/relationships/image" Target="../media/image3.png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tags" Target="../tags/tag65.xml"/><Relationship Id="rId2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13" Type="http://schemas.openxmlformats.org/officeDocument/2006/relationships/tags" Target="../tags/tag80.xml"/><Relationship Id="rId18" Type="http://schemas.openxmlformats.org/officeDocument/2006/relationships/tags" Target="../tags/tag85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70.xml"/><Relationship Id="rId21" Type="http://schemas.openxmlformats.org/officeDocument/2006/relationships/tags" Target="../tags/tag88.xml"/><Relationship Id="rId7" Type="http://schemas.openxmlformats.org/officeDocument/2006/relationships/tags" Target="../tags/tag74.xml"/><Relationship Id="rId12" Type="http://schemas.openxmlformats.org/officeDocument/2006/relationships/tags" Target="../tags/tag79.xml"/><Relationship Id="rId17" Type="http://schemas.openxmlformats.org/officeDocument/2006/relationships/tags" Target="../tags/tag84.xml"/><Relationship Id="rId25" Type="http://schemas.openxmlformats.org/officeDocument/2006/relationships/tags" Target="../tags/tag92.xml"/><Relationship Id="rId2" Type="http://schemas.openxmlformats.org/officeDocument/2006/relationships/tags" Target="../tags/tag69.xml"/><Relationship Id="rId16" Type="http://schemas.openxmlformats.org/officeDocument/2006/relationships/tags" Target="../tags/tag83.xml"/><Relationship Id="rId20" Type="http://schemas.openxmlformats.org/officeDocument/2006/relationships/tags" Target="../tags/tag87.xml"/><Relationship Id="rId29" Type="http://schemas.openxmlformats.org/officeDocument/2006/relationships/image" Target="../media/image1.png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1" Type="http://schemas.openxmlformats.org/officeDocument/2006/relationships/tags" Target="../tags/tag78.xml"/><Relationship Id="rId24" Type="http://schemas.openxmlformats.org/officeDocument/2006/relationships/tags" Target="../tags/tag91.xml"/><Relationship Id="rId5" Type="http://schemas.openxmlformats.org/officeDocument/2006/relationships/tags" Target="../tags/tag72.xml"/><Relationship Id="rId15" Type="http://schemas.openxmlformats.org/officeDocument/2006/relationships/tags" Target="../tags/tag82.xml"/><Relationship Id="rId23" Type="http://schemas.openxmlformats.org/officeDocument/2006/relationships/tags" Target="../tags/tag90.xml"/><Relationship Id="rId28" Type="http://schemas.openxmlformats.org/officeDocument/2006/relationships/image" Target="../media/image2.jpeg"/><Relationship Id="rId10" Type="http://schemas.openxmlformats.org/officeDocument/2006/relationships/tags" Target="../tags/tag77.xml"/><Relationship Id="rId19" Type="http://schemas.openxmlformats.org/officeDocument/2006/relationships/tags" Target="../tags/tag86.xml"/><Relationship Id="rId4" Type="http://schemas.openxmlformats.org/officeDocument/2006/relationships/tags" Target="../tags/tag71.xml"/><Relationship Id="rId9" Type="http://schemas.openxmlformats.org/officeDocument/2006/relationships/tags" Target="../tags/tag76.xml"/><Relationship Id="rId14" Type="http://schemas.openxmlformats.org/officeDocument/2006/relationships/tags" Target="../tags/tag81.xml"/><Relationship Id="rId22" Type="http://schemas.openxmlformats.org/officeDocument/2006/relationships/tags" Target="../tags/tag89.xml"/><Relationship Id="rId27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jpeg"/><Relationship Id="rId3" Type="http://schemas.openxmlformats.org/officeDocument/2006/relationships/tags" Target="../tags/tag95.xml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notesSlide" Target="../notesSlides/notesSlide7.xml"/><Relationship Id="rId11" Type="http://schemas.openxmlformats.org/officeDocument/2006/relationships/image" Target="../media/image20.jpe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24.GIF"/><Relationship Id="rId10" Type="http://schemas.openxmlformats.org/officeDocument/2006/relationships/image" Target="../media/image19.GIF"/><Relationship Id="rId4" Type="http://schemas.openxmlformats.org/officeDocument/2006/relationships/tags" Target="../tags/tag96.xml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13" Type="http://schemas.openxmlformats.org/officeDocument/2006/relationships/tags" Target="../tags/tag109.xml"/><Relationship Id="rId18" Type="http://schemas.openxmlformats.org/officeDocument/2006/relationships/tags" Target="../tags/tag114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99.xml"/><Relationship Id="rId21" Type="http://schemas.openxmlformats.org/officeDocument/2006/relationships/tags" Target="../tags/tag117.xml"/><Relationship Id="rId7" Type="http://schemas.openxmlformats.org/officeDocument/2006/relationships/tags" Target="../tags/tag103.xml"/><Relationship Id="rId12" Type="http://schemas.openxmlformats.org/officeDocument/2006/relationships/tags" Target="../tags/tag108.xml"/><Relationship Id="rId17" Type="http://schemas.openxmlformats.org/officeDocument/2006/relationships/tags" Target="../tags/tag113.xml"/><Relationship Id="rId25" Type="http://schemas.openxmlformats.org/officeDocument/2006/relationships/tags" Target="../tags/tag121.xml"/><Relationship Id="rId2" Type="http://schemas.openxmlformats.org/officeDocument/2006/relationships/tags" Target="../tags/tag98.xml"/><Relationship Id="rId16" Type="http://schemas.openxmlformats.org/officeDocument/2006/relationships/tags" Target="../tags/tag112.xml"/><Relationship Id="rId20" Type="http://schemas.openxmlformats.org/officeDocument/2006/relationships/tags" Target="../tags/tag116.xml"/><Relationship Id="rId29" Type="http://schemas.openxmlformats.org/officeDocument/2006/relationships/image" Target="../media/image1.png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tags" Target="../tags/tag107.xml"/><Relationship Id="rId24" Type="http://schemas.openxmlformats.org/officeDocument/2006/relationships/tags" Target="../tags/tag120.xml"/><Relationship Id="rId5" Type="http://schemas.openxmlformats.org/officeDocument/2006/relationships/tags" Target="../tags/tag101.xml"/><Relationship Id="rId15" Type="http://schemas.openxmlformats.org/officeDocument/2006/relationships/tags" Target="../tags/tag111.xml"/><Relationship Id="rId23" Type="http://schemas.openxmlformats.org/officeDocument/2006/relationships/tags" Target="../tags/tag119.xml"/><Relationship Id="rId28" Type="http://schemas.openxmlformats.org/officeDocument/2006/relationships/image" Target="../media/image2.jpeg"/><Relationship Id="rId10" Type="http://schemas.openxmlformats.org/officeDocument/2006/relationships/tags" Target="../tags/tag106.xml"/><Relationship Id="rId19" Type="http://schemas.openxmlformats.org/officeDocument/2006/relationships/tags" Target="../tags/tag115.xml"/><Relationship Id="rId4" Type="http://schemas.openxmlformats.org/officeDocument/2006/relationships/tags" Target="../tags/tag100.xml"/><Relationship Id="rId9" Type="http://schemas.openxmlformats.org/officeDocument/2006/relationships/tags" Target="../tags/tag105.xml"/><Relationship Id="rId14" Type="http://schemas.openxmlformats.org/officeDocument/2006/relationships/tags" Target="../tags/tag110.xml"/><Relationship Id="rId22" Type="http://schemas.openxmlformats.org/officeDocument/2006/relationships/tags" Target="../tags/tag118.xml"/><Relationship Id="rId27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pn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2435803"/>
            <a:ext cx="12192000" cy="2501900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5024873"/>
            <a:ext cx="12192000" cy="7710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010224" y="5716052"/>
            <a:ext cx="3208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汇报人：张睿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9592117" y="5733838"/>
            <a:ext cx="2161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2025.11.07</a:t>
            </a:r>
          </a:p>
        </p:txBody>
      </p:sp>
      <p:pic>
        <p:nvPicPr>
          <p:cNvPr id="50" name="Picture 49" descr="488-兰州交通大学-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9626" y="193339"/>
            <a:ext cx="1926536" cy="192653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9628" y="5716052"/>
            <a:ext cx="3479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单位：兰州交通大学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82724" y="2814320"/>
            <a:ext cx="10026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基于深度学习的心脏起搏器患者电磁暴露快速重构和预测方法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2272148"/>
            <a:ext cx="12192000" cy="7710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4655" y="1035685"/>
            <a:ext cx="11103610" cy="4329430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bg1">
                <a:lumMod val="9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4" name="圆角矩形 13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633730" y="217491"/>
            <a:ext cx="11291767" cy="439541"/>
            <a:chOff x="3796505" y="217491"/>
            <a:chExt cx="10128992" cy="439541"/>
          </a:xfrm>
        </p:grpSpPr>
        <p:sp>
          <p:nvSpPr>
            <p:cNvPr id="13" name="圆角矩形 12"/>
            <p:cNvSpPr/>
            <p:nvPr/>
          </p:nvSpPr>
          <p:spPr>
            <a:xfrm>
              <a:off x="3796505" y="217491"/>
              <a:ext cx="8909791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flipV="1">
              <a:off x="38416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841697" y="230597"/>
              <a:ext cx="1791316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80" y="1105535"/>
            <a:ext cx="10126345" cy="405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243840" y="5852160"/>
            <a:ext cx="11644630" cy="723900"/>
          </a:xfrm>
          <a:prstGeom prst="rect">
            <a:avLst/>
          </a:prstGeom>
          <a:solidFill>
            <a:srgbClr val="192A64"/>
          </a:solidFill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构建基于</a:t>
            </a:r>
            <a:r>
              <a:rPr lang="en-US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3D U-Net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神经网络模型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快速对人体和心脏起搏器电场、人体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SAR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进行预测。</a:t>
            </a:r>
          </a:p>
        </p:txBody>
      </p:sp>
      <p:sp>
        <p:nvSpPr>
          <p:cNvPr id="92" name="箭头: 右 91"/>
          <p:cNvSpPr/>
          <p:nvPr/>
        </p:nvSpPr>
        <p:spPr>
          <a:xfrm rot="5400000">
            <a:off x="5780499" y="4013432"/>
            <a:ext cx="371923" cy="3239885"/>
          </a:xfrm>
          <a:prstGeom prst="rightArrow">
            <a:avLst>
              <a:gd name="adj1" fmla="val 50000"/>
              <a:gd name="adj2" fmla="val 201887"/>
            </a:avLst>
          </a:prstGeom>
          <a:gradFill>
            <a:gsLst>
              <a:gs pos="61000">
                <a:srgbClr val="002060"/>
              </a:gs>
              <a:gs pos="0">
                <a:sysClr val="window" lastClr="FFFFFF">
                  <a:lumMod val="95000"/>
                </a:sysClr>
              </a:gs>
            </a:gsLst>
            <a:lin ang="0" scaled="0"/>
          </a:gradFill>
          <a:ln w="25400" cap="flat" cmpd="sng" algn="ctr">
            <a:noFill/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4735" y="1435735"/>
            <a:ext cx="10439400" cy="442023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4" name="圆角矩形 13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633730" y="217491"/>
            <a:ext cx="11291767" cy="439541"/>
            <a:chOff x="3796505" y="217491"/>
            <a:chExt cx="10128992" cy="439541"/>
          </a:xfrm>
        </p:grpSpPr>
        <p:sp>
          <p:nvSpPr>
            <p:cNvPr id="13" name="圆角矩形 12"/>
            <p:cNvSpPr/>
            <p:nvPr/>
          </p:nvSpPr>
          <p:spPr>
            <a:xfrm>
              <a:off x="3796505" y="217491"/>
              <a:ext cx="8909791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flipV="1">
              <a:off x="38416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841697" y="230597"/>
              <a:ext cx="1791316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529205" y="1550670"/>
            <a:ext cx="8484870" cy="2197100"/>
            <a:chOff x="3983" y="2442"/>
            <a:chExt cx="13362" cy="346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68"/>
            <a:stretch>
              <a:fillRect/>
            </a:stretch>
          </p:blipFill>
          <p:spPr bwMode="auto">
            <a:xfrm>
              <a:off x="3983" y="2474"/>
              <a:ext cx="4369" cy="3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58"/>
            <a:stretch>
              <a:fillRect/>
            </a:stretch>
          </p:blipFill>
          <p:spPr bwMode="auto">
            <a:xfrm>
              <a:off x="8352" y="2442"/>
              <a:ext cx="4456" cy="3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174"/>
            <a:stretch>
              <a:fillRect/>
            </a:stretch>
          </p:blipFill>
          <p:spPr bwMode="auto">
            <a:xfrm>
              <a:off x="12881" y="2442"/>
              <a:ext cx="4464" cy="3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文本框 4"/>
          <p:cNvSpPr txBox="1"/>
          <p:nvPr/>
        </p:nvSpPr>
        <p:spPr>
          <a:xfrm>
            <a:off x="1096645" y="1436370"/>
            <a:ext cx="1035050" cy="4419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79705">
            <a:noAutofit/>
          </a:bodyPr>
          <a:lstStyle/>
          <a:p>
            <a:pPr indent="0" algn="just">
              <a:lnSpc>
                <a:spcPct val="130000"/>
              </a:lnSpc>
              <a:buFont typeface="Wingdings" panose="05000000000000000000" charset="0"/>
              <a:buNone/>
            </a:pPr>
            <a:endParaRPr lang="zh-CN" altLang="en-US" sz="2400" dirty="0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94940" y="3742055"/>
            <a:ext cx="8319135" cy="2050415"/>
            <a:chOff x="4244" y="5893"/>
            <a:chExt cx="13101" cy="3229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03" b="14056"/>
            <a:stretch>
              <a:fillRect/>
            </a:stretch>
          </p:blipFill>
          <p:spPr bwMode="auto">
            <a:xfrm>
              <a:off x="4244" y="5893"/>
              <a:ext cx="4037" cy="3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2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38" b="13926"/>
            <a:stretch>
              <a:fillRect/>
            </a:stretch>
          </p:blipFill>
          <p:spPr bwMode="auto">
            <a:xfrm>
              <a:off x="8599" y="5961"/>
              <a:ext cx="4282" cy="3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3" name="Picture 3"/>
            <p:cNvPicPr>
              <a:picLocks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" r="-2631" b="13230"/>
            <a:stretch>
              <a:fillRect/>
            </a:stretch>
          </p:blipFill>
          <p:spPr bwMode="auto">
            <a:xfrm>
              <a:off x="13297" y="5928"/>
              <a:ext cx="4049" cy="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文本框 5"/>
          <p:cNvSpPr txBox="1"/>
          <p:nvPr/>
        </p:nvSpPr>
        <p:spPr>
          <a:xfrm>
            <a:off x="644060" y="768568"/>
            <a:ext cx="11218959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训练与验证学习曲线图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46785" y="1501140"/>
            <a:ext cx="906145" cy="4443730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r>
              <a:rPr lang="zh-CN" altLang="en-US" sz="20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训练损失曲线图</a:t>
            </a:r>
            <a:r>
              <a:rPr lang="en-US" altLang="zh-CN" sz="20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验证相对误差曲线图</a:t>
            </a:r>
          </a:p>
        </p:txBody>
      </p:sp>
      <p:sp>
        <p:nvSpPr>
          <p:cNvPr id="81" name="矩形 80"/>
          <p:cNvSpPr/>
          <p:nvPr/>
        </p:nvSpPr>
        <p:spPr>
          <a:xfrm>
            <a:off x="332105" y="6055995"/>
            <a:ext cx="11530965" cy="625475"/>
          </a:xfrm>
          <a:prstGeom prst="rect">
            <a:avLst/>
          </a:prstGeom>
          <a:solidFill>
            <a:srgbClr val="192A64"/>
          </a:solidFill>
          <a:ln w="25400" cap="flat" cmpd="sng" algn="ctr">
            <a:noFill/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随着迭代周期的增加，训练损失与相对误差均呈现</a:t>
            </a:r>
            <a:r>
              <a:rPr lang="zh-CN" altLang="en-US" sz="2400" b="1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先快速后缓慢</a:t>
            </a:r>
            <a:r>
              <a:rPr lang="zh-CN" altLang="en-US" sz="24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下降趋势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488-兰州交通大学-img4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297940" y="-42545"/>
            <a:ext cx="10974070" cy="69119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031240" y="-54610"/>
            <a:ext cx="11292840" cy="70599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348139" y="1482039"/>
            <a:ext cx="976380" cy="767990"/>
            <a:chOff x="5389226" y="1257300"/>
            <a:chExt cx="976380" cy="767990"/>
          </a:xfrm>
        </p:grpSpPr>
        <p:sp>
          <p:nvSpPr>
            <p:cNvPr id="11" name="矩形 10"/>
            <p:cNvSpPr/>
            <p:nvPr>
              <p:custDataLst>
                <p:tags r:id="rId24"/>
              </p:custDataLst>
            </p:nvPr>
          </p:nvSpPr>
          <p:spPr>
            <a:xfrm>
              <a:off x="5493421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>
              <p:custDataLst>
                <p:tags r:id="rId25"/>
              </p:custDataLst>
            </p:nvPr>
          </p:nvSpPr>
          <p:spPr>
            <a:xfrm>
              <a:off x="5389226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3347430" y="2839669"/>
            <a:ext cx="976380" cy="767990"/>
            <a:chOff x="7767862" y="1257300"/>
            <a:chExt cx="976380" cy="767990"/>
          </a:xfrm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7850724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>
              <p:custDataLst>
                <p:tags r:id="rId23"/>
              </p:custDataLst>
            </p:nvPr>
          </p:nvSpPr>
          <p:spPr>
            <a:xfrm>
              <a:off x="7767862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3347294" y="4397462"/>
            <a:ext cx="976380" cy="767990"/>
            <a:chOff x="10178497" y="1257300"/>
            <a:chExt cx="976380" cy="767990"/>
          </a:xfrm>
        </p:grpSpPr>
        <p:sp>
          <p:nvSpPr>
            <p:cNvPr id="13" name="矩形 12"/>
            <p:cNvSpPr/>
            <p:nvPr>
              <p:custDataLst>
                <p:tags r:id="rId20"/>
              </p:custDataLst>
            </p:nvPr>
          </p:nvSpPr>
          <p:spPr>
            <a:xfrm>
              <a:off x="10282692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>
              <p:custDataLst>
                <p:tags r:id="rId21"/>
              </p:custDataLst>
            </p:nvPr>
          </p:nvSpPr>
          <p:spPr>
            <a:xfrm>
              <a:off x="10178497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4848233" y="150314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24" name="矩形 23"/>
          <p:cNvSpPr/>
          <p:nvPr>
            <p:custDataLst>
              <p:tags r:id="rId5"/>
            </p:custDataLst>
          </p:nvPr>
        </p:nvSpPr>
        <p:spPr>
          <a:xfrm>
            <a:off x="4515181" y="2070493"/>
            <a:ext cx="2620645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25" name="文本框 24"/>
          <p:cNvSpPr txBox="1"/>
          <p:nvPr>
            <p:custDataLst>
              <p:tags r:id="rId6"/>
            </p:custDataLst>
          </p:nvPr>
        </p:nvSpPr>
        <p:spPr>
          <a:xfrm>
            <a:off x="4848114" y="291542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研究目的</a:t>
            </a: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4816575" y="3526836"/>
            <a:ext cx="20421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PURPOSE</a:t>
            </a: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4848022" y="432722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研究方法</a:t>
            </a:r>
          </a:p>
        </p:txBody>
      </p:sp>
      <p:sp>
        <p:nvSpPr>
          <p:cNvPr id="28" name="矩形 27"/>
          <p:cNvSpPr/>
          <p:nvPr>
            <p:custDataLst>
              <p:tags r:id="rId9"/>
            </p:custDataLst>
          </p:nvPr>
        </p:nvSpPr>
        <p:spPr>
          <a:xfrm>
            <a:off x="4848223" y="4957837"/>
            <a:ext cx="212852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10" name="组合 9"/>
          <p:cNvGrpSpPr/>
          <p:nvPr>
            <p:custDataLst>
              <p:tags r:id="rId10"/>
            </p:custDataLst>
          </p:nvPr>
        </p:nvGrpSpPr>
        <p:grpSpPr>
          <a:xfrm>
            <a:off x="7760795" y="2059392"/>
            <a:ext cx="976380" cy="767990"/>
            <a:chOff x="2811806" y="4248150"/>
            <a:chExt cx="976380" cy="767990"/>
          </a:xfrm>
        </p:grpSpPr>
        <p:sp>
          <p:nvSpPr>
            <p:cNvPr id="31" name="矩形 30"/>
            <p:cNvSpPr/>
            <p:nvPr>
              <p:custDataLst>
                <p:tags r:id="rId18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>
              <p:custDataLst>
                <p:tags r:id="rId19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5400000">
            <a:off x="-2527300" y="2528570"/>
            <a:ext cx="6858000" cy="1802130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-1308899" y="3391083"/>
            <a:ext cx="6858001" cy="7710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>
            <p:custDataLst>
              <p:tags r:id="rId11"/>
            </p:custDataLst>
          </p:nvPr>
        </p:nvSpPr>
        <p:spPr>
          <a:xfrm>
            <a:off x="8841561" y="207805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C00000"/>
                </a:solidFill>
              </a:rPr>
              <a:t>仿真结果</a:t>
            </a:r>
          </a:p>
        </p:txBody>
      </p:sp>
      <p:sp>
        <p:nvSpPr>
          <p:cNvPr id="44" name="矩形 43"/>
          <p:cNvSpPr/>
          <p:nvPr>
            <p:custDataLst>
              <p:tags r:id="rId12"/>
            </p:custDataLst>
          </p:nvPr>
        </p:nvSpPr>
        <p:spPr>
          <a:xfrm>
            <a:off x="8672295" y="2661251"/>
            <a:ext cx="21818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 RESULTS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8605" y="2098675"/>
            <a:ext cx="1265555" cy="2552065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2" name="组合 21"/>
          <p:cNvGrpSpPr/>
          <p:nvPr>
            <p:custDataLst>
              <p:tags r:id="rId13"/>
            </p:custDataLst>
          </p:nvPr>
        </p:nvGrpSpPr>
        <p:grpSpPr>
          <a:xfrm>
            <a:off x="7767159" y="3812627"/>
            <a:ext cx="976380" cy="767990"/>
            <a:chOff x="2811806" y="4248150"/>
            <a:chExt cx="976380" cy="767990"/>
          </a:xfrm>
        </p:grpSpPr>
        <p:sp>
          <p:nvSpPr>
            <p:cNvPr id="29" name="矩形 28"/>
            <p:cNvSpPr/>
            <p:nvPr>
              <p:custDataLst>
                <p:tags r:id="rId16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>
              <p:custDataLst>
                <p:tags r:id="rId17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>
            <p:custDataLst>
              <p:tags r:id="rId14"/>
            </p:custDataLst>
          </p:nvPr>
        </p:nvSpPr>
        <p:spPr>
          <a:xfrm>
            <a:off x="9325624" y="3814110"/>
            <a:ext cx="10960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结论</a:t>
            </a:r>
          </a:p>
        </p:txBody>
      </p:sp>
      <p:sp>
        <p:nvSpPr>
          <p:cNvPr id="40" name="矩形 39"/>
          <p:cNvSpPr/>
          <p:nvPr>
            <p:custDataLst>
              <p:tags r:id="rId15"/>
            </p:custDataLst>
          </p:nvPr>
        </p:nvSpPr>
        <p:spPr>
          <a:xfrm>
            <a:off x="9169331" y="4397307"/>
            <a:ext cx="140843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</a:p>
        </p:txBody>
      </p:sp>
      <p:pic>
        <p:nvPicPr>
          <p:cNvPr id="9" name="Picture 49" descr="488-兰州交通大学-logo.png">
            <a:extLst>
              <a:ext uri="{FF2B5EF4-FFF2-40B4-BE49-F238E27FC236}">
                <a16:creationId xmlns:a16="http://schemas.microsoft.com/office/drawing/2014/main" id="{1166FC2B-9070-3143-15CE-F43F84ADBFF5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0155403" y="199253"/>
            <a:ext cx="1926536" cy="1926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1" name="圆角矩形 10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1167" y="144940"/>
            <a:ext cx="1807210" cy="5822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527299" y="217491"/>
            <a:ext cx="10534597" cy="439541"/>
            <a:chOff x="2965397" y="217491"/>
            <a:chExt cx="10096500" cy="439541"/>
          </a:xfrm>
        </p:grpSpPr>
        <p:sp>
          <p:nvSpPr>
            <p:cNvPr id="10" name="圆角矩形 9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036974" y="243297"/>
              <a:ext cx="1735706" cy="274320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SIMULATION RESULTS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72" y="669658"/>
            <a:ext cx="6610023" cy="199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38" y="2593385"/>
            <a:ext cx="6665097" cy="199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18" y="4509247"/>
            <a:ext cx="6673817" cy="222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矩形 25"/>
          <p:cNvSpPr/>
          <p:nvPr/>
        </p:nvSpPr>
        <p:spPr>
          <a:xfrm>
            <a:off x="7357745" y="952500"/>
            <a:ext cx="4471035" cy="5335905"/>
          </a:xfrm>
          <a:prstGeom prst="rect">
            <a:avLst/>
          </a:prstGeom>
          <a:ln w="6350" cap="flat" cmpd="sng" algn="ctr">
            <a:noFill/>
            <a:prstDash val="dash"/>
            <a:miter lim="800000"/>
          </a:ln>
        </p:spPr>
        <p:style>
          <a:lnRef idx="0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lIns="91436" tIns="45718" rIns="91436" bIns="45718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000" b="1" dirty="0">
                <a:solidFill>
                  <a:srgbClr val="192A6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人体胸腔电场强度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三种暴露情况下的绝对误差平均值分别为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0.0606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0.0487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0.0612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endParaRPr lang="en-US" altLang="zh-CN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仿真与预测的最大电场值分别为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20.3258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19.8684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预测时预测值与实际值的最大误差是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5.1635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5905" y="1293495"/>
            <a:ext cx="11502390" cy="5436870"/>
          </a:xfrm>
          <a:prstGeom prst="rect">
            <a:avLst/>
          </a:prstGeom>
          <a:noFill/>
          <a:ln w="31750">
            <a:gradFill>
              <a:gsLst>
                <a:gs pos="0">
                  <a:srgbClr val="003686">
                    <a:alpha val="0"/>
                  </a:srgbClr>
                </a:gs>
                <a:gs pos="74000">
                  <a:srgbClr val="003686"/>
                </a:gs>
                <a:gs pos="83000">
                  <a:srgbClr val="003686"/>
                </a:gs>
                <a:gs pos="100000">
                  <a:srgbClr val="00368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1" name="圆角矩形 10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1167" y="144940"/>
            <a:ext cx="1807210" cy="5822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527299" y="217491"/>
            <a:ext cx="10534597" cy="439541"/>
            <a:chOff x="2965397" y="217491"/>
            <a:chExt cx="10096500" cy="439541"/>
          </a:xfrm>
        </p:grpSpPr>
        <p:sp>
          <p:nvSpPr>
            <p:cNvPr id="10" name="圆角矩形 9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036974" y="243297"/>
              <a:ext cx="1735706" cy="274320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SIMULATION RESULTS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6400" y="755015"/>
            <a:ext cx="6920230" cy="5956935"/>
            <a:chOff x="640" y="1189"/>
            <a:chExt cx="10898" cy="9381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" y="1189"/>
              <a:ext cx="10706" cy="3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" y="4166"/>
              <a:ext cx="10806" cy="3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594"/>
            <a:stretch>
              <a:fillRect/>
            </a:stretch>
          </p:blipFill>
          <p:spPr bwMode="auto">
            <a:xfrm>
              <a:off x="640" y="7216"/>
              <a:ext cx="10897" cy="3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矩形 25"/>
          <p:cNvSpPr/>
          <p:nvPr/>
        </p:nvSpPr>
        <p:spPr>
          <a:xfrm>
            <a:off x="7388225" y="948690"/>
            <a:ext cx="4318635" cy="5629910"/>
          </a:xfrm>
          <a:prstGeom prst="rect">
            <a:avLst/>
          </a:prstGeom>
          <a:ln w="6350" cap="flat" cmpd="sng" algn="ctr">
            <a:noFill/>
            <a:prstDash val="dash"/>
            <a:miter lim="800000"/>
          </a:ln>
        </p:spPr>
        <p:style>
          <a:lnRef idx="0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lIns="91436" tIns="45718" rIns="91436" bIns="45718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000" b="1" dirty="0">
                <a:solidFill>
                  <a:srgbClr val="192A6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人体胸腔</a:t>
            </a:r>
            <a:r>
              <a:rPr lang="en-US" altLang="zh-CN" sz="2000" b="1" dirty="0">
                <a:solidFill>
                  <a:srgbClr val="192A6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SAR10g</a:t>
            </a:r>
            <a:r>
              <a:rPr lang="zh-CN" altLang="en-US" sz="2000" b="1" dirty="0">
                <a:solidFill>
                  <a:srgbClr val="192A6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三种暴露情况下的绝对误差平均值分别为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0.0002 W/kg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0.0003 W/kg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0.0004 W/kg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仿真与预测的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最大值分别为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0.3020 W/kg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0.2404 W/kg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预测值与实际值最大绝对误差是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0.0732 W/kg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255905" y="1293495"/>
            <a:ext cx="11502390" cy="5436870"/>
          </a:xfrm>
          <a:prstGeom prst="rect">
            <a:avLst/>
          </a:prstGeom>
          <a:noFill/>
          <a:ln w="31750">
            <a:gradFill>
              <a:gsLst>
                <a:gs pos="0">
                  <a:srgbClr val="003686">
                    <a:alpha val="0"/>
                  </a:srgbClr>
                </a:gs>
                <a:gs pos="74000">
                  <a:srgbClr val="003686"/>
                </a:gs>
                <a:gs pos="83000">
                  <a:srgbClr val="003686"/>
                </a:gs>
                <a:gs pos="100000">
                  <a:srgbClr val="00368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1" name="圆角矩形 10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1167" y="144940"/>
            <a:ext cx="1807210" cy="5822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527299" y="217491"/>
            <a:ext cx="10534597" cy="439541"/>
            <a:chOff x="2965397" y="217491"/>
            <a:chExt cx="10096500" cy="439541"/>
          </a:xfrm>
        </p:grpSpPr>
        <p:sp>
          <p:nvSpPr>
            <p:cNvPr id="10" name="圆角矩形 9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036974" y="243297"/>
              <a:ext cx="1735706" cy="274320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SIMULATION RESULTS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7391400" y="902970"/>
            <a:ext cx="4453890" cy="5749925"/>
          </a:xfrm>
          <a:prstGeom prst="rect">
            <a:avLst/>
          </a:prstGeom>
          <a:ln w="6350" cap="flat" cmpd="sng" algn="ctr">
            <a:noFill/>
            <a:prstDash val="dash"/>
            <a:miter lim="800000"/>
          </a:ln>
        </p:spPr>
        <p:style>
          <a:lnRef idx="0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lIns="91436" tIns="45718" rIns="91436" bIns="45718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000" b="1" dirty="0">
                <a:solidFill>
                  <a:srgbClr val="192A6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心脏起搏器电场</a:t>
            </a:r>
          </a:p>
          <a:p>
            <a:pPr>
              <a:lnSpc>
                <a:spcPct val="150000"/>
              </a:lnSpc>
            </a:pPr>
            <a:endParaRPr lang="zh-CN" altLang="en-US" sz="2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三种暴露情况下的绝对误差的平均值分别为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0.0221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0.0152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0.0262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仿真与预测的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最大值分别为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12.6949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10.4207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预测时仿真值和预测值最大绝对误差是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6.3476 V/m</a:t>
            </a:r>
            <a:r>
              <a:rPr lang="zh-CN" altLang="en-US" sz="200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28" y="893918"/>
            <a:ext cx="7015490" cy="190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40" y="2687249"/>
            <a:ext cx="7120008" cy="193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26"/>
          <a:stretch>
            <a:fillRect/>
          </a:stretch>
        </p:blipFill>
        <p:spPr bwMode="auto">
          <a:xfrm>
            <a:off x="321599" y="4514636"/>
            <a:ext cx="7071549" cy="206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55905" y="1293495"/>
            <a:ext cx="11502390" cy="5436870"/>
          </a:xfrm>
          <a:prstGeom prst="rect">
            <a:avLst/>
          </a:prstGeom>
          <a:noFill/>
          <a:ln w="31750">
            <a:gradFill>
              <a:gsLst>
                <a:gs pos="0">
                  <a:srgbClr val="003686">
                    <a:alpha val="0"/>
                  </a:srgbClr>
                </a:gs>
                <a:gs pos="74000">
                  <a:srgbClr val="003686"/>
                </a:gs>
                <a:gs pos="83000">
                  <a:srgbClr val="003686"/>
                </a:gs>
                <a:gs pos="100000">
                  <a:srgbClr val="00368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488-兰州交通大学-img4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297940" y="-42545"/>
            <a:ext cx="10974070" cy="69119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031240" y="-54610"/>
            <a:ext cx="11292840" cy="70599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348139" y="1482039"/>
            <a:ext cx="976380" cy="767990"/>
            <a:chOff x="5389226" y="1257300"/>
            <a:chExt cx="976380" cy="767990"/>
          </a:xfrm>
        </p:grpSpPr>
        <p:sp>
          <p:nvSpPr>
            <p:cNvPr id="11" name="矩形 10"/>
            <p:cNvSpPr/>
            <p:nvPr>
              <p:custDataLst>
                <p:tags r:id="rId24"/>
              </p:custDataLst>
            </p:nvPr>
          </p:nvSpPr>
          <p:spPr>
            <a:xfrm>
              <a:off x="5493421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>
              <p:custDataLst>
                <p:tags r:id="rId25"/>
              </p:custDataLst>
            </p:nvPr>
          </p:nvSpPr>
          <p:spPr>
            <a:xfrm>
              <a:off x="5389226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3347430" y="2839669"/>
            <a:ext cx="976380" cy="767990"/>
            <a:chOff x="7767862" y="1257300"/>
            <a:chExt cx="976380" cy="767990"/>
          </a:xfrm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7850724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>
              <p:custDataLst>
                <p:tags r:id="rId23"/>
              </p:custDataLst>
            </p:nvPr>
          </p:nvSpPr>
          <p:spPr>
            <a:xfrm>
              <a:off x="7767862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3347294" y="4397462"/>
            <a:ext cx="976380" cy="767990"/>
            <a:chOff x="10178497" y="1257300"/>
            <a:chExt cx="976380" cy="767990"/>
          </a:xfrm>
        </p:grpSpPr>
        <p:sp>
          <p:nvSpPr>
            <p:cNvPr id="13" name="矩形 12"/>
            <p:cNvSpPr/>
            <p:nvPr>
              <p:custDataLst>
                <p:tags r:id="rId20"/>
              </p:custDataLst>
            </p:nvPr>
          </p:nvSpPr>
          <p:spPr>
            <a:xfrm>
              <a:off x="10282692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>
              <p:custDataLst>
                <p:tags r:id="rId21"/>
              </p:custDataLst>
            </p:nvPr>
          </p:nvSpPr>
          <p:spPr>
            <a:xfrm>
              <a:off x="10178497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4848233" y="150314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24" name="矩形 23"/>
          <p:cNvSpPr/>
          <p:nvPr>
            <p:custDataLst>
              <p:tags r:id="rId5"/>
            </p:custDataLst>
          </p:nvPr>
        </p:nvSpPr>
        <p:spPr>
          <a:xfrm>
            <a:off x="4515181" y="2070493"/>
            <a:ext cx="2620645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25" name="文本框 24"/>
          <p:cNvSpPr txBox="1"/>
          <p:nvPr>
            <p:custDataLst>
              <p:tags r:id="rId6"/>
            </p:custDataLst>
          </p:nvPr>
        </p:nvSpPr>
        <p:spPr>
          <a:xfrm>
            <a:off x="4848114" y="291542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研究目的</a:t>
            </a: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4816575" y="3526836"/>
            <a:ext cx="20421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PURPOSE</a:t>
            </a: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4848022" y="432722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研究方法</a:t>
            </a:r>
          </a:p>
        </p:txBody>
      </p:sp>
      <p:sp>
        <p:nvSpPr>
          <p:cNvPr id="28" name="矩形 27"/>
          <p:cNvSpPr/>
          <p:nvPr>
            <p:custDataLst>
              <p:tags r:id="rId9"/>
            </p:custDataLst>
          </p:nvPr>
        </p:nvSpPr>
        <p:spPr>
          <a:xfrm>
            <a:off x="4848223" y="4957837"/>
            <a:ext cx="212852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10" name="组合 9"/>
          <p:cNvGrpSpPr/>
          <p:nvPr>
            <p:custDataLst>
              <p:tags r:id="rId10"/>
            </p:custDataLst>
          </p:nvPr>
        </p:nvGrpSpPr>
        <p:grpSpPr>
          <a:xfrm>
            <a:off x="7760795" y="2059392"/>
            <a:ext cx="976380" cy="767990"/>
            <a:chOff x="2811806" y="4248150"/>
            <a:chExt cx="976380" cy="767990"/>
          </a:xfrm>
        </p:grpSpPr>
        <p:sp>
          <p:nvSpPr>
            <p:cNvPr id="31" name="矩形 30"/>
            <p:cNvSpPr/>
            <p:nvPr>
              <p:custDataLst>
                <p:tags r:id="rId18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>
              <p:custDataLst>
                <p:tags r:id="rId19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5400000">
            <a:off x="-2527300" y="2528570"/>
            <a:ext cx="6858000" cy="1802130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-1308899" y="3391083"/>
            <a:ext cx="6858001" cy="7710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>
            <p:custDataLst>
              <p:tags r:id="rId11"/>
            </p:custDataLst>
          </p:nvPr>
        </p:nvSpPr>
        <p:spPr>
          <a:xfrm>
            <a:off x="8841561" y="207805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仿真结果</a:t>
            </a:r>
          </a:p>
        </p:txBody>
      </p:sp>
      <p:sp>
        <p:nvSpPr>
          <p:cNvPr id="44" name="矩形 43"/>
          <p:cNvSpPr/>
          <p:nvPr>
            <p:custDataLst>
              <p:tags r:id="rId12"/>
            </p:custDataLst>
          </p:nvPr>
        </p:nvSpPr>
        <p:spPr>
          <a:xfrm>
            <a:off x="8672295" y="2661251"/>
            <a:ext cx="21818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 RESULTS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8605" y="2098675"/>
            <a:ext cx="1265555" cy="2552065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2" name="组合 21"/>
          <p:cNvGrpSpPr/>
          <p:nvPr>
            <p:custDataLst>
              <p:tags r:id="rId13"/>
            </p:custDataLst>
          </p:nvPr>
        </p:nvGrpSpPr>
        <p:grpSpPr>
          <a:xfrm>
            <a:off x="7767159" y="3812627"/>
            <a:ext cx="976380" cy="767990"/>
            <a:chOff x="2811806" y="4248150"/>
            <a:chExt cx="976380" cy="767990"/>
          </a:xfrm>
        </p:grpSpPr>
        <p:sp>
          <p:nvSpPr>
            <p:cNvPr id="29" name="矩形 28"/>
            <p:cNvSpPr/>
            <p:nvPr>
              <p:custDataLst>
                <p:tags r:id="rId16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>
              <p:custDataLst>
                <p:tags r:id="rId17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>
            <p:custDataLst>
              <p:tags r:id="rId14"/>
            </p:custDataLst>
          </p:nvPr>
        </p:nvSpPr>
        <p:spPr>
          <a:xfrm>
            <a:off x="9325624" y="3814110"/>
            <a:ext cx="10960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C00000"/>
                </a:solidFill>
              </a:rPr>
              <a:t>结论</a:t>
            </a:r>
          </a:p>
        </p:txBody>
      </p:sp>
      <p:sp>
        <p:nvSpPr>
          <p:cNvPr id="40" name="矩形 39"/>
          <p:cNvSpPr/>
          <p:nvPr>
            <p:custDataLst>
              <p:tags r:id="rId15"/>
            </p:custDataLst>
          </p:nvPr>
        </p:nvSpPr>
        <p:spPr>
          <a:xfrm>
            <a:off x="9169331" y="4397307"/>
            <a:ext cx="140843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</a:p>
        </p:txBody>
      </p:sp>
      <p:pic>
        <p:nvPicPr>
          <p:cNvPr id="9" name="Picture 49" descr="488-兰州交通大学-logo.png">
            <a:extLst>
              <a:ext uri="{FF2B5EF4-FFF2-40B4-BE49-F238E27FC236}">
                <a16:creationId xmlns:a16="http://schemas.microsoft.com/office/drawing/2014/main" id="{26EE835E-BAB6-E76A-9CB9-AEA47F77AB85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0155403" y="199253"/>
            <a:ext cx="1926536" cy="1926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0129241" y="3446229"/>
            <a:ext cx="2355220" cy="3475673"/>
            <a:chOff x="5929313" y="3184525"/>
            <a:chExt cx="327025" cy="482601"/>
          </a:xfrm>
        </p:grpSpPr>
        <p:sp>
          <p:nvSpPr>
            <p:cNvPr id="48" name="Rectangle 17"/>
            <p:cNvSpPr>
              <a:spLocks noChangeArrowheads="1"/>
            </p:cNvSpPr>
            <p:nvPr/>
          </p:nvSpPr>
          <p:spPr bwMode="auto">
            <a:xfrm>
              <a:off x="6069013" y="3643313"/>
              <a:ext cx="46038" cy="238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Rectangle 18"/>
            <p:cNvSpPr>
              <a:spLocks noChangeArrowheads="1"/>
            </p:cNvSpPr>
            <p:nvPr/>
          </p:nvSpPr>
          <p:spPr bwMode="auto">
            <a:xfrm>
              <a:off x="6021388" y="3551238"/>
              <a:ext cx="141288" cy="238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19"/>
            <p:cNvSpPr>
              <a:spLocks noChangeArrowheads="1"/>
            </p:cNvSpPr>
            <p:nvPr/>
          </p:nvSpPr>
          <p:spPr bwMode="auto">
            <a:xfrm>
              <a:off x="6021388" y="3597275"/>
              <a:ext cx="141288" cy="238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0"/>
            <p:cNvSpPr/>
            <p:nvPr/>
          </p:nvSpPr>
          <p:spPr bwMode="auto">
            <a:xfrm>
              <a:off x="5929313" y="3184525"/>
              <a:ext cx="327025" cy="344488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090371" y="243297"/>
              <a:ext cx="1212503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</a:t>
              </a:r>
            </a:p>
          </p:txBody>
        </p:sp>
      </p:grpSp>
      <p:sp>
        <p:nvSpPr>
          <p:cNvPr id="11" name="Freeform 5"/>
          <p:cNvSpPr/>
          <p:nvPr/>
        </p:nvSpPr>
        <p:spPr bwMode="auto">
          <a:xfrm>
            <a:off x="3681565" y="1771364"/>
            <a:ext cx="2161123" cy="2159044"/>
          </a:xfrm>
          <a:custGeom>
            <a:avLst/>
            <a:gdLst>
              <a:gd name="T0" fmla="*/ 740 w 1319"/>
              <a:gd name="T1" fmla="*/ 1274 h 1318"/>
              <a:gd name="T2" fmla="*/ 580 w 1319"/>
              <a:gd name="T3" fmla="*/ 1274 h 1318"/>
              <a:gd name="T4" fmla="*/ 45 w 1319"/>
              <a:gd name="T5" fmla="*/ 739 h 1318"/>
              <a:gd name="T6" fmla="*/ 45 w 1319"/>
              <a:gd name="T7" fmla="*/ 579 h 1318"/>
              <a:gd name="T8" fmla="*/ 580 w 1319"/>
              <a:gd name="T9" fmla="*/ 44 h 1318"/>
              <a:gd name="T10" fmla="*/ 740 w 1319"/>
              <a:gd name="T11" fmla="*/ 44 h 1318"/>
              <a:gd name="T12" fmla="*/ 1275 w 1319"/>
              <a:gd name="T13" fmla="*/ 579 h 1318"/>
              <a:gd name="T14" fmla="*/ 1275 w 1319"/>
              <a:gd name="T15" fmla="*/ 739 h 1318"/>
              <a:gd name="T16" fmla="*/ 740 w 1319"/>
              <a:gd name="T17" fmla="*/ 127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9" h="1318">
                <a:moveTo>
                  <a:pt x="740" y="1274"/>
                </a:moveTo>
                <a:cubicBezTo>
                  <a:pt x="696" y="1318"/>
                  <a:pt x="624" y="1318"/>
                  <a:pt x="580" y="1274"/>
                </a:cubicBezTo>
                <a:cubicBezTo>
                  <a:pt x="45" y="739"/>
                  <a:pt x="45" y="739"/>
                  <a:pt x="45" y="739"/>
                </a:cubicBezTo>
                <a:cubicBezTo>
                  <a:pt x="0" y="695"/>
                  <a:pt x="0" y="623"/>
                  <a:pt x="45" y="579"/>
                </a:cubicBezTo>
                <a:cubicBezTo>
                  <a:pt x="580" y="44"/>
                  <a:pt x="580" y="44"/>
                  <a:pt x="580" y="44"/>
                </a:cubicBezTo>
                <a:cubicBezTo>
                  <a:pt x="624" y="0"/>
                  <a:pt x="696" y="0"/>
                  <a:pt x="740" y="44"/>
                </a:cubicBezTo>
                <a:cubicBezTo>
                  <a:pt x="1275" y="579"/>
                  <a:pt x="1275" y="579"/>
                  <a:pt x="1275" y="579"/>
                </a:cubicBezTo>
                <a:cubicBezTo>
                  <a:pt x="1319" y="623"/>
                  <a:pt x="1319" y="695"/>
                  <a:pt x="1275" y="739"/>
                </a:cubicBezTo>
                <a:lnTo>
                  <a:pt x="740" y="12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2"/>
          <p:cNvSpPr/>
          <p:nvPr/>
        </p:nvSpPr>
        <p:spPr bwMode="auto">
          <a:xfrm>
            <a:off x="4955442" y="2943386"/>
            <a:ext cx="2161816" cy="2161123"/>
          </a:xfrm>
          <a:custGeom>
            <a:avLst/>
            <a:gdLst>
              <a:gd name="T0" fmla="*/ 740 w 1319"/>
              <a:gd name="T1" fmla="*/ 1275 h 1319"/>
              <a:gd name="T2" fmla="*/ 579 w 1319"/>
              <a:gd name="T3" fmla="*/ 1275 h 1319"/>
              <a:gd name="T4" fmla="*/ 44 w 1319"/>
              <a:gd name="T5" fmla="*/ 740 h 1319"/>
              <a:gd name="T6" fmla="*/ 44 w 1319"/>
              <a:gd name="T7" fmla="*/ 580 h 1319"/>
              <a:gd name="T8" fmla="*/ 579 w 1319"/>
              <a:gd name="T9" fmla="*/ 45 h 1319"/>
              <a:gd name="T10" fmla="*/ 740 w 1319"/>
              <a:gd name="T11" fmla="*/ 45 h 1319"/>
              <a:gd name="T12" fmla="*/ 1274 w 1319"/>
              <a:gd name="T13" fmla="*/ 580 h 1319"/>
              <a:gd name="T14" fmla="*/ 1274 w 1319"/>
              <a:gd name="T15" fmla="*/ 740 h 1319"/>
              <a:gd name="T16" fmla="*/ 740 w 1319"/>
              <a:gd name="T17" fmla="*/ 1275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9" h="1319">
                <a:moveTo>
                  <a:pt x="740" y="1275"/>
                </a:moveTo>
                <a:cubicBezTo>
                  <a:pt x="695" y="1319"/>
                  <a:pt x="623" y="1319"/>
                  <a:pt x="579" y="1275"/>
                </a:cubicBezTo>
                <a:cubicBezTo>
                  <a:pt x="44" y="740"/>
                  <a:pt x="44" y="740"/>
                  <a:pt x="44" y="740"/>
                </a:cubicBezTo>
                <a:cubicBezTo>
                  <a:pt x="0" y="696"/>
                  <a:pt x="0" y="624"/>
                  <a:pt x="44" y="580"/>
                </a:cubicBezTo>
                <a:cubicBezTo>
                  <a:pt x="579" y="45"/>
                  <a:pt x="579" y="45"/>
                  <a:pt x="579" y="45"/>
                </a:cubicBezTo>
                <a:cubicBezTo>
                  <a:pt x="623" y="0"/>
                  <a:pt x="695" y="0"/>
                  <a:pt x="740" y="45"/>
                </a:cubicBezTo>
                <a:cubicBezTo>
                  <a:pt x="1274" y="580"/>
                  <a:pt x="1274" y="580"/>
                  <a:pt x="1274" y="580"/>
                </a:cubicBezTo>
                <a:cubicBezTo>
                  <a:pt x="1319" y="624"/>
                  <a:pt x="1319" y="696"/>
                  <a:pt x="1274" y="740"/>
                </a:cubicBezTo>
                <a:lnTo>
                  <a:pt x="740" y="12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7"/>
          <p:cNvSpPr/>
          <p:nvPr/>
        </p:nvSpPr>
        <p:spPr bwMode="auto">
          <a:xfrm>
            <a:off x="6117418" y="1696877"/>
            <a:ext cx="2161816" cy="2159044"/>
          </a:xfrm>
          <a:custGeom>
            <a:avLst/>
            <a:gdLst>
              <a:gd name="T0" fmla="*/ 740 w 1319"/>
              <a:gd name="T1" fmla="*/ 1274 h 1318"/>
              <a:gd name="T2" fmla="*/ 579 w 1319"/>
              <a:gd name="T3" fmla="*/ 1274 h 1318"/>
              <a:gd name="T4" fmla="*/ 44 w 1319"/>
              <a:gd name="T5" fmla="*/ 739 h 1318"/>
              <a:gd name="T6" fmla="*/ 44 w 1319"/>
              <a:gd name="T7" fmla="*/ 579 h 1318"/>
              <a:gd name="T8" fmla="*/ 579 w 1319"/>
              <a:gd name="T9" fmla="*/ 44 h 1318"/>
              <a:gd name="T10" fmla="*/ 740 w 1319"/>
              <a:gd name="T11" fmla="*/ 44 h 1318"/>
              <a:gd name="T12" fmla="*/ 1275 w 1319"/>
              <a:gd name="T13" fmla="*/ 579 h 1318"/>
              <a:gd name="T14" fmla="*/ 1275 w 1319"/>
              <a:gd name="T15" fmla="*/ 739 h 1318"/>
              <a:gd name="T16" fmla="*/ 740 w 1319"/>
              <a:gd name="T17" fmla="*/ 127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9" h="1318">
                <a:moveTo>
                  <a:pt x="740" y="1274"/>
                </a:moveTo>
                <a:cubicBezTo>
                  <a:pt x="695" y="1318"/>
                  <a:pt x="624" y="1318"/>
                  <a:pt x="579" y="1274"/>
                </a:cubicBezTo>
                <a:cubicBezTo>
                  <a:pt x="44" y="739"/>
                  <a:pt x="44" y="739"/>
                  <a:pt x="44" y="739"/>
                </a:cubicBezTo>
                <a:cubicBezTo>
                  <a:pt x="0" y="695"/>
                  <a:pt x="0" y="623"/>
                  <a:pt x="44" y="579"/>
                </a:cubicBezTo>
                <a:cubicBezTo>
                  <a:pt x="579" y="44"/>
                  <a:pt x="579" y="44"/>
                  <a:pt x="579" y="44"/>
                </a:cubicBezTo>
                <a:cubicBezTo>
                  <a:pt x="624" y="0"/>
                  <a:pt x="695" y="0"/>
                  <a:pt x="740" y="44"/>
                </a:cubicBezTo>
                <a:cubicBezTo>
                  <a:pt x="1275" y="579"/>
                  <a:pt x="1275" y="579"/>
                  <a:pt x="1275" y="579"/>
                </a:cubicBezTo>
                <a:cubicBezTo>
                  <a:pt x="1319" y="623"/>
                  <a:pt x="1319" y="695"/>
                  <a:pt x="1275" y="739"/>
                </a:cubicBezTo>
                <a:lnTo>
                  <a:pt x="740" y="12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3969660" y="1307136"/>
            <a:ext cx="688732" cy="688039"/>
            <a:chOff x="3983908" y="1648794"/>
            <a:chExt cx="688732" cy="688039"/>
          </a:xfrm>
        </p:grpSpPr>
        <p:sp>
          <p:nvSpPr>
            <p:cNvPr id="16" name="Freeform 10"/>
            <p:cNvSpPr/>
            <p:nvPr/>
          </p:nvSpPr>
          <p:spPr bwMode="auto">
            <a:xfrm>
              <a:off x="3983908" y="1648794"/>
              <a:ext cx="688732" cy="688039"/>
            </a:xfrm>
            <a:custGeom>
              <a:avLst/>
              <a:gdLst>
                <a:gd name="T0" fmla="*/ 235 w 420"/>
                <a:gd name="T1" fmla="*/ 406 h 420"/>
                <a:gd name="T2" fmla="*/ 184 w 420"/>
                <a:gd name="T3" fmla="*/ 406 h 420"/>
                <a:gd name="T4" fmla="*/ 14 w 420"/>
                <a:gd name="T5" fmla="*/ 235 h 420"/>
                <a:gd name="T6" fmla="*/ 14 w 420"/>
                <a:gd name="T7" fmla="*/ 184 h 420"/>
                <a:gd name="T8" fmla="*/ 184 w 420"/>
                <a:gd name="T9" fmla="*/ 14 h 420"/>
                <a:gd name="T10" fmla="*/ 235 w 420"/>
                <a:gd name="T11" fmla="*/ 14 h 420"/>
                <a:gd name="T12" fmla="*/ 406 w 420"/>
                <a:gd name="T13" fmla="*/ 184 h 420"/>
                <a:gd name="T14" fmla="*/ 406 w 420"/>
                <a:gd name="T15" fmla="*/ 235 h 420"/>
                <a:gd name="T16" fmla="*/ 235 w 420"/>
                <a:gd name="T17" fmla="*/ 406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420">
                  <a:moveTo>
                    <a:pt x="235" y="406"/>
                  </a:moveTo>
                  <a:cubicBezTo>
                    <a:pt x="221" y="420"/>
                    <a:pt x="198" y="420"/>
                    <a:pt x="184" y="406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0" y="221"/>
                    <a:pt x="0" y="198"/>
                    <a:pt x="14" y="184"/>
                  </a:cubicBezTo>
                  <a:cubicBezTo>
                    <a:pt x="184" y="14"/>
                    <a:pt x="184" y="14"/>
                    <a:pt x="184" y="14"/>
                  </a:cubicBezTo>
                  <a:cubicBezTo>
                    <a:pt x="198" y="0"/>
                    <a:pt x="221" y="0"/>
                    <a:pt x="235" y="14"/>
                  </a:cubicBezTo>
                  <a:cubicBezTo>
                    <a:pt x="406" y="184"/>
                    <a:pt x="406" y="184"/>
                    <a:pt x="406" y="184"/>
                  </a:cubicBezTo>
                  <a:cubicBezTo>
                    <a:pt x="420" y="198"/>
                    <a:pt x="420" y="221"/>
                    <a:pt x="406" y="235"/>
                  </a:cubicBezTo>
                  <a:lnTo>
                    <a:pt x="235" y="406"/>
                  </a:lnTo>
                  <a:close/>
                </a:path>
              </a:pathLst>
            </a:custGeom>
            <a:solidFill>
              <a:srgbClr val="192A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 noEditPoints="1"/>
            </p:cNvSpPr>
            <p:nvPr/>
          </p:nvSpPr>
          <p:spPr bwMode="auto">
            <a:xfrm>
              <a:off x="4214647" y="1848748"/>
              <a:ext cx="233097" cy="278788"/>
            </a:xfrm>
            <a:custGeom>
              <a:avLst/>
              <a:gdLst>
                <a:gd name="T0" fmla="*/ 373 w 373"/>
                <a:gd name="T1" fmla="*/ 425 h 456"/>
                <a:gd name="T2" fmla="*/ 342 w 373"/>
                <a:gd name="T3" fmla="*/ 456 h 456"/>
                <a:gd name="T4" fmla="*/ 31 w 373"/>
                <a:gd name="T5" fmla="*/ 456 h 456"/>
                <a:gd name="T6" fmla="*/ 0 w 373"/>
                <a:gd name="T7" fmla="*/ 425 h 456"/>
                <a:gd name="T8" fmla="*/ 0 w 373"/>
                <a:gd name="T9" fmla="*/ 238 h 456"/>
                <a:gd name="T10" fmla="*/ 31 w 373"/>
                <a:gd name="T11" fmla="*/ 207 h 456"/>
                <a:gd name="T12" fmla="*/ 41 w 373"/>
                <a:gd name="T13" fmla="*/ 207 h 456"/>
                <a:gd name="T14" fmla="*/ 41 w 373"/>
                <a:gd name="T15" fmla="*/ 145 h 456"/>
                <a:gd name="T16" fmla="*/ 186 w 373"/>
                <a:gd name="T17" fmla="*/ 0 h 456"/>
                <a:gd name="T18" fmla="*/ 331 w 373"/>
                <a:gd name="T19" fmla="*/ 145 h 456"/>
                <a:gd name="T20" fmla="*/ 331 w 373"/>
                <a:gd name="T21" fmla="*/ 207 h 456"/>
                <a:gd name="T22" fmla="*/ 342 w 373"/>
                <a:gd name="T23" fmla="*/ 207 h 456"/>
                <a:gd name="T24" fmla="*/ 373 w 373"/>
                <a:gd name="T25" fmla="*/ 238 h 456"/>
                <a:gd name="T26" fmla="*/ 373 w 373"/>
                <a:gd name="T27" fmla="*/ 425 h 456"/>
                <a:gd name="T28" fmla="*/ 269 w 373"/>
                <a:gd name="T29" fmla="*/ 207 h 456"/>
                <a:gd name="T30" fmla="*/ 269 w 373"/>
                <a:gd name="T31" fmla="*/ 145 h 456"/>
                <a:gd name="T32" fmla="*/ 186 w 373"/>
                <a:gd name="T33" fmla="*/ 62 h 456"/>
                <a:gd name="T34" fmla="*/ 103 w 373"/>
                <a:gd name="T35" fmla="*/ 145 h 456"/>
                <a:gd name="T36" fmla="*/ 103 w 373"/>
                <a:gd name="T37" fmla="*/ 207 h 456"/>
                <a:gd name="T38" fmla="*/ 269 w 373"/>
                <a:gd name="T39" fmla="*/ 207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3" h="456">
                  <a:moveTo>
                    <a:pt x="373" y="425"/>
                  </a:moveTo>
                  <a:cubicBezTo>
                    <a:pt x="373" y="442"/>
                    <a:pt x="359" y="456"/>
                    <a:pt x="342" y="456"/>
                  </a:cubicBezTo>
                  <a:cubicBezTo>
                    <a:pt x="31" y="456"/>
                    <a:pt x="31" y="456"/>
                    <a:pt x="31" y="456"/>
                  </a:cubicBezTo>
                  <a:cubicBezTo>
                    <a:pt x="14" y="456"/>
                    <a:pt x="0" y="442"/>
                    <a:pt x="0" y="42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21"/>
                    <a:pt x="14" y="207"/>
                    <a:pt x="31" y="207"/>
                  </a:cubicBezTo>
                  <a:cubicBezTo>
                    <a:pt x="41" y="207"/>
                    <a:pt x="41" y="207"/>
                    <a:pt x="41" y="207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65"/>
                    <a:pt x="107" y="0"/>
                    <a:pt x="186" y="0"/>
                  </a:cubicBezTo>
                  <a:cubicBezTo>
                    <a:pt x="266" y="0"/>
                    <a:pt x="331" y="65"/>
                    <a:pt x="331" y="145"/>
                  </a:cubicBezTo>
                  <a:cubicBezTo>
                    <a:pt x="331" y="207"/>
                    <a:pt x="331" y="207"/>
                    <a:pt x="331" y="207"/>
                  </a:cubicBezTo>
                  <a:cubicBezTo>
                    <a:pt x="342" y="207"/>
                    <a:pt x="342" y="207"/>
                    <a:pt x="342" y="207"/>
                  </a:cubicBezTo>
                  <a:cubicBezTo>
                    <a:pt x="359" y="207"/>
                    <a:pt x="373" y="221"/>
                    <a:pt x="373" y="238"/>
                  </a:cubicBezTo>
                  <a:lnTo>
                    <a:pt x="373" y="425"/>
                  </a:lnTo>
                  <a:close/>
                  <a:moveTo>
                    <a:pt x="269" y="207"/>
                  </a:moveTo>
                  <a:cubicBezTo>
                    <a:pt x="269" y="145"/>
                    <a:pt x="269" y="145"/>
                    <a:pt x="269" y="145"/>
                  </a:cubicBezTo>
                  <a:cubicBezTo>
                    <a:pt x="269" y="99"/>
                    <a:pt x="232" y="62"/>
                    <a:pt x="186" y="62"/>
                  </a:cubicBezTo>
                  <a:cubicBezTo>
                    <a:pt x="141" y="62"/>
                    <a:pt x="103" y="99"/>
                    <a:pt x="103" y="145"/>
                  </a:cubicBezTo>
                  <a:cubicBezTo>
                    <a:pt x="103" y="207"/>
                    <a:pt x="103" y="207"/>
                    <a:pt x="103" y="207"/>
                  </a:cubicBezTo>
                  <a:lnTo>
                    <a:pt x="269" y="2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84186" y="2023576"/>
            <a:ext cx="688039" cy="688039"/>
            <a:chOff x="8098434" y="2365234"/>
            <a:chExt cx="688039" cy="688039"/>
          </a:xfrm>
        </p:grpSpPr>
        <p:sp>
          <p:nvSpPr>
            <p:cNvPr id="14" name="Freeform 8"/>
            <p:cNvSpPr/>
            <p:nvPr/>
          </p:nvSpPr>
          <p:spPr bwMode="auto">
            <a:xfrm>
              <a:off x="8098434" y="2365234"/>
              <a:ext cx="688039" cy="688039"/>
            </a:xfrm>
            <a:custGeom>
              <a:avLst/>
              <a:gdLst>
                <a:gd name="T0" fmla="*/ 235 w 420"/>
                <a:gd name="T1" fmla="*/ 406 h 420"/>
                <a:gd name="T2" fmla="*/ 184 w 420"/>
                <a:gd name="T3" fmla="*/ 406 h 420"/>
                <a:gd name="T4" fmla="*/ 14 w 420"/>
                <a:gd name="T5" fmla="*/ 235 h 420"/>
                <a:gd name="T6" fmla="*/ 14 w 420"/>
                <a:gd name="T7" fmla="*/ 184 h 420"/>
                <a:gd name="T8" fmla="*/ 184 w 420"/>
                <a:gd name="T9" fmla="*/ 14 h 420"/>
                <a:gd name="T10" fmla="*/ 235 w 420"/>
                <a:gd name="T11" fmla="*/ 14 h 420"/>
                <a:gd name="T12" fmla="*/ 406 w 420"/>
                <a:gd name="T13" fmla="*/ 184 h 420"/>
                <a:gd name="T14" fmla="*/ 406 w 420"/>
                <a:gd name="T15" fmla="*/ 235 h 420"/>
                <a:gd name="T16" fmla="*/ 235 w 420"/>
                <a:gd name="T17" fmla="*/ 406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420">
                  <a:moveTo>
                    <a:pt x="235" y="406"/>
                  </a:moveTo>
                  <a:cubicBezTo>
                    <a:pt x="221" y="420"/>
                    <a:pt x="198" y="420"/>
                    <a:pt x="184" y="406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0" y="221"/>
                    <a:pt x="0" y="198"/>
                    <a:pt x="14" y="184"/>
                  </a:cubicBezTo>
                  <a:cubicBezTo>
                    <a:pt x="184" y="14"/>
                    <a:pt x="184" y="14"/>
                    <a:pt x="184" y="14"/>
                  </a:cubicBezTo>
                  <a:cubicBezTo>
                    <a:pt x="198" y="0"/>
                    <a:pt x="221" y="0"/>
                    <a:pt x="235" y="14"/>
                  </a:cubicBezTo>
                  <a:cubicBezTo>
                    <a:pt x="406" y="184"/>
                    <a:pt x="406" y="184"/>
                    <a:pt x="406" y="184"/>
                  </a:cubicBezTo>
                  <a:cubicBezTo>
                    <a:pt x="420" y="198"/>
                    <a:pt x="420" y="221"/>
                    <a:pt x="406" y="235"/>
                  </a:cubicBezTo>
                  <a:lnTo>
                    <a:pt x="235" y="406"/>
                  </a:lnTo>
                  <a:close/>
                </a:path>
              </a:pathLst>
            </a:custGeom>
            <a:solidFill>
              <a:srgbClr val="192A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8"/>
            <p:cNvSpPr>
              <a:spLocks noEditPoints="1"/>
            </p:cNvSpPr>
            <p:nvPr/>
          </p:nvSpPr>
          <p:spPr bwMode="auto">
            <a:xfrm rot="16200000">
              <a:off x="8311056" y="2543412"/>
              <a:ext cx="231322" cy="284368"/>
            </a:xfrm>
            <a:custGeom>
              <a:avLst/>
              <a:gdLst>
                <a:gd name="T0" fmla="*/ 318 w 392"/>
                <a:gd name="T1" fmla="*/ 158 h 490"/>
                <a:gd name="T2" fmla="*/ 252 w 392"/>
                <a:gd name="T3" fmla="*/ 147 h 490"/>
                <a:gd name="T4" fmla="*/ 219 w 392"/>
                <a:gd name="T5" fmla="*/ 86 h 490"/>
                <a:gd name="T6" fmla="*/ 303 w 392"/>
                <a:gd name="T7" fmla="*/ 70 h 490"/>
                <a:gd name="T8" fmla="*/ 318 w 392"/>
                <a:gd name="T9" fmla="*/ 158 h 490"/>
                <a:gd name="T10" fmla="*/ 379 w 392"/>
                <a:gd name="T11" fmla="*/ 121 h 490"/>
                <a:gd name="T12" fmla="*/ 231 w 392"/>
                <a:gd name="T13" fmla="*/ 13 h 490"/>
                <a:gd name="T14" fmla="*/ 115 w 392"/>
                <a:gd name="T15" fmla="*/ 154 h 490"/>
                <a:gd name="T16" fmla="*/ 134 w 392"/>
                <a:gd name="T17" fmla="*/ 212 h 490"/>
                <a:gd name="T18" fmla="*/ 8 w 392"/>
                <a:gd name="T19" fmla="*/ 400 h 490"/>
                <a:gd name="T20" fmla="*/ 2 w 392"/>
                <a:gd name="T21" fmla="*/ 428 h 490"/>
                <a:gd name="T22" fmla="*/ 10 w 392"/>
                <a:gd name="T23" fmla="*/ 476 h 490"/>
                <a:gd name="T24" fmla="*/ 27 w 392"/>
                <a:gd name="T25" fmla="*/ 489 h 490"/>
                <a:gd name="T26" fmla="*/ 64 w 392"/>
                <a:gd name="T27" fmla="*/ 482 h 490"/>
                <a:gd name="T28" fmla="*/ 86 w 392"/>
                <a:gd name="T29" fmla="*/ 466 h 490"/>
                <a:gd name="T30" fmla="*/ 136 w 392"/>
                <a:gd name="T31" fmla="*/ 385 h 490"/>
                <a:gd name="T32" fmla="*/ 137 w 392"/>
                <a:gd name="T33" fmla="*/ 385 h 490"/>
                <a:gd name="T34" fmla="*/ 171 w 392"/>
                <a:gd name="T35" fmla="*/ 379 h 490"/>
                <a:gd name="T36" fmla="*/ 229 w 392"/>
                <a:gd name="T37" fmla="*/ 284 h 490"/>
                <a:gd name="T38" fmla="*/ 292 w 392"/>
                <a:gd name="T39" fmla="*/ 283 h 490"/>
                <a:gd name="T40" fmla="*/ 379 w 392"/>
                <a:gd name="T41" fmla="*/ 12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2" h="490">
                  <a:moveTo>
                    <a:pt x="318" y="158"/>
                  </a:moveTo>
                  <a:cubicBezTo>
                    <a:pt x="299" y="187"/>
                    <a:pt x="279" y="167"/>
                    <a:pt x="252" y="147"/>
                  </a:cubicBezTo>
                  <a:cubicBezTo>
                    <a:pt x="224" y="127"/>
                    <a:pt x="200" y="114"/>
                    <a:pt x="219" y="86"/>
                  </a:cubicBezTo>
                  <a:cubicBezTo>
                    <a:pt x="238" y="57"/>
                    <a:pt x="276" y="50"/>
                    <a:pt x="303" y="70"/>
                  </a:cubicBezTo>
                  <a:cubicBezTo>
                    <a:pt x="330" y="90"/>
                    <a:pt x="337" y="130"/>
                    <a:pt x="318" y="158"/>
                  </a:cubicBezTo>
                  <a:close/>
                  <a:moveTo>
                    <a:pt x="379" y="121"/>
                  </a:moveTo>
                  <a:cubicBezTo>
                    <a:pt x="367" y="48"/>
                    <a:pt x="301" y="0"/>
                    <a:pt x="231" y="13"/>
                  </a:cubicBezTo>
                  <a:cubicBezTo>
                    <a:pt x="162" y="25"/>
                    <a:pt x="103" y="81"/>
                    <a:pt x="115" y="154"/>
                  </a:cubicBezTo>
                  <a:cubicBezTo>
                    <a:pt x="118" y="170"/>
                    <a:pt x="125" y="194"/>
                    <a:pt x="134" y="212"/>
                  </a:cubicBezTo>
                  <a:cubicBezTo>
                    <a:pt x="8" y="400"/>
                    <a:pt x="8" y="400"/>
                    <a:pt x="8" y="400"/>
                  </a:cubicBezTo>
                  <a:cubicBezTo>
                    <a:pt x="3" y="407"/>
                    <a:pt x="0" y="420"/>
                    <a:pt x="2" y="428"/>
                  </a:cubicBezTo>
                  <a:cubicBezTo>
                    <a:pt x="10" y="476"/>
                    <a:pt x="10" y="476"/>
                    <a:pt x="10" y="476"/>
                  </a:cubicBezTo>
                  <a:cubicBezTo>
                    <a:pt x="11" y="484"/>
                    <a:pt x="19" y="490"/>
                    <a:pt x="27" y="489"/>
                  </a:cubicBezTo>
                  <a:cubicBezTo>
                    <a:pt x="64" y="482"/>
                    <a:pt x="64" y="482"/>
                    <a:pt x="64" y="482"/>
                  </a:cubicBezTo>
                  <a:cubicBezTo>
                    <a:pt x="72" y="480"/>
                    <a:pt x="82" y="473"/>
                    <a:pt x="86" y="4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7" y="385"/>
                    <a:pt x="137" y="385"/>
                    <a:pt x="137" y="385"/>
                  </a:cubicBezTo>
                  <a:cubicBezTo>
                    <a:pt x="171" y="379"/>
                    <a:pt x="171" y="379"/>
                    <a:pt x="171" y="379"/>
                  </a:cubicBezTo>
                  <a:cubicBezTo>
                    <a:pt x="229" y="284"/>
                    <a:pt x="229" y="284"/>
                    <a:pt x="229" y="284"/>
                  </a:cubicBezTo>
                  <a:cubicBezTo>
                    <a:pt x="248" y="287"/>
                    <a:pt x="276" y="286"/>
                    <a:pt x="292" y="283"/>
                  </a:cubicBezTo>
                  <a:cubicBezTo>
                    <a:pt x="361" y="270"/>
                    <a:pt x="392" y="194"/>
                    <a:pt x="379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17418" y="4871003"/>
            <a:ext cx="688039" cy="688039"/>
            <a:chOff x="6131666" y="5212661"/>
            <a:chExt cx="688039" cy="688039"/>
          </a:xfrm>
        </p:grpSpPr>
        <p:sp>
          <p:nvSpPr>
            <p:cNvPr id="15" name="Freeform 9"/>
            <p:cNvSpPr/>
            <p:nvPr/>
          </p:nvSpPr>
          <p:spPr bwMode="auto">
            <a:xfrm>
              <a:off x="6131666" y="5212661"/>
              <a:ext cx="688039" cy="688039"/>
            </a:xfrm>
            <a:custGeom>
              <a:avLst/>
              <a:gdLst>
                <a:gd name="T0" fmla="*/ 236 w 420"/>
                <a:gd name="T1" fmla="*/ 406 h 420"/>
                <a:gd name="T2" fmla="*/ 185 w 420"/>
                <a:gd name="T3" fmla="*/ 406 h 420"/>
                <a:gd name="T4" fmla="*/ 14 w 420"/>
                <a:gd name="T5" fmla="*/ 236 h 420"/>
                <a:gd name="T6" fmla="*/ 14 w 420"/>
                <a:gd name="T7" fmla="*/ 185 h 420"/>
                <a:gd name="T8" fmla="*/ 185 w 420"/>
                <a:gd name="T9" fmla="*/ 14 h 420"/>
                <a:gd name="T10" fmla="*/ 236 w 420"/>
                <a:gd name="T11" fmla="*/ 14 h 420"/>
                <a:gd name="T12" fmla="*/ 406 w 420"/>
                <a:gd name="T13" fmla="*/ 185 h 420"/>
                <a:gd name="T14" fmla="*/ 406 w 420"/>
                <a:gd name="T15" fmla="*/ 236 h 420"/>
                <a:gd name="T16" fmla="*/ 236 w 420"/>
                <a:gd name="T17" fmla="*/ 406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420">
                  <a:moveTo>
                    <a:pt x="236" y="406"/>
                  </a:moveTo>
                  <a:cubicBezTo>
                    <a:pt x="222" y="420"/>
                    <a:pt x="199" y="420"/>
                    <a:pt x="185" y="406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0" y="222"/>
                    <a:pt x="0" y="199"/>
                    <a:pt x="14" y="185"/>
                  </a:cubicBezTo>
                  <a:cubicBezTo>
                    <a:pt x="185" y="14"/>
                    <a:pt x="185" y="14"/>
                    <a:pt x="185" y="14"/>
                  </a:cubicBezTo>
                  <a:cubicBezTo>
                    <a:pt x="199" y="0"/>
                    <a:pt x="222" y="0"/>
                    <a:pt x="236" y="14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20" y="199"/>
                    <a:pt x="420" y="222"/>
                    <a:pt x="406" y="236"/>
                  </a:cubicBezTo>
                  <a:lnTo>
                    <a:pt x="236" y="406"/>
                  </a:lnTo>
                  <a:close/>
                </a:path>
              </a:pathLst>
            </a:custGeom>
            <a:solidFill>
              <a:srgbClr val="192A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6"/>
            <p:cNvSpPr>
              <a:spLocks noEditPoints="1"/>
            </p:cNvSpPr>
            <p:nvPr/>
          </p:nvSpPr>
          <p:spPr bwMode="auto">
            <a:xfrm>
              <a:off x="6326472" y="5411296"/>
              <a:ext cx="298425" cy="243577"/>
            </a:xfrm>
            <a:custGeom>
              <a:avLst/>
              <a:gdLst>
                <a:gd name="T0" fmla="*/ 419 w 419"/>
                <a:gd name="T1" fmla="*/ 305 h 349"/>
                <a:gd name="T2" fmla="*/ 376 w 419"/>
                <a:gd name="T3" fmla="*/ 349 h 349"/>
                <a:gd name="T4" fmla="*/ 44 w 419"/>
                <a:gd name="T5" fmla="*/ 349 h 349"/>
                <a:gd name="T6" fmla="*/ 0 w 419"/>
                <a:gd name="T7" fmla="*/ 305 h 349"/>
                <a:gd name="T8" fmla="*/ 0 w 419"/>
                <a:gd name="T9" fmla="*/ 218 h 349"/>
                <a:gd name="T10" fmla="*/ 5 w 419"/>
                <a:gd name="T11" fmla="*/ 197 h 349"/>
                <a:gd name="T12" fmla="*/ 58 w 419"/>
                <a:gd name="T13" fmla="*/ 32 h 349"/>
                <a:gd name="T14" fmla="*/ 103 w 419"/>
                <a:gd name="T15" fmla="*/ 0 h 349"/>
                <a:gd name="T16" fmla="*/ 316 w 419"/>
                <a:gd name="T17" fmla="*/ 0 h 349"/>
                <a:gd name="T18" fmla="*/ 361 w 419"/>
                <a:gd name="T19" fmla="*/ 32 h 349"/>
                <a:gd name="T20" fmla="*/ 415 w 419"/>
                <a:gd name="T21" fmla="*/ 197 h 349"/>
                <a:gd name="T22" fmla="*/ 419 w 419"/>
                <a:gd name="T23" fmla="*/ 218 h 349"/>
                <a:gd name="T24" fmla="*/ 419 w 419"/>
                <a:gd name="T25" fmla="*/ 305 h 349"/>
                <a:gd name="T26" fmla="*/ 384 w 419"/>
                <a:gd name="T27" fmla="*/ 218 h 349"/>
                <a:gd name="T28" fmla="*/ 376 w 419"/>
                <a:gd name="T29" fmla="*/ 209 h 349"/>
                <a:gd name="T30" fmla="*/ 44 w 419"/>
                <a:gd name="T31" fmla="*/ 209 h 349"/>
                <a:gd name="T32" fmla="*/ 35 w 419"/>
                <a:gd name="T33" fmla="*/ 218 h 349"/>
                <a:gd name="T34" fmla="*/ 35 w 419"/>
                <a:gd name="T35" fmla="*/ 305 h 349"/>
                <a:gd name="T36" fmla="*/ 44 w 419"/>
                <a:gd name="T37" fmla="*/ 314 h 349"/>
                <a:gd name="T38" fmla="*/ 376 w 419"/>
                <a:gd name="T39" fmla="*/ 314 h 349"/>
                <a:gd name="T40" fmla="*/ 384 w 419"/>
                <a:gd name="T41" fmla="*/ 305 h 349"/>
                <a:gd name="T42" fmla="*/ 384 w 419"/>
                <a:gd name="T43" fmla="*/ 218 h 349"/>
                <a:gd name="T44" fmla="*/ 371 w 419"/>
                <a:gd name="T45" fmla="*/ 174 h 349"/>
                <a:gd name="T46" fmla="*/ 328 w 419"/>
                <a:gd name="T47" fmla="*/ 43 h 349"/>
                <a:gd name="T48" fmla="*/ 316 w 419"/>
                <a:gd name="T49" fmla="*/ 35 h 349"/>
                <a:gd name="T50" fmla="*/ 103 w 419"/>
                <a:gd name="T51" fmla="*/ 35 h 349"/>
                <a:gd name="T52" fmla="*/ 92 w 419"/>
                <a:gd name="T53" fmla="*/ 43 h 349"/>
                <a:gd name="T54" fmla="*/ 49 w 419"/>
                <a:gd name="T55" fmla="*/ 174 h 349"/>
                <a:gd name="T56" fmla="*/ 371 w 419"/>
                <a:gd name="T57" fmla="*/ 174 h 349"/>
                <a:gd name="T58" fmla="*/ 262 w 419"/>
                <a:gd name="T59" fmla="*/ 283 h 349"/>
                <a:gd name="T60" fmla="*/ 240 w 419"/>
                <a:gd name="T61" fmla="*/ 262 h 349"/>
                <a:gd name="T62" fmla="*/ 262 w 419"/>
                <a:gd name="T63" fmla="*/ 240 h 349"/>
                <a:gd name="T64" fmla="*/ 284 w 419"/>
                <a:gd name="T65" fmla="*/ 262 h 349"/>
                <a:gd name="T66" fmla="*/ 262 w 419"/>
                <a:gd name="T67" fmla="*/ 283 h 349"/>
                <a:gd name="T68" fmla="*/ 332 w 419"/>
                <a:gd name="T69" fmla="*/ 283 h 349"/>
                <a:gd name="T70" fmla="*/ 310 w 419"/>
                <a:gd name="T71" fmla="*/ 262 h 349"/>
                <a:gd name="T72" fmla="*/ 332 w 419"/>
                <a:gd name="T73" fmla="*/ 240 h 349"/>
                <a:gd name="T74" fmla="*/ 354 w 419"/>
                <a:gd name="T75" fmla="*/ 262 h 349"/>
                <a:gd name="T76" fmla="*/ 332 w 419"/>
                <a:gd name="T77" fmla="*/ 28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9" h="349">
                  <a:moveTo>
                    <a:pt x="419" y="305"/>
                  </a:moveTo>
                  <a:cubicBezTo>
                    <a:pt x="419" y="329"/>
                    <a:pt x="400" y="349"/>
                    <a:pt x="376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20" y="349"/>
                    <a:pt x="0" y="329"/>
                    <a:pt x="0" y="30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1"/>
                    <a:pt x="2" y="204"/>
                    <a:pt x="5" y="197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5" y="13"/>
                    <a:pt x="83" y="0"/>
                    <a:pt x="10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7" y="0"/>
                    <a:pt x="355" y="13"/>
                    <a:pt x="361" y="32"/>
                  </a:cubicBezTo>
                  <a:cubicBezTo>
                    <a:pt x="415" y="197"/>
                    <a:pt x="415" y="197"/>
                    <a:pt x="415" y="197"/>
                  </a:cubicBezTo>
                  <a:cubicBezTo>
                    <a:pt x="417" y="204"/>
                    <a:pt x="419" y="211"/>
                    <a:pt x="419" y="218"/>
                  </a:cubicBezTo>
                  <a:lnTo>
                    <a:pt x="419" y="305"/>
                  </a:lnTo>
                  <a:close/>
                  <a:moveTo>
                    <a:pt x="384" y="218"/>
                  </a:moveTo>
                  <a:cubicBezTo>
                    <a:pt x="384" y="213"/>
                    <a:pt x="380" y="209"/>
                    <a:pt x="376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39" y="209"/>
                    <a:pt x="35" y="213"/>
                    <a:pt x="35" y="218"/>
                  </a:cubicBezTo>
                  <a:cubicBezTo>
                    <a:pt x="35" y="305"/>
                    <a:pt x="35" y="305"/>
                    <a:pt x="35" y="305"/>
                  </a:cubicBezTo>
                  <a:cubicBezTo>
                    <a:pt x="35" y="310"/>
                    <a:pt x="39" y="314"/>
                    <a:pt x="44" y="314"/>
                  </a:cubicBezTo>
                  <a:cubicBezTo>
                    <a:pt x="376" y="314"/>
                    <a:pt x="376" y="314"/>
                    <a:pt x="376" y="314"/>
                  </a:cubicBezTo>
                  <a:cubicBezTo>
                    <a:pt x="380" y="314"/>
                    <a:pt x="384" y="310"/>
                    <a:pt x="384" y="305"/>
                  </a:cubicBezTo>
                  <a:lnTo>
                    <a:pt x="384" y="218"/>
                  </a:lnTo>
                  <a:close/>
                  <a:moveTo>
                    <a:pt x="371" y="174"/>
                  </a:moveTo>
                  <a:cubicBezTo>
                    <a:pt x="328" y="43"/>
                    <a:pt x="328" y="43"/>
                    <a:pt x="328" y="43"/>
                  </a:cubicBezTo>
                  <a:cubicBezTo>
                    <a:pt x="327" y="38"/>
                    <a:pt x="321" y="35"/>
                    <a:pt x="316" y="35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98" y="35"/>
                    <a:pt x="93" y="38"/>
                    <a:pt x="92" y="43"/>
                  </a:cubicBezTo>
                  <a:cubicBezTo>
                    <a:pt x="49" y="174"/>
                    <a:pt x="49" y="174"/>
                    <a:pt x="49" y="174"/>
                  </a:cubicBezTo>
                  <a:lnTo>
                    <a:pt x="371" y="174"/>
                  </a:lnTo>
                  <a:close/>
                  <a:moveTo>
                    <a:pt x="262" y="283"/>
                  </a:moveTo>
                  <a:cubicBezTo>
                    <a:pt x="250" y="283"/>
                    <a:pt x="240" y="274"/>
                    <a:pt x="240" y="262"/>
                  </a:cubicBezTo>
                  <a:cubicBezTo>
                    <a:pt x="240" y="250"/>
                    <a:pt x="250" y="240"/>
                    <a:pt x="262" y="240"/>
                  </a:cubicBezTo>
                  <a:cubicBezTo>
                    <a:pt x="274" y="240"/>
                    <a:pt x="284" y="250"/>
                    <a:pt x="284" y="262"/>
                  </a:cubicBezTo>
                  <a:cubicBezTo>
                    <a:pt x="284" y="274"/>
                    <a:pt x="274" y="283"/>
                    <a:pt x="262" y="283"/>
                  </a:cubicBezTo>
                  <a:close/>
                  <a:moveTo>
                    <a:pt x="332" y="283"/>
                  </a:moveTo>
                  <a:cubicBezTo>
                    <a:pt x="320" y="283"/>
                    <a:pt x="310" y="274"/>
                    <a:pt x="310" y="262"/>
                  </a:cubicBezTo>
                  <a:cubicBezTo>
                    <a:pt x="310" y="250"/>
                    <a:pt x="320" y="240"/>
                    <a:pt x="332" y="240"/>
                  </a:cubicBezTo>
                  <a:cubicBezTo>
                    <a:pt x="344" y="240"/>
                    <a:pt x="354" y="250"/>
                    <a:pt x="354" y="262"/>
                  </a:cubicBezTo>
                  <a:cubicBezTo>
                    <a:pt x="354" y="274"/>
                    <a:pt x="344" y="283"/>
                    <a:pt x="332" y="2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7884" y="1307136"/>
            <a:ext cx="4370070" cy="2386820"/>
            <a:chOff x="964149" y="1919754"/>
            <a:chExt cx="3477746" cy="2386820"/>
          </a:xfrm>
        </p:grpSpPr>
        <p:sp>
          <p:nvSpPr>
            <p:cNvPr id="35" name="TextBox 76"/>
            <p:cNvSpPr txBox="1"/>
            <p:nvPr/>
          </p:nvSpPr>
          <p:spPr>
            <a:xfrm>
              <a:off x="1760139" y="1919754"/>
              <a:ext cx="2106406" cy="55335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400" dirty="0">
                  <a:solidFill>
                    <a:srgbClr val="192A64"/>
                  </a:solidFill>
                </a:rPr>
                <a:t>安全性与风险预判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64149" y="2537376"/>
              <a:ext cx="3477746" cy="1769198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最严苛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的微波泄漏条件下，人体胸腔组织和起搏器所受的电磁影响均在</a:t>
              </a:r>
              <a:r>
                <a:rPr lang="en-US" altLang="zh-CN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ICNIRP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r>
                <a:rPr lang="en-US" altLang="zh-CN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IEC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安全标准限值之内，证明该场景下的电磁暴露是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安全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67010" y="4050403"/>
            <a:ext cx="5243639" cy="2679079"/>
            <a:chOff x="1186832" y="2388745"/>
            <a:chExt cx="3214618" cy="2679066"/>
          </a:xfrm>
        </p:grpSpPr>
        <p:sp>
          <p:nvSpPr>
            <p:cNvPr id="38" name="TextBox 76"/>
            <p:cNvSpPr txBox="1"/>
            <p:nvPr/>
          </p:nvSpPr>
          <p:spPr>
            <a:xfrm>
              <a:off x="1971975" y="2388745"/>
              <a:ext cx="2429475" cy="461659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>
                  <a:solidFill>
                    <a:srgbClr val="192A64"/>
                  </a:solidFill>
                </a:rPr>
                <a:t>方法有效性与适用性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1186832" y="2867736"/>
              <a:ext cx="2865891" cy="2200075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</a:t>
              </a:r>
              <a:r>
                <a:rPr lang="en-US" altLang="zh-CN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3D U-Net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的深度学习模型能稳定收敛，并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精准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捕捉电磁场分布的复杂非线性特征，预测结果与仿真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高度吻合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，可作为传统数值仿真的高效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补充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，尤其适用于需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多次迭代的快速模拟场景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20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871909" y="2863004"/>
            <a:ext cx="3938269" cy="2689722"/>
            <a:chOff x="1187016" y="2378391"/>
            <a:chExt cx="3271299" cy="2689722"/>
          </a:xfrm>
        </p:grpSpPr>
        <p:sp>
          <p:nvSpPr>
            <p:cNvPr id="43" name="矩形 42"/>
            <p:cNvSpPr/>
            <p:nvPr/>
          </p:nvSpPr>
          <p:spPr>
            <a:xfrm>
              <a:off x="1187016" y="2868028"/>
              <a:ext cx="3271299" cy="2200085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所采用的</a:t>
              </a:r>
              <a:r>
                <a:rPr lang="en-US" altLang="zh-CN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U-Net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模型在保持高精度（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相对误差最低</a:t>
              </a:r>
              <a:r>
                <a:rPr lang="en-US" altLang="zh-CN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0.72%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）的同时，计算速度较传统有限元方法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提升了约</a:t>
              </a:r>
              <a:r>
                <a:rPr lang="en-US" altLang="zh-CN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3870</a:t>
              </a:r>
              <a:r>
                <a:rPr lang="zh-CN" altLang="en-US" sz="20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倍</a:t>
              </a:r>
              <a:r>
                <a:rPr lang="zh-CN" altLang="en-US" sz="2000" dirty="0">
                  <a:solidFill>
                    <a:srgbClr val="192A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，实现了电磁场分布的实时快速预测。</a:t>
              </a:r>
              <a:endParaRPr lang="zh-CN" altLang="en-US" sz="20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76"/>
            <p:cNvSpPr txBox="1"/>
            <p:nvPr/>
          </p:nvSpPr>
          <p:spPr>
            <a:xfrm>
              <a:off x="1537021" y="2378391"/>
              <a:ext cx="1942954" cy="46166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>
                  <a:solidFill>
                    <a:srgbClr val="192A64"/>
                  </a:solidFill>
                </a:rPr>
                <a:t>计算效率的突破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526" y="1819905"/>
            <a:ext cx="2289578" cy="22579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488-兰州交通大学-im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" y="-260350"/>
            <a:ext cx="12455525" cy="77844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80340" y="2312670"/>
            <a:ext cx="12552680" cy="5211445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0800000">
            <a:off x="0" y="-7"/>
            <a:ext cx="12192000" cy="242661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0" y="2493941"/>
            <a:ext cx="12192000" cy="7069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528198" y="3535161"/>
            <a:ext cx="79311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请各位专家批评指正，谢谢！</a:t>
            </a:r>
          </a:p>
          <a:p>
            <a:pPr algn="ctr"/>
            <a:endParaRPr lang="zh-CN" altLang="en-US" sz="6600" b="1" dirty="0">
              <a:solidFill>
                <a:srgbClr val="192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3851" y="-24013"/>
            <a:ext cx="11544299" cy="315470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>
            <a:defPPr>
              <a:defRPr lang="zh-CN"/>
            </a:defPPr>
            <a:lvl1pPr algn="ct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dist"/>
            <a:r>
              <a:rPr lang="en-US" altLang="zh-CN" sz="19900" b="1" dirty="0">
                <a:solidFill>
                  <a:schemeClr val="bg1">
                    <a:alpha val="10000"/>
                  </a:schemeClr>
                </a:solidFill>
              </a:rPr>
              <a:t>THANKS</a:t>
            </a:r>
            <a:endParaRPr lang="zh-CN" altLang="en-US" sz="19900" b="1" dirty="0">
              <a:solidFill>
                <a:schemeClr val="bg1">
                  <a:alpha val="10000"/>
                </a:schemeClr>
              </a:solidFill>
            </a:endParaRPr>
          </a:p>
        </p:txBody>
      </p:sp>
      <p:pic>
        <p:nvPicPr>
          <p:cNvPr id="7" name="Picture 49" descr="488-兰州交通大学-logo.png">
            <a:extLst>
              <a:ext uri="{FF2B5EF4-FFF2-40B4-BE49-F238E27FC236}">
                <a16:creationId xmlns:a16="http://schemas.microsoft.com/office/drawing/2014/main" id="{5BDF7018-FF82-D87E-FE8C-1B73E6483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5403" y="199253"/>
            <a:ext cx="1926536" cy="1926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488-兰州交通大学-img4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297940" y="-42545"/>
            <a:ext cx="10974070" cy="69119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031240" y="-54610"/>
            <a:ext cx="11292840" cy="70599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348139" y="1482039"/>
            <a:ext cx="976380" cy="767990"/>
            <a:chOff x="5389226" y="1257300"/>
            <a:chExt cx="976380" cy="767990"/>
          </a:xfrm>
        </p:grpSpPr>
        <p:sp>
          <p:nvSpPr>
            <p:cNvPr id="11" name="矩形 10"/>
            <p:cNvSpPr/>
            <p:nvPr>
              <p:custDataLst>
                <p:tags r:id="rId24"/>
              </p:custDataLst>
            </p:nvPr>
          </p:nvSpPr>
          <p:spPr>
            <a:xfrm>
              <a:off x="5493421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>
              <p:custDataLst>
                <p:tags r:id="rId25"/>
              </p:custDataLst>
            </p:nvPr>
          </p:nvSpPr>
          <p:spPr>
            <a:xfrm>
              <a:off x="5389226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3347430" y="2839669"/>
            <a:ext cx="976380" cy="767990"/>
            <a:chOff x="7767862" y="1257300"/>
            <a:chExt cx="976380" cy="767990"/>
          </a:xfrm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7850724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>
              <p:custDataLst>
                <p:tags r:id="rId23"/>
              </p:custDataLst>
            </p:nvPr>
          </p:nvSpPr>
          <p:spPr>
            <a:xfrm>
              <a:off x="7767862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3347294" y="4397462"/>
            <a:ext cx="976380" cy="767990"/>
            <a:chOff x="10178497" y="1257300"/>
            <a:chExt cx="976380" cy="767990"/>
          </a:xfrm>
        </p:grpSpPr>
        <p:sp>
          <p:nvSpPr>
            <p:cNvPr id="13" name="矩形 12"/>
            <p:cNvSpPr/>
            <p:nvPr>
              <p:custDataLst>
                <p:tags r:id="rId20"/>
              </p:custDataLst>
            </p:nvPr>
          </p:nvSpPr>
          <p:spPr>
            <a:xfrm>
              <a:off x="10282692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>
              <p:custDataLst>
                <p:tags r:id="rId21"/>
              </p:custDataLst>
            </p:nvPr>
          </p:nvSpPr>
          <p:spPr>
            <a:xfrm>
              <a:off x="10178497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4848233" y="150314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24" name="矩形 23"/>
          <p:cNvSpPr/>
          <p:nvPr>
            <p:custDataLst>
              <p:tags r:id="rId5"/>
            </p:custDataLst>
          </p:nvPr>
        </p:nvSpPr>
        <p:spPr>
          <a:xfrm>
            <a:off x="4515181" y="2070493"/>
            <a:ext cx="2620645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25" name="文本框 24"/>
          <p:cNvSpPr txBox="1"/>
          <p:nvPr>
            <p:custDataLst>
              <p:tags r:id="rId6"/>
            </p:custDataLst>
          </p:nvPr>
        </p:nvSpPr>
        <p:spPr>
          <a:xfrm>
            <a:off x="4848114" y="291542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研究目的</a:t>
            </a: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4816575" y="3526836"/>
            <a:ext cx="20421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PURPOSE</a:t>
            </a: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4848022" y="432722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研究方法</a:t>
            </a:r>
          </a:p>
        </p:txBody>
      </p:sp>
      <p:sp>
        <p:nvSpPr>
          <p:cNvPr id="28" name="矩形 27"/>
          <p:cNvSpPr/>
          <p:nvPr>
            <p:custDataLst>
              <p:tags r:id="rId9"/>
            </p:custDataLst>
          </p:nvPr>
        </p:nvSpPr>
        <p:spPr>
          <a:xfrm>
            <a:off x="4848223" y="4957837"/>
            <a:ext cx="212852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10" name="组合 9"/>
          <p:cNvGrpSpPr/>
          <p:nvPr>
            <p:custDataLst>
              <p:tags r:id="rId10"/>
            </p:custDataLst>
          </p:nvPr>
        </p:nvGrpSpPr>
        <p:grpSpPr>
          <a:xfrm>
            <a:off x="7760795" y="2059392"/>
            <a:ext cx="976380" cy="767990"/>
            <a:chOff x="2811806" y="4248150"/>
            <a:chExt cx="976380" cy="767990"/>
          </a:xfrm>
        </p:grpSpPr>
        <p:sp>
          <p:nvSpPr>
            <p:cNvPr id="31" name="矩形 30"/>
            <p:cNvSpPr/>
            <p:nvPr>
              <p:custDataLst>
                <p:tags r:id="rId18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>
              <p:custDataLst>
                <p:tags r:id="rId19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5400000">
            <a:off x="-2527300" y="2528570"/>
            <a:ext cx="6858000" cy="1802130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-1308899" y="3391083"/>
            <a:ext cx="6858001" cy="7710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>
            <p:custDataLst>
              <p:tags r:id="rId11"/>
            </p:custDataLst>
          </p:nvPr>
        </p:nvSpPr>
        <p:spPr>
          <a:xfrm>
            <a:off x="8841561" y="207805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仿真结果</a:t>
            </a:r>
          </a:p>
        </p:txBody>
      </p:sp>
      <p:sp>
        <p:nvSpPr>
          <p:cNvPr id="44" name="矩形 43"/>
          <p:cNvSpPr/>
          <p:nvPr>
            <p:custDataLst>
              <p:tags r:id="rId12"/>
            </p:custDataLst>
          </p:nvPr>
        </p:nvSpPr>
        <p:spPr>
          <a:xfrm>
            <a:off x="8672295" y="2661251"/>
            <a:ext cx="21818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 RESULTS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8605" y="2098675"/>
            <a:ext cx="1265555" cy="2552065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2" name="组合 21"/>
          <p:cNvGrpSpPr/>
          <p:nvPr>
            <p:custDataLst>
              <p:tags r:id="rId13"/>
            </p:custDataLst>
          </p:nvPr>
        </p:nvGrpSpPr>
        <p:grpSpPr>
          <a:xfrm>
            <a:off x="7767159" y="3812627"/>
            <a:ext cx="976380" cy="767990"/>
            <a:chOff x="2811806" y="4248150"/>
            <a:chExt cx="976380" cy="767990"/>
          </a:xfrm>
        </p:grpSpPr>
        <p:sp>
          <p:nvSpPr>
            <p:cNvPr id="29" name="矩形 28"/>
            <p:cNvSpPr/>
            <p:nvPr>
              <p:custDataLst>
                <p:tags r:id="rId16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>
              <p:custDataLst>
                <p:tags r:id="rId17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>
            <p:custDataLst>
              <p:tags r:id="rId14"/>
            </p:custDataLst>
          </p:nvPr>
        </p:nvSpPr>
        <p:spPr>
          <a:xfrm>
            <a:off x="9325624" y="3814110"/>
            <a:ext cx="10960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结论</a:t>
            </a:r>
          </a:p>
        </p:txBody>
      </p:sp>
      <p:sp>
        <p:nvSpPr>
          <p:cNvPr id="40" name="矩形 39"/>
          <p:cNvSpPr/>
          <p:nvPr>
            <p:custDataLst>
              <p:tags r:id="rId15"/>
            </p:custDataLst>
          </p:nvPr>
        </p:nvSpPr>
        <p:spPr>
          <a:xfrm>
            <a:off x="9169331" y="4397307"/>
            <a:ext cx="140843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</a:p>
        </p:txBody>
      </p:sp>
      <p:pic>
        <p:nvPicPr>
          <p:cNvPr id="9" name="Picture 49" descr="488-兰州交通大学-logo.png">
            <a:extLst>
              <a:ext uri="{FF2B5EF4-FFF2-40B4-BE49-F238E27FC236}">
                <a16:creationId xmlns:a16="http://schemas.microsoft.com/office/drawing/2014/main" id="{813E7B36-0493-CC44-98BB-77936AD3DD72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0155403" y="199253"/>
            <a:ext cx="1926536" cy="1926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488-兰州交通大学-img4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297940" y="-42545"/>
            <a:ext cx="10974070" cy="69119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031240" y="-54610"/>
            <a:ext cx="11292840" cy="70599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348139" y="1482039"/>
            <a:ext cx="976380" cy="767990"/>
            <a:chOff x="5389226" y="1257300"/>
            <a:chExt cx="976380" cy="767990"/>
          </a:xfrm>
        </p:grpSpPr>
        <p:sp>
          <p:nvSpPr>
            <p:cNvPr id="11" name="矩形 10"/>
            <p:cNvSpPr/>
            <p:nvPr>
              <p:custDataLst>
                <p:tags r:id="rId24"/>
              </p:custDataLst>
            </p:nvPr>
          </p:nvSpPr>
          <p:spPr>
            <a:xfrm>
              <a:off x="5493421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>
              <p:custDataLst>
                <p:tags r:id="rId25"/>
              </p:custDataLst>
            </p:nvPr>
          </p:nvSpPr>
          <p:spPr>
            <a:xfrm>
              <a:off x="5389226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3347430" y="2839669"/>
            <a:ext cx="976380" cy="767990"/>
            <a:chOff x="7767862" y="1257300"/>
            <a:chExt cx="976380" cy="767990"/>
          </a:xfrm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7850724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>
              <p:custDataLst>
                <p:tags r:id="rId23"/>
              </p:custDataLst>
            </p:nvPr>
          </p:nvSpPr>
          <p:spPr>
            <a:xfrm>
              <a:off x="7767862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3347294" y="4397462"/>
            <a:ext cx="976380" cy="767990"/>
            <a:chOff x="10178497" y="1257300"/>
            <a:chExt cx="976380" cy="767990"/>
          </a:xfrm>
        </p:grpSpPr>
        <p:sp>
          <p:nvSpPr>
            <p:cNvPr id="13" name="矩形 12"/>
            <p:cNvSpPr/>
            <p:nvPr>
              <p:custDataLst>
                <p:tags r:id="rId20"/>
              </p:custDataLst>
            </p:nvPr>
          </p:nvSpPr>
          <p:spPr>
            <a:xfrm>
              <a:off x="10282692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>
              <p:custDataLst>
                <p:tags r:id="rId21"/>
              </p:custDataLst>
            </p:nvPr>
          </p:nvSpPr>
          <p:spPr>
            <a:xfrm>
              <a:off x="10178497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4848233" y="150314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24" name="矩形 23"/>
          <p:cNvSpPr/>
          <p:nvPr>
            <p:custDataLst>
              <p:tags r:id="rId5"/>
            </p:custDataLst>
          </p:nvPr>
        </p:nvSpPr>
        <p:spPr>
          <a:xfrm>
            <a:off x="4515181" y="2070493"/>
            <a:ext cx="2620645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25" name="文本框 24"/>
          <p:cNvSpPr txBox="1"/>
          <p:nvPr>
            <p:custDataLst>
              <p:tags r:id="rId6"/>
            </p:custDataLst>
          </p:nvPr>
        </p:nvSpPr>
        <p:spPr>
          <a:xfrm>
            <a:off x="4848114" y="291542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研究目的</a:t>
            </a: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4816575" y="3526836"/>
            <a:ext cx="20421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PURPOSE</a:t>
            </a: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4848022" y="432722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研究方法</a:t>
            </a:r>
          </a:p>
        </p:txBody>
      </p:sp>
      <p:sp>
        <p:nvSpPr>
          <p:cNvPr id="28" name="矩形 27"/>
          <p:cNvSpPr/>
          <p:nvPr>
            <p:custDataLst>
              <p:tags r:id="rId9"/>
            </p:custDataLst>
          </p:nvPr>
        </p:nvSpPr>
        <p:spPr>
          <a:xfrm>
            <a:off x="4848223" y="4957837"/>
            <a:ext cx="212852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10" name="组合 9"/>
          <p:cNvGrpSpPr/>
          <p:nvPr>
            <p:custDataLst>
              <p:tags r:id="rId10"/>
            </p:custDataLst>
          </p:nvPr>
        </p:nvGrpSpPr>
        <p:grpSpPr>
          <a:xfrm>
            <a:off x="7760795" y="2059392"/>
            <a:ext cx="976380" cy="767990"/>
            <a:chOff x="2811806" y="4248150"/>
            <a:chExt cx="976380" cy="767990"/>
          </a:xfrm>
        </p:grpSpPr>
        <p:sp>
          <p:nvSpPr>
            <p:cNvPr id="31" name="矩形 30"/>
            <p:cNvSpPr/>
            <p:nvPr>
              <p:custDataLst>
                <p:tags r:id="rId18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>
              <p:custDataLst>
                <p:tags r:id="rId19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5400000">
            <a:off x="-2527300" y="2528570"/>
            <a:ext cx="6858000" cy="1802130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-1308899" y="3391083"/>
            <a:ext cx="6858001" cy="7710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8605" y="2098675"/>
            <a:ext cx="1265555" cy="2552065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2" name="组合 21"/>
          <p:cNvGrpSpPr/>
          <p:nvPr>
            <p:custDataLst>
              <p:tags r:id="rId11"/>
            </p:custDataLst>
          </p:nvPr>
        </p:nvGrpSpPr>
        <p:grpSpPr>
          <a:xfrm>
            <a:off x="7767159" y="3812627"/>
            <a:ext cx="976380" cy="767990"/>
            <a:chOff x="2811806" y="4248150"/>
            <a:chExt cx="976380" cy="767990"/>
          </a:xfrm>
        </p:grpSpPr>
        <p:sp>
          <p:nvSpPr>
            <p:cNvPr id="29" name="矩形 28"/>
            <p:cNvSpPr/>
            <p:nvPr>
              <p:custDataLst>
                <p:tags r:id="rId16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>
              <p:custDataLst>
                <p:tags r:id="rId17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9325624" y="3814110"/>
            <a:ext cx="10960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结论</a:t>
            </a:r>
          </a:p>
        </p:txBody>
      </p:sp>
      <p:sp>
        <p:nvSpPr>
          <p:cNvPr id="40" name="矩形 39"/>
          <p:cNvSpPr/>
          <p:nvPr>
            <p:custDataLst>
              <p:tags r:id="rId13"/>
            </p:custDataLst>
          </p:nvPr>
        </p:nvSpPr>
        <p:spPr>
          <a:xfrm>
            <a:off x="9169331" y="4397307"/>
            <a:ext cx="140843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</a:p>
        </p:txBody>
      </p:sp>
      <p:sp>
        <p:nvSpPr>
          <p:cNvPr id="9" name="文本框 8"/>
          <p:cNvSpPr txBox="1"/>
          <p:nvPr>
            <p:custDataLst>
              <p:tags r:id="rId14"/>
            </p:custDataLst>
          </p:nvPr>
        </p:nvSpPr>
        <p:spPr>
          <a:xfrm>
            <a:off x="8841561" y="207805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仿真结果</a:t>
            </a:r>
          </a:p>
        </p:txBody>
      </p:sp>
      <p:sp>
        <p:nvSpPr>
          <p:cNvPr id="15" name="矩形 14"/>
          <p:cNvSpPr/>
          <p:nvPr>
            <p:custDataLst>
              <p:tags r:id="rId15"/>
            </p:custDataLst>
          </p:nvPr>
        </p:nvSpPr>
        <p:spPr>
          <a:xfrm>
            <a:off x="8672295" y="2661251"/>
            <a:ext cx="21818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 RESULTS</a:t>
            </a:r>
          </a:p>
        </p:txBody>
      </p:sp>
      <p:pic>
        <p:nvPicPr>
          <p:cNvPr id="16" name="Picture 49" descr="488-兰州交通大学-logo.png">
            <a:extLst>
              <a:ext uri="{FF2B5EF4-FFF2-40B4-BE49-F238E27FC236}">
                <a16:creationId xmlns:a16="http://schemas.microsoft.com/office/drawing/2014/main" id="{69000F72-F8C6-5F6B-1896-83642FC5B891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0155403" y="199253"/>
            <a:ext cx="1926536" cy="1926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593715" y="1243330"/>
            <a:ext cx="2292985" cy="198056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609797" y="239783"/>
              <a:ext cx="2198222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sp>
        <p:nvSpPr>
          <p:cNvPr id="81" name="矩形 80"/>
          <p:cNvSpPr/>
          <p:nvPr/>
        </p:nvSpPr>
        <p:spPr>
          <a:xfrm>
            <a:off x="330835" y="6118225"/>
            <a:ext cx="11530965" cy="625475"/>
          </a:xfrm>
          <a:prstGeom prst="rect">
            <a:avLst/>
          </a:prstGeom>
          <a:solidFill>
            <a:srgbClr val="192A64"/>
          </a:solidFill>
          <a:ln w="25400" cap="flat" cmpd="sng" algn="ctr">
            <a:noFill/>
            <a:prstDash val="solid"/>
            <a:miter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需要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新的方法</a:t>
            </a: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解决传统方法在心脏起搏器患者电磁安全评估时的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效率瓶颈</a:t>
            </a: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</a:t>
            </a:r>
            <a:endParaRPr lang="zh-CN" altLang="en-US" sz="2400" b="1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32295" y="1003713"/>
            <a:ext cx="11529951" cy="2304034"/>
          </a:xfrm>
          <a:prstGeom prst="rect">
            <a:avLst/>
          </a:prstGeom>
          <a:noFill/>
          <a:ln w="28575" cap="flat" cmpd="sng" algn="ctr">
            <a:solidFill>
              <a:srgbClr val="002060"/>
            </a:solidFill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319788" y="755475"/>
            <a:ext cx="7554965" cy="41448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微波炉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92A6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在使用过程中，会有部分电磁波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泄漏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92A6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至外部环境</a:t>
            </a:r>
          </a:p>
        </p:txBody>
      </p:sp>
      <p:sp>
        <p:nvSpPr>
          <p:cNvPr id="92" name="箭头: 右 91"/>
          <p:cNvSpPr/>
          <p:nvPr/>
        </p:nvSpPr>
        <p:spPr>
          <a:xfrm rot="5400000">
            <a:off x="5910039" y="4318232"/>
            <a:ext cx="371923" cy="3239885"/>
          </a:xfrm>
          <a:prstGeom prst="rightArrow">
            <a:avLst>
              <a:gd name="adj1" fmla="val 50000"/>
              <a:gd name="adj2" fmla="val 201887"/>
            </a:avLst>
          </a:prstGeom>
          <a:gradFill>
            <a:gsLst>
              <a:gs pos="61000">
                <a:srgbClr val="002060"/>
              </a:gs>
              <a:gs pos="0">
                <a:sysClr val="window" lastClr="FFFFFF">
                  <a:lumMod val="95000"/>
                </a:sysClr>
              </a:gs>
            </a:gsLst>
            <a:lin ang="0" scaled="0"/>
          </a:gradFill>
          <a:ln w="25400" cap="flat" cmpd="sng" algn="ctr">
            <a:noFill/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105" name="矩形 104"/>
          <p:cNvSpPr/>
          <p:nvPr>
            <p:custDataLst>
              <p:tags r:id="rId1"/>
            </p:custDataLst>
          </p:nvPr>
        </p:nvSpPr>
        <p:spPr>
          <a:xfrm>
            <a:off x="330835" y="3694430"/>
            <a:ext cx="11529695" cy="2004695"/>
          </a:xfrm>
          <a:prstGeom prst="rect">
            <a:avLst/>
          </a:prstGeom>
          <a:noFill/>
          <a:ln w="28575" cap="flat" cmpd="sng" algn="ctr">
            <a:solidFill>
              <a:srgbClr val="002060"/>
            </a:solidFill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3429635" y="1243965"/>
            <a:ext cx="1061085" cy="473710"/>
          </a:xfrm>
          <a:prstGeom prst="rect">
            <a:avLst/>
          </a:prstGeom>
          <a:noFill/>
        </p:spPr>
        <p:txBody>
          <a:bodyPr wrap="square" lIns="0" tIns="0" rIns="0" bIns="36000" rtlCol="0" anchor="b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使用年限</a:t>
            </a: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3429635" y="2656840"/>
            <a:ext cx="1251585" cy="473710"/>
          </a:xfrm>
          <a:prstGeom prst="rect">
            <a:avLst/>
          </a:prstGeom>
          <a:noFill/>
        </p:spPr>
        <p:txBody>
          <a:bodyPr wrap="square" lIns="0" tIns="0" rIns="0" bIns="36000" rtlCol="0" anchor="b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腔体结构</a:t>
            </a:r>
          </a:p>
        </p:txBody>
      </p:sp>
      <p:sp>
        <p:nvSpPr>
          <p:cNvPr id="18" name="矩形 17"/>
          <p:cNvSpPr/>
          <p:nvPr>
            <p:custDataLst>
              <p:tags r:id="rId4"/>
            </p:custDataLst>
          </p:nvPr>
        </p:nvSpPr>
        <p:spPr>
          <a:xfrm>
            <a:off x="3810000" y="1916430"/>
            <a:ext cx="1608455" cy="473710"/>
          </a:xfrm>
          <a:prstGeom prst="rect">
            <a:avLst/>
          </a:prstGeom>
          <a:noFill/>
        </p:spPr>
        <p:txBody>
          <a:bodyPr wrap="square" lIns="0" tIns="0" rIns="0" bIns="36000" rtlCol="0" anchor="b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设备老化</a:t>
            </a:r>
          </a:p>
        </p:txBody>
      </p:sp>
      <p:sp>
        <p:nvSpPr>
          <p:cNvPr id="27" name="任意多边形: 形状 26"/>
          <p:cNvSpPr/>
          <p:nvPr>
            <p:custDataLst>
              <p:tags r:id="rId5"/>
            </p:custDataLst>
          </p:nvPr>
        </p:nvSpPr>
        <p:spPr>
          <a:xfrm>
            <a:off x="2085975" y="1409065"/>
            <a:ext cx="1437640" cy="1548130"/>
          </a:xfrm>
          <a:custGeom>
            <a:avLst/>
            <a:gdLst>
              <a:gd name="connsiteX0" fmla="*/ 1084579 w 3172579"/>
              <a:gd name="connsiteY0" fmla="*/ 0 h 4176000"/>
              <a:gd name="connsiteX1" fmla="*/ 3172579 w 3172579"/>
              <a:gd name="connsiteY1" fmla="*/ 2088000 h 4176000"/>
              <a:gd name="connsiteX2" fmla="*/ 1084579 w 3172579"/>
              <a:gd name="connsiteY2" fmla="*/ 4176000 h 4176000"/>
              <a:gd name="connsiteX3" fmla="*/ 89315 w 3172579"/>
              <a:gd name="connsiteY3" fmla="*/ 3923990 h 4176000"/>
              <a:gd name="connsiteX4" fmla="*/ 0 w 3172579"/>
              <a:gd name="connsiteY4" fmla="*/ 3869730 h 4176000"/>
              <a:gd name="connsiteX5" fmla="*/ 0 w 3172579"/>
              <a:gd name="connsiteY5" fmla="*/ 306270 h 4176000"/>
              <a:gd name="connsiteX6" fmla="*/ 89315 w 3172579"/>
              <a:gd name="connsiteY6" fmla="*/ 252010 h 4176000"/>
              <a:gd name="connsiteX7" fmla="*/ 1084579 w 3172579"/>
              <a:gd name="connsiteY7" fmla="*/ 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72579" h="4176000">
                <a:moveTo>
                  <a:pt x="1084579" y="0"/>
                </a:moveTo>
                <a:cubicBezTo>
                  <a:pt x="2237750" y="0"/>
                  <a:pt x="3172579" y="934829"/>
                  <a:pt x="3172579" y="2088000"/>
                </a:cubicBezTo>
                <a:cubicBezTo>
                  <a:pt x="3172579" y="3241171"/>
                  <a:pt x="2237750" y="4176000"/>
                  <a:pt x="1084579" y="4176000"/>
                </a:cubicBezTo>
                <a:cubicBezTo>
                  <a:pt x="724213" y="4176000"/>
                  <a:pt x="385170" y="4084708"/>
                  <a:pt x="89315" y="3923990"/>
                </a:cubicBezTo>
                <a:lnTo>
                  <a:pt x="0" y="3869730"/>
                </a:lnTo>
                <a:lnTo>
                  <a:pt x="0" y="306270"/>
                </a:lnTo>
                <a:lnTo>
                  <a:pt x="89315" y="252010"/>
                </a:lnTo>
                <a:cubicBezTo>
                  <a:pt x="385170" y="91292"/>
                  <a:pt x="724213" y="0"/>
                  <a:pt x="1084579" y="0"/>
                </a:cubicBezTo>
                <a:close/>
              </a:path>
            </a:pathLst>
          </a:custGeom>
          <a:noFill/>
          <a:ln>
            <a:gradFill>
              <a:gsLst>
                <a:gs pos="100000">
                  <a:schemeClr val="tx1">
                    <a:lumMod val="50000"/>
                    <a:lumOff val="50000"/>
                    <a:alpha val="30000"/>
                  </a:schemeClr>
                </a:gs>
                <a:gs pos="15000">
                  <a:srgbClr val="FFFFFF">
                    <a:lumMod val="20000"/>
                    <a:lumOff val="80000"/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  <p:sp>
        <p:nvSpPr>
          <p:cNvPr id="19" name="椭圆 18"/>
          <p:cNvSpPr/>
          <p:nvPr>
            <p:custDataLst>
              <p:tags r:id="rId6"/>
            </p:custDataLst>
          </p:nvPr>
        </p:nvSpPr>
        <p:spPr>
          <a:xfrm>
            <a:off x="3258783" y="1964945"/>
            <a:ext cx="495677" cy="495677"/>
          </a:xfrm>
          <a:prstGeom prst="ellipse">
            <a:avLst/>
          </a:prstGeom>
          <a:solidFill>
            <a:schemeClr val="accent2"/>
          </a:solidFill>
          <a:ln>
            <a:gradFill>
              <a:gsLst>
                <a:gs pos="37000">
                  <a:srgbClr val="FFFFFF"/>
                </a:gs>
                <a:gs pos="0">
                  <a:schemeClr val="accent2">
                    <a:lumMod val="20000"/>
                    <a:lumOff val="80000"/>
                    <a:alpha val="100000"/>
                  </a:schemeClr>
                </a:gs>
                <a:gs pos="100000">
                  <a:srgbClr val="FFFFFF"/>
                </a:gs>
                <a:gs pos="71000">
                  <a:schemeClr val="accent2">
                    <a:lumMod val="20000"/>
                    <a:lumOff val="80000"/>
                    <a:alpha val="100000"/>
                  </a:schemeClr>
                </a:gs>
              </a:gsLst>
              <a:lin ang="1578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1400" b="1">
                <a:solidFill>
                  <a:srgbClr val="FFFFFF"/>
                </a:solidFill>
                <a:latin typeface="+mn-ea"/>
                <a:cs typeface="+mn-ea"/>
                <a:sym typeface="+mn-ea"/>
              </a:rPr>
              <a:t>02</a:t>
            </a:r>
          </a:p>
        </p:txBody>
      </p:sp>
      <p:sp>
        <p:nvSpPr>
          <p:cNvPr id="33" name="椭圆 32"/>
          <p:cNvSpPr/>
          <p:nvPr>
            <p:custDataLst>
              <p:tags r:id="rId7"/>
            </p:custDataLst>
          </p:nvPr>
        </p:nvSpPr>
        <p:spPr>
          <a:xfrm>
            <a:off x="2762934" y="1243780"/>
            <a:ext cx="495677" cy="495677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37000">
                  <a:srgbClr val="FFFFFF"/>
                </a:gs>
                <a:gs pos="0">
                  <a:schemeClr val="accent1">
                    <a:lumMod val="20000"/>
                    <a:lumOff val="80000"/>
                    <a:alpha val="100000"/>
                  </a:schemeClr>
                </a:gs>
                <a:gs pos="100000">
                  <a:srgbClr val="FFFFFF"/>
                </a:gs>
                <a:gs pos="71000">
                  <a:schemeClr val="accent1">
                    <a:lumMod val="20000"/>
                    <a:lumOff val="80000"/>
                    <a:alpha val="100000"/>
                  </a:schemeClr>
                </a:gs>
              </a:gsLst>
              <a:lin ang="1578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tIns="45720" bIns="4572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1400" b="1">
                <a:solidFill>
                  <a:srgbClr val="FFFFFF"/>
                </a:solidFill>
                <a:latin typeface="+mn-ea"/>
                <a:cs typeface="+mn-ea"/>
                <a:sym typeface="+mn-ea"/>
              </a:rPr>
              <a:t>01</a:t>
            </a:r>
            <a:endParaRPr lang="en-US" altLang="zh-CN" sz="1400" b="1" dirty="0"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4" name="椭圆 23"/>
          <p:cNvSpPr/>
          <p:nvPr>
            <p:custDataLst>
              <p:tags r:id="rId8"/>
            </p:custDataLst>
          </p:nvPr>
        </p:nvSpPr>
        <p:spPr>
          <a:xfrm>
            <a:off x="2776904" y="2614472"/>
            <a:ext cx="495677" cy="495677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37000">
                  <a:srgbClr val="FFFFFF"/>
                </a:gs>
                <a:gs pos="0">
                  <a:schemeClr val="accent1">
                    <a:lumMod val="20000"/>
                    <a:lumOff val="80000"/>
                    <a:alpha val="100000"/>
                  </a:schemeClr>
                </a:gs>
                <a:gs pos="100000">
                  <a:srgbClr val="FFFFFF"/>
                </a:gs>
                <a:gs pos="71000">
                  <a:schemeClr val="accent1">
                    <a:lumMod val="20000"/>
                    <a:lumOff val="80000"/>
                    <a:alpha val="100000"/>
                  </a:schemeClr>
                </a:gs>
              </a:gsLst>
              <a:lin ang="162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1400" b="1" dirty="0">
                <a:solidFill>
                  <a:srgbClr val="FFFFFF"/>
                </a:solidFill>
                <a:latin typeface="+mn-ea"/>
                <a:cs typeface="+mn-ea"/>
                <a:sym typeface="+mn-ea"/>
              </a:rPr>
              <a:t>03</a:t>
            </a:r>
          </a:p>
        </p:txBody>
      </p:sp>
      <p:sp>
        <p:nvSpPr>
          <p:cNvPr id="23" name="左大括号 22"/>
          <p:cNvSpPr/>
          <p:nvPr/>
        </p:nvSpPr>
        <p:spPr>
          <a:xfrm>
            <a:off x="7806690" y="1321435"/>
            <a:ext cx="629285" cy="1729740"/>
          </a:xfrm>
          <a:prstGeom prst="leftBrac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>
            <p:custDataLst>
              <p:tags r:id="rId9"/>
            </p:custDataLst>
          </p:nvPr>
        </p:nvSpPr>
        <p:spPr>
          <a:xfrm>
            <a:off x="8489950" y="1371600"/>
            <a:ext cx="1351915" cy="67564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2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lIns="0" tIns="0" rIns="0" bIns="3600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干扰心脏起搏器运行</a:t>
            </a:r>
          </a:p>
        </p:txBody>
      </p:sp>
      <p:sp>
        <p:nvSpPr>
          <p:cNvPr id="28" name="矩形 27"/>
          <p:cNvSpPr/>
          <p:nvPr>
            <p:custDataLst>
              <p:tags r:id="rId10"/>
            </p:custDataLst>
          </p:nvPr>
        </p:nvSpPr>
        <p:spPr>
          <a:xfrm>
            <a:off x="8489950" y="2327275"/>
            <a:ext cx="1351915" cy="6756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lIns="0" tIns="0" rIns="0" bIns="3600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对人体健康构成威胁</a:t>
            </a: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9165590" y="2058670"/>
            <a:ext cx="8890" cy="257810"/>
          </a:xfrm>
          <a:prstGeom prst="straightConnector1">
            <a:avLst/>
          </a:prstGeom>
          <a:ln w="31750" cap="rnd">
            <a:solidFill>
              <a:schemeClr val="accent2"/>
            </a:solidFill>
            <a:prstDash val="sysDot"/>
            <a:round/>
            <a:tailEnd type="arrow" w="med" len="med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3959225" y="3390265"/>
            <a:ext cx="4281805" cy="52578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  <a:miter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 sz="26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92A6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传统研究方法面临部分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难题</a:t>
            </a:r>
          </a:p>
        </p:txBody>
      </p:sp>
      <p:sp>
        <p:nvSpPr>
          <p:cNvPr id="40" name="文本框 39"/>
          <p:cNvSpPr txBox="1"/>
          <p:nvPr>
            <p:custDataLst>
              <p:tags r:id="rId11"/>
            </p:custDataLst>
          </p:nvPr>
        </p:nvSpPr>
        <p:spPr>
          <a:xfrm>
            <a:off x="4335144" y="3896360"/>
            <a:ext cx="3206750" cy="33528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</p:spPr>
        <p:txBody>
          <a:bodyPr wrap="square" rtlCol="0">
            <a:no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2.0 95 ExtraBold" panose="00020600040101010101" pitchFamily="18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流行病学调研</a:t>
            </a:r>
          </a:p>
        </p:txBody>
      </p:sp>
      <p:sp>
        <p:nvSpPr>
          <p:cNvPr id="41" name="文本框 40"/>
          <p:cNvSpPr txBox="1"/>
          <p:nvPr>
            <p:custDataLst>
              <p:tags r:id="rId12"/>
            </p:custDataLst>
          </p:nvPr>
        </p:nvSpPr>
        <p:spPr>
          <a:xfrm>
            <a:off x="4335144" y="4352290"/>
            <a:ext cx="3206750" cy="1219835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wrap="square" rtlCol="0">
            <a:noAutofit/>
          </a:bodyPr>
          <a:lstStyle>
            <a:defPPr>
              <a:defRPr lang="zh-CN"/>
            </a:defPPr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92A6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调研持续周期长且很难区分不同辐射源对人体产生的不同影响。</a:t>
            </a:r>
          </a:p>
        </p:txBody>
      </p:sp>
      <p:sp>
        <p:nvSpPr>
          <p:cNvPr id="42" name="文本框 41"/>
          <p:cNvSpPr txBox="1"/>
          <p:nvPr>
            <p:custDataLst>
              <p:tags r:id="rId13"/>
            </p:custDataLst>
          </p:nvPr>
        </p:nvSpPr>
        <p:spPr>
          <a:xfrm>
            <a:off x="752474" y="3896360"/>
            <a:ext cx="3206750" cy="33528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</p:spPr>
        <p:txBody>
          <a:bodyPr wrap="square" rtlCol="0">
            <a:no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2.0 95 ExtraBold" panose="00020600040101010101" pitchFamily="18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环境测量</a:t>
            </a:r>
          </a:p>
        </p:txBody>
      </p:sp>
      <p:sp>
        <p:nvSpPr>
          <p:cNvPr id="43" name="文本框 42"/>
          <p:cNvSpPr txBox="1"/>
          <p:nvPr>
            <p:custDataLst>
              <p:tags r:id="rId14"/>
            </p:custDataLst>
          </p:nvPr>
        </p:nvSpPr>
        <p:spPr>
          <a:xfrm>
            <a:off x="752475" y="4352290"/>
            <a:ext cx="3206750" cy="1219835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wrap="square" rtlCol="0">
            <a:noAutofit/>
          </a:bodyPr>
          <a:lstStyle>
            <a:defPPr>
              <a:defRPr lang="zh-CN"/>
            </a:defPPr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92A6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能实时监测环境中的场分布。但对人体内感应电磁场分布却无法做到无创伤性。</a:t>
            </a:r>
          </a:p>
        </p:txBody>
      </p:sp>
      <p:sp>
        <p:nvSpPr>
          <p:cNvPr id="44" name="文本框 43"/>
          <p:cNvSpPr txBox="1"/>
          <p:nvPr>
            <p:custDataLst>
              <p:tags r:id="rId15"/>
            </p:custDataLst>
          </p:nvPr>
        </p:nvSpPr>
        <p:spPr>
          <a:xfrm>
            <a:off x="7984489" y="3896360"/>
            <a:ext cx="3206750" cy="335280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</p:spPr>
        <p:txBody>
          <a:bodyPr wrap="square" rtlCol="0">
            <a:no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2.0 95 ExtraBold" panose="00020600040101010101" pitchFamily="18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数值仿真</a:t>
            </a:r>
          </a:p>
        </p:txBody>
      </p:sp>
      <p:sp>
        <p:nvSpPr>
          <p:cNvPr id="45" name="文本框 44"/>
          <p:cNvSpPr txBox="1"/>
          <p:nvPr>
            <p:custDataLst>
              <p:tags r:id="rId16"/>
            </p:custDataLst>
          </p:nvPr>
        </p:nvSpPr>
        <p:spPr>
          <a:xfrm>
            <a:off x="7984489" y="4352290"/>
            <a:ext cx="3206750" cy="1219835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wrap="square" rtlCol="0">
            <a:noAutofit/>
          </a:bodyPr>
          <a:lstStyle>
            <a:defPPr>
              <a:defRPr lang="zh-CN"/>
            </a:defPPr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92A6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复杂电磁环境分析时，计算量急剧增加、仿真周期变长和计算效率低等问题。</a:t>
            </a:r>
          </a:p>
        </p:txBody>
      </p:sp>
      <p:pic>
        <p:nvPicPr>
          <p:cNvPr id="16" name="图片 15" descr="起搏器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904095" y="1389380"/>
            <a:ext cx="1840230" cy="1689100"/>
          </a:xfrm>
          <a:prstGeom prst="rect">
            <a:avLst/>
          </a:prstGeom>
        </p:spPr>
      </p:pic>
      <p:sp>
        <p:nvSpPr>
          <p:cNvPr id="26" name="右箭头 25"/>
          <p:cNvSpPr/>
          <p:nvPr/>
        </p:nvSpPr>
        <p:spPr>
          <a:xfrm>
            <a:off x="4968240" y="1851025"/>
            <a:ext cx="625475" cy="539115"/>
          </a:xfrm>
          <a:prstGeom prst="rightArrow">
            <a:avLst>
              <a:gd name="adj1" fmla="val 48461"/>
              <a:gd name="adj2" fmla="val 45176"/>
            </a:avLst>
          </a:prstGeom>
          <a:gradFill>
            <a:gsLst>
              <a:gs pos="4000">
                <a:srgbClr val="D0DCF0"/>
              </a:gs>
              <a:gs pos="200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/>
          <p:nvPr/>
        </p:nvPicPr>
        <p:blipFill>
          <a:blip r:embed="rId21"/>
          <a:srcRect t="5986" b="27294"/>
          <a:stretch>
            <a:fillRect/>
          </a:stretch>
        </p:blipFill>
        <p:spPr>
          <a:xfrm>
            <a:off x="450030" y="1474120"/>
            <a:ext cx="2271334" cy="1452598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22"/>
          <a:srcRect t="13627" b="16708"/>
          <a:stretch>
            <a:fillRect/>
          </a:stretch>
        </p:blipFill>
        <p:spPr>
          <a:xfrm>
            <a:off x="1822179" y="3288950"/>
            <a:ext cx="3960675" cy="254750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3"/>
          <a:srcRect b="10391"/>
          <a:stretch>
            <a:fillRect/>
          </a:stretch>
        </p:blipFill>
        <p:spPr>
          <a:xfrm>
            <a:off x="6475226" y="3272120"/>
            <a:ext cx="3873073" cy="259859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C6445ED-8C40-A399-2A21-0F2A88AE2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944" y="1268901"/>
            <a:ext cx="4307206" cy="462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SO发布世界上第一项针对品牌评价的国际标准_搜狐汽车_搜狐网">
            <a:extLst>
              <a:ext uri="{FF2B5EF4-FFF2-40B4-BE49-F238E27FC236}">
                <a16:creationId xmlns:a16="http://schemas.microsoft.com/office/drawing/2014/main" id="{77FCC537-5278-7BA5-B8B6-21ECF4ECE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670" y="3310782"/>
            <a:ext cx="4152642" cy="300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CNIRP Releases Updated Guidelines">
            <a:extLst>
              <a:ext uri="{FF2B5EF4-FFF2-40B4-BE49-F238E27FC236}">
                <a16:creationId xmlns:a16="http://schemas.microsoft.com/office/drawing/2014/main" id="{73C77685-EB49-2CB6-1931-F9F595BB41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95" b="9656"/>
          <a:stretch>
            <a:fillRect/>
          </a:stretch>
        </p:blipFill>
        <p:spPr bwMode="auto">
          <a:xfrm>
            <a:off x="5985736" y="3326594"/>
            <a:ext cx="3849141" cy="295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2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1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2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609797" y="239783"/>
              <a:ext cx="2198222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44060" y="768568"/>
            <a:ext cx="11218959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近年来，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深度学习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技术在多物理场领域展现出巨大潜力。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0" y="6416535"/>
            <a:ext cx="12033741" cy="5232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Y. Huang, M. Yazdani-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Asrami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and W. Song, "A Deep Learning-Based Ultra-Fast Surrogate Model for AC Loss Estimation in Superconductors Using COMSOL," in IEEE Access,  2025.</a:t>
            </a:r>
          </a:p>
          <a:p>
            <a:r>
              <a:rPr lang="en-US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İ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G</a:t>
            </a:r>
            <a:r>
              <a:rPr lang="en-US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ö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</a:t>
            </a:r>
            <a:r>
              <a:rPr lang="en-US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ö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 and M. Cebeci, "Analysis of Electric Field and Temperature Distributions of Non-Uniformly Contaminated Silicone Composite Insulators Using Deep Learning," in IEEE Access, 2025.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1040" y="5741670"/>
            <a:ext cx="10475595" cy="594995"/>
          </a:xfrm>
          <a:prstGeom prst="rect">
            <a:avLst/>
          </a:prstGeom>
          <a:solidFill>
            <a:srgbClr val="192A64"/>
          </a:solidFill>
          <a:ln w="25400" cap="flat" cmpd="sng" algn="ctr">
            <a:noFill/>
            <a:prstDash val="solid"/>
            <a:miter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深度学习方法对场分布预测具有</a:t>
            </a:r>
            <a:r>
              <a:rPr lang="zh-CN" altLang="en-US" sz="2400" b="1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较高准确率</a:t>
            </a:r>
            <a:r>
              <a:rPr lang="zh-CN" altLang="en-US" sz="24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，计算时间</a:t>
            </a:r>
            <a:r>
              <a:rPr lang="zh-CN" altLang="en-US" sz="2400" b="1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大大缩短</a:t>
            </a:r>
          </a:p>
        </p:txBody>
      </p:sp>
      <p:sp>
        <p:nvSpPr>
          <p:cNvPr id="92" name="箭头: 右 91"/>
          <p:cNvSpPr/>
          <p:nvPr/>
        </p:nvSpPr>
        <p:spPr>
          <a:xfrm rot="5400000">
            <a:off x="5910039" y="3943582"/>
            <a:ext cx="371923" cy="3239885"/>
          </a:xfrm>
          <a:prstGeom prst="rightArrow">
            <a:avLst>
              <a:gd name="adj1" fmla="val 50000"/>
              <a:gd name="adj2" fmla="val 201887"/>
            </a:avLst>
          </a:prstGeom>
          <a:gradFill>
            <a:gsLst>
              <a:gs pos="61000">
                <a:srgbClr val="002060"/>
              </a:gs>
              <a:gs pos="0">
                <a:sysClr val="window" lastClr="FFFFFF">
                  <a:lumMod val="95000"/>
                </a:sysClr>
              </a:gs>
            </a:gsLst>
            <a:lin ang="0" scaled="0"/>
          </a:gradFill>
          <a:ln w="25400" cap="flat" cmpd="sng" algn="ctr">
            <a:noFill/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930" y="1398270"/>
            <a:ext cx="2540635" cy="20294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220" y="1347470"/>
            <a:ext cx="2430145" cy="19627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5170" y="3398520"/>
            <a:ext cx="2342515" cy="197929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7685" y="3441065"/>
            <a:ext cx="3114675" cy="1849120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86715" y="1339215"/>
            <a:ext cx="10944225" cy="4069715"/>
          </a:xfrm>
          <a:prstGeom prst="round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/>
          <a:srcRect b="8871"/>
          <a:stretch>
            <a:fillRect/>
          </a:stretch>
        </p:blipFill>
        <p:spPr>
          <a:xfrm>
            <a:off x="819150" y="1522095"/>
            <a:ext cx="4683125" cy="3775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488-兰州交通大学-img4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297940" y="-42545"/>
            <a:ext cx="10974070" cy="69119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031240" y="-54610"/>
            <a:ext cx="11292840" cy="70599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348139" y="1482039"/>
            <a:ext cx="976380" cy="767990"/>
            <a:chOff x="5389226" y="1257300"/>
            <a:chExt cx="976380" cy="767990"/>
          </a:xfrm>
        </p:grpSpPr>
        <p:sp>
          <p:nvSpPr>
            <p:cNvPr id="11" name="矩形 10"/>
            <p:cNvSpPr/>
            <p:nvPr>
              <p:custDataLst>
                <p:tags r:id="rId24"/>
              </p:custDataLst>
            </p:nvPr>
          </p:nvSpPr>
          <p:spPr>
            <a:xfrm>
              <a:off x="5493421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>
              <p:custDataLst>
                <p:tags r:id="rId25"/>
              </p:custDataLst>
            </p:nvPr>
          </p:nvSpPr>
          <p:spPr>
            <a:xfrm>
              <a:off x="5389226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3347430" y="2839669"/>
            <a:ext cx="976380" cy="767990"/>
            <a:chOff x="7767862" y="1257300"/>
            <a:chExt cx="976380" cy="767990"/>
          </a:xfrm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7850724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>
              <p:custDataLst>
                <p:tags r:id="rId23"/>
              </p:custDataLst>
            </p:nvPr>
          </p:nvSpPr>
          <p:spPr>
            <a:xfrm>
              <a:off x="7767862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3347294" y="4397462"/>
            <a:ext cx="976380" cy="767990"/>
            <a:chOff x="10178497" y="1257300"/>
            <a:chExt cx="976380" cy="767990"/>
          </a:xfrm>
        </p:grpSpPr>
        <p:sp>
          <p:nvSpPr>
            <p:cNvPr id="13" name="矩形 12"/>
            <p:cNvSpPr/>
            <p:nvPr>
              <p:custDataLst>
                <p:tags r:id="rId20"/>
              </p:custDataLst>
            </p:nvPr>
          </p:nvSpPr>
          <p:spPr>
            <a:xfrm>
              <a:off x="10282692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>
              <p:custDataLst>
                <p:tags r:id="rId21"/>
              </p:custDataLst>
            </p:nvPr>
          </p:nvSpPr>
          <p:spPr>
            <a:xfrm>
              <a:off x="10178497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4848233" y="150314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24" name="矩形 23"/>
          <p:cNvSpPr/>
          <p:nvPr>
            <p:custDataLst>
              <p:tags r:id="rId5"/>
            </p:custDataLst>
          </p:nvPr>
        </p:nvSpPr>
        <p:spPr>
          <a:xfrm>
            <a:off x="4515181" y="2070493"/>
            <a:ext cx="2620645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25" name="文本框 24"/>
          <p:cNvSpPr txBox="1"/>
          <p:nvPr>
            <p:custDataLst>
              <p:tags r:id="rId6"/>
            </p:custDataLst>
          </p:nvPr>
        </p:nvSpPr>
        <p:spPr>
          <a:xfrm>
            <a:off x="4848114" y="291542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C00000"/>
                </a:solidFill>
              </a:rPr>
              <a:t>研究目的</a:t>
            </a: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4816575" y="3526836"/>
            <a:ext cx="20421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PURPOSE</a:t>
            </a: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4848022" y="432722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研究方法</a:t>
            </a:r>
          </a:p>
        </p:txBody>
      </p:sp>
      <p:sp>
        <p:nvSpPr>
          <p:cNvPr id="28" name="矩形 27"/>
          <p:cNvSpPr/>
          <p:nvPr>
            <p:custDataLst>
              <p:tags r:id="rId9"/>
            </p:custDataLst>
          </p:nvPr>
        </p:nvSpPr>
        <p:spPr>
          <a:xfrm>
            <a:off x="4848223" y="4957837"/>
            <a:ext cx="212852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10" name="组合 9"/>
          <p:cNvGrpSpPr/>
          <p:nvPr>
            <p:custDataLst>
              <p:tags r:id="rId10"/>
            </p:custDataLst>
          </p:nvPr>
        </p:nvGrpSpPr>
        <p:grpSpPr>
          <a:xfrm>
            <a:off x="7760795" y="2059392"/>
            <a:ext cx="976380" cy="767990"/>
            <a:chOff x="2811806" y="4248150"/>
            <a:chExt cx="976380" cy="767990"/>
          </a:xfrm>
        </p:grpSpPr>
        <p:sp>
          <p:nvSpPr>
            <p:cNvPr id="31" name="矩形 30"/>
            <p:cNvSpPr/>
            <p:nvPr>
              <p:custDataLst>
                <p:tags r:id="rId18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>
              <p:custDataLst>
                <p:tags r:id="rId19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5400000">
            <a:off x="-2527300" y="2528570"/>
            <a:ext cx="6858000" cy="1802130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-1308899" y="3391083"/>
            <a:ext cx="6858001" cy="7710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8605" y="2098675"/>
            <a:ext cx="1265555" cy="2552065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2" name="组合 21"/>
          <p:cNvGrpSpPr/>
          <p:nvPr>
            <p:custDataLst>
              <p:tags r:id="rId11"/>
            </p:custDataLst>
          </p:nvPr>
        </p:nvGrpSpPr>
        <p:grpSpPr>
          <a:xfrm>
            <a:off x="7767159" y="3812627"/>
            <a:ext cx="976380" cy="767990"/>
            <a:chOff x="2811806" y="4248150"/>
            <a:chExt cx="976380" cy="767990"/>
          </a:xfrm>
        </p:grpSpPr>
        <p:sp>
          <p:nvSpPr>
            <p:cNvPr id="29" name="矩形 28"/>
            <p:cNvSpPr/>
            <p:nvPr>
              <p:custDataLst>
                <p:tags r:id="rId16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>
              <p:custDataLst>
                <p:tags r:id="rId17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9325624" y="3814110"/>
            <a:ext cx="10960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结论</a:t>
            </a:r>
          </a:p>
        </p:txBody>
      </p:sp>
      <p:sp>
        <p:nvSpPr>
          <p:cNvPr id="40" name="矩形 39"/>
          <p:cNvSpPr/>
          <p:nvPr>
            <p:custDataLst>
              <p:tags r:id="rId13"/>
            </p:custDataLst>
          </p:nvPr>
        </p:nvSpPr>
        <p:spPr>
          <a:xfrm>
            <a:off x="9169331" y="4397307"/>
            <a:ext cx="140843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</a:p>
        </p:txBody>
      </p:sp>
      <p:sp>
        <p:nvSpPr>
          <p:cNvPr id="9" name="文本框 8"/>
          <p:cNvSpPr txBox="1"/>
          <p:nvPr>
            <p:custDataLst>
              <p:tags r:id="rId14"/>
            </p:custDataLst>
          </p:nvPr>
        </p:nvSpPr>
        <p:spPr>
          <a:xfrm>
            <a:off x="8841561" y="207805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仿真结果</a:t>
            </a:r>
          </a:p>
        </p:txBody>
      </p:sp>
      <p:sp>
        <p:nvSpPr>
          <p:cNvPr id="15" name="矩形 14"/>
          <p:cNvSpPr/>
          <p:nvPr>
            <p:custDataLst>
              <p:tags r:id="rId15"/>
            </p:custDataLst>
          </p:nvPr>
        </p:nvSpPr>
        <p:spPr>
          <a:xfrm>
            <a:off x="8672295" y="2661251"/>
            <a:ext cx="21818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 RESULTS</a:t>
            </a:r>
          </a:p>
        </p:txBody>
      </p:sp>
      <p:pic>
        <p:nvPicPr>
          <p:cNvPr id="16" name="Picture 49" descr="488-兰州交通大学-logo.png">
            <a:extLst>
              <a:ext uri="{FF2B5EF4-FFF2-40B4-BE49-F238E27FC236}">
                <a16:creationId xmlns:a16="http://schemas.microsoft.com/office/drawing/2014/main" id="{8EC39AC9-132C-77C2-971F-983FA011DA12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0155403" y="199253"/>
            <a:ext cx="1926536" cy="1926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右箭头 15"/>
          <p:cNvSpPr/>
          <p:nvPr/>
        </p:nvSpPr>
        <p:spPr>
          <a:xfrm rot="5400000">
            <a:off x="7945755" y="4116705"/>
            <a:ext cx="651510" cy="2553335"/>
          </a:xfrm>
          <a:prstGeom prst="rightArrow">
            <a:avLst>
              <a:gd name="adj1" fmla="val 56975"/>
              <a:gd name="adj2" fmla="val 62971"/>
            </a:avLst>
          </a:prstGeom>
          <a:gradFill>
            <a:gsLst>
              <a:gs pos="43000">
                <a:srgbClr val="868EAB">
                  <a:alpha val="100000"/>
                </a:srgbClr>
              </a:gs>
              <a:gs pos="5000">
                <a:schemeClr val="bg1">
                  <a:lumMod val="95000"/>
                </a:schemeClr>
              </a:gs>
              <a:gs pos="100000">
                <a:srgbClr val="192A6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575040" y="1240155"/>
            <a:ext cx="3289935" cy="4345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200660" y="1239520"/>
            <a:ext cx="7865110" cy="43522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研究目的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847874" y="239783"/>
              <a:ext cx="1722066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PURPOSE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675" y="1449579"/>
            <a:ext cx="3224239" cy="143725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5405" y="6458853"/>
            <a:ext cx="11852275" cy="2743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靳海晶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李华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刘立业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基于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U-Net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神经网络的三维辐射场重建方法研究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[J].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原子能科学技术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,2025,59(S2):517-526.  </a:t>
            </a:r>
            <a:b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张宇娇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赵志涛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徐斌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基于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U-net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卷积神经网络的电磁场快速计算方法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[J].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电工技术学报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,2024,39(09):2730-2742.</a:t>
            </a:r>
          </a:p>
          <a:p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34066" y="1455420"/>
            <a:ext cx="2276105" cy="124079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9877" y="1354594"/>
            <a:ext cx="2456188" cy="1342850"/>
          </a:xfrm>
          <a:prstGeom prst="rect">
            <a:avLst/>
          </a:prstGeom>
        </p:spPr>
      </p:pic>
      <p:sp>
        <p:nvSpPr>
          <p:cNvPr id="33" name="文本框 32" descr="7b0a202020202262756c6c6574223a20227b5c2263617465676f727949645c223a5c225c222c5c2274656d706c61746549645c223a32303233313638327d220a7d0a"/>
          <p:cNvSpPr txBox="1"/>
          <p:nvPr/>
        </p:nvSpPr>
        <p:spPr>
          <a:xfrm>
            <a:off x="366395" y="5719445"/>
            <a:ext cx="11108055" cy="648335"/>
          </a:xfrm>
          <a:prstGeom prst="rect">
            <a:avLst/>
          </a:prstGeom>
          <a:solidFill>
            <a:srgbClr val="192A64"/>
          </a:solidFill>
          <a:effectLst>
            <a:softEdge rad="31750"/>
          </a:effectLst>
        </p:spPr>
        <p:txBody>
          <a:bodyPr wrap="square" lIns="288290" tIns="71755" rIns="269875" bIns="136525" rtlCol="0" anchor="t" anchorCtr="0">
            <a:no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将深度学习与数值仿真方法融合，提高对人体电磁暴露安全计算的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速度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效率。</a:t>
            </a:r>
            <a:endParaRPr lang="en-US" altLang="zh-CN" sz="24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charset="0"/>
              <a:buChar char="Ø"/>
            </a:pPr>
            <a:endParaRPr lang="en-US" altLang="zh-CN" sz="24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028543" y="2679846"/>
            <a:ext cx="3780790" cy="3111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spcBef>
                <a:spcPts val="1000"/>
              </a:spcBef>
              <a:spcAft>
                <a:spcPts val="200"/>
              </a:spcAft>
            </a:pPr>
            <a:r>
              <a:rPr lang="zh-CN" altLang="en-US" sz="1200" i="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复杂场景三维辐射场重建结果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685415" y="2681490"/>
            <a:ext cx="3780790" cy="3111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spcBef>
                <a:spcPts val="1000"/>
              </a:spcBef>
              <a:spcAft>
                <a:spcPts val="200"/>
              </a:spcAft>
            </a:pPr>
            <a:r>
              <a:rPr lang="zh-CN" altLang="en-US" sz="1200" i="0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简单场景三维辐射场重建结果</a:t>
            </a:r>
          </a:p>
        </p:txBody>
      </p:sp>
      <p:sp>
        <p:nvSpPr>
          <p:cNvPr id="42" name="箭头: 右 26"/>
          <p:cNvSpPr/>
          <p:nvPr>
            <p:custDataLst>
              <p:tags r:id="rId1"/>
            </p:custDataLst>
          </p:nvPr>
        </p:nvSpPr>
        <p:spPr>
          <a:xfrm>
            <a:off x="8070402" y="3870062"/>
            <a:ext cx="500092" cy="397284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 algn="ctr">
            <a:solidFill>
              <a:srgbClr val="C0504D"/>
            </a:solidFill>
            <a:prstDash val="solid"/>
            <a:miter/>
            <a:tailEnd type="stealt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43" name="箭头: 右 28"/>
          <p:cNvSpPr/>
          <p:nvPr>
            <p:custDataLst>
              <p:tags r:id="rId2"/>
            </p:custDataLst>
          </p:nvPr>
        </p:nvSpPr>
        <p:spPr>
          <a:xfrm rot="10800000">
            <a:off x="8106511" y="2026019"/>
            <a:ext cx="500092" cy="397284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 algn="ctr">
            <a:solidFill>
              <a:srgbClr val="C0504D"/>
            </a:solidFill>
            <a:prstDash val="solid"/>
            <a:miter/>
            <a:tailEnd type="stealt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46" name="文本框 45"/>
          <p:cNvSpPr txBox="1"/>
          <p:nvPr>
            <p:custDataLst>
              <p:tags r:id="rId3"/>
            </p:custDataLst>
          </p:nvPr>
        </p:nvSpPr>
        <p:spPr>
          <a:xfrm>
            <a:off x="8065770" y="1455420"/>
            <a:ext cx="509905" cy="6985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sz="16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</a:t>
            </a:r>
          </a:p>
          <a:p>
            <a:r>
              <a:rPr lang="zh-CN" altLang="en-US" sz="16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</a:p>
        </p:txBody>
      </p:sp>
      <p:sp>
        <p:nvSpPr>
          <p:cNvPr id="66" name="文本框 65"/>
          <p:cNvSpPr txBox="1"/>
          <p:nvPr>
            <p:custDataLst>
              <p:tags r:id="rId4"/>
            </p:custDataLst>
          </p:nvPr>
        </p:nvSpPr>
        <p:spPr>
          <a:xfrm>
            <a:off x="8017406" y="4200031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快速</a:t>
            </a:r>
          </a:p>
          <a:p>
            <a:r>
              <a:rPr lang="zh-CN" altLang="en-US" sz="1600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预测</a:t>
            </a:r>
          </a:p>
        </p:txBody>
      </p:sp>
      <p:pic>
        <p:nvPicPr>
          <p:cNvPr id="82" name="图片 81" descr="Untitled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08720" y="3379470"/>
            <a:ext cx="2808605" cy="2106930"/>
          </a:xfrm>
          <a:prstGeom prst="rect">
            <a:avLst/>
          </a:prstGeom>
        </p:spPr>
      </p:pic>
      <p:pic>
        <p:nvPicPr>
          <p:cNvPr id="10" name="图片 9" descr="DGJS202409009_2190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0193" y="3133981"/>
            <a:ext cx="1767452" cy="231163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4646" y="3297226"/>
            <a:ext cx="3491241" cy="2006301"/>
          </a:xfrm>
          <a:prstGeom prst="rect">
            <a:avLst/>
          </a:prstGeom>
        </p:spPr>
      </p:pic>
      <p:pic>
        <p:nvPicPr>
          <p:cNvPr id="12" name="图片 11" descr="DGJS202409009_2260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51465" y="3239113"/>
            <a:ext cx="1850325" cy="91589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07823" y="4437286"/>
            <a:ext cx="2150226" cy="863954"/>
          </a:xfrm>
          <a:prstGeom prst="rect">
            <a:avLst/>
          </a:prstGeom>
        </p:spPr>
      </p:pic>
      <p:pic>
        <p:nvPicPr>
          <p:cNvPr id="17" name="图片 16" descr="Untitled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809355" y="1272540"/>
            <a:ext cx="2808605" cy="210629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40360" y="664845"/>
            <a:ext cx="11276330" cy="6851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传统数值仿真技术在多物理耦合或动态场景计算时耗时长、效率低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488-兰州交通大学-img4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297940" y="-42545"/>
            <a:ext cx="10974070" cy="69119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031240" y="-54610"/>
            <a:ext cx="11292840" cy="70599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348139" y="1482039"/>
            <a:ext cx="976380" cy="767990"/>
            <a:chOff x="5389226" y="1257300"/>
            <a:chExt cx="976380" cy="767990"/>
          </a:xfrm>
        </p:grpSpPr>
        <p:sp>
          <p:nvSpPr>
            <p:cNvPr id="11" name="矩形 10"/>
            <p:cNvSpPr/>
            <p:nvPr>
              <p:custDataLst>
                <p:tags r:id="rId24"/>
              </p:custDataLst>
            </p:nvPr>
          </p:nvSpPr>
          <p:spPr>
            <a:xfrm>
              <a:off x="5493421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>
              <p:custDataLst>
                <p:tags r:id="rId25"/>
              </p:custDataLst>
            </p:nvPr>
          </p:nvSpPr>
          <p:spPr>
            <a:xfrm>
              <a:off x="5389226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3347430" y="2839669"/>
            <a:ext cx="976380" cy="767990"/>
            <a:chOff x="7767862" y="1257300"/>
            <a:chExt cx="976380" cy="767990"/>
          </a:xfrm>
        </p:grpSpPr>
        <p:sp>
          <p:nvSpPr>
            <p:cNvPr id="12" name="矩形 11"/>
            <p:cNvSpPr/>
            <p:nvPr>
              <p:custDataLst>
                <p:tags r:id="rId22"/>
              </p:custDataLst>
            </p:nvPr>
          </p:nvSpPr>
          <p:spPr>
            <a:xfrm>
              <a:off x="7850724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>
              <p:custDataLst>
                <p:tags r:id="rId23"/>
              </p:custDataLst>
            </p:nvPr>
          </p:nvSpPr>
          <p:spPr>
            <a:xfrm>
              <a:off x="7767862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3347294" y="4397462"/>
            <a:ext cx="976380" cy="767990"/>
            <a:chOff x="10178497" y="1257300"/>
            <a:chExt cx="976380" cy="767990"/>
          </a:xfrm>
        </p:grpSpPr>
        <p:sp>
          <p:nvSpPr>
            <p:cNvPr id="13" name="矩形 12"/>
            <p:cNvSpPr/>
            <p:nvPr>
              <p:custDataLst>
                <p:tags r:id="rId20"/>
              </p:custDataLst>
            </p:nvPr>
          </p:nvSpPr>
          <p:spPr>
            <a:xfrm>
              <a:off x="10282692" y="125730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>
              <p:custDataLst>
                <p:tags r:id="rId21"/>
              </p:custDataLst>
            </p:nvPr>
          </p:nvSpPr>
          <p:spPr>
            <a:xfrm>
              <a:off x="10178497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4848233" y="150314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24" name="矩形 23"/>
          <p:cNvSpPr/>
          <p:nvPr>
            <p:custDataLst>
              <p:tags r:id="rId5"/>
            </p:custDataLst>
          </p:nvPr>
        </p:nvSpPr>
        <p:spPr>
          <a:xfrm>
            <a:off x="4515181" y="2070493"/>
            <a:ext cx="2620645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25" name="文本框 24"/>
          <p:cNvSpPr txBox="1"/>
          <p:nvPr>
            <p:custDataLst>
              <p:tags r:id="rId6"/>
            </p:custDataLst>
          </p:nvPr>
        </p:nvSpPr>
        <p:spPr>
          <a:xfrm>
            <a:off x="4848114" y="2915429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研究目的</a:t>
            </a: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4816575" y="3526836"/>
            <a:ext cx="20421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PURPOSE</a:t>
            </a: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4848022" y="432722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C00000"/>
                </a:solidFill>
              </a:rPr>
              <a:t>研究方法</a:t>
            </a:r>
          </a:p>
        </p:txBody>
      </p:sp>
      <p:sp>
        <p:nvSpPr>
          <p:cNvPr id="28" name="矩形 27"/>
          <p:cNvSpPr/>
          <p:nvPr>
            <p:custDataLst>
              <p:tags r:id="rId9"/>
            </p:custDataLst>
          </p:nvPr>
        </p:nvSpPr>
        <p:spPr>
          <a:xfrm>
            <a:off x="4848223" y="4957837"/>
            <a:ext cx="212852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10" name="组合 9"/>
          <p:cNvGrpSpPr/>
          <p:nvPr>
            <p:custDataLst>
              <p:tags r:id="rId10"/>
            </p:custDataLst>
          </p:nvPr>
        </p:nvGrpSpPr>
        <p:grpSpPr>
          <a:xfrm>
            <a:off x="7760795" y="2059392"/>
            <a:ext cx="976380" cy="767990"/>
            <a:chOff x="2811806" y="4248150"/>
            <a:chExt cx="976380" cy="767990"/>
          </a:xfrm>
        </p:grpSpPr>
        <p:sp>
          <p:nvSpPr>
            <p:cNvPr id="31" name="矩形 30"/>
            <p:cNvSpPr/>
            <p:nvPr>
              <p:custDataLst>
                <p:tags r:id="rId18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>
              <p:custDataLst>
                <p:tags r:id="rId19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5400000">
            <a:off x="-2527300" y="2528570"/>
            <a:ext cx="6858000" cy="1802130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-1308899" y="3391083"/>
            <a:ext cx="6858001" cy="77108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8605" y="2098675"/>
            <a:ext cx="1265555" cy="2552065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2" name="组合 21"/>
          <p:cNvGrpSpPr/>
          <p:nvPr>
            <p:custDataLst>
              <p:tags r:id="rId11"/>
            </p:custDataLst>
          </p:nvPr>
        </p:nvGrpSpPr>
        <p:grpSpPr>
          <a:xfrm>
            <a:off x="7767159" y="3812627"/>
            <a:ext cx="976380" cy="767990"/>
            <a:chOff x="2811806" y="4248150"/>
            <a:chExt cx="976380" cy="767990"/>
          </a:xfrm>
        </p:grpSpPr>
        <p:sp>
          <p:nvSpPr>
            <p:cNvPr id="29" name="矩形 28"/>
            <p:cNvSpPr/>
            <p:nvPr>
              <p:custDataLst>
                <p:tags r:id="rId16"/>
              </p:custDataLst>
            </p:nvPr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>
              <p:custDataLst>
                <p:tags r:id="rId17"/>
              </p:custDataLst>
            </p:nvPr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9325624" y="3814110"/>
            <a:ext cx="10960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结论</a:t>
            </a:r>
          </a:p>
        </p:txBody>
      </p:sp>
      <p:sp>
        <p:nvSpPr>
          <p:cNvPr id="40" name="矩形 39"/>
          <p:cNvSpPr/>
          <p:nvPr>
            <p:custDataLst>
              <p:tags r:id="rId13"/>
            </p:custDataLst>
          </p:nvPr>
        </p:nvSpPr>
        <p:spPr>
          <a:xfrm>
            <a:off x="9169331" y="4397307"/>
            <a:ext cx="140843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</a:p>
        </p:txBody>
      </p:sp>
      <p:sp>
        <p:nvSpPr>
          <p:cNvPr id="9" name="文本框 8"/>
          <p:cNvSpPr txBox="1"/>
          <p:nvPr>
            <p:custDataLst>
              <p:tags r:id="rId14"/>
            </p:custDataLst>
          </p:nvPr>
        </p:nvSpPr>
        <p:spPr>
          <a:xfrm>
            <a:off x="8841561" y="2078054"/>
            <a:ext cx="2010410" cy="64389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>
                <a:solidFill>
                  <a:srgbClr val="192A64"/>
                </a:solidFill>
              </a:rPr>
              <a:t>仿真结果</a:t>
            </a:r>
          </a:p>
        </p:txBody>
      </p:sp>
      <p:sp>
        <p:nvSpPr>
          <p:cNvPr id="15" name="矩形 14"/>
          <p:cNvSpPr/>
          <p:nvPr>
            <p:custDataLst>
              <p:tags r:id="rId15"/>
            </p:custDataLst>
          </p:nvPr>
        </p:nvSpPr>
        <p:spPr>
          <a:xfrm>
            <a:off x="8672295" y="2661251"/>
            <a:ext cx="2181860" cy="30543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192A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 RESULTS</a:t>
            </a:r>
          </a:p>
        </p:txBody>
      </p:sp>
      <p:pic>
        <p:nvPicPr>
          <p:cNvPr id="16" name="Picture 49" descr="488-兰州交通大学-logo.png">
            <a:extLst>
              <a:ext uri="{FF2B5EF4-FFF2-40B4-BE49-F238E27FC236}">
                <a16:creationId xmlns:a16="http://schemas.microsoft.com/office/drawing/2014/main" id="{E6D86C6E-D156-7386-00B3-B3B3905226E1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0155403" y="199253"/>
            <a:ext cx="1926536" cy="1926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824230" y="1416050"/>
            <a:ext cx="6781165" cy="4854575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4" name="圆角矩形 13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633730" y="217491"/>
            <a:ext cx="11291767" cy="439541"/>
            <a:chOff x="3796505" y="217491"/>
            <a:chExt cx="10128992" cy="439541"/>
          </a:xfrm>
        </p:grpSpPr>
        <p:sp>
          <p:nvSpPr>
            <p:cNvPr id="13" name="圆角矩形 12"/>
            <p:cNvSpPr/>
            <p:nvPr/>
          </p:nvSpPr>
          <p:spPr>
            <a:xfrm>
              <a:off x="3796505" y="217491"/>
              <a:ext cx="8909791" cy="328609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flipV="1">
              <a:off x="38416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192A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841697" y="230597"/>
              <a:ext cx="1791316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040" y="2147570"/>
            <a:ext cx="2434590" cy="160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8148320" y="1907540"/>
          <a:ext cx="2815590" cy="4187825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407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4510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配置项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参数值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学习率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0.0001</a:t>
                      </a:r>
                      <a:endParaRPr lang="en-US" altLang="en-US" sz="1800" kern="1400" spc="-50" dirty="0">
                        <a:solidFill>
                          <a:srgbClr val="192A64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540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批处理大小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</a:t>
                      </a:r>
                      <a:endParaRPr lang="en-US" altLang="en-US" sz="1800" kern="1400" spc="-50" dirty="0">
                        <a:solidFill>
                          <a:srgbClr val="192A64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训练周期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300</a:t>
                      </a:r>
                      <a:endParaRPr lang="en-US" altLang="en-US" sz="1800" kern="1400" spc="-50" dirty="0">
                        <a:solidFill>
                          <a:srgbClr val="192A64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0925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损失函数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平均绝对误差</a:t>
                      </a:r>
                      <a:r>
                        <a:rPr 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(MAE)</a:t>
                      </a:r>
                      <a:endParaRPr lang="en-US" altLang="en-US" sz="1800" kern="1400" spc="-50" dirty="0">
                        <a:solidFill>
                          <a:srgbClr val="192A64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0290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优化器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25000"/>
                        </a:lnSpc>
                        <a:buNone/>
                        <a:tabLst>
                          <a:tab pos="239395" algn="l"/>
                        </a:tabLst>
                      </a:pPr>
                      <a:r>
                        <a:rPr lang="zh-CN" alt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自适应矩估计</a:t>
                      </a:r>
                      <a:r>
                        <a:rPr lang="en-US" sz="1800" kern="1400" spc="-50" dirty="0">
                          <a:solidFill>
                            <a:srgbClr val="192A64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(Adam)</a:t>
                      </a:r>
                      <a:endParaRPr lang="en-US" altLang="en-US" sz="1800" kern="1400" spc="-50" dirty="0">
                        <a:solidFill>
                          <a:srgbClr val="192A64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978775" y="1082040"/>
            <a:ext cx="3202940" cy="5187950"/>
          </a:xfrm>
          <a:prstGeom prst="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8098790" y="1268730"/>
            <a:ext cx="2865120" cy="419735"/>
          </a:xfrm>
          <a:prstGeom prst="rect">
            <a:avLst/>
          </a:prstGeom>
          <a:solidFill>
            <a:srgbClr val="192A64"/>
          </a:solidFill>
        </p:spPr>
        <p:txBody>
          <a:bodyPr wrap="square" lIns="91436" tIns="45718" rIns="91436" bIns="45718" rtlCol="0">
            <a:no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342900" indent="-342900">
              <a:buFont typeface="Wingdings" panose="05000000000000000000" charset="0"/>
              <a:buChar char="Ø"/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网络参数</a:t>
            </a:r>
          </a:p>
        </p:txBody>
      </p:sp>
      <p:sp>
        <p:nvSpPr>
          <p:cNvPr id="9" name="矩形 8"/>
          <p:cNvSpPr/>
          <p:nvPr/>
        </p:nvSpPr>
        <p:spPr>
          <a:xfrm>
            <a:off x="1111250" y="1232535"/>
            <a:ext cx="5382895" cy="455930"/>
          </a:xfrm>
          <a:prstGeom prst="rect">
            <a:avLst/>
          </a:prstGeom>
          <a:solidFill>
            <a:srgbClr val="192A64"/>
          </a:solidFill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marL="342900" indent="-342900" algn="l">
              <a:buClrTx/>
              <a:buSzTx/>
              <a:buFont typeface="Wingdings" panose="05000000000000000000" charset="0"/>
              <a:buChar char="Ø"/>
            </a:pPr>
            <a:r>
              <a:rPr lang="zh-CN" altLang="en-US" sz="24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数据处理</a:t>
            </a:r>
          </a:p>
        </p:txBody>
      </p:sp>
      <p:sp>
        <p:nvSpPr>
          <p:cNvPr id="11" name="右箭头 10"/>
          <p:cNvSpPr/>
          <p:nvPr/>
        </p:nvSpPr>
        <p:spPr>
          <a:xfrm rot="5400000">
            <a:off x="6140277" y="3821747"/>
            <a:ext cx="370840" cy="380365"/>
          </a:xfrm>
          <a:prstGeom prst="rightArrow">
            <a:avLst>
              <a:gd name="adj1" fmla="val 48461"/>
              <a:gd name="adj2" fmla="val 45176"/>
            </a:avLst>
          </a:prstGeom>
          <a:gradFill>
            <a:gsLst>
              <a:gs pos="4000">
                <a:srgbClr val="D0DCF0"/>
              </a:gs>
              <a:gs pos="200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右箭头 20"/>
          <p:cNvSpPr/>
          <p:nvPr/>
        </p:nvSpPr>
        <p:spPr>
          <a:xfrm>
            <a:off x="4749800" y="2667635"/>
            <a:ext cx="357505" cy="394970"/>
          </a:xfrm>
          <a:prstGeom prst="rightArrow">
            <a:avLst>
              <a:gd name="adj1" fmla="val 48461"/>
              <a:gd name="adj2" fmla="val 45176"/>
            </a:avLst>
          </a:prstGeom>
          <a:gradFill>
            <a:gsLst>
              <a:gs pos="4000">
                <a:srgbClr val="D0DCF0"/>
              </a:gs>
              <a:gs pos="200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949028" y="4246142"/>
            <a:ext cx="4672835" cy="1569560"/>
          </a:xfrm>
          <a:prstGeom prst="roundRect">
            <a:avLst/>
          </a:prstGeom>
          <a:blipFill rotWithShape="1">
            <a:blip r:embed="rId6"/>
            <a:stretch>
              <a:fillRect/>
            </a:stretch>
          </a:blipFill>
          <a:ln w="38100" cmpd="thinThick">
            <a:gradFill>
              <a:gsLst>
                <a:gs pos="0">
                  <a:srgbClr val="003686">
                    <a:alpha val="0"/>
                  </a:srgbClr>
                </a:gs>
                <a:gs pos="50000">
                  <a:srgbClr val="003686"/>
                </a:gs>
                <a:gs pos="70000">
                  <a:srgbClr val="003686"/>
                </a:gs>
                <a:gs pos="100000">
                  <a:srgbClr val="003686"/>
                </a:gs>
              </a:gsLst>
              <a:lin ang="5160000" scaled="1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 descr="Untitled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398" y="2047857"/>
            <a:ext cx="2506345" cy="1879600"/>
          </a:xfrm>
          <a:prstGeom prst="rect">
            <a:avLst/>
          </a:prstGeom>
        </p:spPr>
      </p:pic>
      <p:pic>
        <p:nvPicPr>
          <p:cNvPr id="23" name="图片 22" descr="Untitled"/>
          <p:cNvPicPr>
            <a:picLocks noChangeAspect="1"/>
          </p:cNvPicPr>
          <p:nvPr/>
        </p:nvPicPr>
        <p:blipFill>
          <a:blip r:embed="rId8"/>
          <a:srcRect l="39759" r="18029" b="17905"/>
          <a:stretch>
            <a:fillRect/>
          </a:stretch>
        </p:blipFill>
        <p:spPr>
          <a:xfrm>
            <a:off x="3032282" y="1603326"/>
            <a:ext cx="1499713" cy="21878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21"/>
              <p:cNvSpPr txBox="1"/>
              <p:nvPr/>
            </p:nvSpPr>
            <p:spPr>
              <a:xfrm>
                <a:off x="5880305" y="5348466"/>
                <a:ext cx="11499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192A64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zh-CN" altLang="en-US" i="1" smtClean="0">
                          <a:solidFill>
                            <a:srgbClr val="192A64"/>
                          </a:solidFill>
                          <a:latin typeface="Cambria Math" panose="02040503050406030204" pitchFamily="18" charset="0"/>
                        </a:rPr>
                        <m:t>’</m:t>
                      </m:r>
                      <m:r>
                        <a:rPr lang="en-US" altLang="zh-CN" i="1" smtClean="0">
                          <a:solidFill>
                            <a:srgbClr val="192A6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i="1">
                          <a:solidFill>
                            <a:srgbClr val="192A64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n-US" altLang="zh-CN" b="0" i="1" smtClean="0">
                          <a:solidFill>
                            <a:srgbClr val="192A6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solidFill>
                            <a:srgbClr val="192A64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solidFill>
                            <a:srgbClr val="192A64"/>
                          </a:solidFill>
                          <a:latin typeface="Cambria Math" panose="02040503050406030204" pitchFamily="18" charset="0"/>
                          <a:ea typeface="MS Mincho" charset="0"/>
                          <a:cs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b="0" i="1" dirty="0">
                  <a:solidFill>
                    <a:srgbClr val="192A64"/>
                  </a:solidFill>
                  <a:latin typeface="Cambria Math" panose="02040503050406030204" pitchFamily="18" charset="0"/>
                  <a:ea typeface="MS Mincho" charset="0"/>
                  <a:cs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305" y="5348466"/>
                <a:ext cx="1149930" cy="276999"/>
              </a:xfrm>
              <a:prstGeom prst="rect">
                <a:avLst/>
              </a:prstGeom>
              <a:blipFill rotWithShape="1">
                <a:blip r:embed="rId9"/>
                <a:stretch>
                  <a:fillRect l="-18" t="-179" r="-23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22"/>
          <p:cNvSpPr txBox="1"/>
          <p:nvPr/>
        </p:nvSpPr>
        <p:spPr>
          <a:xfrm>
            <a:off x="5606587" y="4353605"/>
            <a:ext cx="1697366" cy="893459"/>
          </a:xfrm>
          <a:prstGeom prst="rect">
            <a:avLst/>
          </a:prstGeom>
          <a:noFill/>
        </p:spPr>
        <p:txBody>
          <a:bodyPr wrap="square" anchor="b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对数据进行对数变换</a:t>
            </a:r>
          </a:p>
        </p:txBody>
      </p:sp>
      <p:sp>
        <p:nvSpPr>
          <p:cNvPr id="25" name="右箭头 10"/>
          <p:cNvSpPr/>
          <p:nvPr/>
        </p:nvSpPr>
        <p:spPr>
          <a:xfrm rot="5400000">
            <a:off x="2846861" y="3760380"/>
            <a:ext cx="370840" cy="380365"/>
          </a:xfrm>
          <a:prstGeom prst="rightArrow">
            <a:avLst>
              <a:gd name="adj1" fmla="val 48461"/>
              <a:gd name="adj2" fmla="val 45176"/>
            </a:avLst>
          </a:prstGeom>
          <a:gradFill>
            <a:gsLst>
              <a:gs pos="4000">
                <a:srgbClr val="D0DCF0"/>
              </a:gs>
              <a:gs pos="200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_RECORD_KEY" val="{&quot;10&quot;:[21565025],&quot;70&quot;:[3312417,3333549,3327302,3322269,3402712]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221*329"/>
  <p:tag name="TABLE_ENDDRAG_RECT" val="641*150*221*32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3.82795275590547,&quot;left&quot;:136.8596062992126,&quot;top&quot;:97.5459842519685,&quot;width&quot;:823.1403937007874}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181.78425196850395,&quot;left&quot;:26.06488188976378,&quot;top&quot;:266.97196850393703,&quot;width&quot;:907.870157480315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3_1"/>
  <p:tag name="KSO_WM_UNIT_ID" val="diagram20230945_2*n_h_h_a*1_2_3_1"/>
  <p:tag name="KSO_WM_TEMPLATE_CATEGORY" val="diagram"/>
  <p:tag name="KSO_WM_TEMPLATE_INDEX" val="20230945"/>
  <p:tag name="KSO_WM_UNIT_LAYERLEVEL" val="1_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TEXT_TYPE" val="1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1_1"/>
  <p:tag name="KSO_WM_UNIT_ID" val="diagram20230945_2*n_h_h_a*1_2_1_1"/>
  <p:tag name="KSO_WM_TEMPLATE_CATEGORY" val="diagram"/>
  <p:tag name="KSO_WM_TEMPLATE_INDEX" val="20230945"/>
  <p:tag name="KSO_WM_UNIT_LAYERLEVEL" val="1_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TEXT_TYPE" val="1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2_1"/>
  <p:tag name="KSO_WM_UNIT_ID" val="diagram20230945_2*n_h_h_a*1_2_2_1"/>
  <p:tag name="KSO_WM_TEMPLATE_CATEGORY" val="diagram"/>
  <p:tag name="KSO_WM_TEMPLATE_INDEX" val="20230945"/>
  <p:tag name="KSO_WM_UNIT_LAYERLEVEL" val="1_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TEXT_TYPE" val="1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0"/>
  <p:tag name="KSO_WM_UNIT_FILL_FORE_SCHEMECOLOR_INDEX_1_POS" val="0.04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54"/>
  <p:tag name="KSO_WM_UNIT_FILL_FORE_SCHEMECOLOR_INDEX_2_TRANS" val="0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TYPE" val="1"/>
  <p:tag name="KSO_WM_UNIT_LINE_FORE_SCHEMECOLOR_INDEX_1_BRIGHTNESS" val="0"/>
  <p:tag name="KSO_WM_UNIT_LINE_FORE_SCHEMECOLOR_INDEX_1" val="5"/>
  <p:tag name="KSO_WM_UNIT_LINE_FORE_SCHEMECOLOR_INDEX_1_POS" val="0"/>
  <p:tag name="KSO_WM_UNIT_LINE_FORE_SCHEMECOLOR_INDEX_1_TRANS" val="1"/>
  <p:tag name="KSO_WM_UNIT_LINE_FORE_SCHEMECOLOR_INDEX_2_BRIGHTNESS" val="0"/>
  <p:tag name="KSO_WM_UNIT_LINE_FORE_SCHEMECOLOR_INDEX_2" val="5"/>
  <p:tag name="KSO_WM_UNIT_LINE_FORE_SCHEMECOLOR_INDEX_2_POS" val="0.64"/>
  <p:tag name="KSO_WM_UNIT_LINE_FORE_SCHEMECOLOR_INDEX_2_TRANS" val="0"/>
  <p:tag name="KSO_WM_UNIT_LINE_FORE_SCHEMECOLOR_INDEX_3_BRIGHTNESS" val="0.8"/>
  <p:tag name="KSO_WM_UNIT_LINE_FORE_SCHEMECOLOR_INDEX_3" val="15"/>
  <p:tag name="KSO_WM_UNIT_LINE_FORE_SCHEMECOLOR_INDEX_3_POS" val="0.9"/>
  <p:tag name="KSO_WM_UNIT_LINE_FORE_SCHEMECOLOR_INDEX_3_TRANS" val="0.53"/>
  <p:tag name="KSO_WM_UNIT_LINE_FORE_SCHEMECOLOR_INDEX_4_BRIGHTNESS" val="0.8"/>
  <p:tag name="KSO_WM_UNIT_LINE_FORE_SCHEMECOLOR_INDEX_4" val="15"/>
  <p:tag name="KSO_WM_UNIT_LINE_FORE_SCHEMECOLOR_INDEX_4_POS" val="0.95"/>
  <p:tag name="KSO_WM_UNIT_LINE_FORE_SCHEMECOLOR_INDEX_4_TRANS" val="0"/>
  <p:tag name="KSO_WM_UNIT_LINE_FORE_SCHEMECOLOR_INDEX_5_BRIGHTNESS" val="0.8"/>
  <p:tag name="KSO_WM_UNIT_LINE_FORE_SCHEMECOLOR_INDEX_5" val="15"/>
  <p:tag name="KSO_WM_UNIT_LINE_FORE_SCHEMECOLOR_INDEX_5_POS" val="1"/>
  <p:tag name="KSO_WM_UNIT_LINE_FORE_SCHEMECOLOR_INDEX_5_TRANS" val="0.9"/>
  <p:tag name="KSO_WM_UNIT_LINE_GRADIENT_TYPE" val="0"/>
  <p:tag name="KSO_WM_UNIT_LINE_GRADIENT_ANGLE" val="0"/>
  <p:tag name="KSO_WM_UNIT_LINE_GRADIENT_DIRECTION" val="3"/>
  <p:tag name="KSO_WM_UNIT_LINE_FILL_TYPE" val="5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45_2*n_h_i*1_2_1"/>
  <p:tag name="KSO_WM_TEMPLATE_CATEGORY" val="diagram"/>
  <p:tag name="KSO_WM_TEMPLATE_INDEX" val="20230945"/>
  <p:tag name="KSO_WM_UNIT_LAYERLEVEL" val="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UNIT_TYPE" val="n_h_i"/>
  <p:tag name="KSO_WM_UNIT_INDEX" val="1_2_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type&quot;:0},&quot;glow&quot;:{&quot;colorType&quot;:0},&quot;line&quot;:{&quot;gradient&quot;:[{&quot;brightness&quot;:0.5,&quot;colorType&quot;:1,&quot;foreColorIndex&quot;:13,&quot;pos&quot;:1,&quot;transparency&quot;:0.699999988079071},{&quot;brightness&quot;:0.800000011920929,&quot;colorType&quot;:2,&quot;pos&quot;:0.15000000596046448,&quot;rgb&quot;:&quot;#ffffff&quot;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5,6,5,6,5,6]}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0"/>
  <p:tag name="KSO_WM_UNIT_FILL_FORE_SCHEMECOLOR_INDEX_1_POS" val="0.04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54"/>
  <p:tag name="KSO_WM_UNIT_FILL_FORE_SCHEMECOLOR_INDEX_2_TRANS" val="0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TEXT_FILL_FORE_SCHEMECOLOR_INDEX_BRIGHTNESS" val="0"/>
  <p:tag name="KSO_WM_UNIT_LINE_FORE_SCHEMECOLOR_INDEX_1_BRIGHTNESS" val="0.95"/>
  <p:tag name="KSO_WM_UNIT_LINE_FORE_SCHEMECOLOR_INDEX_1" val="5"/>
  <p:tag name="KSO_WM_UNIT_LINE_FORE_SCHEMECOLOR_INDEX_1_POS" val="0.09"/>
  <p:tag name="KSO_WM_UNIT_LINE_FORE_SCHEMECOLOR_INDEX_1_TRANS" val="0.3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45_2*n_h_h_i*1_2_2_1"/>
  <p:tag name="KSO_WM_TEMPLATE_CATEGORY" val="diagram"/>
  <p:tag name="KSO_WM_TEMPLATE_INDEX" val="20230945"/>
  <p:tag name="KSO_WM_UNIT_LAYERLEVEL" val="1_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UNIT_SUBTYPE" val="d"/>
  <p:tag name="KSO_WM_UNIT_TYPE" val="n_h_h_i"/>
  <p:tag name="KSO_WM_UNIT_INDEX" val="1_2_2_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gradient&quot;:[{&quot;brightness&quot;:0,&quot;colorType&quot;:2,&quot;pos&quot;:0.3700000047683716,&quot;rgb&quot;:&quot;#ffffff&quot;,&quot;transparency&quot;:0},{&quot;brightness&quot;:0.800000011920929,&quot;colorType&quot;:1,&quot;foreColorIndex&quot;:6,&quot;pos&quot;:0,&quot;transparency&quot;:0},{&quot;brightness&quot;:0,&quot;colorType&quot;:2,&quot;pos&quot;:1,&quot;rgb&quot;:&quot;#ffffff&quot;,&quot;transparency&quot;:0},{&quot;brightness&quot;:0.800000011920929,&quot;colorType&quot;:1,&quot;foreColorIndex&quot;:6,&quot;pos&quot;:0.7099999785423279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FILL_TYPE" val="1"/>
  <p:tag name="KSO_WM_UNIT_FILL_FORE_SCHEMECOLOR_INDEX" val="6"/>
  <p:tag name="KSO_WM_UNIT_FILL_FORE_SCHEMECOLOR_INDEX_BRIGHTNESS" val="0"/>
  <p:tag name="KSO_WM_DIAGRAM_USE_COLOR_VALUE" val="{&quot;color_scheme&quot;:1,&quot;color_type&quot;:1,&quot;theme_color_indexes&quot;:[5,6,5,6,5,6]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0"/>
  <p:tag name="KSO_WM_UNIT_FILL_FORE_SCHEMECOLOR_INDEX_1_POS" val="0.04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54"/>
  <p:tag name="KSO_WM_UNIT_FILL_FORE_SCHEMECOLOR_INDEX_2_TRANS" val="0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TEXT_FILL_FORE_SCHEMECOLOR_INDEX_BRIGHTNESS" val="0"/>
  <p:tag name="KSO_WM_UNIT_LINE_FORE_SCHEMECOLOR_INDEX_1_BRIGHTNESS" val="0.95"/>
  <p:tag name="KSO_WM_UNIT_LINE_FORE_SCHEMECOLOR_INDEX_1" val="5"/>
  <p:tag name="KSO_WM_UNIT_LINE_FORE_SCHEMECOLOR_INDEX_1_POS" val="0.09"/>
  <p:tag name="KSO_WM_UNIT_LINE_FORE_SCHEMECOLOR_INDEX_1_TRANS" val="0.3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45_2*n_h_h_i*1_2_1_1"/>
  <p:tag name="KSO_WM_TEMPLATE_CATEGORY" val="diagram"/>
  <p:tag name="KSO_WM_TEMPLATE_INDEX" val="20230945"/>
  <p:tag name="KSO_WM_UNIT_LAYERLEVEL" val="1_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UNIT_SUBTYPE" val="d"/>
  <p:tag name="KSO_WM_UNIT_TYPE" val="n_h_h_i"/>
  <p:tag name="KSO_WM_UNIT_INDEX" val="1_2_1_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gradient&quot;:[{&quot;brightness&quot;:0,&quot;colorType&quot;:2,&quot;pos&quot;:0.3700000047683716,&quot;rgb&quot;:&quot;#ffffff&quot;,&quot;transparency&quot;:0},{&quot;brightness&quot;:0.800000011920929,&quot;colorType&quot;:1,&quot;foreColorIndex&quot;:5,&quot;pos&quot;:0,&quot;transparency&quot;:0},{&quot;brightness&quot;:0,&quot;colorType&quot;:2,&quot;pos&quot;:1,&quot;rgb&quot;:&quot;#ffffff&quot;,&quot;transparency&quot;:0},{&quot;brightness&quot;:0.800000011920929,&quot;colorType&quot;:1,&quot;foreColorIndex&quot;:5,&quot;pos&quot;:0.7099999785423279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FILL_TYPE" val="1"/>
  <p:tag name="KSO_WM_UNIT_FILL_FORE_SCHEMECOLOR_INDEX" val="5"/>
  <p:tag name="KSO_WM_UNIT_FILL_FORE_SCHEMECOLOR_INDEX_BRIGHTNESS" val="0"/>
  <p:tag name="KSO_WM_DIAGRAM_USE_COLOR_VALUE" val="{&quot;color_scheme&quot;:1,&quot;color_type&quot;:1,&quot;theme_color_indexes&quot;:[5,6,5,6,5,6]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0"/>
  <p:tag name="KSO_WM_UNIT_FILL_FORE_SCHEMECOLOR_INDEX_1_POS" val="0.04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54"/>
  <p:tag name="KSO_WM_UNIT_FILL_FORE_SCHEMECOLOR_INDEX_2_TRANS" val="0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45"/>
  <p:tag name="KSO_WM_UNIT_FILL_GRADIENT_DIRECTION" val="0"/>
  <p:tag name="KSO_WM_UNIT_TEXT_FILL_FORE_SCHEMECOLOR_INDEX_BRIGHTNESS" val="0"/>
  <p:tag name="KSO_WM_UNIT_LINE_FORE_SCHEMECOLOR_INDEX_1_BRIGHTNESS" val="0.95"/>
  <p:tag name="KSO_WM_UNIT_LINE_FORE_SCHEMECOLOR_INDEX_1" val="5"/>
  <p:tag name="KSO_WM_UNIT_LINE_FORE_SCHEMECOLOR_INDEX_1_POS" val="0.09"/>
  <p:tag name="KSO_WM_UNIT_LINE_FORE_SCHEMECOLOR_INDEX_1_TRANS" val="0.3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45_2*n_h_h_i*1_2_3_1"/>
  <p:tag name="KSO_WM_TEMPLATE_CATEGORY" val="diagram"/>
  <p:tag name="KSO_WM_TEMPLATE_INDEX" val="20230945"/>
  <p:tag name="KSO_WM_UNIT_LAYERLEVEL" val="1_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UNIT_SUBTYPE" val="d"/>
  <p:tag name="KSO_WM_UNIT_TYPE" val="n_h_h_i"/>
  <p:tag name="KSO_WM_UNIT_INDEX" val="1_2_3_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solid&quot;:{&quot;brightness&quot;:0,&quot;colorType&quot;:1,&quot;foreColorIndex&quot;:7,&quot;transparency&quot;:0},&quot;type&quot;:1},&quot;glow&quot;:{&quot;colorType&quot;:0},&quot;line&quot;:{&quot;gradient&quot;:[{&quot;brightness&quot;:0,&quot;colorType&quot;:2,&quot;pos&quot;:0.3700000047683716,&quot;rgb&quot;:&quot;#ffffff&quot;,&quot;transparency&quot;:0},{&quot;brightness&quot;:0.800000011920929,&quot;colorType&quot;:1,&quot;foreColorIndex&quot;:10,&quot;pos&quot;:0,&quot;transparency&quot;:0},{&quot;brightness&quot;:0,&quot;colorType&quot;:2,&quot;pos&quot;:1,&quot;rgb&quot;:&quot;#ffffff&quot;,&quot;transparency&quot;:0},{&quot;brightness&quot;:0.800000011920929,&quot;colorType&quot;:1,&quot;foreColorIndex&quot;:7,&quot;pos&quot;:0.7099999785423279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FILL_TYPE" val="1"/>
  <p:tag name="KSO_WM_UNIT_FILL_FORE_SCHEMECOLOR_INDEX" val="7"/>
  <p:tag name="KSO_WM_UNIT_FILL_FORE_SCHEMECOLOR_INDEX_BRIGHTNESS" val="0"/>
  <p:tag name="KSO_WM_DIAGRAM_USE_COLOR_VALUE" val="{&quot;color_scheme&quot;:1,&quot;color_type&quot;:1,&quot;theme_color_indexes&quot;:[5,6,5,6,5,6]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1_1"/>
  <p:tag name="KSO_WM_UNIT_ID" val="diagram20230945_2*n_h_h_a*1_2_1_1"/>
  <p:tag name="KSO_WM_TEMPLATE_CATEGORY" val="diagram"/>
  <p:tag name="KSO_WM_TEMPLATE_INDEX" val="20230945"/>
  <p:tag name="KSO_WM_UNIT_LAYERLEVEL" val="1_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TEXT_TYPE" val="1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1_1"/>
  <p:tag name="KSO_WM_UNIT_ID" val="diagram20230945_2*n_h_h_a*1_2_1_1"/>
  <p:tag name="KSO_WM_TEMPLATE_CATEGORY" val="diagram"/>
  <p:tag name="KSO_WM_TEMPLATE_INDEX" val="20230945"/>
  <p:tag name="KSO_WM_UNIT_LAYERLEVEL" val="1_1_1_1"/>
  <p:tag name="KSO_WM_TAG_VERSION" val="3.0"/>
  <p:tag name="KSO_WM_DIAGRAM_VERSION" val="3"/>
  <p:tag name="KSO_WM_DIAGRAM_COLOR_TRICK" val="3"/>
  <p:tag name="KSO_WM_DIAGRAM_COLOR_TEXT_CAN_REMOVE" val="n"/>
  <p:tag name="KSO_WM_DIAGRAM_GROUP_CODE" val="n1-1"/>
  <p:tag name="KSO_WM_DIAGRAM_MAX_ITEMCNT" val="4"/>
  <p:tag name="KSO_WM_DIAGRAM_MIN_ITEMCNT" val="2"/>
  <p:tag name="KSO_WM_DIAGRAM_VIRTUALLY_FRAME" val="{&quot;height&quot;:303.3464660644531,&quot;left&quot;:-0.8,&quot;top&quot;:18.276766967773437,&quot;width&quot;:807.50007874015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TEXT_TYPE" val="1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5,6,5,6,5,6]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181.78425196850395,&quot;left&quot;:26.06488188976378,&quot;top&quot;:266.97196850393703,&quot;width&quot;:907.870157480315}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181.78425196850395,&quot;left&quot;:26.06488188976378,&quot;top&quot;:266.97196850393703,&quot;width&quot;:907.870157480315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181.78425196850395,&quot;left&quot;:26.06488188976378,&quot;top&quot;:266.97196850393703,&quot;width&quot;:907.870157480315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181.78425196850395,&quot;left&quot;:26.06488188976378,&quot;top&quot;:266.97196850393703,&quot;width&quot;:907.870157480315}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181.78425196850395,&quot;left&quot;:26.06488188976378,&quot;top&quot;:266.97196850393703,&quot;width&quot;:907.870157480315}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181.78425196850395,&quot;left&quot;:26.06488188976378,&quot;top&quot;:266.97196850393703,&quot;width&quot;:907.870157480315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48.43480314960624,&quot;left&quot;:51.025590551181104,&quot;top&quot;:117.92055118110235,&quot;width&quot;:860.9237007874015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48.43480314960624,&quot;left&quot;:51.025590551181104,&quot;top&quot;:117.92055118110235,&quot;width&quot;:860.9237007874015}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48.43480314960624,&quot;left&quot;:51.025590551181104,&quot;top&quot;:117.92055118110235,&quot;width&quot;:860.9237007874015}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48.43480314960624,&quot;left&quot;:51.025590551181104,&quot;top&quot;:117.92055118110235,&quot;width&quot;:860.9237007874015}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9.96708661417324,&quot;left&quot;:136.8596062992126,&quot;top&quot;:51.40685039370078,&quot;width&quot;:823.1403937007874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1007</Words>
  <Application>Microsoft Office PowerPoint</Application>
  <PresentationFormat>宽屏</PresentationFormat>
  <Paragraphs>236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微软雅黑</vt:lpstr>
      <vt:lpstr>Arial</vt:lpstr>
      <vt:lpstr>Calibri</vt:lpstr>
      <vt:lpstr>Calibri Light</vt:lpstr>
      <vt:lpstr>Cambria Math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基础架构处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淘宝店铺:想搞设计</dc:title>
  <dc:subject>淘宝店铺:想搞设计</dc:subject>
  <dc:creator>淘宝店铺:想搞设计</dc:creator>
  <cp:keywords>淘宝店铺:想搞设计</cp:keywords>
  <dc:description>淘宝店铺:想搞设计</dc:description>
  <cp:lastModifiedBy>螺 卡</cp:lastModifiedBy>
  <cp:revision>185</cp:revision>
  <dcterms:created xsi:type="dcterms:W3CDTF">2017-04-21T07:43:00Z</dcterms:created>
  <dcterms:modified xsi:type="dcterms:W3CDTF">2025-10-31T08:59:04Z</dcterms:modified>
  <cp:category>淘宝店铺:想搞设计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3400B0A95E1D4F5BBE730F55B1C8BD27_13</vt:lpwstr>
  </property>
</Properties>
</file>