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6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7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6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7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8.xml" ContentType="application/vnd.openxmlformats-officedocument.presentationml.notesSlide+xml"/>
  <Override PartName="/ppt/tags/tag95.xml" ContentType="application/vnd.openxmlformats-officedocument.presentationml.tags+xml"/>
  <Override PartName="/ppt/notesSlides/notesSlide9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10.xml" ContentType="application/vnd.openxmlformats-officedocument.presentationml.notesSlide+xml"/>
  <Override PartName="/ppt/tags/tag105.xml" ContentType="application/vnd.openxmlformats-officedocument.presentationml.tags+xml"/>
  <Override PartName="/ppt/notesSlides/notesSlide11.xml" ContentType="application/vnd.openxmlformats-officedocument.presentationml.notesSlide+xml"/>
  <Override PartName="/ppt/tags/tag106.xml" ContentType="application/vnd.openxmlformats-officedocument.presentationml.tags+xml"/>
  <Override PartName="/ppt/notesSlides/notesSlide12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  <p:sldMasterId id="2147483654" r:id="rId2"/>
    <p:sldMasterId id="2147483660" r:id="rId3"/>
    <p:sldMasterId id="2147483667" r:id="rId4"/>
    <p:sldMasterId id="2147483676" r:id="rId5"/>
    <p:sldMasterId id="2147483683" r:id="rId6"/>
    <p:sldMasterId id="2147483692" r:id="rId7"/>
  </p:sldMasterIdLst>
  <p:notesMasterIdLst>
    <p:notesMasterId r:id="rId26"/>
  </p:notesMasterIdLst>
  <p:handoutMasterIdLst>
    <p:handoutMasterId r:id="rId27"/>
  </p:handoutMasterIdLst>
  <p:sldIdLst>
    <p:sldId id="3421" r:id="rId8"/>
    <p:sldId id="3368" r:id="rId9"/>
    <p:sldId id="3420" r:id="rId10"/>
    <p:sldId id="3464" r:id="rId11"/>
    <p:sldId id="3422" r:id="rId12"/>
    <p:sldId id="3463" r:id="rId13"/>
    <p:sldId id="3425" r:id="rId14"/>
    <p:sldId id="3465" r:id="rId15"/>
    <p:sldId id="3451" r:id="rId16"/>
    <p:sldId id="3430" r:id="rId17"/>
    <p:sldId id="3466" r:id="rId18"/>
    <p:sldId id="3467" r:id="rId19"/>
    <p:sldId id="3468" r:id="rId20"/>
    <p:sldId id="3437" r:id="rId21"/>
    <p:sldId id="3469" r:id="rId22"/>
    <p:sldId id="3434" r:id="rId23"/>
    <p:sldId id="3441" r:id="rId24"/>
    <p:sldId id="1649" r:id="rId25"/>
  </p:sldIdLst>
  <p:sldSz cx="12192000" cy="6858000"/>
  <p:notesSz cx="6858000" cy="9144000"/>
  <p:embeddedFontLst>
    <p:embeddedFont>
      <p:font typeface="MiSans" panose="02010600030101010101" charset="-122"/>
      <p:regular r:id="rId28"/>
    </p:embeddedFont>
    <p:embeddedFont>
      <p:font typeface="STXinwei" panose="02010800040101010101" pitchFamily="2" charset="-122"/>
      <p:regular r:id="rId29"/>
    </p:embeddedFont>
    <p:embeddedFont>
      <p:font typeface="Microsoft YaHei" panose="020B0503020204020204" pitchFamily="34" charset="-122"/>
      <p:regular r:id="rId30"/>
      <p:bold r:id="rId31"/>
    </p:embeddedFont>
    <p:embeddedFont>
      <p:font typeface="等线" panose="02010600030101010101" pitchFamily="2" charset="-122"/>
      <p:regular r:id="rId32"/>
      <p:bold r:id="rId33"/>
    </p:embeddedFont>
    <p:embeddedFont>
      <p:font typeface="等线" panose="02010600030101010101" pitchFamily="2" charset="-122"/>
      <p:regular r:id="rId32"/>
      <p:bold r:id="rId33"/>
    </p:embeddedFont>
  </p:embeddedFontLst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8CBCEC94-3ED9-428F-AAD3-167FC8146090}">
          <p14:sldIdLst>
            <p14:sldId id="3421"/>
            <p14:sldId id="3368"/>
            <p14:sldId id="3420"/>
            <p14:sldId id="3464"/>
            <p14:sldId id="3422"/>
            <p14:sldId id="3463"/>
            <p14:sldId id="3425"/>
            <p14:sldId id="3465"/>
            <p14:sldId id="3451"/>
            <p14:sldId id="3430"/>
            <p14:sldId id="3466"/>
            <p14:sldId id="3467"/>
            <p14:sldId id="3468"/>
            <p14:sldId id="3437"/>
            <p14:sldId id="3469"/>
            <p14:sldId id="3434"/>
            <p14:sldId id="3441"/>
            <p14:sldId id="1649"/>
          </p14:sldIdLst>
        </p14:section>
        <p14:section name="无标题节" id="{09659212-A26A-4B9B-AF6E-2F8CF6F655C9}">
          <p14:sldIdLst/>
        </p14:section>
      </p14:sectionLst>
    </p:ext>
    <p:ext uri="{EFAFB233-063F-42B5-8137-9DF3F51BA10A}">
      <p15:sldGuideLst xmlns:p15="http://schemas.microsoft.com/office/powerpoint/2012/main">
        <p15:guide id="2" pos="3015" userDrawn="1">
          <p15:clr>
            <a:srgbClr val="A4A3A4"/>
          </p15:clr>
        </p15:guide>
        <p15:guide id="3" orient="horz" pos="1532" userDrawn="1">
          <p15:clr>
            <a:srgbClr val="A4A3A4"/>
          </p15:clr>
        </p15:guide>
        <p15:guide id="4" orient="horz" pos="2692" userDrawn="1">
          <p15:clr>
            <a:srgbClr val="A4A3A4"/>
          </p15:clr>
        </p15:guide>
        <p15:guide id="5" orient="horz" pos="606" userDrawn="1">
          <p15:clr>
            <a:srgbClr val="A4A3A4"/>
          </p15:clr>
        </p15:guide>
        <p15:guide id="6" pos="393" userDrawn="1">
          <p15:clr>
            <a:srgbClr val="A4A3A4"/>
          </p15:clr>
        </p15:guide>
        <p15:guide id="7" pos="27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微软用户" initials="微软用户" lastIdx="0" clrIdx="0"/>
  <p:cmAuthor id="1" name="刘宸闻" initials="刘宸闻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539E"/>
    <a:srgbClr val="D5D5D5"/>
    <a:srgbClr val="245282"/>
    <a:srgbClr val="1854A0"/>
    <a:srgbClr val="1755A1"/>
    <a:srgbClr val="08B82E"/>
    <a:srgbClr val="FFC000"/>
    <a:srgbClr val="719ED9"/>
    <a:srgbClr val="5289D1"/>
    <a:srgbClr val="C1D3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E40555-DE0C-40E7-B89E-FE3DC4CD7DC9}" styleName="补充样式1">
    <a:wholeTbl>
      <a:tcTxStyle>
        <a:fontRef idx="none">
          <a:schemeClr val="tx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rgbClr val="0070C0"/>
              </a:solidFill>
              <a:prstDash val="solid"/>
            </a:ln>
          </a:top>
          <a:bottom>
            <a:ln w="19050" cmpd="sng">
              <a:solidFill>
                <a:srgbClr val="0070C0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wholeTbl>
    <a:band2H>
      <a:tcStyle>
        <a:tcBdr/>
        <a:fill>
          <a:solidFill>
            <a:srgbClr val="CBCBCB">
              <a:alpha val="25000"/>
            </a:srgbClr>
          </a:solidFill>
        </a:fill>
      </a:tcStyle>
    </a:band2H>
    <a:band1V>
      <a:tcStyle>
        <a:tcBdr/>
        <a:fill>
          <a:solidFill>
            <a:srgbClr val="CBCBCB">
              <a:alpha val="25000"/>
            </a:srgbClr>
          </a:solidFill>
        </a:fill>
      </a:tcStyle>
    </a:band1V>
    <a:lastCol>
      <a:tcTxStyle b="on">
        <a:fontRef idx="none">
          <a:srgbClr val="0070C0"/>
        </a:fontRef>
      </a:tcTxStyle>
      <a:tcStyle>
        <a:tcBdr/>
        <a:fill>
          <a:solidFill>
            <a:srgbClr val="CBCBCB">
              <a:alpha val="40000"/>
            </a:srgbClr>
          </a:solidFill>
        </a:fill>
      </a:tcStyle>
    </a:lastCol>
    <a:firstCol>
      <a:tcTxStyle b="on">
        <a:fontRef idx="none">
          <a:srgbClr val="0070C0"/>
        </a:fontRef>
      </a:tcTxStyle>
      <a:tcStyle>
        <a:tcBdr/>
        <a:fill>
          <a:solidFill>
            <a:srgbClr val="CBCBCB">
              <a:alpha val="40000"/>
            </a:srgbClr>
          </a:solidFill>
        </a:fill>
      </a:tcStyle>
    </a:firstCol>
    <a:lastRow>
      <a:tcTxStyle b="on">
        <a:fontRef idx="none">
          <a:srgbClr val="0070C0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rgbClr val="0070C0"/>
              </a:solidFill>
              <a:prstDash val="solid"/>
            </a:ln>
          </a:top>
          <a:bottom>
            <a:ln w="12700" cmpd="sng">
              <a:solidFill>
                <a:srgbClr val="0070C0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lastRow>
    <a:firstRow>
      <a:tcTxStyle b="on">
        <a:fontRef idx="none">
          <a:srgbClr val="0070C0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rgbClr val="0070C0"/>
              </a:solidFill>
              <a:prstDash val="solid"/>
            </a:ln>
          </a:top>
          <a:bottom>
            <a:ln w="9525" cmpd="sng">
              <a:solidFill>
                <a:srgbClr val="0070C0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6" autoAdjust="0"/>
    <p:restoredTop sz="81958" autoAdjust="0"/>
  </p:normalViewPr>
  <p:slideViewPr>
    <p:cSldViewPr snapToGrid="0" showGuides="1">
      <p:cViewPr varScale="1">
        <p:scale>
          <a:sx n="96" d="100"/>
          <a:sy n="96" d="100"/>
        </p:scale>
        <p:origin x="704" y="52"/>
      </p:cViewPr>
      <p:guideLst>
        <p:guide pos="3015"/>
        <p:guide orient="horz" pos="1532"/>
        <p:guide orient="horz" pos="2692"/>
        <p:guide orient="horz" pos="606"/>
        <p:guide pos="393"/>
        <p:guide pos="2781"/>
      </p:guideLst>
    </p:cSldViewPr>
  </p:slideViewPr>
  <p:outlineViewPr>
    <p:cViewPr>
      <p:scale>
        <a:sx n="33" d="100"/>
        <a:sy n="33" d="100"/>
      </p:scale>
      <p:origin x="0" y="-112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28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21" Type="http://schemas.openxmlformats.org/officeDocument/2006/relationships/slide" Target="slides/slide14.xml"/><Relationship Id="rId34" Type="http://schemas.openxmlformats.org/officeDocument/2006/relationships/tags" Target="tags/tag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font" Target="fonts/font5.fntdata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font" Target="fonts/font4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commentAuthors" Target="commentAuthors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7ADD7-F75C-47CF-B451-FF8EDF9D6FFA}" type="datetimeFigureOut">
              <a:rPr lang="zh-CN" altLang="en-US" smtClean="0"/>
              <a:t>2025/11/4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DA521-5ED3-48A3-8B9B-318D60D9F0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F159D-D80A-471E-BF38-6929BA4C4B57}" type="datetimeFigureOut">
              <a:rPr lang="zh-CN" altLang="en-US" smtClean="0"/>
              <a:t>2025/11/4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EC90A-A4CE-483B-9E52-85C821A3C80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AA4DD3D-C10F-4409-9556-7ABE8A74EE7D}" type="slidenum">
              <a:rPr kumimoji="0" lang="zh-CN" altLang="zh-CN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0</a:t>
            </a:fld>
            <a:endParaRPr kumimoji="0" lang="zh-CN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F007D2-3358-D66F-27EE-F923514DC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D197A0-A861-08FD-68B5-5E27DCD369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4A7951-5A97-A19E-7DC1-21687CB6EA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EE581-E979-6EDF-81A5-840567D9C8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425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81534-3C58-6F6E-F15F-B19BFE936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8A71D5-AABF-4FC3-6642-6FAA5F97A7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27A841-AD19-5291-BA29-7B5E7B1E87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77FB99-E32B-26BE-6404-A39699D496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998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991FD-EA88-779D-4537-B002F7603A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19F007-A411-D358-3AAD-380BF2B6ED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E13396-6EA4-D5CC-275E-78450067EC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1B505-BD9D-06F0-F708-E2DEF5D894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9126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中国科学院院士欧阳明高指出，硫化物全固态电池正成为国际主流路线，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2025-2027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年将聚焦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200-300Wh/kg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的石墨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/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低硅负极体系，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2030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年突破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500Wh/kg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锂金属负极体系。这种技术演进路径与低空经济对电池性能的需求高度契合。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12412-E73D-3EB1-913E-3929C2CD8B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7FAC77-7CAD-BFEA-1587-3734D71063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BB096C-0BB3-0729-04CC-1B7BF2BC50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中国科学院院士欧阳明高指出，硫化物全固态电池正成为国际主流路线，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2025-2027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年将聚焦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200-300Wh/kg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的石墨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/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低硅负极体系，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2030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年突破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500Wh/kg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锂金属负极体系。这种技术演进路径与低空经济对电池性能的需求高度契合。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84F70-7C84-E95B-596B-17E9B98269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4050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AA4DD3D-C10F-4409-9556-7ABE8A74EE7D}" type="slidenum">
              <a:rPr kumimoji="0" lang="zh-CN" altLang="zh-CN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17</a:t>
            </a:fld>
            <a:endParaRPr kumimoji="0" lang="zh-CN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A9CFD-DD21-F09B-E8EF-AC99CB4EA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472126-566F-C62B-0587-B82B58D5CD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F84AF7-0A72-3351-C156-7D62130A49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高空发电技术是一种通过捕获近地面层以上（通常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 500 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米至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 3000 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米）稳定强风进行发电的创新能源方案。其核心优势在于高空风能密度大（可达地面的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 20-100 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倍）、风向稳定（年发电时间超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 6500 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小时），且环境影响较小。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5F827-CD3A-3B10-99F3-F059E15EC6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773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高空发电技术是一种通过捕获近地面层以上（通常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 500 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米至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 3000 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米）稳定强风进行发电的创新能源方案。其核心优势在于高空风能密度大（可达地面的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 20-100 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倍）、风向稳定（年发电时间超</a:t>
            </a:r>
            <a:r>
              <a:rPr lang="en-US" altLang="zh-CN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 6500 </a:t>
            </a:r>
            <a:r>
              <a:rPr lang="zh-CN" altLang="en-US" sz="1200" spc="-114" dirty="0">
                <a:solidFill>
                  <a:srgbClr val="002B82"/>
                </a:solidFill>
                <a:latin typeface="+mj-lt"/>
                <a:ea typeface="方正粗黑宋简体" panose="02000000000000000000" charset="-122"/>
              </a:rPr>
              <a:t>小时），且环境影响较小。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0ABFD5-FF66-2F89-7ABB-11745D1C0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AB0B5E-9F3A-5550-E2E1-B81F80A1AB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E0BEBE-67F6-10C1-EEF2-386B004792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82CCDF-9D45-A59B-3258-37200AC925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182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6563D2-B78E-CC17-6F50-B2787045E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9CEE84-BA16-8CE2-3489-EFEFE2D693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0D046C-8C41-7CE0-064F-F325BEE930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24A5E3-0044-BEE5-BC10-557C5BCAB5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594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en-US" sz="1200" spc="-114" dirty="0">
              <a:solidFill>
                <a:srgbClr val="002B82"/>
              </a:solidFill>
              <a:latin typeface="+mj-lt"/>
              <a:ea typeface="方正粗黑宋简体" panose="02000000000000000000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7.xml"/><Relationship Id="rId4" Type="http://schemas.openxmlformats.org/officeDocument/2006/relationships/tags" Target="../tags/tag1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2740A75-86A9-4927-962F-8C39B2C4D1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sz="2800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1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二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2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3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四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4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第四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5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sz="2800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1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二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2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3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小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 userDrawn="1"/>
        </p:nvSpPr>
        <p:spPr>
          <a:xfrm>
            <a:off x="5233471" y="0"/>
            <a:ext cx="4411981" cy="6858000"/>
          </a:xfrm>
          <a:custGeom>
            <a:avLst/>
            <a:gdLst>
              <a:gd name="connsiteX0" fmla="*/ 4018445 w 4411981"/>
              <a:gd name="connsiteY0" fmla="*/ 0 h 6858000"/>
              <a:gd name="connsiteX1" fmla="*/ 4411981 w 4411981"/>
              <a:gd name="connsiteY1" fmla="*/ 0 h 6858000"/>
              <a:gd name="connsiteX2" fmla="*/ 393536 w 4411981"/>
              <a:gd name="connsiteY2" fmla="*/ 6858000 h 6858000"/>
              <a:gd name="connsiteX3" fmla="*/ 0 w 44119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1981" h="6858000">
                <a:moveTo>
                  <a:pt x="4018445" y="0"/>
                </a:moveTo>
                <a:lnTo>
                  <a:pt x="4411981" y="0"/>
                </a:lnTo>
                <a:lnTo>
                  <a:pt x="393536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85000">
                <a:schemeClr val="accent4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 userDrawn="1"/>
        </p:nvSpPr>
        <p:spPr>
          <a:xfrm>
            <a:off x="5609998" y="-1"/>
            <a:ext cx="6582002" cy="6858002"/>
          </a:xfrm>
          <a:custGeom>
            <a:avLst/>
            <a:gdLst>
              <a:gd name="connsiteX0" fmla="*/ 4025852 w 6582002"/>
              <a:gd name="connsiteY0" fmla="*/ 0 h 6858002"/>
              <a:gd name="connsiteX1" fmla="*/ 6582002 w 6582002"/>
              <a:gd name="connsiteY1" fmla="*/ 0 h 6858002"/>
              <a:gd name="connsiteX2" fmla="*/ 6582002 w 6582002"/>
              <a:gd name="connsiteY2" fmla="*/ 3523028 h 6858002"/>
              <a:gd name="connsiteX3" fmla="*/ 4624272 w 6582002"/>
              <a:gd name="connsiteY3" fmla="*/ 6858002 h 6858002"/>
              <a:gd name="connsiteX4" fmla="*/ 0 w 6582002"/>
              <a:gd name="connsiteY4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82002" h="6858002">
                <a:moveTo>
                  <a:pt x="4025852" y="0"/>
                </a:moveTo>
                <a:lnTo>
                  <a:pt x="6582002" y="0"/>
                </a:lnTo>
                <a:lnTo>
                  <a:pt x="6582002" y="3523028"/>
                </a:lnTo>
                <a:lnTo>
                  <a:pt x="4624272" y="6858002"/>
                </a:lnTo>
                <a:lnTo>
                  <a:pt x="0" y="6858002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  <a:alpha val="92000"/>
                </a:schemeClr>
              </a:gs>
              <a:gs pos="38000">
                <a:schemeClr val="bg1">
                  <a:alpha val="82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2"/>
          <a:stretch>
            <a:fillRect/>
          </a:stretch>
        </p:blipFill>
        <p:spPr>
          <a:xfrm>
            <a:off x="5469572" y="0"/>
            <a:ext cx="6722428" cy="6858000"/>
          </a:xfrm>
          <a:custGeom>
            <a:avLst/>
            <a:gdLst>
              <a:gd name="connsiteX0" fmla="*/ 0 w 6722428"/>
              <a:gd name="connsiteY0" fmla="*/ 0 h 6858000"/>
              <a:gd name="connsiteX1" fmla="*/ 6722428 w 6722428"/>
              <a:gd name="connsiteY1" fmla="*/ 0 h 6858000"/>
              <a:gd name="connsiteX2" fmla="*/ 6722428 w 6722428"/>
              <a:gd name="connsiteY2" fmla="*/ 3536463 h 6858000"/>
              <a:gd name="connsiteX3" fmla="*/ 4776173 w 6722428"/>
              <a:gd name="connsiteY3" fmla="*/ 6858000 h 6858000"/>
              <a:gd name="connsiteX4" fmla="*/ 138842 w 6722428"/>
              <a:gd name="connsiteY4" fmla="*/ 6858000 h 6858000"/>
              <a:gd name="connsiteX5" fmla="*/ 1630859 w 6722428"/>
              <a:gd name="connsiteY5" fmla="*/ 4311678 h 6858000"/>
              <a:gd name="connsiteX6" fmla="*/ 0 w 6722428"/>
              <a:gd name="connsiteY6" fmla="*/ 431167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22428" h="6858000">
                <a:moveTo>
                  <a:pt x="0" y="0"/>
                </a:moveTo>
                <a:lnTo>
                  <a:pt x="6722428" y="0"/>
                </a:lnTo>
                <a:lnTo>
                  <a:pt x="6722428" y="3536463"/>
                </a:lnTo>
                <a:lnTo>
                  <a:pt x="4776173" y="6858000"/>
                </a:lnTo>
                <a:lnTo>
                  <a:pt x="138842" y="6858000"/>
                </a:lnTo>
                <a:lnTo>
                  <a:pt x="1630859" y="4311678"/>
                </a:lnTo>
                <a:lnTo>
                  <a:pt x="0" y="4311678"/>
                </a:lnTo>
                <a:close/>
              </a:path>
            </a:pathLst>
          </a:custGeom>
        </p:spPr>
      </p:pic>
      <p:sp>
        <p:nvSpPr>
          <p:cNvPr id="5" name="任意多边形: 形状 4"/>
          <p:cNvSpPr/>
          <p:nvPr userDrawn="1"/>
        </p:nvSpPr>
        <p:spPr>
          <a:xfrm>
            <a:off x="10534718" y="4029634"/>
            <a:ext cx="1657282" cy="2828368"/>
          </a:xfrm>
          <a:custGeom>
            <a:avLst/>
            <a:gdLst>
              <a:gd name="connsiteX0" fmla="*/ 1406502 w 1406502"/>
              <a:gd name="connsiteY0" fmla="*/ 0 h 2400379"/>
              <a:gd name="connsiteX1" fmla="*/ 1406502 w 1406502"/>
              <a:gd name="connsiteY1" fmla="*/ 1126974 h 2400379"/>
              <a:gd name="connsiteX2" fmla="*/ 660350 w 1406502"/>
              <a:gd name="connsiteY2" fmla="*/ 2400379 h 2400379"/>
              <a:gd name="connsiteX3" fmla="*/ 0 w 1406502"/>
              <a:gd name="connsiteY3" fmla="*/ 2400379 h 2400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6502" h="2400379">
                <a:moveTo>
                  <a:pt x="1406502" y="0"/>
                </a:moveTo>
                <a:lnTo>
                  <a:pt x="1406502" y="1126974"/>
                </a:lnTo>
                <a:lnTo>
                  <a:pt x="660350" y="2400379"/>
                </a:lnTo>
                <a:lnTo>
                  <a:pt x="0" y="2400379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20000"/>
                  <a:lumOff val="80000"/>
                  <a:alpha val="0"/>
                </a:schemeClr>
              </a:gs>
              <a:gs pos="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 userDrawn="1"/>
        </p:nvSpPr>
        <p:spPr>
          <a:xfrm>
            <a:off x="414122" y="0"/>
            <a:ext cx="3744617" cy="5535151"/>
          </a:xfrm>
          <a:custGeom>
            <a:avLst/>
            <a:gdLst>
              <a:gd name="connsiteX0" fmla="*/ 2199111 w 4639545"/>
              <a:gd name="connsiteY0" fmla="*/ 0 h 6858000"/>
              <a:gd name="connsiteX1" fmla="*/ 4639545 w 4639545"/>
              <a:gd name="connsiteY1" fmla="*/ 0 h 6858000"/>
              <a:gd name="connsiteX2" fmla="*/ 621101 w 4639545"/>
              <a:gd name="connsiteY2" fmla="*/ 6858000 h 6858000"/>
              <a:gd name="connsiteX3" fmla="*/ 0 w 4639545"/>
              <a:gd name="connsiteY3" fmla="*/ 6858000 h 6858000"/>
              <a:gd name="connsiteX4" fmla="*/ 0 w 4639545"/>
              <a:gd name="connsiteY4" fmla="*/ 375306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9545" h="6858000">
                <a:moveTo>
                  <a:pt x="2199111" y="0"/>
                </a:moveTo>
                <a:lnTo>
                  <a:pt x="4639545" y="0"/>
                </a:lnTo>
                <a:lnTo>
                  <a:pt x="621101" y="6858000"/>
                </a:lnTo>
                <a:lnTo>
                  <a:pt x="0" y="6858000"/>
                </a:lnTo>
                <a:lnTo>
                  <a:pt x="0" y="3753069"/>
                </a:lnTo>
                <a:close/>
              </a:path>
            </a:pathLst>
          </a:custGeom>
          <a:gradFill flip="none" rotWithShape="1">
            <a:gsLst>
              <a:gs pos="38000">
                <a:schemeClr val="bg1">
                  <a:alpha val="0"/>
                </a:schemeClr>
              </a:gs>
              <a:gs pos="100000">
                <a:schemeClr val="accent1">
                  <a:lumMod val="12000"/>
                  <a:lumOff val="88000"/>
                  <a:alpha val="42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 userDrawn="1"/>
        </p:nvSpPr>
        <p:spPr>
          <a:xfrm>
            <a:off x="11096711" y="4988749"/>
            <a:ext cx="1095289" cy="1869252"/>
          </a:xfrm>
          <a:custGeom>
            <a:avLst/>
            <a:gdLst>
              <a:gd name="connsiteX0" fmla="*/ 1454688 w 1454688"/>
              <a:gd name="connsiteY0" fmla="*/ 0 h 2482614"/>
              <a:gd name="connsiteX1" fmla="*/ 1454688 w 1454688"/>
              <a:gd name="connsiteY1" fmla="*/ 2482614 h 2482614"/>
              <a:gd name="connsiteX2" fmla="*/ 0 w 1454688"/>
              <a:gd name="connsiteY2" fmla="*/ 2482614 h 248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4688" h="2482614">
                <a:moveTo>
                  <a:pt x="1454688" y="0"/>
                </a:moveTo>
                <a:lnTo>
                  <a:pt x="1454688" y="2482614"/>
                </a:lnTo>
                <a:lnTo>
                  <a:pt x="0" y="2482614"/>
                </a:lnTo>
                <a:close/>
              </a:path>
            </a:pathLst>
          </a:custGeom>
          <a:gradFill flip="none" rotWithShape="1">
            <a:gsLst>
              <a:gs pos="25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 userDrawn="1"/>
        </p:nvSpPr>
        <p:spPr>
          <a:xfrm>
            <a:off x="2790066" y="1761209"/>
            <a:ext cx="2986463" cy="5096791"/>
          </a:xfrm>
          <a:custGeom>
            <a:avLst/>
            <a:gdLst>
              <a:gd name="connsiteX0" fmla="*/ 2984901 w 2984901"/>
              <a:gd name="connsiteY0" fmla="*/ 0 h 5094124"/>
              <a:gd name="connsiteX1" fmla="*/ 2984901 w 2984901"/>
              <a:gd name="connsiteY1" fmla="*/ 3444226 h 5094124"/>
              <a:gd name="connsiteX2" fmla="*/ 2018144 w 2984901"/>
              <a:gd name="connsiteY2" fmla="*/ 5094124 h 5094124"/>
              <a:gd name="connsiteX3" fmla="*/ 0 w 2984901"/>
              <a:gd name="connsiteY3" fmla="*/ 5094124 h 509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4901" h="5094124">
                <a:moveTo>
                  <a:pt x="2984901" y="0"/>
                </a:moveTo>
                <a:lnTo>
                  <a:pt x="2984901" y="3444226"/>
                </a:lnTo>
                <a:lnTo>
                  <a:pt x="2018144" y="5094124"/>
                </a:lnTo>
                <a:lnTo>
                  <a:pt x="0" y="5094124"/>
                </a:lnTo>
                <a:close/>
              </a:path>
            </a:pathLst>
          </a:custGeom>
          <a:gradFill flip="none" rotWithShape="1">
            <a:gsLst>
              <a:gs pos="38000">
                <a:schemeClr val="bg1">
                  <a:alpha val="0"/>
                </a:schemeClr>
              </a:gs>
              <a:gs pos="100000">
                <a:schemeClr val="accent1">
                  <a:lumMod val="12000"/>
                  <a:lumOff val="88000"/>
                  <a:alpha val="42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0" y="-2"/>
            <a:ext cx="1936160" cy="3304311"/>
            <a:chOff x="0" y="-1"/>
            <a:chExt cx="1823230" cy="3111580"/>
          </a:xfrm>
        </p:grpSpPr>
        <p:sp>
          <p:nvSpPr>
            <p:cNvPr id="10" name="任意多边形: 形状 9"/>
            <p:cNvSpPr/>
            <p:nvPr/>
          </p:nvSpPr>
          <p:spPr>
            <a:xfrm flipH="1" flipV="1">
              <a:off x="0" y="-1"/>
              <a:ext cx="1823230" cy="3111580"/>
            </a:xfrm>
            <a:custGeom>
              <a:avLst/>
              <a:gdLst>
                <a:gd name="connsiteX0" fmla="*/ 425913 w 425913"/>
                <a:gd name="connsiteY0" fmla="*/ 0 h 726876"/>
                <a:gd name="connsiteX1" fmla="*/ 425913 w 425913"/>
                <a:gd name="connsiteY1" fmla="*/ 726876 h 726876"/>
                <a:gd name="connsiteX2" fmla="*/ 0 w 425913"/>
                <a:gd name="connsiteY2" fmla="*/ 726876 h 72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913" h="726876">
                  <a:moveTo>
                    <a:pt x="425913" y="0"/>
                  </a:moveTo>
                  <a:lnTo>
                    <a:pt x="425913" y="726876"/>
                  </a:lnTo>
                  <a:lnTo>
                    <a:pt x="0" y="72687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  <a:alpha val="0"/>
                  </a:schemeClr>
                </a:gs>
                <a:gs pos="85000">
                  <a:schemeClr val="accent4">
                    <a:lumMod val="60000"/>
                    <a:lumOff val="40000"/>
                    <a:alpha val="6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 flipH="1" flipV="1">
              <a:off x="0" y="0"/>
              <a:ext cx="1569874" cy="2679193"/>
            </a:xfrm>
            <a:custGeom>
              <a:avLst/>
              <a:gdLst>
                <a:gd name="connsiteX0" fmla="*/ 448501 w 448501"/>
                <a:gd name="connsiteY0" fmla="*/ 0 h 765425"/>
                <a:gd name="connsiteX1" fmla="*/ 448501 w 448501"/>
                <a:gd name="connsiteY1" fmla="*/ 765425 h 765425"/>
                <a:gd name="connsiteX2" fmla="*/ 0 w 448501"/>
                <a:gd name="connsiteY2" fmla="*/ 765425 h 76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501" h="765425">
                  <a:moveTo>
                    <a:pt x="448501" y="0"/>
                  </a:moveTo>
                  <a:lnTo>
                    <a:pt x="448501" y="765425"/>
                  </a:lnTo>
                  <a:lnTo>
                    <a:pt x="0" y="765425"/>
                  </a:lnTo>
                  <a:close/>
                </a:path>
              </a:pathLst>
            </a:custGeom>
            <a:gradFill flip="none" rotWithShape="1">
              <a:gsLst>
                <a:gs pos="2500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854" y="192195"/>
            <a:ext cx="2174366" cy="45066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四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4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第四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5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 userDrawn="1"/>
        </p:nvPicPr>
        <p:blipFill>
          <a:blip r:embed="rId2" cstate="print">
            <a:alphaModFix amt="2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7938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854" y="192195"/>
            <a:ext cx="2174366" cy="450660"/>
          </a:xfrm>
          <a:prstGeom prst="rect">
            <a:avLst/>
          </a:prstGeom>
        </p:spPr>
      </p:pic>
      <p:sp>
        <p:nvSpPr>
          <p:cNvPr id="4" name="平行四边形 3"/>
          <p:cNvSpPr/>
          <p:nvPr userDrawn="1"/>
        </p:nvSpPr>
        <p:spPr>
          <a:xfrm>
            <a:off x="404767" y="288080"/>
            <a:ext cx="277858" cy="263330"/>
          </a:xfrm>
          <a:prstGeom prst="parallelogram">
            <a:avLst>
              <a:gd name="adj" fmla="val 53019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8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 userDrawn="1"/>
        </p:nvSpPr>
        <p:spPr>
          <a:xfrm>
            <a:off x="0" y="6229574"/>
            <a:ext cx="12192000" cy="628426"/>
          </a:xfrm>
          <a:custGeom>
            <a:avLst/>
            <a:gdLst>
              <a:gd name="connsiteX0" fmla="*/ 0 w 12189969"/>
              <a:gd name="connsiteY0" fmla="*/ 0 h 628426"/>
              <a:gd name="connsiteX1" fmla="*/ 992 w 12189969"/>
              <a:gd name="connsiteY1" fmla="*/ 3194 h 628426"/>
              <a:gd name="connsiteX2" fmla="*/ 459344 w 12189969"/>
              <a:gd name="connsiteY2" fmla="*/ 307010 h 628426"/>
              <a:gd name="connsiteX3" fmla="*/ 12189969 w 12189969"/>
              <a:gd name="connsiteY3" fmla="*/ 307010 h 628426"/>
              <a:gd name="connsiteX4" fmla="*/ 12189969 w 12189969"/>
              <a:gd name="connsiteY4" fmla="*/ 628426 h 628426"/>
              <a:gd name="connsiteX5" fmla="*/ 0 w 12189969"/>
              <a:gd name="connsiteY5" fmla="*/ 628426 h 62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9969" h="628426">
                <a:moveTo>
                  <a:pt x="0" y="0"/>
                </a:moveTo>
                <a:lnTo>
                  <a:pt x="992" y="3194"/>
                </a:lnTo>
                <a:cubicBezTo>
                  <a:pt x="76508" y="181734"/>
                  <a:pt x="253296" y="307010"/>
                  <a:pt x="459344" y="307010"/>
                </a:cubicBezTo>
                <a:lnTo>
                  <a:pt x="12189969" y="307010"/>
                </a:lnTo>
                <a:lnTo>
                  <a:pt x="12189969" y="628426"/>
                </a:lnTo>
                <a:lnTo>
                  <a:pt x="0" y="62842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85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 userDrawn="1"/>
        </p:nvSpPr>
        <p:spPr>
          <a:xfrm>
            <a:off x="598442" y="288080"/>
            <a:ext cx="277858" cy="263330"/>
          </a:xfrm>
          <a:prstGeom prst="parallelogram">
            <a:avLst>
              <a:gd name="adj" fmla="val 53019"/>
            </a:avLst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8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11479" y="759517"/>
            <a:ext cx="11569043" cy="0"/>
          </a:xfrm>
          <a:prstGeom prst="line">
            <a:avLst/>
          </a:prstGeom>
          <a:ln w="9525">
            <a:gradFill flip="none" rotWithShape="1">
              <a:gsLst>
                <a:gs pos="38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2025/11/4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sz="2800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1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二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2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3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四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4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第四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5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 userDrawn="1"/>
        </p:nvPicPr>
        <p:blipFill>
          <a:blip r:embed="rId2" cstate="print">
            <a:alphaModFix amt="2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7938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854" y="192195"/>
            <a:ext cx="2174366" cy="450660"/>
          </a:xfrm>
          <a:prstGeom prst="rect">
            <a:avLst/>
          </a:prstGeom>
        </p:spPr>
      </p:pic>
      <p:sp>
        <p:nvSpPr>
          <p:cNvPr id="5" name="任意多边形: 形状 4"/>
          <p:cNvSpPr/>
          <p:nvPr userDrawn="1"/>
        </p:nvSpPr>
        <p:spPr>
          <a:xfrm>
            <a:off x="0" y="6229574"/>
            <a:ext cx="12192000" cy="628426"/>
          </a:xfrm>
          <a:custGeom>
            <a:avLst/>
            <a:gdLst>
              <a:gd name="connsiteX0" fmla="*/ 0 w 12189969"/>
              <a:gd name="connsiteY0" fmla="*/ 0 h 628426"/>
              <a:gd name="connsiteX1" fmla="*/ 992 w 12189969"/>
              <a:gd name="connsiteY1" fmla="*/ 3194 h 628426"/>
              <a:gd name="connsiteX2" fmla="*/ 459344 w 12189969"/>
              <a:gd name="connsiteY2" fmla="*/ 307010 h 628426"/>
              <a:gd name="connsiteX3" fmla="*/ 12189969 w 12189969"/>
              <a:gd name="connsiteY3" fmla="*/ 307010 h 628426"/>
              <a:gd name="connsiteX4" fmla="*/ 12189969 w 12189969"/>
              <a:gd name="connsiteY4" fmla="*/ 628426 h 628426"/>
              <a:gd name="connsiteX5" fmla="*/ 0 w 12189969"/>
              <a:gd name="connsiteY5" fmla="*/ 628426 h 62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9969" h="628426">
                <a:moveTo>
                  <a:pt x="0" y="0"/>
                </a:moveTo>
                <a:lnTo>
                  <a:pt x="992" y="3194"/>
                </a:lnTo>
                <a:cubicBezTo>
                  <a:pt x="76508" y="181734"/>
                  <a:pt x="253296" y="307010"/>
                  <a:pt x="459344" y="307010"/>
                </a:cubicBezTo>
                <a:lnTo>
                  <a:pt x="12189969" y="307010"/>
                </a:lnTo>
                <a:lnTo>
                  <a:pt x="12189969" y="628426"/>
                </a:lnTo>
                <a:lnTo>
                  <a:pt x="0" y="62842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85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11479" y="759517"/>
            <a:ext cx="11569043" cy="0"/>
          </a:xfrm>
          <a:prstGeom prst="line">
            <a:avLst/>
          </a:prstGeom>
          <a:ln w="9525">
            <a:gradFill flip="none" rotWithShape="1">
              <a:gsLst>
                <a:gs pos="38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</p:spTree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sz="2800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1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二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2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3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四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4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第四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5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5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 userDrawn="1"/>
        </p:nvPicPr>
        <p:blipFill>
          <a:blip r:embed="rId2" cstate="print">
            <a:alphaModFix amt="2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7938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854" y="192195"/>
            <a:ext cx="2174366" cy="450660"/>
          </a:xfrm>
          <a:prstGeom prst="rect">
            <a:avLst/>
          </a:prstGeom>
        </p:spPr>
      </p:pic>
      <p:sp>
        <p:nvSpPr>
          <p:cNvPr id="4" name="平行四边形 3"/>
          <p:cNvSpPr/>
          <p:nvPr userDrawn="1"/>
        </p:nvSpPr>
        <p:spPr>
          <a:xfrm>
            <a:off x="404767" y="288080"/>
            <a:ext cx="277858" cy="263330"/>
          </a:xfrm>
          <a:prstGeom prst="parallelogram">
            <a:avLst>
              <a:gd name="adj" fmla="val 53019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8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 userDrawn="1"/>
        </p:nvSpPr>
        <p:spPr>
          <a:xfrm>
            <a:off x="0" y="6229574"/>
            <a:ext cx="12192000" cy="628426"/>
          </a:xfrm>
          <a:custGeom>
            <a:avLst/>
            <a:gdLst>
              <a:gd name="connsiteX0" fmla="*/ 0 w 12189969"/>
              <a:gd name="connsiteY0" fmla="*/ 0 h 628426"/>
              <a:gd name="connsiteX1" fmla="*/ 992 w 12189969"/>
              <a:gd name="connsiteY1" fmla="*/ 3194 h 628426"/>
              <a:gd name="connsiteX2" fmla="*/ 459344 w 12189969"/>
              <a:gd name="connsiteY2" fmla="*/ 307010 h 628426"/>
              <a:gd name="connsiteX3" fmla="*/ 12189969 w 12189969"/>
              <a:gd name="connsiteY3" fmla="*/ 307010 h 628426"/>
              <a:gd name="connsiteX4" fmla="*/ 12189969 w 12189969"/>
              <a:gd name="connsiteY4" fmla="*/ 628426 h 628426"/>
              <a:gd name="connsiteX5" fmla="*/ 0 w 12189969"/>
              <a:gd name="connsiteY5" fmla="*/ 628426 h 62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9969" h="628426">
                <a:moveTo>
                  <a:pt x="0" y="0"/>
                </a:moveTo>
                <a:lnTo>
                  <a:pt x="992" y="3194"/>
                </a:lnTo>
                <a:cubicBezTo>
                  <a:pt x="76508" y="181734"/>
                  <a:pt x="253296" y="307010"/>
                  <a:pt x="459344" y="307010"/>
                </a:cubicBezTo>
                <a:lnTo>
                  <a:pt x="12189969" y="307010"/>
                </a:lnTo>
                <a:lnTo>
                  <a:pt x="12189969" y="628426"/>
                </a:lnTo>
                <a:lnTo>
                  <a:pt x="0" y="62842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85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 userDrawn="1"/>
        </p:nvSpPr>
        <p:spPr>
          <a:xfrm>
            <a:off x="598442" y="288080"/>
            <a:ext cx="277858" cy="263330"/>
          </a:xfrm>
          <a:prstGeom prst="parallelogram">
            <a:avLst>
              <a:gd name="adj" fmla="val 53019"/>
            </a:avLst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8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11479" y="759517"/>
            <a:ext cx="11569043" cy="0"/>
          </a:xfrm>
          <a:prstGeom prst="line">
            <a:avLst/>
          </a:prstGeom>
          <a:ln w="9525">
            <a:gradFill flip="none" rotWithShape="1">
              <a:gsLst>
                <a:gs pos="38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sz="2800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734" y="86357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1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95960" y="360000"/>
            <a:ext cx="10800000" cy="720000"/>
          </a:xfrm>
        </p:spPr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95960" y="6356350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2025/11/4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sz="2800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277494" y="88389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lang="zh-CN" altLang="en-US" sz="26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二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lang="zh-CN" altLang="en-US" sz="26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7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277494" y="88389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lang="zh-CN" altLang="en-US" sz="26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7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277494" y="88389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四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 userDrawn="1"/>
        </p:nvSpPr>
        <p:spPr>
          <a:xfrm>
            <a:off x="89551" y="165893"/>
            <a:ext cx="7097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r>
            <a:endParaRPr lang="zh-CN" altLang="en-US" sz="26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>
              <a:defRPr kumimoji="0" lang="zh-CN" altLang="en-US" b="1" i="0" u="none" strike="noStrike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/>
              <a:t>一级标题</a:t>
            </a:r>
          </a:p>
        </p:txBody>
      </p:sp>
      <p:sp>
        <p:nvSpPr>
          <p:cNvPr id="7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277494" y="883893"/>
            <a:ext cx="5903387" cy="4924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0" lang="zh-CN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</a:lstStyle>
          <a:p>
            <a:pPr lvl="0"/>
            <a:r>
              <a:rPr lang="zh-CN" altLang="en-US" dirty="0"/>
              <a:t>二级标题</a:t>
            </a: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35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34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/>
        </p:nvSpPr>
        <p:spPr>
          <a:xfrm>
            <a:off x="162984" y="743740"/>
            <a:ext cx="11923417" cy="557013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62984" y="133350"/>
            <a:ext cx="556683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791634" y="133350"/>
            <a:ext cx="78317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31" name="矩形 30"/>
          <p:cNvSpPr>
            <a:spLocks noChangeArrowheads="1"/>
          </p:cNvSpPr>
          <p:nvPr userDrawn="1"/>
        </p:nvSpPr>
        <p:spPr bwMode="auto">
          <a:xfrm>
            <a:off x="177379" y="6450014"/>
            <a:ext cx="5818308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南京航空航天大学多电飞机电气系统工信部重点实验室</a:t>
            </a:r>
            <a:r>
              <a:rPr lang="en-US" altLang="zh-CN" sz="1200" b="1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· </a:t>
            </a:r>
            <a:r>
              <a:rPr lang="zh-CN" altLang="en-US" sz="1200" b="1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张卓然  </a:t>
            </a:r>
            <a:r>
              <a:rPr lang="en-US" altLang="zh-CN" sz="1200" b="1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©2024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854" y="192195"/>
            <a:ext cx="2174366" cy="4506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162984" y="133350"/>
            <a:ext cx="556683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791634" y="133350"/>
            <a:ext cx="78317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31" name="矩形 30"/>
          <p:cNvSpPr>
            <a:spLocks noChangeArrowheads="1"/>
          </p:cNvSpPr>
          <p:nvPr userDrawn="1"/>
        </p:nvSpPr>
        <p:spPr bwMode="auto">
          <a:xfrm>
            <a:off x="177379" y="6450014"/>
            <a:ext cx="5818308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南京航空航天大学多电飞机电气系统工信部重点实验室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·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张卓然 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©2024</a:t>
            </a:r>
          </a:p>
        </p:txBody>
      </p:sp>
      <p:grpSp>
        <p:nvGrpSpPr>
          <p:cNvPr id="15" name="组合 14"/>
          <p:cNvGrpSpPr>
            <a:grpSpLocks noChangeAspect="1"/>
          </p:cNvGrpSpPr>
          <p:nvPr userDrawn="1"/>
        </p:nvGrpSpPr>
        <p:grpSpPr>
          <a:xfrm>
            <a:off x="9673602" y="56154"/>
            <a:ext cx="2400288" cy="716479"/>
            <a:chOff x="6662738" y="33338"/>
            <a:chExt cx="2324100" cy="693737"/>
          </a:xfrm>
        </p:grpSpPr>
        <p:pic>
          <p:nvPicPr>
            <p:cNvPr id="16" name="图片 1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14"/>
            <a:stretch>
              <a:fillRect/>
            </a:stretch>
          </p:blipFill>
          <p:spPr bwMode="auto">
            <a:xfrm>
              <a:off x="7242175" y="33338"/>
              <a:ext cx="1744663" cy="693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245"/>
            <a:stretch>
              <a:fillRect/>
            </a:stretch>
          </p:blipFill>
          <p:spPr bwMode="auto">
            <a:xfrm>
              <a:off x="6662738" y="58738"/>
              <a:ext cx="596900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9" name="直接连接符 18"/>
          <p:cNvCxnSpPr/>
          <p:nvPr userDrawn="1"/>
        </p:nvCxnSpPr>
        <p:spPr>
          <a:xfrm>
            <a:off x="149016" y="731556"/>
            <a:ext cx="11924874" cy="0"/>
          </a:xfrm>
          <a:prstGeom prst="line">
            <a:avLst/>
          </a:prstGeom>
          <a:noFill/>
          <a:ln w="12700" cap="flat" cmpd="sng" algn="ctr">
            <a:solidFill>
              <a:srgbClr val="1854A0"/>
            </a:solidFill>
            <a:prstDash val="solid"/>
            <a:miter lim="800000"/>
            <a:tailEnd type="diamon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162984" y="133350"/>
            <a:ext cx="556683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791634" y="133350"/>
            <a:ext cx="78317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1" y="6413326"/>
            <a:ext cx="12191999" cy="381000"/>
          </a:xfrm>
          <a:prstGeom prst="rect">
            <a:avLst/>
          </a:prstGeom>
          <a:gradFill flip="none" rotWithShape="1">
            <a:gsLst>
              <a:gs pos="81000">
                <a:srgbClr val="D2DEEC"/>
              </a:gs>
              <a:gs pos="100000">
                <a:sysClr val="window" lastClr="FFFFFF"/>
              </a:gs>
              <a:gs pos="53000">
                <a:srgbClr val="7C9EC8"/>
              </a:gs>
              <a:gs pos="26000">
                <a:srgbClr val="17539E"/>
              </a:gs>
              <a:gs pos="0">
                <a:srgbClr val="17539E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 userDrawn="1"/>
        </p:nvGrpSpPr>
        <p:grpSpPr>
          <a:xfrm>
            <a:off x="8096262" y="56154"/>
            <a:ext cx="2400288" cy="716479"/>
            <a:chOff x="6662738" y="33338"/>
            <a:chExt cx="2324100" cy="693737"/>
          </a:xfrm>
        </p:grpSpPr>
        <p:pic>
          <p:nvPicPr>
            <p:cNvPr id="16" name="图片 1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14"/>
            <a:stretch>
              <a:fillRect/>
            </a:stretch>
          </p:blipFill>
          <p:spPr bwMode="auto">
            <a:xfrm>
              <a:off x="7242175" y="33338"/>
              <a:ext cx="1744663" cy="693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245"/>
            <a:stretch>
              <a:fillRect/>
            </a:stretch>
          </p:blipFill>
          <p:spPr bwMode="auto">
            <a:xfrm>
              <a:off x="6662738" y="58738"/>
              <a:ext cx="596900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9" name="直接连接符 18"/>
          <p:cNvCxnSpPr/>
          <p:nvPr userDrawn="1"/>
        </p:nvCxnSpPr>
        <p:spPr>
          <a:xfrm>
            <a:off x="149016" y="731556"/>
            <a:ext cx="11924874" cy="0"/>
          </a:xfrm>
          <a:prstGeom prst="line">
            <a:avLst/>
          </a:prstGeom>
          <a:noFill/>
          <a:ln w="12700" cap="flat" cmpd="sng" algn="ctr">
            <a:solidFill>
              <a:srgbClr val="1854A0"/>
            </a:solidFill>
            <a:prstDash val="solid"/>
            <a:miter lim="800000"/>
            <a:tailEnd type="diamond"/>
          </a:ln>
          <a:effectLst/>
        </p:spPr>
      </p:cxnSp>
      <p:pic>
        <p:nvPicPr>
          <p:cNvPr id="2" name="Picture 1" descr="http://www3.ntu.edu.sg/cits2/maintenance/img/logo/hires_logo_bw_school.jp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51490" y="133350"/>
            <a:ext cx="1422400" cy="5111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162984" y="133350"/>
            <a:ext cx="556683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791634" y="133350"/>
            <a:ext cx="78317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1" y="6413326"/>
            <a:ext cx="12191999" cy="381000"/>
          </a:xfrm>
          <a:prstGeom prst="rect">
            <a:avLst/>
          </a:prstGeom>
          <a:gradFill flip="none" rotWithShape="1">
            <a:gsLst>
              <a:gs pos="81000">
                <a:srgbClr val="D2DEEC"/>
              </a:gs>
              <a:gs pos="100000">
                <a:sysClr val="window" lastClr="FFFFFF"/>
              </a:gs>
              <a:gs pos="53000">
                <a:srgbClr val="7C9EC8"/>
              </a:gs>
              <a:gs pos="26000">
                <a:srgbClr val="17539E"/>
              </a:gs>
              <a:gs pos="0">
                <a:srgbClr val="17539E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31" name="矩形 30"/>
          <p:cNvSpPr>
            <a:spLocks noChangeArrowheads="1"/>
          </p:cNvSpPr>
          <p:nvPr userDrawn="1"/>
        </p:nvSpPr>
        <p:spPr bwMode="auto">
          <a:xfrm>
            <a:off x="177379" y="6450014"/>
            <a:ext cx="5818308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南京航空航天大学多电飞机电气系统工信部重点实验室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·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张卓然 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©2024</a:t>
            </a:r>
          </a:p>
        </p:txBody>
      </p:sp>
      <p:sp>
        <p:nvSpPr>
          <p:cNvPr id="32" name="Slide Number Placeholder 5"/>
          <p:cNvSpPr txBox="1"/>
          <p:nvPr userDrawn="1"/>
        </p:nvSpPr>
        <p:spPr>
          <a:xfrm>
            <a:off x="9258300" y="6413502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r" defTabSz="914400" rtl="0" eaLnBrk="1" latinLnBrk="0" hangingPunct="1">
              <a:defRPr sz="1600" b="1" kern="1200">
                <a:solidFill>
                  <a:srgbClr val="17539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A294AC-D53D-45B4-A98D-A4564183B7F4}" type="slidenum"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17539E"/>
                </a:solidFill>
                <a:effectLst/>
                <a:uLnTx/>
                <a:uFillTx/>
                <a:latin typeface="DengXian" panose="02010600030101010101" charset="-122"/>
                <a:ea typeface="DengXian" panose="02010600030101010101" charset="-122"/>
                <a:cs typeface="+mn-cs"/>
              </a:rPr>
              <a:t>‹#›</a:t>
            </a:fld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17539E"/>
                </a:solidFill>
                <a:effectLst/>
                <a:uLnTx/>
                <a:uFillTx/>
                <a:latin typeface="DengXian" panose="02010600030101010101" charset="-122"/>
                <a:ea typeface="DengXian" panose="02010600030101010101" charset="-122"/>
                <a:cs typeface="+mn-cs"/>
              </a:rPr>
              <a:t>/53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17539E"/>
              </a:solidFill>
              <a:effectLst/>
              <a:uLnTx/>
              <a:uFillTx/>
              <a:latin typeface="DengXian" panose="02010600030101010101" charset="-122"/>
              <a:ea typeface="DengXian" panose="02010600030101010101" charset="-122"/>
              <a:cs typeface="+mn-cs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 userDrawn="1"/>
        </p:nvGrpSpPr>
        <p:grpSpPr>
          <a:xfrm>
            <a:off x="9673602" y="56154"/>
            <a:ext cx="2400288" cy="716479"/>
            <a:chOff x="6662738" y="33338"/>
            <a:chExt cx="2324100" cy="693737"/>
          </a:xfrm>
        </p:grpSpPr>
        <p:pic>
          <p:nvPicPr>
            <p:cNvPr id="16" name="图片 1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14"/>
            <a:stretch>
              <a:fillRect/>
            </a:stretch>
          </p:blipFill>
          <p:spPr bwMode="auto">
            <a:xfrm>
              <a:off x="7242175" y="33338"/>
              <a:ext cx="1744663" cy="693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245"/>
            <a:stretch>
              <a:fillRect/>
            </a:stretch>
          </p:blipFill>
          <p:spPr bwMode="auto">
            <a:xfrm>
              <a:off x="6662738" y="58738"/>
              <a:ext cx="596900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9" name="直接连接符 18"/>
          <p:cNvCxnSpPr/>
          <p:nvPr userDrawn="1"/>
        </p:nvCxnSpPr>
        <p:spPr>
          <a:xfrm>
            <a:off x="149016" y="731556"/>
            <a:ext cx="11924874" cy="0"/>
          </a:xfrm>
          <a:prstGeom prst="line">
            <a:avLst/>
          </a:prstGeom>
          <a:noFill/>
          <a:ln w="12700" cap="flat" cmpd="sng" algn="ctr">
            <a:solidFill>
              <a:srgbClr val="1854A0"/>
            </a:solidFill>
            <a:prstDash val="solid"/>
            <a:miter lim="800000"/>
            <a:tailEnd type="diamon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162984" y="133350"/>
            <a:ext cx="556683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791634" y="133350"/>
            <a:ext cx="78317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1" y="6413326"/>
            <a:ext cx="12191999" cy="381000"/>
          </a:xfrm>
          <a:prstGeom prst="rect">
            <a:avLst/>
          </a:prstGeom>
          <a:gradFill flip="none" rotWithShape="1">
            <a:gsLst>
              <a:gs pos="81000">
                <a:srgbClr val="D2DEEC"/>
              </a:gs>
              <a:gs pos="100000">
                <a:sysClr val="window" lastClr="FFFFFF"/>
              </a:gs>
              <a:gs pos="53000">
                <a:srgbClr val="7C9EC8"/>
              </a:gs>
              <a:gs pos="26000">
                <a:srgbClr val="17539E"/>
              </a:gs>
              <a:gs pos="0">
                <a:srgbClr val="17539E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 userDrawn="1"/>
        </p:nvGrpSpPr>
        <p:grpSpPr>
          <a:xfrm>
            <a:off x="9556762" y="56154"/>
            <a:ext cx="2400288" cy="716479"/>
            <a:chOff x="6662738" y="33338"/>
            <a:chExt cx="2324100" cy="693737"/>
          </a:xfrm>
        </p:grpSpPr>
        <p:pic>
          <p:nvPicPr>
            <p:cNvPr id="16" name="图片 1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14"/>
            <a:stretch>
              <a:fillRect/>
            </a:stretch>
          </p:blipFill>
          <p:spPr bwMode="auto">
            <a:xfrm>
              <a:off x="7242175" y="33338"/>
              <a:ext cx="1744663" cy="693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245"/>
            <a:stretch>
              <a:fillRect/>
            </a:stretch>
          </p:blipFill>
          <p:spPr bwMode="auto">
            <a:xfrm>
              <a:off x="6662738" y="58738"/>
              <a:ext cx="596900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9" name="直接连接符 18"/>
          <p:cNvCxnSpPr/>
          <p:nvPr userDrawn="1"/>
        </p:nvCxnSpPr>
        <p:spPr>
          <a:xfrm>
            <a:off x="149016" y="731556"/>
            <a:ext cx="11924874" cy="0"/>
          </a:xfrm>
          <a:prstGeom prst="line">
            <a:avLst/>
          </a:prstGeom>
          <a:noFill/>
          <a:ln w="12700" cap="flat" cmpd="sng" algn="ctr">
            <a:solidFill>
              <a:srgbClr val="1854A0"/>
            </a:solidFill>
            <a:prstDash val="solid"/>
            <a:miter lim="800000"/>
            <a:tailEnd type="diamond"/>
          </a:ln>
          <a:effectLst/>
        </p:spPr>
      </p:cxn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162984" y="133350"/>
            <a:ext cx="556683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791634" y="133350"/>
            <a:ext cx="78317" cy="511810"/>
          </a:xfrm>
          <a:prstGeom prst="rect">
            <a:avLst/>
          </a:prstGeom>
          <a:solidFill>
            <a:srgbClr val="1854A0"/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1" y="6413326"/>
            <a:ext cx="12191999" cy="381000"/>
          </a:xfrm>
          <a:prstGeom prst="rect">
            <a:avLst/>
          </a:prstGeom>
          <a:gradFill flip="none" rotWithShape="1">
            <a:gsLst>
              <a:gs pos="81000">
                <a:srgbClr val="D2DEEC"/>
              </a:gs>
              <a:gs pos="100000">
                <a:sysClr val="window" lastClr="FFFFFF"/>
              </a:gs>
              <a:gs pos="53000">
                <a:srgbClr val="7C9EC8"/>
              </a:gs>
              <a:gs pos="26000">
                <a:srgbClr val="17539E"/>
              </a:gs>
              <a:gs pos="0">
                <a:srgbClr val="17539E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Microsoft YaHei Light" panose="020B0502040204020203" charset="-122"/>
              <a:cs typeface="+mn-cs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 userDrawn="1"/>
        </p:nvGrpSpPr>
        <p:grpSpPr>
          <a:xfrm>
            <a:off x="9556762" y="56154"/>
            <a:ext cx="2400288" cy="716479"/>
            <a:chOff x="6662738" y="33338"/>
            <a:chExt cx="2324100" cy="693737"/>
          </a:xfrm>
        </p:grpSpPr>
        <p:pic>
          <p:nvPicPr>
            <p:cNvPr id="16" name="图片 14"/>
            <p:cNvPicPr>
              <a:picLocks noChangeAspect="1"/>
            </p:cNvPicPr>
            <p:nvPr/>
          </p:nvPicPr>
          <p:blipFill>
            <a:blip r:embed="rId4"/>
            <a:srcRect l="30714"/>
            <a:stretch>
              <a:fillRect/>
            </a:stretch>
          </p:blipFill>
          <p:spPr bwMode="auto">
            <a:xfrm>
              <a:off x="7242175" y="33338"/>
              <a:ext cx="1744663" cy="693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245"/>
            <a:stretch>
              <a:fillRect/>
            </a:stretch>
          </p:blipFill>
          <p:spPr bwMode="auto">
            <a:xfrm>
              <a:off x="6662738" y="58738"/>
              <a:ext cx="596900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9" name="直接连接符 18"/>
          <p:cNvCxnSpPr/>
          <p:nvPr userDrawn="1"/>
        </p:nvCxnSpPr>
        <p:spPr>
          <a:xfrm>
            <a:off x="149016" y="731556"/>
            <a:ext cx="11924874" cy="0"/>
          </a:xfrm>
          <a:prstGeom prst="line">
            <a:avLst/>
          </a:prstGeom>
          <a:noFill/>
          <a:ln w="12700" cap="flat" cmpd="sng" algn="ctr">
            <a:solidFill>
              <a:srgbClr val="1854A0"/>
            </a:solidFill>
            <a:prstDash val="solid"/>
            <a:miter lim="800000"/>
            <a:tailEnd type="diamond"/>
          </a:ln>
          <a:effectLst/>
        </p:spPr>
      </p:cxn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13" Type="http://schemas.openxmlformats.org/officeDocument/2006/relationships/image" Target="../media/image27.png"/><Relationship Id="rId3" Type="http://schemas.openxmlformats.org/officeDocument/2006/relationships/tags" Target="../tags/tag98.xml"/><Relationship Id="rId7" Type="http://schemas.openxmlformats.org/officeDocument/2006/relationships/tags" Target="../tags/tag102.xml"/><Relationship Id="rId12" Type="http://schemas.openxmlformats.org/officeDocument/2006/relationships/image" Target="../media/image26.png"/><Relationship Id="rId17" Type="http://schemas.openxmlformats.org/officeDocument/2006/relationships/image" Target="../media/image30.png"/><Relationship Id="rId2" Type="http://schemas.openxmlformats.org/officeDocument/2006/relationships/tags" Target="../tags/tag97.xml"/><Relationship Id="rId16" Type="http://schemas.openxmlformats.org/officeDocument/2006/relationships/image" Target="../media/image29.png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11" Type="http://schemas.openxmlformats.org/officeDocument/2006/relationships/notesSlide" Target="../notesSlides/notesSlide10.xml"/><Relationship Id="rId5" Type="http://schemas.openxmlformats.org/officeDocument/2006/relationships/tags" Target="../tags/tag100.xml"/><Relationship Id="rId15" Type="http://schemas.openxmlformats.org/officeDocument/2006/relationships/image" Target="../media/image28.png"/><Relationship Id="rId10" Type="http://schemas.openxmlformats.org/officeDocument/2006/relationships/slideLayout" Target="../slideLayouts/slideLayout39.xml"/><Relationship Id="rId4" Type="http://schemas.openxmlformats.org/officeDocument/2006/relationships/tags" Target="../tags/tag99.xml"/><Relationship Id="rId9" Type="http://schemas.openxmlformats.org/officeDocument/2006/relationships/tags" Target="../tags/tag104.xml"/><Relationship Id="rId1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39.xml"/><Relationship Id="rId1" Type="http://schemas.openxmlformats.org/officeDocument/2006/relationships/tags" Target="../tags/tag10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39.xml"/><Relationship Id="rId1" Type="http://schemas.openxmlformats.org/officeDocument/2006/relationships/tags" Target="../tags/tag10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14.xml"/><Relationship Id="rId13" Type="http://schemas.openxmlformats.org/officeDocument/2006/relationships/tags" Target="../tags/tag119.xml"/><Relationship Id="rId18" Type="http://schemas.openxmlformats.org/officeDocument/2006/relationships/tags" Target="../tags/tag124.xml"/><Relationship Id="rId26" Type="http://schemas.openxmlformats.org/officeDocument/2006/relationships/slideLayout" Target="../slideLayouts/slideLayout38.xml"/><Relationship Id="rId3" Type="http://schemas.openxmlformats.org/officeDocument/2006/relationships/tags" Target="../tags/tag109.xml"/><Relationship Id="rId21" Type="http://schemas.openxmlformats.org/officeDocument/2006/relationships/tags" Target="../tags/tag127.xml"/><Relationship Id="rId7" Type="http://schemas.openxmlformats.org/officeDocument/2006/relationships/tags" Target="../tags/tag113.xml"/><Relationship Id="rId12" Type="http://schemas.openxmlformats.org/officeDocument/2006/relationships/tags" Target="../tags/tag118.xml"/><Relationship Id="rId17" Type="http://schemas.openxmlformats.org/officeDocument/2006/relationships/tags" Target="../tags/tag123.xml"/><Relationship Id="rId25" Type="http://schemas.openxmlformats.org/officeDocument/2006/relationships/tags" Target="../tags/tag131.xml"/><Relationship Id="rId2" Type="http://schemas.openxmlformats.org/officeDocument/2006/relationships/tags" Target="../tags/tag108.xml"/><Relationship Id="rId16" Type="http://schemas.openxmlformats.org/officeDocument/2006/relationships/tags" Target="../tags/tag122.xml"/><Relationship Id="rId20" Type="http://schemas.openxmlformats.org/officeDocument/2006/relationships/tags" Target="../tags/tag126.xml"/><Relationship Id="rId1" Type="http://schemas.openxmlformats.org/officeDocument/2006/relationships/tags" Target="../tags/tag107.xml"/><Relationship Id="rId6" Type="http://schemas.openxmlformats.org/officeDocument/2006/relationships/tags" Target="../tags/tag112.xml"/><Relationship Id="rId11" Type="http://schemas.openxmlformats.org/officeDocument/2006/relationships/tags" Target="../tags/tag117.xml"/><Relationship Id="rId24" Type="http://schemas.openxmlformats.org/officeDocument/2006/relationships/tags" Target="../tags/tag130.xml"/><Relationship Id="rId5" Type="http://schemas.openxmlformats.org/officeDocument/2006/relationships/tags" Target="../tags/tag111.xml"/><Relationship Id="rId15" Type="http://schemas.openxmlformats.org/officeDocument/2006/relationships/tags" Target="../tags/tag121.xml"/><Relationship Id="rId23" Type="http://schemas.openxmlformats.org/officeDocument/2006/relationships/tags" Target="../tags/tag129.xml"/><Relationship Id="rId28" Type="http://schemas.openxmlformats.org/officeDocument/2006/relationships/image" Target="../media/image9.png"/><Relationship Id="rId10" Type="http://schemas.openxmlformats.org/officeDocument/2006/relationships/tags" Target="../tags/tag116.xml"/><Relationship Id="rId19" Type="http://schemas.openxmlformats.org/officeDocument/2006/relationships/tags" Target="../tags/tag125.xml"/><Relationship Id="rId4" Type="http://schemas.openxmlformats.org/officeDocument/2006/relationships/tags" Target="../tags/tag110.xml"/><Relationship Id="rId9" Type="http://schemas.openxmlformats.org/officeDocument/2006/relationships/tags" Target="../tags/tag115.xml"/><Relationship Id="rId14" Type="http://schemas.openxmlformats.org/officeDocument/2006/relationships/tags" Target="../tags/tag120.xml"/><Relationship Id="rId22" Type="http://schemas.openxmlformats.org/officeDocument/2006/relationships/tags" Target="../tags/tag128.xml"/><Relationship Id="rId27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6.png"/><Relationship Id="rId9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tags" Target="../tags/tag31.xml"/><Relationship Id="rId26" Type="http://schemas.openxmlformats.org/officeDocument/2006/relationships/slideLayout" Target="../slideLayouts/slideLayout38.xml"/><Relationship Id="rId3" Type="http://schemas.openxmlformats.org/officeDocument/2006/relationships/tags" Target="../tags/tag16.xml"/><Relationship Id="rId21" Type="http://schemas.openxmlformats.org/officeDocument/2006/relationships/tags" Target="../tags/tag34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5" Type="http://schemas.openxmlformats.org/officeDocument/2006/relationships/tags" Target="../tags/tag38.xml"/><Relationship Id="rId2" Type="http://schemas.openxmlformats.org/officeDocument/2006/relationships/tags" Target="../tags/tag15.xml"/><Relationship Id="rId16" Type="http://schemas.openxmlformats.org/officeDocument/2006/relationships/tags" Target="../tags/tag29.xml"/><Relationship Id="rId20" Type="http://schemas.openxmlformats.org/officeDocument/2006/relationships/tags" Target="../tags/tag33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24" Type="http://schemas.openxmlformats.org/officeDocument/2006/relationships/tags" Target="../tags/tag37.xml"/><Relationship Id="rId5" Type="http://schemas.openxmlformats.org/officeDocument/2006/relationships/tags" Target="../tags/tag18.xml"/><Relationship Id="rId15" Type="http://schemas.openxmlformats.org/officeDocument/2006/relationships/tags" Target="../tags/tag28.xml"/><Relationship Id="rId23" Type="http://schemas.openxmlformats.org/officeDocument/2006/relationships/tags" Target="../tags/tag36.xml"/><Relationship Id="rId28" Type="http://schemas.openxmlformats.org/officeDocument/2006/relationships/image" Target="../media/image9.png"/><Relationship Id="rId10" Type="http://schemas.openxmlformats.org/officeDocument/2006/relationships/tags" Target="../tags/tag23.xml"/><Relationship Id="rId19" Type="http://schemas.openxmlformats.org/officeDocument/2006/relationships/tags" Target="../tags/tag32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Relationship Id="rId22" Type="http://schemas.openxmlformats.org/officeDocument/2006/relationships/tags" Target="../tags/tag35.xml"/><Relationship Id="rId27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tags" Target="../tags/tag51.xml"/><Relationship Id="rId18" Type="http://schemas.openxmlformats.org/officeDocument/2006/relationships/tags" Target="../tags/tag56.xml"/><Relationship Id="rId26" Type="http://schemas.openxmlformats.org/officeDocument/2006/relationships/slideLayout" Target="../slideLayouts/slideLayout38.xml"/><Relationship Id="rId3" Type="http://schemas.openxmlformats.org/officeDocument/2006/relationships/tags" Target="../tags/tag41.xml"/><Relationship Id="rId21" Type="http://schemas.openxmlformats.org/officeDocument/2006/relationships/tags" Target="../tags/tag59.xml"/><Relationship Id="rId7" Type="http://schemas.openxmlformats.org/officeDocument/2006/relationships/tags" Target="../tags/tag45.xml"/><Relationship Id="rId12" Type="http://schemas.openxmlformats.org/officeDocument/2006/relationships/tags" Target="../tags/tag50.xml"/><Relationship Id="rId17" Type="http://schemas.openxmlformats.org/officeDocument/2006/relationships/tags" Target="../tags/tag55.xml"/><Relationship Id="rId25" Type="http://schemas.openxmlformats.org/officeDocument/2006/relationships/tags" Target="../tags/tag63.xml"/><Relationship Id="rId2" Type="http://schemas.openxmlformats.org/officeDocument/2006/relationships/tags" Target="../tags/tag40.xml"/><Relationship Id="rId16" Type="http://schemas.openxmlformats.org/officeDocument/2006/relationships/tags" Target="../tags/tag54.xml"/><Relationship Id="rId20" Type="http://schemas.openxmlformats.org/officeDocument/2006/relationships/tags" Target="../tags/tag58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tags" Target="../tags/tag49.xml"/><Relationship Id="rId24" Type="http://schemas.openxmlformats.org/officeDocument/2006/relationships/tags" Target="../tags/tag62.xml"/><Relationship Id="rId5" Type="http://schemas.openxmlformats.org/officeDocument/2006/relationships/tags" Target="../tags/tag43.xml"/><Relationship Id="rId15" Type="http://schemas.openxmlformats.org/officeDocument/2006/relationships/tags" Target="../tags/tag53.xml"/><Relationship Id="rId23" Type="http://schemas.openxmlformats.org/officeDocument/2006/relationships/tags" Target="../tags/tag61.xml"/><Relationship Id="rId28" Type="http://schemas.openxmlformats.org/officeDocument/2006/relationships/image" Target="../media/image9.png"/><Relationship Id="rId10" Type="http://schemas.openxmlformats.org/officeDocument/2006/relationships/tags" Target="../tags/tag48.xml"/><Relationship Id="rId19" Type="http://schemas.openxmlformats.org/officeDocument/2006/relationships/tags" Target="../tags/tag57.xml"/><Relationship Id="rId4" Type="http://schemas.openxmlformats.org/officeDocument/2006/relationships/tags" Target="../tags/tag42.xml"/><Relationship Id="rId9" Type="http://schemas.openxmlformats.org/officeDocument/2006/relationships/tags" Target="../tags/tag47.xml"/><Relationship Id="rId14" Type="http://schemas.openxmlformats.org/officeDocument/2006/relationships/tags" Target="../tags/tag52.xml"/><Relationship Id="rId22" Type="http://schemas.openxmlformats.org/officeDocument/2006/relationships/tags" Target="../tags/tag60.xml"/><Relationship Id="rId27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66.xml"/><Relationship Id="rId7" Type="http://schemas.openxmlformats.org/officeDocument/2006/relationships/slideLayout" Target="../slideLayouts/slideLayout38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10" Type="http://schemas.openxmlformats.org/officeDocument/2006/relationships/image" Target="../media/image23.svg"/><Relationship Id="rId4" Type="http://schemas.openxmlformats.org/officeDocument/2006/relationships/tags" Target="../tags/tag67.xml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tags" Target="../tags/tag82.xml"/><Relationship Id="rId18" Type="http://schemas.openxmlformats.org/officeDocument/2006/relationships/tags" Target="../tags/tag87.xml"/><Relationship Id="rId26" Type="http://schemas.openxmlformats.org/officeDocument/2006/relationships/slideLayout" Target="../slideLayouts/slideLayout38.xml"/><Relationship Id="rId3" Type="http://schemas.openxmlformats.org/officeDocument/2006/relationships/tags" Target="../tags/tag72.xml"/><Relationship Id="rId21" Type="http://schemas.openxmlformats.org/officeDocument/2006/relationships/tags" Target="../tags/tag90.xml"/><Relationship Id="rId7" Type="http://schemas.openxmlformats.org/officeDocument/2006/relationships/tags" Target="../tags/tag76.xml"/><Relationship Id="rId12" Type="http://schemas.openxmlformats.org/officeDocument/2006/relationships/tags" Target="../tags/tag81.xml"/><Relationship Id="rId17" Type="http://schemas.openxmlformats.org/officeDocument/2006/relationships/tags" Target="../tags/tag86.xml"/><Relationship Id="rId25" Type="http://schemas.openxmlformats.org/officeDocument/2006/relationships/tags" Target="../tags/tag94.xml"/><Relationship Id="rId2" Type="http://schemas.openxmlformats.org/officeDocument/2006/relationships/tags" Target="../tags/tag71.xml"/><Relationship Id="rId16" Type="http://schemas.openxmlformats.org/officeDocument/2006/relationships/tags" Target="../tags/tag85.xml"/><Relationship Id="rId20" Type="http://schemas.openxmlformats.org/officeDocument/2006/relationships/tags" Target="../tags/tag89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tags" Target="../tags/tag80.xml"/><Relationship Id="rId24" Type="http://schemas.openxmlformats.org/officeDocument/2006/relationships/tags" Target="../tags/tag93.xml"/><Relationship Id="rId5" Type="http://schemas.openxmlformats.org/officeDocument/2006/relationships/tags" Target="../tags/tag74.xml"/><Relationship Id="rId15" Type="http://schemas.openxmlformats.org/officeDocument/2006/relationships/tags" Target="../tags/tag84.xml"/><Relationship Id="rId23" Type="http://schemas.openxmlformats.org/officeDocument/2006/relationships/tags" Target="../tags/tag92.xml"/><Relationship Id="rId28" Type="http://schemas.openxmlformats.org/officeDocument/2006/relationships/image" Target="../media/image9.png"/><Relationship Id="rId10" Type="http://schemas.openxmlformats.org/officeDocument/2006/relationships/tags" Target="../tags/tag79.xml"/><Relationship Id="rId19" Type="http://schemas.openxmlformats.org/officeDocument/2006/relationships/tags" Target="../tags/tag88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tags" Target="../tags/tag83.xml"/><Relationship Id="rId22" Type="http://schemas.openxmlformats.org/officeDocument/2006/relationships/tags" Target="../tags/tag91.xml"/><Relationship Id="rId27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9.xml"/><Relationship Id="rId1" Type="http://schemas.openxmlformats.org/officeDocument/2006/relationships/tags" Target="../tags/tag9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0800000">
            <a:off x="-1" y="2102014"/>
            <a:ext cx="12194307" cy="1495991"/>
          </a:xfrm>
          <a:prstGeom prst="rect">
            <a:avLst/>
          </a:prstGeom>
          <a:solidFill>
            <a:srgbClr val="1755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 dirty="0">
              <a:solidFill>
                <a:prstClr val="white"/>
              </a:solidFill>
              <a:latin typeface="Times New Roman" panose="02020603050405020304"/>
              <a:ea typeface="SimHei" panose="02010609060101010101" pitchFamily="49" charset="-122"/>
            </a:endParaRPr>
          </a:p>
        </p:txBody>
      </p:sp>
      <p:sp>
        <p:nvSpPr>
          <p:cNvPr id="28675" name="矩形 7"/>
          <p:cNvSpPr>
            <a:spLocks noChangeArrowheads="1"/>
          </p:cNvSpPr>
          <p:nvPr/>
        </p:nvSpPr>
        <p:spPr bwMode="auto">
          <a:xfrm>
            <a:off x="1698544" y="2277995"/>
            <a:ext cx="8802411" cy="108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面向传热与流动协同优化的液冷板双目标拓扑优化研究</a:t>
            </a:r>
            <a:endParaRPr lang="en-US" altLang="zh-CN" sz="28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——</a:t>
            </a:r>
            <a:r>
              <a:rPr lang="zh-CN" altLang="en-US" sz="2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以液氢为散热材料</a:t>
            </a:r>
          </a:p>
        </p:txBody>
      </p:sp>
      <p:sp>
        <p:nvSpPr>
          <p:cNvPr id="28678" name="Rectangle 5"/>
          <p:cNvSpPr txBox="1">
            <a:spLocks noChangeArrowheads="1"/>
          </p:cNvSpPr>
          <p:nvPr/>
        </p:nvSpPr>
        <p:spPr bwMode="auto">
          <a:xfrm>
            <a:off x="2302510" y="3902075"/>
            <a:ext cx="75850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fontAlgn="base">
              <a:spcBef>
                <a:spcPts val="1200"/>
              </a:spcBef>
              <a:spcAft>
                <a:spcPts val="600"/>
              </a:spcAft>
              <a:defRPr/>
            </a:pPr>
            <a:r>
              <a:rPr lang="zh-CN" altLang="en-US" sz="3200" b="1" dirty="0">
                <a:solidFill>
                  <a:srgbClr val="17539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汇报人：刘晓龙</a:t>
            </a:r>
          </a:p>
          <a:p>
            <a:pPr algn="ctr" fontAlgn="base">
              <a:spcBef>
                <a:spcPts val="1200"/>
              </a:spcBef>
              <a:spcAft>
                <a:spcPts val="600"/>
              </a:spcAft>
              <a:defRPr/>
            </a:pPr>
            <a:r>
              <a:rPr lang="zh-CN" altLang="en-US" sz="3200" b="1" dirty="0">
                <a:solidFill>
                  <a:srgbClr val="17539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邮箱：</a:t>
            </a:r>
            <a:r>
              <a:rPr lang="en-US" altLang="zh-CN" sz="3200" b="1" dirty="0">
                <a:solidFill>
                  <a:srgbClr val="17539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xiaolong.liu@nuaa.edu.cn</a:t>
            </a:r>
          </a:p>
        </p:txBody>
      </p:sp>
      <p:sp>
        <p:nvSpPr>
          <p:cNvPr id="28680" name="Rectangle 5"/>
          <p:cNvSpPr txBox="1">
            <a:spLocks noChangeArrowheads="1"/>
          </p:cNvSpPr>
          <p:nvPr/>
        </p:nvSpPr>
        <p:spPr bwMode="auto">
          <a:xfrm>
            <a:off x="4557132" y="6339298"/>
            <a:ext cx="3243694" cy="39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b="1" dirty="0">
              <a:solidFill>
                <a:srgbClr val="1755A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4" t="76557" r="13557"/>
          <a:stretch>
            <a:fillRect/>
          </a:stretch>
        </p:blipFill>
        <p:spPr>
          <a:xfrm>
            <a:off x="1170595" y="4791919"/>
            <a:ext cx="10561768" cy="2066081"/>
          </a:xfrm>
          <a:prstGeom prst="rect">
            <a:avLst/>
          </a:prstGeom>
        </p:spPr>
      </p:pic>
      <p:grpSp>
        <p:nvGrpSpPr>
          <p:cNvPr id="8" name="组合 7"/>
          <p:cNvGrpSpPr>
            <a:grpSpLocks noChangeAspect="1"/>
          </p:cNvGrpSpPr>
          <p:nvPr userDrawn="1"/>
        </p:nvGrpSpPr>
        <p:grpSpPr>
          <a:xfrm>
            <a:off x="219722" y="287929"/>
            <a:ext cx="2400288" cy="716479"/>
            <a:chOff x="6662738" y="33338"/>
            <a:chExt cx="2324100" cy="693737"/>
          </a:xfrm>
        </p:grpSpPr>
        <p:pic>
          <p:nvPicPr>
            <p:cNvPr id="9" name="图片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14"/>
            <a:stretch>
              <a:fillRect/>
            </a:stretch>
          </p:blipFill>
          <p:spPr bwMode="auto">
            <a:xfrm>
              <a:off x="7242175" y="33338"/>
              <a:ext cx="1744663" cy="693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245"/>
            <a:stretch>
              <a:fillRect/>
            </a:stretch>
          </p:blipFill>
          <p:spPr bwMode="auto">
            <a:xfrm>
              <a:off x="6662738" y="58738"/>
              <a:ext cx="596900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5"/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结构设计与控制方程构建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3</a:t>
            </a:r>
          </a:p>
        </p:txBody>
      </p:sp>
      <p:sp>
        <p:nvSpPr>
          <p:cNvPr id="94" name="灯片编号占位符 2"/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9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254181" y="1729506"/>
            <a:ext cx="3527905" cy="876129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Microsoft YaHei" panose="020B0503020204020204" pitchFamily="34" charset="-122"/>
              </a:rPr>
              <a:t>采用二维对称进行研究，左右两端设置为入口与出口，尺寸为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Microsoft YaHei" panose="020B0503020204020204" pitchFamily="34" charset="-122"/>
              </a:rPr>
              <a:t>2*0.5cm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Microsoft YaHei" panose="020B0503020204020204" pitchFamily="34" charset="-122"/>
              </a:rPr>
              <a:t>，中间为设计层，尺寸为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Microsoft YaHei" panose="020B0503020204020204" pitchFamily="34" charset="-122"/>
              </a:rPr>
              <a:t>10*5cm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Microsoft YaHei" panose="020B0503020204020204" pitchFamily="34" charset="-122"/>
              </a:rPr>
              <a:t>。</a:t>
            </a: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941486" y="2190258"/>
            <a:ext cx="2880558" cy="59122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000" b="1" kern="0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ea"/>
              </a:rPr>
              <a:t>结构设计</a:t>
            </a: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910140" y="1344205"/>
            <a:ext cx="1325467" cy="991827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7500" lnSpcReduction="10000"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zh-CN" sz="7200" b="1" kern="0" dirty="0">
                <a:solidFill>
                  <a:schemeClr val="accent1"/>
                </a:solidFill>
                <a:latin typeface="+mn-ea"/>
                <a:cs typeface="+mn-ea"/>
              </a:rPr>
              <a:t>01</a:t>
            </a:r>
          </a:p>
        </p:txBody>
      </p:sp>
      <p:sp>
        <p:nvSpPr>
          <p:cNvPr id="15" name="矩形 14"/>
          <p:cNvSpPr/>
          <p:nvPr>
            <p:custDataLst>
              <p:tags r:id="rId5"/>
            </p:custDataLst>
          </p:nvPr>
        </p:nvSpPr>
        <p:spPr>
          <a:xfrm>
            <a:off x="6328580" y="3260960"/>
            <a:ext cx="2880560" cy="876129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endParaRPr lang="zh-CN" altLang="en-US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Microsoft YaHei" panose="020B0503020204020204" pitchFamily="34" charset="-122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6096000" y="2333915"/>
            <a:ext cx="2880558" cy="59122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000" b="1" kern="0" dirty="0">
                <a:solidFill>
                  <a:schemeClr val="accent2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ea"/>
              </a:rPr>
              <a:t>控制方程构建</a:t>
            </a:r>
          </a:p>
        </p:txBody>
      </p:sp>
      <p:sp>
        <p:nvSpPr>
          <p:cNvPr id="26" name="矩形 25"/>
          <p:cNvSpPr/>
          <p:nvPr>
            <p:custDataLst>
              <p:tags r:id="rId7"/>
            </p:custDataLst>
          </p:nvPr>
        </p:nvSpPr>
        <p:spPr>
          <a:xfrm>
            <a:off x="6084367" y="1393422"/>
            <a:ext cx="1325467" cy="991827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7500" lnSpcReduction="10000"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zh-CN" sz="7200" b="1" kern="0" dirty="0">
                <a:solidFill>
                  <a:schemeClr val="accent2"/>
                </a:solidFill>
                <a:latin typeface="+mn-ea"/>
                <a:cs typeface="+mn-ea"/>
              </a:rPr>
              <a:t>02</a:t>
            </a:r>
          </a:p>
        </p:txBody>
      </p:sp>
      <p:cxnSp>
        <p:nvCxnSpPr>
          <p:cNvPr id="40" name="直接连接符 39"/>
          <p:cNvCxnSpPr/>
          <p:nvPr>
            <p:custDataLst>
              <p:tags r:id="rId8"/>
            </p:custDataLst>
          </p:nvPr>
        </p:nvCxnSpPr>
        <p:spPr>
          <a:xfrm>
            <a:off x="705168" y="1344205"/>
            <a:ext cx="0" cy="4407716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>
            <p:custDataLst>
              <p:tags r:id="rId9"/>
            </p:custDataLst>
          </p:nvPr>
        </p:nvCxnSpPr>
        <p:spPr>
          <a:xfrm>
            <a:off x="5918076" y="1399076"/>
            <a:ext cx="0" cy="4407716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  <a:alpha val="3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>
            <a:extLst>
              <a:ext uri="{FF2B5EF4-FFF2-40B4-BE49-F238E27FC236}">
                <a16:creationId xmlns:a16="http://schemas.microsoft.com/office/drawing/2014/main" id="{7574019A-7CEC-1969-5934-2F9A6E7E0F5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39005" y="3451688"/>
            <a:ext cx="3414056" cy="1889924"/>
          </a:xfrm>
          <a:prstGeom prst="rect">
            <a:avLst/>
          </a:prstGeom>
        </p:spPr>
      </p:pic>
      <p:sp>
        <p:nvSpPr>
          <p:cNvPr id="13" name="Shape 2">
            <a:extLst>
              <a:ext uri="{FF2B5EF4-FFF2-40B4-BE49-F238E27FC236}">
                <a16:creationId xmlns:a16="http://schemas.microsoft.com/office/drawing/2014/main" id="{DD1ACD12-B12B-13D0-1E4A-5E28D0EB7A9F}"/>
              </a:ext>
            </a:extLst>
          </p:cNvPr>
          <p:cNvSpPr/>
          <p:nvPr/>
        </p:nvSpPr>
        <p:spPr>
          <a:xfrm>
            <a:off x="7685711" y="738561"/>
            <a:ext cx="4506289" cy="5673629"/>
          </a:xfrm>
          <a:prstGeom prst="rect">
            <a:avLst/>
          </a:prstGeom>
          <a:solidFill>
            <a:srgbClr val="648DE0"/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Text 9">
            <a:extLst>
              <a:ext uri="{FF2B5EF4-FFF2-40B4-BE49-F238E27FC236}">
                <a16:creationId xmlns:a16="http://schemas.microsoft.com/office/drawing/2014/main" id="{5CF2492B-E2FB-C9E7-C210-FD90B306E2D2}"/>
              </a:ext>
            </a:extLst>
          </p:cNvPr>
          <p:cNvSpPr/>
          <p:nvPr/>
        </p:nvSpPr>
        <p:spPr>
          <a:xfrm>
            <a:off x="8308003" y="941650"/>
            <a:ext cx="2305050" cy="663575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Sans" pitchFamily="34" charset="0"/>
                <a:ea typeface="MiSans" pitchFamily="34" charset="-122"/>
                <a:cs typeface="MiSans" pitchFamily="34" charset="-120"/>
              </a:rPr>
              <a:t>控制方程构建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 10">
            <a:extLst>
              <a:ext uri="{FF2B5EF4-FFF2-40B4-BE49-F238E27FC236}">
                <a16:creationId xmlns:a16="http://schemas.microsoft.com/office/drawing/2014/main" id="{19044AAC-D808-C125-3B48-DCF1D049DF16}"/>
              </a:ext>
            </a:extLst>
          </p:cNvPr>
          <p:cNvSpPr/>
          <p:nvPr/>
        </p:nvSpPr>
        <p:spPr>
          <a:xfrm>
            <a:off x="8393673" y="1703582"/>
            <a:ext cx="3055620" cy="487709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Sans" pitchFamily="34" charset="0"/>
                <a:ea typeface="MiSans" pitchFamily="34" charset="-122"/>
                <a:cs typeface="MiSans" pitchFamily="34" charset="-120"/>
              </a:rPr>
              <a:t>流动控制方程：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D4466683-5CE6-7E51-DBE1-69F9CFCE3363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bg1">
                <a:lumMod val="7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887" r="4723"/>
          <a:stretch>
            <a:fillRect/>
          </a:stretch>
        </p:blipFill>
        <p:spPr>
          <a:xfrm>
            <a:off x="8346158" y="2191291"/>
            <a:ext cx="3362123" cy="828688"/>
          </a:xfrm>
          <a:prstGeom prst="rect">
            <a:avLst/>
          </a:prstGeom>
        </p:spPr>
      </p:pic>
      <p:sp>
        <p:nvSpPr>
          <p:cNvPr id="18" name="Text 10">
            <a:extLst>
              <a:ext uri="{FF2B5EF4-FFF2-40B4-BE49-F238E27FC236}">
                <a16:creationId xmlns:a16="http://schemas.microsoft.com/office/drawing/2014/main" id="{8C65A2D7-E40C-3FC3-36EE-98ED5AA7F29B}"/>
              </a:ext>
            </a:extLst>
          </p:cNvPr>
          <p:cNvSpPr/>
          <p:nvPr/>
        </p:nvSpPr>
        <p:spPr>
          <a:xfrm>
            <a:off x="8393673" y="3118336"/>
            <a:ext cx="3055620" cy="2173852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Sans" pitchFamily="34" charset="0"/>
                <a:ea typeface="MiSans" pitchFamily="34" charset="-122"/>
                <a:cs typeface="MiSans" pitchFamily="34" charset="-120"/>
              </a:rPr>
              <a:t>传热控制方程：</a:t>
            </a:r>
            <a:endParaRPr lang="en-US" altLang="zh-CN" sz="1400" dirty="0">
              <a:solidFill>
                <a:srgbClr val="FFFFFF"/>
              </a:solidFill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Sans" pitchFamily="34" charset="0"/>
                <a:ea typeface="MiSans" pitchFamily="34" charset="-122"/>
                <a:cs typeface="MiSans" pitchFamily="34" charset="-120"/>
              </a:rPr>
              <a:t>    固体传热：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400" dirty="0">
              <a:solidFill>
                <a:srgbClr val="FFFFFF"/>
              </a:solidFill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400" dirty="0">
              <a:solidFill>
                <a:srgbClr val="FFFFFF"/>
              </a:solidFill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Sans" pitchFamily="34" charset="0"/>
                <a:ea typeface="MiSans" pitchFamily="34" charset="-122"/>
                <a:cs typeface="MiSans" pitchFamily="34" charset="-120"/>
              </a:rPr>
              <a:t>    流体传热：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" pitchFamily="34" charset="0"/>
              <a:ea typeface="MiSans" pitchFamily="34" charset="-122"/>
              <a:cs typeface="MiSans" pitchFamily="34" charset="-120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B864D943-1E58-A0D7-C88D-6C8660D82344}"/>
              </a:ext>
            </a:extLst>
          </p:cNvPr>
          <p:cNvPicPr>
            <a:picLocks noChangeAspect="1"/>
          </p:cNvPicPr>
          <p:nvPr/>
        </p:nvPicPr>
        <p:blipFill>
          <a:blip r:embed="rId15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384341" y="3846615"/>
            <a:ext cx="1394696" cy="41426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F2020B19-9561-C14A-F308-FAEF6F9F2A77}"/>
              </a:ext>
            </a:extLst>
          </p:cNvPr>
          <p:cNvPicPr>
            <a:picLocks noChangeAspect="1"/>
          </p:cNvPicPr>
          <p:nvPr/>
        </p:nvPicPr>
        <p:blipFill>
          <a:blip r:embed="rId16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230632" y="4843651"/>
            <a:ext cx="1851411" cy="354129"/>
          </a:xfrm>
          <a:prstGeom prst="rect">
            <a:avLst/>
          </a:prstGeom>
        </p:spPr>
      </p:pic>
      <p:sp>
        <p:nvSpPr>
          <p:cNvPr id="21" name="Text 10">
            <a:extLst>
              <a:ext uri="{FF2B5EF4-FFF2-40B4-BE49-F238E27FC236}">
                <a16:creationId xmlns:a16="http://schemas.microsoft.com/office/drawing/2014/main" id="{F708BDD7-EB1B-1AEB-1B81-B7F83626CE44}"/>
              </a:ext>
            </a:extLst>
          </p:cNvPr>
          <p:cNvSpPr/>
          <p:nvPr/>
        </p:nvSpPr>
        <p:spPr>
          <a:xfrm>
            <a:off x="8499409" y="5310011"/>
            <a:ext cx="3055620" cy="2173852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整合为一个传热方程：</a:t>
            </a:r>
            <a:endParaRPr lang="en-US" altLang="zh-CN" sz="1400" dirty="0">
              <a:solidFill>
                <a:srgbClr val="FFFFFF"/>
              </a:solidFill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31DA7DEC-C3B3-5708-FA5A-3B0A748F533A}"/>
              </a:ext>
            </a:extLst>
          </p:cNvPr>
          <p:cNvPicPr>
            <a:picLocks noChangeAspect="1"/>
          </p:cNvPicPr>
          <p:nvPr/>
        </p:nvPicPr>
        <p:blipFill>
          <a:blip r:embed="rId17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839223" y="5886126"/>
            <a:ext cx="2673193" cy="30794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77ED3-EC00-3020-2BC2-A784F1934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5">
            <a:extLst>
              <a:ext uri="{FF2B5EF4-FFF2-40B4-BE49-F238E27FC236}">
                <a16:creationId xmlns:a16="http://schemas.microsoft.com/office/drawing/2014/main" id="{7430CD1B-1E5E-A890-CFD4-16F94A477E1E}"/>
              </a:ext>
            </a:extLst>
          </p:cNvPr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双目标函数与约束条件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6B243E4E-D954-0960-5BFE-7C4C4D68973E}"/>
              </a:ext>
            </a:extLst>
          </p:cNvPr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3</a:t>
            </a:r>
          </a:p>
        </p:txBody>
      </p:sp>
      <p:sp>
        <p:nvSpPr>
          <p:cNvPr id="94" name="灯片编号占位符 2">
            <a:extLst>
              <a:ext uri="{FF2B5EF4-FFF2-40B4-BE49-F238E27FC236}">
                <a16:creationId xmlns:a16="http://schemas.microsoft.com/office/drawing/2014/main" id="{A5F08886-B9A6-37F2-4200-9AC406EA7969}"/>
              </a:ext>
            </a:extLst>
          </p:cNvPr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10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Image 0" descr="https://kimi-img.moonshot.cn/pub/slides/slides_tmpl/image/25-09-08-13:42:55-d2v6pntnfo2stf9dk6fg.png">
            <a:extLst>
              <a:ext uri="{FF2B5EF4-FFF2-40B4-BE49-F238E27FC236}">
                <a16:creationId xmlns:a16="http://schemas.microsoft.com/office/drawing/2014/main" id="{B8E2F26F-E07C-64FD-C22A-2693F5904D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68" y="4645578"/>
            <a:ext cx="7724775" cy="1695450"/>
          </a:xfrm>
          <a:prstGeom prst="rect">
            <a:avLst/>
          </a:prstGeom>
        </p:spPr>
      </p:pic>
      <p:pic>
        <p:nvPicPr>
          <p:cNvPr id="3" name="Image 1" descr="https://kimi-img.moonshot.cn/pub/slides/slides_tmpl/image/25-09-08-13:42:55-d2v6pntnfo2stf9dk6fg.png">
            <a:extLst>
              <a:ext uri="{FF2B5EF4-FFF2-40B4-BE49-F238E27FC236}">
                <a16:creationId xmlns:a16="http://schemas.microsoft.com/office/drawing/2014/main" id="{F47CB812-A865-653A-0A2F-6D4AF434B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68" y="2750738"/>
            <a:ext cx="7724775" cy="1695450"/>
          </a:xfrm>
          <a:prstGeom prst="rect">
            <a:avLst/>
          </a:prstGeom>
        </p:spPr>
      </p:pic>
      <p:pic>
        <p:nvPicPr>
          <p:cNvPr id="4" name="Image 2" descr="https://kimi-img.moonshot.cn/pub/slides/slides_tmpl/image/25-09-08-13:42:55-d2v6pntnfo2stf9dk6fg.png">
            <a:extLst>
              <a:ext uri="{FF2B5EF4-FFF2-40B4-BE49-F238E27FC236}">
                <a16:creationId xmlns:a16="http://schemas.microsoft.com/office/drawing/2014/main" id="{2393704B-D30D-B41A-D27F-774F7E583A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68" y="884473"/>
            <a:ext cx="7724775" cy="1695450"/>
          </a:xfrm>
          <a:prstGeom prst="rect">
            <a:avLst/>
          </a:prstGeom>
        </p:spPr>
      </p:pic>
      <p:pic>
        <p:nvPicPr>
          <p:cNvPr id="5" name="Image 5" descr="https://kimi-img.moonshot.cn/pub/slides/slides_tmpl/image/25-09-08-13:42:54-d2v6pnlnfo2stf9dk6ag.png">
            <a:extLst>
              <a:ext uri="{FF2B5EF4-FFF2-40B4-BE49-F238E27FC236}">
                <a16:creationId xmlns:a16="http://schemas.microsoft.com/office/drawing/2014/main" id="{85417165-A3D9-DE4A-880C-0F24614D2B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928" y="1174033"/>
            <a:ext cx="722630" cy="722630"/>
          </a:xfrm>
          <a:prstGeom prst="rect">
            <a:avLst/>
          </a:prstGeom>
        </p:spPr>
      </p:pic>
      <p:pic>
        <p:nvPicPr>
          <p:cNvPr id="6" name="Image 6" descr="https://kimi-img.moonshot.cn/pub/slides/slides_tmpl/image/25-09-08-13:42:54-d2v6pnlnfo2stf9dk6b0.png">
            <a:extLst>
              <a:ext uri="{FF2B5EF4-FFF2-40B4-BE49-F238E27FC236}">
                <a16:creationId xmlns:a16="http://schemas.microsoft.com/office/drawing/2014/main" id="{8DC65094-6A02-AB9F-E357-1855B29A3D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928" y="2948223"/>
            <a:ext cx="722630" cy="722630"/>
          </a:xfrm>
          <a:prstGeom prst="rect">
            <a:avLst/>
          </a:prstGeom>
        </p:spPr>
      </p:pic>
      <p:pic>
        <p:nvPicPr>
          <p:cNvPr id="7" name="Image 7" descr="https://kimi-img.moonshot.cn/pub/slides/slides_tmpl/image/25-09-08-13:42:55-d2v6pntnfo2stf9dk6f0.png">
            <a:extLst>
              <a:ext uri="{FF2B5EF4-FFF2-40B4-BE49-F238E27FC236}">
                <a16:creationId xmlns:a16="http://schemas.microsoft.com/office/drawing/2014/main" id="{B7302DAF-4242-1C37-5EC3-5B9899CA5C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928" y="4887513"/>
            <a:ext cx="722630" cy="722630"/>
          </a:xfrm>
          <a:prstGeom prst="rect">
            <a:avLst/>
          </a:prstGeom>
        </p:spPr>
      </p:pic>
      <p:sp>
        <p:nvSpPr>
          <p:cNvPr id="8" name="Text 1">
            <a:extLst>
              <a:ext uri="{FF2B5EF4-FFF2-40B4-BE49-F238E27FC236}">
                <a16:creationId xmlns:a16="http://schemas.microsoft.com/office/drawing/2014/main" id="{5070D02F-A975-FC0A-3642-036716CFC228}"/>
              </a:ext>
            </a:extLst>
          </p:cNvPr>
          <p:cNvSpPr/>
          <p:nvPr/>
        </p:nvSpPr>
        <p:spPr>
          <a:xfrm>
            <a:off x="1284569" y="1008151"/>
            <a:ext cx="5528761" cy="48097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zh-CN" altLang="en-US" b="1" dirty="0">
                <a:solidFill>
                  <a:srgbClr val="2A59B8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双</a:t>
            </a:r>
            <a:r>
              <a:rPr lang="en-US" sz="1800" b="1" dirty="0">
                <a:solidFill>
                  <a:srgbClr val="2A59B8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目标函数</a:t>
            </a:r>
            <a:endParaRPr lang="en-US" sz="1600" dirty="0"/>
          </a:p>
        </p:txBody>
      </p:sp>
      <p:sp>
        <p:nvSpPr>
          <p:cNvPr id="10" name="Text 2">
            <a:extLst>
              <a:ext uri="{FF2B5EF4-FFF2-40B4-BE49-F238E27FC236}">
                <a16:creationId xmlns:a16="http://schemas.microsoft.com/office/drawing/2014/main" id="{FDE8829E-A856-24C6-415D-AC94A3416220}"/>
              </a:ext>
            </a:extLst>
          </p:cNvPr>
          <p:cNvSpPr/>
          <p:nvPr/>
        </p:nvSpPr>
        <p:spPr>
          <a:xfrm>
            <a:off x="1238871" y="1415949"/>
            <a:ext cx="6412026" cy="9845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建立以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设计层传热性能最大</a:t>
            </a:r>
            <a:r>
              <a:rPr 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化为主目标、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流动性能（总耗散量最小化）</a:t>
            </a:r>
            <a:r>
              <a:rPr 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为副目标的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双</a:t>
            </a:r>
            <a:r>
              <a:rPr 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目标加权函数，实现散热器的综合优化。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/>
              <a:t>-a1*(Jth-jthmin)/(jthmax-jthmin)+a2*(Jf-jfmin)/(jfmax-jfmin)</a:t>
            </a:r>
          </a:p>
        </p:txBody>
      </p:sp>
      <p:sp>
        <p:nvSpPr>
          <p:cNvPr id="11" name="Text 3">
            <a:extLst>
              <a:ext uri="{FF2B5EF4-FFF2-40B4-BE49-F238E27FC236}">
                <a16:creationId xmlns:a16="http://schemas.microsoft.com/office/drawing/2014/main" id="{5B09EA85-B210-0FA2-F605-C31BC26A4F05}"/>
              </a:ext>
            </a:extLst>
          </p:cNvPr>
          <p:cNvSpPr/>
          <p:nvPr/>
        </p:nvSpPr>
        <p:spPr>
          <a:xfrm>
            <a:off x="1285839" y="2872511"/>
            <a:ext cx="5528761" cy="48097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1800" b="1" dirty="0">
                <a:solidFill>
                  <a:srgbClr val="2A59B8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权重调整策略</a:t>
            </a:r>
            <a:endParaRPr lang="en-US" sz="1600" dirty="0"/>
          </a:p>
        </p:txBody>
      </p:sp>
      <p:sp>
        <p:nvSpPr>
          <p:cNvPr id="12" name="Text 4">
            <a:extLst>
              <a:ext uri="{FF2B5EF4-FFF2-40B4-BE49-F238E27FC236}">
                <a16:creationId xmlns:a16="http://schemas.microsoft.com/office/drawing/2014/main" id="{6F18C368-248D-A4F8-4AA7-C141A1FFB9AE}"/>
              </a:ext>
            </a:extLst>
          </p:cNvPr>
          <p:cNvSpPr/>
          <p:nvPr/>
        </p:nvSpPr>
        <p:spPr>
          <a:xfrm>
            <a:off x="1240141" y="3280309"/>
            <a:ext cx="6412026" cy="9845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其中</a:t>
            </a:r>
            <a:r>
              <a:rPr lang="en-US" altLang="zh-CN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a1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和</a:t>
            </a:r>
            <a:r>
              <a:rPr lang="en-US" altLang="zh-CN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a2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分别为传热性能和流动性能的权重因子，其加和为</a:t>
            </a:r>
            <a:r>
              <a:rPr lang="en-US" altLang="zh-CN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1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，本研究通过改变权重因子分析其最终结果有何不同。</a:t>
            </a:r>
            <a:endParaRPr lang="en-US" sz="1600" dirty="0"/>
          </a:p>
        </p:txBody>
      </p:sp>
      <p:sp>
        <p:nvSpPr>
          <p:cNvPr id="15" name="Text 5">
            <a:extLst>
              <a:ext uri="{FF2B5EF4-FFF2-40B4-BE49-F238E27FC236}">
                <a16:creationId xmlns:a16="http://schemas.microsoft.com/office/drawing/2014/main" id="{AA9375E7-3248-FD16-741C-5C904E7D32BF}"/>
              </a:ext>
            </a:extLst>
          </p:cNvPr>
          <p:cNvSpPr/>
          <p:nvPr/>
        </p:nvSpPr>
        <p:spPr>
          <a:xfrm>
            <a:off x="1285839" y="4795926"/>
            <a:ext cx="5528761" cy="48097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1800" b="1" dirty="0">
                <a:solidFill>
                  <a:srgbClr val="2A59B8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约束条件</a:t>
            </a:r>
            <a:endParaRPr lang="en-US" sz="1600" dirty="0"/>
          </a:p>
        </p:txBody>
      </p:sp>
      <p:sp>
        <p:nvSpPr>
          <p:cNvPr id="16" name="Text 6">
            <a:extLst>
              <a:ext uri="{FF2B5EF4-FFF2-40B4-BE49-F238E27FC236}">
                <a16:creationId xmlns:a16="http://schemas.microsoft.com/office/drawing/2014/main" id="{95899DD5-339E-4358-1B77-830D7AB9BA3F}"/>
              </a:ext>
            </a:extLst>
          </p:cNvPr>
          <p:cNvSpPr/>
          <p:nvPr/>
        </p:nvSpPr>
        <p:spPr>
          <a:xfrm>
            <a:off x="1240141" y="5203724"/>
            <a:ext cx="6412026" cy="9845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设置体积分数上限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为</a:t>
            </a:r>
            <a:r>
              <a:rPr lang="en-US" altLang="zh-CN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0.5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，</a:t>
            </a:r>
            <a:r>
              <a:rPr 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确保优化结果的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合理</a:t>
            </a:r>
            <a:r>
              <a:rPr 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性。</a:t>
            </a:r>
            <a:endParaRPr lang="en-US" sz="1600" dirty="0"/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id="{999787A6-9C9F-A3A4-DA66-7B122900702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10826" r="51576" b="1055"/>
          <a:stretch>
            <a:fillRect/>
          </a:stretch>
        </p:blipFill>
        <p:spPr>
          <a:xfrm>
            <a:off x="8053056" y="891717"/>
            <a:ext cx="4000102" cy="541349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352121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14CF7D-5B04-00BB-6DF1-05C9B4E5E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5">
            <a:extLst>
              <a:ext uri="{FF2B5EF4-FFF2-40B4-BE49-F238E27FC236}">
                <a16:creationId xmlns:a16="http://schemas.microsoft.com/office/drawing/2014/main" id="{EDD10664-D87F-75A7-25F0-2E2E856B9C1A}"/>
              </a:ext>
            </a:extLst>
          </p:cNvPr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插值与过滤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B8C55839-57FF-9CF1-EEAD-0C690A292671}"/>
              </a:ext>
            </a:extLst>
          </p:cNvPr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3</a:t>
            </a:r>
          </a:p>
        </p:txBody>
      </p:sp>
      <p:sp>
        <p:nvSpPr>
          <p:cNvPr id="94" name="灯片编号占位符 2">
            <a:extLst>
              <a:ext uri="{FF2B5EF4-FFF2-40B4-BE49-F238E27FC236}">
                <a16:creationId xmlns:a16="http://schemas.microsoft.com/office/drawing/2014/main" id="{5F345CF3-4C6A-B478-E478-666AC37E38DE}"/>
              </a:ext>
            </a:extLst>
          </p:cNvPr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11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Image 1" descr="https://kimi-img.moonshot.cn/pub/slides/slides_tmpl/image/25-09-08-13:42:55-d2v6pntnfo2stf9dk6fg.png">
            <a:extLst>
              <a:ext uri="{FF2B5EF4-FFF2-40B4-BE49-F238E27FC236}">
                <a16:creationId xmlns:a16="http://schemas.microsoft.com/office/drawing/2014/main" id="{A0C11DF4-3CB6-BA0B-0323-E5BBD69D44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55" y="3988516"/>
            <a:ext cx="11854380" cy="2204373"/>
          </a:xfrm>
          <a:prstGeom prst="rect">
            <a:avLst/>
          </a:prstGeom>
        </p:spPr>
      </p:pic>
      <p:pic>
        <p:nvPicPr>
          <p:cNvPr id="4" name="Image 2" descr="https://kimi-img.moonshot.cn/pub/slides/slides_tmpl/image/25-09-08-13:42:55-d2v6pntnfo2stf9dk6fg.png">
            <a:extLst>
              <a:ext uri="{FF2B5EF4-FFF2-40B4-BE49-F238E27FC236}">
                <a16:creationId xmlns:a16="http://schemas.microsoft.com/office/drawing/2014/main" id="{32365018-4437-09BC-A7B5-B3FEF9078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55" y="917865"/>
            <a:ext cx="11854380" cy="2971910"/>
          </a:xfrm>
          <a:prstGeom prst="rect">
            <a:avLst/>
          </a:prstGeom>
        </p:spPr>
      </p:pic>
      <p:pic>
        <p:nvPicPr>
          <p:cNvPr id="5" name="Image 5" descr="https://kimi-img.moonshot.cn/pub/slides/slides_tmpl/image/25-09-08-13:42:54-d2v6pnlnfo2stf9dk6ag.png">
            <a:extLst>
              <a:ext uri="{FF2B5EF4-FFF2-40B4-BE49-F238E27FC236}">
                <a16:creationId xmlns:a16="http://schemas.microsoft.com/office/drawing/2014/main" id="{4FB3066C-9F81-54B3-46D0-1015CC3BFC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855" y="1008151"/>
            <a:ext cx="722630" cy="722630"/>
          </a:xfrm>
          <a:prstGeom prst="rect">
            <a:avLst/>
          </a:prstGeom>
        </p:spPr>
      </p:pic>
      <p:pic>
        <p:nvPicPr>
          <p:cNvPr id="6" name="Image 6" descr="https://kimi-img.moonshot.cn/pub/slides/slides_tmpl/image/25-09-08-13:42:54-d2v6pnlnfo2stf9dk6b0.png">
            <a:extLst>
              <a:ext uri="{FF2B5EF4-FFF2-40B4-BE49-F238E27FC236}">
                <a16:creationId xmlns:a16="http://schemas.microsoft.com/office/drawing/2014/main" id="{DAE07EDA-6F61-5FE3-61A0-959CFB6A52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615" y="4186002"/>
            <a:ext cx="722630" cy="722630"/>
          </a:xfrm>
          <a:prstGeom prst="rect">
            <a:avLst/>
          </a:prstGeom>
        </p:spPr>
      </p:pic>
      <p:sp>
        <p:nvSpPr>
          <p:cNvPr id="8" name="Text 1">
            <a:extLst>
              <a:ext uri="{FF2B5EF4-FFF2-40B4-BE49-F238E27FC236}">
                <a16:creationId xmlns:a16="http://schemas.microsoft.com/office/drawing/2014/main" id="{682DAC68-14D2-17A2-8321-BCCBACD6EF7D}"/>
              </a:ext>
            </a:extLst>
          </p:cNvPr>
          <p:cNvSpPr/>
          <p:nvPr/>
        </p:nvSpPr>
        <p:spPr>
          <a:xfrm>
            <a:off x="1284569" y="1008151"/>
            <a:ext cx="5528761" cy="48097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zh-CN" altLang="en-US" b="1" dirty="0">
                <a:solidFill>
                  <a:srgbClr val="2A59B8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插值公式</a:t>
            </a:r>
          </a:p>
        </p:txBody>
      </p:sp>
      <p:sp>
        <p:nvSpPr>
          <p:cNvPr id="11" name="Text 3">
            <a:extLst>
              <a:ext uri="{FF2B5EF4-FFF2-40B4-BE49-F238E27FC236}">
                <a16:creationId xmlns:a16="http://schemas.microsoft.com/office/drawing/2014/main" id="{091DB52E-FAC6-DF35-37AC-55983D1C82EB}"/>
              </a:ext>
            </a:extLst>
          </p:cNvPr>
          <p:cNvSpPr/>
          <p:nvPr/>
        </p:nvSpPr>
        <p:spPr>
          <a:xfrm>
            <a:off x="1274526" y="4110290"/>
            <a:ext cx="5528761" cy="48097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zh-CN" altLang="en-US" sz="1800" b="1" dirty="0">
                <a:solidFill>
                  <a:srgbClr val="2A59B8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过滤投影</a:t>
            </a:r>
          </a:p>
        </p:txBody>
      </p:sp>
      <p:sp>
        <p:nvSpPr>
          <p:cNvPr id="12" name="Text 4">
            <a:extLst>
              <a:ext uri="{FF2B5EF4-FFF2-40B4-BE49-F238E27FC236}">
                <a16:creationId xmlns:a16="http://schemas.microsoft.com/office/drawing/2014/main" id="{E863E28B-C640-AA2C-ED16-3445027E6D54}"/>
              </a:ext>
            </a:extLst>
          </p:cNvPr>
          <p:cNvSpPr/>
          <p:nvPr/>
        </p:nvSpPr>
        <p:spPr>
          <a:xfrm>
            <a:off x="1228828" y="4350778"/>
            <a:ext cx="10614557" cy="9845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ct val="150000"/>
              </a:lnSpc>
              <a:buNone/>
            </a:pPr>
            <a:endParaRPr lang="en-US" altLang="zh-CN" sz="1400" dirty="0">
              <a:solidFill>
                <a:srgbClr val="262626"/>
              </a:solidFill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采用亥姆霍兹过滤器和双曲正切投影，过滤半径为</a:t>
            </a:r>
            <a:r>
              <a:rPr lang="en-US" altLang="zh-CN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Rmin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，投影斜率为</a:t>
            </a:r>
            <a:r>
              <a:rPr lang="en-US" altLang="zh-CN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beta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，投影点为</a:t>
            </a:r>
            <a:r>
              <a:rPr lang="en-US" altLang="zh-CN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0.5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。</a:t>
            </a:r>
            <a:endParaRPr lang="en-US" altLang="zh-CN" sz="1400" dirty="0">
              <a:solidFill>
                <a:srgbClr val="262626"/>
              </a:solidFill>
              <a:latin typeface="MiSans" pitchFamily="34" charset="0"/>
              <a:ea typeface="MiSans" pitchFamily="34" charset="-122"/>
              <a:cs typeface="MiSans" pitchFamily="34" charset="-12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在 </a:t>
            </a:r>
            <a:r>
              <a:rPr lang="en-US" altLang="zh-CN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COMSOL 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拓扑优化中，投影斜率（</a:t>
            </a:r>
            <a:r>
              <a:rPr lang="en-US" altLang="zh-CN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β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） 是双曲正切投影函数的核心参数，其作用是控制材料密度在“实体</a:t>
            </a:r>
            <a:r>
              <a:rPr lang="en-US" altLang="zh-CN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-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空腔”界面处的过渡陡峭程度。</a:t>
            </a:r>
            <a:r>
              <a:rPr lang="en-US" altLang="zh-CN" sz="1400" dirty="0">
                <a:solidFill>
                  <a:srgbClr val="FF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β </a:t>
            </a:r>
            <a:r>
              <a:rPr lang="zh-CN" altLang="en-US" sz="1400" dirty="0">
                <a:solidFill>
                  <a:srgbClr val="FF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越大，界面越“锐利”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，灰度单元越少，拓扑边界越</a:t>
            </a:r>
            <a:r>
              <a:rPr lang="zh-CN" altLang="en-US" sz="1400" dirty="0">
                <a:solidFill>
                  <a:srgbClr val="FF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清晰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；但</a:t>
            </a:r>
            <a:r>
              <a:rPr lang="zh-CN" altLang="en-US" sz="1400" dirty="0">
                <a:solidFill>
                  <a:srgbClr val="FF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过大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容易造成数值奇异、局部极值和</a:t>
            </a:r>
            <a:r>
              <a:rPr lang="zh-CN" altLang="en-US" sz="1400" dirty="0">
                <a:solidFill>
                  <a:srgbClr val="FF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收敛困难</a:t>
            </a:r>
            <a:r>
              <a:rPr lang="zh-CN" alt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904E8192-8A96-0A51-1FB8-BCE12DBDFF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4525" y="1489125"/>
            <a:ext cx="4322179" cy="221485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7B80D51-92D7-3E78-E79F-F044E95C07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95298" y="1489125"/>
            <a:ext cx="4042556" cy="22718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4387230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D2840-7115-6029-3469-CAE3C21BE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EF0400F2-AD10-DCA7-772D-2E8DFBE2D33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8">
            <a:alphaModFix amt="20000"/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5650" r="5189" b="37404"/>
          <a:stretch>
            <a:fillRect/>
          </a:stretch>
        </p:blipFill>
        <p:spPr>
          <a:xfrm>
            <a:off x="329247" y="2106890"/>
            <a:ext cx="11533505" cy="4305300"/>
          </a:xfrm>
          <a:prstGeom prst="rect">
            <a:avLst/>
          </a:prstGeom>
        </p:spPr>
      </p:pic>
      <p:sp>
        <p:nvSpPr>
          <p:cNvPr id="9" name="文本占位符 5">
            <a:extLst>
              <a:ext uri="{FF2B5EF4-FFF2-40B4-BE49-F238E27FC236}">
                <a16:creationId xmlns:a16="http://schemas.microsoft.com/office/drawing/2014/main" id="{9EADD765-BAB4-1FF8-20A3-C171A2596E61}"/>
              </a:ext>
            </a:extLst>
          </p:cNvPr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dirty="0">
                <a:solidFill>
                  <a:srgbClr val="17539E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4" name="灯片编号占位符 2">
            <a:extLst>
              <a:ext uri="{FF2B5EF4-FFF2-40B4-BE49-F238E27FC236}">
                <a16:creationId xmlns:a16="http://schemas.microsoft.com/office/drawing/2014/main" id="{1C4C8DB1-2154-6136-D7F3-CED5043D1CFA}"/>
              </a:ext>
            </a:extLst>
          </p:cNvPr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12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90EACB5B-DA9C-819B-E720-B921693FA7C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345565" y="1092200"/>
            <a:ext cx="5695950" cy="565976"/>
            <a:chOff x="1478442" y="1015499"/>
            <a:chExt cx="3679190" cy="566241"/>
          </a:xfrm>
        </p:grpSpPr>
        <p:sp>
          <p:nvSpPr>
            <p:cNvPr id="16" name="矩形: 单圆角 15">
              <a:extLst>
                <a:ext uri="{FF2B5EF4-FFF2-40B4-BE49-F238E27FC236}">
                  <a16:creationId xmlns:a16="http://schemas.microsoft.com/office/drawing/2014/main" id="{ADFFA627-E45A-7FC3-34F6-7361309662BA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 flipH="1">
              <a:off x="1538753" y="1015499"/>
              <a:ext cx="502416" cy="56624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5E594743-9ADB-6EE5-6E12-C6885B910FFE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1478442" y="1093118"/>
              <a:ext cx="3679096" cy="48862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CE63BF0A-C221-5083-E9F7-8C6E906566F6}"/>
                </a:ext>
              </a:extLst>
            </p:cNvPr>
            <p:cNvSpPr txBox="1"/>
            <p:nvPr>
              <p:custDataLst>
                <p:tags r:id="rId23"/>
              </p:custDataLst>
            </p:nvPr>
          </p:nvSpPr>
          <p:spPr>
            <a:xfrm>
              <a:off x="2200974" y="1136695"/>
              <a:ext cx="2956658" cy="4300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D5D5D5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研究意义</a:t>
              </a:r>
            </a:p>
          </p:txBody>
        </p:sp>
        <p:sp>
          <p:nvSpPr>
            <p:cNvPr id="15" name="矩形: 单圆角 14">
              <a:extLst>
                <a:ext uri="{FF2B5EF4-FFF2-40B4-BE49-F238E27FC236}">
                  <a16:creationId xmlns:a16="http://schemas.microsoft.com/office/drawing/2014/main" id="{04B8FDB6-1487-7B89-0EE5-422CEA5C7543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1595451" y="1015499"/>
              <a:ext cx="502416" cy="56624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DEECF824-F2A3-84FB-C545-49E4A8F7CE76}"/>
                </a:ext>
              </a:extLst>
            </p:cNvPr>
            <p:cNvSpPr txBox="1"/>
            <p:nvPr>
              <p:custDataLst>
                <p:tags r:id="rId25"/>
              </p:custDataLst>
            </p:nvPr>
          </p:nvSpPr>
          <p:spPr>
            <a:xfrm>
              <a:off x="1624331" y="1116233"/>
              <a:ext cx="502417" cy="4402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7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FEAD1D0A-71E5-B222-52D1-CB57EF7070E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345565" y="2232660"/>
            <a:ext cx="5696585" cy="566420"/>
            <a:chOff x="2119" y="3516"/>
            <a:chExt cx="5794" cy="892"/>
          </a:xfrm>
        </p:grpSpPr>
        <p:sp>
          <p:nvSpPr>
            <p:cNvPr id="20" name="矩形: 单圆角 19">
              <a:extLst>
                <a:ext uri="{FF2B5EF4-FFF2-40B4-BE49-F238E27FC236}">
                  <a16:creationId xmlns:a16="http://schemas.microsoft.com/office/drawing/2014/main" id="{0DA5FB8E-1B32-7EAA-903E-F10BD6E1E0E3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 flipH="1">
              <a:off x="2213" y="3516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79DC4ADE-B432-0F51-5D27-C060F005C3CB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2119" y="3639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CD25EEAC-3B8B-BA6F-8E0A-B05E30B4CED6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3257" y="3707"/>
              <a:ext cx="3700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D5D5D5"/>
                  </a:solidFill>
                  <a:latin typeface="+mn-ea"/>
                  <a:cs typeface="+mn-ea"/>
                  <a:sym typeface="+mn-lt"/>
                </a:rPr>
                <a:t>研究内容</a:t>
              </a:r>
            </a:p>
          </p:txBody>
        </p:sp>
        <p:sp>
          <p:nvSpPr>
            <p:cNvPr id="23" name="矩形: 单圆角 22">
              <a:extLst>
                <a:ext uri="{FF2B5EF4-FFF2-40B4-BE49-F238E27FC236}">
                  <a16:creationId xmlns:a16="http://schemas.microsoft.com/office/drawing/2014/main" id="{BA9AB707-DD22-B415-A394-4A6558E37255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2303" y="3516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BAF81F00-6A9F-A19C-AA7C-CD7E1CC55576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2348" y="3675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C9E69436-5796-C9A5-F384-F861B6A7C05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345565" y="3373755"/>
            <a:ext cx="5696585" cy="565785"/>
            <a:chOff x="2119" y="5313"/>
            <a:chExt cx="5794" cy="891"/>
          </a:xfrm>
        </p:grpSpPr>
        <p:sp>
          <p:nvSpPr>
            <p:cNvPr id="26" name="矩形: 单圆角 25">
              <a:extLst>
                <a:ext uri="{FF2B5EF4-FFF2-40B4-BE49-F238E27FC236}">
                  <a16:creationId xmlns:a16="http://schemas.microsoft.com/office/drawing/2014/main" id="{943AEAAD-7D90-5E1B-7B0B-86CFC3FF4B9E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 flipH="1">
              <a:off x="2213" y="5313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455D9E09-1712-AB62-9E62-6B2E5D89BFD9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119" y="5435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90CB0AC8-CA28-E068-7041-123226B967E1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3257" y="5504"/>
              <a:ext cx="4507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D5D5D5"/>
                  </a:solidFill>
                  <a:latin typeface="+mn-ea"/>
                  <a:cs typeface="+mn-ea"/>
                  <a:sym typeface="+mn-lt"/>
                </a:rPr>
                <a:t>研究方案与模型构建</a:t>
              </a:r>
            </a:p>
          </p:txBody>
        </p:sp>
        <p:sp>
          <p:nvSpPr>
            <p:cNvPr id="29" name="矩形: 单圆角 28">
              <a:extLst>
                <a:ext uri="{FF2B5EF4-FFF2-40B4-BE49-F238E27FC236}">
                  <a16:creationId xmlns:a16="http://schemas.microsoft.com/office/drawing/2014/main" id="{D1B71FF6-EDE7-7F3B-1DB6-E6D48D119496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303" y="5313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F67AEB86-FD41-CAD3-6487-AD6E0A0E8ADA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348" y="5471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FCB631EB-5A40-C687-15E9-F7645C87702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345565" y="4514215"/>
            <a:ext cx="5695315" cy="566420"/>
            <a:chOff x="2119" y="7109"/>
            <a:chExt cx="5794" cy="892"/>
          </a:xfrm>
        </p:grpSpPr>
        <p:sp>
          <p:nvSpPr>
            <p:cNvPr id="6" name="矩形: 单圆角 19">
              <a:extLst>
                <a:ext uri="{FF2B5EF4-FFF2-40B4-BE49-F238E27FC236}">
                  <a16:creationId xmlns:a16="http://schemas.microsoft.com/office/drawing/2014/main" id="{DFBE8729-7235-79B8-6412-C3BF0935978D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 flipH="1">
              <a:off x="2213" y="7109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A36CEA37-A64B-6A6E-CE5A-7B0F41787F2B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2119" y="7232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E4F71567-977F-A1D8-CAAD-6FD1BAF181F4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3256" y="7300"/>
              <a:ext cx="4160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200" dirty="0">
                  <a:solidFill>
                    <a:srgbClr val="17539E"/>
                  </a:solidFill>
                  <a:latin typeface="+mn-ea"/>
                  <a:cs typeface="+mn-ea"/>
                  <a:sym typeface="+mn-lt"/>
                </a:rPr>
                <a:t>研究进展与前瞻</a:t>
              </a:r>
            </a:p>
          </p:txBody>
        </p:sp>
        <p:sp>
          <p:nvSpPr>
            <p:cNvPr id="11" name="矩形: 单圆角 22">
              <a:extLst>
                <a:ext uri="{FF2B5EF4-FFF2-40B4-BE49-F238E27FC236}">
                  <a16:creationId xmlns:a16="http://schemas.microsoft.com/office/drawing/2014/main" id="{D0428582-B14A-548E-CB39-A3C7D192E0FF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2302" y="7109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FE21BD68-8912-6769-C168-DE1C46CAD0A8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2348" y="7268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517949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5"/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液氢散热器（层流结果）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4</a:t>
            </a:r>
          </a:p>
        </p:txBody>
      </p:sp>
      <p:sp>
        <p:nvSpPr>
          <p:cNvPr id="94" name="灯片编号占位符 2"/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13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23DFF56E-99C6-4A79-5849-880460F842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398" r="24374" b="17534"/>
          <a:stretch>
            <a:fillRect/>
          </a:stretch>
        </p:blipFill>
        <p:spPr>
          <a:xfrm>
            <a:off x="861391" y="921027"/>
            <a:ext cx="3882547" cy="266553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96C799FF-DF61-9276-962D-4D9F5C1C71E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225" t="15588" r="24629" b="17121"/>
          <a:stretch>
            <a:fillRect/>
          </a:stretch>
        </p:blipFill>
        <p:spPr>
          <a:xfrm>
            <a:off x="3833191" y="3583058"/>
            <a:ext cx="3882547" cy="266553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79285E25-FD5B-998D-D220-0ED04F6A2D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3198" y="801256"/>
            <a:ext cx="3882546" cy="2781802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03038F44-EBC6-6E6A-8617-2D572217F210}"/>
              </a:ext>
            </a:extLst>
          </p:cNvPr>
          <p:cNvSpPr txBox="1"/>
          <p:nvPr/>
        </p:nvSpPr>
        <p:spPr>
          <a:xfrm>
            <a:off x="2445026" y="3586558"/>
            <a:ext cx="1590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/>
              <a:t>雷诺数</a:t>
            </a:r>
            <a:r>
              <a:rPr lang="en-US" altLang="zh-CN" sz="1400" b="1" dirty="0"/>
              <a:t>50</a:t>
            </a:r>
            <a:endParaRPr lang="zh-CN" altLang="en-US" sz="1400" b="1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A9B63884-FA9A-173B-CCCC-D9D2239EE0D9}"/>
              </a:ext>
            </a:extLst>
          </p:cNvPr>
          <p:cNvSpPr txBox="1"/>
          <p:nvPr/>
        </p:nvSpPr>
        <p:spPr>
          <a:xfrm>
            <a:off x="7961241" y="3583058"/>
            <a:ext cx="1590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/>
              <a:t>雷诺数</a:t>
            </a:r>
            <a:r>
              <a:rPr lang="en-US" altLang="zh-CN" sz="1400" b="1" dirty="0"/>
              <a:t>70</a:t>
            </a:r>
            <a:endParaRPr lang="zh-CN" altLang="en-US" sz="1400" b="1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1E5DF990-4A09-A194-90B8-36DC507FAF2B}"/>
              </a:ext>
            </a:extLst>
          </p:cNvPr>
          <p:cNvSpPr txBox="1"/>
          <p:nvPr/>
        </p:nvSpPr>
        <p:spPr>
          <a:xfrm>
            <a:off x="5214730" y="6176853"/>
            <a:ext cx="1590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/>
              <a:t>雷诺数</a:t>
            </a:r>
            <a:r>
              <a:rPr lang="en-US" altLang="zh-CN" sz="1400" b="1" dirty="0"/>
              <a:t>100</a:t>
            </a:r>
            <a:endParaRPr lang="zh-CN" altLang="en-US" sz="1400" b="1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DF52BC-902D-1894-FC4C-A4F187E7E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5">
            <a:extLst>
              <a:ext uri="{FF2B5EF4-FFF2-40B4-BE49-F238E27FC236}">
                <a16:creationId xmlns:a16="http://schemas.microsoft.com/office/drawing/2014/main" id="{647053F3-1880-C59B-5E5E-F8D03A595834}"/>
              </a:ext>
            </a:extLst>
          </p:cNvPr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液氢散热器（湍流结果，代数</a:t>
            </a:r>
            <a:r>
              <a:rPr lang="en-US" altLang="zh-CN" dirty="0">
                <a:solidFill>
                  <a:srgbClr val="17539E"/>
                </a:solidFill>
                <a:cs typeface="+mn-ea"/>
                <a:sym typeface="+mn-lt"/>
              </a:rPr>
              <a:t>y+2</a:t>
            </a: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）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6D4FA911-E6F5-EEB4-CA93-85C67B701FE0}"/>
              </a:ext>
            </a:extLst>
          </p:cNvPr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4</a:t>
            </a:r>
          </a:p>
        </p:txBody>
      </p:sp>
      <p:sp>
        <p:nvSpPr>
          <p:cNvPr id="94" name="灯片编号占位符 2">
            <a:extLst>
              <a:ext uri="{FF2B5EF4-FFF2-40B4-BE49-F238E27FC236}">
                <a16:creationId xmlns:a16="http://schemas.microsoft.com/office/drawing/2014/main" id="{29ABDD15-5940-6007-AFEB-CF243C1BE594}"/>
              </a:ext>
            </a:extLst>
          </p:cNvPr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14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CC85F537-9713-629F-2D2C-4050BC732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" y="946530"/>
            <a:ext cx="3454160" cy="336421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352A4C0-BF71-84BA-7A6F-5526EB1E6254}"/>
              </a:ext>
            </a:extLst>
          </p:cNvPr>
          <p:cNvSpPr txBox="1"/>
          <p:nvPr/>
        </p:nvSpPr>
        <p:spPr>
          <a:xfrm>
            <a:off x="587666" y="4492340"/>
            <a:ext cx="284424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体积约束</a:t>
            </a:r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0.3-0.5</a:t>
            </a:r>
          </a:p>
          <a:p>
            <a:pPr algn="ctr"/>
            <a:r>
              <a:rPr lang="zh-CN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权重因子</a:t>
            </a:r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0.4</a:t>
            </a:r>
            <a:r>
              <a:rPr lang="zh-CN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：</a:t>
            </a:r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0.6</a:t>
            </a:r>
          </a:p>
          <a:p>
            <a:pPr algn="ctr"/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meshsz=h1/12</a:t>
            </a:r>
          </a:p>
          <a:p>
            <a:pPr algn="ctr"/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Rmin=meshsz*2.5</a:t>
            </a:r>
            <a:endParaRPr lang="zh-CN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64F856D-290F-AB35-AA41-E248036C4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9930" y="944553"/>
            <a:ext cx="3496892" cy="336421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6EB0688E-35FE-7093-897B-44CA4BE289EE}"/>
              </a:ext>
            </a:extLst>
          </p:cNvPr>
          <p:cNvSpPr txBox="1"/>
          <p:nvPr/>
        </p:nvSpPr>
        <p:spPr>
          <a:xfrm>
            <a:off x="4432042" y="4495182"/>
            <a:ext cx="284424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体积约束</a:t>
            </a:r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0.3-0.5</a:t>
            </a:r>
          </a:p>
          <a:p>
            <a:pPr algn="ctr"/>
            <a:r>
              <a:rPr lang="zh-CN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权重因子</a:t>
            </a:r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0.4</a:t>
            </a:r>
            <a:r>
              <a:rPr lang="zh-CN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：</a:t>
            </a:r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0.6</a:t>
            </a:r>
          </a:p>
          <a:p>
            <a:pPr algn="ctr"/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meshsz=h1/12</a:t>
            </a:r>
          </a:p>
          <a:p>
            <a:pPr algn="ctr"/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Rmin=meshsz*2</a:t>
            </a:r>
            <a:endParaRPr lang="zh-CN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C1CA3634-8C18-747A-7731-631755F771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3058" y="946531"/>
            <a:ext cx="3256908" cy="336421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6BD9A81D-8F9A-5AB9-1B85-710C0F7C75A4}"/>
              </a:ext>
            </a:extLst>
          </p:cNvPr>
          <p:cNvSpPr txBox="1"/>
          <p:nvPr/>
        </p:nvSpPr>
        <p:spPr>
          <a:xfrm>
            <a:off x="8276418" y="4492340"/>
            <a:ext cx="284424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体积约束</a:t>
            </a:r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0.4-0.5</a:t>
            </a:r>
          </a:p>
          <a:p>
            <a:pPr algn="ctr"/>
            <a:r>
              <a:rPr lang="zh-CN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权重因子</a:t>
            </a:r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0.4</a:t>
            </a:r>
            <a:r>
              <a:rPr lang="zh-CN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：</a:t>
            </a:r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0.6</a:t>
            </a:r>
          </a:p>
          <a:p>
            <a:pPr algn="ctr"/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meshsz=h1/12</a:t>
            </a:r>
          </a:p>
          <a:p>
            <a:pPr algn="ctr"/>
            <a:r>
              <a:rPr lang="en-US" altLang="zh-CN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Rmin=meshsz*2</a:t>
            </a:r>
            <a:endParaRPr lang="zh-CN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678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5"/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待解决问题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4</a:t>
            </a:r>
          </a:p>
        </p:txBody>
      </p:sp>
      <p:sp>
        <p:nvSpPr>
          <p:cNvPr id="94" name="灯片编号占位符 2"/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15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6742451-24BD-BF3F-17D5-08483F9AB7E3}"/>
              </a:ext>
            </a:extLst>
          </p:cNvPr>
          <p:cNvSpPr txBox="1"/>
          <p:nvPr/>
        </p:nvSpPr>
        <p:spPr>
          <a:xfrm>
            <a:off x="160656" y="1139687"/>
            <a:ext cx="5984985" cy="3183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zh-CN" dirty="0"/>
              <a:t>1.</a:t>
            </a:r>
            <a:r>
              <a:rPr lang="zh-CN" altLang="en-US" dirty="0"/>
              <a:t>本研究基于稳定性，设置液氢的物理属性为固定值，未考虑其物性随着温度的改变而变化（</a:t>
            </a:r>
            <a:r>
              <a:rPr lang="zh-CN" altLang="en-US" dirty="0">
                <a:solidFill>
                  <a:srgbClr val="FF0000"/>
                </a:solidFill>
              </a:rPr>
              <a:t>相变</a:t>
            </a:r>
            <a:r>
              <a:rPr lang="zh-CN" altLang="en-US" dirty="0"/>
              <a:t>）。</a:t>
            </a:r>
            <a:endParaRPr lang="en-US" altLang="zh-CN" dirty="0"/>
          </a:p>
          <a:p>
            <a:pPr>
              <a:lnSpc>
                <a:spcPts val="3500"/>
              </a:lnSpc>
            </a:pPr>
            <a:r>
              <a:rPr lang="en-US" altLang="zh-CN" dirty="0"/>
              <a:t>2.</a:t>
            </a:r>
            <a:r>
              <a:rPr lang="zh-CN" altLang="en-US" dirty="0"/>
              <a:t>在把水替代为液氢过程中，需要调整各个参数以便适合液氢，在许多情况下会进行报错，调试过程非常复杂。</a:t>
            </a:r>
            <a:endParaRPr lang="en-US" altLang="zh-CN" dirty="0"/>
          </a:p>
          <a:p>
            <a:pPr>
              <a:lnSpc>
                <a:spcPts val="3500"/>
              </a:lnSpc>
            </a:pPr>
            <a:r>
              <a:rPr lang="en-US" altLang="zh-CN" dirty="0"/>
              <a:t>3.</a:t>
            </a:r>
            <a:r>
              <a:rPr lang="zh-CN" altLang="en-US" dirty="0"/>
              <a:t>液氢作为散热材料下选择层流物理场导致流道结果十分简单，只在设计层的下半部分进行拓扑，</a:t>
            </a:r>
            <a:r>
              <a:rPr lang="zh-CN" altLang="en-US" dirty="0">
                <a:solidFill>
                  <a:srgbClr val="FF0000"/>
                </a:solidFill>
              </a:rPr>
              <a:t>湍流模型</a:t>
            </a:r>
            <a:r>
              <a:rPr lang="zh-CN" altLang="en-US" dirty="0"/>
              <a:t>不同导致的拓扑结果也有不同，有些未能成功优化出结果。。</a:t>
            </a:r>
            <a:endParaRPr lang="en-US" altLang="zh-CN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7E25565-A7AD-0E17-455B-2AEC24062CAF}"/>
              </a:ext>
            </a:extLst>
          </p:cNvPr>
          <p:cNvSpPr txBox="1"/>
          <p:nvPr/>
        </p:nvSpPr>
        <p:spPr>
          <a:xfrm>
            <a:off x="160655" y="4233641"/>
            <a:ext cx="11083815" cy="17119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4.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现阶段为调试出结果选择液氢，那选择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氢气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呢？氢气的密度较于液氢又下降了很大幅度，结果收敛性非常差如何解决？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5.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现有的拓扑优化几乎都是研究水冷，对氢和其他的清洁能源的研究少之又少，所能寻找的案例和帮助有限。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/>
                <a:ea typeface="等线" panose="02010600030101010101" pitchFamily="2" charset="-122"/>
              </a:rPr>
              <a:t>6.</a:t>
            </a:r>
            <a:r>
              <a:rPr lang="zh-CN" altLang="en-US" dirty="0">
                <a:solidFill>
                  <a:srgbClr val="000000"/>
                </a:solidFill>
                <a:latin typeface="Calibri" panose="020F0502020204030204"/>
                <a:ea typeface="等线" panose="02010600030101010101" pitchFamily="2" charset="-122"/>
              </a:rPr>
              <a:t>现有阶段湍流结果纯流体流道偏向入口方向，整体的流道形状还需调整。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7BADB42-50BA-6445-3C3F-47DA18702C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1767"/>
          <a:stretch>
            <a:fillRect/>
          </a:stretch>
        </p:blipFill>
        <p:spPr>
          <a:xfrm>
            <a:off x="6906454" y="912415"/>
            <a:ext cx="4338016" cy="298682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id="{54550BBF-5EFA-1082-0C37-3D6632C08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136" y="3094885"/>
            <a:ext cx="4189730" cy="2732433"/>
          </a:xfrm>
          <a:prstGeom prst="rect">
            <a:avLst/>
          </a:prstGeom>
        </p:spPr>
      </p:pic>
      <p:sp>
        <p:nvSpPr>
          <p:cNvPr id="9" name="文本占位符 5"/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总结与行业展望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4</a:t>
            </a:r>
          </a:p>
        </p:txBody>
      </p:sp>
      <p:sp>
        <p:nvSpPr>
          <p:cNvPr id="94" name="灯片编号占位符 2"/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16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0" name="Image 0" descr="https://kimi-img.moonshot.cn/pub/slides/slides_tmpl/image/25-09-08-13:42:54-d2v6pnlnfo2stf9dk62g.png">
            <a:extLst>
              <a:ext uri="{FF2B5EF4-FFF2-40B4-BE49-F238E27FC236}">
                <a16:creationId xmlns:a16="http://schemas.microsoft.com/office/drawing/2014/main" id="{B8FCC733-C6FE-9500-49A2-51B7193CAA4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11000"/>
          </a:blip>
          <a:stretch>
            <a:fillRect/>
          </a:stretch>
        </p:blipFill>
        <p:spPr>
          <a:xfrm rot="16200000">
            <a:off x="5267215" y="-174598"/>
            <a:ext cx="3221355" cy="6858000"/>
          </a:xfrm>
          <a:prstGeom prst="rect">
            <a:avLst/>
          </a:prstGeom>
        </p:spPr>
      </p:pic>
      <p:pic>
        <p:nvPicPr>
          <p:cNvPr id="15" name="Image 4" descr="https://kimi-img.moonshot.cn/pub/slides/slides_tmpl/image/25-09-08-13:42:55-d2v6pntnfo2stf9dk6pg.png">
            <a:extLst>
              <a:ext uri="{FF2B5EF4-FFF2-40B4-BE49-F238E27FC236}">
                <a16:creationId xmlns:a16="http://schemas.microsoft.com/office/drawing/2014/main" id="{F7105EE0-4363-FB0D-6E0E-DACF9EC72C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760" y="3063902"/>
            <a:ext cx="4114800" cy="2846705"/>
          </a:xfrm>
          <a:prstGeom prst="rect">
            <a:avLst/>
          </a:prstGeom>
        </p:spPr>
      </p:pic>
      <p:pic>
        <p:nvPicPr>
          <p:cNvPr id="19" name="Image 5" descr="https://kimi-img.moonshot.cn/pub/slides/slides_tmpl/image/25-09-08-13:42:53-d2v6pndnfo2stf9dk5qg.png">
            <a:extLst>
              <a:ext uri="{FF2B5EF4-FFF2-40B4-BE49-F238E27FC236}">
                <a16:creationId xmlns:a16="http://schemas.microsoft.com/office/drawing/2014/main" id="{09203C26-DE3A-8C68-FC19-FD90B32F32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5035" y="5910607"/>
            <a:ext cx="628015" cy="182880"/>
          </a:xfrm>
          <a:prstGeom prst="rect">
            <a:avLst/>
          </a:prstGeom>
        </p:spPr>
      </p:pic>
      <p:pic>
        <p:nvPicPr>
          <p:cNvPr id="20" name="Image 6" descr="https://kimi-img.moonshot.cn/pub/slides/slides_tmpl/image/25-09-08-13:42:55-d2v6pntnfo2stf9dk6p0.png">
            <a:extLst>
              <a:ext uri="{FF2B5EF4-FFF2-40B4-BE49-F238E27FC236}">
                <a16:creationId xmlns:a16="http://schemas.microsoft.com/office/drawing/2014/main" id="{E3F5527E-76E5-B7A5-D495-DB58B62EAE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110" y="901092"/>
            <a:ext cx="6114415" cy="2200910"/>
          </a:xfrm>
          <a:prstGeom prst="rect">
            <a:avLst/>
          </a:prstGeom>
        </p:spPr>
      </p:pic>
      <p:pic>
        <p:nvPicPr>
          <p:cNvPr id="21" name="Image 7" descr="https://kimi-img.moonshot.cn/pub/slides/slides_tmpl/image/25-09-08-13:42:55-d2v6pntnfo2stf9dk6qg.png">
            <a:extLst>
              <a:ext uri="{FF2B5EF4-FFF2-40B4-BE49-F238E27FC236}">
                <a16:creationId xmlns:a16="http://schemas.microsoft.com/office/drawing/2014/main" id="{E9910AFF-6B5F-B285-03BA-24CF9B1D3E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6465" y="3102002"/>
            <a:ext cx="4639310" cy="2828290"/>
          </a:xfrm>
          <a:prstGeom prst="rect">
            <a:avLst/>
          </a:prstGeom>
        </p:spPr>
      </p:pic>
      <p:sp>
        <p:nvSpPr>
          <p:cNvPr id="22" name="Text 1">
            <a:extLst>
              <a:ext uri="{FF2B5EF4-FFF2-40B4-BE49-F238E27FC236}">
                <a16:creationId xmlns:a16="http://schemas.microsoft.com/office/drawing/2014/main" id="{D158040B-FD30-BB38-F649-3600E087F8C5}"/>
              </a:ext>
            </a:extLst>
          </p:cNvPr>
          <p:cNvSpPr/>
          <p:nvPr/>
        </p:nvSpPr>
        <p:spPr>
          <a:xfrm>
            <a:off x="290259" y="1100315"/>
            <a:ext cx="5899611" cy="368329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1600" b="1" dirty="0">
                <a:solidFill>
                  <a:srgbClr val="4874CB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研究成果总结</a:t>
            </a:r>
            <a:endParaRPr lang="en-US" sz="1600" dirty="0"/>
          </a:p>
        </p:txBody>
      </p:sp>
      <p:sp>
        <p:nvSpPr>
          <p:cNvPr id="23" name="Text 2">
            <a:extLst>
              <a:ext uri="{FF2B5EF4-FFF2-40B4-BE49-F238E27FC236}">
                <a16:creationId xmlns:a16="http://schemas.microsoft.com/office/drawing/2014/main" id="{D0A5A7AA-DA91-8470-3832-8652E5CE7A04}"/>
              </a:ext>
            </a:extLst>
          </p:cNvPr>
          <p:cNvSpPr/>
          <p:nvPr/>
        </p:nvSpPr>
        <p:spPr>
          <a:xfrm>
            <a:off x="290085" y="1423062"/>
            <a:ext cx="5395595" cy="1383665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液氢拓扑优化在超算冷却、氢燃料重卡、航天器电子舱等场景具有显著的经济性和碳减排潜力，为行业提供了新的思路。</a:t>
            </a:r>
            <a:endParaRPr lang="en-US" sz="1600" dirty="0"/>
          </a:p>
        </p:txBody>
      </p:sp>
      <p:sp>
        <p:nvSpPr>
          <p:cNvPr id="24" name="Text 3">
            <a:extLst>
              <a:ext uri="{FF2B5EF4-FFF2-40B4-BE49-F238E27FC236}">
                <a16:creationId xmlns:a16="http://schemas.microsoft.com/office/drawing/2014/main" id="{94C6ED2C-17C2-06A0-3036-2BF22344E0B1}"/>
              </a:ext>
            </a:extLst>
          </p:cNvPr>
          <p:cNvSpPr/>
          <p:nvPr/>
        </p:nvSpPr>
        <p:spPr>
          <a:xfrm>
            <a:off x="239285" y="3331872"/>
            <a:ext cx="3708400" cy="53848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600" b="1" dirty="0">
                <a:solidFill>
                  <a:srgbClr val="4874CB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市场前景</a:t>
            </a:r>
            <a:endParaRPr lang="en-US" sz="1600" dirty="0"/>
          </a:p>
        </p:txBody>
      </p:sp>
      <p:sp>
        <p:nvSpPr>
          <p:cNvPr id="25" name="Text 4">
            <a:extLst>
              <a:ext uri="{FF2B5EF4-FFF2-40B4-BE49-F238E27FC236}">
                <a16:creationId xmlns:a16="http://schemas.microsoft.com/office/drawing/2014/main" id="{C72972C8-3B1E-D9F7-1E71-023D5AD87EBD}"/>
              </a:ext>
            </a:extLst>
          </p:cNvPr>
          <p:cNvSpPr/>
          <p:nvPr/>
        </p:nvSpPr>
        <p:spPr>
          <a:xfrm>
            <a:off x="271670" y="3751607"/>
            <a:ext cx="3667760" cy="170688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预测五年内千瓦级液氢散热模组市场规模可达十亿元，液氢散热器的市场前景广阔。</a:t>
            </a:r>
            <a:endParaRPr lang="en-US" sz="1600" dirty="0"/>
          </a:p>
        </p:txBody>
      </p:sp>
      <p:sp>
        <p:nvSpPr>
          <p:cNvPr id="26" name="Text 5">
            <a:extLst>
              <a:ext uri="{FF2B5EF4-FFF2-40B4-BE49-F238E27FC236}">
                <a16:creationId xmlns:a16="http://schemas.microsoft.com/office/drawing/2014/main" id="{77B11FE6-05F9-D290-00A6-F0AEAD4F2165}"/>
              </a:ext>
            </a:extLst>
          </p:cNvPr>
          <p:cNvSpPr/>
          <p:nvPr/>
        </p:nvSpPr>
        <p:spPr>
          <a:xfrm>
            <a:off x="7087760" y="3292502"/>
            <a:ext cx="3708400" cy="53848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600" b="1" dirty="0">
                <a:solidFill>
                  <a:srgbClr val="4874CB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行业呼吁</a:t>
            </a:r>
            <a:endParaRPr lang="en-US" sz="1600" dirty="0"/>
          </a:p>
        </p:txBody>
      </p:sp>
      <p:sp>
        <p:nvSpPr>
          <p:cNvPr id="27" name="Text 6">
            <a:extLst>
              <a:ext uri="{FF2B5EF4-FFF2-40B4-BE49-F238E27FC236}">
                <a16:creationId xmlns:a16="http://schemas.microsoft.com/office/drawing/2014/main" id="{F2747426-DF73-7EC3-5CC1-7B34349D9B65}"/>
              </a:ext>
            </a:extLst>
          </p:cNvPr>
          <p:cNvSpPr/>
          <p:nvPr/>
        </p:nvSpPr>
        <p:spPr>
          <a:xfrm>
            <a:off x="7145545" y="3763037"/>
            <a:ext cx="4121150" cy="170688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dirty="0">
                <a:solidFill>
                  <a:srgbClr val="262626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呼吁产业链协同推进标准化与规模化应用，共同推动液氢散热器技术的发展和普及。</a:t>
            </a:r>
            <a:endParaRPr lang="en-US" sz="1600" dirty="0"/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2AAEB3F1-857F-0ECD-F529-7389E822AC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71019" y="927708"/>
            <a:ext cx="4233662" cy="201650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79751" y="2262418"/>
            <a:ext cx="1121467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TXinwei" panose="02010800040101010101" pitchFamily="2" charset="-122"/>
                <a:ea typeface="STXinwei" panose="02010800040101010101" pitchFamily="2" charset="-122"/>
                <a:cs typeface="+mn-cs"/>
              </a:rPr>
              <a:t>“</a:t>
            </a:r>
            <a:r>
              <a:rPr kumimoji="0" lang="zh-CN" altLang="en-US" sz="4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TXinwei" panose="02010800040101010101" pitchFamily="2" charset="-122"/>
                <a:ea typeface="STXinwei" panose="02010800040101010101" pitchFamily="2" charset="-122"/>
                <a:cs typeface="+mn-cs"/>
              </a:rPr>
              <a:t>六秩电机耕耘路，一流学报守初心”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4" t="76557" r="13557"/>
          <a:stretch>
            <a:fillRect/>
          </a:stretch>
        </p:blipFill>
        <p:spPr>
          <a:xfrm>
            <a:off x="1170595" y="4791919"/>
            <a:ext cx="10561768" cy="206608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 rot="10800000">
            <a:off x="-2317" y="1493134"/>
            <a:ext cx="12194307" cy="2303362"/>
          </a:xfrm>
          <a:prstGeom prst="rect">
            <a:avLst/>
          </a:prstGeom>
          <a:solidFill>
            <a:srgbClr val="1755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 dirty="0">
              <a:solidFill>
                <a:prstClr val="white"/>
              </a:solidFill>
              <a:latin typeface="Times New Roman" panose="02020603050405020304"/>
              <a:ea typeface="SimHei" panose="02010609060101010101" pitchFamily="49" charset="-122"/>
            </a:endParaRPr>
          </a:p>
        </p:txBody>
      </p:sp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3929306" y="2119353"/>
            <a:ext cx="459232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 b="1" kern="0" spc="16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敬请批评指正！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055"/>
                    </a14:imgEffect>
                    <a14:imgEffect>
                      <a14:saturation sat="2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188" t="37792" r="2303" b="43032"/>
          <a:stretch>
            <a:fillRect/>
          </a:stretch>
        </p:blipFill>
        <p:spPr>
          <a:xfrm>
            <a:off x="4741776" y="5303043"/>
            <a:ext cx="2706119" cy="65043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8">
            <a:alphaModFix amt="20000"/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5650" r="5189" b="37404"/>
          <a:stretch>
            <a:fillRect/>
          </a:stretch>
        </p:blipFill>
        <p:spPr>
          <a:xfrm>
            <a:off x="329247" y="2146473"/>
            <a:ext cx="11533505" cy="4305300"/>
          </a:xfrm>
          <a:prstGeom prst="rect">
            <a:avLst/>
          </a:prstGeom>
        </p:spPr>
      </p:pic>
      <p:sp>
        <p:nvSpPr>
          <p:cNvPr id="9" name="文本占位符 5"/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dirty="0">
                <a:solidFill>
                  <a:srgbClr val="17539E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4" name="灯片编号占位符 2"/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18" name="组合 17"/>
          <p:cNvGrpSpPr/>
          <p:nvPr>
            <p:custDataLst>
              <p:tags r:id="rId2"/>
            </p:custDataLst>
          </p:nvPr>
        </p:nvGrpSpPr>
        <p:grpSpPr>
          <a:xfrm>
            <a:off x="1345565" y="1092200"/>
            <a:ext cx="5695950" cy="565976"/>
            <a:chOff x="1478442" y="1015499"/>
            <a:chExt cx="3679190" cy="566241"/>
          </a:xfrm>
        </p:grpSpPr>
        <p:sp>
          <p:nvSpPr>
            <p:cNvPr id="16" name="矩形: 单圆角 15"/>
            <p:cNvSpPr/>
            <p:nvPr>
              <p:custDataLst>
                <p:tags r:id="rId21"/>
              </p:custDataLst>
            </p:nvPr>
          </p:nvSpPr>
          <p:spPr>
            <a:xfrm flipH="1">
              <a:off x="1538753" y="1015499"/>
              <a:ext cx="502416" cy="56624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>
              <p:custDataLst>
                <p:tags r:id="rId22"/>
              </p:custDataLst>
            </p:nvPr>
          </p:nvSpPr>
          <p:spPr>
            <a:xfrm>
              <a:off x="1478442" y="1093118"/>
              <a:ext cx="3679096" cy="48862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>
              <p:custDataLst>
                <p:tags r:id="rId23"/>
              </p:custDataLst>
            </p:nvPr>
          </p:nvSpPr>
          <p:spPr>
            <a:xfrm>
              <a:off x="2200974" y="1136695"/>
              <a:ext cx="2956658" cy="4300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17539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研究意义</a:t>
              </a:r>
            </a:p>
          </p:txBody>
        </p:sp>
        <p:sp>
          <p:nvSpPr>
            <p:cNvPr id="15" name="矩形: 单圆角 14"/>
            <p:cNvSpPr/>
            <p:nvPr>
              <p:custDataLst>
                <p:tags r:id="rId24"/>
              </p:custDataLst>
            </p:nvPr>
          </p:nvSpPr>
          <p:spPr>
            <a:xfrm>
              <a:off x="1595451" y="1015499"/>
              <a:ext cx="502416" cy="56624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25"/>
              </p:custDataLst>
            </p:nvPr>
          </p:nvSpPr>
          <p:spPr>
            <a:xfrm>
              <a:off x="1624331" y="1116233"/>
              <a:ext cx="502417" cy="4402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7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31" name="组合 30"/>
          <p:cNvGrpSpPr/>
          <p:nvPr>
            <p:custDataLst>
              <p:tags r:id="rId3"/>
            </p:custDataLst>
          </p:nvPr>
        </p:nvGrpSpPr>
        <p:grpSpPr>
          <a:xfrm>
            <a:off x="1345565" y="2232660"/>
            <a:ext cx="5696585" cy="566420"/>
            <a:chOff x="2119" y="3516"/>
            <a:chExt cx="5794" cy="892"/>
          </a:xfrm>
        </p:grpSpPr>
        <p:sp>
          <p:nvSpPr>
            <p:cNvPr id="20" name="矩形: 单圆角 19"/>
            <p:cNvSpPr/>
            <p:nvPr>
              <p:custDataLst>
                <p:tags r:id="rId16"/>
              </p:custDataLst>
            </p:nvPr>
          </p:nvSpPr>
          <p:spPr>
            <a:xfrm flipH="1">
              <a:off x="2213" y="3516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>
              <p:custDataLst>
                <p:tags r:id="rId17"/>
              </p:custDataLst>
            </p:nvPr>
          </p:nvSpPr>
          <p:spPr>
            <a:xfrm>
              <a:off x="2119" y="3639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18"/>
              </p:custDataLst>
            </p:nvPr>
          </p:nvSpPr>
          <p:spPr>
            <a:xfrm>
              <a:off x="3257" y="3707"/>
              <a:ext cx="3700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+mn-ea"/>
                  <a:sym typeface="+mn-lt"/>
                </a:rPr>
                <a:t>研究内容</a:t>
              </a:r>
            </a:p>
          </p:txBody>
        </p:sp>
        <p:sp>
          <p:nvSpPr>
            <p:cNvPr id="23" name="矩形: 单圆角 22"/>
            <p:cNvSpPr/>
            <p:nvPr>
              <p:custDataLst>
                <p:tags r:id="rId19"/>
              </p:custDataLst>
            </p:nvPr>
          </p:nvSpPr>
          <p:spPr>
            <a:xfrm>
              <a:off x="2303" y="3516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>
              <p:custDataLst>
                <p:tags r:id="rId20"/>
              </p:custDataLst>
            </p:nvPr>
          </p:nvSpPr>
          <p:spPr>
            <a:xfrm>
              <a:off x="2348" y="3675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44" name="组合 43"/>
          <p:cNvGrpSpPr/>
          <p:nvPr>
            <p:custDataLst>
              <p:tags r:id="rId4"/>
            </p:custDataLst>
          </p:nvPr>
        </p:nvGrpSpPr>
        <p:grpSpPr>
          <a:xfrm>
            <a:off x="1345565" y="3373755"/>
            <a:ext cx="5696585" cy="565785"/>
            <a:chOff x="2119" y="5313"/>
            <a:chExt cx="5794" cy="891"/>
          </a:xfrm>
        </p:grpSpPr>
        <p:sp>
          <p:nvSpPr>
            <p:cNvPr id="26" name="矩形: 单圆角 25"/>
            <p:cNvSpPr/>
            <p:nvPr>
              <p:custDataLst>
                <p:tags r:id="rId11"/>
              </p:custDataLst>
            </p:nvPr>
          </p:nvSpPr>
          <p:spPr>
            <a:xfrm flipH="1">
              <a:off x="2213" y="5313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>
              <p:custDataLst>
                <p:tags r:id="rId12"/>
              </p:custDataLst>
            </p:nvPr>
          </p:nvSpPr>
          <p:spPr>
            <a:xfrm>
              <a:off x="2119" y="5435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>
              <p:custDataLst>
                <p:tags r:id="rId13"/>
              </p:custDataLst>
            </p:nvPr>
          </p:nvSpPr>
          <p:spPr>
            <a:xfrm>
              <a:off x="3257" y="5504"/>
              <a:ext cx="4507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+mn-ea"/>
                  <a:sym typeface="+mn-lt"/>
                </a:rPr>
                <a:t>研究方案与模型构建</a:t>
              </a:r>
            </a:p>
          </p:txBody>
        </p:sp>
        <p:sp>
          <p:nvSpPr>
            <p:cNvPr id="29" name="矩形: 单圆角 28"/>
            <p:cNvSpPr/>
            <p:nvPr>
              <p:custDataLst>
                <p:tags r:id="rId14"/>
              </p:custDataLst>
            </p:nvPr>
          </p:nvSpPr>
          <p:spPr>
            <a:xfrm>
              <a:off x="2303" y="5313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>
              <p:custDataLst>
                <p:tags r:id="rId15"/>
              </p:custDataLst>
            </p:nvPr>
          </p:nvSpPr>
          <p:spPr>
            <a:xfrm>
              <a:off x="2348" y="5471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17" name="组合 16"/>
          <p:cNvGrpSpPr/>
          <p:nvPr>
            <p:custDataLst>
              <p:tags r:id="rId5"/>
            </p:custDataLst>
          </p:nvPr>
        </p:nvGrpSpPr>
        <p:grpSpPr>
          <a:xfrm>
            <a:off x="1345565" y="4514215"/>
            <a:ext cx="5695315" cy="566420"/>
            <a:chOff x="2119" y="7109"/>
            <a:chExt cx="5794" cy="892"/>
          </a:xfrm>
        </p:grpSpPr>
        <p:sp>
          <p:nvSpPr>
            <p:cNvPr id="6" name="矩形: 单圆角 19"/>
            <p:cNvSpPr/>
            <p:nvPr>
              <p:custDataLst>
                <p:tags r:id="rId6"/>
              </p:custDataLst>
            </p:nvPr>
          </p:nvSpPr>
          <p:spPr>
            <a:xfrm flipH="1">
              <a:off x="2213" y="7109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8" name="矩形 7"/>
            <p:cNvSpPr/>
            <p:nvPr>
              <p:custDataLst>
                <p:tags r:id="rId7"/>
              </p:custDataLst>
            </p:nvPr>
          </p:nvSpPr>
          <p:spPr>
            <a:xfrm>
              <a:off x="2119" y="7232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8"/>
              </p:custDataLst>
            </p:nvPr>
          </p:nvSpPr>
          <p:spPr>
            <a:xfrm>
              <a:off x="3256" y="7300"/>
              <a:ext cx="4160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+mn-ea"/>
                  <a:sym typeface="+mn-lt"/>
                </a:rPr>
                <a:t>研究进展与前瞻</a:t>
              </a:r>
            </a:p>
          </p:txBody>
        </p:sp>
        <p:sp>
          <p:nvSpPr>
            <p:cNvPr id="11" name="矩形: 单圆角 22"/>
            <p:cNvSpPr/>
            <p:nvPr>
              <p:custDataLst>
                <p:tags r:id="rId9"/>
              </p:custDataLst>
            </p:nvPr>
          </p:nvSpPr>
          <p:spPr>
            <a:xfrm>
              <a:off x="2302" y="7109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10"/>
              </p:custDataLst>
            </p:nvPr>
          </p:nvSpPr>
          <p:spPr>
            <a:xfrm>
              <a:off x="2348" y="7268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04</a:t>
              </a: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id="{0432ED5B-6AC9-C1B1-787C-00C1C8167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245" y="3317178"/>
            <a:ext cx="4145167" cy="273737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4299EB8A-BA91-9D8D-566E-759490301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0204" y="803447"/>
            <a:ext cx="4437518" cy="2391770"/>
          </a:xfrm>
          <a:prstGeom prst="rect">
            <a:avLst/>
          </a:prstGeom>
        </p:spPr>
      </p:pic>
      <p:sp>
        <p:nvSpPr>
          <p:cNvPr id="9" name="文本占位符 5"/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从水到液氢：散热材料革命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1</a:t>
            </a:r>
          </a:p>
        </p:txBody>
      </p:sp>
      <p:sp>
        <p:nvSpPr>
          <p:cNvPr id="94" name="灯片编号占位符 2"/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4" name="Image 4" descr="https://kimi-img.moonshot.cn/pub/slides/slides_tmpl/image/25-09-08-13:42:55-d2v6pntnfo2stf9dk6pg.png">
            <a:extLst>
              <a:ext uri="{FF2B5EF4-FFF2-40B4-BE49-F238E27FC236}">
                <a16:creationId xmlns:a16="http://schemas.microsoft.com/office/drawing/2014/main" id="{B8FEEC8C-D411-DC4A-4F61-0F360E33A5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299" y="3196425"/>
            <a:ext cx="4114800" cy="2846705"/>
          </a:xfrm>
          <a:prstGeom prst="rect">
            <a:avLst/>
          </a:prstGeom>
        </p:spPr>
      </p:pic>
      <p:pic>
        <p:nvPicPr>
          <p:cNvPr id="6" name="Image 5" descr="https://kimi-img.moonshot.cn/pub/slides/slides_tmpl/image/25-09-08-13:42:53-d2v6pndnfo2stf9dk5qg.png">
            <a:extLst>
              <a:ext uri="{FF2B5EF4-FFF2-40B4-BE49-F238E27FC236}">
                <a16:creationId xmlns:a16="http://schemas.microsoft.com/office/drawing/2014/main" id="{16019592-475F-5C86-55B6-C813AE473F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23574" y="6043130"/>
            <a:ext cx="628015" cy="182880"/>
          </a:xfrm>
          <a:prstGeom prst="rect">
            <a:avLst/>
          </a:prstGeom>
        </p:spPr>
      </p:pic>
      <p:pic>
        <p:nvPicPr>
          <p:cNvPr id="7" name="Image 6" descr="https://kimi-img.moonshot.cn/pub/slides/slides_tmpl/image/25-09-08-13:42:55-d2v6pntnfo2stf9dk6p0.png">
            <a:extLst>
              <a:ext uri="{FF2B5EF4-FFF2-40B4-BE49-F238E27FC236}">
                <a16:creationId xmlns:a16="http://schemas.microsoft.com/office/drawing/2014/main" id="{0A2A9A90-4A19-B626-65A3-5B44E4EF76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649" y="1033615"/>
            <a:ext cx="6114415" cy="2200910"/>
          </a:xfrm>
          <a:prstGeom prst="rect">
            <a:avLst/>
          </a:prstGeom>
        </p:spPr>
      </p:pic>
      <p:pic>
        <p:nvPicPr>
          <p:cNvPr id="11" name="Image 7" descr="https://kimi-img.moonshot.cn/pub/slides/slides_tmpl/image/25-09-08-13:42:55-d2v6pntnfo2stf9dk6qg.png">
            <a:extLst>
              <a:ext uri="{FF2B5EF4-FFF2-40B4-BE49-F238E27FC236}">
                <a16:creationId xmlns:a16="http://schemas.microsoft.com/office/drawing/2014/main" id="{AE8FB162-7C75-060B-8F7D-841295200E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25004" y="3234525"/>
            <a:ext cx="4639310" cy="2828290"/>
          </a:xfrm>
          <a:prstGeom prst="rect">
            <a:avLst/>
          </a:prstGeom>
        </p:spPr>
      </p:pic>
      <p:sp>
        <p:nvSpPr>
          <p:cNvPr id="13" name="Text 1">
            <a:extLst>
              <a:ext uri="{FF2B5EF4-FFF2-40B4-BE49-F238E27FC236}">
                <a16:creationId xmlns:a16="http://schemas.microsoft.com/office/drawing/2014/main" id="{AC2B17B7-1062-2285-7CC6-46575CB1F55A}"/>
              </a:ext>
            </a:extLst>
          </p:cNvPr>
          <p:cNvSpPr/>
          <p:nvPr/>
        </p:nvSpPr>
        <p:spPr>
          <a:xfrm>
            <a:off x="528798" y="1232838"/>
            <a:ext cx="5899611" cy="368329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874CB"/>
                </a:solidFill>
                <a:effectLst/>
                <a:uLnTx/>
                <a:uFillTx/>
                <a:latin typeface="MiSans" pitchFamily="34" charset="0"/>
                <a:ea typeface="MiSans" pitchFamily="34" charset="-122"/>
                <a:cs typeface="MiSans" pitchFamily="34" charset="-120"/>
              </a:rPr>
              <a:t>传统水冷的局限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 2">
            <a:extLst>
              <a:ext uri="{FF2B5EF4-FFF2-40B4-BE49-F238E27FC236}">
                <a16:creationId xmlns:a16="http://schemas.microsoft.com/office/drawing/2014/main" id="{8CF4758C-C8ED-AE41-3B97-5F765A243E67}"/>
              </a:ext>
            </a:extLst>
          </p:cNvPr>
          <p:cNvSpPr/>
          <p:nvPr/>
        </p:nvSpPr>
        <p:spPr>
          <a:xfrm>
            <a:off x="528624" y="1555585"/>
            <a:ext cx="5395595" cy="1383665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iSans" pitchFamily="34" charset="0"/>
                <a:ea typeface="MiSans" pitchFamily="34" charset="-122"/>
                <a:cs typeface="MiSans" pitchFamily="34" charset="-120"/>
              </a:rPr>
              <a:t>传统水冷系统在面对数据中心、聚变堆、航天器等领域的千瓦级热流时，已逐渐达到性能极限，无法满足日益增长的散热需求。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 3">
            <a:extLst>
              <a:ext uri="{FF2B5EF4-FFF2-40B4-BE49-F238E27FC236}">
                <a16:creationId xmlns:a16="http://schemas.microsoft.com/office/drawing/2014/main" id="{A7832932-42E5-390B-9D2B-BE53E58E8DE9}"/>
              </a:ext>
            </a:extLst>
          </p:cNvPr>
          <p:cNvSpPr/>
          <p:nvPr/>
        </p:nvSpPr>
        <p:spPr>
          <a:xfrm>
            <a:off x="477824" y="3464395"/>
            <a:ext cx="3708400" cy="53848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874CB"/>
                </a:solidFill>
                <a:effectLst/>
                <a:uLnTx/>
                <a:uFillTx/>
                <a:latin typeface="MiSans" pitchFamily="34" charset="0"/>
                <a:ea typeface="MiSans" pitchFamily="34" charset="-122"/>
                <a:cs typeface="MiSans" pitchFamily="34" charset="-120"/>
              </a:rPr>
              <a:t>液氢的优势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 4">
            <a:extLst>
              <a:ext uri="{FF2B5EF4-FFF2-40B4-BE49-F238E27FC236}">
                <a16:creationId xmlns:a16="http://schemas.microsoft.com/office/drawing/2014/main" id="{8419906A-1964-9658-95A1-46C500E16EF1}"/>
              </a:ext>
            </a:extLst>
          </p:cNvPr>
          <p:cNvSpPr/>
          <p:nvPr/>
        </p:nvSpPr>
        <p:spPr>
          <a:xfrm>
            <a:off x="510209" y="3884130"/>
            <a:ext cx="3667760" cy="170688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iSans" pitchFamily="34" charset="0"/>
                <a:ea typeface="MiSans" pitchFamily="34" charset="-122"/>
                <a:cs typeface="MiSans" pitchFamily="34" charset="-120"/>
              </a:rPr>
              <a:t>液氢具有低粘度、高比热容和超低温特性，能够有效提升散热效率，同时兼顾轻量化设计，为散热材料的升级提供了新的方向。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 5">
            <a:extLst>
              <a:ext uri="{FF2B5EF4-FFF2-40B4-BE49-F238E27FC236}">
                <a16:creationId xmlns:a16="http://schemas.microsoft.com/office/drawing/2014/main" id="{7AAEEF25-FB42-04F8-990B-7D22F4D37E2C}"/>
              </a:ext>
            </a:extLst>
          </p:cNvPr>
          <p:cNvSpPr/>
          <p:nvPr/>
        </p:nvSpPr>
        <p:spPr>
          <a:xfrm>
            <a:off x="7326299" y="3425025"/>
            <a:ext cx="3708400" cy="53848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874CB"/>
                </a:solidFill>
                <a:effectLst/>
                <a:uLnTx/>
                <a:uFillTx/>
                <a:latin typeface="MiSans" pitchFamily="34" charset="0"/>
                <a:ea typeface="MiSans" pitchFamily="34" charset="-122"/>
                <a:cs typeface="MiSans" pitchFamily="34" charset="-120"/>
              </a:rPr>
              <a:t>面临的挑战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 6">
            <a:extLst>
              <a:ext uri="{FF2B5EF4-FFF2-40B4-BE49-F238E27FC236}">
                <a16:creationId xmlns:a16="http://schemas.microsoft.com/office/drawing/2014/main" id="{87CD302C-191D-CF13-5DF5-8F23C216BE45}"/>
              </a:ext>
            </a:extLst>
          </p:cNvPr>
          <p:cNvSpPr/>
          <p:nvPr/>
        </p:nvSpPr>
        <p:spPr>
          <a:xfrm>
            <a:off x="7384084" y="3895560"/>
            <a:ext cx="4121150" cy="170688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iSans" pitchFamily="34" charset="0"/>
                <a:ea typeface="MiSans" pitchFamily="34" charset="-122"/>
                <a:cs typeface="MiSans" pitchFamily="34" charset="-120"/>
              </a:rPr>
              <a:t>液氢散热材料的使用带来了热安全、流阻、结构耦合等一系列新挑战，需要通过拓扑优化等先进技术来解决这些问题。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AutoShape 2" descr="液氢图片 的图像结果">
            <a:extLst>
              <a:ext uri="{FF2B5EF4-FFF2-40B4-BE49-F238E27FC236}">
                <a16:creationId xmlns:a16="http://schemas.microsoft.com/office/drawing/2014/main" id="{55C3C3C6-1BA9-5FF0-F528-C6272B574B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1F34E-E07D-BCE7-1624-D0BB223C8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5">
            <a:extLst>
              <a:ext uri="{FF2B5EF4-FFF2-40B4-BE49-F238E27FC236}">
                <a16:creationId xmlns:a16="http://schemas.microsoft.com/office/drawing/2014/main" id="{BD639096-EDB9-6FD9-96B7-F7C21B9E1E10}"/>
              </a:ext>
            </a:extLst>
          </p:cNvPr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拓扑优化为何是破局之钥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57A455A9-7B5F-3F17-247B-A5CAD92A9FFB}"/>
              </a:ext>
            </a:extLst>
          </p:cNvPr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1</a:t>
            </a:r>
          </a:p>
        </p:txBody>
      </p:sp>
      <p:sp>
        <p:nvSpPr>
          <p:cNvPr id="94" name="灯片编号占位符 2">
            <a:extLst>
              <a:ext uri="{FF2B5EF4-FFF2-40B4-BE49-F238E27FC236}">
                <a16:creationId xmlns:a16="http://schemas.microsoft.com/office/drawing/2014/main" id="{1C0E73D9-231D-F0B7-0790-A88F836A1D50}"/>
              </a:ext>
            </a:extLst>
          </p:cNvPr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" name="Shape 0">
            <a:extLst>
              <a:ext uri="{FF2B5EF4-FFF2-40B4-BE49-F238E27FC236}">
                <a16:creationId xmlns:a16="http://schemas.microsoft.com/office/drawing/2014/main" id="{70683B0C-BAE1-EAB0-3261-14AA28EA7946}"/>
              </a:ext>
            </a:extLst>
          </p:cNvPr>
          <p:cNvSpPr/>
          <p:nvPr/>
        </p:nvSpPr>
        <p:spPr>
          <a:xfrm>
            <a:off x="8199755" y="1586865"/>
            <a:ext cx="3383915" cy="4285615"/>
          </a:xfrm>
          <a:prstGeom prst="rect">
            <a:avLst/>
          </a:prstGeom>
          <a:solidFill>
            <a:srgbClr val="648DE0"/>
          </a:solidFill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11" name="Text 1">
            <a:extLst>
              <a:ext uri="{FF2B5EF4-FFF2-40B4-BE49-F238E27FC236}">
                <a16:creationId xmlns:a16="http://schemas.microsoft.com/office/drawing/2014/main" id="{629BBCA6-D6B5-033D-E6C9-856DEBEA1138}"/>
              </a:ext>
            </a:extLst>
          </p:cNvPr>
          <p:cNvSpPr/>
          <p:nvPr/>
        </p:nvSpPr>
        <p:spPr>
          <a:xfrm>
            <a:off x="8199755" y="1586865"/>
            <a:ext cx="3383915" cy="4285615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 marL="0" indent="0">
              <a:lnSpc>
                <a:spcPct val="100000"/>
              </a:lnSpc>
              <a:buNone/>
            </a:pPr>
            <a:endParaRPr lang="en-US" sz="1600" dirty="0"/>
          </a:p>
        </p:txBody>
      </p:sp>
      <p:sp>
        <p:nvSpPr>
          <p:cNvPr id="12" name="Shape 2">
            <a:extLst>
              <a:ext uri="{FF2B5EF4-FFF2-40B4-BE49-F238E27FC236}">
                <a16:creationId xmlns:a16="http://schemas.microsoft.com/office/drawing/2014/main" id="{264C3CCD-E60B-1597-F673-F0AF7D4D65D1}"/>
              </a:ext>
            </a:extLst>
          </p:cNvPr>
          <p:cNvSpPr/>
          <p:nvPr/>
        </p:nvSpPr>
        <p:spPr>
          <a:xfrm>
            <a:off x="4429760" y="1594485"/>
            <a:ext cx="3383915" cy="4285615"/>
          </a:xfrm>
          <a:prstGeom prst="rect">
            <a:avLst/>
          </a:prstGeom>
          <a:solidFill>
            <a:srgbClr val="648DE0"/>
          </a:solidFill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13" name="Text 3">
            <a:extLst>
              <a:ext uri="{FF2B5EF4-FFF2-40B4-BE49-F238E27FC236}">
                <a16:creationId xmlns:a16="http://schemas.microsoft.com/office/drawing/2014/main" id="{3A47C570-243D-E1CA-8F67-3EC62CC81168}"/>
              </a:ext>
            </a:extLst>
          </p:cNvPr>
          <p:cNvSpPr/>
          <p:nvPr/>
        </p:nvSpPr>
        <p:spPr>
          <a:xfrm>
            <a:off x="4429760" y="1594485"/>
            <a:ext cx="3383915" cy="4285615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 marL="0" indent="0">
              <a:lnSpc>
                <a:spcPct val="100000"/>
              </a:lnSpc>
              <a:buNone/>
            </a:pPr>
            <a:endParaRPr lang="en-US" sz="1600" dirty="0"/>
          </a:p>
        </p:txBody>
      </p:sp>
      <p:sp>
        <p:nvSpPr>
          <p:cNvPr id="14" name="Shape 4">
            <a:extLst>
              <a:ext uri="{FF2B5EF4-FFF2-40B4-BE49-F238E27FC236}">
                <a16:creationId xmlns:a16="http://schemas.microsoft.com/office/drawing/2014/main" id="{3E4C4D48-5B8D-5351-F2F6-912DFC665523}"/>
              </a:ext>
            </a:extLst>
          </p:cNvPr>
          <p:cNvSpPr/>
          <p:nvPr/>
        </p:nvSpPr>
        <p:spPr>
          <a:xfrm>
            <a:off x="716915" y="1586865"/>
            <a:ext cx="3383915" cy="4285615"/>
          </a:xfrm>
          <a:prstGeom prst="rect">
            <a:avLst/>
          </a:prstGeom>
          <a:solidFill>
            <a:srgbClr val="648DE0"/>
          </a:solidFill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15" name="Text 5">
            <a:extLst>
              <a:ext uri="{FF2B5EF4-FFF2-40B4-BE49-F238E27FC236}">
                <a16:creationId xmlns:a16="http://schemas.microsoft.com/office/drawing/2014/main" id="{C9DC4290-DF13-28CB-E90B-BBA56D5C6DFD}"/>
              </a:ext>
            </a:extLst>
          </p:cNvPr>
          <p:cNvSpPr/>
          <p:nvPr/>
        </p:nvSpPr>
        <p:spPr>
          <a:xfrm>
            <a:off x="716915" y="1586865"/>
            <a:ext cx="3383915" cy="4285615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 marL="0" indent="0">
              <a:lnSpc>
                <a:spcPct val="100000"/>
              </a:lnSpc>
              <a:buNone/>
            </a:pPr>
            <a:endParaRPr lang="en-US" sz="1600" dirty="0"/>
          </a:p>
        </p:txBody>
      </p:sp>
      <p:pic>
        <p:nvPicPr>
          <p:cNvPr id="16" name="Image 0" descr="https://kimi-img.moonshot.cn/pub/slides/slides_tmpl/image/25-09-08-13:42:55-d2v6pntnfo2stf9dk6gg.png">
            <a:extLst>
              <a:ext uri="{FF2B5EF4-FFF2-40B4-BE49-F238E27FC236}">
                <a16:creationId xmlns:a16="http://schemas.microsoft.com/office/drawing/2014/main" id="{DEFEAD94-914C-08D5-D52A-C9BC034C52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5795" y="5020310"/>
            <a:ext cx="883920" cy="859790"/>
          </a:xfrm>
          <a:prstGeom prst="rect">
            <a:avLst/>
          </a:prstGeom>
        </p:spPr>
      </p:pic>
      <p:pic>
        <p:nvPicPr>
          <p:cNvPr id="17" name="Image 1" descr="https://kimi-img.moonshot.cn/pub/slides/slides_tmpl/image/25-09-08-13:42:55-d2v6pntnfo2stf9dk6h0.png">
            <a:extLst>
              <a:ext uri="{FF2B5EF4-FFF2-40B4-BE49-F238E27FC236}">
                <a16:creationId xmlns:a16="http://schemas.microsoft.com/office/drawing/2014/main" id="{BAA55FCF-B820-0507-9254-4B1365674F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2130" y="5020310"/>
            <a:ext cx="926465" cy="859790"/>
          </a:xfrm>
          <a:prstGeom prst="rect">
            <a:avLst/>
          </a:prstGeom>
        </p:spPr>
      </p:pic>
      <p:pic>
        <p:nvPicPr>
          <p:cNvPr id="18" name="Image 2" descr="https://kimi-img.moonshot.cn/pub/slides/slides_tmpl/image/25-09-08-13:42:55-d2v6pntnfo2stf9dk6hg.png">
            <a:extLst>
              <a:ext uri="{FF2B5EF4-FFF2-40B4-BE49-F238E27FC236}">
                <a16:creationId xmlns:a16="http://schemas.microsoft.com/office/drawing/2014/main" id="{ABB45204-E87F-CB8C-D8F9-28980F3DF2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0855" y="5020310"/>
            <a:ext cx="932815" cy="859790"/>
          </a:xfrm>
          <a:prstGeom prst="rect">
            <a:avLst/>
          </a:prstGeom>
        </p:spPr>
      </p:pic>
      <p:pic>
        <p:nvPicPr>
          <p:cNvPr id="19" name="Image 5" descr="https://kimi-img.moonshot.cn/pub/slides/slides_tmpl/image/25-09-08-13:42:55-d2v6pntnfo2stf9dk6ig.png">
            <a:extLst>
              <a:ext uri="{FF2B5EF4-FFF2-40B4-BE49-F238E27FC236}">
                <a16:creationId xmlns:a16="http://schemas.microsoft.com/office/drawing/2014/main" id="{EE101182-A224-275F-97AF-7127D65680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9770" y="1226185"/>
            <a:ext cx="942975" cy="929640"/>
          </a:xfrm>
          <a:prstGeom prst="rect">
            <a:avLst/>
          </a:prstGeom>
        </p:spPr>
      </p:pic>
      <p:pic>
        <p:nvPicPr>
          <p:cNvPr id="20" name="Image 7" descr="https://kimi-img.moonshot.cn/pub/slides/slides_tmpl/image/25-09-08-13:42:55-d2v6pntnfo2stf9dk6kg.png">
            <a:extLst>
              <a:ext uri="{FF2B5EF4-FFF2-40B4-BE49-F238E27FC236}">
                <a16:creationId xmlns:a16="http://schemas.microsoft.com/office/drawing/2014/main" id="{867CBC0F-2A98-9E17-AF8B-DD09999075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21825" y="1226185"/>
            <a:ext cx="942975" cy="929640"/>
          </a:xfrm>
          <a:prstGeom prst="rect">
            <a:avLst/>
          </a:prstGeom>
        </p:spPr>
      </p:pic>
      <p:pic>
        <p:nvPicPr>
          <p:cNvPr id="21" name="Image 8" descr="https://kimi-img.moonshot.cn/pub/slides/slides_tmpl/image/25-09-08-13:42:53-d2v6pndnfo2stf9dk5vg.png">
            <a:extLst>
              <a:ext uri="{FF2B5EF4-FFF2-40B4-BE49-F238E27FC236}">
                <a16:creationId xmlns:a16="http://schemas.microsoft.com/office/drawing/2014/main" id="{33DFC634-7945-2917-40A8-FF26164008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501650" y="1287780"/>
            <a:ext cx="361950" cy="411480"/>
          </a:xfrm>
          <a:prstGeom prst="rect">
            <a:avLst/>
          </a:prstGeom>
        </p:spPr>
      </p:pic>
      <p:pic>
        <p:nvPicPr>
          <p:cNvPr id="22" name="Image 9" descr="https://kimi-img.moonshot.cn/pub/slides/slides_tmpl/image/25-09-08-13:42:53-d2v6pndnfo2stf9dk5vg.png">
            <a:extLst>
              <a:ext uri="{FF2B5EF4-FFF2-40B4-BE49-F238E27FC236}">
                <a16:creationId xmlns:a16="http://schemas.microsoft.com/office/drawing/2014/main" id="{B845D8C0-BB7E-5F16-3F59-EE57D23B31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76990" y="1325880"/>
            <a:ext cx="361950" cy="411480"/>
          </a:xfrm>
          <a:prstGeom prst="rect">
            <a:avLst/>
          </a:prstGeom>
        </p:spPr>
      </p:pic>
      <p:pic>
        <p:nvPicPr>
          <p:cNvPr id="23" name="Image 11" descr="https://kimi-img.moonshot.cn/pub/slides/slides_tmpl/image/25-09-08-13:42:53-d2v6pndnfo2stf9dk5vg.png">
            <a:extLst>
              <a:ext uri="{FF2B5EF4-FFF2-40B4-BE49-F238E27FC236}">
                <a16:creationId xmlns:a16="http://schemas.microsoft.com/office/drawing/2014/main" id="{92676336-31A9-F4C4-734A-B166953BD7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>
            <a:off x="467360" y="5694680"/>
            <a:ext cx="361950" cy="411480"/>
          </a:xfrm>
          <a:prstGeom prst="rect">
            <a:avLst/>
          </a:prstGeom>
        </p:spPr>
      </p:pic>
      <p:pic>
        <p:nvPicPr>
          <p:cNvPr id="24" name="Image 12" descr="https://kimi-img.moonshot.cn/pub/slides/slides_tmpl/image/25-09-08-13:42:53-d2v6pndnfo2stf9dk5vg.png">
            <a:extLst>
              <a:ext uri="{FF2B5EF4-FFF2-40B4-BE49-F238E27FC236}">
                <a16:creationId xmlns:a16="http://schemas.microsoft.com/office/drawing/2014/main" id="{E8940A81-3599-E77D-3ED4-AD62600F71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1438890" y="5719445"/>
            <a:ext cx="361950" cy="411480"/>
          </a:xfrm>
          <a:prstGeom prst="rect">
            <a:avLst/>
          </a:prstGeom>
        </p:spPr>
      </p:pic>
      <p:sp>
        <p:nvSpPr>
          <p:cNvPr id="25" name="Text 7">
            <a:extLst>
              <a:ext uri="{FF2B5EF4-FFF2-40B4-BE49-F238E27FC236}">
                <a16:creationId xmlns:a16="http://schemas.microsoft.com/office/drawing/2014/main" id="{2196187F-3C52-CAAA-9576-822A8AAB50DA}"/>
              </a:ext>
            </a:extLst>
          </p:cNvPr>
          <p:cNvSpPr/>
          <p:nvPr/>
        </p:nvSpPr>
        <p:spPr>
          <a:xfrm>
            <a:off x="1186815" y="1988820"/>
            <a:ext cx="2508885" cy="107696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拓扑优化的核心思想</a:t>
            </a:r>
            <a:endParaRPr lang="en-US" sz="1600" dirty="0"/>
          </a:p>
        </p:txBody>
      </p:sp>
      <p:sp>
        <p:nvSpPr>
          <p:cNvPr id="26" name="Text 8">
            <a:extLst>
              <a:ext uri="{FF2B5EF4-FFF2-40B4-BE49-F238E27FC236}">
                <a16:creationId xmlns:a16="http://schemas.microsoft.com/office/drawing/2014/main" id="{A9D84764-DED4-EF51-2821-6782D09B9F9A}"/>
              </a:ext>
            </a:extLst>
          </p:cNvPr>
          <p:cNvSpPr/>
          <p:nvPr/>
        </p:nvSpPr>
        <p:spPr>
          <a:xfrm>
            <a:off x="888365" y="2939415"/>
            <a:ext cx="3060700" cy="235331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拓扑优化能够在热流耦合场中自动寻找最优材料分布，避免传统设计中的人为假设，为散热器设计提供更科学的解决方案。</a:t>
            </a:r>
            <a:endParaRPr lang="en-US" sz="1600" dirty="0"/>
          </a:p>
        </p:txBody>
      </p:sp>
      <p:sp>
        <p:nvSpPr>
          <p:cNvPr id="27" name="Text 9">
            <a:extLst>
              <a:ext uri="{FF2B5EF4-FFF2-40B4-BE49-F238E27FC236}">
                <a16:creationId xmlns:a16="http://schemas.microsoft.com/office/drawing/2014/main" id="{CE927CAB-452F-B3BE-9696-12E1F0893590}"/>
              </a:ext>
            </a:extLst>
          </p:cNvPr>
          <p:cNvSpPr/>
          <p:nvPr/>
        </p:nvSpPr>
        <p:spPr>
          <a:xfrm>
            <a:off x="4895850" y="1988820"/>
            <a:ext cx="2508885" cy="107696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与</a:t>
            </a:r>
            <a:r>
              <a:rPr lang="zh-CN" altLang="en-US" sz="20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水冷散热器</a:t>
            </a:r>
            <a:r>
              <a:rPr lang="en-US" sz="20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设计的对比</a:t>
            </a:r>
            <a:endParaRPr lang="en-US" sz="1600" dirty="0"/>
          </a:p>
        </p:txBody>
      </p:sp>
      <p:sp>
        <p:nvSpPr>
          <p:cNvPr id="28" name="Text 10">
            <a:extLst>
              <a:ext uri="{FF2B5EF4-FFF2-40B4-BE49-F238E27FC236}">
                <a16:creationId xmlns:a16="http://schemas.microsoft.com/office/drawing/2014/main" id="{3FF4687B-86C1-43A8-DB11-176C9EC3DC2C}"/>
              </a:ext>
            </a:extLst>
          </p:cNvPr>
          <p:cNvSpPr/>
          <p:nvPr/>
        </p:nvSpPr>
        <p:spPr>
          <a:xfrm>
            <a:off x="4604385" y="2939415"/>
            <a:ext cx="3060700" cy="235331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与</a:t>
            </a:r>
            <a:r>
              <a:rPr lang="zh-CN" altLang="en-US" sz="1400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水冷散热器</a:t>
            </a:r>
            <a:r>
              <a:rPr lang="en-US" sz="1400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设计相比，</a:t>
            </a:r>
            <a:r>
              <a:rPr lang="zh-CN" altLang="en-US" sz="1400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液氢在物理属性上包括动力粘度、热容、导热系数、初始温度等许多方面有着极大的不同，导致其相较于水冷拓扑优化来讲需要考虑和调试的内容更复杂</a:t>
            </a:r>
            <a:r>
              <a:rPr lang="en-US" sz="1400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。</a:t>
            </a:r>
            <a:endParaRPr lang="en-US" sz="1600" dirty="0"/>
          </a:p>
        </p:txBody>
      </p:sp>
      <p:sp>
        <p:nvSpPr>
          <p:cNvPr id="29" name="Text 11">
            <a:extLst>
              <a:ext uri="{FF2B5EF4-FFF2-40B4-BE49-F238E27FC236}">
                <a16:creationId xmlns:a16="http://schemas.microsoft.com/office/drawing/2014/main" id="{9C3F38ED-D00C-4589-9015-E2CCA66D15C0}"/>
              </a:ext>
            </a:extLst>
          </p:cNvPr>
          <p:cNvSpPr/>
          <p:nvPr/>
        </p:nvSpPr>
        <p:spPr>
          <a:xfrm>
            <a:off x="8604885" y="1988820"/>
            <a:ext cx="2508885" cy="107696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实现传热最大化</a:t>
            </a:r>
            <a:endParaRPr lang="en-US" sz="1600" dirty="0"/>
          </a:p>
        </p:txBody>
      </p:sp>
      <p:sp>
        <p:nvSpPr>
          <p:cNvPr id="30" name="Text 12">
            <a:extLst>
              <a:ext uri="{FF2B5EF4-FFF2-40B4-BE49-F238E27FC236}">
                <a16:creationId xmlns:a16="http://schemas.microsoft.com/office/drawing/2014/main" id="{143C06EE-9783-ED48-7455-F71226C87721}"/>
              </a:ext>
            </a:extLst>
          </p:cNvPr>
          <p:cNvSpPr/>
          <p:nvPr/>
        </p:nvSpPr>
        <p:spPr>
          <a:xfrm>
            <a:off x="8328660" y="2970530"/>
            <a:ext cx="3060700" cy="2353310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t"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dirty="0">
                <a:solidFill>
                  <a:srgbClr val="FFFFFF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通过拓扑优化，可以在同等压降预算下实现传热最大化，为液氢散热器的设计提供更高效、更灵活的思路。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5337657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5"/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液氢散热全球研究现状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1</a:t>
            </a:r>
          </a:p>
        </p:txBody>
      </p:sp>
      <p:sp>
        <p:nvSpPr>
          <p:cNvPr id="94" name="灯片编号占位符 2"/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" name="Shape 0">
            <a:extLst>
              <a:ext uri="{FF2B5EF4-FFF2-40B4-BE49-F238E27FC236}">
                <a16:creationId xmlns:a16="http://schemas.microsoft.com/office/drawing/2014/main" id="{95310B25-A487-0EF1-F726-E1750885FA34}"/>
              </a:ext>
            </a:extLst>
          </p:cNvPr>
          <p:cNvSpPr/>
          <p:nvPr/>
        </p:nvSpPr>
        <p:spPr>
          <a:xfrm>
            <a:off x="372110" y="1261442"/>
            <a:ext cx="11261089" cy="4745353"/>
          </a:xfrm>
          <a:prstGeom prst="rect">
            <a:avLst/>
          </a:prstGeom>
          <a:gradFill flip="none" rotWithShape="1">
            <a:gsLst>
              <a:gs pos="0">
                <a:srgbClr val="2A59B8"/>
              </a:gs>
              <a:gs pos="2000">
                <a:srgbClr val="2A59B8"/>
              </a:gs>
              <a:gs pos="100000">
                <a:srgbClr val="648DE0"/>
              </a:gs>
            </a:gsLst>
            <a:path path="circle">
              <a:fillToRect r="100000" b="100000"/>
            </a:path>
            <a:tileRect l="-100000" t="-100000"/>
          </a:gradFill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5C1AE104-1A60-B276-34C2-4A6B6781ADC3}"/>
              </a:ext>
            </a:extLst>
          </p:cNvPr>
          <p:cNvSpPr/>
          <p:nvPr/>
        </p:nvSpPr>
        <p:spPr>
          <a:xfrm>
            <a:off x="772795" y="1261442"/>
            <a:ext cx="5088890" cy="4498340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 marL="0" indent="0">
              <a:lnSpc>
                <a:spcPct val="100000"/>
              </a:lnSpc>
              <a:buNone/>
            </a:pPr>
            <a:endParaRPr lang="en-US" sz="1600" dirty="0"/>
          </a:p>
        </p:txBody>
      </p:sp>
      <p:sp>
        <p:nvSpPr>
          <p:cNvPr id="5" name="Shape 2">
            <a:extLst>
              <a:ext uri="{FF2B5EF4-FFF2-40B4-BE49-F238E27FC236}">
                <a16:creationId xmlns:a16="http://schemas.microsoft.com/office/drawing/2014/main" id="{3B079B8D-4D32-34A4-1A54-92D7F88ADBAD}"/>
              </a:ext>
            </a:extLst>
          </p:cNvPr>
          <p:cNvSpPr/>
          <p:nvPr/>
        </p:nvSpPr>
        <p:spPr>
          <a:xfrm>
            <a:off x="388621" y="5818835"/>
            <a:ext cx="11244578" cy="187960"/>
          </a:xfrm>
          <a:prstGeom prst="rect">
            <a:avLst/>
          </a:prstGeom>
          <a:solidFill>
            <a:srgbClr val="DAE3F5"/>
          </a:solidFill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6" name="Text 3">
            <a:extLst>
              <a:ext uri="{FF2B5EF4-FFF2-40B4-BE49-F238E27FC236}">
                <a16:creationId xmlns:a16="http://schemas.microsoft.com/office/drawing/2014/main" id="{FF6383E4-2FB3-6D2D-176A-6EF4377FB088}"/>
              </a:ext>
            </a:extLst>
          </p:cNvPr>
          <p:cNvSpPr/>
          <p:nvPr/>
        </p:nvSpPr>
        <p:spPr>
          <a:xfrm>
            <a:off x="772795" y="5571822"/>
            <a:ext cx="5088890" cy="187960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 marL="0" indent="0">
              <a:lnSpc>
                <a:spcPct val="100000"/>
              </a:lnSpc>
              <a:buNone/>
            </a:pPr>
            <a:endParaRPr lang="en-US" sz="1600" dirty="0"/>
          </a:p>
        </p:txBody>
      </p:sp>
      <p:sp>
        <p:nvSpPr>
          <p:cNvPr id="7" name="Text 5">
            <a:extLst>
              <a:ext uri="{FF2B5EF4-FFF2-40B4-BE49-F238E27FC236}">
                <a16:creationId xmlns:a16="http://schemas.microsoft.com/office/drawing/2014/main" id="{DF2D762F-1688-946A-FD1A-96392CE0E964}"/>
              </a:ext>
            </a:extLst>
          </p:cNvPr>
          <p:cNvSpPr/>
          <p:nvPr/>
        </p:nvSpPr>
        <p:spPr>
          <a:xfrm>
            <a:off x="6256020" y="1260807"/>
            <a:ext cx="5088890" cy="4498340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ctr"/>
          <a:lstStyle/>
          <a:p>
            <a:pPr marL="0" indent="0">
              <a:lnSpc>
                <a:spcPct val="100000"/>
              </a:lnSpc>
              <a:buNone/>
            </a:pPr>
            <a:endParaRPr lang="en-US" sz="1600" dirty="0"/>
          </a:p>
        </p:txBody>
      </p:sp>
      <p:pic>
        <p:nvPicPr>
          <p:cNvPr id="8" name="Image 2" descr="https://kimi-img.moonshot.cn/pub/slides/slides_tmpl/image/25-09-08-13:42:53-d2v6pndnfo2stf9dk5vg.png">
            <a:extLst>
              <a:ext uri="{FF2B5EF4-FFF2-40B4-BE49-F238E27FC236}">
                <a16:creationId xmlns:a16="http://schemas.microsoft.com/office/drawing/2014/main" id="{B745F718-AB07-E1C8-06DA-19B3FACE3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85420" y="946483"/>
            <a:ext cx="361950" cy="411480"/>
          </a:xfrm>
          <a:prstGeom prst="rect">
            <a:avLst/>
          </a:prstGeom>
        </p:spPr>
      </p:pic>
      <p:sp>
        <p:nvSpPr>
          <p:cNvPr id="10" name="Text 12">
            <a:extLst>
              <a:ext uri="{FF2B5EF4-FFF2-40B4-BE49-F238E27FC236}">
                <a16:creationId xmlns:a16="http://schemas.microsoft.com/office/drawing/2014/main" id="{26050543-5EEF-905E-A072-7861F0BB4F49}"/>
              </a:ext>
            </a:extLst>
          </p:cNvPr>
          <p:cNvSpPr/>
          <p:nvPr/>
        </p:nvSpPr>
        <p:spPr>
          <a:xfrm>
            <a:off x="551566" y="1357521"/>
            <a:ext cx="11014323" cy="27203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-720000" algn="just">
              <a:lnSpc>
                <a:spcPct val="150000"/>
              </a:lnSpc>
              <a:buNone/>
            </a:pPr>
            <a:r>
              <a:rPr lang="en-US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NASA Glenn 2016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年在“</a:t>
            </a:r>
            <a:r>
              <a:rPr lang="en-US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Hydrogen Heat Exchanger for Electric Aircraft”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项目中，采用印刷电路板换热器（</a:t>
            </a:r>
            <a:r>
              <a:rPr lang="en-US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PCHE）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实现液氢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氦双回路散热，单点热流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480 </a:t>
            </a:r>
            <a:r>
              <a:rPr lang="en-US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cm-2，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但压降高达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1.2 </a:t>
            </a:r>
            <a:r>
              <a:rPr lang="en-US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MPa，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且未对通道形状进行系统优化。</a:t>
            </a:r>
            <a:endParaRPr lang="en-US" altLang="zh-CN" sz="1600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-720000" algn="just">
              <a:lnSpc>
                <a:spcPct val="150000"/>
              </a:lnSpc>
              <a:buNone/>
            </a:pP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2. 2020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年，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MIT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陈刚组首次将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Level-Set TO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引入液氮（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LN2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）微通道，以有效热阻最小为目标，得到树状分叉通道，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CHF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提升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38 %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，但研究假设单相、常物性，且未考虑沸腾。</a:t>
            </a:r>
            <a:endParaRPr lang="en-US" altLang="zh-CN" sz="1600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-720000" algn="just">
              <a:lnSpc>
                <a:spcPct val="150000"/>
              </a:lnSpc>
              <a:buNone/>
            </a:pP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3. 2022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年，瑞典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KTH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在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COMSOL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中采用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Brinkman-Forchheimer-Darcy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方程描述两相流动，通过变密度法抑制“灰度”，对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CO2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两相散热器进行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，结果表明：当目标函数加入“汽相体积分数罚函数”后，可避免局部蒸干，但低温氢物性差异大，其结论不能直接外推。、</a:t>
            </a:r>
            <a:endParaRPr lang="en-US" altLang="zh-CN" sz="1600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-720000" algn="just">
              <a:lnSpc>
                <a:spcPct val="150000"/>
              </a:lnSpc>
              <a:buNone/>
            </a:pP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4. 2021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年，日本大阪大学采用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SIMP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（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Solid Isotropic Material with Penalization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）法，以最小柔度为目标，对液氢涡轮叶片进行拓扑优化，发现最优构型呈现“空心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加筋”特征，显著降低应力集中；然而，其热边界条件为给定热通量，未与流动共轭求解，且忽略了氢浓度</a:t>
            </a:r>
            <a:r>
              <a:rPr lang="en-US" altLang="zh-CN" sz="16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zh-CN" altLang="en-US" sz="1600" dirty="0">
                <a:solidFill>
                  <a:srgbClr val="FFFFFF"/>
                </a:solidFill>
                <a:latin typeface="Calibri" panose="020F0502020204030204" pitchFamily="34" charset="0"/>
                <a:ea typeface="MiSans" pitchFamily="34" charset="-122"/>
                <a:cs typeface="Calibri" panose="020F0502020204030204" pitchFamily="34" charset="0"/>
              </a:rPr>
              <a:t>应力耦合扩散。</a:t>
            </a:r>
            <a:endParaRPr lang="en-US" altLang="zh-CN" sz="1600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FFFF00"/>
                </a:solidFill>
              </a:rPr>
              <a:t>综上，目前尚未出现“液氢</a:t>
            </a:r>
            <a:r>
              <a:rPr lang="en-US" altLang="zh-CN" sz="2400" b="1" dirty="0">
                <a:solidFill>
                  <a:srgbClr val="FFFF00"/>
                </a:solidFill>
              </a:rPr>
              <a:t>-</a:t>
            </a:r>
            <a:r>
              <a:rPr lang="zh-CN" altLang="en-US" sz="2400" b="1" dirty="0">
                <a:solidFill>
                  <a:srgbClr val="FFFF00"/>
                </a:solidFill>
              </a:rPr>
              <a:t>两相</a:t>
            </a:r>
            <a:r>
              <a:rPr lang="en-US" altLang="zh-CN" sz="2400" b="1" dirty="0">
                <a:solidFill>
                  <a:srgbClr val="FFFF00"/>
                </a:solidFill>
              </a:rPr>
              <a:t>-</a:t>
            </a:r>
            <a:r>
              <a:rPr lang="zh-CN" altLang="en-US" sz="2400" b="1" dirty="0">
                <a:solidFill>
                  <a:srgbClr val="FFFF00"/>
                </a:solidFill>
              </a:rPr>
              <a:t>共轭传热</a:t>
            </a:r>
            <a:r>
              <a:rPr lang="en-US" altLang="zh-CN" sz="2400" b="1" dirty="0">
                <a:solidFill>
                  <a:srgbClr val="FFFF00"/>
                </a:solidFill>
              </a:rPr>
              <a:t>-</a:t>
            </a:r>
            <a:r>
              <a:rPr lang="zh-CN" altLang="en-US" sz="2400" b="1" dirty="0">
                <a:solidFill>
                  <a:srgbClr val="FFFF00"/>
                </a:solidFill>
              </a:rPr>
              <a:t>拓扑优化”一体化研究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06CD83-0E28-15FA-8440-327C2041C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84D87023-B18F-27C8-9000-D21B3E4A310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8">
            <a:alphaModFix amt="20000"/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5650" r="5189" b="37404"/>
          <a:stretch>
            <a:fillRect/>
          </a:stretch>
        </p:blipFill>
        <p:spPr>
          <a:xfrm>
            <a:off x="329247" y="2114758"/>
            <a:ext cx="11533505" cy="4305300"/>
          </a:xfrm>
          <a:prstGeom prst="rect">
            <a:avLst/>
          </a:prstGeom>
        </p:spPr>
      </p:pic>
      <p:sp>
        <p:nvSpPr>
          <p:cNvPr id="9" name="文本占位符 5">
            <a:extLst>
              <a:ext uri="{FF2B5EF4-FFF2-40B4-BE49-F238E27FC236}">
                <a16:creationId xmlns:a16="http://schemas.microsoft.com/office/drawing/2014/main" id="{2A755C58-1FEA-47CC-3C22-CC85E4A9150F}"/>
              </a:ext>
            </a:extLst>
          </p:cNvPr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dirty="0">
                <a:solidFill>
                  <a:srgbClr val="17539E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4" name="灯片编号占位符 2">
            <a:extLst>
              <a:ext uri="{FF2B5EF4-FFF2-40B4-BE49-F238E27FC236}">
                <a16:creationId xmlns:a16="http://schemas.microsoft.com/office/drawing/2014/main" id="{69F089A1-095B-E386-B008-30D65F136FF5}"/>
              </a:ext>
            </a:extLst>
          </p:cNvPr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7665959C-A2C4-768C-8C32-A78F807A0DB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345565" y="1092200"/>
            <a:ext cx="5695950" cy="565976"/>
            <a:chOff x="1478442" y="1015499"/>
            <a:chExt cx="3679190" cy="566241"/>
          </a:xfrm>
        </p:grpSpPr>
        <p:sp>
          <p:nvSpPr>
            <p:cNvPr id="16" name="矩形: 单圆角 15">
              <a:extLst>
                <a:ext uri="{FF2B5EF4-FFF2-40B4-BE49-F238E27FC236}">
                  <a16:creationId xmlns:a16="http://schemas.microsoft.com/office/drawing/2014/main" id="{1AB98492-1F15-CD1D-3EA2-46DFAB9E4477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 flipH="1">
              <a:off x="1538753" y="1015499"/>
              <a:ext cx="502416" cy="56624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11550C9E-6A11-1180-FB80-95F8DA2A91F7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1478442" y="1093118"/>
              <a:ext cx="3679096" cy="48862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D7758581-77A9-1D01-378E-2CA0438DC755}"/>
                </a:ext>
              </a:extLst>
            </p:cNvPr>
            <p:cNvSpPr txBox="1"/>
            <p:nvPr>
              <p:custDataLst>
                <p:tags r:id="rId23"/>
              </p:custDataLst>
            </p:nvPr>
          </p:nvSpPr>
          <p:spPr>
            <a:xfrm>
              <a:off x="2200974" y="1136695"/>
              <a:ext cx="2956658" cy="4300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D5D5D5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研究意义</a:t>
              </a:r>
            </a:p>
          </p:txBody>
        </p:sp>
        <p:sp>
          <p:nvSpPr>
            <p:cNvPr id="15" name="矩形: 单圆角 14">
              <a:extLst>
                <a:ext uri="{FF2B5EF4-FFF2-40B4-BE49-F238E27FC236}">
                  <a16:creationId xmlns:a16="http://schemas.microsoft.com/office/drawing/2014/main" id="{B1133986-DD79-4E59-A3AE-4BC5B4A14BE5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1595451" y="1015499"/>
              <a:ext cx="502416" cy="56624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2DC240B0-337F-7EEF-4668-0488E56D899B}"/>
                </a:ext>
              </a:extLst>
            </p:cNvPr>
            <p:cNvSpPr txBox="1"/>
            <p:nvPr>
              <p:custDataLst>
                <p:tags r:id="rId25"/>
              </p:custDataLst>
            </p:nvPr>
          </p:nvSpPr>
          <p:spPr>
            <a:xfrm>
              <a:off x="1624331" y="1116233"/>
              <a:ext cx="502417" cy="4402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7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E2CB9A07-C692-7994-235A-3A0F634C55E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345565" y="2232660"/>
            <a:ext cx="5696585" cy="566420"/>
            <a:chOff x="2119" y="3516"/>
            <a:chExt cx="5794" cy="892"/>
          </a:xfrm>
        </p:grpSpPr>
        <p:sp>
          <p:nvSpPr>
            <p:cNvPr id="20" name="矩形: 单圆角 19">
              <a:extLst>
                <a:ext uri="{FF2B5EF4-FFF2-40B4-BE49-F238E27FC236}">
                  <a16:creationId xmlns:a16="http://schemas.microsoft.com/office/drawing/2014/main" id="{5B02318D-052C-25F4-2CD7-E7737916B69F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 flipH="1">
              <a:off x="2213" y="3516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85F06303-231F-F810-BC94-5A39EC66B444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2119" y="3639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16FA5719-6EA3-D934-D2D5-9837DB668E78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3257" y="3707"/>
              <a:ext cx="3700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17539E"/>
                  </a:solidFill>
                  <a:latin typeface="+mn-ea"/>
                  <a:cs typeface="+mn-ea"/>
                  <a:sym typeface="+mn-lt"/>
                </a:rPr>
                <a:t>研究内容</a:t>
              </a:r>
            </a:p>
          </p:txBody>
        </p:sp>
        <p:sp>
          <p:nvSpPr>
            <p:cNvPr id="23" name="矩形: 单圆角 22">
              <a:extLst>
                <a:ext uri="{FF2B5EF4-FFF2-40B4-BE49-F238E27FC236}">
                  <a16:creationId xmlns:a16="http://schemas.microsoft.com/office/drawing/2014/main" id="{13048E67-702E-66AA-B3B0-F5F043F10170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2303" y="3516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726B1351-E95C-0EE7-BF4D-3DFC18DF39BA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2348" y="3675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DB2CC4D1-9C11-017D-A420-1453A3DC029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345565" y="3373755"/>
            <a:ext cx="5696585" cy="565785"/>
            <a:chOff x="2119" y="5313"/>
            <a:chExt cx="5794" cy="891"/>
          </a:xfrm>
        </p:grpSpPr>
        <p:sp>
          <p:nvSpPr>
            <p:cNvPr id="26" name="矩形: 单圆角 25">
              <a:extLst>
                <a:ext uri="{FF2B5EF4-FFF2-40B4-BE49-F238E27FC236}">
                  <a16:creationId xmlns:a16="http://schemas.microsoft.com/office/drawing/2014/main" id="{A5608326-4086-D6C3-9A40-F8EF07CC3AAD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 flipH="1">
              <a:off x="2213" y="5313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416331CD-F6A8-CDFE-4B16-E766DD8CC73D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119" y="5435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F02ACEF9-5A89-20D3-353B-DB6E38260356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3257" y="5504"/>
              <a:ext cx="4507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+mn-ea"/>
                  <a:sym typeface="+mn-lt"/>
                </a:rPr>
                <a:t>研究方案与模型构建</a:t>
              </a:r>
            </a:p>
          </p:txBody>
        </p:sp>
        <p:sp>
          <p:nvSpPr>
            <p:cNvPr id="29" name="矩形: 单圆角 28">
              <a:extLst>
                <a:ext uri="{FF2B5EF4-FFF2-40B4-BE49-F238E27FC236}">
                  <a16:creationId xmlns:a16="http://schemas.microsoft.com/office/drawing/2014/main" id="{17A3B9DC-72FC-F800-C848-80AB59F162F9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303" y="5313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DC3047AD-271F-1A81-7E96-25C8B5EB1B53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348" y="5471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F50F1C28-3F17-6655-1F65-BC4994ABA44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345565" y="4514215"/>
            <a:ext cx="5695315" cy="566420"/>
            <a:chOff x="2119" y="7109"/>
            <a:chExt cx="5794" cy="892"/>
          </a:xfrm>
        </p:grpSpPr>
        <p:sp>
          <p:nvSpPr>
            <p:cNvPr id="6" name="矩形: 单圆角 19">
              <a:extLst>
                <a:ext uri="{FF2B5EF4-FFF2-40B4-BE49-F238E27FC236}">
                  <a16:creationId xmlns:a16="http://schemas.microsoft.com/office/drawing/2014/main" id="{092A8C91-4463-2D05-4052-5DAB6ACA7C5B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 flipH="1">
              <a:off x="2213" y="7109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FD72F21-FECE-1D57-1630-09CBE73B752F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2119" y="7232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D1DFA6BC-252A-D75B-9296-6581BAC05852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3256" y="7300"/>
              <a:ext cx="4160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+mn-ea"/>
                  <a:sym typeface="+mn-lt"/>
                </a:rPr>
                <a:t>研究进展与前瞻</a:t>
              </a:r>
            </a:p>
          </p:txBody>
        </p:sp>
        <p:sp>
          <p:nvSpPr>
            <p:cNvPr id="11" name="矩形: 单圆角 22">
              <a:extLst>
                <a:ext uri="{FF2B5EF4-FFF2-40B4-BE49-F238E27FC236}">
                  <a16:creationId xmlns:a16="http://schemas.microsoft.com/office/drawing/2014/main" id="{60410601-9452-2356-2960-A21AD24DA6E4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2302" y="7109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7AC81CE7-A799-F81C-B202-75D898FC3CC9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2348" y="7268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800543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5"/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研究总目标与分阶段指标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2</a:t>
            </a:r>
          </a:p>
        </p:txBody>
      </p:sp>
      <p:sp>
        <p:nvSpPr>
          <p:cNvPr id="94" name="灯片编号占位符 2"/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对象1" descr="7b0a202020202262756c6c6574223a20227b5c2263617465676f727949645c223a5c225c222c5c2274656d706c61746549645c223a32303233313635377d220a7d0a"/>
          <p:cNvSpPr/>
          <p:nvPr>
            <p:custDataLst>
              <p:tags r:id="rId1"/>
            </p:custDataLst>
          </p:nvPr>
        </p:nvSpPr>
        <p:spPr>
          <a:xfrm>
            <a:off x="4027805" y="1637030"/>
            <a:ext cx="7629525" cy="1855470"/>
          </a:xfrm>
          <a:custGeom>
            <a:avLst/>
            <a:gdLst>
              <a:gd name="connsiteX0" fmla="*/ 1233102 w 7588182"/>
              <a:gd name="connsiteY0" fmla="*/ 1280160 h 1280160"/>
              <a:gd name="connsiteX1" fmla="*/ 1196526 w 7588182"/>
              <a:gd name="connsiteY1" fmla="*/ 1261872 h 1280160"/>
              <a:gd name="connsiteX2" fmla="*/ 1178238 w 7588182"/>
              <a:gd name="connsiteY2" fmla="*/ 1252728 h 1280160"/>
              <a:gd name="connsiteX3" fmla="*/ 16950 w 7588182"/>
              <a:gd name="connsiteY3" fmla="*/ 82296 h 1280160"/>
              <a:gd name="connsiteX4" fmla="*/ 53526 w 7588182"/>
              <a:gd name="connsiteY4" fmla="*/ 0 h 1280160"/>
              <a:gd name="connsiteX5" fmla="*/ 7398879 w 7588182"/>
              <a:gd name="connsiteY5" fmla="*/ 0 h 1280160"/>
              <a:gd name="connsiteX6" fmla="*/ 7588182 w 7588182"/>
              <a:gd name="connsiteY6" fmla="*/ 54864 h 1280160"/>
              <a:gd name="connsiteX7" fmla="*/ 7588182 w 7588182"/>
              <a:gd name="connsiteY7" fmla="*/ 1234440 h 1280160"/>
              <a:gd name="connsiteX8" fmla="*/ 7542462 w 7588182"/>
              <a:gd name="connsiteY8" fmla="*/ 1280160 h 1280160"/>
              <a:gd name="connsiteX9" fmla="*/ 1233102 w 7588182"/>
              <a:gd name="connsiteY9" fmla="*/ 1280160 h 1280160"/>
              <a:gd name="connsiteX0-1" fmla="*/ 1233102 w 7588182"/>
              <a:gd name="connsiteY0-2" fmla="*/ 1280160 h 1280160"/>
              <a:gd name="connsiteX1-3" fmla="*/ 1196526 w 7588182"/>
              <a:gd name="connsiteY1-4" fmla="*/ 1261872 h 1280160"/>
              <a:gd name="connsiteX2-5" fmla="*/ 1178238 w 7588182"/>
              <a:gd name="connsiteY2-6" fmla="*/ 1252728 h 1280160"/>
              <a:gd name="connsiteX3-7" fmla="*/ 16950 w 7588182"/>
              <a:gd name="connsiteY3-8" fmla="*/ 82296 h 1280160"/>
              <a:gd name="connsiteX4-9" fmla="*/ 53526 w 7588182"/>
              <a:gd name="connsiteY4-10" fmla="*/ 0 h 1280160"/>
              <a:gd name="connsiteX5-11" fmla="*/ 7398879 w 7588182"/>
              <a:gd name="connsiteY5-12" fmla="*/ 0 h 1280160"/>
              <a:gd name="connsiteX6-13" fmla="*/ 7421928 w 7588182"/>
              <a:gd name="connsiteY6-14" fmla="*/ 77535 h 1280160"/>
              <a:gd name="connsiteX7-15" fmla="*/ 7588182 w 7588182"/>
              <a:gd name="connsiteY7-16" fmla="*/ 1234440 h 1280160"/>
              <a:gd name="connsiteX8-17" fmla="*/ 7542462 w 7588182"/>
              <a:gd name="connsiteY8-18" fmla="*/ 1280160 h 1280160"/>
              <a:gd name="connsiteX9-19" fmla="*/ 1233102 w 7588182"/>
              <a:gd name="connsiteY9-20" fmla="*/ 1280160 h 1280160"/>
              <a:gd name="connsiteX0-21" fmla="*/ 1233102 w 7545854"/>
              <a:gd name="connsiteY0-22" fmla="*/ 1280160 h 1280160"/>
              <a:gd name="connsiteX1-23" fmla="*/ 1196526 w 7545854"/>
              <a:gd name="connsiteY1-24" fmla="*/ 1261872 h 1280160"/>
              <a:gd name="connsiteX2-25" fmla="*/ 1178238 w 7545854"/>
              <a:gd name="connsiteY2-26" fmla="*/ 1252728 h 1280160"/>
              <a:gd name="connsiteX3-27" fmla="*/ 16950 w 7545854"/>
              <a:gd name="connsiteY3-28" fmla="*/ 82296 h 1280160"/>
              <a:gd name="connsiteX4-29" fmla="*/ 53526 w 7545854"/>
              <a:gd name="connsiteY4-30" fmla="*/ 0 h 1280160"/>
              <a:gd name="connsiteX5-31" fmla="*/ 7398879 w 7545854"/>
              <a:gd name="connsiteY5-32" fmla="*/ 0 h 1280160"/>
              <a:gd name="connsiteX6-33" fmla="*/ 7421928 w 7545854"/>
              <a:gd name="connsiteY6-34" fmla="*/ 77535 h 1280160"/>
              <a:gd name="connsiteX7-35" fmla="*/ 7421928 w 7545854"/>
              <a:gd name="connsiteY7-36" fmla="*/ 1158870 h 1280160"/>
              <a:gd name="connsiteX8-37" fmla="*/ 7542462 w 7545854"/>
              <a:gd name="connsiteY8-38" fmla="*/ 1280160 h 1280160"/>
              <a:gd name="connsiteX9-39" fmla="*/ 1233102 w 7545854"/>
              <a:gd name="connsiteY9-40" fmla="*/ 1280160 h 1280160"/>
              <a:gd name="connsiteX0-41" fmla="*/ 1233102 w 7428646"/>
              <a:gd name="connsiteY0-42" fmla="*/ 1280160 h 1287717"/>
              <a:gd name="connsiteX1-43" fmla="*/ 1196526 w 7428646"/>
              <a:gd name="connsiteY1-44" fmla="*/ 1261872 h 1287717"/>
              <a:gd name="connsiteX2-45" fmla="*/ 1178238 w 7428646"/>
              <a:gd name="connsiteY2-46" fmla="*/ 1252728 h 1287717"/>
              <a:gd name="connsiteX3-47" fmla="*/ 16950 w 7428646"/>
              <a:gd name="connsiteY3-48" fmla="*/ 82296 h 1287717"/>
              <a:gd name="connsiteX4-49" fmla="*/ 53526 w 7428646"/>
              <a:gd name="connsiteY4-50" fmla="*/ 0 h 1287717"/>
              <a:gd name="connsiteX5-51" fmla="*/ 7398879 w 7428646"/>
              <a:gd name="connsiteY5-52" fmla="*/ 0 h 1287717"/>
              <a:gd name="connsiteX6-53" fmla="*/ 7421928 w 7428646"/>
              <a:gd name="connsiteY6-54" fmla="*/ 77535 h 1287717"/>
              <a:gd name="connsiteX7-55" fmla="*/ 7421928 w 7428646"/>
              <a:gd name="connsiteY7-56" fmla="*/ 1158870 h 1287717"/>
              <a:gd name="connsiteX8-57" fmla="*/ 7413993 w 7428646"/>
              <a:gd name="connsiteY8-58" fmla="*/ 1287717 h 1287717"/>
              <a:gd name="connsiteX9-59" fmla="*/ 1233102 w 7428646"/>
              <a:gd name="connsiteY9-60" fmla="*/ 1280160 h 12877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7428646" h="1287717">
                <a:moveTo>
                  <a:pt x="1233102" y="1280160"/>
                </a:moveTo>
                <a:cubicBezTo>
                  <a:pt x="1214814" y="1280160"/>
                  <a:pt x="1205670" y="1280160"/>
                  <a:pt x="1196526" y="1261872"/>
                </a:cubicBezTo>
                <a:cubicBezTo>
                  <a:pt x="1187382" y="1261872"/>
                  <a:pt x="1187382" y="1261872"/>
                  <a:pt x="1178238" y="1252728"/>
                </a:cubicBezTo>
                <a:lnTo>
                  <a:pt x="16950" y="82296"/>
                </a:lnTo>
                <a:cubicBezTo>
                  <a:pt x="-19626" y="54864"/>
                  <a:pt x="7806" y="0"/>
                  <a:pt x="53526" y="0"/>
                </a:cubicBezTo>
                <a:lnTo>
                  <a:pt x="7398879" y="0"/>
                </a:lnTo>
                <a:cubicBezTo>
                  <a:pt x="7426311" y="0"/>
                  <a:pt x="7421928" y="40959"/>
                  <a:pt x="7421928" y="77535"/>
                </a:cubicBezTo>
                <a:lnTo>
                  <a:pt x="7421928" y="1158870"/>
                </a:lnTo>
                <a:cubicBezTo>
                  <a:pt x="7421928" y="1186302"/>
                  <a:pt x="7441425" y="1287717"/>
                  <a:pt x="7413993" y="1287717"/>
                </a:cubicBezTo>
                <a:lnTo>
                  <a:pt x="1233102" y="1280160"/>
                </a:lnTo>
              </a:path>
            </a:pathLst>
          </a:custGeom>
          <a:noFill/>
          <a:ln w="12700">
            <a:gradFill>
              <a:gsLst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  <a:gs pos="2000">
                  <a:schemeClr val="accent1">
                    <a:alpha val="100000"/>
                  </a:schemeClr>
                </a:gs>
              </a:gsLst>
              <a:lin ang="0" scaled="0"/>
            </a:gradFill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lIns="1296000" tIns="0" rIns="0" bIns="0" numCol="1" spcCol="0" rtlCol="0" fromWordArt="0" anchor="ctr" anchorCtr="0" forceAA="0" compatLnSpc="1">
            <a:noAutofit/>
          </a:bodyPr>
          <a:lstStyle/>
          <a:p>
            <a:pPr indent="268605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把液氢作为散热材料进行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COMSOL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二维建模，并且调整各个参数对模型进行拓扑优化，得到优化流道。</a:t>
            </a:r>
          </a:p>
        </p:txBody>
      </p:sp>
      <p:sp>
        <p:nvSpPr>
          <p:cNvPr id="13" name="对象2" descr="7b0a202020202262756c6c6574223a20227b5c2263617465676f727949645c223a5c225c222c5c2274656d706c61746549645c223a32303233313635377d220a7d0a"/>
          <p:cNvSpPr/>
          <p:nvPr>
            <p:custDataLst>
              <p:tags r:id="rId2"/>
            </p:custDataLst>
          </p:nvPr>
        </p:nvSpPr>
        <p:spPr>
          <a:xfrm>
            <a:off x="4027805" y="3556636"/>
            <a:ext cx="7757481" cy="1855470"/>
          </a:xfrm>
          <a:custGeom>
            <a:avLst/>
            <a:gdLst>
              <a:gd name="connsiteX0" fmla="*/ 1233102 w 7588182"/>
              <a:gd name="connsiteY0" fmla="*/ 0 h 1280160"/>
              <a:gd name="connsiteX1" fmla="*/ 1196526 w 7588182"/>
              <a:gd name="connsiteY1" fmla="*/ 18288 h 1280160"/>
              <a:gd name="connsiteX2" fmla="*/ 1178238 w 7588182"/>
              <a:gd name="connsiteY2" fmla="*/ 27432 h 1280160"/>
              <a:gd name="connsiteX3" fmla="*/ 16950 w 7588182"/>
              <a:gd name="connsiteY3" fmla="*/ 1197864 h 1280160"/>
              <a:gd name="connsiteX4" fmla="*/ 53526 w 7588182"/>
              <a:gd name="connsiteY4" fmla="*/ 1280160 h 1280160"/>
              <a:gd name="connsiteX5" fmla="*/ 7542462 w 7588182"/>
              <a:gd name="connsiteY5" fmla="*/ 1280160 h 1280160"/>
              <a:gd name="connsiteX6" fmla="*/ 7588182 w 7588182"/>
              <a:gd name="connsiteY6" fmla="*/ 1234440 h 1280160"/>
              <a:gd name="connsiteX7" fmla="*/ 7588182 w 7588182"/>
              <a:gd name="connsiteY7" fmla="*/ 54864 h 1280160"/>
              <a:gd name="connsiteX8" fmla="*/ 7300637 w 7588182"/>
              <a:gd name="connsiteY8" fmla="*/ 0 h 1280160"/>
              <a:gd name="connsiteX9" fmla="*/ 1233102 w 7588182"/>
              <a:gd name="connsiteY9" fmla="*/ 0 h 1280160"/>
              <a:gd name="connsiteX0-1" fmla="*/ 1233102 w 7588182"/>
              <a:gd name="connsiteY0-2" fmla="*/ 0 h 1280160"/>
              <a:gd name="connsiteX1-3" fmla="*/ 1196526 w 7588182"/>
              <a:gd name="connsiteY1-4" fmla="*/ 18288 h 1280160"/>
              <a:gd name="connsiteX2-5" fmla="*/ 1178238 w 7588182"/>
              <a:gd name="connsiteY2-6" fmla="*/ 27432 h 1280160"/>
              <a:gd name="connsiteX3-7" fmla="*/ 16950 w 7588182"/>
              <a:gd name="connsiteY3-8" fmla="*/ 1197864 h 1280160"/>
              <a:gd name="connsiteX4-9" fmla="*/ 53526 w 7588182"/>
              <a:gd name="connsiteY4-10" fmla="*/ 1280160 h 1280160"/>
              <a:gd name="connsiteX5-11" fmla="*/ 7542462 w 7588182"/>
              <a:gd name="connsiteY5-12" fmla="*/ 1280160 h 1280160"/>
              <a:gd name="connsiteX6-13" fmla="*/ 7588182 w 7588182"/>
              <a:gd name="connsiteY6-14" fmla="*/ 1234440 h 1280160"/>
              <a:gd name="connsiteX7-15" fmla="*/ 7421928 w 7588182"/>
              <a:gd name="connsiteY7-16" fmla="*/ 77535 h 1280160"/>
              <a:gd name="connsiteX8-17" fmla="*/ 7300637 w 7588182"/>
              <a:gd name="connsiteY8-18" fmla="*/ 0 h 1280160"/>
              <a:gd name="connsiteX9-19" fmla="*/ 1233102 w 7588182"/>
              <a:gd name="connsiteY9-20" fmla="*/ 0 h 1280160"/>
              <a:gd name="connsiteX0-21" fmla="*/ 1233102 w 7546015"/>
              <a:gd name="connsiteY0-22" fmla="*/ 0 h 1280160"/>
              <a:gd name="connsiteX1-23" fmla="*/ 1196526 w 7546015"/>
              <a:gd name="connsiteY1-24" fmla="*/ 18288 h 1280160"/>
              <a:gd name="connsiteX2-25" fmla="*/ 1178238 w 7546015"/>
              <a:gd name="connsiteY2-26" fmla="*/ 27432 h 1280160"/>
              <a:gd name="connsiteX3-27" fmla="*/ 16950 w 7546015"/>
              <a:gd name="connsiteY3-28" fmla="*/ 1197864 h 1280160"/>
              <a:gd name="connsiteX4-29" fmla="*/ 53526 w 7546015"/>
              <a:gd name="connsiteY4-30" fmla="*/ 1280160 h 1280160"/>
              <a:gd name="connsiteX5-31" fmla="*/ 7542462 w 7546015"/>
              <a:gd name="connsiteY5-32" fmla="*/ 1280160 h 1280160"/>
              <a:gd name="connsiteX6-33" fmla="*/ 7429485 w 7546015"/>
              <a:gd name="connsiteY6-34" fmla="*/ 1241997 h 1280160"/>
              <a:gd name="connsiteX7-35" fmla="*/ 7421928 w 7546015"/>
              <a:gd name="connsiteY7-36" fmla="*/ 77535 h 1280160"/>
              <a:gd name="connsiteX8-37" fmla="*/ 7300637 w 7546015"/>
              <a:gd name="connsiteY8-38" fmla="*/ 0 h 1280160"/>
              <a:gd name="connsiteX9-39" fmla="*/ 1233102 w 7546015"/>
              <a:gd name="connsiteY9-40" fmla="*/ 0 h 1280160"/>
              <a:gd name="connsiteX0-41" fmla="*/ 1233102 w 7429485"/>
              <a:gd name="connsiteY0-42" fmla="*/ 0 h 1280160"/>
              <a:gd name="connsiteX1-43" fmla="*/ 1196526 w 7429485"/>
              <a:gd name="connsiteY1-44" fmla="*/ 18288 h 1280160"/>
              <a:gd name="connsiteX2-45" fmla="*/ 1178238 w 7429485"/>
              <a:gd name="connsiteY2-46" fmla="*/ 27432 h 1280160"/>
              <a:gd name="connsiteX3-47" fmla="*/ 16950 w 7429485"/>
              <a:gd name="connsiteY3-48" fmla="*/ 1197864 h 1280160"/>
              <a:gd name="connsiteX4-49" fmla="*/ 53526 w 7429485"/>
              <a:gd name="connsiteY4-50" fmla="*/ 1280160 h 1280160"/>
              <a:gd name="connsiteX5-51" fmla="*/ 7383765 w 7429485"/>
              <a:gd name="connsiteY5-52" fmla="*/ 1280160 h 1280160"/>
              <a:gd name="connsiteX6-53" fmla="*/ 7429485 w 7429485"/>
              <a:gd name="connsiteY6-54" fmla="*/ 1241997 h 1280160"/>
              <a:gd name="connsiteX7-55" fmla="*/ 7421928 w 7429485"/>
              <a:gd name="connsiteY7-56" fmla="*/ 77535 h 1280160"/>
              <a:gd name="connsiteX8-57" fmla="*/ 7300637 w 7429485"/>
              <a:gd name="connsiteY8-58" fmla="*/ 0 h 1280160"/>
              <a:gd name="connsiteX9-59" fmla="*/ 1233102 w 7429485"/>
              <a:gd name="connsiteY9-60" fmla="*/ 0 h 12801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7429485" h="1280160">
                <a:moveTo>
                  <a:pt x="1233102" y="0"/>
                </a:moveTo>
                <a:cubicBezTo>
                  <a:pt x="1214814" y="0"/>
                  <a:pt x="1205670" y="9144"/>
                  <a:pt x="1196526" y="18288"/>
                </a:cubicBezTo>
                <a:cubicBezTo>
                  <a:pt x="1187382" y="18288"/>
                  <a:pt x="1187382" y="27432"/>
                  <a:pt x="1178238" y="27432"/>
                </a:cubicBezTo>
                <a:lnTo>
                  <a:pt x="16950" y="1197864"/>
                </a:lnTo>
                <a:cubicBezTo>
                  <a:pt x="-19626" y="1225296"/>
                  <a:pt x="7806" y="1280160"/>
                  <a:pt x="53526" y="1280160"/>
                </a:cubicBezTo>
                <a:lnTo>
                  <a:pt x="7383765" y="1280160"/>
                </a:lnTo>
                <a:cubicBezTo>
                  <a:pt x="7411197" y="1280160"/>
                  <a:pt x="7429485" y="1269429"/>
                  <a:pt x="7429485" y="1241997"/>
                </a:cubicBezTo>
                <a:lnTo>
                  <a:pt x="7421928" y="77535"/>
                </a:lnTo>
                <a:cubicBezTo>
                  <a:pt x="7421928" y="40959"/>
                  <a:pt x="7328069" y="0"/>
                  <a:pt x="7300637" y="0"/>
                </a:cubicBezTo>
                <a:lnTo>
                  <a:pt x="1233102" y="0"/>
                </a:lnTo>
              </a:path>
            </a:pathLst>
          </a:custGeom>
          <a:noFill/>
          <a:ln w="12700">
            <a:gradFill>
              <a:gsLst>
                <a:gs pos="100000">
                  <a:schemeClr val="accent2">
                    <a:lumMod val="20000"/>
                    <a:lumOff val="80000"/>
                    <a:alpha val="0"/>
                  </a:schemeClr>
                </a:gs>
                <a:gs pos="2000">
                  <a:schemeClr val="accent2">
                    <a:alpha val="100000"/>
                  </a:schemeClr>
                </a:gs>
              </a:gsLst>
              <a:lin ang="0" scaled="0"/>
            </a:gradFill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lIns="1296000" tIns="0" rIns="0" bIns="0" numCol="1" spcCol="0" rtlCol="0" fromWordArt="0" anchor="ctr" anchorCtr="0" forceAA="0" compatLnSpc="1">
            <a:noAutofit/>
          </a:bodyPr>
          <a:lstStyle/>
          <a:p>
            <a:pPr indent="268605" algn="l">
              <a:lnSpc>
                <a:spcPct val="150000"/>
              </a:lnSpc>
              <a:buClrTx/>
              <a:buSzTx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建立水冷散热器的二维拓扑优化模型。</a:t>
            </a:r>
          </a:p>
          <a:p>
            <a:pPr indent="268605" algn="l">
              <a:lnSpc>
                <a:spcPct val="150000"/>
              </a:lnSpc>
              <a:buClrTx/>
              <a:buSzTx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基于水冷基础上调整材料为液氢，并且对各个参数（物理属性、物理场选择和雷诺数等）进行调整以便能够适合液氢进行计算。</a:t>
            </a:r>
          </a:p>
          <a:p>
            <a:pPr indent="268605" algn="l">
              <a:lnSpc>
                <a:spcPct val="150000"/>
              </a:lnSpc>
              <a:buClrTx/>
              <a:buSzTx/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比较不同条件下液氢散热器的性能结果</a:t>
            </a:r>
          </a:p>
        </p:txBody>
      </p:sp>
      <p:sp>
        <p:nvSpPr>
          <p:cNvPr id="14" name="对象3"/>
          <p:cNvSpPr/>
          <p:nvPr>
            <p:custDataLst>
              <p:tags r:id="rId3"/>
            </p:custDataLst>
          </p:nvPr>
        </p:nvSpPr>
        <p:spPr>
          <a:xfrm>
            <a:off x="4012248" y="1298576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27432" y="292608"/>
                </a:moveTo>
                <a:cubicBezTo>
                  <a:pt x="-9144" y="329184"/>
                  <a:pt x="-9144" y="393192"/>
                  <a:pt x="27432" y="438912"/>
                </a:cubicBezTo>
                <a:lnTo>
                  <a:pt x="292608" y="694944"/>
                </a:lnTo>
                <a:cubicBezTo>
                  <a:pt x="329184" y="740664"/>
                  <a:pt x="393192" y="740664"/>
                  <a:pt x="438912" y="694944"/>
                </a:cubicBezTo>
                <a:lnTo>
                  <a:pt x="694944" y="438912"/>
                </a:lnTo>
                <a:cubicBezTo>
                  <a:pt x="740664" y="393192"/>
                  <a:pt x="740664" y="329184"/>
                  <a:pt x="694944" y="292608"/>
                </a:cubicBezTo>
                <a:lnTo>
                  <a:pt x="438912" y="27432"/>
                </a:lnTo>
                <a:cubicBezTo>
                  <a:pt x="393192" y="-9144"/>
                  <a:pt x="329184" y="-9144"/>
                  <a:pt x="292608" y="27432"/>
                </a:cubicBezTo>
                <a:lnTo>
                  <a:pt x="27432" y="292608"/>
                </a:lnTo>
              </a:path>
            </a:pathLst>
          </a:cu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FFFFFF"/>
                </a:solidFill>
                <a:latin typeface="+mn-ea"/>
                <a:cs typeface="+mn-ea"/>
                <a:sym typeface="+mn-ea"/>
              </a:rPr>
              <a:t>01</a:t>
            </a:r>
          </a:p>
        </p:txBody>
      </p:sp>
      <p:sp>
        <p:nvSpPr>
          <p:cNvPr id="16" name="对象4"/>
          <p:cNvSpPr/>
          <p:nvPr>
            <p:custDataLst>
              <p:tags r:id="rId4"/>
            </p:custDataLst>
          </p:nvPr>
        </p:nvSpPr>
        <p:spPr>
          <a:xfrm>
            <a:off x="4027805" y="4967690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27432" y="292608"/>
                </a:moveTo>
                <a:cubicBezTo>
                  <a:pt x="-9144" y="329184"/>
                  <a:pt x="-9144" y="393192"/>
                  <a:pt x="27432" y="438912"/>
                </a:cubicBezTo>
                <a:lnTo>
                  <a:pt x="292608" y="694944"/>
                </a:lnTo>
                <a:cubicBezTo>
                  <a:pt x="329184" y="740664"/>
                  <a:pt x="393192" y="740664"/>
                  <a:pt x="438912" y="694944"/>
                </a:cubicBezTo>
                <a:lnTo>
                  <a:pt x="694944" y="438912"/>
                </a:lnTo>
                <a:cubicBezTo>
                  <a:pt x="740664" y="393192"/>
                  <a:pt x="740664" y="329184"/>
                  <a:pt x="694944" y="292608"/>
                </a:cubicBezTo>
                <a:lnTo>
                  <a:pt x="438912" y="27432"/>
                </a:lnTo>
                <a:cubicBezTo>
                  <a:pt x="393192" y="-9144"/>
                  <a:pt x="329184" y="-9144"/>
                  <a:pt x="292608" y="27432"/>
                </a:cubicBezTo>
                <a:lnTo>
                  <a:pt x="27432" y="292608"/>
                </a:lnTo>
              </a:path>
            </a:pathLst>
          </a:custGeom>
          <a:solidFill>
            <a:schemeClr val="accent2"/>
          </a:solidFill>
          <a:ln w="25400"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FFFFFF"/>
                </a:solidFill>
                <a:latin typeface="+mn-ea"/>
                <a:cs typeface="+mn-ea"/>
                <a:sym typeface="+mn-ea"/>
              </a:rPr>
              <a:t>02</a:t>
            </a:r>
          </a:p>
        </p:txBody>
      </p:sp>
      <p:sp>
        <p:nvSpPr>
          <p:cNvPr id="17" name="对象6"/>
          <p:cNvSpPr/>
          <p:nvPr>
            <p:custDataLst>
              <p:tags r:id="rId5"/>
            </p:custDataLst>
          </p:nvPr>
        </p:nvSpPr>
        <p:spPr>
          <a:xfrm>
            <a:off x="649923" y="1422401"/>
            <a:ext cx="4086040" cy="4048800"/>
          </a:xfrm>
          <a:custGeom>
            <a:avLst/>
            <a:gdLst/>
            <a:ahLst/>
            <a:cxnLst/>
            <a:rect l="l" t="t" r="r" b="b"/>
            <a:pathLst>
              <a:path w="4059936" h="4059936">
                <a:moveTo>
                  <a:pt x="137160" y="2359152"/>
                </a:moveTo>
                <a:cubicBezTo>
                  <a:pt x="-45720" y="2176272"/>
                  <a:pt x="-45720" y="1883664"/>
                  <a:pt x="137160" y="1700784"/>
                </a:cubicBezTo>
                <a:lnTo>
                  <a:pt x="1700784" y="137160"/>
                </a:lnTo>
                <a:cubicBezTo>
                  <a:pt x="1883664" y="-45720"/>
                  <a:pt x="2176272" y="-45720"/>
                  <a:pt x="2359152" y="137160"/>
                </a:cubicBezTo>
                <a:lnTo>
                  <a:pt x="3931920" y="1700784"/>
                </a:lnTo>
                <a:cubicBezTo>
                  <a:pt x="4105656" y="1883664"/>
                  <a:pt x="4105656" y="2176272"/>
                  <a:pt x="3931920" y="2359152"/>
                </a:cubicBezTo>
                <a:lnTo>
                  <a:pt x="2359152" y="3931920"/>
                </a:lnTo>
                <a:cubicBezTo>
                  <a:pt x="2176272" y="4105656"/>
                  <a:pt x="1883664" y="4105656"/>
                  <a:pt x="1700784" y="3931920"/>
                </a:cubicBezTo>
                <a:lnTo>
                  <a:pt x="137160" y="2359152"/>
                </a:lnTo>
              </a:path>
            </a:pathLst>
          </a:custGeom>
          <a:solidFill>
            <a:schemeClr val="accent1">
              <a:lumMod val="30000"/>
              <a:lumOff val="70000"/>
              <a:alpha val="15000"/>
            </a:schemeClr>
          </a:solidFill>
        </p:spPr>
        <p:txBody>
          <a:bodyPr lIns="0" tIns="0" rIns="0" bIns="0">
            <a:noAutofit/>
          </a:bodyPr>
          <a:lstStyle/>
          <a:p>
            <a:endParaRPr lang="zh-CN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8" name="对象12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1098868" y="1880236"/>
            <a:ext cx="3188409" cy="3132620"/>
          </a:xfrm>
          <a:custGeom>
            <a:avLst/>
            <a:gdLst/>
            <a:ahLst/>
            <a:cxnLst/>
            <a:rect l="l" t="t" r="r" b="b"/>
            <a:pathLst>
              <a:path w="2340864" h="2340864">
                <a:moveTo>
                  <a:pt x="987552" y="73152"/>
                </a:moveTo>
                <a:lnTo>
                  <a:pt x="73152" y="987552"/>
                </a:lnTo>
                <a:cubicBezTo>
                  <a:pt x="-27432" y="1088136"/>
                  <a:pt x="-27432" y="1252728"/>
                  <a:pt x="73152" y="1353312"/>
                </a:cubicBezTo>
                <a:lnTo>
                  <a:pt x="987552" y="2267712"/>
                </a:lnTo>
                <a:cubicBezTo>
                  <a:pt x="1088136" y="2368296"/>
                  <a:pt x="1252728" y="2368296"/>
                  <a:pt x="1353312" y="2267712"/>
                </a:cubicBezTo>
                <a:lnTo>
                  <a:pt x="2267712" y="1353312"/>
                </a:lnTo>
                <a:cubicBezTo>
                  <a:pt x="2368296" y="1252728"/>
                  <a:pt x="2368296" y="1088136"/>
                  <a:pt x="2267712" y="987552"/>
                </a:cubicBezTo>
                <a:lnTo>
                  <a:pt x="1353312" y="73152"/>
                </a:lnTo>
                <a:cubicBezTo>
                  <a:pt x="1252728" y="-27432"/>
                  <a:pt x="1088136" y="-27432"/>
                  <a:pt x="987552" y="73152"/>
                </a:cubicBezTo>
              </a:path>
            </a:pathLst>
          </a:custGeom>
          <a:noFill/>
          <a:ln w="53975">
            <a:solidFill>
              <a:schemeClr val="accent1"/>
            </a:solidFill>
          </a:ln>
        </p:spPr>
        <p:txBody>
          <a:bodyPr wrap="square" lIns="360000" tIns="0" rIns="360000" bIns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研究目标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735830" y="1158790"/>
            <a:ext cx="4064000" cy="368300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zh-CN" altLang="en-US" sz="1800" b="1" dirty="0">
                <a:latin typeface="Arial" panose="020B0604020202020204" pitchFamily="34" charset="0"/>
                <a:ea typeface="Microsoft YaHei" panose="020B0503020204020204" pitchFamily="34" charset="-122"/>
              </a:rPr>
              <a:t>总目标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743768" y="5611218"/>
            <a:ext cx="4064000" cy="368300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zh-CN" altLang="en-US" sz="1800" b="1" dirty="0">
                <a:latin typeface="Arial" panose="020B0604020202020204" pitchFamily="34" charset="0"/>
                <a:ea typeface="Microsoft YaHei" panose="020B0503020204020204" pitchFamily="34" charset="-122"/>
              </a:rPr>
              <a:t>各阶段目标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37D5A-6712-62C3-A851-6A74FAB08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AE9D75CA-9CBC-848B-6729-2F85D4308D4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8">
            <a:alphaModFix amt="20000"/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5650" r="5189" b="37404"/>
          <a:stretch>
            <a:fillRect/>
          </a:stretch>
        </p:blipFill>
        <p:spPr>
          <a:xfrm>
            <a:off x="329247" y="2114758"/>
            <a:ext cx="11533505" cy="4305300"/>
          </a:xfrm>
          <a:prstGeom prst="rect">
            <a:avLst/>
          </a:prstGeom>
        </p:spPr>
      </p:pic>
      <p:sp>
        <p:nvSpPr>
          <p:cNvPr id="9" name="文本占位符 5">
            <a:extLst>
              <a:ext uri="{FF2B5EF4-FFF2-40B4-BE49-F238E27FC236}">
                <a16:creationId xmlns:a16="http://schemas.microsoft.com/office/drawing/2014/main" id="{767C4848-5CC4-F182-E59B-6BCE2A9E330D}"/>
              </a:ext>
            </a:extLst>
          </p:cNvPr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dirty="0">
                <a:solidFill>
                  <a:srgbClr val="17539E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4" name="灯片编号占位符 2">
            <a:extLst>
              <a:ext uri="{FF2B5EF4-FFF2-40B4-BE49-F238E27FC236}">
                <a16:creationId xmlns:a16="http://schemas.microsoft.com/office/drawing/2014/main" id="{1AA779D2-DF76-38EB-D9F2-3A82F9D901C9}"/>
              </a:ext>
            </a:extLst>
          </p:cNvPr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7EE6FEC6-3112-89AE-2FDF-7FD88A6AF43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345565" y="1092200"/>
            <a:ext cx="5695950" cy="565976"/>
            <a:chOff x="1478442" y="1015499"/>
            <a:chExt cx="3679190" cy="566241"/>
          </a:xfrm>
        </p:grpSpPr>
        <p:sp>
          <p:nvSpPr>
            <p:cNvPr id="16" name="矩形: 单圆角 15">
              <a:extLst>
                <a:ext uri="{FF2B5EF4-FFF2-40B4-BE49-F238E27FC236}">
                  <a16:creationId xmlns:a16="http://schemas.microsoft.com/office/drawing/2014/main" id="{52EC7363-E3BC-DFAA-6C3C-51C3EABA1EAA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 flipH="1">
              <a:off x="1538753" y="1015499"/>
              <a:ext cx="502416" cy="56624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53AA6E07-B1DB-A93B-8F93-41F788C1F824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1478442" y="1093118"/>
              <a:ext cx="3679096" cy="48862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4749527-B687-4E8A-504E-0CA54C672239}"/>
                </a:ext>
              </a:extLst>
            </p:cNvPr>
            <p:cNvSpPr txBox="1"/>
            <p:nvPr>
              <p:custDataLst>
                <p:tags r:id="rId23"/>
              </p:custDataLst>
            </p:nvPr>
          </p:nvSpPr>
          <p:spPr>
            <a:xfrm>
              <a:off x="2200974" y="1136695"/>
              <a:ext cx="2956658" cy="4300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D5D5D5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研究意义</a:t>
              </a:r>
            </a:p>
          </p:txBody>
        </p:sp>
        <p:sp>
          <p:nvSpPr>
            <p:cNvPr id="15" name="矩形: 单圆角 14">
              <a:extLst>
                <a:ext uri="{FF2B5EF4-FFF2-40B4-BE49-F238E27FC236}">
                  <a16:creationId xmlns:a16="http://schemas.microsoft.com/office/drawing/2014/main" id="{A3C6E3E4-85C9-A6A5-84EB-25411F8AF24A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1595451" y="1015499"/>
              <a:ext cx="502416" cy="56624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1EDB0585-FF83-9503-8D68-72991BE1E23C}"/>
                </a:ext>
              </a:extLst>
            </p:cNvPr>
            <p:cNvSpPr txBox="1"/>
            <p:nvPr>
              <p:custDataLst>
                <p:tags r:id="rId25"/>
              </p:custDataLst>
            </p:nvPr>
          </p:nvSpPr>
          <p:spPr>
            <a:xfrm>
              <a:off x="1624331" y="1116233"/>
              <a:ext cx="502417" cy="4402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7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A629DF67-2768-1CC5-B57A-26376170E95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345565" y="2232660"/>
            <a:ext cx="5696585" cy="566420"/>
            <a:chOff x="2119" y="3516"/>
            <a:chExt cx="5794" cy="892"/>
          </a:xfrm>
        </p:grpSpPr>
        <p:sp>
          <p:nvSpPr>
            <p:cNvPr id="20" name="矩形: 单圆角 19">
              <a:extLst>
                <a:ext uri="{FF2B5EF4-FFF2-40B4-BE49-F238E27FC236}">
                  <a16:creationId xmlns:a16="http://schemas.microsoft.com/office/drawing/2014/main" id="{BBD9B654-283B-2562-DF27-0FD970C9B82A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 flipH="1">
              <a:off x="2213" y="3516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8CB8CDD9-0C09-0DA5-BDF6-9C5557550DDC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2119" y="3639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90FF6D0A-2CD5-46E1-7F8B-73D54CE7931D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3257" y="3707"/>
              <a:ext cx="3700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D5D5D5"/>
                  </a:solidFill>
                  <a:latin typeface="+mn-ea"/>
                  <a:cs typeface="+mn-ea"/>
                  <a:sym typeface="+mn-lt"/>
                </a:rPr>
                <a:t>研究内容</a:t>
              </a:r>
            </a:p>
          </p:txBody>
        </p:sp>
        <p:sp>
          <p:nvSpPr>
            <p:cNvPr id="23" name="矩形: 单圆角 22">
              <a:extLst>
                <a:ext uri="{FF2B5EF4-FFF2-40B4-BE49-F238E27FC236}">
                  <a16:creationId xmlns:a16="http://schemas.microsoft.com/office/drawing/2014/main" id="{9A38EF0A-9938-FAF2-023F-7FED2F235574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2303" y="3516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2090D023-3725-965B-496A-D92F3421A41A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2348" y="3675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9EC99098-914C-A009-6C76-916C1FD1682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345565" y="3373755"/>
            <a:ext cx="5696585" cy="565785"/>
            <a:chOff x="2119" y="5313"/>
            <a:chExt cx="5794" cy="891"/>
          </a:xfrm>
        </p:grpSpPr>
        <p:sp>
          <p:nvSpPr>
            <p:cNvPr id="26" name="矩形: 单圆角 25">
              <a:extLst>
                <a:ext uri="{FF2B5EF4-FFF2-40B4-BE49-F238E27FC236}">
                  <a16:creationId xmlns:a16="http://schemas.microsoft.com/office/drawing/2014/main" id="{35F6D50E-DB0A-337F-0B0D-B65C97FEF85E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 flipH="1">
              <a:off x="2213" y="5313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9BED7087-1973-4245-3874-560E2182E8E7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119" y="5435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C0B18A60-47CB-CC84-6DAE-4D12556342B4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3257" y="5504"/>
              <a:ext cx="4507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17539E"/>
                  </a:solidFill>
                  <a:latin typeface="+mn-ea"/>
                  <a:cs typeface="+mn-ea"/>
                  <a:sym typeface="+mn-lt"/>
                </a:rPr>
                <a:t>研究方案与模型构建</a:t>
              </a:r>
            </a:p>
          </p:txBody>
        </p:sp>
        <p:sp>
          <p:nvSpPr>
            <p:cNvPr id="29" name="矩形: 单圆角 28">
              <a:extLst>
                <a:ext uri="{FF2B5EF4-FFF2-40B4-BE49-F238E27FC236}">
                  <a16:creationId xmlns:a16="http://schemas.microsoft.com/office/drawing/2014/main" id="{E257B2E7-2AFA-C06F-3596-E0F90FEA9805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303" y="5313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1607D26F-F78C-5A8D-D97E-4D1C17651ABD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348" y="5471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C783BE8C-368F-DA5D-7298-6FA22ED1B96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345565" y="4514215"/>
            <a:ext cx="5695315" cy="566420"/>
            <a:chOff x="2119" y="7109"/>
            <a:chExt cx="5794" cy="892"/>
          </a:xfrm>
        </p:grpSpPr>
        <p:sp>
          <p:nvSpPr>
            <p:cNvPr id="6" name="矩形: 单圆角 19">
              <a:extLst>
                <a:ext uri="{FF2B5EF4-FFF2-40B4-BE49-F238E27FC236}">
                  <a16:creationId xmlns:a16="http://schemas.microsoft.com/office/drawing/2014/main" id="{B2A84C2C-0BED-EDEF-4607-26AF10D23A02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 flipH="1">
              <a:off x="2213" y="7109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0041E7E-E3D4-A035-0848-430F7D3FA564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2119" y="7232"/>
              <a:ext cx="5794" cy="7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1B3B0BB4-A09F-D01B-A93E-FE54696E3060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3256" y="7300"/>
              <a:ext cx="4160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200" dirty="0">
                  <a:solidFill>
                    <a:schemeClr val="bg1">
                      <a:lumMod val="75000"/>
                    </a:schemeClr>
                  </a:solidFill>
                  <a:latin typeface="+mn-ea"/>
                  <a:cs typeface="+mn-ea"/>
                  <a:sym typeface="+mn-lt"/>
                </a:rPr>
                <a:t>研究进展与前瞻</a:t>
              </a:r>
            </a:p>
          </p:txBody>
        </p:sp>
        <p:sp>
          <p:nvSpPr>
            <p:cNvPr id="11" name="矩形: 单圆角 22">
              <a:extLst>
                <a:ext uri="{FF2B5EF4-FFF2-40B4-BE49-F238E27FC236}">
                  <a16:creationId xmlns:a16="http://schemas.microsoft.com/office/drawing/2014/main" id="{1277EB96-D0E0-5865-7EAE-E82A6714CEED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2302" y="7109"/>
              <a:ext cx="791" cy="891"/>
            </a:xfrm>
            <a:prstGeom prst="round1Rect">
              <a:avLst>
                <a:gd name="adj" fmla="val 8044"/>
              </a:avLst>
            </a:prstGeom>
            <a:solidFill>
              <a:srgbClr val="1755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61F41D6B-AF4B-AC39-058E-8D24A044A63C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2348" y="7268"/>
              <a:ext cx="791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+mn-ea"/>
                  <a:sym typeface="+mn-lt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127120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id="{EB4BC121-174A-8276-1088-B3590F9531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0029" y="821635"/>
            <a:ext cx="5430003" cy="5300869"/>
          </a:xfrm>
          <a:prstGeom prst="rect">
            <a:avLst/>
          </a:prstGeom>
        </p:spPr>
      </p:pic>
      <p:sp>
        <p:nvSpPr>
          <p:cNvPr id="9" name="文本占位符 5"/>
          <p:cNvSpPr>
            <a:spLocks noGrp="1"/>
          </p:cNvSpPr>
          <p:nvPr/>
        </p:nvSpPr>
        <p:spPr>
          <a:xfrm>
            <a:off x="941486" y="114590"/>
            <a:ext cx="7078444" cy="566896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0" lang="zh-CN" altLang="en-US" sz="2800" b="1" i="0" u="none" strike="noStrike" kern="1200" cap="none" spc="0" normalizeH="0" baseline="0" dirty="0">
                <a:ln>
                  <a:noFill/>
                </a:ln>
                <a:solidFill>
                  <a:srgbClr val="1854A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>
                <a:solidFill>
                  <a:srgbClr val="17539E"/>
                </a:solidFill>
                <a:cs typeface="+mn-ea"/>
                <a:sym typeface="+mn-lt"/>
              </a:rPr>
              <a:t>COMSOL</a:t>
            </a:r>
            <a:r>
              <a:rPr lang="zh-CN" altLang="en-US" dirty="0">
                <a:solidFill>
                  <a:srgbClr val="17539E"/>
                </a:solidFill>
                <a:cs typeface="+mn-ea"/>
                <a:sym typeface="+mn-lt"/>
              </a:rPr>
              <a:t>拓扑优化框架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160655" y="152400"/>
            <a:ext cx="564515" cy="504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3</a:t>
            </a:r>
          </a:p>
        </p:txBody>
      </p:sp>
      <p:sp>
        <p:nvSpPr>
          <p:cNvPr id="94" name="灯片编号占位符 2"/>
          <p:cNvSpPr>
            <a:spLocks noGrp="1"/>
          </p:cNvSpPr>
          <p:nvPr/>
        </p:nvSpPr>
        <p:spPr>
          <a:xfrm>
            <a:off x="9492280" y="6412190"/>
            <a:ext cx="2700000" cy="316800"/>
          </a:xfrm>
        </p:spPr>
        <p:txBody>
          <a:bodyPr/>
          <a:lstStyle/>
          <a:p>
            <a:pPr algn="r"/>
            <a:fld id="{49AE70B2-8BF9-45C0-BB95-33D1B9D3A854}" type="slidenum">
              <a:rPr lang="zh-CN" altLang="en-US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fld>
            <a:endParaRPr lang="zh-CN" altLang="en-US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3" name="Image 0" descr="https://kimi-img.moonshot.cn/pub/slides/slides_tmpl/image/25-09-08-13:42:55-d2v6pntnfo2stf9dk6jg.png">
            <a:extLst>
              <a:ext uri="{FF2B5EF4-FFF2-40B4-BE49-F238E27FC236}">
                <a16:creationId xmlns:a16="http://schemas.microsoft.com/office/drawing/2014/main" id="{B738B184-B559-D96C-CF8E-980812CEB5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070" y="1326665"/>
            <a:ext cx="347345" cy="3510042"/>
          </a:xfrm>
          <a:prstGeom prst="rect">
            <a:avLst/>
          </a:prstGeom>
        </p:spPr>
      </p:pic>
      <p:sp>
        <p:nvSpPr>
          <p:cNvPr id="14" name="Text 3">
            <a:extLst>
              <a:ext uri="{FF2B5EF4-FFF2-40B4-BE49-F238E27FC236}">
                <a16:creationId xmlns:a16="http://schemas.microsoft.com/office/drawing/2014/main" id="{924A9783-CF46-D02E-CC94-320AB16E6440}"/>
              </a:ext>
            </a:extLst>
          </p:cNvPr>
          <p:cNvSpPr/>
          <p:nvPr/>
        </p:nvSpPr>
        <p:spPr>
          <a:xfrm>
            <a:off x="765175" y="1203555"/>
            <a:ext cx="5177790" cy="615553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zh-CN" altLang="en-US" dirty="0">
                <a:solidFill>
                  <a:srgbClr val="1D50C4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结构设计与控制方程构建</a:t>
            </a:r>
            <a:endParaRPr lang="en-US" altLang="zh-CN" sz="1400" dirty="0"/>
          </a:p>
          <a:p>
            <a:pPr marL="0" indent="0" algn="l">
              <a:lnSpc>
                <a:spcPct val="100000"/>
              </a:lnSpc>
              <a:buNone/>
            </a:pPr>
            <a:endParaRPr lang="en-US" sz="1600" dirty="0"/>
          </a:p>
        </p:txBody>
      </p:sp>
      <p:sp>
        <p:nvSpPr>
          <p:cNvPr id="17" name="Shape 4">
            <a:extLst>
              <a:ext uri="{FF2B5EF4-FFF2-40B4-BE49-F238E27FC236}">
                <a16:creationId xmlns:a16="http://schemas.microsoft.com/office/drawing/2014/main" id="{5248B0C3-4D2D-2420-FB29-749ED2907034}"/>
              </a:ext>
            </a:extLst>
          </p:cNvPr>
          <p:cNvSpPr/>
          <p:nvPr/>
        </p:nvSpPr>
        <p:spPr>
          <a:xfrm>
            <a:off x="795020" y="1668176"/>
            <a:ext cx="5827395" cy="1122680"/>
          </a:xfrm>
          <a:prstGeom prst="rect">
            <a:avLst/>
          </a:prstGeom>
          <a:solidFill>
            <a:srgbClr val="000000">
              <a:alpha val="0"/>
            </a:srgbClr>
          </a:solidFill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18" name="Text 5">
            <a:extLst>
              <a:ext uri="{FF2B5EF4-FFF2-40B4-BE49-F238E27FC236}">
                <a16:creationId xmlns:a16="http://schemas.microsoft.com/office/drawing/2014/main" id="{0BA7061D-03BD-636D-3D25-FC9609BAAB51}"/>
              </a:ext>
            </a:extLst>
          </p:cNvPr>
          <p:cNvSpPr/>
          <p:nvPr/>
        </p:nvSpPr>
        <p:spPr>
          <a:xfrm>
            <a:off x="764540" y="1668176"/>
            <a:ext cx="5827395" cy="1122680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t"/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在COMSOL</a:t>
            </a:r>
            <a:r>
              <a:rPr lang="zh-CN" altLang="en-US" sz="1400" dirty="0">
                <a:solidFill>
                  <a:srgbClr val="00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建立基础的二维几何模型，并且选用热流耦合设计的控制方程（流体流动控制方程和传热控制方程）</a:t>
            </a:r>
            <a:r>
              <a:rPr lang="en-US" sz="1400" dirty="0">
                <a:solidFill>
                  <a:srgbClr val="00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。</a:t>
            </a:r>
            <a:endParaRPr lang="en-US" sz="1600" dirty="0"/>
          </a:p>
        </p:txBody>
      </p:sp>
      <p:sp>
        <p:nvSpPr>
          <p:cNvPr id="19" name="Text 6">
            <a:extLst>
              <a:ext uri="{FF2B5EF4-FFF2-40B4-BE49-F238E27FC236}">
                <a16:creationId xmlns:a16="http://schemas.microsoft.com/office/drawing/2014/main" id="{661917C3-D3A2-E8A9-9EA5-5D228DCD826B}"/>
              </a:ext>
            </a:extLst>
          </p:cNvPr>
          <p:cNvSpPr/>
          <p:nvPr/>
        </p:nvSpPr>
        <p:spPr>
          <a:xfrm>
            <a:off x="765175" y="2897020"/>
            <a:ext cx="5177790" cy="369332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>
            <a:spAutoFit/>
          </a:bodyPr>
          <a:lstStyle/>
          <a:p>
            <a:pPr marL="0" indent="0" algn="l">
              <a:lnSpc>
                <a:spcPct val="100000"/>
              </a:lnSpc>
              <a:buNone/>
            </a:pPr>
            <a:r>
              <a:rPr lang="zh-CN" altLang="en-US" dirty="0">
                <a:solidFill>
                  <a:srgbClr val="1D50C4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目标函数与边界条件设置</a:t>
            </a:r>
          </a:p>
        </p:txBody>
      </p:sp>
      <p:sp>
        <p:nvSpPr>
          <p:cNvPr id="20" name="Shape 7">
            <a:extLst>
              <a:ext uri="{FF2B5EF4-FFF2-40B4-BE49-F238E27FC236}">
                <a16:creationId xmlns:a16="http://schemas.microsoft.com/office/drawing/2014/main" id="{DDBAA6F2-BF1A-5F73-A61C-BDCD80168844}"/>
              </a:ext>
            </a:extLst>
          </p:cNvPr>
          <p:cNvSpPr/>
          <p:nvPr/>
        </p:nvSpPr>
        <p:spPr>
          <a:xfrm>
            <a:off x="764540" y="3238531"/>
            <a:ext cx="5857875" cy="1122680"/>
          </a:xfrm>
          <a:prstGeom prst="rect">
            <a:avLst/>
          </a:prstGeom>
          <a:solidFill>
            <a:srgbClr val="000000">
              <a:alpha val="0"/>
            </a:srgbClr>
          </a:solidFill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21" name="Text 8">
            <a:extLst>
              <a:ext uri="{FF2B5EF4-FFF2-40B4-BE49-F238E27FC236}">
                <a16:creationId xmlns:a16="http://schemas.microsoft.com/office/drawing/2014/main" id="{51A661E4-0A2A-D470-0B25-263397E6787F}"/>
              </a:ext>
            </a:extLst>
          </p:cNvPr>
          <p:cNvSpPr/>
          <p:nvPr/>
        </p:nvSpPr>
        <p:spPr>
          <a:xfrm>
            <a:off x="764540" y="3238531"/>
            <a:ext cx="5857875" cy="1122680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t"/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rgbClr val="00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采用双目标函数，并且设置体积分数进行约束</a:t>
            </a:r>
            <a:r>
              <a:rPr lang="en-US" sz="1400" dirty="0">
                <a:solidFill>
                  <a:srgbClr val="00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。</a:t>
            </a:r>
            <a:endParaRPr lang="en-US" sz="1600" dirty="0"/>
          </a:p>
        </p:txBody>
      </p:sp>
      <p:sp>
        <p:nvSpPr>
          <p:cNvPr id="22" name="Text 9">
            <a:extLst>
              <a:ext uri="{FF2B5EF4-FFF2-40B4-BE49-F238E27FC236}">
                <a16:creationId xmlns:a16="http://schemas.microsoft.com/office/drawing/2014/main" id="{D526944A-6863-6631-F2AD-BA4467F01F15}"/>
              </a:ext>
            </a:extLst>
          </p:cNvPr>
          <p:cNvSpPr/>
          <p:nvPr/>
        </p:nvSpPr>
        <p:spPr>
          <a:xfrm>
            <a:off x="765175" y="4482764"/>
            <a:ext cx="5177790" cy="338554"/>
          </a:xfrm>
          <a:prstGeom prst="rect">
            <a:avLst/>
          </a:prstGeom>
          <a:noFill/>
          <a:ln/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zh-CN" altLang="en-US" sz="1600" dirty="0">
                <a:solidFill>
                  <a:srgbClr val="1D50C4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插值函数与过滤投影</a:t>
            </a:r>
          </a:p>
        </p:txBody>
      </p:sp>
      <p:sp>
        <p:nvSpPr>
          <p:cNvPr id="23" name="Shape 10">
            <a:extLst>
              <a:ext uri="{FF2B5EF4-FFF2-40B4-BE49-F238E27FC236}">
                <a16:creationId xmlns:a16="http://schemas.microsoft.com/office/drawing/2014/main" id="{C5723F4C-F91C-AAD2-3301-22CB38481324}"/>
              </a:ext>
            </a:extLst>
          </p:cNvPr>
          <p:cNvSpPr/>
          <p:nvPr/>
        </p:nvSpPr>
        <p:spPr>
          <a:xfrm>
            <a:off x="764540" y="4808886"/>
            <a:ext cx="5825490" cy="1122680"/>
          </a:xfrm>
          <a:prstGeom prst="rect">
            <a:avLst/>
          </a:prstGeom>
          <a:solidFill>
            <a:srgbClr val="000000">
              <a:alpha val="0"/>
            </a:srgbClr>
          </a:solidFill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24" name="Text 11">
            <a:extLst>
              <a:ext uri="{FF2B5EF4-FFF2-40B4-BE49-F238E27FC236}">
                <a16:creationId xmlns:a16="http://schemas.microsoft.com/office/drawing/2014/main" id="{804FB542-D1CC-6301-08AA-D9F82E192844}"/>
              </a:ext>
            </a:extLst>
          </p:cNvPr>
          <p:cNvSpPr/>
          <p:nvPr/>
        </p:nvSpPr>
        <p:spPr>
          <a:xfrm>
            <a:off x="764540" y="4808886"/>
            <a:ext cx="5825490" cy="1122680"/>
          </a:xfrm>
          <a:prstGeom prst="rect">
            <a:avLst/>
          </a:prstGeom>
          <a:noFill/>
          <a:ln/>
        </p:spPr>
        <p:txBody>
          <a:bodyPr wrap="square" lIns="45720" tIns="91440" rIns="91440" bIns="45720" rtlCol="0" anchor="t"/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rgbClr val="00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用达西法对材料密度、热容、导热系数和逆渗透率进行插值，并且采用亥姆霍兹过滤器进行投影过滤</a:t>
            </a:r>
            <a:r>
              <a:rPr lang="en-US" sz="1400" dirty="0">
                <a:solidFill>
                  <a:srgbClr val="000000"/>
                </a:solidFill>
                <a:latin typeface="MiSans" pitchFamily="34" charset="0"/>
                <a:ea typeface="MiSans" pitchFamily="34" charset="-122"/>
                <a:cs typeface="MiSans" pitchFamily="34" charset="-120"/>
              </a:rPr>
              <a:t>。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_RECORD_KEY" val="{&quot;29&quot;:[50000049,50053136]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3337_1*l_h_f*1_2_1"/>
  <p:tag name="KSO_WM_TEMPLATE_CATEGORY" val="diagram"/>
  <p:tag name="KSO_WM_TEMPLATE_INDEX" val="20233337"/>
  <p:tag name="KSO_WM_UNIT_LAYERLEVEL" val="1_1_1"/>
  <p:tag name="KSO_WM_TAG_VERSION" val="3.0"/>
  <p:tag name="KSO_WM_UNIT_TEXT_FILL_FORE_SCHEMECOLOR_INDEX_BRIGHTNESS" val="0.25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3"/>
  <p:tag name="KSO_WM_DIAGRAM_VIRTUALLY_FRAME" val="{&quot;height&quot;:348.62326995609317,&quot;left&quot;:55.525039370078744,&quot;top&quot;:105.07503937007873,&quot;width&quot;:850.563149606299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TEXT_LAYER_COUNT" val="1"/>
  <p:tag name="KSO_WM_BEAUTIFY_FLAG" val="#wm#"/>
  <p:tag name="KSO_WM_UNIT_PRESET_TEXT" val="单击此处添加文本具体内容，文字是您思想的提炼，简明扼要地阐述您的内容观点，以便观者准确地理解您传达的思想内容。"/>
  <p:tag name="KSO_WM_UNIT_TEXT_FILL_FORE_SCHEMECOLOR_INDEX" val="1"/>
  <p:tag name="KSO_WM_UNIT_TEXT_FILL_TYPE" val="1"/>
  <p:tag name="KSO_WM_UNIT_USESOURCEFORMAT_APPLY" val="1"/>
  <p:tag name="KSO_WM_DIAGRAM_USE_COLOR_VALUE" val="{&quot;color_scheme&quot;:1,&quot;color_type&quot;:1,&quot;theme_color_indexes&quot;:[5,6,5,6,5,6]}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3337_1*l_h_a*1_2_1"/>
  <p:tag name="KSO_WM_TEMPLATE_CATEGORY" val="diagram"/>
  <p:tag name="KSO_WM_TEMPLATE_INDEX" val="20233337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3"/>
  <p:tag name="KSO_WM_DIAGRAM_VIRTUALLY_FRAME" val="{&quot;height&quot;:348.62326995609317,&quot;left&quot;:55.525039370078744,&quot;top&quot;:105.07503937007873,&quot;width&quot;:850.563149606299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PRESET_TEXT" val="添加标题"/>
  <p:tag name="KSO_WM_UNIT_TEXT_FILL_FORE_SCHEMECOLOR_INDEX" val="1"/>
  <p:tag name="KSO_WM_UNIT_TEXT_FILL_TYPE" val="1"/>
  <p:tag name="KSO_WM_UNIT_USESOURCEFORMAT_APPLY" val="1"/>
  <p:tag name="KSO_WM_DIAGRAM_USE_COLOR_VALUE" val="{&quot;color_scheme&quot;:1,&quot;color_type&quot;:1,&quot;theme_color_indexes&quot;:[5,6,5,6,5,6]}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2_1"/>
  <p:tag name="KSO_WM_UNIT_ID" val="diagram20233337_1*l_h_i*1_2_1"/>
  <p:tag name="KSO_WM_TEMPLATE_CATEGORY" val="diagram"/>
  <p:tag name="KSO_WM_TEMPLATE_INDEX" val="20233337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3"/>
  <p:tag name="KSO_WM_DIAGRAM_VIRTUALLY_FRAME" val="{&quot;height&quot;:348.62326995609317,&quot;left&quot;:55.525039370078744,&quot;top&quot;:105.07503937007873,&quot;width&quot;:850.563149606299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TEXT_FILL_FORE_SCHEMECOLOR_INDEX" val="1"/>
  <p:tag name="KSO_WM_UNIT_TEXT_FILL_TYPE" val="1"/>
  <p:tag name="KSO_WM_UNIT_USESOURCEFORMAT_APPLY" val="1"/>
  <p:tag name="KSO_WM_DIAGRAM_USE_COLOR_VALUE" val="{&quot;color_scheme&quot;:1,&quot;color_type&quot;:1,&quot;theme_color_indexes&quot;:[5,6,5,6,5,6]}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3337_1*l_h_i*1_1_2"/>
  <p:tag name="KSO_WM_TEMPLATE_CATEGORY" val="diagram"/>
  <p:tag name="KSO_WM_TEMPLATE_INDEX" val="20233337"/>
  <p:tag name="KSO_WM_UNIT_LAYERLEVEL" val="1_1_1"/>
  <p:tag name="KSO_WM_TAG_VERSION" val="3.0"/>
  <p:tag name="KSO_WM_DIAGRAM_MAX_ITEMCNT" val="4"/>
  <p:tag name="KSO_WM_DIAGRAM_MIN_ITEMCNT" val="3"/>
  <p:tag name="KSO_WM_DIAGRAM_VIRTUALLY_FRAME" val="{&quot;height&quot;:348.62326995609317,&quot;left&quot;:55.525039370078744,&quot;top&quot;:105.07503937007873,&quot;width&quot;:850.5631496062991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699999988079071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BEAUTIFY_FLAG" val="#wm#"/>
  <p:tag name="KSO_WM_UNIT_LINE_FORE_SCHEMECOLOR_INDEX" val="13"/>
  <p:tag name="KSO_WM_UNIT_LINE_FORE_SCHEMECOLOR_INDEX_BRIGHTNESS" val="0.6"/>
  <p:tag name="KSO_WM_UNIT_LINE_FILL_TYPE" val="2"/>
  <p:tag name="KSO_WM_UNIT_USESOURCEFORMAT_APPLY" val="1"/>
  <p:tag name="KSO_WM_DIAGRAM_USE_COLOR_VALUE" val="{&quot;color_scheme&quot;:1,&quot;color_type&quot;:1,&quot;theme_color_indexes&quot;:[5,6,5,6,5,6]}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3337_1*l_h_i*1_2_2"/>
  <p:tag name="KSO_WM_TEMPLATE_CATEGORY" val="diagram"/>
  <p:tag name="KSO_WM_TEMPLATE_INDEX" val="20233337"/>
  <p:tag name="KSO_WM_UNIT_LAYERLEVEL" val="1_1_1"/>
  <p:tag name="KSO_WM_TAG_VERSION" val="3.0"/>
  <p:tag name="KSO_WM_DIAGRAM_MAX_ITEMCNT" val="4"/>
  <p:tag name="KSO_WM_DIAGRAM_MIN_ITEMCNT" val="3"/>
  <p:tag name="KSO_WM_DIAGRAM_VIRTUALLY_FRAME" val="{&quot;height&quot;:348.62326995609317,&quot;left&quot;:55.525039370078744,&quot;top&quot;:105.07503937007873,&quot;width&quot;:850.5631496062991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699999988079071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BEAUTIFY_FLAG" val="#wm#"/>
  <p:tag name="KSO_WM_UNIT_LINE_FORE_SCHEMECOLOR_INDEX" val="13"/>
  <p:tag name="KSO_WM_UNIT_LINE_FORE_SCHEMECOLOR_INDEX_BRIGHTNESS" val="0.6"/>
  <p:tag name="KSO_WM_UNIT_LINE_FILL_TYPE" val="2"/>
  <p:tag name="KSO_WM_UNIT_USESOURCEFORMAT_APPLY" val="1"/>
  <p:tag name="KSO_WM_DIAGRAM_USE_COLOR_VALUE" val="{&quot;color_scheme&quot;:1,&quot;color_type&quot;:1,&quot;theme_color_indexes&quot;:[5,6,5,6,5,6]}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TEM_CNT" val="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TEM_CNT" val="3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780,&quot;width&quot;:18163}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4_1"/>
  <p:tag name="KSO_WM_UNIT_ID" val="diagram19882022_3*l_h_x*1_4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4_2"/>
  <p:tag name="KSO_WM_UNIT_ID" val="diagram19882022_3*l_h_i*1_4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4_1"/>
  <p:tag name="KSO_WM_UNIT_ID" val="diagram19882022_3*l_h_a*1_4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4_2"/>
  <p:tag name="KSO_WM_UNIT_ID" val="diagram19882022_3*l_h_x*1_4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4_1"/>
  <p:tag name="KSO_WM_UNIT_ID" val="diagram19882022_3*l_h_i*1_4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3_1"/>
  <p:tag name="KSO_WM_UNIT_ID" val="diagram19882022_3*l_h_x*1_3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3_2"/>
  <p:tag name="KSO_WM_UNIT_ID" val="diagram19882022_3*l_h_i*1_3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3_1"/>
  <p:tag name="KSO_WM_UNIT_ID" val="diagram19882022_3*l_h_a*1_3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3_2"/>
  <p:tag name="KSO_WM_UNIT_ID" val="diagram19882022_3*l_h_x*1_3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3_1"/>
  <p:tag name="KSO_WM_UNIT_ID" val="diagram19882022_3*l_h_i*1_3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2_1"/>
  <p:tag name="KSO_WM_UNIT_ID" val="diagram19882022_3*l_h_x*1_2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2_2"/>
  <p:tag name="KSO_WM_UNIT_ID" val="diagram19882022_3*l_h_i*1_2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2_1"/>
  <p:tag name="KSO_WM_UNIT_ID" val="diagram19882022_3*l_h_a*1_2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2_2"/>
  <p:tag name="KSO_WM_UNIT_ID" val="diagram19882022_3*l_h_x*1_2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2_1"/>
  <p:tag name="KSO_WM_UNIT_ID" val="diagram19882022_3*l_h_i*1_2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1_1"/>
  <p:tag name="KSO_WM_UNIT_ID" val="diagram19882022_3*l_h_x*1_1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1_2"/>
  <p:tag name="KSO_WM_UNIT_ID" val="diagram19882022_3*l_h_i*1_1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1_1"/>
  <p:tag name="KSO_WM_UNIT_ID" val="diagram19882022_3*l_h_a*1_1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1_2"/>
  <p:tag name="KSO_WM_UNIT_ID" val="diagram19882022_3*l_h_x*1_1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1_1"/>
  <p:tag name="KSO_WM_UNIT_ID" val="diagram19882022_3*l_h_i*1_1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780,&quot;width&quot;:18163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4_1"/>
  <p:tag name="KSO_WM_UNIT_ID" val="diagram19882022_3*l_h_x*1_4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4_2"/>
  <p:tag name="KSO_WM_UNIT_ID" val="diagram19882022_3*l_h_i*1_4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4_1"/>
  <p:tag name="KSO_WM_UNIT_ID" val="diagram19882022_3*l_h_a*1_4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4_2"/>
  <p:tag name="KSO_WM_UNIT_ID" val="diagram19882022_3*l_h_x*1_4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4_1"/>
  <p:tag name="KSO_WM_UNIT_ID" val="diagram19882022_3*l_h_i*1_4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3_1"/>
  <p:tag name="KSO_WM_UNIT_ID" val="diagram19882022_3*l_h_x*1_3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3_2"/>
  <p:tag name="KSO_WM_UNIT_ID" val="diagram19882022_3*l_h_i*1_3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3_1"/>
  <p:tag name="KSO_WM_UNIT_ID" val="diagram19882022_3*l_h_a*1_3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3_2"/>
  <p:tag name="KSO_WM_UNIT_ID" val="diagram19882022_3*l_h_x*1_3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3_1"/>
  <p:tag name="KSO_WM_UNIT_ID" val="diagram19882022_3*l_h_i*1_3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2_1"/>
  <p:tag name="KSO_WM_UNIT_ID" val="diagram19882022_3*l_h_x*1_2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2_2"/>
  <p:tag name="KSO_WM_UNIT_ID" val="diagram19882022_3*l_h_i*1_2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2_1"/>
  <p:tag name="KSO_WM_UNIT_ID" val="diagram19882022_3*l_h_a*1_2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2_2"/>
  <p:tag name="KSO_WM_UNIT_ID" val="diagram19882022_3*l_h_x*1_2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2_1"/>
  <p:tag name="KSO_WM_UNIT_ID" val="diagram19882022_3*l_h_i*1_2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1_1"/>
  <p:tag name="KSO_WM_UNIT_ID" val="diagram19882022_3*l_h_x*1_1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1_2"/>
  <p:tag name="KSO_WM_UNIT_ID" val="diagram19882022_3*l_h_i*1_1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1_1"/>
  <p:tag name="KSO_WM_UNIT_ID" val="diagram19882022_3*l_h_a*1_1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1_2"/>
  <p:tag name="KSO_WM_UNIT_ID" val="diagram19882022_3*l_h_x*1_1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1_1"/>
  <p:tag name="KSO_WM_UNIT_ID" val="diagram19882022_3*l_h_i*1_1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780,&quot;width&quot;:18163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4_1"/>
  <p:tag name="KSO_WM_UNIT_ID" val="diagram19882022_3*l_h_x*1_4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4_2"/>
  <p:tag name="KSO_WM_UNIT_ID" val="diagram19882022_3*l_h_i*1_4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4_1"/>
  <p:tag name="KSO_WM_UNIT_ID" val="diagram19882022_3*l_h_a*1_4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4_2"/>
  <p:tag name="KSO_WM_UNIT_ID" val="diagram19882022_3*l_h_x*1_4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4_1"/>
  <p:tag name="KSO_WM_UNIT_ID" val="diagram19882022_3*l_h_i*1_4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3_1"/>
  <p:tag name="KSO_WM_UNIT_ID" val="diagram19882022_3*l_h_x*1_3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3_2"/>
  <p:tag name="KSO_WM_UNIT_ID" val="diagram19882022_3*l_h_i*1_3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3_1"/>
  <p:tag name="KSO_WM_UNIT_ID" val="diagram19882022_3*l_h_a*1_3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3_2"/>
  <p:tag name="KSO_WM_UNIT_ID" val="diagram19882022_3*l_h_x*1_3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3_1"/>
  <p:tag name="KSO_WM_UNIT_ID" val="diagram19882022_3*l_h_i*1_3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2_1"/>
  <p:tag name="KSO_WM_UNIT_ID" val="diagram19882022_3*l_h_x*1_2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2_2"/>
  <p:tag name="KSO_WM_UNIT_ID" val="diagram19882022_3*l_h_i*1_2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2_1"/>
  <p:tag name="KSO_WM_UNIT_ID" val="diagram19882022_3*l_h_a*1_2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2_2"/>
  <p:tag name="KSO_WM_UNIT_ID" val="diagram19882022_3*l_h_x*1_2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2_1"/>
  <p:tag name="KSO_WM_UNIT_ID" val="diagram19882022_3*l_h_i*1_2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1_1"/>
  <p:tag name="KSO_WM_UNIT_ID" val="diagram19882022_3*l_h_x*1_1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1_2"/>
  <p:tag name="KSO_WM_UNIT_ID" val="diagram19882022_3*l_h_i*1_1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1_1"/>
  <p:tag name="KSO_WM_UNIT_ID" val="diagram19882022_3*l_h_a*1_1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1_2"/>
  <p:tag name="KSO_WM_UNIT_ID" val="diagram19882022_3*l_h_x*1_1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1_1"/>
  <p:tag name="KSO_WM_UNIT_ID" val="diagram19882022_3*l_h_i*1_1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231636_1*n_h_h_f*1_2_1_1"/>
  <p:tag name="KSO_WM_TEMPLATE_CATEGORY" val="diagram"/>
  <p:tag name="KSO_WM_TEMPLATE_INDEX" val="20231636"/>
  <p:tag name="KSO_WM_UNIT_LAYERLEVEL" val="1_1_1_1"/>
  <p:tag name="KSO_WM_TAG_VERSION" val="3.0"/>
  <p:tag name="KSO_WM_BEAUTIFY_FLAG" val="#wm#"/>
  <p:tag name="KSO_WM_DIAGRAM_VERSION" val="3"/>
  <p:tag name="KSO_WM_UNIT_SUBTYPE" val="a"/>
  <p:tag name="KSO_WM_UNIT_NOCLEAR" val="0"/>
  <p:tag name="KSO_WM_DIAGRAM_MAX_ITEMCNT" val="6"/>
  <p:tag name="KSO_WM_DIAGRAM_MIN_ITEMCNT" val="2"/>
  <p:tag name="KSO_WM_DIAGRAM_VIRTUALLY_FRAME" val="{&quot;height&quot;:351.6748962402344,&quot;left&quot;:51.17503937007874,&quot;top&quot;:93.71255187988281,&quot;width&quot;:872.7249606299213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6,&quot;pos&quot;:1,&quot;transparency&quot;:1},{&quot;brightness&quot;:0,&quot;colorType&quot;:1,&quot;foreColorIndex&quot;:5,&quot;pos&quot;:0.019999999552965164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84"/>
  <p:tag name="KSO_WM_UNIT_FILL_TYPE" val="3"/>
  <p:tag name="KSO_WM_UNIT_TEXT_TYPE" val="1"/>
  <p:tag name="KSO_WM_UNIT_TEXT_LAYER_COUNT" val="1"/>
  <p:tag name="KSO_WM_UNIT_PRESET_TEXT" val="单击此处输入你的项正文，文字是您思想的提炼，请尽量言简意赅的阐述观点，单击此处输入你的项正文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2_1"/>
  <p:tag name="KSO_WM_UNIT_ID" val="diagram20231636_1*n_h_h_f*1_2_2_1"/>
  <p:tag name="KSO_WM_TEMPLATE_CATEGORY" val="diagram"/>
  <p:tag name="KSO_WM_TEMPLATE_INDEX" val="20231636"/>
  <p:tag name="KSO_WM_UNIT_LAYERLEVEL" val="1_1_1_1"/>
  <p:tag name="KSO_WM_TAG_VERSION" val="3.0"/>
  <p:tag name="KSO_WM_BEAUTIFY_FLAG" val="#wm#"/>
  <p:tag name="KSO_WM_DIAGRAM_VERSION" val="3"/>
  <p:tag name="KSO_WM_DIAGRAM_MAX_ITEMCNT" val="6"/>
  <p:tag name="KSO_WM_DIAGRAM_MIN_ITEMCNT" val="2"/>
  <p:tag name="KSO_WM_DIAGRAM_VIRTUALLY_FRAME" val="{&quot;height&quot;:351.6748962402344,&quot;left&quot;:51.17503937007874,&quot;top&quot;:93.71255187988281,&quot;width&quot;:872.7249606299213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6,&quot;pos&quot;:1,&quot;transparency&quot;:1},{&quot;brightness&quot;:0,&quot;colorType&quot;:1,&quot;foreColorIndex&quot;:5,&quot;pos&quot;:0.019999999552965164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84"/>
  <p:tag name="KSO_WM_UNIT_FILL_TYPE" val="3"/>
  <p:tag name="KSO_WM_UNIT_TEXT_TYPE" val="1"/>
  <p:tag name="KSO_WM_UNIT_TEXT_LAYER_COUNT" val="1"/>
  <p:tag name="KSO_WM_UNIT_PRESET_TEXT" val="单击此处输入你的项正文，文字是您思想的提炼，请尽量言简意赅的阐述观点，单击此处输入你的项正文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n_h_h_i"/>
  <p:tag name="KSO_WM_UNIT_INDEX" val="1_2_1_1"/>
  <p:tag name="KSO_WM_UNIT_ID" val="diagram20231636_1*n_h_h_i*1_2_1_1"/>
  <p:tag name="KSO_WM_TEMPLATE_CATEGORY" val="diagram"/>
  <p:tag name="KSO_WM_TEMPLATE_INDEX" val="20231636"/>
  <p:tag name="KSO_WM_UNIT_LAYERLEVEL" val="1_1_1_1"/>
  <p:tag name="KSO_WM_TAG_VERSION" val="3.0"/>
  <p:tag name="KSO_WM_BEAUTIFY_FLAG" val="#wm#"/>
  <p:tag name="KSO_WM_UNIT_TEXT_FILL_FORE_SCHEMECOLOR_INDEX_BRIGHTNESS" val="0.15"/>
  <p:tag name="KSO_WM_DIAGRAM_COLOR_TRICK" val="1"/>
  <p:tag name="KSO_WM_DIAGRAM_COLOR_TEXT_CAN_REMOVE" val="n"/>
  <p:tag name="KSO_WM_DIAGRAM_GROUP_CODE" val="n1-1"/>
  <p:tag name="KSO_WM_DIAGRAM_VERSION" val="3"/>
  <p:tag name="KSO_WM_DIAGRAM_MAX_ITEMCNT" val="6"/>
  <p:tag name="KSO_WM_DIAGRAM_MIN_ITEMCNT" val="2"/>
  <p:tag name="KSO_WM_DIAGRAM_VIRTUALLY_FRAME" val="{&quot;height&quot;:351.6748962402344,&quot;left&quot;:51.17503937007874,&quot;top&quot;:93.71255187988281,&quot;width&quot;:872.7249606299213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01"/>
  <p:tag name="KSO_WM_UNIT_FILL_TYPE" val="1"/>
  <p:tag name="KSO_WM_UNIT_FILL_FORE_SCHEMECOLOR_INDEX" val="5"/>
  <p:tag name="KSO_WM_UNIT_FILL_FORE_SCHEMECOLOR_INDEX_BRIGHTNESS" val="0"/>
  <p:tag name="KSO_WM_DIAGRAM_USE_COLOR_VALUE" val="{&quot;color_scheme&quot;:1,&quot;color_type&quot;:1,&quot;theme_color_indexes&quot;:[5,6,5,6,5,6]}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n_h_h_i"/>
  <p:tag name="KSO_WM_UNIT_INDEX" val="1_2_2_1"/>
  <p:tag name="KSO_WM_UNIT_ID" val="diagram20231636_1*n_h_h_i*1_2_2_1"/>
  <p:tag name="KSO_WM_TEMPLATE_CATEGORY" val="diagram"/>
  <p:tag name="KSO_WM_TEMPLATE_INDEX" val="20231636"/>
  <p:tag name="KSO_WM_UNIT_LAYERLEVEL" val="1_1_1_1"/>
  <p:tag name="KSO_WM_TAG_VERSION" val="3.0"/>
  <p:tag name="KSO_WM_BEAUTIFY_FLAG" val="#wm#"/>
  <p:tag name="KSO_WM_UNIT_TEXT_FILL_FORE_SCHEMECOLOR_INDEX_BRIGHTNESS" val="0.15"/>
  <p:tag name="KSO_WM_DIAGRAM_COLOR_TRICK" val="1"/>
  <p:tag name="KSO_WM_DIAGRAM_COLOR_TEXT_CAN_REMOVE" val="n"/>
  <p:tag name="KSO_WM_DIAGRAM_GROUP_CODE" val="n1-1"/>
  <p:tag name="KSO_WM_DIAGRAM_VERSION" val="3"/>
  <p:tag name="KSO_WM_DIAGRAM_MAX_ITEMCNT" val="6"/>
  <p:tag name="KSO_WM_DIAGRAM_MIN_ITEMCNT" val="2"/>
  <p:tag name="KSO_WM_DIAGRAM_VIRTUALLY_FRAME" val="{&quot;height&quot;:351.6748962402344,&quot;left&quot;:51.17503937007874,&quot;top&quot;:93.71255187988281,&quot;width&quot;:872.7249606299213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02"/>
  <p:tag name="KSO_WM_UNIT_FILL_TYPE" val="1"/>
  <p:tag name="KSO_WM_UNIT_FILL_FORE_SCHEMECOLOR_INDEX" val="5"/>
  <p:tag name="KSO_WM_UNIT_FILL_FORE_SCHEMECOLOR_INDEX_BRIGHTNESS" val="0"/>
  <p:tag name="KSO_WM_DIAGRAM_USE_COLOR_VALUE" val="{&quot;color_scheme&quot;:1,&quot;color_type&quot;:1,&quot;theme_color_indexes&quot;:[5,6,5,6,5,6]}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2"/>
  <p:tag name="KSO_WM_UNIT_ID" val="diagram20231636_1*n_h_i*1_1_2"/>
  <p:tag name="KSO_WM_TEMPLATE_CATEGORY" val="diagram"/>
  <p:tag name="KSO_WM_TEMPLATE_INDEX" val="20231636"/>
  <p:tag name="KSO_WM_UNIT_LAYERLEVEL" val="1_1_1"/>
  <p:tag name="KSO_WM_TAG_VERSION" val="3.0"/>
  <p:tag name="KSO_WM_DIAGRAM_VERSION" val="3"/>
  <p:tag name="KSO_WM_DIAGRAM_MAX_ITEMCNT" val="6"/>
  <p:tag name="KSO_WM_DIAGRAM_MIN_ITEMCNT" val="2"/>
  <p:tag name="KSO_WM_DIAGRAM_VIRTUALLY_FRAME" val="{&quot;height&quot;:351.6748962402344,&quot;left&quot;:51.17503937007874,&quot;top&quot;:93.71255187988281,&quot;width&quot;:872.7249606299213}"/>
  <p:tag name="KSO_WM_DIAGRAM_COLOR_MATCH_VALUE" val="{&quot;shape&quot;:{&quot;fill&quot;:{&quot;solid&quot;:{&quot;brightness&quot;:0.699999988079071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.7"/>
  <p:tag name="KSO_WM_DIAGRAM_USE_COLOR_VALUE" val="{&quot;color_scheme&quot;:1,&quot;color_type&quot;:1,&quot;theme_color_indexes&quot;:[5,6,5,6,5,6]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636_1*n_h_a*1_1_1"/>
  <p:tag name="KSO_WM_TEMPLATE_CATEGORY" val="diagram"/>
  <p:tag name="KSO_WM_TEMPLATE_INDEX" val="20231636"/>
  <p:tag name="KSO_WM_UNIT_LAYERLEVEL" val="1_1_1"/>
  <p:tag name="KSO_WM_TAG_VERSION" val="3.0"/>
  <p:tag name="KSO_WM_DIAGRAM_GROUP_CODE" val="n1-1"/>
  <p:tag name="KSO_WM_UNIT_TYPE" val="n_h_a"/>
  <p:tag name="KSO_WM_UNIT_INDEX" val="1_1_1"/>
  <p:tag name="KSO_WM_UNIT_ISCONTENTSTITLE" val="0"/>
  <p:tag name="KSO_WM_UNIT_ISNUMDGMTITLE" val="0"/>
  <p:tag name="KSO_WM_UNIT_NOCLEAR" val="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51.6748962402344,&quot;left&quot;:51.17503937007874,&quot;top&quot;:93.71255187988281,&quot;width&quot;:872.7249606299213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70"/>
  <p:tag name="KSO_WM_UNIT_TEXT_TYPE" val="1"/>
  <p:tag name="KSO_WM_UNIT_PRESET_TEXT" val="添加项标题"/>
  <p:tag name="KSO_WM_UNIT_LINE_FORE_SCHEMECOLOR_INDEX" val="5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780,&quot;width&quot;:18163}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5.1000053126042,&quot;left&quot;:72.42511811023623,&quot;top&quot;:85.9999946873958,&quot;width&quot;:541.5748818897638}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4_1"/>
  <p:tag name="KSO_WM_UNIT_ID" val="diagram19882022_3*l_h_x*1_4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4_2"/>
  <p:tag name="KSO_WM_UNIT_ID" val="diagram19882022_3*l_h_i*1_4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4_1"/>
  <p:tag name="KSO_WM_UNIT_ID" val="diagram19882022_3*l_h_a*1_4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4_2"/>
  <p:tag name="KSO_WM_UNIT_ID" val="diagram19882022_3*l_h_x*1_4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4_1"/>
  <p:tag name="KSO_WM_UNIT_ID" val="diagram19882022_3*l_h_i*1_4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3_1"/>
  <p:tag name="KSO_WM_UNIT_ID" val="diagram19882022_3*l_h_x*1_3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3_2"/>
  <p:tag name="KSO_WM_UNIT_ID" val="diagram19882022_3*l_h_i*1_3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3_1"/>
  <p:tag name="KSO_WM_UNIT_ID" val="diagram19882022_3*l_h_a*1_3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3_2"/>
  <p:tag name="KSO_WM_UNIT_ID" val="diagram19882022_3*l_h_x*1_3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3_1"/>
  <p:tag name="KSO_WM_UNIT_ID" val="diagram19882022_3*l_h_i*1_3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2_1"/>
  <p:tag name="KSO_WM_UNIT_ID" val="diagram19882022_3*l_h_x*1_2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2_2"/>
  <p:tag name="KSO_WM_UNIT_ID" val="diagram19882022_3*l_h_i*1_2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2_1"/>
  <p:tag name="KSO_WM_UNIT_ID" val="diagram19882022_3*l_h_a*1_2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2_2"/>
  <p:tag name="KSO_WM_UNIT_ID" val="diagram19882022_3*l_h_x*1_2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2_1"/>
  <p:tag name="KSO_WM_UNIT_ID" val="diagram19882022_3*l_h_i*1_2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1_1"/>
  <p:tag name="KSO_WM_UNIT_ID" val="diagram19882022_3*l_h_x*1_1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1_2"/>
  <p:tag name="KSO_WM_UNIT_ID" val="diagram19882022_3*l_h_i*1_1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a"/>
  <p:tag name="KSO_WM_UNIT_INDEX" val="1_1_1"/>
  <p:tag name="KSO_WM_UNIT_ID" val="diagram19882022_3*l_h_a*1_1_1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x"/>
  <p:tag name="KSO_WM_UNIT_INDEX" val="1_1_2"/>
  <p:tag name="KSO_WM_UNIT_ID" val="diagram19882022_3*l_h_x*1_1_2"/>
  <p:tag name="KSO_WM_TEMPLATE_INDEX" val="19882022"/>
  <p:tag name="KSO_WM_TAG_VERSION" val="2.0"/>
  <p:tag name="KSO_WM_DIAGRAM_GROUP_CODE" val="l1-1"/>
  <p:tag name="KSO_WM_DIAGRAM_VIRTUALLY_FRAME" val="{&quot;height&quot;:405.1000053126042,&quot;left&quot;:72.42511811023623,&quot;top&quot;:85.9999946873958,&quot;width&quot;:541.5748818897638}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l_h_i"/>
  <p:tag name="KSO_WM_UNIT_INDEX" val="1_1_1"/>
  <p:tag name="KSO_WM_UNIT_ID" val="diagram19882022_3*l_h_i*1_1_1"/>
  <p:tag name="KSO_WM_TEMPLATE_INDEX" val="19882022"/>
  <p:tag name="KSO_WM_TAG_VERSION" val="2.0"/>
  <p:tag name="KSO_WM_DIAGRAM_GROUP_CODE" val="l1-1"/>
  <p:tag name="KSO_WM_UNIT_SUBTYPE" val="d"/>
  <p:tag name="KSO_WM_DIAGRAM_VIRTUALLY_FRAME" val="{&quot;height&quot;:405.1000053126042,&quot;left&quot;:72.42511811023623,&quot;top&quot;:85.9999946873958,&quot;width&quot;:541.5748818897638}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TEM_CNT" val="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TEM_CNT" val="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3337_1*l_h_f*1_1_1"/>
  <p:tag name="KSO_WM_TEMPLATE_CATEGORY" val="diagram"/>
  <p:tag name="KSO_WM_TEMPLATE_INDEX" val="20233337"/>
  <p:tag name="KSO_WM_UNIT_LAYERLEVEL" val="1_1_1"/>
  <p:tag name="KSO_WM_TAG_VERSION" val="3.0"/>
  <p:tag name="KSO_WM_UNIT_TEXT_FILL_FORE_SCHEMECOLOR_INDEX_BRIGHTNESS" val="0.25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3"/>
  <p:tag name="KSO_WM_DIAGRAM_VIRTUALLY_FRAME" val="{&quot;height&quot;:348.62326995609317,&quot;left&quot;:55.525039370078744,&quot;top&quot;:105.07503937007873,&quot;width&quot;:850.563149606299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TEXT_LAYER_COUNT" val="1"/>
  <p:tag name="KSO_WM_BEAUTIFY_FLAG" val="#wm#"/>
  <p:tag name="KSO_WM_UNIT_PRESET_TEXT" val="单击此处添加文本具体内容，文字是您思想的提炼，简明扼要地阐述您的观点，以便观者准确地理解您传达的思想。"/>
  <p:tag name="KSO_WM_UNIT_TEXT_FILL_FORE_SCHEMECOLOR_INDEX" val="1"/>
  <p:tag name="KSO_WM_UNIT_TEXT_FILL_TYPE" val="1"/>
  <p:tag name="KSO_WM_UNIT_USESOURCEFORMAT_APPLY" val="1"/>
  <p:tag name="KSO_WM_DIAGRAM_USE_COLOR_VALUE" val="{&quot;color_scheme&quot;:1,&quot;color_type&quot;:1,&quot;theme_color_indexes&quot;:[5,6,5,6,5,6]}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3337_1*l_h_a*1_1_1"/>
  <p:tag name="KSO_WM_TEMPLATE_CATEGORY" val="diagram"/>
  <p:tag name="KSO_WM_TEMPLATE_INDEX" val="20233337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3"/>
  <p:tag name="KSO_WM_DIAGRAM_VIRTUALLY_FRAME" val="{&quot;height&quot;:348.62326995609317,&quot;left&quot;:55.525039370078744,&quot;top&quot;:105.07503937007873,&quot;width&quot;:850.563149606299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PRESET_TEXT" val="添加标题"/>
  <p:tag name="KSO_WM_UNIT_TEXT_FILL_FORE_SCHEMECOLOR_INDEX" val="1"/>
  <p:tag name="KSO_WM_UNIT_TEXT_FILL_TYPE" val="1"/>
  <p:tag name="KSO_WM_UNIT_USESOURCEFORMAT_APPLY" val="1"/>
  <p:tag name="KSO_WM_DIAGRAM_USE_COLOR_VALUE" val="{&quot;color_scheme&quot;:1,&quot;color_type&quot;:1,&quot;theme_color_indexes&quot;:[5,6,5,6,5,6]}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1_1"/>
  <p:tag name="KSO_WM_UNIT_ID" val="diagram20233337_1*l_h_i*1_1_1"/>
  <p:tag name="KSO_WM_TEMPLATE_CATEGORY" val="diagram"/>
  <p:tag name="KSO_WM_TEMPLATE_INDEX" val="20233337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3"/>
  <p:tag name="KSO_WM_DIAGRAM_VIRTUALLY_FRAME" val="{&quot;height&quot;:348.62326995609317,&quot;left&quot;:55.525039370078744,&quot;top&quot;:105.07503937007873,&quot;width&quot;:850.563149606299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TEXT_FILL_FORE_SCHEMECOLOR_INDEX" val="1"/>
  <p:tag name="KSO_WM_UNIT_TEXT_FILL_TYPE" val="1"/>
  <p:tag name="KSO_WM_UNIT_USESOURCEFORMAT_APPLY" val="1"/>
  <p:tag name="KSO_WM_DIAGRAM_USE_COLOR_VALUE" val="{&quot;color_scheme&quot;:1,&quot;color_type&quot;:1,&quot;theme_color_indexes&quot;:[5,6,5,6,5,6]}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0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自定义设计方案">
  <a:themeElements>
    <a:clrScheme name="">
      <a:dk1>
        <a:srgbClr val="000000"/>
      </a:dk1>
      <a:lt1>
        <a:srgbClr val="FFFFFF"/>
      </a:lt1>
      <a:dk2>
        <a:srgbClr val="041D4B"/>
      </a:dk2>
      <a:lt2>
        <a:srgbClr val="F6F9FF"/>
      </a:lt2>
      <a:accent1>
        <a:srgbClr val="397AF3"/>
      </a:accent1>
      <a:accent2>
        <a:srgbClr val="2690EC"/>
      </a:accent2>
      <a:accent3>
        <a:srgbClr val="13A6E5"/>
      </a:accent3>
      <a:accent4>
        <a:srgbClr val="00BDDE"/>
      </a:accent4>
      <a:accent5>
        <a:srgbClr val="24D3BA"/>
      </a:accent5>
      <a:accent6>
        <a:srgbClr val="55DD95"/>
      </a:accent6>
      <a:hlink>
        <a:srgbClr val="0563C1"/>
      </a:hlink>
      <a:folHlink>
        <a:srgbClr val="954D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自定义设计方案">
  <a:themeElements>
    <a:clrScheme name="">
      <a:dk1>
        <a:srgbClr val="000000"/>
      </a:dk1>
      <a:lt1>
        <a:srgbClr val="FFFFFF"/>
      </a:lt1>
      <a:dk2>
        <a:srgbClr val="041D4B"/>
      </a:dk2>
      <a:lt2>
        <a:srgbClr val="F6F9FF"/>
      </a:lt2>
      <a:accent1>
        <a:srgbClr val="397AF3"/>
      </a:accent1>
      <a:accent2>
        <a:srgbClr val="2690EC"/>
      </a:accent2>
      <a:accent3>
        <a:srgbClr val="13A6E5"/>
      </a:accent3>
      <a:accent4>
        <a:srgbClr val="00BDDE"/>
      </a:accent4>
      <a:accent5>
        <a:srgbClr val="24D3BA"/>
      </a:accent5>
      <a:accent6>
        <a:srgbClr val="55DD95"/>
      </a:accent6>
      <a:hlink>
        <a:srgbClr val="0563C1"/>
      </a:hlink>
      <a:folHlink>
        <a:srgbClr val="954D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1529</Words>
  <Application>Microsoft Office PowerPoint</Application>
  <PresentationFormat>宽屏</PresentationFormat>
  <Paragraphs>190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Microsoft YaHei</vt:lpstr>
      <vt:lpstr>STXinwei</vt:lpstr>
      <vt:lpstr>等线</vt:lpstr>
      <vt:lpstr>Calibri Light</vt:lpstr>
      <vt:lpstr>Times New Roman</vt:lpstr>
      <vt:lpstr>等线</vt:lpstr>
      <vt:lpstr>MiSans</vt:lpstr>
      <vt:lpstr>Calibri</vt:lpstr>
      <vt:lpstr>Arial</vt:lpstr>
      <vt:lpstr>自定义设计方案</vt:lpstr>
      <vt:lpstr>10_自定义设计方案</vt:lpstr>
      <vt:lpstr>11_自定义设计方案</vt:lpstr>
      <vt:lpstr>12_自定义设计方案</vt:lpstr>
      <vt:lpstr>13_自定义设计方案</vt:lpstr>
      <vt:lpstr>1_自定义设计方案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2116834453@qq.com</dc:creator>
  <cp:lastModifiedBy>d2108</cp:lastModifiedBy>
  <cp:revision>815</cp:revision>
  <dcterms:created xsi:type="dcterms:W3CDTF">2020-07-26T13:38:00Z</dcterms:created>
  <dcterms:modified xsi:type="dcterms:W3CDTF">2025-11-04T08:08:39Z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D49C8A70E74D4C17B4DBFEBCAC43F7EC_13</vt:lpwstr>
  </property>
  <property fmtid="{D5CDD505-2E9C-101B-9397-08002B2CF9AE}" pid="3" name="KSOProductBuildVer">
    <vt:lpwstr>2052-12.1.0.21915</vt:lpwstr>
  </property>
</Properties>
</file>