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665" r:id="rId2"/>
    <p:sldMasterId id="2147483676" r:id="rId3"/>
  </p:sldMasterIdLst>
  <p:notesMasterIdLst>
    <p:notesMasterId r:id="rId8"/>
  </p:notesMasterIdLst>
  <p:sldIdLst>
    <p:sldId id="461" r:id="rId4"/>
    <p:sldId id="462" r:id="rId5"/>
    <p:sldId id="465" r:id="rId6"/>
    <p:sldId id="468" r:id="rId7"/>
  </p:sldIdLst>
  <p:sldSz cx="9144000" cy="5143500" type="screen16x9"/>
  <p:notesSz cx="6858000" cy="9144000"/>
  <p:defaultTextStyle>
    <a:defPPr>
      <a:defRPr lang="x-none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DF5"/>
    <a:srgbClr val="F19986"/>
    <a:srgbClr val="3B80B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3" autoAdjust="0"/>
    <p:restoredTop sz="92278" autoAdjust="0"/>
  </p:normalViewPr>
  <p:slideViewPr>
    <p:cSldViewPr snapToGrid="0">
      <p:cViewPr varScale="1">
        <p:scale>
          <a:sx n="136" d="100"/>
          <a:sy n="136" d="100"/>
        </p:scale>
        <p:origin x="880" y="176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>
        <p:scale>
          <a:sx n="150" d="100"/>
          <a:sy n="150" d="100"/>
        </p:scale>
        <p:origin x="2472" y="-142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6A376-72EC-4D29-9041-5DC07675B803}" type="datetimeFigureOut">
              <a:rPr lang="x-none" smtClean="0"/>
              <a:t>9/1/21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32DEA-1B4E-4DB2-8B8B-F2F0479D8E1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5460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32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255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072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614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927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9" y="1028701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9" y="1657332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5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5" y="1657349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939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3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750" i="1">
                <a:solidFill>
                  <a:srgbClr val="393A39"/>
                </a:solidFill>
              </a:defRPr>
            </a:lvl1pPr>
            <a:lvl2pPr marL="457189" indent="0">
              <a:buNone/>
              <a:defRPr/>
            </a:lvl2pPr>
            <a:lvl3pPr marL="914378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14687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51444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2000">
                <a:latin typeface="Lato" panose="020F0502020204030203" pitchFamily="34" charset="0"/>
              </a:defRPr>
            </a:lvl4pPr>
            <a:lvl5pPr marL="1828754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9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9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8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3732396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9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9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557371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9" y="1282701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6192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6192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1551437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9160329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9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6191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6191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732746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9" y="1282701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3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3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9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9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641343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6229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79354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5725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8229600" cy="3124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0886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1" y="1028701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1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58250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9" y="1028701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9" y="1657332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5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5" y="1657349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1624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3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189" indent="0">
              <a:buNone/>
              <a:defRPr/>
            </a:lvl2pPr>
            <a:lvl3pPr marL="914378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677425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67176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9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9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08097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9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9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624226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246564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6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304800" y="4019551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5563358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4267200" y="1428751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4267200" y="2156997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5377214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2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1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641747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572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3124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3124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78546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533400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661542" y="3347882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3276600" y="3333751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661542" y="3347882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3200400" y="3333751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644478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6503E-C48B-4691-B107-154C388AAEEF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2021-09-01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3B328-6A69-416F-B4B7-832239A48569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46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9" y="1282701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3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8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194774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9" y="1282701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3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3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9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9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93888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8696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99292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1" y="1028701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1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1200">
                <a:latin typeface="Lato" panose="020F0502020204030203" pitchFamily="34" charset="0"/>
              </a:defRPr>
            </a:lvl4pPr>
            <a:lvl5pPr marL="1828754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2622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18" Type="http://schemas.openxmlformats.org/officeDocument/2006/relationships/image" Target="../media/image2.jp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30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24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02"/>
            <a:ext cx="9144000" cy="516475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69736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96833"/>
            <a:ext cx="8229600" cy="30977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9/1/21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53224" y="572494"/>
            <a:ext cx="8247491" cy="4007458"/>
          </a:xfrm>
          <a:prstGeom prst="rect">
            <a:avLst/>
          </a:prstGeom>
          <a:noFill/>
          <a:ln w="6350"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3224" y="1502797"/>
            <a:ext cx="8247491" cy="0"/>
          </a:xfrm>
          <a:prstGeom prst="line">
            <a:avLst/>
          </a:prstGeom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8125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ctr" defTabSz="914378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342892" indent="-342892" algn="l" defTabSz="91437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742931" indent="-285743" algn="l" defTabSz="914378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2972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1600160" indent="-228594" algn="l" defTabSz="914378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2057348" indent="-228594" algn="l" defTabSz="914378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1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453224" y="572494"/>
            <a:ext cx="8247491" cy="4007458"/>
          </a:xfrm>
          <a:prstGeom prst="rect">
            <a:avLst/>
          </a:prstGeom>
          <a:noFill/>
          <a:ln w="6350"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453224" y="1502797"/>
            <a:ext cx="8247491" cy="0"/>
          </a:xfrm>
          <a:prstGeom prst="line">
            <a:avLst/>
          </a:prstGeom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79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</p:sldLayoutIdLst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594" indent="-228594" algn="l" defTabSz="914378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28594" algn="l" defTabSz="914378" rtl="0" eaLnBrk="1" latinLnBrk="0" hangingPunct="1">
        <a:lnSpc>
          <a:spcPct val="100000"/>
        </a:lnSpc>
        <a:spcBef>
          <a:spcPts val="500"/>
        </a:spcBef>
        <a:buFont typeface="Lato" panose="020F0502020204030203" pitchFamily="34" charset="0"/>
        <a:buChar char="-"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142972" indent="-228594" algn="l" defTabSz="914378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566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754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1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0B64CE1-0387-B840-9BE3-12DD37503D48}"/>
              </a:ext>
            </a:extLst>
          </p:cNvPr>
          <p:cNvSpPr/>
          <p:nvPr userDrawn="1"/>
        </p:nvSpPr>
        <p:spPr>
          <a:xfrm>
            <a:off x="453224" y="572494"/>
            <a:ext cx="8247491" cy="4007458"/>
          </a:xfrm>
          <a:prstGeom prst="rect">
            <a:avLst/>
          </a:prstGeom>
          <a:noFill/>
          <a:ln w="6350"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58DBD72-6E12-8B43-915E-7A1F8AA01DC9}"/>
              </a:ext>
            </a:extLst>
          </p:cNvPr>
          <p:cNvCxnSpPr/>
          <p:nvPr userDrawn="1"/>
        </p:nvCxnSpPr>
        <p:spPr>
          <a:xfrm>
            <a:off x="453224" y="1502797"/>
            <a:ext cx="8247491" cy="0"/>
          </a:xfrm>
          <a:prstGeom prst="line">
            <a:avLst/>
          </a:prstGeom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8954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  <p:sldLayoutId id="2147483692" r:id="rId16"/>
  </p:sldLayoutIdLst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09" indent="-176209" algn="l" defTabSz="914378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37" indent="-222245" algn="l" defTabSz="914378" rtl="0" eaLnBrk="1" latinLnBrk="0" hangingPunct="1">
        <a:lnSpc>
          <a:spcPct val="100000"/>
        </a:lnSpc>
        <a:spcBef>
          <a:spcPts val="500"/>
        </a:spcBef>
        <a:buFontTx/>
        <a:buBlip>
          <a:blip r:embed="rId19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06" indent="-169859" algn="l" defTabSz="80643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566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754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4" Type="http://schemas.openxmlformats.org/officeDocument/2006/relationships/hyperlink" Target="https://comsol.com/model/101651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hyperlink" Target="https://comsol.com/model/101651" TargetMode="External"/><Relationship Id="rId4" Type="http://schemas.openxmlformats.org/officeDocument/2006/relationships/image" Target="../media/image11.png"/><Relationship Id="rId9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comsol.com/model/101651" TargetMode="External"/><Relationship Id="rId3" Type="http://schemas.openxmlformats.org/officeDocument/2006/relationships/image" Target="../media/image16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4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Field-Driven Design of a Pencil Holder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83BF7D2-50A3-4260-B78A-15F0E0A51D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DK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64E2A95-D0FB-447A-B7E9-BE2C04F9740F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0ACE2DB-A5B0-4CEE-8283-58E6BA4F47A5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>
            <a:normAutofit lnSpcReduction="10000"/>
          </a:bodyPr>
          <a:lstStyle/>
          <a:p>
            <a:endParaRPr lang="en-DK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B38B06E-E56A-4158-8DDE-2191E185F68D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n-DK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F391086-A06E-4C44-B3C2-9E8CF78B5E0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0662" y="179992"/>
            <a:ext cx="2633590" cy="2567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495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28651" y="1028701"/>
            <a:ext cx="2863044" cy="37528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350" b="1" dirty="0"/>
              <a:t>Geometry</a:t>
            </a:r>
          </a:p>
          <a:p>
            <a:r>
              <a:rPr lang="en-US" sz="1350" dirty="0"/>
              <a:t>Six parametric surfaces are used to construct a domain</a:t>
            </a:r>
          </a:p>
          <a:p>
            <a:r>
              <a:rPr lang="en-US" sz="1350" dirty="0"/>
              <a:t>The rest of the geometry construction is done based on equation-based modeling</a:t>
            </a:r>
          </a:p>
          <a:p>
            <a:pPr lvl="1"/>
            <a:endParaRPr lang="en-US" sz="1151" dirty="0"/>
          </a:p>
          <a:p>
            <a:pPr lvl="2"/>
            <a:endParaRPr lang="en-US" sz="95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Field-Driven Design of a Pencil Holder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2EC4781-60DB-455F-866A-1954A291E0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4048" y="1028700"/>
            <a:ext cx="4998058" cy="340042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E56565A-517F-A14B-A1C4-019EDADA9E7E}"/>
              </a:ext>
            </a:extLst>
          </p:cNvPr>
          <p:cNvSpPr/>
          <p:nvPr/>
        </p:nvSpPr>
        <p:spPr>
          <a:xfrm>
            <a:off x="6960754" y="4830545"/>
            <a:ext cx="214193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i="1" u="sng" dirty="0">
                <a:solidFill>
                  <a:srgbClr val="3B80B6"/>
                </a:solidFill>
                <a:hlinkClick r:id="rId4"/>
              </a:rPr>
              <a:t>Field-Driven Design of a Pencil Holder</a:t>
            </a:r>
            <a:endParaRPr lang="en-DK" sz="900" b="1" i="1" u="sng" dirty="0">
              <a:solidFill>
                <a:srgbClr val="3B80B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659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CC2754D-EC9D-BA42-A7A9-BD03964253FA}"/>
              </a:ext>
            </a:extLst>
          </p:cNvPr>
          <p:cNvSpPr/>
          <p:nvPr/>
        </p:nvSpPr>
        <p:spPr>
          <a:xfrm>
            <a:off x="3105745" y="1128091"/>
            <a:ext cx="5183490" cy="2883642"/>
          </a:xfrm>
          <a:prstGeom prst="rect">
            <a:avLst/>
          </a:prstGeom>
          <a:solidFill>
            <a:srgbClr val="E7ED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531200" y="3383759"/>
            <a:ext cx="2375217" cy="8466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350" dirty="0"/>
              <a:t>The geometry is meshed by extruding a mapped mesh.</a:t>
            </a:r>
          </a:p>
          <a:p>
            <a:pPr marL="292092" lvl="1" indent="0" algn="ctr">
              <a:buNone/>
            </a:pPr>
            <a:endParaRPr lang="en-US" sz="1151" dirty="0"/>
          </a:p>
          <a:p>
            <a:pPr marL="576247" lvl="2" indent="0" algn="ctr">
              <a:buNone/>
            </a:pPr>
            <a:endParaRPr lang="en-US" sz="95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300" dirty="0">
                <a:solidFill>
                  <a:srgbClr val="F19986"/>
                </a:solidFill>
                <a:latin typeface="Lato Black" panose="020F0502020204030203" pitchFamily="34" charset="77"/>
              </a:rPr>
              <a:t>EQUATION-BASED MODELING</a:t>
            </a:r>
            <a:br>
              <a:rPr lang="en-US" dirty="0"/>
            </a:br>
            <a:r>
              <a:rPr lang="en-US" dirty="0"/>
              <a:t>Field-Driven Design of a Pencil Holder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656184-C1D1-406E-9247-95F63C643AC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52559" y="1588779"/>
            <a:ext cx="1026045" cy="154260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B24177A-7592-4FB5-9AD0-102045D59C0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8650" y="1588779"/>
            <a:ext cx="1037203" cy="151863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793B86A-75A8-4849-B1CB-BEE5DE003FD6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45565" y="1588778"/>
            <a:ext cx="999103" cy="153925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51175E1-B344-4A43-B09D-7B8F2E65F39F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95913" y="1588779"/>
            <a:ext cx="994877" cy="153688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5DCA53B-3DC2-4FA5-8347-A81C5A86D55D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63573" y="1588778"/>
            <a:ext cx="965099" cy="1544159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60E0AC8-61CF-4736-BF97-2290549C8CED}"/>
              </a:ext>
            </a:extLst>
          </p:cNvPr>
          <p:cNvCxnSpPr>
            <a:cxnSpLocks/>
          </p:cNvCxnSpPr>
          <p:nvPr/>
        </p:nvCxnSpPr>
        <p:spPr>
          <a:xfrm>
            <a:off x="1508285" y="2366951"/>
            <a:ext cx="169890" cy="3676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E968E1E1-7408-45AC-8875-EE39438D3785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17716" y="1588778"/>
            <a:ext cx="991832" cy="1530872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6CC45AA2-97B8-401F-B86F-7ED579C1D84C}"/>
              </a:ext>
            </a:extLst>
          </p:cNvPr>
          <p:cNvSpPr txBox="1"/>
          <p:nvPr/>
        </p:nvSpPr>
        <p:spPr>
          <a:xfrm>
            <a:off x="6197245" y="1312433"/>
            <a:ext cx="392255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/>
              <a:t>u3</a:t>
            </a:r>
            <a:endParaRPr lang="en-DK" sz="1013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D48BE46-BB93-4B2F-BE87-EB8612E0853C}"/>
              </a:ext>
            </a:extLst>
          </p:cNvPr>
          <p:cNvSpPr txBox="1"/>
          <p:nvPr/>
        </p:nvSpPr>
        <p:spPr>
          <a:xfrm>
            <a:off x="7395001" y="1312433"/>
            <a:ext cx="392255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/>
              <a:t>u4</a:t>
            </a:r>
            <a:endParaRPr lang="en-DK" sz="1013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AB0B3F7-83C8-4A4F-AF79-700C301B4E59}"/>
              </a:ext>
            </a:extLst>
          </p:cNvPr>
          <p:cNvSpPr txBox="1"/>
          <p:nvPr/>
        </p:nvSpPr>
        <p:spPr>
          <a:xfrm>
            <a:off x="3601727" y="1312433"/>
            <a:ext cx="392255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/>
              <a:t>s1</a:t>
            </a:r>
            <a:endParaRPr lang="en-DK" sz="1013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6188AA7-008F-4581-A497-2E828F119464}"/>
              </a:ext>
            </a:extLst>
          </p:cNvPr>
          <p:cNvSpPr txBox="1"/>
          <p:nvPr/>
        </p:nvSpPr>
        <p:spPr>
          <a:xfrm>
            <a:off x="4089772" y="2189000"/>
            <a:ext cx="3922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+</a:t>
            </a:r>
            <a:endParaRPr lang="en-DK" sz="18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45BBF37-1267-471C-9C27-4A8CDE7193F4}"/>
              </a:ext>
            </a:extLst>
          </p:cNvPr>
          <p:cNvSpPr txBox="1"/>
          <p:nvPr/>
        </p:nvSpPr>
        <p:spPr>
          <a:xfrm>
            <a:off x="5445079" y="2189000"/>
            <a:ext cx="3922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=</a:t>
            </a:r>
            <a:endParaRPr lang="en-DK" sz="18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4219E73-53C2-4764-AB5C-D325E634B8D2}"/>
              </a:ext>
            </a:extLst>
          </p:cNvPr>
          <p:cNvSpPr txBox="1"/>
          <p:nvPr/>
        </p:nvSpPr>
        <p:spPr>
          <a:xfrm>
            <a:off x="4788263" y="1312433"/>
            <a:ext cx="392255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/>
              <a:t>s2</a:t>
            </a:r>
            <a:endParaRPr lang="en-DK" sz="1013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DD6DBE2-6D3E-4387-B15B-705378460869}"/>
              </a:ext>
            </a:extLst>
          </p:cNvPr>
          <p:cNvSpPr txBox="1"/>
          <p:nvPr/>
        </p:nvSpPr>
        <p:spPr>
          <a:xfrm>
            <a:off x="6716046" y="2189000"/>
            <a:ext cx="3922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+</a:t>
            </a:r>
            <a:endParaRPr lang="en-DK" sz="1800" dirty="0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048FBF90-771A-4B69-8480-8C3C89843ECB}"/>
              </a:ext>
            </a:extLst>
          </p:cNvPr>
          <p:cNvCxnSpPr>
            <a:cxnSpLocks/>
          </p:cNvCxnSpPr>
          <p:nvPr/>
        </p:nvCxnSpPr>
        <p:spPr>
          <a:xfrm>
            <a:off x="2821472" y="2366951"/>
            <a:ext cx="169890" cy="3676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446D1AA1-2F28-4DB4-AC4D-45A86427D8CE}"/>
              </a:ext>
            </a:extLst>
          </p:cNvPr>
          <p:cNvSpPr txBox="1"/>
          <p:nvPr/>
        </p:nvSpPr>
        <p:spPr>
          <a:xfrm>
            <a:off x="1998816" y="1312433"/>
            <a:ext cx="773966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Mesh</a:t>
            </a:r>
            <a:endParaRPr lang="en-DK" sz="1013" dirty="0"/>
          </a:p>
        </p:txBody>
      </p: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8F109E15-6A41-E645-A21A-02D1246824D9}"/>
              </a:ext>
            </a:extLst>
          </p:cNvPr>
          <p:cNvSpPr txBox="1">
            <a:spLocks/>
          </p:cNvSpPr>
          <p:nvPr/>
        </p:nvSpPr>
        <p:spPr>
          <a:xfrm>
            <a:off x="3916563" y="3377144"/>
            <a:ext cx="3561854" cy="63165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176209" indent="-176209" algn="l" defTabSz="914378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itchFamily="2" charset="2"/>
              <a:buChar char="§"/>
              <a:tabLst/>
              <a:defRPr sz="1600" kern="1200">
                <a:solidFill>
                  <a:srgbClr val="393A39"/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514337" indent="-222245" algn="l" defTabSz="914378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Blip>
                <a:blip r:embed="rId9"/>
              </a:buBlip>
              <a:tabLst/>
              <a:defRPr sz="1400" kern="1200">
                <a:solidFill>
                  <a:srgbClr val="393A39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746106" indent="-169859" algn="l" defTabSz="80643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1200" kern="1200">
                <a:solidFill>
                  <a:srgbClr val="393A39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371566" indent="0" algn="l" defTabSz="914378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1828754" indent="0" algn="l" defTabSz="914378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2514537" indent="-228594" algn="l" defTabSz="914378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8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5" indent="-228594" algn="l" defTabSz="914378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8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en-US" sz="1350" dirty="0"/>
              <a:t>The </a:t>
            </a:r>
            <a:r>
              <a:rPr lang="en-US" sz="1350" i="1" dirty="0"/>
              <a:t>s1</a:t>
            </a:r>
            <a:r>
              <a:rPr lang="en-US" sz="1350" dirty="0"/>
              <a:t> and </a:t>
            </a:r>
            <a:r>
              <a:rPr lang="en-US" sz="1350" i="1" dirty="0"/>
              <a:t>s2</a:t>
            </a:r>
            <a:r>
              <a:rPr lang="en-US" sz="1350" dirty="0"/>
              <a:t> parameterization will be rotated and modulated to the </a:t>
            </a:r>
            <a:r>
              <a:rPr lang="en-US" sz="1350" i="1" dirty="0"/>
              <a:t>u3</a:t>
            </a:r>
            <a:r>
              <a:rPr lang="en-US" sz="1350" dirty="0"/>
              <a:t> and </a:t>
            </a:r>
            <a:r>
              <a:rPr lang="en-US" sz="1350" i="1" dirty="0"/>
              <a:t>u4</a:t>
            </a:r>
            <a:r>
              <a:rPr lang="en-US" sz="1350" dirty="0"/>
              <a:t> parametrization.</a:t>
            </a:r>
          </a:p>
          <a:p>
            <a:pPr marL="292092" lvl="1" indent="0" algn="ctr">
              <a:buFontTx/>
              <a:buNone/>
            </a:pPr>
            <a:endParaRPr lang="en-US" sz="1151" dirty="0"/>
          </a:p>
          <a:p>
            <a:pPr marL="576247" lvl="2" indent="0" algn="ctr">
              <a:buFont typeface="Arial" panose="020B0604020202020204" pitchFamily="34" charset="0"/>
              <a:buNone/>
            </a:pPr>
            <a:endParaRPr lang="en-US" sz="95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48DDE3E-FE3D-3D46-8031-412DB24E61E0}"/>
              </a:ext>
            </a:extLst>
          </p:cNvPr>
          <p:cNvSpPr/>
          <p:nvPr/>
        </p:nvSpPr>
        <p:spPr>
          <a:xfrm>
            <a:off x="6960754" y="4830545"/>
            <a:ext cx="214193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i="1" u="sng" dirty="0">
                <a:solidFill>
                  <a:srgbClr val="3B80B6"/>
                </a:solidFill>
                <a:hlinkClick r:id="rId10"/>
              </a:rPr>
              <a:t>Field-Driven Design of a Pencil Holder</a:t>
            </a:r>
            <a:endParaRPr lang="en-DK" sz="900" b="1" i="1" u="sng" dirty="0">
              <a:solidFill>
                <a:srgbClr val="3B80B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196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69A79646-A091-824C-9488-044F230D6B9F}"/>
              </a:ext>
            </a:extLst>
          </p:cNvPr>
          <p:cNvSpPr/>
          <p:nvPr/>
        </p:nvSpPr>
        <p:spPr>
          <a:xfrm>
            <a:off x="484197" y="1128091"/>
            <a:ext cx="3551126" cy="2883642"/>
          </a:xfrm>
          <a:prstGeom prst="rect">
            <a:avLst/>
          </a:prstGeom>
          <a:solidFill>
            <a:srgbClr val="E7ED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581423" y="3387469"/>
            <a:ext cx="3433641" cy="55560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350" dirty="0"/>
              <a:t>Then u3 and u4 are combined with a function varying in the vertical direction.</a:t>
            </a:r>
          </a:p>
          <a:p>
            <a:pPr marL="292092" lvl="1" indent="0" algn="ctr">
              <a:buNone/>
            </a:pPr>
            <a:endParaRPr lang="en-US" sz="1151" dirty="0"/>
          </a:p>
          <a:p>
            <a:pPr marL="576247" lvl="2" indent="0" algn="ctr">
              <a:buNone/>
            </a:pPr>
            <a:endParaRPr lang="en-US" sz="95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300" dirty="0">
                <a:solidFill>
                  <a:srgbClr val="F19986"/>
                </a:solidFill>
                <a:latin typeface="Lato Black" panose="020F0502020204030203" pitchFamily="34" charset="77"/>
              </a:rPr>
              <a:t>EQUATION-BASED MODELING</a:t>
            </a:r>
            <a:br>
              <a:rPr lang="en-US" dirty="0"/>
            </a:br>
            <a:r>
              <a:rPr lang="en-US" dirty="0"/>
              <a:t>Field-Driven Design of a Pencil Holder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7DA6B43-D2E9-4939-84CB-8AAC0BBB2CA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22390" y="1609602"/>
            <a:ext cx="996372" cy="1539848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567E6F87-17DF-4747-8F8C-1891CF5E5D7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92059" y="1609602"/>
            <a:ext cx="962908" cy="1541371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8321B3AC-DF50-4AF7-95AF-8FDD7B762B91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75667" y="947388"/>
            <a:ext cx="1942589" cy="3067247"/>
          </a:xfrm>
          <a:prstGeom prst="rect">
            <a:avLst/>
          </a:prstGeom>
        </p:spPr>
      </p:pic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A94EDB6D-8DFD-4CDD-8EF2-2B9FE48F0057}"/>
              </a:ext>
            </a:extLst>
          </p:cNvPr>
          <p:cNvCxnSpPr>
            <a:cxnSpLocks/>
          </p:cNvCxnSpPr>
          <p:nvPr/>
        </p:nvCxnSpPr>
        <p:spPr>
          <a:xfrm>
            <a:off x="5735705" y="2379526"/>
            <a:ext cx="281732" cy="0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C7F25C77-5765-4ACD-8ED9-0C0DB2992D6F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8589" y="1583133"/>
            <a:ext cx="965099" cy="1544159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FA259069-338B-4F9D-B0F1-C11C95FF97AE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87462" y="1596420"/>
            <a:ext cx="991832" cy="1530872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7C383DC6-5CA8-476D-87D5-49E2F5D19AC0}"/>
              </a:ext>
            </a:extLst>
          </p:cNvPr>
          <p:cNvSpPr txBox="1"/>
          <p:nvPr/>
        </p:nvSpPr>
        <p:spPr>
          <a:xfrm>
            <a:off x="4145010" y="2183649"/>
            <a:ext cx="3922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=</a:t>
            </a:r>
            <a:endParaRPr lang="en-DK" sz="18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28295FF-98AD-41FF-9C40-1DDFD393AA32}"/>
              </a:ext>
            </a:extLst>
          </p:cNvPr>
          <p:cNvSpPr txBox="1"/>
          <p:nvPr/>
        </p:nvSpPr>
        <p:spPr>
          <a:xfrm>
            <a:off x="1491062" y="2183649"/>
            <a:ext cx="3922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+</a:t>
            </a:r>
            <a:endParaRPr lang="en-DK" sz="18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BC092BE-ED45-455E-ACDA-299E6D17F8DA}"/>
              </a:ext>
            </a:extLst>
          </p:cNvPr>
          <p:cNvSpPr txBox="1"/>
          <p:nvPr/>
        </p:nvSpPr>
        <p:spPr>
          <a:xfrm>
            <a:off x="2622057" y="2183649"/>
            <a:ext cx="3922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+</a:t>
            </a:r>
            <a:endParaRPr lang="en-DK" sz="18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DE22EDF-0B9A-D24E-A0F6-C9679E3686A0}"/>
              </a:ext>
            </a:extLst>
          </p:cNvPr>
          <p:cNvSpPr/>
          <p:nvPr/>
        </p:nvSpPr>
        <p:spPr>
          <a:xfrm>
            <a:off x="6960754" y="4830545"/>
            <a:ext cx="214193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i="1" u="sng" dirty="0">
                <a:solidFill>
                  <a:srgbClr val="3B80B6"/>
                </a:solidFill>
                <a:hlinkClick r:id="rId8"/>
              </a:rPr>
              <a:t>Field-Driven Design of a Pencil Holder</a:t>
            </a:r>
            <a:endParaRPr lang="en-DK" sz="900" b="1" i="1" u="sng" dirty="0">
              <a:solidFill>
                <a:srgbClr val="3B80B6"/>
              </a:solidFill>
            </a:endParaRPr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9F3AC8F4-B8E0-A743-BB8E-95ECF888C1B5}"/>
              </a:ext>
            </a:extLst>
          </p:cNvPr>
          <p:cNvSpPr txBox="1">
            <a:spLocks/>
          </p:cNvSpPr>
          <p:nvPr/>
        </p:nvSpPr>
        <p:spPr>
          <a:xfrm>
            <a:off x="4575434" y="3366187"/>
            <a:ext cx="1635308" cy="13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6209" indent="-176209" algn="l" defTabSz="914378" rtl="0" eaLnBrk="1" latinLnBrk="0" hangingPunct="1">
              <a:lnSpc>
                <a:spcPct val="100000"/>
              </a:lnSpc>
              <a:spcBef>
                <a:spcPts val="1000"/>
              </a:spcBef>
              <a:buFont typeface="Wingdings" pitchFamily="2" charset="2"/>
              <a:buChar char="§"/>
              <a:tabLst/>
              <a:defRPr sz="1600" kern="1200">
                <a:solidFill>
                  <a:srgbClr val="393A39"/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514337" indent="-222245" algn="l" defTabSz="914378" rtl="0" eaLnBrk="1" latinLnBrk="0" hangingPunct="1">
              <a:lnSpc>
                <a:spcPct val="100000"/>
              </a:lnSpc>
              <a:spcBef>
                <a:spcPts val="500"/>
              </a:spcBef>
              <a:buFontTx/>
              <a:buBlip>
                <a:blip r:embed="rId9"/>
              </a:buBlip>
              <a:tabLst/>
              <a:defRPr sz="1400" kern="1200">
                <a:solidFill>
                  <a:srgbClr val="393A39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746106" indent="-169859" algn="l" defTabSz="80643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1200" kern="1200">
                <a:solidFill>
                  <a:srgbClr val="393A39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371566" indent="0" algn="l" defTabSz="914378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1828754" indent="0" algn="l" defTabSz="914378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2514537" indent="-228594" algn="l" defTabSz="914378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8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5" indent="-228594" algn="l" defTabSz="914378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8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350" b="1" dirty="0">
                <a:solidFill>
                  <a:schemeClr val="accent2"/>
                </a:solidFill>
              </a:rPr>
              <a:t>The final field is </a:t>
            </a:r>
            <a:r>
              <a:rPr lang="en-US" sz="1350" b="1" dirty="0" err="1">
                <a:solidFill>
                  <a:schemeClr val="accent2"/>
                </a:solidFill>
              </a:rPr>
              <a:t>thresholded</a:t>
            </a:r>
            <a:r>
              <a:rPr lang="en-US" sz="1350" b="1" dirty="0">
                <a:solidFill>
                  <a:schemeClr val="accent2"/>
                </a:solidFill>
              </a:rPr>
              <a:t> and imported as a mesh part.</a:t>
            </a:r>
          </a:p>
          <a:p>
            <a:pPr marL="292092" lvl="1" indent="0">
              <a:buFontTx/>
              <a:buNone/>
            </a:pPr>
            <a:endParaRPr lang="en-US" sz="1151" b="1" dirty="0">
              <a:solidFill>
                <a:schemeClr val="accent2"/>
              </a:solidFill>
            </a:endParaRPr>
          </a:p>
          <a:p>
            <a:pPr marL="576247" lvl="2" indent="0">
              <a:buFont typeface="Arial" panose="020B0604020202020204" pitchFamily="34" charset="0"/>
              <a:buNone/>
            </a:pPr>
            <a:endParaRPr lang="en-US" sz="950" b="1" dirty="0">
              <a:solidFill>
                <a:schemeClr val="accent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4906A75-6F4A-B44D-9B23-A1D91DC38632}"/>
              </a:ext>
            </a:extLst>
          </p:cNvPr>
          <p:cNvSpPr txBox="1"/>
          <p:nvPr/>
        </p:nvSpPr>
        <p:spPr>
          <a:xfrm>
            <a:off x="957738" y="1291025"/>
            <a:ext cx="392255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/>
              <a:t>u3</a:t>
            </a:r>
            <a:endParaRPr lang="en-DK" sz="1013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F129869-2818-6A44-82C7-B85F3F268DED}"/>
              </a:ext>
            </a:extLst>
          </p:cNvPr>
          <p:cNvSpPr txBox="1"/>
          <p:nvPr/>
        </p:nvSpPr>
        <p:spPr>
          <a:xfrm>
            <a:off x="2155494" y="1291025"/>
            <a:ext cx="392255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/>
              <a:t>u4</a:t>
            </a:r>
            <a:endParaRPr lang="en-DK" sz="1013" dirty="0"/>
          </a:p>
        </p:txBody>
      </p:sp>
    </p:spTree>
    <p:extLst>
      <p:ext uri="{BB962C8B-B14F-4D97-AF65-F5344CB8AC3E}">
        <p14:creationId xmlns:p14="http://schemas.microsoft.com/office/powerpoint/2010/main" val="146743201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msol-slide-template-NEW">
  <a:themeElements>
    <a:clrScheme name="COMSOL 1">
      <a:dk1>
        <a:srgbClr val="393A39"/>
      </a:dk1>
      <a:lt1>
        <a:srgbClr val="D3E2E9"/>
      </a:lt1>
      <a:dk2>
        <a:srgbClr val="12192D"/>
      </a:dk2>
      <a:lt2>
        <a:srgbClr val="FFFFFF"/>
      </a:lt2>
      <a:accent1>
        <a:srgbClr val="1B4D81"/>
      </a:accent1>
      <a:accent2>
        <a:srgbClr val="D3E2E9"/>
      </a:accent2>
      <a:accent3>
        <a:srgbClr val="AE2956"/>
      </a:accent3>
      <a:accent4>
        <a:srgbClr val="DF5F2C"/>
      </a:accent4>
      <a:accent5>
        <a:srgbClr val="6AA743"/>
      </a:accent5>
      <a:accent6>
        <a:srgbClr val="F0B129"/>
      </a:accent6>
      <a:hlink>
        <a:srgbClr val="3B80B6"/>
      </a:hlink>
      <a:folHlink>
        <a:srgbClr val="651C3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msol-slide-template-NEW2" id="{1599B3F4-C756-4B27-BC08-7366E62434A3}" vid="{D044A537-18D9-4D16-90D5-8C33D46A50FD}"/>
    </a:ext>
  </a:extLst>
</a:theme>
</file>

<file path=ppt/theme/theme3.xml><?xml version="1.0" encoding="utf-8"?>
<a:theme xmlns:a="http://schemas.openxmlformats.org/drawingml/2006/main" name="1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141</Words>
  <Application>Microsoft Macintosh PowerPoint</Application>
  <PresentationFormat>On-screen Show (16:9)</PresentationFormat>
  <Paragraphs>31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4" baseType="lpstr">
      <vt:lpstr>Arial</vt:lpstr>
      <vt:lpstr>Calibri</vt:lpstr>
      <vt:lpstr>Calibri Light</vt:lpstr>
      <vt:lpstr>Lato</vt:lpstr>
      <vt:lpstr>Lato Black</vt:lpstr>
      <vt:lpstr>Lato Light</vt:lpstr>
      <vt:lpstr>Wingdings</vt:lpstr>
      <vt:lpstr>1_Office Theme</vt:lpstr>
      <vt:lpstr>comsol-slide-template-NEW</vt:lpstr>
      <vt:lpstr>1_comsol-slide-template-NEW</vt:lpstr>
      <vt:lpstr>Field-Driven Design of a Pencil Holder</vt:lpstr>
      <vt:lpstr>Field-Driven Design of a Pencil Holder</vt:lpstr>
      <vt:lpstr>EQUATION-BASED MODELING Field-Driven Design of a Pencil Holder</vt:lpstr>
      <vt:lpstr>EQUATION-BASED MODELING Field-Driven Design of a Pencil Holder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2021-08-27T16:33:11Z</dcterms:created>
  <dcterms:modified xsi:type="dcterms:W3CDTF">2021-09-01T19:36:03Z</dcterms:modified>
</cp:coreProperties>
</file>