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9"/>
  </p:notesMasterIdLst>
  <p:sldIdLst>
    <p:sldId id="286" r:id="rId2"/>
    <p:sldId id="287" r:id="rId3"/>
    <p:sldId id="288" r:id="rId4"/>
    <p:sldId id="293" r:id="rId5"/>
    <p:sldId id="290" r:id="rId6"/>
    <p:sldId id="291" r:id="rId7"/>
    <p:sldId id="29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94650" autoAdjust="0"/>
  </p:normalViewPr>
  <p:slideViewPr>
    <p:cSldViewPr>
      <p:cViewPr varScale="1">
        <p:scale>
          <a:sx n="143" d="100"/>
          <a:sy n="143" d="100"/>
        </p:scale>
        <p:origin x="132" y="28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v-SE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sv-SE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v-SE"/>
              <a:t>Click to edit Master text styles</a:t>
            </a:r>
          </a:p>
          <a:p>
            <a:pPr lvl="1"/>
            <a:r>
              <a:rPr lang="en-US" altLang="sv-SE"/>
              <a:t>Second level</a:t>
            </a:r>
          </a:p>
          <a:p>
            <a:pPr lvl="2"/>
            <a:r>
              <a:rPr lang="en-US" altLang="sv-SE"/>
              <a:t>Third level</a:t>
            </a:r>
          </a:p>
          <a:p>
            <a:pPr lvl="3"/>
            <a:r>
              <a:rPr lang="en-US" altLang="sv-SE"/>
              <a:t>Fourth level</a:t>
            </a:r>
          </a:p>
          <a:p>
            <a:pPr lvl="4"/>
            <a:r>
              <a:rPr lang="en-US" altLang="sv-SE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sv-SE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B657B1-3BD0-4F6E-8CD2-65587BF539E2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15754326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B657B1-3BD0-4F6E-8CD2-65587BF539E2}" type="slidenum">
              <a:rPr lang="en-US" altLang="sv-SE" smtClean="0"/>
              <a:pPr/>
              <a:t>4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549961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3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81552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25022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34393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56816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09925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7615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144348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08731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5705075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6069142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277459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383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144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9282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677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495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3600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937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31837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sv-SE" noProof="0" dirty="0"/>
              <a:t> </a:t>
            </a:r>
            <a:r>
              <a:rPr lang="en-US" altLang="sv-SE" sz="4400" noProof="0" dirty="0"/>
              <a:t>Natural Convection in Free Flow:</a:t>
            </a:r>
            <a:br>
              <a:rPr lang="en-US" altLang="sv-SE" sz="4400" noProof="0" dirty="0"/>
            </a:br>
            <a:r>
              <a:rPr lang="en-US" altLang="sv-SE" sz="4400" noProof="0" dirty="0" err="1"/>
              <a:t>Boussinesq</a:t>
            </a:r>
            <a:r>
              <a:rPr lang="en-US" altLang="sv-SE" sz="4400" noProof="0" dirty="0"/>
              <a:t> Fluid in a Square Cavity</a:t>
            </a:r>
            <a:endParaRPr lang="en-US" altLang="sv-SE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sv-SE" noProof="0" dirty="0"/>
              <a:t>Model provided by:</a:t>
            </a:r>
          </a:p>
          <a:p>
            <a:r>
              <a:rPr lang="en-US" altLang="sv-SE" noProof="0" dirty="0"/>
              <a:t>John Kamel of University of Notre Dame</a:t>
            </a:r>
          </a:p>
          <a:p>
            <a:endParaRPr lang="en-US" noProof="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 noProof="0"/>
              <a:t>Introduction</a:t>
            </a:r>
            <a:endParaRPr lang="en-US" altLang="sv-SE" noProof="0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sv-SE" noProof="0"/>
              <a:t>This model demonstrates COMSOL Multiphysics natural convection modeling of a varying-density fluid using a Boussinesq approach.</a:t>
            </a:r>
          </a:p>
          <a:p>
            <a:r>
              <a:rPr lang="en-US" altLang="sv-SE" noProof="0"/>
              <a:t>Multiphysics coupling between the incompressible Navier Stokes equations and heat transfer through convection and conduction.</a:t>
            </a:r>
          </a:p>
          <a:p>
            <a:r>
              <a:rPr lang="en-US" altLang="sv-SE" noProof="0"/>
              <a:t>The model is relevant for simulation in:</a:t>
            </a:r>
          </a:p>
          <a:p>
            <a:pPr lvl="1"/>
            <a:r>
              <a:rPr lang="en-US" altLang="sv-SE" noProof="0"/>
              <a:t>Geophysics</a:t>
            </a:r>
          </a:p>
          <a:p>
            <a:pPr lvl="1"/>
            <a:r>
              <a:rPr lang="en-US" altLang="sv-SE" noProof="0"/>
              <a:t>Chemical engineering</a:t>
            </a:r>
          </a:p>
          <a:p>
            <a:r>
              <a:rPr lang="en-US" altLang="sv-SE" noProof="0"/>
              <a:t>A benchmark problem from G. De Vahl Davis (1983) and has been used to test a number of dedicated fluid dynamics codes.</a:t>
            </a:r>
            <a:endParaRPr lang="en-US" altLang="sv-SE" noProof="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sv-SE" noProof="0"/>
              <a:t>Problem Definition</a:t>
            </a:r>
            <a:br>
              <a:rPr lang="en-US" altLang="sv-SE" noProof="0"/>
            </a:br>
            <a:r>
              <a:rPr lang="en-US" altLang="sv-SE" noProof="0"/>
              <a:t>Cavity With Hot and Cold Walls</a:t>
            </a:r>
            <a:endParaRPr lang="en-US" altLang="sv-SE" noProof="0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sz="half" idx="10"/>
          </p:nvPr>
        </p:nvSpPr>
        <p:spPr/>
        <p:txBody>
          <a:bodyPr/>
          <a:lstStyle/>
          <a:p>
            <a:r>
              <a:rPr lang="en-US" altLang="sv-SE"/>
              <a:t>Fluid fills square cavity in solid</a:t>
            </a:r>
          </a:p>
          <a:p>
            <a:r>
              <a:rPr lang="en-US" altLang="sv-SE"/>
              <a:t>No flow across walls</a:t>
            </a:r>
          </a:p>
          <a:p>
            <a:r>
              <a:rPr lang="en-US" altLang="sv-SE"/>
              <a:t>Side walls are heating or cooling surfaces</a:t>
            </a:r>
          </a:p>
          <a:p>
            <a:r>
              <a:rPr lang="en-US" altLang="sv-SE"/>
              <a:t>Top and bottom walls are insulating </a:t>
            </a:r>
          </a:p>
          <a:p>
            <a:r>
              <a:rPr lang="en-US" altLang="sv-SE"/>
              <a:t>The heating produces density variations</a:t>
            </a:r>
          </a:p>
          <a:p>
            <a:r>
              <a:rPr lang="en-US" altLang="sv-SE"/>
              <a:t>The density variations drive fluid flow</a:t>
            </a:r>
            <a:endParaRPr lang="en-US" altLang="sv-SE" dirty="0"/>
          </a:p>
        </p:txBody>
      </p:sp>
      <p:grpSp>
        <p:nvGrpSpPr>
          <p:cNvPr id="2" name="Group 1"/>
          <p:cNvGrpSpPr/>
          <p:nvPr/>
        </p:nvGrpSpPr>
        <p:grpSpPr>
          <a:xfrm>
            <a:off x="6960096" y="1361901"/>
            <a:ext cx="3826042" cy="4365885"/>
            <a:chOff x="5523853" y="1970038"/>
            <a:chExt cx="2879636" cy="3285944"/>
          </a:xfrm>
        </p:grpSpPr>
        <p:sp>
          <p:nvSpPr>
            <p:cNvPr id="72716" name="Rectangle 12"/>
            <p:cNvSpPr>
              <a:spLocks noChangeArrowheads="1"/>
            </p:cNvSpPr>
            <p:nvPr/>
          </p:nvSpPr>
          <p:spPr bwMode="auto">
            <a:xfrm>
              <a:off x="5828010" y="2420888"/>
              <a:ext cx="2286000" cy="2286000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sv-SE" altLang="sv-SE"/>
            </a:p>
          </p:txBody>
        </p:sp>
        <p:sp>
          <p:nvSpPr>
            <p:cNvPr id="72714" name="Text Box 10"/>
            <p:cNvSpPr txBox="1">
              <a:spLocks noChangeArrowheads="1"/>
            </p:cNvSpPr>
            <p:nvPr/>
          </p:nvSpPr>
          <p:spPr bwMode="auto">
            <a:xfrm>
              <a:off x="5523853" y="3356992"/>
              <a:ext cx="603250" cy="366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sv-SE" dirty="0">
                  <a:latin typeface="Lato Light" panose="020F0302020204030203" pitchFamily="34" charset="0"/>
                </a:rPr>
                <a:t>cold</a:t>
              </a:r>
            </a:p>
          </p:txBody>
        </p:sp>
        <p:sp>
          <p:nvSpPr>
            <p:cNvPr id="72713" name="Text Box 9"/>
            <p:cNvSpPr txBox="1">
              <a:spLocks noChangeArrowheads="1"/>
            </p:cNvSpPr>
            <p:nvPr/>
          </p:nvSpPr>
          <p:spPr bwMode="auto">
            <a:xfrm>
              <a:off x="7843720" y="3356992"/>
              <a:ext cx="55976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sv-SE" dirty="0">
                  <a:latin typeface="Lato Light" panose="020F0302020204030203" pitchFamily="34" charset="0"/>
                </a:rPr>
                <a:t>hot</a:t>
              </a:r>
              <a:r>
                <a:rPr lang="en-US" altLang="sv-SE" baseline="-25000" dirty="0">
                  <a:latin typeface="Arial" charset="0"/>
                </a:rPr>
                <a:t> </a:t>
              </a:r>
            </a:p>
          </p:txBody>
        </p:sp>
        <p:sp>
          <p:nvSpPr>
            <p:cNvPr id="72719" name="Text Box 15"/>
            <p:cNvSpPr txBox="1">
              <a:spLocks noChangeArrowheads="1"/>
            </p:cNvSpPr>
            <p:nvPr/>
          </p:nvSpPr>
          <p:spPr bwMode="auto">
            <a:xfrm>
              <a:off x="6341567" y="4886650"/>
              <a:ext cx="114165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sv-SE" dirty="0">
                  <a:latin typeface="Lato Light" panose="020F0302020204030203" pitchFamily="34" charset="0"/>
                  <a:sym typeface="Symbol" pitchFamily="18" charset="2"/>
                </a:rPr>
                <a:t>insulation</a:t>
              </a:r>
              <a:endParaRPr lang="en-US" altLang="sv-SE" dirty="0">
                <a:latin typeface="Lato Light" panose="020F0302020204030203" pitchFamily="34" charset="0"/>
              </a:endParaRPr>
            </a:p>
          </p:txBody>
        </p:sp>
        <p:sp>
          <p:nvSpPr>
            <p:cNvPr id="72721" name="Text Box 17"/>
            <p:cNvSpPr txBox="1">
              <a:spLocks noChangeArrowheads="1"/>
            </p:cNvSpPr>
            <p:nvPr/>
          </p:nvSpPr>
          <p:spPr bwMode="auto">
            <a:xfrm>
              <a:off x="6341567" y="1970038"/>
              <a:ext cx="1141659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sv-SE" dirty="0">
                  <a:latin typeface="Lato Light" panose="020F0302020204030203" pitchFamily="34" charset="0"/>
                  <a:sym typeface="Symbol" pitchFamily="18" charset="2"/>
                </a:rPr>
                <a:t>insulation</a:t>
              </a:r>
              <a:endParaRPr lang="en-US" altLang="sv-SE" dirty="0">
                <a:latin typeface="Lato Light" panose="020F0302020204030203" pitchFamily="34" charset="0"/>
              </a:endParaRPr>
            </a:p>
          </p:txBody>
        </p:sp>
        <p:sp>
          <p:nvSpPr>
            <p:cNvPr id="72722" name="Text Box 18"/>
            <p:cNvSpPr txBox="1">
              <a:spLocks noChangeArrowheads="1"/>
            </p:cNvSpPr>
            <p:nvPr/>
          </p:nvSpPr>
          <p:spPr bwMode="auto">
            <a:xfrm>
              <a:off x="6430467" y="4057601"/>
              <a:ext cx="1081087" cy="3667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Aft>
                  <a:spcPct val="100000"/>
                </a:spcAft>
              </a:pPr>
              <a:r>
                <a:rPr lang="en-US" altLang="sv-SE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  <a:r>
                <a:rPr lang="en-US" altLang="sv-SE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0 </a:t>
              </a:r>
              <a:r>
                <a:rPr lang="en-US" altLang="sv-SE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= </a:t>
              </a:r>
              <a:r>
                <a:rPr lang="en-US" altLang="sv-SE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T</a:t>
              </a:r>
              <a:r>
                <a:rPr lang="en-US" altLang="sv-SE" baseline="-25000" dirty="0" err="1">
                  <a:latin typeface="Cambria Math" panose="02040503050406030204" pitchFamily="18" charset="0"/>
                  <a:ea typeface="Cambria Math" panose="02040503050406030204" pitchFamily="18" charset="0"/>
                </a:rPr>
                <a:t>cold</a:t>
              </a:r>
              <a:r>
                <a:rPr lang="en-US" altLang="sv-SE" baseline="-25000" dirty="0">
                  <a:latin typeface="Arial" charset="0"/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 noProof="0"/>
              <a:t>Fluid Flow and Heat Transfer Equations</a:t>
            </a:r>
            <a:endParaRPr lang="en-US" altLang="sv-SE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Free flow – </a:t>
            </a:r>
            <a:r>
              <a:rPr lang="en-US" noProof="0" dirty="0" err="1"/>
              <a:t>Navier</a:t>
            </a:r>
            <a:r>
              <a:rPr lang="en-US" noProof="0" dirty="0"/>
              <a:t>-Stokes equations with </a:t>
            </a:r>
            <a:r>
              <a:rPr lang="en-US" noProof="0" dirty="0" err="1"/>
              <a:t>Boussinesq</a:t>
            </a:r>
            <a:r>
              <a:rPr lang="en-US" noProof="0" dirty="0"/>
              <a:t> buoyancy force:</a:t>
            </a:r>
          </a:p>
          <a:p>
            <a:pPr marL="0" indent="0">
              <a:buNone/>
            </a:pPr>
            <a:endParaRPr lang="en-US" altLang="sv-SE" noProof="0" dirty="0"/>
          </a:p>
          <a:p>
            <a:pPr marL="0" indent="0">
              <a:buNone/>
              <a:tabLst>
                <a:tab pos="1524000" algn="l"/>
              </a:tabLst>
            </a:pPr>
            <a:r>
              <a:rPr lang="en-US" altLang="sv-SE" noProof="0" dirty="0"/>
              <a:t> </a:t>
            </a:r>
            <a:endParaRPr lang="en-US" noProof="0" dirty="0"/>
          </a:p>
          <a:p>
            <a:r>
              <a:rPr lang="en-US" noProof="0" dirty="0"/>
              <a:t>Convection and conduction:</a:t>
            </a:r>
          </a:p>
          <a:p>
            <a:endParaRPr lang="en-US" noProof="0" dirty="0"/>
          </a:p>
          <a:p>
            <a:pPr marL="0" indent="0">
              <a:buNone/>
            </a:pPr>
            <a:endParaRPr lang="en-US" noProof="0" dirty="0"/>
          </a:p>
          <a:p>
            <a:r>
              <a:rPr lang="en-US" noProof="0" dirty="0"/>
              <a:t>Non-</a:t>
            </a:r>
            <a:r>
              <a:rPr lang="en-US" noProof="0" dirty="0" err="1"/>
              <a:t>dimensionalized</a:t>
            </a:r>
            <a:r>
              <a:rPr lang="en-US" noProof="0" dirty="0"/>
              <a:t> using Rayleigh (Ra) and Prandtl (</a:t>
            </a:r>
            <a:r>
              <a:rPr lang="en-US" noProof="0" dirty="0" err="1"/>
              <a:t>Pr</a:t>
            </a:r>
            <a:r>
              <a:rPr lang="en-US" noProof="0" dirty="0"/>
              <a:t>) numbers:</a:t>
            </a:r>
          </a:p>
          <a:p>
            <a:endParaRPr lang="en-US" noProof="0" dirty="0"/>
          </a:p>
        </p:txBody>
      </p:sp>
      <p:graphicFrame>
        <p:nvGraphicFramePr>
          <p:cNvPr id="778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961507"/>
              </p:ext>
            </p:extLst>
          </p:nvPr>
        </p:nvGraphicFramePr>
        <p:xfrm>
          <a:off x="7518400" y="1916113"/>
          <a:ext cx="800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21" name="Equation" r:id="rId4" imgW="533160" imgH="177480" progId="Equation.3">
                  <p:embed/>
                </p:oleObj>
              </mc:Choice>
              <mc:Fallback>
                <p:oleObj name="Equation" r:id="rId4" imgW="533160" imgH="177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8400" y="1916113"/>
                        <a:ext cx="800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3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009890"/>
              </p:ext>
            </p:extLst>
          </p:nvPr>
        </p:nvGraphicFramePr>
        <p:xfrm>
          <a:off x="2627225" y="3429000"/>
          <a:ext cx="2209680" cy="3234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922" name="Equation" r:id="rId6" imgW="1473120" imgH="215640" progId="Equation.3">
                  <p:embed/>
                </p:oleObj>
              </mc:Choice>
              <mc:Fallback>
                <p:oleObj name="Equation" r:id="rId6" imgW="1473120" imgH="215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225" y="3429000"/>
                        <a:ext cx="2209680" cy="3234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2495601" y="3869346"/>
            <a:ext cx="514756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sv-SE" sz="16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altLang="sv-SE" sz="1600" dirty="0"/>
              <a:t>  temperature, </a:t>
            </a:r>
            <a:r>
              <a:rPr lang="en-US" altLang="sv-SE" sz="16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US" altLang="sv-SE" sz="1600" dirty="0"/>
              <a:t>  thermal conductivity, </a:t>
            </a:r>
            <a:r>
              <a:rPr lang="en-US" altLang="sv-SE" sz="1600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n-US" altLang="sv-SE" sz="1600" i="1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n-US" altLang="sv-SE" sz="1600" dirty="0"/>
              <a:t> heat capacity</a:t>
            </a:r>
          </a:p>
        </p:txBody>
      </p:sp>
      <p:sp>
        <p:nvSpPr>
          <p:cNvPr id="77842" name="Text Box 18"/>
          <p:cNvSpPr txBox="1">
            <a:spLocks noChangeArrowheads="1"/>
          </p:cNvSpPr>
          <p:nvPr/>
        </p:nvSpPr>
        <p:spPr bwMode="auto">
          <a:xfrm>
            <a:off x="2620090" y="5042604"/>
            <a:ext cx="57786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sv-SE" dirty="0">
                <a:latin typeface="Symbol" panose="05050102010706020507" pitchFamily="18" charset="2"/>
                <a:ea typeface="Cambria Math" panose="02040503050406030204" pitchFamily="18" charset="0"/>
              </a:rPr>
              <a:t>r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 =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(Ra/</a:t>
            </a:r>
            <a:r>
              <a:rPr lang="en-US" altLang="sv-SE" dirty="0" err="1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Pr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</a:t>
            </a:r>
            <a:r>
              <a:rPr lang="en-US" altLang="sv-SE" baseline="30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1/2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,  </a:t>
            </a:r>
            <a:r>
              <a:rPr lang="en-US" altLang="sv-SE" dirty="0">
                <a:latin typeface="Symbol" panose="05050102010706020507" pitchFamily="18" charset="2"/>
                <a:ea typeface="Cambria Math" panose="02040503050406030204" pitchFamily="18" charset="0"/>
              </a:rPr>
              <a:t>h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= </a:t>
            </a:r>
            <a:r>
              <a:rPr lang="en-US" altLang="sv-SE" dirty="0" err="1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Pr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,   </a:t>
            </a:r>
            <a:r>
              <a:rPr lang="en-US" altLang="sv-SE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F </a:t>
            </a:r>
            <a:r>
              <a:rPr lang="en-US" altLang="sv-SE" b="1" dirty="0">
                <a:latin typeface="Cambria Math" panose="02040503050406030204" pitchFamily="18" charset="0"/>
                <a:ea typeface="Cambria Math" panose="02040503050406030204" pitchFamily="18" charset="0"/>
              </a:rPr>
              <a:t>= -</a:t>
            </a:r>
            <a:r>
              <a:rPr lang="en-US" altLang="sv-SE" i="1" dirty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r>
              <a:rPr lang="en-US" altLang="sv-SE" b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(Ra/</a:t>
            </a:r>
            <a:r>
              <a:rPr lang="en-US" altLang="sv-SE" dirty="0" err="1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Pr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)</a:t>
            </a:r>
            <a:r>
              <a:rPr lang="en-US" altLang="sv-SE" baseline="30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1/2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,  </a:t>
            </a:r>
            <a:r>
              <a:rPr lang="en-US" altLang="sv-SE" i="1" dirty="0">
                <a:latin typeface="Cambria Math" panose="02040503050406030204" pitchFamily="18" charset="0"/>
                <a:ea typeface="Cambria Math" panose="02040503050406030204" pitchFamily="18" charset="0"/>
              </a:rPr>
              <a:t>k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 = 1, </a:t>
            </a:r>
            <a:r>
              <a:rPr lang="en-US" altLang="sv-SE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</a:t>
            </a:r>
            <a:r>
              <a:rPr lang="en-US" altLang="sv-SE" i="1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L</a:t>
            </a:r>
            <a:r>
              <a:rPr lang="en-US" altLang="sv-SE" dirty="0">
                <a:latin typeface="Cambria Math" panose="02040503050406030204" pitchFamily="18" charset="0"/>
                <a:ea typeface="Cambria Math" panose="02040503050406030204" pitchFamily="18" charset="0"/>
              </a:rPr>
              <a:t> =  </a:t>
            </a:r>
            <a:r>
              <a:rPr lang="en-US" altLang="sv-SE" dirty="0">
                <a:latin typeface="Symbol" panose="05050102010706020507" pitchFamily="18" charset="2"/>
                <a:ea typeface="Cambria Math" panose="02040503050406030204" pitchFamily="18" charset="0"/>
              </a:rPr>
              <a:t>rh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4"/>
              <p:cNvSpPr txBox="1"/>
              <p:nvPr/>
            </p:nvSpPr>
            <p:spPr>
              <a:xfrm>
                <a:off x="2643188" y="1882776"/>
                <a:ext cx="3783012" cy="327025"/>
              </a:xfrm>
              <a:prstGeom prst="rect">
                <a:avLst/>
              </a:prstGeom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𝐮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𝐮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)=−</m:t>
                      </m:r>
                      <m:r>
                        <m:rPr>
                          <m:sty m:val="p"/>
                        </m:rP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∇</m:t>
                      </m:r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begChr m:val="["/>
                          <m:endChr m:val="]"/>
                          <m:ctrlP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  <m:r>
                            <a:rPr lang="sv-SE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 </m:t>
                          </m:r>
                          <m:d>
                            <m:dPr>
                              <m:ctrl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∇</m:t>
                              </m:r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𝐮</m:t>
                              </m:r>
                              <m:r>
                                <a:rPr lang="sv-SE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sv-SE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sv-SE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∇</m:t>
                                      </m:r>
                                      <m:r>
                                        <a:rPr lang="sv-SE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𝐮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sv-SE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sv-SE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sv-SE" b="1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</m:oMath>
                  </m:oMathPara>
                </a14:m>
                <a:endParaRPr lang="sv-SE" b="1" dirty="0"/>
              </a:p>
            </p:txBody>
          </p:sp>
        </mc:Choice>
        <mc:Fallback xmlns="">
          <p:sp>
            <p:nvSpPr>
              <p:cNvPr id="5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3188" y="1882776"/>
                <a:ext cx="3783012" cy="327025"/>
              </a:xfrm>
              <a:prstGeom prst="rect">
                <a:avLst/>
              </a:prstGeom>
              <a:blipFill>
                <a:blip r:embed="rId8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BA2E4F9-6E50-4FBD-8304-468DC1A185E9}"/>
              </a:ext>
            </a:extLst>
          </p:cNvPr>
          <p:cNvSpPr txBox="1"/>
          <p:nvPr/>
        </p:nvSpPr>
        <p:spPr>
          <a:xfrm>
            <a:off x="2619148" y="2352979"/>
            <a:ext cx="6596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sv-SE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u</a:t>
            </a:r>
            <a:r>
              <a:rPr lang="en-US" altLang="sv-SE" sz="1600" dirty="0"/>
              <a:t>  velocity, </a:t>
            </a:r>
            <a:r>
              <a:rPr lang="en-US" altLang="sv-SE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US" altLang="sv-SE" sz="1600" dirty="0"/>
              <a:t> pressure, </a:t>
            </a:r>
            <a:r>
              <a:rPr lang="en-US" altLang="sv-SE" sz="1600" dirty="0">
                <a:latin typeface="Symbol" panose="05050102010706020507" pitchFamily="18" charset="2"/>
              </a:rPr>
              <a:t>r</a:t>
            </a:r>
            <a:r>
              <a:rPr lang="en-US" altLang="sv-SE" sz="1600" dirty="0"/>
              <a:t> density, </a:t>
            </a:r>
            <a:r>
              <a:rPr lang="en-US" altLang="sv-SE" sz="1600" dirty="0">
                <a:latin typeface="Symbol" panose="05050102010706020507" pitchFamily="18" charset="2"/>
              </a:rPr>
              <a:t>h</a:t>
            </a:r>
            <a:r>
              <a:rPr lang="en-US" altLang="sv-SE" sz="1600" dirty="0"/>
              <a:t> viscosity, </a:t>
            </a:r>
            <a:r>
              <a:rPr lang="en-US" altLang="sv-SE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F</a:t>
            </a:r>
            <a:r>
              <a:rPr lang="en-US" altLang="sv-SE" sz="1600" dirty="0"/>
              <a:t> = </a:t>
            </a:r>
            <a:r>
              <a:rPr lang="en-US" altLang="sv-SE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g</a:t>
            </a:r>
            <a:r>
              <a:rPr lang="en-US" altLang="sv-SE" sz="1600" dirty="0"/>
              <a:t> </a:t>
            </a:r>
            <a:r>
              <a:rPr lang="en-US" altLang="sv-SE" sz="1600" dirty="0">
                <a:sym typeface="Symbol" pitchFamily="18" charset="2"/>
              </a:rPr>
              <a:t></a:t>
            </a:r>
            <a:r>
              <a:rPr lang="en-US" altLang="sv-SE" sz="1600" i="1" dirty="0">
                <a:latin typeface="Cambria Math" panose="02040503050406030204" pitchFamily="18" charset="0"/>
                <a:ea typeface="Cambria Math" panose="02040503050406030204" pitchFamily="18" charset="0"/>
                <a:sym typeface="Symbol" pitchFamily="18" charset="2"/>
              </a:rPr>
              <a:t>r</a:t>
            </a:r>
            <a:r>
              <a:rPr lang="en-US" altLang="sv-SE" sz="1600" dirty="0">
                <a:sym typeface="Symbol" pitchFamily="18" charset="2"/>
              </a:rPr>
              <a:t>/</a:t>
            </a:r>
            <a:r>
              <a:rPr lang="en-US" altLang="sv-SE" sz="1600" i="1" dirty="0">
                <a:latin typeface="Cambria Math" panose="02040503050406030204" pitchFamily="18" charset="0"/>
                <a:ea typeface="Cambria Math" panose="02040503050406030204" pitchFamily="18" charset="0"/>
                <a:sym typeface="Symbol" pitchFamily="18" charset="2"/>
              </a:rPr>
              <a:t>T</a:t>
            </a:r>
            <a:r>
              <a:rPr lang="en-US" altLang="sv-SE" sz="1600" dirty="0">
                <a:sym typeface="Symbol" pitchFamily="18" charset="2"/>
              </a:rPr>
              <a:t> (</a:t>
            </a:r>
            <a:r>
              <a:rPr lang="en-US" altLang="sv-SE" sz="1600" i="1" dirty="0">
                <a:latin typeface="Cambria Math" panose="02040503050406030204" pitchFamily="18" charset="0"/>
                <a:ea typeface="Cambria Math" panose="02040503050406030204" pitchFamily="18" charset="0"/>
                <a:sym typeface="Symbol" pitchFamily="18" charset="2"/>
              </a:rPr>
              <a:t>T</a:t>
            </a:r>
            <a:r>
              <a:rPr lang="en-US" altLang="sv-SE" sz="1600" dirty="0">
                <a:sym typeface="Symbol" pitchFamily="18" charset="2"/>
              </a:rPr>
              <a:t>-</a:t>
            </a:r>
            <a:r>
              <a:rPr lang="en-US" altLang="sv-SE" sz="1600" i="1" dirty="0">
                <a:latin typeface="Cambria Math" panose="02040503050406030204" pitchFamily="18" charset="0"/>
                <a:ea typeface="Cambria Math" panose="02040503050406030204" pitchFamily="18" charset="0"/>
                <a:sym typeface="Symbol" pitchFamily="18" charset="2"/>
              </a:rPr>
              <a:t>T</a:t>
            </a:r>
            <a:r>
              <a:rPr lang="en-US" altLang="sv-SE" sz="1600" baseline="-25000" dirty="0">
                <a:latin typeface="Cambria Math" panose="02040503050406030204" pitchFamily="18" charset="0"/>
                <a:ea typeface="Cambria Math" panose="02040503050406030204" pitchFamily="18" charset="0"/>
                <a:sym typeface="Symbol" pitchFamily="18" charset="2"/>
              </a:rPr>
              <a:t>0</a:t>
            </a:r>
            <a:r>
              <a:rPr lang="en-US" altLang="sv-SE" sz="1600" dirty="0">
                <a:sym typeface="Symbol" pitchFamily="18" charset="2"/>
              </a:rPr>
              <a:t>)</a:t>
            </a:r>
            <a:r>
              <a:rPr lang="en-US" altLang="sv-SE" sz="1600" dirty="0"/>
              <a:t> buoyancy</a:t>
            </a:r>
            <a:endParaRPr lang="en-US" sz="16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 noProof="0"/>
              <a:t>Boundary Conditions</a:t>
            </a:r>
            <a:endParaRPr lang="en-US" altLang="sv-SE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0"/>
              </p:nvPr>
            </p:nvSpPr>
            <p:spPr>
              <a:xfrm>
                <a:off x="840318" y="2057400"/>
                <a:ext cx="4895642" cy="4216400"/>
              </a:xfrm>
            </p:spPr>
            <p:txBody>
              <a:bodyPr/>
              <a:lstStyle/>
              <a:p>
                <a:r>
                  <a:rPr lang="en-US" sz="2000" noProof="0" dirty="0"/>
                  <a:t>Fluid flow:</a:t>
                </a:r>
              </a:p>
              <a:p>
                <a:pPr marL="450838" lvl="1" indent="0">
                  <a:buNone/>
                </a:pPr>
                <a14:m>
                  <m:oMath xmlns:m="http://schemas.openxmlformats.org/officeDocument/2006/math">
                    <m:r>
                      <a:rPr lang="en-US" sz="1800" noProof="0">
                        <a:latin typeface="Cambria Math" panose="02040503050406030204" pitchFamily="18" charset="0"/>
                      </a:rPr>
                      <m:t>𝐮</m:t>
                    </m:r>
                    <m:r>
                      <a:rPr lang="en-US" sz="1800" noProof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̄"/>
                        <m:ctrlPr>
                          <a:rPr lang="en-US" sz="1800" i="1" noProof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noProof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acc>
                  </m:oMath>
                </a14:m>
                <a:r>
                  <a:rPr lang="en-US" sz="1800" noProof="0" dirty="0"/>
                  <a:t>	   </a:t>
                </a:r>
                <a:r>
                  <a:rPr lang="en-US" altLang="sv-SE" sz="1800" noProof="0" dirty="0"/>
                  <a:t>walls – no slip </a:t>
                </a:r>
              </a:p>
              <a:p>
                <a:pPr marL="450838" lvl="1" indent="0">
                  <a:buNone/>
                </a:pPr>
                <a14:m>
                  <m:oMath xmlns:m="http://schemas.openxmlformats.org/officeDocument/2006/math">
                    <m:r>
                      <a:rPr lang="en-US" sz="1800" noProof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800" noProof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noProof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noProof="0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</m:oMath>
                </a14:m>
                <a:r>
                  <a:rPr lang="en-US" altLang="sv-SE" sz="1800" noProof="0" dirty="0"/>
                  <a:t>  condition at a point</a:t>
                </a:r>
              </a:p>
              <a:p>
                <a:r>
                  <a:rPr lang="en-US" sz="2000" noProof="0" dirty="0"/>
                  <a:t>Heat balance:</a:t>
                </a:r>
              </a:p>
              <a:p>
                <a:pPr marL="450838" lvl="1" indent="0">
                  <a:buNone/>
                </a:pPr>
                <a:r>
                  <a:rPr lang="en-US" altLang="sv-SE" sz="1800" b="1" dirty="0">
                    <a:latin typeface="Cambria Math" panose="02040503050406030204" pitchFamily="18" charset="0"/>
                    <a:ea typeface="Cambria Math" panose="02040503050406030204" pitchFamily="18" charset="0"/>
                    <a:sym typeface="Symbol" pitchFamily="18" charset="2"/>
                  </a:rPr>
                  <a:t>n</a:t>
                </a:r>
                <a:r>
                  <a:rPr lang="en-US" altLang="sv-SE" sz="1800" dirty="0">
                    <a:latin typeface="Cambria Math" panose="02040503050406030204" pitchFamily="18" charset="0"/>
                    <a:ea typeface="Cambria Math" panose="02040503050406030204" pitchFamily="18" charset="0"/>
                    <a:sym typeface="Symbol" pitchFamily="18" charset="2"/>
                  </a:rPr>
                  <a:t>(</a:t>
                </a:r>
                <a:r>
                  <a:rPr lang="en-US" altLang="sv-SE" sz="1800" i="1" dirty="0">
                    <a:latin typeface="Cambria Math" panose="02040503050406030204" pitchFamily="18" charset="0"/>
                    <a:ea typeface="Cambria Math" panose="02040503050406030204" pitchFamily="18" charset="0"/>
                    <a:sym typeface="Symbol" pitchFamily="18" charset="2"/>
                  </a:rPr>
                  <a:t>k </a:t>
                </a:r>
                <a:r>
                  <a:rPr lang="en-US" altLang="sv-SE" sz="1800" dirty="0">
                    <a:latin typeface="Cambria Math" panose="02040503050406030204" pitchFamily="18" charset="0"/>
                    <a:ea typeface="Cambria Math" panose="02040503050406030204" pitchFamily="18" charset="0"/>
                    <a:sym typeface="Symbol" pitchFamily="18" charset="2"/>
                  </a:rPr>
                  <a:t> </a:t>
                </a:r>
                <a:r>
                  <a:rPr lang="en-US" altLang="sv-SE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</a:t>
                </a:r>
                <a:r>
                  <a:rPr lang="en-US" altLang="sv-SE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+ </a:t>
                </a:r>
                <a:r>
                  <a:rPr lang="en-US" altLang="sv-SE" sz="18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c</a:t>
                </a:r>
                <a:r>
                  <a:rPr lang="en-US" altLang="sv-SE" sz="1800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L</a:t>
                </a:r>
                <a:r>
                  <a:rPr lang="en-US" altLang="sv-SE" sz="1800" b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u</a:t>
                </a:r>
                <a:r>
                  <a:rPr lang="en-US" altLang="sv-SE" sz="1800" i="1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T</a:t>
                </a:r>
                <a:r>
                  <a:rPr lang="en-US" altLang="sv-SE" sz="1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altLang="sv-SE" sz="1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= 0 </a:t>
                </a:r>
              </a:p>
              <a:p>
                <a:pPr marL="450838" lvl="1" indent="0">
                  <a:buNone/>
                </a:pPr>
                <a14:m>
                  <m:oMath xmlns:m="http://schemas.openxmlformats.org/officeDocument/2006/math">
                    <m:r>
                      <a:rPr lang="en-US" sz="1800" noProof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sz="1800" noProof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noProof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noProof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noProof="0" dirty="0"/>
                  <a:t> </a:t>
                </a:r>
              </a:p>
              <a:p>
                <a:pPr marL="450838" lvl="1" indent="0">
                  <a:buNone/>
                </a:pPr>
                <a14:m>
                  <m:oMath xmlns:m="http://schemas.openxmlformats.org/officeDocument/2006/math">
                    <m:r>
                      <a:rPr lang="en-US" sz="1800" noProof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1800" noProof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i="1" noProof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noProof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800" noProof="0"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US" sz="1800" noProof="0" dirty="0"/>
                  <a:t>  </a:t>
                </a:r>
                <a:endParaRPr lang="en-US" noProof="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xfrm>
                <a:off x="840318" y="2057400"/>
                <a:ext cx="4895642" cy="4216400"/>
              </a:xfrm>
              <a:blipFill>
                <a:blip r:embed="rId2"/>
                <a:stretch>
                  <a:fillRect l="-1121" t="-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2219325" y="0"/>
            <a:ext cx="7772400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sv-SE" sz="200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74764" name="Picture 12" descr="geom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4" r="22514"/>
          <a:stretch>
            <a:fillRect/>
          </a:stretch>
        </p:blipFill>
        <p:spPr bwMode="auto">
          <a:xfrm>
            <a:off x="6600056" y="1052736"/>
            <a:ext cx="3745913" cy="511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C68199D-F66C-4B68-B76F-000B818C95EA}"/>
              </a:ext>
            </a:extLst>
          </p:cNvPr>
          <p:cNvCxnSpPr>
            <a:cxnSpLocks/>
          </p:cNvCxnSpPr>
          <p:nvPr/>
        </p:nvCxnSpPr>
        <p:spPr>
          <a:xfrm>
            <a:off x="4511824" y="2636912"/>
            <a:ext cx="2376264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CA6048DB-879E-458D-A9BC-3FDDC7AEA4FB}"/>
              </a:ext>
            </a:extLst>
          </p:cNvPr>
          <p:cNvCxnSpPr>
            <a:cxnSpLocks/>
          </p:cNvCxnSpPr>
          <p:nvPr/>
        </p:nvCxnSpPr>
        <p:spPr>
          <a:xfrm flipV="1">
            <a:off x="4511824" y="1949450"/>
            <a:ext cx="2390626" cy="104750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7C38FB57-49C7-4069-A8F4-1679CF70F22B}"/>
              </a:ext>
            </a:extLst>
          </p:cNvPr>
          <p:cNvCxnSpPr>
            <a:cxnSpLocks/>
          </p:cNvCxnSpPr>
          <p:nvPr/>
        </p:nvCxnSpPr>
        <p:spPr>
          <a:xfrm flipV="1">
            <a:off x="4511824" y="1931724"/>
            <a:ext cx="3961188" cy="1929324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5EE1815E-04EE-4FB0-ABDF-16467A96E84F}"/>
              </a:ext>
            </a:extLst>
          </p:cNvPr>
          <p:cNvCxnSpPr>
            <a:cxnSpLocks/>
          </p:cNvCxnSpPr>
          <p:nvPr/>
        </p:nvCxnSpPr>
        <p:spPr>
          <a:xfrm>
            <a:off x="4511824" y="3861048"/>
            <a:ext cx="3961188" cy="1152128"/>
          </a:xfrm>
          <a:prstGeom prst="bentConnector2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8802D2F-79D1-4584-B87D-47189352AE1B}"/>
              </a:ext>
            </a:extLst>
          </p:cNvPr>
          <p:cNvCxnSpPr>
            <a:cxnSpLocks/>
          </p:cNvCxnSpPr>
          <p:nvPr/>
        </p:nvCxnSpPr>
        <p:spPr>
          <a:xfrm>
            <a:off x="2351584" y="4293096"/>
            <a:ext cx="45508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CDB9111-52C2-4C57-98C9-8D309F5BF784}"/>
              </a:ext>
            </a:extLst>
          </p:cNvPr>
          <p:cNvCxnSpPr>
            <a:cxnSpLocks/>
          </p:cNvCxnSpPr>
          <p:nvPr/>
        </p:nvCxnSpPr>
        <p:spPr>
          <a:xfrm>
            <a:off x="2351584" y="4653136"/>
            <a:ext cx="76401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1366420"/>
            <a:ext cx="2664296" cy="1991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 noProof="0"/>
              <a:t>Results for Varying Ra Number</a:t>
            </a:r>
            <a:endParaRPr lang="en-US" altLang="sv-SE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/>
              <a:t>Surface plot: T</a:t>
            </a:r>
          </a:p>
          <a:p>
            <a:r>
              <a:rPr lang="en-US" noProof="0"/>
              <a:t>Contours: x-velocity</a:t>
            </a:r>
          </a:p>
          <a:p>
            <a:r>
              <a:rPr lang="en-US" noProof="0"/>
              <a:t>Arrows: velocity</a:t>
            </a:r>
          </a:p>
          <a:p>
            <a:endParaRPr lang="en-US" noProof="0"/>
          </a:p>
          <a:p>
            <a:endParaRPr lang="en-US" noProof="0"/>
          </a:p>
          <a:p>
            <a:endParaRPr lang="en-US" noProof="0" dirty="0"/>
          </a:p>
        </p:txBody>
      </p:sp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6162733" y="3281726"/>
            <a:ext cx="6992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15888" indent="-1158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sv-SE" altLang="sv-SE" sz="1600" dirty="0">
                <a:latin typeface="Lato Light" panose="020F0302020204030203" pitchFamily="34" charset="0"/>
              </a:rPr>
              <a:t>1,000</a:t>
            </a:r>
            <a:endParaRPr lang="en-US" altLang="sv-SE" sz="1600" dirty="0">
              <a:latin typeface="Lato Light" panose="020F0302020204030203" pitchFamily="34" charset="0"/>
            </a:endParaRPr>
          </a:p>
        </p:txBody>
      </p:sp>
      <p:sp>
        <p:nvSpPr>
          <p:cNvPr id="75793" name="Text Box 17"/>
          <p:cNvSpPr txBox="1">
            <a:spLocks noChangeArrowheads="1"/>
          </p:cNvSpPr>
          <p:nvPr/>
        </p:nvSpPr>
        <p:spPr bwMode="auto">
          <a:xfrm>
            <a:off x="6062427" y="5434169"/>
            <a:ext cx="9364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15888" indent="-1158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sv-SE" altLang="sv-SE" sz="1600" dirty="0">
                <a:latin typeface="Lato Light" panose="020F0302020204030203" pitchFamily="34" charset="0"/>
              </a:rPr>
              <a:t>100,000</a:t>
            </a:r>
            <a:endParaRPr lang="en-US" altLang="sv-SE" sz="1600" dirty="0">
              <a:latin typeface="Lato Light" panose="020F0302020204030203" pitchFamily="34" charset="0"/>
            </a:endParaRPr>
          </a:p>
        </p:txBody>
      </p:sp>
      <p:sp>
        <p:nvSpPr>
          <p:cNvPr id="75794" name="Text Box 18"/>
          <p:cNvSpPr txBox="1">
            <a:spLocks noChangeArrowheads="1"/>
          </p:cNvSpPr>
          <p:nvPr/>
        </p:nvSpPr>
        <p:spPr bwMode="auto">
          <a:xfrm>
            <a:off x="8825558" y="3281726"/>
            <a:ext cx="81785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15888" indent="-1158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sv-SE" altLang="sv-SE" sz="1600" dirty="0">
                <a:latin typeface="Lato Light" panose="020F0302020204030203" pitchFamily="34" charset="0"/>
              </a:rPr>
              <a:t>10,000</a:t>
            </a:r>
            <a:endParaRPr lang="en-US" altLang="sv-SE" sz="1600" dirty="0">
              <a:latin typeface="Lato Light" panose="020F0302020204030203" pitchFamily="34" charset="0"/>
            </a:endParaRP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8696514" y="5434169"/>
            <a:ext cx="10951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15888" indent="-1158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sv-SE" altLang="sv-SE" sz="1600" dirty="0">
                <a:latin typeface="Lato Light" panose="020F0302020204030203" pitchFamily="34" charset="0"/>
              </a:rPr>
              <a:t>1,000,000</a:t>
            </a:r>
            <a:endParaRPr lang="en-US" altLang="sv-SE" sz="1600" dirty="0">
              <a:latin typeface="Lato Light" panose="020F0302020204030203" pitchFamily="34" charset="0"/>
            </a:endParaRPr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045" y="1366640"/>
            <a:ext cx="2664000" cy="199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192" y="3526659"/>
            <a:ext cx="2664000" cy="199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192" y="3526659"/>
            <a:ext cx="2664000" cy="199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 noProof="0" dirty="0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De </a:t>
            </a:r>
            <a:r>
              <a:rPr lang="en-US" noProof="0" dirty="0" err="1"/>
              <a:t>Vahl</a:t>
            </a:r>
            <a:r>
              <a:rPr lang="en-US" noProof="0" dirty="0"/>
              <a:t> Davis, G.  Natural convection in a Square Cavity – A Benchmark Solution.  International Journal for Numerical Methods in Fluids, 1, (1984) 171-204. </a:t>
            </a:r>
          </a:p>
          <a:p>
            <a:r>
              <a:rPr lang="en-US" noProof="0" dirty="0"/>
              <a:t>De </a:t>
            </a:r>
            <a:r>
              <a:rPr lang="en-US" noProof="0" dirty="0" err="1"/>
              <a:t>Vahl</a:t>
            </a:r>
            <a:r>
              <a:rPr lang="en-US" noProof="0" dirty="0"/>
              <a:t> Davis, G. Natural convection in a square cavity a comparison exercise. International Journal for Numerical Methods in Fluids, 1, (1983) 227-248.</a:t>
            </a:r>
          </a:p>
          <a:p>
            <a:r>
              <a:rPr lang="en-US" noProof="0" dirty="0"/>
              <a:t>De </a:t>
            </a:r>
            <a:r>
              <a:rPr lang="en-US" noProof="0" dirty="0" err="1"/>
              <a:t>Vahl</a:t>
            </a:r>
            <a:r>
              <a:rPr lang="en-US" noProof="0" dirty="0"/>
              <a:t> Davis, G. Natural convection in a square cavity a bench mark numerical solution. International Journal for Numerical Methods in Fluids, 1, (1983) 249-264.</a:t>
            </a:r>
          </a:p>
          <a:p>
            <a:endParaRPr lang="en-US" noProof="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COMSOL_PowerPoint_template</Template>
  <TotalTime>3224</TotalTime>
  <Words>416</Words>
  <Application>Microsoft Office PowerPoint</Application>
  <PresentationFormat>Widescreen</PresentationFormat>
  <Paragraphs>56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Cambria Math</vt:lpstr>
      <vt:lpstr>Lato</vt:lpstr>
      <vt:lpstr>Lato Light</vt:lpstr>
      <vt:lpstr>Symbol</vt:lpstr>
      <vt:lpstr>Times New Roman</vt:lpstr>
      <vt:lpstr>Wingdings</vt:lpstr>
      <vt:lpstr>1_comsol-slide-template-NEW</vt:lpstr>
      <vt:lpstr>Equation</vt:lpstr>
      <vt:lpstr> Natural Convection in Free Flow: Boussinesq Fluid in a Square Cavity</vt:lpstr>
      <vt:lpstr>Introduction</vt:lpstr>
      <vt:lpstr>Problem Definition Cavity With Hot and Cold Walls</vt:lpstr>
      <vt:lpstr>Fluid Flow and Heat Transfer Equations</vt:lpstr>
      <vt:lpstr>Boundary Conditions</vt:lpstr>
      <vt:lpstr>Results for Varying Ra Number</vt:lpstr>
      <vt:lpstr>References</vt:lpstr>
    </vt:vector>
  </TitlesOfParts>
  <Company>Comsol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Convection for Boussinesq Fluid Flow in a Square Cavity</dc:title>
  <dc:subject>Earth Science Module - FEMLAB</dc:subject>
  <dc:creator>Leigh Soutter</dc:creator>
  <cp:keywords>natural convection, Navier-Stokes, heat transfer, convection and conduction, Boussinesq approximation, high Rayleigh number, Prandtl number, dimensionelss</cp:keywords>
  <dc:description>Benchmark problem:  See G. De Vahl Davis (1983)_x000d_
Model contributed by:  John Kamel (Notre Dame)</dc:description>
  <cp:lastModifiedBy>Ed Fontes</cp:lastModifiedBy>
  <cp:revision>66</cp:revision>
  <dcterms:created xsi:type="dcterms:W3CDTF">2003-09-09T14:12:29Z</dcterms:created>
  <dcterms:modified xsi:type="dcterms:W3CDTF">2021-02-15T14:46:33Z</dcterms:modified>
</cp:coreProperties>
</file>