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5"/>
  </p:notesMasterIdLst>
  <p:sldIdLst>
    <p:sldId id="461" r:id="rId3"/>
    <p:sldId id="462" r:id="rId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08/03/2022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www.comsol.com/model/9380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 Optimization of Coils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290773-A6AD-4173-8E02-7C2153A89B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2492C6-FCCA-4848-BF71-4D0B1A39AE8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432333-AA55-43A1-B0E2-E6B115CFEED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7EC729-F87B-4175-9339-5961BDC89E55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24C8D70-EDA3-4413-A76F-F5C0A305BE4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355" y="-48673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AD49C82-8C49-48E6-9A7B-AB67DE6AC1B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8337" y="1663024"/>
            <a:ext cx="3162737" cy="319711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Shape Optimization of Coils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9621195" y="6253977"/>
            <a:ext cx="20922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200" b="1" u="sng" dirty="0" err="1">
                <a:solidFill>
                  <a:srgbClr val="3B80B6"/>
                </a:solidFill>
                <a:hlinkClick r:id="rId4"/>
              </a:rPr>
              <a:t>Shape</a:t>
            </a:r>
            <a:r>
              <a:rPr lang="da-DK" sz="1200" b="1" u="sng" dirty="0">
                <a:solidFill>
                  <a:srgbClr val="3B80B6"/>
                </a:solidFill>
                <a:hlinkClick r:id="rId4"/>
              </a:rPr>
              <a:t> </a:t>
            </a:r>
            <a:r>
              <a:rPr lang="da-DK" sz="1200" b="1" u="sng" dirty="0" err="1">
                <a:solidFill>
                  <a:srgbClr val="3B80B6"/>
                </a:solidFill>
                <a:hlinkClick r:id="rId4"/>
              </a:rPr>
              <a:t>Optimization</a:t>
            </a:r>
            <a:r>
              <a:rPr lang="da-DK" sz="1200" b="1" u="sng" dirty="0">
                <a:solidFill>
                  <a:srgbClr val="3B80B6"/>
                </a:solidFill>
                <a:hlinkClick r:id="rId4"/>
              </a:rPr>
              <a:t> of </a:t>
            </a:r>
            <a:r>
              <a:rPr lang="da-DK" sz="1200" b="1" u="sng" dirty="0" err="1">
                <a:solidFill>
                  <a:srgbClr val="3B80B6"/>
                </a:solidFill>
                <a:hlinkClick r:id="rId4"/>
              </a:rPr>
              <a:t>Coils</a:t>
            </a:r>
            <a:endParaRPr lang="en-US" sz="1200" b="1" u="sng" dirty="0">
              <a:solidFill>
                <a:srgbClr val="3B80B6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E1B42DC-DDCA-4101-AA72-CA87E614869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130"/>
          <a:stretch/>
        </p:blipFill>
        <p:spPr>
          <a:xfrm>
            <a:off x="6516813" y="1647826"/>
            <a:ext cx="3162737" cy="30830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71600"/>
                <a:ext cx="5257800" cy="5003800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Introduction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The </a:t>
                </a:r>
                <a:r>
                  <a:rPr lang="en-US" sz="1600" b="1" dirty="0">
                    <a:solidFill>
                      <a:schemeClr val="tx1"/>
                    </a:solidFill>
                  </a:rPr>
                  <a:t>Transformation</a:t>
                </a:r>
                <a:r>
                  <a:rPr lang="en-US" sz="1600" dirty="0">
                    <a:solidFill>
                      <a:schemeClr val="tx1"/>
                    </a:solidFill>
                  </a:rPr>
                  <a:t> feature can be used to translate, scale and rotate domain groups using gradient based optimization.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This model considers the optimization of a coil geometry to ensure uniform magnetic field on the axis (</a:t>
                </a:r>
                <a:r>
                  <a:rPr lang="el-GR" sz="1600" dirty="0"/>
                  <a:t>φ</a:t>
                </a:r>
                <a:r>
                  <a:rPr lang="da-DK" sz="1600" baseline="-25000" dirty="0"/>
                  <a:t>1</a:t>
                </a:r>
                <a:r>
                  <a:rPr lang="da-DK" sz="1600" dirty="0"/>
                  <a:t> )</a:t>
                </a:r>
                <a:r>
                  <a:rPr lang="en-US" sz="1600" dirty="0">
                    <a:solidFill>
                      <a:schemeClr val="tx1"/>
                    </a:solidFill>
                  </a:rPr>
                  <a:t> and minimum field at the axis ends (</a:t>
                </a:r>
                <a:r>
                  <a:rPr lang="el-GR" sz="1600" dirty="0"/>
                  <a:t>φ</a:t>
                </a:r>
                <a:r>
                  <a:rPr lang="da-DK" sz="1600" baseline="-25000" dirty="0"/>
                  <a:t>2</a:t>
                </a:r>
                <a:r>
                  <a:rPr lang="da-DK" sz="1600" dirty="0"/>
                  <a:t>)</a:t>
                </a:r>
                <a:r>
                  <a:rPr lang="en-US" sz="1600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>
                  <a:buNone/>
                </a:pPr>
                <a:br>
                  <a:rPr lang="da-DK" sz="1467" dirty="0">
                    <a:solidFill>
                      <a:schemeClr val="tx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da-DK" sz="1467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a-DK" sz="1467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da-DK" sz="1467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e>
                                  <m:r>
                                    <a:rPr lang="da-DK" sz="1467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da-DK" sz="1467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da-DK" sz="1467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</m:e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nary>
                                        <m:naryPr>
                                          <m:ctrlP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b>
                                            <m:sSubPr>
                                              <m:ctrlPr>
                                                <a:rPr lang="da-DK" sz="1467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inner</m:t>
                                              </m:r>
                                            </m:sub>
                                          </m:sSub>
                                        </m:sub>
                                        <m:sup/>
                                        <m:e>
                                          <m:sSup>
                                            <m:sSupPr>
                                              <m:ctrlPr>
                                                <a:rPr lang="da-DK" sz="1467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da-DK" sz="1467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d>
                                                    <m:dPr>
                                                      <m:begChr m:val="|"/>
                                                      <m:endChr m:val="|"/>
                                                      <m:ctrlPr>
                                                        <a:rPr lang="da-DK" sz="1467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r>
                                                        <a:rPr lang="da-DK" sz="1467" b="1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𝑩</m:t>
                                                      </m:r>
                                                    </m:e>
                                                  </m:d>
                                                  <m:r>
                                                    <a:rPr lang="da-DK" sz="1467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da-DK" sz="1467" b="1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da-DK" sz="1467" b="1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𝑩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m:rPr>
                                                          <m:sty m:val="p"/>
                                                        </m:rPr>
                                                        <a:rPr lang="da-DK" sz="1467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avg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da-DK" sz="1467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sz="1467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</m:nary>
                                    </m:num>
                                    <m:den>
                                      <m:nary>
                                        <m:naryPr>
                                          <m:ctrlP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b>
                                            <m:sSubPr>
                                              <m:ctrlPr>
                                                <a:rPr lang="da-DK" sz="1467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inner</m:t>
                                              </m:r>
                                            </m:sub>
                                          </m:sSub>
                                        </m:sub>
                                        <m:sup/>
                                        <m:e>
                                          <m: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sz="1467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</m:nary>
                                    </m:den>
                                  </m:f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da-DK" sz="1467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</m:e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nary>
                                        <m:naryPr>
                                          <m:ctrlP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b>
                                            <m:sSubPr>
                                              <m:ctrlPr>
                                                <a:rPr lang="da-DK" sz="1467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outer</m:t>
                                              </m:r>
                                            </m:sub>
                                          </m:sSub>
                                        </m:sub>
                                        <m:sup/>
                                        <m:e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da-DK" sz="1467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da-DK" sz="1467" b="1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𝑩</m:t>
                                              </m:r>
                                            </m:e>
                                          </m:d>
                                          <m: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sz="1467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</m:nary>
                                    </m:num>
                                    <m:den>
                                      <m:nary>
                                        <m:naryPr>
                                          <m:ctrlP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b>
                                            <m:sSubPr>
                                              <m:ctrlPr>
                                                <a:rPr lang="da-DK" sz="1467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outer</m:t>
                                              </m:r>
                                            </m:sub>
                                          </m:sSub>
                                        </m:sub>
                                        <m:sup/>
                                        <m:e>
                                          <m: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sz="1467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</m:nary>
                                    </m:den>
                                  </m:f>
                                </m:e>
                              </m:mr>
                            </m:m>
                          </m:e>
                        </m:mr>
                        <m:m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a-DK" sz="1467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da-DK" sz="1467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a-DK" sz="1467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𝑩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a-DK" sz="1467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avg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da-DK" sz="1467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</m:e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da-DK" sz="1467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nary>
                                        <m:naryPr>
                                          <m:ctrlP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b>
                                            <m:sSubPr>
                                              <m:ctrlPr>
                                                <a:rPr lang="da-DK" sz="1467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inner</m:t>
                                              </m:r>
                                            </m:sub>
                                          </m:sSub>
                                        </m:sub>
                                        <m:sup/>
                                        <m:e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da-DK" sz="1467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da-DK" sz="1467" b="1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𝑩</m:t>
                                              </m:r>
                                            </m:e>
                                          </m:d>
                                          <m: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sz="1467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</m:nary>
                                    </m:num>
                                    <m:den>
                                      <m:nary>
                                        <m:naryPr>
                                          <m:ctrlP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b>
                                            <m:sSubPr>
                                              <m:ctrlPr>
                                                <a:rPr lang="da-DK" sz="1467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a-DK" sz="1467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inner</m:t>
                                              </m:r>
                                            </m:sub>
                                          </m:sSub>
                                        </m:sub>
                                        <m:sup/>
                                        <m:e>
                                          <m:r>
                                            <a:rPr lang="da-DK" sz="1467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da-DK" sz="1467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</m:nary>
                                    </m:den>
                                  </m:f>
                                </m:e>
                              </m:mr>
                            </m:m>
                          </m:e>
                        </m:mr>
                      </m:m>
                    </m:oMath>
                  </m:oMathPara>
                </a14:m>
                <a:endParaRPr lang="en-US" sz="1467" dirty="0">
                  <a:solidFill>
                    <a:schemeClr val="tx1"/>
                  </a:solidFill>
                </a:endParaRP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The power at the coil ends has the opposite sign to mimic opposite winding, and the actual current value is also optimized to mimic partial turns.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The objectives decrease with 90 and 50 %, respectively.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71600"/>
                <a:ext cx="5257800" cy="5003800"/>
              </a:xfrm>
              <a:blipFill>
                <a:blip r:embed="rId6"/>
                <a:stretch>
                  <a:fillRect l="-464" t="-1096" r="-696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21A9DAED-B674-466F-9B73-465C817EBD9E}"/>
              </a:ext>
            </a:extLst>
          </p:cNvPr>
          <p:cNvSpPr/>
          <p:nvPr/>
        </p:nvSpPr>
        <p:spPr>
          <a:xfrm>
            <a:off x="6516812" y="986954"/>
            <a:ext cx="5432187" cy="4549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F4A829-E475-4CAB-AD42-DB72DA3C1C5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436" t="14134" r="44746" b="10311"/>
          <a:stretch/>
        </p:blipFill>
        <p:spPr>
          <a:xfrm>
            <a:off x="8026401" y="482599"/>
            <a:ext cx="3574476" cy="566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12526</TotalTime>
  <Words>107</Words>
  <Application>Microsoft Office PowerPoint</Application>
  <PresentationFormat>Widescreen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Lato</vt:lpstr>
      <vt:lpstr>Lato Light</vt:lpstr>
      <vt:lpstr>Wingdings</vt:lpstr>
      <vt:lpstr>2_comsol-slide-template-NEW</vt:lpstr>
      <vt:lpstr>comsol-slide-template-NEW</vt:lpstr>
      <vt:lpstr>Shape Optimization of Coils</vt:lpstr>
      <vt:lpstr>Shape Optimization of Coils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161</cp:revision>
  <dcterms:created xsi:type="dcterms:W3CDTF">2018-09-05T09:19:01Z</dcterms:created>
  <dcterms:modified xsi:type="dcterms:W3CDTF">2022-03-08T13:53:55Z</dcterms:modified>
</cp:coreProperties>
</file>