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Lst>
  <p:notesMasterIdLst>
    <p:notesMasterId r:id="rId8"/>
  </p:notesMasterIdLst>
  <p:handoutMasterIdLst>
    <p:handoutMasterId r:id="rId9"/>
  </p:handoutMasterIdLst>
  <p:sldIdLst>
    <p:sldId id="586" r:id="rId3"/>
    <p:sldId id="595" r:id="rId4"/>
    <p:sldId id="282" r:id="rId5"/>
    <p:sldId id="596" r:id="rId6"/>
    <p:sldId id="597" r:id="rId7"/>
  </p:sldIdLst>
  <p:sldSz cx="9144000" cy="5143500" type="screen16x9"/>
  <p:notesSz cx="6858000" cy="9144000"/>
  <p:embeddedFontLst>
    <p:embeddedFont>
      <p:font typeface="Lato" panose="020B0604020202020204" charset="0"/>
      <p:regular r:id="rId10"/>
      <p:bold r:id="rId11"/>
      <p:italic r:id="rId12"/>
      <p:boldItalic r:id="rId13"/>
    </p:embeddedFont>
    <p:embeddedFont>
      <p:font typeface="Lato Light" panose="020F0302020204030203" charset="0"/>
      <p:regular r:id="rId14"/>
      <p:italic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342"/>
    <a:srgbClr val="204F81"/>
    <a:srgbClr val="BCD1D8"/>
    <a:srgbClr val="F19986"/>
    <a:srgbClr val="FFFFFF"/>
    <a:srgbClr val="EF3DE2"/>
    <a:srgbClr val="6B0964"/>
    <a:srgbClr val="E7937F"/>
    <a:srgbClr val="FBD695"/>
    <a:srgbClr val="3B8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1345" autoAdjust="0"/>
  </p:normalViewPr>
  <p:slideViewPr>
    <p:cSldViewPr>
      <p:cViewPr varScale="1">
        <p:scale>
          <a:sx n="148" d="100"/>
          <a:sy n="148" d="100"/>
        </p:scale>
        <p:origin x="132" y="27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font" Target="fonts/font3.fntdata"/><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2.fntdata"/><Relationship Id="rId5" Type="http://schemas.openxmlformats.org/officeDocument/2006/relationships/slide" Target="slides/slide3.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10/16/2020</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10/16/2020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1349474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402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slideLayout" Target="../slideLayouts/slideLayout26.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E98EA-B1D3-469B-B14D-420D717F89D4}"/>
              </a:ext>
            </a:extLst>
          </p:cNvPr>
          <p:cNvSpPr>
            <a:spLocks noGrp="1"/>
          </p:cNvSpPr>
          <p:nvPr>
            <p:ph type="title"/>
          </p:nvPr>
        </p:nvSpPr>
        <p:spPr/>
        <p:txBody>
          <a:bodyPr/>
          <a:lstStyle/>
          <a:p>
            <a:r>
              <a:rPr lang="en-US" dirty="0"/>
              <a:t>W-band Waveguide to Microstrip Transition</a:t>
            </a:r>
            <a:endParaRPr lang="en-IN" dirty="0"/>
          </a:p>
        </p:txBody>
      </p:sp>
    </p:spTree>
    <p:extLst>
      <p:ext uri="{BB962C8B-B14F-4D97-AF65-F5344CB8AC3E}">
        <p14:creationId xmlns:p14="http://schemas.microsoft.com/office/powerpoint/2010/main" val="4286976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eom1">
            <a:extLst>
              <a:ext uri="{FF2B5EF4-FFF2-40B4-BE49-F238E27FC236}">
                <a16:creationId xmlns:a16="http://schemas.microsoft.com/office/drawing/2014/main" id="{05507E62-C9DC-4FF4-805E-22F9FC0101E1}"/>
              </a:ext>
            </a:extLst>
          </p:cNvPr>
          <p:cNvPicPr>
            <a:picLocks noGrp="1" noChangeAspect="1"/>
          </p:cNvPicPr>
          <p:nvPr>
            <p:ph idx="1"/>
            <p:custDataLst>
              <p:tags r:id="rId1"/>
            </p:custDataLst>
          </p:nvPr>
        </p:nvPicPr>
        <p:blipFill>
          <a:blip r:embed="rId3"/>
          <a:stretch>
            <a:fillRect/>
          </a:stretch>
        </p:blipFill>
        <p:spPr>
          <a:xfrm>
            <a:off x="3962400" y="230593"/>
            <a:ext cx="4724400" cy="4724400"/>
          </a:xfrm>
        </p:spPr>
      </p:pic>
      <p:sp>
        <p:nvSpPr>
          <p:cNvPr id="3" name="Title 2">
            <a:extLst>
              <a:ext uri="{FF2B5EF4-FFF2-40B4-BE49-F238E27FC236}">
                <a16:creationId xmlns:a16="http://schemas.microsoft.com/office/drawing/2014/main" id="{A2087F0F-C48F-438A-BE12-7DFC8C823384}"/>
              </a:ext>
            </a:extLst>
          </p:cNvPr>
          <p:cNvSpPr>
            <a:spLocks noGrp="1"/>
          </p:cNvSpPr>
          <p:nvPr>
            <p:ph type="title"/>
          </p:nvPr>
        </p:nvSpPr>
        <p:spPr/>
        <p:txBody>
          <a:bodyPr/>
          <a:lstStyle/>
          <a:p>
            <a:r>
              <a:rPr lang="en-US" dirty="0"/>
              <a:t>Model Setup: Longitudinal Probe</a:t>
            </a:r>
            <a:endParaRPr lang="en-IN" dirty="0"/>
          </a:p>
        </p:txBody>
      </p:sp>
      <p:sp>
        <p:nvSpPr>
          <p:cNvPr id="4" name="Content Placeholder 3">
            <a:extLst>
              <a:ext uri="{FF2B5EF4-FFF2-40B4-BE49-F238E27FC236}">
                <a16:creationId xmlns:a16="http://schemas.microsoft.com/office/drawing/2014/main" id="{FBF99908-3A28-4291-BD23-469F654CA53E}"/>
              </a:ext>
            </a:extLst>
          </p:cNvPr>
          <p:cNvSpPr>
            <a:spLocks noGrp="1"/>
          </p:cNvSpPr>
          <p:nvPr>
            <p:ph sz="half" idx="10"/>
          </p:nvPr>
        </p:nvSpPr>
        <p:spPr/>
        <p:txBody>
          <a:bodyPr>
            <a:normAutofit/>
          </a:bodyPr>
          <a:lstStyle/>
          <a:p>
            <a:r>
              <a:rPr lang="en-US" dirty="0"/>
              <a:t>Microstrip line is used as probe which is transverse to the propagation of direction wave inside the waveguide.</a:t>
            </a:r>
          </a:p>
          <a:p>
            <a:r>
              <a:rPr lang="en-US" dirty="0"/>
              <a:t>Longitudinal robe configuration is adopted. In this configuration the microstrip probe is entered the broad wall of the waveguide such that the substrate surface on which microstrip line patterned is aligned with the direction of propagation of wave inside the waveguide.</a:t>
            </a:r>
          </a:p>
          <a:p>
            <a:endParaRPr lang="en-IN" dirty="0"/>
          </a:p>
        </p:txBody>
      </p:sp>
      <p:sp>
        <p:nvSpPr>
          <p:cNvPr id="5" name="Text Placeholder 4">
            <a:extLst>
              <a:ext uri="{FF2B5EF4-FFF2-40B4-BE49-F238E27FC236}">
                <a16:creationId xmlns:a16="http://schemas.microsoft.com/office/drawing/2014/main" id="{6CAD6A27-05E4-491D-8FAC-16CD8B69F455}"/>
              </a:ext>
            </a:extLst>
          </p:cNvPr>
          <p:cNvSpPr>
            <a:spLocks noGrp="1"/>
          </p:cNvSpPr>
          <p:nvPr>
            <p:ph type="body" sz="quarter" idx="11"/>
          </p:nvPr>
        </p:nvSpPr>
        <p:spPr/>
        <p:txBody>
          <a:bodyPr/>
          <a:lstStyle/>
          <a:p>
            <a:r>
              <a:rPr lang="en-US" dirty="0"/>
              <a:t>Back-to-back transition</a:t>
            </a:r>
          </a:p>
          <a:p>
            <a:endParaRPr lang="en-IN" dirty="0"/>
          </a:p>
        </p:txBody>
      </p:sp>
      <p:cxnSp>
        <p:nvCxnSpPr>
          <p:cNvPr id="6" name="Straight Arrow Connector 5">
            <a:extLst>
              <a:ext uri="{FF2B5EF4-FFF2-40B4-BE49-F238E27FC236}">
                <a16:creationId xmlns:a16="http://schemas.microsoft.com/office/drawing/2014/main" id="{883E27DC-1796-4E6E-9593-B6E05EF60FCF}"/>
              </a:ext>
            </a:extLst>
          </p:cNvPr>
          <p:cNvCxnSpPr>
            <a:cxnSpLocks/>
          </p:cNvCxnSpPr>
          <p:nvPr/>
        </p:nvCxnSpPr>
        <p:spPr>
          <a:xfrm flipH="1">
            <a:off x="4536846" y="1718105"/>
            <a:ext cx="2023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80C0316-6315-4E8A-B039-8219537BA1D2}"/>
              </a:ext>
            </a:extLst>
          </p:cNvPr>
          <p:cNvSpPr txBox="1"/>
          <p:nvPr/>
        </p:nvSpPr>
        <p:spPr>
          <a:xfrm>
            <a:off x="4066418" y="1625772"/>
            <a:ext cx="594778" cy="369332"/>
          </a:xfrm>
          <a:prstGeom prst="rect">
            <a:avLst/>
          </a:prstGeom>
          <a:noFill/>
        </p:spPr>
        <p:txBody>
          <a:bodyPr wrap="square" rtlCol="0">
            <a:spAutoFit/>
          </a:bodyPr>
          <a:lstStyle/>
          <a:p>
            <a:r>
              <a:rPr lang="en-US" dirty="0"/>
              <a:t>P</a:t>
            </a:r>
            <a:r>
              <a:rPr lang="en-US" baseline="-25000" dirty="0"/>
              <a:t>out</a:t>
            </a:r>
            <a:r>
              <a:rPr lang="en-US" dirty="0"/>
              <a:t> </a:t>
            </a:r>
          </a:p>
        </p:txBody>
      </p:sp>
      <p:sp>
        <p:nvSpPr>
          <p:cNvPr id="10" name="TextBox 9">
            <a:extLst>
              <a:ext uri="{FF2B5EF4-FFF2-40B4-BE49-F238E27FC236}">
                <a16:creationId xmlns:a16="http://schemas.microsoft.com/office/drawing/2014/main" id="{50140718-1552-4B39-9B4E-4A0F2113582B}"/>
              </a:ext>
            </a:extLst>
          </p:cNvPr>
          <p:cNvSpPr txBox="1"/>
          <p:nvPr/>
        </p:nvSpPr>
        <p:spPr>
          <a:xfrm>
            <a:off x="4097728" y="3268058"/>
            <a:ext cx="495649" cy="369332"/>
          </a:xfrm>
          <a:prstGeom prst="rect">
            <a:avLst/>
          </a:prstGeom>
          <a:noFill/>
        </p:spPr>
        <p:txBody>
          <a:bodyPr wrap="none" rtlCol="0">
            <a:spAutoFit/>
          </a:bodyPr>
          <a:lstStyle/>
          <a:p>
            <a:r>
              <a:rPr lang="en-US" dirty="0"/>
              <a:t>P</a:t>
            </a:r>
            <a:r>
              <a:rPr lang="en-US" baseline="-25000" dirty="0"/>
              <a:t>in</a:t>
            </a:r>
            <a:r>
              <a:rPr lang="en-US" dirty="0"/>
              <a:t> </a:t>
            </a:r>
          </a:p>
        </p:txBody>
      </p:sp>
      <p:cxnSp>
        <p:nvCxnSpPr>
          <p:cNvPr id="11" name="Straight Arrow Connector 10">
            <a:extLst>
              <a:ext uri="{FF2B5EF4-FFF2-40B4-BE49-F238E27FC236}">
                <a16:creationId xmlns:a16="http://schemas.microsoft.com/office/drawing/2014/main" id="{5037F8DA-DDA7-4D70-9C69-D224B81EE3D5}"/>
              </a:ext>
            </a:extLst>
          </p:cNvPr>
          <p:cNvCxnSpPr>
            <a:cxnSpLocks/>
          </p:cNvCxnSpPr>
          <p:nvPr/>
        </p:nvCxnSpPr>
        <p:spPr>
          <a:xfrm>
            <a:off x="4536846" y="3405978"/>
            <a:ext cx="189078" cy="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E2B97E8-CCE0-4D6C-B855-BEFCA7FB1CCD}"/>
              </a:ext>
            </a:extLst>
          </p:cNvPr>
          <p:cNvSpPr txBox="1"/>
          <p:nvPr/>
        </p:nvSpPr>
        <p:spPr>
          <a:xfrm>
            <a:off x="7790486" y="1718105"/>
            <a:ext cx="723275" cy="276999"/>
          </a:xfrm>
          <a:prstGeom prst="rect">
            <a:avLst/>
          </a:prstGeom>
          <a:noFill/>
        </p:spPr>
        <p:txBody>
          <a:bodyPr wrap="none" rtlCol="0">
            <a:spAutoFit/>
          </a:bodyPr>
          <a:lstStyle>
            <a:defPPr>
              <a:defRPr lang="en-US"/>
            </a:defPPr>
            <a:lvl1pPr>
              <a:defRPr sz="1200"/>
            </a:lvl1pPr>
          </a:lstStyle>
          <a:p>
            <a:r>
              <a:rPr lang="en-US" dirty="0"/>
              <a:t>shorted</a:t>
            </a:r>
          </a:p>
        </p:txBody>
      </p:sp>
      <p:sp>
        <p:nvSpPr>
          <p:cNvPr id="13" name="TextBox 12">
            <a:extLst>
              <a:ext uri="{FF2B5EF4-FFF2-40B4-BE49-F238E27FC236}">
                <a16:creationId xmlns:a16="http://schemas.microsoft.com/office/drawing/2014/main" id="{93833372-E3B8-439F-BE97-9CDF5629F735}"/>
              </a:ext>
            </a:extLst>
          </p:cNvPr>
          <p:cNvSpPr txBox="1"/>
          <p:nvPr/>
        </p:nvSpPr>
        <p:spPr>
          <a:xfrm>
            <a:off x="7790487" y="3355288"/>
            <a:ext cx="723275" cy="276999"/>
          </a:xfrm>
          <a:prstGeom prst="rect">
            <a:avLst/>
          </a:prstGeom>
          <a:noFill/>
        </p:spPr>
        <p:txBody>
          <a:bodyPr wrap="none" rtlCol="0">
            <a:spAutoFit/>
          </a:bodyPr>
          <a:lstStyle>
            <a:defPPr>
              <a:defRPr lang="en-US"/>
            </a:defPPr>
            <a:lvl1pPr>
              <a:defRPr sz="1200"/>
            </a:lvl1pPr>
          </a:lstStyle>
          <a:p>
            <a:r>
              <a:rPr lang="en-US" dirty="0"/>
              <a:t>shorted</a:t>
            </a:r>
          </a:p>
        </p:txBody>
      </p:sp>
    </p:spTree>
    <p:extLst>
      <p:ext uri="{BB962C8B-B14F-4D97-AF65-F5344CB8AC3E}">
        <p14:creationId xmlns:p14="http://schemas.microsoft.com/office/powerpoint/2010/main" val="62737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3FCBE-5FB9-4839-BF9C-0033F23E066B}"/>
              </a:ext>
            </a:extLst>
          </p:cNvPr>
          <p:cNvSpPr>
            <a:spLocks noGrp="1"/>
          </p:cNvSpPr>
          <p:nvPr>
            <p:ph type="title"/>
          </p:nvPr>
        </p:nvSpPr>
        <p:spPr/>
        <p:txBody>
          <a:bodyPr>
            <a:normAutofit/>
          </a:bodyPr>
          <a:lstStyle/>
          <a:p>
            <a:r>
              <a:rPr lang="en-US" dirty="0"/>
              <a:t>Implementation in COMSOL Multiphysics</a:t>
            </a:r>
          </a:p>
        </p:txBody>
      </p:sp>
      <p:sp>
        <p:nvSpPr>
          <p:cNvPr id="3" name="Content Placeholder 2">
            <a:extLst>
              <a:ext uri="{FF2B5EF4-FFF2-40B4-BE49-F238E27FC236}">
                <a16:creationId xmlns:a16="http://schemas.microsoft.com/office/drawing/2014/main" id="{ABEE02D2-249B-40A4-97B1-4793324D8BED}"/>
              </a:ext>
            </a:extLst>
          </p:cNvPr>
          <p:cNvSpPr>
            <a:spLocks noGrp="1"/>
          </p:cNvSpPr>
          <p:nvPr>
            <p:ph idx="1"/>
          </p:nvPr>
        </p:nvSpPr>
        <p:spPr/>
        <p:txBody>
          <a:bodyPr>
            <a:normAutofit fontScale="92500" lnSpcReduction="20000"/>
          </a:bodyPr>
          <a:lstStyle/>
          <a:p>
            <a:r>
              <a:rPr lang="en-US" dirty="0"/>
              <a:t>WR-10 waveguide for W-band.</a:t>
            </a:r>
          </a:p>
          <a:p>
            <a:r>
              <a:rPr lang="en-US" dirty="0"/>
              <a:t>Microstrip line on Rogers RT/</a:t>
            </a:r>
            <a:r>
              <a:rPr lang="en-US" dirty="0" err="1"/>
              <a:t>duroid</a:t>
            </a:r>
            <a:r>
              <a:rPr lang="en-US" i="1" baseline="30000" dirty="0"/>
              <a:t>®</a:t>
            </a:r>
            <a:r>
              <a:rPr lang="en-US" dirty="0"/>
              <a:t> 6010LM  laminate substrate along with quarter-wave transformer to match the impedance to 50</a:t>
            </a:r>
            <a:r>
              <a:rPr lang="el-GR" dirty="0"/>
              <a:t>Ω</a:t>
            </a:r>
            <a:r>
              <a:rPr lang="en-US" dirty="0"/>
              <a:t> .</a:t>
            </a:r>
          </a:p>
          <a:p>
            <a:r>
              <a:rPr lang="en-US" dirty="0"/>
              <a:t>Back-to-back transition:</a:t>
            </a:r>
          </a:p>
          <a:p>
            <a:pPr lvl="1"/>
            <a:r>
              <a:rPr lang="en-US" dirty="0"/>
              <a:t>Extended version of single transition.</a:t>
            </a:r>
          </a:p>
          <a:p>
            <a:pPr lvl="1"/>
            <a:r>
              <a:rPr lang="en-US" dirty="0"/>
              <a:t>50</a:t>
            </a:r>
            <a:r>
              <a:rPr lang="el-GR" dirty="0"/>
              <a:t>Ω</a:t>
            </a:r>
            <a:r>
              <a:rPr lang="en-US" dirty="0"/>
              <a:t> Microstrip line again converted to microstrip probe and act as feeder for second WR-10 waveguide.</a:t>
            </a:r>
          </a:p>
          <a:p>
            <a:r>
              <a:rPr lang="en-US" dirty="0"/>
              <a:t>Boundary conditions used:</a:t>
            </a:r>
          </a:p>
          <a:p>
            <a:pPr lvl="1"/>
            <a:r>
              <a:rPr lang="en-US" dirty="0"/>
              <a:t>Impedance boundary condition (IBC) applied to the walls of waveguides.</a:t>
            </a:r>
          </a:p>
          <a:p>
            <a:pPr lvl="1"/>
            <a:r>
              <a:rPr lang="en-US" dirty="0"/>
              <a:t>Transition boundary condition (TBC) applied to the microstrip line.</a:t>
            </a:r>
          </a:p>
          <a:p>
            <a:pPr lvl="1"/>
            <a:r>
              <a:rPr lang="en-US" dirty="0"/>
              <a:t>Rectangular port with TE</a:t>
            </a:r>
            <a:r>
              <a:rPr lang="en-US" baseline="-25000" dirty="0"/>
              <a:t>10 </a:t>
            </a:r>
            <a:r>
              <a:rPr lang="en-US" dirty="0"/>
              <a:t>mode applied to the port of waveguides.</a:t>
            </a:r>
          </a:p>
          <a:p>
            <a:r>
              <a:rPr lang="en-US" dirty="0"/>
              <a:t>Rogers RT/</a:t>
            </a:r>
            <a:r>
              <a:rPr lang="en-US" dirty="0" err="1"/>
              <a:t>duroid</a:t>
            </a:r>
            <a:r>
              <a:rPr lang="en-US" i="1" baseline="30000" dirty="0"/>
              <a:t>®</a:t>
            </a:r>
            <a:r>
              <a:rPr lang="en-US" dirty="0"/>
              <a:t> 6010LM  laminate substrate properties:</a:t>
            </a:r>
          </a:p>
          <a:p>
            <a:pPr lvl="1"/>
            <a:r>
              <a:rPr lang="en-US" dirty="0" err="1">
                <a:latin typeface="Symbol" panose="05050102010706020507" pitchFamily="18" charset="2"/>
              </a:rPr>
              <a:t>e</a:t>
            </a:r>
            <a:r>
              <a:rPr lang="en-US" baseline="-25000" dirty="0" err="1"/>
              <a:t>r</a:t>
            </a:r>
            <a:r>
              <a:rPr lang="en-US" baseline="-25000" dirty="0"/>
              <a:t> </a:t>
            </a:r>
            <a:r>
              <a:rPr lang="en-US" dirty="0"/>
              <a:t>=10.2</a:t>
            </a:r>
          </a:p>
          <a:p>
            <a:pPr lvl="1"/>
            <a:r>
              <a:rPr lang="en-US" dirty="0" err="1">
                <a:latin typeface="Symbol" panose="05050102010706020507" pitchFamily="18" charset="2"/>
              </a:rPr>
              <a:t>m</a:t>
            </a:r>
            <a:r>
              <a:rPr lang="en-US" baseline="-25000" dirty="0" err="1"/>
              <a:t>r</a:t>
            </a:r>
            <a:r>
              <a:rPr lang="en-US" dirty="0"/>
              <a:t>= 1</a:t>
            </a:r>
            <a:endParaRPr lang="en-US" sz="900" i="1" dirty="0"/>
          </a:p>
          <a:p>
            <a:pPr marL="0" indent="0">
              <a:buNone/>
            </a:pPr>
            <a:r>
              <a:rPr lang="en-US" sz="900" i="1" dirty="0"/>
              <a:t>           RT/</a:t>
            </a:r>
            <a:r>
              <a:rPr lang="en-US" sz="900" i="1" dirty="0" err="1"/>
              <a:t>duroid</a:t>
            </a:r>
            <a:r>
              <a:rPr lang="en-US" sz="900" i="1" dirty="0"/>
              <a:t>® is a registered trademark of Rogers corporation or one of its subsidiaries.</a:t>
            </a:r>
            <a:endParaRPr lang="en-US" sz="900" dirty="0"/>
          </a:p>
          <a:p>
            <a:endParaRPr lang="en-US" dirty="0"/>
          </a:p>
          <a:p>
            <a:pPr marL="292100" lvl="1" indent="0">
              <a:buNone/>
            </a:pPr>
            <a:endParaRPr lang="en-US" dirty="0"/>
          </a:p>
          <a:p>
            <a:pPr marL="292100" lvl="1" indent="0">
              <a:buNone/>
            </a:pPr>
            <a:endParaRPr lang="en-US" dirty="0"/>
          </a:p>
          <a:p>
            <a:pPr marL="292100" lvl="1" indent="0">
              <a:buNone/>
            </a:pPr>
            <a:endParaRPr lang="en-US" dirty="0"/>
          </a:p>
          <a:p>
            <a:endParaRPr lang="en-US" dirty="0"/>
          </a:p>
        </p:txBody>
      </p:sp>
    </p:spTree>
    <p:extLst>
      <p:ext uri="{BB962C8B-B14F-4D97-AF65-F5344CB8AC3E}">
        <p14:creationId xmlns:p14="http://schemas.microsoft.com/office/powerpoint/2010/main" val="1638550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5F2058-62F7-49B1-AB60-B8DE0FBC1B82}"/>
              </a:ext>
            </a:extLst>
          </p:cNvPr>
          <p:cNvSpPr>
            <a:spLocks noGrp="1"/>
          </p:cNvSpPr>
          <p:nvPr>
            <p:ph type="title"/>
          </p:nvPr>
        </p:nvSpPr>
        <p:spPr/>
        <p:txBody>
          <a:bodyPr/>
          <a:lstStyle/>
          <a:p>
            <a:r>
              <a:rPr lang="en-US" dirty="0"/>
              <a:t>Result: Back-to-Back Transition</a:t>
            </a:r>
            <a:endParaRPr lang="en-IN" dirty="0"/>
          </a:p>
        </p:txBody>
      </p:sp>
      <p:sp>
        <p:nvSpPr>
          <p:cNvPr id="4" name="Content Placeholder 3">
            <a:extLst>
              <a:ext uri="{FF2B5EF4-FFF2-40B4-BE49-F238E27FC236}">
                <a16:creationId xmlns:a16="http://schemas.microsoft.com/office/drawing/2014/main" id="{4684E1A6-E9CB-4EEB-B9AC-98BF8039E320}"/>
              </a:ext>
            </a:extLst>
          </p:cNvPr>
          <p:cNvSpPr>
            <a:spLocks noGrp="1"/>
          </p:cNvSpPr>
          <p:nvPr>
            <p:ph sz="half" idx="10"/>
          </p:nvPr>
        </p:nvSpPr>
        <p:spPr/>
        <p:txBody>
          <a:bodyPr/>
          <a:lstStyle/>
          <a:p>
            <a:r>
              <a:rPr lang="en-US" dirty="0"/>
              <a:t>S</a:t>
            </a:r>
            <a:r>
              <a:rPr lang="en-US" baseline="-25000" dirty="0"/>
              <a:t>11</a:t>
            </a:r>
            <a:r>
              <a:rPr lang="en-US" dirty="0"/>
              <a:t> is below the -15dB through out the band.</a:t>
            </a:r>
          </a:p>
          <a:p>
            <a:r>
              <a:rPr lang="en-US" dirty="0"/>
              <a:t>Maximum transmission loss is 0.7dB.</a:t>
            </a:r>
            <a:endParaRPr lang="en-IN" dirty="0"/>
          </a:p>
        </p:txBody>
      </p:sp>
      <p:sp>
        <p:nvSpPr>
          <p:cNvPr id="5" name="Text Placeholder 4">
            <a:extLst>
              <a:ext uri="{FF2B5EF4-FFF2-40B4-BE49-F238E27FC236}">
                <a16:creationId xmlns:a16="http://schemas.microsoft.com/office/drawing/2014/main" id="{DE913B31-AEF0-408A-BC70-A0A53C1E237A}"/>
              </a:ext>
            </a:extLst>
          </p:cNvPr>
          <p:cNvSpPr>
            <a:spLocks noGrp="1"/>
          </p:cNvSpPr>
          <p:nvPr>
            <p:ph type="body" sz="quarter" idx="11"/>
          </p:nvPr>
        </p:nvSpPr>
        <p:spPr/>
        <p:txBody>
          <a:bodyPr/>
          <a:lstStyle/>
          <a:p>
            <a:r>
              <a:rPr lang="en-US" dirty="0"/>
              <a:t>S-parameter performance</a:t>
            </a:r>
            <a:endParaRPr lang="en-IN" dirty="0"/>
          </a:p>
        </p:txBody>
      </p:sp>
      <p:pic>
        <p:nvPicPr>
          <p:cNvPr id="21" name="Content Placeholder 20">
            <a:extLst>
              <a:ext uri="{FF2B5EF4-FFF2-40B4-BE49-F238E27FC236}">
                <a16:creationId xmlns:a16="http://schemas.microsoft.com/office/drawing/2014/main" id="{DC56EA77-B5D3-47E0-9666-EE262F710512}"/>
              </a:ext>
            </a:extLst>
          </p:cNvPr>
          <p:cNvPicPr>
            <a:picLocks noGrp="1" noChangeAspect="1"/>
          </p:cNvPicPr>
          <p:nvPr>
            <p:ph idx="1"/>
          </p:nvPr>
        </p:nvPicPr>
        <p:blipFill>
          <a:blip r:embed="rId2"/>
          <a:stretch>
            <a:fillRect/>
          </a:stretch>
        </p:blipFill>
        <p:spPr>
          <a:xfrm>
            <a:off x="3886200" y="771211"/>
            <a:ext cx="4800600" cy="3601077"/>
          </a:xfrm>
        </p:spPr>
      </p:pic>
    </p:spTree>
    <p:extLst>
      <p:ext uri="{BB962C8B-B14F-4D97-AF65-F5344CB8AC3E}">
        <p14:creationId xmlns:p14="http://schemas.microsoft.com/office/powerpoint/2010/main" val="3712777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06941-9E0F-41DA-A938-9F47F86F1434}"/>
              </a:ext>
            </a:extLst>
          </p:cNvPr>
          <p:cNvSpPr>
            <a:spLocks noGrp="1"/>
          </p:cNvSpPr>
          <p:nvPr>
            <p:ph type="title"/>
          </p:nvPr>
        </p:nvSpPr>
        <p:spPr/>
        <p:txBody>
          <a:bodyPr/>
          <a:lstStyle/>
          <a:p>
            <a:r>
              <a:rPr lang="en-US" dirty="0"/>
              <a:t>Result: Back-to-Back Transition</a:t>
            </a:r>
            <a:endParaRPr lang="en-IN" dirty="0"/>
          </a:p>
        </p:txBody>
      </p:sp>
      <p:sp>
        <p:nvSpPr>
          <p:cNvPr id="4" name="Content Placeholder 3">
            <a:extLst>
              <a:ext uri="{FF2B5EF4-FFF2-40B4-BE49-F238E27FC236}">
                <a16:creationId xmlns:a16="http://schemas.microsoft.com/office/drawing/2014/main" id="{02659CCD-D8DE-4014-9C0F-1126FFBA79E0}"/>
              </a:ext>
            </a:extLst>
          </p:cNvPr>
          <p:cNvSpPr>
            <a:spLocks noGrp="1"/>
          </p:cNvSpPr>
          <p:nvPr>
            <p:ph sz="half" idx="10"/>
          </p:nvPr>
        </p:nvSpPr>
        <p:spPr/>
        <p:txBody>
          <a:bodyPr/>
          <a:lstStyle/>
          <a:p>
            <a:r>
              <a:rPr lang="en-US" dirty="0"/>
              <a:t>Matching at input port.</a:t>
            </a:r>
            <a:endParaRPr lang="en-IN" dirty="0"/>
          </a:p>
        </p:txBody>
      </p:sp>
      <p:sp>
        <p:nvSpPr>
          <p:cNvPr id="5" name="Text Placeholder 4">
            <a:extLst>
              <a:ext uri="{FF2B5EF4-FFF2-40B4-BE49-F238E27FC236}">
                <a16:creationId xmlns:a16="http://schemas.microsoft.com/office/drawing/2014/main" id="{83392648-032D-47B2-A5ED-36A5D7CA9998}"/>
              </a:ext>
            </a:extLst>
          </p:cNvPr>
          <p:cNvSpPr>
            <a:spLocks noGrp="1"/>
          </p:cNvSpPr>
          <p:nvPr>
            <p:ph type="body" sz="quarter" idx="11"/>
          </p:nvPr>
        </p:nvSpPr>
        <p:spPr/>
        <p:txBody>
          <a:bodyPr/>
          <a:lstStyle/>
          <a:p>
            <a:r>
              <a:rPr lang="en-US" dirty="0"/>
              <a:t>Reflection graph</a:t>
            </a:r>
            <a:endParaRPr lang="en-IN" dirty="0"/>
          </a:p>
        </p:txBody>
      </p:sp>
      <p:pic>
        <p:nvPicPr>
          <p:cNvPr id="8" name="Content Placeholder 7">
            <a:extLst>
              <a:ext uri="{FF2B5EF4-FFF2-40B4-BE49-F238E27FC236}">
                <a16:creationId xmlns:a16="http://schemas.microsoft.com/office/drawing/2014/main" id="{392B9645-7F7F-49ED-836C-419BD8A1E058}"/>
              </a:ext>
            </a:extLst>
          </p:cNvPr>
          <p:cNvPicPr>
            <a:picLocks noGrp="1" noChangeAspect="1"/>
          </p:cNvPicPr>
          <p:nvPr>
            <p:ph idx="1"/>
          </p:nvPr>
        </p:nvPicPr>
        <p:blipFill>
          <a:blip r:embed="rId2"/>
          <a:stretch>
            <a:fillRect/>
          </a:stretch>
        </p:blipFill>
        <p:spPr>
          <a:xfrm>
            <a:off x="3810000" y="771211"/>
            <a:ext cx="4800600" cy="3601078"/>
          </a:xfrm>
        </p:spPr>
      </p:pic>
    </p:spTree>
    <p:extLst>
      <p:ext uri="{BB962C8B-B14F-4D97-AF65-F5344CB8AC3E}">
        <p14:creationId xmlns:p14="http://schemas.microsoft.com/office/powerpoint/2010/main" val="11825257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5.5.0.x&quot; version=&quot;5.5.0.359&quot;&gt;&#10;  &lt;VersionInformation&gt;&#10;    &lt;Version&gt;1&lt;/Version&gt;&#10;  &lt;/VersionInformation&gt;&#10;  &lt;Entity&gt;/geom/geom1&lt;/Entity&gt;&#10;  &lt;Tag&gt;geom1&lt;/Tag&gt;&#10;  &lt;Node&gt;Component 1 (comp1) &amp;gt; Geometry 1&lt;/Node&gt;&#10;  &lt;LinkType&gt;Image&lt;/LinkType&gt;&#10;  &lt;ModelLink directoryType=&quot;none&quot;&gt;\\in-filer1\users$\vaibhav\Desktop\WTM Transition\WTMLT_Longitudinal_probe_with_bc_v5.mph&lt;/ModelLink&gt;&#10;  &lt;LocalPath&gt;WTMLT_Longitudinal_probe_with_bc_v5.mph&lt;/LocalPath&gt;&#10;  &lt;Current&gt;fin&lt;/Current&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2000&quot; /&gt;&#10;    &lt;Property name=&quot;height&quot; type=&quot;real&quot; value=&quot;2000&quot; /&gt;&#10;    &lt;Property name=&quot;resolution&quot; type=&quot;integer&quot; value=&quot;350&quot; /&gt;&#10;    &lt;Property name=&quot;sizedesc&quot; type=&quot;string&quot; value=&quot;145 x 145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657 x 362 px&quot; /&gt;&#10;    &lt;Property name=&quot;zoomextents&quot; type=&quot;bool&quot; value=&quot;off&quot; /&gt;&#10;    &lt;Property name=&quot;antialias&quot; type=&quot;bool&quot; value=&quot;on&quot; /&gt;&#10;    &lt;Property name=&quot;screenwidthpx&quot; type=&quot;integer&quot; value=&quot;657&quot; /&gt;&#10;    &lt;Property name=&quot;screenheightpx&quot; type=&quot;integer&quot; value=&quot;362&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Component 1 (comp1) &amp;gt; Geometry 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fontsize&quot; type=&quot;integer&quot; value=&quot;12&quot; /&gt;&#10;    &lt;Property name=&quot;background&quot; type=&quot;group&quot; value=&quot;transparent&quot; /&gt;&#10;    &lt;Property name=&quot;title3d&quot; type=&quot;bool&quot; value=&quot;off&quot; /&gt;&#10;    &lt;Property name=&quot;legend3d&quot; type=&quot;bool&quot; value=&quot;off&quot; /&gt;&#10;    &lt;Property name=&quot;logo3d&quot; type=&quot;bool&quot; value=&quot;off&quot; /&gt;&#10;    &lt;Property name=&quot;axisorientation&quot; type=&quot;bool&quot; value=&quot;off&quot; /&gt;&#10;    &lt;Property name=&quot;grid&quot; type=&quot;bool&quot; value=&quot;off&quot; /&gt;&#10;  &lt;/PropSet&gt;&#10;  &lt;PropSet id=&quot;view&quot;&gt;&#10;    &lt;Property name=&quot;renderwireframe&quot; type=&quot;bool&quot; value=&quot;on&quot; /&gt;&#10;    &lt;Property name=&quot;showlabels&quot; type=&quot;bool&quot; value=&quot;off&quot; /&gt;&#10;    &lt;Property name=&quot;showDirections&quot; type=&quot;bool&quot; value=&quot;off&quot; /&gt;&#10;    &lt;Property name=&quot;showgrid&quot; type=&quot;bool&quot; value=&quot;on&quot; /&gt;&#10;    &lt;Property name=&quot;rendermesh&quot; type=&quot;bool&quot; value=&quot;on&quot; /&gt;&#10;    &lt;Property name=&quot;showaxisorientation&quot; type=&quot;bool&quot; value=&quot;on&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transparency&quot; type=&quot;group&quot; value=&quot;off&quot; /&gt;&#10;    &lt;Property name=&quot;alpha&quot; type=&quot;real&quot; value=&quot;0.5&quot; /&gt;&#10;    &lt;Property name=&quot;showselection&quot; type=&quot;bool&quot; value=&quot;on&quot; /&gt;&#10;    &lt;Property name=&quot;showmaterial&quot; type=&quot;bool&quot; value=&quot;off&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orthographic&quot; /&gt;&#10;    &lt;Property name=&quot;orthoscale&quot; type=&quot;real&quot; value=&quot;12052.892578125&quot; /&gt;&#10;    &lt;Property name=&quot;zoomanglefull&quot; type=&quot;real&quot; value=&quot;0.3283172845840454&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0, -51238.4765625, 2137&quot; /&gt;&#10;    &lt;Property name=&quot;target&quot; type=&quot;realarray&quot; value=&quot;0, 0, 2137&quot; /&gt;&#10;    &lt;Property name=&quot;up&quot; type=&quot;realarray&quot; value=&quot;0, -4.371138828673793E-8, 1&quot; /&gt;&#10;    &lt;Property name=&quot;rotationpoint&quot; type=&quot;realarray&quot; value=&quot;0, 0, 2137&quot; /&gt;&#10;    &lt;Property name=&quot;viewoffset&quot; type=&quot;realarray&quot; value=&quot;0, 0&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Set&gt;&#10;  &lt;PropSet id=&quot;axis&quot; /&gt;&#10;  &lt;UpdateTimeStamp&gt;Sep 25, 2020 1:59:14 PM&lt;/UpdateTimeStamp&gt;&#10;&lt;/Root&gt;"/>
</p:tagLst>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ustom 1">
      <a:dk1>
        <a:srgbClr val="393A39"/>
      </a:dk1>
      <a:lt1>
        <a:srgbClr val="FFFFFF"/>
      </a:lt1>
      <a:dk2>
        <a:srgbClr val="12192D"/>
      </a:dk2>
      <a:lt2>
        <a:srgbClr val="C0D5E8"/>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7382</TotalTime>
  <Words>247</Words>
  <Application>Microsoft Office PowerPoint</Application>
  <PresentationFormat>On-screen Show (16:9)</PresentationFormat>
  <Paragraphs>34</Paragraphs>
  <Slides>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Wingdings</vt:lpstr>
      <vt:lpstr>Symbol</vt:lpstr>
      <vt:lpstr>Lato</vt:lpstr>
      <vt:lpstr>Arial</vt:lpstr>
      <vt:lpstr>Lato Light</vt:lpstr>
      <vt:lpstr>comsol-slide-template-NEW</vt:lpstr>
      <vt:lpstr>1_comsol-slide-template-NEW</vt:lpstr>
      <vt:lpstr>W-band Waveguide to Microstrip Transition</vt:lpstr>
      <vt:lpstr>Model Setup: Longitudinal Probe</vt:lpstr>
      <vt:lpstr>Implementation in COMSOL Multiphysics</vt:lpstr>
      <vt:lpstr>Result: Back-to-Back Transition</vt:lpstr>
      <vt:lpstr>Result: Back-to-Back Transition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Jiyoun Munn</cp:lastModifiedBy>
  <cp:revision>132</cp:revision>
  <dcterms:created xsi:type="dcterms:W3CDTF">2019-11-14T21:25:40Z</dcterms:created>
  <dcterms:modified xsi:type="dcterms:W3CDTF">2020-10-16T18:01:50Z</dcterms:modified>
</cp:coreProperties>
</file>