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  <p:sldMasterId id="2147483710" r:id="rId2"/>
  </p:sldMasterIdLst>
  <p:notesMasterIdLst>
    <p:notesMasterId r:id="rId6"/>
  </p:notesMasterIdLst>
  <p:sldIdLst>
    <p:sldId id="466" r:id="rId3"/>
    <p:sldId id="518" r:id="rId4"/>
    <p:sldId id="521" r:id="rId5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8090"/>
    <a:srgbClr val="BDD2DE"/>
    <a:srgbClr val="EBF3F9"/>
    <a:srgbClr val="D6E600"/>
    <a:srgbClr val="3B80B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76" autoAdjust="0"/>
    <p:restoredTop sz="95840" autoAdjust="0"/>
  </p:normalViewPr>
  <p:slideViewPr>
    <p:cSldViewPr snapToGrid="0">
      <p:cViewPr varScale="1">
        <p:scale>
          <a:sx n="163" d="100"/>
          <a:sy n="163" d="100"/>
        </p:scale>
        <p:origin x="534" y="13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91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50" d="100"/>
          <a:sy n="150" d="100"/>
        </p:scale>
        <p:origin x="2472" y="-142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36A376-72EC-4D29-9041-5DC07675B803}" type="datetimeFigureOut">
              <a:rPr lang="x-none" smtClean="0"/>
              <a:t>23/09/2022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F32DEA-1B4E-4DB2-8B8B-F2F0479D8E1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54605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432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6255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926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5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3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3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626213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45904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6278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9906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7" y="20574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653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2539177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2842897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159105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8240969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2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2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42630559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902150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0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2669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2669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4363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4363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604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324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2003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26627153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2450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355941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778018"/>
            <a:ext cx="54833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285" y="1778018"/>
            <a:ext cx="53817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7"/>
            <a:ext cx="11074401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015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1718" y="1778019"/>
            <a:ext cx="5388765" cy="83817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1718" y="2616194"/>
            <a:ext cx="5388765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93077" y="1778020"/>
            <a:ext cx="5390923" cy="8382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93077" y="2616217"/>
            <a:ext cx="5390923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9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7099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6375400"/>
            <a:ext cx="41378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67508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18226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6FF758F-B7B7-4B95-B1A4-0C7B9F568A5E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6401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2954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3622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290271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629505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96827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5717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5717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7411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7411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652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1372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58064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2489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13369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1397000"/>
            <a:ext cx="4978400" cy="2438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00200"/>
            <a:ext cx="3223683" cy="20320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4038600"/>
            <a:ext cx="3223683" cy="2235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55123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5654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43311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717973" y="1193800"/>
            <a:ext cx="10864427" cy="152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9210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140988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3471334"/>
            <a:ext cx="12192000" cy="33866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16000" y="990600"/>
            <a:ext cx="4165600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807095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714952C1-4E0C-D84E-AB37-8CF8AB809300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649268" y="3949648"/>
            <a:ext cx="2783531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CDB8CB3B-090E-084B-9773-1D5AA8B26B3D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5645573" y="3474296"/>
            <a:ext cx="2787227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6970EFB-AA70-D84C-8273-F6909545F16C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8670175" y="3949648"/>
            <a:ext cx="2782492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94DC190C-3A71-1240-860F-43C561E0C456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8669136" y="3474296"/>
            <a:ext cx="2783531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1347918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C10A5AEE-B817-934D-8242-D5F59127342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" y="3841348"/>
            <a:ext cx="2179628" cy="914401"/>
          </a:xfrm>
          <a:solidFill>
            <a:schemeClr val="tx2"/>
          </a:solidFill>
        </p:spPr>
        <p:txBody>
          <a:bodyPr lIns="274320" tIns="45720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3AB85344-0F9C-6349-9259-7612E08CF13D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-2" y="4749801"/>
            <a:ext cx="2179628" cy="1727200"/>
          </a:xfrm>
          <a:solidFill>
            <a:schemeClr val="tx2"/>
          </a:solidFill>
        </p:spPr>
        <p:txBody>
          <a:bodyPr lIns="27432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CF2C3E51-2315-174E-85AB-DC5362D83E82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179623" y="3841348"/>
            <a:ext cx="2179628" cy="914401"/>
          </a:xfrm>
          <a:solidFill>
            <a:schemeClr val="tx2"/>
          </a:solidFill>
        </p:spPr>
        <p:txBody>
          <a:bodyPr lIns="137160" tIns="457200" rIns="27432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D082C563-7E09-194A-B0C7-0427D9FEA22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181782" y="4749801"/>
            <a:ext cx="2179628" cy="1727200"/>
          </a:xfrm>
          <a:solidFill>
            <a:schemeClr val="tx2"/>
          </a:solidFill>
        </p:spPr>
        <p:txBody>
          <a:bodyPr lIns="137160" tIns="45720" rIns="27432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</p:spTree>
    <p:extLst>
      <p:ext uri="{BB962C8B-B14F-4D97-AF65-F5344CB8AC3E}">
        <p14:creationId xmlns:p14="http://schemas.microsoft.com/office/powerpoint/2010/main" val="4101667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1664648-B4C3-BC49-B7D2-FBA121E7CD34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FEED2D7-86D7-0D4B-B36A-7ACD4573EE62}"/>
              </a:ext>
            </a:extLst>
          </p:cNvPr>
          <p:cNvSpPr/>
          <p:nvPr/>
        </p:nvSpPr>
        <p:spPr>
          <a:xfrm>
            <a:off x="244829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39047E9E-5FBB-E14B-B712-45C73F3B59C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7031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AB8770-0402-1044-9DAD-7AB4BBF91A5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27031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625EB7C-DB82-6845-A495-4928723C9E9A}"/>
              </a:ext>
            </a:extLst>
          </p:cNvPr>
          <p:cNvSpPr/>
          <p:nvPr/>
        </p:nvSpPr>
        <p:spPr>
          <a:xfrm>
            <a:off x="2211686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C1448BCC-6DAE-ED47-AF96-B04C621C7AFD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222103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84B900D7-DFA2-284E-8A3F-03CB5E2CB1AF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222103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1016950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3E121484-A153-5748-BC2B-E272C94905D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0039C83E-2396-3041-88D2-08BED1B90FB3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09601" y="2971800"/>
            <a:ext cx="3223683" cy="3606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8C71EA4F-0AEB-704F-B2AF-EC325862EE69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022080" y="381000"/>
            <a:ext cx="2560320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06C8869-223C-D542-9653-176927B288A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022080" y="3530601"/>
            <a:ext cx="2560320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AE788E41-A610-5040-A8C2-BD70D9EF3D9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9022080" y="2111104"/>
            <a:ext cx="2560320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29BFBEF6-E451-974A-8990-AD98550A94D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9022080" y="4749802"/>
            <a:ext cx="2560320" cy="17271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30225682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47CEDFB9-61FB-664C-B8CB-B9845B0708A7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3302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E06FF7B-3429-C644-8CBA-4E520851CCC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9022080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29BFA4C-0FA9-8A4B-A56D-5092DC42B69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9022080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0A16B3-E5A2-F142-A60B-3ABD6B4C506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328229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61E8B46-9EEF-7442-99EE-163C31DA533A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328229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242827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C1410587-1BDD-7048-AF53-8DFCD2C586EC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74800"/>
            <a:ext cx="6096000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D9E0323-2132-924E-B4B6-B65DEFACA051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534400" y="381000"/>
            <a:ext cx="2928469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73CF75C6-D2B9-2B40-86C2-61E17A7E58DA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534400" y="3530601"/>
            <a:ext cx="2928469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EAF63C98-5ADC-4744-8C2C-754CFCA2A7C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534400" y="2111104"/>
            <a:ext cx="2928469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60F589EC-28F7-6547-A1E0-FD934D9C4717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534400" y="4749800"/>
            <a:ext cx="2928469" cy="2099493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06322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98174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574800"/>
            <a:ext cx="4572001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4AE68C5-CD5D-4844-949B-A40D77CF7FF9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791200" y="1574801"/>
            <a:ext cx="5791200" cy="12446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1EE6DDC-9DF0-0C4F-AFDB-C9D531F3095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38609805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4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C55A5EC6-0073-7947-BBE4-21D6DE8230A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3ECEF5C8-D625-7D48-953E-B6AF1C1C6455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EB91B49-F488-C145-AFFE-02764827CF01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34544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F43D2FE-FD2D-9A46-AA7F-01AA07355C0E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44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62873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112795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9AD3D111-5AB6-9D4B-863F-985599516CB3}"/>
              </a:ext>
            </a:extLst>
          </p:cNvPr>
          <p:cNvSpPr txBox="1">
            <a:spLocks/>
          </p:cNvSpPr>
          <p:nvPr/>
        </p:nvSpPr>
        <p:spPr>
          <a:xfrm>
            <a:off x="0" y="3156373"/>
            <a:ext cx="9956800" cy="1172688"/>
          </a:xfrm>
          <a:prstGeom prst="rect">
            <a:avLst/>
          </a:prstGeom>
          <a:solidFill>
            <a:schemeClr val="tx2"/>
          </a:solidFill>
        </p:spPr>
        <p:txBody>
          <a:bodyPr vert="horz" lIns="609600" tIns="243840" rIns="243840" bIns="24384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Lato" panose="020F0502020204030203" pitchFamily="34" charset="0"/>
                <a:ea typeface="+mj-ea"/>
                <a:cs typeface="+mj-cs"/>
              </a:defRPr>
            </a:lvl1pPr>
          </a:lstStyle>
          <a:p>
            <a:r>
              <a:rPr lang="en-US" sz="3200" dirty="0"/>
              <a:t>Click to edit Master title style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8F8115A-52B0-214C-9121-EF7CCB7F0CB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-20320"/>
            <a:ext cx="12192000" cy="3887893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159954913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6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57912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C1C3825-2765-004B-AADE-07B48076C16B}"/>
              </a:ext>
            </a:extLst>
          </p:cNvPr>
          <p:cNvSpPr/>
          <p:nvPr/>
        </p:nvSpPr>
        <p:spPr>
          <a:xfrm>
            <a:off x="0" y="990600"/>
            <a:ext cx="6102773" cy="148948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97694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46100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96823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45229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C9D8B313-D243-E846-8D3B-ABB4B93E922C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99200" y="30804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2BAA0604-F53F-2848-B4BD-6B32B71B85BB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299200" y="35644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D6963282-55FC-0444-8CF4-27F51B5CEDE1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44000" y="307170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5DF59E8E-AEA7-9947-AD18-8DD63C3ADFE2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44000" y="355576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38F9CC85-41CC-604C-8E95-3F83B6D2082D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6299200" y="122451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DCDBF9F9-6A22-B64E-88EE-FC546CD5EFC4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99200" y="170857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1369CBDB-563E-D345-A30B-640FC4806B94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9144000" y="12158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5B8FF45D-E7F1-2543-B070-E8BF938119C9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9144000" y="16998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C3B0F173-C8FD-6E46-AC7E-AD6F9B58D36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0"/>
            <a:ext cx="5791200" cy="68596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90600"/>
            <a:ext cx="6096000" cy="1489480"/>
          </a:xfrm>
          <a:prstGeom prst="rect">
            <a:avLst/>
          </a:prstGeom>
          <a:solidFill>
            <a:schemeClr val="tx2"/>
          </a:solidFill>
        </p:spPr>
        <p:txBody>
          <a:bodyPr lIns="457200" tIns="182880" rIns="182880" bIns="182880" anchor="b">
            <a:normAutofit/>
          </a:bodyPr>
          <a:lstStyle>
            <a:lvl1pPr algn="r"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1803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09600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4719079"/>
            <a:ext cx="5280000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405932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405932" y="4719077"/>
            <a:ext cx="5280000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6405932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19641575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7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7" y="4719079"/>
            <a:ext cx="3371356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4468949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4468949" y="4719079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8311911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8311911" y="4719077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7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4468949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8311911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008679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88FAD3AE-C209-DD41-8D9F-F3C291DF9248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767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122572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216EF5B3-14E5-2446-9E37-8D3DA7F83FA6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345767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A33A5FF1-7CDE-394A-8F8F-43478A103928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345767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28936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28936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8936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9121058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21058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21058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632178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5581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29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29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29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345581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345581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82987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6282987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6282987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10484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910484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910484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255834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880851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30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30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30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2880851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2880851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5138373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5138373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5138373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7395894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7395894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7395894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E241859-033A-43CE-8448-5DB83F8555EE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9653416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93A82B3-307D-48FE-9B78-35233B0EEB88}"/>
              </a:ext>
            </a:extLst>
          </p:cNvPr>
          <p:cNvSpPr>
            <a:spLocks noGrp="1"/>
          </p:cNvSpPr>
          <p:nvPr>
            <p:ph sz="half" idx="40" hasCustomPrompt="1"/>
          </p:nvPr>
        </p:nvSpPr>
        <p:spPr>
          <a:xfrm>
            <a:off x="9653416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07B62B1-536F-4C7A-A078-FB6ADE04EFA3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9653416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170772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4357535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787420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4357535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8089083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8089083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4357535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4357535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8089083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8089083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67359282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344615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8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DDCDDB5F-C736-D147-8301-4A3D736D57CF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344615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4615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6632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723D0923-782D-8B41-A888-106268924FA0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6632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626632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643E576-2E7A-E84D-B6FE-1DA3867EA33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9086494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08A6F07-F6D4-0449-A153-80E89BFA7E47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086494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69DEF163-F937-8A40-B30F-76EDA66F11B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9086494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344615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1D220CE-D257-0F4E-9776-41E466D458FA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625986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70BC8ECB-2D92-334B-A0CA-DEE86DA5ECCB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344615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344615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626632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A62BC874-6F55-7141-912E-511A108CB24E}"/>
              </a:ext>
            </a:extLst>
          </p:cNvPr>
          <p:cNvSpPr>
            <a:spLocks noGrp="1"/>
          </p:cNvSpPr>
          <p:nvPr>
            <p:ph sz="quarter" idx="45" hasCustomPrompt="1"/>
          </p:nvPr>
        </p:nvSpPr>
        <p:spPr>
          <a:xfrm>
            <a:off x="626632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626632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9" name="Content Placeholder 3">
            <a:extLst>
              <a:ext uri="{FF2B5EF4-FFF2-40B4-BE49-F238E27FC236}">
                <a16:creationId xmlns:a16="http://schemas.microsoft.com/office/drawing/2014/main" id="{7197F90C-AE58-8E48-B323-07042998936C}"/>
              </a:ext>
            </a:extLst>
          </p:cNvPr>
          <p:cNvSpPr>
            <a:spLocks noGrp="1"/>
          </p:cNvSpPr>
          <p:nvPr>
            <p:ph sz="quarter" idx="47" hasCustomPrompt="1"/>
          </p:nvPr>
        </p:nvSpPr>
        <p:spPr>
          <a:xfrm>
            <a:off x="9086494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13C372DA-FFE1-D448-8D51-8D0F0B6B17AC}"/>
              </a:ext>
            </a:extLst>
          </p:cNvPr>
          <p:cNvSpPr>
            <a:spLocks noGrp="1"/>
          </p:cNvSpPr>
          <p:nvPr>
            <p:ph sz="quarter" idx="48" hasCustomPrompt="1"/>
          </p:nvPr>
        </p:nvSpPr>
        <p:spPr>
          <a:xfrm>
            <a:off x="9086494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41" name="Content Placeholder 3">
            <a:extLst>
              <a:ext uri="{FF2B5EF4-FFF2-40B4-BE49-F238E27FC236}">
                <a16:creationId xmlns:a16="http://schemas.microsoft.com/office/drawing/2014/main" id="{5645AF05-D54C-0B40-B8DA-0087A584E8B0}"/>
              </a:ext>
            </a:extLst>
          </p:cNvPr>
          <p:cNvSpPr>
            <a:spLocks noGrp="1"/>
          </p:cNvSpPr>
          <p:nvPr>
            <p:ph sz="quarter" idx="49" hasCustomPrompt="1"/>
          </p:nvPr>
        </p:nvSpPr>
        <p:spPr>
          <a:xfrm>
            <a:off x="9086494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2447785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7775545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38666669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8899760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62441A9-73A9-6645-A2C6-CB26415F5D0A}"/>
              </a:ext>
            </a:extLst>
          </p:cNvPr>
          <p:cNvSpPr/>
          <p:nvPr/>
        </p:nvSpPr>
        <p:spPr>
          <a:xfrm>
            <a:off x="0" y="-18840"/>
            <a:ext cx="2438400" cy="1415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5792390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144D7FA-71D5-1247-8CC0-659E1B402155}"/>
              </a:ext>
            </a:extLst>
          </p:cNvPr>
          <p:cNvSpPr/>
          <p:nvPr/>
        </p:nvSpPr>
        <p:spPr>
          <a:xfrm>
            <a:off x="0" y="-18839"/>
            <a:ext cx="2336800" cy="11079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55135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4965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082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371601"/>
            <a:ext cx="5293783" cy="83817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209775"/>
            <a:ext cx="5293783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86499" y="1371601"/>
            <a:ext cx="5295901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86499" y="2209798"/>
            <a:ext cx="5295901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594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5969000"/>
            <a:ext cx="40362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417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7470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9.xml"/><Relationship Id="rId18" Type="http://schemas.openxmlformats.org/officeDocument/2006/relationships/slideLayout" Target="../slideLayouts/slideLayout34.xml"/><Relationship Id="rId26" Type="http://schemas.openxmlformats.org/officeDocument/2006/relationships/slideLayout" Target="../slideLayouts/slideLayout42.xml"/><Relationship Id="rId39" Type="http://schemas.openxmlformats.org/officeDocument/2006/relationships/image" Target="../media/image7.emf"/><Relationship Id="rId21" Type="http://schemas.openxmlformats.org/officeDocument/2006/relationships/slideLayout" Target="../slideLayouts/slideLayout37.xml"/><Relationship Id="rId34" Type="http://schemas.openxmlformats.org/officeDocument/2006/relationships/slideLayout" Target="../slideLayouts/slideLayout50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slideLayout" Target="../slideLayouts/slideLayout36.xml"/><Relationship Id="rId29" Type="http://schemas.openxmlformats.org/officeDocument/2006/relationships/slideLayout" Target="../slideLayouts/slideLayout45.xml"/><Relationship Id="rId41" Type="http://schemas.openxmlformats.org/officeDocument/2006/relationships/image" Target="../media/image2.png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24" Type="http://schemas.openxmlformats.org/officeDocument/2006/relationships/slideLayout" Target="../slideLayouts/slideLayout40.xml"/><Relationship Id="rId32" Type="http://schemas.openxmlformats.org/officeDocument/2006/relationships/slideLayout" Target="../slideLayouts/slideLayout48.xml"/><Relationship Id="rId37" Type="http://schemas.openxmlformats.org/officeDocument/2006/relationships/slideLayout" Target="../slideLayouts/slideLayout53.xml"/><Relationship Id="rId40" Type="http://schemas.openxmlformats.org/officeDocument/2006/relationships/image" Target="../media/image8.emf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23" Type="http://schemas.openxmlformats.org/officeDocument/2006/relationships/slideLayout" Target="../slideLayouts/slideLayout39.xml"/><Relationship Id="rId28" Type="http://schemas.openxmlformats.org/officeDocument/2006/relationships/slideLayout" Target="../slideLayouts/slideLayout44.xml"/><Relationship Id="rId36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26.xml"/><Relationship Id="rId19" Type="http://schemas.openxmlformats.org/officeDocument/2006/relationships/slideLayout" Target="../slideLayouts/slideLayout35.xml"/><Relationship Id="rId31" Type="http://schemas.openxmlformats.org/officeDocument/2006/relationships/slideLayout" Target="../slideLayouts/slideLayout47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Relationship Id="rId22" Type="http://schemas.openxmlformats.org/officeDocument/2006/relationships/slideLayout" Target="../slideLayouts/slideLayout38.xml"/><Relationship Id="rId27" Type="http://schemas.openxmlformats.org/officeDocument/2006/relationships/slideLayout" Target="../slideLayouts/slideLayout43.xml"/><Relationship Id="rId30" Type="http://schemas.openxmlformats.org/officeDocument/2006/relationships/slideLayout" Target="../slideLayouts/slideLayout46.xml"/><Relationship Id="rId35" Type="http://schemas.openxmlformats.org/officeDocument/2006/relationships/slideLayout" Target="../slideLayouts/slideLayout51.xml"/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5" Type="http://schemas.openxmlformats.org/officeDocument/2006/relationships/slideLayout" Target="../slideLayouts/slideLayout41.xml"/><Relationship Id="rId33" Type="http://schemas.openxmlformats.org/officeDocument/2006/relationships/slideLayout" Target="../slideLayouts/slideLayout49.xml"/><Relationship Id="rId38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1"/>
            <a:ext cx="107442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1"/>
            <a:ext cx="107442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13246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19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1"/>
            <a:ext cx="109728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778002"/>
            <a:ext cx="109728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4C3CF7-F723-BC42-B7DB-6D86FD29A3CC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8C6C3B-5A9F-C14B-8A1F-56763A67C66E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654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  <p:sldLayoutId id="2147483726" r:id="rId16"/>
    <p:sldLayoutId id="2147483727" r:id="rId17"/>
    <p:sldLayoutId id="2147483728" r:id="rId18"/>
    <p:sldLayoutId id="2147483729" r:id="rId19"/>
    <p:sldLayoutId id="2147483730" r:id="rId20"/>
    <p:sldLayoutId id="2147483731" r:id="rId21"/>
    <p:sldLayoutId id="2147483732" r:id="rId22"/>
    <p:sldLayoutId id="2147483733" r:id="rId23"/>
    <p:sldLayoutId id="2147483734" r:id="rId24"/>
    <p:sldLayoutId id="2147483735" r:id="rId25"/>
    <p:sldLayoutId id="2147483736" r:id="rId26"/>
    <p:sldLayoutId id="2147483737" r:id="rId27"/>
    <p:sldLayoutId id="2147483738" r:id="rId28"/>
    <p:sldLayoutId id="2147483739" r:id="rId29"/>
    <p:sldLayoutId id="2147483740" r:id="rId30"/>
    <p:sldLayoutId id="2147483741" r:id="rId31"/>
    <p:sldLayoutId id="2147483742" r:id="rId32"/>
    <p:sldLayoutId id="2147483743" r:id="rId33"/>
    <p:sldLayoutId id="2147483744" r:id="rId34"/>
    <p:sldLayoutId id="2147483745" r:id="rId35"/>
    <p:sldLayoutId id="2147483746" r:id="rId36"/>
    <p:sldLayoutId id="2147483747" r:id="rId37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41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msol.com/model/9034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hyperlink" Target="https://www.comsol.com/model/9034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Optimization of a Truss Tower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C2F867A-31D0-46A0-A097-62C5191811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4332ED-A8DF-480B-AB39-4D20BA4EB9D0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0DD291-B47E-4E0F-B192-DB239C653B98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>
            <a:normAutofit/>
          </a:bodyPr>
          <a:lstStyle/>
          <a:p>
            <a:endParaRPr lang="en-DK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F31A05F-1244-41A8-80E7-2B0B7639DF77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en-DK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86CD744-6159-43DA-B33C-70AF7DF212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5001" y="-467571"/>
            <a:ext cx="38576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226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22301" y="898526"/>
            <a:ext cx="9436100" cy="892175"/>
          </a:xfrm>
        </p:spPr>
        <p:txBody>
          <a:bodyPr>
            <a:normAutofit/>
          </a:bodyPr>
          <a:lstStyle/>
          <a:p>
            <a:pPr algn="l"/>
            <a:r>
              <a:rPr lang="en-US" sz="3000" dirty="0"/>
              <a:t>Optimize for Two and Three Load Cases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9436E64-1605-4147-A2E1-DCE1917963A7}"/>
              </a:ext>
            </a:extLst>
          </p:cNvPr>
          <p:cNvSpPr/>
          <p:nvPr/>
        </p:nvSpPr>
        <p:spPr>
          <a:xfrm>
            <a:off x="622301" y="2311400"/>
            <a:ext cx="4637988" cy="251363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600" b="1" dirty="0"/>
              <a:t>Two load cases</a:t>
            </a:r>
          </a:p>
          <a:p>
            <a:endParaRPr lang="en-US" sz="667" b="1" dirty="0"/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US" sz="1600" dirty="0"/>
              <a:t>Most horizontal members are removed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US" sz="1600" dirty="0"/>
              <a:t>The tower seems susceptible to compression due to lack of a compressive load case.</a:t>
            </a:r>
          </a:p>
          <a:p>
            <a:endParaRPr lang="en-US" sz="1600" b="1" dirty="0"/>
          </a:p>
          <a:p>
            <a:r>
              <a:rPr lang="en-US" sz="1600" b="1" dirty="0"/>
              <a:t>Three load cases</a:t>
            </a:r>
          </a:p>
          <a:p>
            <a:endParaRPr lang="en-US" sz="667" b="1" dirty="0"/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US" sz="1600" dirty="0"/>
              <a:t>Most horizontal members are removed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US" sz="1600" dirty="0"/>
              <a:t>Optimization seems to result in outside diagonal members with the same size.</a:t>
            </a:r>
            <a:endParaRPr lang="en-DK" sz="16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A51B94-006F-4FF3-995E-205652344660}"/>
              </a:ext>
            </a:extLst>
          </p:cNvPr>
          <p:cNvSpPr/>
          <p:nvPr/>
        </p:nvSpPr>
        <p:spPr>
          <a:xfrm>
            <a:off x="9550401" y="6273800"/>
            <a:ext cx="2291461" cy="29745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x-non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333" b="1" i="1" u="sng" dirty="0">
                <a:solidFill>
                  <a:schemeClr val="accent6">
                    <a:lumMod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Optimization of a Truss Tower</a:t>
            </a:r>
            <a:endParaRPr lang="en-DK" sz="1333" b="1" i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92625A2-CE70-47C0-88E0-1AAA628A883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2222" t="30741" r="36666" b="26111"/>
          <a:stretch/>
        </p:blipFill>
        <p:spPr>
          <a:xfrm>
            <a:off x="8229600" y="1339533"/>
            <a:ext cx="1066800" cy="44386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3F43E22-5BB9-4DB7-825A-34FB84A497D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2222" t="32222" r="36666" b="26111"/>
          <a:stretch/>
        </p:blipFill>
        <p:spPr>
          <a:xfrm>
            <a:off x="10058400" y="1440417"/>
            <a:ext cx="1066800" cy="4286252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A0A832D-F81E-40D5-9FDE-C52A3A56A406}"/>
              </a:ext>
            </a:extLst>
          </p:cNvPr>
          <p:cNvCxnSpPr>
            <a:cxnSpLocks/>
          </p:cNvCxnSpPr>
          <p:nvPr/>
        </p:nvCxnSpPr>
        <p:spPr>
          <a:xfrm>
            <a:off x="7924800" y="2006600"/>
            <a:ext cx="406400" cy="0"/>
          </a:xfrm>
          <a:prstGeom prst="straightConnector1">
            <a:avLst/>
          </a:prstGeom>
          <a:ln w="19050">
            <a:solidFill>
              <a:schemeClr val="tx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4726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22301" y="898526"/>
            <a:ext cx="9436100" cy="892175"/>
          </a:xfrm>
        </p:spPr>
        <p:txBody>
          <a:bodyPr>
            <a:normAutofit/>
          </a:bodyPr>
          <a:lstStyle/>
          <a:p>
            <a:pPr algn="l"/>
            <a:r>
              <a:rPr lang="en-US" sz="3000" dirty="0"/>
              <a:t>Simplify Design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9436E64-1605-4147-A2E1-DCE1917963A7}"/>
              </a:ext>
            </a:extLst>
          </p:cNvPr>
          <p:cNvSpPr/>
          <p:nvPr/>
        </p:nvSpPr>
        <p:spPr>
          <a:xfrm>
            <a:off x="622301" y="2311401"/>
            <a:ext cx="4637988" cy="11798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600" b="1" dirty="0"/>
              <a:t>Reduce number of member size to three</a:t>
            </a:r>
          </a:p>
          <a:p>
            <a:endParaRPr lang="en-US" sz="667" b="1" dirty="0"/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US" sz="1600" dirty="0"/>
              <a:t>Create new variable feature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US" sz="1600" dirty="0"/>
              <a:t>Use if statements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US" sz="1600" dirty="0"/>
              <a:t>Create study to evaluate simplified design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2854BC3-F6A3-4276-8B29-3EFCA37EA9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222" t="32222" r="36666" b="26111"/>
          <a:stretch/>
        </p:blipFill>
        <p:spPr>
          <a:xfrm>
            <a:off x="8483600" y="1346922"/>
            <a:ext cx="1066800" cy="428625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FFD336B-6042-4BF0-AA63-DB2417AF724A}"/>
              </a:ext>
            </a:extLst>
          </p:cNvPr>
          <p:cNvSpPr/>
          <p:nvPr/>
        </p:nvSpPr>
        <p:spPr>
          <a:xfrm>
            <a:off x="9550401" y="6273800"/>
            <a:ext cx="2291461" cy="29745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x-non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333" b="1" i="1" u="sng" dirty="0">
                <a:solidFill>
                  <a:schemeClr val="accent6">
                    <a:lumMod val="5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Optimization of a Truss Tower</a:t>
            </a:r>
            <a:endParaRPr lang="en-DK" sz="1333" b="1" i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58FDAA0-E672-4650-9801-5F9DBC4F52E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2223" t="32222" r="41110" b="26111"/>
          <a:stretch/>
        </p:blipFill>
        <p:spPr>
          <a:xfrm>
            <a:off x="10058400" y="1328449"/>
            <a:ext cx="937491" cy="439448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943AB4D-822D-44FC-8DA3-5074B4CA44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8001" y="3937000"/>
            <a:ext cx="6896879" cy="1248979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E153FE2-EAF7-44AC-A92D-F12FACC71EAC}"/>
              </a:ext>
            </a:extLst>
          </p:cNvPr>
          <p:cNvCxnSpPr>
            <a:cxnSpLocks/>
          </p:cNvCxnSpPr>
          <p:nvPr/>
        </p:nvCxnSpPr>
        <p:spPr>
          <a:xfrm flipV="1">
            <a:off x="6530107" y="5140329"/>
            <a:ext cx="0" cy="465137"/>
          </a:xfrm>
          <a:prstGeom prst="straightConnector1">
            <a:avLst/>
          </a:prstGeom>
          <a:ln w="19050">
            <a:solidFill>
              <a:schemeClr val="tx2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06FB8539-6832-45EF-85CA-6DBF919FBB11}"/>
              </a:ext>
            </a:extLst>
          </p:cNvPr>
          <p:cNvSpPr txBox="1"/>
          <p:nvPr/>
        </p:nvSpPr>
        <p:spPr>
          <a:xfrm rot="900000">
            <a:off x="6498253" y="5658853"/>
            <a:ext cx="1205779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333" dirty="0"/>
              <a:t>Simple design</a:t>
            </a:r>
            <a:endParaRPr lang="en-DK" sz="1333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034B070-80FE-4D77-88D1-373E647ED997}"/>
              </a:ext>
            </a:extLst>
          </p:cNvPr>
          <p:cNvCxnSpPr>
            <a:cxnSpLocks/>
          </p:cNvCxnSpPr>
          <p:nvPr/>
        </p:nvCxnSpPr>
        <p:spPr>
          <a:xfrm flipV="1">
            <a:off x="5158692" y="5140329"/>
            <a:ext cx="0" cy="465137"/>
          </a:xfrm>
          <a:prstGeom prst="straightConnector1">
            <a:avLst/>
          </a:prstGeom>
          <a:ln w="19050">
            <a:solidFill>
              <a:schemeClr val="tx2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296B75B-711B-4FEF-ADCB-B9078F612D75}"/>
              </a:ext>
            </a:extLst>
          </p:cNvPr>
          <p:cNvSpPr txBox="1"/>
          <p:nvPr/>
        </p:nvSpPr>
        <p:spPr>
          <a:xfrm rot="900000">
            <a:off x="5122923" y="5695917"/>
            <a:ext cx="148951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333" dirty="0" err="1"/>
              <a:t>Optimized</a:t>
            </a:r>
            <a:r>
              <a:rPr lang="da-DK" sz="1333" dirty="0"/>
              <a:t> design</a:t>
            </a:r>
            <a:endParaRPr lang="en-DK" sz="1333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B5A8EDE-F080-4B28-AD18-555A84E38A5C}"/>
              </a:ext>
            </a:extLst>
          </p:cNvPr>
          <p:cNvCxnSpPr>
            <a:cxnSpLocks/>
          </p:cNvCxnSpPr>
          <p:nvPr/>
        </p:nvCxnSpPr>
        <p:spPr>
          <a:xfrm flipV="1">
            <a:off x="3786908" y="5140329"/>
            <a:ext cx="0" cy="465137"/>
          </a:xfrm>
          <a:prstGeom prst="straightConnector1">
            <a:avLst/>
          </a:prstGeom>
          <a:ln w="19050">
            <a:solidFill>
              <a:schemeClr val="tx2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D3580FFD-06AE-404E-AAF6-96C122CF911D}"/>
              </a:ext>
            </a:extLst>
          </p:cNvPr>
          <p:cNvSpPr txBox="1"/>
          <p:nvPr/>
        </p:nvSpPr>
        <p:spPr>
          <a:xfrm rot="900000">
            <a:off x="3746103" y="5649449"/>
            <a:ext cx="1130438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333" dirty="0"/>
              <a:t>Initial design</a:t>
            </a:r>
            <a:endParaRPr lang="en-DK" sz="1333" dirty="0"/>
          </a:p>
        </p:txBody>
      </p:sp>
    </p:spTree>
    <p:extLst>
      <p:ext uri="{BB962C8B-B14F-4D97-AF65-F5344CB8AC3E}">
        <p14:creationId xmlns:p14="http://schemas.microsoft.com/office/powerpoint/2010/main" val="2716453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2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15442784-ABB1-324E-B08C-81406058CECA}" vid="{A17E31C8-A74B-E54B-9D1C-BF65E6B8E941}"/>
    </a:ext>
  </a:extLst>
</a:theme>
</file>

<file path=ppt/theme/theme2.xml><?xml version="1.0" encoding="utf-8"?>
<a:theme xmlns:a="http://schemas.openxmlformats.org/drawingml/2006/main" name="comsol-slide-template-NEW">
  <a:themeElements>
    <a:clrScheme name="COMSOL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or-Ed-Template.potx" id="{7AB8D711-BF53-4697-8847-BD6BA353302A}" vid="{294B7285-DE13-4C2B-9F9F-4C4B93FF81F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12932</TotalTime>
  <Words>97</Words>
  <Application>Microsoft Office PowerPoint</Application>
  <PresentationFormat>Widescreen</PresentationFormat>
  <Paragraphs>25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Lato</vt:lpstr>
      <vt:lpstr>Lato Light</vt:lpstr>
      <vt:lpstr>Wingdings</vt:lpstr>
      <vt:lpstr>2_comsol-slide-template-NEW</vt:lpstr>
      <vt:lpstr>comsol-slide-template-NEW</vt:lpstr>
      <vt:lpstr>Optimization of a Truss Tower</vt:lpstr>
      <vt:lpstr>Optimize for Two and Three Load Cases</vt:lpstr>
      <vt:lpstr>Simplify Design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Exporting and Importing a Topology Optimized Hook</dc:title>
  <dc:creator>Kristian Ejlebjærg Jensen</dc:creator>
  <cp:lastModifiedBy>Kristian Ejlebjærg Jensen</cp:lastModifiedBy>
  <cp:revision>177</cp:revision>
  <dcterms:created xsi:type="dcterms:W3CDTF">2018-09-05T09:19:01Z</dcterms:created>
  <dcterms:modified xsi:type="dcterms:W3CDTF">2022-09-23T09:09:40Z</dcterms:modified>
</cp:coreProperties>
</file>